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xls" ContentType="application/vnd.ms-exce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84"/>
  </p:notesMasterIdLst>
  <p:handoutMasterIdLst>
    <p:handoutMasterId r:id="rId85"/>
  </p:handoutMasterIdLst>
  <p:sldIdLst>
    <p:sldId id="637" r:id="rId2"/>
    <p:sldId id="638" r:id="rId3"/>
    <p:sldId id="597" r:id="rId4"/>
    <p:sldId id="598" r:id="rId5"/>
    <p:sldId id="599" r:id="rId6"/>
    <p:sldId id="517" r:id="rId7"/>
    <p:sldId id="518" r:id="rId8"/>
    <p:sldId id="519" r:id="rId9"/>
    <p:sldId id="572" r:id="rId10"/>
    <p:sldId id="520" r:id="rId11"/>
    <p:sldId id="521" r:id="rId12"/>
    <p:sldId id="522" r:id="rId13"/>
    <p:sldId id="601" r:id="rId14"/>
    <p:sldId id="602" r:id="rId15"/>
    <p:sldId id="603" r:id="rId16"/>
    <p:sldId id="516" r:id="rId17"/>
    <p:sldId id="524" r:id="rId18"/>
    <p:sldId id="525" r:id="rId19"/>
    <p:sldId id="526" r:id="rId20"/>
    <p:sldId id="527" r:id="rId21"/>
    <p:sldId id="528" r:id="rId22"/>
    <p:sldId id="530" r:id="rId23"/>
    <p:sldId id="531" r:id="rId24"/>
    <p:sldId id="532" r:id="rId25"/>
    <p:sldId id="533" r:id="rId26"/>
    <p:sldId id="534" r:id="rId27"/>
    <p:sldId id="535" r:id="rId28"/>
    <p:sldId id="536" r:id="rId29"/>
    <p:sldId id="537" r:id="rId30"/>
    <p:sldId id="538" r:id="rId31"/>
    <p:sldId id="540" r:id="rId32"/>
    <p:sldId id="542" r:id="rId33"/>
    <p:sldId id="543" r:id="rId34"/>
    <p:sldId id="596" r:id="rId35"/>
    <p:sldId id="607" r:id="rId36"/>
    <p:sldId id="629" r:id="rId37"/>
    <p:sldId id="545" r:id="rId38"/>
    <p:sldId id="546" r:id="rId39"/>
    <p:sldId id="547" r:id="rId40"/>
    <p:sldId id="548" r:id="rId41"/>
    <p:sldId id="549" r:id="rId42"/>
    <p:sldId id="550" r:id="rId43"/>
    <p:sldId id="551" r:id="rId44"/>
    <p:sldId id="604" r:id="rId45"/>
    <p:sldId id="605" r:id="rId46"/>
    <p:sldId id="609" r:id="rId47"/>
    <p:sldId id="610" r:id="rId48"/>
    <p:sldId id="611" r:id="rId49"/>
    <p:sldId id="612" r:id="rId50"/>
    <p:sldId id="613" r:id="rId51"/>
    <p:sldId id="574" r:id="rId52"/>
    <p:sldId id="575" r:id="rId53"/>
    <p:sldId id="615" r:id="rId54"/>
    <p:sldId id="616" r:id="rId55"/>
    <p:sldId id="617" r:id="rId56"/>
    <p:sldId id="618" r:id="rId57"/>
    <p:sldId id="619" r:id="rId58"/>
    <p:sldId id="620" r:id="rId59"/>
    <p:sldId id="614" r:id="rId60"/>
    <p:sldId id="501" r:id="rId61"/>
    <p:sldId id="502" r:id="rId62"/>
    <p:sldId id="503" r:id="rId63"/>
    <p:sldId id="504" r:id="rId64"/>
    <p:sldId id="568" r:id="rId65"/>
    <p:sldId id="569" r:id="rId66"/>
    <p:sldId id="570" r:id="rId67"/>
    <p:sldId id="505" r:id="rId68"/>
    <p:sldId id="506" r:id="rId69"/>
    <p:sldId id="622" r:id="rId70"/>
    <p:sldId id="623" r:id="rId71"/>
    <p:sldId id="624" r:id="rId72"/>
    <p:sldId id="625" r:id="rId73"/>
    <p:sldId id="626" r:id="rId74"/>
    <p:sldId id="627" r:id="rId75"/>
    <p:sldId id="628" r:id="rId76"/>
    <p:sldId id="631" r:id="rId77"/>
    <p:sldId id="632" r:id="rId78"/>
    <p:sldId id="634" r:id="rId79"/>
    <p:sldId id="636" r:id="rId80"/>
    <p:sldId id="635" r:id="rId81"/>
    <p:sldId id="633" r:id="rId82"/>
    <p:sldId id="630" r:id="rId8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9887" autoAdjust="0"/>
    <p:restoredTop sz="98673" autoAdjust="0"/>
  </p:normalViewPr>
  <p:slideViewPr>
    <p:cSldViewPr>
      <p:cViewPr varScale="1">
        <p:scale>
          <a:sx n="42" d="100"/>
          <a:sy n="42" d="100"/>
        </p:scale>
        <p:origin x="-96" y="-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6.xml"/><Relationship Id="rId18" Type="http://schemas.openxmlformats.org/officeDocument/2006/relationships/slide" Target="slides/slide30.xml"/><Relationship Id="rId26" Type="http://schemas.openxmlformats.org/officeDocument/2006/relationships/slide" Target="slides/slide40.xml"/><Relationship Id="rId39" Type="http://schemas.openxmlformats.org/officeDocument/2006/relationships/slide" Target="slides/slide69.xml"/><Relationship Id="rId3" Type="http://schemas.openxmlformats.org/officeDocument/2006/relationships/slide" Target="slides/slide4.xml"/><Relationship Id="rId21" Type="http://schemas.openxmlformats.org/officeDocument/2006/relationships/slide" Target="slides/slide33.xml"/><Relationship Id="rId34" Type="http://schemas.openxmlformats.org/officeDocument/2006/relationships/slide" Target="slides/slide62.xml"/><Relationship Id="rId42" Type="http://schemas.openxmlformats.org/officeDocument/2006/relationships/slide" Target="slides/slide72.xml"/><Relationship Id="rId47" Type="http://schemas.openxmlformats.org/officeDocument/2006/relationships/slide" Target="slides/slide79.xml"/><Relationship Id="rId7" Type="http://schemas.openxmlformats.org/officeDocument/2006/relationships/slide" Target="slides/slide8.xml"/><Relationship Id="rId12" Type="http://schemas.openxmlformats.org/officeDocument/2006/relationships/slide" Target="slides/slide15.xml"/><Relationship Id="rId17" Type="http://schemas.openxmlformats.org/officeDocument/2006/relationships/slide" Target="slides/slide26.xml"/><Relationship Id="rId25" Type="http://schemas.openxmlformats.org/officeDocument/2006/relationships/slide" Target="slides/slide39.xml"/><Relationship Id="rId33" Type="http://schemas.openxmlformats.org/officeDocument/2006/relationships/slide" Target="slides/slide61.xml"/><Relationship Id="rId38" Type="http://schemas.openxmlformats.org/officeDocument/2006/relationships/slide" Target="slides/slide68.xml"/><Relationship Id="rId46" Type="http://schemas.openxmlformats.org/officeDocument/2006/relationships/slide" Target="slides/slide78.xml"/><Relationship Id="rId2" Type="http://schemas.openxmlformats.org/officeDocument/2006/relationships/slide" Target="slides/slide3.xml"/><Relationship Id="rId16" Type="http://schemas.openxmlformats.org/officeDocument/2006/relationships/slide" Target="slides/slide22.xml"/><Relationship Id="rId20" Type="http://schemas.openxmlformats.org/officeDocument/2006/relationships/slide" Target="slides/slide32.xml"/><Relationship Id="rId29" Type="http://schemas.openxmlformats.org/officeDocument/2006/relationships/slide" Target="slides/slide51.xml"/><Relationship Id="rId41" Type="http://schemas.openxmlformats.org/officeDocument/2006/relationships/slide" Target="slides/slide71.xml"/><Relationship Id="rId1" Type="http://schemas.openxmlformats.org/officeDocument/2006/relationships/slide" Target="slides/slide1.xml"/><Relationship Id="rId6" Type="http://schemas.openxmlformats.org/officeDocument/2006/relationships/slide" Target="slides/slide7.xml"/><Relationship Id="rId11" Type="http://schemas.openxmlformats.org/officeDocument/2006/relationships/slide" Target="slides/slide14.xml"/><Relationship Id="rId24" Type="http://schemas.openxmlformats.org/officeDocument/2006/relationships/slide" Target="slides/slide37.xml"/><Relationship Id="rId32" Type="http://schemas.openxmlformats.org/officeDocument/2006/relationships/slide" Target="slides/slide60.xml"/><Relationship Id="rId37" Type="http://schemas.openxmlformats.org/officeDocument/2006/relationships/slide" Target="slides/slide67.xml"/><Relationship Id="rId40" Type="http://schemas.openxmlformats.org/officeDocument/2006/relationships/slide" Target="slides/slide70.xml"/><Relationship Id="rId45" Type="http://schemas.openxmlformats.org/officeDocument/2006/relationships/slide" Target="slides/slide77.xml"/><Relationship Id="rId5" Type="http://schemas.openxmlformats.org/officeDocument/2006/relationships/slide" Target="slides/slide6.xml"/><Relationship Id="rId15" Type="http://schemas.openxmlformats.org/officeDocument/2006/relationships/slide" Target="slides/slide21.xml"/><Relationship Id="rId23" Type="http://schemas.openxmlformats.org/officeDocument/2006/relationships/slide" Target="slides/slide36.xml"/><Relationship Id="rId28" Type="http://schemas.openxmlformats.org/officeDocument/2006/relationships/slide" Target="slides/slide45.xml"/><Relationship Id="rId36" Type="http://schemas.openxmlformats.org/officeDocument/2006/relationships/slide" Target="slides/slide65.xml"/><Relationship Id="rId49" Type="http://schemas.openxmlformats.org/officeDocument/2006/relationships/slide" Target="slides/slide81.xml"/><Relationship Id="rId10" Type="http://schemas.openxmlformats.org/officeDocument/2006/relationships/slide" Target="slides/slide13.xml"/><Relationship Id="rId19" Type="http://schemas.openxmlformats.org/officeDocument/2006/relationships/slide" Target="slides/slide31.xml"/><Relationship Id="rId31" Type="http://schemas.openxmlformats.org/officeDocument/2006/relationships/slide" Target="slides/slide53.xml"/><Relationship Id="rId44" Type="http://schemas.openxmlformats.org/officeDocument/2006/relationships/slide" Target="slides/slide76.xml"/><Relationship Id="rId4" Type="http://schemas.openxmlformats.org/officeDocument/2006/relationships/slide" Target="slides/slide5.xml"/><Relationship Id="rId9" Type="http://schemas.openxmlformats.org/officeDocument/2006/relationships/slide" Target="slides/slide12.xml"/><Relationship Id="rId14" Type="http://schemas.openxmlformats.org/officeDocument/2006/relationships/slide" Target="slides/slide17.xml"/><Relationship Id="rId22" Type="http://schemas.openxmlformats.org/officeDocument/2006/relationships/slide" Target="slides/slide34.xml"/><Relationship Id="rId27" Type="http://schemas.openxmlformats.org/officeDocument/2006/relationships/slide" Target="slides/slide44.xml"/><Relationship Id="rId30" Type="http://schemas.openxmlformats.org/officeDocument/2006/relationships/slide" Target="slides/slide52.xml"/><Relationship Id="rId35" Type="http://schemas.openxmlformats.org/officeDocument/2006/relationships/slide" Target="slides/slide63.xml"/><Relationship Id="rId43" Type="http://schemas.openxmlformats.org/officeDocument/2006/relationships/slide" Target="slides/slide74.xml"/><Relationship Id="rId48" Type="http://schemas.openxmlformats.org/officeDocument/2006/relationships/slide" Target="slides/slide80.xml"/><Relationship Id="rId8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66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66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F1E0A79-E7A4-4F0C-97EF-22125829699E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885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 smtClean="0"/>
              <a:t>Click to edit Master text styles</a:t>
            </a:r>
          </a:p>
          <a:p>
            <a:pPr lvl="1"/>
            <a:r>
              <a:rPr lang="es-ES_tradnl" noProof="0" smtClean="0"/>
              <a:t>Second level</a:t>
            </a:r>
          </a:p>
          <a:p>
            <a:pPr lvl="2"/>
            <a:r>
              <a:rPr lang="es-ES_tradnl" noProof="0" smtClean="0"/>
              <a:t>Third level</a:t>
            </a:r>
          </a:p>
          <a:p>
            <a:pPr lvl="3"/>
            <a:r>
              <a:rPr lang="es-ES_tradnl" noProof="0" smtClean="0"/>
              <a:t>Fourth level</a:t>
            </a:r>
          </a:p>
          <a:p>
            <a:pPr lvl="4"/>
            <a:r>
              <a:rPr lang="es-ES_tradnl" noProof="0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F9F51DA-76AE-43E9-BC03-E66DFE9B752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C97FD7-9BD5-40A0-9CA3-C409A7DC7ED0}" type="slidenum">
              <a:rPr lang="es-ES_tradnl"/>
              <a:pPr/>
              <a:t>1</a:t>
            </a:fld>
            <a:endParaRPr lang="es-ES_tradnl"/>
          </a:p>
        </p:txBody>
      </p:sp>
      <p:sp>
        <p:nvSpPr>
          <p:cNvPr id="798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6D195B-4AC6-4E26-9543-55507F4C8C91}" type="slidenum">
              <a:rPr lang="es-ES_tradnl"/>
              <a:pPr/>
              <a:t>18</a:t>
            </a:fld>
            <a:endParaRPr lang="es-ES_tradnl"/>
          </a:p>
        </p:txBody>
      </p:sp>
      <p:sp>
        <p:nvSpPr>
          <p:cNvPr id="8909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3AAFCE-21A1-4160-9FC1-AF66125CA977}" type="slidenum">
              <a:rPr lang="es-ES_tradnl"/>
              <a:pPr/>
              <a:t>19</a:t>
            </a:fld>
            <a:endParaRPr lang="es-ES_tradnl"/>
          </a:p>
        </p:txBody>
      </p:sp>
      <p:sp>
        <p:nvSpPr>
          <p:cNvPr id="9011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A85A3-A069-4A76-8FD3-DD7CEDE79754}" type="slidenum">
              <a:rPr lang="es-ES_tradnl"/>
              <a:pPr/>
              <a:t>20</a:t>
            </a:fld>
            <a:endParaRPr lang="es-ES_tradnl"/>
          </a:p>
        </p:txBody>
      </p:sp>
      <p:sp>
        <p:nvSpPr>
          <p:cNvPr id="9113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Arial" charset="0"/>
              </a:rPr>
              <a:t>Todas las piscinas preparadas fueron fangueadas para eliminar malezas y evitar filtración de agua.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5C1604-9511-43F7-92E2-30A84CD3BE0A}" type="slidenum">
              <a:rPr lang="es-ES_tradnl"/>
              <a:pPr/>
              <a:t>21</a:t>
            </a:fld>
            <a:endParaRPr lang="es-ES_tradnl"/>
          </a:p>
        </p:txBody>
      </p:sp>
      <p:sp>
        <p:nvSpPr>
          <p:cNvPr id="9216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9DE0BD-4E29-4307-8046-BDECB66EFF7F}" type="slidenum">
              <a:rPr lang="es-ES_tradnl"/>
              <a:pPr/>
              <a:t>22</a:t>
            </a:fld>
            <a:endParaRPr lang="es-ES_tradnl"/>
          </a:p>
        </p:txBody>
      </p:sp>
      <p:sp>
        <p:nvSpPr>
          <p:cNvPr id="9318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E35C94-93DF-4D75-BCDF-3ABEF15BE6AF}" type="slidenum">
              <a:rPr lang="es-ES_tradnl"/>
              <a:pPr/>
              <a:t>23</a:t>
            </a:fld>
            <a:endParaRPr lang="es-ES_tradnl"/>
          </a:p>
        </p:txBody>
      </p:sp>
      <p:sp>
        <p:nvSpPr>
          <p:cNvPr id="9421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54AB3-5EA9-4AB1-A9F7-0C2EA7A4B26A}" type="slidenum">
              <a:rPr lang="es-ES_tradnl"/>
              <a:pPr/>
              <a:t>24</a:t>
            </a:fld>
            <a:endParaRPr lang="es-ES_tradnl"/>
          </a:p>
        </p:txBody>
      </p:sp>
      <p:sp>
        <p:nvSpPr>
          <p:cNvPr id="95235" name="Rectangle 1026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96F6A5-6465-479E-AF80-0E9E5CA8CE73}" type="slidenum">
              <a:rPr lang="es-ES_tradnl"/>
              <a:pPr/>
              <a:t>25</a:t>
            </a:fld>
            <a:endParaRPr lang="es-ES_tradnl"/>
          </a:p>
        </p:txBody>
      </p:sp>
      <p:sp>
        <p:nvSpPr>
          <p:cNvPr id="9625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7C6B98-7779-4D3A-A79C-33E1DCFD770F}" type="slidenum">
              <a:rPr lang="es-ES_tradnl"/>
              <a:pPr/>
              <a:t>26</a:t>
            </a:fld>
            <a:endParaRPr lang="es-ES_tradnl"/>
          </a:p>
        </p:txBody>
      </p:sp>
      <p:sp>
        <p:nvSpPr>
          <p:cNvPr id="9728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577929-B079-48FF-9D16-0E8C776E6A38}" type="slidenum">
              <a:rPr lang="es-ES_tradnl"/>
              <a:pPr/>
              <a:t>27</a:t>
            </a:fld>
            <a:endParaRPr lang="es-ES_tradnl"/>
          </a:p>
        </p:txBody>
      </p:sp>
      <p:sp>
        <p:nvSpPr>
          <p:cNvPr id="9830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>
              <a:latin typeface="Arial" charset="0"/>
            </a:endParaRPr>
          </a:p>
        </p:txBody>
      </p:sp>
      <p:sp>
        <p:nvSpPr>
          <p:cNvPr id="8090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2A9595-4429-45E6-AB4E-37C5C22D27A4}" type="slidenum">
              <a:rPr lang="es-ES_tradnl"/>
              <a:pPr/>
              <a:t>2</a:t>
            </a:fld>
            <a:endParaRPr lang="es-ES_trad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512F35-3ACA-4465-A146-51C833153C05}" type="slidenum">
              <a:rPr lang="es-ES_tradnl"/>
              <a:pPr/>
              <a:t>28</a:t>
            </a:fld>
            <a:endParaRPr lang="es-ES_tradnl"/>
          </a:p>
        </p:txBody>
      </p:sp>
      <p:sp>
        <p:nvSpPr>
          <p:cNvPr id="9933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D3C128-16CA-4D53-AFE9-2F4D72983175}" type="slidenum">
              <a:rPr lang="es-ES_tradnl"/>
              <a:pPr/>
              <a:t>29</a:t>
            </a:fld>
            <a:endParaRPr lang="es-ES_tradnl"/>
          </a:p>
        </p:txBody>
      </p:sp>
      <p:sp>
        <p:nvSpPr>
          <p:cNvPr id="10035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7E2279-9029-4B89-B75B-4C3F2C9AFF3E}" type="slidenum">
              <a:rPr lang="es-ES_tradnl"/>
              <a:pPr/>
              <a:t>30</a:t>
            </a:fld>
            <a:endParaRPr lang="es-ES_tradnl"/>
          </a:p>
        </p:txBody>
      </p:sp>
      <p:sp>
        <p:nvSpPr>
          <p:cNvPr id="10137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8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9501AC-CCFD-4787-ADBA-D6A04F4FFB1D}" type="slidenum">
              <a:rPr lang="es-ES_tradnl"/>
              <a:pPr/>
              <a:t>31</a:t>
            </a:fld>
            <a:endParaRPr lang="es-ES_tradnl"/>
          </a:p>
        </p:txBody>
      </p:sp>
      <p:sp>
        <p:nvSpPr>
          <p:cNvPr id="10240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6CC1C-D731-40A3-98BD-9D413EAAC1CC}" type="slidenum">
              <a:rPr lang="es-ES_tradnl"/>
              <a:pPr/>
              <a:t>32</a:t>
            </a:fld>
            <a:endParaRPr lang="es-ES_tradnl"/>
          </a:p>
        </p:txBody>
      </p:sp>
      <p:sp>
        <p:nvSpPr>
          <p:cNvPr id="10342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736AFB-0C49-45B6-83CC-F7A35F6863B2}" type="slidenum">
              <a:rPr lang="es-ES_tradnl"/>
              <a:pPr/>
              <a:t>33</a:t>
            </a:fld>
            <a:endParaRPr lang="es-ES_tradnl"/>
          </a:p>
        </p:txBody>
      </p:sp>
      <p:sp>
        <p:nvSpPr>
          <p:cNvPr id="10445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8F5437-B860-4787-8A40-9C1E066BCAB8}" type="slidenum">
              <a:rPr lang="es-ES_tradnl"/>
              <a:pPr/>
              <a:t>36</a:t>
            </a:fld>
            <a:endParaRPr lang="es-ES_tradnl"/>
          </a:p>
        </p:txBody>
      </p:sp>
      <p:sp>
        <p:nvSpPr>
          <p:cNvPr id="10547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B62A14-4503-4B81-831E-A012B539C284}" type="slidenum">
              <a:rPr lang="es-ES_tradnl"/>
              <a:pPr/>
              <a:t>37</a:t>
            </a:fld>
            <a:endParaRPr lang="es-ES_tradnl"/>
          </a:p>
        </p:txBody>
      </p:sp>
      <p:sp>
        <p:nvSpPr>
          <p:cNvPr id="10649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425C4A-AB96-4D9B-8607-D07AE456A40F}" type="slidenum">
              <a:rPr lang="es-ES_tradnl"/>
              <a:pPr/>
              <a:t>38</a:t>
            </a:fld>
            <a:endParaRPr lang="es-ES_tradnl"/>
          </a:p>
        </p:txBody>
      </p:sp>
      <p:sp>
        <p:nvSpPr>
          <p:cNvPr id="10752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15D13F-3041-4E42-8D2E-0D0A05E11060}" type="slidenum">
              <a:rPr lang="es-ES_tradnl"/>
              <a:pPr/>
              <a:t>39</a:t>
            </a:fld>
            <a:endParaRPr lang="es-ES_tradnl"/>
          </a:p>
        </p:txBody>
      </p:sp>
      <p:sp>
        <p:nvSpPr>
          <p:cNvPr id="10854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3A823-7DD0-4881-A34D-25F7C0E15194}" type="slidenum">
              <a:rPr lang="es-ES_tradnl"/>
              <a:pPr/>
              <a:t>6</a:t>
            </a:fld>
            <a:endParaRPr lang="es-ES_tradnl"/>
          </a:p>
        </p:txBody>
      </p:sp>
      <p:sp>
        <p:nvSpPr>
          <p:cNvPr id="8192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4E218C-009E-430B-8D91-67728DE0664C}" type="slidenum">
              <a:rPr lang="es-ES_tradnl"/>
              <a:pPr/>
              <a:t>40</a:t>
            </a:fld>
            <a:endParaRPr lang="es-ES_tradnl"/>
          </a:p>
        </p:txBody>
      </p:sp>
      <p:sp>
        <p:nvSpPr>
          <p:cNvPr id="10957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5FB09E-FE0B-4AF2-86C7-315BABC1E38E}" type="slidenum">
              <a:rPr lang="es-ES_tradnl"/>
              <a:pPr/>
              <a:t>41</a:t>
            </a:fld>
            <a:endParaRPr lang="es-ES_tradnl"/>
          </a:p>
        </p:txBody>
      </p:sp>
      <p:sp>
        <p:nvSpPr>
          <p:cNvPr id="110595" name="Rectangle 1026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5CFBBE-99CB-4C76-BA22-8A77D034E5C9}" type="slidenum">
              <a:rPr lang="es-ES_tradnl"/>
              <a:pPr/>
              <a:t>42</a:t>
            </a:fld>
            <a:endParaRPr lang="es-ES_tradnl"/>
          </a:p>
        </p:txBody>
      </p:sp>
      <p:sp>
        <p:nvSpPr>
          <p:cNvPr id="11161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2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DF310C-89DF-4E2F-8FB7-CBF0673DE530}" type="slidenum">
              <a:rPr lang="es-ES_tradnl"/>
              <a:pPr/>
              <a:t>43</a:t>
            </a:fld>
            <a:endParaRPr lang="es-ES_tradnl"/>
          </a:p>
        </p:txBody>
      </p:sp>
      <p:sp>
        <p:nvSpPr>
          <p:cNvPr id="11264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BDFD1-5796-4D79-B6AC-C9DA05922BAE}" type="slidenum">
              <a:rPr lang="es-ES_tradnl"/>
              <a:pPr/>
              <a:t>51</a:t>
            </a:fld>
            <a:endParaRPr lang="es-ES_tradnl"/>
          </a:p>
        </p:txBody>
      </p:sp>
      <p:sp>
        <p:nvSpPr>
          <p:cNvPr id="113667" name="Rectangle 2050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8" name="Rectangle 2051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C2081-04E6-404B-9C52-D6734B21FB6F}" type="slidenum">
              <a:rPr lang="es-ES_tradnl"/>
              <a:pPr/>
              <a:t>52</a:t>
            </a:fld>
            <a:endParaRPr lang="es-ES_tradnl"/>
          </a:p>
        </p:txBody>
      </p:sp>
      <p:sp>
        <p:nvSpPr>
          <p:cNvPr id="11469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99E4C3-F1B6-4692-96C7-0A3F78960E75}" type="slidenum">
              <a:rPr lang="es-ES_tradnl"/>
              <a:pPr/>
              <a:t>53</a:t>
            </a:fld>
            <a:endParaRPr lang="es-ES_tradnl"/>
          </a:p>
        </p:txBody>
      </p:sp>
      <p:sp>
        <p:nvSpPr>
          <p:cNvPr id="115715" name="Rectangle 1026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D24637-C097-4FBB-841A-D6642DA92E1E}" type="slidenum">
              <a:rPr lang="es-ES_tradnl"/>
              <a:pPr/>
              <a:t>54</a:t>
            </a:fld>
            <a:endParaRPr lang="es-ES_tradnl"/>
          </a:p>
        </p:txBody>
      </p:sp>
      <p:sp>
        <p:nvSpPr>
          <p:cNvPr id="11673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4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A51914-7133-4B21-BED0-71AE655E02FE}" type="slidenum">
              <a:rPr lang="es-ES_tradnl"/>
              <a:pPr/>
              <a:t>55</a:t>
            </a:fld>
            <a:endParaRPr lang="es-ES_tradnl"/>
          </a:p>
        </p:txBody>
      </p:sp>
      <p:sp>
        <p:nvSpPr>
          <p:cNvPr id="11776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144303-4AC1-4858-87D8-CAC93E263ED3}" type="slidenum">
              <a:rPr lang="es-ES_tradnl"/>
              <a:pPr/>
              <a:t>56</a:t>
            </a:fld>
            <a:endParaRPr lang="es-ES_tradnl"/>
          </a:p>
        </p:txBody>
      </p:sp>
      <p:sp>
        <p:nvSpPr>
          <p:cNvPr id="11878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273B37-1D2B-4C28-AF61-8036AB8D3A5F}" type="slidenum">
              <a:rPr lang="es-ES_tradnl"/>
              <a:pPr/>
              <a:t>7</a:t>
            </a:fld>
            <a:endParaRPr lang="es-ES_tradnl"/>
          </a:p>
        </p:txBody>
      </p:sp>
      <p:sp>
        <p:nvSpPr>
          <p:cNvPr id="8294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0FBC31-3E3B-4063-9A0A-D478D293FFD7}" type="slidenum">
              <a:rPr lang="es-ES_tradnl"/>
              <a:pPr/>
              <a:t>57</a:t>
            </a:fld>
            <a:endParaRPr lang="es-ES_tradnl"/>
          </a:p>
        </p:txBody>
      </p:sp>
      <p:sp>
        <p:nvSpPr>
          <p:cNvPr id="11981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91DA1-B1B5-4080-BBEF-900CA77F98D1}" type="slidenum">
              <a:rPr lang="es-ES_tradnl"/>
              <a:pPr/>
              <a:t>58</a:t>
            </a:fld>
            <a:endParaRPr lang="es-ES_tradnl"/>
          </a:p>
        </p:txBody>
      </p:sp>
      <p:sp>
        <p:nvSpPr>
          <p:cNvPr id="12083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D4CA17-F79C-462E-9B1D-8F187EEC2FA0}" type="slidenum">
              <a:rPr lang="es-ES_tradnl"/>
              <a:pPr/>
              <a:t>60</a:t>
            </a:fld>
            <a:endParaRPr lang="es-ES_tradnl"/>
          </a:p>
        </p:txBody>
      </p:sp>
      <p:sp>
        <p:nvSpPr>
          <p:cNvPr id="12185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BB72C4-BFBA-418C-8960-7F473F6A6353}" type="slidenum">
              <a:rPr lang="es-ES_tradnl"/>
              <a:pPr/>
              <a:t>61</a:t>
            </a:fld>
            <a:endParaRPr lang="es-ES_tradnl"/>
          </a:p>
        </p:txBody>
      </p:sp>
      <p:sp>
        <p:nvSpPr>
          <p:cNvPr id="12288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75ABF-0889-40BB-87C2-C9207E31D591}" type="slidenum">
              <a:rPr lang="es-ES_tradnl"/>
              <a:pPr/>
              <a:t>62</a:t>
            </a:fld>
            <a:endParaRPr lang="es-ES_tradnl"/>
          </a:p>
        </p:txBody>
      </p:sp>
      <p:sp>
        <p:nvSpPr>
          <p:cNvPr id="12390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390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3B04C-0C09-43ED-AD6D-8CE1154FA249}" type="slidenum">
              <a:rPr lang="es-ES_tradnl"/>
              <a:pPr/>
              <a:t>63</a:t>
            </a:fld>
            <a:endParaRPr lang="es-ES_tradnl"/>
          </a:p>
        </p:txBody>
      </p:sp>
      <p:sp>
        <p:nvSpPr>
          <p:cNvPr id="12493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0C0ECC-2E0A-4948-9BD0-EAD27597AA50}" type="slidenum">
              <a:rPr lang="es-ES_tradnl"/>
              <a:pPr/>
              <a:t>67</a:t>
            </a:fld>
            <a:endParaRPr lang="es-ES_tradnl"/>
          </a:p>
        </p:txBody>
      </p:sp>
      <p:sp>
        <p:nvSpPr>
          <p:cNvPr id="12595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595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25FC7A-4683-47B9-A6E4-57A8F08E6E14}" type="slidenum">
              <a:rPr lang="es-ES_tradnl"/>
              <a:pPr/>
              <a:t>68</a:t>
            </a:fld>
            <a:endParaRPr lang="es-ES_tradnl"/>
          </a:p>
        </p:txBody>
      </p:sp>
      <p:sp>
        <p:nvSpPr>
          <p:cNvPr id="126979" name="Rectangle 1026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80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9A5F96-BB81-4954-AC83-9D0052ADAA08}" type="slidenum">
              <a:rPr lang="es-ES_tradnl"/>
              <a:pPr/>
              <a:t>8</a:t>
            </a:fld>
            <a:endParaRPr lang="es-ES_tradnl"/>
          </a:p>
        </p:txBody>
      </p:sp>
      <p:sp>
        <p:nvSpPr>
          <p:cNvPr id="8397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F766C9-F222-4EB4-94D4-1BC6417A935D}" type="slidenum">
              <a:rPr lang="es-ES_tradnl"/>
              <a:pPr/>
              <a:t>10</a:t>
            </a:fld>
            <a:endParaRPr lang="es-ES_tradnl"/>
          </a:p>
        </p:txBody>
      </p:sp>
      <p:sp>
        <p:nvSpPr>
          <p:cNvPr id="8499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AA1B63-E3B4-4065-9F5F-5E635EFCDCB8}" type="slidenum">
              <a:rPr lang="es-ES_tradnl"/>
              <a:pPr/>
              <a:t>11</a:t>
            </a:fld>
            <a:endParaRPr lang="es-ES_tradnl"/>
          </a:p>
        </p:txBody>
      </p:sp>
      <p:sp>
        <p:nvSpPr>
          <p:cNvPr id="8601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22FF78-2B2F-44F2-B45E-3098DA4E9D93}" type="slidenum">
              <a:rPr lang="es-ES_tradnl"/>
              <a:pPr/>
              <a:t>12</a:t>
            </a:fld>
            <a:endParaRPr lang="es-ES_tradnl"/>
          </a:p>
        </p:txBody>
      </p:sp>
      <p:sp>
        <p:nvSpPr>
          <p:cNvPr id="8704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9E6203-011A-4B27-B5EB-5D2D3F8C0169}" type="slidenum">
              <a:rPr lang="es-ES_tradnl"/>
              <a:pPr/>
              <a:t>17</a:t>
            </a:fld>
            <a:endParaRPr lang="es-ES_tradnl"/>
          </a:p>
        </p:txBody>
      </p:sp>
      <p:sp>
        <p:nvSpPr>
          <p:cNvPr id="8806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</p:grpSp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s-ES_tradnl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E3462C3-F27A-4B33-A4EA-51A78A5B56E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259AC-4620-4522-BBF2-CFB324E518C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4860A-97AF-4247-9D11-5719346FD96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996EF-E967-4BCF-99C3-5435C9C82F9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5B050-BD72-4388-837B-20A10ECBEBD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3EA61-983F-43FC-9D8D-9E9878E6474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67914-FAF5-4040-82B9-DAFA840781F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8C454-3342-432C-A8DA-3EAF2BD1CC2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B3BA9-8CB1-43B6-BA6E-D2675A27C859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6DD71-BC75-4F29-82A2-9652A6F5FC4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6747F-026C-4CB4-A963-D9205A430E0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63E34-7473-4510-90CD-8C16E1F956CD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D6032-CD6B-4AD2-B8C7-12537AE2E1A2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4105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2053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54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55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56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57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58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59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0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1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2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3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4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5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6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7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8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9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0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1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2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3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4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5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6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7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8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9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80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81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</p:grpSp>
      <p:sp>
        <p:nvSpPr>
          <p:cNvPr id="4099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Click to edit Master title style</a:t>
            </a:r>
          </a:p>
        </p:txBody>
      </p:sp>
      <p:sp>
        <p:nvSpPr>
          <p:cNvPr id="2084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085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086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5F8431B7-68D4-4089-8B62-57FDAA48F8E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  <p:sp>
        <p:nvSpPr>
          <p:cNvPr id="2087" name="Rectangle 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mailto:barcillo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space.espol.edu.ec/browse?type=author&amp;order=ASC&amp;rpp=20&amp;value=Marcillo+Morla%2C+Fabrizio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Gr_fico_de_Microsoft_Office_Excel1.xls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609600"/>
            <a:ext cx="7772400" cy="1676400"/>
          </a:xfrm>
        </p:spPr>
        <p:txBody>
          <a:bodyPr/>
          <a:lstStyle/>
          <a:p>
            <a:pPr eaLnBrk="1" hangingPunct="1"/>
            <a:r>
              <a:rPr lang="en-US" smtClean="0"/>
              <a:t>Cultivo De Camaron Tierra Adentro – Clase 3</a:t>
            </a:r>
            <a:br>
              <a:rPr lang="en-US" smtClean="0"/>
            </a:br>
            <a:r>
              <a:rPr lang="en-US" smtClean="0"/>
              <a:t>Metodología de Cultivo</a:t>
            </a:r>
            <a:endParaRPr lang="es-ES_tradnl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6400800" cy="838200"/>
          </a:xfrm>
        </p:spPr>
        <p:txBody>
          <a:bodyPr/>
          <a:lstStyle/>
          <a:p>
            <a:pPr algn="l" eaLnBrk="1" hangingPunct="1">
              <a:defRPr/>
            </a:pPr>
            <a:r>
              <a:rPr lang="es-ES_tradnl" dirty="0" smtClean="0"/>
              <a:t>Fabrizio Marcillo </a:t>
            </a:r>
            <a:r>
              <a:rPr lang="es-ES_tradnl" dirty="0" err="1" smtClean="0"/>
              <a:t>Morla</a:t>
            </a:r>
            <a:r>
              <a:rPr lang="es-ES_tradnl" dirty="0" smtClean="0"/>
              <a:t> </a:t>
            </a:r>
            <a:r>
              <a:rPr lang="es-ES_tradnl" dirty="0" err="1" smtClean="0"/>
              <a:t>MBA</a:t>
            </a:r>
            <a:endParaRPr lang="es-ES_tradnl" dirty="0" smtClean="0"/>
          </a:p>
        </p:txBody>
      </p:sp>
      <p:pic>
        <p:nvPicPr>
          <p:cNvPr id="6148" name="Picture 9" descr="Logofimc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2286000"/>
            <a:ext cx="1676400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Box 10"/>
          <p:cNvSpPr txBox="1">
            <a:spLocks noChangeArrowheads="1"/>
          </p:cNvSpPr>
          <p:nvPr/>
        </p:nvSpPr>
        <p:spPr bwMode="auto">
          <a:xfrm>
            <a:off x="4932363" y="4960938"/>
            <a:ext cx="2711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4"/>
              </a:rPr>
              <a:t>barcillo@gmail.com</a:t>
            </a:r>
            <a:endParaRPr lang="en-US"/>
          </a:p>
          <a:p>
            <a:r>
              <a:rPr lang="en-US"/>
              <a:t>(593-9) 4194239</a:t>
            </a:r>
          </a:p>
          <a:p>
            <a:endParaRPr lang="es-ES"/>
          </a:p>
        </p:txBody>
      </p:sp>
      <p:pic>
        <p:nvPicPr>
          <p:cNvPr id="6150" name="6 Imagen" descr="espol1-300x299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71688"/>
            <a:ext cx="1792288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668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Tamaño De Piscinas?</a:t>
            </a:r>
            <a:endParaRPr lang="en-US" smtClean="0"/>
          </a:p>
        </p:txBody>
      </p:sp>
      <p:sp>
        <p:nvSpPr>
          <p:cNvPr id="52531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8305800" cy="5222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No </a:t>
            </a:r>
            <a:r>
              <a:rPr lang="en-US" sz="2800" b="1" u="sng" smtClean="0"/>
              <a:t>necesariamente</a:t>
            </a:r>
            <a:r>
              <a:rPr lang="en-US" sz="2800" smtClean="0"/>
              <a:t> muy pequeñas.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Piscinas pequeñas: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800" smtClean="0"/>
              <a:t>Menor riesgo individual.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800" smtClean="0"/>
              <a:t>Mejor circulación de agua?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800" smtClean="0"/>
              <a:t>Mayor posibilidad de manejo?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800" smtClean="0"/>
              <a:t>Infraestructura disponible.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 mayor tamaño de piscina: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800" smtClean="0"/>
              <a:t>Menor costo de construcción.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800" smtClean="0"/>
              <a:t>Menor costo de equipamiento.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800" smtClean="0"/>
              <a:t>Menor costo de manejo.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Personalmente creo: 1 – 2 has.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43000" y="9144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s-PA" smtClean="0"/>
              <a:t>Tamaño: 0.40-2.0 has.</a:t>
            </a:r>
          </a:p>
          <a:p>
            <a:pPr eaLnBrk="1" hangingPunct="1">
              <a:defRPr/>
            </a:pPr>
            <a:r>
              <a:rPr lang="es-PA" smtClean="0"/>
              <a:t>Forma: </a:t>
            </a:r>
          </a:p>
          <a:p>
            <a:pPr lvl="1" eaLnBrk="1" hangingPunct="1">
              <a:defRPr/>
            </a:pPr>
            <a:r>
              <a:rPr lang="es-PA" smtClean="0"/>
              <a:t>Cuadrados</a:t>
            </a:r>
          </a:p>
          <a:p>
            <a:pPr lvl="1" eaLnBrk="1" hangingPunct="1">
              <a:defRPr/>
            </a:pPr>
            <a:r>
              <a:rPr lang="es-PA" smtClean="0"/>
              <a:t>Rectangular</a:t>
            </a:r>
          </a:p>
          <a:p>
            <a:pPr lvl="1" eaLnBrk="1" hangingPunct="1">
              <a:defRPr/>
            </a:pPr>
            <a:r>
              <a:rPr lang="es-PA" smtClean="0"/>
              <a:t>Circular.</a:t>
            </a:r>
          </a:p>
          <a:p>
            <a:pPr eaLnBrk="1" hangingPunct="1">
              <a:defRPr/>
            </a:pPr>
            <a:r>
              <a:rPr lang="es-PA" smtClean="0"/>
              <a:t>Panama:Largo = 1.25xAncho.</a:t>
            </a:r>
          </a:p>
          <a:p>
            <a:pPr lvl="1" eaLnBrk="1" hangingPunct="1">
              <a:defRPr/>
            </a:pPr>
            <a:r>
              <a:rPr lang="es-PA" smtClean="0"/>
              <a:t>Alimentar desde bordes.</a:t>
            </a:r>
            <a:endParaRPr lang="en-US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s-PA" u="sng" smtClean="0"/>
              <a:t>Diseño de Estanques</a:t>
            </a:r>
            <a:r>
              <a:rPr lang="es-PA" smtClean="0"/>
              <a:t> (1)</a:t>
            </a:r>
            <a:endParaRPr lang="en-US" smtClean="0"/>
          </a:p>
        </p:txBody>
      </p:sp>
      <p:graphicFrame>
        <p:nvGraphicFramePr>
          <p:cNvPr id="664580" name="Object 4"/>
          <p:cNvGraphicFramePr>
            <a:graphicFrameLocks noChangeAspect="1"/>
          </p:cNvGraphicFramePr>
          <p:nvPr/>
        </p:nvGraphicFramePr>
        <p:xfrm>
          <a:off x="3429000" y="4897438"/>
          <a:ext cx="4860925" cy="1960562"/>
        </p:xfrm>
        <a:graphic>
          <a:graphicData uri="http://schemas.openxmlformats.org/presentationml/2006/ole">
            <p:oleObj spid="_x0000_s1026" name="Equation" r:id="rId4" imgW="1828800" imgH="736560" progId="Equation.3">
              <p:embed/>
            </p:oleObj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027" name="Equation" r:id="rId5" imgW="114120" imgH="215640" progId="Equation.3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6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6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6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6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6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6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6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4578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s-PA" smtClean="0"/>
              <a:t>Diseño de Estanques (2)</a:t>
            </a:r>
            <a:endParaRPr lang="en-US" smtClean="0"/>
          </a:p>
        </p:txBody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143000"/>
            <a:ext cx="7951788" cy="4918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Pendiente longitudinal: 0.30%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Pendiente transversal: 0.30%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Profundidad: 1.0 -1.40m (no muy honda)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Talud diques: 1:1.50 – 1: 2.0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Ancho corona: &gt;4.0m, 6.0 m Carrozable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Compactación taludes y fondo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Panameña central recomendable.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Algunos optan por diseño australiano.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Otros por sifón central.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6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6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6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6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6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6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6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6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6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03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Diseño de Estanques (3)</a:t>
            </a:r>
            <a:br>
              <a:rPr lang="es-PA" smtClean="0"/>
            </a:br>
            <a:endParaRPr lang="en-US" smtClean="0"/>
          </a:p>
        </p:txBody>
      </p:sp>
      <p:sp>
        <p:nvSpPr>
          <p:cNvPr id="66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978025"/>
            <a:ext cx="7772400" cy="4083050"/>
          </a:xfrm>
        </p:spPr>
        <p:txBody>
          <a:bodyPr/>
          <a:lstStyle/>
          <a:p>
            <a:pPr eaLnBrk="1" hangingPunct="1">
              <a:defRPr/>
            </a:pPr>
            <a:r>
              <a:rPr lang="es-PA" smtClean="0"/>
              <a:t>Sección transversal</a:t>
            </a:r>
            <a:endParaRPr lang="en-US" smtClean="0"/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1828800" y="3429000"/>
            <a:ext cx="533400" cy="10668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s-ES"/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 flipH="1">
            <a:off x="6781800" y="3429000"/>
            <a:ext cx="533400" cy="10668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s-ES"/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2362200" y="4495800"/>
            <a:ext cx="2209800" cy="3048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s-ES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 flipH="1">
            <a:off x="4572000" y="4495800"/>
            <a:ext cx="2209800" cy="3048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s-ES"/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H="1">
            <a:off x="1371600" y="3429000"/>
            <a:ext cx="457200" cy="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s-ES"/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 flipH="1">
            <a:off x="7319963" y="3429000"/>
            <a:ext cx="457200" cy="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s-ES"/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V="1">
            <a:off x="796925" y="3429000"/>
            <a:ext cx="533400" cy="10668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s-ES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 flipH="1" flipV="1">
            <a:off x="7805738" y="3429000"/>
            <a:ext cx="533400" cy="10668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s-ES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2119313" y="4967288"/>
            <a:ext cx="21209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A"/>
              <a:t>Pend. 0.30%</a:t>
            </a:r>
            <a:endParaRPr lang="en-US"/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1849438" y="2681288"/>
            <a:ext cx="17462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A"/>
              <a:t>Corona: 4m</a:t>
            </a:r>
            <a:endParaRPr lang="en-US"/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 flipH="1">
            <a:off x="1641475" y="2889250"/>
            <a:ext cx="228600" cy="5397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med" len="lg"/>
          </a:ln>
        </p:spPr>
        <p:txBody>
          <a:bodyPr wrap="none"/>
          <a:lstStyle/>
          <a:p>
            <a:endParaRPr lang="es-ES"/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5797550" y="2617788"/>
            <a:ext cx="19748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A"/>
              <a:t>Talud: 1:1.50</a:t>
            </a:r>
            <a:endParaRPr lang="en-US"/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>
            <a:off x="6297613" y="3138488"/>
            <a:ext cx="685800" cy="665162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med" len="lg"/>
          </a:ln>
        </p:spPr>
        <p:txBody>
          <a:bodyPr wrap="none"/>
          <a:lstStyle/>
          <a:p>
            <a:endParaRPr lang="es-ES"/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auto">
          <a:xfrm flipV="1">
            <a:off x="2930525" y="4675188"/>
            <a:ext cx="311150" cy="395287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med" len="lg"/>
          </a:ln>
        </p:spPr>
        <p:txBody>
          <a:bodyPr wrap="none"/>
          <a:lstStyle/>
          <a:p>
            <a:endParaRPr lang="es-ES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Preparación de Piscina</a:t>
            </a:r>
          </a:p>
        </p:txBody>
      </p:sp>
      <p:sp>
        <p:nvSpPr>
          <p:cNvPr id="51405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43000" y="1219200"/>
            <a:ext cx="7799388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Asegurar correcta desinfección.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Aún con agua de pozo puede haber peces.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 Controlar ninfas de chapuletes. Filtrado.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Fertilización y maduración inicial mas dificil con agua de pozo: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DAP: 16 </a:t>
            </a:r>
            <a:r>
              <a:rPr lang="en-US" sz="2800" smtClean="0"/>
              <a:t>k</a:t>
            </a:r>
            <a:r>
              <a:rPr lang="es-ES_tradnl" sz="2800" smtClean="0"/>
              <a:t>g/Ha; UREA: 30 kg/Ha.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Polvillo: 50kg/Ha; Melaza: </a:t>
            </a:r>
            <a:r>
              <a:rPr lang="en-US" sz="2800" smtClean="0"/>
              <a:t>20-60</a:t>
            </a:r>
            <a:r>
              <a:rPr lang="es-ES_tradnl" sz="2800" smtClean="0"/>
              <a:t> </a:t>
            </a:r>
            <a:r>
              <a:rPr lang="en-US" sz="2800" smtClean="0"/>
              <a:t>k</a:t>
            </a:r>
            <a:r>
              <a:rPr lang="es-ES_tradnl" sz="2800" smtClean="0"/>
              <a:t>g/Ha.</a:t>
            </a: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Aplicación Diesel 1 Gal / Ha.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Fangueado podría ayudar: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Disminuir Materia Orgánica.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Reducir permeabilidad.</a:t>
            </a: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>
                <a:solidFill>
                  <a:schemeClr val="bg1"/>
                </a:solidFill>
              </a:rPr>
              <a:t>Chapuletes</a:t>
            </a:r>
          </a:p>
        </p:txBody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743200"/>
            <a:ext cx="8180388" cy="40036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Ninfas de chapuletes (Orden Odonatos) son fieros depredadores de larvas de camarón.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 Ninfa de chapuletes puede comer hasta 60 Pls por día en condiciones controladas.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Diesel no mata ninfa pero disminuye significativamente (p=0.05) puesta de huevos cuando es aplicado correctamente.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 piensa que una vez que larva crece ya no es presa fácil de chapulete.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1228725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en-US" smtClean="0"/>
              <a:t>Fabrizio Marcillo Morla</a:t>
            </a:r>
            <a:endParaRPr lang="es-US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69988" y="928688"/>
            <a:ext cx="7772400" cy="4114800"/>
          </a:xfrm>
        </p:spPr>
        <p:txBody>
          <a:bodyPr/>
          <a:lstStyle/>
          <a:p>
            <a:pPr algn="r" eaLnBrk="1" hangingPunct="1">
              <a:defRPr/>
            </a:pPr>
            <a:r>
              <a:rPr lang="es-EC" dirty="0" smtClean="0"/>
              <a:t>Guayaquil, 1966.</a:t>
            </a:r>
          </a:p>
          <a:p>
            <a:pPr algn="r" eaLnBrk="1" hangingPunct="1">
              <a:defRPr/>
            </a:pPr>
            <a:r>
              <a:rPr lang="es-EC" dirty="0" err="1" smtClean="0"/>
              <a:t>BSc.</a:t>
            </a:r>
            <a:r>
              <a:rPr lang="es-EC" dirty="0" smtClean="0"/>
              <a:t> Acuicultura. (ESPOL 1991).</a:t>
            </a:r>
          </a:p>
          <a:p>
            <a:pPr algn="r" eaLnBrk="1" hangingPunct="1">
              <a:defRPr/>
            </a:pPr>
            <a:r>
              <a:rPr lang="es-EC" dirty="0" smtClean="0"/>
              <a:t>Magister en Administración de Empresas. (ESPOL, 1996).</a:t>
            </a:r>
          </a:p>
          <a:p>
            <a:pPr algn="r" eaLnBrk="1" hangingPunct="1">
              <a:defRPr/>
            </a:pPr>
            <a:r>
              <a:rPr lang="es-EC" dirty="0" smtClean="0"/>
              <a:t>Profesor ESPOL desde el 2001.</a:t>
            </a:r>
          </a:p>
          <a:p>
            <a:pPr algn="r" eaLnBrk="1" hangingPunct="1">
              <a:defRPr/>
            </a:pPr>
            <a:r>
              <a:rPr lang="es-EC" dirty="0" smtClean="0"/>
              <a:t>20 años experiencia profesional: </a:t>
            </a:r>
          </a:p>
          <a:p>
            <a:pPr lvl="1" algn="r" eaLnBrk="1" hangingPunct="1">
              <a:defRPr/>
            </a:pPr>
            <a:r>
              <a:rPr lang="es-EC" sz="2800" dirty="0" smtClean="0"/>
              <a:t>Producción.</a:t>
            </a:r>
          </a:p>
          <a:p>
            <a:pPr lvl="1" algn="r" eaLnBrk="1" hangingPunct="1">
              <a:defRPr/>
            </a:pPr>
            <a:r>
              <a:rPr lang="es-EC" sz="2800" dirty="0" smtClean="0"/>
              <a:t>Administración.</a:t>
            </a:r>
          </a:p>
          <a:p>
            <a:pPr lvl="1" algn="r" eaLnBrk="1" hangingPunct="1">
              <a:defRPr/>
            </a:pPr>
            <a:r>
              <a:rPr lang="es-EC" sz="2800" dirty="0" smtClean="0"/>
              <a:t>Finanzas.</a:t>
            </a:r>
          </a:p>
          <a:p>
            <a:pPr lvl="1" algn="r" eaLnBrk="1" hangingPunct="1">
              <a:defRPr/>
            </a:pPr>
            <a:r>
              <a:rPr lang="es-EC" sz="2800" dirty="0" smtClean="0"/>
              <a:t>Investigación.</a:t>
            </a:r>
          </a:p>
          <a:p>
            <a:pPr lvl="1" algn="r" eaLnBrk="1" hangingPunct="1">
              <a:defRPr/>
            </a:pPr>
            <a:r>
              <a:rPr lang="es-EC" sz="2800" dirty="0" smtClean="0"/>
              <a:t>Consultorías.</a:t>
            </a:r>
          </a:p>
        </p:txBody>
      </p:sp>
      <p:pic>
        <p:nvPicPr>
          <p:cNvPr id="7172" name="Picture 3" descr="Yop por ti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57175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357188" y="5670550"/>
            <a:ext cx="4572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US" dirty="0">
                <a:latin typeface="+mn-lt"/>
                <a:hlinkClick r:id="rId4"/>
              </a:rPr>
              <a:t>Otras Publicaciones del mismo autor en Repositorio ESPOL</a:t>
            </a:r>
            <a:endParaRPr lang="es-US" dirty="0"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4582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Compra Y Transporte Larva</a:t>
            </a:r>
          </a:p>
        </p:txBody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83820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Pl de </a:t>
            </a:r>
            <a:r>
              <a:rPr lang="es-ES_tradnl" sz="2800" smtClean="0"/>
              <a:t>Laboratorio</a:t>
            </a:r>
            <a:r>
              <a:rPr lang="en-US" sz="2800" smtClean="0"/>
              <a:t>:</a:t>
            </a:r>
            <a:r>
              <a:rPr lang="es-ES_tradnl" sz="2800" smtClean="0"/>
              <a:t> Nauplio Maduración Líneas Seleccionadas: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Mejor crecimiento.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Negativo WSSV por PCR. (</a:t>
            </a:r>
            <a:r>
              <a:rPr lang="es-ES_tradnl" sz="2800" b="1" smtClean="0"/>
              <a:t>??</a:t>
            </a:r>
            <a:r>
              <a:rPr lang="es-ES_tradnl" sz="2800" smtClean="0"/>
              <a:t>).</a:t>
            </a:r>
            <a:r>
              <a:rPr lang="en-US" sz="280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No hay larva certificada en el pais.</a:t>
            </a:r>
            <a:endParaRPr lang="es-ES_tradnl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Pl 12 - 35. PL muy grande (&gt;20) no mejoró resultados (p=0.05). Y es mas complicada por logística.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Se esta usando Pl 14-1</a:t>
            </a:r>
            <a:r>
              <a:rPr lang="en-US" sz="2800" smtClean="0"/>
              <a:t>8</a:t>
            </a:r>
            <a:r>
              <a:rPr lang="es-ES_tradnl" sz="280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Prueba Stress (PL10) 35-0-35. %Sup.. &gt; 80%.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Desarrollo Branquial Completo.</a:t>
            </a:r>
            <a:r>
              <a:rPr lang="en-US" sz="2800" smtClean="0"/>
              <a:t> 0 Filamentosa.</a:t>
            </a:r>
            <a:endParaRPr lang="es-ES_tradnl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Salinidad 4-5 ppt</a:t>
            </a:r>
            <a:r>
              <a:rPr lang="en-US" sz="2800" smtClean="0"/>
              <a:t>: Cuestiones ambientales.</a:t>
            </a:r>
            <a:endParaRPr lang="es-ES_tradnl" sz="2800" smtClean="0">
              <a:effectLst/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Aclimatación</a:t>
            </a:r>
          </a:p>
        </p:txBody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84582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Si salinidad es muy baja espere del 5 – 15 % mortalidad aclimatación y transporte.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Prepare cama de agua a misma salinidad para recibir larvas. Densidades de recepción muy altas pueden disminuir supervivencia.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Recuerde que aunque larva llega a la misma salinidad es necesario aclimatar por diferencias en composición iónica, pH, temperatura, etc.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Fuente de agua importante: calidad / flujo.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Tome mismas precauciones que siempre tomó.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Mayor tiempo de aclimatación no es necesariamente mejor: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Mortalidad por canibalismo / hacinamiento.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-609600"/>
            <a:ext cx="7620000" cy="1600200"/>
          </a:xfrm>
        </p:spPr>
        <p:txBody>
          <a:bodyPr/>
          <a:lstStyle/>
          <a:p>
            <a:pPr eaLnBrk="1" hangingPunct="1"/>
            <a:r>
              <a:rPr lang="es-ES_tradnl" smtClean="0"/>
              <a:t>Preparación Cama De Agua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9916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Siembra De Larva En Tanques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Velocidad De Aclimatación</a:t>
            </a:r>
          </a:p>
        </p:txBody>
      </p:sp>
      <p:graphicFrame>
        <p:nvGraphicFramePr>
          <p:cNvPr id="546854" name="Group 1062"/>
          <p:cNvGraphicFramePr>
            <a:graphicFrameLocks noGrp="1"/>
          </p:cNvGraphicFramePr>
          <p:nvPr>
            <p:ph type="tbl" idx="1"/>
          </p:nvPr>
        </p:nvGraphicFramePr>
        <p:xfrm>
          <a:off x="990600" y="1447800"/>
          <a:ext cx="7951788" cy="4471988"/>
        </p:xfrm>
        <a:graphic>
          <a:graphicData uri="http://schemas.openxmlformats.org/drawingml/2006/table">
            <a:tbl>
              <a:tblPr/>
              <a:tblGrid>
                <a:gridCol w="2651125"/>
                <a:gridCol w="3402013"/>
                <a:gridCol w="1898650"/>
              </a:tblGrid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Rango Salinidad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Tiempo para Cambio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Ppt / Hora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32-16 ppt.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8 horas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 ppt.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16 - 8 ppt.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8 horas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 ppt.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8 - 4 ppt.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8 horas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0.5 ppt.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4- 2 ppt.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8 horas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0.25 ppt.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2- 1 ppt.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8 horas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0.125 ppt.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1 - 0.5 ppt.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8 horas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0.063 ppt.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613" name="Text Box 1061"/>
          <p:cNvSpPr txBox="1">
            <a:spLocks noChangeArrowheads="1"/>
          </p:cNvSpPr>
          <p:nvPr/>
        </p:nvSpPr>
        <p:spPr bwMode="auto">
          <a:xfrm>
            <a:off x="1295400" y="6096000"/>
            <a:ext cx="2249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Van Wyk (1999)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382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Siembra De Piscinas</a:t>
            </a:r>
          </a:p>
        </p:txBody>
      </p:sp>
      <p:sp>
        <p:nvSpPr>
          <p:cNvPr id="5488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62000" y="609600"/>
            <a:ext cx="8153400" cy="60960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smtClean="0"/>
              <a:t>Siembra directa:</a:t>
            </a:r>
          </a:p>
          <a:p>
            <a:pPr lvl="1" eaLnBrk="1" hangingPunct="1">
              <a:defRPr/>
            </a:pPr>
            <a:r>
              <a:rPr lang="es-ES_tradnl" sz="2800" smtClean="0"/>
              <a:t>Menor costo por larva.</a:t>
            </a:r>
          </a:p>
          <a:p>
            <a:pPr lvl="1" eaLnBrk="1" hangingPunct="1">
              <a:defRPr/>
            </a:pPr>
            <a:r>
              <a:rPr lang="es-ES_tradnl" sz="2800" smtClean="0"/>
              <a:t>No estrés transferencia.</a:t>
            </a:r>
          </a:p>
          <a:p>
            <a:pPr eaLnBrk="1" hangingPunct="1">
              <a:defRPr/>
            </a:pPr>
            <a:r>
              <a:rPr lang="es-ES_tradnl" sz="2800" smtClean="0"/>
              <a:t>Raceways:</a:t>
            </a:r>
          </a:p>
          <a:p>
            <a:pPr lvl="1" eaLnBrk="1" hangingPunct="1">
              <a:defRPr/>
            </a:pPr>
            <a:r>
              <a:rPr lang="es-ES_tradnl" sz="2800" smtClean="0"/>
              <a:t>Mayor costo /Pl. </a:t>
            </a:r>
            <a:r>
              <a:rPr lang="es-ES_tradnl" sz="2800" b="1" u="sng" smtClean="0"/>
              <a:t>Menor o mayor costo / lb.?</a:t>
            </a:r>
          </a:p>
          <a:p>
            <a:pPr lvl="1" eaLnBrk="1" hangingPunct="1">
              <a:defRPr/>
            </a:pPr>
            <a:r>
              <a:rPr lang="es-ES_tradnl" sz="2800" smtClean="0"/>
              <a:t>Alto riesgo error humano.</a:t>
            </a:r>
          </a:p>
          <a:p>
            <a:pPr lvl="1" eaLnBrk="1" hangingPunct="1">
              <a:defRPr/>
            </a:pPr>
            <a:r>
              <a:rPr lang="es-ES_tradnl" sz="2800" smtClean="0"/>
              <a:t>Mas ciclos por año???</a:t>
            </a:r>
          </a:p>
          <a:p>
            <a:pPr eaLnBrk="1" hangingPunct="1">
              <a:defRPr/>
            </a:pPr>
            <a:r>
              <a:rPr lang="es-ES_tradnl" sz="2800" smtClean="0"/>
              <a:t>Precria:</a:t>
            </a:r>
          </a:p>
          <a:p>
            <a:pPr lvl="1" eaLnBrk="1" hangingPunct="1">
              <a:defRPr/>
            </a:pPr>
            <a:r>
              <a:rPr lang="es-ES_tradnl" sz="2800" smtClean="0"/>
              <a:t>Mayor costo /“juvenil”. Igual costo / Larva. </a:t>
            </a:r>
            <a:r>
              <a:rPr lang="es-ES_tradnl" sz="2800" b="1" u="sng" smtClean="0"/>
              <a:t>Menor o mayor costo /lb.?</a:t>
            </a:r>
          </a:p>
          <a:p>
            <a:pPr lvl="1" eaLnBrk="1" hangingPunct="1">
              <a:defRPr/>
            </a:pPr>
            <a:r>
              <a:rPr lang="es-ES_tradnl" sz="2800" smtClean="0"/>
              <a:t>Mas ciclos por año.</a:t>
            </a:r>
          </a:p>
          <a:p>
            <a:pPr lvl="1" eaLnBrk="1" hangingPunct="1">
              <a:defRPr/>
            </a:pPr>
            <a:r>
              <a:rPr lang="es-ES_tradnl" sz="2800" smtClean="0"/>
              <a:t>Pasado dio resultado, evaluar nuevamente?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Programa.- Ya visto</a:t>
            </a:r>
            <a:endParaRPr lang="es-ES_tradnl" smtClean="0"/>
          </a:p>
        </p:txBody>
      </p:sp>
      <p:sp>
        <p:nvSpPr>
          <p:cNvPr id="66048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143000" y="1143000"/>
            <a:ext cx="80010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Antecedentes.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Requerimientos calidad de agua para cultivo camarón.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Aspectos Ambientales.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Salinización.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Otros.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Aireación.</a:t>
            </a: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Instalaciones eléctricas y aireación.</a:t>
            </a: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Aspectos Administrativos.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Organización.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Logística.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Recambios</a:t>
            </a:r>
          </a:p>
        </p:txBody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838200"/>
            <a:ext cx="7974012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Cero Recambio: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Una Necesidad no una elección.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Alto costo agua + costo regulaciones + costo ecológico + filtración.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Niveles metabolitos: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Amonio: Ok.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NO</a:t>
            </a:r>
            <a:r>
              <a:rPr lang="es-ES_tradnl" sz="2800" baseline="-25000" smtClean="0"/>
              <a:t>2</a:t>
            </a:r>
            <a:r>
              <a:rPr lang="es-ES_tradnl" sz="2800" smtClean="0"/>
              <a:t>: mas peligroso que en SW pero OK.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NO</a:t>
            </a:r>
            <a:r>
              <a:rPr lang="es-ES_tradnl" sz="2800" baseline="-25000" smtClean="0"/>
              <a:t>3</a:t>
            </a:r>
            <a:r>
              <a:rPr lang="es-ES_tradnl" sz="2800" smtClean="0"/>
              <a:t>: a la larga potencialmente mas peligroso.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Sulfuros: OK.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Sistema aeróbico mantiene metabolitos tóxicos OK, pero los no tóxicos pueden hacerse problema (eutrofización de sistema).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Fertilización</a:t>
            </a:r>
          </a:p>
        </p:txBody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838200"/>
            <a:ext cx="77724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Fertilización inicial más difícil: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Agua con pocas algas.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Baja concentración de N y P.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Poca : falta de algas.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Mucha : exceso algas/ baja O.D.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Fertilización rutinaria: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Casi 0.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Ingreso de nutrientes por alimento.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%N = %Proteínas/ 6.25.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Alto P.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0 recambio.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Encalado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485188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</a:t>
            </a:r>
            <a:r>
              <a:rPr lang="es-ES_tradnl" sz="2800" smtClean="0"/>
              <a:t>ncala</a:t>
            </a:r>
            <a:r>
              <a:rPr lang="en-US" sz="2800" smtClean="0"/>
              <a:t>r:</a:t>
            </a:r>
            <a:r>
              <a:rPr lang="es-ES_tradnl" sz="2800" smtClean="0"/>
              <a:t> aumentar Alcalinidad, Dureza o pH.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 diferencia de agua estuarina, algunas aguas de pozo tienen baja alcalinidad y/o dureza.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Alto crecimiento algas (consumo CO</a:t>
            </a:r>
            <a:r>
              <a:rPr lang="es-ES_tradnl" sz="2800" baseline="-25000" smtClean="0"/>
              <a:t>2</a:t>
            </a:r>
            <a:r>
              <a:rPr lang="es-ES_tradnl" sz="2800" smtClean="0"/>
              <a:t>) y, Cero recambio, pueden bajar alcalinidad y</a:t>
            </a:r>
            <a:r>
              <a:rPr lang="en-US" sz="2800" smtClean="0"/>
              <a:t> dureza</a:t>
            </a:r>
            <a:r>
              <a:rPr lang="es-ES_tradnl" sz="2800" smtClean="0"/>
              <a:t> requerir aplicación de cal.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pH &gt; 8.3 Carbonato no se disuelve en agua.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Hidróxido de calcio se disuelve mas rápido.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Agua con pH muy alto: Sulfato de aluminio.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1mg Alumbre precipita 0.5 mg Alcalinidad.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Aplicación 15-40 ppm.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También precipita Sólidos en Suspensión y P.</a:t>
            </a:r>
            <a:endParaRPr lang="en-US" sz="280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Materia orgánica: Polvillo fermentado.</a:t>
            </a: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Toma De Parámetros</a:t>
            </a:r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54125"/>
            <a:ext cx="8305800" cy="5222875"/>
          </a:xfrm>
        </p:spPr>
        <p:txBody>
          <a:bodyPr/>
          <a:lstStyle/>
          <a:p>
            <a:pPr eaLnBrk="1" hangingPunct="1">
              <a:defRPr/>
            </a:pPr>
            <a:r>
              <a:rPr lang="es-ES_tradnl" smtClean="0"/>
              <a:t>Toma de oxigeno repetido durante la noche y durante el día.</a:t>
            </a:r>
          </a:p>
          <a:p>
            <a:pPr lvl="1" eaLnBrk="1" hangingPunct="1">
              <a:defRPr/>
            </a:pPr>
            <a:r>
              <a:rPr lang="es-ES_tradnl" smtClean="0"/>
              <a:t>18:00, 22:00, 24:00, 03:00, 06:00, 14:00.</a:t>
            </a:r>
          </a:p>
          <a:p>
            <a:pPr lvl="1" eaLnBrk="1" hangingPunct="1">
              <a:defRPr/>
            </a:pPr>
            <a:r>
              <a:rPr lang="es-ES_tradnl" smtClean="0"/>
              <a:t>Costo de M.O. Parametrista</a:t>
            </a:r>
            <a:r>
              <a:rPr lang="en-US" smtClean="0"/>
              <a:t>:</a:t>
            </a:r>
            <a:r>
              <a:rPr lang="es-ES_tradnl" smtClean="0"/>
              <a:t> insignificante respecto a ahorro de electricidad.</a:t>
            </a:r>
          </a:p>
          <a:p>
            <a:pPr lvl="1" eaLnBrk="1" hangingPunct="1">
              <a:defRPr/>
            </a:pPr>
            <a:r>
              <a:rPr lang="es-ES_tradnl" smtClean="0"/>
              <a:t>Manejo de aireadores basados en [OD].</a:t>
            </a:r>
          </a:p>
          <a:p>
            <a:pPr eaLnBrk="1" hangingPunct="1">
              <a:defRPr/>
            </a:pPr>
            <a:r>
              <a:rPr lang="es-ES_tradnl" smtClean="0"/>
              <a:t>pH, Turbidez, nivel, T°C y salinidad como siempre.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Alimentación</a:t>
            </a:r>
          </a:p>
        </p:txBody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219200"/>
            <a:ext cx="7772400" cy="4841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Es el mayor elemento del costo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Exceso de alimento eleva el costo y deteriora la calidad del agua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En sistemas intensivos el alimento provee la totalidad de los nutrientes requeridos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Es importante el correcto balance de aminoácidos, vitaminas y ácidos grasos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Alimentar de acuerdo al consumo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Comederos Totales.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Comederos Control.</a:t>
            </a: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Destino del alimento</a:t>
            </a:r>
            <a:endParaRPr lang="en-US" smtClean="0"/>
          </a:p>
        </p:txBody>
      </p:sp>
      <p:pic>
        <p:nvPicPr>
          <p:cNvPr id="31747" name="Picture 4" descr="C:\My Documents\M Grillo\alimento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Alimentación</a:t>
            </a:r>
          </a:p>
        </p:txBody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066800"/>
            <a:ext cx="77724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1a Semana: Dispersión desde la orilla.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2a Semana: Dispersión en canoa.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3a Semana: Colocación comederos (10-20/Ha).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3 días: 50% Alimento en Comederos.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Después de 4to día: 100% en comederos.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No se disminuye cantidad por demanda.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4a Semana: 30 - 50 Comederos / Ha.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100% Alimento en Comederos.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100% Dosificado por demanda.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Alimentación (Cont..)</a:t>
            </a:r>
          </a:p>
        </p:txBody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524000"/>
            <a:ext cx="7772400" cy="4537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Frecuencia 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2 veces / día las primeras 3 semanas.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3 veces / día el resto del ciclo. (mañana, tarde y Noche).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% en cada dosis de acuerdo a demanda.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Mayor frecuencia = Mayor costo M.O., pero mayor % consumo optimo = mayor crecimiento = menor FCR.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Cantidad &lt; 2kg/ com. / dosis, o se aumenta Número de  Comederos.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Relación Alimentación </a:t>
            </a:r>
            <a:r>
              <a:rPr lang="en-US" smtClean="0"/>
              <a:t>v</a:t>
            </a:r>
            <a:r>
              <a:rPr lang="es-ES_tradnl" smtClean="0"/>
              <a:t>s. FCR</a:t>
            </a:r>
          </a:p>
        </p:txBody>
      </p:sp>
      <p:graphicFrame>
        <p:nvGraphicFramePr>
          <p:cNvPr id="2050" name="Object 1027"/>
          <p:cNvGraphicFramePr>
            <a:graphicFrameLocks noChangeAspect="1"/>
          </p:cNvGraphicFramePr>
          <p:nvPr>
            <p:ph type="chart" idx="1"/>
          </p:nvPr>
        </p:nvGraphicFramePr>
        <p:xfrm>
          <a:off x="201613" y="1427163"/>
          <a:ext cx="8942387" cy="5278437"/>
        </p:xfrm>
        <a:graphic>
          <a:graphicData uri="http://schemas.openxmlformats.org/presentationml/2006/ole">
            <p:oleObj spid="_x0000_s2050" name="Chart" r:id="rId4" imgW="7086961" imgH="3715112" progId="Excel.Chart.8">
              <p:embed/>
            </p:oleObj>
          </a:graphicData>
        </a:graphic>
      </p:graphicFrame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430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Alimentación (Cont.)</a:t>
            </a:r>
          </a:p>
        </p:txBody>
      </p:sp>
      <p:sp>
        <p:nvSpPr>
          <p:cNvPr id="57549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69988" y="762000"/>
            <a:ext cx="7974012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Consumo aumenta y disminuye rápidamente.Relacionado con ciclos de luna / marea: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4</a:t>
            </a:r>
            <a:r>
              <a:rPr lang="es-ES_tradnl" smtClean="0"/>
              <a:t> – </a:t>
            </a:r>
            <a:r>
              <a:rPr lang="en-US" smtClean="0"/>
              <a:t>300</a:t>
            </a:r>
            <a:r>
              <a:rPr lang="es-ES_tradnl" smtClean="0"/>
              <a:t> Kg./Ha/día.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No se ha encontrado diferencias significativas (p=0.05) en crecimiento entre 38 y 28% de proteína.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Se piensa empezar pruebas con alimento de 22% proteína.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Uso de alimento pre-acondicionado disminuye problemas de calidad de suelo / agua.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Programa.- Ya visto</a:t>
            </a:r>
          </a:p>
        </p:txBody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143000"/>
            <a:ext cx="8001000" cy="54864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smtClean="0"/>
              <a:t>Mantenimiento e instalación electrica.</a:t>
            </a:r>
          </a:p>
          <a:p>
            <a:pPr eaLnBrk="1" hangingPunct="1">
              <a:defRPr/>
            </a:pPr>
            <a:r>
              <a:rPr lang="es-ES_tradnl" sz="2800" smtClean="0"/>
              <a:t>Aspectos Económicos.</a:t>
            </a:r>
          </a:p>
          <a:p>
            <a:pPr lvl="1" eaLnBrk="1" hangingPunct="1">
              <a:defRPr/>
            </a:pPr>
            <a:r>
              <a:rPr lang="es-ES_tradnl" sz="2800" smtClean="0"/>
              <a:t>Costos de construcción y puesta en marcha.</a:t>
            </a:r>
          </a:p>
          <a:p>
            <a:pPr lvl="1" eaLnBrk="1" hangingPunct="1">
              <a:defRPr/>
            </a:pPr>
            <a:r>
              <a:rPr lang="es-ES_tradnl" sz="2800" smtClean="0"/>
              <a:t>Costos de operación.</a:t>
            </a:r>
          </a:p>
          <a:p>
            <a:pPr lvl="1" eaLnBrk="1" hangingPunct="1">
              <a:defRPr/>
            </a:pPr>
            <a:r>
              <a:rPr lang="es-ES_tradnl" sz="2800" smtClean="0"/>
              <a:t>Estructura de costos.</a:t>
            </a:r>
          </a:p>
          <a:p>
            <a:pPr lvl="1" eaLnBrk="1" hangingPunct="1">
              <a:defRPr/>
            </a:pPr>
            <a:r>
              <a:rPr lang="es-ES_tradnl" sz="2800" smtClean="0"/>
              <a:t>Análisis de rentabilidad.</a:t>
            </a:r>
          </a:p>
          <a:p>
            <a:pPr eaLnBrk="1" hangingPunct="1">
              <a:defRPr/>
            </a:pPr>
            <a:r>
              <a:rPr lang="es-ES_tradnl" sz="2800" smtClean="0"/>
              <a:t>Aspectos legales.</a:t>
            </a:r>
          </a:p>
          <a:p>
            <a:pPr lvl="1" eaLnBrk="1" hangingPunct="1">
              <a:defRPr/>
            </a:pPr>
            <a:r>
              <a:rPr lang="es-ES_tradnl" sz="2800" smtClean="0"/>
              <a:t>Marco Legal.</a:t>
            </a:r>
            <a:endParaRPr lang="en-US" sz="2800" smtClean="0"/>
          </a:p>
          <a:p>
            <a:pPr lvl="1" eaLnBrk="1" hangingPunct="1">
              <a:defRPr/>
            </a:pPr>
            <a:r>
              <a:rPr lang="en-US" sz="2800" smtClean="0"/>
              <a:t>Tramites.</a:t>
            </a:r>
            <a:endParaRPr lang="es-ES_tradnl" sz="2800" smtClean="0"/>
          </a:p>
          <a:p>
            <a:pPr lvl="1" eaLnBrk="1" hangingPunct="1">
              <a:defRPr/>
            </a:pPr>
            <a:r>
              <a:rPr lang="es-ES_tradnl" sz="2800" smtClean="0"/>
              <a:t>Relación con la comunidad.</a:t>
            </a:r>
          </a:p>
          <a:p>
            <a:pPr eaLnBrk="1" hangingPunct="1">
              <a:defRPr/>
            </a:pP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Comederos </a:t>
            </a:r>
            <a:r>
              <a:rPr lang="en-US" smtClean="0"/>
              <a:t>v</a:t>
            </a:r>
            <a:r>
              <a:rPr lang="es-ES_tradnl" smtClean="0"/>
              <a:t>s. Tablas?</a:t>
            </a:r>
          </a:p>
        </p:txBody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915400" cy="5943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smtClean="0"/>
              <a:t>Dosis de alimento fija en mejor de los casos desperdicia 45% del tiempo y subalimenta 45% del tiempo. Solo 10% se da alimentación correcta. </a:t>
            </a:r>
          </a:p>
          <a:p>
            <a:pPr eaLnBrk="1" hangingPunct="1">
              <a:defRPr/>
            </a:pPr>
            <a:r>
              <a:rPr lang="es-ES_tradnl" sz="2800" smtClean="0"/>
              <a:t>Incertidumbre en estimación de población aumenta este error.</a:t>
            </a:r>
          </a:p>
          <a:p>
            <a:pPr eaLnBrk="1" hangingPunct="1">
              <a:defRPr/>
            </a:pPr>
            <a:r>
              <a:rPr lang="es-ES_tradnl" sz="2800" smtClean="0"/>
              <a:t>Incremento del costo y deterioro del suelo hace imprescindible uso de comederos.</a:t>
            </a:r>
          </a:p>
          <a:p>
            <a:pPr eaLnBrk="1" hangingPunct="1">
              <a:defRPr/>
            </a:pPr>
            <a:r>
              <a:rPr lang="es-ES_tradnl" sz="2800" smtClean="0"/>
              <a:t>Costo de M.O. irrisorio respecto a costo de alimento.</a:t>
            </a:r>
            <a:endParaRPr lang="en-US" sz="2800" smtClean="0"/>
          </a:p>
          <a:p>
            <a:pPr eaLnBrk="1" hangingPunct="1">
              <a:defRPr/>
            </a:pPr>
            <a:r>
              <a:rPr lang="en-US" sz="2800" smtClean="0"/>
              <a:t>Bajo desperdicio de alimento evita deterioro de suelo: No aumento % MO suelo en 3 ciclos.</a:t>
            </a:r>
          </a:p>
          <a:p>
            <a:pPr eaLnBrk="1" hangingPunct="1">
              <a:defRPr/>
            </a:pPr>
            <a:r>
              <a:rPr lang="en-US" sz="2800" smtClean="0"/>
              <a:t>Importante usar alimento con buena estabilidad:</a:t>
            </a:r>
          </a:p>
          <a:p>
            <a:pPr lvl="1" eaLnBrk="1" hangingPunct="1">
              <a:defRPr/>
            </a:pPr>
            <a:r>
              <a:rPr lang="en-US" sz="2800" smtClean="0"/>
              <a:t>Preacondicionado.</a:t>
            </a: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Grafico Variación Alimento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47725"/>
            <a:ext cx="86772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55626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Alimentación Con Comederos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5562600"/>
            <a:ext cx="80772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Camarón Comiendo De Mano</a:t>
            </a:r>
            <a:endParaRPr lang="en-US" smtClean="0"/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Comederos Total</a:t>
            </a:r>
          </a:p>
        </p:txBody>
      </p:sp>
      <p:sp>
        <p:nvSpPr>
          <p:cNvPr id="67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685800"/>
            <a:ext cx="77724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 aplica todo el alimento en los comederos.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40 - 50 comederos / Ha (usado hasta 10).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Mucho camaron/comedero, pero funciona.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Alto costo de Mano de Obra.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Certeza de correcta aplicación.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Metodología: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&lt; 5% se sube.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&gt;10% se baja el sobrante.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5-10% se mantiene.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Balanceado mojado doble del seco.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Anticipar subidas / bajadas.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Indispensable empowerment al personal.</a:t>
            </a: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Comederos Control</a:t>
            </a:r>
          </a:p>
        </p:txBody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447800"/>
            <a:ext cx="7799388" cy="46132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Se alimenta al boleo, pero se usan 1 - 5 comederos  / ha como control.</a:t>
            </a:r>
          </a:p>
          <a:p>
            <a:pPr eaLnBrk="1" hangingPunct="1">
              <a:defRPr/>
            </a:pPr>
            <a:r>
              <a:rPr lang="en-US" sz="2800" smtClean="0"/>
              <a:t>Se reparte del 2% – 4% de la dosis entre las bandejas.</a:t>
            </a:r>
          </a:p>
          <a:p>
            <a:pPr eaLnBrk="1" hangingPunct="1">
              <a:defRPr/>
            </a:pPr>
            <a:r>
              <a:rPr lang="en-US" sz="2800" smtClean="0"/>
              <a:t>Interpretación al ojo.</a:t>
            </a:r>
          </a:p>
          <a:p>
            <a:pPr eaLnBrk="1" hangingPunct="1">
              <a:defRPr/>
            </a:pPr>
            <a:r>
              <a:rPr lang="en-US" sz="2800" smtClean="0"/>
              <a:t>Revisar despues de 1-3 horas.</a:t>
            </a:r>
          </a:p>
          <a:p>
            <a:pPr eaLnBrk="1" hangingPunct="1">
              <a:defRPr/>
            </a:pPr>
            <a:r>
              <a:rPr lang="en-US" sz="2800" smtClean="0"/>
              <a:t>Menor costo de Mano de Obra.</a:t>
            </a:r>
          </a:p>
          <a:p>
            <a:pPr eaLnBrk="1" hangingPunct="1">
              <a:defRPr/>
            </a:pPr>
            <a:r>
              <a:rPr lang="en-US" sz="2800" smtClean="0"/>
              <a:t>Pienso que menos seguridad de informacion.</a:t>
            </a:r>
          </a:p>
          <a:p>
            <a:pPr eaLnBrk="1" hangingPunct="1">
              <a:defRPr/>
            </a:pPr>
            <a:r>
              <a:rPr lang="en-US" sz="2800" smtClean="0"/>
              <a:t>Dicen que alimento se distribuye mejor?</a:t>
            </a: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1143000"/>
          </a:xfrm>
        </p:spPr>
        <p:txBody>
          <a:bodyPr/>
          <a:lstStyle/>
          <a:p>
            <a:pPr eaLnBrk="1" hangingPunct="1"/>
            <a:r>
              <a:rPr lang="es-PA" smtClean="0"/>
              <a:t>Bandejas de alimentación</a:t>
            </a:r>
            <a:endParaRPr lang="en-US" smtClean="0"/>
          </a:p>
        </p:txBody>
      </p:sp>
      <p:pic>
        <p:nvPicPr>
          <p:cNvPr id="41987" name="Picture 2051" descr="E:\monitor4.jpg"/>
          <p:cNvPicPr>
            <a:picLocks noChangeAspect="1" noChangeArrowheads="1"/>
          </p:cNvPicPr>
          <p:nvPr>
            <p:ph idx="1"/>
          </p:nvPr>
        </p:nvPicPr>
        <p:blipFill>
          <a:blip r:embed="rId2">
            <a:lum bright="12000" contrast="12000"/>
          </a:blip>
          <a:srcRect/>
          <a:stretch>
            <a:fillRect/>
          </a:stretch>
        </p:blipFill>
        <p:spPr>
          <a:xfrm>
            <a:off x="1143000" y="1479550"/>
            <a:ext cx="7100888" cy="4581525"/>
          </a:xfrm>
          <a:noFill/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82000" cy="890588"/>
          </a:xfrm>
        </p:spPr>
        <p:txBody>
          <a:bodyPr/>
          <a:lstStyle/>
          <a:p>
            <a:pPr eaLnBrk="1" hangingPunct="1"/>
            <a:r>
              <a:rPr lang="es-PA" smtClean="0"/>
              <a:t>Cantidad alimento en bandejas</a:t>
            </a:r>
            <a:endParaRPr lang="en-US" smtClean="0"/>
          </a:p>
        </p:txBody>
      </p:sp>
      <p:graphicFrame>
        <p:nvGraphicFramePr>
          <p:cNvPr id="676897" name="Group 33"/>
          <p:cNvGraphicFramePr>
            <a:graphicFrameLocks noGrp="1"/>
          </p:cNvGraphicFramePr>
          <p:nvPr>
            <p:ph type="tbl" idx="1"/>
          </p:nvPr>
        </p:nvGraphicFramePr>
        <p:xfrm>
          <a:off x="539750" y="1423988"/>
          <a:ext cx="7918450" cy="5205412"/>
        </p:xfrm>
        <a:graphic>
          <a:graphicData uri="http://schemas.openxmlformats.org/drawingml/2006/table">
            <a:tbl>
              <a:tblPr/>
              <a:tblGrid>
                <a:gridCol w="2870200"/>
                <a:gridCol w="2524125"/>
                <a:gridCol w="2524125"/>
              </a:tblGrid>
              <a:tr h="74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Peso Promedio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gr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Cantidad, % del total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Intervalo para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observación, h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7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2.0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3.0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2.4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2.5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3.0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2.0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3.3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2.0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3.6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1.5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Alimentación preadulto</a:t>
            </a:r>
            <a:endParaRPr lang="en-US" smtClean="0"/>
          </a:p>
        </p:txBody>
      </p:sp>
      <p:graphicFrame>
        <p:nvGraphicFramePr>
          <p:cNvPr id="677913" name="Group 25"/>
          <p:cNvGraphicFramePr>
            <a:graphicFrameLocks noGrp="1"/>
          </p:cNvGraphicFramePr>
          <p:nvPr>
            <p:ph type="tbl" idx="1"/>
          </p:nvPr>
        </p:nvGraphicFramePr>
        <p:xfrm>
          <a:off x="1169988" y="1946275"/>
          <a:ext cx="7772400" cy="4454525"/>
        </p:xfrm>
        <a:graphic>
          <a:graphicData uri="http://schemas.openxmlformats.org/drawingml/2006/table">
            <a:tbl>
              <a:tblPr/>
              <a:tblGrid>
                <a:gridCol w="2590800"/>
                <a:gridCol w="2590800"/>
                <a:gridCol w="2590800"/>
              </a:tblGrid>
              <a:tr h="1114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Código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Alimento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Camarón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Nada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Nada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4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Poco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&lt;10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M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Mucho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&gt;10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857250"/>
          </a:xfrm>
        </p:spPr>
        <p:txBody>
          <a:bodyPr/>
          <a:lstStyle/>
          <a:p>
            <a:pPr eaLnBrk="1" hangingPunct="1"/>
            <a:r>
              <a:rPr lang="es-PA" smtClean="0"/>
              <a:t>Interpretación de Códigos</a:t>
            </a:r>
            <a:endParaRPr lang="en-US" smtClean="0"/>
          </a:p>
        </p:txBody>
      </p:sp>
      <p:graphicFrame>
        <p:nvGraphicFramePr>
          <p:cNvPr id="678971" name="Group 59"/>
          <p:cNvGraphicFramePr>
            <a:graphicFrameLocks noGrp="1"/>
          </p:cNvGraphicFramePr>
          <p:nvPr>
            <p:ph type="tbl" idx="1"/>
          </p:nvPr>
        </p:nvGraphicFramePr>
        <p:xfrm>
          <a:off x="304800" y="1468438"/>
          <a:ext cx="8382000" cy="4718050"/>
        </p:xfrm>
        <a:graphic>
          <a:graphicData uri="http://schemas.openxmlformats.org/drawingml/2006/table">
            <a:tbl>
              <a:tblPr/>
              <a:tblGrid>
                <a:gridCol w="1512888"/>
                <a:gridCol w="4964112"/>
                <a:gridCol w="1905000"/>
              </a:tblGrid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Código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Descripción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Accion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NN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Subalimentado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sym typeface="Symbol" pitchFamily="18" charset="2"/>
                        </a:rPr>
                        <a:t>5%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NP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Ligeramente subalimentado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3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NM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Bueno a lig.subalimentado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OK!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PN-PM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No normal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?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PM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Ligera sobrealimentación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sym typeface="Symbol" pitchFamily="18" charset="2"/>
                        </a:rPr>
                        <a:t>5%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MN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Problemas, enfermedades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Ojo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MP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Problemas, enfermedades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Ojo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MM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Sobrealimentación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sym typeface="Symbol" pitchFamily="18" charset="2"/>
                        </a:rPr>
                        <a:t>20%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Programa.- Por Ver</a:t>
            </a:r>
            <a:endParaRPr lang="es-ES_tradnl" smtClean="0"/>
          </a:p>
        </p:txBody>
      </p:sp>
      <p:sp>
        <p:nvSpPr>
          <p:cNvPr id="66253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81000" y="533400"/>
            <a:ext cx="8458200" cy="6248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Diseño de instalaciones.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Piscinas.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Requerimiento de Agua</a:t>
            </a:r>
            <a:r>
              <a:rPr lang="en-US" sz="2800" smtClean="0"/>
              <a:t> y </a:t>
            </a:r>
            <a:r>
              <a:rPr lang="es-ES_tradnl" sz="2800" smtClean="0"/>
              <a:t>Pozos.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Metodología de cultivo.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Preparación de piscinas.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Aclimatación y Siembra.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Fertilización y encalado.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Manejo de Calidad de Agua.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Alimentación.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Cosecha.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Tendencias a futuro.</a:t>
            </a: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Tratamientos de agua.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Fundamentos de Bioseguridad.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Interpretacion de bandejas</a:t>
            </a:r>
            <a:endParaRPr lang="en-US" smtClean="0"/>
          </a:p>
        </p:txBody>
      </p:sp>
      <p:graphicFrame>
        <p:nvGraphicFramePr>
          <p:cNvPr id="679939" name="Group 3"/>
          <p:cNvGraphicFramePr>
            <a:graphicFrameLocks noGrp="1"/>
          </p:cNvGraphicFramePr>
          <p:nvPr>
            <p:ph type="tbl" idx="1"/>
          </p:nvPr>
        </p:nvGraphicFramePr>
        <p:xfrm>
          <a:off x="685800" y="1641475"/>
          <a:ext cx="7772400" cy="4857750"/>
        </p:xfrm>
        <a:graphic>
          <a:graphicData uri="http://schemas.openxmlformats.org/drawingml/2006/table">
            <a:tbl>
              <a:tblPr/>
              <a:tblGrid>
                <a:gridCol w="4056063"/>
                <a:gridCol w="3716337"/>
              </a:tblGrid>
              <a:tr h="74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% Alimento en bandejas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Ajuste de la ración diaria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Aumente 5%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&lt;5%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No cambie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5-10%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Disminuya 5%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10-25%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Disminuya 10%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&gt;25%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Suspenda dos raciones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382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Problemas: Olor a Choclo</a:t>
            </a:r>
          </a:p>
        </p:txBody>
      </p:sp>
      <p:sp>
        <p:nvSpPr>
          <p:cNvPr id="61747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457200"/>
            <a:ext cx="8610600" cy="6324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Baja Salinidad: cianofitas en algunas piscinas.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Durante el ciclo es bueno: alto crecimiento.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Problemas antes de cosecha con Sabor y olor por ciertas algas: principalmente </a:t>
            </a:r>
            <a:r>
              <a:rPr lang="es-ES_tradnl" sz="2800" i="1" smtClean="0"/>
              <a:t>Anabaena sp</a:t>
            </a:r>
            <a:r>
              <a:rPr lang="es-ES_tradnl" sz="280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Aplicación de Sulfato de Cobre funciona bien: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Dosis = Alcalinidad Total x 0.01.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Ejemplo:  AT = 210 mg/L.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So</a:t>
            </a:r>
            <a:r>
              <a:rPr lang="es-ES_tradnl" sz="2400" baseline="-25000" smtClean="0"/>
              <a:t>4</a:t>
            </a:r>
            <a:r>
              <a:rPr lang="es-ES_tradnl" sz="2400" smtClean="0"/>
              <a:t>Cu = 210mg/L x 0.01 = 2.1 mg/L.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2.1mg/L x 10,000 m2 x 0.9 m /1000=  18.9 kg/Ha.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Sulfato de cobre se usa en Agua potable. No es toxico excepto en bajo pH y baja alcalinidad.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No Aplicar con camarón mudado.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No se detectó problemas uso a largo plazo.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Ojo con OD. No siempre sucede, pero es posible.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Problemas: Drenaje Agua</a:t>
            </a:r>
            <a:endParaRPr lang="en-US" smtClean="0"/>
          </a:p>
        </p:txBody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"/>
            <a:ext cx="8458200" cy="6324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Por su ubicación: problemas para drenar aguas.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Legislación obliga tener capacidad de recirculación: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 </a:t>
            </a:r>
            <a:r>
              <a:rPr lang="en-US" sz="2400" smtClean="0"/>
              <a:t>En presencia de enfermedades esto es impráctico.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Posible solución: Disminuir MO, DQO, DBO, N y P y regresarlo a los acuíferos: Piscina de infiltración.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Ley no lo prohíbe explícitamente, pero se debe tener capacidad para recircular.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Solo para fincas que usan agua dulce y no usan sal y si agua regresada es igual o mejor que la inicial.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Disminuye presión sobre uso acuíferos.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Otra alternativa: irrigar cultivos propios.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De cualquier forma se debe destinar un área para reservorio y tratamiento de agua.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Problemas: Cosechas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7772400" cy="5638800"/>
          </a:xfrm>
        </p:spPr>
        <p:txBody>
          <a:bodyPr/>
          <a:lstStyle/>
          <a:p>
            <a:pPr eaLnBrk="1" hangingPunct="1"/>
            <a:r>
              <a:rPr lang="en-US" sz="2800" smtClean="0">
                <a:effectLst/>
              </a:rPr>
              <a:t>En Ex langosteras p</a:t>
            </a:r>
            <a:r>
              <a:rPr lang="es-ES_tradnl" sz="2800" smtClean="0">
                <a:effectLst/>
              </a:rPr>
              <a:t>roblemas en cosechas por inadecuado de las instalaciones:</a:t>
            </a:r>
          </a:p>
          <a:p>
            <a:pPr lvl="1" eaLnBrk="1" hangingPunct="1"/>
            <a:r>
              <a:rPr lang="es-ES_tradnl" sz="2400" smtClean="0">
                <a:effectLst/>
              </a:rPr>
              <a:t>Compuertas muy pequeñas.</a:t>
            </a:r>
          </a:p>
          <a:p>
            <a:pPr lvl="1" eaLnBrk="1" hangingPunct="1"/>
            <a:r>
              <a:rPr lang="es-ES_tradnl" sz="2400" smtClean="0">
                <a:effectLst/>
              </a:rPr>
              <a:t>Inadecuado drenaje de agua.</a:t>
            </a:r>
          </a:p>
          <a:p>
            <a:pPr eaLnBrk="1" hangingPunct="1"/>
            <a:r>
              <a:rPr lang="es-ES_tradnl" sz="2800" smtClean="0">
                <a:effectLst/>
              </a:rPr>
              <a:t>Cosecha con chinchorro no práctica.</a:t>
            </a:r>
          </a:p>
          <a:p>
            <a:pPr eaLnBrk="1" hangingPunct="1"/>
            <a:r>
              <a:rPr lang="es-ES_tradnl" sz="2800" smtClean="0">
                <a:effectLst/>
              </a:rPr>
              <a:t>Se cosechó con bomba y compuerta falsa.</a:t>
            </a:r>
          </a:p>
          <a:p>
            <a:pPr lvl="1" eaLnBrk="1" hangingPunct="1"/>
            <a:r>
              <a:rPr lang="es-ES_tradnl" sz="2400" smtClean="0">
                <a:effectLst/>
              </a:rPr>
              <a:t>Hasta 2,000 lb. repaño.</a:t>
            </a:r>
          </a:p>
          <a:p>
            <a:pPr eaLnBrk="1" hangingPunct="1"/>
            <a:r>
              <a:rPr lang="es-ES_tradnl" sz="2800" smtClean="0">
                <a:effectLst/>
              </a:rPr>
              <a:t>Importante al construir Piscinas nuevas:</a:t>
            </a:r>
          </a:p>
          <a:p>
            <a:pPr lvl="1" eaLnBrk="1" hangingPunct="1"/>
            <a:r>
              <a:rPr lang="es-ES_tradnl" sz="2400" smtClean="0">
                <a:effectLst/>
              </a:rPr>
              <a:t>Compuerta adecuada.</a:t>
            </a:r>
          </a:p>
          <a:p>
            <a:pPr lvl="1" eaLnBrk="1" hangingPunct="1"/>
            <a:r>
              <a:rPr lang="es-ES_tradnl" sz="2400" smtClean="0">
                <a:effectLst/>
              </a:rPr>
              <a:t>Fondo con drenaje correcto.</a:t>
            </a:r>
          </a:p>
          <a:p>
            <a:pPr lvl="1" eaLnBrk="1" hangingPunct="1"/>
            <a:r>
              <a:rPr lang="es-ES_tradnl" sz="2400" smtClean="0">
                <a:effectLst/>
              </a:rPr>
              <a:t>Panameña ayuda.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48200" y="228600"/>
            <a:ext cx="38862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Chinchorro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4191000" cy="1143000"/>
          </a:xfrm>
          <a:noFill/>
        </p:spPr>
        <p:txBody>
          <a:bodyPr/>
          <a:lstStyle/>
          <a:p>
            <a:pPr eaLnBrk="1" hangingPunct="1"/>
            <a:r>
              <a:rPr lang="es-ES_tradnl" smtClean="0">
                <a:solidFill>
                  <a:schemeClr val="bg2"/>
                </a:solidFill>
              </a:rPr>
              <a:t>Compuerta Falsa</a:t>
            </a:r>
            <a:r>
              <a:rPr lang="es-ES_tradnl" smtClean="0"/>
              <a:t> 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91000" cy="1143000"/>
          </a:xfrm>
          <a:noFill/>
        </p:spPr>
        <p:txBody>
          <a:bodyPr/>
          <a:lstStyle/>
          <a:p>
            <a:pPr eaLnBrk="1" hangingPunct="1"/>
            <a:r>
              <a:rPr lang="es-ES_tradnl" smtClean="0">
                <a:solidFill>
                  <a:schemeClr val="bg2"/>
                </a:solidFill>
              </a:rPr>
              <a:t>Compuerta Falsa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4191000" cy="1143000"/>
          </a:xfrm>
          <a:noFill/>
        </p:spPr>
        <p:txBody>
          <a:bodyPr/>
          <a:lstStyle/>
          <a:p>
            <a:pPr eaLnBrk="1" hangingPunct="1"/>
            <a:r>
              <a:rPr lang="es-ES_tradnl" smtClean="0">
                <a:solidFill>
                  <a:schemeClr val="tx1"/>
                </a:solidFill>
              </a:rPr>
              <a:t>Compuerta Falsa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4648200" cy="1143000"/>
          </a:xfrm>
          <a:noFill/>
        </p:spPr>
        <p:txBody>
          <a:bodyPr/>
          <a:lstStyle/>
          <a:p>
            <a:pPr eaLnBrk="1" hangingPunct="1"/>
            <a:r>
              <a:rPr lang="es-ES_tradnl" smtClean="0">
                <a:solidFill>
                  <a:schemeClr val="bg2"/>
                </a:solidFill>
              </a:rPr>
              <a:t>Compuerta Falsa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Estrategias A Futuro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Cantidad De Agua (1)</a:t>
            </a:r>
          </a:p>
        </p:txBody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838200"/>
            <a:ext cx="8027988" cy="5222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No solo calidad de agua es importante, tanto o mas es la cantidad.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De Bortolli (2000): </a:t>
            </a:r>
            <a:r>
              <a:rPr lang="es-ES_tradnl" sz="2800" smtClean="0"/>
              <a:t>“El único Camarón que se cultiva sin agua se llama </a:t>
            </a:r>
            <a:r>
              <a:rPr lang="es-ES_tradnl" sz="2800" b="1" smtClean="0">
                <a:solidFill>
                  <a:srgbClr val="FFFF00"/>
                </a:solidFill>
              </a:rPr>
              <a:t>grillo</a:t>
            </a:r>
            <a:r>
              <a:rPr lang="es-ES_tradnl" sz="2800" smtClean="0"/>
              <a:t>”.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Principal limitante cantidad agua: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Estación bombeo tradicional: características de bomba.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Tierra Adentro: Características de acuífero que  no podemos ver.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Importante hacer estudio previo acuífero y correcta perforación de pozo/ elección de bomba.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Perder Pozo en medio ciclo muy riesgoso.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No Sal</a:t>
            </a:r>
          </a:p>
        </p:txBody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43000"/>
            <a:ext cx="79248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Inicios de Cultivo tierra adentro se pensó que sal era indispensable.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Resultados han demostrado que no es necesario en mucho de los casos.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En casos donde es necesario, podría ser mas rentable buscar otro sitio donde no se necesite sal.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Muchos productores se están inclinando por no uso de sal: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Economía en costo directo.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Economía en Inversiones Fijas.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Economía percepción público.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Camarón Ecológico</a:t>
            </a:r>
          </a:p>
        </p:txBody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mtClean="0"/>
              <a:t>Percepción de “Valor” por público dirá que tan conveniente es.</a:t>
            </a:r>
          </a:p>
          <a:p>
            <a:pPr eaLnBrk="1" hangingPunct="1">
              <a:defRPr/>
            </a:pPr>
            <a:r>
              <a:rPr lang="es-ES_tradnl" smtClean="0"/>
              <a:t>Regulaciones actuales y menor impacto sobre medio ambiente ayudarían a lograr diferenciación por “amigable con medio ambiente”.</a:t>
            </a:r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Sistema “Pollo”</a:t>
            </a:r>
          </a:p>
        </p:txBody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219200"/>
            <a:ext cx="80010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Independencia de semilla silvestre.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Ya se está logrando.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Bioseguridad.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En camino.</a:t>
            </a:r>
            <a:r>
              <a:rPr lang="en-US" sz="2800" smtClean="0"/>
              <a:t> Punto mas importante.</a:t>
            </a:r>
            <a:endParaRPr lang="es-ES_tradnl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Mayor intensificación y control sobre el sistema.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En camino.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Mejoramiento Genético: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Ver características más importantes.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Vacunas: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No aplicable.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Uso Liners e Invernaderos</a:t>
            </a:r>
            <a:endParaRPr lang="en-US" smtClean="0"/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946275"/>
            <a:ext cx="7772400" cy="4302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Liners: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Mayor rotación piscinas.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Menor contaminación enfermedades.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Mayor control materia orgánica.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Invernaderos: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Mayor control temperatura.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Mayor crecimiento.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Posible menor riesgo enfermedad.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Contras: Alto Costo.</a:t>
            </a: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Liners</a:t>
            </a:r>
            <a:endParaRPr lang="en-US" smtClean="0"/>
          </a:p>
        </p:txBody>
      </p:sp>
      <p:pic>
        <p:nvPicPr>
          <p:cNvPr id="60419" name="Picture 3" descr="F:\quebro29.jpg"/>
          <p:cNvPicPr>
            <a:picLocks noChangeAspect="1" noChangeArrowheads="1"/>
          </p:cNvPicPr>
          <p:nvPr/>
        </p:nvPicPr>
        <p:blipFill>
          <a:blip r:embed="rId2">
            <a:lum bright="12000" contrast="24000"/>
          </a:blip>
          <a:srcRect/>
          <a:stretch>
            <a:fillRect/>
          </a:stretch>
        </p:blipFill>
        <p:spPr bwMode="auto">
          <a:xfrm>
            <a:off x="914400" y="2057400"/>
            <a:ext cx="7315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s-PA" smtClean="0"/>
              <a:t>Revestimiento de Estanques</a:t>
            </a:r>
            <a:endParaRPr lang="en-US" smtClean="0"/>
          </a:p>
        </p:txBody>
      </p:sp>
      <p:sp>
        <p:nvSpPr>
          <p:cNvPr id="61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482725"/>
            <a:ext cx="8027988" cy="4994275"/>
          </a:xfrm>
        </p:spPr>
        <p:txBody>
          <a:bodyPr/>
          <a:lstStyle/>
          <a:p>
            <a:pPr eaLnBrk="1" hangingPunct="1">
              <a:defRPr/>
            </a:pPr>
            <a:r>
              <a:rPr lang="es-PA" sz="2800" smtClean="0"/>
              <a:t>Polietileno o PVC.</a:t>
            </a:r>
          </a:p>
          <a:p>
            <a:pPr eaLnBrk="1" hangingPunct="1">
              <a:defRPr/>
            </a:pPr>
            <a:r>
              <a:rPr lang="es-PA" sz="2800" smtClean="0"/>
              <a:t>Espesor: 0.5 – 0.75 mm.</a:t>
            </a:r>
          </a:p>
          <a:p>
            <a:pPr eaLnBrk="1" hangingPunct="1">
              <a:defRPr/>
            </a:pPr>
            <a:r>
              <a:rPr lang="es-PA" sz="2800" smtClean="0"/>
              <a:t>Ventajas:</a:t>
            </a:r>
          </a:p>
          <a:p>
            <a:pPr lvl="1" eaLnBrk="1" hangingPunct="1">
              <a:defRPr/>
            </a:pPr>
            <a:r>
              <a:rPr lang="es-PA" sz="2800" smtClean="0"/>
              <a:t>Soporta mayor aireación.</a:t>
            </a:r>
          </a:p>
          <a:p>
            <a:pPr lvl="1" eaLnBrk="1" hangingPunct="1">
              <a:defRPr/>
            </a:pPr>
            <a:r>
              <a:rPr lang="es-PA" sz="2800" smtClean="0"/>
              <a:t>Apropiado para alta densidad (&gt;50Pl´s/m</a:t>
            </a:r>
            <a:r>
              <a:rPr lang="es-PA" sz="2800" baseline="30000" smtClean="0"/>
              <a:t>2</a:t>
            </a:r>
            <a:r>
              <a:rPr lang="es-PA" sz="2800" smtClean="0"/>
              <a:t>)</a:t>
            </a:r>
          </a:p>
          <a:p>
            <a:pPr lvl="1" eaLnBrk="1" hangingPunct="1">
              <a:defRPr/>
            </a:pPr>
            <a:r>
              <a:rPr lang="es-PA" sz="2800" smtClean="0"/>
              <a:t>Menos pérdidas en la cosecha.</a:t>
            </a:r>
          </a:p>
          <a:p>
            <a:pPr lvl="1" eaLnBrk="1" hangingPunct="1">
              <a:defRPr/>
            </a:pPr>
            <a:r>
              <a:rPr lang="es-PA" sz="2800" smtClean="0"/>
              <a:t>Rápida limpieza después de cosecha.</a:t>
            </a:r>
          </a:p>
          <a:p>
            <a:pPr lvl="1" eaLnBrk="1" hangingPunct="1">
              <a:defRPr/>
            </a:pPr>
            <a:r>
              <a:rPr lang="es-PA" sz="2800" smtClean="0"/>
              <a:t>Inicia llenado dos días después de cosecha.</a:t>
            </a:r>
          </a:p>
          <a:p>
            <a:pPr lvl="1" eaLnBrk="1" hangingPunct="1">
              <a:defRPr/>
            </a:pPr>
            <a:r>
              <a:rPr lang="es-PA" sz="2800" smtClean="0"/>
              <a:t>Permite mayor aireación.</a:t>
            </a:r>
            <a:endParaRPr lang="en-US" sz="2800" smtClean="0"/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s-PA" smtClean="0"/>
              <a:t>Revestimiento de Estanques</a:t>
            </a:r>
            <a:endParaRPr lang="en-US" smtClean="0"/>
          </a:p>
        </p:txBody>
      </p:sp>
      <p:pic>
        <p:nvPicPr>
          <p:cNvPr id="62467" name="Picture 3" descr="F:\sajalices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2875" y="1433513"/>
            <a:ext cx="6318250" cy="473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0678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Manejo De N Y  Materia Orgánica</a:t>
            </a:r>
          </a:p>
        </p:txBody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1213" y="990600"/>
            <a:ext cx="8561387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16% de la proteína en un balanceado es 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30% Prot. </a:t>
            </a:r>
            <a:r>
              <a:rPr lang="es-ES_tradnl" sz="2800" smtClean="0">
                <a:cs typeface="Times New Roman" pitchFamily="18" charset="0"/>
              </a:rPr>
              <a:t>~ C:N ~ 11:1.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22% Prot. </a:t>
            </a:r>
            <a:r>
              <a:rPr lang="es-ES_tradnl" sz="2800" smtClean="0">
                <a:cs typeface="Times New Roman" pitchFamily="18" charset="0"/>
              </a:rPr>
              <a:t>~ C:N ~ 16:1.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18% Prot. </a:t>
            </a:r>
            <a:r>
              <a:rPr lang="es-ES_tradnl" sz="2800" smtClean="0">
                <a:cs typeface="Times New Roman" pitchFamily="18" charset="0"/>
              </a:rPr>
              <a:t>~ C:N ~ 20:1.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35-40% Prot. </a:t>
            </a:r>
            <a:r>
              <a:rPr lang="es-ES_tradnl" sz="2800" smtClean="0">
                <a:cs typeface="Times New Roman" pitchFamily="18" charset="0"/>
              </a:rPr>
              <a:t>~ C:N &lt; 10:1.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>
                <a:cs typeface="Times New Roman" pitchFamily="18" charset="0"/>
              </a:rPr>
              <a:t>Relación C:N 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>
                <a:cs typeface="Times New Roman" pitchFamily="18" charset="0"/>
              </a:rPr>
              <a:t>Muy alta: MO se descompone lento.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>
                <a:cs typeface="Times New Roman" pitchFamily="18" charset="0"/>
              </a:rPr>
              <a:t>Muy baja: Acumula N y MO descompone lento.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>
                <a:cs typeface="Times New Roman" pitchFamily="18" charset="0"/>
              </a:rPr>
              <a:t>Optimo : 15 – </a:t>
            </a:r>
            <a:r>
              <a:rPr lang="en-US" sz="2800" smtClean="0">
                <a:cs typeface="Times New Roman" pitchFamily="18" charset="0"/>
              </a:rPr>
              <a:t>20</a:t>
            </a:r>
            <a:r>
              <a:rPr lang="es-ES_tradnl" sz="2800" smtClean="0">
                <a:cs typeface="Times New Roman" pitchFamily="18" charset="0"/>
              </a:rPr>
              <a:t> : 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>
                <a:cs typeface="Times New Roman" pitchFamily="18" charset="0"/>
              </a:rPr>
              <a:t>Balanceado con menor proteína o aplicación de MO con baja proteína ayuda a descomposición MO y establecer comunidad bacteriana.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8915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Manejo De N Y  Materia Orgánica</a:t>
            </a:r>
            <a:endParaRPr lang="en-US" smtClean="0"/>
          </a:p>
        </p:txBody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942388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Descomposición de MO por bacterias necesita además de correcto C:N de Oxigeno.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Bacterias </a:t>
            </a:r>
            <a:r>
              <a:rPr lang="en-US" sz="2800" b="1" smtClean="0"/>
              <a:t>Ya están presentes </a:t>
            </a:r>
            <a:r>
              <a:rPr lang="en-US" sz="2800" smtClean="0"/>
              <a:t>en piscina, necesario para su desarrollo : Relación C:N y O</a:t>
            </a:r>
            <a:r>
              <a:rPr lang="en-US" sz="2800" baseline="-25000" smtClean="0"/>
              <a:t>2</a:t>
            </a:r>
            <a:r>
              <a:rPr lang="en-US" sz="280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Sistema ZEHS: Baja proteína, alta alimentación y alta  aireación:Suspender MO y formar comunidades bacterianas, aportan alimento para el camarón.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Liners. Evitar suspender arcilla.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Alta biomasa y alta densidad (125 –140 Pl/m</a:t>
            </a:r>
            <a:r>
              <a:rPr lang="en-US" sz="2800" baseline="30000" smtClean="0"/>
              <a:t>2</a:t>
            </a:r>
            <a:r>
              <a:rPr lang="en-US" sz="2800" smtClean="0"/>
              <a:t>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Alta Aireación (30 HP/Ha): O</a:t>
            </a:r>
            <a:r>
              <a:rPr lang="en-US" sz="2800" baseline="-25000" smtClean="0"/>
              <a:t>2</a:t>
            </a:r>
            <a:r>
              <a:rPr lang="en-US" sz="2800" smtClean="0"/>
              <a:t> para camarón, suspender sólidos (6- 12 m/Min.) y O</a:t>
            </a:r>
            <a:r>
              <a:rPr lang="en-US" sz="2800" baseline="-25000" smtClean="0"/>
              <a:t>2</a:t>
            </a:r>
            <a:r>
              <a:rPr lang="en-US" sz="2800" smtClean="0"/>
              <a:t> Bacterias.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Alto aporte MO.Alimento+Fertilización Orgánica.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Correcto C:N. Baja Proteína y Aplicación MO.</a:t>
            </a:r>
          </a:p>
        </p:txBody>
      </p: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Sistema Heterotrófico (1)</a:t>
            </a:r>
            <a:endParaRPr lang="en-US" smtClean="0"/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PA" sz="2800" smtClean="0"/>
              <a:t>En cultivos intensivos la nitrificación sola no es capaz de oxidar toda la amonia producida</a:t>
            </a:r>
          </a:p>
          <a:p>
            <a:pPr eaLnBrk="1" hangingPunct="1">
              <a:defRPr/>
            </a:pPr>
            <a:r>
              <a:rPr lang="es-PA" sz="2800" smtClean="0"/>
              <a:t>La alternativa es su asimilación (inmobilización) como proteína microbial</a:t>
            </a:r>
          </a:p>
          <a:p>
            <a:pPr eaLnBrk="1" hangingPunct="1">
              <a:defRPr/>
            </a:pPr>
            <a:r>
              <a:rPr lang="es-PA" sz="2800" smtClean="0"/>
              <a:t>La adición de carbono orgánico (C) promueve el desarrollo de una población abundante de bacterias heterotróficas</a:t>
            </a:r>
          </a:p>
          <a:p>
            <a:pPr eaLnBrk="1" hangingPunct="1">
              <a:defRPr/>
            </a:pPr>
            <a:endParaRPr lang="en-US" sz="2800" smtClean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Cantidad De Agua (2)</a:t>
            </a:r>
          </a:p>
        </p:txBody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838200"/>
            <a:ext cx="8027988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Cantidad de agua necesaria función de volumen de piscinas  / duración ciclo + evaporación + filtración.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Ejemplo: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588" y="2808288"/>
            <a:ext cx="8634412" cy="3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Sistema Heterotrófico (2)</a:t>
            </a:r>
            <a:endParaRPr lang="en-US" smtClean="0"/>
          </a:p>
        </p:txBody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PA" sz="2800" smtClean="0"/>
              <a:t>La proteína microbial puede ser consumida como fuente de proteína por el camarón</a:t>
            </a:r>
          </a:p>
          <a:p>
            <a:pPr eaLnBrk="1" hangingPunct="1">
              <a:defRPr/>
            </a:pPr>
            <a:r>
              <a:rPr lang="es-PA" sz="2800" smtClean="0"/>
              <a:t>Es necesario ajustar la relación C/N en el agua a 15:1</a:t>
            </a:r>
          </a:p>
          <a:p>
            <a:pPr eaLnBrk="1" hangingPunct="1">
              <a:defRPr/>
            </a:pPr>
            <a:r>
              <a:rPr lang="es-PA" sz="2800" smtClean="0"/>
              <a:t>Fuentes de carbono: harina de yuca, harina de arroz, melaza, etc</a:t>
            </a:r>
          </a:p>
          <a:p>
            <a:pPr eaLnBrk="1" hangingPunct="1">
              <a:defRPr/>
            </a:pPr>
            <a:r>
              <a:rPr lang="es-PA" sz="2800" smtClean="0"/>
              <a:t>La melaza tiene alto contenido de azúcares y es facilmente degradada</a:t>
            </a:r>
            <a:endParaRPr lang="en-US" sz="2800" smtClean="0"/>
          </a:p>
        </p:txBody>
      </p:sp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Sistema Heterotrófico (3)</a:t>
            </a:r>
            <a:endParaRPr lang="en-US" smtClean="0"/>
          </a:p>
        </p:txBody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Bacterias usan los carbohidratos como alimento para producir energía y crecer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     </a:t>
            </a:r>
            <a:r>
              <a:rPr lang="es-PA" sz="2800" smtClean="0">
                <a:solidFill>
                  <a:schemeClr val="tx2"/>
                </a:solidFill>
              </a:rPr>
              <a:t>C orgánico=CO</a:t>
            </a:r>
            <a:r>
              <a:rPr lang="es-PA" sz="2800" baseline="-25000" smtClean="0">
                <a:solidFill>
                  <a:schemeClr val="tx2"/>
                </a:solidFill>
              </a:rPr>
              <a:t>2 </a:t>
            </a:r>
            <a:r>
              <a:rPr lang="es-PA" sz="2800" smtClean="0">
                <a:solidFill>
                  <a:schemeClr val="tx2"/>
                </a:solidFill>
              </a:rPr>
              <a:t>+ Energia + C</a:t>
            </a:r>
            <a:r>
              <a:rPr lang="es-PA" sz="2800" baseline="-25000" smtClean="0">
                <a:solidFill>
                  <a:schemeClr val="tx2"/>
                </a:solidFill>
              </a:rPr>
              <a:t>microbial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El 16% de la proteína es Nitrógeno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El N excretado y producido por degradación de residuos es 50% del N consumido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400" b="1" smtClean="0">
                <a:solidFill>
                  <a:schemeClr val="tx2"/>
                </a:solidFill>
                <a:sym typeface="Wingdings 3" pitchFamily="18" charset="2"/>
              </a:rPr>
              <a:t>N=Alimento x %N alimento x %N excretado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800" smtClean="0">
                <a:sym typeface="Wingdings 3" pitchFamily="18" charset="2"/>
              </a:rPr>
              <a:t>Se debe adicionar C orgánico para obtenere la relación C/N = 15:1</a:t>
            </a:r>
            <a:endParaRPr lang="en-US" sz="2800" smtClean="0">
              <a:sym typeface="Wingdings 3" pitchFamily="18" charset="2"/>
            </a:endParaRPr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Sistema Heterotrófico (4)</a:t>
            </a:r>
            <a:endParaRPr lang="en-US" smtClean="0"/>
          </a:p>
        </p:txBody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Ejemplo: Se usan 100 kg alimento 35% P por día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Nitrógeno excretado por día: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PA" sz="2800" smtClean="0"/>
              <a:t>100 kg x 0.35 x 0.16 = 5.6 kg N/día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PA" sz="2800" smtClean="0"/>
              <a:t>Carbono necesario = 5.6 kg N x 15= 84 kg C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PA" sz="2800" smtClean="0"/>
              <a:t>En melaza 50% es Carbono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PA" sz="2800" smtClean="0"/>
              <a:t>84 kg C/0.50= 168 kg Melaza/día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La melaza es rápidamente degradada por la población microbial</a:t>
            </a:r>
            <a:endParaRPr lang="en-US" sz="2800" smtClean="0"/>
          </a:p>
        </p:txBody>
      </p:sp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Aplicación Melaza</a:t>
            </a:r>
            <a:endParaRPr lang="en-US" smtClean="0"/>
          </a:p>
        </p:txBody>
      </p:sp>
      <p:pic>
        <p:nvPicPr>
          <p:cNvPr id="69635" name="Picture 3" descr="F:\acuip66.jpg"/>
          <p:cNvPicPr>
            <a:picLocks noChangeAspect="1" noChangeArrowheads="1"/>
          </p:cNvPicPr>
          <p:nvPr>
            <p:ph idx="1"/>
          </p:nvPr>
        </p:nvPicPr>
        <p:blipFill>
          <a:blip r:embed="rId2">
            <a:lum bright="18000"/>
          </a:blip>
          <a:srcRect/>
          <a:stretch>
            <a:fillRect/>
          </a:stretch>
        </p:blipFill>
        <p:spPr>
          <a:xfrm>
            <a:off x="1169988" y="1993900"/>
            <a:ext cx="7772400" cy="4019550"/>
          </a:xfrm>
          <a:noFill/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Sistema Heterotrófico (5)</a:t>
            </a:r>
            <a:endParaRPr lang="en-US" smtClean="0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El conteo bacterial oscila entre 10</a:t>
            </a:r>
            <a:r>
              <a:rPr lang="es-PA" sz="2800" baseline="30000" smtClean="0"/>
              <a:t>5</a:t>
            </a:r>
            <a:r>
              <a:rPr lang="es-PA" sz="2800" smtClean="0"/>
              <a:t> y 10</a:t>
            </a:r>
            <a:r>
              <a:rPr lang="es-PA" sz="2800" baseline="30000" smtClean="0"/>
              <a:t>9</a:t>
            </a:r>
            <a:r>
              <a:rPr lang="es-PA" sz="2800" smtClean="0"/>
              <a:t> colonias/ml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Las células microbiales forman grandes flóculos hasta de 200 micras de diámetro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Estos flóculos son consumidos como alimento (45% Proteína)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Los flóculos causan alta turbiedad y originan el cambio a un sitema dominado por bacterias</a:t>
            </a:r>
            <a:endParaRPr lang="en-US" sz="2800" smtClean="0"/>
          </a:p>
        </p:txBody>
      </p:sp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Sistema Heterotrófico (6)</a:t>
            </a:r>
          </a:p>
        </p:txBody>
      </p:sp>
      <p:pic>
        <p:nvPicPr>
          <p:cNvPr id="71683" name="Picture 3" descr="F:\aireador3.jp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33550" y="1946275"/>
            <a:ext cx="6645275" cy="4114800"/>
          </a:xfrm>
          <a:noFill/>
        </p:spPr>
      </p:pic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772400" cy="1143000"/>
          </a:xfrm>
        </p:spPr>
        <p:txBody>
          <a:bodyPr/>
          <a:lstStyle/>
          <a:p>
            <a:pPr eaLnBrk="1" hangingPunct="1"/>
            <a:r>
              <a:rPr lang="es-PA" smtClean="0"/>
              <a:t>Tratamiento Agua Ingreso</a:t>
            </a:r>
            <a:endParaRPr lang="en-US" smtClean="0"/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143000"/>
            <a:ext cx="8027988" cy="4918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Segun Boyd se necesita 30 ppm K</a:t>
            </a:r>
            <a:r>
              <a:rPr lang="en-US" sz="2800" baseline="30000" smtClean="0"/>
              <a:t>+</a:t>
            </a:r>
            <a:r>
              <a:rPr lang="en-US" sz="2800" smtClean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Si agua contiene 3 ppm K</a:t>
            </a:r>
            <a:r>
              <a:rPr lang="en-US" sz="2800" baseline="30000" smtClean="0"/>
              <a:t>+</a:t>
            </a:r>
            <a:r>
              <a:rPr lang="en-US" sz="2800" smtClean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Cuanto Muriato Potasio aplicar / Ha</a:t>
            </a:r>
            <a:r>
              <a:rPr lang="en-US" sz="2800" smtClean="0">
                <a:cs typeface="Arial" pitchFamily="34" charset="0"/>
              </a:rPr>
              <a:t>·</a:t>
            </a:r>
            <a:r>
              <a:rPr lang="en-US" sz="2800" smtClean="0"/>
              <a:t>m?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Muriato Potasio (KCl comercial) = 60% K</a:t>
            </a:r>
            <a:r>
              <a:rPr lang="en-US" sz="2800" baseline="-25000" smtClean="0"/>
              <a:t>2</a:t>
            </a:r>
            <a:r>
              <a:rPr lang="en-US" sz="2800" smtClean="0"/>
              <a:t>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K</a:t>
            </a:r>
            <a:r>
              <a:rPr lang="en-US" sz="2800" baseline="-25000" smtClean="0"/>
              <a:t>2</a:t>
            </a:r>
            <a:r>
              <a:rPr lang="en-US" sz="2800" smtClean="0"/>
              <a:t>0 pesa : K(39.1)x2 + O(16) = 94.2 g/mol.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%K en K</a:t>
            </a:r>
            <a:r>
              <a:rPr lang="en-US" sz="2800" baseline="-25000" smtClean="0"/>
              <a:t>2</a:t>
            </a:r>
            <a:r>
              <a:rPr lang="en-US" sz="2800" smtClean="0"/>
              <a:t>O = (39.1)x2 / 94.2 = 83%.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%K en Muriato Potasio = 83% x 60% = 50%.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K</a:t>
            </a:r>
            <a:r>
              <a:rPr lang="en-US" sz="2800" baseline="30000" smtClean="0"/>
              <a:t>+</a:t>
            </a:r>
            <a:r>
              <a:rPr lang="en-US" sz="2800" smtClean="0"/>
              <a:t> faltante = 30 – 3 = 27ppm (g/m</a:t>
            </a:r>
            <a:r>
              <a:rPr lang="en-US" sz="2800" baseline="30000" smtClean="0"/>
              <a:t>3</a:t>
            </a:r>
            <a:r>
              <a:rPr lang="en-US" sz="2800" smtClean="0"/>
              <a:t>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10,000 m3 x 27 g/m3 = 270 Kg K</a:t>
            </a:r>
            <a:r>
              <a:rPr lang="en-US" sz="2800" baseline="30000" smtClean="0"/>
              <a:t>+</a:t>
            </a:r>
            <a:r>
              <a:rPr lang="en-US" sz="280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270 kg K</a:t>
            </a:r>
            <a:r>
              <a:rPr lang="en-US" sz="2800" baseline="30000" smtClean="0"/>
              <a:t>+</a:t>
            </a:r>
            <a:r>
              <a:rPr lang="en-US" sz="2800" smtClean="0"/>
              <a:t> / 50% = 540 kg/Ha Muriato Potasio.</a:t>
            </a: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Otros Tratamientos Ingreso</a:t>
            </a:r>
            <a:endParaRPr lang="es-ES_tradnl" smtClean="0"/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143000"/>
            <a:ext cx="7799388" cy="4918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Cascadas / aireación: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Desgasificación.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Oxigenación.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Sedimentación.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Metales pesados.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Mg y Fe.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Encalado: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Alcalinidad.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Dureza.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Filtrado.</a:t>
            </a: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686800" cy="1143000"/>
          </a:xfrm>
        </p:spPr>
        <p:txBody>
          <a:bodyPr/>
          <a:lstStyle/>
          <a:p>
            <a:pPr eaLnBrk="1" hangingPunct="1"/>
            <a:r>
              <a:rPr lang="en-US" smtClean="0"/>
              <a:t>Tratamiento Agua Egreso / Recirculación</a:t>
            </a:r>
            <a:endParaRPr lang="es-ES_tradnl" smtClean="0"/>
          </a:p>
        </p:txBody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600200"/>
            <a:ext cx="7875588" cy="44608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Para Remover Solidos Gruesos:</a:t>
            </a:r>
          </a:p>
          <a:p>
            <a:pPr lvl="1" eaLnBrk="1" hangingPunct="1">
              <a:defRPr/>
            </a:pPr>
            <a:r>
              <a:rPr lang="en-US" sz="2800" smtClean="0"/>
              <a:t>12H HRT &lt;5ppt.</a:t>
            </a:r>
          </a:p>
          <a:p>
            <a:pPr lvl="1" eaLnBrk="1" hangingPunct="1">
              <a:defRPr/>
            </a:pPr>
            <a:r>
              <a:rPr lang="en-US" sz="2800" smtClean="0"/>
              <a:t>6H HRT &gt;5ppt.</a:t>
            </a:r>
          </a:p>
          <a:p>
            <a:pPr eaLnBrk="1" hangingPunct="1">
              <a:defRPr/>
            </a:pPr>
            <a:r>
              <a:rPr lang="en-US" sz="2800" smtClean="0"/>
              <a:t>Remover solidos, disminuir DBO y P, e incrementar OD: 5 dias HRT.</a:t>
            </a:r>
          </a:p>
          <a:p>
            <a:pPr eaLnBrk="1" hangingPunct="1">
              <a:defRPr/>
            </a:pPr>
            <a:r>
              <a:rPr lang="en-US" sz="2800" smtClean="0"/>
              <a:t>Se puede acelerar oxidación con aireación, pero esto remueve sólidos. Hacerlo en piscinas separadas.</a:t>
            </a: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Diseño Sedimentador Ingreso</a:t>
            </a:r>
            <a:endParaRPr lang="es-ES_tradnl" smtClean="0"/>
          </a:p>
        </p:txBody>
      </p:sp>
      <p:sp>
        <p:nvSpPr>
          <p:cNvPr id="71373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066800" y="1295400"/>
            <a:ext cx="7875588" cy="476567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VSB = VP x 1.5 / (DT / HRT).</a:t>
            </a:r>
          </a:p>
          <a:p>
            <a:pPr eaLnBrk="1" hangingPunct="1">
              <a:defRPr/>
            </a:pPr>
            <a:r>
              <a:rPr lang="en-US" smtClean="0"/>
              <a:t>VSB = Volumen sedimentador.</a:t>
            </a:r>
          </a:p>
          <a:p>
            <a:pPr eaLnBrk="1" hangingPunct="1">
              <a:defRPr/>
            </a:pPr>
            <a:r>
              <a:rPr lang="en-US" smtClean="0"/>
              <a:t>VP = Volumen piscina.</a:t>
            </a:r>
          </a:p>
          <a:p>
            <a:pPr eaLnBrk="1" hangingPunct="1">
              <a:defRPr/>
            </a:pPr>
            <a:r>
              <a:rPr lang="en-US" smtClean="0"/>
              <a:t>DT = Tiempo llenado piscina.</a:t>
            </a:r>
          </a:p>
          <a:p>
            <a:pPr lvl="1" eaLnBrk="1" hangingPunct="1">
              <a:defRPr/>
            </a:pPr>
            <a:r>
              <a:rPr lang="en-US" smtClean="0"/>
              <a:t>VP/DT = flujo.</a:t>
            </a:r>
          </a:p>
          <a:p>
            <a:pPr eaLnBrk="1" hangingPunct="1">
              <a:defRPr/>
            </a:pPr>
            <a:r>
              <a:rPr lang="en-US" smtClean="0"/>
              <a:t>HRT = Tiempo Retención Hidraulica.</a:t>
            </a:r>
          </a:p>
          <a:p>
            <a:pPr lvl="1" eaLnBrk="1" hangingPunct="1">
              <a:defRPr/>
            </a:pPr>
            <a:r>
              <a:rPr lang="en-US" smtClean="0"/>
              <a:t>+/- 12-24 Hrs.</a:t>
            </a:r>
          </a:p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Distribución De Agua</a:t>
            </a:r>
            <a:endParaRPr lang="en-US" smtClean="0"/>
          </a:p>
        </p:txBody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38200"/>
            <a:ext cx="81534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Canal tierra abierto: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Menor costo, No necesita rebombeo, Oxigenación agua.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Posible alta perdida filtración / evaporación, Necesita desyerbarse.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Canal impermeable abierto: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No necesita rebombeo, Oxigenación agua, Poca o ninguna perdida.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Costo instalación medio alto. Peligro roturas?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Tubería: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Poca o ninguna perdida. Mas limpio.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Mayor costo instalación, Necesidad de rebombeo / bomba mayor, No oxigenación.</a:t>
            </a:r>
          </a:p>
        </p:txBody>
      </p:sp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686800" cy="1143000"/>
          </a:xfrm>
        </p:spPr>
        <p:txBody>
          <a:bodyPr/>
          <a:lstStyle/>
          <a:p>
            <a:pPr eaLnBrk="1" hangingPunct="1"/>
            <a:r>
              <a:rPr lang="en-US" smtClean="0"/>
              <a:t>Tratamiento Agua Egreso / Recirculación</a:t>
            </a:r>
            <a:endParaRPr lang="es-ES_tradnl" smtClean="0"/>
          </a:p>
        </p:txBody>
      </p:sp>
      <p:sp>
        <p:nvSpPr>
          <p:cNvPr id="71270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066800" y="1600200"/>
            <a:ext cx="7875588" cy="44608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Piscinas Sedimentación:</a:t>
            </a:r>
          </a:p>
          <a:p>
            <a:pPr lvl="1" eaLnBrk="1" hangingPunct="1">
              <a:defRPr/>
            </a:pPr>
            <a:r>
              <a:rPr lang="en-US" sz="2800" smtClean="0"/>
              <a:t>Mayor eficacia.</a:t>
            </a:r>
          </a:p>
          <a:p>
            <a:pPr eaLnBrk="1" hangingPunct="1">
              <a:defRPr/>
            </a:pPr>
            <a:r>
              <a:rPr lang="en-US" sz="2800" smtClean="0"/>
              <a:t>Filtro Biologico:</a:t>
            </a:r>
          </a:p>
          <a:p>
            <a:pPr lvl="1" eaLnBrk="1" hangingPunct="1">
              <a:defRPr/>
            </a:pPr>
            <a:r>
              <a:rPr lang="en-US" sz="2800" smtClean="0"/>
              <a:t>Aumentar superficie / volumen</a:t>
            </a:r>
          </a:p>
          <a:p>
            <a:pPr lvl="1" eaLnBrk="1" hangingPunct="1">
              <a:defRPr/>
            </a:pPr>
            <a:r>
              <a:rPr lang="en-US" sz="2800" smtClean="0"/>
              <a:t>Bacterias ya presentes en medio.</a:t>
            </a:r>
          </a:p>
          <a:p>
            <a:pPr eaLnBrk="1" hangingPunct="1">
              <a:defRPr/>
            </a:pPr>
            <a:r>
              <a:rPr lang="en-US" sz="2800" smtClean="0"/>
              <a:t>Pantanos artificiales </a:t>
            </a:r>
          </a:p>
          <a:p>
            <a:pPr eaLnBrk="1" hangingPunct="1">
              <a:defRPr/>
            </a:pPr>
            <a:r>
              <a:rPr lang="en-US" sz="2800" smtClean="0"/>
              <a:t>Convertir N y P en Vegetal.</a:t>
            </a:r>
          </a:p>
          <a:p>
            <a:pPr eaLnBrk="1" hangingPunct="1">
              <a:defRPr/>
            </a:pPr>
            <a:r>
              <a:rPr lang="en-US" sz="2800" smtClean="0"/>
              <a:t>Desinfección Patogenos?</a:t>
            </a: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Faltó Hablar</a:t>
            </a:r>
            <a:endParaRPr lang="es-ES_tradnl" smtClean="0"/>
          </a:p>
        </p:txBody>
      </p:sp>
      <p:sp>
        <p:nvSpPr>
          <p:cNvPr id="7096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Bioseguridad.</a:t>
            </a:r>
          </a:p>
          <a:p>
            <a:pPr lvl="1" eaLnBrk="1" hangingPunct="1">
              <a:defRPr/>
            </a:pPr>
            <a:r>
              <a:rPr lang="en-US" smtClean="0"/>
              <a:t>Está en material entregado.</a:t>
            </a:r>
          </a:p>
          <a:p>
            <a:pPr eaLnBrk="1" hangingPunct="1">
              <a:defRPr/>
            </a:pPr>
            <a:r>
              <a:rPr lang="en-US" smtClean="0"/>
              <a:t>Pozos.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5544" name="Object 1032"/>
          <p:cNvGraphicFramePr>
            <a:graphicFrameLocks noChangeAspect="1"/>
          </p:cNvGraphicFramePr>
          <p:nvPr/>
        </p:nvGraphicFramePr>
        <p:xfrm>
          <a:off x="4352925" y="3186113"/>
          <a:ext cx="438150" cy="485775"/>
        </p:xfrm>
        <a:graphic>
          <a:graphicData uri="http://schemas.openxmlformats.org/presentationml/2006/ole">
            <p:oleObj spid="_x0000_s3074" name="Paquete" r:id="rId3" imgW="438120" imgH="485640" progId="Package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verb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6" dur="1" fill="hold"/>
                                        <p:tgtEl>
                                          <p:spTgt spid="7055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u="sng" smtClean="0"/>
              <a:t>Conducción del Agua</a:t>
            </a:r>
            <a:endParaRPr lang="en-US" u="sng" smtClean="0"/>
          </a:p>
        </p:txBody>
      </p:sp>
      <p:sp>
        <p:nvSpPr>
          <p:cNvPr id="6144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PA" smtClean="0"/>
              <a:t>Canal abierto</a:t>
            </a:r>
          </a:p>
          <a:p>
            <a:pPr lvl="1" eaLnBrk="1" hangingPunct="1">
              <a:defRPr/>
            </a:pPr>
            <a:r>
              <a:rPr lang="es-PA" sz="2800" smtClean="0"/>
              <a:t>Por Gravedad</a:t>
            </a:r>
          </a:p>
          <a:p>
            <a:pPr lvl="1" eaLnBrk="1" hangingPunct="1">
              <a:defRPr/>
            </a:pPr>
            <a:r>
              <a:rPr lang="es-PA" sz="2800" smtClean="0"/>
              <a:t>Ocupa espacio</a:t>
            </a:r>
          </a:p>
          <a:p>
            <a:pPr lvl="1" eaLnBrk="1" hangingPunct="1">
              <a:defRPr/>
            </a:pPr>
            <a:r>
              <a:rPr lang="es-PA" sz="2800" smtClean="0"/>
              <a:t>Sobre-elevado</a:t>
            </a:r>
          </a:p>
          <a:p>
            <a:pPr lvl="1" eaLnBrk="1" hangingPunct="1">
              <a:defRPr/>
            </a:pPr>
            <a:r>
              <a:rPr lang="es-PA" sz="2800" smtClean="0"/>
              <a:t>Crecimiento de algas bénticas</a:t>
            </a:r>
          </a:p>
          <a:p>
            <a:pPr lvl="1" eaLnBrk="1" hangingPunct="1">
              <a:defRPr/>
            </a:pPr>
            <a:r>
              <a:rPr lang="es-PA" sz="2800" smtClean="0"/>
              <a:t>Fecuente cambio de filtros</a:t>
            </a:r>
            <a:endParaRPr lang="en-US" sz="2800" smtClean="0"/>
          </a:p>
        </p:txBody>
      </p:sp>
      <p:sp>
        <p:nvSpPr>
          <p:cNvPr id="61440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PA" smtClean="0"/>
              <a:t>Tubería a presión</a:t>
            </a:r>
          </a:p>
          <a:p>
            <a:pPr lvl="1" eaLnBrk="1" hangingPunct="1">
              <a:defRPr/>
            </a:pPr>
            <a:r>
              <a:rPr lang="es-PA" sz="2800" smtClean="0"/>
              <a:t>Bomba a presión</a:t>
            </a:r>
          </a:p>
          <a:p>
            <a:pPr lvl="1" eaLnBrk="1" hangingPunct="1">
              <a:defRPr/>
            </a:pPr>
            <a:r>
              <a:rPr lang="es-PA" sz="2800" smtClean="0"/>
              <a:t>No ocupa espacio</a:t>
            </a:r>
          </a:p>
          <a:p>
            <a:pPr lvl="1" eaLnBrk="1" hangingPunct="1">
              <a:defRPr/>
            </a:pPr>
            <a:r>
              <a:rPr lang="es-PA" sz="2800" smtClean="0"/>
              <a:t>Diques al mismo nivel</a:t>
            </a:r>
          </a:p>
          <a:p>
            <a:pPr lvl="1" eaLnBrk="1" hangingPunct="1">
              <a:defRPr/>
            </a:pPr>
            <a:r>
              <a:rPr lang="es-PA" sz="2800" smtClean="0"/>
              <a:t>No crecen algas</a:t>
            </a:r>
          </a:p>
          <a:p>
            <a:pPr lvl="1" eaLnBrk="1" hangingPunct="1">
              <a:defRPr/>
            </a:pPr>
            <a:r>
              <a:rPr lang="es-PA" sz="2800" smtClean="0"/>
              <a:t>Menos frecuente cambio de filtros</a:t>
            </a:r>
            <a:endParaRPr lang="en-US" sz="2800" smtClean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C:\Archivos de programa\Microsoft Office\Templates\Presentation Designs\Azure.pot</Template>
  <TotalTime>1922</TotalTime>
  <Words>3432</Words>
  <Application>Microsoft PowerPoint</Application>
  <PresentationFormat>Presentación en pantalla (4:3)</PresentationFormat>
  <Paragraphs>603</Paragraphs>
  <Slides>82</Slides>
  <Notes>47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82</vt:i4>
      </vt:variant>
    </vt:vector>
  </HeadingPairs>
  <TitlesOfParts>
    <vt:vector size="91" baseType="lpstr">
      <vt:lpstr>Times New Roman</vt:lpstr>
      <vt:lpstr>Arial</vt:lpstr>
      <vt:lpstr>Wingdings</vt:lpstr>
      <vt:lpstr>Symbol</vt:lpstr>
      <vt:lpstr>Wingdings 3</vt:lpstr>
      <vt:lpstr>Azure</vt:lpstr>
      <vt:lpstr>Microsoft Equation 3.0</vt:lpstr>
      <vt:lpstr>Microsoft Excel Chart</vt:lpstr>
      <vt:lpstr>Paquete</vt:lpstr>
      <vt:lpstr>Cultivo De Camaron Tierra Adentro – Clase 3 Metodología de Cultivo</vt:lpstr>
      <vt:lpstr>Fabrizio Marcillo Morla</vt:lpstr>
      <vt:lpstr>Programa.- Ya visto</vt:lpstr>
      <vt:lpstr>Programa.- Ya visto</vt:lpstr>
      <vt:lpstr>Programa.- Por Ver</vt:lpstr>
      <vt:lpstr>Cantidad De Agua (1)</vt:lpstr>
      <vt:lpstr>Cantidad De Agua (2)</vt:lpstr>
      <vt:lpstr>Distribución De Agua</vt:lpstr>
      <vt:lpstr>Conducción del Agua</vt:lpstr>
      <vt:lpstr>Diapositiva 10</vt:lpstr>
      <vt:lpstr>Diapositiva 11</vt:lpstr>
      <vt:lpstr>Tamaño De Piscinas?</vt:lpstr>
      <vt:lpstr>Diseño de Estanques (1)</vt:lpstr>
      <vt:lpstr>Diseño de Estanques (2)</vt:lpstr>
      <vt:lpstr>Diseño de Estanques (3) </vt:lpstr>
      <vt:lpstr>Preparación de Piscina</vt:lpstr>
      <vt:lpstr>Chapuletes</vt:lpstr>
      <vt:lpstr>Diapositiva 18</vt:lpstr>
      <vt:lpstr>Diapositiva 19</vt:lpstr>
      <vt:lpstr>Diapositiva 20</vt:lpstr>
      <vt:lpstr>Compra Y Transporte Larva</vt:lpstr>
      <vt:lpstr>Aclimatación</vt:lpstr>
      <vt:lpstr>Preparación Cama De Agua</vt:lpstr>
      <vt:lpstr>Siembra De Larva En Tanques</vt:lpstr>
      <vt:lpstr>Velocidad De Aclimatación</vt:lpstr>
      <vt:lpstr>Siembra De Piscinas</vt:lpstr>
      <vt:lpstr>Diapositiva 27</vt:lpstr>
      <vt:lpstr>Diapositiva 28</vt:lpstr>
      <vt:lpstr>Diapositiva 29</vt:lpstr>
      <vt:lpstr>Recambios</vt:lpstr>
      <vt:lpstr>Fertilización</vt:lpstr>
      <vt:lpstr>Encalado</vt:lpstr>
      <vt:lpstr>Toma De Parámetros</vt:lpstr>
      <vt:lpstr>Alimentación</vt:lpstr>
      <vt:lpstr>Destino del alimento</vt:lpstr>
      <vt:lpstr>Alimentación</vt:lpstr>
      <vt:lpstr>Alimentación (Cont..)</vt:lpstr>
      <vt:lpstr>Relación Alimentación vs. FCR</vt:lpstr>
      <vt:lpstr>Alimentación (Cont.)</vt:lpstr>
      <vt:lpstr>Comederos vs. Tablas?</vt:lpstr>
      <vt:lpstr>Grafico Variación Alimento</vt:lpstr>
      <vt:lpstr>Alimentación Con Comederos</vt:lpstr>
      <vt:lpstr>Camarón Comiendo De Mano</vt:lpstr>
      <vt:lpstr>Comederos Total</vt:lpstr>
      <vt:lpstr>Comederos Control</vt:lpstr>
      <vt:lpstr>Bandejas de alimentación</vt:lpstr>
      <vt:lpstr>Cantidad alimento en bandejas</vt:lpstr>
      <vt:lpstr>Alimentación preadulto</vt:lpstr>
      <vt:lpstr>Interpretación de Códigos</vt:lpstr>
      <vt:lpstr>Interpretacion de bandejas</vt:lpstr>
      <vt:lpstr>Problemas: Olor a Choclo</vt:lpstr>
      <vt:lpstr>Problemas: Drenaje Agua</vt:lpstr>
      <vt:lpstr>Problemas: Cosechas</vt:lpstr>
      <vt:lpstr>Chinchorro</vt:lpstr>
      <vt:lpstr>Compuerta Falsa </vt:lpstr>
      <vt:lpstr>Compuerta Falsa</vt:lpstr>
      <vt:lpstr>Compuerta Falsa</vt:lpstr>
      <vt:lpstr>Compuerta Falsa</vt:lpstr>
      <vt:lpstr>Estrategias A Futuro </vt:lpstr>
      <vt:lpstr>No Sal</vt:lpstr>
      <vt:lpstr>Camarón Ecológico</vt:lpstr>
      <vt:lpstr>Sistema “Pollo”</vt:lpstr>
      <vt:lpstr>Uso Liners e Invernaderos</vt:lpstr>
      <vt:lpstr>Liners</vt:lpstr>
      <vt:lpstr>Revestimiento de Estanques</vt:lpstr>
      <vt:lpstr>Revestimiento de Estanques</vt:lpstr>
      <vt:lpstr>Manejo De N Y  Materia Orgánica</vt:lpstr>
      <vt:lpstr>Manejo De N Y  Materia Orgánica</vt:lpstr>
      <vt:lpstr>Sistema Heterotrófico (1)</vt:lpstr>
      <vt:lpstr>Sistema Heterotrófico (2)</vt:lpstr>
      <vt:lpstr>Sistema Heterotrófico (3)</vt:lpstr>
      <vt:lpstr>Sistema Heterotrófico (4)</vt:lpstr>
      <vt:lpstr>Aplicación Melaza</vt:lpstr>
      <vt:lpstr>Sistema Heterotrófico (5)</vt:lpstr>
      <vt:lpstr>Sistema Heterotrófico (6)</vt:lpstr>
      <vt:lpstr>Tratamiento Agua Ingreso</vt:lpstr>
      <vt:lpstr>Otros Tratamientos Ingreso</vt:lpstr>
      <vt:lpstr>Tratamiento Agua Egreso / Recirculación</vt:lpstr>
      <vt:lpstr>Diseño Sedimentador Ingreso</vt:lpstr>
      <vt:lpstr>Tratamiento Agua Egreso / Recirculación</vt:lpstr>
      <vt:lpstr>Faltó Hablar</vt:lpstr>
      <vt:lpstr>Diapositiva 82</vt:lpstr>
    </vt:vector>
  </TitlesOfParts>
  <Company>Barcillo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Barcillo Barzinister</dc:creator>
  <cp:lastModifiedBy>Administrador</cp:lastModifiedBy>
  <cp:revision>240</cp:revision>
  <cp:lastPrinted>1601-01-01T00:00:00Z</cp:lastPrinted>
  <dcterms:created xsi:type="dcterms:W3CDTF">2002-07-19T11:47:45Z</dcterms:created>
  <dcterms:modified xsi:type="dcterms:W3CDTF">2010-01-28T17:24:10Z</dcterms:modified>
</cp:coreProperties>
</file>