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6"/>
  </p:notesMasterIdLst>
  <p:handoutMasterIdLst>
    <p:handoutMasterId r:id="rId57"/>
  </p:handoutMasterIdLst>
  <p:sldIdLst>
    <p:sldId id="363" r:id="rId2"/>
    <p:sldId id="418" r:id="rId3"/>
    <p:sldId id="366" r:id="rId4"/>
    <p:sldId id="367" r:id="rId5"/>
    <p:sldId id="368" r:id="rId6"/>
    <p:sldId id="369" r:id="rId7"/>
    <p:sldId id="370" r:id="rId8"/>
    <p:sldId id="371" r:id="rId9"/>
    <p:sldId id="372" r:id="rId10"/>
    <p:sldId id="373" r:id="rId11"/>
    <p:sldId id="374" r:id="rId12"/>
    <p:sldId id="375" r:id="rId13"/>
    <p:sldId id="376" r:id="rId14"/>
    <p:sldId id="377" r:id="rId15"/>
    <p:sldId id="378" r:id="rId16"/>
    <p:sldId id="379" r:id="rId17"/>
    <p:sldId id="380"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 id="402" r:id="rId40"/>
    <p:sldId id="403" r:id="rId41"/>
    <p:sldId id="404" r:id="rId42"/>
    <p:sldId id="405" r:id="rId43"/>
    <p:sldId id="406" r:id="rId44"/>
    <p:sldId id="407" r:id="rId45"/>
    <p:sldId id="408" r:id="rId46"/>
    <p:sldId id="409" r:id="rId47"/>
    <p:sldId id="416" r:id="rId48"/>
    <p:sldId id="410" r:id="rId49"/>
    <p:sldId id="411" r:id="rId50"/>
    <p:sldId id="412" r:id="rId51"/>
    <p:sldId id="413" r:id="rId52"/>
    <p:sldId id="414" r:id="rId53"/>
    <p:sldId id="415" r:id="rId54"/>
    <p:sldId id="417" r:id="rId5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5851" autoAdjust="0"/>
    <p:restoredTop sz="98731" autoAdjust="0"/>
  </p:normalViewPr>
  <p:slideViewPr>
    <p:cSldViewPr>
      <p:cViewPr varScale="1">
        <p:scale>
          <a:sx n="31" d="100"/>
          <a:sy n="31" d="100"/>
        </p:scale>
        <p:origin x="-102" y="-80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7.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0.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8B9BD9D-C8E3-4315-A829-6C64E9196F23}"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5837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8F417C2-8A15-42E3-AE21-F66A1E211FE5}"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D165110A-D31E-4379-A81B-4633EB0B3F31}" type="slidenum">
              <a:rPr lang="es-ES_tradnl" smtClean="0"/>
              <a:pPr/>
              <a:t>1</a:t>
            </a:fld>
            <a:endParaRPr lang="es-ES_tradnl" smtClean="0"/>
          </a:p>
        </p:txBody>
      </p:sp>
      <p:sp>
        <p:nvSpPr>
          <p:cNvPr id="59395" name="Rectangle 2"/>
          <p:cNvSpPr>
            <a:spLocks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s-ES_tradn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noFill/>
          <a:ln/>
        </p:spPr>
        <p:txBody>
          <a:bodyPr/>
          <a:lstStyle/>
          <a:p>
            <a:endParaRPr lang="es-US" smtClean="0"/>
          </a:p>
        </p:txBody>
      </p:sp>
      <p:sp>
        <p:nvSpPr>
          <p:cNvPr id="62468" name="3 Marcador de número de diapositiva"/>
          <p:cNvSpPr>
            <a:spLocks noGrp="1"/>
          </p:cNvSpPr>
          <p:nvPr>
            <p:ph type="sldNum" sz="quarter" idx="5"/>
          </p:nvPr>
        </p:nvSpPr>
        <p:spPr>
          <a:noFill/>
        </p:spPr>
        <p:txBody>
          <a:bodyPr/>
          <a:lstStyle/>
          <a:p>
            <a:fld id="{561BD4DB-DE28-42F6-A9FC-538508575ED0}" type="slidenum">
              <a:rPr lang="es-ES_tradnl" smtClean="0"/>
              <a:pPr/>
              <a:t>2</a:t>
            </a:fld>
            <a:endParaRPr lang="es-ES_tradn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s-ES_tradnl"/>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es-ES_tradnl"/>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D8C77686-5532-4D5B-A27C-406DB78A268F}" type="slidenum">
              <a:rPr lang="es-ES_tradnl"/>
              <a:pPr>
                <a:defRPr/>
              </a:pPr>
              <a:t>‹Nº›</a:t>
            </a:fld>
            <a:endParaRPr lang="es-ES_tradnl"/>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EE3EE390-087B-4B14-B5CF-E0D58C0C89B2}" type="slidenum">
              <a:rPr lang="es-ES_tradnl"/>
              <a:pPr>
                <a:defRPr/>
              </a:pPr>
              <a:t>‹Nº›</a:t>
            </a:fld>
            <a:endParaRPr lang="es-ES_tradnl"/>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609600"/>
            <a:ext cx="1949450" cy="545147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1143000" y="609600"/>
            <a:ext cx="5697538" cy="5451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6CD1EEC5-CB86-499B-97CC-9D6D07A96CE5}" type="slidenum">
              <a:rPr lang="es-ES_tradnl"/>
              <a:pPr>
                <a:defRPr/>
              </a:pPr>
              <a:t>‹Nº›</a:t>
            </a:fld>
            <a:endParaRPr lang="es-ES_tradnl"/>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1169988" y="1946275"/>
            <a:ext cx="7772400" cy="4114800"/>
          </a:xfrm>
        </p:spPr>
        <p:txBody>
          <a:bodyPr/>
          <a:lstStyle/>
          <a:p>
            <a:pPr lvl="0"/>
            <a:endParaRPr lang="es-ES" noProof="0" smtClean="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BB3F29DC-01AD-4531-95FE-FF8E1FC95618}" type="slidenum">
              <a:rPr lang="es-ES_tradnl"/>
              <a:pPr>
                <a:defRPr/>
              </a:pPr>
              <a:t>‹Nº›</a:t>
            </a:fld>
            <a:endParaRPr lang="es-ES_tradnl"/>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ítulo y gráfico">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ES"/>
          </a:p>
        </p:txBody>
      </p:sp>
      <p:sp>
        <p:nvSpPr>
          <p:cNvPr id="3" name="2 Marcador de gráfico"/>
          <p:cNvSpPr>
            <a:spLocks noGrp="1"/>
          </p:cNvSpPr>
          <p:nvPr>
            <p:ph type="chart" idx="1"/>
          </p:nvPr>
        </p:nvSpPr>
        <p:spPr>
          <a:xfrm>
            <a:off x="1169988" y="1946275"/>
            <a:ext cx="7772400" cy="4114800"/>
          </a:xfrm>
        </p:spPr>
        <p:txBody>
          <a:bodyPr/>
          <a:lstStyle/>
          <a:p>
            <a:pPr lvl="0"/>
            <a:endParaRPr lang="es-ES" noProof="0" smtClean="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14B2CFED-0757-42AF-B844-14E730630CE4}" type="slidenum">
              <a:rPr lang="es-ES_tradnl"/>
              <a:pPr>
                <a:defRPr/>
              </a:pPr>
              <a:t>‹Nº›</a:t>
            </a:fld>
            <a:endParaRPr lang="es-ES_tradnl"/>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E73298F6-4606-47D4-9B94-69E855148EFA}" type="slidenum">
              <a:rPr lang="es-ES_tradnl"/>
              <a:pPr>
                <a:defRPr/>
              </a:pPr>
              <a:t>‹Nº›</a:t>
            </a:fld>
            <a:endParaRPr lang="es-ES_tradnl"/>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6C75834A-D6F8-4CBE-9967-02E837839BC8}" type="slidenum">
              <a:rPr lang="es-ES_tradnl"/>
              <a:pPr>
                <a:defRPr/>
              </a:pPr>
              <a:t>‹Nº›</a:t>
            </a:fld>
            <a:endParaRPr lang="es-ES_tradnl"/>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A10FB5D0-003A-4B12-9584-B69582D8766A}" type="slidenum">
              <a:rPr lang="es-ES_tradnl"/>
              <a:pPr>
                <a:defRPr/>
              </a:pPr>
              <a:t>‹Nº›</a:t>
            </a:fld>
            <a:endParaRPr lang="es-ES_tradnl"/>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36"/>
          <p:cNvSpPr>
            <a:spLocks noGrp="1" noChangeArrowheads="1"/>
          </p:cNvSpPr>
          <p:nvPr>
            <p:ph type="dt" sz="half" idx="10"/>
          </p:nvPr>
        </p:nvSpPr>
        <p:spPr>
          <a:ln/>
        </p:spPr>
        <p:txBody>
          <a:bodyPr/>
          <a:lstStyle>
            <a:lvl1pPr>
              <a:defRPr/>
            </a:lvl1pPr>
          </a:lstStyle>
          <a:p>
            <a:pPr>
              <a:defRPr/>
            </a:pPr>
            <a:endParaRPr lang="es-ES_tradnl"/>
          </a:p>
        </p:txBody>
      </p:sp>
      <p:sp>
        <p:nvSpPr>
          <p:cNvPr id="8"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38"/>
          <p:cNvSpPr>
            <a:spLocks noGrp="1" noChangeArrowheads="1"/>
          </p:cNvSpPr>
          <p:nvPr>
            <p:ph type="sldNum" sz="quarter" idx="12"/>
          </p:nvPr>
        </p:nvSpPr>
        <p:spPr>
          <a:ln/>
        </p:spPr>
        <p:txBody>
          <a:bodyPr/>
          <a:lstStyle>
            <a:lvl1pPr>
              <a:defRPr/>
            </a:lvl1pPr>
          </a:lstStyle>
          <a:p>
            <a:pPr>
              <a:defRPr/>
            </a:pPr>
            <a:fld id="{67E09F1C-F78A-4A1D-8BA4-F863D8231C1C}" type="slidenum">
              <a:rPr lang="es-ES_tradnl"/>
              <a:pPr>
                <a:defRPr/>
              </a:pPr>
              <a:t>‹Nº›</a:t>
            </a:fld>
            <a:endParaRPr lang="es-ES_tradnl"/>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36"/>
          <p:cNvSpPr>
            <a:spLocks noGrp="1" noChangeArrowheads="1"/>
          </p:cNvSpPr>
          <p:nvPr>
            <p:ph type="dt" sz="half" idx="10"/>
          </p:nvPr>
        </p:nvSpPr>
        <p:spPr>
          <a:ln/>
        </p:spPr>
        <p:txBody>
          <a:bodyPr/>
          <a:lstStyle>
            <a:lvl1pPr>
              <a:defRPr/>
            </a:lvl1pPr>
          </a:lstStyle>
          <a:p>
            <a:pPr>
              <a:defRPr/>
            </a:pPr>
            <a:endParaRPr lang="es-ES_tradnl"/>
          </a:p>
        </p:txBody>
      </p:sp>
      <p:sp>
        <p:nvSpPr>
          <p:cNvPr id="4"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38"/>
          <p:cNvSpPr>
            <a:spLocks noGrp="1" noChangeArrowheads="1"/>
          </p:cNvSpPr>
          <p:nvPr>
            <p:ph type="sldNum" sz="quarter" idx="12"/>
          </p:nvPr>
        </p:nvSpPr>
        <p:spPr>
          <a:ln/>
        </p:spPr>
        <p:txBody>
          <a:bodyPr/>
          <a:lstStyle>
            <a:lvl1pPr>
              <a:defRPr/>
            </a:lvl1pPr>
          </a:lstStyle>
          <a:p>
            <a:pPr>
              <a:defRPr/>
            </a:pPr>
            <a:fld id="{503AC0A8-E749-4002-83F2-B900690474F1}" type="slidenum">
              <a:rPr lang="es-ES_tradnl"/>
              <a:pPr>
                <a:defRPr/>
              </a:pPr>
              <a:t>‹Nº›</a:t>
            </a:fld>
            <a:endParaRPr lang="es-ES_tradnl"/>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6"/>
          <p:cNvSpPr>
            <a:spLocks noGrp="1" noChangeArrowheads="1"/>
          </p:cNvSpPr>
          <p:nvPr>
            <p:ph type="dt" sz="half" idx="10"/>
          </p:nvPr>
        </p:nvSpPr>
        <p:spPr>
          <a:ln/>
        </p:spPr>
        <p:txBody>
          <a:bodyPr/>
          <a:lstStyle>
            <a:lvl1pPr>
              <a:defRPr/>
            </a:lvl1pPr>
          </a:lstStyle>
          <a:p>
            <a:pPr>
              <a:defRPr/>
            </a:pPr>
            <a:endParaRPr lang="es-ES_tradnl"/>
          </a:p>
        </p:txBody>
      </p:sp>
      <p:sp>
        <p:nvSpPr>
          <p:cNvPr id="3"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38"/>
          <p:cNvSpPr>
            <a:spLocks noGrp="1" noChangeArrowheads="1"/>
          </p:cNvSpPr>
          <p:nvPr>
            <p:ph type="sldNum" sz="quarter" idx="12"/>
          </p:nvPr>
        </p:nvSpPr>
        <p:spPr>
          <a:ln/>
        </p:spPr>
        <p:txBody>
          <a:bodyPr/>
          <a:lstStyle>
            <a:lvl1pPr>
              <a:defRPr/>
            </a:lvl1pPr>
          </a:lstStyle>
          <a:p>
            <a:pPr>
              <a:defRPr/>
            </a:pPr>
            <a:fld id="{636C3065-00B2-4036-BB5F-8C3F9C8FF6BC}" type="slidenum">
              <a:rPr lang="es-ES_tradnl"/>
              <a:pPr>
                <a:defRPr/>
              </a:pPr>
              <a:t>‹Nº›</a:t>
            </a:fld>
            <a:endParaRPr lang="es-ES_tradnl"/>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E525D60A-D519-4824-82B8-F1E8C0E9B1FE}" type="slidenum">
              <a:rPr lang="es-ES_tradnl"/>
              <a:pPr>
                <a:defRPr/>
              </a:pPr>
              <a:t>‹Nº›</a:t>
            </a:fld>
            <a:endParaRPr lang="es-ES_tradnl"/>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E3EB40E6-5676-4A37-970E-31B51583FBC8}" type="slidenum">
              <a:rPr lang="es-ES_tradnl"/>
              <a:pPr>
                <a:defRPr/>
              </a:pPr>
              <a:t>‹Nº›</a:t>
            </a:fld>
            <a:endParaRPr lang="es-ES_tradnl"/>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2530" name="Group 2"/>
          <p:cNvGrpSpPr>
            <a:grpSpLocks/>
          </p:cNvGrpSpPr>
          <p:nvPr/>
        </p:nvGrpSpPr>
        <p:grpSpPr bwMode="auto">
          <a:xfrm>
            <a:off x="0" y="0"/>
            <a:ext cx="1085850" cy="6854825"/>
            <a:chOff x="0" y="0"/>
            <a:chExt cx="684" cy="4318"/>
          </a:xfrm>
        </p:grpSpPr>
        <p:sp>
          <p:nvSpPr>
            <p:cNvPr id="205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ES"/>
            </a:p>
          </p:txBody>
        </p:sp>
        <p:grpSp>
          <p:nvGrpSpPr>
            <p:cNvPr id="22537"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ES"/>
              </a:p>
            </p:txBody>
          </p:sp>
        </p:grpSp>
      </p:grpSp>
      <p:sp>
        <p:nvSpPr>
          <p:cNvPr id="22531"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4" name="Rectangle 3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mn-lt"/>
              </a:defRPr>
            </a:lvl1pPr>
          </a:lstStyle>
          <a:p>
            <a:pPr>
              <a:defRPr/>
            </a:pPr>
            <a:endParaRPr lang="es-ES_tradnl"/>
          </a:p>
        </p:txBody>
      </p:sp>
      <p:sp>
        <p:nvSpPr>
          <p:cNvPr id="2085" name="Rectangle 37"/>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mn-lt"/>
              </a:defRPr>
            </a:lvl1pPr>
          </a:lstStyle>
          <a:p>
            <a:pPr>
              <a:defRPr/>
            </a:pPr>
            <a:endParaRPr lang="es-ES_tradnl"/>
          </a:p>
        </p:txBody>
      </p:sp>
      <p:sp>
        <p:nvSpPr>
          <p:cNvPr id="2086" name="Rectangle 38"/>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mn-lt"/>
              </a:defRPr>
            </a:lvl1pPr>
          </a:lstStyle>
          <a:p>
            <a:pPr>
              <a:defRPr/>
            </a:pPr>
            <a:fld id="{3A0AC538-859A-4FD6-9576-ACEF20A40354}" type="slidenum">
              <a:rPr lang="es-ES_tradnl"/>
              <a:pPr>
                <a:defRPr/>
              </a:pPr>
              <a:t>‹Nº›</a:t>
            </a:fld>
            <a:endParaRPr lang="es-ES_tradnl"/>
          </a:p>
        </p:txBody>
      </p:sp>
      <p:sp>
        <p:nvSpPr>
          <p:cNvPr id="2087" name="Rectangle 39"/>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ransition spd="med"/>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5.xml.rels><?xml version="1.0" encoding="UTF-8" standalone="yes"?>
<Relationships xmlns="http://schemas.openxmlformats.org/package/2006/relationships"><Relationship Id="rId3" Type="http://schemas.openxmlformats.org/officeDocument/2006/relationships/oleObject" Target="../embeddings/Documento_de_Microsoft_Office_Word_97-20031.doc"/><Relationship Id="rId2" Type="http://schemas.openxmlformats.org/officeDocument/2006/relationships/slideLayout" Target="../slideLayouts/slideLayout4.xml"/><Relationship Id="rId1" Type="http://schemas.openxmlformats.org/officeDocument/2006/relationships/vmlDrawing" Target="../drawings/vmlDrawing6.vml"/></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3" Type="http://schemas.openxmlformats.org/officeDocument/2006/relationships/oleObject" Target="../embeddings/Documento_de_Microsoft_Office_Word_97-20032.doc"/><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Documento_de_Microsoft_Office_Word_97-20033.doc"/><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Documento_de_Microsoft_Office_Word_97-20034.doc"/><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12.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Documento_de_Microsoft_Office_Word_97-20035.doc"/><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16.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13.xml"/><Relationship Id="rId1" Type="http://schemas.openxmlformats.org/officeDocument/2006/relationships/vmlDrawing" Target="../drawings/vmlDrawing15.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Documento_de_Microsoft_Office_Word_97-20036.doc"/><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17.v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Documento_de_Microsoft_Office_Word_97-20037.doc"/><Relationship Id="rId2" Type="http://schemas.openxmlformats.org/officeDocument/2006/relationships/slideLayout" Target="../slideLayouts/slideLayout12.xml"/><Relationship Id="rId1" Type="http://schemas.openxmlformats.org/officeDocument/2006/relationships/vmlDrawing" Target="../drawings/vmlDrawing18.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Documento_de_Microsoft_Office_Word_97-20038.doc"/><Relationship Id="rId2" Type="http://schemas.openxmlformats.org/officeDocument/2006/relationships/slideLayout" Target="../slideLayouts/slideLayout12.xml"/><Relationship Id="rId1" Type="http://schemas.openxmlformats.org/officeDocument/2006/relationships/vmlDrawing" Target="../drawings/vmlDrawing19.v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13.xml"/><Relationship Id="rId1" Type="http://schemas.openxmlformats.org/officeDocument/2006/relationships/vmlDrawing" Target="../drawings/vmlDrawing20.v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1066800" y="609600"/>
            <a:ext cx="7772400" cy="1676400"/>
          </a:xfrm>
        </p:spPr>
        <p:txBody>
          <a:bodyPr/>
          <a:lstStyle/>
          <a:p>
            <a:pPr eaLnBrk="1" hangingPunct="1"/>
            <a:r>
              <a:rPr lang="es-ES_tradnl" smtClean="0"/>
              <a:t>Diplomado de </a:t>
            </a:r>
            <a:br>
              <a:rPr lang="es-ES_tradnl" smtClean="0"/>
            </a:br>
            <a:r>
              <a:rPr lang="es-ES_tradnl" smtClean="0"/>
              <a:t>Gerencia en Acuicultura</a:t>
            </a:r>
            <a:br>
              <a:rPr lang="es-ES_tradnl" smtClean="0"/>
            </a:br>
            <a:r>
              <a:rPr lang="es-ES_tradnl" smtClean="0"/>
              <a:t>Aspectos Financieros</a:t>
            </a:r>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24580"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24581"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24582"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S_tradnl" sz="2800" smtClean="0"/>
              <a:t>Costo de Oportunidad (cont.)</a:t>
            </a:r>
          </a:p>
        </p:txBody>
      </p:sp>
      <p:sp>
        <p:nvSpPr>
          <p:cNvPr id="13315" name="Rectangle 3"/>
          <p:cNvSpPr>
            <a:spLocks noGrp="1" noChangeArrowheads="1"/>
          </p:cNvSpPr>
          <p:nvPr>
            <p:ph type="body" idx="1"/>
          </p:nvPr>
        </p:nvSpPr>
        <p:spPr/>
        <p:txBody>
          <a:bodyPr/>
          <a:lstStyle/>
          <a:p>
            <a:pPr>
              <a:defRPr/>
            </a:pPr>
            <a:r>
              <a:rPr lang="es-EC" sz="2000"/>
              <a:t>Costo de oportunidad depende  de muchos factores:</a:t>
            </a:r>
          </a:p>
          <a:p>
            <a:pPr lvl="1">
              <a:defRPr/>
            </a:pPr>
            <a:r>
              <a:rPr lang="es-EC" sz="1800"/>
              <a:t>Riesgo</a:t>
            </a:r>
          </a:p>
          <a:p>
            <a:pPr lvl="1">
              <a:defRPr/>
            </a:pPr>
            <a:r>
              <a:rPr lang="es-EC" sz="1800"/>
              <a:t>Situación macroeconómica</a:t>
            </a:r>
          </a:p>
          <a:p>
            <a:pPr lvl="1">
              <a:defRPr/>
            </a:pPr>
            <a:r>
              <a:rPr lang="es-EC" sz="1800"/>
              <a:t>Estado económico del sector  de operación</a:t>
            </a:r>
          </a:p>
          <a:p>
            <a:pPr lvl="1">
              <a:defRPr/>
            </a:pPr>
            <a:r>
              <a:rPr lang="es-EC" sz="1800"/>
              <a:t>Nivel de  oportunidades del inversionista</a:t>
            </a:r>
          </a:p>
          <a:p>
            <a:pPr lvl="1">
              <a:defRPr/>
            </a:pPr>
            <a:r>
              <a:rPr lang="es-EC" sz="1800"/>
              <a:t>Posición frente al riesgo</a:t>
            </a:r>
          </a:p>
          <a:p>
            <a:pPr lvl="1">
              <a:defRPr/>
            </a:pPr>
            <a:r>
              <a:rPr lang="es-EC" sz="1800"/>
              <a:t>Nivel de inversión</a:t>
            </a:r>
          </a:p>
          <a:p>
            <a:pPr lvl="1">
              <a:defRPr/>
            </a:pPr>
            <a:r>
              <a:rPr lang="es-EC" sz="1800"/>
              <a:t>etc...</a:t>
            </a:r>
          </a:p>
          <a:p>
            <a:pPr>
              <a:defRPr/>
            </a:pPr>
            <a:r>
              <a:rPr lang="es-EC" sz="2000"/>
              <a:t>En cada instante, para cada proyecto y para cada inversionista puede existir un costo de oportunidad diferente..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s-ES_tradnl" sz="2800" smtClean="0"/>
              <a:t>Equivalencia</a:t>
            </a:r>
          </a:p>
        </p:txBody>
      </p:sp>
      <p:sp>
        <p:nvSpPr>
          <p:cNvPr id="14339" name="Rectangle 3"/>
          <p:cNvSpPr>
            <a:spLocks noGrp="1" noChangeArrowheads="1"/>
          </p:cNvSpPr>
          <p:nvPr>
            <p:ph type="body" idx="1"/>
          </p:nvPr>
        </p:nvSpPr>
        <p:spPr/>
        <p:txBody>
          <a:bodyPr/>
          <a:lstStyle/>
          <a:p>
            <a:pPr algn="just">
              <a:defRPr/>
            </a:pPr>
            <a:r>
              <a:rPr lang="es-EC" sz="2000"/>
              <a:t>Valor del Dinero en el Tiempo, y Costo de Oportunidad: llevan a concepto de </a:t>
            </a:r>
            <a:r>
              <a:rPr lang="es-EC" sz="2000" b="1"/>
              <a:t>“equivalencia”.</a:t>
            </a:r>
            <a:endParaRPr lang="es-EC" sz="2000"/>
          </a:p>
          <a:p>
            <a:pPr algn="just">
              <a:defRPr/>
            </a:pPr>
            <a:r>
              <a:rPr lang="es-EC" sz="2000"/>
              <a:t>Distintas cantidades de dinero, en distintos momentos del tiempo pueden tener igual valor financieramente</a:t>
            </a:r>
          </a:p>
          <a:p>
            <a:pPr algn="just">
              <a:defRPr/>
            </a:pPr>
            <a:r>
              <a:rPr lang="es-EC" sz="2000"/>
              <a:t>Ej:</a:t>
            </a:r>
          </a:p>
          <a:p>
            <a:pPr lvl="1" algn="just">
              <a:defRPr/>
            </a:pPr>
            <a:r>
              <a:rPr lang="es-EC" sz="1800"/>
              <a:t>Si su costo de oportunidad es del 15%</a:t>
            </a:r>
          </a:p>
          <a:p>
            <a:pPr lvl="1" algn="just">
              <a:defRPr/>
            </a:pPr>
            <a:r>
              <a:rPr lang="es-EC" sz="1800"/>
              <a:t>$100 hoy = $115 después de un año</a:t>
            </a:r>
          </a:p>
          <a:p>
            <a:pPr lvl="1" algn="just">
              <a:defRPr/>
            </a:pPr>
            <a:r>
              <a:rPr lang="es-EC" sz="1800"/>
              <a:t>De cualquier forma al siguiente año tendrá los $115</a:t>
            </a:r>
            <a:endParaRPr lang="es-EC"/>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s-ES_tradnl" sz="2800" smtClean="0"/>
              <a:t>Flujo de Caja y </a:t>
            </a:r>
            <a:br>
              <a:rPr lang="es-ES_tradnl" sz="2800" smtClean="0"/>
            </a:br>
            <a:r>
              <a:rPr lang="es-ES_tradnl" sz="2800" smtClean="0"/>
              <a:t>Diagrama de Flujo de Caja</a:t>
            </a:r>
          </a:p>
        </p:txBody>
      </p:sp>
      <p:sp>
        <p:nvSpPr>
          <p:cNvPr id="15363" name="Rectangle 3"/>
          <p:cNvSpPr>
            <a:spLocks noGrp="1" noChangeArrowheads="1"/>
          </p:cNvSpPr>
          <p:nvPr>
            <p:ph type="body" idx="1"/>
          </p:nvPr>
        </p:nvSpPr>
        <p:spPr/>
        <p:txBody>
          <a:bodyPr/>
          <a:lstStyle/>
          <a:p>
            <a:pPr algn="just">
              <a:defRPr/>
            </a:pPr>
            <a:r>
              <a:rPr lang="es-EC" sz="2000" b="1"/>
              <a:t>“Flujo de caja”</a:t>
            </a:r>
            <a:r>
              <a:rPr lang="es-EC" sz="2000"/>
              <a:t>: detalle de ingresos y egresos </a:t>
            </a:r>
            <a:r>
              <a:rPr lang="es-EC" sz="2000" u="sng"/>
              <a:t>en el tiempo</a:t>
            </a:r>
            <a:r>
              <a:rPr lang="es-EC" sz="2000"/>
              <a:t>.</a:t>
            </a:r>
          </a:p>
          <a:p>
            <a:pPr algn="just">
              <a:defRPr/>
            </a:pPr>
            <a:r>
              <a:rPr lang="es-EC" sz="2000" b="1"/>
              <a:t>“Diagrama de Flujo de Caja”:</a:t>
            </a:r>
            <a:r>
              <a:rPr lang="es-EC" sz="2000"/>
              <a:t> Representación gráfica.</a:t>
            </a:r>
          </a:p>
          <a:p>
            <a:pPr lvl="1" algn="just">
              <a:defRPr/>
            </a:pPr>
            <a:r>
              <a:rPr lang="es-EC" sz="1800"/>
              <a:t>Sobre una escala de tiempo horizontal</a:t>
            </a:r>
          </a:p>
          <a:p>
            <a:pPr lvl="1" algn="just">
              <a:defRPr/>
            </a:pPr>
            <a:r>
              <a:rPr lang="es-EC" sz="1800"/>
              <a:t>Puntos equidistantes</a:t>
            </a:r>
          </a:p>
          <a:p>
            <a:pPr lvl="1" algn="just">
              <a:defRPr/>
            </a:pPr>
            <a:r>
              <a:rPr lang="es-EC" sz="1800"/>
              <a:t>Ingresos </a:t>
            </a:r>
            <a:r>
              <a:rPr lang="es-EC" sz="2000" b="1">
                <a:ea typeface="MS Gothic" pitchFamily="49" charset="-128"/>
              </a:rPr>
              <a:t>↑</a:t>
            </a:r>
            <a:endParaRPr lang="es-EC" sz="1800">
              <a:ea typeface="MS Gothic" pitchFamily="49" charset="-128"/>
            </a:endParaRPr>
          </a:p>
          <a:p>
            <a:pPr lvl="1" algn="just">
              <a:defRPr/>
            </a:pPr>
            <a:r>
              <a:rPr lang="es-EC" sz="1800"/>
              <a:t>Egresos</a:t>
            </a:r>
            <a:r>
              <a:rPr lang="es-EC" sz="2000" b="1">
                <a:ea typeface="MS Gothic" pitchFamily="49" charset="-128"/>
              </a:rPr>
              <a:t>↓</a:t>
            </a:r>
            <a:endParaRPr lang="es-EC" sz="2000"/>
          </a:p>
          <a:p>
            <a:pPr lvl="1" algn="just">
              <a:defRPr/>
            </a:pPr>
            <a:r>
              <a:rPr lang="es-EC" sz="1800"/>
              <a:t>Flechas proporcionales en longitud al valor.</a:t>
            </a:r>
          </a:p>
          <a:p>
            <a:pPr lvl="1" algn="just">
              <a:defRPr/>
            </a:pPr>
            <a:r>
              <a:rPr lang="es-EC" sz="1800"/>
              <a:t>Se asume que flujo de efectivo ocurre solo al final de cada período.</a:t>
            </a:r>
          </a:p>
          <a:p>
            <a:pPr lvl="1" algn="just">
              <a:defRPr/>
            </a:pPr>
            <a:r>
              <a:rPr lang="es-EC" sz="1800"/>
              <a:t>El primer punto se conoce como momento 0. </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06" name="Rectangle 22"/>
          <p:cNvSpPr>
            <a:spLocks noGrp="1" noChangeArrowheads="1"/>
          </p:cNvSpPr>
          <p:nvPr>
            <p:ph type="body" idx="1"/>
          </p:nvPr>
        </p:nvSpPr>
        <p:spPr>
          <a:xfrm>
            <a:off x="457200" y="1676400"/>
            <a:ext cx="8178800" cy="4171950"/>
          </a:xfrm>
        </p:spPr>
        <p:txBody>
          <a:bodyPr/>
          <a:lstStyle/>
          <a:p>
            <a:pPr>
              <a:defRPr/>
            </a:pPr>
            <a:r>
              <a:rPr lang="es-EC" sz="2000"/>
              <a:t>Invertir $100 hoy, recibir $30 / año los siguientes 4 años:</a:t>
            </a:r>
            <a:endParaRPr lang="es-EC"/>
          </a:p>
          <a:p>
            <a:pPr>
              <a:defRPr/>
            </a:pPr>
            <a:endParaRPr lang="es-ES_tradnl"/>
          </a:p>
          <a:p>
            <a:pPr>
              <a:defRPr/>
            </a:pPr>
            <a:endParaRPr lang="es-ES_tradnl"/>
          </a:p>
          <a:p>
            <a:pPr>
              <a:defRPr/>
            </a:pPr>
            <a:endParaRPr lang="es-ES_tradnl"/>
          </a:p>
          <a:p>
            <a:pPr>
              <a:defRPr/>
            </a:pPr>
            <a:endParaRPr lang="es-EC" sz="2000"/>
          </a:p>
          <a:p>
            <a:pPr>
              <a:defRPr/>
            </a:pPr>
            <a:r>
              <a:rPr lang="es-EC" sz="2000"/>
              <a:t>Prestar $100 hoy, pagar $30 / año los siguientes 4 años:</a:t>
            </a:r>
            <a:endParaRPr lang="es-EC"/>
          </a:p>
          <a:p>
            <a:pPr>
              <a:defRPr/>
            </a:pPr>
            <a:endParaRPr lang="es-ES_tradnl"/>
          </a:p>
        </p:txBody>
      </p:sp>
      <p:sp>
        <p:nvSpPr>
          <p:cNvPr id="32771" name="Rectangle 2"/>
          <p:cNvSpPr>
            <a:spLocks noGrp="1" noChangeArrowheads="1"/>
          </p:cNvSpPr>
          <p:nvPr>
            <p:ph type="title"/>
          </p:nvPr>
        </p:nvSpPr>
        <p:spPr/>
        <p:txBody>
          <a:bodyPr/>
          <a:lstStyle/>
          <a:p>
            <a:r>
              <a:rPr lang="es-ES_tradnl" sz="2800" smtClean="0"/>
              <a:t>Diagrama de Flujo de Caja</a:t>
            </a:r>
          </a:p>
        </p:txBody>
      </p:sp>
      <p:grpSp>
        <p:nvGrpSpPr>
          <p:cNvPr id="32772" name="Group 7"/>
          <p:cNvGrpSpPr>
            <a:grpSpLocks/>
          </p:cNvGrpSpPr>
          <p:nvPr/>
        </p:nvGrpSpPr>
        <p:grpSpPr bwMode="auto">
          <a:xfrm>
            <a:off x="1524000" y="2362200"/>
            <a:ext cx="5410200" cy="1524000"/>
            <a:chOff x="2304" y="13248"/>
            <a:chExt cx="4608" cy="1584"/>
          </a:xfrm>
        </p:grpSpPr>
        <p:sp>
          <p:nvSpPr>
            <p:cNvPr id="32790" name="Line 8"/>
            <p:cNvSpPr>
              <a:spLocks noChangeShapeType="1"/>
            </p:cNvSpPr>
            <p:nvPr/>
          </p:nvSpPr>
          <p:spPr bwMode="auto">
            <a:xfrm>
              <a:off x="2304" y="13680"/>
              <a:ext cx="4608" cy="0"/>
            </a:xfrm>
            <a:prstGeom prst="line">
              <a:avLst/>
            </a:prstGeom>
            <a:noFill/>
            <a:ln w="9525">
              <a:solidFill>
                <a:srgbClr val="000000"/>
              </a:solidFill>
              <a:round/>
              <a:headEnd/>
              <a:tailEnd/>
            </a:ln>
          </p:spPr>
          <p:txBody>
            <a:bodyPr/>
            <a:lstStyle/>
            <a:p>
              <a:endParaRPr lang="es-ES"/>
            </a:p>
          </p:txBody>
        </p:sp>
        <p:sp>
          <p:nvSpPr>
            <p:cNvPr id="32791" name="Line 9"/>
            <p:cNvSpPr>
              <a:spLocks noChangeShapeType="1"/>
            </p:cNvSpPr>
            <p:nvPr/>
          </p:nvSpPr>
          <p:spPr bwMode="auto">
            <a:xfrm>
              <a:off x="2304" y="13680"/>
              <a:ext cx="0" cy="1152"/>
            </a:xfrm>
            <a:prstGeom prst="line">
              <a:avLst/>
            </a:prstGeom>
            <a:noFill/>
            <a:ln w="9525">
              <a:solidFill>
                <a:srgbClr val="000000"/>
              </a:solidFill>
              <a:round/>
              <a:headEnd/>
              <a:tailEnd type="triangle" w="med" len="med"/>
            </a:ln>
          </p:spPr>
          <p:txBody>
            <a:bodyPr/>
            <a:lstStyle/>
            <a:p>
              <a:endParaRPr lang="es-ES"/>
            </a:p>
          </p:txBody>
        </p:sp>
        <p:sp>
          <p:nvSpPr>
            <p:cNvPr id="32792" name="Line 10"/>
            <p:cNvSpPr>
              <a:spLocks noChangeShapeType="1"/>
            </p:cNvSpPr>
            <p:nvPr/>
          </p:nvSpPr>
          <p:spPr bwMode="auto">
            <a:xfrm flipV="1">
              <a:off x="3456" y="13248"/>
              <a:ext cx="0" cy="432"/>
            </a:xfrm>
            <a:prstGeom prst="line">
              <a:avLst/>
            </a:prstGeom>
            <a:noFill/>
            <a:ln w="9525">
              <a:solidFill>
                <a:srgbClr val="000000"/>
              </a:solidFill>
              <a:round/>
              <a:headEnd/>
              <a:tailEnd type="triangle" w="med" len="med"/>
            </a:ln>
          </p:spPr>
          <p:txBody>
            <a:bodyPr/>
            <a:lstStyle/>
            <a:p>
              <a:endParaRPr lang="es-ES"/>
            </a:p>
          </p:txBody>
        </p:sp>
        <p:sp>
          <p:nvSpPr>
            <p:cNvPr id="32793" name="Line 11"/>
            <p:cNvSpPr>
              <a:spLocks noChangeShapeType="1"/>
            </p:cNvSpPr>
            <p:nvPr/>
          </p:nvSpPr>
          <p:spPr bwMode="auto">
            <a:xfrm flipV="1">
              <a:off x="4608" y="13248"/>
              <a:ext cx="0" cy="432"/>
            </a:xfrm>
            <a:prstGeom prst="line">
              <a:avLst/>
            </a:prstGeom>
            <a:noFill/>
            <a:ln w="9525">
              <a:solidFill>
                <a:srgbClr val="000000"/>
              </a:solidFill>
              <a:round/>
              <a:headEnd/>
              <a:tailEnd type="triangle" w="med" len="med"/>
            </a:ln>
          </p:spPr>
          <p:txBody>
            <a:bodyPr/>
            <a:lstStyle/>
            <a:p>
              <a:endParaRPr lang="es-ES"/>
            </a:p>
          </p:txBody>
        </p:sp>
        <p:sp>
          <p:nvSpPr>
            <p:cNvPr id="32794" name="Line 12"/>
            <p:cNvSpPr>
              <a:spLocks noChangeShapeType="1"/>
            </p:cNvSpPr>
            <p:nvPr/>
          </p:nvSpPr>
          <p:spPr bwMode="auto">
            <a:xfrm flipV="1">
              <a:off x="5760" y="13248"/>
              <a:ext cx="0" cy="432"/>
            </a:xfrm>
            <a:prstGeom prst="line">
              <a:avLst/>
            </a:prstGeom>
            <a:noFill/>
            <a:ln w="9525">
              <a:solidFill>
                <a:srgbClr val="000000"/>
              </a:solidFill>
              <a:round/>
              <a:headEnd/>
              <a:tailEnd type="triangle" w="med" len="med"/>
            </a:ln>
          </p:spPr>
          <p:txBody>
            <a:bodyPr/>
            <a:lstStyle/>
            <a:p>
              <a:endParaRPr lang="es-ES"/>
            </a:p>
          </p:txBody>
        </p:sp>
        <p:sp>
          <p:nvSpPr>
            <p:cNvPr id="32795" name="Line 13"/>
            <p:cNvSpPr>
              <a:spLocks noChangeShapeType="1"/>
            </p:cNvSpPr>
            <p:nvPr/>
          </p:nvSpPr>
          <p:spPr bwMode="auto">
            <a:xfrm flipV="1">
              <a:off x="6912" y="13248"/>
              <a:ext cx="0" cy="432"/>
            </a:xfrm>
            <a:prstGeom prst="line">
              <a:avLst/>
            </a:prstGeom>
            <a:noFill/>
            <a:ln w="9525">
              <a:solidFill>
                <a:srgbClr val="000000"/>
              </a:solidFill>
              <a:round/>
              <a:headEnd/>
              <a:tailEnd type="triangle" w="med" len="med"/>
            </a:ln>
          </p:spPr>
          <p:txBody>
            <a:bodyPr/>
            <a:lstStyle/>
            <a:p>
              <a:endParaRPr lang="es-ES"/>
            </a:p>
          </p:txBody>
        </p:sp>
      </p:grpSp>
      <p:grpSp>
        <p:nvGrpSpPr>
          <p:cNvPr id="32773" name="Group 14"/>
          <p:cNvGrpSpPr>
            <a:grpSpLocks/>
          </p:cNvGrpSpPr>
          <p:nvPr/>
        </p:nvGrpSpPr>
        <p:grpSpPr bwMode="auto">
          <a:xfrm flipV="1">
            <a:off x="1600200" y="4800600"/>
            <a:ext cx="5638800" cy="1371600"/>
            <a:chOff x="2304" y="13248"/>
            <a:chExt cx="4608" cy="1584"/>
          </a:xfrm>
        </p:grpSpPr>
        <p:sp>
          <p:nvSpPr>
            <p:cNvPr id="32784" name="Line 15"/>
            <p:cNvSpPr>
              <a:spLocks noChangeShapeType="1"/>
            </p:cNvSpPr>
            <p:nvPr/>
          </p:nvSpPr>
          <p:spPr bwMode="auto">
            <a:xfrm>
              <a:off x="2304" y="13680"/>
              <a:ext cx="4608" cy="0"/>
            </a:xfrm>
            <a:prstGeom prst="line">
              <a:avLst/>
            </a:prstGeom>
            <a:noFill/>
            <a:ln w="9525">
              <a:solidFill>
                <a:srgbClr val="000000"/>
              </a:solidFill>
              <a:round/>
              <a:headEnd/>
              <a:tailEnd/>
            </a:ln>
          </p:spPr>
          <p:txBody>
            <a:bodyPr/>
            <a:lstStyle/>
            <a:p>
              <a:endParaRPr lang="es-ES"/>
            </a:p>
          </p:txBody>
        </p:sp>
        <p:sp>
          <p:nvSpPr>
            <p:cNvPr id="32785" name="Line 16"/>
            <p:cNvSpPr>
              <a:spLocks noChangeShapeType="1"/>
            </p:cNvSpPr>
            <p:nvPr/>
          </p:nvSpPr>
          <p:spPr bwMode="auto">
            <a:xfrm>
              <a:off x="2304" y="13680"/>
              <a:ext cx="0" cy="1152"/>
            </a:xfrm>
            <a:prstGeom prst="line">
              <a:avLst/>
            </a:prstGeom>
            <a:noFill/>
            <a:ln w="9525">
              <a:solidFill>
                <a:srgbClr val="000000"/>
              </a:solidFill>
              <a:round/>
              <a:headEnd/>
              <a:tailEnd type="triangle" w="med" len="med"/>
            </a:ln>
          </p:spPr>
          <p:txBody>
            <a:bodyPr/>
            <a:lstStyle/>
            <a:p>
              <a:endParaRPr lang="es-ES"/>
            </a:p>
          </p:txBody>
        </p:sp>
        <p:sp>
          <p:nvSpPr>
            <p:cNvPr id="32786" name="Line 17"/>
            <p:cNvSpPr>
              <a:spLocks noChangeShapeType="1"/>
            </p:cNvSpPr>
            <p:nvPr/>
          </p:nvSpPr>
          <p:spPr bwMode="auto">
            <a:xfrm flipV="1">
              <a:off x="3456" y="13248"/>
              <a:ext cx="0" cy="432"/>
            </a:xfrm>
            <a:prstGeom prst="line">
              <a:avLst/>
            </a:prstGeom>
            <a:noFill/>
            <a:ln w="9525">
              <a:solidFill>
                <a:srgbClr val="000000"/>
              </a:solidFill>
              <a:round/>
              <a:headEnd/>
              <a:tailEnd type="triangle" w="med" len="med"/>
            </a:ln>
          </p:spPr>
          <p:txBody>
            <a:bodyPr/>
            <a:lstStyle/>
            <a:p>
              <a:endParaRPr lang="es-ES"/>
            </a:p>
          </p:txBody>
        </p:sp>
        <p:sp>
          <p:nvSpPr>
            <p:cNvPr id="32787" name="Line 18"/>
            <p:cNvSpPr>
              <a:spLocks noChangeShapeType="1"/>
            </p:cNvSpPr>
            <p:nvPr/>
          </p:nvSpPr>
          <p:spPr bwMode="auto">
            <a:xfrm flipV="1">
              <a:off x="4608" y="13248"/>
              <a:ext cx="0" cy="432"/>
            </a:xfrm>
            <a:prstGeom prst="line">
              <a:avLst/>
            </a:prstGeom>
            <a:noFill/>
            <a:ln w="9525">
              <a:solidFill>
                <a:srgbClr val="000000"/>
              </a:solidFill>
              <a:round/>
              <a:headEnd/>
              <a:tailEnd type="triangle" w="med" len="med"/>
            </a:ln>
          </p:spPr>
          <p:txBody>
            <a:bodyPr/>
            <a:lstStyle/>
            <a:p>
              <a:endParaRPr lang="es-ES"/>
            </a:p>
          </p:txBody>
        </p:sp>
        <p:sp>
          <p:nvSpPr>
            <p:cNvPr id="32788" name="Line 19"/>
            <p:cNvSpPr>
              <a:spLocks noChangeShapeType="1"/>
            </p:cNvSpPr>
            <p:nvPr/>
          </p:nvSpPr>
          <p:spPr bwMode="auto">
            <a:xfrm flipV="1">
              <a:off x="5760" y="13248"/>
              <a:ext cx="0" cy="432"/>
            </a:xfrm>
            <a:prstGeom prst="line">
              <a:avLst/>
            </a:prstGeom>
            <a:noFill/>
            <a:ln w="9525">
              <a:solidFill>
                <a:srgbClr val="000000"/>
              </a:solidFill>
              <a:round/>
              <a:headEnd/>
              <a:tailEnd type="triangle" w="med" len="med"/>
            </a:ln>
          </p:spPr>
          <p:txBody>
            <a:bodyPr/>
            <a:lstStyle/>
            <a:p>
              <a:endParaRPr lang="es-ES"/>
            </a:p>
          </p:txBody>
        </p:sp>
        <p:sp>
          <p:nvSpPr>
            <p:cNvPr id="32789" name="Line 20"/>
            <p:cNvSpPr>
              <a:spLocks noChangeShapeType="1"/>
            </p:cNvSpPr>
            <p:nvPr/>
          </p:nvSpPr>
          <p:spPr bwMode="auto">
            <a:xfrm flipV="1">
              <a:off x="6912" y="13248"/>
              <a:ext cx="0" cy="432"/>
            </a:xfrm>
            <a:prstGeom prst="line">
              <a:avLst/>
            </a:prstGeom>
            <a:noFill/>
            <a:ln w="9525">
              <a:solidFill>
                <a:srgbClr val="000000"/>
              </a:solidFill>
              <a:round/>
              <a:headEnd/>
              <a:tailEnd type="triangle" w="med" len="med"/>
            </a:ln>
          </p:spPr>
          <p:txBody>
            <a:bodyPr/>
            <a:lstStyle/>
            <a:p>
              <a:endParaRPr lang="es-ES"/>
            </a:p>
          </p:txBody>
        </p:sp>
      </p:grpSp>
      <p:sp>
        <p:nvSpPr>
          <p:cNvPr id="32774" name="Text Box 23"/>
          <p:cNvSpPr txBox="1">
            <a:spLocks noChangeArrowheads="1"/>
          </p:cNvSpPr>
          <p:nvPr/>
        </p:nvSpPr>
        <p:spPr bwMode="auto">
          <a:xfrm>
            <a:off x="898525" y="3313113"/>
            <a:ext cx="641350" cy="366712"/>
          </a:xfrm>
          <a:prstGeom prst="rect">
            <a:avLst/>
          </a:prstGeom>
          <a:noFill/>
          <a:ln w="9525">
            <a:noFill/>
            <a:miter lim="800000"/>
            <a:headEnd/>
            <a:tailEnd/>
          </a:ln>
        </p:spPr>
        <p:txBody>
          <a:bodyPr wrap="none">
            <a:spAutoFit/>
          </a:bodyPr>
          <a:lstStyle/>
          <a:p>
            <a:r>
              <a:rPr lang="es-ES_tradnl" sz="1800" b="1">
                <a:latin typeface="Arial" pitchFamily="34" charset="0"/>
              </a:rPr>
              <a:t>-100</a:t>
            </a:r>
            <a:endParaRPr lang="es-ES_tradnl"/>
          </a:p>
        </p:txBody>
      </p:sp>
      <p:sp>
        <p:nvSpPr>
          <p:cNvPr id="32775" name="Text Box 24"/>
          <p:cNvSpPr txBox="1">
            <a:spLocks noChangeArrowheads="1"/>
          </p:cNvSpPr>
          <p:nvPr/>
        </p:nvSpPr>
        <p:spPr bwMode="auto">
          <a:xfrm>
            <a:off x="914400" y="5043488"/>
            <a:ext cx="698500" cy="366712"/>
          </a:xfrm>
          <a:prstGeom prst="rect">
            <a:avLst/>
          </a:prstGeom>
          <a:noFill/>
          <a:ln w="9525">
            <a:noFill/>
            <a:miter lim="800000"/>
            <a:headEnd/>
            <a:tailEnd/>
          </a:ln>
        </p:spPr>
        <p:txBody>
          <a:bodyPr wrap="none">
            <a:spAutoFit/>
          </a:bodyPr>
          <a:lstStyle/>
          <a:p>
            <a:r>
              <a:rPr lang="es-ES_tradnl" sz="1800" b="1">
                <a:latin typeface="Arial" pitchFamily="34" charset="0"/>
              </a:rPr>
              <a:t>+100</a:t>
            </a:r>
            <a:endParaRPr lang="es-ES_tradnl"/>
          </a:p>
        </p:txBody>
      </p:sp>
      <p:sp>
        <p:nvSpPr>
          <p:cNvPr id="32776" name="Text Box 25"/>
          <p:cNvSpPr txBox="1">
            <a:spLocks noChangeArrowheads="1"/>
          </p:cNvSpPr>
          <p:nvPr/>
        </p:nvSpPr>
        <p:spPr bwMode="auto">
          <a:xfrm>
            <a:off x="2178050" y="2376488"/>
            <a:ext cx="571500" cy="366712"/>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77" name="Text Box 26"/>
          <p:cNvSpPr txBox="1">
            <a:spLocks noChangeArrowheads="1"/>
          </p:cNvSpPr>
          <p:nvPr/>
        </p:nvSpPr>
        <p:spPr bwMode="auto">
          <a:xfrm>
            <a:off x="3619500" y="2362200"/>
            <a:ext cx="571500" cy="366713"/>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78" name="Text Box 27"/>
          <p:cNvSpPr txBox="1">
            <a:spLocks noChangeArrowheads="1"/>
          </p:cNvSpPr>
          <p:nvPr/>
        </p:nvSpPr>
        <p:spPr bwMode="auto">
          <a:xfrm>
            <a:off x="5067300" y="2362200"/>
            <a:ext cx="571500" cy="366713"/>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79" name="Text Box 28"/>
          <p:cNvSpPr txBox="1">
            <a:spLocks noChangeArrowheads="1"/>
          </p:cNvSpPr>
          <p:nvPr/>
        </p:nvSpPr>
        <p:spPr bwMode="auto">
          <a:xfrm>
            <a:off x="6400800" y="2362200"/>
            <a:ext cx="571500" cy="366713"/>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80" name="Text Box 29"/>
          <p:cNvSpPr txBox="1">
            <a:spLocks noChangeArrowheads="1"/>
          </p:cNvSpPr>
          <p:nvPr/>
        </p:nvSpPr>
        <p:spPr bwMode="auto">
          <a:xfrm>
            <a:off x="2209800" y="5957888"/>
            <a:ext cx="514350" cy="366712"/>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81" name="Text Box 30"/>
          <p:cNvSpPr txBox="1">
            <a:spLocks noChangeArrowheads="1"/>
          </p:cNvSpPr>
          <p:nvPr/>
        </p:nvSpPr>
        <p:spPr bwMode="auto">
          <a:xfrm>
            <a:off x="3651250" y="5943600"/>
            <a:ext cx="514350" cy="366713"/>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82" name="Text Box 31"/>
          <p:cNvSpPr txBox="1">
            <a:spLocks noChangeArrowheads="1"/>
          </p:cNvSpPr>
          <p:nvPr/>
        </p:nvSpPr>
        <p:spPr bwMode="auto">
          <a:xfrm>
            <a:off x="5099050" y="5943600"/>
            <a:ext cx="514350" cy="366713"/>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
        <p:nvSpPr>
          <p:cNvPr id="32783" name="Text Box 32"/>
          <p:cNvSpPr txBox="1">
            <a:spLocks noChangeArrowheads="1"/>
          </p:cNvSpPr>
          <p:nvPr/>
        </p:nvSpPr>
        <p:spPr bwMode="auto">
          <a:xfrm>
            <a:off x="6432550" y="5943600"/>
            <a:ext cx="514350" cy="366713"/>
          </a:xfrm>
          <a:prstGeom prst="rect">
            <a:avLst/>
          </a:prstGeom>
          <a:noFill/>
          <a:ln w="9525">
            <a:noFill/>
            <a:miter lim="800000"/>
            <a:headEnd/>
            <a:tailEnd/>
          </a:ln>
        </p:spPr>
        <p:txBody>
          <a:bodyPr wrap="none">
            <a:spAutoFit/>
          </a:bodyPr>
          <a:lstStyle/>
          <a:p>
            <a:r>
              <a:rPr lang="es-ES_tradnl" sz="1800" b="1">
                <a:latin typeface="Arial" pitchFamily="34" charset="0"/>
              </a:rPr>
              <a:t>-30</a:t>
            </a:r>
            <a:endParaRPr lang="es-ES_tradnl"/>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p:txBody>
          <a:bodyPr/>
          <a:lstStyle/>
          <a:p>
            <a:r>
              <a:rPr lang="es-ES_tradnl" sz="2800" smtClean="0"/>
              <a:t>Valor Actual</a:t>
            </a:r>
          </a:p>
        </p:txBody>
      </p:sp>
      <p:sp>
        <p:nvSpPr>
          <p:cNvPr id="21532" name="Rectangle 28"/>
          <p:cNvSpPr>
            <a:spLocks noGrp="1" noChangeArrowheads="1"/>
          </p:cNvSpPr>
          <p:nvPr>
            <p:ph type="body" idx="1"/>
          </p:nvPr>
        </p:nvSpPr>
        <p:spPr/>
        <p:txBody>
          <a:bodyPr/>
          <a:lstStyle/>
          <a:p>
            <a:pPr>
              <a:defRPr/>
            </a:pPr>
            <a:r>
              <a:rPr lang="es-EC" sz="2000"/>
              <a:t>No se puede comparar dinero en distintos puntos porque su valor es distinto en cada punto.</a:t>
            </a:r>
          </a:p>
          <a:p>
            <a:pPr>
              <a:defRPr/>
            </a:pPr>
            <a:r>
              <a:rPr lang="es-EC" sz="2000"/>
              <a:t>Se usa un artilugio:</a:t>
            </a:r>
          </a:p>
          <a:p>
            <a:pPr lvl="1">
              <a:defRPr/>
            </a:pPr>
            <a:r>
              <a:rPr lang="es-EC" sz="1800"/>
              <a:t>Con el concepto de </a:t>
            </a:r>
            <a:r>
              <a:rPr lang="es-EC" sz="1800" b="1"/>
              <a:t>“equivalencia”.</a:t>
            </a:r>
            <a:endParaRPr lang="es-EC" sz="1800"/>
          </a:p>
          <a:p>
            <a:pPr lvl="1">
              <a:defRPr/>
            </a:pPr>
            <a:r>
              <a:rPr lang="es-EC" sz="1800"/>
              <a:t>Convertir todos los futuros ingresos y egresos a unidades presentes.</a:t>
            </a:r>
          </a:p>
          <a:p>
            <a:pPr>
              <a:defRPr/>
            </a:pPr>
            <a:r>
              <a:rPr lang="es-EC" sz="2000"/>
              <a:t>Esto se conoce como </a:t>
            </a:r>
            <a:r>
              <a:rPr lang="es-EC" sz="2000" b="1"/>
              <a:t>“Valor Actual”</a:t>
            </a:r>
            <a:r>
              <a:rPr lang="es-EC" sz="2000"/>
              <a:t> o </a:t>
            </a:r>
            <a:r>
              <a:rPr lang="es-EC" sz="2000" b="1"/>
              <a:t>“Valor Presente” </a:t>
            </a:r>
            <a:endParaRPr lang="es-EC" sz="2000"/>
          </a:p>
          <a:p>
            <a:pPr>
              <a:defRPr/>
            </a:pPr>
            <a:r>
              <a:rPr lang="es-EC" sz="2000"/>
              <a:t>Valor Actual (VA) </a:t>
            </a:r>
            <a:r>
              <a:rPr lang="es-EC" sz="2000">
                <a:ea typeface="MS Gothic" pitchFamily="49" charset="-128"/>
              </a:rPr>
              <a:t>⇒ </a:t>
            </a:r>
            <a:r>
              <a:rPr lang="es-EC" sz="2000"/>
              <a:t>multiplicando el pago futuro por un </a:t>
            </a:r>
            <a:r>
              <a:rPr lang="es-EC" sz="2000" b="1"/>
              <a:t>“Factor de Descuento”</a:t>
            </a:r>
            <a:r>
              <a:rPr lang="es-EC" sz="2000"/>
              <a:t> despejado de la fórmula del interés compuesto:</a:t>
            </a:r>
          </a:p>
          <a:p>
            <a:pPr>
              <a:defRPr/>
            </a:pPr>
            <a:endParaRPr lang="es-EC" sz="2000"/>
          </a:p>
          <a:p>
            <a:pPr>
              <a:defRPr/>
            </a:pPr>
            <a:endParaRPr lang="es-EC" sz="2000"/>
          </a:p>
          <a:p>
            <a:pPr>
              <a:defRPr/>
            </a:pPr>
            <a:endParaRPr lang="es-EC" sz="2000"/>
          </a:p>
          <a:p>
            <a:pPr lvl="1">
              <a:defRPr/>
            </a:pPr>
            <a:endParaRPr lang="es-EC" sz="1600" b="1" i="1"/>
          </a:p>
          <a:p>
            <a:pPr lvl="1">
              <a:defRPr/>
            </a:pPr>
            <a:r>
              <a:rPr lang="es-EC" sz="1600" b="1" i="1"/>
              <a:t>r</a:t>
            </a:r>
            <a:r>
              <a:rPr lang="es-EC" sz="1600"/>
              <a:t> = Costo de Oportunidad o Tasa de Descuento</a:t>
            </a:r>
          </a:p>
        </p:txBody>
      </p:sp>
      <p:graphicFrame>
        <p:nvGraphicFramePr>
          <p:cNvPr id="5122" name="Object 2"/>
          <p:cNvGraphicFramePr>
            <a:graphicFrameLocks noChangeAspect="1"/>
          </p:cNvGraphicFramePr>
          <p:nvPr/>
        </p:nvGraphicFramePr>
        <p:xfrm>
          <a:off x="2514600" y="5018088"/>
          <a:ext cx="3810000" cy="982662"/>
        </p:xfrm>
        <a:graphic>
          <a:graphicData uri="http://schemas.openxmlformats.org/presentationml/2006/ole">
            <p:oleObj spid="_x0000_s5122" name="Equation" r:id="rId3" imgW="1625400" imgH="419040" progId="Equation.3">
              <p:embed/>
            </p:oleObj>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r>
              <a:rPr lang="es-ES_tradnl" sz="2800" smtClean="0"/>
              <a:t>Flujo de Caja Descontado</a:t>
            </a:r>
          </a:p>
        </p:txBody>
      </p:sp>
      <p:graphicFrame>
        <p:nvGraphicFramePr>
          <p:cNvPr id="6146" name="Object 2"/>
          <p:cNvGraphicFramePr>
            <a:graphicFrameLocks noChangeAspect="1"/>
          </p:cNvGraphicFramePr>
          <p:nvPr>
            <p:ph type="tbl" idx="4294967295"/>
          </p:nvPr>
        </p:nvGraphicFramePr>
        <p:xfrm>
          <a:off x="457200" y="4343400"/>
          <a:ext cx="7924800" cy="1917700"/>
        </p:xfrm>
        <a:graphic>
          <a:graphicData uri="http://schemas.openxmlformats.org/presentationml/2006/ole">
            <p:oleObj spid="_x0000_s6146" name="Document" r:id="rId3" imgW="8299440" imgH="2008800" progId="Word.Document.8">
              <p:embed/>
            </p:oleObj>
          </a:graphicData>
        </a:graphic>
      </p:graphicFrame>
      <p:sp>
        <p:nvSpPr>
          <p:cNvPr id="22534" name="Rectangle 6"/>
          <p:cNvSpPr>
            <a:spLocks noGrp="1" noChangeArrowheads="1"/>
          </p:cNvSpPr>
          <p:nvPr>
            <p:ph type="body" sz="half" idx="1"/>
          </p:nvPr>
        </p:nvSpPr>
        <p:spPr>
          <a:xfrm>
            <a:off x="457200" y="1885950"/>
            <a:ext cx="4013200" cy="2686050"/>
          </a:xfrm>
        </p:spPr>
        <p:txBody>
          <a:bodyPr/>
          <a:lstStyle/>
          <a:p>
            <a:pPr>
              <a:defRPr/>
            </a:pPr>
            <a:r>
              <a:rPr lang="es-ES_tradnl" sz="2400"/>
              <a:t>Considerando</a:t>
            </a:r>
            <a:endParaRPr lang="es-ES_tradnl" sz="2000"/>
          </a:p>
          <a:p>
            <a:pPr lvl="1">
              <a:defRPr/>
            </a:pPr>
            <a:r>
              <a:rPr lang="es-ES_tradnl" sz="2000" b="1" i="1"/>
              <a:t>r</a:t>
            </a:r>
            <a:r>
              <a:rPr lang="es-ES_tradnl" sz="2000" b="1"/>
              <a:t>  = 12%</a:t>
            </a:r>
            <a:endParaRPr lang="es-ES_tradnl" sz="1800"/>
          </a:p>
          <a:p>
            <a:pPr>
              <a:defRPr/>
            </a:pPr>
            <a:r>
              <a:rPr lang="es-ES_tradnl" sz="2000"/>
              <a:t>Año 0:</a:t>
            </a:r>
          </a:p>
          <a:p>
            <a:pPr lvl="1">
              <a:defRPr/>
            </a:pPr>
            <a:r>
              <a:rPr lang="es-EC" sz="1800"/>
              <a:t>-100/(1+0.12)</a:t>
            </a:r>
            <a:r>
              <a:rPr lang="es-EC" sz="1800" baseline="30000"/>
              <a:t>0</a:t>
            </a:r>
            <a:r>
              <a:rPr lang="es-EC" sz="1800"/>
              <a:t> =</a:t>
            </a:r>
            <a:r>
              <a:rPr lang="es-EC" sz="1800" b="1"/>
              <a:t>-100</a:t>
            </a:r>
            <a:r>
              <a:rPr lang="es-EC" sz="1800"/>
              <a:t> </a:t>
            </a:r>
          </a:p>
          <a:p>
            <a:pPr>
              <a:defRPr/>
            </a:pPr>
            <a:r>
              <a:rPr lang="es-ES_tradnl" sz="2000"/>
              <a:t>Año 1:</a:t>
            </a:r>
          </a:p>
          <a:p>
            <a:pPr lvl="1">
              <a:defRPr/>
            </a:pPr>
            <a:r>
              <a:rPr lang="es-EC" sz="1800"/>
              <a:t>+30/(1+0.12)</a:t>
            </a:r>
            <a:r>
              <a:rPr lang="es-EC" sz="1800" baseline="30000"/>
              <a:t>1</a:t>
            </a:r>
            <a:r>
              <a:rPr lang="es-EC" sz="1800"/>
              <a:t> =</a:t>
            </a:r>
            <a:r>
              <a:rPr lang="es-EC" sz="1800" b="1"/>
              <a:t>+26.8</a:t>
            </a:r>
            <a:endParaRPr lang="es-ES_tradnl" sz="1800"/>
          </a:p>
          <a:p>
            <a:pPr>
              <a:defRPr/>
            </a:pPr>
            <a:endParaRPr lang="es-ES_tradnl"/>
          </a:p>
        </p:txBody>
      </p:sp>
      <p:sp>
        <p:nvSpPr>
          <p:cNvPr id="22535" name="Rectangle 7"/>
          <p:cNvSpPr>
            <a:spLocks noGrp="1" noChangeArrowheads="1"/>
          </p:cNvSpPr>
          <p:nvPr>
            <p:ph type="body" sz="half" idx="2"/>
          </p:nvPr>
        </p:nvSpPr>
        <p:spPr>
          <a:xfrm>
            <a:off x="4622800" y="1885950"/>
            <a:ext cx="4013200" cy="2686050"/>
          </a:xfrm>
        </p:spPr>
        <p:txBody>
          <a:bodyPr/>
          <a:lstStyle/>
          <a:p>
            <a:pPr>
              <a:defRPr/>
            </a:pPr>
            <a:r>
              <a:rPr lang="es-ES_tradnl" sz="2000"/>
              <a:t>Año 2:</a:t>
            </a:r>
          </a:p>
          <a:p>
            <a:pPr lvl="1">
              <a:defRPr/>
            </a:pPr>
            <a:r>
              <a:rPr lang="es-EC" sz="1800"/>
              <a:t>+30/(1+0.12)</a:t>
            </a:r>
            <a:r>
              <a:rPr lang="es-EC" sz="1800" baseline="30000"/>
              <a:t>2</a:t>
            </a:r>
            <a:r>
              <a:rPr lang="es-EC" sz="1800"/>
              <a:t> =</a:t>
            </a:r>
            <a:r>
              <a:rPr lang="es-EC" sz="1800" b="1"/>
              <a:t>+23.9</a:t>
            </a:r>
            <a:endParaRPr lang="es-ES_tradnl" sz="1800"/>
          </a:p>
          <a:p>
            <a:pPr>
              <a:defRPr/>
            </a:pPr>
            <a:r>
              <a:rPr lang="es-ES_tradnl" sz="2000"/>
              <a:t>Año 3:</a:t>
            </a:r>
          </a:p>
          <a:p>
            <a:pPr lvl="1">
              <a:defRPr/>
            </a:pPr>
            <a:r>
              <a:rPr lang="es-EC" sz="1800"/>
              <a:t>+30/(1+0.12)</a:t>
            </a:r>
            <a:r>
              <a:rPr lang="es-EC" sz="1800" baseline="30000"/>
              <a:t>3</a:t>
            </a:r>
            <a:r>
              <a:rPr lang="es-EC" sz="1800"/>
              <a:t> =</a:t>
            </a:r>
            <a:r>
              <a:rPr lang="es-EC" sz="1800" b="1"/>
              <a:t>+21.4</a:t>
            </a:r>
            <a:endParaRPr lang="es-ES_tradnl" sz="1800"/>
          </a:p>
          <a:p>
            <a:pPr>
              <a:defRPr/>
            </a:pPr>
            <a:r>
              <a:rPr lang="es-ES_tradnl" sz="2000"/>
              <a:t>Año 4:</a:t>
            </a:r>
          </a:p>
          <a:p>
            <a:pPr lvl="1">
              <a:defRPr/>
            </a:pPr>
            <a:r>
              <a:rPr lang="es-EC" sz="1800"/>
              <a:t>+30/(1+0.12)</a:t>
            </a:r>
            <a:r>
              <a:rPr lang="es-EC" sz="1800" baseline="30000"/>
              <a:t>4</a:t>
            </a:r>
            <a:r>
              <a:rPr lang="es-EC" sz="1800"/>
              <a:t> =</a:t>
            </a:r>
            <a:r>
              <a:rPr lang="es-EC" sz="1800" b="1"/>
              <a:t>+19.1</a:t>
            </a:r>
            <a:endParaRPr lang="es-ES_tradnl"/>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s-ES_tradnl" sz="2800" smtClean="0"/>
              <a:t>Valor Actual Neto</a:t>
            </a:r>
          </a:p>
        </p:txBody>
      </p:sp>
      <p:sp>
        <p:nvSpPr>
          <p:cNvPr id="23555" name="Rectangle 3"/>
          <p:cNvSpPr>
            <a:spLocks noGrp="1" noChangeArrowheads="1"/>
          </p:cNvSpPr>
          <p:nvPr>
            <p:ph type="body" idx="1"/>
          </p:nvPr>
        </p:nvSpPr>
        <p:spPr/>
        <p:txBody>
          <a:bodyPr/>
          <a:lstStyle/>
          <a:p>
            <a:pPr>
              <a:defRPr/>
            </a:pPr>
            <a:r>
              <a:rPr lang="es-EC" sz="2000"/>
              <a:t>El concepto del flujo de caja descontado </a:t>
            </a:r>
            <a:r>
              <a:rPr lang="es-EC" sz="2000">
                <a:sym typeface="Directions MT" pitchFamily="2" charset="2"/>
              </a:rPr>
              <a:t></a:t>
            </a:r>
            <a:r>
              <a:rPr lang="es-EC" sz="2000"/>
              <a:t> </a:t>
            </a:r>
            <a:r>
              <a:rPr lang="es-EC" sz="2000" b="1"/>
              <a:t>“Valor Actual Neto”</a:t>
            </a:r>
            <a:r>
              <a:rPr lang="es-EC" sz="2000"/>
              <a:t> (VAN) o </a:t>
            </a:r>
            <a:r>
              <a:rPr lang="es-EC" sz="2000" b="1"/>
              <a:t>“Valor Presente Neto”</a:t>
            </a:r>
            <a:r>
              <a:rPr lang="es-EC" sz="2000"/>
              <a:t> (VPN).</a:t>
            </a:r>
          </a:p>
          <a:p>
            <a:pPr>
              <a:defRPr/>
            </a:pPr>
            <a:r>
              <a:rPr lang="es-EC" sz="2000"/>
              <a:t>Suma de valores positivos y negativos del flujo de caja descontado.</a:t>
            </a:r>
          </a:p>
          <a:p>
            <a:pPr>
              <a:defRPr/>
            </a:pPr>
            <a:r>
              <a:rPr lang="es-EC" sz="2000"/>
              <a:t>Utilidad (o perdida) en moneda de actual de una inversión.</a:t>
            </a:r>
          </a:p>
          <a:p>
            <a:pPr>
              <a:defRPr/>
            </a:pPr>
            <a:endParaRPr lang="es-EC" sz="2000"/>
          </a:p>
        </p:txBody>
      </p:sp>
      <p:graphicFrame>
        <p:nvGraphicFramePr>
          <p:cNvPr id="23556" name="Object 2"/>
          <p:cNvGraphicFramePr>
            <a:graphicFrameLocks noChangeAspect="1"/>
          </p:cNvGraphicFramePr>
          <p:nvPr/>
        </p:nvGraphicFramePr>
        <p:xfrm>
          <a:off x="1905000" y="3581400"/>
          <a:ext cx="5029200" cy="1914525"/>
        </p:xfrm>
        <a:graphic>
          <a:graphicData uri="http://schemas.openxmlformats.org/presentationml/2006/ole">
            <p:oleObj spid="_x0000_s7170" name="Equation" r:id="rId4" imgW="1130040" imgH="431640" progId="Equation.3">
              <p:embed/>
            </p:oleObj>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additive="base">
                                        <p:cTn id="7" dur="500" fill="hold"/>
                                        <p:tgtEl>
                                          <p:spTgt spid="23556"/>
                                        </p:tgtEl>
                                        <p:attrNameLst>
                                          <p:attrName>ppt_x</p:attrName>
                                        </p:attrNameLst>
                                      </p:cBhvr>
                                      <p:tavLst>
                                        <p:tav tm="0">
                                          <p:val>
                                            <p:strVal val="0-#ppt_w/2"/>
                                          </p:val>
                                        </p:tav>
                                        <p:tav tm="100000">
                                          <p:val>
                                            <p:strVal val="#ppt_x"/>
                                          </p:val>
                                        </p:tav>
                                      </p:tavLst>
                                    </p:anim>
                                    <p:anim calcmode="lin" valueType="num">
                                      <p:cBhvr additive="base">
                                        <p:cTn id="8" dur="500" fill="hold"/>
                                        <p:tgtEl>
                                          <p:spTgt spid="2355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s-EC" sz="2800" smtClean="0">
                <a:solidFill>
                  <a:schemeClr val="tx1"/>
                </a:solidFill>
              </a:rPr>
              <a:t>Criterios de Evaluación </a:t>
            </a:r>
            <a:br>
              <a:rPr lang="es-EC" sz="2800" smtClean="0">
                <a:solidFill>
                  <a:schemeClr val="tx1"/>
                </a:solidFill>
              </a:rPr>
            </a:br>
            <a:r>
              <a:rPr lang="es-EC" sz="2800" smtClean="0">
                <a:solidFill>
                  <a:schemeClr val="tx1"/>
                </a:solidFill>
              </a:rPr>
              <a:t>Financiera y Económica</a:t>
            </a:r>
            <a:r>
              <a:rPr lang="es-EC" smtClean="0">
                <a:solidFill>
                  <a:schemeClr val="tx1"/>
                </a:solidFill>
              </a:rPr>
              <a:t> </a:t>
            </a:r>
            <a:endParaRPr lang="es-ES_tradnl" smtClean="0">
              <a:solidFill>
                <a:schemeClr val="tx1"/>
              </a:solidFill>
            </a:endParaRPr>
          </a:p>
        </p:txBody>
      </p:sp>
      <p:sp>
        <p:nvSpPr>
          <p:cNvPr id="26627" name="Rectangle 3"/>
          <p:cNvSpPr>
            <a:spLocks noGrp="1" noChangeArrowheads="1"/>
          </p:cNvSpPr>
          <p:nvPr>
            <p:ph type="body" idx="1"/>
          </p:nvPr>
        </p:nvSpPr>
        <p:spPr/>
        <p:txBody>
          <a:bodyPr/>
          <a:lstStyle/>
          <a:p>
            <a:pPr>
              <a:defRPr/>
            </a:pPr>
            <a:r>
              <a:rPr lang="es-EC" sz="2000" b="1"/>
              <a:t>Objetivo</a:t>
            </a:r>
            <a:r>
              <a:rPr lang="es-EC" sz="2000"/>
              <a:t>: Selección proyectos optimizen utilización recursos  </a:t>
            </a:r>
            <a:r>
              <a:rPr lang="es-EC" sz="2000">
                <a:sym typeface="Directions MT" pitchFamily="2" charset="2"/>
              </a:rPr>
              <a:t>para lograr </a:t>
            </a:r>
            <a:r>
              <a:rPr lang="es-EC" sz="2000"/>
              <a:t>objetivos del inversionista.</a:t>
            </a:r>
          </a:p>
          <a:p>
            <a:pPr lvl="1">
              <a:defRPr/>
            </a:pPr>
            <a:r>
              <a:rPr lang="es-EC" sz="1800"/>
              <a:t>Inv. Privados: Generalmente la  rentabilidad.</a:t>
            </a:r>
          </a:p>
          <a:p>
            <a:pPr>
              <a:defRPr/>
            </a:pPr>
            <a:endParaRPr lang="es-EC" sz="2000"/>
          </a:p>
          <a:p>
            <a:pPr>
              <a:defRPr/>
            </a:pPr>
            <a:r>
              <a:rPr lang="es-EC" sz="2000"/>
              <a:t>Criterios Mas usados para evaluación Financiera:</a:t>
            </a:r>
          </a:p>
          <a:p>
            <a:pPr lvl="1" algn="just">
              <a:defRPr/>
            </a:pPr>
            <a:r>
              <a:rPr lang="es-EC" sz="1800"/>
              <a:t>El valor actual neto</a:t>
            </a:r>
          </a:p>
          <a:p>
            <a:pPr lvl="1" algn="just">
              <a:defRPr/>
            </a:pPr>
            <a:r>
              <a:rPr lang="es-EC" sz="1800"/>
              <a:t>La tasa interna de retorno</a:t>
            </a:r>
          </a:p>
          <a:p>
            <a:pPr lvl="1" algn="just">
              <a:defRPr/>
            </a:pPr>
            <a:r>
              <a:rPr lang="es-EC" sz="1800"/>
              <a:t>El periodo de recuperación de la inversión</a:t>
            </a:r>
          </a:p>
          <a:p>
            <a:pPr lvl="1" algn="just">
              <a:defRPr/>
            </a:pPr>
            <a:r>
              <a:rPr lang="es-EC" sz="1800"/>
              <a:t>El periodo de recuperación descontado</a:t>
            </a:r>
          </a:p>
          <a:p>
            <a:pPr lvl="1" algn="just">
              <a:defRPr/>
            </a:pPr>
            <a:r>
              <a:rPr lang="es-EC" sz="1800"/>
              <a:t>La tasa de retorno contable</a:t>
            </a:r>
          </a:p>
          <a:p>
            <a:pPr lvl="1" algn="just">
              <a:defRPr/>
            </a:pPr>
            <a:r>
              <a:rPr lang="es-EC" sz="1800"/>
              <a:t>La relación entre el beneficio y el costo</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s-ES_tradnl" sz="2800" smtClean="0"/>
              <a:t>Valor Actual Neto</a:t>
            </a:r>
          </a:p>
        </p:txBody>
      </p:sp>
      <p:sp>
        <p:nvSpPr>
          <p:cNvPr id="27651" name="Rectangle 3"/>
          <p:cNvSpPr>
            <a:spLocks noGrp="1" noChangeArrowheads="1"/>
          </p:cNvSpPr>
          <p:nvPr>
            <p:ph type="body" idx="1"/>
          </p:nvPr>
        </p:nvSpPr>
        <p:spPr/>
        <p:txBody>
          <a:bodyPr/>
          <a:lstStyle/>
          <a:p>
            <a:pPr>
              <a:defRPr/>
            </a:pPr>
            <a:r>
              <a:rPr lang="es-EC" sz="2000"/>
              <a:t>La regla del Valor Actual Neto (VAN) es  el principal criterio de selección. </a:t>
            </a:r>
          </a:p>
          <a:p>
            <a:pPr>
              <a:defRPr/>
            </a:pPr>
            <a:endParaRPr lang="es-EC" sz="2000"/>
          </a:p>
          <a:p>
            <a:pPr>
              <a:buFont typeface="Monotype Sorts" pitchFamily="2" charset="2"/>
              <a:buNone/>
              <a:defRPr/>
            </a:pPr>
            <a:r>
              <a:rPr lang="es-EC" sz="2000" b="1"/>
              <a:t>Regla:</a:t>
            </a:r>
            <a:endParaRPr lang="es-EC" sz="2000"/>
          </a:p>
          <a:p>
            <a:pPr>
              <a:defRPr/>
            </a:pPr>
            <a:r>
              <a:rPr lang="es-EC" sz="2000"/>
              <a:t>Se deben de Aceptar Proyectos que tienen VAN Positivo.</a:t>
            </a:r>
          </a:p>
          <a:p>
            <a:pPr>
              <a:defRPr/>
            </a:pPr>
            <a:endParaRPr lang="es-EC" sz="2000"/>
          </a:p>
          <a:p>
            <a:pPr>
              <a:defRPr/>
            </a:pPr>
            <a:r>
              <a:rPr lang="es-EC" sz="2000"/>
              <a:t>Decidiendo entre Varios Proyectos, Se escogerá el que  tenga mayor VAN</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S_tradnl" sz="2800" smtClean="0"/>
              <a:t>Tasa Interna de Retorno (TIR)</a:t>
            </a:r>
          </a:p>
        </p:txBody>
      </p:sp>
      <p:sp>
        <p:nvSpPr>
          <p:cNvPr id="28675" name="Rectangle 3"/>
          <p:cNvSpPr>
            <a:spLocks noGrp="1" noChangeArrowheads="1"/>
          </p:cNvSpPr>
          <p:nvPr>
            <p:ph type="body" idx="1"/>
          </p:nvPr>
        </p:nvSpPr>
        <p:spPr/>
        <p:txBody>
          <a:bodyPr/>
          <a:lstStyle/>
          <a:p>
            <a:pPr>
              <a:defRPr/>
            </a:pPr>
            <a:r>
              <a:rPr lang="es-EC" sz="2000"/>
              <a:t>La tasa de descuento que hace que VAN = 0</a:t>
            </a:r>
          </a:p>
          <a:p>
            <a:pPr lvl="1">
              <a:defRPr/>
            </a:pPr>
            <a:r>
              <a:rPr lang="es-EC" sz="1800"/>
              <a:t>La tasa de descuento a la que el prroyecto sería apenas rentable</a:t>
            </a:r>
          </a:p>
          <a:p>
            <a:pPr>
              <a:defRPr/>
            </a:pPr>
            <a:r>
              <a:rPr lang="es-EC" sz="2000"/>
              <a:t>Generalmente indica la rentabilidad esperada del proyecto</a:t>
            </a:r>
          </a:p>
          <a:p>
            <a:pPr>
              <a:buFont typeface="Monotype Sorts" pitchFamily="2" charset="2"/>
              <a:buNone/>
              <a:defRPr/>
            </a:pPr>
            <a:r>
              <a:rPr lang="es-EC" sz="2000" b="1"/>
              <a:t>Regla:</a:t>
            </a:r>
            <a:endParaRPr lang="es-EC" sz="2000"/>
          </a:p>
          <a:p>
            <a:pPr>
              <a:defRPr/>
            </a:pPr>
            <a:r>
              <a:rPr lang="es-EC" sz="2000"/>
              <a:t>Se aceptan Proyectos que tienen TIR &gt; Costo de Oportunidad</a:t>
            </a:r>
          </a:p>
          <a:p>
            <a:pPr>
              <a:defRPr/>
            </a:pPr>
            <a:r>
              <a:rPr lang="es-EC" sz="2000"/>
              <a:t>Decidiendo entre Varios Proyectos, Se escogerá el que  tenga mayor TIR</a:t>
            </a:r>
          </a:p>
          <a:p>
            <a:pPr>
              <a:defRPr/>
            </a:pPr>
            <a:endParaRPr lang="es-EC" sz="2000"/>
          </a:p>
          <a:p>
            <a:pPr>
              <a:defRPr/>
            </a:pPr>
            <a:r>
              <a:rPr lang="es-EC" sz="2000"/>
              <a:t>Cuando es </a:t>
            </a:r>
            <a:r>
              <a:rPr lang="es-EC" sz="2000" u="sng"/>
              <a:t>un solo</a:t>
            </a:r>
            <a:r>
              <a:rPr lang="es-EC" sz="2000"/>
              <a:t> proyecto, y VAN función continua decreciente</a:t>
            </a:r>
          </a:p>
          <a:p>
            <a:pPr lvl="1">
              <a:defRPr/>
            </a:pPr>
            <a:r>
              <a:rPr lang="es-EC" sz="1800"/>
              <a:t>TIR y VAN dan igual resultado</a:t>
            </a:r>
          </a:p>
          <a:p>
            <a:pPr>
              <a:defRPr/>
            </a:pPr>
            <a:r>
              <a:rPr lang="es-EC" sz="2000"/>
              <a:t>TER o TIR?</a:t>
            </a:r>
          </a:p>
          <a:p>
            <a:pPr>
              <a:defRPr/>
            </a:pPr>
            <a:r>
              <a:rPr lang="es-EC" sz="2000"/>
              <a:t>Usar TIR como regla principal presenta algunos problemas: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1228725" y="0"/>
            <a:ext cx="7772400" cy="1143000"/>
          </a:xfrm>
        </p:spPr>
        <p:txBody>
          <a:bodyPr/>
          <a:lstStyle/>
          <a:p>
            <a:pPr algn="r"/>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a:defRPr/>
            </a:pPr>
            <a:r>
              <a:rPr lang="es-EC" dirty="0" smtClean="0"/>
              <a:t>Guayaquil, 1966.</a:t>
            </a:r>
          </a:p>
          <a:p>
            <a:pPr algn="r">
              <a:defRPr/>
            </a:pPr>
            <a:r>
              <a:rPr lang="es-EC" dirty="0" err="1" smtClean="0"/>
              <a:t>BSc.</a:t>
            </a:r>
            <a:r>
              <a:rPr lang="es-EC" dirty="0" smtClean="0"/>
              <a:t> Acuicultura. (ESPOL 1991).</a:t>
            </a:r>
          </a:p>
          <a:p>
            <a:pPr algn="r">
              <a:defRPr/>
            </a:pPr>
            <a:r>
              <a:rPr lang="es-EC" dirty="0" smtClean="0"/>
              <a:t>Magister en Administración de Empresas. (ESPOL, 1996).</a:t>
            </a:r>
          </a:p>
          <a:p>
            <a:pPr algn="r">
              <a:defRPr/>
            </a:pPr>
            <a:r>
              <a:rPr lang="es-EC" dirty="0" smtClean="0"/>
              <a:t>Profesor ESPOL desde el 2001.</a:t>
            </a:r>
          </a:p>
          <a:p>
            <a:pPr algn="r">
              <a:defRPr/>
            </a:pPr>
            <a:r>
              <a:rPr lang="es-EC" dirty="0" smtClean="0"/>
              <a:t>20 años experiencia profesional: </a:t>
            </a:r>
          </a:p>
          <a:p>
            <a:pPr lvl="1" algn="r">
              <a:defRPr/>
            </a:pPr>
            <a:r>
              <a:rPr lang="es-EC" sz="2800" dirty="0" smtClean="0"/>
              <a:t>Producción.</a:t>
            </a:r>
          </a:p>
          <a:p>
            <a:pPr lvl="1" algn="r">
              <a:defRPr/>
            </a:pPr>
            <a:r>
              <a:rPr lang="es-EC" sz="2800" dirty="0" smtClean="0"/>
              <a:t>Administración.</a:t>
            </a:r>
          </a:p>
          <a:p>
            <a:pPr lvl="1" algn="r">
              <a:defRPr/>
            </a:pPr>
            <a:r>
              <a:rPr lang="es-EC" sz="2800" dirty="0" smtClean="0"/>
              <a:t>Finanzas.</a:t>
            </a:r>
          </a:p>
          <a:p>
            <a:pPr lvl="1" algn="r">
              <a:defRPr/>
            </a:pPr>
            <a:r>
              <a:rPr lang="es-EC" sz="2800" dirty="0" smtClean="0"/>
              <a:t>Investigación.</a:t>
            </a:r>
          </a:p>
          <a:p>
            <a:pPr lvl="1" algn="r">
              <a:defRPr/>
            </a:pPr>
            <a:r>
              <a:rPr lang="es-EC" sz="2800" dirty="0" smtClean="0"/>
              <a:t>Consultorías.</a:t>
            </a:r>
          </a:p>
        </p:txBody>
      </p:sp>
      <p:pic>
        <p:nvPicPr>
          <p:cNvPr id="8196"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defRPr/>
            </a:pPr>
            <a:r>
              <a:rPr lang="es-US" dirty="0">
                <a:latin typeface="+mn-lt"/>
                <a:hlinkClick r:id="rId4"/>
              </a:rPr>
              <a:t>Otras Publicaciones del mismo autor en Repositorio ESPOL</a:t>
            </a:r>
            <a:endParaRPr lang="es-US" dirty="0">
              <a:latin typeface="+mn-lt"/>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r>
              <a:rPr lang="es-ES_tradnl" sz="2800" smtClean="0"/>
              <a:t>TIR, Problema 1.-</a:t>
            </a:r>
            <a:br>
              <a:rPr lang="es-ES_tradnl" sz="2800" smtClean="0"/>
            </a:br>
            <a:r>
              <a:rPr lang="es-ES_tradnl" sz="2800" smtClean="0"/>
              <a:t>No reconoce el monto de la Inversión</a:t>
            </a:r>
          </a:p>
        </p:txBody>
      </p:sp>
      <p:sp>
        <p:nvSpPr>
          <p:cNvPr id="29699" name="Rectangle 3"/>
          <p:cNvSpPr>
            <a:spLocks noGrp="1" noChangeArrowheads="1"/>
          </p:cNvSpPr>
          <p:nvPr>
            <p:ph type="body" idx="1"/>
          </p:nvPr>
        </p:nvSpPr>
        <p:spPr/>
        <p:txBody>
          <a:bodyPr/>
          <a:lstStyle/>
          <a:p>
            <a:pPr>
              <a:defRPr/>
            </a:pPr>
            <a:r>
              <a:rPr lang="es-EC" sz="2000"/>
              <a:t>El resultado del TIR nos indica porcentualmente una rentabilidad, y no el valor que se espera del proyecto.</a:t>
            </a:r>
          </a:p>
          <a:p>
            <a:pPr>
              <a:defRPr/>
            </a:pPr>
            <a:r>
              <a:rPr lang="es-EC" sz="2000"/>
              <a:t>Si tenemos los siguientes proyectos </a:t>
            </a:r>
            <a:r>
              <a:rPr lang="es-EC" sz="2000" u="sng"/>
              <a:t>excluyentes</a:t>
            </a:r>
            <a:r>
              <a:rPr lang="es-EC" sz="2000"/>
              <a:t> entre sí:</a:t>
            </a:r>
          </a:p>
          <a:p>
            <a:pPr>
              <a:defRPr/>
            </a:pPr>
            <a:endParaRPr lang="es-EC" sz="2000"/>
          </a:p>
          <a:p>
            <a:pPr>
              <a:defRPr/>
            </a:pPr>
            <a:endParaRPr lang="es-EC" sz="2000"/>
          </a:p>
          <a:p>
            <a:pPr>
              <a:defRPr/>
            </a:pPr>
            <a:endParaRPr lang="es-EC" sz="2000"/>
          </a:p>
          <a:p>
            <a:pPr>
              <a:defRPr/>
            </a:pPr>
            <a:endParaRPr lang="es-EC" sz="2000"/>
          </a:p>
          <a:p>
            <a:pPr>
              <a:defRPr/>
            </a:pPr>
            <a:endParaRPr lang="es-EC" sz="2000"/>
          </a:p>
          <a:p>
            <a:pPr>
              <a:defRPr/>
            </a:pPr>
            <a:endParaRPr lang="es-EC" sz="2000"/>
          </a:p>
          <a:p>
            <a:pPr>
              <a:defRPr/>
            </a:pPr>
            <a:r>
              <a:rPr lang="es-EC" sz="2000"/>
              <a:t>TIR : Proyecto A</a:t>
            </a:r>
          </a:p>
          <a:p>
            <a:pPr>
              <a:defRPr/>
            </a:pPr>
            <a:r>
              <a:rPr lang="es-EC" sz="2000"/>
              <a:t>VAN: Proyecto B</a:t>
            </a:r>
            <a:endParaRPr lang="es-EC"/>
          </a:p>
        </p:txBody>
      </p:sp>
      <p:graphicFrame>
        <p:nvGraphicFramePr>
          <p:cNvPr id="8194" name="Object 2"/>
          <p:cNvGraphicFramePr>
            <a:graphicFrameLocks noChangeAspect="1"/>
          </p:cNvGraphicFramePr>
          <p:nvPr/>
        </p:nvGraphicFramePr>
        <p:xfrm>
          <a:off x="76200" y="3221038"/>
          <a:ext cx="8966200" cy="2036762"/>
        </p:xfrm>
        <a:graphic>
          <a:graphicData uri="http://schemas.openxmlformats.org/presentationml/2006/ole">
            <p:oleObj spid="_x0000_s8194" name="Document" r:id="rId3" imgW="3994920" imgH="911160" progId="Word.Document.8">
              <p:embed/>
            </p:oleObj>
          </a:graphicData>
        </a:graphic>
      </p:graphicFrame>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r>
              <a:rPr lang="es-ES_tradnl" sz="2800" smtClean="0"/>
              <a:t>TIR, Problema 2.-</a:t>
            </a:r>
            <a:br>
              <a:rPr lang="es-ES_tradnl" sz="2800" smtClean="0"/>
            </a:br>
            <a:r>
              <a:rPr lang="es-ES_tradnl" sz="2800" smtClean="0"/>
              <a:t>Hay Flujos Que No Tienen TIR</a:t>
            </a:r>
          </a:p>
        </p:txBody>
      </p:sp>
      <p:sp>
        <p:nvSpPr>
          <p:cNvPr id="30723" name="Rectangle 3"/>
          <p:cNvSpPr>
            <a:spLocks noGrp="1" noChangeArrowheads="1"/>
          </p:cNvSpPr>
          <p:nvPr>
            <p:ph type="body" idx="1"/>
          </p:nvPr>
        </p:nvSpPr>
        <p:spPr/>
        <p:txBody>
          <a:bodyPr/>
          <a:lstStyle/>
          <a:p>
            <a:pPr>
              <a:defRPr/>
            </a:pPr>
            <a:r>
              <a:rPr lang="es-EC" sz="2000"/>
              <a:t>Hay flujos (mas de un cambio de signo) que no tienen TIR</a:t>
            </a:r>
          </a:p>
          <a:p>
            <a:pPr lvl="1">
              <a:defRPr/>
            </a:pPr>
            <a:r>
              <a:rPr lang="es-EC" sz="1800"/>
              <a:t>No hay tasa de descuento que haga cero al VAN</a:t>
            </a:r>
          </a:p>
          <a:p>
            <a:pPr>
              <a:defRPr/>
            </a:pPr>
            <a:r>
              <a:rPr lang="es-EC" sz="2000"/>
              <a:t>Por ejemplo el Siguiente Projecto:</a:t>
            </a:r>
          </a:p>
          <a:p>
            <a:pPr>
              <a:defRPr/>
            </a:pPr>
            <a:endParaRPr lang="es-EC" sz="2000"/>
          </a:p>
          <a:p>
            <a:pPr>
              <a:defRPr/>
            </a:pPr>
            <a:endParaRPr lang="es-EC" sz="2000"/>
          </a:p>
          <a:p>
            <a:pPr>
              <a:defRPr/>
            </a:pPr>
            <a:endParaRPr lang="es-EC" sz="2000"/>
          </a:p>
          <a:p>
            <a:pPr>
              <a:defRPr/>
            </a:pPr>
            <a:endParaRPr lang="es-EC" sz="2000"/>
          </a:p>
          <a:p>
            <a:pPr>
              <a:defRPr/>
            </a:pPr>
            <a:endParaRPr lang="es-EC" sz="2000"/>
          </a:p>
          <a:p>
            <a:pPr>
              <a:defRPr/>
            </a:pPr>
            <a:r>
              <a:rPr lang="es-EC" sz="2000"/>
              <a:t>Al aumentar la tasa de descuento desde 0,  su VAN disminuye, hasta que en alrededor de 145% llega a un mínimo de cerca de 7, luego de lo cual vuelve a subir :</a:t>
            </a:r>
          </a:p>
          <a:p>
            <a:pPr algn="r">
              <a:buFont typeface="Monotype Sorts" pitchFamily="2" charset="2"/>
              <a:buNone/>
              <a:defRPr/>
            </a:pPr>
            <a:r>
              <a:rPr lang="es-EC" sz="2000" b="1"/>
              <a:t>...</a:t>
            </a:r>
            <a:endParaRPr lang="es-EC" sz="2000"/>
          </a:p>
          <a:p>
            <a:pPr>
              <a:defRPr/>
            </a:pPr>
            <a:endParaRPr lang="es-EC" sz="2000"/>
          </a:p>
          <a:p>
            <a:pPr>
              <a:defRPr/>
            </a:pPr>
            <a:endParaRPr lang="es-EC" sz="2000"/>
          </a:p>
        </p:txBody>
      </p:sp>
      <p:graphicFrame>
        <p:nvGraphicFramePr>
          <p:cNvPr id="9218" name="Object 2"/>
          <p:cNvGraphicFramePr>
            <a:graphicFrameLocks noChangeAspect="1"/>
          </p:cNvGraphicFramePr>
          <p:nvPr/>
        </p:nvGraphicFramePr>
        <p:xfrm>
          <a:off x="1371600" y="3124200"/>
          <a:ext cx="5334000" cy="1778000"/>
        </p:xfrm>
        <a:graphic>
          <a:graphicData uri="http://schemas.openxmlformats.org/presentationml/2006/ole">
            <p:oleObj spid="_x0000_s9218" name="Document" r:id="rId3" imgW="2015640" imgH="685800" progId="Word.Document.8">
              <p:embed/>
            </p:oleObj>
          </a:graphicData>
        </a:graphic>
      </p:graphicFrame>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p:txBody>
          <a:bodyPr/>
          <a:lstStyle/>
          <a:p>
            <a:r>
              <a:rPr lang="es-ES_tradnl" sz="2800" smtClean="0"/>
              <a:t>TIR, Problema 2.-</a:t>
            </a:r>
            <a:br>
              <a:rPr lang="es-ES_tradnl" sz="2800" smtClean="0"/>
            </a:br>
            <a:r>
              <a:rPr lang="es-ES_tradnl" sz="2800" smtClean="0"/>
              <a:t>Hay Flujos Que No Tienen TIR</a:t>
            </a:r>
          </a:p>
        </p:txBody>
      </p:sp>
      <p:sp>
        <p:nvSpPr>
          <p:cNvPr id="31747" name="Rectangle 3"/>
          <p:cNvSpPr>
            <a:spLocks noGrp="1" noChangeArrowheads="1"/>
          </p:cNvSpPr>
          <p:nvPr>
            <p:ph type="body" idx="4294967295"/>
          </p:nvPr>
        </p:nvSpPr>
        <p:spPr>
          <a:xfrm>
            <a:off x="0" y="1885950"/>
            <a:ext cx="8178800" cy="4171950"/>
          </a:xfrm>
        </p:spPr>
        <p:txBody>
          <a:bodyPr/>
          <a:lstStyle/>
          <a:p>
            <a:pPr>
              <a:defRPr/>
            </a:pPr>
            <a:endParaRPr lang="es-EC" sz="2000"/>
          </a:p>
          <a:p>
            <a:pPr>
              <a:defRPr/>
            </a:pPr>
            <a:endParaRPr lang="es-EC" sz="2000"/>
          </a:p>
          <a:p>
            <a:pPr>
              <a:defRPr/>
            </a:pPr>
            <a:endParaRPr lang="es-EC" sz="2000"/>
          </a:p>
          <a:p>
            <a:pPr>
              <a:defRPr/>
            </a:pPr>
            <a:endParaRPr lang="es-EC" sz="2000"/>
          </a:p>
          <a:p>
            <a:pPr>
              <a:defRPr/>
            </a:pPr>
            <a:endParaRPr lang="es-EC" sz="2000"/>
          </a:p>
        </p:txBody>
      </p:sp>
      <p:graphicFrame>
        <p:nvGraphicFramePr>
          <p:cNvPr id="10242" name="Object 2"/>
          <p:cNvGraphicFramePr>
            <a:graphicFrameLocks noChangeAspect="1"/>
          </p:cNvGraphicFramePr>
          <p:nvPr>
            <p:ph type="chart" idx="1"/>
          </p:nvPr>
        </p:nvGraphicFramePr>
        <p:xfrm>
          <a:off x="457200" y="1481138"/>
          <a:ext cx="8229600" cy="5011737"/>
        </p:xfrm>
        <a:graphic>
          <a:graphicData uri="http://schemas.openxmlformats.org/presentationml/2006/ole">
            <p:oleObj spid="_x0000_s10242" name="Worksheet" r:id="rId3" imgW="4848631" imgH="2952991" progId="Excel.Sheet.8">
              <p:embed/>
            </p:oleObj>
          </a:graphicData>
        </a:graphic>
      </p:graphicFrame>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s-ES_tradnl" sz="2800" smtClean="0"/>
              <a:t>TIR, Problema 3.-</a:t>
            </a:r>
            <a:br>
              <a:rPr lang="es-ES_tradnl" sz="2800" smtClean="0"/>
            </a:br>
            <a:r>
              <a:rPr lang="es-ES_tradnl" sz="2800" smtClean="0"/>
              <a:t>No todos los Flujos Declinan al aumentar la Tasa de Descuento</a:t>
            </a:r>
          </a:p>
        </p:txBody>
      </p:sp>
      <p:sp>
        <p:nvSpPr>
          <p:cNvPr id="33795" name="Rectangle 3"/>
          <p:cNvSpPr>
            <a:spLocks noGrp="1" noChangeArrowheads="1"/>
          </p:cNvSpPr>
          <p:nvPr>
            <p:ph type="body" idx="1"/>
          </p:nvPr>
        </p:nvSpPr>
        <p:spPr/>
        <p:txBody>
          <a:bodyPr/>
          <a:lstStyle/>
          <a:p>
            <a:pPr>
              <a:defRPr/>
            </a:pPr>
            <a:r>
              <a:rPr lang="es-EC" sz="2000"/>
              <a:t>La TIR solo nos indica en donde la ecuación del VAN cruza el eje x.</a:t>
            </a:r>
          </a:p>
          <a:p>
            <a:pPr lvl="1">
              <a:defRPr/>
            </a:pPr>
            <a:r>
              <a:rPr lang="es-EC" sz="1800"/>
              <a:t>No distingue si va subienddo o bajando </a:t>
            </a:r>
          </a:p>
          <a:p>
            <a:pPr>
              <a:defRPr/>
            </a:pPr>
            <a:r>
              <a:rPr lang="es-EC" sz="2000"/>
              <a:t>Por ejemplo el Siguiente Projecto:</a:t>
            </a:r>
          </a:p>
          <a:p>
            <a:pPr>
              <a:defRPr/>
            </a:pPr>
            <a:endParaRPr lang="es-EC" sz="2000"/>
          </a:p>
          <a:p>
            <a:pPr>
              <a:defRPr/>
            </a:pPr>
            <a:endParaRPr lang="es-EC" sz="2000"/>
          </a:p>
          <a:p>
            <a:pPr>
              <a:defRPr/>
            </a:pPr>
            <a:endParaRPr lang="es-EC" sz="2000"/>
          </a:p>
          <a:p>
            <a:pPr>
              <a:defRPr/>
            </a:pPr>
            <a:endParaRPr lang="es-EC" sz="2000"/>
          </a:p>
          <a:p>
            <a:pPr>
              <a:defRPr/>
            </a:pPr>
            <a:r>
              <a:rPr lang="es-EC" sz="2000"/>
              <a:t>Prestando Dinero deseamos una tasa menor.</a:t>
            </a:r>
          </a:p>
          <a:p>
            <a:pPr lvl="1">
              <a:defRPr/>
            </a:pPr>
            <a:r>
              <a:rPr lang="es-EC" sz="1800"/>
              <a:t>Aquí, el VAN y la tasa de descuento son proporcionales:</a:t>
            </a:r>
          </a:p>
          <a:p>
            <a:pPr>
              <a:defRPr/>
            </a:pPr>
            <a:endParaRPr lang="es-EC" sz="2000"/>
          </a:p>
          <a:p>
            <a:pPr>
              <a:defRPr/>
            </a:pPr>
            <a:endParaRPr lang="es-EC" sz="2000"/>
          </a:p>
        </p:txBody>
      </p:sp>
      <p:graphicFrame>
        <p:nvGraphicFramePr>
          <p:cNvPr id="11266" name="Object 2"/>
          <p:cNvGraphicFramePr>
            <a:graphicFrameLocks noChangeAspect="1"/>
          </p:cNvGraphicFramePr>
          <p:nvPr/>
        </p:nvGraphicFramePr>
        <p:xfrm>
          <a:off x="2971800" y="3427413"/>
          <a:ext cx="3146425" cy="1573212"/>
        </p:xfrm>
        <a:graphic>
          <a:graphicData uri="http://schemas.openxmlformats.org/presentationml/2006/ole">
            <p:oleObj spid="_x0000_s11266" name="Document" r:id="rId3" imgW="1344960" imgH="685800" progId="Word.Document.8">
              <p:embed/>
            </p:oleObj>
          </a:graphicData>
        </a:graphic>
      </p:graphicFrame>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lstStyle/>
          <a:p>
            <a:r>
              <a:rPr lang="es-ES_tradnl" sz="2800" smtClean="0"/>
              <a:t>TIR, Problema 3.-</a:t>
            </a:r>
            <a:br>
              <a:rPr lang="es-ES_tradnl" sz="2800" smtClean="0"/>
            </a:br>
            <a:r>
              <a:rPr lang="es-ES_tradnl" sz="2800" smtClean="0"/>
              <a:t>No todos los Flujos Declinan al aumentar la Tasa de Descuento</a:t>
            </a:r>
          </a:p>
        </p:txBody>
      </p:sp>
      <p:graphicFrame>
        <p:nvGraphicFramePr>
          <p:cNvPr id="12290" name="Object 2"/>
          <p:cNvGraphicFramePr>
            <a:graphicFrameLocks noChangeAspect="1"/>
          </p:cNvGraphicFramePr>
          <p:nvPr>
            <p:ph type="chart" idx="1"/>
          </p:nvPr>
        </p:nvGraphicFramePr>
        <p:xfrm>
          <a:off x="571500" y="1428750"/>
          <a:ext cx="8115300" cy="4941888"/>
        </p:xfrm>
        <a:graphic>
          <a:graphicData uri="http://schemas.openxmlformats.org/presentationml/2006/ole">
            <p:oleObj spid="_x0000_s12290" name="Worksheet" r:id="rId3" imgW="5067842" imgH="2962757" progId="Excel.Sheet.8">
              <p:embed/>
            </p:oleObj>
          </a:graphicData>
        </a:graphic>
      </p:graphicFrame>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p:txBody>
          <a:bodyPr/>
          <a:lstStyle/>
          <a:p>
            <a:r>
              <a:rPr lang="es-ES_tradnl" sz="2800" smtClean="0"/>
              <a:t>TIR, Problema 4.-</a:t>
            </a:r>
            <a:br>
              <a:rPr lang="es-ES_tradnl" sz="2800" smtClean="0"/>
            </a:br>
            <a:r>
              <a:rPr lang="es-ES_tradnl" sz="2800" smtClean="0"/>
              <a:t>Hay Flujos con mas de una TIR</a:t>
            </a:r>
          </a:p>
        </p:txBody>
      </p:sp>
      <p:graphicFrame>
        <p:nvGraphicFramePr>
          <p:cNvPr id="13314" name="Object 2"/>
          <p:cNvGraphicFramePr>
            <a:graphicFrameLocks noChangeAspect="1"/>
          </p:cNvGraphicFramePr>
          <p:nvPr/>
        </p:nvGraphicFramePr>
        <p:xfrm>
          <a:off x="1447800" y="1673225"/>
          <a:ext cx="5867400" cy="1374775"/>
        </p:xfrm>
        <a:graphic>
          <a:graphicData uri="http://schemas.openxmlformats.org/presentationml/2006/ole">
            <p:oleObj spid="_x0000_s13314" name="Document" r:id="rId3" imgW="2854800" imgH="685800" progId="Word.Document.8">
              <p:embed/>
            </p:oleObj>
          </a:graphicData>
        </a:graphic>
      </p:graphicFrame>
      <p:graphicFrame>
        <p:nvGraphicFramePr>
          <p:cNvPr id="13315" name="Object 3"/>
          <p:cNvGraphicFramePr>
            <a:graphicFrameLocks noChangeAspect="1"/>
          </p:cNvGraphicFramePr>
          <p:nvPr/>
        </p:nvGraphicFramePr>
        <p:xfrm>
          <a:off x="1143000" y="3257550"/>
          <a:ext cx="2819400" cy="628650"/>
        </p:xfrm>
        <a:graphic>
          <a:graphicData uri="http://schemas.openxmlformats.org/presentationml/2006/ole">
            <p:oleObj spid="_x0000_s13315" name="Equation" r:id="rId4" imgW="1879560" imgH="419040" progId="Equation.3">
              <p:embed/>
            </p:oleObj>
          </a:graphicData>
        </a:graphic>
      </p:graphicFrame>
      <p:graphicFrame>
        <p:nvGraphicFramePr>
          <p:cNvPr id="13316" name="Object 4"/>
          <p:cNvGraphicFramePr>
            <a:graphicFrameLocks noChangeAspect="1"/>
          </p:cNvGraphicFramePr>
          <p:nvPr/>
        </p:nvGraphicFramePr>
        <p:xfrm>
          <a:off x="1371600" y="4648200"/>
          <a:ext cx="5410200" cy="611188"/>
        </p:xfrm>
        <a:graphic>
          <a:graphicData uri="http://schemas.openxmlformats.org/presentationml/2006/ole">
            <p:oleObj spid="_x0000_s13316" name="Equation" r:id="rId5" imgW="3924000" imgH="444240" progId="Equation.3">
              <p:embed/>
            </p:oleObj>
          </a:graphicData>
        </a:graphic>
      </p:graphicFrame>
      <p:sp>
        <p:nvSpPr>
          <p:cNvPr id="36872" name="Rectangle 8"/>
          <p:cNvSpPr>
            <a:spLocks noGrp="1" noChangeArrowheads="1"/>
          </p:cNvSpPr>
          <p:nvPr>
            <p:ph type="body" idx="1"/>
          </p:nvPr>
        </p:nvSpPr>
        <p:spPr/>
        <p:txBody>
          <a:bodyPr/>
          <a:lstStyle/>
          <a:p>
            <a:pPr>
              <a:defRPr/>
            </a:pPr>
            <a:endParaRPr lang="es-ES_tradnl" sz="1800"/>
          </a:p>
          <a:p>
            <a:pPr>
              <a:defRPr/>
            </a:pPr>
            <a:endParaRPr lang="es-ES_tradnl" sz="1800"/>
          </a:p>
          <a:p>
            <a:pPr>
              <a:defRPr/>
            </a:pPr>
            <a:endParaRPr lang="es-ES_tradnl" sz="1800"/>
          </a:p>
          <a:p>
            <a:pPr>
              <a:defRPr/>
            </a:pPr>
            <a:r>
              <a:rPr lang="es-ES_tradnl" sz="1800"/>
              <a:t>Calculando Matemáticamente:</a:t>
            </a:r>
          </a:p>
          <a:p>
            <a:pPr>
              <a:defRPr/>
            </a:pPr>
            <a:endParaRPr lang="es-ES_tradnl" sz="1800"/>
          </a:p>
          <a:p>
            <a:pPr>
              <a:defRPr/>
            </a:pPr>
            <a:endParaRPr lang="es-ES_tradnl" sz="1800"/>
          </a:p>
          <a:p>
            <a:pPr>
              <a:defRPr/>
            </a:pPr>
            <a:endParaRPr lang="es-ES_tradnl" sz="1800"/>
          </a:p>
          <a:p>
            <a:pPr>
              <a:defRPr/>
            </a:pPr>
            <a:r>
              <a:rPr lang="es-ES_tradnl" sz="1800"/>
              <a:t>y remplazando:</a:t>
            </a:r>
          </a:p>
          <a:p>
            <a:pPr>
              <a:defRPr/>
            </a:pPr>
            <a:endParaRPr lang="es-ES_tradnl" sz="1800"/>
          </a:p>
          <a:p>
            <a:pPr>
              <a:defRPr/>
            </a:pPr>
            <a:endParaRPr lang="es-ES_tradnl" sz="1800"/>
          </a:p>
          <a:p>
            <a:pPr>
              <a:defRPr/>
            </a:pPr>
            <a:endParaRPr lang="es-ES_tradnl" sz="1800"/>
          </a:p>
          <a:p>
            <a:pPr>
              <a:defRPr/>
            </a:pPr>
            <a:r>
              <a:rPr lang="es-ES_tradnl" sz="1800"/>
              <a:t>despejando:</a:t>
            </a:r>
          </a:p>
          <a:p>
            <a:pPr algn="ctr">
              <a:buFont typeface="Monotype Sorts" pitchFamily="2" charset="2"/>
              <a:buNone/>
              <a:defRPr/>
            </a:pPr>
            <a:r>
              <a:rPr lang="es-EC" sz="2000"/>
              <a:t>400(1 + </a:t>
            </a:r>
            <a:r>
              <a:rPr lang="es-EC" sz="2000" i="1"/>
              <a:t>r </a:t>
            </a:r>
            <a:r>
              <a:rPr lang="es-EC" sz="2000"/>
              <a:t>)</a:t>
            </a:r>
            <a:r>
              <a:rPr lang="es-EC" sz="2000" baseline="30000"/>
              <a:t>2 </a:t>
            </a:r>
            <a:r>
              <a:rPr lang="es-EC" sz="2000"/>
              <a:t>- 2500(1 + </a:t>
            </a:r>
            <a:r>
              <a:rPr lang="es-EC" sz="2000" i="1"/>
              <a:t>r </a:t>
            </a:r>
            <a:r>
              <a:rPr lang="es-EC" sz="2000"/>
              <a:t>)+ 2500 = 0</a:t>
            </a:r>
          </a:p>
          <a:p>
            <a:pPr algn="r">
              <a:buFont typeface="Monotype Sorts" pitchFamily="2" charset="2"/>
              <a:buNone/>
              <a:defRPr/>
            </a:pPr>
            <a:r>
              <a:rPr lang="es-EC" sz="2000" b="1"/>
              <a:t>...</a:t>
            </a:r>
            <a:endParaRPr lang="es-ES_tradnl" sz="180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r>
              <a:rPr lang="es-ES_tradnl" sz="2800" smtClean="0"/>
              <a:t>TIR, Problema 4.-</a:t>
            </a:r>
            <a:br>
              <a:rPr lang="es-ES_tradnl" sz="2800" smtClean="0"/>
            </a:br>
            <a:r>
              <a:rPr lang="es-ES_tradnl" sz="2800" smtClean="0"/>
              <a:t>Hay Flujos con mas de una TIR</a:t>
            </a:r>
          </a:p>
        </p:txBody>
      </p:sp>
      <p:sp>
        <p:nvSpPr>
          <p:cNvPr id="37894" name="Rectangle 6"/>
          <p:cNvSpPr>
            <a:spLocks noGrp="1" noChangeArrowheads="1"/>
          </p:cNvSpPr>
          <p:nvPr>
            <p:ph type="body" idx="1"/>
          </p:nvPr>
        </p:nvSpPr>
        <p:spPr/>
        <p:txBody>
          <a:bodyPr/>
          <a:lstStyle/>
          <a:p>
            <a:pPr>
              <a:defRPr/>
            </a:pPr>
            <a:r>
              <a:rPr lang="es-ES_tradnl" sz="1800"/>
              <a:t>Lo que corresponde a una ecuación del tipo:</a:t>
            </a:r>
          </a:p>
          <a:p>
            <a:pPr algn="ctr">
              <a:buFont typeface="Monotype Sorts" pitchFamily="2" charset="2"/>
              <a:buNone/>
              <a:defRPr/>
            </a:pPr>
            <a:r>
              <a:rPr lang="es-EC" sz="2000" b="1" i="1"/>
              <a:t>a x</a:t>
            </a:r>
            <a:r>
              <a:rPr lang="es-EC" sz="2000" b="1" i="1" baseline="30000"/>
              <a:t>2 </a:t>
            </a:r>
            <a:r>
              <a:rPr lang="es-EC" sz="2000" b="1" i="1"/>
              <a:t>+ b x + c = 0</a:t>
            </a:r>
          </a:p>
          <a:p>
            <a:pPr>
              <a:defRPr/>
            </a:pPr>
            <a:r>
              <a:rPr lang="es-ES_tradnl" sz="2000"/>
              <a:t>En donde :</a:t>
            </a:r>
          </a:p>
          <a:p>
            <a:pPr>
              <a:defRPr/>
            </a:pPr>
            <a:endParaRPr lang="es-ES_tradnl" sz="2000"/>
          </a:p>
          <a:p>
            <a:pPr>
              <a:defRPr/>
            </a:pPr>
            <a:endParaRPr lang="es-ES_tradnl" sz="2000"/>
          </a:p>
          <a:p>
            <a:pPr>
              <a:defRPr/>
            </a:pPr>
            <a:r>
              <a:rPr lang="es-ES_tradnl" sz="2000"/>
              <a:t>o sea:</a:t>
            </a:r>
          </a:p>
          <a:p>
            <a:pPr>
              <a:defRPr/>
            </a:pPr>
            <a:endParaRPr lang="es-ES_tradnl" sz="2000"/>
          </a:p>
          <a:p>
            <a:pPr>
              <a:defRPr/>
            </a:pPr>
            <a:endParaRPr lang="es-ES_tradnl" sz="2000"/>
          </a:p>
          <a:p>
            <a:pPr>
              <a:defRPr/>
            </a:pPr>
            <a:endParaRPr lang="es-ES_tradnl" sz="2000"/>
          </a:p>
          <a:p>
            <a:pPr>
              <a:defRPr/>
            </a:pPr>
            <a:r>
              <a:rPr lang="es-ES_tradnl" sz="2000"/>
              <a:t>Teniendo entonces:</a:t>
            </a:r>
          </a:p>
          <a:p>
            <a:pPr lvl="1" algn="just">
              <a:defRPr/>
            </a:pPr>
            <a:r>
              <a:rPr lang="es-EC" sz="1800"/>
              <a:t>r</a:t>
            </a:r>
            <a:r>
              <a:rPr lang="es-EC" sz="1800" baseline="-25000"/>
              <a:t>1</a:t>
            </a:r>
            <a:r>
              <a:rPr lang="es-EC" sz="1800"/>
              <a:t> = (2500 +1500)/800 –1 = 400%</a:t>
            </a:r>
          </a:p>
          <a:p>
            <a:pPr lvl="1" algn="just">
              <a:defRPr/>
            </a:pPr>
            <a:r>
              <a:rPr lang="es-EC" sz="1800"/>
              <a:t>r</a:t>
            </a:r>
            <a:r>
              <a:rPr lang="es-EC" sz="1800" baseline="-25000"/>
              <a:t>2</a:t>
            </a:r>
            <a:r>
              <a:rPr lang="es-EC" sz="1800"/>
              <a:t> = (2500 - 1500)/800 –1 =   25%</a:t>
            </a:r>
            <a:endParaRPr lang="es-ES_tradnl" sz="1800"/>
          </a:p>
        </p:txBody>
      </p:sp>
      <p:graphicFrame>
        <p:nvGraphicFramePr>
          <p:cNvPr id="14338" name="Object 2"/>
          <p:cNvGraphicFramePr>
            <a:graphicFrameLocks noChangeAspect="1"/>
          </p:cNvGraphicFramePr>
          <p:nvPr/>
        </p:nvGraphicFramePr>
        <p:xfrm>
          <a:off x="3124200" y="2895600"/>
          <a:ext cx="2438400" cy="868363"/>
        </p:xfrm>
        <a:graphic>
          <a:graphicData uri="http://schemas.openxmlformats.org/presentationml/2006/ole">
            <p:oleObj spid="_x0000_s14338" name="Equation" r:id="rId3" imgW="1244520" imgH="444240" progId="Equation.3">
              <p:embed/>
            </p:oleObj>
          </a:graphicData>
        </a:graphic>
      </p:graphicFrame>
      <p:graphicFrame>
        <p:nvGraphicFramePr>
          <p:cNvPr id="14339" name="Object 3"/>
          <p:cNvGraphicFramePr>
            <a:graphicFrameLocks noChangeAspect="1"/>
          </p:cNvGraphicFramePr>
          <p:nvPr/>
        </p:nvGraphicFramePr>
        <p:xfrm>
          <a:off x="2209800" y="4176713"/>
          <a:ext cx="5105400" cy="700087"/>
        </p:xfrm>
        <a:graphic>
          <a:graphicData uri="http://schemas.openxmlformats.org/presentationml/2006/ole">
            <p:oleObj spid="_x0000_s14339" name="Equation" r:id="rId4" imgW="3504960" imgH="482400" progId="Equation.3">
              <p:embed/>
            </p:oleObj>
          </a:graphicData>
        </a:graphic>
      </p:graphicFrame>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p:txBody>
          <a:bodyPr/>
          <a:lstStyle/>
          <a:p>
            <a:r>
              <a:rPr lang="es-ES_tradnl" sz="2800" smtClean="0"/>
              <a:t>TIR, Problema 4.-</a:t>
            </a:r>
            <a:br>
              <a:rPr lang="es-ES_tradnl" sz="2800" smtClean="0"/>
            </a:br>
            <a:r>
              <a:rPr lang="es-ES_tradnl" sz="2800" smtClean="0"/>
              <a:t>Hay Flujos con mas de una TIR</a:t>
            </a:r>
          </a:p>
        </p:txBody>
      </p:sp>
      <p:graphicFrame>
        <p:nvGraphicFramePr>
          <p:cNvPr id="15362" name="Object 2"/>
          <p:cNvGraphicFramePr>
            <a:graphicFrameLocks noChangeAspect="1"/>
          </p:cNvGraphicFramePr>
          <p:nvPr>
            <p:ph type="chart" idx="1"/>
          </p:nvPr>
        </p:nvGraphicFramePr>
        <p:xfrm>
          <a:off x="500063" y="1752600"/>
          <a:ext cx="8262937" cy="4994275"/>
        </p:xfrm>
        <a:graphic>
          <a:graphicData uri="http://schemas.openxmlformats.org/presentationml/2006/ole">
            <p:oleObj spid="_x0000_s15362" name="Worksheet" r:id="rId3" imgW="5077231" imgH="2972162" progId="Excel.Sheet.8">
              <p:embed/>
            </p:oleObj>
          </a:graphicData>
        </a:graphic>
      </p:graphicFrame>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s-ES_tradnl" sz="2800" smtClean="0"/>
              <a:t>TIR, Problema 5.-</a:t>
            </a:r>
            <a:br>
              <a:rPr lang="es-ES_tradnl" sz="2800" smtClean="0"/>
            </a:br>
            <a:r>
              <a:rPr lang="es-ES_tradnl" sz="2800" smtClean="0"/>
              <a:t>No Considera Reinversiones a </a:t>
            </a:r>
            <a:br>
              <a:rPr lang="es-ES_tradnl" sz="2800" smtClean="0"/>
            </a:br>
            <a:r>
              <a:rPr lang="es-ES_tradnl" sz="2800" smtClean="0"/>
              <a:t>Costo de Oportunidad</a:t>
            </a:r>
          </a:p>
        </p:txBody>
      </p:sp>
      <p:sp>
        <p:nvSpPr>
          <p:cNvPr id="40963" name="Rectangle 3"/>
          <p:cNvSpPr>
            <a:spLocks noGrp="1" noChangeArrowheads="1"/>
          </p:cNvSpPr>
          <p:nvPr>
            <p:ph type="body" idx="1"/>
          </p:nvPr>
        </p:nvSpPr>
        <p:spPr/>
        <p:txBody>
          <a:bodyPr/>
          <a:lstStyle/>
          <a:p>
            <a:pPr>
              <a:defRPr/>
            </a:pPr>
            <a:endParaRPr lang="es-ES_tradnl" sz="2000"/>
          </a:p>
          <a:p>
            <a:pPr>
              <a:defRPr/>
            </a:pPr>
            <a:endParaRPr lang="es-ES_tradnl" sz="2000"/>
          </a:p>
          <a:p>
            <a:pPr>
              <a:defRPr/>
            </a:pPr>
            <a:endParaRPr lang="es-ES_tradnl" sz="2000"/>
          </a:p>
          <a:p>
            <a:pPr>
              <a:defRPr/>
            </a:pPr>
            <a:endParaRPr lang="es-ES_tradnl" sz="2000"/>
          </a:p>
          <a:p>
            <a:pPr>
              <a:defRPr/>
            </a:pPr>
            <a:r>
              <a:rPr lang="es-ES_tradnl" sz="2000"/>
              <a:t>Regla  de la TIR </a:t>
            </a:r>
            <a:r>
              <a:rPr lang="es-ES_tradnl" sz="2000">
                <a:sym typeface="Directions MT" pitchFamily="2" charset="2"/>
              </a:rPr>
              <a:t>Proyecto B</a:t>
            </a:r>
          </a:p>
          <a:p>
            <a:pPr>
              <a:defRPr/>
            </a:pPr>
            <a:r>
              <a:rPr lang="es-ES_tradnl" sz="2000">
                <a:sym typeface="Directions MT" pitchFamily="2" charset="2"/>
              </a:rPr>
              <a:t>Regla del VAN </a:t>
            </a:r>
            <a:r>
              <a:rPr lang="es-ES_tradnl" sz="2000"/>
              <a:t> </a:t>
            </a:r>
            <a:r>
              <a:rPr lang="es-ES_tradnl" sz="2000">
                <a:sym typeface="Directions MT" pitchFamily="2" charset="2"/>
              </a:rPr>
              <a:t> depende de Costo de Oportunidad</a:t>
            </a:r>
          </a:p>
          <a:p>
            <a:pPr lvl="1" algn="just">
              <a:defRPr/>
            </a:pPr>
            <a:r>
              <a:rPr lang="es-EC" sz="1800"/>
              <a:t>r&lt; 23% </a:t>
            </a:r>
            <a:r>
              <a:rPr lang="es-ES_tradnl" sz="1800">
                <a:sym typeface="Directions MT" pitchFamily="2" charset="2"/>
              </a:rPr>
              <a:t></a:t>
            </a:r>
            <a:r>
              <a:rPr lang="es-EC" sz="1800"/>
              <a:t> Proyecto A</a:t>
            </a:r>
          </a:p>
          <a:p>
            <a:pPr lvl="1" algn="just">
              <a:defRPr/>
            </a:pPr>
            <a:r>
              <a:rPr lang="es-EC" sz="1800"/>
              <a:t>23%&gt; r&lt; 30% </a:t>
            </a:r>
            <a:r>
              <a:rPr lang="es-ES_tradnl" sz="1800">
                <a:sym typeface="Directions MT" pitchFamily="2" charset="2"/>
              </a:rPr>
              <a:t></a:t>
            </a:r>
            <a:r>
              <a:rPr lang="es-EC" sz="1800"/>
              <a:t> B.</a:t>
            </a:r>
          </a:p>
          <a:p>
            <a:pPr lvl="1">
              <a:defRPr/>
            </a:pPr>
            <a:r>
              <a:rPr lang="es-EC" sz="1800"/>
              <a:t>r &gt; 30% </a:t>
            </a:r>
            <a:r>
              <a:rPr lang="es-ES_tradnl" sz="1800">
                <a:sym typeface="Directions MT" pitchFamily="2" charset="2"/>
              </a:rPr>
              <a:t></a:t>
            </a:r>
            <a:r>
              <a:rPr lang="es-EC" sz="1800"/>
              <a:t> Ninguno</a:t>
            </a:r>
          </a:p>
          <a:p>
            <a:pPr algn="just">
              <a:defRPr/>
            </a:pPr>
            <a:r>
              <a:rPr lang="es-EC" sz="2000"/>
              <a:t>TIR asume reinverción excedentes  de flujo a una tasa igual a la TIR</a:t>
            </a:r>
          </a:p>
          <a:p>
            <a:pPr algn="just">
              <a:defRPr/>
            </a:pPr>
            <a:r>
              <a:rPr lang="es-EC" sz="2000"/>
              <a:t>Inversionista eficiente reinvierte excedentes del primer año a su tasa de oportunidad</a:t>
            </a:r>
            <a:endParaRPr lang="es-ES_tradnl" sz="2000">
              <a:sym typeface="Directions MT" pitchFamily="2" charset="2"/>
            </a:endParaRPr>
          </a:p>
        </p:txBody>
      </p:sp>
      <p:graphicFrame>
        <p:nvGraphicFramePr>
          <p:cNvPr id="16386" name="Object 2"/>
          <p:cNvGraphicFramePr>
            <a:graphicFrameLocks noChangeAspect="1"/>
          </p:cNvGraphicFramePr>
          <p:nvPr/>
        </p:nvGraphicFramePr>
        <p:xfrm>
          <a:off x="1524000" y="1828800"/>
          <a:ext cx="5837238" cy="1520825"/>
        </p:xfrm>
        <a:graphic>
          <a:graphicData uri="http://schemas.openxmlformats.org/presentationml/2006/ole">
            <p:oleObj spid="_x0000_s16386" name="Document" r:id="rId3" imgW="3388320" imgH="904680" progId="Word.Document.8">
              <p:embed/>
            </p:oleObj>
          </a:graphicData>
        </a:graphic>
      </p:graphicFrame>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r>
              <a:rPr lang="es-ES_tradnl" sz="2800" smtClean="0"/>
              <a:t>TIR, Problema 5.-</a:t>
            </a:r>
            <a:br>
              <a:rPr lang="es-ES_tradnl" sz="2800" smtClean="0"/>
            </a:br>
            <a:r>
              <a:rPr lang="es-ES_tradnl" sz="2800" smtClean="0"/>
              <a:t>No Considera Reinversiones a </a:t>
            </a:r>
            <a:br>
              <a:rPr lang="es-ES_tradnl" sz="2800" smtClean="0"/>
            </a:br>
            <a:r>
              <a:rPr lang="es-ES_tradnl" sz="2800" smtClean="0"/>
              <a:t>Costo de Oportunidad</a:t>
            </a:r>
          </a:p>
        </p:txBody>
      </p:sp>
      <p:graphicFrame>
        <p:nvGraphicFramePr>
          <p:cNvPr id="17410" name="Object 2"/>
          <p:cNvGraphicFramePr>
            <a:graphicFrameLocks noChangeAspect="1"/>
          </p:cNvGraphicFramePr>
          <p:nvPr>
            <p:ph type="chart" idx="1"/>
          </p:nvPr>
        </p:nvGraphicFramePr>
        <p:xfrm>
          <a:off x="642938" y="1371600"/>
          <a:ext cx="8196262" cy="5507038"/>
        </p:xfrm>
        <a:graphic>
          <a:graphicData uri="http://schemas.openxmlformats.org/presentationml/2006/ole">
            <p:oleObj spid="_x0000_s17410" name="Worksheet" r:id="rId3" imgW="5486761" imgH="3705707" progId="Excel.Sheet.8">
              <p:embed/>
            </p:oleObj>
          </a:graphicData>
        </a:graphic>
      </p:graphicFrame>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43000" y="785813"/>
            <a:ext cx="7772400" cy="1143000"/>
          </a:xfrm>
        </p:spPr>
        <p:txBody>
          <a:bodyPr/>
          <a:lstStyle/>
          <a:p>
            <a:r>
              <a:rPr lang="es-ES" noProof="1" smtClean="0">
                <a:solidFill>
                  <a:srgbClr val="FF0000"/>
                </a:solidFill>
              </a:rPr>
              <a:t>Mas Vale Pajaro en Mano que Ciento Volando</a:t>
            </a:r>
            <a:endParaRPr lang="es-ES_tradnl" smtClean="0">
              <a:solidFill>
                <a:srgbClr val="FF0000"/>
              </a:solidFill>
            </a:endParaRPr>
          </a:p>
        </p:txBody>
      </p:sp>
      <p:sp>
        <p:nvSpPr>
          <p:cNvPr id="4099" name="Rectangle 3"/>
          <p:cNvSpPr>
            <a:spLocks noGrp="1" noChangeArrowheads="1"/>
          </p:cNvSpPr>
          <p:nvPr>
            <p:ph type="subTitle" idx="1"/>
          </p:nvPr>
        </p:nvSpPr>
        <p:spPr>
          <a:xfrm>
            <a:off x="2209800" y="2286000"/>
            <a:ext cx="6400800" cy="1771650"/>
          </a:xfrm>
        </p:spPr>
        <p:txBody>
          <a:bodyPr/>
          <a:lstStyle/>
          <a:p>
            <a:pPr>
              <a:defRPr/>
            </a:pPr>
            <a:r>
              <a:rPr lang="es-EC" dirty="0">
                <a:solidFill>
                  <a:schemeClr val="tx1"/>
                </a:solidFill>
              </a:rPr>
              <a:t>Esto es Cierto...  pero</a:t>
            </a:r>
          </a:p>
          <a:p>
            <a:pPr>
              <a:defRPr/>
            </a:pPr>
            <a:r>
              <a:rPr lang="es-EC" u="sng" dirty="0">
                <a:solidFill>
                  <a:schemeClr val="tx1"/>
                </a:solidFill>
              </a:rPr>
              <a:t>Solo al Costo de Oportunidad Apropiado</a:t>
            </a:r>
            <a:endParaRPr lang="es-ES_tradnl" dirty="0">
              <a:solidFill>
                <a:schemeClr val="tx1"/>
              </a:solidFill>
            </a:endParaRPr>
          </a:p>
          <a:p>
            <a:pPr>
              <a:defRPr/>
            </a:pPr>
            <a:endParaRPr lang="es-ES_tradnl" dirty="0"/>
          </a:p>
        </p:txBody>
      </p:sp>
      <p:sp>
        <p:nvSpPr>
          <p:cNvPr id="4100" name="Text Box 4"/>
          <p:cNvSpPr txBox="1">
            <a:spLocks noChangeArrowheads="1"/>
          </p:cNvSpPr>
          <p:nvPr/>
        </p:nvSpPr>
        <p:spPr bwMode="auto">
          <a:xfrm>
            <a:off x="1050925" y="5373688"/>
            <a:ext cx="4641850" cy="457200"/>
          </a:xfrm>
          <a:prstGeom prst="rect">
            <a:avLst/>
          </a:prstGeom>
          <a:noFill/>
          <a:ln w="9525">
            <a:noFill/>
            <a:miter lim="800000"/>
            <a:headEnd/>
            <a:tailEnd/>
          </a:ln>
        </p:spPr>
        <p:txBody>
          <a:bodyPr wrap="none">
            <a:spAutoFit/>
          </a:bodyPr>
          <a:lstStyle/>
          <a:p>
            <a:r>
              <a:rPr lang="es-ES_tradnl">
                <a:latin typeface="Arial" pitchFamily="34" charset="0"/>
              </a:rPr>
              <a:t>Valor  del Dinero en el Tiempo ...</a:t>
            </a:r>
            <a:endParaRPr lang="es-ES_tradnl"/>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wd">
                                    <p:tmPct val="100000"/>
                                  </p:iterate>
                                  <p:childTnLst>
                                    <p:set>
                                      <p:cBhvr>
                                        <p:cTn id="6" dur="1" fill="hold">
                                          <p:stCondLst>
                                            <p:cond delay="0"/>
                                          </p:stCondLst>
                                        </p:cTn>
                                        <p:tgtEl>
                                          <p:spTgt spid="4098">
                                            <p:txEl>
                                              <p:pRg st="0" end="0"/>
                                            </p:txEl>
                                          </p:spTgt>
                                        </p:tgtEl>
                                        <p:attrNameLst>
                                          <p:attrName>style.visibility</p:attrName>
                                        </p:attrNameLst>
                                      </p:cBhvr>
                                      <p:to>
                                        <p:strVal val="visible"/>
                                      </p:to>
                                    </p:set>
                                    <p:anim calcmode="lin" valueType="num">
                                      <p:cBhvr additive="base">
                                        <p:cTn id="7" dur="300" fill="hold"/>
                                        <p:tgtEl>
                                          <p:spTgt spid="4098">
                                            <p:txEl>
                                              <p:pRg st="0" end="0"/>
                                            </p:txEl>
                                          </p:spTgt>
                                        </p:tgtEl>
                                        <p:attrNameLst>
                                          <p:attrName>ppt_x</p:attrName>
                                        </p:attrNameLst>
                                      </p:cBhvr>
                                      <p:tavLst>
                                        <p:tav tm="0">
                                          <p:val>
                                            <p:strVal val="#ppt_x"/>
                                          </p:val>
                                        </p:tav>
                                        <p:tav tm="100000">
                                          <p:val>
                                            <p:strVal val="#ppt_x"/>
                                          </p:val>
                                        </p:tav>
                                      </p:tavLst>
                                    </p:anim>
                                    <p:anim calcmode="lin" valueType="num">
                                      <p:cBhvr additive="base">
                                        <p:cTn id="8" dur="300" fill="hold"/>
                                        <p:tgtEl>
                                          <p:spTgt spid="4098">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WHOOSH.WAV" builtIn="1"/>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additive="base">
                                        <p:cTn id="19" dur="500" fill="hold"/>
                                        <p:tgtEl>
                                          <p:spTgt spid="4099">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WHOOSH.WAV" builtIn="1"/>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iterate type="lt">
                                    <p:tmPct val="100000"/>
                                  </p:iterate>
                                  <p:childTnLst>
                                    <p:set>
                                      <p:cBhvr>
                                        <p:cTn id="24" dur="1" fill="hold">
                                          <p:stCondLst>
                                            <p:cond delay="0"/>
                                          </p:stCondLst>
                                        </p:cTn>
                                        <p:tgtEl>
                                          <p:spTgt spid="4100">
                                            <p:txEl>
                                              <p:pRg st="0" end="0"/>
                                            </p:txEl>
                                          </p:spTgt>
                                        </p:tgtEl>
                                        <p:attrNameLst>
                                          <p:attrName>style.visibility</p:attrName>
                                        </p:attrNameLst>
                                      </p:cBhvr>
                                      <p:to>
                                        <p:strVal val="visible"/>
                                      </p:to>
                                    </p:set>
                                    <p:anim calcmode="lin" valueType="num">
                                      <p:cBhvr additive="base">
                                        <p:cTn id="25" dur="75" fill="hold"/>
                                        <p:tgtEl>
                                          <p:spTgt spid="4100">
                                            <p:txEl>
                                              <p:pRg st="0" end="0"/>
                                            </p:txEl>
                                          </p:spTgt>
                                        </p:tgtEl>
                                        <p:attrNameLst>
                                          <p:attrName>ppt_x</p:attrName>
                                        </p:attrNameLst>
                                      </p:cBhvr>
                                      <p:tavLst>
                                        <p:tav tm="0">
                                          <p:val>
                                            <p:strVal val="1+#ppt_w/2"/>
                                          </p:val>
                                        </p:tav>
                                        <p:tav tm="100000">
                                          <p:val>
                                            <p:strVal val="#ppt_x"/>
                                          </p:val>
                                        </p:tav>
                                      </p:tavLst>
                                    </p:anim>
                                    <p:anim calcmode="lin" valueType="num">
                                      <p:cBhvr additive="base">
                                        <p:cTn id="26" dur="75" fill="hold"/>
                                        <p:tgtEl>
                                          <p:spTgt spid="4100">
                                            <p:txEl>
                                              <p:pRg st="0" end="0"/>
                                            </p:txEl>
                                          </p:spTgt>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TYPE.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build="p" autoUpdateAnimBg="0"/>
      <p:bldP spid="4099" grpId="0" build="p" autoUpdateAnimBg="0"/>
      <p:bldP spid="4100"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143000" y="71438"/>
            <a:ext cx="7772400" cy="1143000"/>
          </a:xfrm>
        </p:spPr>
        <p:txBody>
          <a:bodyPr/>
          <a:lstStyle/>
          <a:p>
            <a:r>
              <a:rPr lang="es-ES_tradnl" sz="2800" smtClean="0"/>
              <a:t>Periodo de Recuperación de Inversión</a:t>
            </a:r>
          </a:p>
        </p:txBody>
      </p:sp>
      <p:sp>
        <p:nvSpPr>
          <p:cNvPr id="44035" name="Rectangle 3"/>
          <p:cNvSpPr>
            <a:spLocks noGrp="1" noChangeArrowheads="1"/>
          </p:cNvSpPr>
          <p:nvPr>
            <p:ph type="body" idx="1"/>
          </p:nvPr>
        </p:nvSpPr>
        <p:spPr>
          <a:xfrm>
            <a:off x="1169988" y="857250"/>
            <a:ext cx="7772400" cy="4114800"/>
          </a:xfrm>
        </p:spPr>
        <p:txBody>
          <a:bodyPr/>
          <a:lstStyle/>
          <a:p>
            <a:pPr algn="just">
              <a:defRPr/>
            </a:pPr>
            <a:r>
              <a:rPr lang="es-EC" sz="1800" dirty="0"/>
              <a:t>Muchos  inversionistas requieren que la inversión inicial en un proyecto sea recuperada en un periodo de tiempo especifico. El periodo de recuperación de la inversión de un proyecto se encuentra contando </a:t>
            </a:r>
            <a:r>
              <a:rPr lang="es-EC" sz="1800" u="sng" dirty="0"/>
              <a:t>el número de años que se requiere para que el flujo de caja acumulado proyectado sea igual a la inversión original</a:t>
            </a:r>
            <a:r>
              <a:rPr lang="es-EC" sz="1800" dirty="0"/>
              <a:t>. El indicador de periodo de recuperación escoge los proyectos cuyo periodo de recuperación sea menor que  el periodo de recuperación establecido como política de la empresa.</a:t>
            </a:r>
          </a:p>
          <a:p>
            <a:pPr algn="just">
              <a:defRPr/>
            </a:pPr>
            <a:r>
              <a:rPr lang="es-EC" sz="1800" dirty="0"/>
              <a:t>Hay información que no se toma en cuenta en el indicador del periodo de recuperación. No se contemplan los beneficios (o costos) generados después de haber recuperado la inversión inicial. Además, el criterio no reconoce el costo de oportunidad del dinero, asumiendo que el dinero desembolsado o recibido en distintos momentos tiene el mismo valor. En realidad considera igual ponderación a todos los flujos de efectivo antes de la fecha de recuperación, y no asigna ninguna a los que se encuentran después de esta.</a:t>
            </a:r>
          </a:p>
          <a:p>
            <a:pPr algn="just">
              <a:defRPr/>
            </a:pPr>
            <a:r>
              <a:rPr lang="es-EC" sz="1800" dirty="0"/>
              <a:t>El periodo de recuperación es un criterio sencillo y que ha sido utilizado ampliamente. Mas que para determinar la eficiencia de una inversión, este método está inspirado por una política de liquidez acentuada y podría usarse en situaciones de alto riesgo, en donde es conveniente recuperar la inversión lo antes posible.</a:t>
            </a:r>
          </a:p>
          <a:p>
            <a:pPr>
              <a:defRPr/>
            </a:pPr>
            <a:endParaRPr lang="es-EC" sz="1800" dirty="0"/>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p:txBody>
          <a:bodyPr/>
          <a:lstStyle/>
          <a:p>
            <a:r>
              <a:rPr lang="es-ES_tradnl" sz="2800" smtClean="0"/>
              <a:t>Periodo de Recuperación de Inversión</a:t>
            </a:r>
          </a:p>
        </p:txBody>
      </p:sp>
      <p:graphicFrame>
        <p:nvGraphicFramePr>
          <p:cNvPr id="18434" name="Object 2"/>
          <p:cNvGraphicFramePr>
            <a:graphicFrameLocks noChangeAspect="1"/>
          </p:cNvGraphicFramePr>
          <p:nvPr>
            <p:ph type="tbl" idx="1"/>
          </p:nvPr>
        </p:nvGraphicFramePr>
        <p:xfrm>
          <a:off x="1009650" y="2514600"/>
          <a:ext cx="7848600" cy="2557463"/>
        </p:xfrm>
        <a:graphic>
          <a:graphicData uri="http://schemas.openxmlformats.org/presentationml/2006/ole">
            <p:oleObj spid="_x0000_s18434" name="Document" r:id="rId3" imgW="4192920" imgH="1366560" progId="Word.Document.8">
              <p:embed/>
            </p:oleObj>
          </a:graphicData>
        </a:graphic>
      </p:graphicFrame>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214438" y="0"/>
            <a:ext cx="7772400" cy="1143000"/>
          </a:xfrm>
        </p:spPr>
        <p:txBody>
          <a:bodyPr/>
          <a:lstStyle/>
          <a:p>
            <a:r>
              <a:rPr lang="es-ES_tradnl" sz="2800" smtClean="0"/>
              <a:t>Periodo de Recuperación Descontado</a:t>
            </a:r>
          </a:p>
        </p:txBody>
      </p:sp>
      <p:sp>
        <p:nvSpPr>
          <p:cNvPr id="45059" name="Rectangle 3"/>
          <p:cNvSpPr>
            <a:spLocks noGrp="1" noChangeArrowheads="1"/>
          </p:cNvSpPr>
          <p:nvPr>
            <p:ph type="body" idx="1"/>
          </p:nvPr>
        </p:nvSpPr>
        <p:spPr>
          <a:xfrm>
            <a:off x="1143000" y="928688"/>
            <a:ext cx="7772400" cy="4114800"/>
          </a:xfrm>
        </p:spPr>
        <p:txBody>
          <a:bodyPr/>
          <a:lstStyle/>
          <a:p>
            <a:pPr algn="just">
              <a:defRPr/>
            </a:pPr>
            <a:r>
              <a:rPr lang="es-EC" sz="1800" dirty="0"/>
              <a:t>Como vimos, uno de los  problemas del periodo de recuperación es que no considera una tasa de descuento para los flujos de efectivo. Este problema puede ser en parte solucionado utilizando el periodo de recuperación descontado, el cual es “</a:t>
            </a:r>
            <a:r>
              <a:rPr lang="es-EC" sz="1800" u="sng" dirty="0"/>
              <a:t>el número de años que se requiere para que el flujo de caja acumulado proyectado sea igual a la inversión original, en unidades monetarias actuales</a:t>
            </a:r>
            <a:r>
              <a:rPr lang="es-EC" sz="1800" dirty="0"/>
              <a:t>”, o en otras palabras, es un periodo de recuperación que considera el costo de oportunidad del dinero. </a:t>
            </a:r>
          </a:p>
          <a:p>
            <a:pPr algn="just">
              <a:defRPr/>
            </a:pPr>
            <a:endParaRPr lang="es-EC" sz="1800" dirty="0"/>
          </a:p>
          <a:p>
            <a:pPr algn="just">
              <a:defRPr/>
            </a:pPr>
            <a:r>
              <a:rPr lang="es-EC" sz="1800" dirty="0"/>
              <a:t>El cálculo del periodo de recuperación descontado se lo hace de la misma forma que el  del periodo de recuperación, pero utilizando un flujo descontado.</a:t>
            </a:r>
          </a:p>
          <a:p>
            <a:pPr algn="just">
              <a:defRPr/>
            </a:pPr>
            <a:r>
              <a:rPr lang="es-EC" sz="1800" dirty="0"/>
              <a:t>A pesar de no tener el problema de considerar iguales a las unidades monetarias a través del tiempo, este método sigue ignorando el valor de flujos posteriores al periodo de recuperación.</a:t>
            </a:r>
            <a:endParaRPr lang="es-EC" sz="1800" b="1" dirty="0"/>
          </a:p>
          <a:p>
            <a:pPr algn="just">
              <a:defRPr/>
            </a:pPr>
            <a:r>
              <a:rPr lang="es-EC" sz="1800" dirty="0"/>
              <a:t>Bajo este criterio de selección se aceptan aquellos proyectos cuyo periodo de recuperación descontado sea menor que  el periodo de recuperación descontado establecido como política de la empresa.</a:t>
            </a:r>
          </a:p>
          <a:p>
            <a:pPr>
              <a:defRPr/>
            </a:pPr>
            <a:endParaRPr lang="es-EC" sz="1800" dirty="0"/>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a:lstStyle/>
          <a:p>
            <a:r>
              <a:rPr lang="es-ES_tradnl" sz="2800" smtClean="0"/>
              <a:t>Periodo de Recuperación Descontado</a:t>
            </a:r>
          </a:p>
        </p:txBody>
      </p:sp>
      <p:graphicFrame>
        <p:nvGraphicFramePr>
          <p:cNvPr id="19458" name="Object 2"/>
          <p:cNvGraphicFramePr>
            <a:graphicFrameLocks noChangeAspect="1"/>
          </p:cNvGraphicFramePr>
          <p:nvPr>
            <p:ph type="tbl" idx="1"/>
          </p:nvPr>
        </p:nvGraphicFramePr>
        <p:xfrm>
          <a:off x="1004888" y="2743200"/>
          <a:ext cx="7924800" cy="1685925"/>
        </p:xfrm>
        <a:graphic>
          <a:graphicData uri="http://schemas.openxmlformats.org/presentationml/2006/ole">
            <p:oleObj spid="_x0000_s19458" name="Document" r:id="rId3" imgW="4259520" imgH="907560" progId="Word.Document.8">
              <p:embed/>
            </p:oleObj>
          </a:graphicData>
        </a:graphic>
      </p:graphicFrame>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lstStyle/>
          <a:p>
            <a:r>
              <a:rPr lang="es-ES_tradnl" sz="2800" smtClean="0"/>
              <a:t>Periodos de Recuperación</a:t>
            </a:r>
          </a:p>
        </p:txBody>
      </p:sp>
      <p:graphicFrame>
        <p:nvGraphicFramePr>
          <p:cNvPr id="20482" name="Object 2"/>
          <p:cNvGraphicFramePr>
            <a:graphicFrameLocks noChangeAspect="1"/>
          </p:cNvGraphicFramePr>
          <p:nvPr>
            <p:ph type="chart" idx="1"/>
          </p:nvPr>
        </p:nvGraphicFramePr>
        <p:xfrm>
          <a:off x="1071563" y="1676400"/>
          <a:ext cx="7691437" cy="4857750"/>
        </p:xfrm>
        <a:graphic>
          <a:graphicData uri="http://schemas.openxmlformats.org/presentationml/2006/ole">
            <p:oleObj spid="_x0000_s20482" name="Worksheet" r:id="rId3" imgW="6334351" imgH="3638791" progId="Excel.Sheet.8">
              <p:embed/>
            </p:oleObj>
          </a:graphicData>
        </a:graphic>
      </p:graphicFrame>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1143000" y="0"/>
            <a:ext cx="7772400" cy="1143000"/>
          </a:xfrm>
        </p:spPr>
        <p:txBody>
          <a:bodyPr/>
          <a:lstStyle/>
          <a:p>
            <a:r>
              <a:rPr lang="es-ES_tradnl" sz="2800" smtClean="0"/>
              <a:t>Tasa de Retorno Contable</a:t>
            </a:r>
          </a:p>
        </p:txBody>
      </p:sp>
      <p:sp>
        <p:nvSpPr>
          <p:cNvPr id="46083" name="Rectangle 3"/>
          <p:cNvSpPr>
            <a:spLocks noGrp="1" noChangeArrowheads="1"/>
          </p:cNvSpPr>
          <p:nvPr>
            <p:ph type="body" idx="1"/>
          </p:nvPr>
        </p:nvSpPr>
        <p:spPr>
          <a:xfrm>
            <a:off x="1143000" y="1000125"/>
            <a:ext cx="7772400" cy="4114800"/>
          </a:xfrm>
        </p:spPr>
        <p:txBody>
          <a:bodyPr/>
          <a:lstStyle/>
          <a:p>
            <a:pPr algn="just">
              <a:defRPr/>
            </a:pPr>
            <a:r>
              <a:rPr lang="es-EC" sz="1800" dirty="0"/>
              <a:t>Un método que se ajusta bien a la información contable. </a:t>
            </a:r>
          </a:p>
          <a:p>
            <a:pPr algn="just">
              <a:defRPr/>
            </a:pPr>
            <a:r>
              <a:rPr lang="es-EC" sz="1800" dirty="0"/>
              <a:t>Relaciona utilidad neta anual promedio que genera </a:t>
            </a:r>
            <a:r>
              <a:rPr lang="es-EC" sz="1800" u="sng" dirty="0"/>
              <a:t>contablemente</a:t>
            </a:r>
            <a:r>
              <a:rPr lang="es-EC" sz="1800" dirty="0"/>
              <a:t> el proyecto con la inversión promedio:</a:t>
            </a:r>
          </a:p>
          <a:p>
            <a:pPr algn="just">
              <a:defRPr/>
            </a:pPr>
            <a:endParaRPr lang="es-EC" sz="1800" dirty="0"/>
          </a:p>
          <a:p>
            <a:pPr algn="just">
              <a:defRPr/>
            </a:pPr>
            <a:endParaRPr lang="es-EC" sz="1800" dirty="0" smtClean="0"/>
          </a:p>
          <a:p>
            <a:pPr algn="just">
              <a:defRPr/>
            </a:pPr>
            <a:endParaRPr lang="es-EC" sz="1800" dirty="0"/>
          </a:p>
          <a:p>
            <a:pPr algn="just">
              <a:defRPr/>
            </a:pPr>
            <a:r>
              <a:rPr lang="es-EC" sz="1800" dirty="0"/>
              <a:t>La utilidad promedio se obtiene sumando las utilidades contables de cada año y dividiendo el total entre el numero de años. El cálculo de la inversión promedio se obtiene sumando el valor contable de las inversiones al final de cada año y dividiendo esta suma por el número de años.</a:t>
            </a:r>
          </a:p>
          <a:p>
            <a:pPr algn="just">
              <a:defRPr/>
            </a:pPr>
            <a:r>
              <a:rPr lang="es-EC" sz="1800" dirty="0"/>
              <a:t>La relación </a:t>
            </a:r>
            <a:r>
              <a:rPr lang="es-EC" sz="1800" dirty="0" err="1"/>
              <a:t>Rc</a:t>
            </a:r>
            <a:r>
              <a:rPr lang="es-EC" sz="1800" dirty="0"/>
              <a:t> es comparada con la tasa de retorno contable mínima aceptada por la empresa. Si el valor de </a:t>
            </a:r>
            <a:r>
              <a:rPr lang="es-EC" sz="1800" dirty="0" err="1"/>
              <a:t>Rc</a:t>
            </a:r>
            <a:r>
              <a:rPr lang="es-EC" sz="1800" dirty="0"/>
              <a:t> es mayor, entonces el proyecto de inversión se considera aceptables, de lo contrario no. </a:t>
            </a:r>
          </a:p>
          <a:p>
            <a:pPr algn="just">
              <a:defRPr/>
            </a:pPr>
            <a:r>
              <a:rPr lang="es-EC" sz="1800" dirty="0"/>
              <a:t>Las debilidades de este método son bastante claras. En primer lugar, utiliza el concepto de utilidades contables y no el de flujo de caja. En segundo lugar, la rentabilidad contable considera igual valor del dinero en el tiempo, es decir considera igual una utilidad en el primer año que una en el quinto año.</a:t>
            </a:r>
          </a:p>
        </p:txBody>
      </p:sp>
      <p:graphicFrame>
        <p:nvGraphicFramePr>
          <p:cNvPr id="21506" name="Object 2"/>
          <p:cNvGraphicFramePr>
            <a:graphicFrameLocks noChangeAspect="1"/>
          </p:cNvGraphicFramePr>
          <p:nvPr/>
        </p:nvGraphicFramePr>
        <p:xfrm>
          <a:off x="2928938" y="2000250"/>
          <a:ext cx="4191000" cy="795338"/>
        </p:xfrm>
        <a:graphic>
          <a:graphicData uri="http://schemas.openxmlformats.org/presentationml/2006/ole">
            <p:oleObj spid="_x0000_s21506" name="Ecuación" r:id="rId3" imgW="1752480" imgH="393480" progId="Equation.3">
              <p:embed/>
            </p:oleObj>
          </a:graphicData>
        </a:graphic>
      </p:graphicFrame>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s-ES_tradnl" sz="2800" smtClean="0"/>
              <a:t>Relación Beneficio / Costo</a:t>
            </a:r>
          </a:p>
        </p:txBody>
      </p:sp>
      <p:sp>
        <p:nvSpPr>
          <p:cNvPr id="47107" name="Rectangle 3"/>
          <p:cNvSpPr>
            <a:spLocks noGrp="1" noChangeArrowheads="1"/>
          </p:cNvSpPr>
          <p:nvPr>
            <p:ph type="body" idx="1"/>
          </p:nvPr>
        </p:nvSpPr>
        <p:spPr/>
        <p:txBody>
          <a:bodyPr/>
          <a:lstStyle/>
          <a:p>
            <a:pPr algn="just">
              <a:defRPr/>
            </a:pPr>
            <a:r>
              <a:rPr lang="es-EC" sz="2000"/>
              <a:t>Otro criterio de selección es la llamada relación beneficio/costo. Que más que un nuevo método de evaluación es un complemento o extensión de la regla del VAN.</a:t>
            </a:r>
          </a:p>
          <a:p>
            <a:pPr algn="just">
              <a:defRPr/>
            </a:pPr>
            <a:r>
              <a:rPr lang="es-EC" sz="2000"/>
              <a:t>Antes de calcular una relación de beneficio costo, todos los beneficios y costos que se utilizarán en el cálculo deben de convertirse a una unidad monetaria común, en otras palabras descontarse con el costo de oportunidad. La relación beneficio costo se puede definir como “</a:t>
            </a:r>
            <a:r>
              <a:rPr lang="es-EC" sz="2000" u="sng"/>
              <a:t>la relación que resulta de dividir el valor actual de todos los beneficios brutos por el valor actual de todos los costos brutos</a:t>
            </a:r>
            <a:r>
              <a:rPr lang="es-EC" sz="2000"/>
              <a:t>”. </a:t>
            </a:r>
            <a:r>
              <a:rPr lang="es-EC" sz="2000" u="sng"/>
              <a:t> </a:t>
            </a:r>
          </a:p>
          <a:p>
            <a:pPr algn="just">
              <a:defRPr/>
            </a:pPr>
            <a:r>
              <a:rPr lang="es-EC" sz="2000"/>
              <a:t>La regla del índice de relación beneficio/costo nos dice que hay que aceptar un proyecto cuando su RBC es mayor que 1, es decir, cuando el valor actual de todos los beneficios es mayor que el valor actual de todos los costos, y que debemos de preferir los proyectos que mayor RBC tengan. Una relación de beneficio costo mayor a 1 solo se da cuando el VAN es positivo, de tal manera que solo acepta los proyectos que se los aceptaría por la regla del VAN. Sin embargo, hay que recordar que la RBC nos da un índice porcentual, y no en valor absoluto, por lo que en caso de decidir entre varios proyectos excluyentes, este método nos puede llevar a decisiones erróneas.</a:t>
            </a:r>
            <a:endParaRPr lang="es-EC"/>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s-ES_tradnl" sz="2800" smtClean="0"/>
              <a:t>Recomendaciones Sobre Uso Del VAN</a:t>
            </a:r>
          </a:p>
        </p:txBody>
      </p:sp>
      <p:sp>
        <p:nvSpPr>
          <p:cNvPr id="48131" name="Rectangle 3"/>
          <p:cNvSpPr>
            <a:spLocks noGrp="1" noChangeArrowheads="1"/>
          </p:cNvSpPr>
          <p:nvPr>
            <p:ph type="body" idx="1"/>
          </p:nvPr>
        </p:nvSpPr>
        <p:spPr/>
        <p:txBody>
          <a:bodyPr/>
          <a:lstStyle/>
          <a:p>
            <a:pPr algn="just">
              <a:defRPr/>
            </a:pPr>
            <a:r>
              <a:rPr lang="es-EC" sz="2000"/>
              <a:t>En las decisiones financieras con la regla del valor actual neto, es importante considerar algunos aspectos.</a:t>
            </a:r>
          </a:p>
          <a:p>
            <a:pPr algn="just">
              <a:defRPr/>
            </a:pPr>
            <a:r>
              <a:rPr lang="es-EC" sz="2000"/>
              <a:t>En el problema de lo que se debe descontar en la evaluación de un proyecto se recomienda seguir las siguientes tres reglas:</a:t>
            </a:r>
          </a:p>
          <a:p>
            <a:pPr lvl="1" algn="just">
              <a:defRPr/>
            </a:pPr>
            <a:r>
              <a:rPr lang="es-EC" sz="1800"/>
              <a:t>Solamente el concepto de flujo de caja es relevante</a:t>
            </a:r>
          </a:p>
          <a:p>
            <a:pPr lvl="1" algn="just">
              <a:defRPr/>
            </a:pPr>
            <a:r>
              <a:rPr lang="es-EC" sz="1800"/>
              <a:t>Siempre estime flujos de caja en una base incremental</a:t>
            </a:r>
          </a:p>
          <a:p>
            <a:pPr lvl="1" algn="just">
              <a:defRPr/>
            </a:pPr>
            <a:r>
              <a:rPr lang="es-EC" sz="1800"/>
              <a:t>Sea consistente en su tratamiento de la inflación</a:t>
            </a:r>
          </a:p>
          <a:p>
            <a:pPr>
              <a:defRPr/>
            </a:pPr>
            <a:endParaRPr lang="es-EC" sz="2000"/>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s-ES_tradnl" sz="2800" smtClean="0"/>
              <a:t>Solo el Flujo de Caja es Relevante</a:t>
            </a:r>
          </a:p>
        </p:txBody>
      </p:sp>
      <p:sp>
        <p:nvSpPr>
          <p:cNvPr id="49155" name="Rectangle 3"/>
          <p:cNvSpPr>
            <a:spLocks noGrp="1" noChangeArrowheads="1"/>
          </p:cNvSpPr>
          <p:nvPr>
            <p:ph type="body" idx="1"/>
          </p:nvPr>
        </p:nvSpPr>
        <p:spPr/>
        <p:txBody>
          <a:bodyPr/>
          <a:lstStyle/>
          <a:p>
            <a:pPr algn="just">
              <a:defRPr/>
            </a:pPr>
            <a:r>
              <a:rPr lang="es-EC" sz="2000"/>
              <a:t>El primer punto y el mas relevante en la regla del VAN es el concepto de </a:t>
            </a:r>
            <a:r>
              <a:rPr lang="es-EC" sz="2000" b="1"/>
              <a:t>flujo de caja</a:t>
            </a:r>
            <a:r>
              <a:rPr lang="es-EC" sz="2000"/>
              <a:t>. </a:t>
            </a:r>
          </a:p>
          <a:p>
            <a:pPr lvl="1" algn="just">
              <a:defRPr/>
            </a:pPr>
            <a:r>
              <a:rPr lang="es-EC" sz="1800"/>
              <a:t>Diferencia entre sucres recibidos y sucres pagados. </a:t>
            </a:r>
          </a:p>
          <a:p>
            <a:pPr lvl="1" algn="just">
              <a:defRPr/>
            </a:pPr>
            <a:r>
              <a:rPr lang="es-EC" sz="1800"/>
              <a:t>Mucha gente confunde flujo de caja con estado de pérdidas y ganancias.</a:t>
            </a:r>
          </a:p>
          <a:p>
            <a:pPr algn="just">
              <a:defRPr/>
            </a:pPr>
            <a:r>
              <a:rPr lang="es-EC" sz="2000"/>
              <a:t>Los contadores empiezan con “Sucres que entran” y “Sucres que salen”, pero para obtener ingresos contables ellos ajustan la información en dos maneras importantes. Primero tratan de mostrar como se obtienen las utilidades en lugar de indicar cuando la empresa y sus clientes pueden pagar sus cuentas. Segundo, tratan de clasificar los flujos de caja en dos categorías: gastos corrientes y gastos de capital.</a:t>
            </a:r>
            <a:endParaRPr lang="es-EC"/>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_tradnl" sz="2800" smtClean="0"/>
              <a:t>Solo el Flujo de Caja es Relevante</a:t>
            </a:r>
          </a:p>
        </p:txBody>
      </p:sp>
      <p:sp>
        <p:nvSpPr>
          <p:cNvPr id="65539" name="Rectangle 3"/>
          <p:cNvSpPr>
            <a:spLocks noGrp="1" noChangeArrowheads="1"/>
          </p:cNvSpPr>
          <p:nvPr>
            <p:ph type="body" idx="1"/>
          </p:nvPr>
        </p:nvSpPr>
        <p:spPr/>
        <p:txBody>
          <a:bodyPr/>
          <a:lstStyle/>
          <a:p>
            <a:pPr algn="just">
              <a:defRPr/>
            </a:pPr>
            <a:r>
              <a:rPr lang="es-EC" sz="1800" dirty="0"/>
              <a:t>Los gastos corrientes se deducen cuando se calculan utilidades pero no se deducen los gastos de capital. Los gastos de capital se deprecian sobre un número de años y se deduce el asiento contable de la depreciación anual de las utilidades.  Como resultado de estos procedimientos, las utilidades incluyen parte de los flujos de caja y excluyen  otra parte y, además son reducidas por valores de depreciación, que en realidad no constituyen parte de los flujos de caja.</a:t>
            </a:r>
          </a:p>
          <a:p>
            <a:pPr algn="just">
              <a:defRPr/>
            </a:pPr>
            <a:r>
              <a:rPr lang="es-EC" sz="1800" dirty="0"/>
              <a:t>Se debe de estimar siempre los flujos de caja después del pago de impuestos. Algunas empresas no deducen los pagos de impuestos y tratan de corregir este error descontando los flujos de caja a una mayor tasa de costo de oportunidad. Desgraciadamente no existe una fórmula confiable para realizar tales ajustes a la tasa de descuento. Para efectos del cálculo de impuestos, debe de considerarse el efecto que tiene la depreciación y amortizaciones en estos, pero no debe de considerárselos como egresos.</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28600"/>
            <a:ext cx="7772400" cy="1143000"/>
          </a:xfrm>
        </p:spPr>
        <p:txBody>
          <a:bodyPr/>
          <a:lstStyle/>
          <a:p>
            <a:r>
              <a:rPr lang="es-ES_tradnl" sz="2800" smtClean="0"/>
              <a:t>Tasas de Interés</a:t>
            </a:r>
          </a:p>
        </p:txBody>
      </p:sp>
      <p:sp>
        <p:nvSpPr>
          <p:cNvPr id="7171" name="Rectangle 3"/>
          <p:cNvSpPr>
            <a:spLocks noGrp="1" noChangeArrowheads="1"/>
          </p:cNvSpPr>
          <p:nvPr>
            <p:ph type="body" idx="1"/>
          </p:nvPr>
        </p:nvSpPr>
        <p:spPr/>
        <p:txBody>
          <a:bodyPr/>
          <a:lstStyle/>
          <a:p>
            <a:pPr>
              <a:defRPr/>
            </a:pPr>
            <a:r>
              <a:rPr lang="es-EC" sz="2000"/>
              <a:t>Costo de tener el dinero en este momento en vez de en el futuro.</a:t>
            </a:r>
          </a:p>
          <a:p>
            <a:pPr>
              <a:defRPr/>
            </a:pPr>
            <a:r>
              <a:rPr lang="es-EC" sz="2000"/>
              <a:t>Cantidad que se paga por emplear el dinero ajeno.</a:t>
            </a:r>
          </a:p>
          <a:p>
            <a:pPr lvl="1" algn="just">
              <a:defRPr/>
            </a:pPr>
            <a:r>
              <a:rPr lang="es-EC" sz="1800"/>
              <a:t>Compensar oportunidad usarlo en otra actividad:rendimiento financiero.</a:t>
            </a:r>
          </a:p>
          <a:p>
            <a:pPr algn="just">
              <a:defRPr/>
            </a:pPr>
            <a:r>
              <a:rPr lang="es-EC" sz="2000"/>
              <a:t>Repone  el retorno que el dueño ganaría de hubiese invertido en vez de prestarlo. </a:t>
            </a:r>
          </a:p>
          <a:p>
            <a:pPr algn="just">
              <a:defRPr/>
            </a:pPr>
            <a:r>
              <a:rPr lang="es-EC" sz="2000"/>
              <a:t>Bancos pagan sobre dineros depositados, y cobran por prestarlo.</a:t>
            </a:r>
          </a:p>
          <a:p>
            <a:pPr algn="just">
              <a:defRPr/>
            </a:pPr>
            <a:r>
              <a:rPr lang="es-EC" sz="2000"/>
              <a:t>Para analizar efectos de dinero en el tiempo: 2 esquemas:</a:t>
            </a:r>
          </a:p>
          <a:p>
            <a:pPr algn="just">
              <a:defRPr/>
            </a:pPr>
            <a:r>
              <a:rPr lang="es-EC" sz="2000"/>
              <a:t>Prestamista – prestatario, el interés toma el nombre de “</a:t>
            </a:r>
            <a:r>
              <a:rPr lang="es-EC" sz="2000" b="1"/>
              <a:t>Costo de Capital</a:t>
            </a:r>
            <a:r>
              <a:rPr lang="es-EC" sz="2000"/>
              <a:t>”. </a:t>
            </a:r>
          </a:p>
          <a:p>
            <a:pPr algn="just">
              <a:defRPr/>
            </a:pPr>
            <a:r>
              <a:rPr lang="es-EC" sz="2000"/>
              <a:t>Inversionista – proyecto, el interés toma el nombre de “</a:t>
            </a:r>
            <a:r>
              <a:rPr lang="es-EC" sz="2000" b="1"/>
              <a:t>Tasa de retorno</a:t>
            </a:r>
            <a:r>
              <a:rPr lang="es-EC" sz="2000"/>
              <a:t>” o “</a:t>
            </a:r>
            <a:r>
              <a:rPr lang="es-EC" sz="2000" b="1">
                <a:solidFill>
                  <a:srgbClr val="FF0000"/>
                </a:solidFill>
              </a:rPr>
              <a:t>Rentabilidad</a:t>
            </a:r>
            <a:r>
              <a:rPr lang="es-EC" sz="2000"/>
              <a:t>”</a:t>
            </a:r>
            <a:endParaRPr lang="es-ES_tradnl" sz="2000"/>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s-ES_tradnl" sz="2800" smtClean="0"/>
              <a:t>Solo el Flujo de Caja es Relevante</a:t>
            </a:r>
          </a:p>
        </p:txBody>
      </p:sp>
      <p:sp>
        <p:nvSpPr>
          <p:cNvPr id="66563" name="Rectangle 3"/>
          <p:cNvSpPr>
            <a:spLocks noGrp="1" noChangeArrowheads="1"/>
          </p:cNvSpPr>
          <p:nvPr>
            <p:ph type="body" idx="1"/>
          </p:nvPr>
        </p:nvSpPr>
        <p:spPr>
          <a:xfrm>
            <a:off x="1169988" y="1571625"/>
            <a:ext cx="7772400" cy="4114800"/>
          </a:xfrm>
        </p:spPr>
        <p:txBody>
          <a:bodyPr/>
          <a:lstStyle/>
          <a:p>
            <a:pPr algn="just">
              <a:defRPr/>
            </a:pPr>
            <a:r>
              <a:rPr lang="es-EC" sz="1800" dirty="0"/>
              <a:t>Es importante registrar los flujos de caja solamente cuando ellos ocurren y no cuando se realiza su asiento contable o se realiza la venta. Por ejemplo, los impuestos deben de ser descontados desde su  fecha actual de pago y no desde la fecha cuando se registra su asiento contable.</a:t>
            </a:r>
          </a:p>
          <a:p>
            <a:pPr algn="just">
              <a:defRPr/>
            </a:pPr>
            <a:r>
              <a:rPr lang="es-EC" sz="1800" dirty="0"/>
              <a:t>Se puede encontrar equivalencias entre el estado de pérdidas y ganancias contable y el flujo de caja del proyecto, sumando a la utilidad neta los ajustes por gastos no desembolsados (como la depreciación, amortización, provisiones o valor en libros de un activo que se vende), restándole los egresos no sujetos a impuesto (por ejemplo las inversiones de capital, compras para aumento de inventario de materiales o productos, pagos de gastos ya </a:t>
            </a:r>
            <a:r>
              <a:rPr lang="es-EC" sz="1800" dirty="0" err="1"/>
              <a:t>provisionados</a:t>
            </a:r>
            <a:r>
              <a:rPr lang="es-EC" sz="1800" dirty="0"/>
              <a:t>, etc.) y sumándole los beneficios no sujetos a impuestos (como el valor de desecho del proyecto y la recuperación del capital de trabajo).       </a:t>
            </a:r>
          </a:p>
          <a:p>
            <a:pPr algn="just">
              <a:defRPr/>
            </a:pPr>
            <a:r>
              <a:rPr lang="es-EC" sz="1800" dirty="0"/>
              <a:t>Resulta más sencillo e incluso mas realista el construir el flujo de caja financiero por separado del estado de pérdidas y ganancias.</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s-ES_tradnl" sz="2800" smtClean="0"/>
              <a:t>Estime Flujos de Caja en una </a:t>
            </a:r>
            <a:br>
              <a:rPr lang="es-ES_tradnl" sz="2800" smtClean="0"/>
            </a:br>
            <a:r>
              <a:rPr lang="es-ES_tradnl" sz="2800" smtClean="0"/>
              <a:t>Base Incremental</a:t>
            </a:r>
          </a:p>
        </p:txBody>
      </p:sp>
      <p:sp>
        <p:nvSpPr>
          <p:cNvPr id="50179" name="Rectangle 3"/>
          <p:cNvSpPr>
            <a:spLocks noGrp="1" noChangeArrowheads="1"/>
          </p:cNvSpPr>
          <p:nvPr>
            <p:ph type="body" idx="1"/>
          </p:nvPr>
        </p:nvSpPr>
        <p:spPr/>
        <p:txBody>
          <a:bodyPr/>
          <a:lstStyle/>
          <a:p>
            <a:pPr algn="just">
              <a:defRPr/>
            </a:pPr>
            <a:r>
              <a:rPr lang="es-EC" sz="1800" dirty="0"/>
              <a:t>Esto es, que efecto adicional tiene la inversión que se está haciendo. El valor de un proyecto depende de todos los flujos de efectivo adicionales que se generen después de la aceptación de un proyecto. A continuación se  mencionan algunas sugerencias a tener en cuenta cuando se deba decidir que flujos de caja deben de ser  incluidos en la evaluación de un proyecto.</a:t>
            </a:r>
          </a:p>
          <a:p>
            <a:pPr algn="just">
              <a:defRPr/>
            </a:pPr>
            <a:endParaRPr lang="es-EC" sz="1800" dirty="0"/>
          </a:p>
          <a:p>
            <a:pPr algn="just">
              <a:defRPr/>
            </a:pPr>
            <a:r>
              <a:rPr lang="es-EC" sz="1800" dirty="0"/>
              <a:t>No confunda retornos promedio con  ganancias incrementales. Algunos inversionistas son reacios a invertir mas dinero  en una línea de negocios que produce pérdidas. Pero, a veces, se puede encontrar oportunidades en las que el VAN incremental en una inversión en una división no rentable es altamente positivo. De la misma manera, no siempre es buena política invertir más fondos en una división rentable, porque se puede llegar al punto en donde ya no hay buenas oportunidades de rentabilidad. </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143000" y="142875"/>
            <a:ext cx="7772400" cy="1143000"/>
          </a:xfrm>
        </p:spPr>
        <p:txBody>
          <a:bodyPr/>
          <a:lstStyle/>
          <a:p>
            <a:r>
              <a:rPr lang="es-ES_tradnl" sz="2800" smtClean="0"/>
              <a:t>Estime Flujos de Caja en una </a:t>
            </a:r>
            <a:br>
              <a:rPr lang="es-ES_tradnl" sz="2800" smtClean="0"/>
            </a:br>
            <a:r>
              <a:rPr lang="es-ES_tradnl" sz="2800" smtClean="0"/>
              <a:t>Base Incremental</a:t>
            </a:r>
          </a:p>
        </p:txBody>
      </p:sp>
      <p:sp>
        <p:nvSpPr>
          <p:cNvPr id="67587" name="Rectangle 3"/>
          <p:cNvSpPr>
            <a:spLocks noGrp="1" noChangeArrowheads="1"/>
          </p:cNvSpPr>
          <p:nvPr>
            <p:ph type="body" idx="1"/>
          </p:nvPr>
        </p:nvSpPr>
        <p:spPr>
          <a:xfrm>
            <a:off x="1143000" y="1214438"/>
            <a:ext cx="7772400" cy="4114800"/>
          </a:xfrm>
        </p:spPr>
        <p:txBody>
          <a:bodyPr/>
          <a:lstStyle/>
          <a:p>
            <a:pPr algn="just">
              <a:defRPr/>
            </a:pPr>
            <a:r>
              <a:rPr lang="es-EC" sz="1800" dirty="0"/>
              <a:t>Por ejemplo suponga  un cultivo de peces que no sea muy rentable pero que necesite una inversión en un pozo de agua para seguir operando. El beneficio incremental aquí será toda la producción de peces que se generará </a:t>
            </a:r>
            <a:r>
              <a:rPr lang="es-EC" sz="1800" i="1" dirty="0"/>
              <a:t>versus</a:t>
            </a:r>
            <a:r>
              <a:rPr lang="es-EC" sz="1800" dirty="0"/>
              <a:t> la no producción de peces. El VAN incremental puede ser enorme. Por supuesto, estos beneficios deben de ser netos de todos los costos e inversiones subsiguientes, de lo contrario la empresa puede embarcarse en la reconstrucción parte a parte de una línea no rentable.</a:t>
            </a:r>
          </a:p>
          <a:p>
            <a:pPr algn="just">
              <a:defRPr/>
            </a:pPr>
            <a:r>
              <a:rPr lang="es-EC" sz="1800" dirty="0"/>
              <a:t>Incluya todos los efectos relacionados. Es importante incluir los efectos que el proyecto va a tener en el resto de los negocios. Por ejemplo, una inversión en una finca de cultivo puede no ser muy rentable, pero puede generar beneficios importantes al aumentar el volumen de proceso en la planta y el nivel de ventas.</a:t>
            </a:r>
          </a:p>
          <a:p>
            <a:pPr algn="just">
              <a:defRPr/>
            </a:pPr>
            <a:r>
              <a:rPr lang="es-EC" sz="1800" dirty="0"/>
              <a:t>No se olvide de los requerimientos de capital de trabajo. </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s-ES_tradnl" sz="2800" smtClean="0"/>
              <a:t>Estime Flujos de Caja en una </a:t>
            </a:r>
            <a:br>
              <a:rPr lang="es-ES_tradnl" sz="2800" smtClean="0"/>
            </a:br>
            <a:r>
              <a:rPr lang="es-ES_tradnl" sz="2800" smtClean="0"/>
              <a:t>Base Incremental</a:t>
            </a:r>
          </a:p>
        </p:txBody>
      </p:sp>
      <p:sp>
        <p:nvSpPr>
          <p:cNvPr id="68611" name="Rectangle 3"/>
          <p:cNvSpPr>
            <a:spLocks noGrp="1" noChangeArrowheads="1"/>
          </p:cNvSpPr>
          <p:nvPr>
            <p:ph type="body" idx="1"/>
          </p:nvPr>
        </p:nvSpPr>
        <p:spPr/>
        <p:txBody>
          <a:bodyPr/>
          <a:lstStyle/>
          <a:p>
            <a:pPr algn="just">
              <a:defRPr/>
            </a:pPr>
            <a:r>
              <a:rPr lang="es-EC" sz="1800" dirty="0"/>
              <a:t>Olvídese de los costos incurridos en el pasado que no sean pertinentes con el proyecto (Costos hundidos). Estos, son egresos pasados e irreversibles, por lo que no pueden ser afectados por la decisión de aceptar o rechazar un proyecto y, por lo tanto, deben de ser ignorados. Un ejemplo de esto es por ejemplo ciertas camaroneras que estuvieron paralizadas durante el periodo del Síndrome de </a:t>
            </a:r>
            <a:r>
              <a:rPr lang="es-EC" sz="1800" dirty="0" err="1"/>
              <a:t>Taura</a:t>
            </a:r>
            <a:r>
              <a:rPr lang="es-EC" sz="1800" dirty="0"/>
              <a:t>. Durante este tiempo, no se podía vender dichas camaroneras al precio que se las compró, por lo que, si se pensaba realizar otro cultivo distinto en dichas instalaciones, no se debía de castigar con la totalidad de este egreso ya realizado al proyecto nuevo, si no solamente con lo que le correspondía.</a:t>
            </a:r>
          </a:p>
          <a:p>
            <a:pPr algn="just">
              <a:defRPr/>
            </a:pPr>
            <a:r>
              <a:rPr lang="es-EC" sz="1800" dirty="0"/>
              <a:t>Incluya los costos de oportunidad. El costo de un recurso puede ser relevante a la decisión de invertir aún cuando no se produzca un intercambio de efectivo. Suponga en el caso anterior que si se hubiera podido vender dichos activos. En este caso se debería de considerar este valor como parte de la inversión. </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s-ES_tradnl" sz="2800" smtClean="0"/>
              <a:t>Estime Flujos de Caja en una </a:t>
            </a:r>
            <a:br>
              <a:rPr lang="es-ES_tradnl" sz="2800" smtClean="0"/>
            </a:br>
            <a:r>
              <a:rPr lang="es-ES_tradnl" sz="2800" smtClean="0"/>
              <a:t>Base Incremental</a:t>
            </a:r>
          </a:p>
        </p:txBody>
      </p:sp>
      <p:sp>
        <p:nvSpPr>
          <p:cNvPr id="69635" name="Rectangle 3"/>
          <p:cNvSpPr>
            <a:spLocks noGrp="1" noChangeArrowheads="1"/>
          </p:cNvSpPr>
          <p:nvPr>
            <p:ph type="body" idx="1"/>
          </p:nvPr>
        </p:nvSpPr>
        <p:spPr/>
        <p:txBody>
          <a:bodyPr/>
          <a:lstStyle/>
          <a:p>
            <a:pPr algn="just">
              <a:defRPr/>
            </a:pPr>
            <a:r>
              <a:rPr lang="es-EC" sz="1800" dirty="0"/>
              <a:t>Esté atento a los gastos generales imputados a un proyecto. Estos incluyen ítems tales como sueldos administrativos, gastos de supervisión, alquileres, etc. Estos no están relacionados con ningún proyecto en particular pero deben de ser cargados a algún lugar, por lo que se los asigna con base en algún porcentaje. El principio de flujos de caja incrementales dice que en el análisis de una inversión debemos de incluir solamente los gastos adicionales que resulten del proyecto considerado. El proyecto puede o no generar gastos generales adicionales, y  por lo tanto debemos de estar atentos a la asignación contable de este tipo de gastos. Por ejemplo suponga que una empresa con alta carga administrativos y con una política de asignar dichos gastos con base en las hectáreas está evaluando la adquisición de una camaronera extensiva de gran tamaño. Debido a su </a:t>
            </a:r>
            <a:r>
              <a:rPr lang="es-EC" sz="1800" dirty="0" err="1"/>
              <a:t>hectareaje</a:t>
            </a:r>
            <a:r>
              <a:rPr lang="es-EC" sz="1800" dirty="0"/>
              <a:t>, puede que se le asigne a esta finca más gastos administrativos de los que verdaderamente va a generar adicionales a los que actualmente existen.</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143000" y="142875"/>
            <a:ext cx="8001000" cy="785813"/>
          </a:xfrm>
        </p:spPr>
        <p:txBody>
          <a:bodyPr/>
          <a:lstStyle/>
          <a:p>
            <a:r>
              <a:rPr lang="es-ES_tradnl" sz="2600" smtClean="0"/>
              <a:t>Sea Consistente en su Tratamiento de la Inflación</a:t>
            </a:r>
          </a:p>
        </p:txBody>
      </p:sp>
      <p:sp>
        <p:nvSpPr>
          <p:cNvPr id="51203" name="Rectangle 3"/>
          <p:cNvSpPr>
            <a:spLocks noGrp="1" noChangeArrowheads="1"/>
          </p:cNvSpPr>
          <p:nvPr>
            <p:ph type="body" idx="1"/>
          </p:nvPr>
        </p:nvSpPr>
        <p:spPr>
          <a:xfrm>
            <a:off x="1214438" y="785813"/>
            <a:ext cx="7772400" cy="4114800"/>
          </a:xfrm>
        </p:spPr>
        <p:txBody>
          <a:bodyPr/>
          <a:lstStyle/>
          <a:p>
            <a:pPr algn="just">
              <a:defRPr/>
            </a:pPr>
            <a:r>
              <a:rPr lang="es-EC" sz="1500" dirty="0"/>
              <a:t>Las tasas de interés se cotizan en términos nominales y no en términos reales. Por ejemplo, supongamos que la tasa de interés de un bono de $100 es del 8%, y que la tasa esperada de inflación es del 6%. Si uno compra este bono, después de un año recuperaremos el principal mas los intereses generados, esto es $1,080. Pero si quisiéramos saber el poder de compra de estos $1,080, tendríamos que comparar estos dólares a recibir dentro de un año con el poder adquisitivo de los dólares actuales (1080/1.06)=$1,019, por lo que el retorno real sería del 1.9%. El retorno nominal es cierto pero el retorno real es solamente esperado. El retorno real efectivo solo puede calcularse después de un año cuando sepamos la tasa de inflación a esa fecha.</a:t>
            </a:r>
          </a:p>
          <a:p>
            <a:pPr algn="just">
              <a:defRPr/>
            </a:pPr>
            <a:r>
              <a:rPr lang="es-EC" sz="1500" dirty="0"/>
              <a:t>Las tasas de interés contienen dentro de ellas un premio a la inflación, un premio al riesgo y un crecimiento real. El crecimiento real es de alrededor de 0.4%, y es el que dan los papeles del tesoro de los Estados Unidos. El premio al riesgo varia de acuerdo al tipo de inversión. Por ejemplo los papeles del tesoro, al no tener riesgo tienen un premio de 0. Los bonos del gobierno tienen alrededor de 1%, los bonos corporativos cerca de 1.7% y las acciones comunes alrededor de 8.4%</a:t>
            </a:r>
          </a:p>
          <a:p>
            <a:pPr algn="just">
              <a:defRPr/>
            </a:pPr>
            <a:r>
              <a:rPr lang="es-EC" sz="1500" dirty="0"/>
              <a:t>Si la tasa de descuento está estipulada en términos nominales, entonces se requiere que todos los flujos de caja sean estimados en términos nominales, tomando en cuenta las tendencias en precios de venta, costos, mano de obra y materiales. Igualmente, la tasa de descuento depende de la moneda con que se trabaja. Si se trabaja en sucres con inflación se usará una tasa en sucres con inflación, si se trabaja en sucres sin inflación, se usará una tasa de descuento mucho más baja. Si trabajamos en dólares con inflación, se usará una tasa de descuento en dólares con inflación, y si se trabaja con dólares sin inflación se  usará una tasa ligeramente menor.</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143000" y="142875"/>
            <a:ext cx="8001000" cy="714375"/>
          </a:xfrm>
        </p:spPr>
        <p:txBody>
          <a:bodyPr/>
          <a:lstStyle/>
          <a:p>
            <a:r>
              <a:rPr lang="es-ES_tradnl" sz="2700" smtClean="0"/>
              <a:t>Toma de Decisiones Bajo Riesgo e Incertidumbre</a:t>
            </a:r>
          </a:p>
        </p:txBody>
      </p:sp>
      <p:sp>
        <p:nvSpPr>
          <p:cNvPr id="52227" name="Rectangle 3"/>
          <p:cNvSpPr>
            <a:spLocks noGrp="1" noChangeArrowheads="1"/>
          </p:cNvSpPr>
          <p:nvPr>
            <p:ph type="body" idx="1"/>
          </p:nvPr>
        </p:nvSpPr>
        <p:spPr>
          <a:xfrm>
            <a:off x="1143000" y="785813"/>
            <a:ext cx="7772400" cy="5715000"/>
          </a:xfrm>
        </p:spPr>
        <p:txBody>
          <a:bodyPr/>
          <a:lstStyle/>
          <a:p>
            <a:pPr algn="just">
              <a:defRPr/>
            </a:pPr>
            <a:r>
              <a:rPr lang="es-EC" sz="1500" dirty="0"/>
              <a:t>Entre las decisiones que deben tomar los inversionistas, una de las mas difíciles es la de elegir entre varias posibles alternativas de inversión. Esto no es debido a la estimación del retorno a la inversión en cada proyecto, una vez adoptadas ciertas suposiciones y la asignación de recursos a los distintos proyectos que cumplen las expectativas del inversionista, sino a las dificultades que traen los supuestos que se aceptan respecto al  futuro. </a:t>
            </a:r>
          </a:p>
          <a:p>
            <a:pPr algn="just">
              <a:defRPr/>
            </a:pPr>
            <a:r>
              <a:rPr lang="es-EC" sz="1500" dirty="0" smtClean="0"/>
              <a:t>Cada </a:t>
            </a:r>
            <a:r>
              <a:rPr lang="es-EC" sz="1500" dirty="0"/>
              <a:t>suposición en un proyecto de inversión presenta un cierto grado de incertidumbre y la acumulación de todas las incertidumbres parciales puede llegar a tener proporciones críticas, que luego pueden afectar severamente la rentabilidad de un proyecto. En cada proyecto existe un riesgo, el cual es preciso evaluar de alguna manera y considerar en el análisis del mismo.</a:t>
            </a:r>
          </a:p>
          <a:p>
            <a:pPr algn="just">
              <a:defRPr/>
            </a:pPr>
            <a:r>
              <a:rPr lang="es-EC" sz="1500" dirty="0" smtClean="0"/>
              <a:t>Cuando </a:t>
            </a:r>
            <a:r>
              <a:rPr lang="es-EC" sz="1500" dirty="0"/>
              <a:t>se tiene pleno conocimientos sobre los sucesos del futuro se tiene certeza del resultado que producirá una acción. Las decisiones sobre proyectos de inversión que se toman bajo estas condiciones se conocen como decisiones </a:t>
            </a:r>
            <a:r>
              <a:rPr lang="es-EC" sz="1500" dirty="0" err="1"/>
              <a:t>determinísticas</a:t>
            </a:r>
            <a:r>
              <a:rPr lang="es-EC" sz="1500" dirty="0"/>
              <a:t>. Estas decisiones contemplan un solo resultado futuro independiente de que  las suposiciones asumidas sean ciertas o falsas.</a:t>
            </a:r>
          </a:p>
          <a:p>
            <a:pPr algn="just">
              <a:defRPr/>
            </a:pPr>
            <a:r>
              <a:rPr lang="es-EC" sz="1500" dirty="0" smtClean="0"/>
              <a:t>En las situaciones en donde se prevén una gama de resultados posibles, la decisión de inversión se vuelve incierta. Si se conocen todos los resultados posibles con sus correspondientes probabilidades, se conoce el riesgo asociado con la decisión. Este tipo de decisión se conoce como decisión bajo riesgo.</a:t>
            </a:r>
          </a:p>
          <a:p>
            <a:pPr algn="just">
              <a:defRPr/>
            </a:pPr>
            <a:r>
              <a:rPr lang="es-EC" sz="1500" dirty="0" smtClean="0"/>
              <a:t>Los conceptos fundamentales sobre  el riesgo son: la predicción de los sucesos o eventos y la medición del riesgo. Se predice la ocurrencia de un suceso y se estima su posible ocurrencia con valores probabilísticos, que también tienen que ser estimados.</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14438" y="785813"/>
            <a:ext cx="7772400" cy="4114800"/>
          </a:xfrm>
        </p:spPr>
        <p:txBody>
          <a:bodyPr/>
          <a:lstStyle/>
          <a:p>
            <a:pPr algn="just">
              <a:defRPr/>
            </a:pPr>
            <a:r>
              <a:rPr lang="es-EC" sz="1500" dirty="0" smtClean="0"/>
              <a:t>En el mundo de los negocios, las probabilidades raramente pueden estimarse analíticamente. Casi siempre, el calculo de probabilidades se efectúa a partir de datos reales históricos. Si se conocen todos los resultados posibles de un proyecto y se dispone de datos históricos sobre los mismos, se pueden estimar las probabilidades de ocurrencia de los eventos a partir de las frecuencias relativas de cada suceso. En este caso tendremos un suceso bajo riesgo.</a:t>
            </a:r>
          </a:p>
          <a:p>
            <a:pPr algn="just">
              <a:defRPr/>
            </a:pPr>
            <a:r>
              <a:rPr lang="es-EC" sz="1500" dirty="0" smtClean="0"/>
              <a:t>Cuando los resultados posibles de un proyecto de inversión son parcialmente conocidos, pero no así su probabilidad de ocurrencia, las decisiones se toman bajo incertidumbre. La incertidumbre surge por falta de información relacionada con el proyecto considerado, la información de que se dispone no permite predecir todos los resultados posibles, ni estimar sus riesgos asociados.</a:t>
            </a:r>
          </a:p>
          <a:p>
            <a:pPr algn="just">
              <a:defRPr/>
            </a:pPr>
            <a:r>
              <a:rPr lang="es-EC" sz="1500" dirty="0" smtClean="0"/>
              <a:t>Contrariamente a lo que sucede con el riesgo, la incertidumbre no puede incorporarse con facilidad en la toma de decisiones de inversión. La incertidumbre convierte el problema en una decisión bajo riesgo subjetivo, pues el analista se ve obligado a asignar subjetivamente a cada evento una probabilidad de ocurrencia.</a:t>
            </a:r>
          </a:p>
          <a:p>
            <a:pPr algn="just">
              <a:defRPr/>
            </a:pPr>
            <a:r>
              <a:rPr lang="es-EC" sz="1500" dirty="0" smtClean="0"/>
              <a:t>En la decisión de inversión generalmente se trata de escoger entre varias alternativas. Si la selección de alternativas no produce consecuencias de importancia para la empresa,  el procedimiento de selección carece de importancia. Para que exista una verdadera decisión, debe de haber diferentes resultados en cada alternativa. Estos mejores o peores resultados implican un riesgo en cada una de estas alternativas. Para que el proceso de selección del curso de acción en cada proyecto sea óptimo, sería deseable conocer todos los resultados que cada alternativa implica. Sin embargo, generalmente esto no es posible, por lo que tenemos que usar una aproximación de lo que puede suceder. Esto nos obliga a pronosticar las consecuencias futuras de cada alternativa de inversión</a:t>
            </a:r>
          </a:p>
          <a:p>
            <a:pPr>
              <a:defRPr/>
            </a:pPr>
            <a:endParaRPr lang="es-ES" sz="1500" dirty="0"/>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214438" y="142875"/>
            <a:ext cx="7772400" cy="714375"/>
          </a:xfrm>
        </p:spPr>
        <p:txBody>
          <a:bodyPr/>
          <a:lstStyle/>
          <a:p>
            <a:r>
              <a:rPr lang="es-ES_tradnl" sz="2800" smtClean="0"/>
              <a:t>Análisis de Sensibilidad</a:t>
            </a:r>
          </a:p>
        </p:txBody>
      </p:sp>
      <p:sp>
        <p:nvSpPr>
          <p:cNvPr id="53251" name="Rectangle 3"/>
          <p:cNvSpPr>
            <a:spLocks noGrp="1" noChangeArrowheads="1"/>
          </p:cNvSpPr>
          <p:nvPr>
            <p:ph type="body" idx="1"/>
          </p:nvPr>
        </p:nvSpPr>
        <p:spPr>
          <a:xfrm>
            <a:off x="1143000" y="785813"/>
            <a:ext cx="7772400" cy="4114800"/>
          </a:xfrm>
        </p:spPr>
        <p:txBody>
          <a:bodyPr/>
          <a:lstStyle/>
          <a:p>
            <a:pPr algn="just">
              <a:defRPr/>
            </a:pPr>
            <a:r>
              <a:rPr lang="es-EC" sz="1700" dirty="0"/>
              <a:t>El análisis de un proyecto resulta más valioso si se efectúa un análisis de sensibilidad de las variables importantes. El análisis de sensibilidad es un estudio para determinar como se puede alterar la decisión económica si varían ciertos factores.</a:t>
            </a:r>
          </a:p>
          <a:p>
            <a:pPr algn="just">
              <a:defRPr/>
            </a:pPr>
            <a:r>
              <a:rPr lang="es-EC" sz="1700" dirty="0"/>
              <a:t>En la evaluación de proyectos de inversión se sigue generalmente un método determinista que significa que se escoge para los parámetros un conjunto de números, que se consideran como “los más probables”, y que debe de ser considerado en las proyecciones para el análisis. Las proyecciones e índices  financieros resultantes, representan un resultado posible del proyecto dentro de un sinnúmero de otros resultados posibles. Cuando se emplea este método se requiere el análisis de sensibilidad para probar distintas alternativas y determinar como afectaría al resultado un cambio en estas variables. </a:t>
            </a:r>
          </a:p>
          <a:p>
            <a:pPr algn="just">
              <a:defRPr/>
            </a:pPr>
            <a:endParaRPr lang="es-EC" sz="1700" dirty="0"/>
          </a:p>
          <a:p>
            <a:pPr algn="just">
              <a:defRPr/>
            </a:pPr>
            <a:r>
              <a:rPr lang="es-EC" sz="1700" dirty="0"/>
              <a:t>Mediante un análisis de sensibilidad de las variables más importantes se puede superar algunas de las deficiencias del método determinista. Este análisis tiene como objeto modificar los supuestos relativos a variables claves y observar como cambian el VAN y la TIR del proyecto, y de esta forma juzgar el grado de riesgo del mismo bajo distintos supuestos. Así podremos evaluar con bastante exactitud los puntos fuertes y los puntos débiles de un proyecto de inversión, observando la reacción de las variables más importantes, bajo distintos escenarios probables.</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143000" y="214313"/>
            <a:ext cx="7772400" cy="461962"/>
          </a:xfrm>
        </p:spPr>
        <p:txBody>
          <a:bodyPr/>
          <a:lstStyle/>
          <a:p>
            <a:r>
              <a:rPr lang="es-ES_tradnl" sz="2800" smtClean="0"/>
              <a:t>Simulación</a:t>
            </a:r>
          </a:p>
        </p:txBody>
      </p:sp>
      <p:sp>
        <p:nvSpPr>
          <p:cNvPr id="54275" name="Rectangle 3"/>
          <p:cNvSpPr>
            <a:spLocks noGrp="1" noChangeArrowheads="1"/>
          </p:cNvSpPr>
          <p:nvPr>
            <p:ph type="body" idx="1"/>
          </p:nvPr>
        </p:nvSpPr>
        <p:spPr>
          <a:xfrm>
            <a:off x="1169988" y="714375"/>
            <a:ext cx="7772400" cy="5346700"/>
          </a:xfrm>
        </p:spPr>
        <p:txBody>
          <a:bodyPr/>
          <a:lstStyle/>
          <a:p>
            <a:pPr algn="just">
              <a:defRPr/>
            </a:pPr>
            <a:r>
              <a:rPr lang="es-EC" sz="2000" dirty="0"/>
              <a:t>El análisis de sensibilidad considera el efecto de una variación en una variable a la vez. Cuando se tienen escenarios alternativos de un proyecto, podemos analizar el efecto de un número limitado de combinaciones posibles de variables. La técnica de simulación es una herramienta para considerar todas las combinaciones posibles.</a:t>
            </a:r>
          </a:p>
          <a:p>
            <a:pPr algn="just">
              <a:defRPr/>
            </a:pPr>
            <a:r>
              <a:rPr lang="es-EC" sz="2000" dirty="0"/>
              <a:t>Se entiende por simulación a la reproducción de situaciones reales mediante el uso de modelos, siendo estos últimos, representaciones simplificadas de un proceso real, mediante el uso de operaciones matemáticas que reflejan el conjunto de relaciones existentes entre las variables que intervienen. </a:t>
            </a:r>
          </a:p>
          <a:p>
            <a:pPr algn="just">
              <a:defRPr/>
            </a:pPr>
            <a:r>
              <a:rPr lang="es-EC" sz="2000" dirty="0"/>
              <a:t>Para este proceso se necesita conocer los conceptos de probabilidad, por lo que se sugiere leer el Anexo 3. </a:t>
            </a:r>
          </a:p>
          <a:p>
            <a:pPr algn="just">
              <a:defRPr/>
            </a:pPr>
            <a:r>
              <a:rPr lang="es-EC" sz="2000" dirty="0"/>
              <a:t>En la puesta en práctica de un proceso de simulación se pueden distinguir los siguientes pasos:</a:t>
            </a:r>
            <a:endParaRPr lang="es-EC"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s-ES_tradnl" sz="2800" smtClean="0"/>
              <a:t>Tasa de Interés Simple</a:t>
            </a:r>
          </a:p>
        </p:txBody>
      </p:sp>
      <p:sp>
        <p:nvSpPr>
          <p:cNvPr id="8195" name="Rectangle 3"/>
          <p:cNvSpPr>
            <a:spLocks noGrp="1" noChangeArrowheads="1"/>
          </p:cNvSpPr>
          <p:nvPr>
            <p:ph type="body" idx="1"/>
          </p:nvPr>
        </p:nvSpPr>
        <p:spPr/>
        <p:txBody>
          <a:bodyPr/>
          <a:lstStyle/>
          <a:p>
            <a:pPr>
              <a:defRPr/>
            </a:pPr>
            <a:r>
              <a:rPr lang="es-EC" sz="2000"/>
              <a:t>Cantidad a pagar: Interes + Valor original. </a:t>
            </a:r>
          </a:p>
          <a:p>
            <a:pPr>
              <a:defRPr/>
            </a:pPr>
            <a:r>
              <a:rPr lang="es-EC" sz="2000"/>
              <a:t>Relación interes / Valor Original: </a:t>
            </a:r>
            <a:r>
              <a:rPr lang="es-EC" sz="2000" b="1"/>
              <a:t>“Tasa de Interés”</a:t>
            </a:r>
            <a:r>
              <a:rPr lang="es-EC" sz="2000"/>
              <a:t>:</a:t>
            </a:r>
          </a:p>
          <a:p>
            <a:pPr>
              <a:defRPr/>
            </a:pPr>
            <a:endParaRPr lang="es-ES_tradnl" sz="2000"/>
          </a:p>
          <a:p>
            <a:pPr>
              <a:defRPr/>
            </a:pPr>
            <a:endParaRPr lang="es-ES_tradnl" sz="2000"/>
          </a:p>
          <a:p>
            <a:pPr>
              <a:defRPr/>
            </a:pPr>
            <a:endParaRPr lang="es-ES_tradnl" sz="2000"/>
          </a:p>
          <a:p>
            <a:pPr>
              <a:defRPr/>
            </a:pPr>
            <a:r>
              <a:rPr lang="es-ES_tradnl" sz="2000"/>
              <a:t>Despejando podemos obtener la fórmula de </a:t>
            </a:r>
            <a:r>
              <a:rPr lang="es-ES_tradnl" sz="2000" b="1"/>
              <a:t>“Valor Futuro”</a:t>
            </a:r>
            <a:r>
              <a:rPr lang="es-ES_tradnl" sz="2000"/>
              <a:t>:</a:t>
            </a:r>
          </a:p>
          <a:p>
            <a:pPr>
              <a:defRPr/>
            </a:pPr>
            <a:endParaRPr lang="es-ES_tradnl" sz="2000"/>
          </a:p>
          <a:p>
            <a:pPr>
              <a:defRPr/>
            </a:pPr>
            <a:endParaRPr lang="es-ES_tradnl" sz="2000"/>
          </a:p>
          <a:p>
            <a:pPr lvl="1">
              <a:defRPr/>
            </a:pPr>
            <a:r>
              <a:rPr lang="es-EC" sz="1800"/>
              <a:t>VF: valor futuro del dinero </a:t>
            </a:r>
          </a:p>
          <a:p>
            <a:pPr lvl="1">
              <a:defRPr/>
            </a:pPr>
            <a:r>
              <a:rPr lang="es-EC" sz="1800"/>
              <a:t>VA: Valor Actual </a:t>
            </a:r>
          </a:p>
          <a:p>
            <a:pPr lvl="1">
              <a:defRPr/>
            </a:pPr>
            <a:r>
              <a:rPr lang="es-EC" sz="1800" i="1"/>
              <a:t>i</a:t>
            </a:r>
            <a:r>
              <a:rPr lang="es-EC" sz="1800"/>
              <a:t>: tasa de interés</a:t>
            </a:r>
            <a:endParaRPr lang="es-ES_tradnl"/>
          </a:p>
        </p:txBody>
      </p:sp>
      <p:graphicFrame>
        <p:nvGraphicFramePr>
          <p:cNvPr id="1026" name="Object 2"/>
          <p:cNvGraphicFramePr>
            <a:graphicFrameLocks noChangeAspect="1"/>
          </p:cNvGraphicFramePr>
          <p:nvPr/>
        </p:nvGraphicFramePr>
        <p:xfrm>
          <a:off x="3657600" y="2743200"/>
          <a:ext cx="1676400" cy="866775"/>
        </p:xfrm>
        <a:graphic>
          <a:graphicData uri="http://schemas.openxmlformats.org/presentationml/2006/ole">
            <p:oleObj spid="_x0000_s1026" name="Equation" r:id="rId3" imgW="761760" imgH="393480" progId="Equation.3">
              <p:embed/>
            </p:oleObj>
          </a:graphicData>
        </a:graphic>
      </p:graphicFrame>
      <p:graphicFrame>
        <p:nvGraphicFramePr>
          <p:cNvPr id="1027" name="Object 3"/>
          <p:cNvGraphicFramePr>
            <a:graphicFrameLocks noChangeAspect="1"/>
          </p:cNvGraphicFramePr>
          <p:nvPr/>
        </p:nvGraphicFramePr>
        <p:xfrm>
          <a:off x="3505200" y="4267200"/>
          <a:ext cx="2209800" cy="447675"/>
        </p:xfrm>
        <a:graphic>
          <a:graphicData uri="http://schemas.openxmlformats.org/presentationml/2006/ole">
            <p:oleObj spid="_x0000_s1027" name="Equation" r:id="rId4" imgW="1002960" imgH="203040" progId="Equation.3">
              <p:embed/>
            </p:oleObj>
          </a:graphicData>
        </a:graphic>
      </p:graphicFrame>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s-ES_tradnl" sz="2800" smtClean="0"/>
              <a:t>Simulación.-</a:t>
            </a:r>
            <a:br>
              <a:rPr lang="es-ES_tradnl" sz="2800" smtClean="0"/>
            </a:br>
            <a:r>
              <a:rPr lang="es-ES_tradnl" sz="2800" smtClean="0"/>
              <a:t>Modelo del Proyecto</a:t>
            </a:r>
          </a:p>
        </p:txBody>
      </p:sp>
      <p:sp>
        <p:nvSpPr>
          <p:cNvPr id="55299" name="Rectangle 3"/>
          <p:cNvSpPr>
            <a:spLocks noGrp="1" noChangeArrowheads="1"/>
          </p:cNvSpPr>
          <p:nvPr>
            <p:ph type="body" idx="1"/>
          </p:nvPr>
        </p:nvSpPr>
        <p:spPr/>
        <p:txBody>
          <a:bodyPr/>
          <a:lstStyle/>
          <a:p>
            <a:pPr algn="just">
              <a:defRPr/>
            </a:pPr>
            <a:r>
              <a:rPr lang="es-EC" sz="2000"/>
              <a:t>En este primer paso de cualquier simulación es necesario precisar un modelo del proyecto para uso en la computadora, lo que implica conocer las variables que intervienen en el proceso que se intenta modelar, así como las interrelaciones que existan entre ellas, para convertir estas en ecuaciones matemáticas. </a:t>
            </a:r>
          </a:p>
          <a:p>
            <a:pPr algn="just">
              <a:defRPr/>
            </a:pPr>
            <a:r>
              <a:rPr lang="es-EC" sz="2000"/>
              <a:t>En este paso se debe decidir sobre cuales son las variables que escogeremos para la simulación.</a:t>
            </a:r>
          </a:p>
          <a:p>
            <a:pPr>
              <a:defRPr/>
            </a:pPr>
            <a:endParaRPr lang="es-EC" sz="2000"/>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s-ES_tradnl" sz="2800" smtClean="0"/>
              <a:t>Simulación.-</a:t>
            </a:r>
            <a:br>
              <a:rPr lang="es-ES_tradnl" sz="2800" smtClean="0"/>
            </a:br>
            <a:r>
              <a:rPr lang="es-ES_tradnl" sz="2800" smtClean="0"/>
              <a:t>Especificación de Probabilidades</a:t>
            </a:r>
          </a:p>
        </p:txBody>
      </p:sp>
      <p:sp>
        <p:nvSpPr>
          <p:cNvPr id="56323" name="Rectangle 3"/>
          <p:cNvSpPr>
            <a:spLocks noGrp="1" noChangeArrowheads="1"/>
          </p:cNvSpPr>
          <p:nvPr>
            <p:ph type="body" idx="1"/>
          </p:nvPr>
        </p:nvSpPr>
        <p:spPr/>
        <p:txBody>
          <a:bodyPr/>
          <a:lstStyle/>
          <a:p>
            <a:pPr>
              <a:defRPr/>
            </a:pPr>
            <a:r>
              <a:rPr lang="es-EC" sz="2000"/>
              <a:t>Este es el paso más difícil de esta técnica. En este punto debemos de determinar las distribuciones de probabilidad que más se apeguen a las esperanzas de ocurrencia de nuestra variable. Para esto podemos utilizar información histórica sobre la variable en cuestión, aunque debemos de recordar que no siempre lo que ha ocurrido en el pasado sucederá en el futuro de la misma forma.</a:t>
            </a:r>
            <a:endParaRPr lang="es-EC"/>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s-ES_tradnl" sz="2800" smtClean="0"/>
              <a:t>Simulación.-</a:t>
            </a:r>
            <a:br>
              <a:rPr lang="es-ES_tradnl" sz="2800" smtClean="0"/>
            </a:br>
            <a:r>
              <a:rPr lang="es-ES_tradnl" sz="2800" smtClean="0"/>
              <a:t>Simulación de los Flujos  de Caja</a:t>
            </a:r>
          </a:p>
        </p:txBody>
      </p:sp>
      <p:sp>
        <p:nvSpPr>
          <p:cNvPr id="57347" name="Rectangle 3"/>
          <p:cNvSpPr>
            <a:spLocks noGrp="1" noChangeArrowheads="1"/>
          </p:cNvSpPr>
          <p:nvPr>
            <p:ph type="body" idx="1"/>
          </p:nvPr>
        </p:nvSpPr>
        <p:spPr/>
        <p:txBody>
          <a:bodyPr/>
          <a:lstStyle/>
          <a:p>
            <a:pPr>
              <a:defRPr/>
            </a:pPr>
            <a:r>
              <a:rPr lang="es-EC" sz="2000"/>
              <a:t>Esto es realizar un muestreo repetido de las variables críticas, tomando como base sus probabilidades de ocurrencia, calcular el modelo y estimar los resultados financieros (VAN y/o TIR) correspondientes a cada combinación de valores de las diferentes variables obtenidas en cada muestra. Con los resultados obtenidos elaboramos una tabla de frecuencias relativas de  los valores del VAN y/o TIR obtenidos, la cual nos representará la probabilidad de ocurrencia de los mismos.</a:t>
            </a:r>
            <a:endParaRPr lang="es-EC"/>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214438" y="214313"/>
            <a:ext cx="7772400" cy="676275"/>
          </a:xfrm>
        </p:spPr>
        <p:txBody>
          <a:bodyPr/>
          <a:lstStyle/>
          <a:p>
            <a:r>
              <a:rPr lang="es-ES_tradnl" sz="2800" smtClean="0"/>
              <a:t>Métodos Probabilísticos</a:t>
            </a:r>
          </a:p>
        </p:txBody>
      </p:sp>
      <p:sp>
        <p:nvSpPr>
          <p:cNvPr id="58371" name="Rectangle 3"/>
          <p:cNvSpPr>
            <a:spLocks noGrp="1" noChangeArrowheads="1"/>
          </p:cNvSpPr>
          <p:nvPr>
            <p:ph type="body" idx="1"/>
          </p:nvPr>
        </p:nvSpPr>
        <p:spPr>
          <a:xfrm>
            <a:off x="1143000" y="928688"/>
            <a:ext cx="7772400" cy="4114800"/>
          </a:xfrm>
        </p:spPr>
        <p:txBody>
          <a:bodyPr/>
          <a:lstStyle/>
          <a:p>
            <a:pPr algn="just">
              <a:defRPr/>
            </a:pPr>
            <a:r>
              <a:rPr lang="es-ES" sz="1800" dirty="0"/>
              <a:t>En el anexo 3 podemos ver como se  calcula el valor esperado de un suceso, pero los casos que tratamos se referían a alternativas de “una etapa”, en el sentido que ninguna decisión a futuro dependerá de la decisión que tomemos ahora. En esta sección consideraremos un proceso de decisión de “múltiples etapas”, en el cual se toman decisiones dependientes unas de otras. Para facilitar los cálculos y el entendimiento de este modelo se suele usar una herramienta gráfica conocida como “</a:t>
            </a:r>
            <a:r>
              <a:rPr lang="es-ES" sz="1800" b="1" dirty="0"/>
              <a:t>árbol de decisión</a:t>
            </a:r>
            <a:r>
              <a:rPr lang="es-ES" sz="1800" dirty="0"/>
              <a:t>”. Esta representación facilita el proceso de toma de decisiones. </a:t>
            </a:r>
          </a:p>
          <a:p>
            <a:pPr algn="just">
              <a:defRPr/>
            </a:pPr>
            <a:r>
              <a:rPr lang="es-ES" sz="1800" dirty="0" smtClean="0"/>
              <a:t>Un </a:t>
            </a:r>
            <a:r>
              <a:rPr lang="es-ES" sz="1800" dirty="0"/>
              <a:t>árbol de decisión es una representación gráfica del problema mediante líneas y nodos. Existen 2 tipos de nodos:</a:t>
            </a:r>
          </a:p>
          <a:p>
            <a:pPr lvl="2" algn="just">
              <a:defRPr/>
            </a:pPr>
            <a:r>
              <a:rPr lang="es-ES_tradnl" sz="1800" dirty="0"/>
              <a:t>.</a:t>
            </a:r>
            <a:r>
              <a:rPr lang="es-ES" sz="1800" dirty="0"/>
              <a:t>Los Nodos de </a:t>
            </a:r>
            <a:r>
              <a:rPr lang="es-ES" sz="1800" b="1" dirty="0"/>
              <a:t>Decisión</a:t>
            </a:r>
            <a:r>
              <a:rPr lang="es-ES" sz="1800" dirty="0"/>
              <a:t> (), que representan alternativas sobre las cuales debemos de tomar alguna decisión. Aquí cada alternativa lleva asociada un costo C</a:t>
            </a:r>
            <a:r>
              <a:rPr lang="es-ES" sz="1800" baseline="-25000" dirty="0"/>
              <a:t>i</a:t>
            </a:r>
            <a:r>
              <a:rPr lang="es-ES" sz="1800" dirty="0"/>
              <a:t>.</a:t>
            </a:r>
          </a:p>
          <a:p>
            <a:pPr lvl="2" algn="just">
              <a:defRPr/>
            </a:pPr>
            <a:r>
              <a:rPr lang="es-ES_tradnl" sz="1800" dirty="0"/>
              <a:t>.</a:t>
            </a:r>
            <a:r>
              <a:rPr lang="es-ES" sz="1800" dirty="0"/>
              <a:t>Los Nodos </a:t>
            </a:r>
            <a:r>
              <a:rPr lang="es-ES" sz="1800" b="1" dirty="0"/>
              <a:t>Probabilísticos</a:t>
            </a:r>
            <a:r>
              <a:rPr lang="es-ES" sz="1800" dirty="0"/>
              <a:t> (o), que representan los distintos eventos que son probables que ocurran en dicho evento. Aquí cada evento lleva asociado una probabilidad P</a:t>
            </a:r>
            <a:r>
              <a:rPr lang="es-ES" sz="1800" baseline="-25000" dirty="0"/>
              <a:t>i</a:t>
            </a:r>
            <a:r>
              <a:rPr lang="es-ES" sz="1800" dirty="0"/>
              <a:t>, donde la suma de las probabilidades de todos los eventos debe de ser igual a 1. A cada Nodo probabilístico se lo califica con su valor esperado </a:t>
            </a:r>
            <a:r>
              <a:rPr lang="es-ES" sz="1800" dirty="0">
                <a:sym typeface="Symbol" pitchFamily="18" charset="2"/>
              </a:rPr>
              <a:t></a:t>
            </a:r>
            <a:r>
              <a:rPr lang="es-ES" sz="1800" dirty="0" err="1"/>
              <a:t>C</a:t>
            </a:r>
            <a:r>
              <a:rPr lang="es-ES" sz="1800" baseline="-25000" dirty="0" err="1"/>
              <a:t>i</a:t>
            </a:r>
            <a:r>
              <a:rPr lang="es-ES" sz="1800" dirty="0" err="1"/>
              <a:t>P</a:t>
            </a:r>
            <a:r>
              <a:rPr lang="es-ES" sz="1800" baseline="-25000" dirty="0" err="1"/>
              <a:t>i</a:t>
            </a:r>
            <a:r>
              <a:rPr lang="es-ES" sz="1800" dirty="0" smtClean="0"/>
              <a:t>.</a:t>
            </a:r>
            <a:endParaRPr lang="es-ES" sz="1800" dirty="0"/>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14438" y="1000125"/>
            <a:ext cx="7772400" cy="4114800"/>
          </a:xfrm>
        </p:spPr>
        <p:txBody>
          <a:bodyPr/>
          <a:lstStyle/>
          <a:p>
            <a:pPr algn="just">
              <a:defRPr/>
            </a:pPr>
            <a:r>
              <a:rPr lang="es-ES" sz="2000" dirty="0" smtClean="0"/>
              <a:t>Además, el árbol de decisión tiene líneas que representan las alternativas o eventos.</a:t>
            </a:r>
          </a:p>
          <a:p>
            <a:pPr algn="just">
              <a:defRPr/>
            </a:pPr>
            <a:r>
              <a:rPr lang="es-ES" sz="2000" dirty="0" smtClean="0"/>
              <a:t>El proceso de este método empieza con la construcción del árbol, partiendo de un nodo de decisión actual, del cual parten las distintas alternativas (líneas) entre las cuales debemos de decidir en este momento. De estas alternativas, pueden nacer nodos de decisiones sobre alternativas futuras o de posibles eventos futuros. </a:t>
            </a:r>
          </a:p>
          <a:p>
            <a:pPr algn="just">
              <a:defRPr/>
            </a:pPr>
            <a:r>
              <a:rPr lang="es-ES" sz="2000" dirty="0" smtClean="0"/>
              <a:t>Una vez que se representaron todas las alternativas y eventos, empezamos colocando los costos de las últimas alternativas, y del final al comienzo vamos colocando las probabilidades en cada evento, y calculando los valores esperados en cada nodo probabilístico, en caso de encontrar un nodo de decisión, el valor de dicho nodo va a ser la decisión más conveniente (la de menor costo). Esto lo realizamos hasta llegar a las alternativas del nodo de decisión inicial, en donde podemos tomar la que más nos convenga.</a:t>
            </a:r>
            <a:endParaRPr lang="es-EC" sz="2000"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s-ES_tradnl" sz="2800" smtClean="0"/>
              <a:t>Tasas de Interés Simple</a:t>
            </a:r>
            <a:br>
              <a:rPr lang="es-ES_tradnl" sz="2800" smtClean="0"/>
            </a:br>
            <a:r>
              <a:rPr lang="es-ES_tradnl" sz="2800" smtClean="0"/>
              <a:t>Ejemplos</a:t>
            </a:r>
          </a:p>
        </p:txBody>
      </p:sp>
      <p:sp>
        <p:nvSpPr>
          <p:cNvPr id="10243" name="Rectangle 3"/>
          <p:cNvSpPr>
            <a:spLocks noGrp="1" noChangeArrowheads="1"/>
          </p:cNvSpPr>
          <p:nvPr>
            <p:ph type="body" idx="1"/>
          </p:nvPr>
        </p:nvSpPr>
        <p:spPr/>
        <p:txBody>
          <a:bodyPr/>
          <a:lstStyle/>
          <a:p>
            <a:pPr>
              <a:defRPr/>
            </a:pPr>
            <a:r>
              <a:rPr lang="es-EC" sz="2000"/>
              <a:t>Cual es el interes que cobra un banco si, por  prestarnos $100, debemos  devolver $120 despues de un año?:</a:t>
            </a:r>
            <a:endParaRPr lang="es-ES_tradnl" sz="2000"/>
          </a:p>
          <a:p>
            <a:pPr>
              <a:defRPr/>
            </a:pPr>
            <a:endParaRPr lang="es-ES_tradnl" sz="2000"/>
          </a:p>
          <a:p>
            <a:pPr>
              <a:defRPr/>
            </a:pPr>
            <a:endParaRPr lang="es-ES_tradnl" sz="2000"/>
          </a:p>
          <a:p>
            <a:pPr>
              <a:defRPr/>
            </a:pPr>
            <a:endParaRPr lang="es-EC" sz="2000"/>
          </a:p>
          <a:p>
            <a:pPr>
              <a:defRPr/>
            </a:pPr>
            <a:r>
              <a:rPr lang="es-EC" sz="2000"/>
              <a:t>Colocamos $100 por un año en un depósito que paga el 12% de interés simple anual, el valor que recibiremos después de un año es de </a:t>
            </a:r>
            <a:endParaRPr lang="es-ES_tradnl" sz="2000"/>
          </a:p>
          <a:p>
            <a:pPr>
              <a:defRPr/>
            </a:pPr>
            <a:endParaRPr lang="es-ES_tradnl" sz="2000"/>
          </a:p>
        </p:txBody>
      </p:sp>
      <p:graphicFrame>
        <p:nvGraphicFramePr>
          <p:cNvPr id="2050" name="Object 2"/>
          <p:cNvGraphicFramePr>
            <a:graphicFrameLocks noChangeAspect="1"/>
          </p:cNvGraphicFramePr>
          <p:nvPr/>
        </p:nvGraphicFramePr>
        <p:xfrm>
          <a:off x="2457450" y="2728913"/>
          <a:ext cx="4079875" cy="895350"/>
        </p:xfrm>
        <a:graphic>
          <a:graphicData uri="http://schemas.openxmlformats.org/presentationml/2006/ole">
            <p:oleObj spid="_x0000_s2050" name="Equation" r:id="rId3" imgW="1854000" imgH="406080" progId="Equation.3">
              <p:embed/>
            </p:oleObj>
          </a:graphicData>
        </a:graphic>
      </p:graphicFrame>
      <p:graphicFrame>
        <p:nvGraphicFramePr>
          <p:cNvPr id="2051" name="Object 3"/>
          <p:cNvGraphicFramePr>
            <a:graphicFrameLocks noChangeAspect="1"/>
          </p:cNvGraphicFramePr>
          <p:nvPr/>
        </p:nvGraphicFramePr>
        <p:xfrm>
          <a:off x="1928813" y="5000625"/>
          <a:ext cx="5799137" cy="447675"/>
        </p:xfrm>
        <a:graphic>
          <a:graphicData uri="http://schemas.openxmlformats.org/presentationml/2006/ole">
            <p:oleObj spid="_x0000_s2051" name="Equation" r:id="rId4" imgW="2628720" imgH="203040" progId="Equation.3">
              <p:embed/>
            </p:oleObj>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s-ES_tradnl" sz="2800" smtClean="0"/>
              <a:t>Tasa de Interés Compuesto</a:t>
            </a:r>
          </a:p>
        </p:txBody>
      </p:sp>
      <p:sp>
        <p:nvSpPr>
          <p:cNvPr id="9219" name="Rectangle 3"/>
          <p:cNvSpPr>
            <a:spLocks noGrp="1" noChangeArrowheads="1"/>
          </p:cNvSpPr>
          <p:nvPr>
            <p:ph type="body" idx="1"/>
          </p:nvPr>
        </p:nvSpPr>
        <p:spPr/>
        <p:txBody>
          <a:bodyPr/>
          <a:lstStyle/>
          <a:p>
            <a:pPr>
              <a:defRPr/>
            </a:pPr>
            <a:r>
              <a:rPr lang="es-EC" sz="2000" dirty="0"/>
              <a:t>En el ejemplo anterior supongamos que al pasar el primer año colocamos el total del dinero por otro año mas:</a:t>
            </a:r>
          </a:p>
          <a:p>
            <a:pPr>
              <a:defRPr/>
            </a:pPr>
            <a:endParaRPr lang="es-EC" sz="2000" dirty="0"/>
          </a:p>
          <a:p>
            <a:pPr>
              <a:defRPr/>
            </a:pPr>
            <a:endParaRPr lang="es-EC" sz="2000" dirty="0"/>
          </a:p>
          <a:p>
            <a:pPr>
              <a:defRPr/>
            </a:pPr>
            <a:r>
              <a:rPr lang="es-EC" sz="2000" dirty="0"/>
              <a:t>o, lo que es lo mismo:</a:t>
            </a:r>
          </a:p>
          <a:p>
            <a:pPr>
              <a:defRPr/>
            </a:pPr>
            <a:endParaRPr lang="es-EC" sz="2000" dirty="0"/>
          </a:p>
          <a:p>
            <a:pPr>
              <a:defRPr/>
            </a:pPr>
            <a:endParaRPr lang="es-EC" sz="2000" dirty="0"/>
          </a:p>
          <a:p>
            <a:pPr>
              <a:defRPr/>
            </a:pPr>
            <a:r>
              <a:rPr lang="es-EC" sz="2000" dirty="0"/>
              <a:t>Generalizando, la fórmula del valor futuro con interés compuesto:</a:t>
            </a:r>
          </a:p>
          <a:p>
            <a:pPr>
              <a:defRPr/>
            </a:pPr>
            <a:endParaRPr lang="es-EC" sz="2000" dirty="0"/>
          </a:p>
          <a:p>
            <a:pPr lvl="1">
              <a:buFont typeface="Wingdings" pitchFamily="2" charset="2"/>
              <a:buNone/>
              <a:defRPr/>
            </a:pPr>
            <a:endParaRPr lang="es-EC" sz="1800" dirty="0"/>
          </a:p>
          <a:p>
            <a:pPr lvl="1">
              <a:defRPr/>
            </a:pPr>
            <a:r>
              <a:rPr lang="es-EC" sz="1800" dirty="0"/>
              <a:t>n= número  de períodos</a:t>
            </a:r>
            <a:endParaRPr lang="es-ES_tradnl" dirty="0"/>
          </a:p>
          <a:p>
            <a:pPr>
              <a:defRPr/>
            </a:pPr>
            <a:r>
              <a:rPr lang="es-ES_tradnl" sz="2000" dirty="0"/>
              <a:t>Interés Simple es un caso especial en donde n=1</a:t>
            </a:r>
            <a:endParaRPr lang="es-ES_tradnl" dirty="0"/>
          </a:p>
        </p:txBody>
      </p:sp>
      <p:graphicFrame>
        <p:nvGraphicFramePr>
          <p:cNvPr id="3074" name="Object 2"/>
          <p:cNvGraphicFramePr>
            <a:graphicFrameLocks noChangeAspect="1"/>
          </p:cNvGraphicFramePr>
          <p:nvPr/>
        </p:nvGraphicFramePr>
        <p:xfrm>
          <a:off x="1854200" y="2743200"/>
          <a:ext cx="6218238" cy="447675"/>
        </p:xfrm>
        <a:graphic>
          <a:graphicData uri="http://schemas.openxmlformats.org/presentationml/2006/ole">
            <p:oleObj spid="_x0000_s3074" name="Equation" r:id="rId3" imgW="2819160" imgH="203040" progId="Equation.3">
              <p:embed/>
            </p:oleObj>
          </a:graphicData>
        </a:graphic>
      </p:graphicFrame>
      <p:graphicFrame>
        <p:nvGraphicFramePr>
          <p:cNvPr id="3075" name="Object 3"/>
          <p:cNvGraphicFramePr>
            <a:graphicFrameLocks noChangeAspect="1"/>
          </p:cNvGraphicFramePr>
          <p:nvPr/>
        </p:nvGraphicFramePr>
        <p:xfrm>
          <a:off x="1047750" y="3733800"/>
          <a:ext cx="8096250" cy="508000"/>
        </p:xfrm>
        <a:graphic>
          <a:graphicData uri="http://schemas.openxmlformats.org/presentationml/2006/ole">
            <p:oleObj spid="_x0000_s3075" name="Equation" r:id="rId4" imgW="3670200" imgH="228600" progId="Equation.3">
              <p:embed/>
            </p:oleObj>
          </a:graphicData>
        </a:graphic>
      </p:graphicFrame>
      <p:graphicFrame>
        <p:nvGraphicFramePr>
          <p:cNvPr id="3076" name="Object 4"/>
          <p:cNvGraphicFramePr>
            <a:graphicFrameLocks noChangeAspect="1"/>
          </p:cNvGraphicFramePr>
          <p:nvPr/>
        </p:nvGraphicFramePr>
        <p:xfrm>
          <a:off x="2986088" y="5002213"/>
          <a:ext cx="3657600" cy="784225"/>
        </p:xfrm>
        <a:graphic>
          <a:graphicData uri="http://schemas.openxmlformats.org/presentationml/2006/ole">
            <p:oleObj spid="_x0000_s3076" name="Equation" r:id="rId5" imgW="1066680" imgH="228600" progId="Equation.3">
              <p:embed/>
            </p:oleObj>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s-ES_tradnl" sz="2800" smtClean="0"/>
              <a:t>Tasa Nominal y Efectiva</a:t>
            </a:r>
          </a:p>
        </p:txBody>
      </p:sp>
      <p:sp>
        <p:nvSpPr>
          <p:cNvPr id="11267" name="Rectangle 3"/>
          <p:cNvSpPr>
            <a:spLocks noGrp="1" noChangeArrowheads="1"/>
          </p:cNvSpPr>
          <p:nvPr>
            <p:ph type="body" idx="1"/>
          </p:nvPr>
        </p:nvSpPr>
        <p:spPr/>
        <p:txBody>
          <a:bodyPr/>
          <a:lstStyle/>
          <a:p>
            <a:pPr>
              <a:defRPr/>
            </a:pPr>
            <a:r>
              <a:rPr lang="es-EC" sz="2000"/>
              <a:t>Caso especial: Periodo Capitalización </a:t>
            </a:r>
            <a:r>
              <a:rPr lang="es-EC" sz="2000">
                <a:ea typeface="MS Gothic" pitchFamily="49" charset="-128"/>
              </a:rPr>
              <a:t>≠</a:t>
            </a:r>
            <a:r>
              <a:rPr lang="es-EC" sz="2000"/>
              <a:t> Periodo de tasa interés</a:t>
            </a:r>
          </a:p>
          <a:p>
            <a:pPr lvl="1">
              <a:defRPr/>
            </a:pPr>
            <a:r>
              <a:rPr lang="es-EC" sz="1800"/>
              <a:t>ej: Capitalización Trimestral y Tasa de Interés Anual</a:t>
            </a:r>
          </a:p>
          <a:p>
            <a:pPr>
              <a:defRPr/>
            </a:pPr>
            <a:r>
              <a:rPr lang="es-EC" sz="2000"/>
              <a:t>Ud Deposita $1 a un año plazo a una tasa del 20% nominal, con Capitalización trimestrales (4 periodos por año).</a:t>
            </a:r>
          </a:p>
          <a:p>
            <a:pPr lvl="1">
              <a:defRPr/>
            </a:pPr>
            <a:r>
              <a:rPr lang="es-EC" sz="1800"/>
              <a:t>Interés de 20%÷ 4 = 5% trimestral</a:t>
            </a:r>
          </a:p>
          <a:p>
            <a:pPr lvl="1">
              <a:defRPr/>
            </a:pPr>
            <a:r>
              <a:rPr lang="es-EC" sz="1800"/>
              <a:t>Aplicando la Fórmula Anterior:</a:t>
            </a:r>
          </a:p>
          <a:p>
            <a:pPr lvl="1">
              <a:defRPr/>
            </a:pPr>
            <a:endParaRPr lang="es-EC" sz="1800"/>
          </a:p>
          <a:p>
            <a:pPr algn="ctr">
              <a:buFont typeface="Monotype Sorts" pitchFamily="2" charset="2"/>
              <a:buNone/>
              <a:defRPr/>
            </a:pPr>
            <a:r>
              <a:rPr lang="es-EC" sz="2000" b="1"/>
              <a:t>VF= 1 x (1+0.05)</a:t>
            </a:r>
            <a:r>
              <a:rPr lang="es-EC" sz="2000" b="1" baseline="30000"/>
              <a:t>4</a:t>
            </a:r>
            <a:r>
              <a:rPr lang="es-EC" sz="2000" b="1"/>
              <a:t> =</a:t>
            </a:r>
            <a:r>
              <a:rPr lang="es-EC" sz="2000" b="1" u="sng"/>
              <a:t>$1.2155</a:t>
            </a:r>
            <a:endParaRPr lang="es-EC" sz="2000" b="1"/>
          </a:p>
          <a:p>
            <a:pPr lvl="1">
              <a:defRPr/>
            </a:pPr>
            <a:endParaRPr lang="es-EC" sz="1800"/>
          </a:p>
          <a:p>
            <a:pPr lvl="1">
              <a:defRPr/>
            </a:pPr>
            <a:r>
              <a:rPr lang="es-EC" sz="1800"/>
              <a:t>lo que equivale a un interés real o efectivo del</a:t>
            </a:r>
            <a:endParaRPr lang="es-EC"/>
          </a:p>
        </p:txBody>
      </p:sp>
      <p:graphicFrame>
        <p:nvGraphicFramePr>
          <p:cNvPr id="4098" name="Object 2"/>
          <p:cNvGraphicFramePr>
            <a:graphicFrameLocks noChangeAspect="1"/>
          </p:cNvGraphicFramePr>
          <p:nvPr/>
        </p:nvGraphicFramePr>
        <p:xfrm>
          <a:off x="1752600" y="5486400"/>
          <a:ext cx="5308600" cy="895350"/>
        </p:xfrm>
        <a:graphic>
          <a:graphicData uri="http://schemas.openxmlformats.org/presentationml/2006/ole">
            <p:oleObj spid="_x0000_s4098" name="Equation" r:id="rId3" imgW="2412720" imgH="406080" progId="Equation.3">
              <p:embed/>
            </p:oleObj>
          </a:graphicData>
        </a:graphic>
      </p:graphicFrame>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s-ES_tradnl" sz="2800" smtClean="0"/>
              <a:t>Costo de Oportunidad</a:t>
            </a:r>
          </a:p>
        </p:txBody>
      </p:sp>
      <p:sp>
        <p:nvSpPr>
          <p:cNvPr id="12291" name="Rectangle 3"/>
          <p:cNvSpPr>
            <a:spLocks noGrp="1" noChangeArrowheads="1"/>
          </p:cNvSpPr>
          <p:nvPr>
            <p:ph type="body" idx="1"/>
          </p:nvPr>
        </p:nvSpPr>
        <p:spPr/>
        <p:txBody>
          <a:bodyPr/>
          <a:lstStyle/>
          <a:p>
            <a:pPr>
              <a:defRPr/>
            </a:pPr>
            <a:r>
              <a:rPr lang="es-EC" sz="2000"/>
              <a:t>El costo que tengo al no invertir mi dinero en una oportunidad que tengo actualmente</a:t>
            </a:r>
          </a:p>
          <a:p>
            <a:pPr algn="just">
              <a:defRPr/>
            </a:pPr>
            <a:r>
              <a:rPr lang="es-EC" sz="2000"/>
              <a:t>ej: oportunidad de colocar $100 en banco con 12% interés.</a:t>
            </a:r>
          </a:p>
          <a:p>
            <a:pPr lvl="1" algn="just">
              <a:defRPr/>
            </a:pPr>
            <a:r>
              <a:rPr lang="es-EC" sz="1800"/>
              <a:t>Cualquier oportunidad de inversión compararla con esta oportunidad.</a:t>
            </a:r>
          </a:p>
          <a:p>
            <a:pPr lvl="1" algn="just">
              <a:defRPr/>
            </a:pPr>
            <a:r>
              <a:rPr lang="es-EC" sz="1800"/>
              <a:t>Rentabilidad real = diferencia entre las dos</a:t>
            </a:r>
          </a:p>
          <a:p>
            <a:pPr algn="just">
              <a:defRPr/>
            </a:pPr>
            <a:r>
              <a:rPr lang="es-EC" sz="2000"/>
              <a:t>Esquema Inversionista Proyecto:</a:t>
            </a:r>
          </a:p>
          <a:p>
            <a:pPr lvl="1" algn="just">
              <a:defRPr/>
            </a:pPr>
            <a:r>
              <a:rPr lang="es-EC" sz="1800"/>
              <a:t>Invertir: Retorno del Proyecto &gt; </a:t>
            </a:r>
            <a:r>
              <a:rPr lang="es-EC" sz="1800" b="1"/>
              <a:t>“Tasa Mínima de Retorno”</a:t>
            </a:r>
            <a:endParaRPr lang="es-EC" sz="1800"/>
          </a:p>
          <a:p>
            <a:pPr lvl="1" algn="just">
              <a:defRPr/>
            </a:pPr>
            <a:r>
              <a:rPr lang="es-EC" sz="1800"/>
              <a:t>Tasa Mínima de Retorno (Costo de Oportunidad) es punto de aceptación o rechazo de una inversión</a:t>
            </a:r>
          </a:p>
          <a:p>
            <a:pPr algn="just">
              <a:defRPr/>
            </a:pPr>
            <a:r>
              <a:rPr lang="es-EC" sz="2000"/>
              <a:t>Esquema Prestamista – prestatario:</a:t>
            </a:r>
          </a:p>
          <a:p>
            <a:pPr lvl="1">
              <a:defRPr/>
            </a:pPr>
            <a:r>
              <a:rPr lang="es-EC" sz="1800"/>
              <a:t>Prestar:Tasa Interés &lt; </a:t>
            </a:r>
            <a:r>
              <a:rPr lang="es-EC" sz="1800" b="1"/>
              <a:t>“Costo de Oportunidad”</a:t>
            </a:r>
            <a:endParaRPr lang="es-EC" sz="1800"/>
          </a:p>
          <a:p>
            <a:pPr lvl="1">
              <a:defRPr/>
            </a:pPr>
            <a:endParaRPr lang="es-EC" sz="1800"/>
          </a:p>
          <a:p>
            <a:pPr algn="r">
              <a:buFont typeface="Monotype Sorts" pitchFamily="2" charset="2"/>
              <a:buNone/>
              <a:defRPr/>
            </a:pPr>
            <a:r>
              <a:rPr lang="es-EC" sz="2000" b="1"/>
              <a:t>...</a:t>
            </a:r>
            <a:endParaRPr lang="es-EC" sz="2000"/>
          </a:p>
        </p:txBody>
      </p:sp>
    </p:spTree>
  </p:cSld>
  <p:clrMapOvr>
    <a:masterClrMapping/>
  </p:clrMapOvr>
  <p:transition spd="med"/>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2557</TotalTime>
  <Words>5619</Words>
  <Application>Microsoft PowerPoint</Application>
  <PresentationFormat>Presentación en pantalla (4:3)</PresentationFormat>
  <Paragraphs>361</Paragraphs>
  <Slides>54</Slides>
  <Notes>2</Notes>
  <HiddenSlides>0</HiddenSlides>
  <MMClips>0</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5</vt:i4>
      </vt:variant>
      <vt:variant>
        <vt:lpstr>Títulos de diapositiva</vt:lpstr>
      </vt:variant>
      <vt:variant>
        <vt:i4>54</vt:i4>
      </vt:variant>
    </vt:vector>
  </HeadingPairs>
  <TitlesOfParts>
    <vt:vector size="67" baseType="lpstr">
      <vt:lpstr>Times New Roman</vt:lpstr>
      <vt:lpstr>Arial</vt:lpstr>
      <vt:lpstr>Wingdings</vt:lpstr>
      <vt:lpstr>MS Gothic</vt:lpstr>
      <vt:lpstr>Monotype Sorts</vt:lpstr>
      <vt:lpstr>Directions MT</vt:lpstr>
      <vt:lpstr>Symbol</vt:lpstr>
      <vt:lpstr>Azure</vt:lpstr>
      <vt:lpstr>Microsoft Equation 3.0</vt:lpstr>
      <vt:lpstr>Microsoft Word Document</vt:lpstr>
      <vt:lpstr>Microsoft Excel Worksheet</vt:lpstr>
      <vt:lpstr>Documento de Microsoft Office Word 97-2003</vt:lpstr>
      <vt:lpstr>Microsoft Editor de ecuaciones 3.0</vt:lpstr>
      <vt:lpstr>Diplomado de  Gerencia en Acuicultura Aspectos Financieros</vt:lpstr>
      <vt:lpstr>Fabrizio Marcillo Morla</vt:lpstr>
      <vt:lpstr>Mas Vale Pajaro en Mano que Ciento Volando</vt:lpstr>
      <vt:lpstr>Tasas de Interés</vt:lpstr>
      <vt:lpstr>Tasa de Interés Simple</vt:lpstr>
      <vt:lpstr>Tasas de Interés Simple Ejemplos</vt:lpstr>
      <vt:lpstr>Tasa de Interés Compuesto</vt:lpstr>
      <vt:lpstr>Tasa Nominal y Efectiva</vt:lpstr>
      <vt:lpstr>Costo de Oportunidad</vt:lpstr>
      <vt:lpstr>Costo de Oportunidad (cont.)</vt:lpstr>
      <vt:lpstr>Equivalencia</vt:lpstr>
      <vt:lpstr>Flujo de Caja y  Diagrama de Flujo de Caja</vt:lpstr>
      <vt:lpstr>Diagrama de Flujo de Caja</vt:lpstr>
      <vt:lpstr>Valor Actual</vt:lpstr>
      <vt:lpstr>Flujo de Caja Descontado</vt:lpstr>
      <vt:lpstr>Valor Actual Neto</vt:lpstr>
      <vt:lpstr>Criterios de Evaluación  Financiera y Económica </vt:lpstr>
      <vt:lpstr>Valor Actual Neto</vt:lpstr>
      <vt:lpstr>Tasa Interna de Retorno (TIR)</vt:lpstr>
      <vt:lpstr>TIR, Problema 1.- No reconoce el monto de la Inversión</vt:lpstr>
      <vt:lpstr>TIR, Problema 2.- Hay Flujos Que No Tienen TIR</vt:lpstr>
      <vt:lpstr>TIR, Problema 2.- Hay Flujos Que No Tienen TIR</vt:lpstr>
      <vt:lpstr>TIR, Problema 3.- No todos los Flujos Declinan al aumentar la Tasa de Descuento</vt:lpstr>
      <vt:lpstr>TIR, Problema 3.- No todos los Flujos Declinan al aumentar la Tasa de Descuento</vt:lpstr>
      <vt:lpstr>TIR, Problema 4.- Hay Flujos con mas de una TIR</vt:lpstr>
      <vt:lpstr>TIR, Problema 4.- Hay Flujos con mas de una TIR</vt:lpstr>
      <vt:lpstr>TIR, Problema 4.- Hay Flujos con mas de una TIR</vt:lpstr>
      <vt:lpstr>TIR, Problema 5.- No Considera Reinversiones a  Costo de Oportunidad</vt:lpstr>
      <vt:lpstr>TIR, Problema 5.- No Considera Reinversiones a  Costo de Oportunidad</vt:lpstr>
      <vt:lpstr>Periodo de Recuperación de Inversión</vt:lpstr>
      <vt:lpstr>Periodo de Recuperación de Inversión</vt:lpstr>
      <vt:lpstr>Periodo de Recuperación Descontado</vt:lpstr>
      <vt:lpstr>Periodo de Recuperación Descontado</vt:lpstr>
      <vt:lpstr>Periodos de Recuperación</vt:lpstr>
      <vt:lpstr>Tasa de Retorno Contable</vt:lpstr>
      <vt:lpstr>Relación Beneficio / Costo</vt:lpstr>
      <vt:lpstr>Recomendaciones Sobre Uso Del VAN</vt:lpstr>
      <vt:lpstr>Solo el Flujo de Caja es Relevante</vt:lpstr>
      <vt:lpstr>Solo el Flujo de Caja es Relevante</vt:lpstr>
      <vt:lpstr>Solo el Flujo de Caja es Relevante</vt:lpstr>
      <vt:lpstr>Estime Flujos de Caja en una  Base Incremental</vt:lpstr>
      <vt:lpstr>Estime Flujos de Caja en una  Base Incremental</vt:lpstr>
      <vt:lpstr>Estime Flujos de Caja en una  Base Incremental</vt:lpstr>
      <vt:lpstr>Estime Flujos de Caja en una  Base Incremental</vt:lpstr>
      <vt:lpstr>Sea Consistente en su Tratamiento de la Inflación</vt:lpstr>
      <vt:lpstr>Toma de Decisiones Bajo Riesgo e Incertidumbre</vt:lpstr>
      <vt:lpstr>Diapositiva 47</vt:lpstr>
      <vt:lpstr>Análisis de Sensibilidad</vt:lpstr>
      <vt:lpstr>Simulación</vt:lpstr>
      <vt:lpstr>Simulación.- Modelo del Proyecto</vt:lpstr>
      <vt:lpstr>Simulación.- Especificación de Probabilidades</vt:lpstr>
      <vt:lpstr>Simulación.- Simulación de los Flujos  de Caja</vt:lpstr>
      <vt:lpstr>Métodos Probabilísticos</vt:lpstr>
      <vt:lpstr>Diapositiva 54</vt:lpstr>
    </vt:vector>
  </TitlesOfParts>
  <Company>Barcillo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Barcillo Barzinister</dc:creator>
  <cp:lastModifiedBy>Administrador</cp:lastModifiedBy>
  <cp:revision>416</cp:revision>
  <cp:lastPrinted>1601-01-01T00:00:00Z</cp:lastPrinted>
  <dcterms:created xsi:type="dcterms:W3CDTF">2002-07-19T11:47:45Z</dcterms:created>
  <dcterms:modified xsi:type="dcterms:W3CDTF">2010-02-01T15:49:18Z</dcterms:modified>
</cp:coreProperties>
</file>