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371" r:id="rId2"/>
    <p:sldId id="372" r:id="rId3"/>
    <p:sldId id="356" r:id="rId4"/>
    <p:sldId id="357" r:id="rId5"/>
    <p:sldId id="364" r:id="rId6"/>
    <p:sldId id="365" r:id="rId7"/>
    <p:sldId id="366" r:id="rId8"/>
    <p:sldId id="358" r:id="rId9"/>
    <p:sldId id="362" r:id="rId10"/>
    <p:sldId id="367" r:id="rId11"/>
    <p:sldId id="369" r:id="rId12"/>
    <p:sldId id="370" r:id="rId13"/>
    <p:sldId id="368" r:id="rId14"/>
    <p:sldId id="361" r:id="rId15"/>
    <p:sldId id="36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486" autoAdjust="0"/>
    <p:restoredTop sz="98673" autoAdjust="0"/>
  </p:normalViewPr>
  <p:slideViewPr>
    <p:cSldViewPr>
      <p:cViewPr varScale="1">
        <p:scale>
          <a:sx n="49" d="100"/>
          <a:sy n="49" d="100"/>
        </p:scale>
        <p:origin x="-108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5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BA6D546-C893-42EB-B691-1D5079AEDCE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84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A3D6034-583E-4443-8D04-2502F1B1302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41D741-1945-4FFE-BE39-43DF160A5124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1BD4DB-DE28-42F6-A9FC-538508575ED0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F442B5F-8124-453B-93CD-A8C4F575E02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FB27F-AEF5-4794-A037-98D15D88206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054D5-265F-407A-B7BE-F0D6FB3060A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45E31-A6FC-4708-B0E1-CFE791056E1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AC4B5-6FE1-4AA9-A40A-E388C7B0C87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29559-85FF-457F-89B7-D32443F8CAC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5BB68-124C-4E7E-B894-F1E79E2DA81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A1E4D-0A66-4E24-BF80-0FA3620921B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65F55-BF52-4E54-BD20-3D36364D7D5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71348-FF28-48D7-8ADE-922BEAE3A8D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C3D00-F37C-47E2-A043-89E9777F88E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5129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5123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7B256A74-872C-42F1-AD12-07D1EB68DF7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space.espol.edu.ec/browse?type=author&amp;order=ASC&amp;rpp=20&amp;value=Marcillo+Morla%2C+Fabrizi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smtClean="0"/>
              <a:t>Formulación y Evaluación de Proyectos Turísticos – Clase 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7172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7174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Balance General</a:t>
            </a:r>
            <a:endParaRPr lang="es-ES_tradnl" smtClean="0"/>
          </a:p>
        </p:txBody>
      </p:sp>
      <p:pic>
        <p:nvPicPr>
          <p:cNvPr id="15363" name="Picture 791" descr="C:\Mis documentos\Espol\Proyectos\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8" y="790575"/>
            <a:ext cx="9039225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Activo</a:t>
            </a:r>
            <a:endParaRPr lang="es-ES_tradnl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974850" y="609600"/>
          <a:ext cx="5753100" cy="6248400"/>
        </p:xfrm>
        <a:graphic>
          <a:graphicData uri="http://schemas.openxmlformats.org/presentationml/2006/ole">
            <p:oleObj spid="_x0000_s2050" name="Worksheet" r:id="rId3" imgW="6639312" imgH="7210697" progId="Excel.Sheet.8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Pasivo y Patrimonio</a:t>
            </a:r>
            <a:endParaRPr lang="es-ES_tradnl" smtClean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676400" y="541338"/>
          <a:ext cx="6248400" cy="6232525"/>
        </p:xfrm>
        <a:graphic>
          <a:graphicData uri="http://schemas.openxmlformats.org/presentationml/2006/ole">
            <p:oleObj spid="_x0000_s3074" name="Worksheet" r:id="rId3" imgW="7229946" imgH="7210697" progId="Excel.Sheet.8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P&amp;G</a:t>
            </a:r>
            <a:endParaRPr lang="es-ES_tradnl" smtClean="0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2027238" y="762000"/>
          <a:ext cx="5815012" cy="6096000"/>
        </p:xfrm>
        <a:graphic>
          <a:graphicData uri="http://schemas.openxmlformats.org/presentationml/2006/ole">
            <p:oleObj spid="_x0000_s4098" name="Worksheet" r:id="rId3" imgW="3943706" imgH="4134349" progId="Excel.Sheet.8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95400"/>
            <a:ext cx="7277100" cy="541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534400" cy="1143000"/>
          </a:xfrm>
        </p:spPr>
        <p:txBody>
          <a:bodyPr/>
          <a:lstStyle/>
          <a:p>
            <a:pPr eaLnBrk="1" hangingPunct="1"/>
            <a:r>
              <a:rPr lang="es-ES_tradnl" sz="4000" smtClean="0"/>
              <a:t>CONSTRUCCION Y EVALUACION DE FLUJOS DE CAJA</a:t>
            </a:r>
            <a:br>
              <a:rPr lang="es-ES_tradnl" sz="4000" smtClean="0"/>
            </a:br>
            <a:endParaRPr lang="es-ES_tradnl" sz="40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Costos y Gastos</a:t>
            </a:r>
            <a:endParaRPr lang="es-ES_tradnl" smtClean="0"/>
          </a:p>
        </p:txBody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447800"/>
            <a:ext cx="7772400" cy="4613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Costos</a:t>
            </a:r>
            <a:r>
              <a:rPr lang="en-US" sz="2800" smtClean="0"/>
              <a:t> (Inventariables)</a:t>
            </a:r>
            <a:r>
              <a:rPr lang="es-ES_tradnl" sz="2800" smtClean="0"/>
              <a:t>: Son erogaciones que realiza la empresa en el corto plazo para fabricar o prestar el producto o servicio que ofrece</a:t>
            </a:r>
            <a:r>
              <a:rPr lang="en-US" sz="2800" smtClean="0"/>
              <a:t>: </a:t>
            </a:r>
            <a:r>
              <a:rPr lang="es-ES_tradnl" sz="2800" smtClean="0"/>
              <a:t>Sueldos del personal de Planta, reparaciones a los equipos productivos, luz y agua utilizada en la planta</a:t>
            </a:r>
            <a:r>
              <a:rPr lang="en-US" sz="2800" smtClean="0"/>
              <a:t>.</a:t>
            </a:r>
            <a:endParaRPr lang="es-ES_tradnl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Gastos</a:t>
            </a:r>
            <a:r>
              <a:rPr lang="en-US" sz="2800" smtClean="0"/>
              <a:t> (del Periodo)</a:t>
            </a:r>
            <a:r>
              <a:rPr lang="es-ES_tradnl" sz="2800" smtClean="0"/>
              <a:t>: Son erogaciones de corto plazo de tipo administrativo, cuya función principal es apoyar el proceso productivo</a:t>
            </a:r>
            <a:r>
              <a:rPr lang="en-US" sz="2800" smtClean="0"/>
              <a:t>: </a:t>
            </a:r>
            <a:r>
              <a:rPr lang="es-ES_tradnl" sz="2800" smtClean="0"/>
              <a:t>Sueldos </a:t>
            </a:r>
            <a:r>
              <a:rPr lang="en-US" sz="2800" smtClean="0"/>
              <a:t>a</a:t>
            </a:r>
            <a:r>
              <a:rPr lang="es-ES_tradnl" sz="2800" smtClean="0"/>
              <a:t>dministrativo</a:t>
            </a:r>
            <a:r>
              <a:rPr lang="en-US" sz="2800" smtClean="0"/>
              <a:t>s</a:t>
            </a:r>
            <a:r>
              <a:rPr lang="es-ES_tradnl" sz="2800" smtClean="0"/>
              <a:t>, renta de oficinas, depreciaciones de equipo de oficina</a:t>
            </a:r>
            <a:r>
              <a:rPr lang="en-US" sz="2800" smtClean="0"/>
              <a:t>, Gastos de Venta, etc.</a:t>
            </a:r>
            <a:endParaRPr lang="es-ES_tradnl" sz="2800" smtClean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s-EC" dirty="0" smtClean="0"/>
              <a:t>Guayaquil, 1966.</a:t>
            </a:r>
          </a:p>
          <a:p>
            <a:pPr algn="r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>
              <a:defRPr/>
            </a:pPr>
            <a:r>
              <a:rPr lang="es-EC" dirty="0" smtClean="0"/>
              <a:t>Profesor ESPOL desde el 2001.</a:t>
            </a:r>
          </a:p>
          <a:p>
            <a:pPr algn="r">
              <a:defRPr/>
            </a:pPr>
            <a:r>
              <a:rPr lang="es-EC" dirty="0" smtClean="0"/>
              <a:t>20 años experiencia profesional: </a:t>
            </a:r>
          </a:p>
          <a:p>
            <a:pPr lvl="1" algn="r">
              <a:defRPr/>
            </a:pPr>
            <a:r>
              <a:rPr lang="es-EC" sz="2800" dirty="0" smtClean="0"/>
              <a:t>Producción.</a:t>
            </a:r>
          </a:p>
          <a:p>
            <a:pPr lvl="1" algn="r">
              <a:defRPr/>
            </a:pPr>
            <a:r>
              <a:rPr lang="es-EC" sz="2800" dirty="0" smtClean="0"/>
              <a:t>Administración.</a:t>
            </a:r>
          </a:p>
          <a:p>
            <a:pPr lvl="1" algn="r">
              <a:defRPr/>
            </a:pPr>
            <a:r>
              <a:rPr lang="es-EC" sz="2800" dirty="0" smtClean="0"/>
              <a:t>Finanzas.</a:t>
            </a:r>
          </a:p>
          <a:p>
            <a:pPr lvl="1" algn="r">
              <a:defRPr/>
            </a:pPr>
            <a:r>
              <a:rPr lang="es-EC" sz="2800" dirty="0" smtClean="0"/>
              <a:t>Investigación.</a:t>
            </a:r>
          </a:p>
          <a:p>
            <a:pPr lvl="1" algn="r">
              <a:defRPr/>
            </a:pPr>
            <a:r>
              <a:rPr lang="es-EC" sz="2800" dirty="0" smtClean="0"/>
              <a:t>Consultorías.</a:t>
            </a:r>
          </a:p>
        </p:txBody>
      </p:sp>
      <p:pic>
        <p:nvPicPr>
          <p:cNvPr id="8196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US" dirty="0">
                <a:latin typeface="+mn-lt"/>
                <a:hlinkClick r:id="rId4"/>
              </a:rPr>
              <a:t>Otras Publicaciones del mismo autor en Repositorio ESPOL</a:t>
            </a:r>
            <a:endParaRPr lang="es-US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Contabilidad Administrativa</a:t>
            </a:r>
            <a:endParaRPr lang="es-ES_tradnl" smtClean="0"/>
          </a:p>
        </p:txBody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mtClean="0"/>
              <a:t>Balance General.</a:t>
            </a:r>
          </a:p>
          <a:p>
            <a:pPr eaLnBrk="1" hangingPunct="1">
              <a:defRPr/>
            </a:pPr>
            <a:r>
              <a:rPr lang="es-ES_tradnl" smtClean="0"/>
              <a:t>Estado de Pérdidas y Ganancias.</a:t>
            </a:r>
          </a:p>
          <a:p>
            <a:pPr eaLnBrk="1" hangingPunct="1">
              <a:defRPr/>
            </a:pPr>
            <a:r>
              <a:rPr lang="es-ES_tradnl" smtClean="0"/>
              <a:t>Flujo de Caja.</a:t>
            </a:r>
          </a:p>
          <a:p>
            <a:pPr eaLnBrk="1" hangingPunct="1">
              <a:defRPr/>
            </a:pPr>
            <a:r>
              <a:rPr lang="es-ES_tradnl" smtClean="0"/>
              <a:t>Principales cuentas y sus movimientos.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629400" y="4419600"/>
          <a:ext cx="2155825" cy="2252663"/>
        </p:xfrm>
        <a:graphic>
          <a:graphicData uri="http://schemas.openxmlformats.org/presentationml/2006/ole">
            <p:oleObj spid="_x0000_s1026" name="Clip" r:id="rId3" imgW="1795680" imgH="1795680" progId="MS_ClipArt_Gallery.5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</a:t>
            </a:r>
            <a:r>
              <a:rPr lang="es-ES_tradnl" smtClean="0"/>
              <a:t>etodología </a:t>
            </a:r>
            <a:r>
              <a:rPr lang="en-US" smtClean="0"/>
              <a:t>Análisis Proyectos</a:t>
            </a:r>
            <a:endParaRPr lang="es-ES_tradnl" smtClean="0"/>
          </a:p>
        </p:txBody>
      </p:sp>
      <p:sp>
        <p:nvSpPr>
          <p:cNvPr id="8529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69988" y="1295400"/>
            <a:ext cx="77724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Basada principalmente en Flujo de Caja.</a:t>
            </a:r>
            <a:r>
              <a:rPr lang="es-ES_tradnl" sz="2800" smtClean="0"/>
              <a:t> </a:t>
            </a:r>
            <a:endParaRPr lang="en-US" sz="2800" smtClean="0"/>
          </a:p>
          <a:p>
            <a:pPr eaLnBrk="1" hangingPunct="1">
              <a:defRPr/>
            </a:pPr>
            <a:r>
              <a:rPr lang="es-ES_tradnl" sz="2800" smtClean="0"/>
              <a:t>Relaciona </a:t>
            </a:r>
            <a:r>
              <a:rPr lang="en-US" sz="2800" smtClean="0"/>
              <a:t>otros</a:t>
            </a:r>
            <a:r>
              <a:rPr lang="es-ES_tradnl" sz="2800" smtClean="0"/>
              <a:t> estados financieros proyectados (proforma) con el flujo de caja</a:t>
            </a:r>
            <a:r>
              <a:rPr lang="en-US" sz="2800" smtClean="0"/>
              <a:t>.</a:t>
            </a:r>
          </a:p>
          <a:p>
            <a:pPr eaLnBrk="1" hangingPunct="1">
              <a:defRPr/>
            </a:pPr>
            <a:r>
              <a:rPr lang="en-US" sz="2800" smtClean="0"/>
              <a:t>Análisis de otros EEFF complementa información del análisis de flujo de caja.</a:t>
            </a:r>
            <a:endParaRPr lang="es-ES_tradnl" sz="2800" smtClean="0"/>
          </a:p>
          <a:p>
            <a:pPr eaLnBrk="1" hangingPunct="1">
              <a:defRPr/>
            </a:pPr>
            <a:r>
              <a:rPr lang="es-ES_tradnl" sz="2800" smtClean="0"/>
              <a:t>Diferencia el flujo de caja entre: Flujo de caja libre del proyecto y flujo de caja libre de los accionistas (Flujo de la financiación).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Estados Financieros</a:t>
            </a:r>
            <a:endParaRPr lang="es-ES_tradnl" smtClean="0"/>
          </a:p>
        </p:txBody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990600"/>
            <a:ext cx="7772400" cy="5070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Documentos que consignan datos valuados en unidades monetarias, relacionados con obtención y aplicación de recursos materiales.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Informas sobre: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Utilización y disponibilidad de Recursos.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Eficiencia en administración de recursos.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Basados en: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PCGA.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Reglas de Aplicación.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Regulaciones legales.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Criterio de quien los formula.</a:t>
            </a:r>
            <a:endParaRPr lang="es-ES_tradnl" sz="2400" smtClean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Requisitos EEFF</a:t>
            </a:r>
            <a:endParaRPr lang="es-ES_tradnl" smtClean="0"/>
          </a:p>
        </p:txBody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295400"/>
            <a:ext cx="7772400" cy="47656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Universalidad:</a:t>
            </a:r>
          </a:p>
          <a:p>
            <a:pPr lvl="1" eaLnBrk="1" hangingPunct="1">
              <a:defRPr/>
            </a:pPr>
            <a:r>
              <a:rPr lang="en-US" smtClean="0"/>
              <a:t>Información clara y accequible.</a:t>
            </a:r>
          </a:p>
          <a:p>
            <a:pPr lvl="1" eaLnBrk="1" hangingPunct="1">
              <a:defRPr/>
            </a:pPr>
            <a:r>
              <a:rPr lang="en-US" smtClean="0"/>
              <a:t>Terminologia Comprensible.</a:t>
            </a:r>
          </a:p>
          <a:p>
            <a:pPr lvl="1" eaLnBrk="1" hangingPunct="1">
              <a:defRPr/>
            </a:pPr>
            <a:r>
              <a:rPr lang="en-US" smtClean="0"/>
              <a:t>Estructura Simple.</a:t>
            </a:r>
          </a:p>
          <a:p>
            <a:pPr eaLnBrk="1" hangingPunct="1">
              <a:defRPr/>
            </a:pPr>
            <a:r>
              <a:rPr lang="en-US" smtClean="0"/>
              <a:t>Continuidad:</a:t>
            </a:r>
          </a:p>
          <a:p>
            <a:pPr lvl="1" eaLnBrk="1" hangingPunct="1">
              <a:defRPr/>
            </a:pPr>
            <a:r>
              <a:rPr lang="en-US" smtClean="0"/>
              <a:t>Información correspondiente a periodos regulares.</a:t>
            </a:r>
          </a:p>
          <a:p>
            <a:pPr eaLnBrk="1" hangingPunct="1">
              <a:defRPr/>
            </a:pPr>
            <a:r>
              <a:rPr lang="en-US" smtClean="0"/>
              <a:t>Oportunidad: </a:t>
            </a:r>
          </a:p>
          <a:p>
            <a:pPr lvl="1" eaLnBrk="1" hangingPunct="1">
              <a:defRPr/>
            </a:pPr>
            <a:r>
              <a:rPr lang="en-US" smtClean="0"/>
              <a:t>Presentación oportuna de informes.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Limitaciones EEFF</a:t>
            </a:r>
            <a:endParaRPr lang="es-ES_tradnl" smtClean="0"/>
          </a:p>
        </p:txBody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143000"/>
            <a:ext cx="7772400" cy="4918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Excluyen Aspectos no valuables en Unidades Monetarias: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Capacidad de Administración.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Valoración RRHH.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Ubicación Física de Empresa.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Fuentes de abastecimiento.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Eficicnecia de Transportes.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Condiciones de Mercado.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Obligan a complementar información financiera con datos extracontables, ya qie valores representados no son absolutos debido a cambios en poder adquisitivo de moneda.</a:t>
            </a:r>
            <a:endParaRPr lang="es-ES_tradnl" sz="2800" smtClean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Estados Financieros Usados en Análisis de Proyectos</a:t>
            </a:r>
            <a:endParaRPr lang="es-ES_tradnl" smtClean="0"/>
          </a:p>
        </p:txBody>
      </p:sp>
      <p:sp>
        <p:nvSpPr>
          <p:cNvPr id="8540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534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Balance General (B/G): Muestra las inversiones hechas en el proyecto y las fuentes de donde provienen estas.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Activo=Pasivo +Patrimonio.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Estado de Resultados (</a:t>
            </a:r>
            <a:r>
              <a:rPr lang="en-US" sz="2400" smtClean="0"/>
              <a:t>P&amp;G</a:t>
            </a:r>
            <a:r>
              <a:rPr lang="es-ES_tradnl" sz="2400" smtClean="0"/>
              <a:t>): Calcula utilidad del proyecto en un período d</a:t>
            </a:r>
            <a:r>
              <a:rPr lang="en-US" sz="2400" smtClean="0"/>
              <a:t>a</a:t>
            </a:r>
            <a:r>
              <a:rPr lang="es-ES_tradnl" sz="2400" smtClean="0"/>
              <a:t>do</a:t>
            </a:r>
            <a:r>
              <a:rPr lang="en-US" sz="2400" smtClean="0"/>
              <a:t>. S</a:t>
            </a:r>
            <a:r>
              <a:rPr lang="es-ES_tradnl" sz="2400" smtClean="0"/>
              <a:t>e tienen en cuenta ingresos y gastos contables (que no </a:t>
            </a:r>
            <a:r>
              <a:rPr lang="en-US" sz="2400" smtClean="0"/>
              <a:t>mueven</a:t>
            </a:r>
            <a:r>
              <a:rPr lang="es-ES_tradnl" sz="2400" smtClean="0"/>
              <a:t> fondos).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Flujo de Fondos (FC</a:t>
            </a:r>
            <a:r>
              <a:rPr lang="en-US" sz="2400" smtClean="0"/>
              <a:t>C</a:t>
            </a:r>
            <a:r>
              <a:rPr lang="es-ES_tradnl" sz="2400" smtClean="0"/>
              <a:t>): Calcula ingresos y egresos reales de dinero en un período determinado.</a:t>
            </a:r>
            <a:r>
              <a:rPr lang="en-US" sz="2400" smtClean="0"/>
              <a:t> (&gt;0).</a:t>
            </a:r>
            <a:endParaRPr lang="es-ES_tradnl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Flujo </a:t>
            </a:r>
            <a:r>
              <a:rPr lang="en-US" sz="2400" smtClean="0"/>
              <a:t>C</a:t>
            </a:r>
            <a:r>
              <a:rPr lang="es-ES_tradnl" sz="2400" smtClean="0"/>
              <a:t>aja libre proyecto (FCLP): Calcula inversiones y  beneficios de proyecto a lo largo de </a:t>
            </a:r>
            <a:r>
              <a:rPr lang="en-US" sz="2400" smtClean="0"/>
              <a:t>su</a:t>
            </a:r>
            <a:r>
              <a:rPr lang="es-ES_tradnl" sz="2400" smtClean="0"/>
              <a:t> vida sin tener en cuenta</a:t>
            </a:r>
            <a:r>
              <a:rPr lang="en-US" sz="2400" smtClean="0"/>
              <a:t> </a:t>
            </a:r>
            <a:r>
              <a:rPr lang="es-ES_tradnl" sz="2400" smtClean="0"/>
              <a:t>restricciones de capital de los inversionistas.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Flujo </a:t>
            </a:r>
            <a:r>
              <a:rPr lang="en-US" sz="2400" smtClean="0"/>
              <a:t>C</a:t>
            </a:r>
            <a:r>
              <a:rPr lang="es-ES_tradnl" sz="2400" smtClean="0"/>
              <a:t>aja </a:t>
            </a:r>
            <a:r>
              <a:rPr lang="en-US" sz="2400" smtClean="0"/>
              <a:t>I</a:t>
            </a:r>
            <a:r>
              <a:rPr lang="es-ES_tradnl" sz="2400" smtClean="0"/>
              <a:t>nversionistas (FCI): Calcula inversiones y los beneficios de proyecto, </a:t>
            </a:r>
            <a:r>
              <a:rPr lang="en-US" sz="2400" smtClean="0"/>
              <a:t>considerando su financiación.</a:t>
            </a:r>
            <a:endParaRPr lang="es-ES_tradnl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Flujo </a:t>
            </a:r>
            <a:r>
              <a:rPr lang="en-US" sz="2400" smtClean="0"/>
              <a:t>C</a:t>
            </a:r>
            <a:r>
              <a:rPr lang="es-ES_tradnl" sz="2400" smtClean="0"/>
              <a:t>aja </a:t>
            </a:r>
            <a:r>
              <a:rPr lang="en-US" sz="2400" smtClean="0"/>
              <a:t>F</a:t>
            </a:r>
            <a:r>
              <a:rPr lang="es-ES_tradnl" sz="2400" smtClean="0"/>
              <a:t>inanciación (FCF): Calcula los ingresos, egresos y los ahorros en impuestos de la financiación</a:t>
            </a:r>
            <a:r>
              <a:rPr lang="en-US" sz="2400" smtClean="0"/>
              <a:t>.</a:t>
            </a:r>
            <a:endParaRPr lang="es-ES_tradnl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5725" y="609600"/>
            <a:ext cx="7331075" cy="549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2590</TotalTime>
  <Words>569</Words>
  <Application>Microsoft PowerPoint</Application>
  <PresentationFormat>Presentación en pantalla (4:3)</PresentationFormat>
  <Paragraphs>72</Paragraphs>
  <Slides>15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Times New Roman</vt:lpstr>
      <vt:lpstr>Arial</vt:lpstr>
      <vt:lpstr>Wingdings</vt:lpstr>
      <vt:lpstr>Azure</vt:lpstr>
      <vt:lpstr>Microsoft Clip Gallery</vt:lpstr>
      <vt:lpstr>Microsoft Excel Worksheet</vt:lpstr>
      <vt:lpstr>Formulación y Evaluación de Proyectos Turísticos – Clase 2</vt:lpstr>
      <vt:lpstr>Fabrizio Marcillo Morla</vt:lpstr>
      <vt:lpstr>Contabilidad Administrativa</vt:lpstr>
      <vt:lpstr>Metodología Análisis Proyectos</vt:lpstr>
      <vt:lpstr>Estados Financieros</vt:lpstr>
      <vt:lpstr>Requisitos EEFF</vt:lpstr>
      <vt:lpstr>Limitaciones EEFF</vt:lpstr>
      <vt:lpstr>Estados Financieros Usados en Análisis de Proyectos</vt:lpstr>
      <vt:lpstr>Diapositiva 9</vt:lpstr>
      <vt:lpstr>Balance General</vt:lpstr>
      <vt:lpstr>Activo</vt:lpstr>
      <vt:lpstr>Pasivo y Patrimonio</vt:lpstr>
      <vt:lpstr>P&amp;G</vt:lpstr>
      <vt:lpstr>CONSTRUCCION Y EVALUACION DE FLUJOS DE CAJA </vt:lpstr>
      <vt:lpstr>Costos y Gastos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Barcillo Barzinister</dc:creator>
  <cp:lastModifiedBy>Administrador</cp:lastModifiedBy>
  <cp:revision>418</cp:revision>
  <cp:lastPrinted>1601-01-01T00:00:00Z</cp:lastPrinted>
  <dcterms:created xsi:type="dcterms:W3CDTF">2002-07-19T11:47:45Z</dcterms:created>
  <dcterms:modified xsi:type="dcterms:W3CDTF">2010-02-01T15:52:55Z</dcterms:modified>
</cp:coreProperties>
</file>