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8"/>
  </p:notesMasterIdLst>
  <p:sldIdLst>
    <p:sldId id="321" r:id="rId2"/>
    <p:sldId id="322" r:id="rId3"/>
    <p:sldId id="307" r:id="rId4"/>
    <p:sldId id="320" r:id="rId5"/>
    <p:sldId id="317" r:id="rId6"/>
    <p:sldId id="309" r:id="rId7"/>
    <p:sldId id="318" r:id="rId8"/>
    <p:sldId id="308" r:id="rId9"/>
    <p:sldId id="310" r:id="rId10"/>
    <p:sldId id="319" r:id="rId11"/>
    <p:sldId id="311" r:id="rId12"/>
    <p:sldId id="312" r:id="rId13"/>
    <p:sldId id="313" r:id="rId14"/>
    <p:sldId id="314" r:id="rId15"/>
    <p:sldId id="315" r:id="rId16"/>
    <p:sldId id="316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00"/>
    <a:srgbClr val="FF00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2787"/>
    <p:restoredTop sz="90990" autoAdjust="0"/>
  </p:normalViewPr>
  <p:slideViewPr>
    <p:cSldViewPr>
      <p:cViewPr varScale="1">
        <p:scale>
          <a:sx n="31" d="100"/>
          <a:sy n="31" d="100"/>
        </p:scale>
        <p:origin x="-102" y="-6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1488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946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Click to edit Master text styles</a:t>
            </a:r>
          </a:p>
          <a:p>
            <a:pPr lvl="1"/>
            <a:r>
              <a:rPr lang="es-ES_tradnl" noProof="0" smtClean="0"/>
              <a:t>Second level</a:t>
            </a:r>
          </a:p>
          <a:p>
            <a:pPr lvl="2"/>
            <a:r>
              <a:rPr lang="es-ES_tradnl" noProof="0" smtClean="0"/>
              <a:t>Third level</a:t>
            </a:r>
          </a:p>
          <a:p>
            <a:pPr lvl="3"/>
            <a:r>
              <a:rPr lang="es-ES_tradnl" noProof="0" smtClean="0"/>
              <a:t>Fourth level</a:t>
            </a:r>
          </a:p>
          <a:p>
            <a:pPr lvl="4"/>
            <a:r>
              <a:rPr lang="es-ES_tradnl" noProof="0" smtClean="0"/>
              <a:t>Fifth level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93CAF893-1A59-4E7D-809F-BE98DF1167B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42E64F-C0AA-4B53-9C42-F091B9FE92A8}" type="slidenum">
              <a:rPr lang="es-ES_tradnl">
                <a:latin typeface="Arial" pitchFamily="34" charset="0"/>
              </a:rPr>
              <a:pPr/>
              <a:t>1</a:t>
            </a:fld>
            <a:endParaRPr lang="es-ES_tradnl">
              <a:latin typeface="Arial" pitchFamily="34" charset="0"/>
            </a:endParaRPr>
          </a:p>
        </p:txBody>
      </p:sp>
      <p:sp>
        <p:nvSpPr>
          <p:cNvPr id="204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6246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1BD4DB-DE28-42F6-A9FC-538508575ED0}" type="slidenum">
              <a:rPr lang="es-ES_tradnl" smtClean="0"/>
              <a:pPr/>
              <a:t>2</a:t>
            </a:fld>
            <a:endParaRPr 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>
                <a:latin typeface="Arial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48" y="103"/>
              <a:ext cx="96" cy="4126"/>
              <a:chOff x="48" y="103"/>
              <a:chExt cx="96" cy="4126"/>
            </a:xfrm>
          </p:grpSpPr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48" y="2116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48" y="2404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48" y="2549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18" name="Rectangle 16"/>
              <p:cNvSpPr>
                <a:spLocks noChangeArrowheads="1"/>
              </p:cNvSpPr>
              <p:nvPr/>
            </p:nvSpPr>
            <p:spPr bwMode="auto">
              <a:xfrm>
                <a:off x="48" y="2691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19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20" name="Rectangle 18"/>
              <p:cNvSpPr>
                <a:spLocks noChangeArrowheads="1"/>
              </p:cNvSpPr>
              <p:nvPr/>
            </p:nvSpPr>
            <p:spPr bwMode="auto">
              <a:xfrm>
                <a:off x="48" y="2979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21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22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23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24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25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26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27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28" name="Rectangle 26"/>
              <p:cNvSpPr>
                <a:spLocks noChangeArrowheads="1"/>
              </p:cNvSpPr>
              <p:nvPr/>
            </p:nvSpPr>
            <p:spPr bwMode="auto">
              <a:xfrm>
                <a:off x="48" y="4134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29" name="Rectangle 27"/>
              <p:cNvSpPr>
                <a:spLocks noChangeArrowheads="1"/>
              </p:cNvSpPr>
              <p:nvPr/>
            </p:nvSpPr>
            <p:spPr bwMode="auto">
              <a:xfrm>
                <a:off x="48" y="103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30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31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32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33" name="Rectangle 31"/>
              <p:cNvSpPr>
                <a:spLocks noChangeArrowheads="1"/>
              </p:cNvSpPr>
              <p:nvPr/>
            </p:nvSpPr>
            <p:spPr bwMode="auto">
              <a:xfrm>
                <a:off x="48" y="67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34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35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</p:grpSp>
      </p:grpSp>
      <p:sp>
        <p:nvSpPr>
          <p:cNvPr id="71714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5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 typeface="Wingdings" pitchFamily="2" charset="2"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5114E35-AA0B-43DD-B78A-B85AAB0AAB3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A885E-AB8A-4B3D-8566-A9A46FC06D2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992938" y="0"/>
            <a:ext cx="1949450" cy="60610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0"/>
            <a:ext cx="5697538" cy="60610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A89FE-2588-4B4B-BB1D-04C1F04B00C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C0421-1362-49D3-A09E-473B43F3361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2F4DA-E9F5-48F0-8294-CBC63903371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169988" y="1219200"/>
            <a:ext cx="3810000" cy="4841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32388" y="1219200"/>
            <a:ext cx="3810000" cy="4841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80B6D-3D67-423D-9B18-DF34365867F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4AED3-4562-45B5-9EFB-246B6F32E41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8A9B6-C8F1-466C-AFD1-A45B965F3AC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3049B4-989F-43A4-B29A-E544A38E321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5F7DB8-F13F-499E-AB2F-CCC3CA983C0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29332-01C0-4059-BAF4-94747321D3D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7065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>
                <a:latin typeface="Arial" charset="0"/>
              </a:endParaRPr>
            </a:p>
          </p:txBody>
        </p:sp>
        <p:grpSp>
          <p:nvGrpSpPr>
            <p:cNvPr id="4105" name="Group 4"/>
            <p:cNvGrpSpPr>
              <a:grpSpLocks/>
            </p:cNvGrpSpPr>
            <p:nvPr/>
          </p:nvGrpSpPr>
          <p:grpSpPr bwMode="auto">
            <a:xfrm>
              <a:off x="48" y="102"/>
              <a:ext cx="96" cy="4128"/>
              <a:chOff x="48" y="102"/>
              <a:chExt cx="96" cy="4128"/>
            </a:xfrm>
          </p:grpSpPr>
          <p:sp>
            <p:nvSpPr>
              <p:cNvPr id="70661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62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63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64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65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66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67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68" name="Rectangle 12"/>
              <p:cNvSpPr>
                <a:spLocks noChangeArrowheads="1"/>
              </p:cNvSpPr>
              <p:nvPr/>
            </p:nvSpPr>
            <p:spPr bwMode="auto">
              <a:xfrm>
                <a:off x="48" y="2115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69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70" name="Rectangle 14"/>
              <p:cNvSpPr>
                <a:spLocks noChangeArrowheads="1"/>
              </p:cNvSpPr>
              <p:nvPr/>
            </p:nvSpPr>
            <p:spPr bwMode="auto">
              <a:xfrm>
                <a:off x="48" y="240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71" name="Rectangle 15"/>
              <p:cNvSpPr>
                <a:spLocks noChangeArrowheads="1"/>
              </p:cNvSpPr>
              <p:nvPr/>
            </p:nvSpPr>
            <p:spPr bwMode="auto">
              <a:xfrm>
                <a:off x="48" y="254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72" name="Rectangle 16"/>
              <p:cNvSpPr>
                <a:spLocks noChangeArrowheads="1"/>
              </p:cNvSpPr>
              <p:nvPr/>
            </p:nvSpPr>
            <p:spPr bwMode="auto">
              <a:xfrm>
                <a:off x="48" y="269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73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74" name="Rectangle 18"/>
              <p:cNvSpPr>
                <a:spLocks noChangeArrowheads="1"/>
              </p:cNvSpPr>
              <p:nvPr/>
            </p:nvSpPr>
            <p:spPr bwMode="auto">
              <a:xfrm>
                <a:off x="48" y="298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75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76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77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78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79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80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81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82" name="Rectangle 26"/>
              <p:cNvSpPr>
                <a:spLocks noChangeArrowheads="1"/>
              </p:cNvSpPr>
              <p:nvPr/>
            </p:nvSpPr>
            <p:spPr bwMode="auto">
              <a:xfrm>
                <a:off x="48" y="413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83" name="Rectangle 27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84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85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86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87" name="Rectangle 31"/>
              <p:cNvSpPr>
                <a:spLocks noChangeArrowheads="1"/>
              </p:cNvSpPr>
              <p:nvPr/>
            </p:nvSpPr>
            <p:spPr bwMode="auto">
              <a:xfrm>
                <a:off x="48" y="67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88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  <p:sp>
            <p:nvSpPr>
              <p:cNvPr id="70689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Arial" charset="0"/>
                </a:endParaRPr>
              </a:p>
            </p:txBody>
          </p:sp>
        </p:grpSp>
      </p:grpSp>
      <p:sp>
        <p:nvSpPr>
          <p:cNvPr id="4099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0691" name="Rectangle 3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92" name="Rectangle 3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93" name="Rectangle 3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fld id="{6380C513-C710-4598-950A-D638CF1E0E4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0694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69988" y="1219200"/>
            <a:ext cx="7772400" cy="484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60000"/>
        <a:buFont typeface="Wingdings" pitchFamily="2" charset="2"/>
        <a:buChar char="u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t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mailto:barcillo@gmail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space.espol.edu.ec/browse?type=author&amp;order=ASC&amp;rpp=20&amp;value=Marcillo+Morla%2C+Fabrizio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Taller1.xls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609600"/>
            <a:ext cx="7772400" cy="1676400"/>
          </a:xfrm>
        </p:spPr>
        <p:txBody>
          <a:bodyPr/>
          <a:lstStyle/>
          <a:p>
            <a:pPr eaLnBrk="1" hangingPunct="1"/>
            <a:r>
              <a:rPr lang="es-ES_tradnl" smtClean="0"/>
              <a:t>Formulación y Evaluación de Proyectos Turísticos – Clase 4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64008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s-ES_tradnl" dirty="0" smtClean="0"/>
              <a:t>Fabrizio Marcillo </a:t>
            </a:r>
            <a:r>
              <a:rPr lang="es-ES_tradnl" dirty="0" err="1" smtClean="0"/>
              <a:t>Morla</a:t>
            </a:r>
            <a:r>
              <a:rPr lang="es-ES_tradnl" dirty="0" smtClean="0"/>
              <a:t> </a:t>
            </a:r>
            <a:r>
              <a:rPr lang="es-ES_tradnl" dirty="0" err="1" smtClean="0"/>
              <a:t>MBA</a:t>
            </a:r>
            <a:endParaRPr lang="es-ES_tradnl" dirty="0" smtClean="0"/>
          </a:p>
        </p:txBody>
      </p:sp>
      <p:pic>
        <p:nvPicPr>
          <p:cNvPr id="6148" name="Picture 9" descr="Logofimc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2286000"/>
            <a:ext cx="16764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Text Box 10"/>
          <p:cNvSpPr txBox="1">
            <a:spLocks noChangeArrowheads="1"/>
          </p:cNvSpPr>
          <p:nvPr/>
        </p:nvSpPr>
        <p:spPr bwMode="auto">
          <a:xfrm>
            <a:off x="4932363" y="4960938"/>
            <a:ext cx="27114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hlinkClick r:id="rId4"/>
              </a:rPr>
              <a:t>barcillo@gmail.com</a:t>
            </a:r>
            <a:endParaRPr lang="en-US"/>
          </a:p>
          <a:p>
            <a:r>
              <a:rPr lang="en-US"/>
              <a:t>(593-9) 4194239</a:t>
            </a:r>
          </a:p>
          <a:p>
            <a:endParaRPr lang="es-ES"/>
          </a:p>
        </p:txBody>
      </p:sp>
      <p:pic>
        <p:nvPicPr>
          <p:cNvPr id="6150" name="6 Imagen" descr="espol1-300x299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2071688"/>
            <a:ext cx="1792288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TIR: Función</a:t>
            </a:r>
            <a:endParaRPr lang="es-ES_tradnl" smtClean="0"/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838200"/>
            <a:ext cx="7772400" cy="48418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? Es valor inicial para empezar iteración. Normalemente no necesario (asume 10%), si da error #NUM!, cambiar el valor de ? por uno cercano al TIR esperado.</a:t>
            </a:r>
          </a:p>
          <a:p>
            <a:pPr eaLnBrk="1" hangingPunct="1">
              <a:defRPr/>
            </a:pPr>
            <a:r>
              <a:rPr lang="en-US" smtClean="0"/>
              <a:t>Excel hace 20 iteraciones y si no logra un resultado exacto a </a:t>
            </a:r>
            <a:r>
              <a:rPr lang="es-ES_tradnl" smtClean="0"/>
              <a:t>0.0000</a:t>
            </a:r>
            <a:r>
              <a:rPr lang="en-US" smtClean="0"/>
              <a:t>1% da error #NUM!.</a:t>
            </a:r>
            <a:endParaRPr lang="es-ES_tradnl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8153400" y="152400"/>
            <a:ext cx="7175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5400" b="1" i="1">
                <a:latin typeface="Times New Roman" pitchFamily="18" charset="0"/>
              </a:rPr>
              <a:t>f</a:t>
            </a:r>
            <a:r>
              <a:rPr lang="en-US" sz="4800" b="1" i="1">
                <a:latin typeface="Times New Roman" pitchFamily="18" charset="0"/>
              </a:rPr>
              <a:t>x</a:t>
            </a:r>
            <a:endParaRPr lang="es-ES_tradnl" sz="4800" b="1" i="1">
              <a:latin typeface="Times New Roman" pitchFamily="18" charset="0"/>
            </a:endParaRPr>
          </a:p>
        </p:txBody>
      </p:sp>
      <p:pic>
        <p:nvPicPr>
          <p:cNvPr id="13317" name="Picture 5" descr="C:\Mis documentos\Espol\Proyectos\Tir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5089525"/>
            <a:ext cx="8610600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0"/>
            <a:ext cx="85344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TIR: Goal Seek (Buscar Objetivo)</a:t>
            </a:r>
            <a:endParaRPr lang="es-ES_tradnl" sz="4000" smtClean="0"/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990600"/>
            <a:ext cx="7772400" cy="3352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TIR puede ser calculada usando Herramienta Goal Seek (Buscar Objetivo de Excel):</a:t>
            </a:r>
          </a:p>
          <a:p>
            <a:pPr lvl="1" eaLnBrk="1" hangingPunct="1">
              <a:defRPr/>
            </a:pPr>
            <a:r>
              <a:rPr lang="en-US" sz="2400" smtClean="0"/>
              <a:t>Hacer Flujo de Caja y Flujo Descontado direccionado a una celda(r) o poner formula de VAN direccionado a una celda(r).</a:t>
            </a:r>
          </a:p>
          <a:p>
            <a:pPr lvl="1" eaLnBrk="1" hangingPunct="1">
              <a:defRPr/>
            </a:pPr>
            <a:r>
              <a:rPr lang="en-US" sz="2400" smtClean="0"/>
              <a:t>Usar Goal Seek para buscar valor de esta celda r que haga el VAN = 0.</a:t>
            </a:r>
            <a:endParaRPr lang="es-ES_tradnl" sz="2400" smtClean="0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0" y="0"/>
          <a:ext cx="1676400" cy="800100"/>
        </p:xfrm>
        <a:graphic>
          <a:graphicData uri="http://schemas.openxmlformats.org/presentationml/2006/ole">
            <p:oleObj spid="_x0000_s3074" name="Equation" r:id="rId3" imgW="901440" imgH="431640" progId="Equation.3">
              <p:embed/>
            </p:oleObj>
          </a:graphicData>
        </a:graphic>
      </p:graphicFrame>
      <p:pic>
        <p:nvPicPr>
          <p:cNvPr id="3077" name="Picture 5" descr="C:\Mis documentos\Espol\Proyectos\Tir0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0" y="4114800"/>
            <a:ext cx="72009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Periodo de Recuperación</a:t>
            </a:r>
            <a:endParaRPr lang="es-ES_tradnl" smtClean="0"/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/>
              <a:t>Calcular el Flujo (o Flujo Descontado).</a:t>
            </a:r>
          </a:p>
          <a:p>
            <a:pPr eaLnBrk="1" hangingPunct="1">
              <a:defRPr/>
            </a:pPr>
            <a:r>
              <a:rPr lang="en-US" sz="2800" smtClean="0"/>
              <a:t>Calcular el flujo acumulado (flujo acumulado anterior + flujo actual).</a:t>
            </a:r>
          </a:p>
          <a:p>
            <a:pPr eaLnBrk="1" hangingPunct="1">
              <a:defRPr/>
            </a:pPr>
            <a:r>
              <a:rPr lang="en-US" sz="2800" smtClean="0"/>
              <a:t>Determinar cuando el flujo se hace positivo (a dedazo o con funciones).</a:t>
            </a:r>
          </a:p>
          <a:p>
            <a:pPr eaLnBrk="1" hangingPunct="1">
              <a:defRPr/>
            </a:pPr>
            <a:r>
              <a:rPr lang="en-US" sz="2800" smtClean="0"/>
              <a:t>Se puede usar funciones IF() para determinar cuando cambia el flujo de signos y calcular el numero de años y meses del PayBack. Unido a funciones de texto se puede automatizar totalmente el proceso.</a:t>
            </a:r>
            <a:endParaRPr lang="es-ES_tradnl" sz="2800" smtClean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Periodo de Recuperación</a:t>
            </a:r>
            <a:endParaRPr lang="es-ES_tradnl" smtClean="0"/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1219200"/>
            <a:ext cx="7772400" cy="68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Ejemplo de calculo de Periodo de Recuperación totalmente automatizado, usando funciones y formulas de texto.</a:t>
            </a:r>
            <a:endParaRPr lang="es-ES_tradnl" sz="2800" smtClean="0"/>
          </a:p>
        </p:txBody>
      </p:sp>
      <p:pic>
        <p:nvPicPr>
          <p:cNvPr id="15364" name="Picture 4" descr="C:\Mis documentos\Espol\Proyectos\PayBack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3063875"/>
            <a:ext cx="8958263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Relación Beneficio Costo</a:t>
            </a:r>
            <a:endParaRPr lang="es-ES_tradnl" smtClean="0"/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914400"/>
            <a:ext cx="77724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smtClean="0"/>
              <a:t>Se calcula flujo descontado de Ingresos y Egresos.</a:t>
            </a:r>
          </a:p>
          <a:p>
            <a:pPr eaLnBrk="1" hangingPunct="1">
              <a:defRPr/>
            </a:pPr>
            <a:r>
              <a:rPr lang="en-US" sz="2400" smtClean="0"/>
              <a:t>Se calcula el valor actual de los ingresos y egresos (suma).</a:t>
            </a:r>
          </a:p>
          <a:p>
            <a:pPr eaLnBrk="1" hangingPunct="1">
              <a:defRPr/>
            </a:pPr>
            <a:r>
              <a:rPr lang="en-US" sz="2400" smtClean="0"/>
              <a:t>Se divide ingresos / -egresos:</a:t>
            </a:r>
            <a:endParaRPr lang="es-ES_tradnl" sz="2400" smtClean="0"/>
          </a:p>
        </p:txBody>
      </p:sp>
      <p:pic>
        <p:nvPicPr>
          <p:cNvPr id="16388" name="Picture 4" descr="C:\Mis documentos\Espol\Proyectos\RelacionBeneficioCosto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100" y="2705100"/>
            <a:ext cx="8851900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382000" cy="1143000"/>
          </a:xfrm>
        </p:spPr>
        <p:txBody>
          <a:bodyPr/>
          <a:lstStyle/>
          <a:p>
            <a:pPr eaLnBrk="1" hangingPunct="1"/>
            <a:r>
              <a:rPr lang="en-US" smtClean="0"/>
              <a:t>Amortización Prestamos</a:t>
            </a:r>
            <a:endParaRPr lang="es-ES_tradnl" smtClean="0"/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Valor total a pagar: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=PMT(i,Plazo,Monto)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=PAGO(I, Plazo,Monto)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Valor a pagar intereses: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=IPMT(i,Periodo,Plazo,Monto)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=PAGOI(i,Periodo,Plazo,Monto)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=Remanente Capital * i.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Valor a Pagar Capital: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=PPMT(i,Periodo,Plazo,Monto)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=PAGOP(i,Periodo,Plazo,Monto)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=Valor Total – Pago Intereses.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Remanente Capital: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Remanente Anterior – Pago Capital.</a:t>
            </a:r>
            <a:endParaRPr lang="es-ES_tradnl" sz="2400" smtClean="0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8305800" y="152400"/>
            <a:ext cx="7175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5400" b="1" i="1">
                <a:latin typeface="Times New Roman" pitchFamily="18" charset="0"/>
              </a:rPr>
              <a:t>f</a:t>
            </a:r>
            <a:r>
              <a:rPr lang="en-US" sz="4800" b="1" i="1">
                <a:latin typeface="Times New Roman" pitchFamily="18" charset="0"/>
              </a:rPr>
              <a:t>x</a:t>
            </a:r>
            <a:endParaRPr lang="es-ES_tradnl" sz="4800" b="1" i="1">
              <a:latin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382000" cy="1143000"/>
          </a:xfrm>
        </p:spPr>
        <p:txBody>
          <a:bodyPr/>
          <a:lstStyle/>
          <a:p>
            <a:pPr eaLnBrk="1" hangingPunct="1"/>
            <a:r>
              <a:rPr lang="en-US" smtClean="0"/>
              <a:t>Tabla Amortización</a:t>
            </a:r>
            <a:endParaRPr lang="es-ES_tradnl" smtClean="0"/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1219200"/>
            <a:ext cx="77724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Prestamo de $1,000,000 a 15% interes y 5 años plazo:</a:t>
            </a:r>
            <a:endParaRPr lang="es-ES_tradnl" smtClean="0"/>
          </a:p>
        </p:txBody>
      </p:sp>
      <p:pic>
        <p:nvPicPr>
          <p:cNvPr id="18436" name="Picture 4" descr="C:\Mis documentos\Espol\Proyectos\TablaAmor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" y="2667000"/>
            <a:ext cx="9029700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Título"/>
          <p:cNvSpPr>
            <a:spLocks noGrp="1"/>
          </p:cNvSpPr>
          <p:nvPr>
            <p:ph type="title"/>
          </p:nvPr>
        </p:nvSpPr>
        <p:spPr>
          <a:xfrm>
            <a:off x="1228725" y="0"/>
            <a:ext cx="7772400" cy="1143000"/>
          </a:xfrm>
        </p:spPr>
        <p:txBody>
          <a:bodyPr/>
          <a:lstStyle/>
          <a:p>
            <a:pPr algn="r"/>
            <a:r>
              <a:rPr lang="en-US" smtClean="0"/>
              <a:t>Fabrizio Marcillo Morla</a:t>
            </a:r>
            <a:endParaRPr lang="es-US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69988" y="928688"/>
            <a:ext cx="7772400" cy="4114800"/>
          </a:xfrm>
        </p:spPr>
        <p:txBody>
          <a:bodyPr/>
          <a:lstStyle/>
          <a:p>
            <a:pPr algn="r">
              <a:defRPr/>
            </a:pPr>
            <a:r>
              <a:rPr lang="es-EC" dirty="0" smtClean="0"/>
              <a:t>Guayaquil, 1966.</a:t>
            </a:r>
          </a:p>
          <a:p>
            <a:pPr algn="r">
              <a:defRPr/>
            </a:pPr>
            <a:r>
              <a:rPr lang="es-EC" dirty="0" err="1" smtClean="0"/>
              <a:t>BSc.</a:t>
            </a:r>
            <a:r>
              <a:rPr lang="es-EC" dirty="0" smtClean="0"/>
              <a:t> Acuicultura. (ESPOL 1991).</a:t>
            </a:r>
          </a:p>
          <a:p>
            <a:pPr algn="r">
              <a:defRPr/>
            </a:pPr>
            <a:r>
              <a:rPr lang="es-EC" dirty="0" smtClean="0"/>
              <a:t>Magister en Administración de Empresas. (ESPOL, 1996).</a:t>
            </a:r>
          </a:p>
          <a:p>
            <a:pPr algn="r">
              <a:defRPr/>
            </a:pPr>
            <a:r>
              <a:rPr lang="es-EC" dirty="0" smtClean="0"/>
              <a:t>Profesor ESPOL desde el 2001.</a:t>
            </a:r>
          </a:p>
          <a:p>
            <a:pPr algn="r">
              <a:defRPr/>
            </a:pPr>
            <a:r>
              <a:rPr lang="es-EC" dirty="0" smtClean="0"/>
              <a:t>20 años experiencia profesional: </a:t>
            </a:r>
          </a:p>
          <a:p>
            <a:pPr lvl="1" algn="r">
              <a:defRPr/>
            </a:pPr>
            <a:r>
              <a:rPr lang="es-EC" sz="2800" dirty="0" smtClean="0"/>
              <a:t>Producción.</a:t>
            </a:r>
          </a:p>
          <a:p>
            <a:pPr lvl="1" algn="r">
              <a:defRPr/>
            </a:pPr>
            <a:r>
              <a:rPr lang="es-EC" sz="2800" dirty="0" smtClean="0"/>
              <a:t>Administración.</a:t>
            </a:r>
          </a:p>
          <a:p>
            <a:pPr lvl="1" algn="r">
              <a:defRPr/>
            </a:pPr>
            <a:r>
              <a:rPr lang="es-EC" sz="2800" dirty="0" smtClean="0"/>
              <a:t>Finanzas.</a:t>
            </a:r>
          </a:p>
          <a:p>
            <a:pPr lvl="1" algn="r">
              <a:defRPr/>
            </a:pPr>
            <a:r>
              <a:rPr lang="es-EC" sz="2800" dirty="0" smtClean="0"/>
              <a:t>Investigación.</a:t>
            </a:r>
          </a:p>
          <a:p>
            <a:pPr lvl="1" algn="r">
              <a:defRPr/>
            </a:pPr>
            <a:r>
              <a:rPr lang="es-EC" sz="2800" dirty="0" smtClean="0"/>
              <a:t>Consultorías.</a:t>
            </a:r>
          </a:p>
        </p:txBody>
      </p:sp>
      <p:pic>
        <p:nvPicPr>
          <p:cNvPr id="8196" name="Picture 3" descr="Yop por ti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571750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357188" y="5670550"/>
            <a:ext cx="4572000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US" dirty="0">
                <a:latin typeface="+mn-lt"/>
                <a:hlinkClick r:id="rId4"/>
              </a:rPr>
              <a:t>Otras Publicaciones del mismo autor en Repositorio ESPOL</a:t>
            </a:r>
            <a:endParaRPr lang="es-US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200"/>
            <a:ext cx="8001000" cy="1143000"/>
          </a:xfrm>
        </p:spPr>
        <p:txBody>
          <a:bodyPr/>
          <a:lstStyle/>
          <a:p>
            <a:pPr eaLnBrk="1" hangingPunct="1"/>
            <a:r>
              <a:rPr lang="en-US" smtClean="0"/>
              <a:t>Uso Financiero de Excel</a:t>
            </a:r>
            <a:endParaRPr lang="es-ES_tradnl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11430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Entender Uso de Formulas y Funciones Financieras Básicas de Excel:</a:t>
            </a:r>
          </a:p>
          <a:p>
            <a:pPr lvl="1" eaLnBrk="1" hangingPunct="1">
              <a:defRPr/>
            </a:pPr>
            <a:r>
              <a:rPr lang="en-US" sz="2400" smtClean="0"/>
              <a:t>VAN: Función y Formulas.</a:t>
            </a:r>
          </a:p>
          <a:p>
            <a:pPr lvl="1" eaLnBrk="1" hangingPunct="1">
              <a:defRPr/>
            </a:pPr>
            <a:r>
              <a:rPr lang="en-US" sz="2400" smtClean="0"/>
              <a:t>TIR: Función y Goal Seek.</a:t>
            </a:r>
          </a:p>
          <a:p>
            <a:pPr lvl="1" eaLnBrk="1" hangingPunct="1">
              <a:defRPr/>
            </a:pPr>
            <a:r>
              <a:rPr lang="en-US" sz="2400" smtClean="0"/>
              <a:t>Payback Simple y Descontado: Formulas.</a:t>
            </a:r>
          </a:p>
          <a:p>
            <a:pPr lvl="1" eaLnBrk="1" hangingPunct="1">
              <a:defRPr/>
            </a:pPr>
            <a:r>
              <a:rPr lang="en-US" sz="2400" smtClean="0"/>
              <a:t>Relación Beneficio / Costo: Formulas.</a:t>
            </a:r>
          </a:p>
          <a:p>
            <a:pPr lvl="1" eaLnBrk="1" hangingPunct="1">
              <a:defRPr/>
            </a:pPr>
            <a:r>
              <a:rPr lang="en-US" sz="2400" smtClean="0"/>
              <a:t>Tabla Amortización: Funciones y Fórmulas.</a:t>
            </a:r>
          </a:p>
          <a:p>
            <a:pPr eaLnBrk="1" hangingPunct="1">
              <a:defRPr/>
            </a:pPr>
            <a:r>
              <a:rPr lang="en-US" sz="2800" smtClean="0"/>
              <a:t>Uso práctico de conceptos aprendidos.</a:t>
            </a:r>
          </a:p>
          <a:p>
            <a:pPr lvl="1" eaLnBrk="1" hangingPunct="1">
              <a:defRPr/>
            </a:pPr>
            <a:r>
              <a:rPr lang="en-US" sz="2400" smtClean="0"/>
              <a:t>Ejemplos: </a:t>
            </a:r>
            <a:r>
              <a:rPr lang="en-US" sz="2400" smtClean="0">
                <a:hlinkClick r:id="rId3" action="ppaction://hlinkfile"/>
              </a:rPr>
              <a:t>taller1.xls</a:t>
            </a:r>
            <a:r>
              <a:rPr lang="en-US" sz="2400" smtClean="0"/>
              <a:t>.</a:t>
            </a:r>
            <a:endParaRPr lang="es-ES_tradnl" sz="2400" smtClean="0"/>
          </a:p>
        </p:txBody>
      </p:sp>
      <p:pic>
        <p:nvPicPr>
          <p:cNvPr id="1029" name="Picture 5" descr="C:\WINDOWS\Application Data\Microsoft\Media Catalog\Excel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91200" y="5638800"/>
            <a:ext cx="310515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0" y="5395913"/>
          <a:ext cx="2514600" cy="1462087"/>
        </p:xfrm>
        <a:graphic>
          <a:graphicData uri="http://schemas.openxmlformats.org/presentationml/2006/ole">
            <p:oleObj spid="_x0000_s1026" name="Clip" r:id="rId5" imgW="4585320" imgH="2887920" progId="MS_ClipArt_Gallery.5">
              <p:embed/>
            </p:oleObj>
          </a:graphicData>
        </a:graphic>
      </p:graphicFrame>
      <p:sp>
        <p:nvSpPr>
          <p:cNvPr id="1030" name="Text Box 7"/>
          <p:cNvSpPr txBox="1">
            <a:spLocks noChangeArrowheads="1"/>
          </p:cNvSpPr>
          <p:nvPr/>
        </p:nvSpPr>
        <p:spPr bwMode="auto">
          <a:xfrm>
            <a:off x="8229600" y="1143000"/>
            <a:ext cx="7175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5400" b="1" i="1">
                <a:latin typeface="Times New Roman" pitchFamily="18" charset="0"/>
              </a:rPr>
              <a:t>f</a:t>
            </a:r>
            <a:r>
              <a:rPr lang="en-US" sz="4800" b="1" i="1">
                <a:latin typeface="Times New Roman" pitchFamily="18" charset="0"/>
              </a:rPr>
              <a:t>x</a:t>
            </a:r>
            <a:endParaRPr lang="es-ES_tradnl" sz="4800" b="1" i="1">
              <a:latin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Ejercicio</a:t>
            </a:r>
            <a:endParaRPr lang="es-ES_tradnl" smtClean="0"/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/>
              <a:t>Se piensa instalar un proyecto en el cual se invertirán $2,500, y se esperan ingresos netos de $1,000 anuales por 5 años.</a:t>
            </a:r>
          </a:p>
          <a:p>
            <a:pPr eaLnBrk="1" hangingPunct="1">
              <a:defRPr/>
            </a:pPr>
            <a:r>
              <a:rPr lang="en-US" sz="2800" smtClean="0"/>
              <a:t>El costo de oportunidad es de $20.</a:t>
            </a:r>
          </a:p>
          <a:p>
            <a:pPr eaLnBrk="1" hangingPunct="1">
              <a:defRPr/>
            </a:pPr>
            <a:r>
              <a:rPr lang="en-US" sz="2800" smtClean="0"/>
              <a:t>Calcule:</a:t>
            </a:r>
          </a:p>
          <a:p>
            <a:pPr lvl="1" eaLnBrk="1" hangingPunct="1">
              <a:defRPr/>
            </a:pPr>
            <a:r>
              <a:rPr lang="en-US" sz="2400" smtClean="0"/>
              <a:t>Flujos de caja descontados.</a:t>
            </a:r>
          </a:p>
          <a:p>
            <a:pPr lvl="1" eaLnBrk="1" hangingPunct="1">
              <a:defRPr/>
            </a:pPr>
            <a:r>
              <a:rPr lang="en-US" sz="2400" smtClean="0"/>
              <a:t>VAN.</a:t>
            </a:r>
          </a:p>
          <a:p>
            <a:pPr lvl="1" eaLnBrk="1" hangingPunct="1">
              <a:defRPr/>
            </a:pPr>
            <a:r>
              <a:rPr lang="en-US" sz="2400" smtClean="0"/>
              <a:t>TIR.</a:t>
            </a:r>
          </a:p>
          <a:p>
            <a:pPr lvl="1" eaLnBrk="1" hangingPunct="1">
              <a:defRPr/>
            </a:pPr>
            <a:r>
              <a:rPr lang="en-US" sz="2400" smtClean="0"/>
              <a:t>Periodo de recuperación Simple y Descontado.</a:t>
            </a:r>
          </a:p>
          <a:p>
            <a:pPr lvl="1" eaLnBrk="1" hangingPunct="1">
              <a:defRPr/>
            </a:pPr>
            <a:r>
              <a:rPr lang="en-US" sz="2400" smtClean="0"/>
              <a:t>Relación beneficio / costo.</a:t>
            </a:r>
            <a:endParaRPr lang="es-ES_tradnl" sz="2400" smtClean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Función o Fórmula?</a:t>
            </a:r>
            <a:endParaRPr lang="es-ES_tradnl" smtClean="0"/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990600"/>
            <a:ext cx="7772400" cy="5715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Formula: Ecuación que ejecuta calculos. Pueden referirse a otras celdas o a valores y usan operadores (=,+,-,*,/,^… etc), son totalmente flexibles: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Ventaja: Flexibilidad.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=A4/(1+$B$)^A3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Función: Fórmulas especiales predefinidas de Excel que ejecutan cálculos específicos. Funcionan de forma mas o menos fija y establecida: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Ventaja: Facilidad de uso.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=SUM(A4:D4)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=SUMA(A4:D4)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Se puede combinar funciones y formulas.</a:t>
            </a:r>
            <a:endParaRPr lang="es-ES_tradnl" sz="2800" smtClean="0"/>
          </a:p>
        </p:txBody>
      </p:sp>
      <p:pic>
        <p:nvPicPr>
          <p:cNvPr id="9220" name="Picture 4" descr="C:\WINDOWS\Application Data\Microsoft\Media Catalog\Downloaded Clips\cl0\ED00251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00200" cy="117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8153400" y="0"/>
            <a:ext cx="7175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5400" b="1" i="1">
                <a:solidFill>
                  <a:srgbClr val="FF0000"/>
                </a:solidFill>
                <a:latin typeface="Times New Roman" pitchFamily="18" charset="0"/>
              </a:rPr>
              <a:t>f</a:t>
            </a:r>
            <a:r>
              <a:rPr lang="en-US" sz="4800" b="1" i="1">
                <a:solidFill>
                  <a:srgbClr val="FF0000"/>
                </a:solidFill>
                <a:latin typeface="Times New Roman" pitchFamily="18" charset="0"/>
              </a:rPr>
              <a:t>x</a:t>
            </a:r>
            <a:endParaRPr lang="es-ES_tradnl" sz="4800" b="1" i="1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VAN: Función</a:t>
            </a:r>
            <a:endParaRPr lang="es-ES_tradnl" smtClean="0"/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990600"/>
            <a:ext cx="7772400" cy="2362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=NPV(Tasa,RangoVF</a:t>
            </a:r>
            <a:r>
              <a:rPr lang="en-US" sz="2800" baseline="-25000" smtClean="0"/>
              <a:t>1</a:t>
            </a:r>
            <a:r>
              <a:rPr lang="en-US" sz="2800" smtClean="0"/>
              <a:t>-VF</a:t>
            </a:r>
            <a:r>
              <a:rPr lang="en-US" sz="2800" baseline="-25000" smtClean="0"/>
              <a:t>n</a:t>
            </a:r>
            <a:r>
              <a:rPr lang="en-US" sz="2800" smtClean="0"/>
              <a:t>)+VF</a:t>
            </a:r>
            <a:r>
              <a:rPr lang="en-US" sz="2800" baseline="-25000" smtClean="0"/>
              <a:t>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=VAN(Tasa,RangoVF</a:t>
            </a:r>
            <a:r>
              <a:rPr lang="en-US" sz="2800" baseline="-25000" smtClean="0"/>
              <a:t>1</a:t>
            </a:r>
            <a:r>
              <a:rPr lang="en-US" sz="2800" smtClean="0"/>
              <a:t>-VF</a:t>
            </a:r>
            <a:r>
              <a:rPr lang="en-US" sz="2800" baseline="-25000" smtClean="0"/>
              <a:t>n</a:t>
            </a:r>
            <a:r>
              <a:rPr lang="en-US" sz="2800" smtClean="0"/>
              <a:t>)+VF</a:t>
            </a:r>
            <a:r>
              <a:rPr lang="en-US" sz="2800" baseline="-25000" smtClean="0"/>
              <a:t>0</a:t>
            </a:r>
            <a:r>
              <a:rPr lang="en-US" sz="2800" smtClean="0"/>
              <a:t> (o VNA)</a:t>
            </a:r>
            <a:endParaRPr lang="en-US" sz="2800" baseline="-250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Cuidado con Rango VF</a:t>
            </a:r>
            <a:r>
              <a:rPr lang="en-US" sz="2800" baseline="-25000" smtClean="0"/>
              <a:t>0</a:t>
            </a:r>
            <a:endParaRPr lang="en-US" sz="28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Ejemplo: r = 20% y Flujo:</a:t>
            </a:r>
            <a:endParaRPr lang="en-US" sz="2800" baseline="-2500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800" baseline="-2500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800" baseline="-2500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800" baseline="-2500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800" baseline="-2500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800" baseline="-2500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800" baseline="-2500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800" baseline="-250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=NPV(20%,D5:H5)+C5</a:t>
            </a:r>
            <a:endParaRPr lang="en-US" sz="2800" baseline="-250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=VAN(20%,D5:H5)+C5</a:t>
            </a:r>
            <a:endParaRPr lang="en-US" sz="2800" baseline="-25000" smtClean="0"/>
          </a:p>
          <a:p>
            <a:pPr eaLnBrk="1" hangingPunct="1">
              <a:lnSpc>
                <a:spcPct val="90000"/>
              </a:lnSpc>
              <a:defRPr/>
            </a:pPr>
            <a:endParaRPr lang="es-ES_tradnl" sz="2800" baseline="-25000" smtClean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8153400" y="152400"/>
            <a:ext cx="7175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5400" b="1" i="1">
                <a:latin typeface="Times New Roman" pitchFamily="18" charset="0"/>
              </a:rPr>
              <a:t>f</a:t>
            </a:r>
            <a:r>
              <a:rPr lang="en-US" sz="4800" b="1" i="1">
                <a:latin typeface="Times New Roman" pitchFamily="18" charset="0"/>
              </a:rPr>
              <a:t>x</a:t>
            </a:r>
            <a:endParaRPr lang="es-ES_tradnl" sz="4800" b="1" i="1">
              <a:latin typeface="Times New Roman" pitchFamily="18" charset="0"/>
            </a:endParaRPr>
          </a:p>
        </p:txBody>
      </p:sp>
      <p:pic>
        <p:nvPicPr>
          <p:cNvPr id="10245" name="Picture 6" descr="C:\Mis documentos\Espol\Proyectos\Van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6688" y="3048000"/>
            <a:ext cx="8901112" cy="191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VAN: Función</a:t>
            </a:r>
            <a:endParaRPr lang="es-ES_tradnl" smtClean="0"/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Cuidado con rango a utilizar:</a:t>
            </a:r>
            <a:endParaRPr lang="es-ES_tradnl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8153400" y="152400"/>
            <a:ext cx="7175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5400" b="1" i="1">
                <a:latin typeface="Times New Roman" pitchFamily="18" charset="0"/>
              </a:rPr>
              <a:t>f</a:t>
            </a:r>
            <a:r>
              <a:rPr lang="en-US" sz="4800" b="1" i="1">
                <a:latin typeface="Times New Roman" pitchFamily="18" charset="0"/>
              </a:rPr>
              <a:t>x</a:t>
            </a:r>
            <a:endParaRPr lang="es-ES_tradnl" sz="4800" b="1" i="1">
              <a:latin typeface="Times New Roman" pitchFamily="18" charset="0"/>
            </a:endParaRPr>
          </a:p>
        </p:txBody>
      </p:sp>
      <p:pic>
        <p:nvPicPr>
          <p:cNvPr id="11269" name="Picture 6" descr="C:\Mis documentos\Espol\Proyectos\Van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330450"/>
            <a:ext cx="8610600" cy="253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VAN: Formula</a:t>
            </a:r>
            <a:endParaRPr lang="es-ES_tradnl" smtClean="0"/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El VAN se lo puede calcular facilmente usando la formula del VAN:</a:t>
            </a:r>
          </a:p>
          <a:p>
            <a:pPr lvl="1" eaLnBrk="1" hangingPunct="1">
              <a:defRPr/>
            </a:pPr>
            <a:r>
              <a:rPr lang="en-US" smtClean="0"/>
              <a:t>Crear una formula para descontar cada uno de los flujos de caja futuros:</a:t>
            </a:r>
          </a:p>
          <a:p>
            <a:pPr lvl="2" eaLnBrk="1" hangingPunct="1">
              <a:defRPr/>
            </a:pPr>
            <a:r>
              <a:rPr lang="en-US" smtClean="0"/>
              <a:t>=VF/(1+$r$)^n </a:t>
            </a:r>
          </a:p>
          <a:p>
            <a:pPr lvl="2" eaLnBrk="1" hangingPunct="1">
              <a:defRPr/>
            </a:pPr>
            <a:r>
              <a:rPr lang="en-US" smtClean="0"/>
              <a:t>(remplazar VF y n por celda respectiva).</a:t>
            </a:r>
          </a:p>
          <a:p>
            <a:pPr lvl="1" eaLnBrk="1" hangingPunct="1">
              <a:defRPr/>
            </a:pPr>
            <a:r>
              <a:rPr lang="en-US" smtClean="0"/>
              <a:t>Sumar los flujos de caja descontados:</a:t>
            </a:r>
            <a:endParaRPr lang="es-ES_tradnl" smtClean="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685800" y="152400"/>
          <a:ext cx="2438400" cy="928688"/>
        </p:xfrm>
        <a:graphic>
          <a:graphicData uri="http://schemas.openxmlformats.org/presentationml/2006/ole">
            <p:oleObj spid="_x0000_s2050" name="Equation" r:id="rId3" imgW="1130040" imgH="431640" progId="Equation.3">
              <p:embed/>
            </p:oleObj>
          </a:graphicData>
        </a:graphic>
      </p:graphicFrame>
      <p:pic>
        <p:nvPicPr>
          <p:cNvPr id="2053" name="Picture 5" descr="C:\Mis documentos\Espol\Proyectos\Van0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4770438"/>
            <a:ext cx="8991600" cy="166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TIR: Función</a:t>
            </a:r>
            <a:endParaRPr lang="es-ES_tradnl" smtClean="0"/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=IRR(RangFlujo) o =IRR(RangFlujo,?) </a:t>
            </a:r>
          </a:p>
          <a:p>
            <a:pPr eaLnBrk="1" hangingPunct="1">
              <a:defRPr/>
            </a:pPr>
            <a:r>
              <a:rPr lang="en-US" smtClean="0"/>
              <a:t>=TIR(RangFlujo) o =TIR(RangFlujo,?) 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8153400" y="152400"/>
            <a:ext cx="7175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5400" b="1" i="1">
                <a:latin typeface="Times New Roman" pitchFamily="18" charset="0"/>
              </a:rPr>
              <a:t>f</a:t>
            </a:r>
            <a:r>
              <a:rPr lang="en-US" sz="4800" b="1" i="1">
                <a:latin typeface="Times New Roman" pitchFamily="18" charset="0"/>
              </a:rPr>
              <a:t>x</a:t>
            </a:r>
            <a:endParaRPr lang="es-ES_tradnl" sz="4800" b="1" i="1">
              <a:latin typeface="Times New Roman" pitchFamily="18" charset="0"/>
            </a:endParaRPr>
          </a:p>
        </p:txBody>
      </p:sp>
      <p:pic>
        <p:nvPicPr>
          <p:cNvPr id="12293" name="Picture 5" descr="C:\Mis documentos\Espol\Proyectos\Tir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241675"/>
            <a:ext cx="83820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Azure">
  <a:themeElements>
    <a:clrScheme name="Azure 1">
      <a:dk1>
        <a:srgbClr val="000000"/>
      </a:dk1>
      <a:lt1>
        <a:srgbClr val="FFFFFF"/>
      </a:lt1>
      <a:dk2>
        <a:srgbClr val="3333FF"/>
      </a:dk2>
      <a:lt2>
        <a:srgbClr val="00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Office\Templates\Presentation Designs\Azure.pot</Template>
  <TotalTime>1539</TotalTime>
  <Words>719</Words>
  <Application>Microsoft PowerPoint</Application>
  <PresentationFormat>Presentación en pantalla (4:3)</PresentationFormat>
  <Paragraphs>111</Paragraphs>
  <Slides>16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Arial</vt:lpstr>
      <vt:lpstr>Wingdings</vt:lpstr>
      <vt:lpstr>Times New Roman</vt:lpstr>
      <vt:lpstr>Azure</vt:lpstr>
      <vt:lpstr>Microsoft Clip Gallery</vt:lpstr>
      <vt:lpstr>Microsoft Equation 3.0</vt:lpstr>
      <vt:lpstr>Formulación y Evaluación de Proyectos Turísticos – Clase 4</vt:lpstr>
      <vt:lpstr>Fabrizio Marcillo Morla</vt:lpstr>
      <vt:lpstr>Uso Financiero de Excel</vt:lpstr>
      <vt:lpstr>Ejercicio</vt:lpstr>
      <vt:lpstr>Función o Fórmula?</vt:lpstr>
      <vt:lpstr>VAN: Función</vt:lpstr>
      <vt:lpstr>VAN: Función</vt:lpstr>
      <vt:lpstr>VAN: Formula</vt:lpstr>
      <vt:lpstr>TIR: Función</vt:lpstr>
      <vt:lpstr>TIR: Función</vt:lpstr>
      <vt:lpstr>TIR: Goal Seek (Buscar Objetivo)</vt:lpstr>
      <vt:lpstr>Periodo de Recuperación</vt:lpstr>
      <vt:lpstr>Periodo de Recuperación</vt:lpstr>
      <vt:lpstr>Relación Beneficio Costo</vt:lpstr>
      <vt:lpstr>Amortización Prestamos</vt:lpstr>
      <vt:lpstr>Tabla Amortización</vt:lpstr>
    </vt:vector>
  </TitlesOfParts>
  <Company>ENACA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 Vale Pajaro en Mano que Ciento Volando</dc:title>
  <dc:creator>Fabrizio Marcillo Morla</dc:creator>
  <cp:lastModifiedBy>Administrador</cp:lastModifiedBy>
  <cp:revision>196</cp:revision>
  <dcterms:created xsi:type="dcterms:W3CDTF">1999-10-01T11:57:44Z</dcterms:created>
  <dcterms:modified xsi:type="dcterms:W3CDTF">2010-02-01T15:56:20Z</dcterms:modified>
</cp:coreProperties>
</file>