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sldIdLst>
    <p:sldId id="321" r:id="rId2"/>
    <p:sldId id="322" r:id="rId3"/>
    <p:sldId id="307" r:id="rId4"/>
    <p:sldId id="320" r:id="rId5"/>
    <p:sldId id="317" r:id="rId6"/>
    <p:sldId id="309" r:id="rId7"/>
    <p:sldId id="318" r:id="rId8"/>
    <p:sldId id="308" r:id="rId9"/>
    <p:sldId id="310" r:id="rId10"/>
    <p:sldId id="319" r:id="rId11"/>
    <p:sldId id="311" r:id="rId12"/>
    <p:sldId id="312" r:id="rId13"/>
    <p:sldId id="313" r:id="rId14"/>
    <p:sldId id="314" r:id="rId15"/>
    <p:sldId id="315" r:id="rId16"/>
    <p:sldId id="31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0990" autoAdjust="0"/>
  </p:normalViewPr>
  <p:slideViewPr>
    <p:cSldViewPr>
      <p:cViewPr varScale="1">
        <p:scale>
          <a:sx n="31" d="100"/>
          <a:sy n="31" d="100"/>
        </p:scale>
        <p:origin x="-102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8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3CAF893-1A59-4E7D-809F-BE98DF1167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2E64F-C0AA-4B53-9C42-F091B9FE92A8}" type="slidenum">
              <a:rPr lang="es-ES_tradnl">
                <a:latin typeface="Arial" pitchFamily="34" charset="0"/>
              </a:rPr>
              <a:pPr/>
              <a:t>1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7171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114E35-AA0B-43DD-B78A-B85AAB0AAB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A885E-AB8A-4B3D-8566-A9A46FC06D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0"/>
            <a:ext cx="1949450" cy="6061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697538" cy="6061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89FE-2588-4B4B-BB1D-04C1F04B00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0421-1362-49D3-A09E-473B43F336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F4DA-E9F5-48F0-8294-CBC6390337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219200"/>
            <a:ext cx="3810000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219200"/>
            <a:ext cx="3810000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0B6D-3D67-423D-9B18-DF34365867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AED3-4562-45B5-9EFB-246B6F32E4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A9B6-C8F1-466C-AFD1-A45B965F3A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049B4-989F-43A4-B29A-E544A38E32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7DB8-F13F-499E-AB2F-CCC3CA983C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9332-01C0-4059-BAF4-94747321D3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409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9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380C513-C710-4598-950A-D638CF1E0E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06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219200"/>
            <a:ext cx="77724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aller1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Formulación y Evaluación de Proyectos Turísticos – Clase 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6148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6150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TIR: Función</a:t>
            </a:r>
            <a:endParaRPr lang="es-ES_tradnl" smtClean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772400" cy="4841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? Es valor inicial para empezar iteración. Normalemente no necesario (asume 10%), si da error #NUM!, cambiar el valor de ? por uno cercano al TIR esperado.</a:t>
            </a:r>
          </a:p>
          <a:p>
            <a:pPr eaLnBrk="1" hangingPunct="1">
              <a:defRPr/>
            </a:pPr>
            <a:r>
              <a:rPr lang="en-US" smtClean="0"/>
              <a:t>Excel hace 20 iteraciones y si no logra un resultado exacto a </a:t>
            </a:r>
            <a:r>
              <a:rPr lang="es-ES_tradnl" smtClean="0"/>
              <a:t>0.0000</a:t>
            </a:r>
            <a:r>
              <a:rPr lang="en-US" smtClean="0"/>
              <a:t>1% da error #NUM!.</a:t>
            </a:r>
            <a:endParaRPr lang="es-ES_tradnl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153400" y="1524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  <p:pic>
        <p:nvPicPr>
          <p:cNvPr id="13317" name="Picture 5" descr="C:\Mis documentos\Espol\Proyectos\Tir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089525"/>
            <a:ext cx="8610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TIR: Goal Seek (Buscar Objetivo)</a:t>
            </a:r>
            <a:endParaRPr lang="es-ES_tradnl" sz="400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TIR puede ser calculada usando Herramienta Goal Seek (Buscar Objetivo de Excel):</a:t>
            </a:r>
          </a:p>
          <a:p>
            <a:pPr lvl="1" eaLnBrk="1" hangingPunct="1">
              <a:defRPr/>
            </a:pPr>
            <a:r>
              <a:rPr lang="en-US" sz="2400" smtClean="0"/>
              <a:t>Hacer Flujo de Caja y Flujo Descontado direccionado a una celda(r) o poner formula de VAN direccionado a una celda(r).</a:t>
            </a:r>
          </a:p>
          <a:p>
            <a:pPr lvl="1" eaLnBrk="1" hangingPunct="1">
              <a:defRPr/>
            </a:pPr>
            <a:r>
              <a:rPr lang="en-US" sz="2400" smtClean="0"/>
              <a:t>Usar Goal Seek para buscar valor de esta celda r que haga el VAN = 0.</a:t>
            </a:r>
            <a:endParaRPr lang="es-ES_tradnl" sz="24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0"/>
          <a:ext cx="1676400" cy="800100"/>
        </p:xfrm>
        <a:graphic>
          <a:graphicData uri="http://schemas.openxmlformats.org/presentationml/2006/ole">
            <p:oleObj spid="_x0000_s3074" name="Equation" r:id="rId3" imgW="901440" imgH="431640" progId="Equation.3">
              <p:embed/>
            </p:oleObj>
          </a:graphicData>
        </a:graphic>
      </p:graphicFrame>
      <p:pic>
        <p:nvPicPr>
          <p:cNvPr id="3077" name="Picture 5" descr="C:\Mis documentos\Espol\Proyectos\Tir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114800"/>
            <a:ext cx="7200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Periodo de Recuperación</a:t>
            </a:r>
            <a:endParaRPr lang="es-ES_tradnl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Calcular el Flujo (o Flujo Descontado).</a:t>
            </a:r>
          </a:p>
          <a:p>
            <a:pPr eaLnBrk="1" hangingPunct="1">
              <a:defRPr/>
            </a:pPr>
            <a:r>
              <a:rPr lang="en-US" sz="2800" smtClean="0"/>
              <a:t>Calcular el flujo acumulado (flujo acumulado anterior + flujo actual).</a:t>
            </a:r>
          </a:p>
          <a:p>
            <a:pPr eaLnBrk="1" hangingPunct="1">
              <a:defRPr/>
            </a:pPr>
            <a:r>
              <a:rPr lang="en-US" sz="2800" smtClean="0"/>
              <a:t>Determinar cuando el flujo se hace positivo (a dedazo o con funciones).</a:t>
            </a:r>
          </a:p>
          <a:p>
            <a:pPr eaLnBrk="1" hangingPunct="1">
              <a:defRPr/>
            </a:pPr>
            <a:r>
              <a:rPr lang="en-US" sz="2800" smtClean="0"/>
              <a:t>Se puede usar funciones IF() para determinar cuando cambia el flujo de signos y calcular el numero de años y meses del PayBack. Unido a funciones de texto se puede automatizar totalmente el proceso.</a:t>
            </a:r>
            <a:endParaRPr lang="es-ES_tradnl" sz="280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Periodo de Recuperación</a:t>
            </a:r>
            <a:endParaRPr lang="es-ES_tradnl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Ejemplo de calculo de Periodo de Recuperación totalmente automatizado, usando funciones y formulas de texto.</a:t>
            </a:r>
            <a:endParaRPr lang="es-ES_tradnl" sz="2800" smtClean="0"/>
          </a:p>
        </p:txBody>
      </p:sp>
      <p:pic>
        <p:nvPicPr>
          <p:cNvPr id="15364" name="Picture 4" descr="C:\Mis documentos\Espol\Proyectos\PayBack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63875"/>
            <a:ext cx="89582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Relación Beneficio Costo</a:t>
            </a:r>
            <a:endParaRPr lang="es-ES_tradnl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144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Se calcula flujo descontado de Ingresos y Egresos.</a:t>
            </a:r>
          </a:p>
          <a:p>
            <a:pPr eaLnBrk="1" hangingPunct="1">
              <a:defRPr/>
            </a:pPr>
            <a:r>
              <a:rPr lang="en-US" sz="2400" smtClean="0"/>
              <a:t>Se calcula el valor actual de los ingresos y egresos (suma).</a:t>
            </a:r>
          </a:p>
          <a:p>
            <a:pPr eaLnBrk="1" hangingPunct="1">
              <a:defRPr/>
            </a:pPr>
            <a:r>
              <a:rPr lang="en-US" sz="2400" smtClean="0"/>
              <a:t>Se divide ingresos / -egresos:</a:t>
            </a:r>
            <a:endParaRPr lang="es-ES_tradnl" sz="2400" smtClean="0"/>
          </a:p>
        </p:txBody>
      </p:sp>
      <p:pic>
        <p:nvPicPr>
          <p:cNvPr id="16388" name="Picture 4" descr="C:\Mis documentos\Espol\Proyectos\RelacionBeneficioCost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2705100"/>
            <a:ext cx="88519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Amortización Prestamos</a:t>
            </a:r>
            <a:endParaRPr lang="es-ES_tradnl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Valor total a pagar: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=PMT(i,Plazo,Monto)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=PAGO(I, Plazo,Monto)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Valor a pagar intereses: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=IPMT(i,Periodo,Plazo,Monto)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=PAGOI(i,Periodo,Plazo,Monto)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=Remanente Capital * 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Valor a Pagar Capital: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=PPMT(i,Periodo,Plazo,Monto)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=PAGOP(i,Periodo,Plazo,Monto)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=Valor Total – Pago Intereses.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Remanente Capital: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Remanente Anterior – Pago Capital.</a:t>
            </a:r>
            <a:endParaRPr lang="es-ES_tradnl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05800" y="1524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Tabla Amortización</a:t>
            </a:r>
            <a:endParaRPr lang="es-ES_tradnl" smtClean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Prestamo de $1,000,000 a 15% interes y 5 años plazo:</a:t>
            </a:r>
            <a:endParaRPr lang="es-ES_tradnl" smtClean="0"/>
          </a:p>
        </p:txBody>
      </p:sp>
      <p:pic>
        <p:nvPicPr>
          <p:cNvPr id="18436" name="Picture 4" descr="C:\Mis documentos\Espol\Proyectos\TablaAm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667000"/>
            <a:ext cx="90297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Uso Financiero de Excel</a:t>
            </a:r>
            <a:endParaRPr lang="es-ES_tradnl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Entender Uso de Formulas y Funciones Financieras Básicas de Excel:</a:t>
            </a:r>
          </a:p>
          <a:p>
            <a:pPr lvl="1" eaLnBrk="1" hangingPunct="1">
              <a:defRPr/>
            </a:pPr>
            <a:r>
              <a:rPr lang="en-US" sz="2400" smtClean="0"/>
              <a:t>VAN: Función y Formulas.</a:t>
            </a:r>
          </a:p>
          <a:p>
            <a:pPr lvl="1" eaLnBrk="1" hangingPunct="1">
              <a:defRPr/>
            </a:pPr>
            <a:r>
              <a:rPr lang="en-US" sz="2400" smtClean="0"/>
              <a:t>TIR: Función y Goal Seek.</a:t>
            </a:r>
          </a:p>
          <a:p>
            <a:pPr lvl="1" eaLnBrk="1" hangingPunct="1">
              <a:defRPr/>
            </a:pPr>
            <a:r>
              <a:rPr lang="en-US" sz="2400" smtClean="0"/>
              <a:t>Payback Simple y Descontado: Formulas.</a:t>
            </a:r>
          </a:p>
          <a:p>
            <a:pPr lvl="1" eaLnBrk="1" hangingPunct="1">
              <a:defRPr/>
            </a:pPr>
            <a:r>
              <a:rPr lang="en-US" sz="2400" smtClean="0"/>
              <a:t>Relación Beneficio / Costo: Formulas.</a:t>
            </a:r>
          </a:p>
          <a:p>
            <a:pPr lvl="1" eaLnBrk="1" hangingPunct="1">
              <a:defRPr/>
            </a:pPr>
            <a:r>
              <a:rPr lang="en-US" sz="2400" smtClean="0"/>
              <a:t>Tabla Amortización: Funciones y Fórmulas.</a:t>
            </a:r>
          </a:p>
          <a:p>
            <a:pPr eaLnBrk="1" hangingPunct="1">
              <a:defRPr/>
            </a:pPr>
            <a:r>
              <a:rPr lang="en-US" sz="2800" smtClean="0"/>
              <a:t>Uso práctico de conceptos aprendidos.</a:t>
            </a:r>
          </a:p>
          <a:p>
            <a:pPr lvl="1" eaLnBrk="1" hangingPunct="1">
              <a:defRPr/>
            </a:pPr>
            <a:r>
              <a:rPr lang="en-US" sz="2400" smtClean="0"/>
              <a:t>Ejemplos: </a:t>
            </a:r>
            <a:r>
              <a:rPr lang="en-US" sz="2400" smtClean="0">
                <a:hlinkClick r:id="rId3" action="ppaction://hlinkfile"/>
              </a:rPr>
              <a:t>taller1.xls</a:t>
            </a:r>
            <a:r>
              <a:rPr lang="en-US" sz="2400" smtClean="0"/>
              <a:t>.</a:t>
            </a:r>
            <a:endParaRPr lang="es-ES_tradnl" sz="2400" smtClean="0"/>
          </a:p>
        </p:txBody>
      </p:sp>
      <p:pic>
        <p:nvPicPr>
          <p:cNvPr id="1029" name="Picture 5" descr="C:\WINDOWS\Application Data\Microsoft\Media Catalog\Excel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5638800"/>
            <a:ext cx="31051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5395913"/>
          <a:ext cx="2514600" cy="1462087"/>
        </p:xfrm>
        <a:graphic>
          <a:graphicData uri="http://schemas.openxmlformats.org/presentationml/2006/ole">
            <p:oleObj spid="_x0000_s1026" name="Clip" r:id="rId5" imgW="4585320" imgH="2887920" progId="MS_ClipArt_Gallery.5">
              <p:embed/>
            </p:oleObj>
          </a:graphicData>
        </a:graphic>
      </p:graphicFrame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8229600" y="11430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Ejercicio</a:t>
            </a:r>
            <a:endParaRPr lang="es-ES_tradnl" smtClean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Se piensa instalar un proyecto en el cual se invertirán $2,500, y se esperan ingresos netos de $1,000 anuales por 5 años.</a:t>
            </a:r>
          </a:p>
          <a:p>
            <a:pPr eaLnBrk="1" hangingPunct="1">
              <a:defRPr/>
            </a:pPr>
            <a:r>
              <a:rPr lang="en-US" sz="2800" smtClean="0"/>
              <a:t>El costo de oportunidad es de $20.</a:t>
            </a:r>
          </a:p>
          <a:p>
            <a:pPr eaLnBrk="1" hangingPunct="1">
              <a:defRPr/>
            </a:pPr>
            <a:r>
              <a:rPr lang="en-US" sz="2800" smtClean="0"/>
              <a:t>Calcule:</a:t>
            </a:r>
          </a:p>
          <a:p>
            <a:pPr lvl="1" eaLnBrk="1" hangingPunct="1">
              <a:defRPr/>
            </a:pPr>
            <a:r>
              <a:rPr lang="en-US" sz="2400" smtClean="0"/>
              <a:t>Flujos de caja descontados.</a:t>
            </a:r>
          </a:p>
          <a:p>
            <a:pPr lvl="1" eaLnBrk="1" hangingPunct="1">
              <a:defRPr/>
            </a:pPr>
            <a:r>
              <a:rPr lang="en-US" sz="2400" smtClean="0"/>
              <a:t>VAN.</a:t>
            </a:r>
          </a:p>
          <a:p>
            <a:pPr lvl="1" eaLnBrk="1" hangingPunct="1">
              <a:defRPr/>
            </a:pPr>
            <a:r>
              <a:rPr lang="en-US" sz="2400" smtClean="0"/>
              <a:t>TIR.</a:t>
            </a:r>
          </a:p>
          <a:p>
            <a:pPr lvl="1" eaLnBrk="1" hangingPunct="1">
              <a:defRPr/>
            </a:pPr>
            <a:r>
              <a:rPr lang="en-US" sz="2400" smtClean="0"/>
              <a:t>Periodo de recuperación Simple y Descontado.</a:t>
            </a:r>
          </a:p>
          <a:p>
            <a:pPr lvl="1" eaLnBrk="1" hangingPunct="1">
              <a:defRPr/>
            </a:pPr>
            <a:r>
              <a:rPr lang="en-US" sz="2400" smtClean="0"/>
              <a:t>Relación beneficio / costo.</a:t>
            </a:r>
            <a:endParaRPr lang="es-ES_tradnl" sz="240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Función o Fórmula?</a:t>
            </a:r>
            <a:endParaRPr lang="es-ES_tradnl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Formula: Ecuación que ejecuta calculos. Pueden referirse a otras celdas o a valores y usan operadores (=,+,-,*,/,^… etc), son totalmente flexibles: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Ventaja: Flexibilidad.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=A4/(1+$B$)^A3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Función: Fórmulas especiales predefinidas de Excel que ejecutan cálculos específicos. Funcionan de forma mas o menos fija y establecida: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Ventaja: Facilidad de uso.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=SUM(A4:D4)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=SUMA(A4:D4)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 puede combinar funciones y formulas.</a:t>
            </a:r>
            <a:endParaRPr lang="es-ES_tradnl" sz="2800" smtClean="0"/>
          </a:p>
        </p:txBody>
      </p:sp>
      <p:pic>
        <p:nvPicPr>
          <p:cNvPr id="9220" name="Picture 4" descr="C:\WINDOWS\Application Data\Microsoft\Media Catalog\Downloaded Clips\cl0\ED0025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153400" y="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4800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s-ES_tradnl" sz="4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VAN: Función</a:t>
            </a:r>
            <a:endParaRPr lang="es-ES_tradnl" smtClean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=NPV(Tasa,RangoVF</a:t>
            </a:r>
            <a:r>
              <a:rPr lang="en-US" sz="2800" baseline="-25000" smtClean="0"/>
              <a:t>1</a:t>
            </a:r>
            <a:r>
              <a:rPr lang="en-US" sz="2800" smtClean="0"/>
              <a:t>-VF</a:t>
            </a:r>
            <a:r>
              <a:rPr lang="en-US" sz="2800" baseline="-25000" smtClean="0"/>
              <a:t>n</a:t>
            </a:r>
            <a:r>
              <a:rPr lang="en-US" sz="2800" smtClean="0"/>
              <a:t>)+VF</a:t>
            </a:r>
            <a:r>
              <a:rPr lang="en-US" sz="2800" baseline="-25000" smtClean="0"/>
              <a:t>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=VAN(Tasa,RangoVF</a:t>
            </a:r>
            <a:r>
              <a:rPr lang="en-US" sz="2800" baseline="-25000" smtClean="0"/>
              <a:t>1</a:t>
            </a:r>
            <a:r>
              <a:rPr lang="en-US" sz="2800" smtClean="0"/>
              <a:t>-VF</a:t>
            </a:r>
            <a:r>
              <a:rPr lang="en-US" sz="2800" baseline="-25000" smtClean="0"/>
              <a:t>n</a:t>
            </a:r>
            <a:r>
              <a:rPr lang="en-US" sz="2800" smtClean="0"/>
              <a:t>)+VF</a:t>
            </a:r>
            <a:r>
              <a:rPr lang="en-US" sz="2800" baseline="-25000" smtClean="0"/>
              <a:t>0</a:t>
            </a:r>
            <a:r>
              <a:rPr lang="en-US" sz="2800" smtClean="0"/>
              <a:t> (o VNA)</a:t>
            </a: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Cuidado con Rango VF</a:t>
            </a:r>
            <a:r>
              <a:rPr lang="en-US" sz="2800" baseline="-25000" smtClean="0"/>
              <a:t>0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Ejemplo: r = 20% y Flujo:</a:t>
            </a: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=NPV(20%,D5:H5)+C5</a:t>
            </a: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=VAN(20%,D5:H5)+C5</a:t>
            </a:r>
            <a:endParaRPr lang="en-US" sz="2800" baseline="-25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800" baseline="-2500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153400" y="1524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  <p:pic>
        <p:nvPicPr>
          <p:cNvPr id="10245" name="Picture 6" descr="C:\Mis documentos\Espol\Proyectos\Van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3048000"/>
            <a:ext cx="890111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VAN: Función</a:t>
            </a:r>
            <a:endParaRPr lang="es-ES_tradnl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Cuidado con rango a utilizar:</a:t>
            </a:r>
            <a:endParaRPr lang="es-ES_tradnl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153400" y="1524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  <p:pic>
        <p:nvPicPr>
          <p:cNvPr id="11269" name="Picture 6" descr="C:\Mis documentos\Espol\Proyectos\Van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30450"/>
            <a:ext cx="86106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VAN: Formula</a:t>
            </a:r>
            <a:endParaRPr lang="es-ES_tradnl" smtClean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 VAN se lo puede calcular facilmente usando la formula del VAN:</a:t>
            </a:r>
          </a:p>
          <a:p>
            <a:pPr lvl="1" eaLnBrk="1" hangingPunct="1">
              <a:defRPr/>
            </a:pPr>
            <a:r>
              <a:rPr lang="en-US" smtClean="0"/>
              <a:t>Crear una formula para descontar cada uno de los flujos de caja futuros:</a:t>
            </a:r>
          </a:p>
          <a:p>
            <a:pPr lvl="2" eaLnBrk="1" hangingPunct="1">
              <a:defRPr/>
            </a:pPr>
            <a:r>
              <a:rPr lang="en-US" smtClean="0"/>
              <a:t>=VF/(1+$r$)^n </a:t>
            </a:r>
          </a:p>
          <a:p>
            <a:pPr lvl="2" eaLnBrk="1" hangingPunct="1">
              <a:defRPr/>
            </a:pPr>
            <a:r>
              <a:rPr lang="en-US" smtClean="0"/>
              <a:t>(remplazar VF y n por celda respectiva).</a:t>
            </a:r>
          </a:p>
          <a:p>
            <a:pPr lvl="1" eaLnBrk="1" hangingPunct="1">
              <a:defRPr/>
            </a:pPr>
            <a:r>
              <a:rPr lang="en-US" smtClean="0"/>
              <a:t>Sumar los flujos de caja descontados:</a:t>
            </a:r>
            <a:endParaRPr lang="es-ES_tradnl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85800" y="152400"/>
          <a:ext cx="2438400" cy="928688"/>
        </p:xfrm>
        <a:graphic>
          <a:graphicData uri="http://schemas.openxmlformats.org/presentationml/2006/ole">
            <p:oleObj spid="_x0000_s2050" name="Equation" r:id="rId3" imgW="1130040" imgH="431640" progId="Equation.3">
              <p:embed/>
            </p:oleObj>
          </a:graphicData>
        </a:graphic>
      </p:graphicFrame>
      <p:pic>
        <p:nvPicPr>
          <p:cNvPr id="2053" name="Picture 5" descr="C:\Mis documentos\Espol\Proyectos\Van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770438"/>
            <a:ext cx="89916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TIR: Función</a:t>
            </a:r>
            <a:endParaRPr lang="es-ES_tradnl" smtClean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=IRR(RangFlujo) o =IRR(RangFlujo,?) </a:t>
            </a:r>
          </a:p>
          <a:p>
            <a:pPr eaLnBrk="1" hangingPunct="1">
              <a:defRPr/>
            </a:pPr>
            <a:r>
              <a:rPr lang="en-US" smtClean="0"/>
              <a:t>=TIR(RangFlujo) o =TIR(RangFlujo,?)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153400" y="1524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latin typeface="Times New Roman" pitchFamily="18" charset="0"/>
              </a:rPr>
              <a:t>f</a:t>
            </a:r>
            <a:r>
              <a:rPr lang="en-US" sz="4800" b="1" i="1">
                <a:latin typeface="Times New Roman" pitchFamily="18" charset="0"/>
              </a:rPr>
              <a:t>x</a:t>
            </a:r>
            <a:endParaRPr lang="es-ES_tradnl" sz="4800" b="1" i="1">
              <a:latin typeface="Times New Roman" pitchFamily="18" charset="0"/>
            </a:endParaRPr>
          </a:p>
        </p:txBody>
      </p:sp>
      <p:pic>
        <p:nvPicPr>
          <p:cNvPr id="12293" name="Picture 5" descr="C:\Mis documentos\Espol\Proyectos\Tir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41675"/>
            <a:ext cx="8382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1539</TotalTime>
  <Words>719</Words>
  <Application>Microsoft PowerPoint</Application>
  <PresentationFormat>Presentación en pantalla (4:3)</PresentationFormat>
  <Paragraphs>111</Paragraphs>
  <Slides>16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Wingdings</vt:lpstr>
      <vt:lpstr>Times New Roman</vt:lpstr>
      <vt:lpstr>Azure</vt:lpstr>
      <vt:lpstr>Microsoft Clip Gallery</vt:lpstr>
      <vt:lpstr>Microsoft Equation 3.0</vt:lpstr>
      <vt:lpstr>Formulación y Evaluación de Proyectos Turísticos – Clase 4</vt:lpstr>
      <vt:lpstr>Fabrizio Marcillo Morla</vt:lpstr>
      <vt:lpstr>Uso Financiero de Excel</vt:lpstr>
      <vt:lpstr>Ejercicio</vt:lpstr>
      <vt:lpstr>Función o Fórmula?</vt:lpstr>
      <vt:lpstr>VAN: Función</vt:lpstr>
      <vt:lpstr>VAN: Función</vt:lpstr>
      <vt:lpstr>VAN: Formula</vt:lpstr>
      <vt:lpstr>TIR: Función</vt:lpstr>
      <vt:lpstr>TIR: Función</vt:lpstr>
      <vt:lpstr>TIR: Goal Seek (Buscar Objetivo)</vt:lpstr>
      <vt:lpstr>Periodo de Recuperación</vt:lpstr>
      <vt:lpstr>Periodo de Recuperación</vt:lpstr>
      <vt:lpstr>Relación Beneficio Costo</vt:lpstr>
      <vt:lpstr>Amortización Prestamos</vt:lpstr>
      <vt:lpstr>Tabla Amortización</vt:lpstr>
    </vt:vector>
  </TitlesOfParts>
  <Company>ENACA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Vale Pajaro en Mano que Ciento Volando</dc:title>
  <dc:creator>Fabrizio Marcillo Morla</dc:creator>
  <cp:lastModifiedBy>Administrador</cp:lastModifiedBy>
  <cp:revision>196</cp:revision>
  <dcterms:created xsi:type="dcterms:W3CDTF">1999-10-01T11:57:44Z</dcterms:created>
  <dcterms:modified xsi:type="dcterms:W3CDTF">2010-02-01T15:56:20Z</dcterms:modified>
</cp:coreProperties>
</file>