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s/slide139.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53"/>
  </p:notesMasterIdLst>
  <p:sldIdLst>
    <p:sldId id="489" r:id="rId2"/>
    <p:sldId id="490" r:id="rId3"/>
    <p:sldId id="308" r:id="rId4"/>
    <p:sldId id="372" r:id="rId5"/>
    <p:sldId id="373" r:id="rId6"/>
    <p:sldId id="374" r:id="rId7"/>
    <p:sldId id="375" r:id="rId8"/>
    <p:sldId id="376" r:id="rId9"/>
    <p:sldId id="377" r:id="rId10"/>
    <p:sldId id="427" r:id="rId11"/>
    <p:sldId id="359" r:id="rId12"/>
    <p:sldId id="360" r:id="rId13"/>
    <p:sldId id="361" r:id="rId14"/>
    <p:sldId id="362" r:id="rId15"/>
    <p:sldId id="363" r:id="rId16"/>
    <p:sldId id="365" r:id="rId17"/>
    <p:sldId id="366" r:id="rId18"/>
    <p:sldId id="378" r:id="rId19"/>
    <p:sldId id="428" r:id="rId20"/>
    <p:sldId id="429" r:id="rId21"/>
    <p:sldId id="430" r:id="rId22"/>
    <p:sldId id="431" r:id="rId23"/>
    <p:sldId id="432" r:id="rId24"/>
    <p:sldId id="433" r:id="rId25"/>
    <p:sldId id="434" r:id="rId26"/>
    <p:sldId id="435" r:id="rId27"/>
    <p:sldId id="484" r:id="rId28"/>
    <p:sldId id="486" r:id="rId29"/>
    <p:sldId id="437" r:id="rId30"/>
    <p:sldId id="440" r:id="rId31"/>
    <p:sldId id="410" r:id="rId32"/>
    <p:sldId id="411" r:id="rId33"/>
    <p:sldId id="412" r:id="rId34"/>
    <p:sldId id="413" r:id="rId35"/>
    <p:sldId id="414" r:id="rId36"/>
    <p:sldId id="415" r:id="rId37"/>
    <p:sldId id="416" r:id="rId38"/>
    <p:sldId id="417" r:id="rId39"/>
    <p:sldId id="418" r:id="rId40"/>
    <p:sldId id="419" r:id="rId41"/>
    <p:sldId id="420" r:id="rId42"/>
    <p:sldId id="379" r:id="rId43"/>
    <p:sldId id="380" r:id="rId44"/>
    <p:sldId id="381" r:id="rId45"/>
    <p:sldId id="382" r:id="rId46"/>
    <p:sldId id="383" r:id="rId47"/>
    <p:sldId id="384" r:id="rId48"/>
    <p:sldId id="385" r:id="rId49"/>
    <p:sldId id="386" r:id="rId50"/>
    <p:sldId id="368" r:id="rId51"/>
    <p:sldId id="387" r:id="rId52"/>
    <p:sldId id="389" r:id="rId53"/>
    <p:sldId id="390" r:id="rId54"/>
    <p:sldId id="456" r:id="rId55"/>
    <p:sldId id="457" r:id="rId56"/>
    <p:sldId id="458" r:id="rId57"/>
    <p:sldId id="459" r:id="rId58"/>
    <p:sldId id="460" r:id="rId59"/>
    <p:sldId id="461" r:id="rId60"/>
    <p:sldId id="462" r:id="rId61"/>
    <p:sldId id="463" r:id="rId62"/>
    <p:sldId id="464" r:id="rId63"/>
    <p:sldId id="465" r:id="rId64"/>
    <p:sldId id="466" r:id="rId65"/>
    <p:sldId id="488" r:id="rId66"/>
    <p:sldId id="467" r:id="rId67"/>
    <p:sldId id="468" r:id="rId68"/>
    <p:sldId id="391" r:id="rId69"/>
    <p:sldId id="392" r:id="rId70"/>
    <p:sldId id="393" r:id="rId71"/>
    <p:sldId id="394" r:id="rId72"/>
    <p:sldId id="441" r:id="rId73"/>
    <p:sldId id="442" r:id="rId74"/>
    <p:sldId id="443" r:id="rId75"/>
    <p:sldId id="444" r:id="rId76"/>
    <p:sldId id="445" r:id="rId77"/>
    <p:sldId id="446" r:id="rId78"/>
    <p:sldId id="447" r:id="rId79"/>
    <p:sldId id="448" r:id="rId80"/>
    <p:sldId id="449" r:id="rId81"/>
    <p:sldId id="450" r:id="rId82"/>
    <p:sldId id="451" r:id="rId83"/>
    <p:sldId id="452" r:id="rId84"/>
    <p:sldId id="453" r:id="rId85"/>
    <p:sldId id="454" r:id="rId86"/>
    <p:sldId id="455" r:id="rId87"/>
    <p:sldId id="369" r:id="rId88"/>
    <p:sldId id="395" r:id="rId89"/>
    <p:sldId id="396" r:id="rId90"/>
    <p:sldId id="487" r:id="rId91"/>
    <p:sldId id="469" r:id="rId92"/>
    <p:sldId id="470" r:id="rId93"/>
    <p:sldId id="471" r:id="rId94"/>
    <p:sldId id="472" r:id="rId95"/>
    <p:sldId id="473" r:id="rId96"/>
    <p:sldId id="474" r:id="rId97"/>
    <p:sldId id="401" r:id="rId98"/>
    <p:sldId id="402" r:id="rId99"/>
    <p:sldId id="403" r:id="rId100"/>
    <p:sldId id="404" r:id="rId101"/>
    <p:sldId id="405" r:id="rId102"/>
    <p:sldId id="406" r:id="rId103"/>
    <p:sldId id="407" r:id="rId104"/>
    <p:sldId id="408" r:id="rId105"/>
    <p:sldId id="409" r:id="rId106"/>
    <p:sldId id="397" r:id="rId107"/>
    <p:sldId id="398" r:id="rId108"/>
    <p:sldId id="399" r:id="rId109"/>
    <p:sldId id="400" r:id="rId110"/>
    <p:sldId id="370" r:id="rId111"/>
    <p:sldId id="371" r:id="rId112"/>
    <p:sldId id="421" r:id="rId113"/>
    <p:sldId id="422" r:id="rId114"/>
    <p:sldId id="423" r:id="rId115"/>
    <p:sldId id="424" r:id="rId116"/>
    <p:sldId id="425" r:id="rId117"/>
    <p:sldId id="426" r:id="rId118"/>
    <p:sldId id="324" r:id="rId119"/>
    <p:sldId id="325" r:id="rId120"/>
    <p:sldId id="326" r:id="rId121"/>
    <p:sldId id="327" r:id="rId122"/>
    <p:sldId id="328" r:id="rId123"/>
    <p:sldId id="329" r:id="rId124"/>
    <p:sldId id="330" r:id="rId125"/>
    <p:sldId id="331" r:id="rId126"/>
    <p:sldId id="332" r:id="rId127"/>
    <p:sldId id="333" r:id="rId128"/>
    <p:sldId id="334" r:id="rId129"/>
    <p:sldId id="335" r:id="rId130"/>
    <p:sldId id="336" r:id="rId131"/>
    <p:sldId id="337" r:id="rId132"/>
    <p:sldId id="338" r:id="rId133"/>
    <p:sldId id="339" r:id="rId134"/>
    <p:sldId id="340" r:id="rId135"/>
    <p:sldId id="341" r:id="rId136"/>
    <p:sldId id="342" r:id="rId137"/>
    <p:sldId id="343" r:id="rId138"/>
    <p:sldId id="344" r:id="rId139"/>
    <p:sldId id="345" r:id="rId140"/>
    <p:sldId id="346" r:id="rId141"/>
    <p:sldId id="348" r:id="rId142"/>
    <p:sldId id="349" r:id="rId143"/>
    <p:sldId id="350" r:id="rId144"/>
    <p:sldId id="351" r:id="rId145"/>
    <p:sldId id="352" r:id="rId146"/>
    <p:sldId id="353" r:id="rId147"/>
    <p:sldId id="354" r:id="rId148"/>
    <p:sldId id="355" r:id="rId149"/>
    <p:sldId id="356" r:id="rId150"/>
    <p:sldId id="357" r:id="rId151"/>
    <p:sldId id="358" r:id="rId15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00"/>
    <a:srgbClr val="FF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24" autoAdjust="0"/>
    <p:restoredTop sz="90990" autoAdjust="0"/>
  </p:normalViewPr>
  <p:slideViewPr>
    <p:cSldViewPr>
      <p:cViewPr varScale="1">
        <p:scale>
          <a:sx n="52" d="100"/>
          <a:sy n="52" d="100"/>
        </p:scale>
        <p:origin x="-84" y="-18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27552"/>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s-ES_tradnl"/>
          </a:p>
        </p:txBody>
      </p:sp>
      <p:sp>
        <p:nvSpPr>
          <p:cNvPr id="7577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s-ES_tradnl"/>
          </a:p>
        </p:txBody>
      </p:sp>
      <p:sp>
        <p:nvSpPr>
          <p:cNvPr id="1577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7578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s-ES_tradnl"/>
          </a:p>
        </p:txBody>
      </p:sp>
      <p:sp>
        <p:nvSpPr>
          <p:cNvPr id="7578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0E279D87-4090-4972-BB53-C586F3A35958}"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F2C8C42E-6A36-4202-850F-80D19BCC25EA}" type="slidenum">
              <a:rPr lang="es-ES_tradnl">
                <a:latin typeface="Arial" pitchFamily="34" charset="0"/>
              </a:rPr>
              <a:pPr/>
              <a:t>1</a:t>
            </a:fld>
            <a:endParaRPr lang="es-ES_tradnl">
              <a:latin typeface="Arial" pitchFamily="34" charset="0"/>
            </a:endParaRPr>
          </a:p>
        </p:txBody>
      </p:sp>
      <p:sp>
        <p:nvSpPr>
          <p:cNvPr id="158723" name="Rectangle 2"/>
          <p:cNvSpPr>
            <a:spLocks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endParaRPr lang="es-ES_tradnl"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124FE9AF-7289-407B-AB34-203649282C1D}" type="slidenum">
              <a:rPr lang="es-ES_tradnl">
                <a:latin typeface="Arial" pitchFamily="34" charset="0"/>
              </a:rPr>
              <a:pPr/>
              <a:t>123</a:t>
            </a:fld>
            <a:endParaRPr lang="es-ES_tradnl">
              <a:latin typeface="Arial" pitchFamily="34" charset="0"/>
            </a:endParaRPr>
          </a:p>
        </p:txBody>
      </p:sp>
      <p:sp>
        <p:nvSpPr>
          <p:cNvPr id="167939" name="Rectangle 2"/>
          <p:cNvSpPr>
            <a:spLocks noChangeArrowheads="1" noTextEdit="1"/>
          </p:cNvSpPr>
          <p:nvPr>
            <p:ph type="sldImg"/>
          </p:nvPr>
        </p:nvSpPr>
        <p:spPr>
          <a:solidFill>
            <a:srgbClr val="FFFFFF"/>
          </a:solidFill>
          <a:ln/>
        </p:spPr>
      </p:sp>
      <p:sp>
        <p:nvSpPr>
          <p:cNvPr id="16794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6DBACC93-0B70-458B-AFBF-F95A129B51B7}" type="slidenum">
              <a:rPr lang="es-ES_tradnl">
                <a:latin typeface="Arial" pitchFamily="34" charset="0"/>
              </a:rPr>
              <a:pPr/>
              <a:t>124</a:t>
            </a:fld>
            <a:endParaRPr lang="es-ES_tradnl">
              <a:latin typeface="Arial" pitchFamily="34" charset="0"/>
            </a:endParaRPr>
          </a:p>
        </p:txBody>
      </p:sp>
      <p:sp>
        <p:nvSpPr>
          <p:cNvPr id="168963" name="Rectangle 2"/>
          <p:cNvSpPr>
            <a:spLocks noChangeArrowheads="1" noTextEdit="1"/>
          </p:cNvSpPr>
          <p:nvPr>
            <p:ph type="sldImg"/>
          </p:nvPr>
        </p:nvSpPr>
        <p:spPr>
          <a:solidFill>
            <a:srgbClr val="FFFFFF"/>
          </a:solidFill>
          <a:ln/>
        </p:spPr>
      </p:sp>
      <p:sp>
        <p:nvSpPr>
          <p:cNvPr id="16896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6CF044E2-1AA3-4E5A-B19C-FC31CAA17077}" type="slidenum">
              <a:rPr lang="es-ES_tradnl">
                <a:latin typeface="Arial" pitchFamily="34" charset="0"/>
              </a:rPr>
              <a:pPr/>
              <a:t>125</a:t>
            </a:fld>
            <a:endParaRPr lang="es-ES_tradnl">
              <a:latin typeface="Arial" pitchFamily="34" charset="0"/>
            </a:endParaRPr>
          </a:p>
        </p:txBody>
      </p:sp>
      <p:sp>
        <p:nvSpPr>
          <p:cNvPr id="169987" name="Rectangle 2"/>
          <p:cNvSpPr>
            <a:spLocks noChangeArrowheads="1" noTextEdit="1"/>
          </p:cNvSpPr>
          <p:nvPr>
            <p:ph type="sldImg"/>
          </p:nvPr>
        </p:nvSpPr>
        <p:spPr>
          <a:solidFill>
            <a:srgbClr val="FFFFFF"/>
          </a:solidFill>
          <a:ln/>
        </p:spPr>
      </p:sp>
      <p:sp>
        <p:nvSpPr>
          <p:cNvPr id="16998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p:spPr>
        <p:txBody>
          <a:bodyPr/>
          <a:lstStyle/>
          <a:p>
            <a:fld id="{A4EB419A-8C6F-43A7-ADED-4BA7157B088A}" type="slidenum">
              <a:rPr lang="es-ES_tradnl">
                <a:latin typeface="Arial" pitchFamily="34" charset="0"/>
              </a:rPr>
              <a:pPr/>
              <a:t>126</a:t>
            </a:fld>
            <a:endParaRPr lang="es-ES_tradnl">
              <a:latin typeface="Arial" pitchFamily="34" charset="0"/>
            </a:endParaRPr>
          </a:p>
        </p:txBody>
      </p:sp>
      <p:sp>
        <p:nvSpPr>
          <p:cNvPr id="171011" name="Rectangle 2"/>
          <p:cNvSpPr>
            <a:spLocks noChangeArrowheads="1" noTextEdit="1"/>
          </p:cNvSpPr>
          <p:nvPr>
            <p:ph type="sldImg"/>
          </p:nvPr>
        </p:nvSpPr>
        <p:spPr>
          <a:solidFill>
            <a:srgbClr val="FFFFFF"/>
          </a:solidFill>
          <a:ln/>
        </p:spPr>
      </p:sp>
      <p:sp>
        <p:nvSpPr>
          <p:cNvPr id="17101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p:spPr>
        <p:txBody>
          <a:bodyPr/>
          <a:lstStyle/>
          <a:p>
            <a:fld id="{226223E2-E1A6-47D8-B480-66191EBEF8F0}" type="slidenum">
              <a:rPr lang="es-ES_tradnl">
                <a:latin typeface="Arial" pitchFamily="34" charset="0"/>
              </a:rPr>
              <a:pPr/>
              <a:t>127</a:t>
            </a:fld>
            <a:endParaRPr lang="es-ES_tradnl">
              <a:latin typeface="Arial" pitchFamily="34" charset="0"/>
            </a:endParaRPr>
          </a:p>
        </p:txBody>
      </p:sp>
      <p:sp>
        <p:nvSpPr>
          <p:cNvPr id="172035" name="Rectangle 2"/>
          <p:cNvSpPr>
            <a:spLocks noChangeArrowheads="1" noTextEdit="1"/>
          </p:cNvSpPr>
          <p:nvPr>
            <p:ph type="sldImg"/>
          </p:nvPr>
        </p:nvSpPr>
        <p:spPr>
          <a:solidFill>
            <a:srgbClr val="FFFFFF"/>
          </a:solidFill>
          <a:ln/>
        </p:spPr>
      </p:sp>
      <p:sp>
        <p:nvSpPr>
          <p:cNvPr id="172036"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p:spPr>
        <p:txBody>
          <a:bodyPr/>
          <a:lstStyle/>
          <a:p>
            <a:fld id="{C1A9F399-6223-4DCB-8AA7-27250A6B8299}" type="slidenum">
              <a:rPr lang="es-ES_tradnl">
                <a:latin typeface="Arial" pitchFamily="34" charset="0"/>
              </a:rPr>
              <a:pPr/>
              <a:t>128</a:t>
            </a:fld>
            <a:endParaRPr lang="es-ES_tradnl">
              <a:latin typeface="Arial" pitchFamily="34" charset="0"/>
            </a:endParaRPr>
          </a:p>
        </p:txBody>
      </p:sp>
      <p:sp>
        <p:nvSpPr>
          <p:cNvPr id="173059" name="Rectangle 2"/>
          <p:cNvSpPr>
            <a:spLocks noChangeArrowheads="1" noTextEdit="1"/>
          </p:cNvSpPr>
          <p:nvPr>
            <p:ph type="sldImg"/>
          </p:nvPr>
        </p:nvSpPr>
        <p:spPr>
          <a:solidFill>
            <a:srgbClr val="FFFFFF"/>
          </a:solidFill>
          <a:ln/>
        </p:spPr>
      </p:sp>
      <p:sp>
        <p:nvSpPr>
          <p:cNvPr id="17306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p:spPr>
        <p:txBody>
          <a:bodyPr/>
          <a:lstStyle/>
          <a:p>
            <a:fld id="{ADF533D4-1FB2-4451-8809-9273E9DC0C65}" type="slidenum">
              <a:rPr lang="es-ES_tradnl">
                <a:latin typeface="Arial" pitchFamily="34" charset="0"/>
              </a:rPr>
              <a:pPr/>
              <a:t>129</a:t>
            </a:fld>
            <a:endParaRPr lang="es-ES_tradnl">
              <a:latin typeface="Arial" pitchFamily="34" charset="0"/>
            </a:endParaRPr>
          </a:p>
        </p:txBody>
      </p:sp>
      <p:sp>
        <p:nvSpPr>
          <p:cNvPr id="174083" name="Rectangle 2"/>
          <p:cNvSpPr>
            <a:spLocks noChangeArrowheads="1" noTextEdit="1"/>
          </p:cNvSpPr>
          <p:nvPr>
            <p:ph type="sldImg"/>
          </p:nvPr>
        </p:nvSpPr>
        <p:spPr>
          <a:solidFill>
            <a:srgbClr val="FFFFFF"/>
          </a:solidFill>
          <a:ln/>
        </p:spPr>
      </p:sp>
      <p:sp>
        <p:nvSpPr>
          <p:cNvPr id="17408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p:spPr>
        <p:txBody>
          <a:bodyPr/>
          <a:lstStyle/>
          <a:p>
            <a:fld id="{9B9BAA32-9822-4871-B21A-1C588E4C2454}" type="slidenum">
              <a:rPr lang="es-ES_tradnl">
                <a:latin typeface="Arial" pitchFamily="34" charset="0"/>
              </a:rPr>
              <a:pPr/>
              <a:t>130</a:t>
            </a:fld>
            <a:endParaRPr lang="es-ES_tradnl">
              <a:latin typeface="Arial" pitchFamily="34" charset="0"/>
            </a:endParaRPr>
          </a:p>
        </p:txBody>
      </p:sp>
      <p:sp>
        <p:nvSpPr>
          <p:cNvPr id="175107" name="Rectangle 2"/>
          <p:cNvSpPr>
            <a:spLocks noChangeArrowheads="1" noTextEdit="1"/>
          </p:cNvSpPr>
          <p:nvPr>
            <p:ph type="sldImg"/>
          </p:nvPr>
        </p:nvSpPr>
        <p:spPr>
          <a:xfrm>
            <a:off x="1150938" y="692150"/>
            <a:ext cx="4556125" cy="3416300"/>
          </a:xfrm>
          <a:ln w="12700" cap="flat">
            <a:solidFill>
              <a:schemeClr val="tx1"/>
            </a:solidFill>
          </a:ln>
        </p:spPr>
      </p:sp>
      <p:sp>
        <p:nvSpPr>
          <p:cNvPr id="175108" name="Rectangle 3"/>
          <p:cNvSpPr>
            <a:spLocks noChangeArrowheads="1"/>
          </p:cNvSpPr>
          <p:nvPr>
            <p:ph type="body" idx="1"/>
          </p:nvPr>
        </p:nvSpPr>
        <p:spPr>
          <a:noFill/>
          <a:ln/>
        </p:spPr>
        <p:txBody>
          <a:bodyPr lIns="92068" tIns="46035" rIns="92068" bIns="46035"/>
          <a:lstStyle/>
          <a:p>
            <a:endParaRPr lang="es-E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p:spPr>
        <p:txBody>
          <a:bodyPr/>
          <a:lstStyle/>
          <a:p>
            <a:fld id="{ACEC604F-0373-4FE2-A4DC-4FB1BDDDEF17}" type="slidenum">
              <a:rPr lang="es-ES_tradnl">
                <a:latin typeface="Arial" pitchFamily="34" charset="0"/>
              </a:rPr>
              <a:pPr/>
              <a:t>131</a:t>
            </a:fld>
            <a:endParaRPr lang="es-ES_tradnl">
              <a:latin typeface="Arial" pitchFamily="34" charset="0"/>
            </a:endParaRPr>
          </a:p>
        </p:txBody>
      </p:sp>
      <p:sp>
        <p:nvSpPr>
          <p:cNvPr id="176131" name="Rectangle 2"/>
          <p:cNvSpPr>
            <a:spLocks noChangeArrowheads="1" noTextEdit="1"/>
          </p:cNvSpPr>
          <p:nvPr>
            <p:ph type="sldImg"/>
          </p:nvPr>
        </p:nvSpPr>
        <p:spPr>
          <a:solidFill>
            <a:srgbClr val="FFFFFF"/>
          </a:solidFill>
          <a:ln/>
        </p:spPr>
      </p:sp>
      <p:sp>
        <p:nvSpPr>
          <p:cNvPr id="17613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p:spPr>
        <p:txBody>
          <a:bodyPr/>
          <a:lstStyle/>
          <a:p>
            <a:fld id="{F0CCDA37-7162-4F34-AC96-FD0A8E0A1CE8}" type="slidenum">
              <a:rPr lang="es-ES_tradnl">
                <a:latin typeface="Arial" pitchFamily="34" charset="0"/>
              </a:rPr>
              <a:pPr/>
              <a:t>132</a:t>
            </a:fld>
            <a:endParaRPr lang="es-ES_tradnl">
              <a:latin typeface="Arial" pitchFamily="34" charset="0"/>
            </a:endParaRPr>
          </a:p>
        </p:txBody>
      </p:sp>
      <p:sp>
        <p:nvSpPr>
          <p:cNvPr id="177155" name="Rectangle 2"/>
          <p:cNvSpPr>
            <a:spLocks noChangeArrowheads="1" noTextEdit="1"/>
          </p:cNvSpPr>
          <p:nvPr>
            <p:ph type="sldImg"/>
          </p:nvPr>
        </p:nvSpPr>
        <p:spPr>
          <a:solidFill>
            <a:srgbClr val="FFFFFF"/>
          </a:solidFill>
          <a:ln/>
        </p:spPr>
      </p:sp>
      <p:sp>
        <p:nvSpPr>
          <p:cNvPr id="177156"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US" smtClean="0"/>
          </a:p>
        </p:txBody>
      </p:sp>
      <p:sp>
        <p:nvSpPr>
          <p:cNvPr id="62468" name="3 Marcador de número de diapositiva"/>
          <p:cNvSpPr>
            <a:spLocks noGrp="1"/>
          </p:cNvSpPr>
          <p:nvPr>
            <p:ph type="sldNum" sz="quarter" idx="5"/>
          </p:nvPr>
        </p:nvSpPr>
        <p:spPr>
          <a:noFill/>
        </p:spPr>
        <p:txBody>
          <a:bodyPr/>
          <a:lstStyle/>
          <a:p>
            <a:fld id="{561BD4DB-DE28-42F6-A9FC-538508575ED0}" type="slidenum">
              <a:rPr lang="es-ES_tradnl" smtClean="0"/>
              <a:pPr/>
              <a:t>2</a:t>
            </a:fld>
            <a:endParaRPr lang="es-ES_tradnl"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p:spPr>
        <p:txBody>
          <a:bodyPr/>
          <a:lstStyle/>
          <a:p>
            <a:fld id="{790922E6-443F-4850-A84C-288454D91334}" type="slidenum">
              <a:rPr lang="es-ES_tradnl">
                <a:latin typeface="Arial" pitchFamily="34" charset="0"/>
              </a:rPr>
              <a:pPr/>
              <a:t>133</a:t>
            </a:fld>
            <a:endParaRPr lang="es-ES_tradnl">
              <a:latin typeface="Arial" pitchFamily="34" charset="0"/>
            </a:endParaRPr>
          </a:p>
        </p:txBody>
      </p:sp>
      <p:sp>
        <p:nvSpPr>
          <p:cNvPr id="178179" name="Rectangle 2"/>
          <p:cNvSpPr>
            <a:spLocks noChangeArrowheads="1" noTextEdit="1"/>
          </p:cNvSpPr>
          <p:nvPr>
            <p:ph type="sldImg"/>
          </p:nvPr>
        </p:nvSpPr>
        <p:spPr>
          <a:solidFill>
            <a:srgbClr val="FFFFFF"/>
          </a:solidFill>
          <a:ln/>
        </p:spPr>
      </p:sp>
      <p:sp>
        <p:nvSpPr>
          <p:cNvPr id="17818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p:spPr>
        <p:txBody>
          <a:bodyPr/>
          <a:lstStyle/>
          <a:p>
            <a:fld id="{241F88BB-9104-4142-934B-52C2E2085876}" type="slidenum">
              <a:rPr lang="es-ES_tradnl">
                <a:latin typeface="Arial" pitchFamily="34" charset="0"/>
              </a:rPr>
              <a:pPr/>
              <a:t>134</a:t>
            </a:fld>
            <a:endParaRPr lang="es-ES_tradnl">
              <a:latin typeface="Arial" pitchFamily="34" charset="0"/>
            </a:endParaRPr>
          </a:p>
        </p:txBody>
      </p:sp>
      <p:sp>
        <p:nvSpPr>
          <p:cNvPr id="179203" name="Rectangle 2"/>
          <p:cNvSpPr>
            <a:spLocks noChangeArrowheads="1" noTextEdit="1"/>
          </p:cNvSpPr>
          <p:nvPr>
            <p:ph type="sldImg"/>
          </p:nvPr>
        </p:nvSpPr>
        <p:spPr>
          <a:solidFill>
            <a:srgbClr val="FFFFFF"/>
          </a:solidFill>
          <a:ln/>
        </p:spPr>
      </p:sp>
      <p:sp>
        <p:nvSpPr>
          <p:cNvPr id="17920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p:spPr>
        <p:txBody>
          <a:bodyPr/>
          <a:lstStyle/>
          <a:p>
            <a:fld id="{1A2580FE-2F35-4AB0-A72C-042C4371B0D9}" type="slidenum">
              <a:rPr lang="es-ES_tradnl">
                <a:latin typeface="Arial" pitchFamily="34" charset="0"/>
              </a:rPr>
              <a:pPr/>
              <a:t>135</a:t>
            </a:fld>
            <a:endParaRPr lang="es-ES_tradnl">
              <a:latin typeface="Arial" pitchFamily="34" charset="0"/>
            </a:endParaRPr>
          </a:p>
        </p:txBody>
      </p:sp>
      <p:sp>
        <p:nvSpPr>
          <p:cNvPr id="180227" name="Rectangle 2"/>
          <p:cNvSpPr>
            <a:spLocks noChangeArrowheads="1" noTextEdit="1"/>
          </p:cNvSpPr>
          <p:nvPr>
            <p:ph type="sldImg"/>
          </p:nvPr>
        </p:nvSpPr>
        <p:spPr>
          <a:solidFill>
            <a:srgbClr val="FFFFFF"/>
          </a:solidFill>
          <a:ln/>
        </p:spPr>
      </p:sp>
      <p:sp>
        <p:nvSpPr>
          <p:cNvPr id="18022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p:spPr>
        <p:txBody>
          <a:bodyPr/>
          <a:lstStyle/>
          <a:p>
            <a:fld id="{F984FD95-1BF6-4DAF-A015-F7FD63C3BD9E}" type="slidenum">
              <a:rPr lang="es-ES_tradnl">
                <a:latin typeface="Arial" pitchFamily="34" charset="0"/>
              </a:rPr>
              <a:pPr/>
              <a:t>136</a:t>
            </a:fld>
            <a:endParaRPr lang="es-ES_tradnl">
              <a:latin typeface="Arial" pitchFamily="34" charset="0"/>
            </a:endParaRPr>
          </a:p>
        </p:txBody>
      </p:sp>
      <p:sp>
        <p:nvSpPr>
          <p:cNvPr id="181251" name="Rectangle 2"/>
          <p:cNvSpPr>
            <a:spLocks noChangeArrowheads="1" noTextEdit="1"/>
          </p:cNvSpPr>
          <p:nvPr>
            <p:ph type="sldImg"/>
          </p:nvPr>
        </p:nvSpPr>
        <p:spPr>
          <a:xfrm>
            <a:off x="1150938" y="692150"/>
            <a:ext cx="4556125" cy="3416300"/>
          </a:xfrm>
          <a:solidFill>
            <a:srgbClr val="FFFFFF"/>
          </a:solidFill>
          <a:ln/>
        </p:spPr>
      </p:sp>
      <p:sp>
        <p:nvSpPr>
          <p:cNvPr id="18125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4DF844E7-69A5-40A1-85A4-6C6B9CCB36ED}" type="slidenum">
              <a:rPr lang="es-ES_tradnl">
                <a:latin typeface="Arial" pitchFamily="34" charset="0"/>
              </a:rPr>
              <a:pPr/>
              <a:t>137</a:t>
            </a:fld>
            <a:endParaRPr lang="es-ES_tradnl">
              <a:latin typeface="Arial" pitchFamily="34" charset="0"/>
            </a:endParaRPr>
          </a:p>
        </p:txBody>
      </p:sp>
      <p:sp>
        <p:nvSpPr>
          <p:cNvPr id="182275" name="Rectangle 2"/>
          <p:cNvSpPr>
            <a:spLocks noChangeArrowheads="1" noTextEdit="1"/>
          </p:cNvSpPr>
          <p:nvPr>
            <p:ph type="sldImg"/>
          </p:nvPr>
        </p:nvSpPr>
        <p:spPr>
          <a:xfrm>
            <a:off x="1150938" y="692150"/>
            <a:ext cx="4556125" cy="3416300"/>
          </a:xfrm>
          <a:solidFill>
            <a:srgbClr val="FFFFFF"/>
          </a:solidFill>
          <a:ln/>
        </p:spPr>
      </p:sp>
      <p:sp>
        <p:nvSpPr>
          <p:cNvPr id="182276"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p:spPr>
        <p:txBody>
          <a:bodyPr/>
          <a:lstStyle/>
          <a:p>
            <a:fld id="{7AE71D8D-4134-448F-B0E9-904D1095B44D}" type="slidenum">
              <a:rPr lang="es-ES_tradnl">
                <a:latin typeface="Arial" pitchFamily="34" charset="0"/>
              </a:rPr>
              <a:pPr/>
              <a:t>138</a:t>
            </a:fld>
            <a:endParaRPr lang="es-ES_tradnl">
              <a:latin typeface="Arial" pitchFamily="34" charset="0"/>
            </a:endParaRPr>
          </a:p>
        </p:txBody>
      </p:sp>
      <p:sp>
        <p:nvSpPr>
          <p:cNvPr id="183299" name="Rectangle 2"/>
          <p:cNvSpPr>
            <a:spLocks noChangeArrowheads="1" noTextEdit="1"/>
          </p:cNvSpPr>
          <p:nvPr>
            <p:ph type="sldImg"/>
          </p:nvPr>
        </p:nvSpPr>
        <p:spPr>
          <a:xfrm>
            <a:off x="1150938" y="692150"/>
            <a:ext cx="4556125" cy="3416300"/>
          </a:xfrm>
          <a:solidFill>
            <a:srgbClr val="FFFFFF"/>
          </a:solidFill>
          <a:ln/>
        </p:spPr>
      </p:sp>
      <p:sp>
        <p:nvSpPr>
          <p:cNvPr id="183300" name="Rectangle 3"/>
          <p:cNvSpPr>
            <a:spLocks noChangeArrowheads="1"/>
          </p:cNvSpPr>
          <p:nvPr>
            <p:ph type="body" idx="1"/>
          </p:nvPr>
        </p:nvSpPr>
        <p:spPr>
          <a:xfrm>
            <a:off x="912813" y="4343400"/>
            <a:ext cx="5029200" cy="4114800"/>
          </a:xfrm>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p:spPr>
        <p:txBody>
          <a:bodyPr/>
          <a:lstStyle/>
          <a:p>
            <a:fld id="{C64D9F75-FA5D-4CB0-92EA-3435F143F428}" type="slidenum">
              <a:rPr lang="es-ES_tradnl">
                <a:latin typeface="Arial" pitchFamily="34" charset="0"/>
              </a:rPr>
              <a:pPr/>
              <a:t>139</a:t>
            </a:fld>
            <a:endParaRPr lang="es-ES_tradnl">
              <a:latin typeface="Arial" pitchFamily="34" charset="0"/>
            </a:endParaRPr>
          </a:p>
        </p:txBody>
      </p:sp>
      <p:sp>
        <p:nvSpPr>
          <p:cNvPr id="184323" name="Rectangle 2"/>
          <p:cNvSpPr>
            <a:spLocks noChangeArrowheads="1" noTextEdit="1"/>
          </p:cNvSpPr>
          <p:nvPr>
            <p:ph type="sldImg"/>
          </p:nvPr>
        </p:nvSpPr>
        <p:spPr>
          <a:solidFill>
            <a:srgbClr val="FFFFFF"/>
          </a:solidFill>
          <a:ln/>
        </p:spPr>
      </p:sp>
      <p:sp>
        <p:nvSpPr>
          <p:cNvPr id="18432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p:spPr>
        <p:txBody>
          <a:bodyPr/>
          <a:lstStyle/>
          <a:p>
            <a:fld id="{2599EA25-D0C0-4783-BFF0-019CE318B25E}" type="slidenum">
              <a:rPr lang="es-ES_tradnl">
                <a:latin typeface="Arial" pitchFamily="34" charset="0"/>
              </a:rPr>
              <a:pPr/>
              <a:t>140</a:t>
            </a:fld>
            <a:endParaRPr lang="es-ES_tradnl">
              <a:latin typeface="Arial" pitchFamily="34" charset="0"/>
            </a:endParaRPr>
          </a:p>
        </p:txBody>
      </p:sp>
      <p:sp>
        <p:nvSpPr>
          <p:cNvPr id="185347" name="Rectangle 2"/>
          <p:cNvSpPr>
            <a:spLocks noChangeArrowheads="1" noTextEdit="1"/>
          </p:cNvSpPr>
          <p:nvPr>
            <p:ph type="sldImg"/>
          </p:nvPr>
        </p:nvSpPr>
        <p:spPr>
          <a:solidFill>
            <a:srgbClr val="FFFFFF"/>
          </a:solidFill>
          <a:ln/>
        </p:spPr>
      </p:sp>
      <p:sp>
        <p:nvSpPr>
          <p:cNvPr id="18534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p:spPr>
        <p:txBody>
          <a:bodyPr/>
          <a:lstStyle/>
          <a:p>
            <a:fld id="{98D348DB-F5FA-4C26-BBBD-0F5CD680BB6D}" type="slidenum">
              <a:rPr lang="es-ES_tradnl">
                <a:latin typeface="Arial" pitchFamily="34" charset="0"/>
              </a:rPr>
              <a:pPr/>
              <a:t>141</a:t>
            </a:fld>
            <a:endParaRPr lang="es-ES_tradnl">
              <a:latin typeface="Arial" pitchFamily="34" charset="0"/>
            </a:endParaRPr>
          </a:p>
        </p:txBody>
      </p:sp>
      <p:sp>
        <p:nvSpPr>
          <p:cNvPr id="186371" name="Rectangle 2"/>
          <p:cNvSpPr>
            <a:spLocks noChangeArrowheads="1" noTextEdit="1"/>
          </p:cNvSpPr>
          <p:nvPr>
            <p:ph type="sldImg"/>
          </p:nvPr>
        </p:nvSpPr>
        <p:spPr>
          <a:solidFill>
            <a:srgbClr val="FFFFFF"/>
          </a:solidFill>
          <a:ln/>
        </p:spPr>
      </p:sp>
      <p:sp>
        <p:nvSpPr>
          <p:cNvPr id="18637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588E1122-ACCA-4E77-BE9E-7C0B6ADFD152}" type="slidenum">
              <a:rPr lang="es-ES_tradnl">
                <a:latin typeface="Arial" pitchFamily="34" charset="0"/>
              </a:rPr>
              <a:pPr/>
              <a:t>142</a:t>
            </a:fld>
            <a:endParaRPr lang="es-ES_tradnl">
              <a:latin typeface="Arial" pitchFamily="34" charset="0"/>
            </a:endParaRPr>
          </a:p>
        </p:txBody>
      </p:sp>
      <p:sp>
        <p:nvSpPr>
          <p:cNvPr id="187395" name="Rectangle 2"/>
          <p:cNvSpPr>
            <a:spLocks noChangeArrowheads="1" noTextEdit="1"/>
          </p:cNvSpPr>
          <p:nvPr>
            <p:ph type="sldImg"/>
          </p:nvPr>
        </p:nvSpPr>
        <p:spPr>
          <a:solidFill>
            <a:srgbClr val="FFFFFF"/>
          </a:solidFill>
          <a:ln/>
        </p:spPr>
      </p:sp>
      <p:sp>
        <p:nvSpPr>
          <p:cNvPr id="187396"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E14E7E40-52AC-478C-8FCE-5D2AA002FB0A}" type="slidenum">
              <a:rPr lang="es-ES_tradnl">
                <a:latin typeface="Arial" pitchFamily="34" charset="0"/>
              </a:rPr>
              <a:pPr/>
              <a:t>23</a:t>
            </a:fld>
            <a:endParaRPr lang="es-ES_tradnl">
              <a:latin typeface="Arial" pitchFamily="34" charset="0"/>
            </a:endParaRPr>
          </a:p>
        </p:txBody>
      </p:sp>
      <p:sp>
        <p:nvSpPr>
          <p:cNvPr id="160771" name="Rectangle 2"/>
          <p:cNvSpPr>
            <a:spLocks noChangeArrowheads="1" noTextEdit="1"/>
          </p:cNvSpPr>
          <p:nvPr>
            <p:ph type="sldImg"/>
          </p:nvPr>
        </p:nvSpPr>
        <p:spPr>
          <a:xfrm>
            <a:off x="1150938" y="692150"/>
            <a:ext cx="4556125" cy="3416300"/>
          </a:xfrm>
          <a:solidFill>
            <a:srgbClr val="FFFFFF"/>
          </a:solidFill>
          <a:ln/>
        </p:spPr>
      </p:sp>
      <p:sp>
        <p:nvSpPr>
          <p:cNvPr id="160772" name="Rectangle 3"/>
          <p:cNvSpPr>
            <a:spLocks noChangeArrowheads="1"/>
          </p:cNvSpPr>
          <p:nvPr>
            <p:ph type="body" idx="1"/>
          </p:nvPr>
        </p:nvSpPr>
        <p:spPr>
          <a:solidFill>
            <a:srgbClr val="FFFFFF"/>
          </a:solidFill>
          <a:ln>
            <a:solidFill>
              <a:srgbClr val="000000"/>
            </a:solidFill>
          </a:ln>
        </p:spPr>
        <p:txBody>
          <a:bodyPr/>
          <a:lstStyle/>
          <a:p>
            <a:endParaRPr lang="es-ES_tradnl"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p:spPr>
        <p:txBody>
          <a:bodyPr/>
          <a:lstStyle/>
          <a:p>
            <a:fld id="{86C4B5B7-DDC9-4A18-90D4-552D1F0F327D}" type="slidenum">
              <a:rPr lang="es-ES_tradnl">
                <a:latin typeface="Arial" pitchFamily="34" charset="0"/>
              </a:rPr>
              <a:pPr/>
              <a:t>143</a:t>
            </a:fld>
            <a:endParaRPr lang="es-ES_tradnl">
              <a:latin typeface="Arial" pitchFamily="34" charset="0"/>
            </a:endParaRPr>
          </a:p>
        </p:txBody>
      </p:sp>
      <p:sp>
        <p:nvSpPr>
          <p:cNvPr id="188419" name="Rectangle 2"/>
          <p:cNvSpPr>
            <a:spLocks noChangeArrowheads="1" noTextEdit="1"/>
          </p:cNvSpPr>
          <p:nvPr>
            <p:ph type="sldImg"/>
          </p:nvPr>
        </p:nvSpPr>
        <p:spPr>
          <a:solidFill>
            <a:srgbClr val="FFFFFF"/>
          </a:solidFill>
          <a:ln/>
        </p:spPr>
      </p:sp>
      <p:sp>
        <p:nvSpPr>
          <p:cNvPr id="18842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414F297A-60D4-44C5-B9E7-272922C491D5}" type="slidenum">
              <a:rPr lang="es-ES_tradnl">
                <a:latin typeface="Arial" pitchFamily="34" charset="0"/>
              </a:rPr>
              <a:pPr/>
              <a:t>144</a:t>
            </a:fld>
            <a:endParaRPr lang="es-ES_tradnl">
              <a:latin typeface="Arial" pitchFamily="34" charset="0"/>
            </a:endParaRPr>
          </a:p>
        </p:txBody>
      </p:sp>
      <p:sp>
        <p:nvSpPr>
          <p:cNvPr id="189443" name="Rectangle 2"/>
          <p:cNvSpPr>
            <a:spLocks noChangeArrowheads="1" noTextEdit="1"/>
          </p:cNvSpPr>
          <p:nvPr>
            <p:ph type="sldImg"/>
          </p:nvPr>
        </p:nvSpPr>
        <p:spPr>
          <a:solidFill>
            <a:srgbClr val="FFFFFF"/>
          </a:solidFill>
          <a:ln/>
        </p:spPr>
      </p:sp>
      <p:sp>
        <p:nvSpPr>
          <p:cNvPr id="18944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AD86940F-4050-4B6D-97C4-20F6BDC66E29}" type="slidenum">
              <a:rPr lang="es-ES_tradnl">
                <a:latin typeface="Arial" pitchFamily="34" charset="0"/>
              </a:rPr>
              <a:pPr/>
              <a:t>145</a:t>
            </a:fld>
            <a:endParaRPr lang="es-ES_tradnl">
              <a:latin typeface="Arial" pitchFamily="34" charset="0"/>
            </a:endParaRPr>
          </a:p>
        </p:txBody>
      </p:sp>
      <p:sp>
        <p:nvSpPr>
          <p:cNvPr id="190467" name="Rectangle 2"/>
          <p:cNvSpPr>
            <a:spLocks noChangeArrowheads="1" noTextEdit="1"/>
          </p:cNvSpPr>
          <p:nvPr>
            <p:ph type="sldImg"/>
          </p:nvPr>
        </p:nvSpPr>
        <p:spPr>
          <a:solidFill>
            <a:srgbClr val="FFFFFF"/>
          </a:solidFill>
          <a:ln/>
        </p:spPr>
      </p:sp>
      <p:sp>
        <p:nvSpPr>
          <p:cNvPr id="19046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A2778955-B16E-4629-B1C8-09B79E09C285}" type="slidenum">
              <a:rPr lang="es-ES_tradnl">
                <a:latin typeface="Arial" pitchFamily="34" charset="0"/>
              </a:rPr>
              <a:pPr/>
              <a:t>146</a:t>
            </a:fld>
            <a:endParaRPr lang="es-ES_tradnl">
              <a:latin typeface="Arial" pitchFamily="34" charset="0"/>
            </a:endParaRPr>
          </a:p>
        </p:txBody>
      </p:sp>
      <p:sp>
        <p:nvSpPr>
          <p:cNvPr id="191491" name="Rectangle 2"/>
          <p:cNvSpPr>
            <a:spLocks noChangeArrowheads="1" noTextEdit="1"/>
          </p:cNvSpPr>
          <p:nvPr>
            <p:ph type="sldImg"/>
          </p:nvPr>
        </p:nvSpPr>
        <p:spPr>
          <a:solidFill>
            <a:srgbClr val="FFFFFF"/>
          </a:solidFill>
          <a:ln/>
        </p:spPr>
      </p:sp>
      <p:sp>
        <p:nvSpPr>
          <p:cNvPr id="19149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3C17C4FD-2C29-4137-99CC-65679A9FDB7F}" type="slidenum">
              <a:rPr lang="es-ES_tradnl">
                <a:latin typeface="Arial" pitchFamily="34" charset="0"/>
              </a:rPr>
              <a:pPr/>
              <a:t>147</a:t>
            </a:fld>
            <a:endParaRPr lang="es-ES_tradnl">
              <a:latin typeface="Arial" pitchFamily="34" charset="0"/>
            </a:endParaRPr>
          </a:p>
        </p:txBody>
      </p:sp>
      <p:sp>
        <p:nvSpPr>
          <p:cNvPr id="192515" name="Rectangle 2"/>
          <p:cNvSpPr>
            <a:spLocks noChangeArrowheads="1" noTextEdit="1"/>
          </p:cNvSpPr>
          <p:nvPr>
            <p:ph type="sldImg"/>
          </p:nvPr>
        </p:nvSpPr>
        <p:spPr>
          <a:solidFill>
            <a:srgbClr val="FFFFFF"/>
          </a:solidFill>
          <a:ln/>
        </p:spPr>
      </p:sp>
      <p:sp>
        <p:nvSpPr>
          <p:cNvPr id="192516"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p:spPr>
        <p:txBody>
          <a:bodyPr/>
          <a:lstStyle/>
          <a:p>
            <a:fld id="{3B8DDA71-095C-4435-932A-B6541F6A53BD}" type="slidenum">
              <a:rPr lang="es-ES_tradnl">
                <a:latin typeface="Arial" pitchFamily="34" charset="0"/>
              </a:rPr>
              <a:pPr/>
              <a:t>148</a:t>
            </a:fld>
            <a:endParaRPr lang="es-ES_tradnl">
              <a:latin typeface="Arial" pitchFamily="34" charset="0"/>
            </a:endParaRPr>
          </a:p>
        </p:txBody>
      </p:sp>
      <p:sp>
        <p:nvSpPr>
          <p:cNvPr id="193539" name="Rectangle 2"/>
          <p:cNvSpPr>
            <a:spLocks noChangeArrowheads="1" noTextEdit="1"/>
          </p:cNvSpPr>
          <p:nvPr>
            <p:ph type="sldImg"/>
          </p:nvPr>
        </p:nvSpPr>
        <p:spPr>
          <a:solidFill>
            <a:srgbClr val="FFFFFF"/>
          </a:solidFill>
          <a:ln/>
        </p:spPr>
      </p:sp>
      <p:sp>
        <p:nvSpPr>
          <p:cNvPr id="19354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p:spPr>
        <p:txBody>
          <a:bodyPr/>
          <a:lstStyle/>
          <a:p>
            <a:fld id="{38CF6F61-2A73-45D0-9BEF-E9694520260A}" type="slidenum">
              <a:rPr lang="es-ES_tradnl">
                <a:latin typeface="Arial" pitchFamily="34" charset="0"/>
              </a:rPr>
              <a:pPr/>
              <a:t>149</a:t>
            </a:fld>
            <a:endParaRPr lang="es-ES_tradnl">
              <a:latin typeface="Arial" pitchFamily="34" charset="0"/>
            </a:endParaRPr>
          </a:p>
        </p:txBody>
      </p:sp>
      <p:sp>
        <p:nvSpPr>
          <p:cNvPr id="194563" name="Rectangle 2"/>
          <p:cNvSpPr>
            <a:spLocks noChangeArrowheads="1" noTextEdit="1"/>
          </p:cNvSpPr>
          <p:nvPr>
            <p:ph type="sldImg"/>
          </p:nvPr>
        </p:nvSpPr>
        <p:spPr>
          <a:solidFill>
            <a:srgbClr val="FFFFFF"/>
          </a:solidFill>
          <a:ln/>
        </p:spPr>
      </p:sp>
      <p:sp>
        <p:nvSpPr>
          <p:cNvPr id="19456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p>
            <a:fld id="{596724B6-BE24-48BB-805C-55B47ED5354F}" type="slidenum">
              <a:rPr lang="es-ES_tradnl">
                <a:latin typeface="Arial" pitchFamily="34" charset="0"/>
              </a:rPr>
              <a:pPr/>
              <a:t>150</a:t>
            </a:fld>
            <a:endParaRPr lang="es-ES_tradnl">
              <a:latin typeface="Arial" pitchFamily="34" charset="0"/>
            </a:endParaRPr>
          </a:p>
        </p:txBody>
      </p:sp>
      <p:sp>
        <p:nvSpPr>
          <p:cNvPr id="195587" name="Rectangle 2"/>
          <p:cNvSpPr>
            <a:spLocks noChangeArrowheads="1" noTextEdit="1"/>
          </p:cNvSpPr>
          <p:nvPr>
            <p:ph type="sldImg"/>
          </p:nvPr>
        </p:nvSpPr>
        <p:spPr>
          <a:solidFill>
            <a:srgbClr val="FFFFFF"/>
          </a:solidFill>
          <a:ln/>
        </p:spPr>
      </p:sp>
      <p:sp>
        <p:nvSpPr>
          <p:cNvPr id="19558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p>
            <a:fld id="{5FD6AFAB-91A6-4334-9AF6-039EAE67E2DE}" type="slidenum">
              <a:rPr lang="es-ES_tradnl">
                <a:latin typeface="Arial" pitchFamily="34" charset="0"/>
              </a:rPr>
              <a:pPr/>
              <a:t>151</a:t>
            </a:fld>
            <a:endParaRPr lang="es-ES_tradnl">
              <a:latin typeface="Arial" pitchFamily="34" charset="0"/>
            </a:endParaRPr>
          </a:p>
        </p:txBody>
      </p:sp>
      <p:sp>
        <p:nvSpPr>
          <p:cNvPr id="196611" name="Rectangle 2"/>
          <p:cNvSpPr>
            <a:spLocks noChangeArrowheads="1" noTextEdit="1"/>
          </p:cNvSpPr>
          <p:nvPr>
            <p:ph type="sldImg"/>
          </p:nvPr>
        </p:nvSpPr>
        <p:spPr>
          <a:solidFill>
            <a:srgbClr val="FFFFFF"/>
          </a:solidFill>
          <a:ln/>
        </p:spPr>
      </p:sp>
      <p:sp>
        <p:nvSpPr>
          <p:cNvPr id="196612"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89680658-8C0E-434A-8039-8AFAF92F3558}" type="slidenum">
              <a:rPr lang="es-ES_tradnl">
                <a:latin typeface="Arial" pitchFamily="34" charset="0"/>
              </a:rPr>
              <a:pPr/>
              <a:t>87</a:t>
            </a:fld>
            <a:endParaRPr lang="es-ES_tradnl">
              <a:latin typeface="Arial" pitchFamily="34" charset="0"/>
            </a:endParaRPr>
          </a:p>
        </p:txBody>
      </p:sp>
      <p:sp>
        <p:nvSpPr>
          <p:cNvPr id="161795" name="Rectangle 2"/>
          <p:cNvSpPr>
            <a:spLocks noChangeArrowheads="1" noTextEdit="1"/>
          </p:cNvSpPr>
          <p:nvPr>
            <p:ph type="sldImg"/>
          </p:nvPr>
        </p:nvSpPr>
        <p:spPr>
          <a:xfrm>
            <a:off x="1136650" y="673100"/>
            <a:ext cx="4587875" cy="3441700"/>
          </a:xfrm>
          <a:solidFill>
            <a:srgbClr val="FFFFFF"/>
          </a:solidFill>
          <a:ln/>
        </p:spPr>
      </p:sp>
      <p:sp>
        <p:nvSpPr>
          <p:cNvPr id="161796" name="Rectangle 3"/>
          <p:cNvSpPr>
            <a:spLocks noChangeArrowheads="1"/>
          </p:cNvSpPr>
          <p:nvPr>
            <p:ph type="body" idx="1"/>
          </p:nvPr>
        </p:nvSpPr>
        <p:spPr>
          <a:xfrm>
            <a:off x="914400" y="4340225"/>
            <a:ext cx="5032375" cy="4114800"/>
          </a:xfrm>
          <a:solidFill>
            <a:srgbClr val="FFFFFF"/>
          </a:solidFill>
          <a:ln>
            <a:solidFill>
              <a:srgbClr val="000000"/>
            </a:solidFill>
          </a:ln>
        </p:spPr>
        <p:txBody>
          <a:bodyPr/>
          <a:lstStyle/>
          <a:p>
            <a:endParaRPr lang="es-MX"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6D4AC9C7-E73F-4F4E-BACC-EB4BD31522C1}" type="slidenum">
              <a:rPr lang="es-ES_tradnl">
                <a:latin typeface="Arial" pitchFamily="34" charset="0"/>
              </a:rPr>
              <a:pPr/>
              <a:t>118</a:t>
            </a:fld>
            <a:endParaRPr lang="es-ES_tradnl">
              <a:latin typeface="Arial" pitchFamily="34" charset="0"/>
            </a:endParaRPr>
          </a:p>
        </p:txBody>
      </p:sp>
      <p:sp>
        <p:nvSpPr>
          <p:cNvPr id="162819" name="Rectangle 2"/>
          <p:cNvSpPr>
            <a:spLocks noChangeArrowheads="1" noTextEdit="1"/>
          </p:cNvSpPr>
          <p:nvPr>
            <p:ph type="sldImg"/>
          </p:nvPr>
        </p:nvSpPr>
        <p:spPr>
          <a:xfrm>
            <a:off x="1150938" y="692150"/>
            <a:ext cx="4556125" cy="3416300"/>
          </a:xfrm>
          <a:solidFill>
            <a:srgbClr val="FFFFFF"/>
          </a:solidFill>
          <a:ln/>
        </p:spPr>
      </p:sp>
      <p:sp>
        <p:nvSpPr>
          <p:cNvPr id="162820"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4A59D6F0-693A-4409-B422-A0B1F2B70070}" type="slidenum">
              <a:rPr lang="es-ES_tradnl">
                <a:latin typeface="Arial" pitchFamily="34" charset="0"/>
              </a:rPr>
              <a:pPr/>
              <a:t>119</a:t>
            </a:fld>
            <a:endParaRPr lang="es-ES_tradnl">
              <a:latin typeface="Arial" pitchFamily="34" charset="0"/>
            </a:endParaRPr>
          </a:p>
        </p:txBody>
      </p:sp>
      <p:sp>
        <p:nvSpPr>
          <p:cNvPr id="163843" name="Rectangle 2"/>
          <p:cNvSpPr>
            <a:spLocks noChangeArrowheads="1" noTextEdit="1"/>
          </p:cNvSpPr>
          <p:nvPr>
            <p:ph type="sldImg"/>
          </p:nvPr>
        </p:nvSpPr>
        <p:spPr>
          <a:solidFill>
            <a:srgbClr val="FFFFFF"/>
          </a:solidFill>
          <a:ln/>
        </p:spPr>
      </p:sp>
      <p:sp>
        <p:nvSpPr>
          <p:cNvPr id="163844"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9EAB4A5C-0DFA-4F0B-8947-52AE43E04D13}" type="slidenum">
              <a:rPr lang="es-ES_tradnl">
                <a:latin typeface="Arial" pitchFamily="34" charset="0"/>
              </a:rPr>
              <a:pPr/>
              <a:t>120</a:t>
            </a:fld>
            <a:endParaRPr lang="es-ES_tradnl">
              <a:latin typeface="Arial" pitchFamily="34" charset="0"/>
            </a:endParaRPr>
          </a:p>
        </p:txBody>
      </p:sp>
      <p:sp>
        <p:nvSpPr>
          <p:cNvPr id="164867" name="Rectangle 2"/>
          <p:cNvSpPr>
            <a:spLocks noChangeArrowheads="1" noTextEdit="1"/>
          </p:cNvSpPr>
          <p:nvPr>
            <p:ph type="sldImg"/>
          </p:nvPr>
        </p:nvSpPr>
        <p:spPr>
          <a:xfrm>
            <a:off x="1150938" y="692150"/>
            <a:ext cx="4556125" cy="3416300"/>
          </a:xfrm>
          <a:solidFill>
            <a:srgbClr val="FFFFFF"/>
          </a:solidFill>
          <a:ln/>
        </p:spPr>
      </p:sp>
      <p:sp>
        <p:nvSpPr>
          <p:cNvPr id="164868" name="Rectangle 3"/>
          <p:cNvSpPr>
            <a:spLocks noChangeArrowheads="1"/>
          </p:cNvSpPr>
          <p:nvPr>
            <p:ph type="body" idx="1"/>
          </p:nvPr>
        </p:nvSpPr>
        <p:spPr>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E1055F1C-B365-4BC0-8646-9C3245E9DDCC}" type="slidenum">
              <a:rPr lang="es-ES_tradnl">
                <a:latin typeface="Arial" pitchFamily="34" charset="0"/>
              </a:rPr>
              <a:pPr/>
              <a:t>121</a:t>
            </a:fld>
            <a:endParaRPr lang="es-ES_tradnl">
              <a:latin typeface="Arial" pitchFamily="34" charset="0"/>
            </a:endParaRPr>
          </a:p>
        </p:txBody>
      </p:sp>
      <p:sp>
        <p:nvSpPr>
          <p:cNvPr id="165891" name="Rectangle 2"/>
          <p:cNvSpPr>
            <a:spLocks noChangeArrowheads="1" noTextEdit="1"/>
          </p:cNvSpPr>
          <p:nvPr>
            <p:ph type="sldImg"/>
          </p:nvPr>
        </p:nvSpPr>
        <p:spPr>
          <a:xfrm>
            <a:off x="1150938" y="692150"/>
            <a:ext cx="4556125" cy="3416300"/>
          </a:xfrm>
          <a:solidFill>
            <a:srgbClr val="FFFFFF"/>
          </a:solidFill>
          <a:ln/>
        </p:spPr>
      </p:sp>
      <p:sp>
        <p:nvSpPr>
          <p:cNvPr id="165892" name="Rectangle 3"/>
          <p:cNvSpPr>
            <a:spLocks noChangeArrowheads="1"/>
          </p:cNvSpPr>
          <p:nvPr>
            <p:ph type="body" idx="1"/>
          </p:nvPr>
        </p:nvSpPr>
        <p:spPr>
          <a:xfrm>
            <a:off x="912813" y="4343400"/>
            <a:ext cx="5029200" cy="4114800"/>
          </a:xfrm>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0B68F412-2315-493E-8BC2-7AEA1FC632ED}" type="slidenum">
              <a:rPr lang="es-ES_tradnl">
                <a:latin typeface="Arial" pitchFamily="34" charset="0"/>
              </a:rPr>
              <a:pPr/>
              <a:t>122</a:t>
            </a:fld>
            <a:endParaRPr lang="es-ES_tradnl">
              <a:latin typeface="Arial" pitchFamily="34" charset="0"/>
            </a:endParaRPr>
          </a:p>
        </p:txBody>
      </p:sp>
      <p:sp>
        <p:nvSpPr>
          <p:cNvPr id="166915" name="Rectangle 2"/>
          <p:cNvSpPr>
            <a:spLocks noChangeArrowheads="1" noTextEdit="1"/>
          </p:cNvSpPr>
          <p:nvPr>
            <p:ph type="sldImg"/>
          </p:nvPr>
        </p:nvSpPr>
        <p:spPr>
          <a:xfrm>
            <a:off x="1150938" y="692150"/>
            <a:ext cx="4556125" cy="3416300"/>
          </a:xfrm>
          <a:solidFill>
            <a:srgbClr val="FFFFFF"/>
          </a:solidFill>
          <a:ln/>
        </p:spPr>
      </p:sp>
      <p:sp>
        <p:nvSpPr>
          <p:cNvPr id="166916" name="Rectangle 3"/>
          <p:cNvSpPr>
            <a:spLocks noChangeArrowheads="1"/>
          </p:cNvSpPr>
          <p:nvPr>
            <p:ph type="body" idx="1"/>
          </p:nvPr>
        </p:nvSpPr>
        <p:spPr>
          <a:xfrm>
            <a:off x="912813" y="4343400"/>
            <a:ext cx="5029200" cy="4114800"/>
          </a:xfrm>
          <a:solidFill>
            <a:srgbClr val="FFFFFF"/>
          </a:solidFill>
          <a:ln>
            <a:solidFill>
              <a:srgbClr val="000000"/>
            </a:solidFill>
          </a:ln>
        </p:spPr>
        <p:txBody>
          <a:bodyPr lIns="91434" tIns="45716" rIns="91434" bIns="45716"/>
          <a:lstStyle/>
          <a:p>
            <a:endParaRPr lang="es-E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latin typeface="Arial" charset="0"/>
              </a:endParaRPr>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grpSp>
      </p:grpSp>
      <p:sp>
        <p:nvSpPr>
          <p:cNvPr id="71714" name="Rectangle 34"/>
          <p:cNvSpPr>
            <a:spLocks noGrp="1" noChangeArrowheads="1"/>
          </p:cNvSpPr>
          <p:nvPr>
            <p:ph type="ctrTitle" sz="quarter"/>
          </p:nvPr>
        </p:nvSpPr>
        <p:spPr>
          <a:xfrm>
            <a:off x="1143000" y="2286000"/>
            <a:ext cx="7772400" cy="1143000"/>
          </a:xfrm>
        </p:spPr>
        <p:txBody>
          <a:bodyPr/>
          <a:lstStyle>
            <a:lvl1pPr>
              <a:defRPr/>
            </a:lvl1pPr>
          </a:lstStyle>
          <a:p>
            <a:r>
              <a:rPr lang="en-US"/>
              <a:t>Click to edit Master title style</a:t>
            </a:r>
          </a:p>
        </p:txBody>
      </p:sp>
      <p:sp>
        <p:nvSpPr>
          <p:cNvPr id="71715"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n-US"/>
              <a:t>Click to edit Master subtitle style</a:t>
            </a:r>
          </a:p>
        </p:txBody>
      </p:sp>
      <p:sp>
        <p:nvSpPr>
          <p:cNvPr id="36" name="Rectangle 36"/>
          <p:cNvSpPr>
            <a:spLocks noGrp="1" noChangeArrowheads="1"/>
          </p:cNvSpPr>
          <p:nvPr>
            <p:ph type="dt" sz="quarter" idx="10"/>
          </p:nvPr>
        </p:nvSpPr>
        <p:spPr/>
        <p:txBody>
          <a:bodyPr/>
          <a:lstStyle>
            <a:lvl1pPr>
              <a:defRPr smtClean="0">
                <a:solidFill>
                  <a:srgbClr val="FFFFFF"/>
                </a:solidFill>
              </a:defRPr>
            </a:lvl1pPr>
          </a:lstStyle>
          <a:p>
            <a:pPr>
              <a:defRPr/>
            </a:pPr>
            <a:endParaRPr lang="en-US"/>
          </a:p>
        </p:txBody>
      </p:sp>
      <p:sp>
        <p:nvSpPr>
          <p:cNvPr id="37" name="Rectangle 37"/>
          <p:cNvSpPr>
            <a:spLocks noGrp="1" noChangeArrowheads="1"/>
          </p:cNvSpPr>
          <p:nvPr>
            <p:ph type="ftr" sz="quarter" idx="11"/>
          </p:nvPr>
        </p:nvSpPr>
        <p:spPr/>
        <p:txBody>
          <a:bodyPr/>
          <a:lstStyle>
            <a:lvl1pPr>
              <a:defRPr smtClean="0">
                <a:solidFill>
                  <a:srgbClr val="FFFFFF"/>
                </a:solidFill>
              </a:defRPr>
            </a:lvl1pPr>
          </a:lstStyle>
          <a:p>
            <a:pPr>
              <a:defRPr/>
            </a:pPr>
            <a:endParaRPr lang="en-US"/>
          </a:p>
        </p:txBody>
      </p:sp>
      <p:sp>
        <p:nvSpPr>
          <p:cNvPr id="38" name="Rectangle 38"/>
          <p:cNvSpPr>
            <a:spLocks noGrp="1" noChangeArrowheads="1"/>
          </p:cNvSpPr>
          <p:nvPr>
            <p:ph type="sldNum" sz="quarter" idx="12"/>
          </p:nvPr>
        </p:nvSpPr>
        <p:spPr/>
        <p:txBody>
          <a:bodyPr/>
          <a:lstStyle>
            <a:lvl1pPr>
              <a:defRPr smtClean="0">
                <a:solidFill>
                  <a:srgbClr val="FFFFFF"/>
                </a:solidFill>
              </a:defRPr>
            </a:lvl1pPr>
          </a:lstStyle>
          <a:p>
            <a:pPr>
              <a:defRPr/>
            </a:pPr>
            <a:fld id="{0F923BC4-FBE5-413B-8B21-184A28B24E42}" type="slidenum">
              <a:rPr lang="en-US"/>
              <a:pPr>
                <a:defRPr/>
              </a:pPr>
              <a:t>‹Nº›</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5"/>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B82AFF44-3B9D-478B-A509-22182607DDDB}" type="slidenum">
              <a:rPr lang="en-US"/>
              <a:pPr>
                <a:defRPr/>
              </a:pPr>
              <a:t>‹Nº›</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5"/>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E9B31336-325D-4151-B975-1D67B5B6B6A3}" type="slidenum">
              <a:rPr lang="en-US"/>
              <a:pPr>
                <a:defRPr/>
              </a:pPr>
              <a:t>‹Nº›</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11699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5132388" y="1946275"/>
            <a:ext cx="3810000" cy="4114800"/>
          </a:xfrm>
        </p:spPr>
        <p:txBody>
          <a:bodyPr/>
          <a:lstStyle/>
          <a:p>
            <a:pPr lvl="0"/>
            <a:endParaRPr lang="es-ES" noProof="0" smtClean="0"/>
          </a:p>
        </p:txBody>
      </p:sp>
      <p:sp>
        <p:nvSpPr>
          <p:cNvPr id="5" name="Rectangle 35"/>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A0BA77F4-5ECB-4400-9D40-B706BF78013D}" type="slidenum">
              <a:rPr lang="en-US"/>
              <a:pPr>
                <a:defRPr/>
              </a:pPr>
              <a:t>‹Nº›</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ítulo, imágenes prediseñadas y texto">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ES"/>
          </a:p>
        </p:txBody>
      </p:sp>
      <p:sp>
        <p:nvSpPr>
          <p:cNvPr id="3" name="2 Marcador de imágenes prediseñadas"/>
          <p:cNvSpPr>
            <a:spLocks noGrp="1"/>
          </p:cNvSpPr>
          <p:nvPr>
            <p:ph type="clipArt" sz="half" idx="1"/>
          </p:nvPr>
        </p:nvSpPr>
        <p:spPr>
          <a:xfrm>
            <a:off x="1169988" y="1946275"/>
            <a:ext cx="3810000" cy="4114800"/>
          </a:xfrm>
        </p:spPr>
        <p:txBody>
          <a:bodyPr/>
          <a:lstStyle/>
          <a:p>
            <a:pPr lvl="0"/>
            <a:endParaRPr lang="es-ES" noProof="0" smtClean="0"/>
          </a:p>
        </p:txBody>
      </p:sp>
      <p:sp>
        <p:nvSpPr>
          <p:cNvPr id="4" name="3 Marcador de texto"/>
          <p:cNvSpPr>
            <a:spLocks noGrp="1"/>
          </p:cNvSpPr>
          <p:nvPr>
            <p:ph type="body" sz="half" idx="2"/>
          </p:nvPr>
        </p:nvSpPr>
        <p:spPr>
          <a:xfrm>
            <a:off x="51323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5"/>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32BB3320-DF2E-4684-9EA6-53E4A16E348E}" type="slidenum">
              <a:rPr lang="en-US"/>
              <a:pPr>
                <a:defRPr/>
              </a:pPr>
              <a:t>‹Nº›</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5"/>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C1A00F4D-30F3-4978-A6EE-7A56E54591FE}" type="slidenum">
              <a:rPr lang="en-US"/>
              <a:pPr>
                <a:defRPr/>
              </a:pPr>
              <a:t>‹Nº›</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5"/>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AC45F6F9-D9EF-46D0-B59F-745B268B907B}" type="slidenum">
              <a:rPr lang="en-US"/>
              <a:pPr>
                <a:defRPr/>
              </a:pPr>
              <a:t>‹Nº›</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5"/>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7B27C6D7-1107-4047-BDDC-3F273D776DE4}" type="slidenum">
              <a:rPr lang="en-US"/>
              <a:pPr>
                <a:defRPr/>
              </a:pPr>
              <a:t>‹Nº›</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35"/>
          <p:cNvSpPr>
            <a:spLocks noGrp="1" noChangeArrowheads="1"/>
          </p:cNvSpPr>
          <p:nvPr>
            <p:ph type="dt" sz="half" idx="10"/>
          </p:nvPr>
        </p:nvSpPr>
        <p:spPr>
          <a:ln/>
        </p:spPr>
        <p:txBody>
          <a:bodyPr/>
          <a:lstStyle>
            <a:lvl1pPr>
              <a:defRPr/>
            </a:lvl1pPr>
          </a:lstStyle>
          <a:p>
            <a:pPr>
              <a:defRPr/>
            </a:pPr>
            <a:endParaRPr lang="en-US"/>
          </a:p>
        </p:txBody>
      </p:sp>
      <p:sp>
        <p:nvSpPr>
          <p:cNvPr id="8" name="Rectangle 36"/>
          <p:cNvSpPr>
            <a:spLocks noGrp="1" noChangeArrowheads="1"/>
          </p:cNvSpPr>
          <p:nvPr>
            <p:ph type="ftr" sz="quarter" idx="11"/>
          </p:nvPr>
        </p:nvSpPr>
        <p:spPr>
          <a:ln/>
        </p:spPr>
        <p:txBody>
          <a:bodyPr/>
          <a:lstStyle>
            <a:lvl1pPr>
              <a:defRPr/>
            </a:lvl1pPr>
          </a:lstStyle>
          <a:p>
            <a:pPr>
              <a:defRPr/>
            </a:pPr>
            <a:endParaRPr lang="en-US"/>
          </a:p>
        </p:txBody>
      </p:sp>
      <p:sp>
        <p:nvSpPr>
          <p:cNvPr id="9" name="Rectangle 37"/>
          <p:cNvSpPr>
            <a:spLocks noGrp="1" noChangeArrowheads="1"/>
          </p:cNvSpPr>
          <p:nvPr>
            <p:ph type="sldNum" sz="quarter" idx="12"/>
          </p:nvPr>
        </p:nvSpPr>
        <p:spPr>
          <a:ln/>
        </p:spPr>
        <p:txBody>
          <a:bodyPr/>
          <a:lstStyle>
            <a:lvl1pPr>
              <a:defRPr/>
            </a:lvl1pPr>
          </a:lstStyle>
          <a:p>
            <a:pPr>
              <a:defRPr/>
            </a:pPr>
            <a:fld id="{275F5B98-37DA-4D96-B682-B2C21E0E5D5D}" type="slidenum">
              <a:rPr lang="en-US"/>
              <a:pPr>
                <a:defRPr/>
              </a:pPr>
              <a:t>‹Nº›</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35"/>
          <p:cNvSpPr>
            <a:spLocks noGrp="1" noChangeArrowheads="1"/>
          </p:cNvSpPr>
          <p:nvPr>
            <p:ph type="dt" sz="half" idx="10"/>
          </p:nvPr>
        </p:nvSpPr>
        <p:spPr>
          <a:ln/>
        </p:spPr>
        <p:txBody>
          <a:bodyPr/>
          <a:lstStyle>
            <a:lvl1pPr>
              <a:defRPr/>
            </a:lvl1pPr>
          </a:lstStyle>
          <a:p>
            <a:pPr>
              <a:defRPr/>
            </a:pPr>
            <a:endParaRPr lang="en-US"/>
          </a:p>
        </p:txBody>
      </p:sp>
      <p:sp>
        <p:nvSpPr>
          <p:cNvPr id="4" name="Rectangle 36"/>
          <p:cNvSpPr>
            <a:spLocks noGrp="1" noChangeArrowheads="1"/>
          </p:cNvSpPr>
          <p:nvPr>
            <p:ph type="ftr" sz="quarter" idx="11"/>
          </p:nvPr>
        </p:nvSpPr>
        <p:spPr>
          <a:ln/>
        </p:spPr>
        <p:txBody>
          <a:bodyPr/>
          <a:lstStyle>
            <a:lvl1pPr>
              <a:defRPr/>
            </a:lvl1pPr>
          </a:lstStyle>
          <a:p>
            <a:pPr>
              <a:defRPr/>
            </a:pPr>
            <a:endParaRPr lang="en-US"/>
          </a:p>
        </p:txBody>
      </p:sp>
      <p:sp>
        <p:nvSpPr>
          <p:cNvPr id="5" name="Rectangle 37"/>
          <p:cNvSpPr>
            <a:spLocks noGrp="1" noChangeArrowheads="1"/>
          </p:cNvSpPr>
          <p:nvPr>
            <p:ph type="sldNum" sz="quarter" idx="12"/>
          </p:nvPr>
        </p:nvSpPr>
        <p:spPr>
          <a:ln/>
        </p:spPr>
        <p:txBody>
          <a:bodyPr/>
          <a:lstStyle>
            <a:lvl1pPr>
              <a:defRPr/>
            </a:lvl1pPr>
          </a:lstStyle>
          <a:p>
            <a:pPr>
              <a:defRPr/>
            </a:pPr>
            <a:fld id="{D7654463-0B13-429F-8BEE-3E47B669731F}" type="slidenum">
              <a:rPr lang="en-US"/>
              <a:pPr>
                <a:defRPr/>
              </a:pPr>
              <a:t>‹Nº›</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pPr>
              <a:defRPr/>
            </a:pPr>
            <a:endParaRPr lang="en-US"/>
          </a:p>
        </p:txBody>
      </p:sp>
      <p:sp>
        <p:nvSpPr>
          <p:cNvPr id="3" name="Rectangle 36"/>
          <p:cNvSpPr>
            <a:spLocks noGrp="1" noChangeArrowheads="1"/>
          </p:cNvSpPr>
          <p:nvPr>
            <p:ph type="ftr" sz="quarter" idx="11"/>
          </p:nvPr>
        </p:nvSpPr>
        <p:spPr>
          <a:ln/>
        </p:spPr>
        <p:txBody>
          <a:bodyPr/>
          <a:lstStyle>
            <a:lvl1pPr>
              <a:defRPr/>
            </a:lvl1pPr>
          </a:lstStyle>
          <a:p>
            <a:pPr>
              <a:defRPr/>
            </a:pPr>
            <a:endParaRPr lang="en-US"/>
          </a:p>
        </p:txBody>
      </p:sp>
      <p:sp>
        <p:nvSpPr>
          <p:cNvPr id="4" name="Rectangle 37"/>
          <p:cNvSpPr>
            <a:spLocks noGrp="1" noChangeArrowheads="1"/>
          </p:cNvSpPr>
          <p:nvPr>
            <p:ph type="sldNum" sz="quarter" idx="12"/>
          </p:nvPr>
        </p:nvSpPr>
        <p:spPr>
          <a:ln/>
        </p:spPr>
        <p:txBody>
          <a:bodyPr/>
          <a:lstStyle>
            <a:lvl1pPr>
              <a:defRPr/>
            </a:lvl1pPr>
          </a:lstStyle>
          <a:p>
            <a:pPr>
              <a:defRPr/>
            </a:pPr>
            <a:fld id="{E982679E-7FBC-42AB-BAA4-5D37077EF7B0}" type="slidenum">
              <a:rPr lang="en-US"/>
              <a:pPr>
                <a:defRPr/>
              </a:pPr>
              <a:t>‹Nº›</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5"/>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38C45E1C-3A7E-43AD-8B46-C482760E62CB}" type="slidenum">
              <a:rPr lang="en-US"/>
              <a:pPr>
                <a:defRPr/>
              </a:pPr>
              <a:t>‹Nº›</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5"/>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95DD5769-69BA-4A13-A73E-548125AC53E7}" type="slidenum">
              <a:rPr lang="en-US"/>
              <a:pPr>
                <a:defRPr/>
              </a:pPr>
              <a:t>‹Nº›</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0"/>
            <a:ext cx="1085850" cy="6854825"/>
            <a:chOff x="0" y="0"/>
            <a:chExt cx="684" cy="4318"/>
          </a:xfrm>
        </p:grpSpPr>
        <p:sp>
          <p:nvSpPr>
            <p:cNvPr id="70659"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latin typeface="Arial" charset="0"/>
              </a:endParaRPr>
            </a:p>
          </p:txBody>
        </p:sp>
        <p:grpSp>
          <p:nvGrpSpPr>
            <p:cNvPr id="48137" name="Group 4"/>
            <p:cNvGrpSpPr>
              <a:grpSpLocks/>
            </p:cNvGrpSpPr>
            <p:nvPr/>
          </p:nvGrpSpPr>
          <p:grpSpPr bwMode="auto">
            <a:xfrm>
              <a:off x="48" y="102"/>
              <a:ext cx="96" cy="4128"/>
              <a:chOff x="48" y="102"/>
              <a:chExt cx="96" cy="4128"/>
            </a:xfrm>
          </p:grpSpPr>
          <p:sp>
            <p:nvSpPr>
              <p:cNvPr id="70661"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2"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3"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4"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5"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6"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7"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8"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69"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0"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1"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2"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3"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4"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5"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6"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7"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8"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79"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0"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1"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2"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3"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4"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5"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6"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7"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8"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sp>
            <p:nvSpPr>
              <p:cNvPr id="70689"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latin typeface="Arial" charset="0"/>
                </a:endParaRPr>
              </a:p>
            </p:txBody>
          </p:sp>
        </p:grpSp>
      </p:grpSp>
      <p:sp>
        <p:nvSpPr>
          <p:cNvPr id="48131"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70691" name="Rectangle 35"/>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smtClean="0">
                <a:latin typeface="Arial" charset="0"/>
              </a:defRPr>
            </a:lvl1pPr>
          </a:lstStyle>
          <a:p>
            <a:pPr>
              <a:defRPr/>
            </a:pPr>
            <a:endParaRPr lang="en-US"/>
          </a:p>
        </p:txBody>
      </p:sp>
      <p:sp>
        <p:nvSpPr>
          <p:cNvPr id="70692" name="Rectangle 3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smtClean="0">
                <a:latin typeface="Arial" charset="0"/>
              </a:defRPr>
            </a:lvl1pPr>
          </a:lstStyle>
          <a:p>
            <a:pPr>
              <a:defRPr/>
            </a:pPr>
            <a:endParaRPr lang="en-US"/>
          </a:p>
        </p:txBody>
      </p:sp>
      <p:sp>
        <p:nvSpPr>
          <p:cNvPr id="70693" name="Rectangle 3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smtClean="0">
                <a:latin typeface="Arial" charset="0"/>
              </a:defRPr>
            </a:lvl1pPr>
          </a:lstStyle>
          <a:p>
            <a:pPr>
              <a:defRPr/>
            </a:pPr>
            <a:fld id="{FD6F2902-37A9-43DE-965E-E4FE558AB8C6}" type="slidenum">
              <a:rPr lang="en-US"/>
              <a:pPr>
                <a:defRPr/>
              </a:pPr>
              <a:t>‹Nº›</a:t>
            </a:fld>
            <a:endParaRPr lang="en-US"/>
          </a:p>
        </p:txBody>
      </p:sp>
      <p:sp>
        <p:nvSpPr>
          <p:cNvPr id="70694" name="Rectangle 38"/>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8"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ransition/>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6.xml"/><Relationship Id="rId1" Type="http://schemas.openxmlformats.org/officeDocument/2006/relationships/vmlDrawing" Target="../drawings/vmlDrawing45.v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6.xml"/><Relationship Id="rId1" Type="http://schemas.openxmlformats.org/officeDocument/2006/relationships/vmlDrawing" Target="../drawings/vmlDrawing46.v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6.bin"/><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2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1.bin"/></Relationships>
</file>

<file path=ppt/slides/_rels/slide5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12.bin"/></Relationships>
</file>

<file path=ppt/slides/_rels/slide5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13.bin"/></Relationships>
</file>

<file path=ppt/slides/_rels/slide5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14.bin"/></Relationships>
</file>

<file path=ppt/slides/_rels/slide5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oleObject" Target="../embeddings/oleObject15.bin"/></Relationships>
</file>

<file path=ppt/slides/_rels/slide5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16.bin"/></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oleObject" Target="../embeddings/oleObject17.bin"/></Relationships>
</file>

<file path=ppt/slides/_rels/slide6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oleObject" Target="../embeddings/oleObject18.bin"/></Relationships>
</file>

<file path=ppt/slides/_rels/slide6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oleObject" Target="../embeddings/oleObject19.bin"/></Relationships>
</file>

<file path=ppt/slides/_rels/slide6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oleObject" Target="../embeddings/oleObject20.bin"/></Relationships>
</file>

<file path=ppt/slides/_rels/slide6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oleObject" Target="../embeddings/oleObject21.bin"/></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2.vml"/><Relationship Id="rId4" Type="http://schemas.openxmlformats.org/officeDocument/2006/relationships/oleObject" Target="../embeddings/oleObject22.bin"/></Relationships>
</file>

<file path=ppt/slides/_rels/slide6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oleObject" Target="../embeddings/oleObject23.bin"/></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4.vml"/><Relationship Id="rId4" Type="http://schemas.openxmlformats.org/officeDocument/2006/relationships/oleObject" Target="../embeddings/oleObject24.bin"/></Relationships>
</file>

<file path=ppt/slides/_rels/slide7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oleObject" Target="../embeddings/oleObject25.bin"/></Relationships>
</file>

<file path=ppt/slides/_rels/slide7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6.vml"/><Relationship Id="rId4" Type="http://schemas.openxmlformats.org/officeDocument/2006/relationships/oleObject" Target="../embeddings/oleObject26.bin"/></Relationships>
</file>

<file path=ppt/slides/_rels/slide7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7.vml"/><Relationship Id="rId4" Type="http://schemas.openxmlformats.org/officeDocument/2006/relationships/oleObject" Target="../embeddings/oleObject27.bin"/></Relationships>
</file>

<file path=ppt/slides/_rels/slide7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8.vml"/><Relationship Id="rId4" Type="http://schemas.openxmlformats.org/officeDocument/2006/relationships/oleObject" Target="../embeddings/oleObject28.bin"/></Relationships>
</file>

<file path=ppt/slides/_rels/slide7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29.vml"/><Relationship Id="rId4" Type="http://schemas.openxmlformats.org/officeDocument/2006/relationships/oleObject" Target="../embeddings/oleObject29.bin"/></Relationships>
</file>

<file path=ppt/slides/_rels/slide7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0.vml"/><Relationship Id="rId4" Type="http://schemas.openxmlformats.org/officeDocument/2006/relationships/oleObject" Target="../embeddings/oleObject30.bin"/></Relationships>
</file>

<file path=ppt/slides/_rels/slide7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1.vml"/><Relationship Id="rId4"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2.vml"/><Relationship Id="rId4" Type="http://schemas.openxmlformats.org/officeDocument/2006/relationships/oleObject" Target="../embeddings/oleObject32.bin"/></Relationships>
</file>

<file path=ppt/slides/_rels/slide8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3.vml"/><Relationship Id="rId4" Type="http://schemas.openxmlformats.org/officeDocument/2006/relationships/oleObject" Target="../embeddings/oleObject33.bin"/></Relationships>
</file>

<file path=ppt/slides/_rels/slide8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4.vml"/><Relationship Id="rId4" Type="http://schemas.openxmlformats.org/officeDocument/2006/relationships/oleObject" Target="../embeddings/oleObject34.bin"/></Relationships>
</file>

<file path=ppt/slides/_rels/slide8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5.vml"/><Relationship Id="rId4" Type="http://schemas.openxmlformats.org/officeDocument/2006/relationships/oleObject" Target="../embeddings/oleObject35.bin"/></Relationships>
</file>

<file path=ppt/slides/_rels/slide8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6.vml"/><Relationship Id="rId4" Type="http://schemas.openxmlformats.org/officeDocument/2006/relationships/oleObject" Target="../embeddings/oleObject36.bin"/></Relationships>
</file>

<file path=ppt/slides/_rels/slide8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7.vml"/><Relationship Id="rId4" Type="http://schemas.openxmlformats.org/officeDocument/2006/relationships/oleObject" Target="../embeddings/oleObject37.bin"/></Relationships>
</file>

<file path=ppt/slides/_rels/slide8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8.vml"/><Relationship Id="rId4" Type="http://schemas.openxmlformats.org/officeDocument/2006/relationships/oleObject" Target="../embeddings/oleObject38.bin"/></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39.vml"/><Relationship Id="rId4" Type="http://schemas.openxmlformats.org/officeDocument/2006/relationships/oleObject" Target="../embeddings/oleObject39.bin"/></Relationships>
</file>

<file path=ppt/slides/_rels/slide9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0.vml"/><Relationship Id="rId4" Type="http://schemas.openxmlformats.org/officeDocument/2006/relationships/oleObject" Target="../embeddings/oleObject40.bin"/></Relationships>
</file>

<file path=ppt/slides/_rels/slide9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1.vml"/><Relationship Id="rId4" Type="http://schemas.openxmlformats.org/officeDocument/2006/relationships/oleObject" Target="../embeddings/oleObject41.bin"/></Relationships>
</file>

<file path=ppt/slides/_rels/slide9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2.vml"/><Relationship Id="rId4" Type="http://schemas.openxmlformats.org/officeDocument/2006/relationships/oleObject" Target="../embeddings/oleObject42.bin"/></Relationships>
</file>

<file path=ppt/slides/_rels/slide9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3.vml"/><Relationship Id="rId4" Type="http://schemas.openxmlformats.org/officeDocument/2006/relationships/oleObject" Target="../embeddings/oleObject43.bin"/></Relationships>
</file>

<file path=ppt/slides/_rels/slide9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7.xml"/><Relationship Id="rId1" Type="http://schemas.openxmlformats.org/officeDocument/2006/relationships/vmlDrawing" Target="../drawings/vmlDrawing44.vml"/><Relationship Id="rId4" Type="http://schemas.openxmlformats.org/officeDocument/2006/relationships/oleObject" Target="../embeddings/oleObject44.bin"/></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1066800" y="609600"/>
            <a:ext cx="7772400" cy="1676400"/>
          </a:xfrm>
        </p:spPr>
        <p:txBody>
          <a:bodyPr/>
          <a:lstStyle/>
          <a:p>
            <a:pPr eaLnBrk="1" hangingPunct="1"/>
            <a:r>
              <a:rPr lang="es-ES_tradnl" smtClean="0"/>
              <a:t>Formulación y Evaluación de Proyectos Turísticos – Clase 5</a:t>
            </a:r>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50180"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50181"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50182"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685800" y="228600"/>
            <a:ext cx="7848600" cy="585946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a:t>“... - Serías tan amable de decirme, por favor, ¿qué camino debo tomar a partir de aquí? - preguntó Alicia.</a:t>
            </a:r>
          </a:p>
          <a:p>
            <a:pPr defTabSz="762000">
              <a:spcBef>
                <a:spcPct val="50000"/>
              </a:spcBef>
            </a:pPr>
            <a:r>
              <a:rPr lang="es-ES_tradnl" sz="3600"/>
              <a:t>- Eso depende en gran medida de adónde quieras llegar - dijo el Gato.</a:t>
            </a:r>
          </a:p>
          <a:p>
            <a:pPr defTabSz="762000">
              <a:spcBef>
                <a:spcPct val="50000"/>
              </a:spcBef>
            </a:pPr>
            <a:r>
              <a:rPr lang="es-ES_tradnl" sz="3600"/>
              <a:t>-Realmente no me importa adónde - Respondió Alicia.</a:t>
            </a:r>
          </a:p>
          <a:p>
            <a:pPr defTabSz="762000">
              <a:spcBef>
                <a:spcPct val="50000"/>
              </a:spcBef>
            </a:pPr>
            <a:r>
              <a:rPr lang="es-ES_tradnl" sz="3600"/>
              <a:t>-Entonces no importa que camino tomes ....”</a:t>
            </a:r>
          </a:p>
        </p:txBody>
      </p:sp>
      <p:sp>
        <p:nvSpPr>
          <p:cNvPr id="1028" name="Text Box 3"/>
          <p:cNvSpPr txBox="1">
            <a:spLocks noChangeArrowheads="1"/>
          </p:cNvSpPr>
          <p:nvPr/>
        </p:nvSpPr>
        <p:spPr bwMode="auto">
          <a:xfrm>
            <a:off x="2771775" y="5638800"/>
            <a:ext cx="6305550" cy="4572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a:t>Tomado de Alicia en el país de las Maravillas</a:t>
            </a:r>
          </a:p>
        </p:txBody>
      </p:sp>
      <p:graphicFrame>
        <p:nvGraphicFramePr>
          <p:cNvPr id="1026" name="Object 4">
            <a:hlinkClick r:id="rId3" action="ppaction://hlinksldjump"/>
          </p:cNvPr>
          <p:cNvGraphicFramePr>
            <a:graphicFrameLocks noChangeAspect="1"/>
          </p:cNvGraphicFramePr>
          <p:nvPr/>
        </p:nvGraphicFramePr>
        <p:xfrm>
          <a:off x="8153400" y="0"/>
          <a:ext cx="381000" cy="533400"/>
        </p:xfrm>
        <a:graphic>
          <a:graphicData uri="http://schemas.openxmlformats.org/presentationml/2006/ole">
            <p:oleObj spid="_x0000_s1026" name="Imagen" r:id="rId4" imgW="1728720" imgH="3252600" progId="MS_ClipArt_Gallery.2">
              <p:embed/>
            </p:oleObj>
          </a:graphicData>
        </a:graphic>
      </p:graphicFrame>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76200" y="304800"/>
            <a:ext cx="8915400" cy="1143000"/>
          </a:xfrm>
        </p:spPr>
        <p:txBody>
          <a:bodyPr/>
          <a:lstStyle/>
          <a:p>
            <a:pPr eaLnBrk="1" hangingPunct="1"/>
            <a:r>
              <a:rPr lang="es-ES_tradnl" sz="3600" u="sng" smtClean="0"/>
              <a:t>CAPACIDADES DENTRO DE UN EQUIPO</a:t>
            </a:r>
            <a:endParaRPr lang="es-ES" sz="3600" u="sng" smtClean="0"/>
          </a:p>
        </p:txBody>
      </p:sp>
      <p:sp>
        <p:nvSpPr>
          <p:cNvPr id="480259" name="Rectangle 3"/>
          <p:cNvSpPr>
            <a:spLocks noGrp="1" noChangeArrowheads="1"/>
          </p:cNvSpPr>
          <p:nvPr>
            <p:ph type="body" idx="1"/>
          </p:nvPr>
        </p:nvSpPr>
        <p:spPr>
          <a:xfrm>
            <a:off x="609600" y="1371600"/>
            <a:ext cx="7772400" cy="4114800"/>
          </a:xfrm>
        </p:spPr>
        <p:txBody>
          <a:bodyPr/>
          <a:lstStyle/>
          <a:p>
            <a:pPr eaLnBrk="1" hangingPunct="1">
              <a:lnSpc>
                <a:spcPct val="90000"/>
              </a:lnSpc>
              <a:defRPr/>
            </a:pPr>
            <a:r>
              <a:rPr lang="es-ES_tradnl" sz="2800" b="1" u="sng" smtClean="0"/>
              <a:t>Capacidad de Diseño</a:t>
            </a:r>
            <a:r>
              <a:rPr lang="es-ES_tradnl" sz="2800" b="1" smtClean="0"/>
              <a:t>:</a:t>
            </a:r>
            <a:r>
              <a:rPr lang="es-ES_tradnl" sz="2800" smtClean="0"/>
              <a:t> Tasa de producción de artículos estandarizados en condiciones normales de operación.</a:t>
            </a:r>
          </a:p>
          <a:p>
            <a:pPr eaLnBrk="1" hangingPunct="1">
              <a:lnSpc>
                <a:spcPct val="90000"/>
              </a:lnSpc>
              <a:defRPr/>
            </a:pPr>
            <a:r>
              <a:rPr lang="es-ES_tradnl" sz="2800" b="1" u="sng" smtClean="0"/>
              <a:t>Capacidad del Sistema</a:t>
            </a:r>
            <a:r>
              <a:rPr lang="es-ES_tradnl" sz="2800" b="1" smtClean="0"/>
              <a:t>: </a:t>
            </a:r>
            <a:r>
              <a:rPr lang="es-ES_tradnl" sz="2800" smtClean="0"/>
              <a:t>Producción máxima de un artículo específico o de una combinación de productos que el sistema de trabajadores y máquinas puede generar trabajando en forma integrada.</a:t>
            </a:r>
          </a:p>
          <a:p>
            <a:pPr eaLnBrk="1" hangingPunct="1">
              <a:lnSpc>
                <a:spcPct val="90000"/>
              </a:lnSpc>
              <a:defRPr/>
            </a:pPr>
            <a:r>
              <a:rPr lang="es-ES_tradnl" sz="2800" b="1" u="sng" smtClean="0"/>
              <a:t>Producción Real</a:t>
            </a:r>
            <a:r>
              <a:rPr lang="es-ES_tradnl" sz="2800" b="1" smtClean="0"/>
              <a:t>: </a:t>
            </a:r>
            <a:r>
              <a:rPr lang="es-ES_tradnl" sz="2800" smtClean="0"/>
              <a:t>Promedio que alcanza una entidad en un lapso determinado, teniendo en cuenta todas las posibles contingencias que se presenten en la producción y venta del artículo.</a:t>
            </a:r>
            <a:endParaRPr lang="es-ES" sz="2800" smtClean="0"/>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838200" y="152400"/>
            <a:ext cx="6934200" cy="1066800"/>
          </a:xfrm>
        </p:spPr>
        <p:txBody>
          <a:bodyPr/>
          <a:lstStyle/>
          <a:p>
            <a:pPr eaLnBrk="1" hangingPunct="1"/>
            <a:r>
              <a:rPr lang="es-ES_tradnl" sz="2800" u="sng" smtClean="0"/>
              <a:t>RELACIONES  ENTRE LAS CAPACIDADES Y LA PRODUCCIÓN</a:t>
            </a:r>
            <a:endParaRPr lang="es-ES_tradnl" sz="4000" u="sng" smtClean="0"/>
          </a:p>
        </p:txBody>
      </p:sp>
      <p:sp>
        <p:nvSpPr>
          <p:cNvPr id="481283" name="Rectangle 3"/>
          <p:cNvSpPr>
            <a:spLocks noGrp="1" noChangeArrowheads="1"/>
          </p:cNvSpPr>
          <p:nvPr>
            <p:ph type="body" idx="1"/>
          </p:nvPr>
        </p:nvSpPr>
        <p:spPr>
          <a:xfrm>
            <a:off x="533400" y="1676400"/>
            <a:ext cx="7772400" cy="4495800"/>
          </a:xfrm>
        </p:spPr>
        <p:txBody>
          <a:bodyPr/>
          <a:lstStyle/>
          <a:p>
            <a:pPr eaLnBrk="1" hangingPunct="1">
              <a:buFont typeface="Wingdings" pitchFamily="2" charset="2"/>
              <a:buNone/>
              <a:defRPr/>
            </a:pPr>
            <a:r>
              <a:rPr lang="es-ES_tradnl" smtClean="0">
                <a:solidFill>
                  <a:schemeClr val="accent2"/>
                </a:solidFill>
              </a:rPr>
              <a:t>	</a:t>
            </a:r>
            <a:endParaRPr lang="es-ES_tradnl" sz="2800" smtClean="0"/>
          </a:p>
        </p:txBody>
      </p:sp>
      <p:sp>
        <p:nvSpPr>
          <p:cNvPr id="107524" name="Text Box 4"/>
          <p:cNvSpPr txBox="1">
            <a:spLocks noChangeArrowheads="1"/>
          </p:cNvSpPr>
          <p:nvPr/>
        </p:nvSpPr>
        <p:spPr bwMode="auto">
          <a:xfrm>
            <a:off x="457200" y="1524000"/>
            <a:ext cx="3886200" cy="831850"/>
          </a:xfrm>
          <a:prstGeom prst="rect">
            <a:avLst/>
          </a:prstGeom>
          <a:noFill/>
          <a:ln w="9525">
            <a:solidFill>
              <a:schemeClr val="tx1"/>
            </a:solidFill>
            <a:miter lim="800000"/>
            <a:headEnd/>
            <a:tailEnd/>
          </a:ln>
        </p:spPr>
        <p:txBody>
          <a:bodyPr>
            <a:spAutoFit/>
          </a:bodyPr>
          <a:lstStyle/>
          <a:p>
            <a:pPr algn="ctr" eaLnBrk="0" hangingPunct="0"/>
            <a:r>
              <a:rPr lang="es-ES_tradnl"/>
              <a:t>CAPACIDAD DE DISEÑO</a:t>
            </a:r>
          </a:p>
          <a:p>
            <a:pPr algn="ctr" eaLnBrk="0" hangingPunct="0"/>
            <a:r>
              <a:rPr lang="es-ES_tradnl"/>
              <a:t>Ejemplo: 100 toneladas.</a:t>
            </a:r>
          </a:p>
        </p:txBody>
      </p:sp>
      <p:sp>
        <p:nvSpPr>
          <p:cNvPr id="107525" name="Text Box 5"/>
          <p:cNvSpPr txBox="1">
            <a:spLocks noChangeArrowheads="1"/>
          </p:cNvSpPr>
          <p:nvPr/>
        </p:nvSpPr>
        <p:spPr bwMode="auto">
          <a:xfrm>
            <a:off x="4572000" y="1965325"/>
            <a:ext cx="4495800" cy="1311275"/>
          </a:xfrm>
          <a:prstGeom prst="rect">
            <a:avLst/>
          </a:prstGeom>
          <a:noFill/>
          <a:ln w="9525">
            <a:noFill/>
            <a:miter lim="800000"/>
            <a:headEnd/>
            <a:tailEnd/>
          </a:ln>
        </p:spPr>
        <p:txBody>
          <a:bodyPr>
            <a:spAutoFit/>
          </a:bodyPr>
          <a:lstStyle/>
          <a:p>
            <a:pPr eaLnBrk="0" hangingPunct="0"/>
            <a:r>
              <a:rPr lang="es-ES_tradnl" sz="2000"/>
              <a:t>Reducido por mezcla de productos y condiciones del mercado a largo plazo. Altas especificaciones de calidad. Balance inadecuado entre equipo y mano de obra.</a:t>
            </a:r>
          </a:p>
        </p:txBody>
      </p:sp>
      <p:sp>
        <p:nvSpPr>
          <p:cNvPr id="107526" name="Text Box 6"/>
          <p:cNvSpPr txBox="1">
            <a:spLocks noChangeArrowheads="1"/>
          </p:cNvSpPr>
          <p:nvPr/>
        </p:nvSpPr>
        <p:spPr bwMode="auto">
          <a:xfrm>
            <a:off x="304800" y="3505200"/>
            <a:ext cx="4114800" cy="831850"/>
          </a:xfrm>
          <a:prstGeom prst="rect">
            <a:avLst/>
          </a:prstGeom>
          <a:noFill/>
          <a:ln w="9525">
            <a:solidFill>
              <a:schemeClr val="tx1"/>
            </a:solidFill>
            <a:miter lim="800000"/>
            <a:headEnd/>
            <a:tailEnd/>
          </a:ln>
        </p:spPr>
        <p:txBody>
          <a:bodyPr>
            <a:spAutoFit/>
          </a:bodyPr>
          <a:lstStyle/>
          <a:p>
            <a:pPr algn="ctr" eaLnBrk="0" hangingPunct="0"/>
            <a:r>
              <a:rPr lang="es-ES_tradnl"/>
              <a:t>CAPACIDAD DEL SISTEMA Ejemplo: 95 toneladas.</a:t>
            </a:r>
          </a:p>
        </p:txBody>
      </p:sp>
      <p:sp>
        <p:nvSpPr>
          <p:cNvPr id="107527" name="Text Box 7"/>
          <p:cNvSpPr txBox="1">
            <a:spLocks noChangeArrowheads="1"/>
          </p:cNvSpPr>
          <p:nvPr/>
        </p:nvSpPr>
        <p:spPr bwMode="auto">
          <a:xfrm>
            <a:off x="4648200" y="4479925"/>
            <a:ext cx="4419600" cy="1311275"/>
          </a:xfrm>
          <a:prstGeom prst="rect">
            <a:avLst/>
          </a:prstGeom>
          <a:noFill/>
          <a:ln w="9525">
            <a:noFill/>
            <a:miter lim="800000"/>
            <a:headEnd/>
            <a:tailEnd/>
          </a:ln>
        </p:spPr>
        <p:txBody>
          <a:bodyPr>
            <a:spAutoFit/>
          </a:bodyPr>
          <a:lstStyle/>
          <a:p>
            <a:pPr eaLnBrk="0" hangingPunct="0"/>
            <a:r>
              <a:rPr lang="es-ES_tradnl" sz="2000"/>
              <a:t>Reducida por efectos al corto plazo como la demanda actual. Desempeño de los directivos, ineficiencia de los trabajadores, de la máquinas.</a:t>
            </a:r>
          </a:p>
        </p:txBody>
      </p:sp>
      <p:sp>
        <p:nvSpPr>
          <p:cNvPr id="107528" name="AutoShape 8"/>
          <p:cNvSpPr>
            <a:spLocks noChangeArrowheads="1"/>
          </p:cNvSpPr>
          <p:nvPr/>
        </p:nvSpPr>
        <p:spPr bwMode="auto">
          <a:xfrm>
            <a:off x="4267200" y="1600200"/>
            <a:ext cx="990600" cy="304800"/>
          </a:xfrm>
          <a:prstGeom prst="curvedDownArrow">
            <a:avLst>
              <a:gd name="adj1" fmla="val 65000"/>
              <a:gd name="adj2" fmla="val 130000"/>
              <a:gd name="adj3" fmla="val 33333"/>
            </a:avLst>
          </a:prstGeom>
          <a:noFill/>
          <a:ln w="9525">
            <a:solidFill>
              <a:schemeClr val="tx1"/>
            </a:solidFill>
            <a:miter lim="800000"/>
            <a:headEnd/>
            <a:tailEnd/>
          </a:ln>
        </p:spPr>
        <p:txBody>
          <a:bodyPr wrap="none" anchor="ctr"/>
          <a:lstStyle/>
          <a:p>
            <a:endParaRPr lang="es-ES"/>
          </a:p>
        </p:txBody>
      </p:sp>
      <p:sp>
        <p:nvSpPr>
          <p:cNvPr id="107529" name="AutoShape 9"/>
          <p:cNvSpPr>
            <a:spLocks noChangeArrowheads="1"/>
          </p:cNvSpPr>
          <p:nvPr/>
        </p:nvSpPr>
        <p:spPr bwMode="auto">
          <a:xfrm>
            <a:off x="4267200" y="4038600"/>
            <a:ext cx="990600" cy="304800"/>
          </a:xfrm>
          <a:prstGeom prst="curvedDownArrow">
            <a:avLst>
              <a:gd name="adj1" fmla="val 65000"/>
              <a:gd name="adj2" fmla="val 130000"/>
              <a:gd name="adj3" fmla="val 33333"/>
            </a:avLst>
          </a:prstGeom>
          <a:noFill/>
          <a:ln w="9525">
            <a:solidFill>
              <a:schemeClr val="tx1"/>
            </a:solidFill>
            <a:miter lim="800000"/>
            <a:headEnd/>
            <a:tailEnd/>
          </a:ln>
        </p:spPr>
        <p:txBody>
          <a:bodyPr wrap="none" anchor="ctr"/>
          <a:lstStyle/>
          <a:p>
            <a:endParaRPr lang="es-ES"/>
          </a:p>
        </p:txBody>
      </p:sp>
      <p:sp>
        <p:nvSpPr>
          <p:cNvPr id="107530" name="Text Box 10"/>
          <p:cNvSpPr txBox="1">
            <a:spLocks noChangeArrowheads="1"/>
          </p:cNvSpPr>
          <p:nvPr/>
        </p:nvSpPr>
        <p:spPr bwMode="auto">
          <a:xfrm>
            <a:off x="457200" y="5486400"/>
            <a:ext cx="3886200" cy="831850"/>
          </a:xfrm>
          <a:prstGeom prst="rect">
            <a:avLst/>
          </a:prstGeom>
          <a:noFill/>
          <a:ln w="9525">
            <a:solidFill>
              <a:schemeClr val="tx1"/>
            </a:solidFill>
            <a:miter lim="800000"/>
            <a:headEnd/>
            <a:tailEnd/>
          </a:ln>
        </p:spPr>
        <p:txBody>
          <a:bodyPr>
            <a:spAutoFit/>
          </a:bodyPr>
          <a:lstStyle/>
          <a:p>
            <a:pPr algn="ctr" eaLnBrk="0" hangingPunct="0"/>
            <a:r>
              <a:rPr lang="es-ES_tradnl"/>
              <a:t>CAPACIDAD REAL</a:t>
            </a:r>
          </a:p>
          <a:p>
            <a:pPr algn="ctr" eaLnBrk="0" hangingPunct="0"/>
            <a:r>
              <a:rPr lang="es-ES_tradnl"/>
              <a:t> Ejemplo: 90 toneladas.</a:t>
            </a:r>
          </a:p>
        </p:txBody>
      </p:sp>
      <p:sp>
        <p:nvSpPr>
          <p:cNvPr id="107531" name="AutoShape 11"/>
          <p:cNvSpPr>
            <a:spLocks noChangeArrowheads="1"/>
          </p:cNvSpPr>
          <p:nvPr/>
        </p:nvSpPr>
        <p:spPr bwMode="auto">
          <a:xfrm flipH="1">
            <a:off x="3657600" y="5029200"/>
            <a:ext cx="990600" cy="304800"/>
          </a:xfrm>
          <a:prstGeom prst="curvedDownArrow">
            <a:avLst>
              <a:gd name="adj1" fmla="val 65000"/>
              <a:gd name="adj2" fmla="val 130000"/>
              <a:gd name="adj3" fmla="val 33333"/>
            </a:avLst>
          </a:prstGeom>
          <a:noFill/>
          <a:ln w="9525">
            <a:solidFill>
              <a:schemeClr val="tx1"/>
            </a:solidFill>
            <a:miter lim="800000"/>
            <a:headEnd/>
            <a:tailEnd/>
          </a:ln>
        </p:spPr>
        <p:txBody>
          <a:bodyPr wrap="none" anchor="ctr"/>
          <a:lstStyle/>
          <a:p>
            <a:endParaRPr lang="es-ES"/>
          </a:p>
        </p:txBody>
      </p:sp>
      <p:sp>
        <p:nvSpPr>
          <p:cNvPr id="107532" name="AutoShape 12"/>
          <p:cNvSpPr>
            <a:spLocks noChangeArrowheads="1"/>
          </p:cNvSpPr>
          <p:nvPr/>
        </p:nvSpPr>
        <p:spPr bwMode="auto">
          <a:xfrm flipH="1">
            <a:off x="3276600" y="2743200"/>
            <a:ext cx="1219200" cy="304800"/>
          </a:xfrm>
          <a:prstGeom prst="curvedDownArrow">
            <a:avLst>
              <a:gd name="adj1" fmla="val 80000"/>
              <a:gd name="adj2" fmla="val 160000"/>
              <a:gd name="adj3" fmla="val 33333"/>
            </a:avLst>
          </a:prstGeom>
          <a:no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xfrm>
            <a:off x="685800" y="152400"/>
            <a:ext cx="7772400" cy="1143000"/>
          </a:xfrm>
        </p:spPr>
        <p:txBody>
          <a:bodyPr/>
          <a:lstStyle/>
          <a:p>
            <a:pPr eaLnBrk="1" hangingPunct="1"/>
            <a:r>
              <a:rPr lang="es-ES_tradnl" sz="3600" u="sng" smtClean="0"/>
              <a:t>SELECCIÓN DE LA CAPACIDAD ÓPTIMA DE PRODUCCIÓN</a:t>
            </a:r>
            <a:endParaRPr lang="es-ES" sz="3600" u="sng" smtClean="0"/>
          </a:p>
        </p:txBody>
      </p:sp>
      <p:sp>
        <p:nvSpPr>
          <p:cNvPr id="46084" name="Text Box 3"/>
          <p:cNvSpPr txBox="1">
            <a:spLocks noChangeArrowheads="1"/>
          </p:cNvSpPr>
          <p:nvPr/>
        </p:nvSpPr>
        <p:spPr bwMode="auto">
          <a:xfrm>
            <a:off x="1524000" y="1524000"/>
            <a:ext cx="5943600" cy="701675"/>
          </a:xfrm>
          <a:prstGeom prst="rect">
            <a:avLst/>
          </a:prstGeom>
          <a:noFill/>
          <a:ln w="9525">
            <a:noFill/>
            <a:miter lim="800000"/>
            <a:headEnd/>
            <a:tailEnd/>
          </a:ln>
        </p:spPr>
        <p:txBody>
          <a:bodyPr>
            <a:spAutoFit/>
          </a:bodyPr>
          <a:lstStyle/>
          <a:p>
            <a:pPr algn="ctr">
              <a:spcBef>
                <a:spcPct val="50000"/>
              </a:spcBef>
            </a:pPr>
            <a:r>
              <a:rPr lang="es-ES_tradnl" sz="2000"/>
              <a:t>TÉCNICA MÁS EMPLEADA PARA SELECCIONAR LA CAPACIDAD ÓPTIMA</a:t>
            </a:r>
            <a:endParaRPr lang="es-ES" sz="2000"/>
          </a:p>
        </p:txBody>
      </p:sp>
      <p:sp>
        <p:nvSpPr>
          <p:cNvPr id="46085" name="Text Box 4"/>
          <p:cNvSpPr txBox="1">
            <a:spLocks noChangeArrowheads="1"/>
          </p:cNvSpPr>
          <p:nvPr/>
        </p:nvSpPr>
        <p:spPr bwMode="auto">
          <a:xfrm>
            <a:off x="1524000" y="2870200"/>
            <a:ext cx="6705600" cy="701675"/>
          </a:xfrm>
          <a:prstGeom prst="rect">
            <a:avLst/>
          </a:prstGeom>
          <a:noFill/>
          <a:ln w="9525">
            <a:noFill/>
            <a:miter lim="800000"/>
            <a:headEnd/>
            <a:tailEnd/>
          </a:ln>
        </p:spPr>
        <p:txBody>
          <a:bodyPr>
            <a:spAutoFit/>
          </a:bodyPr>
          <a:lstStyle/>
          <a:p>
            <a:pPr algn="ctr">
              <a:spcBef>
                <a:spcPct val="50000"/>
              </a:spcBef>
            </a:pPr>
            <a:r>
              <a:rPr lang="es-ES_tradnl" sz="2000"/>
              <a:t>Calcular los flujos de caja después de impuesto que implica cada opción y seleccionar la más rentable</a:t>
            </a:r>
            <a:endParaRPr lang="es-ES" sz="2000"/>
          </a:p>
        </p:txBody>
      </p:sp>
      <p:sp>
        <p:nvSpPr>
          <p:cNvPr id="46086" name="Text Box 5"/>
          <p:cNvSpPr txBox="1">
            <a:spLocks noChangeArrowheads="1"/>
          </p:cNvSpPr>
          <p:nvPr/>
        </p:nvSpPr>
        <p:spPr bwMode="auto">
          <a:xfrm>
            <a:off x="1447800" y="4241800"/>
            <a:ext cx="6019800" cy="1006475"/>
          </a:xfrm>
          <a:prstGeom prst="rect">
            <a:avLst/>
          </a:prstGeom>
          <a:noFill/>
          <a:ln w="9525">
            <a:noFill/>
            <a:miter lim="800000"/>
            <a:headEnd/>
            <a:tailEnd/>
          </a:ln>
        </p:spPr>
        <p:txBody>
          <a:bodyPr>
            <a:spAutoFit/>
          </a:bodyPr>
          <a:lstStyle/>
          <a:p>
            <a:pPr algn="ctr">
              <a:spcBef>
                <a:spcPct val="50000"/>
              </a:spcBef>
            </a:pPr>
            <a:r>
              <a:rPr lang="es-ES_tradnl" sz="2000"/>
              <a:t>Se debe tener en cuenta el concepto del valor del dinero en el tiempo ya que la inversión se da en el presente y los ingresos y costos se dan en el futuro</a:t>
            </a:r>
            <a:endParaRPr lang="es-ES" sz="2000"/>
          </a:p>
        </p:txBody>
      </p:sp>
      <p:sp>
        <p:nvSpPr>
          <p:cNvPr id="46087" name="Text Box 6"/>
          <p:cNvSpPr txBox="1">
            <a:spLocks noChangeArrowheads="1"/>
          </p:cNvSpPr>
          <p:nvPr/>
        </p:nvSpPr>
        <p:spPr bwMode="auto">
          <a:xfrm>
            <a:off x="1295400" y="5775325"/>
            <a:ext cx="4648200" cy="396875"/>
          </a:xfrm>
          <a:prstGeom prst="rect">
            <a:avLst/>
          </a:prstGeom>
          <a:noFill/>
          <a:ln w="9525">
            <a:noFill/>
            <a:miter lim="800000"/>
            <a:headEnd/>
            <a:tailEnd/>
          </a:ln>
        </p:spPr>
        <p:txBody>
          <a:bodyPr>
            <a:spAutoFit/>
          </a:bodyPr>
          <a:lstStyle/>
          <a:p>
            <a:pPr>
              <a:spcBef>
                <a:spcPct val="50000"/>
              </a:spcBef>
            </a:pPr>
            <a:r>
              <a:rPr lang="es-ES_tradnl" sz="2000"/>
              <a:t>Criterio de selección:  Valor Presente Neto </a:t>
            </a:r>
            <a:endParaRPr lang="es-ES" sz="2000"/>
          </a:p>
        </p:txBody>
      </p:sp>
      <p:sp>
        <p:nvSpPr>
          <p:cNvPr id="46088" name="AutoShape 7"/>
          <p:cNvSpPr>
            <a:spLocks noChangeArrowheads="1"/>
          </p:cNvSpPr>
          <p:nvPr/>
        </p:nvSpPr>
        <p:spPr bwMode="auto">
          <a:xfrm>
            <a:off x="4114800" y="2362200"/>
            <a:ext cx="5334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46089" name="AutoShape 8"/>
          <p:cNvSpPr>
            <a:spLocks noChangeArrowheads="1"/>
          </p:cNvSpPr>
          <p:nvPr/>
        </p:nvSpPr>
        <p:spPr bwMode="auto">
          <a:xfrm>
            <a:off x="4114800" y="3733800"/>
            <a:ext cx="5334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46090" name="AutoShape 9"/>
          <p:cNvSpPr>
            <a:spLocks noChangeArrowheads="1"/>
          </p:cNvSpPr>
          <p:nvPr/>
        </p:nvSpPr>
        <p:spPr bwMode="auto">
          <a:xfrm>
            <a:off x="4114800" y="5257800"/>
            <a:ext cx="5334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graphicFrame>
        <p:nvGraphicFramePr>
          <p:cNvPr id="46082" name="Object 10"/>
          <p:cNvGraphicFramePr>
            <a:graphicFrameLocks noChangeAspect="1"/>
          </p:cNvGraphicFramePr>
          <p:nvPr/>
        </p:nvGraphicFramePr>
        <p:xfrm>
          <a:off x="6053138" y="5638800"/>
          <a:ext cx="1887537" cy="733425"/>
        </p:xfrm>
        <a:graphic>
          <a:graphicData uri="http://schemas.openxmlformats.org/presentationml/2006/ole">
            <p:oleObj spid="_x0000_s46082" name="Equation" r:id="rId3" imgW="1143000" imgH="444240" progId="Equation.3">
              <p:embed/>
            </p:oleObj>
          </a:graphicData>
        </a:graphic>
      </p:graphicFrame>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152400"/>
            <a:ext cx="7772400" cy="1143000"/>
          </a:xfrm>
        </p:spPr>
        <p:txBody>
          <a:bodyPr/>
          <a:lstStyle/>
          <a:p>
            <a:pPr eaLnBrk="1" hangingPunct="1"/>
            <a:r>
              <a:rPr lang="es-ES_tradnl" sz="3600" u="sng" smtClean="0"/>
              <a:t>SELECCIÓN DE LA CAPACIDAD ÓPTIMA DE PRODUCCIÓN</a:t>
            </a:r>
            <a:endParaRPr lang="es-ES" sz="3600" u="sng" smtClean="0"/>
          </a:p>
        </p:txBody>
      </p:sp>
      <p:sp>
        <p:nvSpPr>
          <p:cNvPr id="108547" name="Text Box 3"/>
          <p:cNvSpPr txBox="1">
            <a:spLocks noChangeArrowheads="1"/>
          </p:cNvSpPr>
          <p:nvPr/>
        </p:nvSpPr>
        <p:spPr bwMode="auto">
          <a:xfrm>
            <a:off x="685800" y="1455738"/>
            <a:ext cx="7543800" cy="5021262"/>
          </a:xfrm>
          <a:prstGeom prst="rect">
            <a:avLst/>
          </a:prstGeom>
          <a:noFill/>
          <a:ln w="9525">
            <a:noFill/>
            <a:miter lim="800000"/>
            <a:headEnd/>
            <a:tailEnd/>
          </a:ln>
        </p:spPr>
        <p:txBody>
          <a:bodyPr>
            <a:spAutoFit/>
          </a:bodyPr>
          <a:lstStyle/>
          <a:p>
            <a:pPr>
              <a:spcBef>
                <a:spcPct val="50000"/>
              </a:spcBef>
            </a:pPr>
            <a:r>
              <a:rPr lang="es-ES_tradnl" b="1" u="sng"/>
              <a:t>Ejemplo:</a:t>
            </a:r>
          </a:p>
          <a:p>
            <a:pPr>
              <a:spcBef>
                <a:spcPct val="50000"/>
              </a:spcBef>
            </a:pPr>
            <a:r>
              <a:rPr lang="es-ES_tradnl">
                <a:cs typeface="Arial" pitchFamily="34" charset="0"/>
              </a:rPr>
              <a:t>Se están considerando dos tipos diferente de máquinas para cierto proceso. La máquina X tiene un costo inicial de $12.000 y gastos anuales de operación de $3.000. Su vida útil se estima en 12 años y no tiene valor de salvamento. La máquina Y puede comprarse por $21.000 y sus gastos anuales de funcionamiento son de $1.200. Sin embargo requiere una revisión general cada 4 años, que vale $2.500. Su vida útil es de 12 años, y su valor de salvamento es de $1.500. Determine que alternativa debe seleccionarse si el costo de oportunidad de la compañía es del 12%.</a:t>
            </a:r>
            <a:r>
              <a:rPr lang="es-ES"/>
              <a:t> </a:t>
            </a:r>
          </a:p>
        </p:txBody>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85800" y="609600"/>
            <a:ext cx="8153400" cy="1143000"/>
          </a:xfrm>
        </p:spPr>
        <p:txBody>
          <a:bodyPr/>
          <a:lstStyle/>
          <a:p>
            <a:pPr eaLnBrk="1" hangingPunct="1"/>
            <a:r>
              <a:rPr lang="es-ES_tradnl" sz="3600" u="sng" smtClean="0"/>
              <a:t>CONSIDERACIONES SOBRE EL TAMAÑO PARA UN ESTUDIO DE REEMPLAZO</a:t>
            </a:r>
            <a:endParaRPr lang="es-ES" sz="3600" u="sng" smtClean="0"/>
          </a:p>
        </p:txBody>
      </p:sp>
      <p:sp>
        <p:nvSpPr>
          <p:cNvPr id="484355" name="Rectangle 3"/>
          <p:cNvSpPr>
            <a:spLocks noGrp="1" noChangeArrowheads="1"/>
          </p:cNvSpPr>
          <p:nvPr>
            <p:ph type="body" idx="1"/>
          </p:nvPr>
        </p:nvSpPr>
        <p:spPr/>
        <p:txBody>
          <a:bodyPr/>
          <a:lstStyle/>
          <a:p>
            <a:pPr eaLnBrk="1" hangingPunct="1">
              <a:defRPr/>
            </a:pPr>
            <a:r>
              <a:rPr lang="es-ES_tradnl" sz="2800" smtClean="0"/>
              <a:t>En este caso el tamaño será la capacidad real de producción del equipo que se pretende adquirir, expresado como unidades de producción por unidad de tiempo (pieza/hora, litros/minuto, etc.).</a:t>
            </a:r>
          </a:p>
          <a:p>
            <a:pPr eaLnBrk="1" hangingPunct="1">
              <a:defRPr/>
            </a:pPr>
            <a:r>
              <a:rPr lang="es-ES_tradnl" sz="2800" smtClean="0"/>
              <a:t>La demanda para este tipo de estudios está definida como las necesidades del servicio de la máquina.</a:t>
            </a:r>
            <a:endParaRPr lang="es-ES" sz="2800" smtClean="0"/>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85800" y="152400"/>
            <a:ext cx="7772400" cy="1143000"/>
          </a:xfrm>
        </p:spPr>
        <p:txBody>
          <a:bodyPr/>
          <a:lstStyle/>
          <a:p>
            <a:pPr eaLnBrk="1" hangingPunct="1"/>
            <a:r>
              <a:rPr lang="es-ES_tradnl" sz="3600" u="sng" smtClean="0"/>
              <a:t>SELECCIÓN DE LA CAPACIDAD ÓPTIMA DE PRODUCCIÓN</a:t>
            </a:r>
            <a:endParaRPr lang="es-ES" sz="3600" u="sng" smtClean="0"/>
          </a:p>
        </p:txBody>
      </p:sp>
      <p:sp>
        <p:nvSpPr>
          <p:cNvPr id="110595" name="Text Box 3"/>
          <p:cNvSpPr txBox="1">
            <a:spLocks noChangeArrowheads="1"/>
          </p:cNvSpPr>
          <p:nvPr/>
        </p:nvSpPr>
        <p:spPr bwMode="auto">
          <a:xfrm>
            <a:off x="990600" y="1524000"/>
            <a:ext cx="7543800" cy="4749800"/>
          </a:xfrm>
          <a:prstGeom prst="rect">
            <a:avLst/>
          </a:prstGeom>
          <a:noFill/>
          <a:ln w="9525">
            <a:noFill/>
            <a:miter lim="800000"/>
            <a:headEnd/>
            <a:tailEnd/>
          </a:ln>
        </p:spPr>
        <p:txBody>
          <a:bodyPr>
            <a:spAutoFit/>
          </a:bodyPr>
          <a:lstStyle/>
          <a:p>
            <a:pPr>
              <a:spcBef>
                <a:spcPct val="50000"/>
              </a:spcBef>
            </a:pPr>
            <a:r>
              <a:rPr lang="es-ES_tradnl" sz="3400"/>
              <a:t>La selección de la capacidad óptima de producción y por ende de tecnología es una decisión compleja que involucra no sólo los cálculos a valor presente sino las consideraciones estratégicas y los impactos sociales. Por ejemplo: los efectos de la tecnología en los objetivos de las operaciones, la fuerza de trabajo y el medio ambiente.</a:t>
            </a:r>
            <a:endParaRPr lang="es-ES" sz="3400"/>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r>
              <a:rPr lang="es-ES_tradnl" sz="3600" smtClean="0"/>
              <a:t>Estudio de Viabilidad Legal</a:t>
            </a:r>
            <a:endParaRPr lang="es-ES_tradnl" smtClean="0"/>
          </a:p>
        </p:txBody>
      </p:sp>
      <p:sp>
        <p:nvSpPr>
          <p:cNvPr id="473091" name="Rectangle 3"/>
          <p:cNvSpPr>
            <a:spLocks noGrp="1" noChangeArrowheads="1"/>
          </p:cNvSpPr>
          <p:nvPr>
            <p:ph type="body" idx="1"/>
          </p:nvPr>
        </p:nvSpPr>
        <p:spPr/>
        <p:txBody>
          <a:bodyPr/>
          <a:lstStyle/>
          <a:p>
            <a:pPr algn="just" eaLnBrk="1" hangingPunct="1">
              <a:defRPr/>
            </a:pPr>
            <a:r>
              <a:rPr lang="es-EC" sz="2000" smtClean="0"/>
              <a:t>Un proyecto puede ser viable tanto por tener un mercado asegurado como por ser técnicamente factible.Sin embargo, podrían existir algunas restricciones de carácter legal que impidan su funcionamiento en los términos que se habían previsto, no haciendo recomendable su ejecución.</a:t>
            </a:r>
          </a:p>
          <a:p>
            <a:pPr algn="just" eaLnBrk="1" hangingPunct="1">
              <a:defRPr/>
            </a:pPr>
            <a:r>
              <a:rPr lang="es-EC" sz="2000" smtClean="0"/>
              <a:t>Por ejemplo, limitaciones en cuanto a:</a:t>
            </a:r>
          </a:p>
          <a:p>
            <a:pPr lvl="1" algn="just" eaLnBrk="1" hangingPunct="1">
              <a:defRPr/>
            </a:pPr>
            <a:r>
              <a:rPr lang="es-EC" sz="2000" smtClean="0"/>
              <a:t>Localización.</a:t>
            </a:r>
          </a:p>
          <a:p>
            <a:pPr lvl="1" algn="just" eaLnBrk="1" hangingPunct="1">
              <a:defRPr/>
            </a:pPr>
            <a:r>
              <a:rPr lang="es-EC" sz="2000" smtClean="0"/>
              <a:t>Uso del producto.</a:t>
            </a:r>
          </a:p>
          <a:p>
            <a:pPr lvl="1" algn="just" eaLnBrk="1" hangingPunct="1">
              <a:defRPr/>
            </a:pPr>
            <a:r>
              <a:rPr lang="es-EC" sz="2000" smtClean="0"/>
              <a:t>Uso de zonas de reserva.</a:t>
            </a:r>
            <a:endParaRPr lang="es-ES_tradnl" smtClean="0"/>
          </a:p>
        </p:txBody>
      </p:sp>
    </p:spTree>
  </p:cSld>
  <p:clrMapOvr>
    <a:masterClrMapping/>
  </p:clrMapOvr>
  <p:transition>
    <p:sndAc>
      <p:stSnd>
        <p:snd r:embed="rId2" name="DIALOG.WAV"/>
      </p:stSnd>
    </p:sndAc>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r>
              <a:rPr lang="es-ES_tradnl" sz="3600" smtClean="0"/>
              <a:t>Estudio de Viabilidad de Gestión</a:t>
            </a:r>
            <a:endParaRPr lang="es-ES_tradnl" smtClean="0"/>
          </a:p>
        </p:txBody>
      </p:sp>
      <p:sp>
        <p:nvSpPr>
          <p:cNvPr id="474115" name="Rectangle 3"/>
          <p:cNvSpPr>
            <a:spLocks noGrp="1" noChangeArrowheads="1"/>
          </p:cNvSpPr>
          <p:nvPr>
            <p:ph type="body" idx="1"/>
          </p:nvPr>
        </p:nvSpPr>
        <p:spPr/>
        <p:txBody>
          <a:bodyPr/>
          <a:lstStyle/>
          <a:p>
            <a:pPr algn="just" eaLnBrk="1" hangingPunct="1">
              <a:lnSpc>
                <a:spcPct val="90000"/>
              </a:lnSpc>
              <a:defRPr/>
            </a:pPr>
            <a:r>
              <a:rPr lang="es-ES_tradnl" sz="2000" smtClean="0"/>
              <a:t>R</a:t>
            </a:r>
            <a:r>
              <a:rPr lang="es-EC" sz="2000" smtClean="0"/>
              <a:t>ecibe poca atención(?), a pesar de que muchos proyectos fracasan por falta de capacidad administrativa.</a:t>
            </a:r>
          </a:p>
          <a:p>
            <a:pPr eaLnBrk="1" hangingPunct="1">
              <a:lnSpc>
                <a:spcPct val="90000"/>
              </a:lnSpc>
              <a:defRPr/>
            </a:pPr>
            <a:r>
              <a:rPr lang="es-EC" sz="2000" smtClean="0"/>
              <a:t>Dentro de este estudio se incluye  el estudio organizacional y administrativo.</a:t>
            </a:r>
          </a:p>
          <a:p>
            <a:pPr algn="just" eaLnBrk="1" hangingPunct="1">
              <a:lnSpc>
                <a:spcPct val="90000"/>
              </a:lnSpc>
              <a:defRPr/>
            </a:pPr>
            <a:r>
              <a:rPr lang="es-EC" sz="2000" smtClean="0"/>
              <a:t>Objetivo: Ver si hay condiciones necesarias para  garantizar la implementación,  tanto en lo estructural como en lo funcional.</a:t>
            </a:r>
          </a:p>
          <a:p>
            <a:pPr algn="just" eaLnBrk="1" hangingPunct="1">
              <a:lnSpc>
                <a:spcPct val="90000"/>
              </a:lnSpc>
              <a:defRPr/>
            </a:pPr>
            <a:r>
              <a:rPr lang="es-EC" sz="2000" smtClean="0"/>
              <a:t>Revisa estudio financiero con 2 objetivos.</a:t>
            </a:r>
          </a:p>
          <a:p>
            <a:pPr lvl="1" algn="just" eaLnBrk="1" hangingPunct="1">
              <a:lnSpc>
                <a:spcPct val="90000"/>
              </a:lnSpc>
              <a:defRPr/>
            </a:pPr>
            <a:r>
              <a:rPr lang="es-EC" sz="2000" smtClean="0"/>
              <a:t>Estimar la rentabilidad de la inversión.</a:t>
            </a:r>
          </a:p>
          <a:p>
            <a:pPr lvl="1" algn="just" eaLnBrk="1" hangingPunct="1">
              <a:lnSpc>
                <a:spcPct val="90000"/>
              </a:lnSpc>
              <a:defRPr/>
            </a:pPr>
            <a:r>
              <a:rPr lang="es-EC" sz="2000" u="sng" smtClean="0"/>
              <a:t>Ver si hay incongruencias que permitan apreciar la falta de capacidad de gestión.</a:t>
            </a:r>
            <a:endParaRPr lang="es-EC" sz="2000" smtClean="0"/>
          </a:p>
          <a:p>
            <a:pPr algn="just" eaLnBrk="1" hangingPunct="1">
              <a:lnSpc>
                <a:spcPct val="90000"/>
              </a:lnSpc>
              <a:defRPr/>
            </a:pPr>
            <a:endParaRPr lang="es-EC" sz="2000" smtClean="0"/>
          </a:p>
          <a:p>
            <a:pPr algn="r" eaLnBrk="1" hangingPunct="1">
              <a:lnSpc>
                <a:spcPct val="90000"/>
              </a:lnSpc>
              <a:buFont typeface="Wingdings" pitchFamily="2" charset="2"/>
              <a:buNone/>
              <a:defRPr/>
            </a:pPr>
            <a:r>
              <a:rPr lang="es-EC" sz="2000" b="1" smtClean="0"/>
              <a:t>...</a:t>
            </a:r>
            <a:endParaRPr lang="es-EC" sz="2000" smtClean="0"/>
          </a:p>
        </p:txBody>
      </p:sp>
    </p:spTree>
  </p:cSld>
  <p:clrMapOvr>
    <a:masterClrMapping/>
  </p:clrMapOvr>
  <p:transition>
    <p:sndAc>
      <p:stSnd>
        <p:snd r:embed="rId2" name="DIALOG.WAV"/>
      </p:stSnd>
    </p:sndAc>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es-ES_tradnl" sz="3600" smtClean="0"/>
              <a:t>Estudio de Viabilidad de Gestión (cont.)</a:t>
            </a:r>
            <a:endParaRPr lang="es-ES_tradnl" smtClean="0"/>
          </a:p>
        </p:txBody>
      </p:sp>
      <p:sp>
        <p:nvSpPr>
          <p:cNvPr id="475139" name="Rectangle 3"/>
          <p:cNvSpPr>
            <a:spLocks noGrp="1" noChangeArrowheads="1"/>
          </p:cNvSpPr>
          <p:nvPr>
            <p:ph type="body" idx="1"/>
          </p:nvPr>
        </p:nvSpPr>
        <p:spPr/>
        <p:txBody>
          <a:bodyPr/>
          <a:lstStyle/>
          <a:p>
            <a:pPr algn="just" eaLnBrk="1" hangingPunct="1">
              <a:lnSpc>
                <a:spcPct val="90000"/>
              </a:lnSpc>
              <a:defRPr/>
            </a:pPr>
            <a:r>
              <a:rPr lang="es-EC" sz="2000" smtClean="0"/>
              <a:t>El equipo humano que manejará el proyecto será el que haga la diferencia entre fracasar o triunfar un proyecto dado.</a:t>
            </a:r>
          </a:p>
          <a:p>
            <a:pPr algn="just" eaLnBrk="1" hangingPunct="1">
              <a:lnSpc>
                <a:spcPct val="90000"/>
              </a:lnSpc>
              <a:defRPr/>
            </a:pPr>
            <a:r>
              <a:rPr lang="es-EC" sz="2000" smtClean="0"/>
              <a:t>Estas personas deberán:</a:t>
            </a:r>
          </a:p>
          <a:p>
            <a:pPr lvl="1" algn="just" eaLnBrk="1" hangingPunct="1">
              <a:lnSpc>
                <a:spcPct val="90000"/>
              </a:lnSpc>
              <a:defRPr/>
            </a:pPr>
            <a:r>
              <a:rPr lang="es-EC" sz="2000" smtClean="0"/>
              <a:t>Estar comprometidas con el proyecto.</a:t>
            </a:r>
          </a:p>
          <a:p>
            <a:pPr lvl="1" algn="just" eaLnBrk="1" hangingPunct="1">
              <a:lnSpc>
                <a:spcPct val="90000"/>
              </a:lnSpc>
              <a:defRPr/>
            </a:pPr>
            <a:r>
              <a:rPr lang="es-EC" sz="2000" smtClean="0"/>
              <a:t>Tener habilidades gerenciales,</a:t>
            </a:r>
          </a:p>
          <a:p>
            <a:pPr lvl="1" algn="just" eaLnBrk="1" hangingPunct="1">
              <a:lnSpc>
                <a:spcPct val="90000"/>
              </a:lnSpc>
              <a:defRPr/>
            </a:pPr>
            <a:r>
              <a:rPr lang="es-EC" sz="2000" smtClean="0"/>
              <a:t>administrativas, y.</a:t>
            </a:r>
          </a:p>
          <a:p>
            <a:pPr lvl="1" algn="just" eaLnBrk="1" hangingPunct="1">
              <a:lnSpc>
                <a:spcPct val="90000"/>
              </a:lnSpc>
              <a:defRPr/>
            </a:pPr>
            <a:r>
              <a:rPr lang="es-EC" sz="2000" smtClean="0"/>
              <a:t>financieras.</a:t>
            </a:r>
          </a:p>
          <a:p>
            <a:pPr lvl="1" algn="just" eaLnBrk="1" hangingPunct="1">
              <a:lnSpc>
                <a:spcPct val="90000"/>
              </a:lnSpc>
              <a:defRPr/>
            </a:pPr>
            <a:r>
              <a:rPr lang="es-EC" sz="2000" smtClean="0"/>
              <a:t>Conocer muy bien el negocio y su manejo.</a:t>
            </a:r>
          </a:p>
          <a:p>
            <a:pPr lvl="1" algn="just" eaLnBrk="1" hangingPunct="1">
              <a:lnSpc>
                <a:spcPct val="90000"/>
              </a:lnSpc>
              <a:defRPr/>
            </a:pPr>
            <a:r>
              <a:rPr lang="es-EC" sz="2000" smtClean="0"/>
              <a:t>Conocimiento de mercadeo.</a:t>
            </a:r>
          </a:p>
          <a:p>
            <a:pPr lvl="1" algn="just" eaLnBrk="1" hangingPunct="1">
              <a:lnSpc>
                <a:spcPct val="90000"/>
              </a:lnSpc>
              <a:defRPr/>
            </a:pPr>
            <a:r>
              <a:rPr lang="es-EC" sz="2000" b="1" smtClean="0"/>
              <a:t>Habilidad para manejar el grupo humano.</a:t>
            </a:r>
            <a:endParaRPr lang="es-EC" sz="2000" smtClean="0"/>
          </a:p>
          <a:p>
            <a:pPr algn="just" eaLnBrk="1" hangingPunct="1">
              <a:lnSpc>
                <a:spcPct val="90000"/>
              </a:lnSpc>
              <a:defRPr/>
            </a:pPr>
            <a:r>
              <a:rPr lang="es-EC" sz="2000" smtClean="0"/>
              <a:t>Conocer equipo gerencial y la organización esperada al poner en marcha el proyecto. Porqué ponerlos, calificaciones, debilidades y fortalezas.</a:t>
            </a:r>
            <a:endParaRPr lang="es-ES_tradnl" sz="2000" smtClean="0"/>
          </a:p>
        </p:txBody>
      </p:sp>
    </p:spTree>
  </p:cSld>
  <p:clrMapOvr>
    <a:masterClrMapping/>
  </p:clrMapOvr>
  <p:transition>
    <p:sndAc>
      <p:stSnd>
        <p:snd r:embed="rId2" name="DIALOG.WAV"/>
      </p:stSnd>
    </p:sndAc>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r>
              <a:rPr lang="es-ES_tradnl" sz="3600" smtClean="0"/>
              <a:t>Estudio de Viabilidad de </a:t>
            </a:r>
            <a:br>
              <a:rPr lang="es-ES_tradnl" sz="3600" smtClean="0"/>
            </a:br>
            <a:r>
              <a:rPr lang="es-ES_tradnl" sz="3600" smtClean="0"/>
              <a:t>Impacto Ambiental</a:t>
            </a:r>
            <a:endParaRPr lang="es-ES_tradnl" smtClean="0"/>
          </a:p>
        </p:txBody>
      </p:sp>
      <p:sp>
        <p:nvSpPr>
          <p:cNvPr id="476163" name="Rectangle 3"/>
          <p:cNvSpPr>
            <a:spLocks noGrp="1" noChangeArrowheads="1"/>
          </p:cNvSpPr>
          <p:nvPr>
            <p:ph type="body" idx="1"/>
          </p:nvPr>
        </p:nvSpPr>
        <p:spPr/>
        <p:txBody>
          <a:bodyPr/>
          <a:lstStyle/>
          <a:p>
            <a:pPr eaLnBrk="1" hangingPunct="1">
              <a:lnSpc>
                <a:spcPct val="90000"/>
              </a:lnSpc>
              <a:defRPr/>
            </a:pPr>
            <a:r>
              <a:rPr lang="es-EC" sz="2000" b="1" smtClean="0"/>
              <a:t>Objetivo:</a:t>
            </a:r>
            <a:r>
              <a:rPr lang="es-EC" sz="2000" smtClean="0"/>
              <a:t> Determinar los impactos, evaluar sus desventajas frente a sus ventajas y presentar alternativas para reducir este impacto.</a:t>
            </a:r>
          </a:p>
          <a:p>
            <a:pPr eaLnBrk="1" hangingPunct="1">
              <a:lnSpc>
                <a:spcPct val="90000"/>
              </a:lnSpc>
              <a:defRPr/>
            </a:pPr>
            <a:r>
              <a:rPr lang="es-ES_tradnl" sz="2000" smtClean="0"/>
              <a:t>H</a:t>
            </a:r>
            <a:r>
              <a:rPr lang="es-EC" sz="2000" smtClean="0"/>
              <a:t>a cobrado auge la conservación de los recursos y del medio ambiente.</a:t>
            </a:r>
          </a:p>
          <a:p>
            <a:pPr eaLnBrk="1" hangingPunct="1">
              <a:lnSpc>
                <a:spcPct val="90000"/>
              </a:lnSpc>
              <a:defRPr/>
            </a:pPr>
            <a:r>
              <a:rPr lang="es-EC" sz="2000" smtClean="0"/>
              <a:t>Es indispensable, desde el punto  de vista de responsabilidad con la sociedad, determinar  el Impacto  Ambiental del proyecto.</a:t>
            </a:r>
          </a:p>
          <a:p>
            <a:pPr eaLnBrk="1" hangingPunct="1">
              <a:lnSpc>
                <a:spcPct val="90000"/>
              </a:lnSpc>
              <a:defRPr/>
            </a:pPr>
            <a:r>
              <a:rPr lang="es-EC" sz="2000" smtClean="0"/>
              <a:t>Es actualmente un requerimiento legal  para todo proyecto.</a:t>
            </a:r>
          </a:p>
          <a:p>
            <a:pPr eaLnBrk="1" hangingPunct="1">
              <a:lnSpc>
                <a:spcPct val="90000"/>
              </a:lnSpc>
              <a:defRPr/>
            </a:pPr>
            <a:r>
              <a:rPr lang="es-EC" sz="2000" smtClean="0"/>
              <a:t>La acuicultura depende directamente de la naturaleza.,Cualquier deterioro del medio ambiente influenciará en la producción.</a:t>
            </a:r>
          </a:p>
          <a:p>
            <a:pPr eaLnBrk="1" hangingPunct="1">
              <a:lnSpc>
                <a:spcPct val="90000"/>
              </a:lnSpc>
              <a:defRPr/>
            </a:pPr>
            <a:r>
              <a:rPr lang="es-EC" sz="2000" smtClean="0"/>
              <a:t>Influencia del método de cultivo en la  percepción del consumidor final sobre el producto: demanda, precio o embargos comerciales.</a:t>
            </a:r>
          </a:p>
          <a:p>
            <a:pPr algn="just" eaLnBrk="1" hangingPunct="1">
              <a:lnSpc>
                <a:spcPct val="90000"/>
              </a:lnSpc>
              <a:defRPr/>
            </a:pPr>
            <a:endParaRPr lang="es-ES_tradnl" sz="1800" smtClean="0"/>
          </a:p>
        </p:txBody>
      </p:sp>
    </p:spTree>
  </p:cSld>
  <p:clrMapOvr>
    <a:masterClrMapping/>
  </p:clrMapOvr>
  <p:transition>
    <p:sndAc>
      <p:stSnd>
        <p:snd r:embed="rId2" name="DIALOG.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143000" y="381000"/>
            <a:ext cx="7772400" cy="457200"/>
          </a:xfrm>
          <a:noFill/>
        </p:spPr>
        <p:txBody>
          <a:bodyPr/>
          <a:lstStyle/>
          <a:p>
            <a:pPr eaLnBrk="1" hangingPunct="1"/>
            <a:r>
              <a:rPr lang="es-ES_tradnl" sz="3600" b="1" smtClean="0"/>
              <a:t>Fases del Proyecto</a:t>
            </a:r>
          </a:p>
        </p:txBody>
      </p:sp>
      <p:sp>
        <p:nvSpPr>
          <p:cNvPr id="433155" name="Rectangle 3"/>
          <p:cNvSpPr>
            <a:spLocks noGrp="1" noChangeArrowheads="1"/>
          </p:cNvSpPr>
          <p:nvPr>
            <p:ph type="body" idx="1"/>
          </p:nvPr>
        </p:nvSpPr>
        <p:spPr>
          <a:xfrm>
            <a:off x="685800" y="1143000"/>
            <a:ext cx="7772400" cy="5410200"/>
          </a:xfrm>
        </p:spPr>
        <p:txBody>
          <a:bodyPr/>
          <a:lstStyle/>
          <a:p>
            <a:pPr eaLnBrk="1" hangingPunct="1">
              <a:defRPr/>
            </a:pPr>
            <a:r>
              <a:rPr lang="es-ES_tradnl" sz="2200" smtClean="0"/>
              <a:t>Evaluación proyectos, tanto para la creación de nuevas empresas como para empresas en funcionamiento, tiene por objeto apoyar la toma de decisiones mediante la determinación de la conveniencia o inconveniencia de asignar recursos escasos a una determinada alternativa de inversión.</a:t>
            </a:r>
          </a:p>
          <a:p>
            <a:pPr eaLnBrk="1" hangingPunct="1">
              <a:defRPr/>
            </a:pPr>
            <a:r>
              <a:rPr lang="es-ES_tradnl" sz="2200" smtClean="0"/>
              <a:t>La evaluación de proyectos es un herramienta de apoyo a la toma de decisiones, lo que significa que en ningún caso, el VAN de un proyecto debe ser considerado como regla decisional única, sino complementaria a un conjunto de otros elementos de carácter cualitativo que pueden ser tan importantes como la viabilidad económica del proyecto, como por ejemplo, la característica de los socios, el dinamismo del contexto político, económico, social, tecnológico y cultural entre otras variables.</a:t>
            </a:r>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1600200" y="1593850"/>
            <a:ext cx="6019800" cy="609600"/>
          </a:xfrm>
          <a:solidFill>
            <a:schemeClr val="accent2"/>
          </a:solidFill>
        </p:spPr>
        <p:txBody>
          <a:bodyPr/>
          <a:lstStyle/>
          <a:p>
            <a:pPr eaLnBrk="1" hangingPunct="1"/>
            <a:r>
              <a:rPr lang="es-MX" sz="3200" b="1" smtClean="0"/>
              <a:t>Estudio de Impacto Social</a:t>
            </a:r>
          </a:p>
        </p:txBody>
      </p:sp>
      <p:sp>
        <p:nvSpPr>
          <p:cNvPr id="445443" name="Rectangle 3"/>
          <p:cNvSpPr>
            <a:spLocks noGrp="1" noChangeArrowheads="1"/>
          </p:cNvSpPr>
          <p:nvPr>
            <p:ph type="body" sz="half" idx="1"/>
          </p:nvPr>
        </p:nvSpPr>
        <p:spPr>
          <a:xfrm>
            <a:off x="1398588" y="2535238"/>
            <a:ext cx="3810000" cy="3048000"/>
          </a:xfrm>
        </p:spPr>
        <p:txBody>
          <a:bodyPr/>
          <a:lstStyle/>
          <a:p>
            <a:pPr eaLnBrk="1" hangingPunct="1">
              <a:defRPr/>
            </a:pPr>
            <a:r>
              <a:rPr lang="es-MX" sz="2800" smtClean="0"/>
              <a:t>Uso de Suelo</a:t>
            </a:r>
          </a:p>
          <a:p>
            <a:pPr eaLnBrk="1" hangingPunct="1">
              <a:defRPr/>
            </a:pPr>
            <a:r>
              <a:rPr lang="es-MX" sz="2800" smtClean="0"/>
              <a:t>Generación de Empleos</a:t>
            </a:r>
          </a:p>
          <a:p>
            <a:pPr eaLnBrk="1" hangingPunct="1">
              <a:defRPr/>
            </a:pPr>
            <a:r>
              <a:rPr lang="es-MX" sz="2800" smtClean="0"/>
              <a:t>Control de contaminantes</a:t>
            </a:r>
          </a:p>
          <a:p>
            <a:pPr eaLnBrk="1" hangingPunct="1">
              <a:defRPr/>
            </a:pPr>
            <a:r>
              <a:rPr lang="es-MX" sz="2800" smtClean="0"/>
              <a:t>Imagen</a:t>
            </a:r>
          </a:p>
          <a:p>
            <a:pPr eaLnBrk="1" hangingPunct="1">
              <a:buFont typeface="Wingdings" pitchFamily="2" charset="2"/>
              <a:buNone/>
              <a:defRPr/>
            </a:pPr>
            <a:endParaRPr lang="es-MX" sz="2800" smtClean="0"/>
          </a:p>
        </p:txBody>
      </p:sp>
      <p:pic>
        <p:nvPicPr>
          <p:cNvPr id="115716" name="Picture 4" descr="C:\Program Files\Common Files\Microsoft Shared\Clipart\cagcat50\pe03254_.wmf"/>
          <p:cNvPicPr>
            <a:picLocks noGrp="1" noChangeAspect="1" noChangeArrowheads="1"/>
          </p:cNvPicPr>
          <p:nvPr>
            <p:ph type="clipArt" sz="half" idx="2"/>
          </p:nvPr>
        </p:nvPicPr>
        <p:blipFill>
          <a:blip r:embed="rId2"/>
          <a:srcRect/>
          <a:stretch>
            <a:fillRect/>
          </a:stretch>
        </p:blipFill>
        <p:spPr>
          <a:xfrm>
            <a:off x="4724400" y="2508250"/>
            <a:ext cx="3810000" cy="3435350"/>
          </a:xfrm>
        </p:spPr>
      </p:pic>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ext Box 2"/>
          <p:cNvSpPr txBox="1">
            <a:spLocks noChangeArrowheads="1"/>
          </p:cNvSpPr>
          <p:nvPr/>
        </p:nvSpPr>
        <p:spPr bwMode="auto">
          <a:xfrm>
            <a:off x="990600" y="2422525"/>
            <a:ext cx="3581400" cy="3292475"/>
          </a:xfrm>
          <a:prstGeom prst="rect">
            <a:avLst/>
          </a:prstGeom>
          <a:noFill/>
          <a:ln w="9525">
            <a:noFill/>
            <a:miter lim="800000"/>
            <a:headEnd/>
            <a:tailEnd/>
          </a:ln>
        </p:spPr>
        <p:txBody>
          <a:bodyPr>
            <a:spAutoFit/>
          </a:bodyPr>
          <a:lstStyle/>
          <a:p>
            <a:pPr marL="384175" indent="-384175" eaLnBrk="0" hangingPunct="0">
              <a:spcBef>
                <a:spcPct val="50000"/>
              </a:spcBef>
              <a:buClr>
                <a:schemeClr val="accent2"/>
              </a:buClr>
              <a:buFont typeface="Wingdings" pitchFamily="2" charset="2"/>
              <a:buChar char="1"/>
              <a:tabLst>
                <a:tab pos="384175" algn="l"/>
              </a:tabLst>
            </a:pPr>
            <a:r>
              <a:rPr lang="es-ES_tradnl" sz="2000" b="1"/>
              <a:t>Inversiones tangibles e intangibles</a:t>
            </a:r>
          </a:p>
          <a:p>
            <a:pPr marL="384175" indent="-384175" eaLnBrk="0" hangingPunct="0">
              <a:spcBef>
                <a:spcPct val="50000"/>
              </a:spcBef>
              <a:buClr>
                <a:schemeClr val="accent2"/>
              </a:buClr>
              <a:buFont typeface="Wingdings" pitchFamily="2" charset="2"/>
              <a:buChar char="1"/>
              <a:tabLst>
                <a:tab pos="384175" algn="l"/>
              </a:tabLst>
            </a:pPr>
            <a:r>
              <a:rPr lang="es-ES_tradnl" sz="2000" b="1"/>
              <a:t>Capital de Trabajo</a:t>
            </a:r>
          </a:p>
          <a:p>
            <a:pPr marL="384175" indent="-384175" eaLnBrk="0" hangingPunct="0">
              <a:spcBef>
                <a:spcPct val="50000"/>
              </a:spcBef>
              <a:buClr>
                <a:schemeClr val="accent2"/>
              </a:buClr>
              <a:buFont typeface="Wingdings" pitchFamily="2" charset="2"/>
              <a:buChar char="1"/>
              <a:tabLst>
                <a:tab pos="384175" algn="l"/>
              </a:tabLst>
            </a:pPr>
            <a:r>
              <a:rPr lang="es-ES_tradnl" sz="2000" b="1"/>
              <a:t>Estados Financieros Proyectados</a:t>
            </a:r>
          </a:p>
          <a:p>
            <a:pPr marL="384175" indent="-384175" eaLnBrk="0" hangingPunct="0">
              <a:spcBef>
                <a:spcPct val="50000"/>
              </a:spcBef>
              <a:buClr>
                <a:schemeClr val="accent2"/>
              </a:buClr>
              <a:buFont typeface="Wingdings" pitchFamily="2" charset="2"/>
              <a:buChar char="1"/>
              <a:tabLst>
                <a:tab pos="384175" algn="l"/>
              </a:tabLst>
            </a:pPr>
            <a:r>
              <a:rPr lang="es-ES_tradnl" sz="2000" b="1"/>
              <a:t>Financiamiento</a:t>
            </a:r>
          </a:p>
          <a:p>
            <a:pPr marL="384175" indent="-384175" eaLnBrk="0" hangingPunct="0">
              <a:spcBef>
                <a:spcPct val="50000"/>
              </a:spcBef>
              <a:buClr>
                <a:schemeClr val="accent2"/>
              </a:buClr>
              <a:buFont typeface="Wingdings" pitchFamily="2" charset="2"/>
              <a:buChar char="1"/>
              <a:tabLst>
                <a:tab pos="384175" algn="l"/>
              </a:tabLst>
            </a:pPr>
            <a:r>
              <a:rPr lang="es-ES_tradnl" sz="2000" b="1"/>
              <a:t>Punto de Equilibrio</a:t>
            </a:r>
          </a:p>
          <a:p>
            <a:pPr marL="384175" indent="-384175" eaLnBrk="0" hangingPunct="0">
              <a:spcBef>
                <a:spcPct val="50000"/>
              </a:spcBef>
              <a:buClr>
                <a:schemeClr val="accent2"/>
              </a:buClr>
              <a:buFont typeface="Wingdings" pitchFamily="2" charset="2"/>
              <a:buChar char="1"/>
              <a:tabLst>
                <a:tab pos="384175" algn="l"/>
              </a:tabLst>
            </a:pPr>
            <a:r>
              <a:rPr lang="es-ES_tradnl" sz="2000" b="1"/>
              <a:t>Métodos de Evaluación</a:t>
            </a:r>
          </a:p>
        </p:txBody>
      </p:sp>
      <p:graphicFrame>
        <p:nvGraphicFramePr>
          <p:cNvPr id="47106" name="Object 3"/>
          <p:cNvGraphicFramePr>
            <a:graphicFrameLocks noChangeAspect="1"/>
          </p:cNvGraphicFramePr>
          <p:nvPr/>
        </p:nvGraphicFramePr>
        <p:xfrm>
          <a:off x="5029200" y="2574925"/>
          <a:ext cx="2781300" cy="2505075"/>
        </p:xfrm>
        <a:graphic>
          <a:graphicData uri="http://schemas.openxmlformats.org/presentationml/2006/ole">
            <p:oleObj spid="_x0000_s47106" name="Imagen" r:id="rId3" imgW="2781360" imgH="2505240" progId="MS_ClipArt_Gallery.2">
              <p:embed/>
            </p:oleObj>
          </a:graphicData>
        </a:graphic>
      </p:graphicFrame>
      <p:sp>
        <p:nvSpPr>
          <p:cNvPr id="47108" name="Rectangle 4"/>
          <p:cNvSpPr>
            <a:spLocks noGrp="1" noChangeArrowheads="1"/>
          </p:cNvSpPr>
          <p:nvPr>
            <p:ph type="title"/>
          </p:nvPr>
        </p:nvSpPr>
        <p:spPr>
          <a:xfrm>
            <a:off x="1524000" y="1508125"/>
            <a:ext cx="5943600" cy="533400"/>
          </a:xfrm>
          <a:solidFill>
            <a:schemeClr val="accent2"/>
          </a:solidFill>
        </p:spPr>
        <p:txBody>
          <a:bodyPr/>
          <a:lstStyle/>
          <a:p>
            <a:pPr eaLnBrk="1" hangingPunct="1"/>
            <a:r>
              <a:rPr lang="es-MX" sz="2800" b="1" smtClean="0"/>
              <a:t>Estudio Económico Financiero</a:t>
            </a:r>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body" idx="1"/>
          </p:nvPr>
        </p:nvSpPr>
        <p:spPr>
          <a:xfrm>
            <a:off x="1143000" y="766763"/>
            <a:ext cx="7772400" cy="5327650"/>
          </a:xfrm>
        </p:spPr>
        <p:txBody>
          <a:bodyPr/>
          <a:lstStyle/>
          <a:p>
            <a:pPr marL="88900" indent="0" algn="just" eaLnBrk="1" hangingPunct="1">
              <a:lnSpc>
                <a:spcPct val="75000"/>
              </a:lnSpc>
              <a:spcBef>
                <a:spcPct val="0"/>
              </a:spcBef>
              <a:buFont typeface="Wingdings" pitchFamily="2" charset="2"/>
              <a:buNone/>
              <a:defRPr/>
            </a:pPr>
            <a:r>
              <a:rPr lang="es-ES_tradnl" sz="2000" b="1" smtClean="0"/>
              <a:t>Preparación y evaluación de proyectos (Contenidos mínimos).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buFont typeface="Wingdings" pitchFamily="2" charset="2"/>
              <a:buNone/>
              <a:defRPr/>
            </a:pPr>
            <a:r>
              <a:rPr lang="es-ES_tradnl" sz="2000" b="1" smtClean="0"/>
              <a:t>I. Preparación del proyecto.</a:t>
            </a:r>
          </a:p>
          <a:p>
            <a:pPr marL="88900" indent="0" algn="just"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buFont typeface="Wingdings" pitchFamily="2" charset="2"/>
              <a:buNone/>
              <a:defRPr/>
            </a:pPr>
            <a:r>
              <a:rPr lang="es-ES_tradnl" sz="2000" b="1" smtClean="0"/>
              <a:t>a)</a:t>
            </a:r>
            <a:r>
              <a:rPr lang="es-ES_tradnl" sz="2000" smtClean="0"/>
              <a:t> Antecedentes generales.</a:t>
            </a:r>
          </a:p>
          <a:p>
            <a:pPr marL="88900" indent="0" algn="just" eaLnBrk="1" hangingPunct="1">
              <a:lnSpc>
                <a:spcPct val="75000"/>
              </a:lnSpc>
              <a:spcBef>
                <a:spcPct val="0"/>
              </a:spcBef>
              <a:buFont typeface="Wingdings" pitchFamily="2" charset="2"/>
              <a:buNone/>
              <a:defRPr/>
            </a:pPr>
            <a:endParaRPr lang="es-ES_tradnl" sz="2000" smtClean="0"/>
          </a:p>
          <a:p>
            <a:pPr marL="1049338" lvl="1" algn="just" eaLnBrk="1" hangingPunct="1">
              <a:lnSpc>
                <a:spcPct val="75000"/>
              </a:lnSpc>
              <a:spcBef>
                <a:spcPct val="0"/>
              </a:spcBef>
              <a:defRPr/>
            </a:pPr>
            <a:r>
              <a:rPr lang="es-ES_tradnl" sz="2000" smtClean="0"/>
              <a:t>Industria, ámbito o sector del proyecto.</a:t>
            </a:r>
          </a:p>
          <a:p>
            <a:pPr marL="1049338" lvl="1" algn="just" eaLnBrk="1" hangingPunct="1">
              <a:lnSpc>
                <a:spcPct val="75000"/>
              </a:lnSpc>
              <a:spcBef>
                <a:spcPct val="0"/>
              </a:spcBef>
              <a:defRPr/>
            </a:pPr>
            <a:r>
              <a:rPr lang="es-ES_tradnl" sz="2000" smtClean="0"/>
              <a:t>Ubicación de la zona de estudio.</a:t>
            </a:r>
          </a:p>
          <a:p>
            <a:pPr marL="1049338" lvl="1" algn="just" eaLnBrk="1" hangingPunct="1">
              <a:lnSpc>
                <a:spcPct val="75000"/>
              </a:lnSpc>
              <a:spcBef>
                <a:spcPct val="0"/>
              </a:spcBef>
              <a:defRPr/>
            </a:pPr>
            <a:r>
              <a:rPr lang="es-ES_tradnl" sz="2000" smtClean="0"/>
              <a:t>Características generales de la zona en estudio (culturales, económicas, políticas, etc).</a:t>
            </a:r>
          </a:p>
          <a:p>
            <a:pPr marL="1049338" lvl="1" algn="just" eaLnBrk="1" hangingPunct="1">
              <a:lnSpc>
                <a:spcPct val="75000"/>
              </a:lnSpc>
              <a:spcBef>
                <a:spcPct val="0"/>
              </a:spcBef>
              <a:defRPr/>
            </a:pPr>
            <a:r>
              <a:rPr lang="es-ES_tradnl" sz="2000" smtClean="0"/>
              <a:t>Identificación de segmentos producto - mercado.</a:t>
            </a:r>
          </a:p>
          <a:p>
            <a:pPr marL="1049338" lvl="1" algn="just" eaLnBrk="1" hangingPunct="1">
              <a:lnSpc>
                <a:spcPct val="75000"/>
              </a:lnSpc>
              <a:spcBef>
                <a:spcPct val="0"/>
              </a:spcBef>
              <a:defRPr/>
            </a:pPr>
            <a:r>
              <a:rPr lang="es-ES_tradnl" sz="2000" smtClean="0"/>
              <a:t>Características generales de los gestores del proyecto (aspectos organizacionales, marco legal, aspectos de cultura organizativa, etc).</a:t>
            </a:r>
          </a:p>
          <a:p>
            <a:pPr marL="1049338" lvl="1" algn="just" eaLnBrk="1" hangingPunct="1">
              <a:lnSpc>
                <a:spcPct val="75000"/>
              </a:lnSpc>
              <a:spcBef>
                <a:spcPct val="0"/>
              </a:spcBef>
              <a:defRPr/>
            </a:pPr>
            <a:r>
              <a:rPr lang="es-ES_tradnl" sz="2000" smtClean="0"/>
              <a:t>Otras informaciones  relevantes :</a:t>
            </a:r>
          </a:p>
          <a:p>
            <a:pPr marL="1468438" lvl="2" algn="just" eaLnBrk="1" hangingPunct="1">
              <a:lnSpc>
                <a:spcPct val="75000"/>
              </a:lnSpc>
              <a:spcBef>
                <a:spcPct val="0"/>
              </a:spcBef>
              <a:defRPr/>
            </a:pPr>
            <a:r>
              <a:rPr lang="es-ES_tradnl" sz="2000" smtClean="0"/>
              <a:t>Entrevistas con expertos o personas experimentadas en el tema.</a:t>
            </a:r>
          </a:p>
          <a:p>
            <a:pPr marL="1468438" lvl="2" algn="just" eaLnBrk="1" hangingPunct="1">
              <a:lnSpc>
                <a:spcPct val="75000"/>
              </a:lnSpc>
              <a:spcBef>
                <a:spcPct val="0"/>
              </a:spcBef>
              <a:defRPr/>
            </a:pPr>
            <a:r>
              <a:rPr lang="es-ES_tradnl" sz="2000" smtClean="0"/>
              <a:t>Recopilación bibliográfica (incluye estudios anteriores a nivel de perfil, prefactibilidad o factibilidad).</a:t>
            </a:r>
          </a:p>
          <a:p>
            <a:pPr marL="1468438" lvl="2" algn="just" eaLnBrk="1" hangingPunct="1">
              <a:lnSpc>
                <a:spcPct val="75000"/>
              </a:lnSpc>
              <a:spcBef>
                <a:spcPct val="0"/>
              </a:spcBef>
              <a:defRPr/>
            </a:pPr>
            <a:endParaRPr lang="es-ES_tradnl" sz="1600" b="1" smtClean="0"/>
          </a:p>
          <a:p>
            <a:pPr marL="1468438" lvl="2" eaLnBrk="1" hangingPunct="1">
              <a:lnSpc>
                <a:spcPct val="75000"/>
              </a:lnSpc>
              <a:spcBef>
                <a:spcPct val="0"/>
              </a:spcBef>
              <a:buFont typeface="Wingdings" pitchFamily="2" charset="2"/>
              <a:buNone/>
              <a:defRPr/>
            </a:pPr>
            <a:endParaRPr lang="es-ES_tradnl" sz="1600" smtClean="0"/>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body" idx="1"/>
          </p:nvPr>
        </p:nvSpPr>
        <p:spPr>
          <a:xfrm>
            <a:off x="1143000" y="766763"/>
            <a:ext cx="7772400" cy="5878512"/>
          </a:xfrm>
        </p:spPr>
        <p:txBody>
          <a:bodyPr/>
          <a:lstStyle/>
          <a:p>
            <a:pPr marL="476250" lvl="2" indent="0" algn="just" eaLnBrk="1" hangingPunct="1">
              <a:lnSpc>
                <a:spcPct val="75000"/>
              </a:lnSpc>
              <a:spcBef>
                <a:spcPct val="0"/>
              </a:spcBef>
              <a:buFont typeface="Wingdings" pitchFamily="2" charset="2"/>
              <a:buNone/>
              <a:defRPr/>
            </a:pPr>
            <a:r>
              <a:rPr lang="es-ES_tradnl" sz="2000" b="1" smtClean="0"/>
              <a:t>b) </a:t>
            </a:r>
            <a:r>
              <a:rPr lang="es-ES_tradnl" sz="2000" smtClean="0"/>
              <a:t>Estudio de mercado.</a:t>
            </a:r>
          </a:p>
          <a:p>
            <a:pPr marL="476250" lvl="2" indent="0" algn="just" eaLnBrk="1" hangingPunct="1">
              <a:lnSpc>
                <a:spcPct val="75000"/>
              </a:lnSpc>
              <a:spcBef>
                <a:spcPct val="0"/>
              </a:spcBef>
              <a:buFont typeface="Wingdings" pitchFamily="2" charset="2"/>
              <a:buNone/>
              <a:defRPr/>
            </a:pPr>
            <a:endParaRPr lang="es-ES_tradnl" sz="2000" smtClean="0"/>
          </a:p>
          <a:p>
            <a:pPr marL="1143000" lvl="3" indent="0" algn="just" eaLnBrk="1" hangingPunct="1">
              <a:lnSpc>
                <a:spcPct val="75000"/>
              </a:lnSpc>
              <a:spcBef>
                <a:spcPct val="0"/>
              </a:spcBef>
              <a:defRPr/>
            </a:pPr>
            <a:r>
              <a:rPr lang="es-ES_tradnl" smtClean="0"/>
              <a:t>Oferta.</a:t>
            </a:r>
          </a:p>
          <a:p>
            <a:pPr marL="1905000" lvl="4" indent="0" algn="just" eaLnBrk="1" hangingPunct="1">
              <a:lnSpc>
                <a:spcPct val="75000"/>
              </a:lnSpc>
              <a:spcBef>
                <a:spcPct val="0"/>
              </a:spcBef>
              <a:buFont typeface="Symbol" pitchFamily="18" charset="2"/>
              <a:buChar char="·"/>
              <a:defRPr/>
            </a:pPr>
            <a:r>
              <a:rPr lang="es-ES_tradnl" smtClean="0"/>
              <a:t>Especificación de el (los) producto (s).</a:t>
            </a:r>
          </a:p>
          <a:p>
            <a:pPr marL="1905000" lvl="4" indent="0" algn="just" eaLnBrk="1" hangingPunct="1">
              <a:lnSpc>
                <a:spcPct val="75000"/>
              </a:lnSpc>
              <a:spcBef>
                <a:spcPct val="0"/>
              </a:spcBef>
              <a:buFont typeface="Symbol" pitchFamily="18" charset="2"/>
              <a:buChar char="·"/>
              <a:defRPr/>
            </a:pPr>
            <a:r>
              <a:rPr lang="es-ES_tradnl" smtClean="0"/>
              <a:t>Oferta histórica y sus factores de incidencia.</a:t>
            </a:r>
          </a:p>
          <a:p>
            <a:pPr marL="1905000" lvl="4" indent="0" algn="just" eaLnBrk="1" hangingPunct="1">
              <a:lnSpc>
                <a:spcPct val="75000"/>
              </a:lnSpc>
              <a:spcBef>
                <a:spcPct val="0"/>
              </a:spcBef>
              <a:buFont typeface="Symbol" pitchFamily="18" charset="2"/>
              <a:buChar char="·"/>
              <a:defRPr/>
            </a:pPr>
            <a:r>
              <a:rPr lang="es-ES_tradnl" smtClean="0"/>
              <a:t>Políticas y métodos de tarificación y precios.</a:t>
            </a:r>
          </a:p>
          <a:p>
            <a:pPr marL="1905000" lvl="4" indent="0" algn="just" eaLnBrk="1" hangingPunct="1">
              <a:lnSpc>
                <a:spcPct val="75000"/>
              </a:lnSpc>
              <a:spcBef>
                <a:spcPct val="0"/>
              </a:spcBef>
              <a:buFont typeface="Symbol" pitchFamily="18" charset="2"/>
              <a:buChar char="·"/>
              <a:defRPr/>
            </a:pPr>
            <a:r>
              <a:rPr lang="es-ES_tradnl" smtClean="0"/>
              <a:t>Oferta actual y proyecciones.</a:t>
            </a:r>
          </a:p>
          <a:p>
            <a:pPr marL="1905000" lvl="4" indent="0" eaLnBrk="1" hangingPunct="1">
              <a:lnSpc>
                <a:spcPct val="75000"/>
              </a:lnSpc>
              <a:spcBef>
                <a:spcPct val="0"/>
              </a:spcBef>
              <a:buFont typeface="Symbol" pitchFamily="18" charset="2"/>
              <a:buChar char="·"/>
              <a:defRPr/>
            </a:pPr>
            <a:r>
              <a:rPr lang="es-ES_tradnl" smtClean="0"/>
              <a:t>Localización y concentración de la oferta.</a:t>
            </a:r>
          </a:p>
          <a:p>
            <a:pPr marL="1905000" lvl="4" indent="0" eaLnBrk="1" hangingPunct="1">
              <a:lnSpc>
                <a:spcPct val="75000"/>
              </a:lnSpc>
              <a:spcBef>
                <a:spcPct val="0"/>
              </a:spcBef>
              <a:buFont typeface="Symbol" pitchFamily="18" charset="2"/>
              <a:buChar char="·"/>
              <a:defRPr/>
            </a:pPr>
            <a:r>
              <a:rPr lang="es-ES_tradnl" smtClean="0"/>
              <a:t>Cobertura geográfica.</a:t>
            </a:r>
          </a:p>
          <a:p>
            <a:pPr marL="1905000" lvl="4" indent="0" eaLnBrk="1" hangingPunct="1">
              <a:lnSpc>
                <a:spcPct val="75000"/>
              </a:lnSpc>
              <a:spcBef>
                <a:spcPct val="0"/>
              </a:spcBef>
              <a:buFont typeface="Symbol" pitchFamily="18" charset="2"/>
              <a:buChar char="·"/>
              <a:defRPr/>
            </a:pPr>
            <a:r>
              <a:rPr lang="es-ES_tradnl" smtClean="0"/>
              <a:t>Restricciones de disponibilidad de recursos.</a:t>
            </a:r>
          </a:p>
          <a:p>
            <a:pPr marL="1905000" lvl="4" indent="0" algn="just" eaLnBrk="1" hangingPunct="1">
              <a:lnSpc>
                <a:spcPct val="75000"/>
              </a:lnSpc>
              <a:spcBef>
                <a:spcPct val="0"/>
              </a:spcBef>
              <a:defRPr/>
            </a:pPr>
            <a:endParaRPr lang="es-ES_tradnl" smtClean="0"/>
          </a:p>
          <a:p>
            <a:pPr marL="1143000" lvl="3" indent="0" algn="just" eaLnBrk="1" hangingPunct="1">
              <a:lnSpc>
                <a:spcPct val="75000"/>
              </a:lnSpc>
              <a:spcBef>
                <a:spcPct val="0"/>
              </a:spcBef>
              <a:defRPr/>
            </a:pPr>
            <a:r>
              <a:rPr lang="es-ES_tradnl" smtClean="0"/>
              <a:t>Demanda.</a:t>
            </a:r>
          </a:p>
          <a:p>
            <a:pPr marL="1905000" lvl="4" indent="0" algn="just" eaLnBrk="1" hangingPunct="1">
              <a:lnSpc>
                <a:spcPct val="75000"/>
              </a:lnSpc>
              <a:spcBef>
                <a:spcPct val="0"/>
              </a:spcBef>
              <a:buFont typeface="Symbol" pitchFamily="18" charset="2"/>
              <a:buChar char="·"/>
              <a:defRPr/>
            </a:pPr>
            <a:r>
              <a:rPr lang="es-ES_tradnl" smtClean="0"/>
              <a:t>Demanda histórica y factores de incidencia.</a:t>
            </a:r>
          </a:p>
          <a:p>
            <a:pPr marL="1905000" lvl="4" indent="0" algn="just" eaLnBrk="1" hangingPunct="1">
              <a:lnSpc>
                <a:spcPct val="75000"/>
              </a:lnSpc>
              <a:spcBef>
                <a:spcPct val="0"/>
              </a:spcBef>
              <a:buFont typeface="Symbol" pitchFamily="18" charset="2"/>
              <a:buChar char="·"/>
              <a:defRPr/>
            </a:pPr>
            <a:r>
              <a:rPr lang="es-ES_tradnl" smtClean="0"/>
              <a:t>Demanda actual y proyecciones.</a:t>
            </a:r>
          </a:p>
          <a:p>
            <a:pPr marL="1905000" lvl="4" indent="0" algn="just" eaLnBrk="1" hangingPunct="1">
              <a:lnSpc>
                <a:spcPct val="75000"/>
              </a:lnSpc>
              <a:spcBef>
                <a:spcPct val="0"/>
              </a:spcBef>
              <a:buFont typeface="Symbol" pitchFamily="18" charset="2"/>
              <a:buChar char="·"/>
              <a:defRPr/>
            </a:pPr>
            <a:r>
              <a:rPr lang="es-ES_tradnl" smtClean="0"/>
              <a:t>Segmentación de la demanda.</a:t>
            </a:r>
          </a:p>
          <a:p>
            <a:pPr marL="1905000" lvl="4" indent="0" algn="just" eaLnBrk="1" hangingPunct="1">
              <a:lnSpc>
                <a:spcPct val="75000"/>
              </a:lnSpc>
              <a:spcBef>
                <a:spcPct val="0"/>
              </a:spcBef>
              <a:buFont typeface="Symbol" pitchFamily="18" charset="2"/>
              <a:buChar char="·"/>
              <a:defRPr/>
            </a:pPr>
            <a:r>
              <a:rPr lang="es-ES_tradnl" smtClean="0"/>
              <a:t>Localización de la demanda.</a:t>
            </a:r>
          </a:p>
          <a:p>
            <a:pPr marL="1905000" lvl="4" indent="0" algn="just" eaLnBrk="1" hangingPunct="1">
              <a:lnSpc>
                <a:spcPct val="75000"/>
              </a:lnSpc>
              <a:spcBef>
                <a:spcPct val="0"/>
              </a:spcBef>
              <a:buFont typeface="Symbol" pitchFamily="18" charset="2"/>
              <a:buChar char="·"/>
              <a:defRPr/>
            </a:pPr>
            <a:r>
              <a:rPr lang="es-ES_tradnl" smtClean="0"/>
              <a:t>Concentración de la demanda (por áreas geográficas, por segmentos, por ingreso, etc).</a:t>
            </a:r>
          </a:p>
          <a:p>
            <a:pPr marL="1905000" lvl="4" indent="0" algn="just" eaLnBrk="1" hangingPunct="1">
              <a:lnSpc>
                <a:spcPct val="75000"/>
              </a:lnSpc>
              <a:spcBef>
                <a:spcPct val="0"/>
              </a:spcBef>
              <a:buFont typeface="Symbol" pitchFamily="18" charset="2"/>
              <a:buChar char="·"/>
              <a:defRPr/>
            </a:pPr>
            <a:r>
              <a:rPr lang="es-ES_tradnl" smtClean="0"/>
              <a:t>Tipo de consumo (residencial, comercial, industrial).</a:t>
            </a:r>
          </a:p>
          <a:p>
            <a:pPr marL="0" indent="0" algn="just" eaLnBrk="1" hangingPunct="1">
              <a:lnSpc>
                <a:spcPct val="75000"/>
              </a:lnSpc>
              <a:spcBef>
                <a:spcPct val="0"/>
              </a:spcBef>
              <a:defRPr/>
            </a:pPr>
            <a:endParaRPr lang="es-ES_tradnl" sz="2000" smtClean="0"/>
          </a:p>
          <a:p>
            <a:pPr marL="476250" lvl="2" indent="0" algn="just" eaLnBrk="1" hangingPunct="1">
              <a:lnSpc>
                <a:spcPct val="75000"/>
              </a:lnSpc>
              <a:spcBef>
                <a:spcPct val="0"/>
              </a:spcBef>
              <a:buFont typeface="Wingdings" pitchFamily="2" charset="2"/>
              <a:buNone/>
              <a:defRPr/>
            </a:pPr>
            <a:r>
              <a:rPr lang="es-ES_tradnl" sz="2000" noProof="1" smtClean="0"/>
              <a:t>Este punto puede/debe ser complementado con una visión más global y sistemática utilizando un enfoque de planificación estratégica. Este permite abordar el proyecto desde una perspectiva estratégica en lugar de una perspectiva táctica - operativa.</a:t>
            </a:r>
            <a:endParaRPr lang="es-ES_tradnl" sz="2000" smtClean="0"/>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body" idx="1"/>
          </p:nvPr>
        </p:nvSpPr>
        <p:spPr>
          <a:xfrm>
            <a:off x="1143000" y="1550988"/>
            <a:ext cx="7772400" cy="5557837"/>
          </a:xfrm>
        </p:spPr>
        <p:txBody>
          <a:bodyPr/>
          <a:lstStyle/>
          <a:p>
            <a:pPr marL="0" indent="0" algn="just" eaLnBrk="1" hangingPunct="1">
              <a:lnSpc>
                <a:spcPct val="75000"/>
              </a:lnSpc>
              <a:spcBef>
                <a:spcPct val="0"/>
              </a:spcBef>
              <a:buFont typeface="Wingdings" pitchFamily="2" charset="2"/>
              <a:buNone/>
              <a:defRPr/>
            </a:pPr>
            <a:r>
              <a:rPr lang="es-ES" sz="2000" b="1" noProof="1" smtClean="0"/>
              <a:t>c)</a:t>
            </a:r>
            <a:r>
              <a:rPr lang="es-ES" sz="2000" noProof="1" smtClean="0"/>
              <a:t> Diagnóstico.</a:t>
            </a:r>
            <a:endParaRPr lang="es-ES_tradnl" sz="2000" b="1" smtClean="0"/>
          </a:p>
          <a:p>
            <a:pPr marL="2038350" lvl="2" algn="just" eaLnBrk="1" hangingPunct="1">
              <a:lnSpc>
                <a:spcPct val="75000"/>
              </a:lnSpc>
              <a:spcBef>
                <a:spcPct val="0"/>
              </a:spcBef>
              <a:buFont typeface="Wingdings" pitchFamily="2" charset="2"/>
              <a:buNone/>
              <a:defRPr/>
            </a:pPr>
            <a:r>
              <a:rPr lang="es-ES_tradnl" sz="2000" smtClean="0"/>
              <a:t>	Antecedentes generales + estudio de mercado  </a:t>
            </a:r>
            <a:r>
              <a:rPr lang="es-ES_tradnl" sz="2000" noProof="1" smtClean="0">
                <a:sym typeface="Wingdings" pitchFamily="2" charset="2"/>
              </a:rPr>
              <a:t></a:t>
            </a:r>
            <a:r>
              <a:rPr lang="es-ES_tradnl" sz="2000" noProof="1" smtClean="0"/>
              <a:t> definición de situación sin proyecto.</a:t>
            </a:r>
            <a:endParaRPr lang="es-ES_tradnl" sz="2000" smtClean="0"/>
          </a:p>
          <a:p>
            <a:pPr marL="1619250" lvl="1" algn="just" eaLnBrk="1" hangingPunct="1">
              <a:lnSpc>
                <a:spcPct val="75000"/>
              </a:lnSpc>
              <a:spcBef>
                <a:spcPct val="0"/>
              </a:spcBef>
              <a:buFont typeface="Wingdings" pitchFamily="2" charset="2"/>
              <a:buNone/>
              <a:defRPr/>
            </a:pPr>
            <a:endParaRPr lang="es-ES_tradnl" sz="2000" noProof="1" smtClean="0"/>
          </a:p>
          <a:p>
            <a:pPr marL="1619250" lvl="1" algn="just" eaLnBrk="1" hangingPunct="1">
              <a:lnSpc>
                <a:spcPct val="75000"/>
              </a:lnSpc>
              <a:spcBef>
                <a:spcPct val="0"/>
              </a:spcBef>
              <a:buFont typeface="Wingdings" pitchFamily="2" charset="2"/>
              <a:buNone/>
              <a:defRPr/>
            </a:pPr>
            <a:r>
              <a:rPr lang="es-ES_tradnl" sz="2000" noProof="1" smtClean="0"/>
              <a:t>Ejemplos de resultados de diagnóstico.</a:t>
            </a:r>
          </a:p>
          <a:p>
            <a:pPr marL="1619250" lvl="1" algn="just" eaLnBrk="1" hangingPunct="1">
              <a:lnSpc>
                <a:spcPct val="75000"/>
              </a:lnSpc>
              <a:spcBef>
                <a:spcPct val="0"/>
              </a:spcBef>
              <a:buFont typeface="Wingdings" pitchFamily="2" charset="2"/>
              <a:buNone/>
              <a:defRPr/>
            </a:pPr>
            <a:endParaRPr lang="es-ES_tradnl" sz="2000" noProof="1" smtClean="0"/>
          </a:p>
          <a:p>
            <a:pPr marL="2038350" lvl="2" algn="just" eaLnBrk="1" hangingPunct="1">
              <a:lnSpc>
                <a:spcPct val="75000"/>
              </a:lnSpc>
              <a:spcBef>
                <a:spcPct val="0"/>
              </a:spcBef>
              <a:defRPr/>
            </a:pPr>
            <a:r>
              <a:rPr lang="es-ES_tradnl" sz="2000" noProof="1" smtClean="0"/>
              <a:t>Demanda insatisfecha.</a:t>
            </a:r>
          </a:p>
          <a:p>
            <a:pPr marL="2038350" lvl="2" algn="just" eaLnBrk="1" hangingPunct="1">
              <a:lnSpc>
                <a:spcPct val="75000"/>
              </a:lnSpc>
              <a:spcBef>
                <a:spcPct val="0"/>
              </a:spcBef>
              <a:defRPr/>
            </a:pPr>
            <a:r>
              <a:rPr lang="es-ES_tradnl" sz="2000" noProof="1" smtClean="0"/>
              <a:t>Mala calidad de los servicios.</a:t>
            </a:r>
          </a:p>
          <a:p>
            <a:pPr marL="2038350" lvl="2" algn="just" eaLnBrk="1" hangingPunct="1">
              <a:lnSpc>
                <a:spcPct val="75000"/>
              </a:lnSpc>
              <a:spcBef>
                <a:spcPct val="0"/>
              </a:spcBef>
              <a:buFont typeface="Wingdings" pitchFamily="2" charset="2"/>
              <a:buNone/>
              <a:defRPr/>
            </a:pPr>
            <a:endParaRPr lang="es-ES_tradnl" sz="2000" noProof="1" smtClean="0"/>
          </a:p>
          <a:p>
            <a:pPr marL="0" indent="0" algn="just" eaLnBrk="1" hangingPunct="1">
              <a:lnSpc>
                <a:spcPct val="75000"/>
              </a:lnSpc>
              <a:spcBef>
                <a:spcPct val="0"/>
              </a:spcBef>
              <a:buFont typeface="Wingdings" pitchFamily="2" charset="2"/>
              <a:buNone/>
              <a:defRPr/>
            </a:pPr>
            <a:r>
              <a:rPr lang="es-ES_tradnl" sz="2000" b="1" noProof="1" smtClean="0"/>
              <a:t>d)</a:t>
            </a:r>
            <a:r>
              <a:rPr lang="es-ES_tradnl" sz="2000" noProof="1" smtClean="0"/>
              <a:t> Optimización de la situación actual.</a:t>
            </a:r>
          </a:p>
          <a:p>
            <a:pPr marL="0" indent="0" algn="just" eaLnBrk="1" hangingPunct="1">
              <a:lnSpc>
                <a:spcPct val="75000"/>
              </a:lnSpc>
              <a:spcBef>
                <a:spcPct val="0"/>
              </a:spcBef>
              <a:buFont typeface="Wingdings" pitchFamily="2" charset="2"/>
              <a:buNone/>
              <a:defRPr/>
            </a:pPr>
            <a:endParaRPr lang="es-ES_tradnl" sz="2000" noProof="1" smtClean="0"/>
          </a:p>
          <a:p>
            <a:pPr marL="1619250" lvl="1" algn="just" eaLnBrk="1" hangingPunct="1">
              <a:lnSpc>
                <a:spcPct val="75000"/>
              </a:lnSpc>
              <a:spcBef>
                <a:spcPct val="0"/>
              </a:spcBef>
              <a:defRPr/>
            </a:pPr>
            <a:r>
              <a:rPr lang="es-ES_tradnl" sz="2000" noProof="1" smtClean="0"/>
              <a:t>Los beneficios netos de se obtienen comparando la situación con proyecto con la sin proyecto </a:t>
            </a:r>
            <a:r>
              <a:rPr lang="es-ES_tradnl" sz="2000" b="1" noProof="1" smtClean="0"/>
              <a:t>optimizada</a:t>
            </a:r>
            <a:r>
              <a:rPr lang="es-ES_tradnl" sz="2000" noProof="1" smtClean="0"/>
              <a:t> (</a:t>
            </a:r>
            <a:r>
              <a:rPr lang="es-ES_tradnl" sz="2000" b="1" noProof="1" smtClean="0"/>
              <a:t>situación base</a:t>
            </a:r>
            <a:r>
              <a:rPr lang="es-ES_tradnl" sz="2000" noProof="1" smtClean="0"/>
              <a:t>), evitando que se asignen al proyecto beneficios que no  corresponden.</a:t>
            </a:r>
          </a:p>
          <a:p>
            <a:pPr marL="0" indent="0" algn="just" eaLnBrk="1" hangingPunct="1">
              <a:lnSpc>
                <a:spcPct val="75000"/>
              </a:lnSpc>
              <a:spcBef>
                <a:spcPct val="0"/>
              </a:spcBef>
              <a:defRPr/>
            </a:pPr>
            <a:endParaRPr lang="es-ES_tradnl" sz="2400" noProof="1" smtClean="0"/>
          </a:p>
          <a:p>
            <a:pPr marL="1619250" lvl="1" algn="just" eaLnBrk="1" hangingPunct="1">
              <a:lnSpc>
                <a:spcPct val="75000"/>
              </a:lnSpc>
              <a:spcBef>
                <a:spcPct val="0"/>
              </a:spcBef>
              <a:defRPr/>
            </a:pPr>
            <a:r>
              <a:rPr lang="es-ES_tradnl" sz="2000" noProof="1" smtClean="0"/>
              <a:t>Ejemplo de optimizaciones de la situación actual.</a:t>
            </a:r>
          </a:p>
          <a:p>
            <a:pPr marL="2038350" lvl="2" algn="just" eaLnBrk="1" hangingPunct="1">
              <a:lnSpc>
                <a:spcPct val="75000"/>
              </a:lnSpc>
              <a:spcBef>
                <a:spcPct val="0"/>
              </a:spcBef>
              <a:defRPr/>
            </a:pPr>
            <a:r>
              <a:rPr lang="es-ES_tradnl" sz="2000" noProof="1" smtClean="0"/>
              <a:t>Rediseño de procesos y reingeniería.</a:t>
            </a:r>
          </a:p>
          <a:p>
            <a:pPr marL="2038350" lvl="2" algn="just" eaLnBrk="1" hangingPunct="1">
              <a:lnSpc>
                <a:spcPct val="75000"/>
              </a:lnSpc>
              <a:spcBef>
                <a:spcPct val="0"/>
              </a:spcBef>
              <a:defRPr/>
            </a:pPr>
            <a:r>
              <a:rPr lang="es-ES_tradnl" sz="2000" noProof="1" smtClean="0"/>
              <a:t>Mejoras en la gestión.</a:t>
            </a:r>
          </a:p>
          <a:p>
            <a:pPr marL="2038350" lvl="2" algn="just" eaLnBrk="1" hangingPunct="1">
              <a:lnSpc>
                <a:spcPct val="75000"/>
              </a:lnSpc>
              <a:spcBef>
                <a:spcPct val="0"/>
              </a:spcBef>
              <a:defRPr/>
            </a:pPr>
            <a:r>
              <a:rPr lang="es-ES_tradnl" sz="2000" noProof="1" smtClean="0"/>
              <a:t>Modificaciones que impliquen inversiones marginales.</a:t>
            </a:r>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body" idx="1"/>
          </p:nvPr>
        </p:nvSpPr>
        <p:spPr>
          <a:xfrm>
            <a:off x="1143000" y="381000"/>
            <a:ext cx="7772400" cy="6400800"/>
          </a:xfrm>
        </p:spPr>
        <p:txBody>
          <a:bodyPr/>
          <a:lstStyle/>
          <a:p>
            <a:pPr marL="1049338" lvl="1" algn="just" eaLnBrk="1" hangingPunct="1">
              <a:lnSpc>
                <a:spcPct val="75000"/>
              </a:lnSpc>
              <a:spcBef>
                <a:spcPct val="0"/>
              </a:spcBef>
              <a:defRPr/>
            </a:pPr>
            <a:r>
              <a:rPr lang="es-ES" sz="2000" noProof="1" smtClean="0"/>
              <a:t>Se debe considerar como parte de la situación base aquellos proyectos sustitutos y/o complementarios sobre los que se haya decidido su ejecución, y que se estime razonablemente que serán implementados (también se les debe considerar en la situación con proyecto).</a:t>
            </a:r>
          </a:p>
          <a:p>
            <a:pPr marL="88900" indent="0" algn="just" eaLnBrk="1" hangingPunct="1">
              <a:lnSpc>
                <a:spcPct val="75000"/>
              </a:lnSpc>
              <a:spcBef>
                <a:spcPct val="0"/>
              </a:spcBef>
              <a:defRPr/>
            </a:pPr>
            <a:endParaRPr lang="es-ES" sz="2000" noProof="1" smtClean="0"/>
          </a:p>
          <a:p>
            <a:pPr marL="88900" indent="0" algn="just" eaLnBrk="1" hangingPunct="1">
              <a:lnSpc>
                <a:spcPct val="75000"/>
              </a:lnSpc>
              <a:spcBef>
                <a:spcPct val="0"/>
              </a:spcBef>
              <a:buFont typeface="Wingdings" pitchFamily="2" charset="2"/>
              <a:buNone/>
              <a:defRPr/>
            </a:pPr>
            <a:r>
              <a:rPr lang="es-ES" sz="2000" b="1" noProof="1" smtClean="0"/>
              <a:t>e) </a:t>
            </a:r>
            <a:r>
              <a:rPr lang="es-ES" sz="2000" noProof="1" smtClean="0"/>
              <a:t> Generación de alternativas .</a:t>
            </a:r>
          </a:p>
          <a:p>
            <a:pPr marL="88900" indent="0" algn="just" eaLnBrk="1" hangingPunct="1">
              <a:lnSpc>
                <a:spcPct val="75000"/>
              </a:lnSpc>
              <a:spcBef>
                <a:spcPct val="0"/>
              </a:spcBef>
              <a:buFont typeface="Wingdings" pitchFamily="2" charset="2"/>
              <a:buNone/>
              <a:defRPr/>
            </a:pPr>
            <a:endParaRPr lang="es-ES" sz="2000" noProof="1" smtClean="0"/>
          </a:p>
          <a:p>
            <a:pPr marL="88900" indent="0" algn="just" eaLnBrk="1" hangingPunct="1">
              <a:lnSpc>
                <a:spcPct val="75000"/>
              </a:lnSpc>
              <a:spcBef>
                <a:spcPct val="0"/>
              </a:spcBef>
              <a:buFont typeface="Wingdings" pitchFamily="2" charset="2"/>
              <a:buNone/>
              <a:defRPr/>
            </a:pPr>
            <a:r>
              <a:rPr lang="es-ES" sz="2000" noProof="1" smtClean="0"/>
              <a:t>	Las alternativas generadas deben :</a:t>
            </a:r>
          </a:p>
          <a:p>
            <a:pPr marL="1468438" lvl="2" algn="just" eaLnBrk="1" hangingPunct="1">
              <a:lnSpc>
                <a:spcPct val="75000"/>
              </a:lnSpc>
              <a:spcBef>
                <a:spcPct val="0"/>
              </a:spcBef>
              <a:defRPr/>
            </a:pPr>
            <a:r>
              <a:rPr lang="es-ES" sz="2000" noProof="1" smtClean="0"/>
              <a:t>Permitir solucionar y/o aprovechar las oportunidades identificadas en el diagnóstico.</a:t>
            </a:r>
          </a:p>
          <a:p>
            <a:pPr marL="1468438" lvl="2" algn="just" eaLnBrk="1" hangingPunct="1">
              <a:lnSpc>
                <a:spcPct val="75000"/>
              </a:lnSpc>
              <a:spcBef>
                <a:spcPct val="0"/>
              </a:spcBef>
              <a:defRPr/>
            </a:pPr>
            <a:r>
              <a:rPr lang="es-ES" sz="2000" noProof="1" smtClean="0"/>
              <a:t>Ser técnicamente factibles.</a:t>
            </a:r>
          </a:p>
          <a:p>
            <a:pPr marL="1468438" lvl="2" algn="just" eaLnBrk="1" hangingPunct="1">
              <a:lnSpc>
                <a:spcPct val="75000"/>
              </a:lnSpc>
              <a:spcBef>
                <a:spcPct val="0"/>
              </a:spcBef>
              <a:defRPr/>
            </a:pPr>
            <a:r>
              <a:rPr lang="es-ES" sz="2000" noProof="1" smtClean="0"/>
              <a:t>Ser económicamente factibles.</a:t>
            </a:r>
          </a:p>
          <a:p>
            <a:pPr marL="1468438" lvl="2" algn="just" eaLnBrk="1" hangingPunct="1">
              <a:lnSpc>
                <a:spcPct val="75000"/>
              </a:lnSpc>
              <a:spcBef>
                <a:spcPct val="0"/>
              </a:spcBef>
              <a:defRPr/>
            </a:pPr>
            <a:r>
              <a:rPr lang="es-ES" sz="2000" noProof="1" smtClean="0"/>
              <a:t>Ser fundamentalmente distintas entre sí.</a:t>
            </a:r>
          </a:p>
          <a:p>
            <a:pPr marL="1468438" lvl="2" algn="just" eaLnBrk="1" hangingPunct="1">
              <a:lnSpc>
                <a:spcPct val="75000"/>
              </a:lnSpc>
              <a:spcBef>
                <a:spcPct val="0"/>
              </a:spcBef>
              <a:defRPr/>
            </a:pPr>
            <a:r>
              <a:rPr lang="es-ES" sz="2000" noProof="1" smtClean="0"/>
              <a:t>Ser comparables en términos de resultados.</a:t>
            </a:r>
          </a:p>
          <a:p>
            <a:pPr marL="88900" indent="0" algn="just" eaLnBrk="1" hangingPunct="1">
              <a:lnSpc>
                <a:spcPct val="75000"/>
              </a:lnSpc>
              <a:spcBef>
                <a:spcPct val="0"/>
              </a:spcBef>
              <a:defRPr/>
            </a:pPr>
            <a:endParaRPr lang="es-ES" sz="2000" noProof="1" smtClean="0"/>
          </a:p>
          <a:p>
            <a:pPr marL="88900" indent="0" algn="just" eaLnBrk="1" hangingPunct="1">
              <a:lnSpc>
                <a:spcPct val="75000"/>
              </a:lnSpc>
              <a:spcBef>
                <a:spcPct val="0"/>
              </a:spcBef>
              <a:buFont typeface="Wingdings" pitchFamily="2" charset="2"/>
              <a:buNone/>
              <a:defRPr/>
            </a:pPr>
            <a:r>
              <a:rPr lang="es-ES" sz="2000" b="1" noProof="1" smtClean="0"/>
              <a:t>f) </a:t>
            </a:r>
            <a:r>
              <a:rPr lang="es-ES" sz="2000" noProof="1" smtClean="0"/>
              <a:t>Selección (preselección) de alternativas.</a:t>
            </a:r>
          </a:p>
          <a:p>
            <a:pPr marL="88900" indent="0" algn="just" eaLnBrk="1" hangingPunct="1">
              <a:lnSpc>
                <a:spcPct val="75000"/>
              </a:lnSpc>
              <a:spcBef>
                <a:spcPct val="0"/>
              </a:spcBef>
              <a:defRPr/>
            </a:pPr>
            <a:endParaRPr lang="es-ES" sz="2000" noProof="1" smtClean="0"/>
          </a:p>
          <a:p>
            <a:pPr marL="1049338" lvl="1" algn="just" eaLnBrk="1" hangingPunct="1">
              <a:lnSpc>
                <a:spcPct val="75000"/>
              </a:lnSpc>
              <a:spcBef>
                <a:spcPct val="0"/>
              </a:spcBef>
              <a:defRPr/>
            </a:pPr>
            <a:r>
              <a:rPr lang="es-ES" sz="2000" noProof="1" smtClean="0"/>
              <a:t>Se deberá analizar la conveniencia de las distintas alternativas comparándolas entre sí de acuerdo a criterios técnicos y económicos.</a:t>
            </a:r>
          </a:p>
          <a:p>
            <a:pPr marL="1049338" lvl="1" algn="just" eaLnBrk="1" hangingPunct="1">
              <a:lnSpc>
                <a:spcPct val="75000"/>
              </a:lnSpc>
              <a:spcBef>
                <a:spcPct val="0"/>
              </a:spcBef>
              <a:defRPr/>
            </a:pPr>
            <a:endParaRPr lang="es-ES" sz="2000" noProof="1" smtClean="0"/>
          </a:p>
          <a:p>
            <a:pPr marL="1049338" lvl="1" algn="just" eaLnBrk="1" hangingPunct="1">
              <a:lnSpc>
                <a:spcPct val="75000"/>
              </a:lnSpc>
              <a:spcBef>
                <a:spcPct val="0"/>
              </a:spcBef>
              <a:defRPr/>
            </a:pPr>
            <a:r>
              <a:rPr lang="es-ES" sz="2000" noProof="1" smtClean="0"/>
              <a:t>Para la (s) alternativa(s) seleccionada (s) se debe analizar.</a:t>
            </a:r>
          </a:p>
          <a:p>
            <a:pPr marL="1468438" lvl="2" algn="just" eaLnBrk="1" hangingPunct="1">
              <a:lnSpc>
                <a:spcPct val="75000"/>
              </a:lnSpc>
              <a:spcBef>
                <a:spcPct val="0"/>
              </a:spcBef>
              <a:defRPr/>
            </a:pPr>
            <a:r>
              <a:rPr lang="es-ES" sz="2000" noProof="1" smtClean="0"/>
              <a:t>Tamaño óptimo del proyecto.</a:t>
            </a:r>
          </a:p>
          <a:p>
            <a:pPr marL="1468438" lvl="2" algn="just" eaLnBrk="1" hangingPunct="1">
              <a:lnSpc>
                <a:spcPct val="75000"/>
              </a:lnSpc>
              <a:spcBef>
                <a:spcPct val="0"/>
              </a:spcBef>
              <a:defRPr/>
            </a:pPr>
            <a:r>
              <a:rPr lang="es-ES" sz="2000" noProof="1" smtClean="0"/>
              <a:t>Localización óptima.</a:t>
            </a:r>
          </a:p>
          <a:p>
            <a:pPr marL="1468438" lvl="2" algn="just" eaLnBrk="1" hangingPunct="1">
              <a:lnSpc>
                <a:spcPct val="75000"/>
              </a:lnSpc>
              <a:spcBef>
                <a:spcPct val="0"/>
              </a:spcBef>
              <a:defRPr/>
            </a:pPr>
            <a:r>
              <a:rPr lang="es-ES" sz="2000" noProof="1" smtClean="0"/>
              <a:t>Momento óptimo para realizar el proyecto.</a:t>
            </a:r>
          </a:p>
          <a:p>
            <a:pPr marL="1468438" lvl="2" algn="just" eaLnBrk="1" hangingPunct="1">
              <a:lnSpc>
                <a:spcPct val="75000"/>
              </a:lnSpc>
              <a:spcBef>
                <a:spcPct val="0"/>
              </a:spcBef>
              <a:defRPr/>
            </a:pPr>
            <a:r>
              <a:rPr lang="es-ES" sz="2000" noProof="1" smtClean="0"/>
              <a:t>Prediseño (obras civiles, equipamiento, insumos).</a:t>
            </a:r>
          </a:p>
          <a:p>
            <a:pPr marL="88900" indent="0" algn="just" eaLnBrk="1" hangingPunct="1">
              <a:lnSpc>
                <a:spcPct val="75000"/>
              </a:lnSpc>
              <a:spcBef>
                <a:spcPct val="0"/>
              </a:spcBef>
              <a:defRPr/>
            </a:pPr>
            <a:endParaRPr lang="es-ES" sz="2000" noProof="1" smtClean="0"/>
          </a:p>
          <a:p>
            <a:pPr marL="88900" indent="0" algn="just" eaLnBrk="1" hangingPunct="1">
              <a:lnSpc>
                <a:spcPct val="75000"/>
              </a:lnSpc>
              <a:spcBef>
                <a:spcPct val="0"/>
              </a:spcBef>
              <a:defRPr/>
            </a:pPr>
            <a:endParaRPr lang="es-ES" sz="2000" noProof="1" smtClean="0"/>
          </a:p>
          <a:p>
            <a:pPr marL="88900" indent="0" algn="just" eaLnBrk="1" hangingPunct="1">
              <a:lnSpc>
                <a:spcPct val="75000"/>
              </a:lnSpc>
              <a:spcBef>
                <a:spcPct val="0"/>
              </a:spcBef>
              <a:defRPr/>
            </a:pPr>
            <a:endParaRPr lang="es-ES" sz="2000" noProof="1" smtClean="0"/>
          </a:p>
          <a:p>
            <a:pPr marL="88900" indent="0" algn="just" eaLnBrk="1" hangingPunct="1">
              <a:lnSpc>
                <a:spcPct val="75000"/>
              </a:lnSpc>
              <a:spcBef>
                <a:spcPct val="0"/>
              </a:spcBef>
              <a:defRPr/>
            </a:pPr>
            <a:r>
              <a:rPr lang="es-ES" sz="2000" b="1" noProof="1" smtClean="0"/>
              <a:t>Evaluación del proyecto.</a:t>
            </a:r>
          </a:p>
          <a:p>
            <a:pPr marL="88900" indent="0" algn="just" eaLnBrk="1" hangingPunct="1">
              <a:lnSpc>
                <a:spcPct val="75000"/>
              </a:lnSpc>
              <a:spcBef>
                <a:spcPct val="0"/>
              </a:spcBef>
              <a:defRPr/>
            </a:pPr>
            <a:endParaRPr lang="es-ES" sz="2000" noProof="1" smtClean="0"/>
          </a:p>
          <a:p>
            <a:pPr marL="1468438" lvl="2" algn="just" eaLnBrk="1" hangingPunct="1">
              <a:lnSpc>
                <a:spcPct val="75000"/>
              </a:lnSpc>
              <a:spcBef>
                <a:spcPct val="0"/>
              </a:spcBef>
              <a:defRPr/>
            </a:pPr>
            <a:r>
              <a:rPr lang="es-ES_tradnl" sz="2000" smtClean="0"/>
              <a:t>. Estimación de beneficios y costos.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	La estimación de b y c es un proceso de tres pasos sucesivos :</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	identificación.</a:t>
            </a:r>
          </a:p>
          <a:p>
            <a:pPr marL="88900" indent="0" algn="just" eaLnBrk="1" hangingPunct="1">
              <a:lnSpc>
                <a:spcPct val="75000"/>
              </a:lnSpc>
              <a:spcBef>
                <a:spcPct val="0"/>
              </a:spcBef>
              <a:defRPr/>
            </a:pPr>
            <a:r>
              <a:rPr lang="es-ES_tradnl" sz="2000" smtClean="0"/>
              <a:t>		Medición.</a:t>
            </a:r>
          </a:p>
          <a:p>
            <a:pPr marL="88900" indent="0" algn="just" eaLnBrk="1" hangingPunct="1">
              <a:lnSpc>
                <a:spcPct val="75000"/>
              </a:lnSpc>
              <a:spcBef>
                <a:spcPct val="0"/>
              </a:spcBef>
              <a:defRPr/>
            </a:pPr>
            <a:r>
              <a:rPr lang="es-ES_tradnl" sz="2000" smtClean="0"/>
              <a:t>		Valoración.</a:t>
            </a:r>
          </a:p>
          <a:p>
            <a:pPr marL="88900" indent="0" algn="just" eaLnBrk="1" hangingPunct="1">
              <a:lnSpc>
                <a:spcPct val="75000"/>
              </a:lnSpc>
              <a:defRPr/>
            </a:pPr>
            <a:endParaRPr lang="es-ES_tradnl" sz="2000" smtClean="0"/>
          </a:p>
          <a:p>
            <a:pPr marL="88900" indent="0" algn="just" eaLnBrk="1" hangingPunct="1">
              <a:lnSpc>
                <a:spcPct val="75000"/>
              </a:lnSpc>
              <a:defRPr/>
            </a:pPr>
            <a:r>
              <a:rPr lang="es-ES_tradnl" sz="2000" smtClean="0"/>
              <a:t>	Dependiendo del agente que hace la estimación tendremos byc :</a:t>
            </a:r>
          </a:p>
          <a:p>
            <a:pPr marL="88900" indent="0" algn="just" eaLnBrk="1" hangingPunct="1">
              <a:lnSpc>
                <a:spcPct val="75000"/>
              </a:lnSpc>
              <a:defRPr/>
            </a:pPr>
            <a:endParaRPr lang="es-ES_tradnl" sz="2000" smtClean="0"/>
          </a:p>
          <a:p>
            <a:pPr marL="1887538" lvl="3" algn="just" eaLnBrk="1" hangingPunct="1">
              <a:lnSpc>
                <a:spcPct val="75000"/>
              </a:lnSpc>
              <a:buFont typeface="Symbol" pitchFamily="18" charset="2"/>
              <a:buChar char="·"/>
              <a:defRPr/>
            </a:pPr>
            <a:r>
              <a:rPr lang="es-ES_tradnl" smtClean="0"/>
              <a:t>Privados.</a:t>
            </a:r>
          </a:p>
          <a:p>
            <a:pPr marL="2306638" lvl="4" algn="just" eaLnBrk="1" hangingPunct="1">
              <a:lnSpc>
                <a:spcPct val="75000"/>
              </a:lnSpc>
              <a:defRPr/>
            </a:pPr>
            <a:r>
              <a:rPr lang="es-ES_tradnl" smtClean="0"/>
              <a:t>Directos, indirectos.</a:t>
            </a:r>
          </a:p>
          <a:p>
            <a:pPr marL="2306638" lvl="4" algn="just" eaLnBrk="1" hangingPunct="1">
              <a:lnSpc>
                <a:spcPct val="75000"/>
              </a:lnSpc>
              <a:defRPr/>
            </a:pPr>
            <a:r>
              <a:rPr lang="es-ES_tradnl" smtClean="0"/>
              <a:t>Cuantificables (valorables), no cuantificables (no valorables).</a:t>
            </a:r>
          </a:p>
          <a:p>
            <a:pPr marL="88900" indent="0" algn="just" eaLnBrk="1" hangingPunct="1">
              <a:lnSpc>
                <a:spcPct val="75000"/>
              </a:lnSpc>
              <a:defRPr/>
            </a:pPr>
            <a:endParaRPr lang="es-ES_tradnl" sz="2000" smtClean="0"/>
          </a:p>
          <a:p>
            <a:pPr marL="1887538" lvl="3" algn="just" eaLnBrk="1" hangingPunct="1">
              <a:lnSpc>
                <a:spcPct val="75000"/>
              </a:lnSpc>
              <a:buFont typeface="Symbol" pitchFamily="18" charset="2"/>
              <a:buChar char="·"/>
              <a:defRPr/>
            </a:pPr>
            <a:r>
              <a:rPr lang="es-ES_tradnl" smtClean="0"/>
              <a:t>Sociales.</a:t>
            </a:r>
          </a:p>
          <a:p>
            <a:pPr marL="88900" indent="0" algn="just" eaLnBrk="1" hangingPunct="1">
              <a:lnSpc>
                <a:spcPct val="75000"/>
              </a:lnSpc>
              <a:defRPr/>
            </a:pPr>
            <a:r>
              <a:rPr lang="es-ES_tradnl" sz="2000" smtClean="0"/>
              <a:t>		Directos, indirectos.</a:t>
            </a:r>
          </a:p>
          <a:p>
            <a:pPr marL="88900" indent="0" algn="just" eaLnBrk="1" hangingPunct="1">
              <a:lnSpc>
                <a:spcPct val="75000"/>
              </a:lnSpc>
              <a:defRPr/>
            </a:pPr>
            <a:r>
              <a:rPr lang="es-ES_tradnl" sz="2000" smtClean="0"/>
              <a:t>		Cuantificables, no cuantificables.</a:t>
            </a:r>
          </a:p>
          <a:p>
            <a:pPr marL="88900" indent="0" algn="just" eaLnBrk="1" hangingPunct="1">
              <a:lnSpc>
                <a:spcPct val="75000"/>
              </a:lnSpc>
              <a:defRPr/>
            </a:pPr>
            <a:r>
              <a:rPr lang="es-ES_tradnl" sz="2000" smtClean="0"/>
              <a:t>		Externalidades.</a:t>
            </a:r>
          </a:p>
          <a:p>
            <a:pPr marL="88900" indent="0" algn="just" eaLnBrk="1" hangingPunct="1">
              <a:lnSpc>
                <a:spcPct val="75000"/>
              </a:lnSpc>
              <a:defRPr/>
            </a:pPr>
            <a:endParaRPr lang="es-ES_tradnl" sz="2000" smtClean="0"/>
          </a:p>
          <a:p>
            <a:pPr marL="88900" indent="0" algn="just" eaLnBrk="1" hangingPunct="1">
              <a:lnSpc>
                <a:spcPct val="75000"/>
              </a:lnSpc>
              <a:defRPr/>
            </a:pPr>
            <a:r>
              <a:rPr lang="es-ES_tradnl" sz="2000" smtClean="0"/>
              <a:t>	Los b y c directos e indirectos cuantificables deben ser estimados según algún numerario común (normalmente $ de hoy), en cambio los no cuantificables deben ser identificados y medidos en las unidades que resulte pertinente.</a:t>
            </a:r>
          </a:p>
          <a:p>
            <a:pPr marL="88900" indent="0" algn="just" eaLnBrk="1" hangingPunct="1">
              <a:lnSpc>
                <a:spcPct val="75000"/>
              </a:lnSpc>
              <a:defRPr/>
            </a:pPr>
            <a:endParaRPr lang="es-ES_tradnl" sz="2000" smtClean="0"/>
          </a:p>
          <a:p>
            <a:pPr marL="88900" indent="0" algn="just" eaLnBrk="1" hangingPunct="1">
              <a:lnSpc>
                <a:spcPct val="75000"/>
              </a:lnSpc>
              <a:defRPr/>
            </a:pPr>
            <a:r>
              <a:rPr lang="es-ES_tradnl" sz="2000" smtClean="0"/>
              <a:t>	Ejemplo : beneficio no cuantificable de un proyecto de semaforización : disminución de accidentes.</a:t>
            </a:r>
          </a:p>
          <a:p>
            <a:pPr marL="88900" indent="0" algn="just" eaLnBrk="1" hangingPunct="1">
              <a:lnSpc>
                <a:spcPct val="75000"/>
              </a:lnSpc>
              <a:defRPr/>
            </a:pPr>
            <a:endParaRPr lang="es-ES_tradnl" sz="2000" smtClean="0"/>
          </a:p>
          <a:p>
            <a:pPr marL="88900" indent="0" algn="just" eaLnBrk="1" hangingPunct="1">
              <a:lnSpc>
                <a:spcPct val="75000"/>
              </a:lnSpc>
              <a:defRPr/>
            </a:pPr>
            <a:endParaRPr lang="es-ES_tradnl" sz="2000" smtClean="0"/>
          </a:p>
          <a:p>
            <a:pPr marL="1468438" lvl="2" algn="just" eaLnBrk="1" hangingPunct="1">
              <a:lnSpc>
                <a:spcPct val="75000"/>
              </a:lnSpc>
              <a:defRPr/>
            </a:pPr>
            <a:r>
              <a:rPr lang="es-ES_tradnl" sz="2000" smtClean="0"/>
              <a:t>. Cálculo de indicadores.</a:t>
            </a:r>
          </a:p>
          <a:p>
            <a:pPr marL="88900" indent="0" algn="just" eaLnBrk="1" hangingPunct="1">
              <a:lnSpc>
                <a:spcPct val="75000"/>
              </a:lnSpc>
              <a:defRPr/>
            </a:pPr>
            <a:endParaRPr lang="es-ES_tradnl" sz="2000" smtClean="0"/>
          </a:p>
          <a:p>
            <a:pPr marL="1887538" lvl="3" algn="just" eaLnBrk="1" hangingPunct="1">
              <a:lnSpc>
                <a:spcPct val="75000"/>
              </a:lnSpc>
              <a:buFont typeface="Symbol" pitchFamily="18" charset="2"/>
              <a:buChar char="·"/>
              <a:defRPr/>
            </a:pPr>
            <a:r>
              <a:rPr lang="es-ES_tradnl" smtClean="0"/>
              <a:t>Valor presente neto (vpn o van).</a:t>
            </a:r>
          </a:p>
          <a:p>
            <a:pPr marL="1887538" lvl="3" algn="just" eaLnBrk="1" hangingPunct="1">
              <a:lnSpc>
                <a:spcPct val="75000"/>
              </a:lnSpc>
              <a:buFont typeface="Symbol" pitchFamily="18" charset="2"/>
              <a:buChar char="·"/>
              <a:defRPr/>
            </a:pPr>
            <a:r>
              <a:rPr lang="es-ES_tradnl" smtClean="0"/>
              <a:t>Tasa interna de retorno (tir).</a:t>
            </a:r>
          </a:p>
          <a:p>
            <a:pPr marL="1887538" lvl="3" algn="just" eaLnBrk="1" hangingPunct="1">
              <a:lnSpc>
                <a:spcPct val="75000"/>
              </a:lnSpc>
              <a:buFont typeface="Symbol" pitchFamily="18" charset="2"/>
              <a:buChar char="·"/>
              <a:defRPr/>
            </a:pPr>
            <a:r>
              <a:rPr lang="es-ES_tradnl" smtClean="0"/>
              <a:t>Período de recuperación del capital (prc).</a:t>
            </a:r>
          </a:p>
          <a:p>
            <a:pPr marL="1887538" lvl="3" algn="just" eaLnBrk="1" hangingPunct="1">
              <a:lnSpc>
                <a:spcPct val="75000"/>
              </a:lnSpc>
              <a:buFont typeface="Symbol" pitchFamily="18" charset="2"/>
              <a:buChar char="·"/>
              <a:defRPr/>
            </a:pPr>
            <a:r>
              <a:rPr lang="es-ES_tradnl" smtClean="0"/>
              <a:t>Otros.</a:t>
            </a:r>
          </a:p>
          <a:p>
            <a:pPr marL="88900" indent="0" algn="just" eaLnBrk="1" hangingPunct="1">
              <a:lnSpc>
                <a:spcPct val="75000"/>
              </a:lnSpc>
              <a:defRPr/>
            </a:pPr>
            <a:endParaRPr lang="es-ES_tradnl" sz="2000" smtClean="0"/>
          </a:p>
          <a:p>
            <a:pPr marL="88900" indent="0" algn="just" eaLnBrk="1" hangingPunct="1">
              <a:lnSpc>
                <a:spcPct val="75000"/>
              </a:lnSpc>
              <a:defRPr/>
            </a:pPr>
            <a:endParaRPr lang="es-ES_tradnl" sz="2000" smtClean="0"/>
          </a:p>
          <a:p>
            <a:pPr marL="1468438" lvl="2" algn="just" eaLnBrk="1" hangingPunct="1">
              <a:lnSpc>
                <a:spcPct val="75000"/>
              </a:lnSpc>
              <a:defRPr/>
            </a:pPr>
            <a:r>
              <a:rPr lang="es-ES_tradnl" sz="2000" smtClean="0"/>
              <a:t>. Financiamiento.</a:t>
            </a:r>
          </a:p>
          <a:p>
            <a:pPr marL="88900" indent="0" algn="just" eaLnBrk="1" hangingPunct="1">
              <a:lnSpc>
                <a:spcPct val="75000"/>
              </a:lnSpc>
              <a:defRPr/>
            </a:pPr>
            <a:endParaRPr lang="es-ES_tradnl" sz="2000" smtClean="0"/>
          </a:p>
          <a:p>
            <a:pPr marL="88900" indent="0" algn="just" eaLnBrk="1" hangingPunct="1">
              <a:lnSpc>
                <a:spcPct val="75000"/>
              </a:lnSpc>
              <a:defRPr/>
            </a:pPr>
            <a:r>
              <a:rPr lang="es-ES_tradnl" sz="2000" smtClean="0"/>
              <a:t>	Análisis de las distintas alternativas, se deberá analizar temas como :</a:t>
            </a:r>
          </a:p>
          <a:p>
            <a:pPr marL="88900" indent="0" algn="just" eaLnBrk="1" hangingPunct="1">
              <a:lnSpc>
                <a:spcPct val="75000"/>
              </a:lnSpc>
              <a:defRPr/>
            </a:pPr>
            <a:endParaRPr lang="es-ES_tradnl" sz="2000" smtClean="0"/>
          </a:p>
          <a:p>
            <a:pPr marL="1887538" lvl="3" algn="just" eaLnBrk="1" hangingPunct="1">
              <a:lnSpc>
                <a:spcPct val="75000"/>
              </a:lnSpc>
              <a:buFont typeface="Symbol" pitchFamily="18" charset="2"/>
              <a:buChar char="·"/>
              <a:defRPr/>
            </a:pPr>
            <a:r>
              <a:rPr lang="es-ES_tradnl" smtClean="0"/>
              <a:t>Compra vs. Arriendo.</a:t>
            </a:r>
          </a:p>
          <a:p>
            <a:pPr marL="1887538" lvl="3" algn="just" eaLnBrk="1" hangingPunct="1">
              <a:lnSpc>
                <a:spcPct val="75000"/>
              </a:lnSpc>
              <a:buFont typeface="Symbol" pitchFamily="18" charset="2"/>
              <a:buChar char="·"/>
              <a:defRPr/>
            </a:pPr>
            <a:r>
              <a:rPr lang="es-ES_tradnl" smtClean="0"/>
              <a:t>Compra vs. Leasing.</a:t>
            </a:r>
          </a:p>
          <a:p>
            <a:pPr marL="1887538" lvl="3" algn="just" eaLnBrk="1" hangingPunct="1">
              <a:lnSpc>
                <a:spcPct val="75000"/>
              </a:lnSpc>
              <a:buFont typeface="Symbol" pitchFamily="18" charset="2"/>
              <a:buChar char="·"/>
              <a:defRPr/>
            </a:pPr>
            <a:r>
              <a:rPr lang="es-ES_tradnl" smtClean="0"/>
              <a:t>Leasing vs. Arriendo.</a:t>
            </a:r>
          </a:p>
          <a:p>
            <a:pPr marL="1887538" lvl="3" algn="just" eaLnBrk="1" hangingPunct="1">
              <a:lnSpc>
                <a:spcPct val="75000"/>
              </a:lnSpc>
              <a:buFont typeface="Symbol" pitchFamily="18" charset="2"/>
              <a:buChar char="·"/>
              <a:defRPr/>
            </a:pPr>
            <a:r>
              <a:rPr lang="es-ES_tradnl" smtClean="0"/>
              <a:t>Porcentajes de capital propio vs. Deuda.</a:t>
            </a:r>
          </a:p>
          <a:p>
            <a:pPr marL="1887538" lvl="3" algn="just" eaLnBrk="1" hangingPunct="1">
              <a:lnSpc>
                <a:spcPct val="75000"/>
              </a:lnSpc>
              <a:buFont typeface="Symbol" pitchFamily="18" charset="2"/>
              <a:buChar char="·"/>
              <a:defRPr/>
            </a:pPr>
            <a:r>
              <a:rPr lang="es-ES_tradnl" smtClean="0"/>
              <a:t>Análisis comparativo de distintas instituciones financieras.</a:t>
            </a:r>
          </a:p>
          <a:p>
            <a:pPr marL="2306638" lvl="4" algn="just" eaLnBrk="1" hangingPunct="1">
              <a:lnSpc>
                <a:spcPct val="75000"/>
              </a:lnSpc>
              <a:defRPr/>
            </a:pPr>
            <a:endParaRPr lang="es-ES_tradnl" smtClean="0"/>
          </a:p>
          <a:p>
            <a:pPr marL="88900" indent="0" algn="just" eaLnBrk="1" hangingPunct="1">
              <a:lnSpc>
                <a:spcPct val="75000"/>
              </a:lnSpc>
              <a:defRPr/>
            </a:pPr>
            <a:r>
              <a:rPr lang="es-ES_tradnl" sz="2000" smtClean="0"/>
              <a:t>Evaproy2.Doc.</a:t>
            </a:r>
          </a:p>
          <a:p>
            <a:pPr marL="88900" indent="0" algn="just" eaLnBrk="1" hangingPunct="1">
              <a:lnSpc>
                <a:spcPct val="75000"/>
              </a:lnSpc>
              <a:spcBef>
                <a:spcPct val="0"/>
              </a:spcBef>
              <a:defRPr/>
            </a:pPr>
            <a:endParaRPr lang="es-ES_tradnl" sz="2000" smtClean="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body" idx="1"/>
          </p:nvPr>
        </p:nvSpPr>
        <p:spPr>
          <a:xfrm>
            <a:off x="1143000" y="400050"/>
            <a:ext cx="7772400" cy="6400800"/>
          </a:xfrm>
        </p:spPr>
        <p:txBody>
          <a:bodyPr/>
          <a:lstStyle/>
          <a:p>
            <a:pPr marL="88900" indent="0" algn="just" eaLnBrk="1" hangingPunct="1">
              <a:lnSpc>
                <a:spcPct val="75000"/>
              </a:lnSpc>
              <a:spcBef>
                <a:spcPct val="0"/>
              </a:spcBef>
              <a:buFont typeface="Wingdings" pitchFamily="2" charset="2"/>
              <a:buNone/>
              <a:defRPr/>
            </a:pPr>
            <a:r>
              <a:rPr lang="es-ES" sz="2000" b="1" noProof="1" smtClean="0"/>
              <a:t>II. Evaluación del proyecto.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buFont typeface="Wingdings" pitchFamily="2" charset="2"/>
              <a:buNone/>
              <a:defRPr/>
            </a:pPr>
            <a:r>
              <a:rPr lang="es-ES_tradnl" sz="2000" b="1" smtClean="0"/>
              <a:t>a)</a:t>
            </a:r>
            <a:r>
              <a:rPr lang="es-ES_tradnl" sz="2000" smtClean="0"/>
              <a:t> Estimación de beneficios y costos.</a:t>
            </a:r>
          </a:p>
          <a:p>
            <a:pPr marL="88900" indent="0" algn="just" eaLnBrk="1" hangingPunct="1">
              <a:lnSpc>
                <a:spcPct val="75000"/>
              </a:lnSpc>
              <a:spcBef>
                <a:spcPct val="0"/>
              </a:spcBef>
              <a:buFont typeface="Wingdings" pitchFamily="2" charset="2"/>
              <a:buNone/>
              <a:defRPr/>
            </a:pPr>
            <a:endParaRPr lang="es-ES_tradnl" sz="2000" smtClean="0"/>
          </a:p>
          <a:p>
            <a:pPr marL="88900" indent="0" algn="just" eaLnBrk="1" hangingPunct="1">
              <a:lnSpc>
                <a:spcPct val="75000"/>
              </a:lnSpc>
              <a:spcBef>
                <a:spcPct val="0"/>
              </a:spcBef>
              <a:buFont typeface="Wingdings" pitchFamily="2" charset="2"/>
              <a:buNone/>
              <a:defRPr/>
            </a:pPr>
            <a:endParaRPr lang="es-ES_tradnl" sz="2000" smtClean="0"/>
          </a:p>
          <a:p>
            <a:pPr marL="1049338" lvl="1" algn="just" eaLnBrk="1" hangingPunct="1">
              <a:lnSpc>
                <a:spcPct val="75000"/>
              </a:lnSpc>
              <a:spcBef>
                <a:spcPct val="0"/>
              </a:spcBef>
              <a:defRPr/>
            </a:pPr>
            <a:r>
              <a:rPr lang="es-ES_tradnl" sz="2000" smtClean="0"/>
              <a:t>La estimación de beneficios y costos es un proceso de tres pasos sucesivos.</a:t>
            </a:r>
          </a:p>
          <a:p>
            <a:pPr marL="1468438" lvl="2" algn="just" eaLnBrk="1" hangingPunct="1">
              <a:lnSpc>
                <a:spcPct val="75000"/>
              </a:lnSpc>
              <a:spcBef>
                <a:spcPct val="0"/>
              </a:spcBef>
              <a:defRPr/>
            </a:pPr>
            <a:r>
              <a:rPr lang="es-ES_tradnl" sz="2000" smtClean="0"/>
              <a:t>Identificación / Medición / Valoración.</a:t>
            </a:r>
          </a:p>
          <a:p>
            <a:pPr marL="88900" indent="0" algn="just" eaLnBrk="1" hangingPunct="1">
              <a:lnSpc>
                <a:spcPct val="75000"/>
              </a:lnSpc>
              <a:spcBef>
                <a:spcPct val="0"/>
              </a:spcBef>
              <a:defRPr/>
            </a:pPr>
            <a:endParaRPr lang="es-ES_tradnl" sz="2000" smtClean="0"/>
          </a:p>
          <a:p>
            <a:pPr marL="1049338" lvl="1" algn="just" eaLnBrk="1" hangingPunct="1">
              <a:lnSpc>
                <a:spcPct val="75000"/>
              </a:lnSpc>
              <a:spcBef>
                <a:spcPct val="0"/>
              </a:spcBef>
              <a:defRPr/>
            </a:pPr>
            <a:r>
              <a:rPr lang="es-ES_tradnl" sz="2000" smtClean="0"/>
              <a:t>Depende del agente que hace la estimación :</a:t>
            </a:r>
          </a:p>
          <a:p>
            <a:pPr marL="1468438" lvl="2" algn="just" eaLnBrk="1" hangingPunct="1">
              <a:lnSpc>
                <a:spcPct val="75000"/>
              </a:lnSpc>
              <a:spcBef>
                <a:spcPct val="0"/>
              </a:spcBef>
              <a:defRPr/>
            </a:pPr>
            <a:r>
              <a:rPr lang="es-ES_tradnl" sz="2000" smtClean="0"/>
              <a:t>Privados.</a:t>
            </a:r>
          </a:p>
          <a:p>
            <a:pPr marL="1887538" lvl="3" algn="just" eaLnBrk="1" hangingPunct="1">
              <a:lnSpc>
                <a:spcPct val="75000"/>
              </a:lnSpc>
              <a:spcBef>
                <a:spcPct val="0"/>
              </a:spcBef>
              <a:defRPr/>
            </a:pPr>
            <a:r>
              <a:rPr lang="es-ES_tradnl" smtClean="0"/>
              <a:t>Directos, indirectos.</a:t>
            </a:r>
          </a:p>
          <a:p>
            <a:pPr marL="1887538" lvl="3" algn="just" eaLnBrk="1" hangingPunct="1">
              <a:lnSpc>
                <a:spcPct val="75000"/>
              </a:lnSpc>
              <a:spcBef>
                <a:spcPct val="0"/>
              </a:spcBef>
              <a:defRPr/>
            </a:pPr>
            <a:r>
              <a:rPr lang="es-ES_tradnl" smtClean="0"/>
              <a:t>Cuantificables (valorables), no cuantificables (no valorables).</a:t>
            </a:r>
          </a:p>
          <a:p>
            <a:pPr marL="1468438" lvl="2" algn="just" eaLnBrk="1" hangingPunct="1">
              <a:lnSpc>
                <a:spcPct val="75000"/>
              </a:lnSpc>
              <a:spcBef>
                <a:spcPct val="0"/>
              </a:spcBef>
              <a:defRPr/>
            </a:pPr>
            <a:r>
              <a:rPr lang="es-ES_tradnl" sz="2000" smtClean="0"/>
              <a:t>Sociales.</a:t>
            </a:r>
          </a:p>
          <a:p>
            <a:pPr marL="1887538" lvl="3" algn="just" eaLnBrk="1" hangingPunct="1">
              <a:lnSpc>
                <a:spcPct val="75000"/>
              </a:lnSpc>
              <a:spcBef>
                <a:spcPct val="0"/>
              </a:spcBef>
              <a:defRPr/>
            </a:pPr>
            <a:r>
              <a:rPr lang="es-ES_tradnl" smtClean="0"/>
              <a:t>Directos, indirectos.</a:t>
            </a:r>
          </a:p>
          <a:p>
            <a:pPr marL="1887538" lvl="3" algn="just" eaLnBrk="1" hangingPunct="1">
              <a:lnSpc>
                <a:spcPct val="75000"/>
              </a:lnSpc>
              <a:spcBef>
                <a:spcPct val="0"/>
              </a:spcBef>
              <a:defRPr/>
            </a:pPr>
            <a:r>
              <a:rPr lang="es-ES_tradnl" smtClean="0"/>
              <a:t>Cuantificables, no cuantificables.</a:t>
            </a:r>
          </a:p>
          <a:p>
            <a:pPr marL="1887538" lvl="3" algn="just" eaLnBrk="1" hangingPunct="1">
              <a:lnSpc>
                <a:spcPct val="75000"/>
              </a:lnSpc>
              <a:spcBef>
                <a:spcPct val="0"/>
              </a:spcBef>
              <a:defRPr/>
            </a:pPr>
            <a:r>
              <a:rPr lang="es-ES_tradnl" smtClean="0"/>
              <a:t>Externalidades.</a:t>
            </a:r>
          </a:p>
          <a:p>
            <a:pPr marL="88900" indent="0" algn="just" eaLnBrk="1" hangingPunct="1">
              <a:lnSpc>
                <a:spcPct val="75000"/>
              </a:lnSpc>
              <a:spcBef>
                <a:spcPct val="0"/>
              </a:spcBef>
              <a:defRPr/>
            </a:pPr>
            <a:endParaRPr lang="es-ES_tradnl" sz="2000" smtClean="0"/>
          </a:p>
          <a:p>
            <a:pPr marL="1049338" lvl="1" algn="just" eaLnBrk="1" hangingPunct="1">
              <a:lnSpc>
                <a:spcPct val="75000"/>
              </a:lnSpc>
              <a:spcBef>
                <a:spcPct val="0"/>
              </a:spcBef>
              <a:defRPr/>
            </a:pPr>
            <a:r>
              <a:rPr lang="es-ES_tradnl" sz="2000" smtClean="0"/>
              <a:t>Los b y c directos e indirectos cuantificables deben ser estimados según algún numerario común (normalmente $ de hoy), los no cuantificables deben ser identificados y medidos en las unidades que resulte pertinente.</a:t>
            </a:r>
          </a:p>
          <a:p>
            <a:pPr marL="88900" indent="0" algn="just" eaLnBrk="1" hangingPunct="1">
              <a:lnSpc>
                <a:spcPct val="75000"/>
              </a:lnSpc>
              <a:spcBef>
                <a:spcPct val="0"/>
              </a:spcBef>
              <a:defRPr/>
            </a:pPr>
            <a:endParaRPr lang="es-ES_tradnl" sz="2000" smtClean="0"/>
          </a:p>
          <a:p>
            <a:pPr marL="1049338" lvl="1" algn="just" eaLnBrk="1" hangingPunct="1">
              <a:lnSpc>
                <a:spcPct val="75000"/>
              </a:lnSpc>
              <a:spcBef>
                <a:spcPct val="0"/>
              </a:spcBef>
              <a:defRPr/>
            </a:pPr>
            <a:r>
              <a:rPr lang="es-ES_tradnl" sz="2000" smtClean="0"/>
              <a:t>Ejemplo : beneficio no (o menos) cuantificable de un proyecto de semaforización : disminución de accidentes.</a:t>
            </a:r>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body" idx="1"/>
          </p:nvPr>
        </p:nvSpPr>
        <p:spPr>
          <a:xfrm>
            <a:off x="1143000" y="1884363"/>
            <a:ext cx="7772400" cy="4710112"/>
          </a:xfrm>
        </p:spPr>
        <p:txBody>
          <a:bodyPr/>
          <a:lstStyle/>
          <a:p>
            <a:pPr marL="88900" indent="0" algn="just" eaLnBrk="1" hangingPunct="1">
              <a:lnSpc>
                <a:spcPct val="75000"/>
              </a:lnSpc>
              <a:spcBef>
                <a:spcPct val="0"/>
              </a:spcBef>
              <a:buFont typeface="Wingdings" pitchFamily="2" charset="2"/>
              <a:buNone/>
              <a:defRPr/>
            </a:pPr>
            <a:r>
              <a:rPr lang="es-ES_tradnl" sz="2000" b="1" smtClean="0"/>
              <a:t>b)</a:t>
            </a:r>
            <a:r>
              <a:rPr lang="es-ES_tradnl" sz="2000" smtClean="0"/>
              <a:t> Cálculo de indicadores.</a:t>
            </a:r>
          </a:p>
          <a:p>
            <a:pPr marL="88900" indent="0" algn="just" eaLnBrk="1" hangingPunct="1">
              <a:lnSpc>
                <a:spcPct val="75000"/>
              </a:lnSpc>
              <a:spcBef>
                <a:spcPct val="0"/>
              </a:spcBef>
              <a:buFont typeface="Wingdings" pitchFamily="2" charset="2"/>
              <a:buNone/>
              <a:defRPr/>
            </a:pPr>
            <a:endParaRPr lang="es-ES_tradnl" sz="2000" smtClean="0"/>
          </a:p>
          <a:p>
            <a:pPr marL="1049338" lvl="1" algn="just" eaLnBrk="1" hangingPunct="1">
              <a:lnSpc>
                <a:spcPct val="75000"/>
              </a:lnSpc>
              <a:spcBef>
                <a:spcPct val="0"/>
              </a:spcBef>
              <a:defRPr/>
            </a:pPr>
            <a:r>
              <a:rPr lang="es-ES_tradnl" sz="2000" smtClean="0"/>
              <a:t>Valor presente neto (VPN o VAN).</a:t>
            </a:r>
          </a:p>
          <a:p>
            <a:pPr marL="1049338" lvl="1" algn="just" eaLnBrk="1" hangingPunct="1">
              <a:lnSpc>
                <a:spcPct val="75000"/>
              </a:lnSpc>
              <a:spcBef>
                <a:spcPct val="0"/>
              </a:spcBef>
              <a:defRPr/>
            </a:pPr>
            <a:r>
              <a:rPr lang="es-ES_tradnl" sz="2000" smtClean="0"/>
              <a:t>Tasa interna de retorno (TIR).</a:t>
            </a:r>
          </a:p>
          <a:p>
            <a:pPr marL="1049338" lvl="1" algn="just" eaLnBrk="1" hangingPunct="1">
              <a:lnSpc>
                <a:spcPct val="75000"/>
              </a:lnSpc>
              <a:spcBef>
                <a:spcPct val="0"/>
              </a:spcBef>
              <a:defRPr/>
            </a:pPr>
            <a:r>
              <a:rPr lang="es-ES_tradnl" sz="2000" smtClean="0"/>
              <a:t>Período de recuperación del capital (PRC).</a:t>
            </a:r>
          </a:p>
          <a:p>
            <a:pPr marL="1049338" lvl="1" algn="just" eaLnBrk="1" hangingPunct="1">
              <a:lnSpc>
                <a:spcPct val="75000"/>
              </a:lnSpc>
              <a:spcBef>
                <a:spcPct val="0"/>
              </a:spcBef>
              <a:defRPr/>
            </a:pPr>
            <a:r>
              <a:rPr lang="es-ES_tradnl" sz="2000" smtClean="0"/>
              <a:t>Otros.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buFont typeface="Wingdings" pitchFamily="2" charset="2"/>
              <a:buNone/>
              <a:defRPr/>
            </a:pPr>
            <a:r>
              <a:rPr lang="es-ES_tradnl" sz="2000" b="1" smtClean="0"/>
              <a:t>c)</a:t>
            </a:r>
            <a:r>
              <a:rPr lang="es-ES_tradnl" sz="2000" smtClean="0"/>
              <a:t> Financiamiento.</a:t>
            </a:r>
          </a:p>
          <a:p>
            <a:pPr marL="88900" indent="0" algn="just" eaLnBrk="1" hangingPunct="1">
              <a:lnSpc>
                <a:spcPct val="75000"/>
              </a:lnSpc>
              <a:spcBef>
                <a:spcPct val="0"/>
              </a:spcBef>
              <a:buFont typeface="Wingdings" pitchFamily="2" charset="2"/>
              <a:buNone/>
              <a:defRPr/>
            </a:pPr>
            <a:endParaRPr lang="es-ES_tradnl" sz="2000" smtClean="0"/>
          </a:p>
          <a:p>
            <a:pPr marL="1049338" lvl="1" algn="just" eaLnBrk="1" hangingPunct="1">
              <a:lnSpc>
                <a:spcPct val="75000"/>
              </a:lnSpc>
              <a:spcBef>
                <a:spcPct val="0"/>
              </a:spcBef>
              <a:buFont typeface="Wingdings" pitchFamily="2" charset="2"/>
              <a:buNone/>
              <a:defRPr/>
            </a:pPr>
            <a:r>
              <a:rPr lang="es-ES_tradnl" sz="2000" smtClean="0"/>
              <a:t>Análisis de las distintas alternativas, se deberá analizar temas como :</a:t>
            </a:r>
          </a:p>
          <a:p>
            <a:pPr marL="1049338" lvl="1" algn="just" eaLnBrk="1" hangingPunct="1">
              <a:lnSpc>
                <a:spcPct val="75000"/>
              </a:lnSpc>
              <a:spcBef>
                <a:spcPct val="0"/>
              </a:spcBef>
              <a:buFont typeface="Wingdings" pitchFamily="2" charset="2"/>
              <a:buNone/>
              <a:defRPr/>
            </a:pPr>
            <a:endParaRPr lang="es-ES_tradnl" sz="2000" smtClean="0"/>
          </a:p>
          <a:p>
            <a:pPr marL="1468438" lvl="2" algn="just" eaLnBrk="1" hangingPunct="1">
              <a:lnSpc>
                <a:spcPct val="75000"/>
              </a:lnSpc>
              <a:spcBef>
                <a:spcPct val="0"/>
              </a:spcBef>
              <a:defRPr/>
            </a:pPr>
            <a:r>
              <a:rPr lang="es-ES_tradnl" sz="2000" smtClean="0"/>
              <a:t>Porcentajes de capital propio vs. Deuda.</a:t>
            </a:r>
          </a:p>
          <a:p>
            <a:pPr marL="1468438" lvl="2" algn="just" eaLnBrk="1" hangingPunct="1">
              <a:lnSpc>
                <a:spcPct val="75000"/>
              </a:lnSpc>
              <a:spcBef>
                <a:spcPct val="0"/>
              </a:spcBef>
              <a:defRPr/>
            </a:pPr>
            <a:r>
              <a:rPr lang="es-ES_tradnl" sz="2000" smtClean="0"/>
              <a:t>Solicitud de préstamos.</a:t>
            </a:r>
          </a:p>
          <a:p>
            <a:pPr marL="1468438" lvl="2" algn="just" eaLnBrk="1" hangingPunct="1">
              <a:lnSpc>
                <a:spcPct val="75000"/>
              </a:lnSpc>
              <a:spcBef>
                <a:spcPct val="0"/>
              </a:spcBef>
              <a:defRPr/>
            </a:pPr>
            <a:r>
              <a:rPr lang="es-ES_tradnl" sz="2000" smtClean="0"/>
              <a:t>Emisión de bonos.</a:t>
            </a:r>
          </a:p>
          <a:p>
            <a:pPr marL="1468438" lvl="2" algn="just" eaLnBrk="1" hangingPunct="1">
              <a:lnSpc>
                <a:spcPct val="75000"/>
              </a:lnSpc>
              <a:spcBef>
                <a:spcPct val="0"/>
              </a:spcBef>
              <a:defRPr/>
            </a:pPr>
            <a:r>
              <a:rPr lang="es-ES_tradnl" sz="2000" smtClean="0"/>
              <a:t>Emisión de acciones.</a:t>
            </a:r>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1474" name="Rectangle 2"/>
          <p:cNvSpPr>
            <a:spLocks noChangeArrowheads="1"/>
          </p:cNvSpPr>
          <p:nvPr/>
        </p:nvSpPr>
        <p:spPr bwMode="auto">
          <a:xfrm>
            <a:off x="4724400" y="2362200"/>
            <a:ext cx="4267200" cy="1676400"/>
          </a:xfrm>
          <a:prstGeom prst="rect">
            <a:avLst/>
          </a:prstGeom>
          <a:solidFill>
            <a:srgbClr val="00FF00"/>
          </a:solidFill>
          <a:ln w="9525">
            <a:solidFill>
              <a:schemeClr val="tx1"/>
            </a:solidFill>
            <a:miter lim="800000"/>
            <a:headEnd/>
            <a:tailEnd/>
          </a:ln>
        </p:spPr>
        <p:txBody>
          <a:bodyPr wrap="none" anchor="ctr"/>
          <a:lstStyle/>
          <a:p>
            <a:endParaRPr lang="es-ES"/>
          </a:p>
        </p:txBody>
      </p:sp>
      <p:sp>
        <p:nvSpPr>
          <p:cNvPr id="361475" name="Text Box 3"/>
          <p:cNvSpPr txBox="1">
            <a:spLocks noChangeArrowheads="1"/>
          </p:cNvSpPr>
          <p:nvPr/>
        </p:nvSpPr>
        <p:spPr bwMode="auto">
          <a:xfrm>
            <a:off x="4724400" y="1905000"/>
            <a:ext cx="2133600" cy="457200"/>
          </a:xfrm>
          <a:prstGeom prst="rect">
            <a:avLst/>
          </a:prstGeom>
          <a:noFill/>
          <a:ln w="9525">
            <a:noFill/>
            <a:miter lim="800000"/>
            <a:headEnd/>
            <a:tailEnd/>
          </a:ln>
        </p:spPr>
        <p:txBody>
          <a:bodyPr>
            <a:spAutoFit/>
          </a:bodyPr>
          <a:lstStyle/>
          <a:p>
            <a:pPr>
              <a:spcBef>
                <a:spcPct val="50000"/>
              </a:spcBef>
            </a:pPr>
            <a:r>
              <a:rPr lang="es-AR" b="1" i="1"/>
              <a:t>BENEFICIOS</a:t>
            </a:r>
            <a:endParaRPr lang="es-ES" b="1" i="1"/>
          </a:p>
        </p:txBody>
      </p:sp>
      <p:sp>
        <p:nvSpPr>
          <p:cNvPr id="361476" name="Rectangle 4"/>
          <p:cNvSpPr>
            <a:spLocks noChangeArrowheads="1"/>
          </p:cNvSpPr>
          <p:nvPr/>
        </p:nvSpPr>
        <p:spPr bwMode="auto">
          <a:xfrm>
            <a:off x="228600" y="2362200"/>
            <a:ext cx="4267200" cy="1676400"/>
          </a:xfrm>
          <a:prstGeom prst="rect">
            <a:avLst/>
          </a:prstGeom>
          <a:solidFill>
            <a:srgbClr val="FF6600"/>
          </a:solidFill>
          <a:ln w="9525">
            <a:solidFill>
              <a:schemeClr val="tx1"/>
            </a:solidFill>
            <a:miter lim="800000"/>
            <a:headEnd/>
            <a:tailEnd/>
          </a:ln>
        </p:spPr>
        <p:txBody>
          <a:bodyPr wrap="none" anchor="ctr"/>
          <a:lstStyle/>
          <a:p>
            <a:endParaRPr lang="es-ES"/>
          </a:p>
        </p:txBody>
      </p:sp>
      <p:sp>
        <p:nvSpPr>
          <p:cNvPr id="122885" name="Rectangle 5"/>
          <p:cNvSpPr>
            <a:spLocks noGrp="1" noChangeArrowheads="1"/>
          </p:cNvSpPr>
          <p:nvPr>
            <p:ph type="title"/>
          </p:nvPr>
        </p:nvSpPr>
        <p:spPr/>
        <p:txBody>
          <a:bodyPr/>
          <a:lstStyle/>
          <a:p>
            <a:pPr eaLnBrk="1" hangingPunct="1"/>
            <a:r>
              <a:rPr lang="es-AR" smtClean="0"/>
              <a:t>Proyecto: Estructura</a:t>
            </a:r>
            <a:endParaRPr lang="es-ES" smtClean="0"/>
          </a:p>
        </p:txBody>
      </p:sp>
      <p:sp>
        <p:nvSpPr>
          <p:cNvPr id="361478" name="Rectangle 6"/>
          <p:cNvSpPr>
            <a:spLocks noChangeArrowheads="1"/>
          </p:cNvSpPr>
          <p:nvPr/>
        </p:nvSpPr>
        <p:spPr bwMode="auto">
          <a:xfrm>
            <a:off x="304800" y="2819400"/>
            <a:ext cx="1652588" cy="838200"/>
          </a:xfrm>
          <a:prstGeom prst="rect">
            <a:avLst/>
          </a:prstGeom>
          <a:solidFill>
            <a:srgbClr val="0000FF"/>
          </a:solidFill>
          <a:ln w="11176">
            <a:solidFill>
              <a:srgbClr val="000000"/>
            </a:solidFill>
            <a:miter lim="800000"/>
            <a:headEnd/>
            <a:tailEnd/>
          </a:ln>
        </p:spPr>
        <p:txBody>
          <a:bodyPr anchor="ctr" anchorCtr="1"/>
          <a:lstStyle/>
          <a:p>
            <a:pPr algn="ctr" eaLnBrk="0" hangingPunct="0"/>
            <a:r>
              <a:rPr lang="es-AR" sz="1600" b="1"/>
              <a:t>RECURSOS</a:t>
            </a:r>
            <a:endParaRPr lang="es-ES" sz="1600" b="1"/>
          </a:p>
        </p:txBody>
      </p:sp>
      <p:sp>
        <p:nvSpPr>
          <p:cNvPr id="361479" name="Rectangle 7"/>
          <p:cNvSpPr>
            <a:spLocks noChangeArrowheads="1"/>
          </p:cNvSpPr>
          <p:nvPr/>
        </p:nvSpPr>
        <p:spPr bwMode="auto">
          <a:xfrm>
            <a:off x="2590800" y="2819400"/>
            <a:ext cx="1652588" cy="838200"/>
          </a:xfrm>
          <a:prstGeom prst="rect">
            <a:avLst/>
          </a:prstGeom>
          <a:solidFill>
            <a:srgbClr val="0000FF"/>
          </a:solidFill>
          <a:ln w="11176">
            <a:solidFill>
              <a:srgbClr val="000000"/>
            </a:solidFill>
            <a:miter lim="800000"/>
            <a:headEnd/>
            <a:tailEnd/>
          </a:ln>
        </p:spPr>
        <p:txBody>
          <a:bodyPr anchor="ctr" anchorCtr="1"/>
          <a:lstStyle/>
          <a:p>
            <a:pPr algn="ctr" eaLnBrk="0" hangingPunct="0"/>
            <a:r>
              <a:rPr lang="es-AR" sz="1600" b="1"/>
              <a:t>ACTIVIDADES</a:t>
            </a:r>
            <a:endParaRPr lang="es-ES" sz="1600" b="1"/>
          </a:p>
        </p:txBody>
      </p:sp>
      <p:sp>
        <p:nvSpPr>
          <p:cNvPr id="361480" name="Rectangle 8"/>
          <p:cNvSpPr>
            <a:spLocks noChangeArrowheads="1"/>
          </p:cNvSpPr>
          <p:nvPr/>
        </p:nvSpPr>
        <p:spPr bwMode="auto">
          <a:xfrm>
            <a:off x="5029200" y="2819400"/>
            <a:ext cx="1652588" cy="838200"/>
          </a:xfrm>
          <a:prstGeom prst="rect">
            <a:avLst/>
          </a:prstGeom>
          <a:solidFill>
            <a:srgbClr val="0000FF"/>
          </a:solidFill>
          <a:ln w="11176">
            <a:solidFill>
              <a:srgbClr val="000000"/>
            </a:solidFill>
            <a:miter lim="800000"/>
            <a:headEnd/>
            <a:tailEnd/>
          </a:ln>
        </p:spPr>
        <p:txBody>
          <a:bodyPr anchor="ctr" anchorCtr="1"/>
          <a:lstStyle/>
          <a:p>
            <a:pPr algn="ctr" eaLnBrk="0" hangingPunct="0"/>
            <a:r>
              <a:rPr lang="es-AR" sz="1600" b="1"/>
              <a:t>RESULTADOS</a:t>
            </a:r>
            <a:endParaRPr lang="es-ES" sz="1600" b="1"/>
          </a:p>
        </p:txBody>
      </p:sp>
      <p:sp>
        <p:nvSpPr>
          <p:cNvPr id="361481" name="Rectangle 9"/>
          <p:cNvSpPr>
            <a:spLocks noChangeArrowheads="1"/>
          </p:cNvSpPr>
          <p:nvPr/>
        </p:nvSpPr>
        <p:spPr bwMode="auto">
          <a:xfrm>
            <a:off x="7110413" y="2819400"/>
            <a:ext cx="1652587" cy="838200"/>
          </a:xfrm>
          <a:prstGeom prst="rect">
            <a:avLst/>
          </a:prstGeom>
          <a:solidFill>
            <a:srgbClr val="0000FF"/>
          </a:solidFill>
          <a:ln w="11176">
            <a:solidFill>
              <a:srgbClr val="000000"/>
            </a:solidFill>
            <a:miter lim="800000"/>
            <a:headEnd/>
            <a:tailEnd/>
          </a:ln>
        </p:spPr>
        <p:txBody>
          <a:bodyPr anchor="ctr" anchorCtr="1"/>
          <a:lstStyle/>
          <a:p>
            <a:pPr algn="ctr" eaLnBrk="0" hangingPunct="0"/>
            <a:r>
              <a:rPr lang="es-AR" sz="1600" b="1"/>
              <a:t>OBJETIVOS</a:t>
            </a:r>
            <a:endParaRPr lang="es-ES" sz="1600" b="1"/>
          </a:p>
        </p:txBody>
      </p:sp>
      <p:sp>
        <p:nvSpPr>
          <p:cNvPr id="361482" name="Rectangle 10"/>
          <p:cNvSpPr>
            <a:spLocks noChangeArrowheads="1"/>
          </p:cNvSpPr>
          <p:nvPr/>
        </p:nvSpPr>
        <p:spPr bwMode="auto">
          <a:xfrm>
            <a:off x="3548063" y="5032375"/>
            <a:ext cx="2166937" cy="835025"/>
          </a:xfrm>
          <a:prstGeom prst="rect">
            <a:avLst/>
          </a:prstGeom>
          <a:solidFill>
            <a:srgbClr val="0000FF"/>
          </a:solidFill>
          <a:ln w="11176">
            <a:solidFill>
              <a:srgbClr val="000000"/>
            </a:solidFill>
            <a:miter lim="800000"/>
            <a:headEnd/>
            <a:tailEnd/>
          </a:ln>
        </p:spPr>
        <p:txBody>
          <a:bodyPr anchor="ctr" anchorCtr="1"/>
          <a:lstStyle/>
          <a:p>
            <a:pPr algn="ctr" eaLnBrk="0" hangingPunct="0"/>
            <a:r>
              <a:rPr lang="es-AR" sz="1600" b="1"/>
              <a:t>STAKEHOLDERS</a:t>
            </a:r>
          </a:p>
          <a:p>
            <a:pPr algn="ctr" eaLnBrk="0" hangingPunct="0"/>
            <a:r>
              <a:rPr lang="es-AR" sz="1600" b="1"/>
              <a:t>(Actores)</a:t>
            </a:r>
            <a:endParaRPr lang="es-ES" sz="1600" b="1"/>
          </a:p>
        </p:txBody>
      </p:sp>
      <p:cxnSp>
        <p:nvCxnSpPr>
          <p:cNvPr id="361483" name="AutoShape 11"/>
          <p:cNvCxnSpPr>
            <a:cxnSpLocks noChangeShapeType="1"/>
            <a:stCxn id="361478" idx="3"/>
            <a:endCxn id="361479" idx="1"/>
          </p:cNvCxnSpPr>
          <p:nvPr/>
        </p:nvCxnSpPr>
        <p:spPr bwMode="auto">
          <a:xfrm>
            <a:off x="1957388" y="3238500"/>
            <a:ext cx="633412" cy="0"/>
          </a:xfrm>
          <a:prstGeom prst="straightConnector1">
            <a:avLst/>
          </a:prstGeom>
          <a:noFill/>
          <a:ln w="31750">
            <a:solidFill>
              <a:schemeClr val="tx1"/>
            </a:solidFill>
            <a:miter lim="800000"/>
            <a:headEnd/>
            <a:tailEnd type="triangle" w="lg" len="med"/>
          </a:ln>
        </p:spPr>
      </p:cxnSp>
      <p:cxnSp>
        <p:nvCxnSpPr>
          <p:cNvPr id="361484" name="AutoShape 12"/>
          <p:cNvCxnSpPr>
            <a:cxnSpLocks noChangeShapeType="1"/>
            <a:stCxn id="361479" idx="3"/>
            <a:endCxn id="361480" idx="1"/>
          </p:cNvCxnSpPr>
          <p:nvPr/>
        </p:nvCxnSpPr>
        <p:spPr bwMode="auto">
          <a:xfrm>
            <a:off x="4243388" y="3238500"/>
            <a:ext cx="785812" cy="0"/>
          </a:xfrm>
          <a:prstGeom prst="straightConnector1">
            <a:avLst/>
          </a:prstGeom>
          <a:noFill/>
          <a:ln w="31750">
            <a:solidFill>
              <a:schemeClr val="tx1"/>
            </a:solidFill>
            <a:miter lim="800000"/>
            <a:headEnd/>
            <a:tailEnd type="triangle" w="lg" len="med"/>
          </a:ln>
        </p:spPr>
      </p:cxnSp>
      <p:cxnSp>
        <p:nvCxnSpPr>
          <p:cNvPr id="361485" name="AutoShape 13"/>
          <p:cNvCxnSpPr>
            <a:cxnSpLocks noChangeShapeType="1"/>
            <a:stCxn id="361480" idx="3"/>
            <a:endCxn id="361481" idx="1"/>
          </p:cNvCxnSpPr>
          <p:nvPr/>
        </p:nvCxnSpPr>
        <p:spPr bwMode="auto">
          <a:xfrm>
            <a:off x="6681788" y="3238500"/>
            <a:ext cx="428625" cy="0"/>
          </a:xfrm>
          <a:prstGeom prst="straightConnector1">
            <a:avLst/>
          </a:prstGeom>
          <a:noFill/>
          <a:ln w="31750">
            <a:solidFill>
              <a:schemeClr val="tx1"/>
            </a:solidFill>
            <a:miter lim="800000"/>
            <a:headEnd/>
            <a:tailEnd type="triangle" w="lg" len="med"/>
          </a:ln>
        </p:spPr>
      </p:cxnSp>
      <p:cxnSp>
        <p:nvCxnSpPr>
          <p:cNvPr id="361486" name="AutoShape 14"/>
          <p:cNvCxnSpPr>
            <a:cxnSpLocks noChangeShapeType="1"/>
            <a:stCxn id="361478" idx="2"/>
            <a:endCxn id="361482" idx="1"/>
          </p:cNvCxnSpPr>
          <p:nvPr/>
        </p:nvCxnSpPr>
        <p:spPr bwMode="auto">
          <a:xfrm rot="16200000" flipH="1">
            <a:off x="1443832" y="3345656"/>
            <a:ext cx="1792288" cy="2416175"/>
          </a:xfrm>
          <a:prstGeom prst="curvedConnector2">
            <a:avLst/>
          </a:prstGeom>
          <a:noFill/>
          <a:ln w="31750">
            <a:solidFill>
              <a:srgbClr val="FF0000"/>
            </a:solidFill>
            <a:prstDash val="dash"/>
            <a:miter lim="800000"/>
            <a:headEnd/>
            <a:tailEnd type="triangle" w="lg" len="med"/>
          </a:ln>
        </p:spPr>
      </p:cxnSp>
      <p:cxnSp>
        <p:nvCxnSpPr>
          <p:cNvPr id="361487" name="AutoShape 15"/>
          <p:cNvCxnSpPr>
            <a:cxnSpLocks noChangeShapeType="1"/>
            <a:stCxn id="361479" idx="2"/>
            <a:endCxn id="361482" idx="0"/>
          </p:cNvCxnSpPr>
          <p:nvPr/>
        </p:nvCxnSpPr>
        <p:spPr bwMode="auto">
          <a:xfrm rot="16200000" flipH="1">
            <a:off x="3337719" y="3737769"/>
            <a:ext cx="1374775" cy="1214437"/>
          </a:xfrm>
          <a:prstGeom prst="curvedConnector3">
            <a:avLst>
              <a:gd name="adj1" fmla="val 50000"/>
            </a:avLst>
          </a:prstGeom>
          <a:noFill/>
          <a:ln w="31750">
            <a:solidFill>
              <a:srgbClr val="FF0000"/>
            </a:solidFill>
            <a:prstDash val="dash"/>
            <a:miter lim="800000"/>
            <a:headEnd/>
            <a:tailEnd type="triangle" w="lg" len="med"/>
          </a:ln>
        </p:spPr>
      </p:cxnSp>
      <p:cxnSp>
        <p:nvCxnSpPr>
          <p:cNvPr id="361488" name="AutoShape 16"/>
          <p:cNvCxnSpPr>
            <a:cxnSpLocks noChangeShapeType="1"/>
            <a:stCxn id="361480" idx="2"/>
            <a:endCxn id="361482" idx="0"/>
          </p:cNvCxnSpPr>
          <p:nvPr/>
        </p:nvCxnSpPr>
        <p:spPr bwMode="auto">
          <a:xfrm rot="5400000">
            <a:off x="4556919" y="3733006"/>
            <a:ext cx="1374775" cy="1223963"/>
          </a:xfrm>
          <a:prstGeom prst="curvedConnector3">
            <a:avLst>
              <a:gd name="adj1" fmla="val 50000"/>
            </a:avLst>
          </a:prstGeom>
          <a:noFill/>
          <a:ln w="31750">
            <a:solidFill>
              <a:srgbClr val="FF0000"/>
            </a:solidFill>
            <a:prstDash val="dash"/>
            <a:miter lim="800000"/>
            <a:headEnd/>
            <a:tailEnd type="triangle" w="lg" len="med"/>
          </a:ln>
        </p:spPr>
      </p:cxnSp>
      <p:cxnSp>
        <p:nvCxnSpPr>
          <p:cNvPr id="361489" name="AutoShape 17"/>
          <p:cNvCxnSpPr>
            <a:cxnSpLocks noChangeShapeType="1"/>
            <a:stCxn id="361481" idx="2"/>
            <a:endCxn id="361482" idx="3"/>
          </p:cNvCxnSpPr>
          <p:nvPr/>
        </p:nvCxnSpPr>
        <p:spPr bwMode="auto">
          <a:xfrm rot="5400000">
            <a:off x="5930106" y="3442494"/>
            <a:ext cx="1792288" cy="2222500"/>
          </a:xfrm>
          <a:prstGeom prst="curvedConnector2">
            <a:avLst/>
          </a:prstGeom>
          <a:noFill/>
          <a:ln w="31750">
            <a:solidFill>
              <a:srgbClr val="FF0000"/>
            </a:solidFill>
            <a:prstDash val="dash"/>
            <a:miter lim="800000"/>
            <a:headEnd/>
            <a:tailEnd type="triangle" w="lg" len="med"/>
          </a:ln>
        </p:spPr>
      </p:cxnSp>
      <p:sp>
        <p:nvSpPr>
          <p:cNvPr id="361490" name="Text Box 18"/>
          <p:cNvSpPr txBox="1">
            <a:spLocks noChangeArrowheads="1"/>
          </p:cNvSpPr>
          <p:nvPr/>
        </p:nvSpPr>
        <p:spPr bwMode="auto">
          <a:xfrm>
            <a:off x="228600" y="1905000"/>
            <a:ext cx="1676400" cy="457200"/>
          </a:xfrm>
          <a:prstGeom prst="rect">
            <a:avLst/>
          </a:prstGeom>
          <a:noFill/>
          <a:ln w="9525">
            <a:noFill/>
            <a:miter lim="800000"/>
            <a:headEnd/>
            <a:tailEnd/>
          </a:ln>
        </p:spPr>
        <p:txBody>
          <a:bodyPr>
            <a:spAutoFit/>
          </a:bodyPr>
          <a:lstStyle/>
          <a:p>
            <a:pPr>
              <a:spcBef>
                <a:spcPct val="50000"/>
              </a:spcBef>
            </a:pPr>
            <a:r>
              <a:rPr lang="es-AR" b="1" i="1"/>
              <a:t>COSTOS</a:t>
            </a:r>
            <a:endParaRPr lang="es-ES" b="1" i="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14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614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147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3614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14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36148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148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36148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36148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3614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36148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6148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6147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6149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6147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614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animBg="1"/>
      <p:bldP spid="361475" grpId="0" autoUpdateAnimBg="0"/>
      <p:bldP spid="361476" grpId="0" animBg="1"/>
      <p:bldP spid="361478" grpId="0" animBg="1" autoUpdateAnimBg="0"/>
      <p:bldP spid="361479" grpId="0" animBg="1" autoUpdateAnimBg="0"/>
      <p:bldP spid="361480" grpId="0" animBg="1" autoUpdateAnimBg="0"/>
      <p:bldP spid="361481" grpId="0" animBg="1" autoUpdateAnimBg="0"/>
      <p:bldP spid="361482" grpId="0" animBg="1" autoUpdateAnimBg="0"/>
      <p:bldP spid="361490" grpId="0"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es-AR" smtClean="0"/>
              <a:t>Elementos </a:t>
            </a:r>
            <a:br>
              <a:rPr lang="es-AR" smtClean="0"/>
            </a:br>
            <a:r>
              <a:rPr lang="es-AR" smtClean="0"/>
              <a:t>de la lógica del proyecto </a:t>
            </a:r>
            <a:endParaRPr lang="es-ES" smtClean="0"/>
          </a:p>
        </p:txBody>
      </p:sp>
      <p:sp>
        <p:nvSpPr>
          <p:cNvPr id="363523" name="Rectangle 3"/>
          <p:cNvSpPr>
            <a:spLocks noGrp="1" noChangeArrowheads="1"/>
          </p:cNvSpPr>
          <p:nvPr>
            <p:ph type="body" idx="1"/>
          </p:nvPr>
        </p:nvSpPr>
        <p:spPr/>
        <p:txBody>
          <a:bodyPr/>
          <a:lstStyle/>
          <a:p>
            <a:pPr eaLnBrk="1" hangingPunct="1">
              <a:lnSpc>
                <a:spcPct val="90000"/>
              </a:lnSpc>
              <a:defRPr/>
            </a:pPr>
            <a:endParaRPr lang="es-AR" sz="2800" smtClean="0"/>
          </a:p>
          <a:p>
            <a:pPr eaLnBrk="1" hangingPunct="1">
              <a:lnSpc>
                <a:spcPct val="90000"/>
              </a:lnSpc>
              <a:defRPr/>
            </a:pPr>
            <a:r>
              <a:rPr lang="es-AR" sz="2800" b="1" smtClean="0"/>
              <a:t>Ambito</a:t>
            </a:r>
          </a:p>
          <a:p>
            <a:pPr lvl="1" eaLnBrk="1" hangingPunct="1">
              <a:lnSpc>
                <a:spcPct val="90000"/>
              </a:lnSpc>
              <a:defRPr/>
            </a:pPr>
            <a:r>
              <a:rPr lang="es-AR" sz="2400" smtClean="0"/>
              <a:t>¿</a:t>
            </a:r>
            <a:r>
              <a:rPr lang="es-AR" sz="2400" b="1" smtClean="0"/>
              <a:t>Dónde</a:t>
            </a:r>
            <a:r>
              <a:rPr lang="es-AR" sz="2400" smtClean="0"/>
              <a:t> impacta el proyecto?</a:t>
            </a:r>
          </a:p>
          <a:p>
            <a:pPr eaLnBrk="1" hangingPunct="1">
              <a:lnSpc>
                <a:spcPct val="90000"/>
              </a:lnSpc>
              <a:defRPr/>
            </a:pPr>
            <a:r>
              <a:rPr lang="es-AR" sz="2800" b="1" smtClean="0"/>
              <a:t>Actores o Stakeholders</a:t>
            </a:r>
          </a:p>
          <a:p>
            <a:pPr lvl="1" eaLnBrk="1" hangingPunct="1">
              <a:lnSpc>
                <a:spcPct val="90000"/>
              </a:lnSpc>
              <a:defRPr/>
            </a:pPr>
            <a:r>
              <a:rPr lang="es-AR" sz="2400" smtClean="0"/>
              <a:t>¿</a:t>
            </a:r>
            <a:r>
              <a:rPr lang="es-AR" sz="2400" b="1" smtClean="0"/>
              <a:t>Quiénes</a:t>
            </a:r>
            <a:r>
              <a:rPr lang="es-AR" sz="2400" smtClean="0"/>
              <a:t> se ven afectados por el proyecto?</a:t>
            </a:r>
          </a:p>
          <a:p>
            <a:pPr eaLnBrk="1" hangingPunct="1">
              <a:lnSpc>
                <a:spcPct val="90000"/>
              </a:lnSpc>
              <a:defRPr/>
            </a:pPr>
            <a:r>
              <a:rPr lang="es-AR" sz="2800" b="1" smtClean="0"/>
              <a:t>Enfoque del análisis</a:t>
            </a:r>
          </a:p>
          <a:p>
            <a:pPr lvl="1" eaLnBrk="1" hangingPunct="1">
              <a:lnSpc>
                <a:spcPct val="90000"/>
              </a:lnSpc>
              <a:defRPr/>
            </a:pPr>
            <a:r>
              <a:rPr lang="es-AR" sz="2400" smtClean="0"/>
              <a:t>¿</a:t>
            </a:r>
            <a:r>
              <a:rPr lang="es-AR" sz="2400" b="1" smtClean="0"/>
              <a:t>Desde</a:t>
            </a:r>
            <a:r>
              <a:rPr lang="es-AR" sz="2400" smtClean="0"/>
              <a:t> el enfoque de </a:t>
            </a:r>
            <a:r>
              <a:rPr lang="es-AR" sz="2400" b="1" smtClean="0"/>
              <a:t>qué</a:t>
            </a:r>
            <a:r>
              <a:rPr lang="es-AR" sz="2400" smtClean="0"/>
              <a:t> </a:t>
            </a:r>
            <a:r>
              <a:rPr lang="es-AR" sz="2400" b="1" smtClean="0"/>
              <a:t>actor</a:t>
            </a:r>
            <a:r>
              <a:rPr lang="es-AR" sz="2400" smtClean="0"/>
              <a:t> se analiza el proyecto?</a:t>
            </a:r>
          </a:p>
          <a:p>
            <a:pPr eaLnBrk="1" hangingPunct="1">
              <a:lnSpc>
                <a:spcPct val="90000"/>
              </a:lnSpc>
              <a:defRPr/>
            </a:pPr>
            <a:r>
              <a:rPr lang="es-AR" sz="2800" b="1" smtClean="0"/>
              <a:t>Viabilidad y conveniencia</a:t>
            </a:r>
          </a:p>
          <a:p>
            <a:pPr lvl="1" eaLnBrk="1" hangingPunct="1">
              <a:lnSpc>
                <a:spcPct val="90000"/>
              </a:lnSpc>
              <a:defRPr/>
            </a:pPr>
            <a:r>
              <a:rPr lang="es-AR" sz="2400" smtClean="0"/>
              <a:t>¿</a:t>
            </a:r>
            <a:r>
              <a:rPr lang="es-AR" sz="2400" b="1" smtClean="0"/>
              <a:t>Cuáles</a:t>
            </a:r>
            <a:r>
              <a:rPr lang="es-AR" sz="2400" smtClean="0"/>
              <a:t> son las condiciones necesarias?</a:t>
            </a:r>
            <a:endParaRPr lang="es-ES" sz="2400"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body" idx="1"/>
          </p:nvPr>
        </p:nvSpPr>
        <p:spPr>
          <a:xfrm>
            <a:off x="685800" y="1524000"/>
            <a:ext cx="8077200" cy="4800600"/>
          </a:xfrm>
        </p:spPr>
        <p:txBody>
          <a:bodyPr/>
          <a:lstStyle/>
          <a:p>
            <a:pPr eaLnBrk="1" hangingPunct="1">
              <a:lnSpc>
                <a:spcPct val="90000"/>
              </a:lnSpc>
              <a:defRPr/>
            </a:pPr>
            <a:r>
              <a:rPr lang="es-ES_tradnl" sz="2200" b="1" smtClean="0">
                <a:solidFill>
                  <a:schemeClr val="accent2"/>
                </a:solidFill>
              </a:rPr>
              <a:t>La preinversión</a:t>
            </a:r>
            <a:r>
              <a:rPr lang="es-ES_tradnl" sz="2000" b="1" smtClean="0"/>
              <a:t> reconoce tres tipos de estudios que se diferencian por la calidad y cantidad de información involucrada y por la profundidad con que se aborda metodológicamente el estudio.</a:t>
            </a:r>
          </a:p>
          <a:p>
            <a:pPr eaLnBrk="1" hangingPunct="1">
              <a:lnSpc>
                <a:spcPct val="90000"/>
              </a:lnSpc>
              <a:buFont typeface="Wingdings" pitchFamily="2" charset="2"/>
              <a:buNone/>
              <a:defRPr/>
            </a:pPr>
            <a:r>
              <a:rPr lang="es-ES_tradnl" sz="2000" b="1" smtClean="0">
                <a:solidFill>
                  <a:srgbClr val="FF0000"/>
                </a:solidFill>
              </a:rPr>
              <a:t>	</a:t>
            </a:r>
          </a:p>
          <a:p>
            <a:pPr eaLnBrk="1" hangingPunct="1">
              <a:lnSpc>
                <a:spcPct val="90000"/>
              </a:lnSpc>
              <a:buFont typeface="Wingdings" pitchFamily="2" charset="2"/>
              <a:buNone/>
              <a:defRPr/>
            </a:pPr>
            <a:r>
              <a:rPr lang="es-ES_tradnl" sz="2200" b="1" smtClean="0">
                <a:solidFill>
                  <a:srgbClr val="FF0000"/>
                </a:solidFill>
              </a:rPr>
              <a:t>	1. ESTUDIO DE PERFIL:</a:t>
            </a:r>
            <a:r>
              <a:rPr lang="es-ES_tradnl" sz="2000" b="1" smtClean="0"/>
              <a:t> Esta etapa es la más preliminar de análisis de la rentabilidad de un proyecto. Por lo mismo, su resultado debe considerarse sólo como una aproximación que permite básicamente determinar la conveniencia de destinar recursos a profundizar el análisis de una particular iniciativa de inversión.</a:t>
            </a:r>
          </a:p>
          <a:p>
            <a:pPr eaLnBrk="1" hangingPunct="1">
              <a:lnSpc>
                <a:spcPct val="90000"/>
              </a:lnSpc>
              <a:defRPr/>
            </a:pPr>
            <a:r>
              <a:rPr lang="es-ES_tradnl" sz="2000" b="1" smtClean="0"/>
              <a:t>En la determinación preliminar de los costos y los ingresos pueden incorporarse cifras estimativas mediante la utilización de la información existente, el juicio común y la opinión que da la experiencia. En términos monetarios, solo se presentan estimaciones muy globales de las inversiones, costos e ingresos.</a:t>
            </a:r>
          </a:p>
          <a:p>
            <a:pPr eaLnBrk="1" hangingPunct="1">
              <a:lnSpc>
                <a:spcPct val="90000"/>
              </a:lnSpc>
              <a:defRPr/>
            </a:pPr>
            <a:endParaRPr lang="es-ES_tradnl" sz="2000" b="1" smtClean="0"/>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ctrTitle"/>
          </p:nvPr>
        </p:nvSpPr>
        <p:spPr>
          <a:xfrm>
            <a:off x="1905000" y="2362200"/>
            <a:ext cx="7010400" cy="762000"/>
          </a:xfrm>
        </p:spPr>
        <p:txBody>
          <a:bodyPr/>
          <a:lstStyle/>
          <a:p>
            <a:pPr eaLnBrk="1" hangingPunct="1"/>
            <a:r>
              <a:rPr lang="es-AR" i="1" smtClean="0"/>
              <a:t>Ambito del proyecto</a:t>
            </a:r>
            <a:endParaRPr lang="es-ES" i="1" smtClean="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es-ES_tradnl" smtClean="0"/>
              <a:t>El proyecto </a:t>
            </a:r>
            <a:br>
              <a:rPr lang="es-ES_tradnl" smtClean="0"/>
            </a:br>
            <a:r>
              <a:rPr lang="es-ES_tradnl" smtClean="0"/>
              <a:t>actúa en un ámbito determinado</a:t>
            </a:r>
          </a:p>
        </p:txBody>
      </p:sp>
      <p:sp>
        <p:nvSpPr>
          <p:cNvPr id="367619" name="Rectangle 3"/>
          <p:cNvSpPr>
            <a:spLocks noGrp="1" noChangeArrowheads="1"/>
          </p:cNvSpPr>
          <p:nvPr>
            <p:ph type="body" idx="1"/>
          </p:nvPr>
        </p:nvSpPr>
        <p:spPr>
          <a:xfrm>
            <a:off x="1308100" y="2079625"/>
            <a:ext cx="7634288" cy="3783013"/>
          </a:xfrm>
        </p:spPr>
        <p:txBody>
          <a:bodyPr/>
          <a:lstStyle/>
          <a:p>
            <a:pPr eaLnBrk="1" hangingPunct="1">
              <a:lnSpc>
                <a:spcPct val="90000"/>
              </a:lnSpc>
              <a:defRPr/>
            </a:pPr>
            <a:r>
              <a:rPr lang="es-ES_tradnl" sz="2800" b="1" u="sng" smtClean="0"/>
              <a:t>Socio-organizacional</a:t>
            </a:r>
            <a:r>
              <a:rPr lang="es-ES_tradnl" sz="2800" smtClean="0"/>
              <a:t>: La </a:t>
            </a:r>
            <a:r>
              <a:rPr lang="es-ES_tradnl" sz="2800" b="1" smtClean="0"/>
              <a:t>organización</a:t>
            </a:r>
            <a:r>
              <a:rPr lang="es-ES_tradnl" sz="2800" smtClean="0"/>
              <a:t> donde se ejecuta; otras organizaciones vinculadas (v.g., de control), y los distintos grupos de </a:t>
            </a:r>
            <a:r>
              <a:rPr lang="es-ES_tradnl" sz="2800" b="1" smtClean="0"/>
              <a:t>actores</a:t>
            </a:r>
            <a:r>
              <a:rPr lang="es-ES_tradnl" sz="2800" smtClean="0"/>
              <a:t> involucrados.</a:t>
            </a:r>
          </a:p>
          <a:p>
            <a:pPr eaLnBrk="1" hangingPunct="1">
              <a:lnSpc>
                <a:spcPct val="90000"/>
              </a:lnSpc>
              <a:defRPr/>
            </a:pPr>
            <a:endParaRPr lang="es-ES_tradnl" sz="2800" u="sng" smtClean="0"/>
          </a:p>
          <a:p>
            <a:pPr eaLnBrk="1" hangingPunct="1">
              <a:lnSpc>
                <a:spcPct val="90000"/>
              </a:lnSpc>
              <a:defRPr/>
            </a:pPr>
            <a:r>
              <a:rPr lang="es-ES_tradnl" sz="2800" b="1" u="sng" smtClean="0"/>
              <a:t>Espacial-Jurisdiccional</a:t>
            </a:r>
            <a:r>
              <a:rPr lang="es-ES_tradnl" sz="2800" smtClean="0"/>
              <a:t>: </a:t>
            </a:r>
            <a:r>
              <a:rPr lang="es-ES_tradnl" sz="2800" b="1" smtClean="0"/>
              <a:t>Área</a:t>
            </a:r>
            <a:r>
              <a:rPr lang="es-ES_tradnl" sz="2800" smtClean="0"/>
              <a:t> de acción/influencia del proyecto.</a:t>
            </a:r>
          </a:p>
          <a:p>
            <a:pPr eaLnBrk="1" hangingPunct="1">
              <a:lnSpc>
                <a:spcPct val="90000"/>
              </a:lnSpc>
              <a:defRPr/>
            </a:pPr>
            <a:endParaRPr lang="es-ES_tradnl" sz="2800" u="sng" smtClean="0"/>
          </a:p>
          <a:p>
            <a:pPr eaLnBrk="1" hangingPunct="1">
              <a:lnSpc>
                <a:spcPct val="90000"/>
              </a:lnSpc>
              <a:defRPr/>
            </a:pPr>
            <a:r>
              <a:rPr lang="es-ES_tradnl" sz="2800" b="1" u="sng" smtClean="0"/>
              <a:t>Temporal</a:t>
            </a:r>
            <a:r>
              <a:rPr lang="es-ES_tradnl" sz="2800" smtClean="0"/>
              <a:t>: </a:t>
            </a:r>
            <a:r>
              <a:rPr lang="es-ES_tradnl" sz="2800" b="1" smtClean="0"/>
              <a:t>Horizonte</a:t>
            </a:r>
            <a:r>
              <a:rPr lang="es-ES_tradnl" sz="2800" smtClean="0"/>
              <a:t> en el cual el proyecto generará efectos (o durante los cuales se computarán).</a:t>
            </a:r>
          </a:p>
          <a:p>
            <a:pPr eaLnBrk="1" hangingPunct="1">
              <a:lnSpc>
                <a:spcPct val="90000"/>
              </a:lnSpc>
              <a:defRPr/>
            </a:pPr>
            <a:endParaRPr lang="es-ES_tradnl" sz="2800" smtClean="0"/>
          </a:p>
          <a:p>
            <a:pPr eaLnBrk="1" hangingPunct="1">
              <a:lnSpc>
                <a:spcPct val="90000"/>
              </a:lnSpc>
              <a:defRPr/>
            </a:pPr>
            <a:r>
              <a:rPr lang="es-ES_tradnl" sz="2800" b="1" u="sng" smtClean="0"/>
              <a:t>Socioeconómico</a:t>
            </a:r>
            <a:r>
              <a:rPr lang="es-ES_tradnl" sz="2800" smtClean="0"/>
              <a:t>: La </a:t>
            </a:r>
            <a:r>
              <a:rPr lang="es-ES_tradnl" sz="2800" b="1" smtClean="0"/>
              <a:t>sociedad</a:t>
            </a:r>
            <a:r>
              <a:rPr lang="es-ES_tradnl" sz="2800" smtClean="0"/>
              <a:t> y </a:t>
            </a:r>
            <a:r>
              <a:rPr lang="es-ES_tradnl" sz="2800" b="1" smtClean="0"/>
              <a:t>economía</a:t>
            </a:r>
            <a:r>
              <a:rPr lang="es-ES_tradnl" sz="2800" smtClean="0"/>
              <a:t> donde se ejecuta.</a:t>
            </a:r>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noFill/>
        </p:spPr>
        <p:txBody>
          <a:bodyPr/>
          <a:lstStyle/>
          <a:p>
            <a:pPr eaLnBrk="1" hangingPunct="1"/>
            <a:r>
              <a:rPr lang="es-ES_tradnl" smtClean="0"/>
              <a:t>Ámbito del proyecto: </a:t>
            </a:r>
            <a:br>
              <a:rPr lang="es-ES_tradnl" smtClean="0"/>
            </a:br>
            <a:r>
              <a:rPr lang="es-ES_tradnl" smtClean="0"/>
              <a:t>Importancia de su definición</a:t>
            </a:r>
          </a:p>
        </p:txBody>
      </p:sp>
      <p:sp>
        <p:nvSpPr>
          <p:cNvPr id="369667" name="Rectangle 3"/>
          <p:cNvSpPr>
            <a:spLocks noGrp="1" noChangeArrowheads="1"/>
          </p:cNvSpPr>
          <p:nvPr>
            <p:ph type="body" idx="1"/>
          </p:nvPr>
        </p:nvSpPr>
        <p:spPr>
          <a:xfrm>
            <a:off x="1241425" y="1946275"/>
            <a:ext cx="7700963" cy="4114800"/>
          </a:xfrm>
        </p:spPr>
        <p:txBody>
          <a:bodyPr/>
          <a:lstStyle/>
          <a:p>
            <a:pPr eaLnBrk="1" hangingPunct="1">
              <a:defRPr/>
            </a:pPr>
            <a:r>
              <a:rPr lang="es-ES_tradnl" sz="2800" smtClean="0"/>
              <a:t>La definición del ámbito permite </a:t>
            </a:r>
            <a:r>
              <a:rPr lang="es-ES_tradnl" sz="2800" b="1" smtClean="0"/>
              <a:t>identificar los impactos relevantes.</a:t>
            </a:r>
          </a:p>
          <a:p>
            <a:pPr lvl="1" eaLnBrk="1" hangingPunct="1">
              <a:defRPr/>
            </a:pPr>
            <a:r>
              <a:rPr lang="es-ES_tradnl" sz="2400" smtClean="0"/>
              <a:t>Los impactos dentro del ámbito del proyecto son </a:t>
            </a:r>
            <a:r>
              <a:rPr lang="es-ES_tradnl" sz="2400" b="1" smtClean="0"/>
              <a:t>internos</a:t>
            </a:r>
            <a:r>
              <a:rPr lang="es-ES_tradnl" sz="2400" smtClean="0"/>
              <a:t>, o sea </a:t>
            </a:r>
            <a:r>
              <a:rPr lang="es-ES_tradnl" sz="2400" b="1" smtClean="0"/>
              <a:t>computables.</a:t>
            </a:r>
          </a:p>
          <a:p>
            <a:pPr lvl="1" eaLnBrk="1" hangingPunct="1">
              <a:defRPr/>
            </a:pPr>
            <a:r>
              <a:rPr lang="es-ES_tradnl" sz="2400" smtClean="0"/>
              <a:t>El resto son </a:t>
            </a:r>
            <a:r>
              <a:rPr lang="es-ES_tradnl" sz="2400" b="1" smtClean="0"/>
              <a:t>externos</a:t>
            </a:r>
            <a:r>
              <a:rPr lang="es-ES_tradnl" sz="2400" smtClean="0"/>
              <a:t>, o </a:t>
            </a:r>
            <a:r>
              <a:rPr lang="es-ES_tradnl" sz="2400" b="1" smtClean="0"/>
              <a:t>no computables.</a:t>
            </a:r>
          </a:p>
          <a:p>
            <a:pPr eaLnBrk="1" hangingPunct="1">
              <a:defRPr/>
            </a:pPr>
            <a:endParaRPr lang="es-ES_tradnl" sz="2800" smtClean="0"/>
          </a:p>
          <a:p>
            <a:pPr eaLnBrk="1" hangingPunct="1">
              <a:defRPr/>
            </a:pPr>
            <a:r>
              <a:rPr lang="es-ES_tradnl" sz="2800" smtClean="0"/>
              <a:t>La definición del ámbito depende en parte de los </a:t>
            </a:r>
            <a:r>
              <a:rPr lang="es-ES_tradnl" sz="2800" u="sng" smtClean="0"/>
              <a:t>objetivos</a:t>
            </a:r>
            <a:r>
              <a:rPr lang="es-ES_tradnl" sz="2800" smtClean="0"/>
              <a:t> y </a:t>
            </a:r>
            <a:r>
              <a:rPr lang="es-ES_tradnl" sz="2800" u="sng" smtClean="0"/>
              <a:t>características</a:t>
            </a:r>
            <a:r>
              <a:rPr lang="es-ES_tradnl" sz="2800" smtClean="0"/>
              <a:t> del proyecto, y en parte del </a:t>
            </a:r>
            <a:r>
              <a:rPr lang="es-ES_tradnl" sz="2800" u="sng" smtClean="0"/>
              <a:t>enfoque de la evaluación</a:t>
            </a:r>
            <a:r>
              <a:rPr lang="es-ES_tradnl" sz="2800" smtClean="0"/>
              <a:t>.</a:t>
            </a:r>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1524000" y="2057400"/>
            <a:ext cx="7035800" cy="1143000"/>
          </a:xfrm>
        </p:spPr>
        <p:txBody>
          <a:bodyPr/>
          <a:lstStyle/>
          <a:p>
            <a:pPr eaLnBrk="1" hangingPunct="1"/>
            <a:r>
              <a:rPr lang="es-AR" i="1" smtClean="0"/>
              <a:t>Actores involucrados</a:t>
            </a:r>
            <a:endParaRPr lang="es-ES" i="1" smtClean="0"/>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143000" y="0"/>
            <a:ext cx="7772400" cy="1143000"/>
          </a:xfrm>
        </p:spPr>
        <p:txBody>
          <a:bodyPr/>
          <a:lstStyle/>
          <a:p>
            <a:pPr eaLnBrk="1" hangingPunct="1"/>
            <a:r>
              <a:rPr lang="es-AR" smtClean="0"/>
              <a:t>Actores involucrados</a:t>
            </a:r>
            <a:endParaRPr lang="es-ES" smtClean="0"/>
          </a:p>
        </p:txBody>
      </p:sp>
      <p:sp>
        <p:nvSpPr>
          <p:cNvPr id="373763" name="Rectangle 3"/>
          <p:cNvSpPr>
            <a:spLocks noGrp="1" noChangeArrowheads="1"/>
          </p:cNvSpPr>
          <p:nvPr>
            <p:ph type="body" idx="1"/>
          </p:nvPr>
        </p:nvSpPr>
        <p:spPr>
          <a:xfrm>
            <a:off x="1238250" y="1143000"/>
            <a:ext cx="7635875" cy="4114800"/>
          </a:xfrm>
        </p:spPr>
        <p:txBody>
          <a:bodyPr/>
          <a:lstStyle/>
          <a:p>
            <a:pPr eaLnBrk="1" hangingPunct="1">
              <a:lnSpc>
                <a:spcPct val="90000"/>
              </a:lnSpc>
              <a:defRPr/>
            </a:pPr>
            <a:r>
              <a:rPr lang="es-AR" smtClean="0"/>
              <a:t>Todo proyecto afecta a diversos actores</a:t>
            </a:r>
          </a:p>
          <a:p>
            <a:pPr lvl="1" eaLnBrk="1" hangingPunct="1">
              <a:lnSpc>
                <a:spcPct val="90000"/>
              </a:lnSpc>
              <a:defRPr/>
            </a:pPr>
            <a:r>
              <a:rPr lang="es-AR" b="1" smtClean="0"/>
              <a:t>Beneficiarios/clientes</a:t>
            </a:r>
          </a:p>
          <a:p>
            <a:pPr lvl="2" eaLnBrk="1" hangingPunct="1">
              <a:lnSpc>
                <a:spcPct val="90000"/>
              </a:lnSpc>
              <a:defRPr/>
            </a:pPr>
            <a:r>
              <a:rPr lang="es-AR" sz="2200" smtClean="0"/>
              <a:t>Los que reciben los productos del proyecto</a:t>
            </a:r>
          </a:p>
          <a:p>
            <a:pPr lvl="1" eaLnBrk="1" hangingPunct="1">
              <a:lnSpc>
                <a:spcPct val="90000"/>
              </a:lnSpc>
              <a:defRPr/>
            </a:pPr>
            <a:r>
              <a:rPr lang="es-AR" b="1" smtClean="0"/>
              <a:t>“Dueños”</a:t>
            </a:r>
          </a:p>
          <a:p>
            <a:pPr lvl="2" eaLnBrk="1" hangingPunct="1">
              <a:lnSpc>
                <a:spcPct val="90000"/>
              </a:lnSpc>
              <a:defRPr/>
            </a:pPr>
            <a:r>
              <a:rPr lang="es-AR" sz="2200" smtClean="0"/>
              <a:t>Los que idean e impulsan el proyecto y aportan los recursos</a:t>
            </a:r>
          </a:p>
          <a:p>
            <a:pPr lvl="1" eaLnBrk="1" hangingPunct="1">
              <a:lnSpc>
                <a:spcPct val="90000"/>
              </a:lnSpc>
              <a:defRPr/>
            </a:pPr>
            <a:r>
              <a:rPr lang="es-AR" b="1" smtClean="0"/>
              <a:t>Financistas</a:t>
            </a:r>
          </a:p>
          <a:p>
            <a:pPr lvl="2" eaLnBrk="1" hangingPunct="1">
              <a:lnSpc>
                <a:spcPct val="90000"/>
              </a:lnSpc>
              <a:defRPr/>
            </a:pPr>
            <a:r>
              <a:rPr lang="es-AR" sz="2200" smtClean="0"/>
              <a:t>Los que aportan recursos complementarios</a:t>
            </a:r>
          </a:p>
          <a:p>
            <a:pPr lvl="1" eaLnBrk="1" hangingPunct="1">
              <a:lnSpc>
                <a:spcPct val="90000"/>
              </a:lnSpc>
              <a:defRPr/>
            </a:pPr>
            <a:r>
              <a:rPr lang="es-AR" b="1" smtClean="0"/>
              <a:t>Managers</a:t>
            </a:r>
          </a:p>
          <a:p>
            <a:pPr lvl="2" eaLnBrk="1" hangingPunct="1">
              <a:lnSpc>
                <a:spcPct val="90000"/>
              </a:lnSpc>
              <a:defRPr/>
            </a:pPr>
            <a:r>
              <a:rPr lang="es-AR" sz="2200" smtClean="0"/>
              <a:t>Los que gestionan el proyecto</a:t>
            </a:r>
          </a:p>
          <a:p>
            <a:pPr lvl="1" eaLnBrk="1" hangingPunct="1">
              <a:lnSpc>
                <a:spcPct val="90000"/>
              </a:lnSpc>
              <a:defRPr/>
            </a:pPr>
            <a:r>
              <a:rPr lang="es-AR" b="1" smtClean="0"/>
              <a:t>Evaluadores/Controladores</a:t>
            </a:r>
          </a:p>
          <a:p>
            <a:pPr lvl="2" eaLnBrk="1" hangingPunct="1">
              <a:lnSpc>
                <a:spcPct val="90000"/>
              </a:lnSpc>
              <a:defRPr/>
            </a:pPr>
            <a:r>
              <a:rPr lang="es-AR" sz="2200" smtClean="0"/>
              <a:t>Los que evalúan o controlan al proyecto</a:t>
            </a:r>
            <a:endParaRPr lang="es-ES" sz="2200" smtClean="0"/>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r>
              <a:rPr lang="es-AR" smtClean="0"/>
              <a:t>Actores involucrados</a:t>
            </a:r>
            <a:endParaRPr lang="es-ES" smtClean="0"/>
          </a:p>
        </p:txBody>
      </p:sp>
      <p:sp>
        <p:nvSpPr>
          <p:cNvPr id="375811" name="Rectangle 3"/>
          <p:cNvSpPr>
            <a:spLocks noGrp="1" noChangeArrowheads="1"/>
          </p:cNvSpPr>
          <p:nvPr>
            <p:ph type="body" idx="1"/>
          </p:nvPr>
        </p:nvSpPr>
        <p:spPr>
          <a:xfrm>
            <a:off x="381000" y="1676400"/>
            <a:ext cx="8534400" cy="4876800"/>
          </a:xfrm>
        </p:spPr>
        <p:txBody>
          <a:bodyPr/>
          <a:lstStyle/>
          <a:p>
            <a:pPr eaLnBrk="1" hangingPunct="1">
              <a:lnSpc>
                <a:spcPct val="90000"/>
              </a:lnSpc>
              <a:defRPr/>
            </a:pPr>
            <a:r>
              <a:rPr lang="es-AR" sz="2800" smtClean="0"/>
              <a:t>Cada actor o grupo de actores tiene sus propios intereses, no necesariamente coincidentes:</a:t>
            </a:r>
          </a:p>
          <a:p>
            <a:pPr algn="ctr" eaLnBrk="1" hangingPunct="1">
              <a:lnSpc>
                <a:spcPct val="90000"/>
              </a:lnSpc>
              <a:buFont typeface="Wingdings" pitchFamily="2" charset="2"/>
              <a:buNone/>
              <a:defRPr/>
            </a:pPr>
            <a:endParaRPr lang="es-AR" sz="2800" b="1" smtClean="0"/>
          </a:p>
          <a:p>
            <a:pPr algn="ctr" eaLnBrk="1" hangingPunct="1">
              <a:lnSpc>
                <a:spcPct val="90000"/>
              </a:lnSpc>
              <a:buFont typeface="Wingdings" pitchFamily="2" charset="2"/>
              <a:buNone/>
              <a:defRPr/>
            </a:pPr>
            <a:r>
              <a:rPr lang="es-AR" sz="2800" b="1" smtClean="0">
                <a:solidFill>
                  <a:srgbClr val="FFFF00"/>
                </a:solidFill>
              </a:rPr>
              <a:t>Maximizar su utilidad</a:t>
            </a:r>
          </a:p>
          <a:p>
            <a:pPr algn="ctr" eaLnBrk="1" hangingPunct="1">
              <a:lnSpc>
                <a:spcPct val="70000"/>
              </a:lnSpc>
              <a:buFont typeface="Wingdings" pitchFamily="2" charset="2"/>
              <a:buNone/>
              <a:defRPr/>
            </a:pPr>
            <a:endParaRPr lang="es-AR" sz="2800" smtClean="0"/>
          </a:p>
          <a:p>
            <a:pPr lvl="1" eaLnBrk="1" hangingPunct="1">
              <a:lnSpc>
                <a:spcPct val="90000"/>
              </a:lnSpc>
              <a:defRPr/>
            </a:pPr>
            <a:r>
              <a:rPr lang="es-AR" sz="2400" b="1" smtClean="0"/>
              <a:t>Beneficiarios/Clientes</a:t>
            </a:r>
            <a:r>
              <a:rPr lang="es-AR" sz="2400" smtClean="0"/>
              <a:t> </a:t>
            </a:r>
            <a:r>
              <a:rPr lang="es-AR" sz="2400" smtClean="0">
                <a:sym typeface="Wingdings" pitchFamily="2" charset="2"/>
              </a:rPr>
              <a:t> Pagar el menor precio</a:t>
            </a:r>
          </a:p>
          <a:p>
            <a:pPr lvl="1" eaLnBrk="1" hangingPunct="1">
              <a:lnSpc>
                <a:spcPct val="90000"/>
              </a:lnSpc>
              <a:defRPr/>
            </a:pPr>
            <a:r>
              <a:rPr lang="es-AR" sz="2400" b="1" smtClean="0">
                <a:sym typeface="Wingdings" pitchFamily="2" charset="2"/>
              </a:rPr>
              <a:t>“Dueños”</a:t>
            </a:r>
            <a:r>
              <a:rPr lang="es-AR" sz="2400" smtClean="0">
                <a:sym typeface="Wingdings" pitchFamily="2" charset="2"/>
              </a:rPr>
              <a:t> Vender al mayor precio posible; pagar el menor costo posible</a:t>
            </a:r>
          </a:p>
          <a:p>
            <a:pPr lvl="1" eaLnBrk="1" hangingPunct="1">
              <a:lnSpc>
                <a:spcPct val="90000"/>
              </a:lnSpc>
              <a:defRPr/>
            </a:pPr>
            <a:r>
              <a:rPr lang="es-AR" sz="2400" b="1" smtClean="0">
                <a:sym typeface="Wingdings" pitchFamily="2" charset="2"/>
              </a:rPr>
              <a:t>Financistas</a:t>
            </a:r>
            <a:r>
              <a:rPr lang="es-AR" sz="2400" smtClean="0">
                <a:sym typeface="Wingdings" pitchFamily="2" charset="2"/>
              </a:rPr>
              <a:t>  Cobrar la mayor tasa posible</a:t>
            </a:r>
          </a:p>
          <a:p>
            <a:pPr lvl="1" eaLnBrk="1" hangingPunct="1">
              <a:lnSpc>
                <a:spcPct val="90000"/>
              </a:lnSpc>
              <a:defRPr/>
            </a:pPr>
            <a:r>
              <a:rPr lang="es-AR" sz="2400" b="1" smtClean="0">
                <a:sym typeface="Wingdings" pitchFamily="2" charset="2"/>
              </a:rPr>
              <a:t>Managers</a:t>
            </a:r>
            <a:r>
              <a:rPr lang="es-AR" sz="2400" smtClean="0">
                <a:sym typeface="Wingdings" pitchFamily="2" charset="2"/>
              </a:rPr>
              <a:t>  Cobrar los mayores ingresos posibles</a:t>
            </a:r>
          </a:p>
          <a:p>
            <a:pPr lvl="1" eaLnBrk="1" hangingPunct="1">
              <a:lnSpc>
                <a:spcPct val="90000"/>
              </a:lnSpc>
              <a:defRPr/>
            </a:pPr>
            <a:r>
              <a:rPr lang="es-AR" sz="2400" b="1" smtClean="0">
                <a:sym typeface="Wingdings" pitchFamily="2" charset="2"/>
              </a:rPr>
              <a:t>Evaluadores</a:t>
            </a:r>
            <a:r>
              <a:rPr lang="es-AR" sz="2400" smtClean="0">
                <a:sym typeface="Wingdings" pitchFamily="2" charset="2"/>
              </a:rPr>
              <a:t>  Cobrar los mayores ingresos posibles</a:t>
            </a:r>
            <a:endParaRPr lang="es-AR" sz="2400" smtClean="0"/>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r>
              <a:rPr lang="es-AR" smtClean="0"/>
              <a:t>Consecuencias de la variedad de actores y de la oposición de intereses</a:t>
            </a:r>
            <a:endParaRPr lang="es-ES" smtClean="0"/>
          </a:p>
        </p:txBody>
      </p:sp>
      <p:sp>
        <p:nvSpPr>
          <p:cNvPr id="377859" name="Rectangle 3"/>
          <p:cNvSpPr>
            <a:spLocks noGrp="1" noChangeArrowheads="1"/>
          </p:cNvSpPr>
          <p:nvPr>
            <p:ph type="body" idx="1"/>
          </p:nvPr>
        </p:nvSpPr>
        <p:spPr/>
        <p:txBody>
          <a:bodyPr/>
          <a:lstStyle/>
          <a:p>
            <a:pPr algn="ctr" eaLnBrk="1" hangingPunct="1">
              <a:buFont typeface="Wingdings" pitchFamily="2" charset="2"/>
              <a:buNone/>
              <a:defRPr/>
            </a:pPr>
            <a:r>
              <a:rPr lang="es-AR" sz="2800" b="1" i="1" smtClean="0"/>
              <a:t>La belleza está en los ojos de quien mira</a:t>
            </a:r>
          </a:p>
          <a:p>
            <a:pPr algn="ctr" eaLnBrk="1" hangingPunct="1">
              <a:buFont typeface="Wingdings" pitchFamily="2" charset="2"/>
              <a:buNone/>
              <a:defRPr/>
            </a:pPr>
            <a:endParaRPr lang="es-AR" sz="2800" i="1" smtClean="0"/>
          </a:p>
          <a:p>
            <a:pPr eaLnBrk="1" hangingPunct="1">
              <a:defRPr/>
            </a:pPr>
            <a:r>
              <a:rPr lang="es-AR" sz="2800" smtClean="0"/>
              <a:t>Cada actor involucrado “mira” al proyecto </a:t>
            </a:r>
            <a:r>
              <a:rPr lang="es-AR" sz="2800" b="1" smtClean="0"/>
              <a:t>desde su propia óptica</a:t>
            </a:r>
          </a:p>
          <a:p>
            <a:pPr lvl="1" eaLnBrk="1" hangingPunct="1">
              <a:defRPr/>
            </a:pPr>
            <a:r>
              <a:rPr lang="es-AR" sz="2400" smtClean="0"/>
              <a:t>i.e., sus propios intereses</a:t>
            </a:r>
          </a:p>
          <a:p>
            <a:pPr eaLnBrk="1" hangingPunct="1">
              <a:defRPr/>
            </a:pPr>
            <a:endParaRPr lang="es-AR" sz="2800" smtClean="0"/>
          </a:p>
          <a:p>
            <a:pPr eaLnBrk="1" hangingPunct="1">
              <a:defRPr/>
            </a:pPr>
            <a:r>
              <a:rPr lang="es-AR" sz="2800" smtClean="0"/>
              <a:t>Cada proyecto </a:t>
            </a:r>
            <a:r>
              <a:rPr lang="es-AR" sz="2800" b="1" smtClean="0"/>
              <a:t>es “muchos” proyectos</a:t>
            </a:r>
          </a:p>
          <a:p>
            <a:pPr lvl="1" eaLnBrk="1" hangingPunct="1">
              <a:defRPr/>
            </a:pPr>
            <a:r>
              <a:rPr lang="es-AR" sz="2400" smtClean="0"/>
              <a:t>Uno por cada actor</a:t>
            </a:r>
            <a:endParaRPr lang="es-ES" sz="2400" smtClean="0"/>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143000" y="152400"/>
            <a:ext cx="7772400" cy="1143000"/>
          </a:xfrm>
        </p:spPr>
        <p:txBody>
          <a:bodyPr/>
          <a:lstStyle/>
          <a:p>
            <a:pPr eaLnBrk="1" hangingPunct="1"/>
            <a:r>
              <a:rPr lang="es-AR" smtClean="0"/>
              <a:t>El proyecto como ámbito </a:t>
            </a:r>
            <a:br>
              <a:rPr lang="es-AR" smtClean="0"/>
            </a:br>
            <a:r>
              <a:rPr lang="es-AR" smtClean="0"/>
              <a:t>de conflicto y de negociación</a:t>
            </a:r>
            <a:endParaRPr lang="es-ES" smtClean="0"/>
          </a:p>
        </p:txBody>
      </p:sp>
      <p:sp>
        <p:nvSpPr>
          <p:cNvPr id="379907" name="Rectangle 3"/>
          <p:cNvSpPr>
            <a:spLocks noGrp="1" noChangeArrowheads="1"/>
          </p:cNvSpPr>
          <p:nvPr>
            <p:ph type="body" idx="1"/>
          </p:nvPr>
        </p:nvSpPr>
        <p:spPr>
          <a:xfrm>
            <a:off x="1238250" y="1219200"/>
            <a:ext cx="7704138" cy="4048125"/>
          </a:xfrm>
        </p:spPr>
        <p:txBody>
          <a:bodyPr/>
          <a:lstStyle/>
          <a:p>
            <a:pPr eaLnBrk="1" hangingPunct="1">
              <a:lnSpc>
                <a:spcPct val="90000"/>
              </a:lnSpc>
              <a:defRPr/>
            </a:pPr>
            <a:endParaRPr lang="es-AR" sz="2800" smtClean="0"/>
          </a:p>
          <a:p>
            <a:pPr eaLnBrk="1" hangingPunct="1">
              <a:lnSpc>
                <a:spcPct val="90000"/>
              </a:lnSpc>
              <a:defRPr/>
            </a:pPr>
            <a:r>
              <a:rPr lang="es-AR" sz="2800" smtClean="0"/>
              <a:t>La diversidad de actores y de intereses tiende a generar conflictos, que deben resolverse para que el proyecto sea sostenible</a:t>
            </a:r>
          </a:p>
          <a:p>
            <a:pPr eaLnBrk="1" hangingPunct="1">
              <a:lnSpc>
                <a:spcPct val="90000"/>
              </a:lnSpc>
              <a:defRPr/>
            </a:pPr>
            <a:endParaRPr lang="es-AR" sz="2800" smtClean="0"/>
          </a:p>
          <a:p>
            <a:pPr eaLnBrk="1" hangingPunct="1">
              <a:lnSpc>
                <a:spcPct val="90000"/>
              </a:lnSpc>
              <a:defRPr/>
            </a:pPr>
            <a:r>
              <a:rPr lang="es-AR" sz="2800" smtClean="0"/>
              <a:t>El proyecto debe negociarse en todas sus instancias </a:t>
            </a:r>
            <a:r>
              <a:rPr lang="es-AR" sz="2800" smtClean="0">
                <a:sym typeface="Wingdings" pitchFamily="2" charset="2"/>
              </a:rPr>
              <a:t> promoviendo la participación de todos los stakeholders</a:t>
            </a:r>
            <a:endParaRPr lang="es-AR" sz="2800" smtClean="0"/>
          </a:p>
          <a:p>
            <a:pPr eaLnBrk="1" hangingPunct="1">
              <a:lnSpc>
                <a:spcPct val="90000"/>
              </a:lnSpc>
              <a:defRPr/>
            </a:pPr>
            <a:endParaRPr lang="es-AR" sz="2800" smtClean="0"/>
          </a:p>
          <a:p>
            <a:pPr eaLnBrk="1" hangingPunct="1">
              <a:lnSpc>
                <a:spcPct val="90000"/>
              </a:lnSpc>
              <a:defRPr/>
            </a:pPr>
            <a:r>
              <a:rPr lang="es-AR" sz="2800" smtClean="0"/>
              <a:t>Eso implica la posibilidad de que el proyecto vaya modificándose como resultado de esa negociación</a:t>
            </a:r>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ctrTitle"/>
          </p:nvPr>
        </p:nvSpPr>
        <p:spPr>
          <a:xfrm>
            <a:off x="1346200" y="2057400"/>
            <a:ext cx="6883400" cy="1143000"/>
          </a:xfrm>
        </p:spPr>
        <p:txBody>
          <a:bodyPr/>
          <a:lstStyle/>
          <a:p>
            <a:pPr eaLnBrk="1" hangingPunct="1"/>
            <a:r>
              <a:rPr lang="es-AR" i="1" smtClean="0"/>
              <a:t>Enfoques de la evaluación</a:t>
            </a:r>
            <a:endParaRPr lang="es-ES" i="1" smtClean="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es-AR" smtClean="0"/>
              <a:t>Enfoques de la evaluación</a:t>
            </a:r>
            <a:endParaRPr lang="es-ES" smtClean="0"/>
          </a:p>
        </p:txBody>
      </p:sp>
      <p:sp>
        <p:nvSpPr>
          <p:cNvPr id="384003" name="Rectangle 3"/>
          <p:cNvSpPr>
            <a:spLocks noGrp="1" noChangeArrowheads="1"/>
          </p:cNvSpPr>
          <p:nvPr>
            <p:ph type="body" idx="1"/>
          </p:nvPr>
        </p:nvSpPr>
        <p:spPr>
          <a:xfrm>
            <a:off x="762000" y="2209800"/>
            <a:ext cx="8153400" cy="4114800"/>
          </a:xfrm>
        </p:spPr>
        <p:txBody>
          <a:bodyPr/>
          <a:lstStyle/>
          <a:p>
            <a:pPr eaLnBrk="1" hangingPunct="1">
              <a:lnSpc>
                <a:spcPct val="90000"/>
              </a:lnSpc>
              <a:defRPr/>
            </a:pPr>
            <a:r>
              <a:rPr lang="es-AR" smtClean="0"/>
              <a:t>El proyecto puede ser analizado desde distintos enfoques</a:t>
            </a:r>
          </a:p>
          <a:p>
            <a:pPr eaLnBrk="1" hangingPunct="1">
              <a:lnSpc>
                <a:spcPct val="90000"/>
              </a:lnSpc>
              <a:defRPr/>
            </a:pPr>
            <a:endParaRPr lang="es-AR" smtClean="0"/>
          </a:p>
          <a:p>
            <a:pPr eaLnBrk="1" hangingPunct="1">
              <a:lnSpc>
                <a:spcPct val="90000"/>
              </a:lnSpc>
              <a:defRPr/>
            </a:pPr>
            <a:r>
              <a:rPr lang="es-AR" smtClean="0"/>
              <a:t>Los costos y beneficios relevantes dependen del enfoque elegido</a:t>
            </a:r>
          </a:p>
          <a:p>
            <a:pPr lvl="1" eaLnBrk="1" hangingPunct="1">
              <a:lnSpc>
                <a:spcPct val="90000"/>
              </a:lnSpc>
              <a:defRPr/>
            </a:pPr>
            <a:r>
              <a:rPr lang="es-AR" smtClean="0"/>
              <a:t>Hay un </a:t>
            </a:r>
            <a:r>
              <a:rPr lang="es-AR" b="1" smtClean="0"/>
              <a:t>flujo relevante</a:t>
            </a:r>
            <a:r>
              <a:rPr lang="es-AR" smtClean="0"/>
              <a:t> para cada actor</a:t>
            </a:r>
          </a:p>
          <a:p>
            <a:pPr lvl="1" eaLnBrk="1" hangingPunct="1">
              <a:lnSpc>
                <a:spcPct val="90000"/>
              </a:lnSpc>
              <a:defRPr/>
            </a:pPr>
            <a:r>
              <a:rPr lang="es-AR" smtClean="0"/>
              <a:t>Hay una </a:t>
            </a:r>
            <a:r>
              <a:rPr lang="es-AR" b="1" smtClean="0"/>
              <a:t>tasa de descuento relevante</a:t>
            </a:r>
            <a:r>
              <a:rPr lang="es-AR" smtClean="0"/>
              <a:t> para cada actor</a:t>
            </a:r>
            <a:endParaRPr lang="es-ES" smtClean="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body" idx="1"/>
          </p:nvPr>
        </p:nvSpPr>
        <p:spPr>
          <a:xfrm>
            <a:off x="685800" y="1295400"/>
            <a:ext cx="7772400" cy="4495800"/>
          </a:xfrm>
        </p:spPr>
        <p:txBody>
          <a:bodyPr/>
          <a:lstStyle/>
          <a:p>
            <a:pPr eaLnBrk="1" hangingPunct="1">
              <a:lnSpc>
                <a:spcPct val="90000"/>
              </a:lnSpc>
              <a:buFont typeface="Wingdings" pitchFamily="2" charset="2"/>
              <a:buNone/>
              <a:defRPr/>
            </a:pPr>
            <a:r>
              <a:rPr lang="es-ES_tradnl" sz="2000" b="1" smtClean="0">
                <a:solidFill>
                  <a:srgbClr val="FF0000"/>
                </a:solidFill>
              </a:rPr>
              <a:t>	</a:t>
            </a:r>
            <a:r>
              <a:rPr lang="es-ES_tradnl" sz="2000" b="1" smtClean="0">
                <a:solidFill>
                  <a:schemeClr val="accent2"/>
                </a:solidFill>
              </a:rPr>
              <a:t>2.  ESTUDIO DE PREFACTIBILIDAD:</a:t>
            </a:r>
            <a:r>
              <a:rPr lang="es-ES_tradnl" sz="2000" b="1" smtClean="0"/>
              <a:t> Es también llamada como del anteproyecto preliminar. Este estudio profundiza la investigación de la etapa anterior mediante el análisis de distintas alternativas de mercado, tecnología y procesos productivos, tamaño, localización, consideraciones institucionales y legales, financiamiento, sistemas de organización, etc. A diferencia de la etapa anterior, de características estáticas, esta etapa se caracteriza por su análisis dinámico de las cifras; es decir, proyectandolas en el tiempo.</a:t>
            </a:r>
          </a:p>
          <a:p>
            <a:pPr eaLnBrk="1" hangingPunct="1">
              <a:lnSpc>
                <a:spcPct val="90000"/>
              </a:lnSpc>
              <a:buFont typeface="Wingdings" pitchFamily="2" charset="2"/>
              <a:buNone/>
              <a:defRPr/>
            </a:pPr>
            <a:r>
              <a:rPr lang="es-ES_tradnl" sz="2000" b="1" smtClean="0">
                <a:solidFill>
                  <a:schemeClr val="accent2"/>
                </a:solidFill>
              </a:rPr>
              <a:t>	3.  ESTUDIO DE FACTIBILIDAD:</a:t>
            </a:r>
            <a:r>
              <a:rPr lang="es-ES_tradnl" sz="2000" b="1" smtClean="0"/>
              <a:t> Es el estudio más acabado de la preinversión, en el cual se efectúa un análisis profundo de las alternativas que se apreciaron como viables en el estudio de prefactibilidad. Los antecedentes deben ser precisos y obtenidos mayormente de fuentes primarias de información. Las variables cualitativas son mínimas. El cálculo de las variables económicas deber ser demostrativo para justificar la valorización de los distintos items del flujo de ingresos.</a:t>
            </a:r>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143000" y="76200"/>
            <a:ext cx="7772400" cy="1143000"/>
          </a:xfrm>
          <a:noFill/>
        </p:spPr>
        <p:txBody>
          <a:bodyPr/>
          <a:lstStyle/>
          <a:p>
            <a:pPr eaLnBrk="1" hangingPunct="1"/>
            <a:r>
              <a:rPr lang="es-ES" smtClean="0"/>
              <a:t>Enfoques de la evaluación</a:t>
            </a:r>
            <a:r>
              <a:rPr lang="es-AR" smtClean="0"/>
              <a:t>:</a:t>
            </a:r>
            <a:br>
              <a:rPr lang="es-AR" smtClean="0"/>
            </a:br>
            <a:r>
              <a:rPr lang="es-AR" smtClean="0"/>
              <a:t>Enfoques básicos</a:t>
            </a:r>
            <a:endParaRPr lang="es-ES" smtClean="0"/>
          </a:p>
        </p:txBody>
      </p:sp>
      <p:sp>
        <p:nvSpPr>
          <p:cNvPr id="386051" name="Rectangle 3"/>
          <p:cNvSpPr>
            <a:spLocks noGrp="1" noChangeArrowheads="1"/>
          </p:cNvSpPr>
          <p:nvPr>
            <p:ph type="body" idx="1"/>
          </p:nvPr>
        </p:nvSpPr>
        <p:spPr>
          <a:xfrm>
            <a:off x="304800" y="1600200"/>
            <a:ext cx="8610600" cy="4800600"/>
          </a:xfrm>
        </p:spPr>
        <p:txBody>
          <a:bodyPr lIns="92075" tIns="46038" rIns="92075" bIns="46038"/>
          <a:lstStyle/>
          <a:p>
            <a:pPr defTabSz="762000" eaLnBrk="1" hangingPunct="1">
              <a:lnSpc>
                <a:spcPct val="110000"/>
              </a:lnSpc>
              <a:defRPr/>
            </a:pPr>
            <a:r>
              <a:rPr lang="es-ES" b="1" smtClean="0"/>
              <a:t>Privada</a:t>
            </a:r>
            <a:r>
              <a:rPr lang="es-ES" smtClean="0"/>
              <a:t>: </a:t>
            </a:r>
            <a:r>
              <a:rPr lang="es-AR" smtClean="0"/>
              <a:t>Efectos relevantes</a:t>
            </a:r>
            <a:r>
              <a:rPr lang="es-ES" b="1" smtClean="0"/>
              <a:t> para el </a:t>
            </a:r>
            <a:r>
              <a:rPr lang="es-AR" b="1" smtClean="0"/>
              <a:t>dueño o impulsor del proyecto</a:t>
            </a:r>
          </a:p>
          <a:p>
            <a:pPr defTabSz="762000" eaLnBrk="1" hangingPunct="1">
              <a:lnSpc>
                <a:spcPct val="110000"/>
              </a:lnSpc>
              <a:defRPr/>
            </a:pPr>
            <a:r>
              <a:rPr lang="es-AR" b="1" smtClean="0"/>
              <a:t>Del </a:t>
            </a:r>
            <a:r>
              <a:rPr lang="es-ES" b="1" smtClean="0"/>
              <a:t>Financi</a:t>
            </a:r>
            <a:r>
              <a:rPr lang="es-AR" b="1" smtClean="0"/>
              <a:t>st</a:t>
            </a:r>
            <a:r>
              <a:rPr lang="es-ES" b="1" smtClean="0"/>
              <a:t>a</a:t>
            </a:r>
            <a:r>
              <a:rPr lang="es-ES" smtClean="0"/>
              <a:t>: </a:t>
            </a:r>
            <a:r>
              <a:rPr lang="es-AR" smtClean="0"/>
              <a:t>Efectos </a:t>
            </a:r>
            <a:r>
              <a:rPr lang="es-ES" smtClean="0"/>
              <a:t>relevantes </a:t>
            </a:r>
            <a:r>
              <a:rPr lang="es-ES" b="1" smtClean="0"/>
              <a:t>para</a:t>
            </a:r>
            <a:r>
              <a:rPr lang="es-ES" smtClean="0"/>
              <a:t> </a:t>
            </a:r>
            <a:r>
              <a:rPr lang="es-ES" b="1" smtClean="0"/>
              <a:t>quien financia el proyecto</a:t>
            </a:r>
            <a:endParaRPr lang="es-AR" b="1" smtClean="0"/>
          </a:p>
          <a:p>
            <a:pPr defTabSz="762000" eaLnBrk="1" hangingPunct="1">
              <a:lnSpc>
                <a:spcPct val="110000"/>
              </a:lnSpc>
              <a:defRPr/>
            </a:pPr>
            <a:r>
              <a:rPr lang="es-AR" b="1" smtClean="0"/>
              <a:t>Del Estado: </a:t>
            </a:r>
            <a:r>
              <a:rPr lang="es-AR" smtClean="0"/>
              <a:t>Efectos relevantes </a:t>
            </a:r>
            <a:r>
              <a:rPr lang="es-AR" b="1" smtClean="0"/>
              <a:t>para el Estado, como recaudador</a:t>
            </a:r>
          </a:p>
          <a:p>
            <a:pPr defTabSz="762000" eaLnBrk="1" hangingPunct="1">
              <a:lnSpc>
                <a:spcPct val="110000"/>
              </a:lnSpc>
              <a:defRPr/>
            </a:pPr>
            <a:r>
              <a:rPr lang="es-AR" b="1" smtClean="0"/>
              <a:t>Económica (social)</a:t>
            </a:r>
            <a:r>
              <a:rPr lang="es-ES" smtClean="0"/>
              <a:t>: </a:t>
            </a:r>
            <a:r>
              <a:rPr lang="es-AR" smtClean="0"/>
              <a:t>Efectos</a:t>
            </a:r>
            <a:r>
              <a:rPr lang="es-ES" smtClean="0"/>
              <a:t> relevantes </a:t>
            </a:r>
            <a:r>
              <a:rPr lang="es-ES" b="1" smtClean="0"/>
              <a:t>para toda la sociedad</a:t>
            </a:r>
            <a:r>
              <a:rPr lang="es-ES" smtClean="0"/>
              <a:t> </a:t>
            </a:r>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1143000" y="0"/>
            <a:ext cx="7772400" cy="1143000"/>
          </a:xfrm>
        </p:spPr>
        <p:txBody>
          <a:bodyPr/>
          <a:lstStyle/>
          <a:p>
            <a:pPr eaLnBrk="1" hangingPunct="1"/>
            <a:r>
              <a:rPr lang="es-AR" smtClean="0"/>
              <a:t>Evaluación privada: </a:t>
            </a:r>
            <a:br>
              <a:rPr lang="es-AR" smtClean="0"/>
            </a:br>
            <a:r>
              <a:rPr lang="es-AR" smtClean="0"/>
              <a:t>Características</a:t>
            </a:r>
            <a:endParaRPr lang="es-ES" smtClean="0"/>
          </a:p>
        </p:txBody>
      </p:sp>
      <p:sp>
        <p:nvSpPr>
          <p:cNvPr id="388099" name="Rectangle 3"/>
          <p:cNvSpPr>
            <a:spLocks noGrp="1" noChangeArrowheads="1"/>
          </p:cNvSpPr>
          <p:nvPr>
            <p:ph type="body" idx="1"/>
          </p:nvPr>
        </p:nvSpPr>
        <p:spPr>
          <a:xfrm>
            <a:off x="381000" y="1600200"/>
            <a:ext cx="8534400" cy="4343400"/>
          </a:xfrm>
        </p:spPr>
        <p:txBody>
          <a:bodyPr/>
          <a:lstStyle/>
          <a:p>
            <a:pPr eaLnBrk="1" hangingPunct="1">
              <a:lnSpc>
                <a:spcPct val="90000"/>
              </a:lnSpc>
              <a:defRPr/>
            </a:pPr>
            <a:r>
              <a:rPr lang="es-AR" sz="2800" smtClean="0"/>
              <a:t>El flujo de fondos considera todos los costos y beneficios relevantes para el dueño del proyecto</a:t>
            </a:r>
          </a:p>
          <a:p>
            <a:pPr eaLnBrk="1" hangingPunct="1">
              <a:lnSpc>
                <a:spcPct val="90000"/>
              </a:lnSpc>
              <a:defRPr/>
            </a:pPr>
            <a:r>
              <a:rPr lang="es-AR" sz="2800" smtClean="0"/>
              <a:t>Incluye</a:t>
            </a:r>
          </a:p>
          <a:p>
            <a:pPr lvl="1" eaLnBrk="1" hangingPunct="1">
              <a:lnSpc>
                <a:spcPct val="90000"/>
              </a:lnSpc>
              <a:defRPr/>
            </a:pPr>
            <a:r>
              <a:rPr lang="es-AR" sz="2400" smtClean="0"/>
              <a:t>Costos, inversiones y beneficios </a:t>
            </a:r>
            <a:r>
              <a:rPr lang="es-AR" sz="2400" b="1" smtClean="0"/>
              <a:t>directos</a:t>
            </a:r>
          </a:p>
          <a:p>
            <a:pPr lvl="1" eaLnBrk="1" hangingPunct="1">
              <a:lnSpc>
                <a:spcPct val="90000"/>
              </a:lnSpc>
              <a:defRPr/>
            </a:pPr>
            <a:r>
              <a:rPr lang="es-AR" sz="2400" smtClean="0"/>
              <a:t>Costos, inversiones y beneficios </a:t>
            </a:r>
            <a:r>
              <a:rPr lang="es-AR" sz="2400" b="1" smtClean="0"/>
              <a:t>de oportunidad</a:t>
            </a:r>
            <a:r>
              <a:rPr lang="es-AR" sz="2400" smtClean="0"/>
              <a:t> del dueño</a:t>
            </a:r>
          </a:p>
          <a:p>
            <a:pPr lvl="1" eaLnBrk="1" hangingPunct="1">
              <a:lnSpc>
                <a:spcPct val="90000"/>
              </a:lnSpc>
              <a:defRPr/>
            </a:pPr>
            <a:r>
              <a:rPr lang="es-AR" sz="2400" smtClean="0"/>
              <a:t>En el proyecto con financiamiento,</a:t>
            </a:r>
          </a:p>
          <a:p>
            <a:pPr lvl="2" eaLnBrk="1" hangingPunct="1">
              <a:lnSpc>
                <a:spcPct val="90000"/>
              </a:lnSpc>
              <a:defRPr/>
            </a:pPr>
            <a:r>
              <a:rPr lang="es-AR" sz="2000" smtClean="0"/>
              <a:t>Ingresos y cancelaciones de préstamos</a:t>
            </a:r>
          </a:p>
          <a:p>
            <a:pPr lvl="2" eaLnBrk="1" hangingPunct="1">
              <a:lnSpc>
                <a:spcPct val="90000"/>
              </a:lnSpc>
              <a:defRPr/>
            </a:pPr>
            <a:r>
              <a:rPr lang="es-AR" sz="2000" smtClean="0"/>
              <a:t>Pagos de intereses de préstamos</a:t>
            </a:r>
          </a:p>
          <a:p>
            <a:pPr eaLnBrk="1" hangingPunct="1">
              <a:lnSpc>
                <a:spcPct val="90000"/>
              </a:lnSpc>
              <a:defRPr/>
            </a:pPr>
            <a:r>
              <a:rPr lang="es-AR" sz="2800" smtClean="0"/>
              <a:t>La tasa relevante es la que marca el costo de oportunidad del capital del dueño o accionista del proyecto </a:t>
            </a:r>
            <a:endParaRPr lang="es-ES" sz="2800" smtClean="0"/>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r>
              <a:rPr lang="es-AR" smtClean="0"/>
              <a:t>Evaluación del financista:</a:t>
            </a:r>
            <a:br>
              <a:rPr lang="es-AR" smtClean="0"/>
            </a:br>
            <a:r>
              <a:rPr lang="es-AR" smtClean="0"/>
              <a:t>Características</a:t>
            </a:r>
            <a:endParaRPr lang="es-ES" smtClean="0"/>
          </a:p>
        </p:txBody>
      </p:sp>
      <p:sp>
        <p:nvSpPr>
          <p:cNvPr id="390147" name="Rectangle 3"/>
          <p:cNvSpPr>
            <a:spLocks noGrp="1" noChangeArrowheads="1"/>
          </p:cNvSpPr>
          <p:nvPr>
            <p:ph type="body" idx="1"/>
          </p:nvPr>
        </p:nvSpPr>
        <p:spPr>
          <a:xfrm>
            <a:off x="304800" y="2057400"/>
            <a:ext cx="8610600" cy="4267200"/>
          </a:xfrm>
        </p:spPr>
        <p:txBody>
          <a:bodyPr/>
          <a:lstStyle/>
          <a:p>
            <a:pPr eaLnBrk="1" hangingPunct="1">
              <a:lnSpc>
                <a:spcPct val="90000"/>
              </a:lnSpc>
              <a:defRPr/>
            </a:pPr>
            <a:r>
              <a:rPr lang="es-AR" sz="2800" smtClean="0"/>
              <a:t>El flujo relevante </a:t>
            </a:r>
            <a:r>
              <a:rPr lang="es-AR" sz="2800" i="1" smtClean="0"/>
              <a:t>del proyecto </a:t>
            </a:r>
            <a:r>
              <a:rPr lang="es-AR" sz="2800" smtClean="0"/>
              <a:t>es el que muestra los ingresos y egresos sin considerar el financiamiento de terceros</a:t>
            </a:r>
          </a:p>
          <a:p>
            <a:pPr eaLnBrk="1" hangingPunct="1">
              <a:lnSpc>
                <a:spcPct val="90000"/>
              </a:lnSpc>
              <a:defRPr/>
            </a:pPr>
            <a:endParaRPr lang="es-AR" sz="2800" smtClean="0"/>
          </a:p>
          <a:p>
            <a:pPr eaLnBrk="1" hangingPunct="1">
              <a:lnSpc>
                <a:spcPct val="90000"/>
              </a:lnSpc>
              <a:defRPr/>
            </a:pPr>
            <a:r>
              <a:rPr lang="es-AR" sz="2800" smtClean="0"/>
              <a:t>El flujo relevante </a:t>
            </a:r>
            <a:r>
              <a:rPr lang="es-AR" sz="2800" i="1" smtClean="0"/>
              <a:t>para el financista</a:t>
            </a:r>
            <a:r>
              <a:rPr lang="es-AR" sz="2800" smtClean="0"/>
              <a:t> es el desembolso del préstamo y el cobro futuro de las cuotas</a:t>
            </a:r>
          </a:p>
          <a:p>
            <a:pPr eaLnBrk="1" hangingPunct="1">
              <a:lnSpc>
                <a:spcPct val="90000"/>
              </a:lnSpc>
              <a:defRPr/>
            </a:pPr>
            <a:endParaRPr lang="es-AR" sz="2800" smtClean="0"/>
          </a:p>
          <a:p>
            <a:pPr eaLnBrk="1" hangingPunct="1">
              <a:lnSpc>
                <a:spcPct val="90000"/>
              </a:lnSpc>
              <a:defRPr/>
            </a:pPr>
            <a:r>
              <a:rPr lang="es-AR" sz="2800" smtClean="0"/>
              <a:t>La tasa relevante refleja el costo de oportunidad del capital del financista</a:t>
            </a:r>
            <a:endParaRPr lang="es-ES" sz="2800" smtClean="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r>
              <a:rPr lang="es-AR" smtClean="0"/>
              <a:t>Evaluación del Estado:</a:t>
            </a:r>
            <a:br>
              <a:rPr lang="es-AR" smtClean="0"/>
            </a:br>
            <a:r>
              <a:rPr lang="es-AR" smtClean="0"/>
              <a:t>Características</a:t>
            </a:r>
            <a:endParaRPr lang="es-ES" smtClean="0"/>
          </a:p>
        </p:txBody>
      </p:sp>
      <p:sp>
        <p:nvSpPr>
          <p:cNvPr id="392195" name="Rectangle 3"/>
          <p:cNvSpPr>
            <a:spLocks noGrp="1" noChangeArrowheads="1"/>
          </p:cNvSpPr>
          <p:nvPr>
            <p:ph type="body" idx="1"/>
          </p:nvPr>
        </p:nvSpPr>
        <p:spPr>
          <a:xfrm>
            <a:off x="1169988" y="2344738"/>
            <a:ext cx="7772400" cy="2854325"/>
          </a:xfrm>
        </p:spPr>
        <p:txBody>
          <a:bodyPr/>
          <a:lstStyle/>
          <a:p>
            <a:pPr eaLnBrk="1" hangingPunct="1">
              <a:defRPr/>
            </a:pPr>
            <a:r>
              <a:rPr lang="es-AR" sz="2800" smtClean="0"/>
              <a:t>El flujo relevante muestra los ingresos por impuestos y las erogaciones que el proyecto genera al Estado</a:t>
            </a:r>
          </a:p>
          <a:p>
            <a:pPr eaLnBrk="1" hangingPunct="1">
              <a:defRPr/>
            </a:pPr>
            <a:endParaRPr lang="es-AR" sz="2800" smtClean="0"/>
          </a:p>
          <a:p>
            <a:pPr eaLnBrk="1" hangingPunct="1">
              <a:defRPr/>
            </a:pPr>
            <a:r>
              <a:rPr lang="es-AR" sz="2800" smtClean="0"/>
              <a:t>La tasa relevante es el costo de oportunidad de los fondos para el Estado</a:t>
            </a:r>
            <a:endParaRPr lang="es-ES" sz="2800" smtClean="0"/>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304800" y="76200"/>
            <a:ext cx="8610600" cy="1143000"/>
          </a:xfrm>
        </p:spPr>
        <p:txBody>
          <a:bodyPr/>
          <a:lstStyle/>
          <a:p>
            <a:pPr eaLnBrk="1" hangingPunct="1"/>
            <a:r>
              <a:rPr lang="es-AR" smtClean="0"/>
              <a:t>Evaluación económica (social):</a:t>
            </a:r>
            <a:br>
              <a:rPr lang="es-AR" smtClean="0"/>
            </a:br>
            <a:r>
              <a:rPr lang="es-AR" smtClean="0"/>
              <a:t>Características</a:t>
            </a:r>
            <a:endParaRPr lang="es-ES" smtClean="0"/>
          </a:p>
        </p:txBody>
      </p:sp>
      <p:sp>
        <p:nvSpPr>
          <p:cNvPr id="394243" name="Rectangle 3"/>
          <p:cNvSpPr>
            <a:spLocks noGrp="1" noChangeArrowheads="1"/>
          </p:cNvSpPr>
          <p:nvPr>
            <p:ph type="body" idx="1"/>
          </p:nvPr>
        </p:nvSpPr>
        <p:spPr>
          <a:xfrm>
            <a:off x="1169988" y="1524000"/>
            <a:ext cx="7772400" cy="4114800"/>
          </a:xfrm>
        </p:spPr>
        <p:txBody>
          <a:bodyPr/>
          <a:lstStyle/>
          <a:p>
            <a:pPr eaLnBrk="1" hangingPunct="1">
              <a:lnSpc>
                <a:spcPct val="90000"/>
              </a:lnSpc>
              <a:defRPr/>
            </a:pPr>
            <a:r>
              <a:rPr lang="es-AR" sz="2800" smtClean="0"/>
              <a:t>El flujo relevante refleja los costos y beneficios</a:t>
            </a:r>
            <a:r>
              <a:rPr lang="es-AR" sz="2800" b="1" smtClean="0"/>
              <a:t> </a:t>
            </a:r>
            <a:r>
              <a:rPr lang="es-AR" sz="2800" b="1" i="1" smtClean="0"/>
              <a:t>de toda la sociedad</a:t>
            </a:r>
            <a:r>
              <a:rPr lang="es-AR" sz="2800" smtClean="0"/>
              <a:t>:</a:t>
            </a:r>
          </a:p>
          <a:p>
            <a:pPr lvl="1" eaLnBrk="1" hangingPunct="1">
              <a:lnSpc>
                <a:spcPct val="90000"/>
              </a:lnSpc>
              <a:defRPr/>
            </a:pPr>
            <a:r>
              <a:rPr lang="es-AR" sz="2400" smtClean="0"/>
              <a:t>Beneficios, costos e inversiones directos del proyecto</a:t>
            </a:r>
          </a:p>
          <a:p>
            <a:pPr lvl="1" eaLnBrk="1" hangingPunct="1">
              <a:lnSpc>
                <a:spcPct val="90000"/>
              </a:lnSpc>
              <a:defRPr/>
            </a:pPr>
            <a:r>
              <a:rPr lang="es-AR" sz="2400" smtClean="0"/>
              <a:t>Beneficios, costos e inversiones de oportunidad, tanto del dueño como de otros actores afectados</a:t>
            </a:r>
          </a:p>
          <a:p>
            <a:pPr lvl="1" eaLnBrk="1" hangingPunct="1">
              <a:lnSpc>
                <a:spcPct val="90000"/>
              </a:lnSpc>
              <a:defRPr/>
            </a:pPr>
            <a:r>
              <a:rPr lang="es-AR" sz="2400" smtClean="0"/>
              <a:t>Externalidades positivas y negativas</a:t>
            </a:r>
          </a:p>
          <a:p>
            <a:pPr lvl="1" eaLnBrk="1" hangingPunct="1">
              <a:lnSpc>
                <a:spcPct val="90000"/>
              </a:lnSpc>
              <a:defRPr/>
            </a:pPr>
            <a:r>
              <a:rPr lang="es-AR" sz="2400" smtClean="0"/>
              <a:t>Efectos indirectos y secundarios (en otros mercados)</a:t>
            </a:r>
          </a:p>
          <a:p>
            <a:pPr lvl="1" eaLnBrk="1" hangingPunct="1">
              <a:lnSpc>
                <a:spcPct val="90000"/>
              </a:lnSpc>
              <a:defRPr/>
            </a:pPr>
            <a:r>
              <a:rPr lang="es-AR" sz="2400" smtClean="0"/>
              <a:t>Todos estos efectos, </a:t>
            </a:r>
            <a:r>
              <a:rPr lang="es-AR" sz="2400" b="1" i="1" smtClean="0"/>
              <a:t>valorados a los precios sociales</a:t>
            </a:r>
            <a:endParaRPr lang="es-AR" sz="2400" b="1" smtClean="0"/>
          </a:p>
          <a:p>
            <a:pPr eaLnBrk="1" hangingPunct="1">
              <a:lnSpc>
                <a:spcPct val="90000"/>
              </a:lnSpc>
              <a:defRPr/>
            </a:pPr>
            <a:r>
              <a:rPr lang="es-AR" sz="2800" smtClean="0"/>
              <a:t>La tasa relevante debe reflejar el costo de oportunida de los fondos </a:t>
            </a:r>
            <a:r>
              <a:rPr lang="es-AR" sz="2800" b="1" i="1" smtClean="0"/>
              <a:t>para la sociedad</a:t>
            </a:r>
            <a:endParaRPr lang="es-ES" sz="2800" b="1" smtClean="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3886200" y="1828800"/>
            <a:ext cx="3200400" cy="990600"/>
          </a:xfrm>
          <a:prstGeom prst="rect">
            <a:avLst/>
          </a:prstGeom>
          <a:solidFill>
            <a:srgbClr val="CCFFFF"/>
          </a:solidFill>
          <a:ln w="9525">
            <a:solidFill>
              <a:schemeClr val="tx1"/>
            </a:solidFill>
            <a:miter lim="800000"/>
            <a:headEnd/>
            <a:tailEnd/>
          </a:ln>
        </p:spPr>
        <p:txBody>
          <a:bodyPr wrap="none" anchor="ctr"/>
          <a:lstStyle/>
          <a:p>
            <a:endParaRPr lang="es-ES"/>
          </a:p>
        </p:txBody>
      </p:sp>
      <p:sp>
        <p:nvSpPr>
          <p:cNvPr id="396291" name="Rectangle 3"/>
          <p:cNvSpPr>
            <a:spLocks noChangeArrowheads="1"/>
          </p:cNvSpPr>
          <p:nvPr/>
        </p:nvSpPr>
        <p:spPr bwMode="auto">
          <a:xfrm>
            <a:off x="76200" y="4191000"/>
            <a:ext cx="5638800" cy="1295400"/>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40292" name="Rectangle 4"/>
          <p:cNvSpPr>
            <a:spLocks noGrp="1" noChangeArrowheads="1"/>
          </p:cNvSpPr>
          <p:nvPr>
            <p:ph type="title"/>
          </p:nvPr>
        </p:nvSpPr>
        <p:spPr>
          <a:xfrm>
            <a:off x="304800" y="228600"/>
            <a:ext cx="8839200" cy="1143000"/>
          </a:xfrm>
        </p:spPr>
        <p:txBody>
          <a:bodyPr/>
          <a:lstStyle/>
          <a:p>
            <a:pPr eaLnBrk="1" hangingPunct="1"/>
            <a:r>
              <a:rPr lang="es-AR" smtClean="0"/>
              <a:t>Diferentes enfoques y flujos relevantes: Esquema</a:t>
            </a:r>
            <a:endParaRPr lang="es-ES" smtClean="0"/>
          </a:p>
        </p:txBody>
      </p:sp>
      <p:sp>
        <p:nvSpPr>
          <p:cNvPr id="396293" name="Text Box 5"/>
          <p:cNvSpPr txBox="1">
            <a:spLocks noChangeArrowheads="1"/>
          </p:cNvSpPr>
          <p:nvPr/>
        </p:nvSpPr>
        <p:spPr bwMode="auto">
          <a:xfrm>
            <a:off x="304800" y="1979613"/>
            <a:ext cx="1600200" cy="684212"/>
          </a:xfrm>
          <a:prstGeom prst="rect">
            <a:avLst/>
          </a:prstGeom>
          <a:solidFill>
            <a:srgbClr val="CCFFCC"/>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Beneficios directos</a:t>
            </a:r>
            <a:endParaRPr lang="es-ES" sz="2000" b="1">
              <a:solidFill>
                <a:schemeClr val="bg2"/>
              </a:solidFill>
            </a:endParaRPr>
          </a:p>
        </p:txBody>
      </p:sp>
      <p:sp>
        <p:nvSpPr>
          <p:cNvPr id="396294" name="Text Box 6"/>
          <p:cNvSpPr txBox="1">
            <a:spLocks noChangeArrowheads="1"/>
          </p:cNvSpPr>
          <p:nvPr/>
        </p:nvSpPr>
        <p:spPr bwMode="auto">
          <a:xfrm>
            <a:off x="2132013" y="1981200"/>
            <a:ext cx="1601787" cy="684213"/>
          </a:xfrm>
          <a:prstGeom prst="rect">
            <a:avLst/>
          </a:prstGeom>
          <a:solidFill>
            <a:srgbClr val="CCFFCC"/>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Costos directos</a:t>
            </a:r>
            <a:endParaRPr lang="es-ES" sz="2000" b="1">
              <a:solidFill>
                <a:schemeClr val="bg2"/>
              </a:solidFill>
            </a:endParaRPr>
          </a:p>
        </p:txBody>
      </p:sp>
      <p:sp>
        <p:nvSpPr>
          <p:cNvPr id="396295" name="Text Box 7"/>
          <p:cNvSpPr txBox="1">
            <a:spLocks noChangeArrowheads="1"/>
          </p:cNvSpPr>
          <p:nvPr/>
        </p:nvSpPr>
        <p:spPr bwMode="auto">
          <a:xfrm>
            <a:off x="228600" y="3048000"/>
            <a:ext cx="5419725" cy="914400"/>
          </a:xfrm>
          <a:prstGeom prst="rect">
            <a:avLst/>
          </a:prstGeom>
          <a:solidFill>
            <a:srgbClr val="00FF00"/>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FLUJO DE FONDOS LIBRE</a:t>
            </a:r>
          </a:p>
          <a:p>
            <a:pPr algn="ctr" eaLnBrk="0" hangingPunct="0">
              <a:lnSpc>
                <a:spcPct val="60000"/>
              </a:lnSpc>
              <a:spcBef>
                <a:spcPct val="50000"/>
              </a:spcBef>
            </a:pPr>
            <a:r>
              <a:rPr lang="es-AR" sz="2000" b="1">
                <a:solidFill>
                  <a:schemeClr val="bg2"/>
                </a:solidFill>
              </a:rPr>
              <a:t>(El proyecto “en sí mismo”)</a:t>
            </a:r>
            <a:endParaRPr lang="es-ES" sz="2000" b="1">
              <a:solidFill>
                <a:schemeClr val="bg2"/>
              </a:solidFill>
            </a:endParaRPr>
          </a:p>
        </p:txBody>
      </p:sp>
      <p:cxnSp>
        <p:nvCxnSpPr>
          <p:cNvPr id="396296" name="AutoShape 8"/>
          <p:cNvCxnSpPr>
            <a:cxnSpLocks noChangeShapeType="1"/>
            <a:stCxn id="396293" idx="2"/>
            <a:endCxn id="396295" idx="0"/>
          </p:cNvCxnSpPr>
          <p:nvPr/>
        </p:nvCxnSpPr>
        <p:spPr bwMode="auto">
          <a:xfrm rot="16200000" flipH="1">
            <a:off x="1829594" y="1939131"/>
            <a:ext cx="384175" cy="1833563"/>
          </a:xfrm>
          <a:prstGeom prst="curvedConnector3">
            <a:avLst>
              <a:gd name="adj1" fmla="val 50000"/>
            </a:avLst>
          </a:prstGeom>
          <a:noFill/>
          <a:ln w="38100">
            <a:solidFill>
              <a:schemeClr val="tx1"/>
            </a:solidFill>
            <a:miter lim="800000"/>
            <a:headEnd/>
            <a:tailEnd type="triangle" w="med" len="med"/>
          </a:ln>
        </p:spPr>
      </p:cxnSp>
      <p:cxnSp>
        <p:nvCxnSpPr>
          <p:cNvPr id="396297" name="AutoShape 9"/>
          <p:cNvCxnSpPr>
            <a:cxnSpLocks noChangeShapeType="1"/>
            <a:stCxn id="396294" idx="2"/>
            <a:endCxn id="396295" idx="0"/>
          </p:cNvCxnSpPr>
          <p:nvPr/>
        </p:nvCxnSpPr>
        <p:spPr bwMode="auto">
          <a:xfrm rot="16200000" flipH="1">
            <a:off x="2744788" y="2854325"/>
            <a:ext cx="382587" cy="4763"/>
          </a:xfrm>
          <a:prstGeom prst="curvedConnector3">
            <a:avLst>
              <a:gd name="adj1" fmla="val 49792"/>
            </a:avLst>
          </a:prstGeom>
          <a:noFill/>
          <a:ln w="38100">
            <a:solidFill>
              <a:schemeClr val="tx1"/>
            </a:solidFill>
            <a:miter lim="800000"/>
            <a:headEnd/>
            <a:tailEnd type="triangle" w="med" len="med"/>
          </a:ln>
        </p:spPr>
      </p:cxnSp>
      <p:sp>
        <p:nvSpPr>
          <p:cNvPr id="396298" name="Text Box 10"/>
          <p:cNvSpPr txBox="1">
            <a:spLocks noChangeArrowheads="1"/>
          </p:cNvSpPr>
          <p:nvPr/>
        </p:nvSpPr>
        <p:spPr bwMode="auto">
          <a:xfrm>
            <a:off x="152400" y="4343400"/>
            <a:ext cx="2681288" cy="684213"/>
          </a:xfrm>
          <a:prstGeom prst="rect">
            <a:avLst/>
          </a:prstGeom>
          <a:solidFill>
            <a:srgbClr val="FFCC99"/>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Ingresos por préstamos</a:t>
            </a:r>
            <a:endParaRPr lang="es-ES" sz="2000" b="1">
              <a:solidFill>
                <a:schemeClr val="bg2"/>
              </a:solidFill>
            </a:endParaRPr>
          </a:p>
        </p:txBody>
      </p:sp>
      <p:sp>
        <p:nvSpPr>
          <p:cNvPr id="396299" name="Text Box 11"/>
          <p:cNvSpPr txBox="1">
            <a:spLocks noChangeArrowheads="1"/>
          </p:cNvSpPr>
          <p:nvPr/>
        </p:nvSpPr>
        <p:spPr bwMode="auto">
          <a:xfrm>
            <a:off x="2909888" y="4344988"/>
            <a:ext cx="2681287" cy="684212"/>
          </a:xfrm>
          <a:prstGeom prst="rect">
            <a:avLst/>
          </a:prstGeom>
          <a:solidFill>
            <a:srgbClr val="FFCC99"/>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Egresos por pago de capital e intereses</a:t>
            </a:r>
            <a:endParaRPr lang="es-ES" sz="2000" b="1">
              <a:solidFill>
                <a:schemeClr val="bg2"/>
              </a:solidFill>
            </a:endParaRPr>
          </a:p>
        </p:txBody>
      </p:sp>
      <p:sp>
        <p:nvSpPr>
          <p:cNvPr id="396300" name="Text Box 12"/>
          <p:cNvSpPr txBox="1">
            <a:spLocks noChangeArrowheads="1"/>
          </p:cNvSpPr>
          <p:nvPr/>
        </p:nvSpPr>
        <p:spPr bwMode="auto">
          <a:xfrm>
            <a:off x="381000" y="5791200"/>
            <a:ext cx="4876800" cy="914400"/>
          </a:xfrm>
          <a:prstGeom prst="rect">
            <a:avLst/>
          </a:prstGeom>
          <a:solidFill>
            <a:srgbClr val="FFCC00"/>
          </a:solidFill>
          <a:ln w="12700">
            <a:solidFill>
              <a:schemeClr val="tx1"/>
            </a:solidFill>
            <a:miter lim="800000"/>
            <a:headEnd/>
            <a:tailEnd/>
          </a:ln>
        </p:spPr>
        <p:txBody>
          <a:bodyPr anchor="ctr" anchorCtr="1"/>
          <a:lstStyle/>
          <a:p>
            <a:pPr algn="ctr" eaLnBrk="0" hangingPunct="0">
              <a:lnSpc>
                <a:spcPct val="60000"/>
              </a:lnSpc>
              <a:spcBef>
                <a:spcPct val="50000"/>
              </a:spcBef>
            </a:pPr>
            <a:r>
              <a:rPr lang="es-AR" sz="2000" b="1">
                <a:solidFill>
                  <a:schemeClr val="bg2"/>
                </a:solidFill>
              </a:rPr>
              <a:t>FLUJO DE FONDOS del ACCIONISTA</a:t>
            </a:r>
          </a:p>
          <a:p>
            <a:pPr algn="ctr" eaLnBrk="0" hangingPunct="0">
              <a:lnSpc>
                <a:spcPct val="60000"/>
              </a:lnSpc>
              <a:spcBef>
                <a:spcPct val="50000"/>
              </a:spcBef>
            </a:pPr>
            <a:r>
              <a:rPr lang="es-AR" sz="2000" b="1">
                <a:solidFill>
                  <a:schemeClr val="bg2"/>
                </a:solidFill>
              </a:rPr>
              <a:t>(El proyecto para el dueño)</a:t>
            </a:r>
            <a:endParaRPr lang="es-ES" sz="2000" b="1">
              <a:solidFill>
                <a:schemeClr val="bg2"/>
              </a:solidFill>
            </a:endParaRPr>
          </a:p>
        </p:txBody>
      </p:sp>
      <p:cxnSp>
        <p:nvCxnSpPr>
          <p:cNvPr id="396301" name="AutoShape 13"/>
          <p:cNvCxnSpPr>
            <a:cxnSpLocks noChangeShapeType="1"/>
            <a:stCxn id="396295" idx="2"/>
            <a:endCxn id="396298" idx="0"/>
          </p:cNvCxnSpPr>
          <p:nvPr/>
        </p:nvCxnSpPr>
        <p:spPr bwMode="auto">
          <a:xfrm rot="5400000">
            <a:off x="2025651" y="3430587"/>
            <a:ext cx="381000" cy="1444625"/>
          </a:xfrm>
          <a:prstGeom prst="curvedConnector3">
            <a:avLst>
              <a:gd name="adj1" fmla="val 50000"/>
            </a:avLst>
          </a:prstGeom>
          <a:noFill/>
          <a:ln w="38100">
            <a:solidFill>
              <a:schemeClr val="tx1"/>
            </a:solidFill>
            <a:miter lim="800000"/>
            <a:headEnd/>
            <a:tailEnd type="triangle" w="med" len="med"/>
          </a:ln>
        </p:spPr>
      </p:cxnSp>
      <p:cxnSp>
        <p:nvCxnSpPr>
          <p:cNvPr id="396302" name="AutoShape 14"/>
          <p:cNvCxnSpPr>
            <a:cxnSpLocks noChangeShapeType="1"/>
            <a:stCxn id="396295" idx="2"/>
            <a:endCxn id="396299" idx="0"/>
          </p:cNvCxnSpPr>
          <p:nvPr/>
        </p:nvCxnSpPr>
        <p:spPr bwMode="auto">
          <a:xfrm rot="16200000" flipH="1">
            <a:off x="3403600" y="3497263"/>
            <a:ext cx="382588" cy="1312862"/>
          </a:xfrm>
          <a:prstGeom prst="curvedConnector3">
            <a:avLst>
              <a:gd name="adj1" fmla="val 49792"/>
            </a:avLst>
          </a:prstGeom>
          <a:noFill/>
          <a:ln w="38100">
            <a:solidFill>
              <a:schemeClr val="tx1"/>
            </a:solidFill>
            <a:miter lim="800000"/>
            <a:headEnd/>
            <a:tailEnd type="triangle" w="med" len="med"/>
          </a:ln>
        </p:spPr>
      </p:cxnSp>
      <p:cxnSp>
        <p:nvCxnSpPr>
          <p:cNvPr id="396303" name="AutoShape 15"/>
          <p:cNvCxnSpPr>
            <a:cxnSpLocks noChangeShapeType="1"/>
            <a:stCxn id="396298" idx="2"/>
            <a:endCxn id="396300" idx="0"/>
          </p:cNvCxnSpPr>
          <p:nvPr/>
        </p:nvCxnSpPr>
        <p:spPr bwMode="auto">
          <a:xfrm rot="16200000" flipH="1">
            <a:off x="1774825" y="4746626"/>
            <a:ext cx="763587" cy="1325562"/>
          </a:xfrm>
          <a:prstGeom prst="curvedConnector3">
            <a:avLst>
              <a:gd name="adj1" fmla="val 49898"/>
            </a:avLst>
          </a:prstGeom>
          <a:noFill/>
          <a:ln w="38100">
            <a:solidFill>
              <a:schemeClr val="tx1"/>
            </a:solidFill>
            <a:miter lim="800000"/>
            <a:headEnd/>
            <a:tailEnd type="triangle" w="med" len="med"/>
          </a:ln>
        </p:spPr>
      </p:cxnSp>
      <p:cxnSp>
        <p:nvCxnSpPr>
          <p:cNvPr id="396304" name="AutoShape 16"/>
          <p:cNvCxnSpPr>
            <a:cxnSpLocks noChangeShapeType="1"/>
            <a:stCxn id="396299" idx="2"/>
            <a:endCxn id="396300" idx="0"/>
          </p:cNvCxnSpPr>
          <p:nvPr/>
        </p:nvCxnSpPr>
        <p:spPr bwMode="auto">
          <a:xfrm rot="5400000">
            <a:off x="3154363" y="4694237"/>
            <a:ext cx="762000" cy="1431925"/>
          </a:xfrm>
          <a:prstGeom prst="curvedConnector3">
            <a:avLst>
              <a:gd name="adj1" fmla="val 50000"/>
            </a:avLst>
          </a:prstGeom>
          <a:noFill/>
          <a:ln w="38100">
            <a:solidFill>
              <a:schemeClr val="tx1"/>
            </a:solidFill>
            <a:miter lim="800000"/>
            <a:headEnd/>
            <a:tailEnd type="triangle" w="med" len="med"/>
          </a:ln>
        </p:spPr>
      </p:cxnSp>
      <p:sp>
        <p:nvSpPr>
          <p:cNvPr id="396305" name="Text Box 17"/>
          <p:cNvSpPr txBox="1">
            <a:spLocks noChangeArrowheads="1"/>
          </p:cNvSpPr>
          <p:nvPr/>
        </p:nvSpPr>
        <p:spPr bwMode="auto">
          <a:xfrm>
            <a:off x="533400" y="5105400"/>
            <a:ext cx="4648200" cy="396875"/>
          </a:xfrm>
          <a:prstGeom prst="rect">
            <a:avLst/>
          </a:prstGeom>
          <a:noFill/>
          <a:ln w="9525">
            <a:noFill/>
            <a:miter lim="800000"/>
            <a:headEnd/>
            <a:tailEnd/>
          </a:ln>
        </p:spPr>
        <p:txBody>
          <a:bodyPr>
            <a:spAutoFit/>
          </a:bodyPr>
          <a:lstStyle/>
          <a:p>
            <a:pPr>
              <a:spcBef>
                <a:spcPct val="50000"/>
              </a:spcBef>
            </a:pPr>
            <a:r>
              <a:rPr lang="es-AR" sz="2000" b="1">
                <a:solidFill>
                  <a:schemeClr val="bg2"/>
                </a:solidFill>
              </a:rPr>
              <a:t>FLUJO DE FONDOS del FINANCISTA</a:t>
            </a:r>
            <a:endParaRPr lang="es-ES" sz="2000" b="1">
              <a:solidFill>
                <a:schemeClr val="bg2"/>
              </a:solidFill>
            </a:endParaRPr>
          </a:p>
        </p:txBody>
      </p:sp>
      <p:sp>
        <p:nvSpPr>
          <p:cNvPr id="396306" name="Text Box 18"/>
          <p:cNvSpPr txBox="1">
            <a:spLocks noChangeArrowheads="1"/>
          </p:cNvSpPr>
          <p:nvPr/>
        </p:nvSpPr>
        <p:spPr bwMode="auto">
          <a:xfrm>
            <a:off x="3960813" y="1981200"/>
            <a:ext cx="1601787" cy="684213"/>
          </a:xfrm>
          <a:prstGeom prst="rect">
            <a:avLst/>
          </a:prstGeom>
          <a:solidFill>
            <a:srgbClr val="33CCCC"/>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Impuestos</a:t>
            </a:r>
            <a:endParaRPr lang="es-ES" sz="2000" b="1">
              <a:solidFill>
                <a:schemeClr val="bg2"/>
              </a:solidFill>
            </a:endParaRPr>
          </a:p>
        </p:txBody>
      </p:sp>
      <p:cxnSp>
        <p:nvCxnSpPr>
          <p:cNvPr id="396307" name="AutoShape 19"/>
          <p:cNvCxnSpPr>
            <a:cxnSpLocks noChangeShapeType="1"/>
            <a:stCxn id="396306" idx="2"/>
            <a:endCxn id="396295" idx="0"/>
          </p:cNvCxnSpPr>
          <p:nvPr/>
        </p:nvCxnSpPr>
        <p:spPr bwMode="auto">
          <a:xfrm rot="5400000">
            <a:off x="3659188" y="1944688"/>
            <a:ext cx="382587" cy="1824037"/>
          </a:xfrm>
          <a:prstGeom prst="curvedConnector3">
            <a:avLst>
              <a:gd name="adj1" fmla="val 49792"/>
            </a:avLst>
          </a:prstGeom>
          <a:noFill/>
          <a:ln w="38100">
            <a:solidFill>
              <a:schemeClr val="tx1"/>
            </a:solidFill>
            <a:miter lim="800000"/>
            <a:headEnd/>
            <a:tailEnd type="triangle" w="med" len="med"/>
          </a:ln>
        </p:spPr>
      </p:cxnSp>
      <p:sp>
        <p:nvSpPr>
          <p:cNvPr id="396308" name="Text Box 20"/>
          <p:cNvSpPr txBox="1">
            <a:spLocks noChangeArrowheads="1"/>
          </p:cNvSpPr>
          <p:nvPr/>
        </p:nvSpPr>
        <p:spPr bwMode="auto">
          <a:xfrm>
            <a:off x="5562600" y="1981200"/>
            <a:ext cx="1600200" cy="701675"/>
          </a:xfrm>
          <a:prstGeom prst="rect">
            <a:avLst/>
          </a:prstGeom>
          <a:noFill/>
          <a:ln w="9525">
            <a:noFill/>
            <a:miter lim="800000"/>
            <a:headEnd/>
            <a:tailEnd/>
          </a:ln>
        </p:spPr>
        <p:txBody>
          <a:bodyPr anchor="ctr" anchorCtr="1">
            <a:spAutoFit/>
          </a:bodyPr>
          <a:lstStyle/>
          <a:p>
            <a:pPr algn="ctr">
              <a:spcBef>
                <a:spcPct val="50000"/>
              </a:spcBef>
            </a:pPr>
            <a:r>
              <a:rPr lang="es-AR" sz="2000" b="1">
                <a:solidFill>
                  <a:schemeClr val="bg2"/>
                </a:solidFill>
              </a:rPr>
              <a:t>FLUJO del GOBIERNO</a:t>
            </a:r>
            <a:endParaRPr lang="es-ES" sz="2000" b="1">
              <a:solidFill>
                <a:schemeClr val="bg2"/>
              </a:solidFill>
            </a:endParaRPr>
          </a:p>
        </p:txBody>
      </p:sp>
      <p:sp>
        <p:nvSpPr>
          <p:cNvPr id="396309" name="Text Box 21"/>
          <p:cNvSpPr txBox="1">
            <a:spLocks noChangeArrowheads="1"/>
          </p:cNvSpPr>
          <p:nvPr/>
        </p:nvSpPr>
        <p:spPr bwMode="auto">
          <a:xfrm>
            <a:off x="5791200" y="4341813"/>
            <a:ext cx="1600200" cy="684212"/>
          </a:xfrm>
          <a:prstGeom prst="rect">
            <a:avLst/>
          </a:prstGeom>
          <a:solidFill>
            <a:srgbClr val="CCFFCC"/>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Efectos externos</a:t>
            </a:r>
            <a:endParaRPr lang="es-ES" sz="2000" b="1">
              <a:solidFill>
                <a:schemeClr val="bg2"/>
              </a:solidFill>
            </a:endParaRPr>
          </a:p>
        </p:txBody>
      </p:sp>
      <p:sp>
        <p:nvSpPr>
          <p:cNvPr id="396310" name="Text Box 22"/>
          <p:cNvSpPr txBox="1">
            <a:spLocks noChangeArrowheads="1"/>
          </p:cNvSpPr>
          <p:nvPr/>
        </p:nvSpPr>
        <p:spPr bwMode="auto">
          <a:xfrm>
            <a:off x="7467600" y="4343400"/>
            <a:ext cx="1601788" cy="684213"/>
          </a:xfrm>
          <a:prstGeom prst="rect">
            <a:avLst/>
          </a:prstGeom>
          <a:solidFill>
            <a:srgbClr val="CCFFCC"/>
          </a:solidFill>
          <a:ln w="12700">
            <a:solidFill>
              <a:schemeClr val="tx1"/>
            </a:solidFill>
            <a:miter lim="800000"/>
            <a:headEnd/>
            <a:tailEnd/>
          </a:ln>
        </p:spPr>
        <p:txBody>
          <a:bodyPr anchor="ctr" anchorCtr="1"/>
          <a:lstStyle/>
          <a:p>
            <a:pPr algn="ctr" eaLnBrk="0" hangingPunct="0">
              <a:spcBef>
                <a:spcPct val="50000"/>
              </a:spcBef>
            </a:pPr>
            <a:r>
              <a:rPr lang="es-AR" sz="2000" b="1">
                <a:solidFill>
                  <a:schemeClr val="bg2"/>
                </a:solidFill>
              </a:rPr>
              <a:t>Precios sociales</a:t>
            </a:r>
            <a:endParaRPr lang="es-ES" sz="2000" b="1">
              <a:solidFill>
                <a:schemeClr val="bg2"/>
              </a:solidFill>
            </a:endParaRPr>
          </a:p>
        </p:txBody>
      </p:sp>
      <p:sp>
        <p:nvSpPr>
          <p:cNvPr id="396311" name="Text Box 23"/>
          <p:cNvSpPr txBox="1">
            <a:spLocks noChangeArrowheads="1"/>
          </p:cNvSpPr>
          <p:nvPr/>
        </p:nvSpPr>
        <p:spPr bwMode="auto">
          <a:xfrm>
            <a:off x="5562600" y="5715000"/>
            <a:ext cx="3505200" cy="990600"/>
          </a:xfrm>
          <a:prstGeom prst="rect">
            <a:avLst/>
          </a:prstGeom>
          <a:solidFill>
            <a:srgbClr val="00FFFF"/>
          </a:solidFill>
          <a:ln w="12700">
            <a:solidFill>
              <a:schemeClr val="tx1"/>
            </a:solidFill>
            <a:miter lim="800000"/>
            <a:headEnd/>
            <a:tailEnd/>
          </a:ln>
        </p:spPr>
        <p:txBody>
          <a:bodyPr anchor="ctr" anchorCtr="1"/>
          <a:lstStyle/>
          <a:p>
            <a:pPr algn="ctr" eaLnBrk="0" hangingPunct="0">
              <a:lnSpc>
                <a:spcPct val="40000"/>
              </a:lnSpc>
              <a:spcBef>
                <a:spcPct val="50000"/>
              </a:spcBef>
            </a:pPr>
            <a:r>
              <a:rPr lang="es-AR" sz="2000" b="1">
                <a:solidFill>
                  <a:schemeClr val="bg2"/>
                </a:solidFill>
              </a:rPr>
              <a:t>FLUJO DE FONDOS</a:t>
            </a:r>
          </a:p>
          <a:p>
            <a:pPr algn="ctr" eaLnBrk="0" hangingPunct="0">
              <a:lnSpc>
                <a:spcPct val="40000"/>
              </a:lnSpc>
              <a:spcBef>
                <a:spcPct val="50000"/>
              </a:spcBef>
            </a:pPr>
            <a:r>
              <a:rPr lang="es-AR" sz="2000" b="1">
                <a:solidFill>
                  <a:schemeClr val="bg2"/>
                </a:solidFill>
              </a:rPr>
              <a:t> de la SOCIEDAD </a:t>
            </a:r>
          </a:p>
          <a:p>
            <a:pPr algn="ctr" eaLnBrk="0" hangingPunct="0">
              <a:lnSpc>
                <a:spcPct val="40000"/>
              </a:lnSpc>
              <a:spcBef>
                <a:spcPct val="50000"/>
              </a:spcBef>
            </a:pPr>
            <a:r>
              <a:rPr lang="es-AR" sz="2000" b="1">
                <a:solidFill>
                  <a:schemeClr val="bg2"/>
                </a:solidFill>
              </a:rPr>
              <a:t>(El proyecto para la sociedad)</a:t>
            </a:r>
            <a:endParaRPr lang="es-ES" sz="2000" b="1">
              <a:solidFill>
                <a:schemeClr val="bg2"/>
              </a:solidFill>
            </a:endParaRPr>
          </a:p>
        </p:txBody>
      </p:sp>
      <p:cxnSp>
        <p:nvCxnSpPr>
          <p:cNvPr id="396312" name="AutoShape 24"/>
          <p:cNvCxnSpPr>
            <a:cxnSpLocks noChangeShapeType="1"/>
            <a:stCxn id="396295" idx="3"/>
            <a:endCxn id="396309" idx="0"/>
          </p:cNvCxnSpPr>
          <p:nvPr/>
        </p:nvCxnSpPr>
        <p:spPr bwMode="auto">
          <a:xfrm>
            <a:off x="5648325" y="3505200"/>
            <a:ext cx="942975" cy="836613"/>
          </a:xfrm>
          <a:prstGeom prst="curvedConnector2">
            <a:avLst/>
          </a:prstGeom>
          <a:noFill/>
          <a:ln w="38100">
            <a:solidFill>
              <a:schemeClr val="tx1"/>
            </a:solidFill>
            <a:miter lim="800000"/>
            <a:headEnd/>
            <a:tailEnd type="triangle" w="med" len="med"/>
          </a:ln>
        </p:spPr>
      </p:cxnSp>
      <p:cxnSp>
        <p:nvCxnSpPr>
          <p:cNvPr id="396313" name="AutoShape 25"/>
          <p:cNvCxnSpPr>
            <a:cxnSpLocks noChangeShapeType="1"/>
            <a:stCxn id="396295" idx="3"/>
            <a:endCxn id="396310" idx="0"/>
          </p:cNvCxnSpPr>
          <p:nvPr/>
        </p:nvCxnSpPr>
        <p:spPr bwMode="auto">
          <a:xfrm>
            <a:off x="5648325" y="3505200"/>
            <a:ext cx="2620963" cy="838200"/>
          </a:xfrm>
          <a:prstGeom prst="curvedConnector2">
            <a:avLst/>
          </a:prstGeom>
          <a:noFill/>
          <a:ln w="38100">
            <a:solidFill>
              <a:schemeClr val="tx1"/>
            </a:solidFill>
            <a:miter lim="800000"/>
            <a:headEnd/>
            <a:tailEnd type="triangle" w="med" len="med"/>
          </a:ln>
        </p:spPr>
      </p:cxnSp>
      <p:cxnSp>
        <p:nvCxnSpPr>
          <p:cNvPr id="396314" name="AutoShape 26"/>
          <p:cNvCxnSpPr>
            <a:cxnSpLocks noChangeShapeType="1"/>
            <a:stCxn id="396309" idx="2"/>
            <a:endCxn id="396311" idx="0"/>
          </p:cNvCxnSpPr>
          <p:nvPr/>
        </p:nvCxnSpPr>
        <p:spPr bwMode="auto">
          <a:xfrm rot="16200000" flipH="1">
            <a:off x="6608762" y="5008563"/>
            <a:ext cx="688975" cy="723900"/>
          </a:xfrm>
          <a:prstGeom prst="curvedConnector3">
            <a:avLst>
              <a:gd name="adj1" fmla="val 50000"/>
            </a:avLst>
          </a:prstGeom>
          <a:noFill/>
          <a:ln w="38100">
            <a:solidFill>
              <a:schemeClr val="tx1"/>
            </a:solidFill>
            <a:miter lim="800000"/>
            <a:headEnd/>
            <a:tailEnd type="triangle" w="med" len="med"/>
          </a:ln>
        </p:spPr>
      </p:cxnSp>
      <p:cxnSp>
        <p:nvCxnSpPr>
          <p:cNvPr id="396315" name="AutoShape 27"/>
          <p:cNvCxnSpPr>
            <a:cxnSpLocks noChangeShapeType="1"/>
            <a:stCxn id="396310" idx="2"/>
            <a:endCxn id="396311" idx="0"/>
          </p:cNvCxnSpPr>
          <p:nvPr/>
        </p:nvCxnSpPr>
        <p:spPr bwMode="auto">
          <a:xfrm rot="5400000">
            <a:off x="7448550" y="4894263"/>
            <a:ext cx="687387" cy="954088"/>
          </a:xfrm>
          <a:prstGeom prst="curvedConnector3">
            <a:avLst>
              <a:gd name="adj1" fmla="val 49884"/>
            </a:avLst>
          </a:prstGeom>
          <a:noFill/>
          <a:ln w="38100">
            <a:solidFill>
              <a:schemeClr val="tx1"/>
            </a:solidFill>
            <a:miter lim="800000"/>
            <a:headEnd/>
            <a:tailEnd type="triangle"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62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62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63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39629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39629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3963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9629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9629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9629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39630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39630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39630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39630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9630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9629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9630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9629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9630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499"/>
                                          </p:stCondLst>
                                        </p:cTn>
                                        <p:tgtEl>
                                          <p:spTgt spid="39631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499"/>
                                          </p:stCondLst>
                                        </p:cTn>
                                        <p:tgtEl>
                                          <p:spTgt spid="39631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39630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499"/>
                                          </p:stCondLst>
                                        </p:cTn>
                                        <p:tgtEl>
                                          <p:spTgt spid="39631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499"/>
                                          </p:stCondLst>
                                        </p:cTn>
                                        <p:tgtEl>
                                          <p:spTgt spid="39631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499"/>
                                          </p:stCondLst>
                                        </p:cTn>
                                        <p:tgtEl>
                                          <p:spTgt spid="39631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499"/>
                                          </p:stCondLst>
                                        </p:cTn>
                                        <p:tgtEl>
                                          <p:spTgt spid="3963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0" grpId="0" animBg="1"/>
      <p:bldP spid="396291" grpId="0" animBg="1"/>
      <p:bldP spid="396293" grpId="0" animBg="1" autoUpdateAnimBg="0"/>
      <p:bldP spid="396294" grpId="0" animBg="1" autoUpdateAnimBg="0"/>
      <p:bldP spid="396295" grpId="0" animBg="1" autoUpdateAnimBg="0"/>
      <p:bldP spid="396298" grpId="0" animBg="1" autoUpdateAnimBg="0"/>
      <p:bldP spid="396299" grpId="0" animBg="1" autoUpdateAnimBg="0"/>
      <p:bldP spid="396300" grpId="0" animBg="1" autoUpdateAnimBg="0"/>
      <p:bldP spid="396305" grpId="0" autoUpdateAnimBg="0"/>
      <p:bldP spid="396306" grpId="0" animBg="1" autoUpdateAnimBg="0"/>
      <p:bldP spid="396308" grpId="0" autoUpdateAnimBg="0"/>
      <p:bldP spid="396309" grpId="0" animBg="1" autoUpdateAnimBg="0"/>
      <p:bldP spid="396310" grpId="0" animBg="1" autoUpdateAnimBg="0"/>
      <p:bldP spid="396311" grpId="0" animBg="1" autoUpdateAnimBg="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ctrTitle"/>
          </p:nvPr>
        </p:nvSpPr>
        <p:spPr>
          <a:xfrm>
            <a:off x="1066800" y="2819400"/>
            <a:ext cx="6934200" cy="1143000"/>
          </a:xfrm>
        </p:spPr>
        <p:txBody>
          <a:bodyPr/>
          <a:lstStyle/>
          <a:p>
            <a:pPr eaLnBrk="1" hangingPunct="1"/>
            <a:r>
              <a:rPr lang="es-AR" i="1" smtClean="0"/>
              <a:t>Viabilidad, Conveniencia </a:t>
            </a:r>
            <a:br>
              <a:rPr lang="es-AR" i="1" smtClean="0"/>
            </a:br>
            <a:r>
              <a:rPr lang="es-AR" i="1" smtClean="0"/>
              <a:t>y Estudios vinculados</a:t>
            </a:r>
            <a:endParaRPr lang="es-ES" i="1" smtClean="0"/>
          </a:p>
        </p:txBody>
      </p: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eaLnBrk="1" hangingPunct="1"/>
            <a:r>
              <a:rPr lang="es-AR" smtClean="0"/>
              <a:t>Evaluación y estudios vinculados</a:t>
            </a:r>
            <a:endParaRPr lang="es-ES" smtClean="0"/>
          </a:p>
        </p:txBody>
      </p:sp>
      <p:sp>
        <p:nvSpPr>
          <p:cNvPr id="400387" name="Rectangle 3"/>
          <p:cNvSpPr>
            <a:spLocks noGrp="1" noChangeArrowheads="1"/>
          </p:cNvSpPr>
          <p:nvPr>
            <p:ph type="body" idx="1"/>
          </p:nvPr>
        </p:nvSpPr>
        <p:spPr>
          <a:xfrm>
            <a:off x="457200" y="2133600"/>
            <a:ext cx="8458200" cy="4267200"/>
          </a:xfrm>
        </p:spPr>
        <p:txBody>
          <a:bodyPr/>
          <a:lstStyle/>
          <a:p>
            <a:pPr eaLnBrk="1" hangingPunct="1">
              <a:lnSpc>
                <a:spcPct val="90000"/>
              </a:lnSpc>
              <a:defRPr/>
            </a:pPr>
            <a:r>
              <a:rPr lang="es-AR" sz="2800" smtClean="0"/>
              <a:t>La identificación, medición y valuación de efectos se alimenta de un conjunto de estudios previos</a:t>
            </a:r>
          </a:p>
          <a:p>
            <a:pPr eaLnBrk="1" hangingPunct="1">
              <a:lnSpc>
                <a:spcPct val="90000"/>
              </a:lnSpc>
              <a:defRPr/>
            </a:pPr>
            <a:endParaRPr lang="es-AR" sz="2800" smtClean="0"/>
          </a:p>
          <a:p>
            <a:pPr eaLnBrk="1" hangingPunct="1">
              <a:lnSpc>
                <a:spcPct val="90000"/>
              </a:lnSpc>
              <a:defRPr/>
            </a:pPr>
            <a:r>
              <a:rPr lang="es-AR" sz="2800" smtClean="0"/>
              <a:t>Estos estudios permiten también evaluar la viabilidad o sostenibilidad del proyecto desde distintos enfoques, diferentes al económico.</a:t>
            </a:r>
          </a:p>
          <a:p>
            <a:pPr eaLnBrk="1" hangingPunct="1">
              <a:lnSpc>
                <a:spcPct val="90000"/>
              </a:lnSpc>
              <a:defRPr/>
            </a:pPr>
            <a:endParaRPr lang="es-AR" sz="2800" smtClean="0"/>
          </a:p>
          <a:p>
            <a:pPr eaLnBrk="1" hangingPunct="1">
              <a:lnSpc>
                <a:spcPct val="90000"/>
              </a:lnSpc>
              <a:defRPr/>
            </a:pPr>
            <a:r>
              <a:rPr lang="es-AR" sz="2800" smtClean="0"/>
              <a:t>Esos enfoques se sintetizan en el enfoque económico-financiero</a:t>
            </a:r>
            <a:endParaRPr lang="es-ES" sz="2800" smtClean="0"/>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noFill/>
        </p:spPr>
        <p:txBody>
          <a:bodyPr lIns="90488" tIns="44450" rIns="90488" bIns="44450" anchor="b"/>
          <a:lstStyle/>
          <a:p>
            <a:pPr eaLnBrk="1" hangingPunct="1"/>
            <a:r>
              <a:rPr lang="es-ES_tradnl" smtClean="0"/>
              <a:t>Viabilidades y conveniencia</a:t>
            </a:r>
            <a:endParaRPr lang="es-ES_tradnl" i="1" smtClean="0"/>
          </a:p>
        </p:txBody>
      </p:sp>
      <p:sp>
        <p:nvSpPr>
          <p:cNvPr id="402435" name="Text Box 3"/>
          <p:cNvSpPr txBox="1">
            <a:spLocks noChangeArrowheads="1"/>
          </p:cNvSpPr>
          <p:nvPr/>
        </p:nvSpPr>
        <p:spPr bwMode="auto">
          <a:xfrm>
            <a:off x="533400" y="1981200"/>
            <a:ext cx="2159000" cy="539750"/>
          </a:xfrm>
          <a:prstGeom prst="rect">
            <a:avLst/>
          </a:prstGeom>
          <a:noFill/>
          <a:ln w="12700">
            <a:noFill/>
            <a:miter lim="800000"/>
            <a:headEnd/>
            <a:tailEnd/>
          </a:ln>
        </p:spPr>
        <p:txBody>
          <a:bodyPr anchor="ctr" anchorCtr="1"/>
          <a:lstStyle/>
          <a:p>
            <a:pPr algn="ctr" eaLnBrk="0" hangingPunct="0">
              <a:spcBef>
                <a:spcPct val="50000"/>
              </a:spcBef>
            </a:pPr>
            <a:r>
              <a:rPr lang="es-AR" b="1" u="sng"/>
              <a:t>Viabilidad</a:t>
            </a:r>
            <a:endParaRPr lang="es-ES" b="1" u="sng"/>
          </a:p>
        </p:txBody>
      </p:sp>
      <p:sp>
        <p:nvSpPr>
          <p:cNvPr id="402436" name="Text Box 4"/>
          <p:cNvSpPr txBox="1">
            <a:spLocks noChangeArrowheads="1"/>
          </p:cNvSpPr>
          <p:nvPr/>
        </p:nvSpPr>
        <p:spPr bwMode="auto">
          <a:xfrm>
            <a:off x="2438400" y="2362200"/>
            <a:ext cx="1524000" cy="396875"/>
          </a:xfrm>
          <a:prstGeom prst="rect">
            <a:avLst/>
          </a:prstGeom>
          <a:noFill/>
          <a:ln w="12700">
            <a:noFill/>
            <a:miter lim="800000"/>
            <a:headEnd/>
            <a:tailEnd/>
          </a:ln>
        </p:spPr>
        <p:txBody>
          <a:bodyPr>
            <a:spAutoFit/>
          </a:bodyPr>
          <a:lstStyle/>
          <a:p>
            <a:pPr algn="ctr" eaLnBrk="0" hangingPunct="0">
              <a:spcBef>
                <a:spcPct val="50000"/>
              </a:spcBef>
            </a:pPr>
            <a:r>
              <a:rPr lang="es-AR" sz="2000"/>
              <a:t>Técnica</a:t>
            </a:r>
            <a:endParaRPr lang="es-ES" sz="2000"/>
          </a:p>
        </p:txBody>
      </p:sp>
      <p:sp>
        <p:nvSpPr>
          <p:cNvPr id="402437" name="Text Box 5"/>
          <p:cNvSpPr txBox="1">
            <a:spLocks noChangeArrowheads="1"/>
          </p:cNvSpPr>
          <p:nvPr/>
        </p:nvSpPr>
        <p:spPr bwMode="auto">
          <a:xfrm>
            <a:off x="4572000" y="2362200"/>
            <a:ext cx="3886200" cy="396875"/>
          </a:xfrm>
          <a:prstGeom prst="rect">
            <a:avLst/>
          </a:prstGeom>
          <a:noFill/>
          <a:ln w="12700">
            <a:noFill/>
            <a:miter lim="800000"/>
            <a:headEnd/>
            <a:tailEnd/>
          </a:ln>
        </p:spPr>
        <p:txBody>
          <a:bodyPr>
            <a:spAutoFit/>
          </a:bodyPr>
          <a:lstStyle/>
          <a:p>
            <a:pPr eaLnBrk="0" hangingPunct="0">
              <a:spcBef>
                <a:spcPct val="50000"/>
              </a:spcBef>
            </a:pPr>
            <a:r>
              <a:rPr lang="es-AR" sz="2000"/>
              <a:t>¿Se puede hacer? ¿Cómo?</a:t>
            </a:r>
            <a:endParaRPr lang="es-ES" sz="2000"/>
          </a:p>
        </p:txBody>
      </p:sp>
      <p:sp>
        <p:nvSpPr>
          <p:cNvPr id="402438" name="Text Box 6"/>
          <p:cNvSpPr txBox="1">
            <a:spLocks noChangeArrowheads="1"/>
          </p:cNvSpPr>
          <p:nvPr/>
        </p:nvSpPr>
        <p:spPr bwMode="auto">
          <a:xfrm>
            <a:off x="2286000" y="2882900"/>
            <a:ext cx="1981200" cy="396875"/>
          </a:xfrm>
          <a:prstGeom prst="rect">
            <a:avLst/>
          </a:prstGeom>
          <a:noFill/>
          <a:ln w="12700">
            <a:noFill/>
            <a:miter lim="800000"/>
            <a:headEnd/>
            <a:tailEnd/>
          </a:ln>
        </p:spPr>
        <p:txBody>
          <a:bodyPr>
            <a:spAutoFit/>
          </a:bodyPr>
          <a:lstStyle/>
          <a:p>
            <a:pPr algn="ctr" eaLnBrk="0" hangingPunct="0">
              <a:spcBef>
                <a:spcPct val="50000"/>
              </a:spcBef>
            </a:pPr>
            <a:r>
              <a:rPr lang="es-AR" sz="2000"/>
              <a:t>De Mercado</a:t>
            </a:r>
            <a:endParaRPr lang="es-ES" sz="2000"/>
          </a:p>
        </p:txBody>
      </p:sp>
      <p:sp>
        <p:nvSpPr>
          <p:cNvPr id="402439" name="Text Box 7"/>
          <p:cNvSpPr txBox="1">
            <a:spLocks noChangeArrowheads="1"/>
          </p:cNvSpPr>
          <p:nvPr/>
        </p:nvSpPr>
        <p:spPr bwMode="auto">
          <a:xfrm>
            <a:off x="2438400" y="3352800"/>
            <a:ext cx="1524000" cy="396875"/>
          </a:xfrm>
          <a:prstGeom prst="rect">
            <a:avLst/>
          </a:prstGeom>
          <a:noFill/>
          <a:ln w="12700">
            <a:noFill/>
            <a:miter lim="800000"/>
            <a:headEnd/>
            <a:tailEnd/>
          </a:ln>
        </p:spPr>
        <p:txBody>
          <a:bodyPr>
            <a:spAutoFit/>
          </a:bodyPr>
          <a:lstStyle/>
          <a:p>
            <a:pPr algn="ctr" eaLnBrk="0" hangingPunct="0">
              <a:spcBef>
                <a:spcPct val="50000"/>
              </a:spcBef>
            </a:pPr>
            <a:r>
              <a:rPr lang="es-AR" sz="2000"/>
              <a:t>Legal</a:t>
            </a:r>
            <a:endParaRPr lang="es-ES" sz="2000"/>
          </a:p>
        </p:txBody>
      </p:sp>
      <p:sp>
        <p:nvSpPr>
          <p:cNvPr id="402440" name="Text Box 8"/>
          <p:cNvSpPr txBox="1">
            <a:spLocks noChangeArrowheads="1"/>
          </p:cNvSpPr>
          <p:nvPr/>
        </p:nvSpPr>
        <p:spPr bwMode="auto">
          <a:xfrm>
            <a:off x="2286000" y="3733800"/>
            <a:ext cx="2057400" cy="396875"/>
          </a:xfrm>
          <a:prstGeom prst="rect">
            <a:avLst/>
          </a:prstGeom>
          <a:noFill/>
          <a:ln w="12700">
            <a:noFill/>
            <a:miter lim="800000"/>
            <a:headEnd/>
            <a:tailEnd/>
          </a:ln>
        </p:spPr>
        <p:txBody>
          <a:bodyPr>
            <a:spAutoFit/>
          </a:bodyPr>
          <a:lstStyle/>
          <a:p>
            <a:pPr algn="ctr" eaLnBrk="0" hangingPunct="0">
              <a:spcBef>
                <a:spcPct val="50000"/>
              </a:spcBef>
            </a:pPr>
            <a:r>
              <a:rPr lang="es-AR" sz="2000"/>
              <a:t>Administrativa</a:t>
            </a:r>
            <a:endParaRPr lang="es-ES" sz="2000"/>
          </a:p>
        </p:txBody>
      </p:sp>
      <p:sp>
        <p:nvSpPr>
          <p:cNvPr id="402441" name="Text Box 9"/>
          <p:cNvSpPr txBox="1">
            <a:spLocks noChangeArrowheads="1"/>
          </p:cNvSpPr>
          <p:nvPr/>
        </p:nvSpPr>
        <p:spPr bwMode="auto">
          <a:xfrm>
            <a:off x="2362200" y="4114800"/>
            <a:ext cx="1828800" cy="396875"/>
          </a:xfrm>
          <a:prstGeom prst="rect">
            <a:avLst/>
          </a:prstGeom>
          <a:noFill/>
          <a:ln w="12700">
            <a:noFill/>
            <a:miter lim="800000"/>
            <a:headEnd/>
            <a:tailEnd/>
          </a:ln>
        </p:spPr>
        <p:txBody>
          <a:bodyPr>
            <a:spAutoFit/>
          </a:bodyPr>
          <a:lstStyle/>
          <a:p>
            <a:pPr algn="ctr" eaLnBrk="0" hangingPunct="0">
              <a:spcBef>
                <a:spcPct val="50000"/>
              </a:spcBef>
            </a:pPr>
            <a:r>
              <a:rPr lang="es-AR" sz="2000"/>
              <a:t>Organizativa</a:t>
            </a:r>
            <a:endParaRPr lang="es-ES" sz="2000"/>
          </a:p>
        </p:txBody>
      </p:sp>
      <p:sp>
        <p:nvSpPr>
          <p:cNvPr id="402442" name="Text Box 10"/>
          <p:cNvSpPr txBox="1">
            <a:spLocks noChangeArrowheads="1"/>
          </p:cNvSpPr>
          <p:nvPr/>
        </p:nvSpPr>
        <p:spPr bwMode="auto">
          <a:xfrm>
            <a:off x="2438400" y="4495800"/>
            <a:ext cx="1524000" cy="396875"/>
          </a:xfrm>
          <a:prstGeom prst="rect">
            <a:avLst/>
          </a:prstGeom>
          <a:noFill/>
          <a:ln w="12700">
            <a:noFill/>
            <a:miter lim="800000"/>
            <a:headEnd/>
            <a:tailEnd/>
          </a:ln>
        </p:spPr>
        <p:txBody>
          <a:bodyPr>
            <a:spAutoFit/>
          </a:bodyPr>
          <a:lstStyle/>
          <a:p>
            <a:pPr algn="ctr" eaLnBrk="0" hangingPunct="0">
              <a:spcBef>
                <a:spcPct val="50000"/>
              </a:spcBef>
            </a:pPr>
            <a:r>
              <a:rPr lang="es-AR" sz="2000"/>
              <a:t>Ambiental</a:t>
            </a:r>
            <a:endParaRPr lang="es-ES" sz="2000"/>
          </a:p>
        </p:txBody>
      </p:sp>
      <p:cxnSp>
        <p:nvCxnSpPr>
          <p:cNvPr id="402443" name="AutoShape 11"/>
          <p:cNvCxnSpPr>
            <a:cxnSpLocks noChangeShapeType="1"/>
            <a:stCxn id="402436" idx="3"/>
            <a:endCxn id="402437" idx="1"/>
          </p:cNvCxnSpPr>
          <p:nvPr/>
        </p:nvCxnSpPr>
        <p:spPr bwMode="auto">
          <a:xfrm>
            <a:off x="3962400" y="2560638"/>
            <a:ext cx="609600" cy="0"/>
          </a:xfrm>
          <a:prstGeom prst="straightConnector1">
            <a:avLst/>
          </a:prstGeom>
          <a:noFill/>
          <a:ln w="25400">
            <a:solidFill>
              <a:schemeClr val="tx1"/>
            </a:solidFill>
            <a:round/>
            <a:headEnd/>
            <a:tailEnd type="triangle" w="med" len="med"/>
          </a:ln>
        </p:spPr>
      </p:cxnSp>
      <p:sp>
        <p:nvSpPr>
          <p:cNvPr id="402444" name="Text Box 12"/>
          <p:cNvSpPr txBox="1">
            <a:spLocks noChangeArrowheads="1"/>
          </p:cNvSpPr>
          <p:nvPr/>
        </p:nvSpPr>
        <p:spPr bwMode="auto">
          <a:xfrm>
            <a:off x="4572000" y="2743200"/>
            <a:ext cx="4267200" cy="641350"/>
          </a:xfrm>
          <a:prstGeom prst="rect">
            <a:avLst/>
          </a:prstGeom>
          <a:noFill/>
          <a:ln w="12700">
            <a:noFill/>
            <a:miter lim="800000"/>
            <a:headEnd/>
            <a:tailEnd/>
          </a:ln>
        </p:spPr>
        <p:txBody>
          <a:bodyPr>
            <a:spAutoFit/>
          </a:bodyPr>
          <a:lstStyle/>
          <a:p>
            <a:pPr eaLnBrk="0" hangingPunct="0">
              <a:lnSpc>
                <a:spcPct val="90000"/>
              </a:lnSpc>
              <a:spcBef>
                <a:spcPct val="50000"/>
              </a:spcBef>
            </a:pPr>
            <a:r>
              <a:rPr lang="es-AR" sz="2000"/>
              <a:t>¿Hay demanda de los productos? ¿Cómo entrar en el mercado?</a:t>
            </a:r>
            <a:endParaRPr lang="es-ES" sz="2000"/>
          </a:p>
        </p:txBody>
      </p:sp>
      <p:sp>
        <p:nvSpPr>
          <p:cNvPr id="402445" name="Text Box 13"/>
          <p:cNvSpPr txBox="1">
            <a:spLocks noChangeArrowheads="1"/>
          </p:cNvSpPr>
          <p:nvPr/>
        </p:nvSpPr>
        <p:spPr bwMode="auto">
          <a:xfrm>
            <a:off x="4572000" y="3352800"/>
            <a:ext cx="4267200" cy="396875"/>
          </a:xfrm>
          <a:prstGeom prst="rect">
            <a:avLst/>
          </a:prstGeom>
          <a:noFill/>
          <a:ln w="12700">
            <a:noFill/>
            <a:miter lim="800000"/>
            <a:headEnd/>
            <a:tailEnd/>
          </a:ln>
        </p:spPr>
        <p:txBody>
          <a:bodyPr>
            <a:spAutoFit/>
          </a:bodyPr>
          <a:lstStyle/>
          <a:p>
            <a:pPr eaLnBrk="0" hangingPunct="0">
              <a:spcBef>
                <a:spcPct val="50000"/>
              </a:spcBef>
            </a:pPr>
            <a:r>
              <a:rPr lang="es-AR" sz="2000"/>
              <a:t>¿Es legal? ¿Hay restricciones?</a:t>
            </a:r>
            <a:endParaRPr lang="es-ES" sz="2000"/>
          </a:p>
        </p:txBody>
      </p:sp>
      <p:sp>
        <p:nvSpPr>
          <p:cNvPr id="402446" name="Text Box 14"/>
          <p:cNvSpPr txBox="1">
            <a:spLocks noChangeArrowheads="1"/>
          </p:cNvSpPr>
          <p:nvPr/>
        </p:nvSpPr>
        <p:spPr bwMode="auto">
          <a:xfrm>
            <a:off x="4572000" y="3733800"/>
            <a:ext cx="4267200" cy="396875"/>
          </a:xfrm>
          <a:prstGeom prst="rect">
            <a:avLst/>
          </a:prstGeom>
          <a:noFill/>
          <a:ln w="12700">
            <a:noFill/>
            <a:miter lim="800000"/>
            <a:headEnd/>
            <a:tailEnd/>
          </a:ln>
        </p:spPr>
        <p:txBody>
          <a:bodyPr>
            <a:spAutoFit/>
          </a:bodyPr>
          <a:lstStyle/>
          <a:p>
            <a:pPr eaLnBrk="0" hangingPunct="0">
              <a:spcBef>
                <a:spcPct val="50000"/>
              </a:spcBef>
            </a:pPr>
            <a:r>
              <a:rPr lang="es-AR" sz="2000"/>
              <a:t>¿Hay capacidad administrativa?</a:t>
            </a:r>
            <a:endParaRPr lang="es-ES" sz="2000"/>
          </a:p>
        </p:txBody>
      </p:sp>
      <p:sp>
        <p:nvSpPr>
          <p:cNvPr id="402447" name="Text Box 15"/>
          <p:cNvSpPr txBox="1">
            <a:spLocks noChangeArrowheads="1"/>
          </p:cNvSpPr>
          <p:nvPr/>
        </p:nvSpPr>
        <p:spPr bwMode="auto">
          <a:xfrm>
            <a:off x="4572000" y="4114800"/>
            <a:ext cx="4267200" cy="396875"/>
          </a:xfrm>
          <a:prstGeom prst="rect">
            <a:avLst/>
          </a:prstGeom>
          <a:noFill/>
          <a:ln w="12700">
            <a:noFill/>
            <a:miter lim="800000"/>
            <a:headEnd/>
            <a:tailEnd/>
          </a:ln>
        </p:spPr>
        <p:txBody>
          <a:bodyPr>
            <a:spAutoFit/>
          </a:bodyPr>
          <a:lstStyle/>
          <a:p>
            <a:pPr eaLnBrk="0" hangingPunct="0">
              <a:spcBef>
                <a:spcPct val="50000"/>
              </a:spcBef>
            </a:pPr>
            <a:r>
              <a:rPr lang="es-AR" sz="2000"/>
              <a:t>¿Hay capacidad organizativa?</a:t>
            </a:r>
            <a:endParaRPr lang="es-ES" sz="2000"/>
          </a:p>
        </p:txBody>
      </p:sp>
      <p:sp>
        <p:nvSpPr>
          <p:cNvPr id="402448" name="Text Box 16"/>
          <p:cNvSpPr txBox="1">
            <a:spLocks noChangeArrowheads="1"/>
          </p:cNvSpPr>
          <p:nvPr/>
        </p:nvSpPr>
        <p:spPr bwMode="auto">
          <a:xfrm>
            <a:off x="4572000" y="4495800"/>
            <a:ext cx="4267200" cy="396875"/>
          </a:xfrm>
          <a:prstGeom prst="rect">
            <a:avLst/>
          </a:prstGeom>
          <a:noFill/>
          <a:ln w="12700">
            <a:noFill/>
            <a:miter lim="800000"/>
            <a:headEnd/>
            <a:tailEnd/>
          </a:ln>
        </p:spPr>
        <p:txBody>
          <a:bodyPr>
            <a:spAutoFit/>
          </a:bodyPr>
          <a:lstStyle/>
          <a:p>
            <a:pPr eaLnBrk="0" hangingPunct="0">
              <a:spcBef>
                <a:spcPct val="50000"/>
              </a:spcBef>
            </a:pPr>
            <a:r>
              <a:rPr lang="es-AR" sz="2000"/>
              <a:t>¿Es ambientalmente sostenible?</a:t>
            </a:r>
            <a:endParaRPr lang="es-ES" sz="2000"/>
          </a:p>
        </p:txBody>
      </p:sp>
      <p:cxnSp>
        <p:nvCxnSpPr>
          <p:cNvPr id="402449" name="AutoShape 17"/>
          <p:cNvCxnSpPr>
            <a:cxnSpLocks noChangeShapeType="1"/>
            <a:stCxn id="402438" idx="3"/>
            <a:endCxn id="402444" idx="1"/>
          </p:cNvCxnSpPr>
          <p:nvPr/>
        </p:nvCxnSpPr>
        <p:spPr bwMode="auto">
          <a:xfrm flipV="1">
            <a:off x="4267200" y="3063875"/>
            <a:ext cx="304800" cy="17463"/>
          </a:xfrm>
          <a:prstGeom prst="straightConnector1">
            <a:avLst/>
          </a:prstGeom>
          <a:noFill/>
          <a:ln w="25400">
            <a:solidFill>
              <a:schemeClr val="tx1"/>
            </a:solidFill>
            <a:round/>
            <a:headEnd/>
            <a:tailEnd type="triangle" w="med" len="med"/>
          </a:ln>
        </p:spPr>
      </p:cxnSp>
      <p:cxnSp>
        <p:nvCxnSpPr>
          <p:cNvPr id="402450" name="AutoShape 18"/>
          <p:cNvCxnSpPr>
            <a:cxnSpLocks noChangeShapeType="1"/>
            <a:stCxn id="402439" idx="3"/>
            <a:endCxn id="402445" idx="1"/>
          </p:cNvCxnSpPr>
          <p:nvPr/>
        </p:nvCxnSpPr>
        <p:spPr bwMode="auto">
          <a:xfrm>
            <a:off x="3962400" y="3551238"/>
            <a:ext cx="609600" cy="0"/>
          </a:xfrm>
          <a:prstGeom prst="straightConnector1">
            <a:avLst/>
          </a:prstGeom>
          <a:noFill/>
          <a:ln w="25400">
            <a:solidFill>
              <a:schemeClr val="tx1"/>
            </a:solidFill>
            <a:round/>
            <a:headEnd/>
            <a:tailEnd type="triangle" w="med" len="med"/>
          </a:ln>
        </p:spPr>
      </p:cxnSp>
      <p:cxnSp>
        <p:nvCxnSpPr>
          <p:cNvPr id="402451" name="AutoShape 19"/>
          <p:cNvCxnSpPr>
            <a:cxnSpLocks noChangeShapeType="1"/>
            <a:stCxn id="402440" idx="3"/>
            <a:endCxn id="402446" idx="1"/>
          </p:cNvCxnSpPr>
          <p:nvPr/>
        </p:nvCxnSpPr>
        <p:spPr bwMode="auto">
          <a:xfrm>
            <a:off x="4343400" y="3932238"/>
            <a:ext cx="228600" cy="0"/>
          </a:xfrm>
          <a:prstGeom prst="straightConnector1">
            <a:avLst/>
          </a:prstGeom>
          <a:noFill/>
          <a:ln w="25400">
            <a:solidFill>
              <a:schemeClr val="tx1"/>
            </a:solidFill>
            <a:round/>
            <a:headEnd/>
            <a:tailEnd type="triangle" w="med" len="med"/>
          </a:ln>
        </p:spPr>
      </p:cxnSp>
      <p:cxnSp>
        <p:nvCxnSpPr>
          <p:cNvPr id="402452" name="AutoShape 20"/>
          <p:cNvCxnSpPr>
            <a:cxnSpLocks noChangeShapeType="1"/>
            <a:stCxn id="402441" idx="3"/>
            <a:endCxn id="402447" idx="1"/>
          </p:cNvCxnSpPr>
          <p:nvPr/>
        </p:nvCxnSpPr>
        <p:spPr bwMode="auto">
          <a:xfrm>
            <a:off x="4191000" y="4313238"/>
            <a:ext cx="381000" cy="0"/>
          </a:xfrm>
          <a:prstGeom prst="straightConnector1">
            <a:avLst/>
          </a:prstGeom>
          <a:noFill/>
          <a:ln w="25400">
            <a:solidFill>
              <a:schemeClr val="tx1"/>
            </a:solidFill>
            <a:round/>
            <a:headEnd/>
            <a:tailEnd type="triangle" w="med" len="med"/>
          </a:ln>
        </p:spPr>
      </p:cxnSp>
      <p:cxnSp>
        <p:nvCxnSpPr>
          <p:cNvPr id="402453" name="AutoShape 21"/>
          <p:cNvCxnSpPr>
            <a:cxnSpLocks noChangeShapeType="1"/>
            <a:stCxn id="402442" idx="3"/>
            <a:endCxn id="402448" idx="1"/>
          </p:cNvCxnSpPr>
          <p:nvPr/>
        </p:nvCxnSpPr>
        <p:spPr bwMode="auto">
          <a:xfrm>
            <a:off x="3962400" y="4694238"/>
            <a:ext cx="609600" cy="0"/>
          </a:xfrm>
          <a:prstGeom prst="straightConnector1">
            <a:avLst/>
          </a:prstGeom>
          <a:noFill/>
          <a:ln w="25400">
            <a:solidFill>
              <a:schemeClr val="tx1"/>
            </a:solidFill>
            <a:round/>
            <a:headEnd/>
            <a:tailEnd type="triangle" w="med" len="med"/>
          </a:ln>
        </p:spPr>
      </p:cxnSp>
      <p:sp>
        <p:nvSpPr>
          <p:cNvPr id="402454" name="Text Box 22"/>
          <p:cNvSpPr txBox="1">
            <a:spLocks noChangeArrowheads="1"/>
          </p:cNvSpPr>
          <p:nvPr/>
        </p:nvSpPr>
        <p:spPr bwMode="auto">
          <a:xfrm>
            <a:off x="533400" y="5029200"/>
            <a:ext cx="2209800" cy="457200"/>
          </a:xfrm>
          <a:prstGeom prst="rect">
            <a:avLst/>
          </a:prstGeom>
          <a:noFill/>
          <a:ln w="12700">
            <a:noFill/>
            <a:miter lim="800000"/>
            <a:headEnd/>
            <a:tailEnd/>
          </a:ln>
        </p:spPr>
        <p:txBody>
          <a:bodyPr anchor="ctr" anchorCtr="1"/>
          <a:lstStyle/>
          <a:p>
            <a:pPr algn="ctr" eaLnBrk="0" hangingPunct="0">
              <a:spcBef>
                <a:spcPct val="50000"/>
              </a:spcBef>
            </a:pPr>
            <a:r>
              <a:rPr lang="es-AR" b="1" u="sng">
                <a:solidFill>
                  <a:srgbClr val="FF3300"/>
                </a:solidFill>
              </a:rPr>
              <a:t>Conveniencia</a:t>
            </a:r>
            <a:endParaRPr lang="es-ES" b="1" u="sng">
              <a:solidFill>
                <a:srgbClr val="FF3300"/>
              </a:solidFill>
            </a:endParaRPr>
          </a:p>
        </p:txBody>
      </p:sp>
      <p:sp>
        <p:nvSpPr>
          <p:cNvPr id="402455" name="Text Box 23"/>
          <p:cNvSpPr txBox="1">
            <a:spLocks noChangeArrowheads="1"/>
          </p:cNvSpPr>
          <p:nvPr/>
        </p:nvSpPr>
        <p:spPr bwMode="auto">
          <a:xfrm>
            <a:off x="2438400" y="5562600"/>
            <a:ext cx="1828800" cy="396875"/>
          </a:xfrm>
          <a:prstGeom prst="rect">
            <a:avLst/>
          </a:prstGeom>
          <a:noFill/>
          <a:ln w="12700">
            <a:noFill/>
            <a:miter lim="800000"/>
            <a:headEnd/>
            <a:tailEnd/>
          </a:ln>
        </p:spPr>
        <p:txBody>
          <a:bodyPr>
            <a:spAutoFit/>
          </a:bodyPr>
          <a:lstStyle/>
          <a:p>
            <a:pPr algn="ctr" eaLnBrk="0" hangingPunct="0">
              <a:spcBef>
                <a:spcPct val="50000"/>
              </a:spcBef>
            </a:pPr>
            <a:r>
              <a:rPr lang="es-AR" sz="2000"/>
              <a:t>Económica</a:t>
            </a:r>
            <a:endParaRPr lang="es-ES" sz="2000"/>
          </a:p>
        </p:txBody>
      </p:sp>
      <p:sp>
        <p:nvSpPr>
          <p:cNvPr id="402456" name="Text Box 24"/>
          <p:cNvSpPr txBox="1">
            <a:spLocks noChangeArrowheads="1"/>
          </p:cNvSpPr>
          <p:nvPr/>
        </p:nvSpPr>
        <p:spPr bwMode="auto">
          <a:xfrm>
            <a:off x="2514600" y="5943600"/>
            <a:ext cx="1524000" cy="396875"/>
          </a:xfrm>
          <a:prstGeom prst="rect">
            <a:avLst/>
          </a:prstGeom>
          <a:noFill/>
          <a:ln w="12700">
            <a:noFill/>
            <a:miter lim="800000"/>
            <a:headEnd/>
            <a:tailEnd/>
          </a:ln>
        </p:spPr>
        <p:txBody>
          <a:bodyPr>
            <a:spAutoFit/>
          </a:bodyPr>
          <a:lstStyle/>
          <a:p>
            <a:pPr algn="ctr" eaLnBrk="0" hangingPunct="0">
              <a:spcBef>
                <a:spcPct val="50000"/>
              </a:spcBef>
            </a:pPr>
            <a:r>
              <a:rPr lang="es-AR" sz="2000"/>
              <a:t>Financiera</a:t>
            </a:r>
            <a:endParaRPr lang="es-ES" sz="2000"/>
          </a:p>
        </p:txBody>
      </p:sp>
      <p:sp>
        <p:nvSpPr>
          <p:cNvPr id="402457" name="Text Box 25"/>
          <p:cNvSpPr txBox="1">
            <a:spLocks noChangeArrowheads="1"/>
          </p:cNvSpPr>
          <p:nvPr/>
        </p:nvSpPr>
        <p:spPr bwMode="auto">
          <a:xfrm>
            <a:off x="4572000" y="5562600"/>
            <a:ext cx="3429000" cy="396875"/>
          </a:xfrm>
          <a:prstGeom prst="rect">
            <a:avLst/>
          </a:prstGeom>
          <a:noFill/>
          <a:ln w="12700">
            <a:noFill/>
            <a:miter lim="800000"/>
            <a:headEnd/>
            <a:tailEnd/>
          </a:ln>
        </p:spPr>
        <p:txBody>
          <a:bodyPr>
            <a:spAutoFit/>
          </a:bodyPr>
          <a:lstStyle/>
          <a:p>
            <a:pPr eaLnBrk="0" hangingPunct="0">
              <a:spcBef>
                <a:spcPct val="50000"/>
              </a:spcBef>
            </a:pPr>
            <a:r>
              <a:rPr lang="es-AR" sz="2000"/>
              <a:t>¿Es conveniente hacerlo?</a:t>
            </a:r>
            <a:endParaRPr lang="es-ES" sz="2000"/>
          </a:p>
        </p:txBody>
      </p:sp>
      <p:sp>
        <p:nvSpPr>
          <p:cNvPr id="402458" name="Text Box 26"/>
          <p:cNvSpPr txBox="1">
            <a:spLocks noChangeArrowheads="1"/>
          </p:cNvSpPr>
          <p:nvPr/>
        </p:nvSpPr>
        <p:spPr bwMode="auto">
          <a:xfrm>
            <a:off x="4572000" y="5943600"/>
            <a:ext cx="3429000" cy="396875"/>
          </a:xfrm>
          <a:prstGeom prst="rect">
            <a:avLst/>
          </a:prstGeom>
          <a:noFill/>
          <a:ln w="12700">
            <a:noFill/>
            <a:miter lim="800000"/>
            <a:headEnd/>
            <a:tailEnd/>
          </a:ln>
        </p:spPr>
        <p:txBody>
          <a:bodyPr>
            <a:spAutoFit/>
          </a:bodyPr>
          <a:lstStyle/>
          <a:p>
            <a:pPr eaLnBrk="0" hangingPunct="0">
              <a:spcBef>
                <a:spcPct val="50000"/>
              </a:spcBef>
            </a:pPr>
            <a:r>
              <a:rPr lang="es-AR" sz="2000"/>
              <a:t>¿Es financiable?</a:t>
            </a:r>
            <a:endParaRPr lang="es-ES" sz="2000"/>
          </a:p>
        </p:txBody>
      </p:sp>
      <p:cxnSp>
        <p:nvCxnSpPr>
          <p:cNvPr id="402459" name="AutoShape 27"/>
          <p:cNvCxnSpPr>
            <a:cxnSpLocks noChangeShapeType="1"/>
            <a:stCxn id="402455" idx="3"/>
            <a:endCxn id="402457" idx="1"/>
          </p:cNvCxnSpPr>
          <p:nvPr/>
        </p:nvCxnSpPr>
        <p:spPr bwMode="auto">
          <a:xfrm>
            <a:off x="4267200" y="5761038"/>
            <a:ext cx="304800" cy="0"/>
          </a:xfrm>
          <a:prstGeom prst="straightConnector1">
            <a:avLst/>
          </a:prstGeom>
          <a:noFill/>
          <a:ln w="25400">
            <a:solidFill>
              <a:schemeClr val="tx1"/>
            </a:solidFill>
            <a:round/>
            <a:headEnd/>
            <a:tailEnd type="triangle" w="med" len="med"/>
          </a:ln>
        </p:spPr>
      </p:cxnSp>
      <p:cxnSp>
        <p:nvCxnSpPr>
          <p:cNvPr id="402460" name="AutoShape 28"/>
          <p:cNvCxnSpPr>
            <a:cxnSpLocks noChangeShapeType="1"/>
            <a:stCxn id="402456" idx="3"/>
            <a:endCxn id="402458" idx="1"/>
          </p:cNvCxnSpPr>
          <p:nvPr/>
        </p:nvCxnSpPr>
        <p:spPr bwMode="auto">
          <a:xfrm>
            <a:off x="4038600" y="6142038"/>
            <a:ext cx="533400" cy="0"/>
          </a:xfrm>
          <a:prstGeom prst="straightConnector1">
            <a:avLst/>
          </a:prstGeom>
          <a:noFill/>
          <a:ln w="25400">
            <a:solidFill>
              <a:schemeClr val="tx1"/>
            </a:solidFill>
            <a:round/>
            <a:headEnd/>
            <a:tailEnd type="triangle" w="med" len="med"/>
          </a:ln>
        </p:spPr>
      </p:cxnSp>
      <p:cxnSp>
        <p:nvCxnSpPr>
          <p:cNvPr id="402461" name="AutoShape 29"/>
          <p:cNvCxnSpPr>
            <a:cxnSpLocks noChangeShapeType="1"/>
            <a:stCxn id="402435" idx="2"/>
            <a:endCxn id="402454" idx="0"/>
          </p:cNvCxnSpPr>
          <p:nvPr/>
        </p:nvCxnSpPr>
        <p:spPr bwMode="auto">
          <a:xfrm>
            <a:off x="1612900" y="2520950"/>
            <a:ext cx="25400" cy="2508250"/>
          </a:xfrm>
          <a:prstGeom prst="straightConnector1">
            <a:avLst/>
          </a:prstGeom>
          <a:noFill/>
          <a:ln w="38100">
            <a:solidFill>
              <a:schemeClr val="tx1"/>
            </a:solidFill>
            <a:miter lim="800000"/>
            <a:headEnd/>
            <a:tailEnd type="triangle" w="med" len="med"/>
          </a:ln>
        </p:spPr>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24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24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024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24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24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40244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024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024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4024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0244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024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40245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40244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40244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40245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40244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4024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499"/>
                                          </p:stCondLst>
                                        </p:cTn>
                                        <p:tgtEl>
                                          <p:spTgt spid="40245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4024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40245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499"/>
                                          </p:stCondLst>
                                        </p:cTn>
                                        <p:tgtEl>
                                          <p:spTgt spid="40246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499"/>
                                          </p:stCondLst>
                                        </p:cTn>
                                        <p:tgtEl>
                                          <p:spTgt spid="40245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499"/>
                                          </p:stCondLst>
                                        </p:cTn>
                                        <p:tgtEl>
                                          <p:spTgt spid="40245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499"/>
                                          </p:stCondLst>
                                        </p:cTn>
                                        <p:tgtEl>
                                          <p:spTgt spid="40245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499"/>
                                          </p:stCondLst>
                                        </p:cTn>
                                        <p:tgtEl>
                                          <p:spTgt spid="40245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499"/>
                                          </p:stCondLst>
                                        </p:cTn>
                                        <p:tgtEl>
                                          <p:spTgt spid="40246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499"/>
                                          </p:stCondLst>
                                        </p:cTn>
                                        <p:tgtEl>
                                          <p:spTgt spid="402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5" grpId="0" autoUpdateAnimBg="0"/>
      <p:bldP spid="402436" grpId="0" autoUpdateAnimBg="0"/>
      <p:bldP spid="402437" grpId="0" autoUpdateAnimBg="0"/>
      <p:bldP spid="402438" grpId="0" autoUpdateAnimBg="0"/>
      <p:bldP spid="402439" grpId="0" autoUpdateAnimBg="0"/>
      <p:bldP spid="402440" grpId="0" autoUpdateAnimBg="0"/>
      <p:bldP spid="402441" grpId="0" autoUpdateAnimBg="0"/>
      <p:bldP spid="402442" grpId="0" autoUpdateAnimBg="0"/>
      <p:bldP spid="402444" grpId="0" autoUpdateAnimBg="0"/>
      <p:bldP spid="402445" grpId="0" autoUpdateAnimBg="0"/>
      <p:bldP spid="402446" grpId="0" autoUpdateAnimBg="0"/>
      <p:bldP spid="402447" grpId="0" autoUpdateAnimBg="0"/>
      <p:bldP spid="402448" grpId="0" autoUpdateAnimBg="0"/>
      <p:bldP spid="402454" grpId="0" autoUpdateAnimBg="0"/>
      <p:bldP spid="402455" grpId="0" autoUpdateAnimBg="0"/>
      <p:bldP spid="402456" grpId="0" autoUpdateAnimBg="0"/>
      <p:bldP spid="402457" grpId="0" autoUpdateAnimBg="0"/>
      <p:bldP spid="402458" grpId="0" autoUpdateAnimBg="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subTitle" idx="1"/>
          </p:nvPr>
        </p:nvSpPr>
        <p:spPr>
          <a:xfrm>
            <a:off x="1066800" y="2571750"/>
            <a:ext cx="7010400" cy="1771650"/>
          </a:xfrm>
        </p:spPr>
        <p:txBody>
          <a:bodyPr lIns="91440" tIns="45720" rIns="91440" bIns="45720" anchor="ctr"/>
          <a:lstStyle/>
          <a:p>
            <a:pPr eaLnBrk="1" hangingPunct="1">
              <a:spcBef>
                <a:spcPct val="0"/>
              </a:spcBef>
              <a:buClrTx/>
              <a:buFontTx/>
              <a:buNone/>
              <a:defRPr/>
            </a:pPr>
            <a:r>
              <a:rPr lang="es-AR" sz="4000" smtClean="0">
                <a:solidFill>
                  <a:srgbClr val="FFFF66"/>
                </a:solidFill>
              </a:rPr>
              <a:t>El proyecto en el portafolio </a:t>
            </a:r>
          </a:p>
          <a:p>
            <a:pPr eaLnBrk="1" hangingPunct="1">
              <a:spcBef>
                <a:spcPct val="0"/>
              </a:spcBef>
              <a:buClrTx/>
              <a:buFontTx/>
              <a:buNone/>
              <a:defRPr/>
            </a:pPr>
            <a:r>
              <a:rPr lang="es-AR" sz="4000" smtClean="0">
                <a:solidFill>
                  <a:srgbClr val="FFFF66"/>
                </a:solidFill>
              </a:rPr>
              <a:t>de la organización</a:t>
            </a:r>
          </a:p>
          <a:p>
            <a:pPr eaLnBrk="1" hangingPunct="1">
              <a:spcBef>
                <a:spcPct val="0"/>
              </a:spcBef>
              <a:buClrTx/>
              <a:buFontTx/>
              <a:buNone/>
              <a:defRPr/>
            </a:pPr>
            <a:r>
              <a:rPr lang="es-AR" sz="4000" smtClean="0">
                <a:solidFill>
                  <a:srgbClr val="FFFF66"/>
                </a:solidFill>
              </a:rPr>
              <a:t>El proyecto y la generación de valor</a:t>
            </a:r>
            <a:endParaRPr lang="es-ES" sz="4000" smtClean="0">
              <a:solidFill>
                <a:srgbClr val="FFFF66"/>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295400" y="1614488"/>
            <a:ext cx="7008813" cy="519112"/>
          </a:xfrm>
          <a:prstGeom prst="rect">
            <a:avLst/>
          </a:prstGeom>
          <a:noFill/>
          <a:ln w="9525">
            <a:noFill/>
            <a:miter lim="800000"/>
            <a:headEnd/>
            <a:tailEnd/>
          </a:ln>
        </p:spPr>
        <p:txBody>
          <a:bodyPr wrap="none">
            <a:spAutoFit/>
          </a:bodyPr>
          <a:lstStyle/>
          <a:p>
            <a:pPr eaLnBrk="0" hangingPunct="0"/>
            <a:r>
              <a:rPr lang="es-ES_tradnl" sz="2800" b="1">
                <a:solidFill>
                  <a:schemeClr val="accent2"/>
                </a:solidFill>
              </a:rPr>
              <a:t>ESTUDIO DE VIABILIDAD ECONÓMICA</a:t>
            </a:r>
          </a:p>
        </p:txBody>
      </p:sp>
      <p:sp>
        <p:nvSpPr>
          <p:cNvPr id="62467" name="Rectangle 3"/>
          <p:cNvSpPr>
            <a:spLocks noChangeArrowheads="1"/>
          </p:cNvSpPr>
          <p:nvPr/>
        </p:nvSpPr>
        <p:spPr bwMode="auto">
          <a:xfrm>
            <a:off x="762000" y="2362200"/>
            <a:ext cx="4572000" cy="533400"/>
          </a:xfrm>
          <a:prstGeom prst="rect">
            <a:avLst/>
          </a:prstGeom>
          <a:noFill/>
          <a:ln w="9525">
            <a:solidFill>
              <a:schemeClr val="tx1"/>
            </a:solidFill>
            <a:miter lim="800000"/>
            <a:headEnd/>
            <a:tailEnd/>
          </a:ln>
        </p:spPr>
        <p:txBody>
          <a:bodyPr wrap="none" anchor="ctr"/>
          <a:lstStyle/>
          <a:p>
            <a:endParaRPr lang="es-ES"/>
          </a:p>
        </p:txBody>
      </p:sp>
      <p:sp>
        <p:nvSpPr>
          <p:cNvPr id="62468" name="Rectangle 4"/>
          <p:cNvSpPr>
            <a:spLocks noChangeArrowheads="1"/>
          </p:cNvSpPr>
          <p:nvPr/>
        </p:nvSpPr>
        <p:spPr bwMode="auto">
          <a:xfrm>
            <a:off x="5410200" y="2362200"/>
            <a:ext cx="3124200" cy="533400"/>
          </a:xfrm>
          <a:prstGeom prst="rect">
            <a:avLst/>
          </a:prstGeom>
          <a:noFill/>
          <a:ln w="9525">
            <a:solidFill>
              <a:schemeClr val="tx1"/>
            </a:solidFill>
            <a:miter lim="800000"/>
            <a:headEnd/>
            <a:tailEnd/>
          </a:ln>
        </p:spPr>
        <p:txBody>
          <a:bodyPr wrap="none" anchor="ctr"/>
          <a:lstStyle/>
          <a:p>
            <a:endParaRPr lang="es-ES"/>
          </a:p>
        </p:txBody>
      </p:sp>
      <p:sp>
        <p:nvSpPr>
          <p:cNvPr id="62469" name="Text Box 5"/>
          <p:cNvSpPr txBox="1">
            <a:spLocks noChangeArrowheads="1"/>
          </p:cNvSpPr>
          <p:nvPr/>
        </p:nvSpPr>
        <p:spPr bwMode="auto">
          <a:xfrm>
            <a:off x="762000" y="2452688"/>
            <a:ext cx="7173913" cy="396875"/>
          </a:xfrm>
          <a:prstGeom prst="rect">
            <a:avLst/>
          </a:prstGeom>
          <a:noFill/>
          <a:ln w="9525">
            <a:noFill/>
            <a:miter lim="800000"/>
            <a:headEnd/>
            <a:tailEnd/>
          </a:ln>
        </p:spPr>
        <p:txBody>
          <a:bodyPr wrap="none">
            <a:spAutoFit/>
          </a:bodyPr>
          <a:lstStyle/>
          <a:p>
            <a:pPr eaLnBrk="0" hangingPunct="0"/>
            <a:r>
              <a:rPr lang="es-ES_tradnl" sz="2000" b="1"/>
              <a:t> FORMULACIÓN Y PREPARACIÓN                EVALUACIÓN</a:t>
            </a:r>
          </a:p>
        </p:txBody>
      </p:sp>
      <p:sp>
        <p:nvSpPr>
          <p:cNvPr id="62470" name="Rectangle 6"/>
          <p:cNvSpPr>
            <a:spLocks noChangeArrowheads="1"/>
          </p:cNvSpPr>
          <p:nvPr/>
        </p:nvSpPr>
        <p:spPr bwMode="auto">
          <a:xfrm>
            <a:off x="762000" y="2971800"/>
            <a:ext cx="7848600" cy="1219200"/>
          </a:xfrm>
          <a:prstGeom prst="rect">
            <a:avLst/>
          </a:prstGeom>
          <a:noFill/>
          <a:ln w="38100">
            <a:solidFill>
              <a:schemeClr val="tx1"/>
            </a:solidFill>
            <a:miter lim="800000"/>
            <a:headEnd/>
            <a:tailEnd/>
          </a:ln>
        </p:spPr>
        <p:txBody>
          <a:bodyPr wrap="none" anchor="ctr"/>
          <a:lstStyle/>
          <a:p>
            <a:endParaRPr lang="es-ES"/>
          </a:p>
        </p:txBody>
      </p:sp>
      <p:sp>
        <p:nvSpPr>
          <p:cNvPr id="62471" name="Text Box 7"/>
          <p:cNvSpPr txBox="1">
            <a:spLocks noChangeArrowheads="1"/>
          </p:cNvSpPr>
          <p:nvPr/>
        </p:nvSpPr>
        <p:spPr bwMode="auto">
          <a:xfrm>
            <a:off x="836613" y="3048000"/>
            <a:ext cx="7802562" cy="1054100"/>
          </a:xfrm>
          <a:prstGeom prst="rect">
            <a:avLst/>
          </a:prstGeom>
          <a:noFill/>
          <a:ln w="9525">
            <a:noFill/>
            <a:miter lim="800000"/>
            <a:headEnd/>
            <a:tailEnd/>
          </a:ln>
        </p:spPr>
        <p:txBody>
          <a:bodyPr wrap="none">
            <a:spAutoFit/>
          </a:bodyPr>
          <a:lstStyle/>
          <a:p>
            <a:pPr eaLnBrk="0" hangingPunct="0"/>
            <a:r>
              <a:rPr lang="es-ES_tradnl" sz="2100"/>
              <a:t>INFORMACIÓN      CONSTRUCCIÓN           RENTABILIDAD</a:t>
            </a:r>
          </a:p>
          <a:p>
            <a:pPr eaLnBrk="0" hangingPunct="0"/>
            <a:r>
              <a:rPr lang="es-ES_tradnl" sz="2100"/>
              <a:t>Y CREACIÓN DE               DE                 ANÁLISIS CUALITATIVO</a:t>
            </a:r>
          </a:p>
          <a:p>
            <a:pPr eaLnBrk="0" hangingPunct="0"/>
            <a:r>
              <a:rPr lang="es-ES_tradnl" sz="2100"/>
              <a:t>INFORMACIÓN      FLUJOS DE CAJA          SENSIBILIDAD</a:t>
            </a:r>
          </a:p>
        </p:txBody>
      </p:sp>
      <p:sp>
        <p:nvSpPr>
          <p:cNvPr id="62472" name="Rectangle 8"/>
          <p:cNvSpPr>
            <a:spLocks noChangeArrowheads="1"/>
          </p:cNvSpPr>
          <p:nvPr/>
        </p:nvSpPr>
        <p:spPr bwMode="auto">
          <a:xfrm>
            <a:off x="838200" y="3048000"/>
            <a:ext cx="2209800" cy="990600"/>
          </a:xfrm>
          <a:prstGeom prst="rect">
            <a:avLst/>
          </a:prstGeom>
          <a:noFill/>
          <a:ln w="9525">
            <a:solidFill>
              <a:schemeClr val="tx1"/>
            </a:solidFill>
            <a:miter lim="800000"/>
            <a:headEnd/>
            <a:tailEnd/>
          </a:ln>
        </p:spPr>
        <p:txBody>
          <a:bodyPr wrap="none" anchor="ctr"/>
          <a:lstStyle/>
          <a:p>
            <a:endParaRPr lang="es-ES"/>
          </a:p>
        </p:txBody>
      </p:sp>
      <p:sp>
        <p:nvSpPr>
          <p:cNvPr id="62473" name="Rectangle 9"/>
          <p:cNvSpPr>
            <a:spLocks noChangeArrowheads="1"/>
          </p:cNvSpPr>
          <p:nvPr/>
        </p:nvSpPr>
        <p:spPr bwMode="auto">
          <a:xfrm>
            <a:off x="3124200" y="3048000"/>
            <a:ext cx="2209800" cy="990600"/>
          </a:xfrm>
          <a:prstGeom prst="rect">
            <a:avLst/>
          </a:prstGeom>
          <a:noFill/>
          <a:ln w="9525">
            <a:solidFill>
              <a:schemeClr val="tx1"/>
            </a:solidFill>
            <a:miter lim="800000"/>
            <a:headEnd/>
            <a:tailEnd/>
          </a:ln>
        </p:spPr>
        <p:txBody>
          <a:bodyPr wrap="none" anchor="ctr"/>
          <a:lstStyle/>
          <a:p>
            <a:endParaRPr lang="es-ES"/>
          </a:p>
        </p:txBody>
      </p:sp>
      <p:sp>
        <p:nvSpPr>
          <p:cNvPr id="62474" name="Rectangle 10"/>
          <p:cNvSpPr>
            <a:spLocks noChangeArrowheads="1"/>
          </p:cNvSpPr>
          <p:nvPr/>
        </p:nvSpPr>
        <p:spPr bwMode="auto">
          <a:xfrm>
            <a:off x="5410200" y="3048000"/>
            <a:ext cx="3124200" cy="990600"/>
          </a:xfrm>
          <a:prstGeom prst="rect">
            <a:avLst/>
          </a:prstGeom>
          <a:noFill/>
          <a:ln w="9525">
            <a:solidFill>
              <a:schemeClr val="tx1"/>
            </a:solidFill>
            <a:miter lim="800000"/>
            <a:headEnd/>
            <a:tailEnd/>
          </a:ln>
        </p:spPr>
        <p:txBody>
          <a:bodyPr wrap="none" anchor="ctr"/>
          <a:lstStyle/>
          <a:p>
            <a:endParaRPr lang="es-ES"/>
          </a:p>
        </p:txBody>
      </p:sp>
      <p:sp>
        <p:nvSpPr>
          <p:cNvPr id="62475" name="Text Box 11"/>
          <p:cNvSpPr txBox="1">
            <a:spLocks noChangeArrowheads="1"/>
          </p:cNvSpPr>
          <p:nvPr/>
        </p:nvSpPr>
        <p:spPr bwMode="auto">
          <a:xfrm>
            <a:off x="790575" y="4343400"/>
            <a:ext cx="6686550" cy="1038225"/>
          </a:xfrm>
          <a:prstGeom prst="rect">
            <a:avLst/>
          </a:prstGeom>
          <a:noFill/>
          <a:ln w="9525">
            <a:noFill/>
            <a:miter lim="800000"/>
            <a:headEnd/>
            <a:tailEnd/>
          </a:ln>
        </p:spPr>
        <p:txBody>
          <a:bodyPr wrap="none">
            <a:spAutoFit/>
          </a:bodyPr>
          <a:lstStyle/>
          <a:p>
            <a:pPr eaLnBrk="0" hangingPunct="0"/>
            <a:r>
              <a:rPr lang="es-ES_tradnl" sz="2000"/>
              <a:t> ESTUDIO   ESTUDIO   </a:t>
            </a:r>
            <a:r>
              <a:rPr lang="es-ES_tradnl" sz="2100"/>
              <a:t>ESTUDIO DE</a:t>
            </a:r>
            <a:r>
              <a:rPr lang="es-ES_tradnl" sz="2000"/>
              <a:t>        </a:t>
            </a:r>
            <a:r>
              <a:rPr lang="es-ES_tradnl" sz="2100"/>
              <a:t>ESTUDIO</a:t>
            </a:r>
          </a:p>
          <a:p>
            <a:pPr eaLnBrk="0" hangingPunct="0"/>
            <a:r>
              <a:rPr lang="es-ES_tradnl" sz="2000"/>
              <a:t>  MERCA    TÉCNICO    LA ORGANI</a:t>
            </a:r>
          </a:p>
          <a:p>
            <a:pPr eaLnBrk="0" hangingPunct="0"/>
            <a:r>
              <a:rPr lang="es-ES_tradnl" sz="2000"/>
              <a:t>      DO                                 ZACIÓN                </a:t>
            </a:r>
            <a:r>
              <a:rPr lang="es-ES_tradnl" sz="2100"/>
              <a:t> FINANCIERO</a:t>
            </a:r>
            <a:endParaRPr lang="es-ES_tradnl" sz="2000"/>
          </a:p>
        </p:txBody>
      </p:sp>
      <p:sp>
        <p:nvSpPr>
          <p:cNvPr id="62476" name="Rectangle 12"/>
          <p:cNvSpPr>
            <a:spLocks noChangeArrowheads="1"/>
          </p:cNvSpPr>
          <p:nvPr/>
        </p:nvSpPr>
        <p:spPr bwMode="auto">
          <a:xfrm>
            <a:off x="838200" y="4343400"/>
            <a:ext cx="1219200" cy="990600"/>
          </a:xfrm>
          <a:prstGeom prst="rect">
            <a:avLst/>
          </a:prstGeom>
          <a:noFill/>
          <a:ln w="9525">
            <a:solidFill>
              <a:schemeClr val="tx1"/>
            </a:solidFill>
            <a:miter lim="800000"/>
            <a:headEnd/>
            <a:tailEnd/>
          </a:ln>
        </p:spPr>
        <p:txBody>
          <a:bodyPr wrap="none" anchor="ctr"/>
          <a:lstStyle/>
          <a:p>
            <a:endParaRPr lang="es-ES"/>
          </a:p>
        </p:txBody>
      </p:sp>
      <p:sp>
        <p:nvSpPr>
          <p:cNvPr id="62477" name="Rectangle 13"/>
          <p:cNvSpPr>
            <a:spLocks noChangeArrowheads="1"/>
          </p:cNvSpPr>
          <p:nvPr/>
        </p:nvSpPr>
        <p:spPr bwMode="auto">
          <a:xfrm>
            <a:off x="2133600" y="4343400"/>
            <a:ext cx="1219200" cy="762000"/>
          </a:xfrm>
          <a:prstGeom prst="rect">
            <a:avLst/>
          </a:prstGeom>
          <a:noFill/>
          <a:ln w="9525">
            <a:solidFill>
              <a:schemeClr val="tx1"/>
            </a:solidFill>
            <a:miter lim="800000"/>
            <a:headEnd/>
            <a:tailEnd/>
          </a:ln>
        </p:spPr>
        <p:txBody>
          <a:bodyPr wrap="none" anchor="ctr"/>
          <a:lstStyle/>
          <a:p>
            <a:endParaRPr lang="es-ES"/>
          </a:p>
        </p:txBody>
      </p:sp>
      <p:sp>
        <p:nvSpPr>
          <p:cNvPr id="62478" name="Rectangle 14"/>
          <p:cNvSpPr>
            <a:spLocks noChangeArrowheads="1"/>
          </p:cNvSpPr>
          <p:nvPr/>
        </p:nvSpPr>
        <p:spPr bwMode="auto">
          <a:xfrm>
            <a:off x="3429000" y="4343400"/>
            <a:ext cx="1600200" cy="990600"/>
          </a:xfrm>
          <a:prstGeom prst="rect">
            <a:avLst/>
          </a:prstGeom>
          <a:noFill/>
          <a:ln w="9525">
            <a:solidFill>
              <a:schemeClr val="tx1"/>
            </a:solidFill>
            <a:miter lim="800000"/>
            <a:headEnd/>
            <a:tailEnd/>
          </a:ln>
        </p:spPr>
        <p:txBody>
          <a:bodyPr wrap="none" anchor="ctr"/>
          <a:lstStyle/>
          <a:p>
            <a:endParaRPr lang="es-ES"/>
          </a:p>
        </p:txBody>
      </p:sp>
      <p:sp>
        <p:nvSpPr>
          <p:cNvPr id="62479" name="Rectangle 15"/>
          <p:cNvSpPr>
            <a:spLocks noChangeArrowheads="1"/>
          </p:cNvSpPr>
          <p:nvPr/>
        </p:nvSpPr>
        <p:spPr bwMode="auto">
          <a:xfrm>
            <a:off x="5181600" y="4343400"/>
            <a:ext cx="2438400" cy="990600"/>
          </a:xfrm>
          <a:prstGeom prst="rect">
            <a:avLst/>
          </a:prstGeom>
          <a:noFill/>
          <a:ln w="9525">
            <a:solidFill>
              <a:schemeClr val="tx1"/>
            </a:solidFill>
            <a:miter lim="800000"/>
            <a:headEnd/>
            <a:tailEnd/>
          </a:ln>
        </p:spPr>
        <p:txBody>
          <a:bodyPr wrap="none" anchor="ctr"/>
          <a:lstStyle/>
          <a:p>
            <a:endParaRPr lang="es-ES"/>
          </a:p>
        </p:txBody>
      </p:sp>
      <p:sp>
        <p:nvSpPr>
          <p:cNvPr id="62480" name="Text Box 16"/>
          <p:cNvSpPr txBox="1">
            <a:spLocks noChangeArrowheads="1"/>
          </p:cNvSpPr>
          <p:nvPr/>
        </p:nvSpPr>
        <p:spPr bwMode="auto">
          <a:xfrm>
            <a:off x="2286000" y="5638800"/>
            <a:ext cx="4672013" cy="396875"/>
          </a:xfrm>
          <a:prstGeom prst="rect">
            <a:avLst/>
          </a:prstGeom>
          <a:noFill/>
          <a:ln w="9525">
            <a:noFill/>
            <a:miter lim="800000"/>
            <a:headEnd/>
            <a:tailEnd/>
          </a:ln>
        </p:spPr>
        <p:txBody>
          <a:bodyPr wrap="none">
            <a:spAutoFit/>
          </a:bodyPr>
          <a:lstStyle/>
          <a:p>
            <a:pPr eaLnBrk="0" hangingPunct="0"/>
            <a:r>
              <a:rPr lang="es-ES_tradnl" sz="2000" b="1"/>
              <a:t>ESTUDIO DE IMPACTO AMBIENTAL</a:t>
            </a:r>
          </a:p>
        </p:txBody>
      </p:sp>
      <p:sp>
        <p:nvSpPr>
          <p:cNvPr id="62481" name="Rectangle 17"/>
          <p:cNvSpPr>
            <a:spLocks noChangeArrowheads="1"/>
          </p:cNvSpPr>
          <p:nvPr/>
        </p:nvSpPr>
        <p:spPr bwMode="auto">
          <a:xfrm>
            <a:off x="2209800" y="5562600"/>
            <a:ext cx="4724400" cy="533400"/>
          </a:xfrm>
          <a:prstGeom prst="rect">
            <a:avLst/>
          </a:prstGeom>
          <a:noFill/>
          <a:ln w="9525">
            <a:solidFill>
              <a:schemeClr val="tx1"/>
            </a:solidFill>
            <a:miter lim="800000"/>
            <a:headEnd/>
            <a:tailEnd/>
          </a:ln>
        </p:spPr>
        <p:txBody>
          <a:bodyPr wrap="none" anchor="ctr"/>
          <a:lstStyle/>
          <a:p>
            <a:endParaRPr lang="es-ES"/>
          </a:p>
        </p:txBody>
      </p:sp>
      <p:sp>
        <p:nvSpPr>
          <p:cNvPr id="62482" name="Line 18"/>
          <p:cNvSpPr>
            <a:spLocks noChangeShapeType="1"/>
          </p:cNvSpPr>
          <p:nvPr/>
        </p:nvSpPr>
        <p:spPr bwMode="auto">
          <a:xfrm>
            <a:off x="5410200" y="2362200"/>
            <a:ext cx="0" cy="1828800"/>
          </a:xfrm>
          <a:prstGeom prst="line">
            <a:avLst/>
          </a:prstGeom>
          <a:noFill/>
          <a:ln w="57150">
            <a:solidFill>
              <a:schemeClr val="tx1"/>
            </a:solidFill>
            <a:round/>
            <a:headEnd/>
            <a:tailEnd/>
          </a:ln>
        </p:spPr>
        <p:txBody>
          <a:bodyPr wrap="none" anchor="ctr"/>
          <a:lstStyle/>
          <a:p>
            <a:endParaRPr lang="es-ES"/>
          </a:p>
        </p:txBody>
      </p:sp>
      <p:sp>
        <p:nvSpPr>
          <p:cNvPr id="62483" name="Line 19"/>
          <p:cNvSpPr>
            <a:spLocks noChangeShapeType="1"/>
          </p:cNvSpPr>
          <p:nvPr/>
        </p:nvSpPr>
        <p:spPr bwMode="auto">
          <a:xfrm>
            <a:off x="5105400" y="4191000"/>
            <a:ext cx="0" cy="1219200"/>
          </a:xfrm>
          <a:prstGeom prst="line">
            <a:avLst/>
          </a:prstGeom>
          <a:noFill/>
          <a:ln w="57150">
            <a:solidFill>
              <a:schemeClr val="tx1"/>
            </a:solidFill>
            <a:round/>
            <a:headEnd/>
            <a:tailEnd/>
          </a:ln>
        </p:spPr>
        <p:txBody>
          <a:bodyPr wrap="none" anchor="ctr"/>
          <a:lstStyle/>
          <a:p>
            <a:endParaRPr lang="es-ES"/>
          </a:p>
        </p:txBody>
      </p:sp>
      <p:sp>
        <p:nvSpPr>
          <p:cNvPr id="62484" name="Rectangle 20"/>
          <p:cNvSpPr>
            <a:spLocks noChangeArrowheads="1"/>
          </p:cNvSpPr>
          <p:nvPr/>
        </p:nvSpPr>
        <p:spPr bwMode="auto">
          <a:xfrm>
            <a:off x="762000" y="4191000"/>
            <a:ext cx="7848600" cy="1219200"/>
          </a:xfrm>
          <a:prstGeom prst="rect">
            <a:avLst/>
          </a:prstGeom>
          <a:noFill/>
          <a:ln w="38100">
            <a:solidFill>
              <a:schemeClr val="tx1"/>
            </a:solidFill>
            <a:miter lim="800000"/>
            <a:headEnd/>
            <a:tailEnd/>
          </a:ln>
        </p:spPr>
        <p:txBody>
          <a:bodyPr wrap="none" anchor="ctr"/>
          <a:lstStyle/>
          <a:p>
            <a:endParaRPr lang="es-ES"/>
          </a:p>
        </p:txBody>
      </p:sp>
      <p:sp>
        <p:nvSpPr>
          <p:cNvPr id="62485" name="Rectangle 21"/>
          <p:cNvSpPr>
            <a:spLocks noChangeArrowheads="1"/>
          </p:cNvSpPr>
          <p:nvPr/>
        </p:nvSpPr>
        <p:spPr bwMode="auto">
          <a:xfrm>
            <a:off x="762000" y="5410200"/>
            <a:ext cx="7848600" cy="838200"/>
          </a:xfrm>
          <a:prstGeom prst="rect">
            <a:avLst/>
          </a:prstGeom>
          <a:noFill/>
          <a:ln w="38100">
            <a:solidFill>
              <a:schemeClr val="tx1"/>
            </a:solidFill>
            <a:miter lim="800000"/>
            <a:headEnd/>
            <a:tailEnd/>
          </a:ln>
        </p:spPr>
        <p:txBody>
          <a:bodyPr wrap="none" anchor="ctr"/>
          <a:lstStyle/>
          <a:p>
            <a:endParaRPr lang="es-ES"/>
          </a:p>
        </p:txBody>
      </p:sp>
      <p:sp>
        <p:nvSpPr>
          <p:cNvPr id="62486" name="Rectangle 22"/>
          <p:cNvSpPr>
            <a:spLocks noChangeArrowheads="1"/>
          </p:cNvSpPr>
          <p:nvPr/>
        </p:nvSpPr>
        <p:spPr bwMode="auto">
          <a:xfrm>
            <a:off x="762000" y="2286000"/>
            <a:ext cx="7848600" cy="685800"/>
          </a:xfrm>
          <a:prstGeom prst="rect">
            <a:avLst/>
          </a:prstGeom>
          <a:noFill/>
          <a:ln w="38100">
            <a:solidFill>
              <a:schemeClr val="tx1"/>
            </a:solidFill>
            <a:miter lim="800000"/>
            <a:headEnd/>
            <a:tailEnd/>
          </a:ln>
        </p:spPr>
        <p:txBody>
          <a:bodyPr wrap="none" anchor="ctr"/>
          <a:lstStyle/>
          <a:p>
            <a:endParaRPr lang="es-ES"/>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143000" y="228600"/>
            <a:ext cx="7772400" cy="1143000"/>
          </a:xfrm>
        </p:spPr>
        <p:txBody>
          <a:bodyPr/>
          <a:lstStyle/>
          <a:p>
            <a:pPr eaLnBrk="1" hangingPunct="1"/>
            <a:r>
              <a:rPr lang="es-AR" smtClean="0"/>
              <a:t>La organización como administradora de portafolios</a:t>
            </a:r>
            <a:endParaRPr lang="es-ES" smtClean="0"/>
          </a:p>
        </p:txBody>
      </p:sp>
      <p:sp>
        <p:nvSpPr>
          <p:cNvPr id="406531" name="Rectangle 3"/>
          <p:cNvSpPr>
            <a:spLocks noGrp="1" noChangeArrowheads="1"/>
          </p:cNvSpPr>
          <p:nvPr>
            <p:ph type="body" idx="1"/>
          </p:nvPr>
        </p:nvSpPr>
        <p:spPr>
          <a:xfrm>
            <a:off x="1376363" y="1600200"/>
            <a:ext cx="7497762" cy="3783013"/>
          </a:xfrm>
        </p:spPr>
        <p:txBody>
          <a:bodyPr/>
          <a:lstStyle/>
          <a:p>
            <a:pPr eaLnBrk="1" hangingPunct="1">
              <a:lnSpc>
                <a:spcPct val="90000"/>
              </a:lnSpc>
              <a:defRPr/>
            </a:pPr>
            <a:r>
              <a:rPr lang="es-AR" sz="2800" smtClean="0"/>
              <a:t>Todas las organizaciones están en el mismo negocio:</a:t>
            </a:r>
          </a:p>
          <a:p>
            <a:pPr algn="ctr" eaLnBrk="1" hangingPunct="1">
              <a:lnSpc>
                <a:spcPct val="50000"/>
              </a:lnSpc>
              <a:buFont typeface="Wingdings" pitchFamily="2" charset="2"/>
              <a:buNone/>
              <a:defRPr/>
            </a:pPr>
            <a:endParaRPr lang="es-AR" sz="2800" smtClean="0"/>
          </a:p>
          <a:p>
            <a:pPr algn="ctr" eaLnBrk="1" hangingPunct="1">
              <a:lnSpc>
                <a:spcPct val="90000"/>
              </a:lnSpc>
              <a:buFont typeface="Wingdings" pitchFamily="2" charset="2"/>
              <a:buNone/>
              <a:defRPr/>
            </a:pPr>
            <a:r>
              <a:rPr lang="es-AR" b="1" smtClean="0"/>
              <a:t>Utilizar de la manera más eficiente </a:t>
            </a:r>
          </a:p>
          <a:p>
            <a:pPr algn="ctr" eaLnBrk="1" hangingPunct="1">
              <a:lnSpc>
                <a:spcPct val="90000"/>
              </a:lnSpc>
              <a:buFont typeface="Wingdings" pitchFamily="2" charset="2"/>
              <a:buNone/>
              <a:defRPr/>
            </a:pPr>
            <a:r>
              <a:rPr lang="es-AR" b="1" smtClean="0"/>
              <a:t>un capital escaso</a:t>
            </a:r>
          </a:p>
          <a:p>
            <a:pPr eaLnBrk="1" hangingPunct="1">
              <a:lnSpc>
                <a:spcPct val="60000"/>
              </a:lnSpc>
              <a:buFont typeface="Wingdings" pitchFamily="2" charset="2"/>
              <a:buNone/>
              <a:defRPr/>
            </a:pPr>
            <a:endParaRPr lang="es-AR" sz="2800" smtClean="0"/>
          </a:p>
          <a:p>
            <a:pPr eaLnBrk="1" hangingPunct="1">
              <a:lnSpc>
                <a:spcPct val="90000"/>
              </a:lnSpc>
              <a:defRPr/>
            </a:pPr>
            <a:r>
              <a:rPr lang="es-AR" sz="2800" smtClean="0">
                <a:sym typeface="Wingdings" pitchFamily="2" charset="2"/>
              </a:rPr>
              <a:t>Manejan dos carteras: de activos y de pasivos</a:t>
            </a:r>
          </a:p>
          <a:p>
            <a:pPr eaLnBrk="1" hangingPunct="1">
              <a:lnSpc>
                <a:spcPct val="90000"/>
              </a:lnSpc>
              <a:defRPr/>
            </a:pPr>
            <a:endParaRPr lang="es-AR" sz="2800" smtClean="0">
              <a:sym typeface="Wingdings" pitchFamily="2" charset="2"/>
            </a:endParaRPr>
          </a:p>
          <a:p>
            <a:pPr algn="ctr" eaLnBrk="1" hangingPunct="1">
              <a:lnSpc>
                <a:spcPct val="90000"/>
              </a:lnSpc>
              <a:buFont typeface="Wingdings" pitchFamily="2" charset="2"/>
              <a:buNone/>
              <a:defRPr/>
            </a:pPr>
            <a:r>
              <a:rPr lang="es-AR" sz="2800" i="1" smtClean="0"/>
              <a:t>Una organización es una sucesión en el tiempo de proyectos de inversión y financiación</a:t>
            </a:r>
            <a:endParaRPr lang="es-ES" sz="2400" i="1" smtClean="0"/>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s-AR" smtClean="0"/>
              <a:t>Activos que integran </a:t>
            </a:r>
            <a:br>
              <a:rPr lang="es-AR" smtClean="0"/>
            </a:br>
            <a:r>
              <a:rPr lang="es-AR" smtClean="0"/>
              <a:t>el portafolio de proyectos</a:t>
            </a:r>
            <a:endParaRPr lang="es-ES" smtClean="0"/>
          </a:p>
        </p:txBody>
      </p:sp>
      <p:sp>
        <p:nvSpPr>
          <p:cNvPr id="410627" name="Rectangle 3"/>
          <p:cNvSpPr>
            <a:spLocks noGrp="1" noChangeArrowheads="1"/>
          </p:cNvSpPr>
          <p:nvPr>
            <p:ph type="body" idx="1"/>
          </p:nvPr>
        </p:nvSpPr>
        <p:spPr>
          <a:xfrm>
            <a:off x="1169988" y="2476500"/>
            <a:ext cx="7772400" cy="2787650"/>
          </a:xfrm>
        </p:spPr>
        <p:txBody>
          <a:bodyPr/>
          <a:lstStyle/>
          <a:p>
            <a:pPr eaLnBrk="1" hangingPunct="1">
              <a:lnSpc>
                <a:spcPct val="90000"/>
              </a:lnSpc>
              <a:defRPr/>
            </a:pPr>
            <a:r>
              <a:rPr lang="es-AR" sz="2800" u="sng" smtClean="0"/>
              <a:t>Activos financieros</a:t>
            </a:r>
            <a:r>
              <a:rPr lang="es-AR" sz="2800" smtClean="0"/>
              <a:t>: acciones, bonos, etc.</a:t>
            </a:r>
          </a:p>
          <a:p>
            <a:pPr eaLnBrk="1" hangingPunct="1">
              <a:lnSpc>
                <a:spcPct val="90000"/>
              </a:lnSpc>
              <a:defRPr/>
            </a:pPr>
            <a:endParaRPr lang="es-AR" sz="2800" i="1" u="sng" smtClean="0"/>
          </a:p>
          <a:p>
            <a:pPr eaLnBrk="1" hangingPunct="1">
              <a:lnSpc>
                <a:spcPct val="90000"/>
              </a:lnSpc>
              <a:defRPr/>
            </a:pPr>
            <a:r>
              <a:rPr lang="es-AR" sz="2800" u="sng" smtClean="0"/>
              <a:t>Activos de capital</a:t>
            </a:r>
            <a:r>
              <a:rPr lang="es-AR" sz="2800" smtClean="0"/>
              <a:t>: fábricas, depósitos, barcos, vehículos, etc.</a:t>
            </a:r>
          </a:p>
          <a:p>
            <a:pPr eaLnBrk="1" hangingPunct="1">
              <a:lnSpc>
                <a:spcPct val="90000"/>
              </a:lnSpc>
              <a:defRPr/>
            </a:pPr>
            <a:endParaRPr lang="es-AR" sz="2800" i="1" smtClean="0"/>
          </a:p>
          <a:p>
            <a:pPr eaLnBrk="1" hangingPunct="1">
              <a:lnSpc>
                <a:spcPct val="90000"/>
              </a:lnSpc>
              <a:defRPr/>
            </a:pPr>
            <a:r>
              <a:rPr lang="es-AR" sz="2800" u="sng" smtClean="0"/>
              <a:t>Activos intangibles</a:t>
            </a:r>
            <a:r>
              <a:rPr lang="es-AR" sz="2800" smtClean="0"/>
              <a:t>: recursos humanos, marcas, patentes, “cultura organizacional”, etc. </a:t>
            </a:r>
            <a:endParaRPr lang="es-ES" sz="2800" smtClean="0"/>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43000" y="685800"/>
            <a:ext cx="7772400" cy="1066800"/>
          </a:xfrm>
        </p:spPr>
        <p:txBody>
          <a:bodyPr/>
          <a:lstStyle/>
          <a:p>
            <a:pPr eaLnBrk="1" hangingPunct="1"/>
            <a:r>
              <a:rPr lang="es-AR" smtClean="0"/>
              <a:t>Portafolio de inversiones:</a:t>
            </a:r>
            <a:br>
              <a:rPr lang="es-AR" smtClean="0"/>
            </a:br>
            <a:r>
              <a:rPr lang="es-AR" smtClean="0"/>
              <a:t> Objetivo</a:t>
            </a:r>
            <a:endParaRPr lang="es-ES" smtClean="0"/>
          </a:p>
        </p:txBody>
      </p:sp>
      <p:sp>
        <p:nvSpPr>
          <p:cNvPr id="412675" name="Rectangle 3"/>
          <p:cNvSpPr>
            <a:spLocks noGrp="1" noChangeArrowheads="1"/>
          </p:cNvSpPr>
          <p:nvPr>
            <p:ph type="body" idx="1"/>
          </p:nvPr>
        </p:nvSpPr>
        <p:spPr/>
        <p:txBody>
          <a:bodyPr/>
          <a:lstStyle/>
          <a:p>
            <a:pPr eaLnBrk="1" hangingPunct="1">
              <a:lnSpc>
                <a:spcPct val="90000"/>
              </a:lnSpc>
              <a:defRPr/>
            </a:pPr>
            <a:endParaRPr lang="es-AR" sz="2800" smtClean="0"/>
          </a:p>
          <a:p>
            <a:pPr eaLnBrk="1" hangingPunct="1">
              <a:lnSpc>
                <a:spcPct val="90000"/>
              </a:lnSpc>
              <a:defRPr/>
            </a:pPr>
            <a:r>
              <a:rPr lang="es-AR" sz="2800" smtClean="0"/>
              <a:t>El objetivo de manejar un </a:t>
            </a:r>
            <a:r>
              <a:rPr lang="es-AR" sz="2800" b="1" smtClean="0"/>
              <a:t>portafolio de inversiones</a:t>
            </a:r>
            <a:r>
              <a:rPr lang="es-AR" sz="2800" smtClean="0"/>
              <a:t> es encontrar la </a:t>
            </a:r>
            <a:r>
              <a:rPr lang="es-AR" sz="2800" b="1" smtClean="0"/>
              <a:t>combinación</a:t>
            </a:r>
            <a:r>
              <a:rPr lang="es-AR" sz="2800" smtClean="0"/>
              <a:t> de ellas que </a:t>
            </a:r>
            <a:r>
              <a:rPr lang="es-AR" sz="2800" b="1" smtClean="0"/>
              <a:t>optimice</a:t>
            </a:r>
            <a:r>
              <a:rPr lang="es-AR" sz="2800" smtClean="0"/>
              <a:t> la </a:t>
            </a:r>
            <a:r>
              <a:rPr lang="es-AR" sz="2800" b="1" smtClean="0"/>
              <a:t>relación</a:t>
            </a:r>
            <a:r>
              <a:rPr lang="es-AR" sz="2800" smtClean="0"/>
              <a:t> entre </a:t>
            </a:r>
            <a:r>
              <a:rPr lang="es-AR" sz="2800" b="1" smtClean="0"/>
              <a:t>riesgo</a:t>
            </a:r>
            <a:r>
              <a:rPr lang="es-AR" sz="2800" smtClean="0"/>
              <a:t> y </a:t>
            </a:r>
            <a:r>
              <a:rPr lang="es-AR" sz="2800" b="1" smtClean="0"/>
              <a:t>rentabilidad</a:t>
            </a:r>
          </a:p>
          <a:p>
            <a:pPr lvl="1" eaLnBrk="1" hangingPunct="1">
              <a:lnSpc>
                <a:spcPct val="90000"/>
              </a:lnSpc>
              <a:defRPr/>
            </a:pPr>
            <a:r>
              <a:rPr lang="es-AR" sz="2400" smtClean="0"/>
              <a:t>Maximizar la rentabilidad, dado un nivel de riesgo</a:t>
            </a:r>
          </a:p>
          <a:p>
            <a:pPr lvl="1" eaLnBrk="1" hangingPunct="1">
              <a:lnSpc>
                <a:spcPct val="90000"/>
              </a:lnSpc>
              <a:defRPr/>
            </a:pPr>
            <a:r>
              <a:rPr lang="es-AR" sz="2400" smtClean="0"/>
              <a:t>Minimizar el riesgo, dado un nivel de rentabilidad</a:t>
            </a:r>
          </a:p>
          <a:p>
            <a:pPr eaLnBrk="1" hangingPunct="1">
              <a:lnSpc>
                <a:spcPct val="90000"/>
              </a:lnSpc>
              <a:defRPr/>
            </a:pPr>
            <a:r>
              <a:rPr lang="es-AR" sz="2800" smtClean="0"/>
              <a:t>Todo ello, </a:t>
            </a:r>
            <a:r>
              <a:rPr lang="es-AR" sz="2800" b="1" smtClean="0"/>
              <a:t>para maximizar el valor de la empresa para los accionistas</a:t>
            </a:r>
          </a:p>
          <a:p>
            <a:pPr eaLnBrk="1" hangingPunct="1">
              <a:lnSpc>
                <a:spcPct val="90000"/>
              </a:lnSpc>
              <a:defRPr/>
            </a:pPr>
            <a:endParaRPr lang="es-ES" sz="2800" smtClean="0"/>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143000" y="609600"/>
            <a:ext cx="7621588" cy="1143000"/>
          </a:xfrm>
        </p:spPr>
        <p:txBody>
          <a:bodyPr/>
          <a:lstStyle/>
          <a:p>
            <a:pPr eaLnBrk="1" hangingPunct="1"/>
            <a:r>
              <a:rPr lang="es-AR" smtClean="0"/>
              <a:t>1a conclusión: El proyecto es uno más en el portafolio de la organización</a:t>
            </a:r>
            <a:endParaRPr lang="es-ES" smtClean="0"/>
          </a:p>
        </p:txBody>
      </p:sp>
      <p:sp>
        <p:nvSpPr>
          <p:cNvPr id="414723" name="Rectangle 3"/>
          <p:cNvSpPr>
            <a:spLocks noGrp="1" noChangeArrowheads="1"/>
          </p:cNvSpPr>
          <p:nvPr>
            <p:ph type="body" idx="1"/>
          </p:nvPr>
        </p:nvSpPr>
        <p:spPr/>
        <p:txBody>
          <a:bodyPr/>
          <a:lstStyle/>
          <a:p>
            <a:pPr eaLnBrk="1" hangingPunct="1">
              <a:lnSpc>
                <a:spcPct val="90000"/>
              </a:lnSpc>
              <a:buFont typeface="Wingdings" pitchFamily="2" charset="2"/>
              <a:buNone/>
              <a:defRPr/>
            </a:pPr>
            <a:endParaRPr lang="es-AR" smtClean="0"/>
          </a:p>
          <a:p>
            <a:pPr eaLnBrk="1" hangingPunct="1">
              <a:lnSpc>
                <a:spcPct val="90000"/>
              </a:lnSpc>
              <a:defRPr/>
            </a:pPr>
            <a:r>
              <a:rPr lang="es-AR" smtClean="0"/>
              <a:t>La evaluación de proyectos toma al proyecto como unidad de análisis</a:t>
            </a:r>
          </a:p>
          <a:p>
            <a:pPr eaLnBrk="1" hangingPunct="1">
              <a:lnSpc>
                <a:spcPct val="90000"/>
              </a:lnSpc>
              <a:defRPr/>
            </a:pPr>
            <a:endParaRPr lang="es-AR" smtClean="0"/>
          </a:p>
          <a:p>
            <a:pPr eaLnBrk="1" hangingPunct="1">
              <a:lnSpc>
                <a:spcPct val="90000"/>
              </a:lnSpc>
              <a:defRPr/>
            </a:pPr>
            <a:r>
              <a:rPr lang="es-AR" smtClean="0"/>
              <a:t>Pero se preocupa por el efecto de cartera del mismo</a:t>
            </a:r>
          </a:p>
          <a:p>
            <a:pPr lvl="1" eaLnBrk="1" hangingPunct="1">
              <a:lnSpc>
                <a:spcPct val="90000"/>
              </a:lnSpc>
              <a:defRPr/>
            </a:pPr>
            <a:r>
              <a:rPr lang="es-AR" smtClean="0"/>
              <a:t>Cuál es el mejor proyecto</a:t>
            </a:r>
          </a:p>
          <a:p>
            <a:pPr lvl="1" eaLnBrk="1" hangingPunct="1">
              <a:lnSpc>
                <a:spcPct val="90000"/>
              </a:lnSpc>
              <a:defRPr/>
            </a:pPr>
            <a:r>
              <a:rPr lang="es-AR" smtClean="0"/>
              <a:t>Cuál es la mejor cartera de proyectos</a:t>
            </a:r>
            <a:endParaRPr lang="es-ES" smtClean="0"/>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r>
              <a:rPr lang="es-AR" smtClean="0"/>
              <a:t>Segunda conclusión: Los proyectos generan valor en la organización</a:t>
            </a:r>
            <a:endParaRPr lang="es-ES" smtClean="0"/>
          </a:p>
        </p:txBody>
      </p:sp>
      <p:sp>
        <p:nvSpPr>
          <p:cNvPr id="416771" name="Rectangle 3"/>
          <p:cNvSpPr>
            <a:spLocks noGrp="1" noChangeArrowheads="1"/>
          </p:cNvSpPr>
          <p:nvPr>
            <p:ph type="body" idx="1"/>
          </p:nvPr>
        </p:nvSpPr>
        <p:spPr/>
        <p:txBody>
          <a:bodyPr/>
          <a:lstStyle/>
          <a:p>
            <a:pPr eaLnBrk="1" hangingPunct="1">
              <a:defRPr/>
            </a:pPr>
            <a:endParaRPr lang="es-AR" smtClean="0"/>
          </a:p>
          <a:p>
            <a:pPr eaLnBrk="1" hangingPunct="1">
              <a:defRPr/>
            </a:pPr>
            <a:r>
              <a:rPr lang="es-AR" smtClean="0"/>
              <a:t>El valor de la organización se origina</a:t>
            </a:r>
          </a:p>
          <a:p>
            <a:pPr lvl="1" eaLnBrk="1" hangingPunct="1">
              <a:defRPr/>
            </a:pPr>
            <a:r>
              <a:rPr lang="es-AR" b="1" i="1" smtClean="0"/>
              <a:t>Básicamente</a:t>
            </a:r>
            <a:r>
              <a:rPr lang="es-AR" smtClean="0"/>
              <a:t>, en la </a:t>
            </a:r>
            <a:r>
              <a:rPr lang="es-AR" b="1" smtClean="0"/>
              <a:t>administración de los activos</a:t>
            </a:r>
          </a:p>
          <a:p>
            <a:pPr lvl="2" eaLnBrk="1" hangingPunct="1">
              <a:defRPr/>
            </a:pPr>
            <a:r>
              <a:rPr lang="es-AR" smtClean="0"/>
              <a:t>Esto es, en la selección de</a:t>
            </a:r>
            <a:r>
              <a:rPr lang="es-AR" b="1" smtClean="0"/>
              <a:t> proyectos rentables</a:t>
            </a:r>
          </a:p>
          <a:p>
            <a:pPr lvl="1" eaLnBrk="1" hangingPunct="1">
              <a:defRPr/>
            </a:pPr>
            <a:r>
              <a:rPr lang="es-AR" i="1" smtClean="0"/>
              <a:t>Subsidiariamente</a:t>
            </a:r>
            <a:r>
              <a:rPr lang="es-AR" smtClean="0"/>
              <a:t>, en la </a:t>
            </a:r>
            <a:r>
              <a:rPr lang="es-AR" b="1" smtClean="0"/>
              <a:t>administración de los pasivos</a:t>
            </a:r>
            <a:endParaRPr lang="es-ES" b="1" smtClean="0"/>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eaLnBrk="1" hangingPunct="1"/>
            <a:r>
              <a:rPr lang="es-AR" smtClean="0"/>
              <a:t>Tercera conclusión: </a:t>
            </a:r>
            <a:br>
              <a:rPr lang="es-AR" smtClean="0"/>
            </a:br>
            <a:r>
              <a:rPr lang="es-AR" smtClean="0"/>
              <a:t>Independencia de las decisiones</a:t>
            </a:r>
            <a:endParaRPr lang="es-ES" smtClean="0"/>
          </a:p>
        </p:txBody>
      </p:sp>
      <p:sp>
        <p:nvSpPr>
          <p:cNvPr id="418819" name="Rectangle 3"/>
          <p:cNvSpPr>
            <a:spLocks noGrp="1" noChangeArrowheads="1"/>
          </p:cNvSpPr>
          <p:nvPr>
            <p:ph type="body" idx="1"/>
          </p:nvPr>
        </p:nvSpPr>
        <p:spPr/>
        <p:txBody>
          <a:bodyPr/>
          <a:lstStyle/>
          <a:p>
            <a:pPr eaLnBrk="1" hangingPunct="1">
              <a:defRPr/>
            </a:pPr>
            <a:endParaRPr lang="es-AR" smtClean="0"/>
          </a:p>
          <a:p>
            <a:pPr eaLnBrk="1" hangingPunct="1">
              <a:defRPr/>
            </a:pPr>
            <a:r>
              <a:rPr lang="es-AR" smtClean="0"/>
              <a:t>Las decisiones de invertir y de financiar son </a:t>
            </a:r>
            <a:r>
              <a:rPr lang="es-AR" b="1" i="1" smtClean="0"/>
              <a:t>distintas</a:t>
            </a:r>
            <a:r>
              <a:rPr lang="es-AR" smtClean="0"/>
              <a:t> e </a:t>
            </a:r>
            <a:r>
              <a:rPr lang="es-AR" b="1" i="1" smtClean="0"/>
              <a:t>independientes</a:t>
            </a:r>
            <a:r>
              <a:rPr lang="es-AR" i="1" smtClean="0"/>
              <a:t> </a:t>
            </a:r>
            <a:endParaRPr lang="es-AR" smtClean="0"/>
          </a:p>
          <a:p>
            <a:pPr lvl="1" eaLnBrk="1" hangingPunct="1">
              <a:defRPr/>
            </a:pPr>
            <a:r>
              <a:rPr lang="es-AR" smtClean="0"/>
              <a:t>Mientras el financiamiento no afecte la decisión del inversor</a:t>
            </a:r>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subTitle" idx="1"/>
          </p:nvPr>
        </p:nvSpPr>
        <p:spPr>
          <a:xfrm>
            <a:off x="1371600" y="2667000"/>
            <a:ext cx="6400800" cy="838200"/>
          </a:xfrm>
        </p:spPr>
        <p:txBody>
          <a:bodyPr lIns="91440" tIns="45720" rIns="91440" bIns="45720" anchor="ctr"/>
          <a:lstStyle/>
          <a:p>
            <a:pPr eaLnBrk="1" hangingPunct="1">
              <a:spcBef>
                <a:spcPct val="0"/>
              </a:spcBef>
              <a:buClrTx/>
              <a:buFontTx/>
              <a:buNone/>
              <a:defRPr/>
            </a:pPr>
            <a:r>
              <a:rPr lang="es-AR" sz="4000" b="1" smtClean="0">
                <a:solidFill>
                  <a:srgbClr val="FFFF00"/>
                </a:solidFill>
              </a:rPr>
              <a:t>Factores de creación de valor</a:t>
            </a:r>
            <a:endParaRPr lang="es-ES" sz="4000" b="1" smtClean="0">
              <a:solidFill>
                <a:srgbClr val="FFFF00"/>
              </a:solidFill>
            </a:endParaRPr>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1143000" y="1136650"/>
            <a:ext cx="7772400" cy="615950"/>
          </a:xfrm>
        </p:spPr>
        <p:txBody>
          <a:bodyPr/>
          <a:lstStyle/>
          <a:p>
            <a:pPr eaLnBrk="1" hangingPunct="1"/>
            <a:r>
              <a:rPr lang="es-AR" smtClean="0"/>
              <a:t>Valor de la organización</a:t>
            </a:r>
            <a:endParaRPr lang="es-ES" smtClean="0"/>
          </a:p>
        </p:txBody>
      </p:sp>
      <p:sp>
        <p:nvSpPr>
          <p:cNvPr id="422915" name="Rectangle 3"/>
          <p:cNvSpPr>
            <a:spLocks noGrp="1" noChangeArrowheads="1"/>
          </p:cNvSpPr>
          <p:nvPr>
            <p:ph type="body" idx="1"/>
          </p:nvPr>
        </p:nvSpPr>
        <p:spPr/>
        <p:txBody>
          <a:bodyPr/>
          <a:lstStyle/>
          <a:p>
            <a:pPr eaLnBrk="1" hangingPunct="1">
              <a:lnSpc>
                <a:spcPct val="90000"/>
              </a:lnSpc>
              <a:defRPr/>
            </a:pPr>
            <a:r>
              <a:rPr lang="es-AR" sz="2800" smtClean="0"/>
              <a:t>El valor de la organización está basado en la </a:t>
            </a:r>
            <a:r>
              <a:rPr lang="es-AR" sz="2800" smtClean="0">
                <a:solidFill>
                  <a:schemeClr val="tx2"/>
                </a:solidFill>
              </a:rPr>
              <a:t>capacidad de generar flujos</a:t>
            </a:r>
            <a:r>
              <a:rPr lang="es-AR" sz="2800" smtClean="0"/>
              <a:t> compatibles con el </a:t>
            </a:r>
            <a:r>
              <a:rPr lang="es-AR" sz="2800" smtClean="0">
                <a:solidFill>
                  <a:schemeClr val="tx2"/>
                </a:solidFill>
              </a:rPr>
              <a:t>riesgo del negocio</a:t>
            </a:r>
            <a:r>
              <a:rPr lang="es-AR" sz="2800" smtClean="0"/>
              <a:t>	</a:t>
            </a:r>
          </a:p>
          <a:p>
            <a:pPr eaLnBrk="1" hangingPunct="1">
              <a:lnSpc>
                <a:spcPct val="90000"/>
              </a:lnSpc>
              <a:defRPr/>
            </a:pPr>
            <a:endParaRPr lang="es-AR" sz="2800" smtClean="0"/>
          </a:p>
          <a:p>
            <a:pPr eaLnBrk="1" hangingPunct="1">
              <a:lnSpc>
                <a:spcPct val="90000"/>
              </a:lnSpc>
              <a:defRPr/>
            </a:pPr>
            <a:r>
              <a:rPr lang="es-AR" sz="2800" smtClean="0"/>
              <a:t>El valor de la organización se origina en tres áreas:</a:t>
            </a:r>
          </a:p>
          <a:p>
            <a:pPr lvl="1" eaLnBrk="1" hangingPunct="1">
              <a:lnSpc>
                <a:spcPct val="90000"/>
              </a:lnSpc>
              <a:defRPr/>
            </a:pPr>
            <a:r>
              <a:rPr lang="es-AR" sz="2400" smtClean="0"/>
              <a:t>Los </a:t>
            </a:r>
            <a:r>
              <a:rPr lang="es-AR" sz="2400" b="1" smtClean="0">
                <a:solidFill>
                  <a:srgbClr val="FF3300"/>
                </a:solidFill>
              </a:rPr>
              <a:t>negocios actuales</a:t>
            </a:r>
          </a:p>
          <a:p>
            <a:pPr lvl="1" eaLnBrk="1" hangingPunct="1">
              <a:lnSpc>
                <a:spcPct val="90000"/>
              </a:lnSpc>
              <a:defRPr/>
            </a:pPr>
            <a:r>
              <a:rPr lang="es-AR" sz="2400" smtClean="0"/>
              <a:t>Las futuras </a:t>
            </a:r>
            <a:r>
              <a:rPr lang="es-AR" sz="2400" b="1" smtClean="0">
                <a:solidFill>
                  <a:srgbClr val="FF3300"/>
                </a:solidFill>
              </a:rPr>
              <a:t>opciones de negocios</a:t>
            </a:r>
            <a:r>
              <a:rPr lang="es-AR" sz="2400" smtClean="0"/>
              <a:t>	</a:t>
            </a:r>
          </a:p>
          <a:p>
            <a:pPr lvl="1" eaLnBrk="1" hangingPunct="1">
              <a:lnSpc>
                <a:spcPct val="90000"/>
              </a:lnSpc>
              <a:defRPr/>
            </a:pPr>
            <a:r>
              <a:rPr lang="es-AR" sz="2400" smtClean="0"/>
              <a:t>El </a:t>
            </a:r>
            <a:r>
              <a:rPr lang="es-AR" sz="2400" b="1" smtClean="0">
                <a:solidFill>
                  <a:srgbClr val="FF3300"/>
                </a:solidFill>
              </a:rPr>
              <a:t>efecto</a:t>
            </a:r>
            <a:r>
              <a:rPr lang="es-AR" sz="2400" smtClean="0"/>
              <a:t> de la estructura de </a:t>
            </a:r>
            <a:r>
              <a:rPr lang="es-AR" sz="2400" b="1" smtClean="0">
                <a:solidFill>
                  <a:srgbClr val="FF3300"/>
                </a:solidFill>
              </a:rPr>
              <a:t>financiamiento</a:t>
            </a:r>
            <a:endParaRPr lang="es-ES" sz="2400" b="1" smtClean="0">
              <a:solidFill>
                <a:srgbClr val="FF3300"/>
              </a:solidFill>
            </a:endParaRPr>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1143000" y="76200"/>
            <a:ext cx="7772400" cy="1066800"/>
          </a:xfrm>
        </p:spPr>
        <p:txBody>
          <a:bodyPr/>
          <a:lstStyle/>
          <a:p>
            <a:pPr eaLnBrk="1" hangingPunct="1"/>
            <a:r>
              <a:rPr lang="es-AR" smtClean="0"/>
              <a:t>Resumen:</a:t>
            </a:r>
            <a:br>
              <a:rPr lang="es-AR" smtClean="0"/>
            </a:br>
            <a:r>
              <a:rPr lang="es-AR" smtClean="0"/>
              <a:t>Factores de creación de valor</a:t>
            </a:r>
            <a:endParaRPr lang="es-ES" smtClean="0"/>
          </a:p>
        </p:txBody>
      </p:sp>
      <p:sp>
        <p:nvSpPr>
          <p:cNvPr id="424963" name="Rectangle 3"/>
          <p:cNvSpPr>
            <a:spLocks noGrp="1" noChangeArrowheads="1"/>
          </p:cNvSpPr>
          <p:nvPr>
            <p:ph type="body" idx="1"/>
          </p:nvPr>
        </p:nvSpPr>
        <p:spPr>
          <a:xfrm>
            <a:off x="1444625" y="1600200"/>
            <a:ext cx="7429500" cy="3582988"/>
          </a:xfrm>
        </p:spPr>
        <p:txBody>
          <a:bodyPr/>
          <a:lstStyle/>
          <a:p>
            <a:pPr eaLnBrk="1" hangingPunct="1">
              <a:lnSpc>
                <a:spcPct val="80000"/>
              </a:lnSpc>
              <a:defRPr/>
            </a:pPr>
            <a:r>
              <a:rPr lang="es-AR" sz="2800" b="1" smtClean="0"/>
              <a:t>Inversión neta</a:t>
            </a:r>
            <a:r>
              <a:rPr lang="es-AR" sz="2800" smtClean="0"/>
              <a:t> </a:t>
            </a:r>
          </a:p>
          <a:p>
            <a:pPr lvl="1" eaLnBrk="1" hangingPunct="1">
              <a:lnSpc>
                <a:spcPct val="70000"/>
              </a:lnSpc>
              <a:buFont typeface="Wingdings" pitchFamily="2" charset="2"/>
              <a:buNone/>
              <a:defRPr/>
            </a:pPr>
            <a:r>
              <a:rPr lang="es-AR" sz="2400" smtClean="0"/>
              <a:t>= el monto de nuevo capital que se agrega al negocio</a:t>
            </a:r>
            <a:endParaRPr lang="es-ES" sz="2400" smtClean="0"/>
          </a:p>
          <a:p>
            <a:pPr eaLnBrk="1" hangingPunct="1">
              <a:lnSpc>
                <a:spcPct val="90000"/>
              </a:lnSpc>
              <a:defRPr/>
            </a:pPr>
            <a:r>
              <a:rPr lang="es-AR" sz="2800" b="1" smtClean="0"/>
              <a:t>Tasa de retorno de la inversión</a:t>
            </a:r>
          </a:p>
          <a:p>
            <a:pPr lvl="1" eaLnBrk="1" hangingPunct="1">
              <a:lnSpc>
                <a:spcPct val="90000"/>
              </a:lnSpc>
              <a:buFont typeface="Wingdings" pitchFamily="2" charset="2"/>
              <a:buNone/>
              <a:defRPr/>
            </a:pPr>
            <a:r>
              <a:rPr lang="es-AR" sz="2400" smtClean="0"/>
              <a:t>= la tasa que se espera obtener de los nuevos proyectos</a:t>
            </a:r>
          </a:p>
          <a:p>
            <a:pPr eaLnBrk="1" hangingPunct="1">
              <a:lnSpc>
                <a:spcPct val="90000"/>
              </a:lnSpc>
              <a:defRPr/>
            </a:pPr>
            <a:r>
              <a:rPr lang="es-AR" sz="2800" b="1" smtClean="0"/>
              <a:t>Costo de capital</a:t>
            </a:r>
          </a:p>
          <a:p>
            <a:pPr lvl="1" eaLnBrk="1" hangingPunct="1">
              <a:lnSpc>
                <a:spcPct val="90000"/>
              </a:lnSpc>
              <a:buFont typeface="Wingdings" pitchFamily="2" charset="2"/>
              <a:buNone/>
              <a:defRPr/>
            </a:pPr>
            <a:r>
              <a:rPr lang="es-AR" sz="2400" smtClean="0"/>
              <a:t>= la tasa que equipara la rentabilidad esperada con el riesgo, para los inversores</a:t>
            </a:r>
          </a:p>
          <a:p>
            <a:pPr eaLnBrk="1" hangingPunct="1">
              <a:lnSpc>
                <a:spcPct val="90000"/>
              </a:lnSpc>
              <a:defRPr/>
            </a:pPr>
            <a:r>
              <a:rPr lang="es-AR" sz="2800" b="1" smtClean="0"/>
              <a:t>Período de ventaja competitiva</a:t>
            </a:r>
          </a:p>
          <a:p>
            <a:pPr lvl="1" eaLnBrk="1" hangingPunct="1">
              <a:lnSpc>
                <a:spcPct val="90000"/>
              </a:lnSpc>
              <a:buFont typeface="Wingdings" pitchFamily="2" charset="2"/>
              <a:buNone/>
              <a:defRPr/>
            </a:pPr>
            <a:r>
              <a:rPr lang="es-AR" sz="2400" smtClean="0"/>
              <a:t>= Lapso en el cual se espera conseguir rentabilidades por encima del mercado</a:t>
            </a:r>
          </a:p>
        </p:txBody>
      </p:sp>
    </p:spTree>
  </p:cSld>
  <p:clrMapOvr>
    <a:masterClrMapping/>
  </p:clrMapOvr>
  <p:transition/>
</p:sld>
</file>

<file path=ppt/slides/slide1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381000" y="152400"/>
            <a:ext cx="8610600" cy="838200"/>
          </a:xfrm>
        </p:spPr>
        <p:txBody>
          <a:bodyPr/>
          <a:lstStyle/>
          <a:p>
            <a:pPr eaLnBrk="1" hangingPunct="1"/>
            <a:r>
              <a:rPr lang="es-AR" sz="3600" smtClean="0"/>
              <a:t>Modelo del negocio: </a:t>
            </a:r>
            <a:br>
              <a:rPr lang="es-AR" sz="3600" smtClean="0"/>
            </a:br>
            <a:r>
              <a:rPr lang="es-AR" sz="3600" smtClean="0"/>
              <a:t>Factores de valor y Flujo de Fondos</a:t>
            </a:r>
            <a:endParaRPr lang="es-ES" sz="3600" smtClean="0"/>
          </a:p>
        </p:txBody>
      </p:sp>
      <p:pic>
        <p:nvPicPr>
          <p:cNvPr id="154627" name="Picture 3"/>
          <p:cNvPicPr>
            <a:picLocks noChangeAspect="1" noChangeArrowheads="1"/>
          </p:cNvPicPr>
          <p:nvPr>
            <p:ph type="body" idx="1"/>
          </p:nvPr>
        </p:nvPicPr>
        <p:blipFill>
          <a:blip r:embed="rId3"/>
          <a:srcRect/>
          <a:stretch>
            <a:fillRect/>
          </a:stretch>
        </p:blipFill>
        <p:spPr>
          <a:xfrm>
            <a:off x="0" y="2514600"/>
            <a:ext cx="8763000" cy="3856038"/>
          </a:xfrm>
          <a:noFill/>
        </p:spPr>
      </p:pic>
      <p:sp>
        <p:nvSpPr>
          <p:cNvPr id="427012" name="Oval 4"/>
          <p:cNvSpPr>
            <a:spLocks noChangeArrowheads="1"/>
          </p:cNvSpPr>
          <p:nvPr/>
        </p:nvSpPr>
        <p:spPr bwMode="auto">
          <a:xfrm>
            <a:off x="2209800" y="2667000"/>
            <a:ext cx="2133600" cy="685800"/>
          </a:xfrm>
          <a:prstGeom prst="ellipse">
            <a:avLst/>
          </a:prstGeom>
          <a:noFill/>
          <a:ln w="44450">
            <a:solidFill>
              <a:srgbClr val="0000FF"/>
            </a:solidFill>
            <a:miter lim="800000"/>
            <a:headEnd/>
            <a:tailEnd/>
          </a:ln>
        </p:spPr>
        <p:txBody>
          <a:bodyPr wrap="none" anchor="ctr"/>
          <a:lstStyle/>
          <a:p>
            <a:endParaRPr lang="es-ES"/>
          </a:p>
        </p:txBody>
      </p:sp>
      <p:sp>
        <p:nvSpPr>
          <p:cNvPr id="427013" name="Oval 5"/>
          <p:cNvSpPr>
            <a:spLocks noChangeArrowheads="1"/>
          </p:cNvSpPr>
          <p:nvPr/>
        </p:nvSpPr>
        <p:spPr bwMode="auto">
          <a:xfrm>
            <a:off x="609600" y="4800600"/>
            <a:ext cx="2133600" cy="685800"/>
          </a:xfrm>
          <a:prstGeom prst="ellipse">
            <a:avLst/>
          </a:prstGeom>
          <a:noFill/>
          <a:ln w="44450">
            <a:solidFill>
              <a:srgbClr val="0000FF"/>
            </a:solidFill>
            <a:miter lim="800000"/>
            <a:headEnd/>
            <a:tailEnd/>
          </a:ln>
        </p:spPr>
        <p:txBody>
          <a:bodyPr wrap="none" anchor="ctr"/>
          <a:lstStyle/>
          <a:p>
            <a:endParaRPr lang="es-ES"/>
          </a:p>
        </p:txBody>
      </p:sp>
      <p:sp>
        <p:nvSpPr>
          <p:cNvPr id="427014" name="Text Box 6"/>
          <p:cNvSpPr txBox="1">
            <a:spLocks noChangeArrowheads="1"/>
          </p:cNvSpPr>
          <p:nvPr/>
        </p:nvSpPr>
        <p:spPr bwMode="auto">
          <a:xfrm>
            <a:off x="914400" y="1600200"/>
            <a:ext cx="1447800" cy="1200150"/>
          </a:xfrm>
          <a:prstGeom prst="rect">
            <a:avLst/>
          </a:prstGeom>
          <a:solidFill>
            <a:srgbClr val="FFFF99"/>
          </a:solidFill>
          <a:ln w="9525">
            <a:solidFill>
              <a:schemeClr val="tx1"/>
            </a:solidFill>
            <a:miter lim="800000"/>
            <a:headEnd/>
            <a:tailEnd/>
          </a:ln>
        </p:spPr>
        <p:txBody>
          <a:bodyPr>
            <a:spAutoFit/>
          </a:bodyPr>
          <a:lstStyle/>
          <a:p>
            <a:pPr algn="ctr">
              <a:spcBef>
                <a:spcPct val="50000"/>
              </a:spcBef>
            </a:pPr>
            <a:r>
              <a:rPr lang="es-AR" sz="1800" b="1">
                <a:solidFill>
                  <a:schemeClr val="bg2"/>
                </a:solidFill>
              </a:rPr>
              <a:t>Tasa de retorno de la inversión</a:t>
            </a:r>
            <a:endParaRPr lang="es-ES" sz="1800" b="1">
              <a:solidFill>
                <a:schemeClr val="bg2"/>
              </a:solidFill>
            </a:endParaRPr>
          </a:p>
        </p:txBody>
      </p:sp>
      <p:cxnSp>
        <p:nvCxnSpPr>
          <p:cNvPr id="427015" name="AutoShape 7"/>
          <p:cNvCxnSpPr>
            <a:cxnSpLocks noChangeShapeType="1"/>
            <a:stCxn id="427012" idx="0"/>
            <a:endCxn id="427014" idx="3"/>
          </p:cNvCxnSpPr>
          <p:nvPr/>
        </p:nvCxnSpPr>
        <p:spPr bwMode="auto">
          <a:xfrm rot="5400000" flipH="1">
            <a:off x="2597150" y="1965325"/>
            <a:ext cx="444500" cy="914400"/>
          </a:xfrm>
          <a:prstGeom prst="curvedConnector2">
            <a:avLst/>
          </a:prstGeom>
          <a:noFill/>
          <a:ln w="38100">
            <a:solidFill>
              <a:schemeClr val="tx2"/>
            </a:solidFill>
            <a:miter lim="800000"/>
            <a:headEnd/>
            <a:tailEnd type="triangle" w="lg" len="med"/>
          </a:ln>
        </p:spPr>
      </p:cxnSp>
      <p:cxnSp>
        <p:nvCxnSpPr>
          <p:cNvPr id="427016" name="AutoShape 8"/>
          <p:cNvCxnSpPr>
            <a:cxnSpLocks noChangeShapeType="1"/>
            <a:stCxn id="427013" idx="0"/>
            <a:endCxn id="427014" idx="2"/>
          </p:cNvCxnSpPr>
          <p:nvPr/>
        </p:nvCxnSpPr>
        <p:spPr bwMode="auto">
          <a:xfrm rot="5400000" flipH="1">
            <a:off x="668337" y="3770313"/>
            <a:ext cx="1978025" cy="38100"/>
          </a:xfrm>
          <a:prstGeom prst="curvedConnector3">
            <a:avLst>
              <a:gd name="adj1" fmla="val 49440"/>
            </a:avLst>
          </a:prstGeom>
          <a:noFill/>
          <a:ln w="38100">
            <a:solidFill>
              <a:schemeClr val="tx2"/>
            </a:solidFill>
            <a:miter lim="800000"/>
            <a:headEnd/>
            <a:tailEnd type="triangle" w="lg" len="med"/>
          </a:ln>
        </p:spPr>
      </p:cxnSp>
      <p:sp>
        <p:nvSpPr>
          <p:cNvPr id="427017" name="Oval 9"/>
          <p:cNvSpPr>
            <a:spLocks noChangeArrowheads="1"/>
          </p:cNvSpPr>
          <p:nvPr/>
        </p:nvSpPr>
        <p:spPr bwMode="auto">
          <a:xfrm>
            <a:off x="5257800" y="3352800"/>
            <a:ext cx="1600200" cy="1981200"/>
          </a:xfrm>
          <a:prstGeom prst="ellipse">
            <a:avLst/>
          </a:prstGeom>
          <a:noFill/>
          <a:ln w="44450">
            <a:solidFill>
              <a:srgbClr val="FF0000"/>
            </a:solidFill>
            <a:miter lim="800000"/>
            <a:headEnd/>
            <a:tailEnd/>
          </a:ln>
        </p:spPr>
        <p:txBody>
          <a:bodyPr wrap="none" anchor="ctr"/>
          <a:lstStyle/>
          <a:p>
            <a:endParaRPr lang="es-ES"/>
          </a:p>
        </p:txBody>
      </p:sp>
      <p:sp>
        <p:nvSpPr>
          <p:cNvPr id="427018" name="Text Box 10"/>
          <p:cNvSpPr txBox="1">
            <a:spLocks noChangeArrowheads="1"/>
          </p:cNvSpPr>
          <p:nvPr/>
        </p:nvSpPr>
        <p:spPr bwMode="auto">
          <a:xfrm>
            <a:off x="6172200" y="5978525"/>
            <a:ext cx="2667000" cy="925513"/>
          </a:xfrm>
          <a:prstGeom prst="rect">
            <a:avLst/>
          </a:prstGeom>
          <a:solidFill>
            <a:srgbClr val="FFFF99"/>
          </a:solidFill>
          <a:ln w="9525">
            <a:solidFill>
              <a:schemeClr val="tx1"/>
            </a:solidFill>
            <a:miter lim="800000"/>
            <a:headEnd/>
            <a:tailEnd/>
          </a:ln>
        </p:spPr>
        <p:txBody>
          <a:bodyPr>
            <a:spAutoFit/>
          </a:bodyPr>
          <a:lstStyle/>
          <a:p>
            <a:pPr algn="ctr">
              <a:spcBef>
                <a:spcPct val="50000"/>
              </a:spcBef>
            </a:pPr>
            <a:r>
              <a:rPr lang="es-AR" sz="1800" b="1">
                <a:solidFill>
                  <a:schemeClr val="bg2"/>
                </a:solidFill>
              </a:rPr>
              <a:t>Factor de actualización = Tasa de costo de capital</a:t>
            </a:r>
            <a:endParaRPr lang="es-ES" sz="1800" b="1">
              <a:solidFill>
                <a:schemeClr val="bg2"/>
              </a:solidFill>
            </a:endParaRPr>
          </a:p>
        </p:txBody>
      </p:sp>
      <p:cxnSp>
        <p:nvCxnSpPr>
          <p:cNvPr id="427019" name="AutoShape 11"/>
          <p:cNvCxnSpPr>
            <a:cxnSpLocks noChangeShapeType="1"/>
            <a:stCxn id="427017" idx="6"/>
            <a:endCxn id="427018" idx="0"/>
          </p:cNvCxnSpPr>
          <p:nvPr/>
        </p:nvCxnSpPr>
        <p:spPr bwMode="auto">
          <a:xfrm>
            <a:off x="6880225" y="4343400"/>
            <a:ext cx="625475" cy="1635125"/>
          </a:xfrm>
          <a:prstGeom prst="curvedConnector2">
            <a:avLst/>
          </a:prstGeom>
          <a:noFill/>
          <a:ln w="38100">
            <a:solidFill>
              <a:srgbClr val="FF0000"/>
            </a:solidFill>
            <a:miter lim="800000"/>
            <a:headEnd/>
            <a:tailEnd type="triangle" w="lg" len="med"/>
          </a:ln>
        </p:spPr>
      </p:cxnSp>
      <p:sp>
        <p:nvSpPr>
          <p:cNvPr id="427020" name="Oval 12"/>
          <p:cNvSpPr>
            <a:spLocks noChangeArrowheads="1"/>
          </p:cNvSpPr>
          <p:nvPr/>
        </p:nvSpPr>
        <p:spPr bwMode="auto">
          <a:xfrm>
            <a:off x="8077200" y="4191000"/>
            <a:ext cx="609600" cy="533400"/>
          </a:xfrm>
          <a:prstGeom prst="ellipse">
            <a:avLst/>
          </a:prstGeom>
          <a:noFill/>
          <a:ln w="44450">
            <a:solidFill>
              <a:srgbClr val="808080"/>
            </a:solidFill>
            <a:miter lim="800000"/>
            <a:headEnd/>
            <a:tailEnd/>
          </a:ln>
        </p:spPr>
        <p:txBody>
          <a:bodyPr wrap="none" anchor="ctr"/>
          <a:lstStyle/>
          <a:p>
            <a:endParaRPr lang="es-ES"/>
          </a:p>
        </p:txBody>
      </p:sp>
      <p:sp>
        <p:nvSpPr>
          <p:cNvPr id="427021" name="Text Box 13"/>
          <p:cNvSpPr txBox="1">
            <a:spLocks noChangeArrowheads="1"/>
          </p:cNvSpPr>
          <p:nvPr/>
        </p:nvSpPr>
        <p:spPr bwMode="auto">
          <a:xfrm>
            <a:off x="5692775" y="1939925"/>
            <a:ext cx="2667000" cy="650875"/>
          </a:xfrm>
          <a:prstGeom prst="rect">
            <a:avLst/>
          </a:prstGeom>
          <a:solidFill>
            <a:srgbClr val="FFFF99"/>
          </a:solidFill>
          <a:ln w="9525">
            <a:solidFill>
              <a:schemeClr val="tx1"/>
            </a:solidFill>
            <a:miter lim="800000"/>
            <a:headEnd/>
            <a:tailEnd/>
          </a:ln>
        </p:spPr>
        <p:txBody>
          <a:bodyPr>
            <a:spAutoFit/>
          </a:bodyPr>
          <a:lstStyle/>
          <a:p>
            <a:pPr algn="ctr">
              <a:spcBef>
                <a:spcPct val="50000"/>
              </a:spcBef>
            </a:pPr>
            <a:r>
              <a:rPr lang="es-AR" sz="1800" b="1">
                <a:solidFill>
                  <a:schemeClr val="bg2"/>
                </a:solidFill>
              </a:rPr>
              <a:t>¿Cuándo termina la ventaja competitiva?</a:t>
            </a:r>
            <a:endParaRPr lang="es-ES" sz="1800" b="1">
              <a:solidFill>
                <a:schemeClr val="bg2"/>
              </a:solidFill>
            </a:endParaRPr>
          </a:p>
        </p:txBody>
      </p:sp>
      <p:cxnSp>
        <p:nvCxnSpPr>
          <p:cNvPr id="427022" name="AutoShape 14"/>
          <p:cNvCxnSpPr>
            <a:cxnSpLocks noChangeShapeType="1"/>
            <a:stCxn id="427020" idx="1"/>
            <a:endCxn id="427021" idx="2"/>
          </p:cNvCxnSpPr>
          <p:nvPr/>
        </p:nvCxnSpPr>
        <p:spPr bwMode="auto">
          <a:xfrm rot="5400000" flipH="1">
            <a:off x="6768306" y="2848769"/>
            <a:ext cx="1655763" cy="1139825"/>
          </a:xfrm>
          <a:prstGeom prst="curvedConnector3">
            <a:avLst>
              <a:gd name="adj1" fmla="val 51676"/>
            </a:avLst>
          </a:prstGeom>
          <a:noFill/>
          <a:ln w="38100">
            <a:solidFill>
              <a:srgbClr val="808080"/>
            </a:solidFill>
            <a:miter lim="800000"/>
            <a:headEnd/>
            <a:tailEnd type="triangle" w="lg"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70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270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270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4270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270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270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270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270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270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4270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27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2" grpId="0" animBg="1"/>
      <p:bldP spid="427013" grpId="0" animBg="1"/>
      <p:bldP spid="427014" grpId="0" animBg="1" autoUpdateAnimBg="0"/>
      <p:bldP spid="427017" grpId="0" animBg="1"/>
      <p:bldP spid="427018" grpId="0" animBg="1" autoUpdateAnimBg="0"/>
      <p:bldP spid="427020" grpId="0" animBg="1"/>
      <p:bldP spid="427021"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225550" y="1001713"/>
            <a:ext cx="6845300" cy="444500"/>
          </a:xfrm>
          <a:prstGeom prst="rect">
            <a:avLst/>
          </a:prstGeom>
          <a:noFill/>
          <a:ln w="12700">
            <a:solidFill>
              <a:schemeClr val="tx1"/>
            </a:solidFill>
            <a:miter lim="800000"/>
            <a:headEnd/>
            <a:tailEnd/>
          </a:ln>
        </p:spPr>
        <p:txBody>
          <a:bodyPr wrap="none" anchor="ctr"/>
          <a:lstStyle/>
          <a:p>
            <a:pPr algn="ctr" eaLnBrk="0" hangingPunct="0"/>
            <a:endParaRPr lang="es-ES_tradnl" b="1"/>
          </a:p>
        </p:txBody>
      </p:sp>
      <p:sp>
        <p:nvSpPr>
          <p:cNvPr id="63491" name="Rectangle 3"/>
          <p:cNvSpPr>
            <a:spLocks noChangeArrowheads="1"/>
          </p:cNvSpPr>
          <p:nvPr/>
        </p:nvSpPr>
        <p:spPr bwMode="auto">
          <a:xfrm>
            <a:off x="311150" y="2290763"/>
            <a:ext cx="1663700" cy="596900"/>
          </a:xfrm>
          <a:prstGeom prst="rect">
            <a:avLst/>
          </a:prstGeom>
          <a:noFill/>
          <a:ln w="12700">
            <a:solidFill>
              <a:schemeClr val="tx1"/>
            </a:solidFill>
            <a:miter lim="800000"/>
            <a:headEnd/>
            <a:tailEnd/>
          </a:ln>
        </p:spPr>
        <p:txBody>
          <a:bodyPr wrap="none" anchor="ctr"/>
          <a:lstStyle/>
          <a:p>
            <a:endParaRPr lang="es-ES"/>
          </a:p>
        </p:txBody>
      </p:sp>
      <p:sp>
        <p:nvSpPr>
          <p:cNvPr id="63492" name="Rectangle 4"/>
          <p:cNvSpPr>
            <a:spLocks noChangeArrowheads="1"/>
          </p:cNvSpPr>
          <p:nvPr/>
        </p:nvSpPr>
        <p:spPr bwMode="auto">
          <a:xfrm>
            <a:off x="4197350" y="2290763"/>
            <a:ext cx="2349500" cy="596900"/>
          </a:xfrm>
          <a:prstGeom prst="rect">
            <a:avLst/>
          </a:prstGeom>
          <a:noFill/>
          <a:ln w="12700">
            <a:solidFill>
              <a:schemeClr val="tx1"/>
            </a:solidFill>
            <a:miter lim="800000"/>
            <a:headEnd/>
            <a:tailEnd/>
          </a:ln>
        </p:spPr>
        <p:txBody>
          <a:bodyPr wrap="none" anchor="ctr"/>
          <a:lstStyle/>
          <a:p>
            <a:endParaRPr lang="es-ES"/>
          </a:p>
        </p:txBody>
      </p:sp>
      <p:sp>
        <p:nvSpPr>
          <p:cNvPr id="63493" name="Rectangle 5"/>
          <p:cNvSpPr>
            <a:spLocks noChangeArrowheads="1"/>
          </p:cNvSpPr>
          <p:nvPr/>
        </p:nvSpPr>
        <p:spPr bwMode="auto">
          <a:xfrm>
            <a:off x="2063750" y="2290763"/>
            <a:ext cx="2044700" cy="596900"/>
          </a:xfrm>
          <a:prstGeom prst="rect">
            <a:avLst/>
          </a:prstGeom>
          <a:noFill/>
          <a:ln w="12700">
            <a:solidFill>
              <a:schemeClr val="tx1"/>
            </a:solidFill>
            <a:miter lim="800000"/>
            <a:headEnd/>
            <a:tailEnd/>
          </a:ln>
        </p:spPr>
        <p:txBody>
          <a:bodyPr wrap="none" anchor="ctr"/>
          <a:lstStyle/>
          <a:p>
            <a:endParaRPr lang="es-ES"/>
          </a:p>
        </p:txBody>
      </p:sp>
      <p:sp>
        <p:nvSpPr>
          <p:cNvPr id="63494" name="Rectangle 6"/>
          <p:cNvSpPr>
            <a:spLocks noChangeArrowheads="1"/>
          </p:cNvSpPr>
          <p:nvPr/>
        </p:nvSpPr>
        <p:spPr bwMode="auto">
          <a:xfrm>
            <a:off x="6635750" y="2290763"/>
            <a:ext cx="2203450" cy="596900"/>
          </a:xfrm>
          <a:prstGeom prst="rect">
            <a:avLst/>
          </a:prstGeom>
          <a:noFill/>
          <a:ln w="12700">
            <a:solidFill>
              <a:schemeClr val="tx1"/>
            </a:solidFill>
            <a:miter lim="800000"/>
            <a:headEnd/>
            <a:tailEnd/>
          </a:ln>
        </p:spPr>
        <p:txBody>
          <a:bodyPr wrap="none" anchor="ctr"/>
          <a:lstStyle/>
          <a:p>
            <a:endParaRPr lang="es-ES"/>
          </a:p>
        </p:txBody>
      </p:sp>
      <p:sp>
        <p:nvSpPr>
          <p:cNvPr id="63495" name="Rectangle 7"/>
          <p:cNvSpPr>
            <a:spLocks noChangeArrowheads="1"/>
          </p:cNvSpPr>
          <p:nvPr/>
        </p:nvSpPr>
        <p:spPr bwMode="auto">
          <a:xfrm>
            <a:off x="1219200" y="974725"/>
            <a:ext cx="6934200" cy="396875"/>
          </a:xfrm>
          <a:prstGeom prst="rect">
            <a:avLst/>
          </a:prstGeom>
          <a:noFill/>
          <a:ln w="9525">
            <a:noFill/>
            <a:miter lim="800000"/>
            <a:headEnd/>
            <a:tailEnd/>
          </a:ln>
        </p:spPr>
        <p:txBody>
          <a:bodyPr lIns="92075" tIns="46038" rIns="92075" bIns="46038">
            <a:spAutoFit/>
          </a:bodyPr>
          <a:lstStyle/>
          <a:p>
            <a:pPr eaLnBrk="0" hangingPunct="0"/>
            <a:r>
              <a:rPr lang="es-ES_tradnl" sz="2000" b="1" i="1"/>
              <a:t>Formulación y Evaluación de Proyectos de inversión</a:t>
            </a:r>
          </a:p>
        </p:txBody>
      </p:sp>
      <p:sp>
        <p:nvSpPr>
          <p:cNvPr id="63496" name="Rectangle 8"/>
          <p:cNvSpPr>
            <a:spLocks noChangeArrowheads="1"/>
          </p:cNvSpPr>
          <p:nvPr/>
        </p:nvSpPr>
        <p:spPr bwMode="auto">
          <a:xfrm>
            <a:off x="212725" y="2268538"/>
            <a:ext cx="184150" cy="457200"/>
          </a:xfrm>
          <a:prstGeom prst="rect">
            <a:avLst/>
          </a:prstGeom>
          <a:noFill/>
          <a:ln w="9525">
            <a:noFill/>
            <a:miter lim="800000"/>
            <a:headEnd/>
            <a:tailEnd/>
          </a:ln>
        </p:spPr>
        <p:txBody>
          <a:bodyPr wrap="none" lIns="92075" tIns="46038" rIns="92075" bIns="46038">
            <a:spAutoFit/>
          </a:bodyPr>
          <a:lstStyle/>
          <a:p>
            <a:pPr eaLnBrk="0" hangingPunct="0"/>
            <a:endParaRPr lang="es-ES_tradnl"/>
          </a:p>
        </p:txBody>
      </p:sp>
      <p:sp>
        <p:nvSpPr>
          <p:cNvPr id="63497" name="Rectangle 9"/>
          <p:cNvSpPr>
            <a:spLocks noChangeArrowheads="1"/>
          </p:cNvSpPr>
          <p:nvPr/>
        </p:nvSpPr>
        <p:spPr bwMode="auto">
          <a:xfrm>
            <a:off x="304800" y="2436813"/>
            <a:ext cx="8839200" cy="581025"/>
          </a:xfrm>
          <a:prstGeom prst="rect">
            <a:avLst/>
          </a:prstGeom>
          <a:noFill/>
          <a:ln w="9525">
            <a:noFill/>
            <a:miter lim="800000"/>
            <a:headEnd/>
            <a:tailEnd/>
          </a:ln>
        </p:spPr>
        <p:txBody>
          <a:bodyPr lIns="92075" tIns="46038" rIns="92075" bIns="46038">
            <a:spAutoFit/>
          </a:bodyPr>
          <a:lstStyle/>
          <a:p>
            <a:pPr eaLnBrk="0" hangingPunct="0"/>
            <a:r>
              <a:rPr lang="es-ES_tradnl" sz="1400" b="1"/>
              <a:t>Análisis de Mercado    Análisis técnico operativo    Análisis económico financiero    </a:t>
            </a:r>
            <a:r>
              <a:rPr lang="es-ES_tradnl" sz="1600" b="1"/>
              <a:t>Análisis Socioeconómico</a:t>
            </a:r>
            <a:r>
              <a:rPr lang="es-ES_tradnl" sz="1400" b="1"/>
              <a:t> </a:t>
            </a:r>
          </a:p>
        </p:txBody>
      </p:sp>
      <p:sp>
        <p:nvSpPr>
          <p:cNvPr id="63498" name="Rectangle 10"/>
          <p:cNvSpPr>
            <a:spLocks noChangeArrowheads="1"/>
          </p:cNvSpPr>
          <p:nvPr/>
        </p:nvSpPr>
        <p:spPr bwMode="auto">
          <a:xfrm>
            <a:off x="457200" y="3373438"/>
            <a:ext cx="8321675" cy="3473450"/>
          </a:xfrm>
          <a:prstGeom prst="rect">
            <a:avLst/>
          </a:prstGeom>
          <a:noFill/>
          <a:ln w="9525">
            <a:noFill/>
            <a:miter lim="800000"/>
            <a:headEnd/>
            <a:tailEnd/>
          </a:ln>
        </p:spPr>
        <p:txBody>
          <a:bodyPr lIns="92075" tIns="46038" rIns="92075" bIns="46038">
            <a:spAutoFit/>
          </a:bodyPr>
          <a:lstStyle/>
          <a:p>
            <a:pPr eaLnBrk="0" hangingPunct="0"/>
            <a:r>
              <a:rPr lang="es-ES_tradnl" sz="1500" b="1"/>
              <a:t>Análisis de demanda</a:t>
            </a:r>
            <a:r>
              <a:rPr lang="es-ES_tradnl" sz="1400" b="1"/>
              <a:t>             </a:t>
            </a:r>
            <a:r>
              <a:rPr lang="es-ES_tradnl" sz="1600" b="1"/>
              <a:t>Localización                    Ingresos</a:t>
            </a:r>
            <a:endParaRPr lang="es-ES_tradnl" sz="1400" b="1"/>
          </a:p>
          <a:p>
            <a:pPr eaLnBrk="0" hangingPunct="0"/>
            <a:endParaRPr lang="es-ES_tradnl" sz="1400" b="1"/>
          </a:p>
          <a:p>
            <a:pPr eaLnBrk="0" hangingPunct="0"/>
            <a:endParaRPr lang="es-ES_tradnl" sz="1400" b="1"/>
          </a:p>
          <a:p>
            <a:pPr eaLnBrk="0" hangingPunct="0"/>
            <a:r>
              <a:rPr lang="es-ES_tradnl" sz="1600" b="1"/>
              <a:t>Análisis de oferta</a:t>
            </a:r>
            <a:r>
              <a:rPr lang="es-ES_tradnl" sz="1400" b="1"/>
              <a:t>          </a:t>
            </a:r>
            <a:r>
              <a:rPr lang="es-ES_tradnl" sz="1500" b="1"/>
              <a:t>Tamaño y capacidad</a:t>
            </a:r>
            <a:r>
              <a:rPr lang="es-ES_tradnl" sz="1400" b="1"/>
              <a:t>               </a:t>
            </a:r>
            <a:r>
              <a:rPr lang="es-ES_tradnl" sz="1600" b="1"/>
              <a:t>Costos</a:t>
            </a:r>
            <a:r>
              <a:rPr lang="es-ES_tradnl" sz="1400" b="1"/>
              <a:t>         </a:t>
            </a:r>
          </a:p>
          <a:p>
            <a:pPr eaLnBrk="0" hangingPunct="0"/>
            <a:r>
              <a:rPr lang="es-ES_tradnl" sz="1600" b="1"/>
              <a:t>                                               instalada</a:t>
            </a:r>
            <a:r>
              <a:rPr lang="es-ES_tradnl" sz="1400" b="1"/>
              <a:t>                         </a:t>
            </a:r>
          </a:p>
          <a:p>
            <a:pPr eaLnBrk="0" hangingPunct="0"/>
            <a:endParaRPr lang="es-ES_tradnl" sz="1400" b="1"/>
          </a:p>
          <a:p>
            <a:pPr eaLnBrk="0" hangingPunct="0"/>
            <a:r>
              <a:rPr lang="es-ES_tradnl" sz="1600" b="1"/>
              <a:t>Análisis de Precio</a:t>
            </a:r>
            <a:r>
              <a:rPr lang="es-ES_tradnl" sz="1400" b="1"/>
              <a:t>          Costo y disponibilidad            </a:t>
            </a:r>
            <a:r>
              <a:rPr lang="es-ES_tradnl" sz="1600" b="1"/>
              <a:t>Inversión </a:t>
            </a:r>
            <a:r>
              <a:rPr lang="es-ES_tradnl" sz="1400" b="1"/>
              <a:t>                Punto de Equilibrio</a:t>
            </a:r>
          </a:p>
          <a:p>
            <a:pPr eaLnBrk="0" hangingPunct="0"/>
            <a:r>
              <a:rPr lang="es-ES_tradnl" sz="1400" b="1"/>
              <a:t>                                                    de insumos                     </a:t>
            </a:r>
          </a:p>
          <a:p>
            <a:pPr eaLnBrk="0" hangingPunct="0"/>
            <a:r>
              <a:rPr lang="es-ES_tradnl" sz="1400" b="1"/>
              <a:t>                                                                                         </a:t>
            </a:r>
          </a:p>
          <a:p>
            <a:pPr eaLnBrk="0" hangingPunct="0"/>
            <a:r>
              <a:rPr lang="es-ES_tradnl" sz="1400" b="1"/>
              <a:t>     </a:t>
            </a:r>
            <a:r>
              <a:rPr lang="es-ES_tradnl" sz="1600" b="1"/>
              <a:t>Análisis de</a:t>
            </a:r>
            <a:r>
              <a:rPr lang="es-ES_tradnl" sz="1400" b="1"/>
              <a:t>                        Identificación y            Capital de Trabajo           Depreciación</a:t>
            </a:r>
          </a:p>
          <a:p>
            <a:pPr eaLnBrk="0" hangingPunct="0"/>
            <a:r>
              <a:rPr lang="es-ES_tradnl" sz="1600" b="1"/>
              <a:t>Comercialización     </a:t>
            </a:r>
            <a:r>
              <a:rPr lang="es-ES_tradnl" sz="1400" b="1"/>
              <a:t>           descripción del                                                          y amortización</a:t>
            </a:r>
          </a:p>
          <a:p>
            <a:pPr eaLnBrk="0" hangingPunct="0"/>
            <a:r>
              <a:rPr lang="es-ES_tradnl" sz="1400" b="1"/>
              <a:t>                                                        proceso</a:t>
            </a:r>
          </a:p>
          <a:p>
            <a:pPr eaLnBrk="0" hangingPunct="0"/>
            <a:r>
              <a:rPr lang="es-ES_tradnl" sz="1400" b="1"/>
              <a:t>  </a:t>
            </a:r>
          </a:p>
          <a:p>
            <a:pPr eaLnBrk="0" hangingPunct="0"/>
            <a:r>
              <a:rPr lang="es-ES_tradnl" sz="1400" b="1"/>
              <a:t>                                                                                                                               </a:t>
            </a:r>
          </a:p>
          <a:p>
            <a:pPr eaLnBrk="0" hangingPunct="0"/>
            <a:r>
              <a:rPr lang="es-ES_tradnl" sz="1400" b="1"/>
              <a:t>						</a:t>
            </a:r>
          </a:p>
        </p:txBody>
      </p:sp>
      <p:sp>
        <p:nvSpPr>
          <p:cNvPr id="63499" name="Rectangle 11"/>
          <p:cNvSpPr>
            <a:spLocks noChangeArrowheads="1"/>
          </p:cNvSpPr>
          <p:nvPr/>
        </p:nvSpPr>
        <p:spPr bwMode="auto">
          <a:xfrm>
            <a:off x="539750" y="3357563"/>
            <a:ext cx="1663700" cy="368300"/>
          </a:xfrm>
          <a:prstGeom prst="rect">
            <a:avLst/>
          </a:prstGeom>
          <a:noFill/>
          <a:ln w="12700">
            <a:solidFill>
              <a:schemeClr val="tx1"/>
            </a:solidFill>
            <a:miter lim="800000"/>
            <a:headEnd/>
            <a:tailEnd/>
          </a:ln>
        </p:spPr>
        <p:txBody>
          <a:bodyPr wrap="none" anchor="ctr"/>
          <a:lstStyle/>
          <a:p>
            <a:endParaRPr lang="es-ES"/>
          </a:p>
        </p:txBody>
      </p:sp>
      <p:sp>
        <p:nvSpPr>
          <p:cNvPr id="63500" name="Rectangle 12"/>
          <p:cNvSpPr>
            <a:spLocks noChangeArrowheads="1"/>
          </p:cNvSpPr>
          <p:nvPr/>
        </p:nvSpPr>
        <p:spPr bwMode="auto">
          <a:xfrm>
            <a:off x="539750" y="3967163"/>
            <a:ext cx="1663700" cy="444500"/>
          </a:xfrm>
          <a:prstGeom prst="rect">
            <a:avLst/>
          </a:prstGeom>
          <a:noFill/>
          <a:ln w="12700">
            <a:solidFill>
              <a:schemeClr val="tx1"/>
            </a:solidFill>
            <a:miter lim="800000"/>
            <a:headEnd/>
            <a:tailEnd/>
          </a:ln>
        </p:spPr>
        <p:txBody>
          <a:bodyPr wrap="none" anchor="ctr"/>
          <a:lstStyle/>
          <a:p>
            <a:endParaRPr lang="es-ES"/>
          </a:p>
        </p:txBody>
      </p:sp>
      <p:sp>
        <p:nvSpPr>
          <p:cNvPr id="63501" name="Rectangle 13"/>
          <p:cNvSpPr>
            <a:spLocks noChangeArrowheads="1"/>
          </p:cNvSpPr>
          <p:nvPr/>
        </p:nvSpPr>
        <p:spPr bwMode="auto">
          <a:xfrm>
            <a:off x="539750" y="4660900"/>
            <a:ext cx="1663700" cy="444500"/>
          </a:xfrm>
          <a:prstGeom prst="rect">
            <a:avLst/>
          </a:prstGeom>
          <a:noFill/>
          <a:ln w="12700">
            <a:solidFill>
              <a:schemeClr val="tx1"/>
            </a:solidFill>
            <a:miter lim="800000"/>
            <a:headEnd/>
            <a:tailEnd/>
          </a:ln>
        </p:spPr>
        <p:txBody>
          <a:bodyPr wrap="none" anchor="ctr"/>
          <a:lstStyle/>
          <a:p>
            <a:endParaRPr lang="es-ES"/>
          </a:p>
        </p:txBody>
      </p:sp>
      <p:sp>
        <p:nvSpPr>
          <p:cNvPr id="63502" name="Rectangle 14"/>
          <p:cNvSpPr>
            <a:spLocks noChangeArrowheads="1"/>
          </p:cNvSpPr>
          <p:nvPr/>
        </p:nvSpPr>
        <p:spPr bwMode="auto">
          <a:xfrm>
            <a:off x="539750" y="5410200"/>
            <a:ext cx="1663700" cy="520700"/>
          </a:xfrm>
          <a:prstGeom prst="rect">
            <a:avLst/>
          </a:prstGeom>
          <a:noFill/>
          <a:ln w="12700">
            <a:solidFill>
              <a:schemeClr val="tx1"/>
            </a:solidFill>
            <a:miter lim="800000"/>
            <a:headEnd/>
            <a:tailEnd/>
          </a:ln>
        </p:spPr>
        <p:txBody>
          <a:bodyPr wrap="none" anchor="ctr"/>
          <a:lstStyle/>
          <a:p>
            <a:endParaRPr lang="es-ES"/>
          </a:p>
        </p:txBody>
      </p:sp>
      <p:sp>
        <p:nvSpPr>
          <p:cNvPr id="63503" name="Rectangle 15"/>
          <p:cNvSpPr>
            <a:spLocks noChangeArrowheads="1"/>
          </p:cNvSpPr>
          <p:nvPr/>
        </p:nvSpPr>
        <p:spPr bwMode="auto">
          <a:xfrm>
            <a:off x="2879725" y="1582738"/>
            <a:ext cx="3651250" cy="457200"/>
          </a:xfrm>
          <a:prstGeom prst="rect">
            <a:avLst/>
          </a:prstGeom>
          <a:noFill/>
          <a:ln w="9525">
            <a:noFill/>
            <a:miter lim="800000"/>
            <a:headEnd/>
            <a:tailEnd/>
          </a:ln>
        </p:spPr>
        <p:txBody>
          <a:bodyPr wrap="none" lIns="92075" tIns="46038" rIns="92075" bIns="46038">
            <a:spAutoFit/>
          </a:bodyPr>
          <a:lstStyle/>
          <a:p>
            <a:pPr eaLnBrk="0" hangingPunct="0"/>
            <a:r>
              <a:rPr lang="es-ES_tradnl" b="1"/>
              <a:t>Definición de Objetivos</a:t>
            </a:r>
            <a:r>
              <a:rPr lang="es-ES_tradnl"/>
              <a:t>.</a:t>
            </a:r>
          </a:p>
        </p:txBody>
      </p:sp>
      <p:sp>
        <p:nvSpPr>
          <p:cNvPr id="63504" name="Rectangle 16"/>
          <p:cNvSpPr>
            <a:spLocks noChangeArrowheads="1"/>
          </p:cNvSpPr>
          <p:nvPr/>
        </p:nvSpPr>
        <p:spPr bwMode="auto">
          <a:xfrm>
            <a:off x="2749550" y="1604963"/>
            <a:ext cx="3416300" cy="444500"/>
          </a:xfrm>
          <a:prstGeom prst="rect">
            <a:avLst/>
          </a:prstGeom>
          <a:noFill/>
          <a:ln w="12700">
            <a:solidFill>
              <a:schemeClr val="tx1"/>
            </a:solidFill>
            <a:miter lim="800000"/>
            <a:headEnd/>
            <a:tailEnd/>
          </a:ln>
        </p:spPr>
        <p:txBody>
          <a:bodyPr wrap="none" anchor="ctr"/>
          <a:lstStyle/>
          <a:p>
            <a:endParaRPr lang="es-ES"/>
          </a:p>
        </p:txBody>
      </p:sp>
      <p:sp>
        <p:nvSpPr>
          <p:cNvPr id="63505" name="Rectangle 17"/>
          <p:cNvSpPr>
            <a:spLocks noChangeArrowheads="1"/>
          </p:cNvSpPr>
          <p:nvPr/>
        </p:nvSpPr>
        <p:spPr bwMode="auto">
          <a:xfrm>
            <a:off x="2520950" y="3357563"/>
            <a:ext cx="1739900" cy="368300"/>
          </a:xfrm>
          <a:prstGeom prst="rect">
            <a:avLst/>
          </a:prstGeom>
          <a:noFill/>
          <a:ln w="12700">
            <a:solidFill>
              <a:schemeClr val="tx1"/>
            </a:solidFill>
            <a:miter lim="800000"/>
            <a:headEnd/>
            <a:tailEnd/>
          </a:ln>
        </p:spPr>
        <p:txBody>
          <a:bodyPr wrap="none" anchor="ctr"/>
          <a:lstStyle/>
          <a:p>
            <a:endParaRPr lang="es-ES"/>
          </a:p>
        </p:txBody>
      </p:sp>
      <p:sp>
        <p:nvSpPr>
          <p:cNvPr id="63506" name="Rectangle 18"/>
          <p:cNvSpPr>
            <a:spLocks noChangeArrowheads="1"/>
          </p:cNvSpPr>
          <p:nvPr/>
        </p:nvSpPr>
        <p:spPr bwMode="auto">
          <a:xfrm>
            <a:off x="2520950" y="4051300"/>
            <a:ext cx="1739900" cy="520700"/>
          </a:xfrm>
          <a:prstGeom prst="rect">
            <a:avLst/>
          </a:prstGeom>
          <a:noFill/>
          <a:ln w="12700">
            <a:solidFill>
              <a:schemeClr val="tx1"/>
            </a:solidFill>
            <a:miter lim="800000"/>
            <a:headEnd/>
            <a:tailEnd/>
          </a:ln>
        </p:spPr>
        <p:txBody>
          <a:bodyPr wrap="none" anchor="ctr"/>
          <a:lstStyle/>
          <a:p>
            <a:endParaRPr lang="es-ES"/>
          </a:p>
        </p:txBody>
      </p:sp>
      <p:sp>
        <p:nvSpPr>
          <p:cNvPr id="63507" name="Rectangle 19"/>
          <p:cNvSpPr>
            <a:spLocks noChangeArrowheads="1"/>
          </p:cNvSpPr>
          <p:nvPr/>
        </p:nvSpPr>
        <p:spPr bwMode="auto">
          <a:xfrm>
            <a:off x="2520950" y="4660900"/>
            <a:ext cx="1739900" cy="596900"/>
          </a:xfrm>
          <a:prstGeom prst="rect">
            <a:avLst/>
          </a:prstGeom>
          <a:noFill/>
          <a:ln w="12700">
            <a:solidFill>
              <a:schemeClr val="tx1"/>
            </a:solidFill>
            <a:miter lim="800000"/>
            <a:headEnd/>
            <a:tailEnd/>
          </a:ln>
        </p:spPr>
        <p:txBody>
          <a:bodyPr wrap="none" anchor="ctr"/>
          <a:lstStyle/>
          <a:p>
            <a:endParaRPr lang="es-ES"/>
          </a:p>
        </p:txBody>
      </p:sp>
      <p:sp>
        <p:nvSpPr>
          <p:cNvPr id="63508" name="Rectangle 20"/>
          <p:cNvSpPr>
            <a:spLocks noChangeArrowheads="1"/>
          </p:cNvSpPr>
          <p:nvPr/>
        </p:nvSpPr>
        <p:spPr bwMode="auto">
          <a:xfrm>
            <a:off x="2520950" y="5338763"/>
            <a:ext cx="1739900" cy="833437"/>
          </a:xfrm>
          <a:prstGeom prst="rect">
            <a:avLst/>
          </a:prstGeom>
          <a:noFill/>
          <a:ln w="12700">
            <a:solidFill>
              <a:schemeClr val="tx1"/>
            </a:solidFill>
            <a:miter lim="800000"/>
            <a:headEnd/>
            <a:tailEnd/>
          </a:ln>
        </p:spPr>
        <p:txBody>
          <a:bodyPr wrap="none" anchor="ctr"/>
          <a:lstStyle/>
          <a:p>
            <a:endParaRPr lang="es-ES"/>
          </a:p>
        </p:txBody>
      </p:sp>
      <p:sp>
        <p:nvSpPr>
          <p:cNvPr id="63509" name="Rectangle 21"/>
          <p:cNvSpPr>
            <a:spLocks noChangeArrowheads="1"/>
          </p:cNvSpPr>
          <p:nvPr/>
        </p:nvSpPr>
        <p:spPr bwMode="auto">
          <a:xfrm>
            <a:off x="4502150" y="3357563"/>
            <a:ext cx="1435100" cy="292100"/>
          </a:xfrm>
          <a:prstGeom prst="rect">
            <a:avLst/>
          </a:prstGeom>
          <a:noFill/>
          <a:ln w="12700">
            <a:solidFill>
              <a:schemeClr val="tx1"/>
            </a:solidFill>
            <a:miter lim="800000"/>
            <a:headEnd/>
            <a:tailEnd/>
          </a:ln>
        </p:spPr>
        <p:txBody>
          <a:bodyPr wrap="none" anchor="ctr"/>
          <a:lstStyle/>
          <a:p>
            <a:endParaRPr lang="es-ES"/>
          </a:p>
        </p:txBody>
      </p:sp>
      <p:sp>
        <p:nvSpPr>
          <p:cNvPr id="63510" name="Rectangle 22"/>
          <p:cNvSpPr>
            <a:spLocks noChangeArrowheads="1"/>
          </p:cNvSpPr>
          <p:nvPr/>
        </p:nvSpPr>
        <p:spPr bwMode="auto">
          <a:xfrm>
            <a:off x="4502150" y="3967163"/>
            <a:ext cx="1435100" cy="368300"/>
          </a:xfrm>
          <a:prstGeom prst="rect">
            <a:avLst/>
          </a:prstGeom>
          <a:noFill/>
          <a:ln w="12700">
            <a:solidFill>
              <a:schemeClr val="tx1"/>
            </a:solidFill>
            <a:miter lim="800000"/>
            <a:headEnd/>
            <a:tailEnd/>
          </a:ln>
        </p:spPr>
        <p:txBody>
          <a:bodyPr wrap="none" anchor="ctr"/>
          <a:lstStyle/>
          <a:p>
            <a:endParaRPr lang="es-ES"/>
          </a:p>
        </p:txBody>
      </p:sp>
      <p:sp>
        <p:nvSpPr>
          <p:cNvPr id="63511" name="Rectangle 23"/>
          <p:cNvSpPr>
            <a:spLocks noChangeArrowheads="1"/>
          </p:cNvSpPr>
          <p:nvPr/>
        </p:nvSpPr>
        <p:spPr bwMode="auto">
          <a:xfrm>
            <a:off x="4502150" y="4660900"/>
            <a:ext cx="1435100" cy="444500"/>
          </a:xfrm>
          <a:prstGeom prst="rect">
            <a:avLst/>
          </a:prstGeom>
          <a:noFill/>
          <a:ln w="12700">
            <a:solidFill>
              <a:schemeClr val="tx1"/>
            </a:solidFill>
            <a:miter lim="800000"/>
            <a:headEnd/>
            <a:tailEnd/>
          </a:ln>
        </p:spPr>
        <p:txBody>
          <a:bodyPr wrap="none" anchor="ctr"/>
          <a:lstStyle/>
          <a:p>
            <a:endParaRPr lang="es-ES"/>
          </a:p>
        </p:txBody>
      </p:sp>
      <p:sp>
        <p:nvSpPr>
          <p:cNvPr id="63512" name="Rectangle 24"/>
          <p:cNvSpPr>
            <a:spLocks noChangeArrowheads="1"/>
          </p:cNvSpPr>
          <p:nvPr/>
        </p:nvSpPr>
        <p:spPr bwMode="auto">
          <a:xfrm>
            <a:off x="4502150" y="5270500"/>
            <a:ext cx="1435100" cy="520700"/>
          </a:xfrm>
          <a:prstGeom prst="rect">
            <a:avLst/>
          </a:prstGeom>
          <a:noFill/>
          <a:ln w="12700">
            <a:solidFill>
              <a:schemeClr val="tx1"/>
            </a:solidFill>
            <a:miter lim="800000"/>
            <a:headEnd/>
            <a:tailEnd/>
          </a:ln>
        </p:spPr>
        <p:txBody>
          <a:bodyPr wrap="none" anchor="ctr"/>
          <a:lstStyle/>
          <a:p>
            <a:endParaRPr lang="es-ES"/>
          </a:p>
        </p:txBody>
      </p:sp>
      <p:sp>
        <p:nvSpPr>
          <p:cNvPr id="63513" name="Rectangle 25"/>
          <p:cNvSpPr>
            <a:spLocks noChangeArrowheads="1"/>
          </p:cNvSpPr>
          <p:nvPr/>
        </p:nvSpPr>
        <p:spPr bwMode="auto">
          <a:xfrm>
            <a:off x="4502150" y="5948363"/>
            <a:ext cx="1435100" cy="444500"/>
          </a:xfrm>
          <a:prstGeom prst="rect">
            <a:avLst/>
          </a:prstGeom>
          <a:noFill/>
          <a:ln w="12700">
            <a:solidFill>
              <a:schemeClr val="tx1"/>
            </a:solidFill>
            <a:miter lim="800000"/>
            <a:headEnd/>
            <a:tailEnd/>
          </a:ln>
        </p:spPr>
        <p:txBody>
          <a:bodyPr wrap="none" anchor="ctr"/>
          <a:lstStyle/>
          <a:p>
            <a:endParaRPr lang="es-ES"/>
          </a:p>
        </p:txBody>
      </p:sp>
      <p:sp>
        <p:nvSpPr>
          <p:cNvPr id="63514" name="Rectangle 26"/>
          <p:cNvSpPr>
            <a:spLocks noChangeArrowheads="1"/>
          </p:cNvSpPr>
          <p:nvPr/>
        </p:nvSpPr>
        <p:spPr bwMode="auto">
          <a:xfrm>
            <a:off x="6102350" y="6176963"/>
            <a:ext cx="1898650" cy="444500"/>
          </a:xfrm>
          <a:prstGeom prst="rect">
            <a:avLst/>
          </a:prstGeom>
          <a:noFill/>
          <a:ln w="12700">
            <a:solidFill>
              <a:schemeClr val="tx1"/>
            </a:solidFill>
            <a:miter lim="800000"/>
            <a:headEnd/>
            <a:tailEnd/>
          </a:ln>
        </p:spPr>
        <p:txBody>
          <a:bodyPr wrap="none" anchor="ctr"/>
          <a:lstStyle/>
          <a:p>
            <a:endParaRPr lang="es-ES"/>
          </a:p>
        </p:txBody>
      </p:sp>
      <p:sp>
        <p:nvSpPr>
          <p:cNvPr id="63515" name="Rectangle 27"/>
          <p:cNvSpPr>
            <a:spLocks noChangeArrowheads="1"/>
          </p:cNvSpPr>
          <p:nvPr/>
        </p:nvSpPr>
        <p:spPr bwMode="auto">
          <a:xfrm>
            <a:off x="6254750" y="3128963"/>
            <a:ext cx="1816100" cy="444500"/>
          </a:xfrm>
          <a:prstGeom prst="rect">
            <a:avLst/>
          </a:prstGeom>
          <a:noFill/>
          <a:ln w="12700">
            <a:solidFill>
              <a:schemeClr val="tx1"/>
            </a:solidFill>
            <a:miter lim="800000"/>
            <a:headEnd/>
            <a:tailEnd/>
          </a:ln>
        </p:spPr>
        <p:txBody>
          <a:bodyPr wrap="none" anchor="ctr"/>
          <a:lstStyle/>
          <a:p>
            <a:endParaRPr lang="es-ES"/>
          </a:p>
        </p:txBody>
      </p:sp>
      <p:sp>
        <p:nvSpPr>
          <p:cNvPr id="63516" name="Rectangle 28"/>
          <p:cNvSpPr>
            <a:spLocks noChangeArrowheads="1"/>
          </p:cNvSpPr>
          <p:nvPr/>
        </p:nvSpPr>
        <p:spPr bwMode="auto">
          <a:xfrm>
            <a:off x="6254750" y="3890963"/>
            <a:ext cx="1587500" cy="444500"/>
          </a:xfrm>
          <a:prstGeom prst="rect">
            <a:avLst/>
          </a:prstGeom>
          <a:noFill/>
          <a:ln w="12700">
            <a:solidFill>
              <a:schemeClr val="tx1"/>
            </a:solidFill>
            <a:miter lim="800000"/>
            <a:headEnd/>
            <a:tailEnd/>
          </a:ln>
        </p:spPr>
        <p:txBody>
          <a:bodyPr wrap="none" anchor="ctr"/>
          <a:lstStyle/>
          <a:p>
            <a:endParaRPr lang="es-ES"/>
          </a:p>
        </p:txBody>
      </p:sp>
      <p:sp>
        <p:nvSpPr>
          <p:cNvPr id="63517" name="Rectangle 29"/>
          <p:cNvSpPr>
            <a:spLocks noChangeArrowheads="1"/>
          </p:cNvSpPr>
          <p:nvPr/>
        </p:nvSpPr>
        <p:spPr bwMode="auto">
          <a:xfrm>
            <a:off x="6254750" y="4660900"/>
            <a:ext cx="1663700" cy="444500"/>
          </a:xfrm>
          <a:prstGeom prst="rect">
            <a:avLst/>
          </a:prstGeom>
          <a:noFill/>
          <a:ln w="12700">
            <a:solidFill>
              <a:schemeClr val="tx1"/>
            </a:solidFill>
            <a:miter lim="800000"/>
            <a:headEnd/>
            <a:tailEnd/>
          </a:ln>
        </p:spPr>
        <p:txBody>
          <a:bodyPr wrap="none" anchor="ctr"/>
          <a:lstStyle/>
          <a:p>
            <a:endParaRPr lang="es-ES"/>
          </a:p>
        </p:txBody>
      </p:sp>
      <p:sp>
        <p:nvSpPr>
          <p:cNvPr id="63518" name="Rectangle 30"/>
          <p:cNvSpPr>
            <a:spLocks noChangeArrowheads="1"/>
          </p:cNvSpPr>
          <p:nvPr/>
        </p:nvSpPr>
        <p:spPr bwMode="auto">
          <a:xfrm>
            <a:off x="6172200" y="5410200"/>
            <a:ext cx="1670050" cy="525463"/>
          </a:xfrm>
          <a:prstGeom prst="rect">
            <a:avLst/>
          </a:prstGeom>
          <a:noFill/>
          <a:ln w="12700">
            <a:solidFill>
              <a:schemeClr val="tx1"/>
            </a:solidFill>
            <a:miter lim="800000"/>
            <a:headEnd/>
            <a:tailEnd/>
          </a:ln>
        </p:spPr>
        <p:txBody>
          <a:bodyPr wrap="none" anchor="ctr"/>
          <a:lstStyle/>
          <a:p>
            <a:endParaRPr lang="es-ES"/>
          </a:p>
        </p:txBody>
      </p:sp>
      <p:sp>
        <p:nvSpPr>
          <p:cNvPr id="63519" name="Rectangle 31"/>
          <p:cNvSpPr>
            <a:spLocks noChangeArrowheads="1"/>
          </p:cNvSpPr>
          <p:nvPr/>
        </p:nvSpPr>
        <p:spPr bwMode="auto">
          <a:xfrm>
            <a:off x="6096000" y="3221038"/>
            <a:ext cx="2330450" cy="320675"/>
          </a:xfrm>
          <a:prstGeom prst="rect">
            <a:avLst/>
          </a:prstGeom>
          <a:noFill/>
          <a:ln w="9525">
            <a:noFill/>
            <a:miter lim="800000"/>
            <a:headEnd/>
            <a:tailEnd/>
          </a:ln>
        </p:spPr>
        <p:txBody>
          <a:bodyPr wrap="none" lIns="92075" tIns="46038" rIns="92075" bIns="46038">
            <a:spAutoFit/>
          </a:bodyPr>
          <a:lstStyle/>
          <a:p>
            <a:pPr eaLnBrk="0" hangingPunct="0"/>
            <a:r>
              <a:rPr lang="es-ES_tradnl" sz="1500" b="1"/>
              <a:t>   Estado de Resultados</a:t>
            </a:r>
          </a:p>
        </p:txBody>
      </p:sp>
      <p:sp>
        <p:nvSpPr>
          <p:cNvPr id="63520" name="Rectangle 32"/>
          <p:cNvSpPr>
            <a:spLocks noChangeArrowheads="1"/>
          </p:cNvSpPr>
          <p:nvPr/>
        </p:nvSpPr>
        <p:spPr bwMode="auto">
          <a:xfrm>
            <a:off x="6080125" y="3930650"/>
            <a:ext cx="1947863" cy="336550"/>
          </a:xfrm>
          <a:prstGeom prst="rect">
            <a:avLst/>
          </a:prstGeom>
          <a:noFill/>
          <a:ln w="9525">
            <a:noFill/>
            <a:miter lim="800000"/>
            <a:headEnd/>
            <a:tailEnd/>
          </a:ln>
        </p:spPr>
        <p:txBody>
          <a:bodyPr wrap="none" lIns="92075" tIns="46038" rIns="92075" bIns="46038">
            <a:spAutoFit/>
          </a:bodyPr>
          <a:lstStyle/>
          <a:p>
            <a:pPr eaLnBrk="0" hangingPunct="0"/>
            <a:r>
              <a:rPr lang="es-ES_tradnl" sz="1600"/>
              <a:t>   </a:t>
            </a:r>
            <a:r>
              <a:rPr lang="es-ES_tradnl" sz="1600" b="1"/>
              <a:t>Balance General</a:t>
            </a:r>
          </a:p>
        </p:txBody>
      </p:sp>
      <p:sp>
        <p:nvSpPr>
          <p:cNvPr id="63521" name="Rectangle 33"/>
          <p:cNvSpPr>
            <a:spLocks noChangeArrowheads="1"/>
          </p:cNvSpPr>
          <p:nvPr/>
        </p:nvSpPr>
        <p:spPr bwMode="auto">
          <a:xfrm>
            <a:off x="4327525" y="6040438"/>
            <a:ext cx="1778000" cy="304800"/>
          </a:xfrm>
          <a:prstGeom prst="rect">
            <a:avLst/>
          </a:prstGeom>
          <a:noFill/>
          <a:ln w="9525">
            <a:noFill/>
            <a:miter lim="800000"/>
            <a:headEnd/>
            <a:tailEnd/>
          </a:ln>
        </p:spPr>
        <p:txBody>
          <a:bodyPr wrap="none" lIns="92075" tIns="46038" rIns="92075" bIns="46038">
            <a:spAutoFit/>
          </a:bodyPr>
          <a:lstStyle/>
          <a:p>
            <a:pPr eaLnBrk="0" hangingPunct="0"/>
            <a:r>
              <a:rPr lang="es-ES_tradnl" sz="1400" b="1"/>
              <a:t>    Costo de Capital</a:t>
            </a:r>
          </a:p>
        </p:txBody>
      </p:sp>
      <p:sp>
        <p:nvSpPr>
          <p:cNvPr id="63522" name="Rectangle 34"/>
          <p:cNvSpPr>
            <a:spLocks noChangeArrowheads="1"/>
          </p:cNvSpPr>
          <p:nvPr/>
        </p:nvSpPr>
        <p:spPr bwMode="auto">
          <a:xfrm>
            <a:off x="6003925" y="6232525"/>
            <a:ext cx="2309813" cy="320675"/>
          </a:xfrm>
          <a:prstGeom prst="rect">
            <a:avLst/>
          </a:prstGeom>
          <a:noFill/>
          <a:ln w="9525">
            <a:noFill/>
            <a:miter lim="800000"/>
            <a:headEnd/>
            <a:tailEnd/>
          </a:ln>
        </p:spPr>
        <p:txBody>
          <a:bodyPr wrap="none" lIns="92075" tIns="46038" rIns="92075" bIns="46038">
            <a:spAutoFit/>
          </a:bodyPr>
          <a:lstStyle/>
          <a:p>
            <a:pPr eaLnBrk="0" hangingPunct="0"/>
            <a:r>
              <a:rPr lang="es-ES_tradnl" sz="1500"/>
              <a:t> </a:t>
            </a:r>
            <a:r>
              <a:rPr lang="es-ES_tradnl" sz="1500" b="1"/>
              <a:t>Evaluación Económica</a:t>
            </a:r>
          </a:p>
        </p:txBody>
      </p:sp>
      <p:sp>
        <p:nvSpPr>
          <p:cNvPr id="63523" name="Rectangle 35"/>
          <p:cNvSpPr>
            <a:spLocks noChangeArrowheads="1"/>
          </p:cNvSpPr>
          <p:nvPr/>
        </p:nvSpPr>
        <p:spPr bwMode="auto">
          <a:xfrm>
            <a:off x="7985125" y="3273425"/>
            <a:ext cx="1211263" cy="1069975"/>
          </a:xfrm>
          <a:prstGeom prst="rect">
            <a:avLst/>
          </a:prstGeom>
          <a:noFill/>
          <a:ln w="9525">
            <a:noFill/>
            <a:miter lim="800000"/>
            <a:headEnd/>
            <a:tailEnd/>
          </a:ln>
        </p:spPr>
        <p:txBody>
          <a:bodyPr wrap="none" lIns="92075" tIns="46038" rIns="92075" bIns="46038">
            <a:spAutoFit/>
          </a:bodyPr>
          <a:lstStyle/>
          <a:p>
            <a:pPr eaLnBrk="0" hangingPunct="0"/>
            <a:r>
              <a:rPr lang="es-ES_tradnl" sz="1600"/>
              <a:t>  </a:t>
            </a:r>
            <a:r>
              <a:rPr lang="es-ES_tradnl" sz="1600" b="1"/>
              <a:t>Resumen</a:t>
            </a:r>
          </a:p>
          <a:p>
            <a:pPr eaLnBrk="0" hangingPunct="0"/>
            <a:r>
              <a:rPr lang="es-ES_tradnl" sz="1600" b="1"/>
              <a:t>         y</a:t>
            </a:r>
          </a:p>
          <a:p>
            <a:pPr eaLnBrk="0" hangingPunct="0"/>
            <a:r>
              <a:rPr lang="es-ES_tradnl" sz="1600" b="1"/>
              <a:t>    Conclu-</a:t>
            </a:r>
          </a:p>
          <a:p>
            <a:pPr eaLnBrk="0" hangingPunct="0"/>
            <a:r>
              <a:rPr lang="es-ES_tradnl" sz="1600" b="1"/>
              <a:t>     siones</a:t>
            </a:r>
          </a:p>
        </p:txBody>
      </p:sp>
      <p:sp>
        <p:nvSpPr>
          <p:cNvPr id="63524" name="Rectangle 36"/>
          <p:cNvSpPr>
            <a:spLocks noChangeArrowheads="1"/>
          </p:cNvSpPr>
          <p:nvPr/>
        </p:nvSpPr>
        <p:spPr bwMode="auto">
          <a:xfrm>
            <a:off x="8159750" y="3205163"/>
            <a:ext cx="825500" cy="1214437"/>
          </a:xfrm>
          <a:prstGeom prst="rect">
            <a:avLst/>
          </a:prstGeom>
          <a:noFill/>
          <a:ln w="12700">
            <a:solidFill>
              <a:schemeClr val="tx1"/>
            </a:solidFill>
            <a:miter lim="800000"/>
            <a:headEnd/>
            <a:tailEnd/>
          </a:ln>
        </p:spPr>
        <p:txBody>
          <a:bodyPr wrap="none" anchor="ctr"/>
          <a:lstStyle/>
          <a:p>
            <a:endParaRPr lang="es-ES"/>
          </a:p>
        </p:txBody>
      </p:sp>
      <p:sp>
        <p:nvSpPr>
          <p:cNvPr id="63525" name="Rectangle 37"/>
          <p:cNvSpPr>
            <a:spLocks noChangeArrowheads="1"/>
          </p:cNvSpPr>
          <p:nvPr/>
        </p:nvSpPr>
        <p:spPr bwMode="auto">
          <a:xfrm>
            <a:off x="7908925" y="5105400"/>
            <a:ext cx="1223963" cy="1069975"/>
          </a:xfrm>
          <a:prstGeom prst="rect">
            <a:avLst/>
          </a:prstGeom>
          <a:noFill/>
          <a:ln w="9525">
            <a:noFill/>
            <a:miter lim="800000"/>
            <a:headEnd/>
            <a:tailEnd/>
          </a:ln>
        </p:spPr>
        <p:txBody>
          <a:bodyPr wrap="none" lIns="92075" tIns="46038" rIns="92075" bIns="46038">
            <a:spAutoFit/>
          </a:bodyPr>
          <a:lstStyle/>
          <a:p>
            <a:pPr eaLnBrk="0" hangingPunct="0"/>
            <a:r>
              <a:rPr lang="es-ES_tradnl" sz="1600" b="1"/>
              <a:t>   Decisión</a:t>
            </a:r>
          </a:p>
          <a:p>
            <a:pPr eaLnBrk="0" hangingPunct="0"/>
            <a:r>
              <a:rPr lang="es-ES_tradnl" sz="1600" b="1"/>
              <a:t>     sobre</a:t>
            </a:r>
          </a:p>
          <a:p>
            <a:pPr eaLnBrk="0" hangingPunct="0"/>
            <a:r>
              <a:rPr lang="es-ES_tradnl" sz="1600" b="1"/>
              <a:t>        el</a:t>
            </a:r>
          </a:p>
          <a:p>
            <a:pPr eaLnBrk="0" hangingPunct="0"/>
            <a:r>
              <a:rPr lang="es-ES_tradnl" sz="1600" b="1"/>
              <a:t>   Proyecto</a:t>
            </a:r>
          </a:p>
        </p:txBody>
      </p:sp>
      <p:sp>
        <p:nvSpPr>
          <p:cNvPr id="63526" name="Rectangle 38"/>
          <p:cNvSpPr>
            <a:spLocks noChangeArrowheads="1"/>
          </p:cNvSpPr>
          <p:nvPr/>
        </p:nvSpPr>
        <p:spPr bwMode="auto">
          <a:xfrm>
            <a:off x="8077200" y="5029200"/>
            <a:ext cx="908050" cy="1130300"/>
          </a:xfrm>
          <a:prstGeom prst="rect">
            <a:avLst/>
          </a:prstGeom>
          <a:noFill/>
          <a:ln w="12700">
            <a:solidFill>
              <a:schemeClr val="tx1"/>
            </a:solidFill>
            <a:miter lim="800000"/>
            <a:headEnd/>
            <a:tailEnd/>
          </a:ln>
        </p:spPr>
        <p:txBody>
          <a:bodyPr wrap="none" anchor="ctr"/>
          <a:lstStyle/>
          <a:p>
            <a:endParaRPr lang="es-ES"/>
          </a:p>
        </p:txBody>
      </p:sp>
      <p:sp>
        <p:nvSpPr>
          <p:cNvPr id="63527" name="Line 39"/>
          <p:cNvSpPr>
            <a:spLocks noChangeShapeType="1"/>
          </p:cNvSpPr>
          <p:nvPr/>
        </p:nvSpPr>
        <p:spPr bwMode="auto">
          <a:xfrm>
            <a:off x="4191000" y="1446213"/>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28" name="Line 40"/>
          <p:cNvSpPr>
            <a:spLocks noChangeShapeType="1"/>
          </p:cNvSpPr>
          <p:nvPr/>
        </p:nvSpPr>
        <p:spPr bwMode="auto">
          <a:xfrm>
            <a:off x="1143000" y="2132013"/>
            <a:ext cx="64770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29" name="Line 41"/>
          <p:cNvSpPr>
            <a:spLocks noChangeShapeType="1"/>
          </p:cNvSpPr>
          <p:nvPr/>
        </p:nvSpPr>
        <p:spPr bwMode="auto">
          <a:xfrm>
            <a:off x="4191000" y="2055813"/>
            <a:ext cx="1588" cy="762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0" name="Line 42"/>
          <p:cNvSpPr>
            <a:spLocks noChangeShapeType="1"/>
          </p:cNvSpPr>
          <p:nvPr/>
        </p:nvSpPr>
        <p:spPr bwMode="auto">
          <a:xfrm>
            <a:off x="1143000" y="2132013"/>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1" name="Line 43"/>
          <p:cNvSpPr>
            <a:spLocks noChangeShapeType="1"/>
          </p:cNvSpPr>
          <p:nvPr/>
        </p:nvSpPr>
        <p:spPr bwMode="auto">
          <a:xfrm>
            <a:off x="3048000" y="2132013"/>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2" name="Line 44"/>
          <p:cNvSpPr>
            <a:spLocks noChangeShapeType="1"/>
          </p:cNvSpPr>
          <p:nvPr/>
        </p:nvSpPr>
        <p:spPr bwMode="auto">
          <a:xfrm>
            <a:off x="5257800" y="2132013"/>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3" name="Line 45"/>
          <p:cNvSpPr>
            <a:spLocks noChangeShapeType="1"/>
          </p:cNvSpPr>
          <p:nvPr/>
        </p:nvSpPr>
        <p:spPr bwMode="auto">
          <a:xfrm>
            <a:off x="7620000" y="2132013"/>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4" name="Line 46"/>
          <p:cNvSpPr>
            <a:spLocks noChangeShapeType="1"/>
          </p:cNvSpPr>
          <p:nvPr/>
        </p:nvSpPr>
        <p:spPr bwMode="auto">
          <a:xfrm>
            <a:off x="1066800" y="2894013"/>
            <a:ext cx="1588" cy="2286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35" name="Line 47"/>
          <p:cNvSpPr>
            <a:spLocks noChangeShapeType="1"/>
          </p:cNvSpPr>
          <p:nvPr/>
        </p:nvSpPr>
        <p:spPr bwMode="auto">
          <a:xfrm flipH="1">
            <a:off x="304800" y="3122613"/>
            <a:ext cx="7620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36" name="Line 48"/>
          <p:cNvSpPr>
            <a:spLocks noChangeShapeType="1"/>
          </p:cNvSpPr>
          <p:nvPr/>
        </p:nvSpPr>
        <p:spPr bwMode="auto">
          <a:xfrm>
            <a:off x="304800" y="3122613"/>
            <a:ext cx="1588" cy="24384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37" name="Line 49"/>
          <p:cNvSpPr>
            <a:spLocks noChangeShapeType="1"/>
          </p:cNvSpPr>
          <p:nvPr/>
        </p:nvSpPr>
        <p:spPr bwMode="auto">
          <a:xfrm>
            <a:off x="304800" y="35798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8" name="Line 50"/>
          <p:cNvSpPr>
            <a:spLocks noChangeShapeType="1"/>
          </p:cNvSpPr>
          <p:nvPr/>
        </p:nvSpPr>
        <p:spPr bwMode="auto">
          <a:xfrm>
            <a:off x="304800" y="41894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39" name="Line 51"/>
          <p:cNvSpPr>
            <a:spLocks noChangeShapeType="1"/>
          </p:cNvSpPr>
          <p:nvPr/>
        </p:nvSpPr>
        <p:spPr bwMode="auto">
          <a:xfrm>
            <a:off x="304800" y="47990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0" name="Line 52"/>
          <p:cNvSpPr>
            <a:spLocks noChangeShapeType="1"/>
          </p:cNvSpPr>
          <p:nvPr/>
        </p:nvSpPr>
        <p:spPr bwMode="auto">
          <a:xfrm>
            <a:off x="304800" y="55610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1" name="Line 53"/>
          <p:cNvSpPr>
            <a:spLocks noChangeShapeType="1"/>
          </p:cNvSpPr>
          <p:nvPr/>
        </p:nvSpPr>
        <p:spPr bwMode="auto">
          <a:xfrm>
            <a:off x="2895600" y="2894013"/>
            <a:ext cx="1588" cy="2286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42" name="Line 54"/>
          <p:cNvSpPr>
            <a:spLocks noChangeShapeType="1"/>
          </p:cNvSpPr>
          <p:nvPr/>
        </p:nvSpPr>
        <p:spPr bwMode="auto">
          <a:xfrm flipH="1">
            <a:off x="2286000" y="3122613"/>
            <a:ext cx="6096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43" name="Line 55"/>
          <p:cNvSpPr>
            <a:spLocks noChangeShapeType="1"/>
          </p:cNvSpPr>
          <p:nvPr/>
        </p:nvSpPr>
        <p:spPr bwMode="auto">
          <a:xfrm>
            <a:off x="2286000" y="3122613"/>
            <a:ext cx="1588" cy="25146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44" name="Line 56"/>
          <p:cNvSpPr>
            <a:spLocks noChangeShapeType="1"/>
          </p:cNvSpPr>
          <p:nvPr/>
        </p:nvSpPr>
        <p:spPr bwMode="auto">
          <a:xfrm>
            <a:off x="2286000" y="35798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5" name="Line 57"/>
          <p:cNvSpPr>
            <a:spLocks noChangeShapeType="1"/>
          </p:cNvSpPr>
          <p:nvPr/>
        </p:nvSpPr>
        <p:spPr bwMode="auto">
          <a:xfrm>
            <a:off x="2286000" y="43418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6" name="Line 58"/>
          <p:cNvSpPr>
            <a:spLocks noChangeShapeType="1"/>
          </p:cNvSpPr>
          <p:nvPr/>
        </p:nvSpPr>
        <p:spPr bwMode="auto">
          <a:xfrm>
            <a:off x="2286000" y="4953000"/>
            <a:ext cx="228600" cy="1588"/>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7" name="Line 59"/>
          <p:cNvSpPr>
            <a:spLocks noChangeShapeType="1"/>
          </p:cNvSpPr>
          <p:nvPr/>
        </p:nvSpPr>
        <p:spPr bwMode="auto">
          <a:xfrm>
            <a:off x="2286000" y="5637213"/>
            <a:ext cx="2286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48" name="Line 60"/>
          <p:cNvSpPr>
            <a:spLocks noChangeShapeType="1"/>
          </p:cNvSpPr>
          <p:nvPr/>
        </p:nvSpPr>
        <p:spPr bwMode="auto">
          <a:xfrm>
            <a:off x="5257800" y="2894013"/>
            <a:ext cx="1588" cy="2286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49" name="Line 61"/>
          <p:cNvSpPr>
            <a:spLocks noChangeShapeType="1"/>
          </p:cNvSpPr>
          <p:nvPr/>
        </p:nvSpPr>
        <p:spPr bwMode="auto">
          <a:xfrm flipH="1">
            <a:off x="4343400" y="3122613"/>
            <a:ext cx="9144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50" name="Line 62"/>
          <p:cNvSpPr>
            <a:spLocks noChangeShapeType="1"/>
          </p:cNvSpPr>
          <p:nvPr/>
        </p:nvSpPr>
        <p:spPr bwMode="auto">
          <a:xfrm>
            <a:off x="4343400" y="3122613"/>
            <a:ext cx="1588" cy="30480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51" name="Line 63"/>
          <p:cNvSpPr>
            <a:spLocks noChangeShapeType="1"/>
          </p:cNvSpPr>
          <p:nvPr/>
        </p:nvSpPr>
        <p:spPr bwMode="auto">
          <a:xfrm>
            <a:off x="4343400" y="6170613"/>
            <a:ext cx="1524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2" name="Line 64"/>
          <p:cNvSpPr>
            <a:spLocks noChangeShapeType="1"/>
          </p:cNvSpPr>
          <p:nvPr/>
        </p:nvSpPr>
        <p:spPr bwMode="auto">
          <a:xfrm>
            <a:off x="4343400" y="5561013"/>
            <a:ext cx="1524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3" name="Line 65"/>
          <p:cNvSpPr>
            <a:spLocks noChangeShapeType="1"/>
          </p:cNvSpPr>
          <p:nvPr/>
        </p:nvSpPr>
        <p:spPr bwMode="auto">
          <a:xfrm>
            <a:off x="4343400" y="4875213"/>
            <a:ext cx="1524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4" name="Line 66"/>
          <p:cNvSpPr>
            <a:spLocks noChangeShapeType="1"/>
          </p:cNvSpPr>
          <p:nvPr/>
        </p:nvSpPr>
        <p:spPr bwMode="auto">
          <a:xfrm>
            <a:off x="4343400" y="4189413"/>
            <a:ext cx="1524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5" name="Line 67"/>
          <p:cNvSpPr>
            <a:spLocks noChangeShapeType="1"/>
          </p:cNvSpPr>
          <p:nvPr/>
        </p:nvSpPr>
        <p:spPr bwMode="auto">
          <a:xfrm>
            <a:off x="4343400" y="3503613"/>
            <a:ext cx="152400" cy="1587"/>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6" name="Line 68"/>
          <p:cNvSpPr>
            <a:spLocks noChangeShapeType="1"/>
          </p:cNvSpPr>
          <p:nvPr/>
        </p:nvSpPr>
        <p:spPr bwMode="auto">
          <a:xfrm>
            <a:off x="5181600" y="6400800"/>
            <a:ext cx="0" cy="3810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57" name="Line 69"/>
          <p:cNvSpPr>
            <a:spLocks noChangeShapeType="1"/>
          </p:cNvSpPr>
          <p:nvPr/>
        </p:nvSpPr>
        <p:spPr bwMode="auto">
          <a:xfrm>
            <a:off x="5181600" y="6781800"/>
            <a:ext cx="1752600" cy="1588"/>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58" name="Line 70"/>
          <p:cNvSpPr>
            <a:spLocks noChangeShapeType="1"/>
          </p:cNvSpPr>
          <p:nvPr/>
        </p:nvSpPr>
        <p:spPr bwMode="auto">
          <a:xfrm>
            <a:off x="6934200" y="6629400"/>
            <a:ext cx="1588" cy="152400"/>
          </a:xfrm>
          <a:prstGeom prst="line">
            <a:avLst/>
          </a:prstGeom>
          <a:noFill/>
          <a:ln w="50800">
            <a:solidFill>
              <a:schemeClr val="tx1"/>
            </a:solidFill>
            <a:round/>
            <a:headEnd type="none" w="sm" len="sm"/>
            <a:tailEnd type="none" w="sm" len="sm"/>
          </a:ln>
        </p:spPr>
        <p:txBody>
          <a:bodyPr wrap="none" anchor="ctr"/>
          <a:lstStyle/>
          <a:p>
            <a:endParaRPr lang="es-ES"/>
          </a:p>
        </p:txBody>
      </p:sp>
      <p:sp>
        <p:nvSpPr>
          <p:cNvPr id="63559" name="Line 71"/>
          <p:cNvSpPr>
            <a:spLocks noChangeShapeType="1"/>
          </p:cNvSpPr>
          <p:nvPr/>
        </p:nvSpPr>
        <p:spPr bwMode="auto">
          <a:xfrm flipH="1">
            <a:off x="6172200" y="3351213"/>
            <a:ext cx="762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60" name="Line 72"/>
          <p:cNvSpPr>
            <a:spLocks noChangeShapeType="1"/>
          </p:cNvSpPr>
          <p:nvPr/>
        </p:nvSpPr>
        <p:spPr bwMode="auto">
          <a:xfrm>
            <a:off x="6096000" y="3351213"/>
            <a:ext cx="1588" cy="1447800"/>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61" name="Line 73"/>
          <p:cNvSpPr>
            <a:spLocks noChangeShapeType="1"/>
          </p:cNvSpPr>
          <p:nvPr/>
        </p:nvSpPr>
        <p:spPr bwMode="auto">
          <a:xfrm flipH="1">
            <a:off x="5943600" y="3503613"/>
            <a:ext cx="152400" cy="1587"/>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62" name="Line 74"/>
          <p:cNvSpPr>
            <a:spLocks noChangeShapeType="1"/>
          </p:cNvSpPr>
          <p:nvPr/>
        </p:nvSpPr>
        <p:spPr bwMode="auto">
          <a:xfrm flipH="1">
            <a:off x="5943600" y="4189413"/>
            <a:ext cx="228600" cy="1587"/>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63" name="Line 75"/>
          <p:cNvSpPr>
            <a:spLocks noChangeShapeType="1"/>
          </p:cNvSpPr>
          <p:nvPr/>
        </p:nvSpPr>
        <p:spPr bwMode="auto">
          <a:xfrm flipH="1">
            <a:off x="5943600" y="4875213"/>
            <a:ext cx="228600" cy="1587"/>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64" name="Line 76"/>
          <p:cNvSpPr>
            <a:spLocks noChangeShapeType="1"/>
          </p:cNvSpPr>
          <p:nvPr/>
        </p:nvSpPr>
        <p:spPr bwMode="auto">
          <a:xfrm>
            <a:off x="6172200" y="4189413"/>
            <a:ext cx="762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65" name="Line 77"/>
          <p:cNvSpPr>
            <a:spLocks noChangeShapeType="1"/>
          </p:cNvSpPr>
          <p:nvPr/>
        </p:nvSpPr>
        <p:spPr bwMode="auto">
          <a:xfrm>
            <a:off x="6172200" y="4875213"/>
            <a:ext cx="762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66" name="Line 78"/>
          <p:cNvSpPr>
            <a:spLocks noChangeShapeType="1"/>
          </p:cNvSpPr>
          <p:nvPr/>
        </p:nvSpPr>
        <p:spPr bwMode="auto">
          <a:xfrm flipH="1">
            <a:off x="6096000" y="3351213"/>
            <a:ext cx="76200" cy="1587"/>
          </a:xfrm>
          <a:prstGeom prst="line">
            <a:avLst/>
          </a:prstGeom>
          <a:noFill/>
          <a:ln w="12700">
            <a:solidFill>
              <a:schemeClr val="tx1"/>
            </a:solidFill>
            <a:round/>
            <a:headEnd type="none" w="sm" len="sm"/>
            <a:tailEnd type="none" w="sm" len="sm"/>
          </a:ln>
        </p:spPr>
        <p:txBody>
          <a:bodyPr wrap="none" anchor="ctr"/>
          <a:lstStyle/>
          <a:p>
            <a:endParaRPr lang="es-ES"/>
          </a:p>
        </p:txBody>
      </p:sp>
      <p:sp>
        <p:nvSpPr>
          <p:cNvPr id="63567" name="Line 79"/>
          <p:cNvSpPr>
            <a:spLocks noChangeShapeType="1"/>
          </p:cNvSpPr>
          <p:nvPr/>
        </p:nvSpPr>
        <p:spPr bwMode="auto">
          <a:xfrm>
            <a:off x="6096000" y="4800600"/>
            <a:ext cx="1588" cy="6858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68" name="Line 80"/>
          <p:cNvSpPr>
            <a:spLocks noChangeShapeType="1"/>
          </p:cNvSpPr>
          <p:nvPr/>
        </p:nvSpPr>
        <p:spPr bwMode="auto">
          <a:xfrm>
            <a:off x="6096000" y="5408613"/>
            <a:ext cx="1588" cy="6858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69" name="Line 81"/>
          <p:cNvSpPr>
            <a:spLocks noChangeShapeType="1"/>
          </p:cNvSpPr>
          <p:nvPr/>
        </p:nvSpPr>
        <p:spPr bwMode="auto">
          <a:xfrm>
            <a:off x="5943600" y="6094413"/>
            <a:ext cx="1066800" cy="1587"/>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0" name="Line 82"/>
          <p:cNvSpPr>
            <a:spLocks noChangeShapeType="1"/>
          </p:cNvSpPr>
          <p:nvPr/>
        </p:nvSpPr>
        <p:spPr bwMode="auto">
          <a:xfrm flipV="1">
            <a:off x="7010400" y="5942013"/>
            <a:ext cx="1588" cy="1524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1" name="Line 83"/>
          <p:cNvSpPr>
            <a:spLocks noChangeShapeType="1"/>
          </p:cNvSpPr>
          <p:nvPr/>
        </p:nvSpPr>
        <p:spPr bwMode="auto">
          <a:xfrm>
            <a:off x="7620000" y="2894013"/>
            <a:ext cx="1588" cy="762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2" name="Line 84"/>
          <p:cNvSpPr>
            <a:spLocks noChangeShapeType="1"/>
          </p:cNvSpPr>
          <p:nvPr/>
        </p:nvSpPr>
        <p:spPr bwMode="auto">
          <a:xfrm>
            <a:off x="7620000" y="2970213"/>
            <a:ext cx="990600" cy="1587"/>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3" name="Line 85"/>
          <p:cNvSpPr>
            <a:spLocks noChangeShapeType="1"/>
          </p:cNvSpPr>
          <p:nvPr/>
        </p:nvSpPr>
        <p:spPr bwMode="auto">
          <a:xfrm>
            <a:off x="8610600" y="2970213"/>
            <a:ext cx="1588" cy="2286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4" name="Line 86"/>
          <p:cNvSpPr>
            <a:spLocks noChangeShapeType="1"/>
          </p:cNvSpPr>
          <p:nvPr/>
        </p:nvSpPr>
        <p:spPr bwMode="auto">
          <a:xfrm>
            <a:off x="8534400" y="4419600"/>
            <a:ext cx="1588" cy="609600"/>
          </a:xfrm>
          <a:prstGeom prst="line">
            <a:avLst/>
          </a:prstGeom>
          <a:noFill/>
          <a:ln w="25400">
            <a:solidFill>
              <a:schemeClr val="tx1"/>
            </a:solidFill>
            <a:round/>
            <a:headEnd type="none" w="sm" len="sm"/>
            <a:tailEnd type="none" w="sm" len="sm"/>
          </a:ln>
        </p:spPr>
        <p:txBody>
          <a:bodyPr wrap="none" anchor="ctr"/>
          <a:lstStyle/>
          <a:p>
            <a:endParaRPr lang="es-ES"/>
          </a:p>
        </p:txBody>
      </p:sp>
      <p:sp>
        <p:nvSpPr>
          <p:cNvPr id="63575" name="Line 87"/>
          <p:cNvSpPr>
            <a:spLocks noChangeShapeType="1"/>
          </p:cNvSpPr>
          <p:nvPr/>
        </p:nvSpPr>
        <p:spPr bwMode="auto">
          <a:xfrm flipH="1">
            <a:off x="5943600" y="5562600"/>
            <a:ext cx="228600" cy="1588"/>
          </a:xfrm>
          <a:prstGeom prst="line">
            <a:avLst/>
          </a:prstGeom>
          <a:noFill/>
          <a:ln w="25400">
            <a:solidFill>
              <a:schemeClr val="tx1"/>
            </a:solidFill>
            <a:round/>
            <a:headEnd type="none" w="sm" len="sm"/>
            <a:tailEnd type="none" w="sm" len="sm"/>
          </a:ln>
        </p:spPr>
        <p:txBody>
          <a:bodyPr wrap="none" anchor="ctr"/>
          <a:lstStyle/>
          <a:p>
            <a:endParaRPr lang="es-ES"/>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143000" y="76200"/>
            <a:ext cx="7772400" cy="1143000"/>
          </a:xfrm>
        </p:spPr>
        <p:txBody>
          <a:bodyPr/>
          <a:lstStyle/>
          <a:p>
            <a:pPr eaLnBrk="1" hangingPunct="1"/>
            <a:r>
              <a:rPr lang="es-AR" smtClean="0"/>
              <a:t>Aspectos de la valoración </a:t>
            </a:r>
            <a:br>
              <a:rPr lang="es-AR" smtClean="0"/>
            </a:br>
            <a:r>
              <a:rPr lang="es-AR" smtClean="0"/>
              <a:t>de un “negocio”</a:t>
            </a:r>
            <a:endParaRPr lang="es-ES" smtClean="0"/>
          </a:p>
        </p:txBody>
      </p:sp>
      <p:sp>
        <p:nvSpPr>
          <p:cNvPr id="429059" name="Rectangle 3"/>
          <p:cNvSpPr>
            <a:spLocks noGrp="1" noChangeArrowheads="1"/>
          </p:cNvSpPr>
          <p:nvPr>
            <p:ph type="body" idx="1"/>
          </p:nvPr>
        </p:nvSpPr>
        <p:spPr>
          <a:xfrm>
            <a:off x="1308100" y="1524000"/>
            <a:ext cx="7496175" cy="3651250"/>
          </a:xfrm>
        </p:spPr>
        <p:txBody>
          <a:bodyPr/>
          <a:lstStyle/>
          <a:p>
            <a:pPr eaLnBrk="1" hangingPunct="1">
              <a:lnSpc>
                <a:spcPct val="90000"/>
              </a:lnSpc>
              <a:defRPr/>
            </a:pPr>
            <a:r>
              <a:rPr lang="es-AR" sz="2800" smtClean="0"/>
              <a:t>De Negocio</a:t>
            </a:r>
          </a:p>
          <a:p>
            <a:pPr lvl="1" eaLnBrk="1" hangingPunct="1">
              <a:lnSpc>
                <a:spcPct val="70000"/>
              </a:lnSpc>
              <a:defRPr/>
            </a:pPr>
            <a:r>
              <a:rPr lang="es-AR" sz="2400" smtClean="0"/>
              <a:t>Análisis sectorial y macroeconómico</a:t>
            </a:r>
          </a:p>
          <a:p>
            <a:pPr lvl="1" eaLnBrk="1" hangingPunct="1">
              <a:lnSpc>
                <a:spcPct val="70000"/>
              </a:lnSpc>
              <a:defRPr/>
            </a:pPr>
            <a:r>
              <a:rPr lang="es-AR" sz="2400" smtClean="0"/>
              <a:t>Análisis de riesgo</a:t>
            </a:r>
          </a:p>
          <a:p>
            <a:pPr lvl="1" eaLnBrk="1" hangingPunct="1">
              <a:lnSpc>
                <a:spcPct val="70000"/>
              </a:lnSpc>
              <a:defRPr/>
            </a:pPr>
            <a:r>
              <a:rPr lang="es-AR" sz="2400" smtClean="0"/>
              <a:t>Análisis de la capacidad de gestión/equipo directivo</a:t>
            </a:r>
            <a:endParaRPr lang="es-ES" sz="2400" smtClean="0"/>
          </a:p>
          <a:p>
            <a:pPr eaLnBrk="1" hangingPunct="1">
              <a:lnSpc>
                <a:spcPct val="90000"/>
              </a:lnSpc>
              <a:defRPr/>
            </a:pPr>
            <a:r>
              <a:rPr lang="es-AR" sz="2800" smtClean="0"/>
              <a:t>Técnicos</a:t>
            </a:r>
          </a:p>
          <a:p>
            <a:pPr lvl="1" eaLnBrk="1" hangingPunct="1">
              <a:lnSpc>
                <a:spcPct val="80000"/>
              </a:lnSpc>
              <a:defRPr/>
            </a:pPr>
            <a:r>
              <a:rPr lang="es-AR" sz="2400" smtClean="0"/>
              <a:t>Método de valoración</a:t>
            </a:r>
          </a:p>
          <a:p>
            <a:pPr lvl="1" eaLnBrk="1" hangingPunct="1">
              <a:lnSpc>
                <a:spcPct val="80000"/>
              </a:lnSpc>
              <a:defRPr/>
            </a:pPr>
            <a:r>
              <a:rPr lang="es-AR" sz="2400" smtClean="0"/>
              <a:t>Identificación de efectos y de generadores de valor</a:t>
            </a:r>
          </a:p>
          <a:p>
            <a:pPr lvl="1" eaLnBrk="1" hangingPunct="1">
              <a:lnSpc>
                <a:spcPct val="80000"/>
              </a:lnSpc>
              <a:defRPr/>
            </a:pPr>
            <a:r>
              <a:rPr lang="es-AR" sz="2400" smtClean="0"/>
              <a:t>Limitaciones a los métodos</a:t>
            </a:r>
          </a:p>
          <a:p>
            <a:pPr eaLnBrk="1" hangingPunct="1">
              <a:lnSpc>
                <a:spcPct val="90000"/>
              </a:lnSpc>
              <a:defRPr/>
            </a:pPr>
            <a:r>
              <a:rPr lang="es-AR" sz="2800" smtClean="0"/>
              <a:t>De Negociación</a:t>
            </a:r>
          </a:p>
          <a:p>
            <a:pPr lvl="1" eaLnBrk="1" hangingPunct="1">
              <a:lnSpc>
                <a:spcPct val="80000"/>
              </a:lnSpc>
              <a:defRPr/>
            </a:pPr>
            <a:r>
              <a:rPr lang="es-AR" sz="2400" smtClean="0"/>
              <a:t>Reparto del valor entre las partes; balance de poder</a:t>
            </a:r>
          </a:p>
          <a:p>
            <a:pPr lvl="1" eaLnBrk="1" hangingPunct="1">
              <a:lnSpc>
                <a:spcPct val="80000"/>
              </a:lnSpc>
              <a:defRPr/>
            </a:pPr>
            <a:r>
              <a:rPr lang="es-AR" sz="2400" smtClean="0"/>
              <a:t>Proceso de formación del precio</a:t>
            </a:r>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r>
              <a:rPr lang="es-AR" smtClean="0"/>
              <a:t>Métodos </a:t>
            </a:r>
            <a:br>
              <a:rPr lang="es-AR" smtClean="0"/>
            </a:br>
            <a:r>
              <a:rPr lang="es-AR" smtClean="0"/>
              <a:t>de valoración y evaluación</a:t>
            </a:r>
            <a:endParaRPr lang="es-ES" smtClean="0"/>
          </a:p>
        </p:txBody>
      </p:sp>
      <p:sp>
        <p:nvSpPr>
          <p:cNvPr id="431107" name="Rectangle 3"/>
          <p:cNvSpPr>
            <a:spLocks noGrp="1" noChangeArrowheads="1"/>
          </p:cNvSpPr>
          <p:nvPr>
            <p:ph type="body" idx="1"/>
          </p:nvPr>
        </p:nvSpPr>
        <p:spPr>
          <a:xfrm>
            <a:off x="1411288" y="2211388"/>
            <a:ext cx="7221537" cy="3252787"/>
          </a:xfrm>
        </p:spPr>
        <p:txBody>
          <a:bodyPr/>
          <a:lstStyle/>
          <a:p>
            <a:pPr eaLnBrk="1" hangingPunct="1">
              <a:lnSpc>
                <a:spcPct val="90000"/>
              </a:lnSpc>
              <a:defRPr/>
            </a:pPr>
            <a:r>
              <a:rPr lang="es-AR" sz="2800" smtClean="0"/>
              <a:t>Análisis costo-beneficio x flujo de fondos descontados</a:t>
            </a:r>
          </a:p>
          <a:p>
            <a:pPr lvl="1" eaLnBrk="1" hangingPunct="1">
              <a:lnSpc>
                <a:spcPct val="90000"/>
              </a:lnSpc>
              <a:defRPr/>
            </a:pPr>
            <a:r>
              <a:rPr lang="es-AR" sz="2400" smtClean="0"/>
              <a:t>Compara los costos y beneficios del proyecto</a:t>
            </a:r>
          </a:p>
          <a:p>
            <a:pPr lvl="1" eaLnBrk="1" hangingPunct="1">
              <a:lnSpc>
                <a:spcPct val="90000"/>
              </a:lnSpc>
              <a:defRPr/>
            </a:pPr>
            <a:r>
              <a:rPr lang="es-AR" sz="2400" smtClean="0"/>
              <a:t>Descuenta los flujos de fondos a hoy</a:t>
            </a:r>
          </a:p>
          <a:p>
            <a:pPr eaLnBrk="1" hangingPunct="1">
              <a:lnSpc>
                <a:spcPct val="90000"/>
              </a:lnSpc>
              <a:defRPr/>
            </a:pPr>
            <a:endParaRPr lang="es-AR" sz="2800" smtClean="0"/>
          </a:p>
          <a:p>
            <a:pPr eaLnBrk="1" hangingPunct="1">
              <a:lnSpc>
                <a:spcPct val="90000"/>
              </a:lnSpc>
              <a:defRPr/>
            </a:pPr>
            <a:r>
              <a:rPr lang="es-AR" sz="2800" smtClean="0"/>
              <a:t>Valoración de opciones reales</a:t>
            </a:r>
          </a:p>
          <a:p>
            <a:pPr lvl="1" eaLnBrk="1" hangingPunct="1">
              <a:lnSpc>
                <a:spcPct val="90000"/>
              </a:lnSpc>
              <a:defRPr/>
            </a:pPr>
            <a:r>
              <a:rPr lang="es-AR" sz="2400" smtClean="0"/>
              <a:t>El proyecto incluye opciones</a:t>
            </a:r>
          </a:p>
          <a:p>
            <a:pPr lvl="1" eaLnBrk="1" hangingPunct="1">
              <a:lnSpc>
                <a:spcPct val="90000"/>
              </a:lnSpc>
              <a:defRPr/>
            </a:pPr>
            <a:r>
              <a:rPr lang="es-AR" sz="2400" smtClean="0"/>
              <a:t>Estas se valoran según una metodología especial</a:t>
            </a:r>
            <a:endParaRPr lang="es-ES" sz="2400"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219200" y="1447800"/>
            <a:ext cx="6019800" cy="533400"/>
          </a:xfrm>
          <a:solidFill>
            <a:schemeClr val="accent2"/>
          </a:solidFill>
        </p:spPr>
        <p:txBody>
          <a:bodyPr/>
          <a:lstStyle/>
          <a:p>
            <a:pPr eaLnBrk="1" hangingPunct="1"/>
            <a:r>
              <a:rPr lang="es-MX" sz="2800" b="1" smtClean="0"/>
              <a:t>Objetivos básicos del Proyecto</a:t>
            </a:r>
          </a:p>
        </p:txBody>
      </p:sp>
      <p:sp>
        <p:nvSpPr>
          <p:cNvPr id="439299" name="Rectangle 3"/>
          <p:cNvSpPr>
            <a:spLocks noGrp="1" noChangeArrowheads="1"/>
          </p:cNvSpPr>
          <p:nvPr>
            <p:ph type="body" sz="half" idx="1"/>
          </p:nvPr>
        </p:nvSpPr>
        <p:spPr>
          <a:xfrm>
            <a:off x="762000" y="2057400"/>
            <a:ext cx="3810000" cy="4419600"/>
          </a:xfrm>
        </p:spPr>
        <p:txBody>
          <a:bodyPr/>
          <a:lstStyle/>
          <a:p>
            <a:pPr eaLnBrk="1" hangingPunct="1">
              <a:lnSpc>
                <a:spcPct val="90000"/>
              </a:lnSpc>
              <a:defRPr/>
            </a:pPr>
            <a:r>
              <a:rPr lang="es-MX" sz="2400" b="1" smtClean="0"/>
              <a:t>Verificar que exista mercado actual o potencial</a:t>
            </a:r>
          </a:p>
          <a:p>
            <a:pPr eaLnBrk="1" hangingPunct="1">
              <a:lnSpc>
                <a:spcPct val="90000"/>
              </a:lnSpc>
              <a:defRPr/>
            </a:pPr>
            <a:r>
              <a:rPr lang="es-MX" sz="2400" b="1" smtClean="0"/>
              <a:t>Demostrar que tecnológicamente es posible su realización</a:t>
            </a:r>
          </a:p>
          <a:p>
            <a:pPr eaLnBrk="1" hangingPunct="1">
              <a:lnSpc>
                <a:spcPct val="90000"/>
              </a:lnSpc>
              <a:defRPr/>
            </a:pPr>
            <a:r>
              <a:rPr lang="es-MX" sz="2400" b="1" smtClean="0"/>
              <a:t>Demostrar que económicamente es rentable</a:t>
            </a:r>
          </a:p>
          <a:p>
            <a:pPr eaLnBrk="1" hangingPunct="1">
              <a:lnSpc>
                <a:spcPct val="90000"/>
              </a:lnSpc>
              <a:defRPr/>
            </a:pPr>
            <a:r>
              <a:rPr lang="es-MX" sz="2400" b="1" smtClean="0"/>
              <a:t>Atenuar los inconvenientes para la comunidad</a:t>
            </a:r>
          </a:p>
        </p:txBody>
      </p:sp>
      <p:sp>
        <p:nvSpPr>
          <p:cNvPr id="64516" name="Freeform 4"/>
          <p:cNvSpPr>
            <a:spLocks/>
          </p:cNvSpPr>
          <p:nvPr/>
        </p:nvSpPr>
        <p:spPr bwMode="auto">
          <a:xfrm>
            <a:off x="4572000" y="2743200"/>
            <a:ext cx="3810000" cy="2511425"/>
          </a:xfrm>
          <a:custGeom>
            <a:avLst/>
            <a:gdLst>
              <a:gd name="T0" fmla="*/ 119 w 2400"/>
              <a:gd name="T1" fmla="*/ 1136 h 1582"/>
              <a:gd name="T2" fmla="*/ 179 w 2400"/>
              <a:gd name="T3" fmla="*/ 1209 h 1582"/>
              <a:gd name="T4" fmla="*/ 252 w 2400"/>
              <a:gd name="T5" fmla="*/ 1277 h 1582"/>
              <a:gd name="T6" fmla="*/ 336 w 2400"/>
              <a:gd name="T7" fmla="*/ 1340 h 1582"/>
              <a:gd name="T8" fmla="*/ 397 w 2400"/>
              <a:gd name="T9" fmla="*/ 1379 h 1582"/>
              <a:gd name="T10" fmla="*/ 449 w 2400"/>
              <a:gd name="T11" fmla="*/ 1408 h 1582"/>
              <a:gd name="T12" fmla="*/ 504 w 2400"/>
              <a:gd name="T13" fmla="*/ 1435 h 1582"/>
              <a:gd name="T14" fmla="*/ 561 w 2400"/>
              <a:gd name="T15" fmla="*/ 1460 h 1582"/>
              <a:gd name="T16" fmla="*/ 646 w 2400"/>
              <a:gd name="T17" fmla="*/ 1493 h 1582"/>
              <a:gd name="T18" fmla="*/ 744 w 2400"/>
              <a:gd name="T19" fmla="*/ 1524 h 1582"/>
              <a:gd name="T20" fmla="*/ 847 w 2400"/>
              <a:gd name="T21" fmla="*/ 1548 h 1582"/>
              <a:gd name="T22" fmla="*/ 954 w 2400"/>
              <a:gd name="T23" fmla="*/ 1565 h 1582"/>
              <a:gd name="T24" fmla="*/ 1021 w 2400"/>
              <a:gd name="T25" fmla="*/ 1573 h 1582"/>
              <a:gd name="T26" fmla="*/ 1075 w 2400"/>
              <a:gd name="T27" fmla="*/ 1577 h 1582"/>
              <a:gd name="T28" fmla="*/ 1130 w 2400"/>
              <a:gd name="T29" fmla="*/ 1581 h 1582"/>
              <a:gd name="T30" fmla="*/ 1186 w 2400"/>
              <a:gd name="T31" fmla="*/ 1582 h 1582"/>
              <a:gd name="T32" fmla="*/ 1266 w 2400"/>
              <a:gd name="T33" fmla="*/ 1581 h 1582"/>
              <a:gd name="T34" fmla="*/ 1351 w 2400"/>
              <a:gd name="T35" fmla="*/ 1576 h 1582"/>
              <a:gd name="T36" fmla="*/ 1435 w 2400"/>
              <a:gd name="T37" fmla="*/ 1567 h 1582"/>
              <a:gd name="T38" fmla="*/ 1517 w 2400"/>
              <a:gd name="T39" fmla="*/ 1554 h 1582"/>
              <a:gd name="T40" fmla="*/ 1634 w 2400"/>
              <a:gd name="T41" fmla="*/ 1528 h 1582"/>
              <a:gd name="T42" fmla="*/ 1757 w 2400"/>
              <a:gd name="T43" fmla="*/ 1492 h 1582"/>
              <a:gd name="T44" fmla="*/ 1872 w 2400"/>
              <a:gd name="T45" fmla="*/ 1446 h 1582"/>
              <a:gd name="T46" fmla="*/ 1977 w 2400"/>
              <a:gd name="T47" fmla="*/ 1394 h 1582"/>
              <a:gd name="T48" fmla="*/ 2075 w 2400"/>
              <a:gd name="T49" fmla="*/ 1332 h 1582"/>
              <a:gd name="T50" fmla="*/ 2163 w 2400"/>
              <a:gd name="T51" fmla="*/ 1263 h 1582"/>
              <a:gd name="T52" fmla="*/ 2239 w 2400"/>
              <a:gd name="T53" fmla="*/ 1186 h 1582"/>
              <a:gd name="T54" fmla="*/ 2304 w 2400"/>
              <a:gd name="T55" fmla="*/ 1102 h 1582"/>
              <a:gd name="T56" fmla="*/ 2367 w 2400"/>
              <a:gd name="T57" fmla="*/ 975 h 1582"/>
              <a:gd name="T58" fmla="*/ 2399 w 2400"/>
              <a:gd name="T59" fmla="*/ 828 h 1582"/>
              <a:gd name="T60" fmla="*/ 2391 w 2400"/>
              <a:gd name="T61" fmla="*/ 693 h 1582"/>
              <a:gd name="T62" fmla="*/ 2353 w 2400"/>
              <a:gd name="T63" fmla="*/ 570 h 1582"/>
              <a:gd name="T64" fmla="*/ 2286 w 2400"/>
              <a:gd name="T65" fmla="*/ 454 h 1582"/>
              <a:gd name="T66" fmla="*/ 2193 w 2400"/>
              <a:gd name="T67" fmla="*/ 348 h 1582"/>
              <a:gd name="T68" fmla="*/ 2121 w 2400"/>
              <a:gd name="T69" fmla="*/ 285 h 1582"/>
              <a:gd name="T70" fmla="*/ 2058 w 2400"/>
              <a:gd name="T71" fmla="*/ 238 h 1582"/>
              <a:gd name="T72" fmla="*/ 1988 w 2400"/>
              <a:gd name="T73" fmla="*/ 195 h 1582"/>
              <a:gd name="T74" fmla="*/ 1913 w 2400"/>
              <a:gd name="T75" fmla="*/ 156 h 1582"/>
              <a:gd name="T76" fmla="*/ 1840 w 2400"/>
              <a:gd name="T77" fmla="*/ 123 h 1582"/>
              <a:gd name="T78" fmla="*/ 1766 w 2400"/>
              <a:gd name="T79" fmla="*/ 94 h 1582"/>
              <a:gd name="T80" fmla="*/ 1684 w 2400"/>
              <a:gd name="T81" fmla="*/ 67 h 1582"/>
              <a:gd name="T82" fmla="*/ 1597 w 2400"/>
              <a:gd name="T83" fmla="*/ 44 h 1582"/>
              <a:gd name="T84" fmla="*/ 1507 w 2400"/>
              <a:gd name="T85" fmla="*/ 26 h 1582"/>
              <a:gd name="T86" fmla="*/ 1413 w 2400"/>
              <a:gd name="T87" fmla="*/ 12 h 1582"/>
              <a:gd name="T88" fmla="*/ 1320 w 2400"/>
              <a:gd name="T89" fmla="*/ 4 h 1582"/>
              <a:gd name="T90" fmla="*/ 1225 w 2400"/>
              <a:gd name="T91" fmla="*/ 0 h 1582"/>
              <a:gd name="T92" fmla="*/ 1140 w 2400"/>
              <a:gd name="T93" fmla="*/ 1 h 1582"/>
              <a:gd name="T94" fmla="*/ 1061 w 2400"/>
              <a:gd name="T95" fmla="*/ 5 h 1582"/>
              <a:gd name="T96" fmla="*/ 983 w 2400"/>
              <a:gd name="T97" fmla="*/ 12 h 1582"/>
              <a:gd name="T98" fmla="*/ 906 w 2400"/>
              <a:gd name="T99" fmla="*/ 23 h 1582"/>
              <a:gd name="T100" fmla="*/ 763 w 2400"/>
              <a:gd name="T101" fmla="*/ 54 h 1582"/>
              <a:gd name="T102" fmla="*/ 606 w 2400"/>
              <a:gd name="T103" fmla="*/ 103 h 1582"/>
              <a:gd name="T104" fmla="*/ 462 w 2400"/>
              <a:gd name="T105" fmla="*/ 167 h 1582"/>
              <a:gd name="T106" fmla="*/ 335 w 2400"/>
              <a:gd name="T107" fmla="*/ 243 h 1582"/>
              <a:gd name="T108" fmla="*/ 258 w 2400"/>
              <a:gd name="T109" fmla="*/ 302 h 1582"/>
              <a:gd name="T110" fmla="*/ 199 w 2400"/>
              <a:gd name="T111" fmla="*/ 354 h 1582"/>
              <a:gd name="T112" fmla="*/ 148 w 2400"/>
              <a:gd name="T113" fmla="*/ 409 h 1582"/>
              <a:gd name="T114" fmla="*/ 103 w 2400"/>
              <a:gd name="T115" fmla="*/ 468 h 1582"/>
              <a:gd name="T116" fmla="*/ 38 w 2400"/>
              <a:gd name="T117" fmla="*/ 593 h 1582"/>
              <a:gd name="T118" fmla="*/ 1 w 2400"/>
              <a:gd name="T119" fmla="*/ 749 h 1582"/>
              <a:gd name="T120" fmla="*/ 12 w 2400"/>
              <a:gd name="T121" fmla="*/ 903 h 1582"/>
              <a:gd name="T122" fmla="*/ 62 w 2400"/>
              <a:gd name="T123" fmla="*/ 1045 h 15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400"/>
              <a:gd name="T187" fmla="*/ 0 h 1582"/>
              <a:gd name="T188" fmla="*/ 2400 w 2400"/>
              <a:gd name="T189" fmla="*/ 1582 h 15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400" h="1582">
                <a:moveTo>
                  <a:pt x="82" y="1079"/>
                </a:moveTo>
                <a:lnTo>
                  <a:pt x="94" y="1098"/>
                </a:lnTo>
                <a:lnTo>
                  <a:pt x="106" y="1117"/>
                </a:lnTo>
                <a:lnTo>
                  <a:pt x="119" y="1136"/>
                </a:lnTo>
                <a:lnTo>
                  <a:pt x="134" y="1154"/>
                </a:lnTo>
                <a:lnTo>
                  <a:pt x="148" y="1172"/>
                </a:lnTo>
                <a:lnTo>
                  <a:pt x="163" y="1190"/>
                </a:lnTo>
                <a:lnTo>
                  <a:pt x="179" y="1209"/>
                </a:lnTo>
                <a:lnTo>
                  <a:pt x="196" y="1226"/>
                </a:lnTo>
                <a:lnTo>
                  <a:pt x="214" y="1243"/>
                </a:lnTo>
                <a:lnTo>
                  <a:pt x="232" y="1260"/>
                </a:lnTo>
                <a:lnTo>
                  <a:pt x="252" y="1277"/>
                </a:lnTo>
                <a:lnTo>
                  <a:pt x="272" y="1293"/>
                </a:lnTo>
                <a:lnTo>
                  <a:pt x="293" y="1310"/>
                </a:lnTo>
                <a:lnTo>
                  <a:pt x="314" y="1325"/>
                </a:lnTo>
                <a:lnTo>
                  <a:pt x="336" y="1340"/>
                </a:lnTo>
                <a:lnTo>
                  <a:pt x="359" y="1356"/>
                </a:lnTo>
                <a:lnTo>
                  <a:pt x="371" y="1364"/>
                </a:lnTo>
                <a:lnTo>
                  <a:pt x="384" y="1372"/>
                </a:lnTo>
                <a:lnTo>
                  <a:pt x="397" y="1379"/>
                </a:lnTo>
                <a:lnTo>
                  <a:pt x="410" y="1386"/>
                </a:lnTo>
                <a:lnTo>
                  <a:pt x="422" y="1394"/>
                </a:lnTo>
                <a:lnTo>
                  <a:pt x="435" y="1401"/>
                </a:lnTo>
                <a:lnTo>
                  <a:pt x="449" y="1408"/>
                </a:lnTo>
                <a:lnTo>
                  <a:pt x="462" y="1415"/>
                </a:lnTo>
                <a:lnTo>
                  <a:pt x="476" y="1421"/>
                </a:lnTo>
                <a:lnTo>
                  <a:pt x="490" y="1429"/>
                </a:lnTo>
                <a:lnTo>
                  <a:pt x="504" y="1435"/>
                </a:lnTo>
                <a:lnTo>
                  <a:pt x="518" y="1442"/>
                </a:lnTo>
                <a:lnTo>
                  <a:pt x="532" y="1448"/>
                </a:lnTo>
                <a:lnTo>
                  <a:pt x="546" y="1454"/>
                </a:lnTo>
                <a:lnTo>
                  <a:pt x="561" y="1460"/>
                </a:lnTo>
                <a:lnTo>
                  <a:pt x="575" y="1466"/>
                </a:lnTo>
                <a:lnTo>
                  <a:pt x="598" y="1476"/>
                </a:lnTo>
                <a:lnTo>
                  <a:pt x="622" y="1485"/>
                </a:lnTo>
                <a:lnTo>
                  <a:pt x="646" y="1493"/>
                </a:lnTo>
                <a:lnTo>
                  <a:pt x="670" y="1501"/>
                </a:lnTo>
                <a:lnTo>
                  <a:pt x="695" y="1509"/>
                </a:lnTo>
                <a:lnTo>
                  <a:pt x="719" y="1516"/>
                </a:lnTo>
                <a:lnTo>
                  <a:pt x="744" y="1524"/>
                </a:lnTo>
                <a:lnTo>
                  <a:pt x="769" y="1530"/>
                </a:lnTo>
                <a:lnTo>
                  <a:pt x="794" y="1536"/>
                </a:lnTo>
                <a:lnTo>
                  <a:pt x="821" y="1542"/>
                </a:lnTo>
                <a:lnTo>
                  <a:pt x="847" y="1548"/>
                </a:lnTo>
                <a:lnTo>
                  <a:pt x="873" y="1553"/>
                </a:lnTo>
                <a:lnTo>
                  <a:pt x="899" y="1558"/>
                </a:lnTo>
                <a:lnTo>
                  <a:pt x="926" y="1561"/>
                </a:lnTo>
                <a:lnTo>
                  <a:pt x="954" y="1565"/>
                </a:lnTo>
                <a:lnTo>
                  <a:pt x="980" y="1569"/>
                </a:lnTo>
                <a:lnTo>
                  <a:pt x="994" y="1570"/>
                </a:lnTo>
                <a:lnTo>
                  <a:pt x="1007" y="1571"/>
                </a:lnTo>
                <a:lnTo>
                  <a:pt x="1021" y="1573"/>
                </a:lnTo>
                <a:lnTo>
                  <a:pt x="1034" y="1575"/>
                </a:lnTo>
                <a:lnTo>
                  <a:pt x="1049" y="1576"/>
                </a:lnTo>
                <a:lnTo>
                  <a:pt x="1062" y="1577"/>
                </a:lnTo>
                <a:lnTo>
                  <a:pt x="1075" y="1577"/>
                </a:lnTo>
                <a:lnTo>
                  <a:pt x="1089" y="1578"/>
                </a:lnTo>
                <a:lnTo>
                  <a:pt x="1103" y="1580"/>
                </a:lnTo>
                <a:lnTo>
                  <a:pt x="1117" y="1580"/>
                </a:lnTo>
                <a:lnTo>
                  <a:pt x="1130" y="1581"/>
                </a:lnTo>
                <a:lnTo>
                  <a:pt x="1145" y="1581"/>
                </a:lnTo>
                <a:lnTo>
                  <a:pt x="1158" y="1582"/>
                </a:lnTo>
                <a:lnTo>
                  <a:pt x="1173" y="1582"/>
                </a:lnTo>
                <a:lnTo>
                  <a:pt x="1186" y="1582"/>
                </a:lnTo>
                <a:lnTo>
                  <a:pt x="1201" y="1582"/>
                </a:lnTo>
                <a:lnTo>
                  <a:pt x="1223" y="1582"/>
                </a:lnTo>
                <a:lnTo>
                  <a:pt x="1244" y="1582"/>
                </a:lnTo>
                <a:lnTo>
                  <a:pt x="1266" y="1581"/>
                </a:lnTo>
                <a:lnTo>
                  <a:pt x="1287" y="1580"/>
                </a:lnTo>
                <a:lnTo>
                  <a:pt x="1309" y="1578"/>
                </a:lnTo>
                <a:lnTo>
                  <a:pt x="1331" y="1577"/>
                </a:lnTo>
                <a:lnTo>
                  <a:pt x="1351" y="1576"/>
                </a:lnTo>
                <a:lnTo>
                  <a:pt x="1372" y="1573"/>
                </a:lnTo>
                <a:lnTo>
                  <a:pt x="1394" y="1572"/>
                </a:lnTo>
                <a:lnTo>
                  <a:pt x="1415" y="1570"/>
                </a:lnTo>
                <a:lnTo>
                  <a:pt x="1435" y="1567"/>
                </a:lnTo>
                <a:lnTo>
                  <a:pt x="1456" y="1564"/>
                </a:lnTo>
                <a:lnTo>
                  <a:pt x="1476" y="1561"/>
                </a:lnTo>
                <a:lnTo>
                  <a:pt x="1496" y="1558"/>
                </a:lnTo>
                <a:lnTo>
                  <a:pt x="1517" y="1554"/>
                </a:lnTo>
                <a:lnTo>
                  <a:pt x="1536" y="1550"/>
                </a:lnTo>
                <a:lnTo>
                  <a:pt x="1569" y="1544"/>
                </a:lnTo>
                <a:lnTo>
                  <a:pt x="1602" y="1537"/>
                </a:lnTo>
                <a:lnTo>
                  <a:pt x="1634" y="1528"/>
                </a:lnTo>
                <a:lnTo>
                  <a:pt x="1665" y="1520"/>
                </a:lnTo>
                <a:lnTo>
                  <a:pt x="1696" y="1511"/>
                </a:lnTo>
                <a:lnTo>
                  <a:pt x="1726" y="1502"/>
                </a:lnTo>
                <a:lnTo>
                  <a:pt x="1757" y="1492"/>
                </a:lnTo>
                <a:lnTo>
                  <a:pt x="1786" y="1481"/>
                </a:lnTo>
                <a:lnTo>
                  <a:pt x="1815" y="1470"/>
                </a:lnTo>
                <a:lnTo>
                  <a:pt x="1844" y="1458"/>
                </a:lnTo>
                <a:lnTo>
                  <a:pt x="1872" y="1446"/>
                </a:lnTo>
                <a:lnTo>
                  <a:pt x="1899" y="1434"/>
                </a:lnTo>
                <a:lnTo>
                  <a:pt x="1926" y="1420"/>
                </a:lnTo>
                <a:lnTo>
                  <a:pt x="1951" y="1407"/>
                </a:lnTo>
                <a:lnTo>
                  <a:pt x="1977" y="1394"/>
                </a:lnTo>
                <a:lnTo>
                  <a:pt x="2002" y="1379"/>
                </a:lnTo>
                <a:lnTo>
                  <a:pt x="2028" y="1363"/>
                </a:lnTo>
                <a:lnTo>
                  <a:pt x="2052" y="1349"/>
                </a:lnTo>
                <a:lnTo>
                  <a:pt x="2075" y="1332"/>
                </a:lnTo>
                <a:lnTo>
                  <a:pt x="2098" y="1316"/>
                </a:lnTo>
                <a:lnTo>
                  <a:pt x="2120" y="1299"/>
                </a:lnTo>
                <a:lnTo>
                  <a:pt x="2142" y="1280"/>
                </a:lnTo>
                <a:lnTo>
                  <a:pt x="2163" y="1263"/>
                </a:lnTo>
                <a:lnTo>
                  <a:pt x="2182" y="1245"/>
                </a:lnTo>
                <a:lnTo>
                  <a:pt x="2203" y="1226"/>
                </a:lnTo>
                <a:lnTo>
                  <a:pt x="2221" y="1206"/>
                </a:lnTo>
                <a:lnTo>
                  <a:pt x="2239" y="1186"/>
                </a:lnTo>
                <a:lnTo>
                  <a:pt x="2258" y="1165"/>
                </a:lnTo>
                <a:lnTo>
                  <a:pt x="2273" y="1144"/>
                </a:lnTo>
                <a:lnTo>
                  <a:pt x="2289" y="1124"/>
                </a:lnTo>
                <a:lnTo>
                  <a:pt x="2304" y="1102"/>
                </a:lnTo>
                <a:lnTo>
                  <a:pt x="2317" y="1080"/>
                </a:lnTo>
                <a:lnTo>
                  <a:pt x="2337" y="1046"/>
                </a:lnTo>
                <a:lnTo>
                  <a:pt x="2353" y="1010"/>
                </a:lnTo>
                <a:lnTo>
                  <a:pt x="2367" y="975"/>
                </a:lnTo>
                <a:lnTo>
                  <a:pt x="2379" y="940"/>
                </a:lnTo>
                <a:lnTo>
                  <a:pt x="2388" y="903"/>
                </a:lnTo>
                <a:lnTo>
                  <a:pt x="2395" y="866"/>
                </a:lnTo>
                <a:lnTo>
                  <a:pt x="2399" y="828"/>
                </a:lnTo>
                <a:lnTo>
                  <a:pt x="2400" y="790"/>
                </a:lnTo>
                <a:lnTo>
                  <a:pt x="2399" y="758"/>
                </a:lnTo>
                <a:lnTo>
                  <a:pt x="2396" y="726"/>
                </a:lnTo>
                <a:lnTo>
                  <a:pt x="2391" y="693"/>
                </a:lnTo>
                <a:lnTo>
                  <a:pt x="2384" y="661"/>
                </a:lnTo>
                <a:lnTo>
                  <a:pt x="2376" y="631"/>
                </a:lnTo>
                <a:lnTo>
                  <a:pt x="2365" y="599"/>
                </a:lnTo>
                <a:lnTo>
                  <a:pt x="2353" y="570"/>
                </a:lnTo>
                <a:lnTo>
                  <a:pt x="2338" y="540"/>
                </a:lnTo>
                <a:lnTo>
                  <a:pt x="2322" y="511"/>
                </a:lnTo>
                <a:lnTo>
                  <a:pt x="2304" y="482"/>
                </a:lnTo>
                <a:lnTo>
                  <a:pt x="2286" y="454"/>
                </a:lnTo>
                <a:lnTo>
                  <a:pt x="2265" y="426"/>
                </a:lnTo>
                <a:lnTo>
                  <a:pt x="2242" y="399"/>
                </a:lnTo>
                <a:lnTo>
                  <a:pt x="2219" y="373"/>
                </a:lnTo>
                <a:lnTo>
                  <a:pt x="2193" y="348"/>
                </a:lnTo>
                <a:lnTo>
                  <a:pt x="2166" y="322"/>
                </a:lnTo>
                <a:lnTo>
                  <a:pt x="2152" y="310"/>
                </a:lnTo>
                <a:lnTo>
                  <a:pt x="2137" y="297"/>
                </a:lnTo>
                <a:lnTo>
                  <a:pt x="2121" y="285"/>
                </a:lnTo>
                <a:lnTo>
                  <a:pt x="2107" y="272"/>
                </a:lnTo>
                <a:lnTo>
                  <a:pt x="2090" y="261"/>
                </a:lnTo>
                <a:lnTo>
                  <a:pt x="2074" y="249"/>
                </a:lnTo>
                <a:lnTo>
                  <a:pt x="2058" y="238"/>
                </a:lnTo>
                <a:lnTo>
                  <a:pt x="2041" y="226"/>
                </a:lnTo>
                <a:lnTo>
                  <a:pt x="2023" y="216"/>
                </a:lnTo>
                <a:lnTo>
                  <a:pt x="2006" y="206"/>
                </a:lnTo>
                <a:lnTo>
                  <a:pt x="1988" y="195"/>
                </a:lnTo>
                <a:lnTo>
                  <a:pt x="1969" y="185"/>
                </a:lnTo>
                <a:lnTo>
                  <a:pt x="1951" y="174"/>
                </a:lnTo>
                <a:lnTo>
                  <a:pt x="1933" y="164"/>
                </a:lnTo>
                <a:lnTo>
                  <a:pt x="1913" y="156"/>
                </a:lnTo>
                <a:lnTo>
                  <a:pt x="1894" y="146"/>
                </a:lnTo>
                <a:lnTo>
                  <a:pt x="1877" y="137"/>
                </a:lnTo>
                <a:lnTo>
                  <a:pt x="1859" y="130"/>
                </a:lnTo>
                <a:lnTo>
                  <a:pt x="1840" y="123"/>
                </a:lnTo>
                <a:lnTo>
                  <a:pt x="1822" y="114"/>
                </a:lnTo>
                <a:lnTo>
                  <a:pt x="1804" y="107"/>
                </a:lnTo>
                <a:lnTo>
                  <a:pt x="1784" y="100"/>
                </a:lnTo>
                <a:lnTo>
                  <a:pt x="1766" y="94"/>
                </a:lnTo>
                <a:lnTo>
                  <a:pt x="1747" y="86"/>
                </a:lnTo>
                <a:lnTo>
                  <a:pt x="1726" y="79"/>
                </a:lnTo>
                <a:lnTo>
                  <a:pt x="1705" y="73"/>
                </a:lnTo>
                <a:lnTo>
                  <a:pt x="1684" y="67"/>
                </a:lnTo>
                <a:lnTo>
                  <a:pt x="1662" y="61"/>
                </a:lnTo>
                <a:lnTo>
                  <a:pt x="1641" y="55"/>
                </a:lnTo>
                <a:lnTo>
                  <a:pt x="1619" y="50"/>
                </a:lnTo>
                <a:lnTo>
                  <a:pt x="1597" y="44"/>
                </a:lnTo>
                <a:lnTo>
                  <a:pt x="1574" y="39"/>
                </a:lnTo>
                <a:lnTo>
                  <a:pt x="1552" y="35"/>
                </a:lnTo>
                <a:lnTo>
                  <a:pt x="1529" y="30"/>
                </a:lnTo>
                <a:lnTo>
                  <a:pt x="1507" y="26"/>
                </a:lnTo>
                <a:lnTo>
                  <a:pt x="1484" y="22"/>
                </a:lnTo>
                <a:lnTo>
                  <a:pt x="1461" y="18"/>
                </a:lnTo>
                <a:lnTo>
                  <a:pt x="1438" y="16"/>
                </a:lnTo>
                <a:lnTo>
                  <a:pt x="1413" y="12"/>
                </a:lnTo>
                <a:lnTo>
                  <a:pt x="1390" y="10"/>
                </a:lnTo>
                <a:lnTo>
                  <a:pt x="1367" y="7"/>
                </a:lnTo>
                <a:lnTo>
                  <a:pt x="1344" y="5"/>
                </a:lnTo>
                <a:lnTo>
                  <a:pt x="1320" y="4"/>
                </a:lnTo>
                <a:lnTo>
                  <a:pt x="1297" y="2"/>
                </a:lnTo>
                <a:lnTo>
                  <a:pt x="1272" y="1"/>
                </a:lnTo>
                <a:lnTo>
                  <a:pt x="1249" y="0"/>
                </a:lnTo>
                <a:lnTo>
                  <a:pt x="1225" y="0"/>
                </a:lnTo>
                <a:lnTo>
                  <a:pt x="1201" y="0"/>
                </a:lnTo>
                <a:lnTo>
                  <a:pt x="1180" y="0"/>
                </a:lnTo>
                <a:lnTo>
                  <a:pt x="1160" y="0"/>
                </a:lnTo>
                <a:lnTo>
                  <a:pt x="1140" y="1"/>
                </a:lnTo>
                <a:lnTo>
                  <a:pt x="1120" y="1"/>
                </a:lnTo>
                <a:lnTo>
                  <a:pt x="1100" y="2"/>
                </a:lnTo>
                <a:lnTo>
                  <a:pt x="1080" y="4"/>
                </a:lnTo>
                <a:lnTo>
                  <a:pt x="1061" y="5"/>
                </a:lnTo>
                <a:lnTo>
                  <a:pt x="1041" y="6"/>
                </a:lnTo>
                <a:lnTo>
                  <a:pt x="1022" y="9"/>
                </a:lnTo>
                <a:lnTo>
                  <a:pt x="1002" y="10"/>
                </a:lnTo>
                <a:lnTo>
                  <a:pt x="983" y="12"/>
                </a:lnTo>
                <a:lnTo>
                  <a:pt x="963" y="15"/>
                </a:lnTo>
                <a:lnTo>
                  <a:pt x="945" y="17"/>
                </a:lnTo>
                <a:lnTo>
                  <a:pt x="926" y="21"/>
                </a:lnTo>
                <a:lnTo>
                  <a:pt x="906" y="23"/>
                </a:lnTo>
                <a:lnTo>
                  <a:pt x="888" y="27"/>
                </a:lnTo>
                <a:lnTo>
                  <a:pt x="845" y="35"/>
                </a:lnTo>
                <a:lnTo>
                  <a:pt x="804" y="44"/>
                </a:lnTo>
                <a:lnTo>
                  <a:pt x="763" y="54"/>
                </a:lnTo>
                <a:lnTo>
                  <a:pt x="723" y="64"/>
                </a:lnTo>
                <a:lnTo>
                  <a:pt x="682" y="77"/>
                </a:lnTo>
                <a:lnTo>
                  <a:pt x="643" y="90"/>
                </a:lnTo>
                <a:lnTo>
                  <a:pt x="606" y="103"/>
                </a:lnTo>
                <a:lnTo>
                  <a:pt x="568" y="118"/>
                </a:lnTo>
                <a:lnTo>
                  <a:pt x="532" y="134"/>
                </a:lnTo>
                <a:lnTo>
                  <a:pt x="496" y="150"/>
                </a:lnTo>
                <a:lnTo>
                  <a:pt x="462" y="167"/>
                </a:lnTo>
                <a:lnTo>
                  <a:pt x="429" y="185"/>
                </a:lnTo>
                <a:lnTo>
                  <a:pt x="397" y="203"/>
                </a:lnTo>
                <a:lnTo>
                  <a:pt x="365" y="223"/>
                </a:lnTo>
                <a:lnTo>
                  <a:pt x="335" y="243"/>
                </a:lnTo>
                <a:lnTo>
                  <a:pt x="305" y="264"/>
                </a:lnTo>
                <a:lnTo>
                  <a:pt x="290" y="276"/>
                </a:lnTo>
                <a:lnTo>
                  <a:pt x="274" y="288"/>
                </a:lnTo>
                <a:lnTo>
                  <a:pt x="258" y="302"/>
                </a:lnTo>
                <a:lnTo>
                  <a:pt x="242" y="314"/>
                </a:lnTo>
                <a:lnTo>
                  <a:pt x="227" y="327"/>
                </a:lnTo>
                <a:lnTo>
                  <a:pt x="214" y="340"/>
                </a:lnTo>
                <a:lnTo>
                  <a:pt x="199" y="354"/>
                </a:lnTo>
                <a:lnTo>
                  <a:pt x="186" y="367"/>
                </a:lnTo>
                <a:lnTo>
                  <a:pt x="173" y="381"/>
                </a:lnTo>
                <a:lnTo>
                  <a:pt x="161" y="395"/>
                </a:lnTo>
                <a:lnTo>
                  <a:pt x="148" y="409"/>
                </a:lnTo>
                <a:lnTo>
                  <a:pt x="136" y="423"/>
                </a:lnTo>
                <a:lnTo>
                  <a:pt x="125" y="438"/>
                </a:lnTo>
                <a:lnTo>
                  <a:pt x="114" y="452"/>
                </a:lnTo>
                <a:lnTo>
                  <a:pt x="103" y="468"/>
                </a:lnTo>
                <a:lnTo>
                  <a:pt x="94" y="483"/>
                </a:lnTo>
                <a:lnTo>
                  <a:pt x="72" y="519"/>
                </a:lnTo>
                <a:lnTo>
                  <a:pt x="54" y="556"/>
                </a:lnTo>
                <a:lnTo>
                  <a:pt x="38" y="593"/>
                </a:lnTo>
                <a:lnTo>
                  <a:pt x="24" y="631"/>
                </a:lnTo>
                <a:lnTo>
                  <a:pt x="13" y="670"/>
                </a:lnTo>
                <a:lnTo>
                  <a:pt x="6" y="709"/>
                </a:lnTo>
                <a:lnTo>
                  <a:pt x="1" y="749"/>
                </a:lnTo>
                <a:lnTo>
                  <a:pt x="0" y="790"/>
                </a:lnTo>
                <a:lnTo>
                  <a:pt x="1" y="828"/>
                </a:lnTo>
                <a:lnTo>
                  <a:pt x="5" y="866"/>
                </a:lnTo>
                <a:lnTo>
                  <a:pt x="12" y="903"/>
                </a:lnTo>
                <a:lnTo>
                  <a:pt x="21" y="940"/>
                </a:lnTo>
                <a:lnTo>
                  <a:pt x="32" y="975"/>
                </a:lnTo>
                <a:lnTo>
                  <a:pt x="46" y="1010"/>
                </a:lnTo>
                <a:lnTo>
                  <a:pt x="62" y="1045"/>
                </a:lnTo>
                <a:lnTo>
                  <a:pt x="82" y="1079"/>
                </a:lnTo>
                <a:close/>
              </a:path>
            </a:pathLst>
          </a:custGeom>
          <a:noFill/>
          <a:ln w="9525">
            <a:noFill/>
            <a:round/>
            <a:headEnd/>
            <a:tailEnd/>
          </a:ln>
        </p:spPr>
        <p:txBody>
          <a:bodyPr/>
          <a:lstStyle/>
          <a:p>
            <a:endParaRPr lang="es-ES"/>
          </a:p>
        </p:txBody>
      </p:sp>
      <p:sp>
        <p:nvSpPr>
          <p:cNvPr id="64517" name="Freeform 5"/>
          <p:cNvSpPr>
            <a:spLocks/>
          </p:cNvSpPr>
          <p:nvPr/>
        </p:nvSpPr>
        <p:spPr bwMode="auto">
          <a:xfrm>
            <a:off x="5340350" y="3270250"/>
            <a:ext cx="2513013" cy="1984375"/>
          </a:xfrm>
          <a:custGeom>
            <a:avLst/>
            <a:gdLst>
              <a:gd name="T0" fmla="*/ 1140 w 1583"/>
              <a:gd name="T1" fmla="*/ 822 h 1250"/>
              <a:gd name="T2" fmla="*/ 1137 w 1583"/>
              <a:gd name="T3" fmla="*/ 742 h 1250"/>
              <a:gd name="T4" fmla="*/ 1117 w 1583"/>
              <a:gd name="T5" fmla="*/ 664 h 1250"/>
              <a:gd name="T6" fmla="*/ 1080 w 1583"/>
              <a:gd name="T7" fmla="*/ 593 h 1250"/>
              <a:gd name="T8" fmla="*/ 1028 w 1583"/>
              <a:gd name="T9" fmla="*/ 534 h 1250"/>
              <a:gd name="T10" fmla="*/ 965 w 1583"/>
              <a:gd name="T11" fmla="*/ 486 h 1250"/>
              <a:gd name="T12" fmla="*/ 891 w 1583"/>
              <a:gd name="T13" fmla="*/ 456 h 1250"/>
              <a:gd name="T14" fmla="*/ 811 w 1583"/>
              <a:gd name="T15" fmla="*/ 441 h 1250"/>
              <a:gd name="T16" fmla="*/ 732 w 1583"/>
              <a:gd name="T17" fmla="*/ 446 h 1250"/>
              <a:gd name="T18" fmla="*/ 656 w 1583"/>
              <a:gd name="T19" fmla="*/ 469 h 1250"/>
              <a:gd name="T20" fmla="*/ 585 w 1583"/>
              <a:gd name="T21" fmla="*/ 508 h 1250"/>
              <a:gd name="T22" fmla="*/ 527 w 1583"/>
              <a:gd name="T23" fmla="*/ 562 h 1250"/>
              <a:gd name="T24" fmla="*/ 482 w 1583"/>
              <a:gd name="T25" fmla="*/ 629 h 1250"/>
              <a:gd name="T26" fmla="*/ 453 w 1583"/>
              <a:gd name="T27" fmla="*/ 703 h 1250"/>
              <a:gd name="T28" fmla="*/ 442 w 1583"/>
              <a:gd name="T29" fmla="*/ 782 h 1250"/>
              <a:gd name="T30" fmla="*/ 449 w 1583"/>
              <a:gd name="T31" fmla="*/ 861 h 1250"/>
              <a:gd name="T32" fmla="*/ 473 w 1583"/>
              <a:gd name="T33" fmla="*/ 937 h 1250"/>
              <a:gd name="T34" fmla="*/ 122 w 1583"/>
              <a:gd name="T35" fmla="*/ 1147 h 1250"/>
              <a:gd name="T36" fmla="*/ 220 w 1583"/>
              <a:gd name="T37" fmla="*/ 1181 h 1250"/>
              <a:gd name="T38" fmla="*/ 515 w 1583"/>
              <a:gd name="T39" fmla="*/ 1006 h 1250"/>
              <a:gd name="T40" fmla="*/ 320 w 1583"/>
              <a:gd name="T41" fmla="*/ 1206 h 1250"/>
              <a:gd name="T42" fmla="*/ 393 w 1583"/>
              <a:gd name="T43" fmla="*/ 1221 h 1250"/>
              <a:gd name="T44" fmla="*/ 571 w 1583"/>
              <a:gd name="T45" fmla="*/ 1063 h 1250"/>
              <a:gd name="T46" fmla="*/ 478 w 1583"/>
              <a:gd name="T47" fmla="*/ 1234 h 1250"/>
              <a:gd name="T48" fmla="*/ 532 w 1583"/>
              <a:gd name="T49" fmla="*/ 1241 h 1250"/>
              <a:gd name="T50" fmla="*/ 638 w 1583"/>
              <a:gd name="T51" fmla="*/ 1107 h 1250"/>
              <a:gd name="T52" fmla="*/ 607 w 1583"/>
              <a:gd name="T53" fmla="*/ 1246 h 1250"/>
              <a:gd name="T54" fmla="*/ 651 w 1583"/>
              <a:gd name="T55" fmla="*/ 1249 h 1250"/>
              <a:gd name="T56" fmla="*/ 713 w 1583"/>
              <a:gd name="T57" fmla="*/ 1133 h 1250"/>
              <a:gd name="T58" fmla="*/ 712 w 1583"/>
              <a:gd name="T59" fmla="*/ 1250 h 1250"/>
              <a:gd name="T60" fmla="*/ 725 w 1583"/>
              <a:gd name="T61" fmla="*/ 1250 h 1250"/>
              <a:gd name="T62" fmla="*/ 758 w 1583"/>
              <a:gd name="T63" fmla="*/ 1250 h 1250"/>
              <a:gd name="T64" fmla="*/ 792 w 1583"/>
              <a:gd name="T65" fmla="*/ 1142 h 1250"/>
              <a:gd name="T66" fmla="*/ 826 w 1583"/>
              <a:gd name="T67" fmla="*/ 1248 h 1250"/>
              <a:gd name="T68" fmla="*/ 863 w 1583"/>
              <a:gd name="T69" fmla="*/ 1244 h 1250"/>
              <a:gd name="T70" fmla="*/ 871 w 1583"/>
              <a:gd name="T71" fmla="*/ 1133 h 1250"/>
              <a:gd name="T72" fmla="*/ 931 w 1583"/>
              <a:gd name="T73" fmla="*/ 1238 h 1250"/>
              <a:gd name="T74" fmla="*/ 971 w 1583"/>
              <a:gd name="T75" fmla="*/ 1232 h 1250"/>
              <a:gd name="T76" fmla="*/ 947 w 1583"/>
              <a:gd name="T77" fmla="*/ 1107 h 1250"/>
              <a:gd name="T78" fmla="*/ 1041 w 1583"/>
              <a:gd name="T79" fmla="*/ 1221 h 1250"/>
              <a:gd name="T80" fmla="*/ 1088 w 1583"/>
              <a:gd name="T81" fmla="*/ 1211 h 1250"/>
              <a:gd name="T82" fmla="*/ 1012 w 1583"/>
              <a:gd name="T83" fmla="*/ 1063 h 1250"/>
              <a:gd name="T84" fmla="*/ 1165 w 1583"/>
              <a:gd name="T85" fmla="*/ 1192 h 1250"/>
              <a:gd name="T86" fmla="*/ 1226 w 1583"/>
              <a:gd name="T87" fmla="*/ 1175 h 1250"/>
              <a:gd name="T88" fmla="*/ 1068 w 1583"/>
              <a:gd name="T89" fmla="*/ 1006 h 1250"/>
              <a:gd name="T90" fmla="*/ 1314 w 1583"/>
              <a:gd name="T91" fmla="*/ 1144 h 1250"/>
              <a:gd name="T92" fmla="*/ 1393 w 1583"/>
              <a:gd name="T93" fmla="*/ 1113 h 1250"/>
              <a:gd name="T94" fmla="*/ 1110 w 1583"/>
              <a:gd name="T95" fmla="*/ 937 h 1250"/>
              <a:gd name="T96" fmla="*/ 1490 w 1583"/>
              <a:gd name="T97" fmla="*/ 1063 h 125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83"/>
              <a:gd name="T148" fmla="*/ 0 h 1250"/>
              <a:gd name="T149" fmla="*/ 1583 w 1583"/>
              <a:gd name="T150" fmla="*/ 1250 h 125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83" h="1250">
                <a:moveTo>
                  <a:pt x="1557" y="992"/>
                </a:moveTo>
                <a:lnTo>
                  <a:pt x="1134" y="861"/>
                </a:lnTo>
                <a:lnTo>
                  <a:pt x="1574" y="905"/>
                </a:lnTo>
                <a:lnTo>
                  <a:pt x="1140" y="822"/>
                </a:lnTo>
                <a:lnTo>
                  <a:pt x="1583" y="813"/>
                </a:lnTo>
                <a:lnTo>
                  <a:pt x="1141" y="782"/>
                </a:lnTo>
                <a:lnTo>
                  <a:pt x="1580" y="723"/>
                </a:lnTo>
                <a:lnTo>
                  <a:pt x="1137" y="742"/>
                </a:lnTo>
                <a:lnTo>
                  <a:pt x="1567" y="635"/>
                </a:lnTo>
                <a:lnTo>
                  <a:pt x="1129" y="703"/>
                </a:lnTo>
                <a:lnTo>
                  <a:pt x="1544" y="547"/>
                </a:lnTo>
                <a:lnTo>
                  <a:pt x="1117" y="664"/>
                </a:lnTo>
                <a:lnTo>
                  <a:pt x="1511" y="462"/>
                </a:lnTo>
                <a:lnTo>
                  <a:pt x="1101" y="629"/>
                </a:lnTo>
                <a:lnTo>
                  <a:pt x="1468" y="383"/>
                </a:lnTo>
                <a:lnTo>
                  <a:pt x="1080" y="593"/>
                </a:lnTo>
                <a:lnTo>
                  <a:pt x="1417" y="308"/>
                </a:lnTo>
                <a:lnTo>
                  <a:pt x="1056" y="562"/>
                </a:lnTo>
                <a:lnTo>
                  <a:pt x="1359" y="240"/>
                </a:lnTo>
                <a:lnTo>
                  <a:pt x="1028" y="534"/>
                </a:lnTo>
                <a:lnTo>
                  <a:pt x="1292" y="179"/>
                </a:lnTo>
                <a:lnTo>
                  <a:pt x="998" y="508"/>
                </a:lnTo>
                <a:lnTo>
                  <a:pt x="1219" y="125"/>
                </a:lnTo>
                <a:lnTo>
                  <a:pt x="965" y="486"/>
                </a:lnTo>
                <a:lnTo>
                  <a:pt x="1140" y="81"/>
                </a:lnTo>
                <a:lnTo>
                  <a:pt x="928" y="469"/>
                </a:lnTo>
                <a:lnTo>
                  <a:pt x="1057" y="46"/>
                </a:lnTo>
                <a:lnTo>
                  <a:pt x="891" y="456"/>
                </a:lnTo>
                <a:lnTo>
                  <a:pt x="971" y="21"/>
                </a:lnTo>
                <a:lnTo>
                  <a:pt x="852" y="446"/>
                </a:lnTo>
                <a:lnTo>
                  <a:pt x="882" y="5"/>
                </a:lnTo>
                <a:lnTo>
                  <a:pt x="811" y="441"/>
                </a:lnTo>
                <a:lnTo>
                  <a:pt x="792" y="0"/>
                </a:lnTo>
                <a:lnTo>
                  <a:pt x="771" y="441"/>
                </a:lnTo>
                <a:lnTo>
                  <a:pt x="701" y="5"/>
                </a:lnTo>
                <a:lnTo>
                  <a:pt x="732" y="446"/>
                </a:lnTo>
                <a:lnTo>
                  <a:pt x="612" y="21"/>
                </a:lnTo>
                <a:lnTo>
                  <a:pt x="693" y="456"/>
                </a:lnTo>
                <a:lnTo>
                  <a:pt x="526" y="46"/>
                </a:lnTo>
                <a:lnTo>
                  <a:pt x="656" y="469"/>
                </a:lnTo>
                <a:lnTo>
                  <a:pt x="442" y="81"/>
                </a:lnTo>
                <a:lnTo>
                  <a:pt x="619" y="486"/>
                </a:lnTo>
                <a:lnTo>
                  <a:pt x="364" y="126"/>
                </a:lnTo>
                <a:lnTo>
                  <a:pt x="585" y="508"/>
                </a:lnTo>
                <a:lnTo>
                  <a:pt x="290" y="179"/>
                </a:lnTo>
                <a:lnTo>
                  <a:pt x="555" y="534"/>
                </a:lnTo>
                <a:lnTo>
                  <a:pt x="224" y="241"/>
                </a:lnTo>
                <a:lnTo>
                  <a:pt x="527" y="562"/>
                </a:lnTo>
                <a:lnTo>
                  <a:pt x="164" y="309"/>
                </a:lnTo>
                <a:lnTo>
                  <a:pt x="503" y="595"/>
                </a:lnTo>
                <a:lnTo>
                  <a:pt x="113" y="383"/>
                </a:lnTo>
                <a:lnTo>
                  <a:pt x="482" y="629"/>
                </a:lnTo>
                <a:lnTo>
                  <a:pt x="71" y="463"/>
                </a:lnTo>
                <a:lnTo>
                  <a:pt x="465" y="665"/>
                </a:lnTo>
                <a:lnTo>
                  <a:pt x="39" y="547"/>
                </a:lnTo>
                <a:lnTo>
                  <a:pt x="453" y="703"/>
                </a:lnTo>
                <a:lnTo>
                  <a:pt x="16" y="635"/>
                </a:lnTo>
                <a:lnTo>
                  <a:pt x="445" y="742"/>
                </a:lnTo>
                <a:lnTo>
                  <a:pt x="6" y="745"/>
                </a:lnTo>
                <a:lnTo>
                  <a:pt x="442" y="782"/>
                </a:lnTo>
                <a:lnTo>
                  <a:pt x="0" y="815"/>
                </a:lnTo>
                <a:lnTo>
                  <a:pt x="443" y="822"/>
                </a:lnTo>
                <a:lnTo>
                  <a:pt x="7" y="905"/>
                </a:lnTo>
                <a:lnTo>
                  <a:pt x="449" y="861"/>
                </a:lnTo>
                <a:lnTo>
                  <a:pt x="26" y="993"/>
                </a:lnTo>
                <a:lnTo>
                  <a:pt x="459" y="900"/>
                </a:lnTo>
                <a:lnTo>
                  <a:pt x="54" y="1080"/>
                </a:lnTo>
                <a:lnTo>
                  <a:pt x="473" y="937"/>
                </a:lnTo>
                <a:lnTo>
                  <a:pt x="119" y="1145"/>
                </a:lnTo>
                <a:lnTo>
                  <a:pt x="121" y="1145"/>
                </a:lnTo>
                <a:lnTo>
                  <a:pt x="122" y="1145"/>
                </a:lnTo>
                <a:lnTo>
                  <a:pt x="122" y="1147"/>
                </a:lnTo>
                <a:lnTo>
                  <a:pt x="123" y="1147"/>
                </a:lnTo>
                <a:lnTo>
                  <a:pt x="492" y="973"/>
                </a:lnTo>
                <a:lnTo>
                  <a:pt x="218" y="1179"/>
                </a:lnTo>
                <a:lnTo>
                  <a:pt x="220" y="1181"/>
                </a:lnTo>
                <a:lnTo>
                  <a:pt x="224" y="1181"/>
                </a:lnTo>
                <a:lnTo>
                  <a:pt x="226" y="1181"/>
                </a:lnTo>
                <a:lnTo>
                  <a:pt x="229" y="1182"/>
                </a:lnTo>
                <a:lnTo>
                  <a:pt x="515" y="1006"/>
                </a:lnTo>
                <a:lnTo>
                  <a:pt x="307" y="1203"/>
                </a:lnTo>
                <a:lnTo>
                  <a:pt x="312" y="1204"/>
                </a:lnTo>
                <a:lnTo>
                  <a:pt x="315" y="1205"/>
                </a:lnTo>
                <a:lnTo>
                  <a:pt x="320" y="1206"/>
                </a:lnTo>
                <a:lnTo>
                  <a:pt x="324" y="1207"/>
                </a:lnTo>
                <a:lnTo>
                  <a:pt x="540" y="1036"/>
                </a:lnTo>
                <a:lnTo>
                  <a:pt x="387" y="1220"/>
                </a:lnTo>
                <a:lnTo>
                  <a:pt x="393" y="1221"/>
                </a:lnTo>
                <a:lnTo>
                  <a:pt x="398" y="1222"/>
                </a:lnTo>
                <a:lnTo>
                  <a:pt x="404" y="1223"/>
                </a:lnTo>
                <a:lnTo>
                  <a:pt x="409" y="1224"/>
                </a:lnTo>
                <a:lnTo>
                  <a:pt x="571" y="1063"/>
                </a:lnTo>
                <a:lnTo>
                  <a:pt x="459" y="1232"/>
                </a:lnTo>
                <a:lnTo>
                  <a:pt x="465" y="1233"/>
                </a:lnTo>
                <a:lnTo>
                  <a:pt x="472" y="1233"/>
                </a:lnTo>
                <a:lnTo>
                  <a:pt x="478" y="1234"/>
                </a:lnTo>
                <a:lnTo>
                  <a:pt x="484" y="1235"/>
                </a:lnTo>
                <a:lnTo>
                  <a:pt x="602" y="1086"/>
                </a:lnTo>
                <a:lnTo>
                  <a:pt x="524" y="1240"/>
                </a:lnTo>
                <a:lnTo>
                  <a:pt x="532" y="1241"/>
                </a:lnTo>
                <a:lnTo>
                  <a:pt x="539" y="1241"/>
                </a:lnTo>
                <a:lnTo>
                  <a:pt x="545" y="1241"/>
                </a:lnTo>
                <a:lnTo>
                  <a:pt x="552" y="1243"/>
                </a:lnTo>
                <a:lnTo>
                  <a:pt x="638" y="1107"/>
                </a:lnTo>
                <a:lnTo>
                  <a:pt x="585" y="1245"/>
                </a:lnTo>
                <a:lnTo>
                  <a:pt x="593" y="1246"/>
                </a:lnTo>
                <a:lnTo>
                  <a:pt x="600" y="1246"/>
                </a:lnTo>
                <a:lnTo>
                  <a:pt x="607" y="1246"/>
                </a:lnTo>
                <a:lnTo>
                  <a:pt x="614" y="1248"/>
                </a:lnTo>
                <a:lnTo>
                  <a:pt x="674" y="1121"/>
                </a:lnTo>
                <a:lnTo>
                  <a:pt x="644" y="1249"/>
                </a:lnTo>
                <a:lnTo>
                  <a:pt x="651" y="1249"/>
                </a:lnTo>
                <a:lnTo>
                  <a:pt x="658" y="1249"/>
                </a:lnTo>
                <a:lnTo>
                  <a:pt x="666" y="1250"/>
                </a:lnTo>
                <a:lnTo>
                  <a:pt x="673" y="1250"/>
                </a:lnTo>
                <a:lnTo>
                  <a:pt x="713" y="1133"/>
                </a:lnTo>
                <a:lnTo>
                  <a:pt x="698" y="1250"/>
                </a:lnTo>
                <a:lnTo>
                  <a:pt x="703" y="1250"/>
                </a:lnTo>
                <a:lnTo>
                  <a:pt x="708" y="1250"/>
                </a:lnTo>
                <a:lnTo>
                  <a:pt x="712" y="1250"/>
                </a:lnTo>
                <a:lnTo>
                  <a:pt x="717" y="1250"/>
                </a:lnTo>
                <a:lnTo>
                  <a:pt x="719" y="1250"/>
                </a:lnTo>
                <a:lnTo>
                  <a:pt x="723" y="1250"/>
                </a:lnTo>
                <a:lnTo>
                  <a:pt x="725" y="1250"/>
                </a:lnTo>
                <a:lnTo>
                  <a:pt x="728" y="1250"/>
                </a:lnTo>
                <a:lnTo>
                  <a:pt x="752" y="1139"/>
                </a:lnTo>
                <a:lnTo>
                  <a:pt x="751" y="1250"/>
                </a:lnTo>
                <a:lnTo>
                  <a:pt x="758" y="1250"/>
                </a:lnTo>
                <a:lnTo>
                  <a:pt x="766" y="1250"/>
                </a:lnTo>
                <a:lnTo>
                  <a:pt x="774" y="1250"/>
                </a:lnTo>
                <a:lnTo>
                  <a:pt x="781" y="1249"/>
                </a:lnTo>
                <a:lnTo>
                  <a:pt x="792" y="1142"/>
                </a:lnTo>
                <a:lnTo>
                  <a:pt x="803" y="1248"/>
                </a:lnTo>
                <a:lnTo>
                  <a:pt x="810" y="1248"/>
                </a:lnTo>
                <a:lnTo>
                  <a:pt x="819" y="1248"/>
                </a:lnTo>
                <a:lnTo>
                  <a:pt x="826" y="1248"/>
                </a:lnTo>
                <a:lnTo>
                  <a:pt x="833" y="1246"/>
                </a:lnTo>
                <a:lnTo>
                  <a:pt x="832" y="1139"/>
                </a:lnTo>
                <a:lnTo>
                  <a:pt x="855" y="1245"/>
                </a:lnTo>
                <a:lnTo>
                  <a:pt x="863" y="1244"/>
                </a:lnTo>
                <a:lnTo>
                  <a:pt x="870" y="1244"/>
                </a:lnTo>
                <a:lnTo>
                  <a:pt x="877" y="1243"/>
                </a:lnTo>
                <a:lnTo>
                  <a:pt x="886" y="1243"/>
                </a:lnTo>
                <a:lnTo>
                  <a:pt x="871" y="1133"/>
                </a:lnTo>
                <a:lnTo>
                  <a:pt x="909" y="1240"/>
                </a:lnTo>
                <a:lnTo>
                  <a:pt x="916" y="1239"/>
                </a:lnTo>
                <a:lnTo>
                  <a:pt x="923" y="1238"/>
                </a:lnTo>
                <a:lnTo>
                  <a:pt x="931" y="1238"/>
                </a:lnTo>
                <a:lnTo>
                  <a:pt x="938" y="1237"/>
                </a:lnTo>
                <a:lnTo>
                  <a:pt x="910" y="1121"/>
                </a:lnTo>
                <a:lnTo>
                  <a:pt x="964" y="1233"/>
                </a:lnTo>
                <a:lnTo>
                  <a:pt x="971" y="1232"/>
                </a:lnTo>
                <a:lnTo>
                  <a:pt x="978" y="1231"/>
                </a:lnTo>
                <a:lnTo>
                  <a:pt x="985" y="1231"/>
                </a:lnTo>
                <a:lnTo>
                  <a:pt x="993" y="1229"/>
                </a:lnTo>
                <a:lnTo>
                  <a:pt x="947" y="1107"/>
                </a:lnTo>
                <a:lnTo>
                  <a:pt x="1019" y="1224"/>
                </a:lnTo>
                <a:lnTo>
                  <a:pt x="1027" y="1223"/>
                </a:lnTo>
                <a:lnTo>
                  <a:pt x="1034" y="1222"/>
                </a:lnTo>
                <a:lnTo>
                  <a:pt x="1041" y="1221"/>
                </a:lnTo>
                <a:lnTo>
                  <a:pt x="1047" y="1220"/>
                </a:lnTo>
                <a:lnTo>
                  <a:pt x="982" y="1086"/>
                </a:lnTo>
                <a:lnTo>
                  <a:pt x="1082" y="1212"/>
                </a:lnTo>
                <a:lnTo>
                  <a:pt x="1088" y="1211"/>
                </a:lnTo>
                <a:lnTo>
                  <a:pt x="1095" y="1210"/>
                </a:lnTo>
                <a:lnTo>
                  <a:pt x="1101" y="1209"/>
                </a:lnTo>
                <a:lnTo>
                  <a:pt x="1108" y="1207"/>
                </a:lnTo>
                <a:lnTo>
                  <a:pt x="1012" y="1063"/>
                </a:lnTo>
                <a:lnTo>
                  <a:pt x="1147" y="1198"/>
                </a:lnTo>
                <a:lnTo>
                  <a:pt x="1153" y="1195"/>
                </a:lnTo>
                <a:lnTo>
                  <a:pt x="1159" y="1194"/>
                </a:lnTo>
                <a:lnTo>
                  <a:pt x="1165" y="1192"/>
                </a:lnTo>
                <a:lnTo>
                  <a:pt x="1172" y="1190"/>
                </a:lnTo>
                <a:lnTo>
                  <a:pt x="1043" y="1036"/>
                </a:lnTo>
                <a:lnTo>
                  <a:pt x="1220" y="1177"/>
                </a:lnTo>
                <a:lnTo>
                  <a:pt x="1226" y="1175"/>
                </a:lnTo>
                <a:lnTo>
                  <a:pt x="1231" y="1173"/>
                </a:lnTo>
                <a:lnTo>
                  <a:pt x="1237" y="1171"/>
                </a:lnTo>
                <a:lnTo>
                  <a:pt x="1242" y="1170"/>
                </a:lnTo>
                <a:lnTo>
                  <a:pt x="1068" y="1006"/>
                </a:lnTo>
                <a:lnTo>
                  <a:pt x="1302" y="1149"/>
                </a:lnTo>
                <a:lnTo>
                  <a:pt x="1305" y="1148"/>
                </a:lnTo>
                <a:lnTo>
                  <a:pt x="1310" y="1147"/>
                </a:lnTo>
                <a:lnTo>
                  <a:pt x="1314" y="1144"/>
                </a:lnTo>
                <a:lnTo>
                  <a:pt x="1318" y="1143"/>
                </a:lnTo>
                <a:lnTo>
                  <a:pt x="1091" y="973"/>
                </a:lnTo>
                <a:lnTo>
                  <a:pt x="1391" y="1114"/>
                </a:lnTo>
                <a:lnTo>
                  <a:pt x="1393" y="1113"/>
                </a:lnTo>
                <a:lnTo>
                  <a:pt x="1397" y="1110"/>
                </a:lnTo>
                <a:lnTo>
                  <a:pt x="1399" y="1109"/>
                </a:lnTo>
                <a:lnTo>
                  <a:pt x="1401" y="1108"/>
                </a:lnTo>
                <a:lnTo>
                  <a:pt x="1110" y="937"/>
                </a:lnTo>
                <a:lnTo>
                  <a:pt x="1488" y="1065"/>
                </a:lnTo>
                <a:lnTo>
                  <a:pt x="1489" y="1064"/>
                </a:lnTo>
                <a:lnTo>
                  <a:pt x="1490" y="1064"/>
                </a:lnTo>
                <a:lnTo>
                  <a:pt x="1490" y="1063"/>
                </a:lnTo>
                <a:lnTo>
                  <a:pt x="1491" y="1063"/>
                </a:lnTo>
                <a:lnTo>
                  <a:pt x="1124" y="900"/>
                </a:lnTo>
                <a:lnTo>
                  <a:pt x="1557" y="992"/>
                </a:lnTo>
                <a:close/>
              </a:path>
            </a:pathLst>
          </a:custGeom>
          <a:solidFill>
            <a:srgbClr val="7FFFFF"/>
          </a:solidFill>
          <a:ln w="9525">
            <a:noFill/>
            <a:round/>
            <a:headEnd/>
            <a:tailEnd/>
          </a:ln>
        </p:spPr>
        <p:txBody>
          <a:bodyPr/>
          <a:lstStyle/>
          <a:p>
            <a:endParaRPr lang="es-ES"/>
          </a:p>
        </p:txBody>
      </p:sp>
      <p:sp>
        <p:nvSpPr>
          <p:cNvPr id="64518" name="Freeform 6"/>
          <p:cNvSpPr>
            <a:spLocks/>
          </p:cNvSpPr>
          <p:nvPr/>
        </p:nvSpPr>
        <p:spPr bwMode="auto">
          <a:xfrm>
            <a:off x="7286625" y="3965575"/>
            <a:ext cx="1016000" cy="1014413"/>
          </a:xfrm>
          <a:custGeom>
            <a:avLst/>
            <a:gdLst>
              <a:gd name="T0" fmla="*/ 464 w 640"/>
              <a:gd name="T1" fmla="*/ 16 h 639"/>
              <a:gd name="T2" fmla="*/ 214 w 640"/>
              <a:gd name="T3" fmla="*/ 0 h 639"/>
              <a:gd name="T4" fmla="*/ 53 w 640"/>
              <a:gd name="T5" fmla="*/ 26 h 639"/>
              <a:gd name="T6" fmla="*/ 0 w 640"/>
              <a:gd name="T7" fmla="*/ 141 h 639"/>
              <a:gd name="T8" fmla="*/ 32 w 640"/>
              <a:gd name="T9" fmla="*/ 611 h 639"/>
              <a:gd name="T10" fmla="*/ 239 w 640"/>
              <a:gd name="T11" fmla="*/ 639 h 639"/>
              <a:gd name="T12" fmla="*/ 274 w 640"/>
              <a:gd name="T13" fmla="*/ 620 h 639"/>
              <a:gd name="T14" fmla="*/ 307 w 640"/>
              <a:gd name="T15" fmla="*/ 600 h 639"/>
              <a:gd name="T16" fmla="*/ 340 w 640"/>
              <a:gd name="T17" fmla="*/ 580 h 639"/>
              <a:gd name="T18" fmla="*/ 371 w 640"/>
              <a:gd name="T19" fmla="*/ 558 h 639"/>
              <a:gd name="T20" fmla="*/ 402 w 640"/>
              <a:gd name="T21" fmla="*/ 536 h 639"/>
              <a:gd name="T22" fmla="*/ 430 w 640"/>
              <a:gd name="T23" fmla="*/ 513 h 639"/>
              <a:gd name="T24" fmla="*/ 458 w 640"/>
              <a:gd name="T25" fmla="*/ 489 h 639"/>
              <a:gd name="T26" fmla="*/ 483 w 640"/>
              <a:gd name="T27" fmla="*/ 464 h 639"/>
              <a:gd name="T28" fmla="*/ 509 w 640"/>
              <a:gd name="T29" fmla="*/ 440 h 639"/>
              <a:gd name="T30" fmla="*/ 532 w 640"/>
              <a:gd name="T31" fmla="*/ 414 h 639"/>
              <a:gd name="T32" fmla="*/ 554 w 640"/>
              <a:gd name="T33" fmla="*/ 388 h 639"/>
              <a:gd name="T34" fmla="*/ 574 w 640"/>
              <a:gd name="T35" fmla="*/ 361 h 639"/>
              <a:gd name="T36" fmla="*/ 593 w 640"/>
              <a:gd name="T37" fmla="*/ 333 h 639"/>
              <a:gd name="T38" fmla="*/ 611 w 640"/>
              <a:gd name="T39" fmla="*/ 305 h 639"/>
              <a:gd name="T40" fmla="*/ 626 w 640"/>
              <a:gd name="T41" fmla="*/ 277 h 639"/>
              <a:gd name="T42" fmla="*/ 640 w 640"/>
              <a:gd name="T43" fmla="*/ 248 h 639"/>
              <a:gd name="T44" fmla="*/ 640 w 640"/>
              <a:gd name="T45" fmla="*/ 163 h 639"/>
              <a:gd name="T46" fmla="*/ 464 w 640"/>
              <a:gd name="T47" fmla="*/ 16 h 63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40"/>
              <a:gd name="T73" fmla="*/ 0 h 639"/>
              <a:gd name="T74" fmla="*/ 640 w 640"/>
              <a:gd name="T75" fmla="*/ 639 h 63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40" h="639">
                <a:moveTo>
                  <a:pt x="464" y="16"/>
                </a:moveTo>
                <a:lnTo>
                  <a:pt x="214" y="0"/>
                </a:lnTo>
                <a:lnTo>
                  <a:pt x="53" y="26"/>
                </a:lnTo>
                <a:lnTo>
                  <a:pt x="0" y="141"/>
                </a:lnTo>
                <a:lnTo>
                  <a:pt x="32" y="611"/>
                </a:lnTo>
                <a:lnTo>
                  <a:pt x="239" y="639"/>
                </a:lnTo>
                <a:lnTo>
                  <a:pt x="274" y="620"/>
                </a:lnTo>
                <a:lnTo>
                  <a:pt x="307" y="600"/>
                </a:lnTo>
                <a:lnTo>
                  <a:pt x="340" y="580"/>
                </a:lnTo>
                <a:lnTo>
                  <a:pt x="371" y="558"/>
                </a:lnTo>
                <a:lnTo>
                  <a:pt x="402" y="536"/>
                </a:lnTo>
                <a:lnTo>
                  <a:pt x="430" y="513"/>
                </a:lnTo>
                <a:lnTo>
                  <a:pt x="458" y="489"/>
                </a:lnTo>
                <a:lnTo>
                  <a:pt x="483" y="464"/>
                </a:lnTo>
                <a:lnTo>
                  <a:pt x="509" y="440"/>
                </a:lnTo>
                <a:lnTo>
                  <a:pt x="532" y="414"/>
                </a:lnTo>
                <a:lnTo>
                  <a:pt x="554" y="388"/>
                </a:lnTo>
                <a:lnTo>
                  <a:pt x="574" y="361"/>
                </a:lnTo>
                <a:lnTo>
                  <a:pt x="593" y="333"/>
                </a:lnTo>
                <a:lnTo>
                  <a:pt x="611" y="305"/>
                </a:lnTo>
                <a:lnTo>
                  <a:pt x="626" y="277"/>
                </a:lnTo>
                <a:lnTo>
                  <a:pt x="640" y="248"/>
                </a:lnTo>
                <a:lnTo>
                  <a:pt x="640" y="163"/>
                </a:lnTo>
                <a:lnTo>
                  <a:pt x="464" y="16"/>
                </a:lnTo>
                <a:close/>
              </a:path>
            </a:pathLst>
          </a:custGeom>
          <a:solidFill>
            <a:srgbClr val="0000FF"/>
          </a:solidFill>
          <a:ln w="9525">
            <a:noFill/>
            <a:round/>
            <a:headEnd/>
            <a:tailEnd/>
          </a:ln>
        </p:spPr>
        <p:txBody>
          <a:bodyPr/>
          <a:lstStyle/>
          <a:p>
            <a:endParaRPr lang="es-ES"/>
          </a:p>
        </p:txBody>
      </p:sp>
      <p:sp>
        <p:nvSpPr>
          <p:cNvPr id="64519" name="Freeform 7"/>
          <p:cNvSpPr>
            <a:spLocks/>
          </p:cNvSpPr>
          <p:nvPr/>
        </p:nvSpPr>
        <p:spPr bwMode="auto">
          <a:xfrm>
            <a:off x="6808788" y="4006850"/>
            <a:ext cx="690562" cy="442913"/>
          </a:xfrm>
          <a:custGeom>
            <a:avLst/>
            <a:gdLst>
              <a:gd name="T0" fmla="*/ 354 w 435"/>
              <a:gd name="T1" fmla="*/ 0 h 279"/>
              <a:gd name="T2" fmla="*/ 159 w 435"/>
              <a:gd name="T3" fmla="*/ 190 h 279"/>
              <a:gd name="T4" fmla="*/ 0 w 435"/>
              <a:gd name="T5" fmla="*/ 179 h 279"/>
              <a:gd name="T6" fmla="*/ 3 w 435"/>
              <a:gd name="T7" fmla="*/ 264 h 279"/>
              <a:gd name="T8" fmla="*/ 197 w 435"/>
              <a:gd name="T9" fmla="*/ 279 h 279"/>
              <a:gd name="T10" fmla="*/ 435 w 435"/>
              <a:gd name="T11" fmla="*/ 177 h 279"/>
              <a:gd name="T12" fmla="*/ 354 w 435"/>
              <a:gd name="T13" fmla="*/ 0 h 279"/>
              <a:gd name="T14" fmla="*/ 0 60000 65536"/>
              <a:gd name="T15" fmla="*/ 0 60000 65536"/>
              <a:gd name="T16" fmla="*/ 0 60000 65536"/>
              <a:gd name="T17" fmla="*/ 0 60000 65536"/>
              <a:gd name="T18" fmla="*/ 0 60000 65536"/>
              <a:gd name="T19" fmla="*/ 0 60000 65536"/>
              <a:gd name="T20" fmla="*/ 0 60000 65536"/>
              <a:gd name="T21" fmla="*/ 0 w 435"/>
              <a:gd name="T22" fmla="*/ 0 h 279"/>
              <a:gd name="T23" fmla="*/ 435 w 435"/>
              <a:gd name="T24" fmla="*/ 279 h 2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5" h="279">
                <a:moveTo>
                  <a:pt x="354" y="0"/>
                </a:moveTo>
                <a:lnTo>
                  <a:pt x="159" y="190"/>
                </a:lnTo>
                <a:lnTo>
                  <a:pt x="0" y="179"/>
                </a:lnTo>
                <a:lnTo>
                  <a:pt x="3" y="264"/>
                </a:lnTo>
                <a:lnTo>
                  <a:pt x="197" y="279"/>
                </a:lnTo>
                <a:lnTo>
                  <a:pt x="435" y="177"/>
                </a:lnTo>
                <a:lnTo>
                  <a:pt x="354" y="0"/>
                </a:lnTo>
                <a:close/>
              </a:path>
            </a:pathLst>
          </a:custGeom>
          <a:solidFill>
            <a:srgbClr val="0000FF"/>
          </a:solidFill>
          <a:ln w="9525">
            <a:noFill/>
            <a:round/>
            <a:headEnd/>
            <a:tailEnd/>
          </a:ln>
        </p:spPr>
        <p:txBody>
          <a:bodyPr/>
          <a:lstStyle/>
          <a:p>
            <a:endParaRPr lang="es-ES"/>
          </a:p>
        </p:txBody>
      </p:sp>
      <p:sp>
        <p:nvSpPr>
          <p:cNvPr id="64520" name="Freeform 8"/>
          <p:cNvSpPr>
            <a:spLocks/>
          </p:cNvSpPr>
          <p:nvPr/>
        </p:nvSpPr>
        <p:spPr bwMode="auto">
          <a:xfrm>
            <a:off x="6078538" y="3913188"/>
            <a:ext cx="766762" cy="930275"/>
          </a:xfrm>
          <a:custGeom>
            <a:avLst/>
            <a:gdLst>
              <a:gd name="T0" fmla="*/ 154 w 483"/>
              <a:gd name="T1" fmla="*/ 586 h 586"/>
              <a:gd name="T2" fmla="*/ 382 w 483"/>
              <a:gd name="T3" fmla="*/ 444 h 586"/>
              <a:gd name="T4" fmla="*/ 483 w 483"/>
              <a:gd name="T5" fmla="*/ 39 h 586"/>
              <a:gd name="T6" fmla="*/ 312 w 483"/>
              <a:gd name="T7" fmla="*/ 0 h 586"/>
              <a:gd name="T8" fmla="*/ 0 w 483"/>
              <a:gd name="T9" fmla="*/ 49 h 586"/>
              <a:gd name="T10" fmla="*/ 70 w 483"/>
              <a:gd name="T11" fmla="*/ 492 h 586"/>
              <a:gd name="T12" fmla="*/ 154 w 483"/>
              <a:gd name="T13" fmla="*/ 586 h 586"/>
              <a:gd name="T14" fmla="*/ 0 60000 65536"/>
              <a:gd name="T15" fmla="*/ 0 60000 65536"/>
              <a:gd name="T16" fmla="*/ 0 60000 65536"/>
              <a:gd name="T17" fmla="*/ 0 60000 65536"/>
              <a:gd name="T18" fmla="*/ 0 60000 65536"/>
              <a:gd name="T19" fmla="*/ 0 60000 65536"/>
              <a:gd name="T20" fmla="*/ 0 60000 65536"/>
              <a:gd name="T21" fmla="*/ 0 w 483"/>
              <a:gd name="T22" fmla="*/ 0 h 586"/>
              <a:gd name="T23" fmla="*/ 483 w 483"/>
              <a:gd name="T24" fmla="*/ 586 h 5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3" h="586">
                <a:moveTo>
                  <a:pt x="154" y="586"/>
                </a:moveTo>
                <a:lnTo>
                  <a:pt x="382" y="444"/>
                </a:lnTo>
                <a:lnTo>
                  <a:pt x="483" y="39"/>
                </a:lnTo>
                <a:lnTo>
                  <a:pt x="312" y="0"/>
                </a:lnTo>
                <a:lnTo>
                  <a:pt x="0" y="49"/>
                </a:lnTo>
                <a:lnTo>
                  <a:pt x="70" y="492"/>
                </a:lnTo>
                <a:lnTo>
                  <a:pt x="154" y="586"/>
                </a:lnTo>
                <a:close/>
              </a:path>
            </a:pathLst>
          </a:custGeom>
          <a:solidFill>
            <a:srgbClr val="FFFF00"/>
          </a:solidFill>
          <a:ln w="9525">
            <a:noFill/>
            <a:round/>
            <a:headEnd/>
            <a:tailEnd/>
          </a:ln>
        </p:spPr>
        <p:txBody>
          <a:bodyPr/>
          <a:lstStyle/>
          <a:p>
            <a:endParaRPr lang="es-ES"/>
          </a:p>
        </p:txBody>
      </p:sp>
      <p:sp>
        <p:nvSpPr>
          <p:cNvPr id="64521" name="Freeform 9"/>
          <p:cNvSpPr>
            <a:spLocks/>
          </p:cNvSpPr>
          <p:nvPr/>
        </p:nvSpPr>
        <p:spPr bwMode="auto">
          <a:xfrm>
            <a:off x="6203950" y="3975100"/>
            <a:ext cx="760413" cy="868363"/>
          </a:xfrm>
          <a:custGeom>
            <a:avLst/>
            <a:gdLst>
              <a:gd name="T0" fmla="*/ 479 w 479"/>
              <a:gd name="T1" fmla="*/ 484 h 547"/>
              <a:gd name="T2" fmla="*/ 404 w 479"/>
              <a:gd name="T3" fmla="*/ 0 h 547"/>
              <a:gd name="T4" fmla="*/ 0 w 479"/>
              <a:gd name="T5" fmla="*/ 63 h 547"/>
              <a:gd name="T6" fmla="*/ 75 w 479"/>
              <a:gd name="T7" fmla="*/ 547 h 547"/>
              <a:gd name="T8" fmla="*/ 479 w 479"/>
              <a:gd name="T9" fmla="*/ 484 h 547"/>
              <a:gd name="T10" fmla="*/ 0 60000 65536"/>
              <a:gd name="T11" fmla="*/ 0 60000 65536"/>
              <a:gd name="T12" fmla="*/ 0 60000 65536"/>
              <a:gd name="T13" fmla="*/ 0 60000 65536"/>
              <a:gd name="T14" fmla="*/ 0 60000 65536"/>
              <a:gd name="T15" fmla="*/ 0 w 479"/>
              <a:gd name="T16" fmla="*/ 0 h 547"/>
              <a:gd name="T17" fmla="*/ 479 w 479"/>
              <a:gd name="T18" fmla="*/ 547 h 547"/>
            </a:gdLst>
            <a:ahLst/>
            <a:cxnLst>
              <a:cxn ang="T10">
                <a:pos x="T0" y="T1"/>
              </a:cxn>
              <a:cxn ang="T11">
                <a:pos x="T2" y="T3"/>
              </a:cxn>
              <a:cxn ang="T12">
                <a:pos x="T4" y="T5"/>
              </a:cxn>
              <a:cxn ang="T13">
                <a:pos x="T6" y="T7"/>
              </a:cxn>
              <a:cxn ang="T14">
                <a:pos x="T8" y="T9"/>
              </a:cxn>
            </a:cxnLst>
            <a:rect l="T15" t="T16" r="T17" b="T18"/>
            <a:pathLst>
              <a:path w="479" h="547">
                <a:moveTo>
                  <a:pt x="479" y="484"/>
                </a:moveTo>
                <a:lnTo>
                  <a:pt x="404" y="0"/>
                </a:lnTo>
                <a:lnTo>
                  <a:pt x="0" y="63"/>
                </a:lnTo>
                <a:lnTo>
                  <a:pt x="75" y="547"/>
                </a:lnTo>
                <a:lnTo>
                  <a:pt x="479" y="484"/>
                </a:lnTo>
                <a:close/>
              </a:path>
            </a:pathLst>
          </a:custGeom>
          <a:solidFill>
            <a:srgbClr val="FFCC00"/>
          </a:solidFill>
          <a:ln w="9525">
            <a:noFill/>
            <a:round/>
            <a:headEnd/>
            <a:tailEnd/>
          </a:ln>
        </p:spPr>
        <p:txBody>
          <a:bodyPr/>
          <a:lstStyle/>
          <a:p>
            <a:endParaRPr lang="es-ES"/>
          </a:p>
        </p:txBody>
      </p:sp>
      <p:sp>
        <p:nvSpPr>
          <p:cNvPr id="64522" name="Freeform 10"/>
          <p:cNvSpPr>
            <a:spLocks/>
          </p:cNvSpPr>
          <p:nvPr/>
        </p:nvSpPr>
        <p:spPr bwMode="auto">
          <a:xfrm>
            <a:off x="6754813" y="4457700"/>
            <a:ext cx="295275" cy="241300"/>
          </a:xfrm>
          <a:custGeom>
            <a:avLst/>
            <a:gdLst>
              <a:gd name="T0" fmla="*/ 102 w 186"/>
              <a:gd name="T1" fmla="*/ 30 h 152"/>
              <a:gd name="T2" fmla="*/ 47 w 186"/>
              <a:gd name="T3" fmla="*/ 0 h 152"/>
              <a:gd name="T4" fmla="*/ 60 w 186"/>
              <a:gd name="T5" fmla="*/ 24 h 152"/>
              <a:gd name="T6" fmla="*/ 0 w 186"/>
              <a:gd name="T7" fmla="*/ 91 h 152"/>
              <a:gd name="T8" fmla="*/ 32 w 186"/>
              <a:gd name="T9" fmla="*/ 78 h 152"/>
              <a:gd name="T10" fmla="*/ 1 w 186"/>
              <a:gd name="T11" fmla="*/ 123 h 152"/>
              <a:gd name="T12" fmla="*/ 38 w 186"/>
              <a:gd name="T13" fmla="*/ 97 h 152"/>
              <a:gd name="T14" fmla="*/ 17 w 186"/>
              <a:gd name="T15" fmla="*/ 152 h 152"/>
              <a:gd name="T16" fmla="*/ 65 w 186"/>
              <a:gd name="T17" fmla="*/ 100 h 152"/>
              <a:gd name="T18" fmla="*/ 68 w 186"/>
              <a:gd name="T19" fmla="*/ 100 h 152"/>
              <a:gd name="T20" fmla="*/ 74 w 186"/>
              <a:gd name="T21" fmla="*/ 101 h 152"/>
              <a:gd name="T22" fmla="*/ 85 w 186"/>
              <a:gd name="T23" fmla="*/ 102 h 152"/>
              <a:gd name="T24" fmla="*/ 97 w 186"/>
              <a:gd name="T25" fmla="*/ 102 h 152"/>
              <a:gd name="T26" fmla="*/ 111 w 186"/>
              <a:gd name="T27" fmla="*/ 102 h 152"/>
              <a:gd name="T28" fmla="*/ 126 w 186"/>
              <a:gd name="T29" fmla="*/ 98 h 152"/>
              <a:gd name="T30" fmla="*/ 141 w 186"/>
              <a:gd name="T31" fmla="*/ 92 h 152"/>
              <a:gd name="T32" fmla="*/ 155 w 186"/>
              <a:gd name="T33" fmla="*/ 84 h 152"/>
              <a:gd name="T34" fmla="*/ 175 w 186"/>
              <a:gd name="T35" fmla="*/ 82 h 152"/>
              <a:gd name="T36" fmla="*/ 186 w 186"/>
              <a:gd name="T37" fmla="*/ 42 h 152"/>
              <a:gd name="T38" fmla="*/ 102 w 186"/>
              <a:gd name="T39" fmla="*/ 30 h 1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6"/>
              <a:gd name="T61" fmla="*/ 0 h 152"/>
              <a:gd name="T62" fmla="*/ 186 w 186"/>
              <a:gd name="T63" fmla="*/ 152 h 1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6" h="152">
                <a:moveTo>
                  <a:pt x="102" y="30"/>
                </a:moveTo>
                <a:lnTo>
                  <a:pt x="47" y="0"/>
                </a:lnTo>
                <a:lnTo>
                  <a:pt x="60" y="24"/>
                </a:lnTo>
                <a:lnTo>
                  <a:pt x="0" y="91"/>
                </a:lnTo>
                <a:lnTo>
                  <a:pt x="32" y="78"/>
                </a:lnTo>
                <a:lnTo>
                  <a:pt x="1" y="123"/>
                </a:lnTo>
                <a:lnTo>
                  <a:pt x="38" y="97"/>
                </a:lnTo>
                <a:lnTo>
                  <a:pt x="17" y="152"/>
                </a:lnTo>
                <a:lnTo>
                  <a:pt x="65" y="100"/>
                </a:lnTo>
                <a:lnTo>
                  <a:pt x="68" y="100"/>
                </a:lnTo>
                <a:lnTo>
                  <a:pt x="74" y="101"/>
                </a:lnTo>
                <a:lnTo>
                  <a:pt x="85" y="102"/>
                </a:lnTo>
                <a:lnTo>
                  <a:pt x="97" y="102"/>
                </a:lnTo>
                <a:lnTo>
                  <a:pt x="111" y="102"/>
                </a:lnTo>
                <a:lnTo>
                  <a:pt x="126" y="98"/>
                </a:lnTo>
                <a:lnTo>
                  <a:pt x="141" y="92"/>
                </a:lnTo>
                <a:lnTo>
                  <a:pt x="155" y="84"/>
                </a:lnTo>
                <a:lnTo>
                  <a:pt x="175" y="82"/>
                </a:lnTo>
                <a:lnTo>
                  <a:pt x="186" y="42"/>
                </a:lnTo>
                <a:lnTo>
                  <a:pt x="102" y="30"/>
                </a:lnTo>
                <a:close/>
              </a:path>
            </a:pathLst>
          </a:custGeom>
          <a:solidFill>
            <a:srgbClr val="992600"/>
          </a:solidFill>
          <a:ln w="9525">
            <a:noFill/>
            <a:round/>
            <a:headEnd/>
            <a:tailEnd/>
          </a:ln>
        </p:spPr>
        <p:txBody>
          <a:bodyPr/>
          <a:lstStyle/>
          <a:p>
            <a:endParaRPr lang="es-ES"/>
          </a:p>
        </p:txBody>
      </p:sp>
      <p:sp>
        <p:nvSpPr>
          <p:cNvPr id="64523" name="Freeform 11"/>
          <p:cNvSpPr>
            <a:spLocks/>
          </p:cNvSpPr>
          <p:nvPr/>
        </p:nvSpPr>
        <p:spPr bwMode="auto">
          <a:xfrm>
            <a:off x="7024688" y="4170363"/>
            <a:ext cx="801687" cy="577850"/>
          </a:xfrm>
          <a:custGeom>
            <a:avLst/>
            <a:gdLst>
              <a:gd name="T0" fmla="*/ 429 w 505"/>
              <a:gd name="T1" fmla="*/ 0 h 364"/>
              <a:gd name="T2" fmla="*/ 201 w 505"/>
              <a:gd name="T3" fmla="*/ 205 h 364"/>
              <a:gd name="T4" fmla="*/ 0 w 505"/>
              <a:gd name="T5" fmla="*/ 198 h 364"/>
              <a:gd name="T6" fmla="*/ 8 w 505"/>
              <a:gd name="T7" fmla="*/ 322 h 364"/>
              <a:gd name="T8" fmla="*/ 468 w 505"/>
              <a:gd name="T9" fmla="*/ 364 h 364"/>
              <a:gd name="T10" fmla="*/ 505 w 505"/>
              <a:gd name="T11" fmla="*/ 244 h 364"/>
              <a:gd name="T12" fmla="*/ 429 w 505"/>
              <a:gd name="T13" fmla="*/ 0 h 364"/>
              <a:gd name="T14" fmla="*/ 0 60000 65536"/>
              <a:gd name="T15" fmla="*/ 0 60000 65536"/>
              <a:gd name="T16" fmla="*/ 0 60000 65536"/>
              <a:gd name="T17" fmla="*/ 0 60000 65536"/>
              <a:gd name="T18" fmla="*/ 0 60000 65536"/>
              <a:gd name="T19" fmla="*/ 0 60000 65536"/>
              <a:gd name="T20" fmla="*/ 0 60000 65536"/>
              <a:gd name="T21" fmla="*/ 0 w 505"/>
              <a:gd name="T22" fmla="*/ 0 h 364"/>
              <a:gd name="T23" fmla="*/ 505 w 505"/>
              <a:gd name="T24" fmla="*/ 364 h 3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5" h="364">
                <a:moveTo>
                  <a:pt x="429" y="0"/>
                </a:moveTo>
                <a:lnTo>
                  <a:pt x="201" y="205"/>
                </a:lnTo>
                <a:lnTo>
                  <a:pt x="0" y="198"/>
                </a:lnTo>
                <a:lnTo>
                  <a:pt x="8" y="322"/>
                </a:lnTo>
                <a:lnTo>
                  <a:pt x="468" y="364"/>
                </a:lnTo>
                <a:lnTo>
                  <a:pt x="505" y="244"/>
                </a:lnTo>
                <a:lnTo>
                  <a:pt x="429" y="0"/>
                </a:lnTo>
                <a:close/>
              </a:path>
            </a:pathLst>
          </a:custGeom>
          <a:solidFill>
            <a:srgbClr val="0000FF"/>
          </a:solidFill>
          <a:ln w="9525">
            <a:noFill/>
            <a:round/>
            <a:headEnd/>
            <a:tailEnd/>
          </a:ln>
        </p:spPr>
        <p:txBody>
          <a:bodyPr/>
          <a:lstStyle/>
          <a:p>
            <a:endParaRPr lang="es-ES"/>
          </a:p>
        </p:txBody>
      </p:sp>
      <p:sp>
        <p:nvSpPr>
          <p:cNvPr id="64524" name="Freeform 12"/>
          <p:cNvSpPr>
            <a:spLocks/>
          </p:cNvSpPr>
          <p:nvPr/>
        </p:nvSpPr>
        <p:spPr bwMode="auto">
          <a:xfrm>
            <a:off x="7535863" y="3916363"/>
            <a:ext cx="495300" cy="471487"/>
          </a:xfrm>
          <a:custGeom>
            <a:avLst/>
            <a:gdLst>
              <a:gd name="T0" fmla="*/ 57 w 312"/>
              <a:gd name="T1" fmla="*/ 2 h 297"/>
              <a:gd name="T2" fmla="*/ 49 w 312"/>
              <a:gd name="T3" fmla="*/ 59 h 297"/>
              <a:gd name="T4" fmla="*/ 0 w 312"/>
              <a:gd name="T5" fmla="*/ 297 h 297"/>
              <a:gd name="T6" fmla="*/ 312 w 312"/>
              <a:gd name="T7" fmla="*/ 49 h 297"/>
              <a:gd name="T8" fmla="*/ 306 w 312"/>
              <a:gd name="T9" fmla="*/ 0 h 297"/>
              <a:gd name="T10" fmla="*/ 105 w 312"/>
              <a:gd name="T11" fmla="*/ 34 h 297"/>
              <a:gd name="T12" fmla="*/ 57 w 312"/>
              <a:gd name="T13" fmla="*/ 2 h 297"/>
              <a:gd name="T14" fmla="*/ 0 60000 65536"/>
              <a:gd name="T15" fmla="*/ 0 60000 65536"/>
              <a:gd name="T16" fmla="*/ 0 60000 65536"/>
              <a:gd name="T17" fmla="*/ 0 60000 65536"/>
              <a:gd name="T18" fmla="*/ 0 60000 65536"/>
              <a:gd name="T19" fmla="*/ 0 60000 65536"/>
              <a:gd name="T20" fmla="*/ 0 60000 65536"/>
              <a:gd name="T21" fmla="*/ 0 w 312"/>
              <a:gd name="T22" fmla="*/ 0 h 297"/>
              <a:gd name="T23" fmla="*/ 312 w 312"/>
              <a:gd name="T24" fmla="*/ 297 h 2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2" h="297">
                <a:moveTo>
                  <a:pt x="57" y="2"/>
                </a:moveTo>
                <a:lnTo>
                  <a:pt x="49" y="59"/>
                </a:lnTo>
                <a:lnTo>
                  <a:pt x="0" y="297"/>
                </a:lnTo>
                <a:lnTo>
                  <a:pt x="312" y="49"/>
                </a:lnTo>
                <a:lnTo>
                  <a:pt x="306" y="0"/>
                </a:lnTo>
                <a:lnTo>
                  <a:pt x="105" y="34"/>
                </a:lnTo>
                <a:lnTo>
                  <a:pt x="57" y="2"/>
                </a:lnTo>
                <a:close/>
              </a:path>
            </a:pathLst>
          </a:custGeom>
          <a:solidFill>
            <a:srgbClr val="FFFFFF"/>
          </a:solidFill>
          <a:ln w="9525">
            <a:noFill/>
            <a:round/>
            <a:headEnd/>
            <a:tailEnd/>
          </a:ln>
        </p:spPr>
        <p:txBody>
          <a:bodyPr/>
          <a:lstStyle/>
          <a:p>
            <a:endParaRPr lang="es-ES"/>
          </a:p>
        </p:txBody>
      </p:sp>
      <p:sp>
        <p:nvSpPr>
          <p:cNvPr id="64525" name="Freeform 13"/>
          <p:cNvSpPr>
            <a:spLocks/>
          </p:cNvSpPr>
          <p:nvPr/>
        </p:nvSpPr>
        <p:spPr bwMode="auto">
          <a:xfrm>
            <a:off x="7392988" y="4457700"/>
            <a:ext cx="803275" cy="307975"/>
          </a:xfrm>
          <a:custGeom>
            <a:avLst/>
            <a:gdLst>
              <a:gd name="T0" fmla="*/ 0 w 506"/>
              <a:gd name="T1" fmla="*/ 175 h 194"/>
              <a:gd name="T2" fmla="*/ 312 w 506"/>
              <a:gd name="T3" fmla="*/ 194 h 194"/>
              <a:gd name="T4" fmla="*/ 506 w 506"/>
              <a:gd name="T5" fmla="*/ 0 h 194"/>
              <a:gd name="T6" fmla="*/ 296 w 506"/>
              <a:gd name="T7" fmla="*/ 159 h 194"/>
              <a:gd name="T8" fmla="*/ 0 w 506"/>
              <a:gd name="T9" fmla="*/ 175 h 194"/>
              <a:gd name="T10" fmla="*/ 0 60000 65536"/>
              <a:gd name="T11" fmla="*/ 0 60000 65536"/>
              <a:gd name="T12" fmla="*/ 0 60000 65536"/>
              <a:gd name="T13" fmla="*/ 0 60000 65536"/>
              <a:gd name="T14" fmla="*/ 0 60000 65536"/>
              <a:gd name="T15" fmla="*/ 0 w 506"/>
              <a:gd name="T16" fmla="*/ 0 h 194"/>
              <a:gd name="T17" fmla="*/ 506 w 506"/>
              <a:gd name="T18" fmla="*/ 194 h 194"/>
            </a:gdLst>
            <a:ahLst/>
            <a:cxnLst>
              <a:cxn ang="T10">
                <a:pos x="T0" y="T1"/>
              </a:cxn>
              <a:cxn ang="T11">
                <a:pos x="T2" y="T3"/>
              </a:cxn>
              <a:cxn ang="T12">
                <a:pos x="T4" y="T5"/>
              </a:cxn>
              <a:cxn ang="T13">
                <a:pos x="T6" y="T7"/>
              </a:cxn>
              <a:cxn ang="T14">
                <a:pos x="T8" y="T9"/>
              </a:cxn>
            </a:cxnLst>
            <a:rect l="T15" t="T16" r="T17" b="T18"/>
            <a:pathLst>
              <a:path w="506" h="194">
                <a:moveTo>
                  <a:pt x="0" y="175"/>
                </a:moveTo>
                <a:lnTo>
                  <a:pt x="312" y="194"/>
                </a:lnTo>
                <a:lnTo>
                  <a:pt x="506" y="0"/>
                </a:lnTo>
                <a:lnTo>
                  <a:pt x="296" y="159"/>
                </a:lnTo>
                <a:lnTo>
                  <a:pt x="0" y="175"/>
                </a:lnTo>
                <a:close/>
              </a:path>
            </a:pathLst>
          </a:custGeom>
          <a:solidFill>
            <a:srgbClr val="000000"/>
          </a:solidFill>
          <a:ln w="9525">
            <a:noFill/>
            <a:round/>
            <a:headEnd/>
            <a:tailEnd/>
          </a:ln>
        </p:spPr>
        <p:txBody>
          <a:bodyPr/>
          <a:lstStyle/>
          <a:p>
            <a:endParaRPr lang="es-ES"/>
          </a:p>
        </p:txBody>
      </p:sp>
      <p:sp>
        <p:nvSpPr>
          <p:cNvPr id="64526" name="Freeform 14"/>
          <p:cNvSpPr>
            <a:spLocks/>
          </p:cNvSpPr>
          <p:nvPr/>
        </p:nvSpPr>
        <p:spPr bwMode="auto">
          <a:xfrm>
            <a:off x="7348538" y="4078288"/>
            <a:ext cx="61912" cy="328612"/>
          </a:xfrm>
          <a:custGeom>
            <a:avLst/>
            <a:gdLst>
              <a:gd name="T0" fmla="*/ 15 w 39"/>
              <a:gd name="T1" fmla="*/ 21 h 207"/>
              <a:gd name="T2" fmla="*/ 0 w 39"/>
              <a:gd name="T3" fmla="*/ 207 h 207"/>
              <a:gd name="T4" fmla="*/ 39 w 39"/>
              <a:gd name="T5" fmla="*/ 0 h 207"/>
              <a:gd name="T6" fmla="*/ 15 w 39"/>
              <a:gd name="T7" fmla="*/ 21 h 207"/>
              <a:gd name="T8" fmla="*/ 0 60000 65536"/>
              <a:gd name="T9" fmla="*/ 0 60000 65536"/>
              <a:gd name="T10" fmla="*/ 0 60000 65536"/>
              <a:gd name="T11" fmla="*/ 0 60000 65536"/>
              <a:gd name="T12" fmla="*/ 0 w 39"/>
              <a:gd name="T13" fmla="*/ 0 h 207"/>
              <a:gd name="T14" fmla="*/ 39 w 39"/>
              <a:gd name="T15" fmla="*/ 207 h 207"/>
            </a:gdLst>
            <a:ahLst/>
            <a:cxnLst>
              <a:cxn ang="T8">
                <a:pos x="T0" y="T1"/>
              </a:cxn>
              <a:cxn ang="T9">
                <a:pos x="T2" y="T3"/>
              </a:cxn>
              <a:cxn ang="T10">
                <a:pos x="T4" y="T5"/>
              </a:cxn>
              <a:cxn ang="T11">
                <a:pos x="T6" y="T7"/>
              </a:cxn>
            </a:cxnLst>
            <a:rect l="T12" t="T13" r="T14" b="T15"/>
            <a:pathLst>
              <a:path w="39" h="207">
                <a:moveTo>
                  <a:pt x="15" y="21"/>
                </a:moveTo>
                <a:lnTo>
                  <a:pt x="0" y="207"/>
                </a:lnTo>
                <a:lnTo>
                  <a:pt x="39" y="0"/>
                </a:lnTo>
                <a:lnTo>
                  <a:pt x="15" y="21"/>
                </a:lnTo>
                <a:close/>
              </a:path>
            </a:pathLst>
          </a:custGeom>
          <a:solidFill>
            <a:srgbClr val="000000"/>
          </a:solidFill>
          <a:ln w="9525">
            <a:noFill/>
            <a:round/>
            <a:headEnd/>
            <a:tailEnd/>
          </a:ln>
        </p:spPr>
        <p:txBody>
          <a:bodyPr/>
          <a:lstStyle/>
          <a:p>
            <a:endParaRPr lang="es-ES"/>
          </a:p>
        </p:txBody>
      </p:sp>
      <p:sp>
        <p:nvSpPr>
          <p:cNvPr id="64527" name="Freeform 15"/>
          <p:cNvSpPr>
            <a:spLocks/>
          </p:cNvSpPr>
          <p:nvPr/>
        </p:nvSpPr>
        <p:spPr bwMode="auto">
          <a:xfrm>
            <a:off x="7391400" y="4818063"/>
            <a:ext cx="47625" cy="46037"/>
          </a:xfrm>
          <a:custGeom>
            <a:avLst/>
            <a:gdLst>
              <a:gd name="T0" fmla="*/ 15 w 30"/>
              <a:gd name="T1" fmla="*/ 29 h 29"/>
              <a:gd name="T2" fmla="*/ 21 w 30"/>
              <a:gd name="T3" fmla="*/ 28 h 29"/>
              <a:gd name="T4" fmla="*/ 26 w 30"/>
              <a:gd name="T5" fmla="*/ 26 h 29"/>
              <a:gd name="T6" fmla="*/ 29 w 30"/>
              <a:gd name="T7" fmla="*/ 21 h 29"/>
              <a:gd name="T8" fmla="*/ 30 w 30"/>
              <a:gd name="T9" fmla="*/ 15 h 29"/>
              <a:gd name="T10" fmla="*/ 29 w 30"/>
              <a:gd name="T11" fmla="*/ 10 h 29"/>
              <a:gd name="T12" fmla="*/ 26 w 30"/>
              <a:gd name="T13" fmla="*/ 5 h 29"/>
              <a:gd name="T14" fmla="*/ 21 w 30"/>
              <a:gd name="T15" fmla="*/ 1 h 29"/>
              <a:gd name="T16" fmla="*/ 15 w 30"/>
              <a:gd name="T17" fmla="*/ 0 h 29"/>
              <a:gd name="T18" fmla="*/ 10 w 30"/>
              <a:gd name="T19" fmla="*/ 1 h 29"/>
              <a:gd name="T20" fmla="*/ 5 w 30"/>
              <a:gd name="T21" fmla="*/ 5 h 29"/>
              <a:gd name="T22" fmla="*/ 1 w 30"/>
              <a:gd name="T23" fmla="*/ 10 h 29"/>
              <a:gd name="T24" fmla="*/ 0 w 30"/>
              <a:gd name="T25" fmla="*/ 15 h 29"/>
              <a:gd name="T26" fmla="*/ 1 w 30"/>
              <a:gd name="T27" fmla="*/ 21 h 29"/>
              <a:gd name="T28" fmla="*/ 5 w 30"/>
              <a:gd name="T29" fmla="*/ 26 h 29"/>
              <a:gd name="T30" fmla="*/ 10 w 30"/>
              <a:gd name="T31" fmla="*/ 28 h 29"/>
              <a:gd name="T32" fmla="*/ 15 w 30"/>
              <a:gd name="T33" fmla="*/ 29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
              <a:gd name="T52" fmla="*/ 0 h 29"/>
              <a:gd name="T53" fmla="*/ 30 w 30"/>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 h="29">
                <a:moveTo>
                  <a:pt x="15" y="29"/>
                </a:moveTo>
                <a:lnTo>
                  <a:pt x="21" y="28"/>
                </a:lnTo>
                <a:lnTo>
                  <a:pt x="26" y="26"/>
                </a:lnTo>
                <a:lnTo>
                  <a:pt x="29" y="21"/>
                </a:lnTo>
                <a:lnTo>
                  <a:pt x="30" y="15"/>
                </a:lnTo>
                <a:lnTo>
                  <a:pt x="29" y="10"/>
                </a:lnTo>
                <a:lnTo>
                  <a:pt x="26" y="5"/>
                </a:lnTo>
                <a:lnTo>
                  <a:pt x="21" y="1"/>
                </a:lnTo>
                <a:lnTo>
                  <a:pt x="15" y="0"/>
                </a:lnTo>
                <a:lnTo>
                  <a:pt x="10" y="1"/>
                </a:lnTo>
                <a:lnTo>
                  <a:pt x="5" y="5"/>
                </a:lnTo>
                <a:lnTo>
                  <a:pt x="1" y="10"/>
                </a:lnTo>
                <a:lnTo>
                  <a:pt x="0" y="15"/>
                </a:lnTo>
                <a:lnTo>
                  <a:pt x="1" y="21"/>
                </a:lnTo>
                <a:lnTo>
                  <a:pt x="5" y="26"/>
                </a:lnTo>
                <a:lnTo>
                  <a:pt x="10" y="28"/>
                </a:lnTo>
                <a:lnTo>
                  <a:pt x="15" y="29"/>
                </a:lnTo>
                <a:close/>
              </a:path>
            </a:pathLst>
          </a:custGeom>
          <a:solidFill>
            <a:srgbClr val="000000"/>
          </a:solidFill>
          <a:ln w="9525">
            <a:noFill/>
            <a:round/>
            <a:headEnd/>
            <a:tailEnd/>
          </a:ln>
        </p:spPr>
        <p:txBody>
          <a:bodyPr/>
          <a:lstStyle/>
          <a:p>
            <a:endParaRPr lang="es-ES"/>
          </a:p>
        </p:txBody>
      </p:sp>
      <p:sp>
        <p:nvSpPr>
          <p:cNvPr id="64528" name="Freeform 16"/>
          <p:cNvSpPr>
            <a:spLocks/>
          </p:cNvSpPr>
          <p:nvPr/>
        </p:nvSpPr>
        <p:spPr bwMode="auto">
          <a:xfrm>
            <a:off x="7343775" y="4197350"/>
            <a:ext cx="509588" cy="298450"/>
          </a:xfrm>
          <a:custGeom>
            <a:avLst/>
            <a:gdLst>
              <a:gd name="T0" fmla="*/ 0 w 321"/>
              <a:gd name="T1" fmla="*/ 188 h 188"/>
              <a:gd name="T2" fmla="*/ 183 w 321"/>
              <a:gd name="T3" fmla="*/ 165 h 188"/>
              <a:gd name="T4" fmla="*/ 321 w 321"/>
              <a:gd name="T5" fmla="*/ 0 h 188"/>
              <a:gd name="T6" fmla="*/ 175 w 321"/>
              <a:gd name="T7" fmla="*/ 150 h 188"/>
              <a:gd name="T8" fmla="*/ 0 w 321"/>
              <a:gd name="T9" fmla="*/ 188 h 188"/>
              <a:gd name="T10" fmla="*/ 0 60000 65536"/>
              <a:gd name="T11" fmla="*/ 0 60000 65536"/>
              <a:gd name="T12" fmla="*/ 0 60000 65536"/>
              <a:gd name="T13" fmla="*/ 0 60000 65536"/>
              <a:gd name="T14" fmla="*/ 0 60000 65536"/>
              <a:gd name="T15" fmla="*/ 0 w 321"/>
              <a:gd name="T16" fmla="*/ 0 h 188"/>
              <a:gd name="T17" fmla="*/ 321 w 321"/>
              <a:gd name="T18" fmla="*/ 188 h 188"/>
            </a:gdLst>
            <a:ahLst/>
            <a:cxnLst>
              <a:cxn ang="T10">
                <a:pos x="T0" y="T1"/>
              </a:cxn>
              <a:cxn ang="T11">
                <a:pos x="T2" y="T3"/>
              </a:cxn>
              <a:cxn ang="T12">
                <a:pos x="T4" y="T5"/>
              </a:cxn>
              <a:cxn ang="T13">
                <a:pos x="T6" y="T7"/>
              </a:cxn>
              <a:cxn ang="T14">
                <a:pos x="T8" y="T9"/>
              </a:cxn>
            </a:cxnLst>
            <a:rect l="T15" t="T16" r="T17" b="T18"/>
            <a:pathLst>
              <a:path w="321" h="188">
                <a:moveTo>
                  <a:pt x="0" y="188"/>
                </a:moveTo>
                <a:lnTo>
                  <a:pt x="183" y="165"/>
                </a:lnTo>
                <a:lnTo>
                  <a:pt x="321" y="0"/>
                </a:lnTo>
                <a:lnTo>
                  <a:pt x="175" y="150"/>
                </a:lnTo>
                <a:lnTo>
                  <a:pt x="0" y="188"/>
                </a:lnTo>
                <a:close/>
              </a:path>
            </a:pathLst>
          </a:custGeom>
          <a:solidFill>
            <a:srgbClr val="3F3FFF"/>
          </a:solidFill>
          <a:ln w="9525">
            <a:noFill/>
            <a:round/>
            <a:headEnd/>
            <a:tailEnd/>
          </a:ln>
        </p:spPr>
        <p:txBody>
          <a:bodyPr/>
          <a:lstStyle/>
          <a:p>
            <a:endParaRPr lang="es-ES"/>
          </a:p>
        </p:txBody>
      </p:sp>
      <p:sp>
        <p:nvSpPr>
          <p:cNvPr id="64529" name="Freeform 17"/>
          <p:cNvSpPr>
            <a:spLocks/>
          </p:cNvSpPr>
          <p:nvPr/>
        </p:nvSpPr>
        <p:spPr bwMode="auto">
          <a:xfrm>
            <a:off x="7621588" y="4430713"/>
            <a:ext cx="160337" cy="107950"/>
          </a:xfrm>
          <a:custGeom>
            <a:avLst/>
            <a:gdLst>
              <a:gd name="T0" fmla="*/ 0 w 101"/>
              <a:gd name="T1" fmla="*/ 14 h 68"/>
              <a:gd name="T2" fmla="*/ 101 w 101"/>
              <a:gd name="T3" fmla="*/ 68 h 68"/>
              <a:gd name="T4" fmla="*/ 18 w 101"/>
              <a:gd name="T5" fmla="*/ 0 h 68"/>
              <a:gd name="T6" fmla="*/ 0 w 101"/>
              <a:gd name="T7" fmla="*/ 14 h 68"/>
              <a:gd name="T8" fmla="*/ 0 60000 65536"/>
              <a:gd name="T9" fmla="*/ 0 60000 65536"/>
              <a:gd name="T10" fmla="*/ 0 60000 65536"/>
              <a:gd name="T11" fmla="*/ 0 60000 65536"/>
              <a:gd name="T12" fmla="*/ 0 w 101"/>
              <a:gd name="T13" fmla="*/ 0 h 68"/>
              <a:gd name="T14" fmla="*/ 101 w 101"/>
              <a:gd name="T15" fmla="*/ 68 h 68"/>
            </a:gdLst>
            <a:ahLst/>
            <a:cxnLst>
              <a:cxn ang="T8">
                <a:pos x="T0" y="T1"/>
              </a:cxn>
              <a:cxn ang="T9">
                <a:pos x="T2" y="T3"/>
              </a:cxn>
              <a:cxn ang="T10">
                <a:pos x="T4" y="T5"/>
              </a:cxn>
              <a:cxn ang="T11">
                <a:pos x="T6" y="T7"/>
              </a:cxn>
            </a:cxnLst>
            <a:rect l="T12" t="T13" r="T14" b="T15"/>
            <a:pathLst>
              <a:path w="101" h="68">
                <a:moveTo>
                  <a:pt x="0" y="14"/>
                </a:moveTo>
                <a:lnTo>
                  <a:pt x="101" y="68"/>
                </a:lnTo>
                <a:lnTo>
                  <a:pt x="18" y="0"/>
                </a:lnTo>
                <a:lnTo>
                  <a:pt x="0" y="14"/>
                </a:lnTo>
                <a:close/>
              </a:path>
            </a:pathLst>
          </a:custGeom>
          <a:solidFill>
            <a:srgbClr val="3F3FFF"/>
          </a:solidFill>
          <a:ln w="9525">
            <a:noFill/>
            <a:round/>
            <a:headEnd/>
            <a:tailEnd/>
          </a:ln>
        </p:spPr>
        <p:txBody>
          <a:bodyPr/>
          <a:lstStyle/>
          <a:p>
            <a:endParaRPr lang="es-ES"/>
          </a:p>
        </p:txBody>
      </p:sp>
      <p:sp>
        <p:nvSpPr>
          <p:cNvPr id="64530" name="Freeform 18"/>
          <p:cNvSpPr>
            <a:spLocks/>
          </p:cNvSpPr>
          <p:nvPr/>
        </p:nvSpPr>
        <p:spPr bwMode="auto">
          <a:xfrm>
            <a:off x="7791450" y="4370388"/>
            <a:ext cx="215900" cy="17462"/>
          </a:xfrm>
          <a:custGeom>
            <a:avLst/>
            <a:gdLst>
              <a:gd name="T0" fmla="*/ 0 w 136"/>
              <a:gd name="T1" fmla="*/ 0 h 11"/>
              <a:gd name="T2" fmla="*/ 8 w 136"/>
              <a:gd name="T3" fmla="*/ 0 h 11"/>
              <a:gd name="T4" fmla="*/ 24 w 136"/>
              <a:gd name="T5" fmla="*/ 1 h 11"/>
              <a:gd name="T6" fmla="*/ 47 w 136"/>
              <a:gd name="T7" fmla="*/ 4 h 11"/>
              <a:gd name="T8" fmla="*/ 72 w 136"/>
              <a:gd name="T9" fmla="*/ 5 h 11"/>
              <a:gd name="T10" fmla="*/ 95 w 136"/>
              <a:gd name="T11" fmla="*/ 7 h 11"/>
              <a:gd name="T12" fmla="*/ 115 w 136"/>
              <a:gd name="T13" fmla="*/ 10 h 11"/>
              <a:gd name="T14" fmla="*/ 130 w 136"/>
              <a:gd name="T15" fmla="*/ 11 h 11"/>
              <a:gd name="T16" fmla="*/ 136 w 136"/>
              <a:gd name="T17" fmla="*/ 11 h 11"/>
              <a:gd name="T18" fmla="*/ 6 w 136"/>
              <a:gd name="T19" fmla="*/ 9 h 11"/>
              <a:gd name="T20" fmla="*/ 0 w 136"/>
              <a:gd name="T21" fmla="*/ 0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6"/>
              <a:gd name="T34" fmla="*/ 0 h 11"/>
              <a:gd name="T35" fmla="*/ 136 w 136"/>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6" h="11">
                <a:moveTo>
                  <a:pt x="0" y="0"/>
                </a:moveTo>
                <a:lnTo>
                  <a:pt x="8" y="0"/>
                </a:lnTo>
                <a:lnTo>
                  <a:pt x="24" y="1"/>
                </a:lnTo>
                <a:lnTo>
                  <a:pt x="47" y="4"/>
                </a:lnTo>
                <a:lnTo>
                  <a:pt x="72" y="5"/>
                </a:lnTo>
                <a:lnTo>
                  <a:pt x="95" y="7"/>
                </a:lnTo>
                <a:lnTo>
                  <a:pt x="115" y="10"/>
                </a:lnTo>
                <a:lnTo>
                  <a:pt x="130" y="11"/>
                </a:lnTo>
                <a:lnTo>
                  <a:pt x="136" y="11"/>
                </a:lnTo>
                <a:lnTo>
                  <a:pt x="6" y="9"/>
                </a:lnTo>
                <a:lnTo>
                  <a:pt x="0" y="0"/>
                </a:lnTo>
                <a:close/>
              </a:path>
            </a:pathLst>
          </a:custGeom>
          <a:solidFill>
            <a:srgbClr val="3F3FFF"/>
          </a:solidFill>
          <a:ln w="9525">
            <a:noFill/>
            <a:round/>
            <a:headEnd/>
            <a:tailEnd/>
          </a:ln>
        </p:spPr>
        <p:txBody>
          <a:bodyPr/>
          <a:lstStyle/>
          <a:p>
            <a:endParaRPr lang="es-ES"/>
          </a:p>
        </p:txBody>
      </p:sp>
      <p:sp>
        <p:nvSpPr>
          <p:cNvPr id="64531" name="Freeform 19"/>
          <p:cNvSpPr>
            <a:spLocks/>
          </p:cNvSpPr>
          <p:nvPr/>
        </p:nvSpPr>
        <p:spPr bwMode="auto">
          <a:xfrm>
            <a:off x="7642225" y="4149725"/>
            <a:ext cx="19050" cy="25400"/>
          </a:xfrm>
          <a:custGeom>
            <a:avLst/>
            <a:gdLst>
              <a:gd name="T0" fmla="*/ 6 w 12"/>
              <a:gd name="T1" fmla="*/ 16 h 16"/>
              <a:gd name="T2" fmla="*/ 9 w 12"/>
              <a:gd name="T3" fmla="*/ 15 h 16"/>
              <a:gd name="T4" fmla="*/ 11 w 12"/>
              <a:gd name="T5" fmla="*/ 14 h 16"/>
              <a:gd name="T6" fmla="*/ 12 w 12"/>
              <a:gd name="T7" fmla="*/ 11 h 16"/>
              <a:gd name="T8" fmla="*/ 12 w 12"/>
              <a:gd name="T9" fmla="*/ 9 h 16"/>
              <a:gd name="T10" fmla="*/ 12 w 12"/>
              <a:gd name="T11" fmla="*/ 5 h 16"/>
              <a:gd name="T12" fmla="*/ 11 w 12"/>
              <a:gd name="T13" fmla="*/ 3 h 16"/>
              <a:gd name="T14" fmla="*/ 9 w 12"/>
              <a:gd name="T15" fmla="*/ 2 h 16"/>
              <a:gd name="T16" fmla="*/ 6 w 12"/>
              <a:gd name="T17" fmla="*/ 0 h 16"/>
              <a:gd name="T18" fmla="*/ 4 w 12"/>
              <a:gd name="T19" fmla="*/ 2 h 16"/>
              <a:gd name="T20" fmla="*/ 1 w 12"/>
              <a:gd name="T21" fmla="*/ 3 h 16"/>
              <a:gd name="T22" fmla="*/ 0 w 12"/>
              <a:gd name="T23" fmla="*/ 5 h 16"/>
              <a:gd name="T24" fmla="*/ 0 w 12"/>
              <a:gd name="T25" fmla="*/ 9 h 16"/>
              <a:gd name="T26" fmla="*/ 0 w 12"/>
              <a:gd name="T27" fmla="*/ 11 h 16"/>
              <a:gd name="T28" fmla="*/ 1 w 12"/>
              <a:gd name="T29" fmla="*/ 14 h 16"/>
              <a:gd name="T30" fmla="*/ 4 w 12"/>
              <a:gd name="T31" fmla="*/ 15 h 16"/>
              <a:gd name="T32" fmla="*/ 6 w 12"/>
              <a:gd name="T33" fmla="*/ 16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6"/>
              <a:gd name="T53" fmla="*/ 12 w 12"/>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6">
                <a:moveTo>
                  <a:pt x="6" y="16"/>
                </a:moveTo>
                <a:lnTo>
                  <a:pt x="9" y="15"/>
                </a:lnTo>
                <a:lnTo>
                  <a:pt x="11" y="14"/>
                </a:lnTo>
                <a:lnTo>
                  <a:pt x="12" y="11"/>
                </a:lnTo>
                <a:lnTo>
                  <a:pt x="12" y="9"/>
                </a:lnTo>
                <a:lnTo>
                  <a:pt x="12" y="5"/>
                </a:lnTo>
                <a:lnTo>
                  <a:pt x="11" y="3"/>
                </a:lnTo>
                <a:lnTo>
                  <a:pt x="9" y="2"/>
                </a:lnTo>
                <a:lnTo>
                  <a:pt x="6" y="0"/>
                </a:lnTo>
                <a:lnTo>
                  <a:pt x="4" y="2"/>
                </a:lnTo>
                <a:lnTo>
                  <a:pt x="1" y="3"/>
                </a:lnTo>
                <a:lnTo>
                  <a:pt x="0" y="5"/>
                </a:lnTo>
                <a:lnTo>
                  <a:pt x="0" y="9"/>
                </a:lnTo>
                <a:lnTo>
                  <a:pt x="0" y="11"/>
                </a:lnTo>
                <a:lnTo>
                  <a:pt x="1" y="14"/>
                </a:lnTo>
                <a:lnTo>
                  <a:pt x="4" y="15"/>
                </a:lnTo>
                <a:lnTo>
                  <a:pt x="6" y="16"/>
                </a:lnTo>
                <a:close/>
              </a:path>
            </a:pathLst>
          </a:custGeom>
          <a:solidFill>
            <a:srgbClr val="BFBFBF"/>
          </a:solidFill>
          <a:ln w="9525">
            <a:noFill/>
            <a:round/>
            <a:headEnd/>
            <a:tailEnd/>
          </a:ln>
        </p:spPr>
        <p:txBody>
          <a:bodyPr/>
          <a:lstStyle/>
          <a:p>
            <a:endParaRPr lang="es-ES"/>
          </a:p>
        </p:txBody>
      </p:sp>
      <p:sp>
        <p:nvSpPr>
          <p:cNvPr id="64532" name="Freeform 20"/>
          <p:cNvSpPr>
            <a:spLocks/>
          </p:cNvSpPr>
          <p:nvPr/>
        </p:nvSpPr>
        <p:spPr bwMode="auto">
          <a:xfrm>
            <a:off x="7464425" y="4805363"/>
            <a:ext cx="257175" cy="65087"/>
          </a:xfrm>
          <a:custGeom>
            <a:avLst/>
            <a:gdLst>
              <a:gd name="T0" fmla="*/ 0 w 162"/>
              <a:gd name="T1" fmla="*/ 5 h 41"/>
              <a:gd name="T2" fmla="*/ 162 w 162"/>
              <a:gd name="T3" fmla="*/ 41 h 41"/>
              <a:gd name="T4" fmla="*/ 158 w 162"/>
              <a:gd name="T5" fmla="*/ 39 h 41"/>
              <a:gd name="T6" fmla="*/ 147 w 162"/>
              <a:gd name="T7" fmla="*/ 33 h 41"/>
              <a:gd name="T8" fmla="*/ 132 w 162"/>
              <a:gd name="T9" fmla="*/ 23 h 41"/>
              <a:gd name="T10" fmla="*/ 111 w 162"/>
              <a:gd name="T11" fmla="*/ 14 h 41"/>
              <a:gd name="T12" fmla="*/ 87 w 162"/>
              <a:gd name="T13" fmla="*/ 6 h 41"/>
              <a:gd name="T14" fmla="*/ 59 w 162"/>
              <a:gd name="T15" fmla="*/ 1 h 41"/>
              <a:gd name="T16" fmla="*/ 29 w 162"/>
              <a:gd name="T17" fmla="*/ 0 h 41"/>
              <a:gd name="T18" fmla="*/ 0 w 162"/>
              <a:gd name="T19" fmla="*/ 5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2"/>
              <a:gd name="T31" fmla="*/ 0 h 41"/>
              <a:gd name="T32" fmla="*/ 162 w 162"/>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2" h="41">
                <a:moveTo>
                  <a:pt x="0" y="5"/>
                </a:moveTo>
                <a:lnTo>
                  <a:pt x="162" y="41"/>
                </a:lnTo>
                <a:lnTo>
                  <a:pt x="158" y="39"/>
                </a:lnTo>
                <a:lnTo>
                  <a:pt x="147" y="33"/>
                </a:lnTo>
                <a:lnTo>
                  <a:pt x="132" y="23"/>
                </a:lnTo>
                <a:lnTo>
                  <a:pt x="111" y="14"/>
                </a:lnTo>
                <a:lnTo>
                  <a:pt x="87" y="6"/>
                </a:lnTo>
                <a:lnTo>
                  <a:pt x="59" y="1"/>
                </a:lnTo>
                <a:lnTo>
                  <a:pt x="29" y="0"/>
                </a:lnTo>
                <a:lnTo>
                  <a:pt x="0" y="5"/>
                </a:lnTo>
                <a:close/>
              </a:path>
            </a:pathLst>
          </a:custGeom>
          <a:solidFill>
            <a:srgbClr val="000000"/>
          </a:solidFill>
          <a:ln w="9525">
            <a:noFill/>
            <a:round/>
            <a:headEnd/>
            <a:tailEnd/>
          </a:ln>
        </p:spPr>
        <p:txBody>
          <a:bodyPr/>
          <a:lstStyle/>
          <a:p>
            <a:endParaRPr lang="es-ES"/>
          </a:p>
        </p:txBody>
      </p:sp>
      <p:sp>
        <p:nvSpPr>
          <p:cNvPr id="64533" name="Freeform 21"/>
          <p:cNvSpPr>
            <a:spLocks/>
          </p:cNvSpPr>
          <p:nvPr/>
        </p:nvSpPr>
        <p:spPr bwMode="auto">
          <a:xfrm>
            <a:off x="7115175" y="4083050"/>
            <a:ext cx="214313" cy="231775"/>
          </a:xfrm>
          <a:custGeom>
            <a:avLst/>
            <a:gdLst>
              <a:gd name="T0" fmla="*/ 135 w 135"/>
              <a:gd name="T1" fmla="*/ 0 h 146"/>
              <a:gd name="T2" fmla="*/ 0 w 135"/>
              <a:gd name="T3" fmla="*/ 146 h 146"/>
              <a:gd name="T4" fmla="*/ 127 w 135"/>
              <a:gd name="T5" fmla="*/ 40 h 146"/>
              <a:gd name="T6" fmla="*/ 135 w 135"/>
              <a:gd name="T7" fmla="*/ 0 h 146"/>
              <a:gd name="T8" fmla="*/ 0 60000 65536"/>
              <a:gd name="T9" fmla="*/ 0 60000 65536"/>
              <a:gd name="T10" fmla="*/ 0 60000 65536"/>
              <a:gd name="T11" fmla="*/ 0 60000 65536"/>
              <a:gd name="T12" fmla="*/ 0 w 135"/>
              <a:gd name="T13" fmla="*/ 0 h 146"/>
              <a:gd name="T14" fmla="*/ 135 w 135"/>
              <a:gd name="T15" fmla="*/ 146 h 146"/>
            </a:gdLst>
            <a:ahLst/>
            <a:cxnLst>
              <a:cxn ang="T8">
                <a:pos x="T0" y="T1"/>
              </a:cxn>
              <a:cxn ang="T9">
                <a:pos x="T2" y="T3"/>
              </a:cxn>
              <a:cxn ang="T10">
                <a:pos x="T4" y="T5"/>
              </a:cxn>
              <a:cxn ang="T11">
                <a:pos x="T6" y="T7"/>
              </a:cxn>
            </a:cxnLst>
            <a:rect l="T12" t="T13" r="T14" b="T15"/>
            <a:pathLst>
              <a:path w="135" h="146">
                <a:moveTo>
                  <a:pt x="135" y="0"/>
                </a:moveTo>
                <a:lnTo>
                  <a:pt x="0" y="146"/>
                </a:lnTo>
                <a:lnTo>
                  <a:pt x="127" y="40"/>
                </a:lnTo>
                <a:lnTo>
                  <a:pt x="135" y="0"/>
                </a:lnTo>
                <a:close/>
              </a:path>
            </a:pathLst>
          </a:custGeom>
          <a:solidFill>
            <a:srgbClr val="3F3FFF"/>
          </a:solidFill>
          <a:ln w="9525">
            <a:noFill/>
            <a:round/>
            <a:headEnd/>
            <a:tailEnd/>
          </a:ln>
        </p:spPr>
        <p:txBody>
          <a:bodyPr/>
          <a:lstStyle/>
          <a:p>
            <a:endParaRPr lang="es-ES"/>
          </a:p>
        </p:txBody>
      </p:sp>
      <p:sp>
        <p:nvSpPr>
          <p:cNvPr id="64534" name="Freeform 22"/>
          <p:cNvSpPr>
            <a:spLocks/>
          </p:cNvSpPr>
          <p:nvPr/>
        </p:nvSpPr>
        <p:spPr bwMode="auto">
          <a:xfrm>
            <a:off x="7942263" y="4133850"/>
            <a:ext cx="280987" cy="63500"/>
          </a:xfrm>
          <a:custGeom>
            <a:avLst/>
            <a:gdLst>
              <a:gd name="T0" fmla="*/ 0 w 177"/>
              <a:gd name="T1" fmla="*/ 27 h 40"/>
              <a:gd name="T2" fmla="*/ 12 w 177"/>
              <a:gd name="T3" fmla="*/ 27 h 40"/>
              <a:gd name="T4" fmla="*/ 34 w 177"/>
              <a:gd name="T5" fmla="*/ 30 h 40"/>
              <a:gd name="T6" fmla="*/ 63 w 177"/>
              <a:gd name="T7" fmla="*/ 31 h 40"/>
              <a:gd name="T8" fmla="*/ 95 w 177"/>
              <a:gd name="T9" fmla="*/ 34 h 40"/>
              <a:gd name="T10" fmla="*/ 125 w 177"/>
              <a:gd name="T11" fmla="*/ 36 h 40"/>
              <a:gd name="T12" fmla="*/ 152 w 177"/>
              <a:gd name="T13" fmla="*/ 37 h 40"/>
              <a:gd name="T14" fmla="*/ 170 w 177"/>
              <a:gd name="T15" fmla="*/ 40 h 40"/>
              <a:gd name="T16" fmla="*/ 177 w 177"/>
              <a:gd name="T17" fmla="*/ 40 h 40"/>
              <a:gd name="T18" fmla="*/ 15 w 177"/>
              <a:gd name="T19" fmla="*/ 0 h 40"/>
              <a:gd name="T20" fmla="*/ 0 w 177"/>
              <a:gd name="T21" fmla="*/ 27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
              <a:gd name="T34" fmla="*/ 0 h 40"/>
              <a:gd name="T35" fmla="*/ 177 w 177"/>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 h="40">
                <a:moveTo>
                  <a:pt x="0" y="27"/>
                </a:moveTo>
                <a:lnTo>
                  <a:pt x="12" y="27"/>
                </a:lnTo>
                <a:lnTo>
                  <a:pt x="34" y="30"/>
                </a:lnTo>
                <a:lnTo>
                  <a:pt x="63" y="31"/>
                </a:lnTo>
                <a:lnTo>
                  <a:pt x="95" y="34"/>
                </a:lnTo>
                <a:lnTo>
                  <a:pt x="125" y="36"/>
                </a:lnTo>
                <a:lnTo>
                  <a:pt x="152" y="37"/>
                </a:lnTo>
                <a:lnTo>
                  <a:pt x="170" y="40"/>
                </a:lnTo>
                <a:lnTo>
                  <a:pt x="177" y="40"/>
                </a:lnTo>
                <a:lnTo>
                  <a:pt x="15" y="0"/>
                </a:lnTo>
                <a:lnTo>
                  <a:pt x="0" y="27"/>
                </a:lnTo>
                <a:close/>
              </a:path>
            </a:pathLst>
          </a:custGeom>
          <a:solidFill>
            <a:srgbClr val="000000"/>
          </a:solidFill>
          <a:ln w="9525">
            <a:noFill/>
            <a:round/>
            <a:headEnd/>
            <a:tailEnd/>
          </a:ln>
        </p:spPr>
        <p:txBody>
          <a:bodyPr/>
          <a:lstStyle/>
          <a:p>
            <a:endParaRPr lang="es-ES"/>
          </a:p>
        </p:txBody>
      </p:sp>
      <p:sp>
        <p:nvSpPr>
          <p:cNvPr id="64535" name="Freeform 23"/>
          <p:cNvSpPr>
            <a:spLocks/>
          </p:cNvSpPr>
          <p:nvPr/>
        </p:nvSpPr>
        <p:spPr bwMode="auto">
          <a:xfrm>
            <a:off x="7394575" y="3316288"/>
            <a:ext cx="620713" cy="663575"/>
          </a:xfrm>
          <a:custGeom>
            <a:avLst/>
            <a:gdLst>
              <a:gd name="T0" fmla="*/ 391 w 391"/>
              <a:gd name="T1" fmla="*/ 148 h 418"/>
              <a:gd name="T2" fmla="*/ 385 w 391"/>
              <a:gd name="T3" fmla="*/ 135 h 418"/>
              <a:gd name="T4" fmla="*/ 376 w 391"/>
              <a:gd name="T5" fmla="*/ 119 h 418"/>
              <a:gd name="T6" fmla="*/ 367 w 391"/>
              <a:gd name="T7" fmla="*/ 102 h 418"/>
              <a:gd name="T8" fmla="*/ 354 w 391"/>
              <a:gd name="T9" fmla="*/ 88 h 418"/>
              <a:gd name="T10" fmla="*/ 341 w 391"/>
              <a:gd name="T11" fmla="*/ 79 h 418"/>
              <a:gd name="T12" fmla="*/ 325 w 391"/>
              <a:gd name="T13" fmla="*/ 78 h 418"/>
              <a:gd name="T14" fmla="*/ 307 w 391"/>
              <a:gd name="T15" fmla="*/ 89 h 418"/>
              <a:gd name="T16" fmla="*/ 286 w 391"/>
              <a:gd name="T17" fmla="*/ 114 h 418"/>
              <a:gd name="T18" fmla="*/ 286 w 391"/>
              <a:gd name="T19" fmla="*/ 112 h 418"/>
              <a:gd name="T20" fmla="*/ 286 w 391"/>
              <a:gd name="T21" fmla="*/ 107 h 418"/>
              <a:gd name="T22" fmla="*/ 286 w 391"/>
              <a:gd name="T23" fmla="*/ 99 h 418"/>
              <a:gd name="T24" fmla="*/ 285 w 391"/>
              <a:gd name="T25" fmla="*/ 88 h 418"/>
              <a:gd name="T26" fmla="*/ 284 w 391"/>
              <a:gd name="T27" fmla="*/ 74 h 418"/>
              <a:gd name="T28" fmla="*/ 280 w 391"/>
              <a:gd name="T29" fmla="*/ 61 h 418"/>
              <a:gd name="T30" fmla="*/ 274 w 391"/>
              <a:gd name="T31" fmla="*/ 48 h 418"/>
              <a:gd name="T32" fmla="*/ 266 w 391"/>
              <a:gd name="T33" fmla="*/ 34 h 418"/>
              <a:gd name="T34" fmla="*/ 255 w 391"/>
              <a:gd name="T35" fmla="*/ 23 h 418"/>
              <a:gd name="T36" fmla="*/ 240 w 391"/>
              <a:gd name="T37" fmla="*/ 12 h 418"/>
              <a:gd name="T38" fmla="*/ 221 w 391"/>
              <a:gd name="T39" fmla="*/ 5 h 418"/>
              <a:gd name="T40" fmla="*/ 199 w 391"/>
              <a:gd name="T41" fmla="*/ 0 h 418"/>
              <a:gd name="T42" fmla="*/ 171 w 391"/>
              <a:gd name="T43" fmla="*/ 0 h 418"/>
              <a:gd name="T44" fmla="*/ 139 w 391"/>
              <a:gd name="T45" fmla="*/ 4 h 418"/>
              <a:gd name="T46" fmla="*/ 101 w 391"/>
              <a:gd name="T47" fmla="*/ 14 h 418"/>
              <a:gd name="T48" fmla="*/ 58 w 391"/>
              <a:gd name="T49" fmla="*/ 28 h 418"/>
              <a:gd name="T50" fmla="*/ 44 w 391"/>
              <a:gd name="T51" fmla="*/ 51 h 418"/>
              <a:gd name="T52" fmla="*/ 33 w 391"/>
              <a:gd name="T53" fmla="*/ 77 h 418"/>
              <a:gd name="T54" fmla="*/ 27 w 391"/>
              <a:gd name="T55" fmla="*/ 105 h 418"/>
              <a:gd name="T56" fmla="*/ 26 w 391"/>
              <a:gd name="T57" fmla="*/ 134 h 418"/>
              <a:gd name="T58" fmla="*/ 26 w 391"/>
              <a:gd name="T59" fmla="*/ 140 h 418"/>
              <a:gd name="T60" fmla="*/ 28 w 391"/>
              <a:gd name="T61" fmla="*/ 152 h 418"/>
              <a:gd name="T62" fmla="*/ 30 w 391"/>
              <a:gd name="T63" fmla="*/ 164 h 418"/>
              <a:gd name="T64" fmla="*/ 30 w 391"/>
              <a:gd name="T65" fmla="*/ 170 h 418"/>
              <a:gd name="T66" fmla="*/ 0 w 391"/>
              <a:gd name="T67" fmla="*/ 226 h 418"/>
              <a:gd name="T68" fmla="*/ 33 w 391"/>
              <a:gd name="T69" fmla="*/ 241 h 418"/>
              <a:gd name="T70" fmla="*/ 26 w 391"/>
              <a:gd name="T71" fmla="*/ 332 h 418"/>
              <a:gd name="T72" fmla="*/ 19 w 391"/>
              <a:gd name="T73" fmla="*/ 337 h 418"/>
              <a:gd name="T74" fmla="*/ 14 w 391"/>
              <a:gd name="T75" fmla="*/ 343 h 418"/>
              <a:gd name="T76" fmla="*/ 10 w 391"/>
              <a:gd name="T77" fmla="*/ 350 h 418"/>
              <a:gd name="T78" fmla="*/ 9 w 391"/>
              <a:gd name="T79" fmla="*/ 359 h 418"/>
              <a:gd name="T80" fmla="*/ 11 w 391"/>
              <a:gd name="T81" fmla="*/ 370 h 418"/>
              <a:gd name="T82" fmla="*/ 19 w 391"/>
              <a:gd name="T83" fmla="*/ 380 h 418"/>
              <a:gd name="T84" fmla="*/ 28 w 391"/>
              <a:gd name="T85" fmla="*/ 386 h 418"/>
              <a:gd name="T86" fmla="*/ 41 w 391"/>
              <a:gd name="T87" fmla="*/ 388 h 418"/>
              <a:gd name="T88" fmla="*/ 48 w 391"/>
              <a:gd name="T89" fmla="*/ 387 h 418"/>
              <a:gd name="T90" fmla="*/ 54 w 391"/>
              <a:gd name="T91" fmla="*/ 386 h 418"/>
              <a:gd name="T92" fmla="*/ 60 w 391"/>
              <a:gd name="T93" fmla="*/ 382 h 418"/>
              <a:gd name="T94" fmla="*/ 65 w 391"/>
              <a:gd name="T95" fmla="*/ 377 h 418"/>
              <a:gd name="T96" fmla="*/ 67 w 391"/>
              <a:gd name="T97" fmla="*/ 378 h 418"/>
              <a:gd name="T98" fmla="*/ 70 w 391"/>
              <a:gd name="T99" fmla="*/ 389 h 418"/>
              <a:gd name="T100" fmla="*/ 76 w 391"/>
              <a:gd name="T101" fmla="*/ 399 h 418"/>
              <a:gd name="T102" fmla="*/ 86 w 391"/>
              <a:gd name="T103" fmla="*/ 405 h 418"/>
              <a:gd name="T104" fmla="*/ 98 w 391"/>
              <a:gd name="T105" fmla="*/ 408 h 418"/>
              <a:gd name="T106" fmla="*/ 105 w 391"/>
              <a:gd name="T107" fmla="*/ 406 h 418"/>
              <a:gd name="T108" fmla="*/ 111 w 391"/>
              <a:gd name="T109" fmla="*/ 405 h 418"/>
              <a:gd name="T110" fmla="*/ 116 w 391"/>
              <a:gd name="T111" fmla="*/ 401 h 418"/>
              <a:gd name="T112" fmla="*/ 121 w 391"/>
              <a:gd name="T113" fmla="*/ 398 h 418"/>
              <a:gd name="T114" fmla="*/ 121 w 391"/>
              <a:gd name="T115" fmla="*/ 398 h 418"/>
              <a:gd name="T116" fmla="*/ 159 w 391"/>
              <a:gd name="T117" fmla="*/ 382 h 418"/>
              <a:gd name="T118" fmla="*/ 188 w 391"/>
              <a:gd name="T119" fmla="*/ 418 h 418"/>
              <a:gd name="T120" fmla="*/ 379 w 391"/>
              <a:gd name="T121" fmla="*/ 393 h 418"/>
              <a:gd name="T122" fmla="*/ 385 w 391"/>
              <a:gd name="T123" fmla="*/ 263 h 418"/>
              <a:gd name="T124" fmla="*/ 391 w 391"/>
              <a:gd name="T125" fmla="*/ 148 h 41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91"/>
              <a:gd name="T190" fmla="*/ 0 h 418"/>
              <a:gd name="T191" fmla="*/ 391 w 391"/>
              <a:gd name="T192" fmla="*/ 418 h 41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91" h="418">
                <a:moveTo>
                  <a:pt x="391" y="148"/>
                </a:moveTo>
                <a:lnTo>
                  <a:pt x="385" y="135"/>
                </a:lnTo>
                <a:lnTo>
                  <a:pt x="376" y="119"/>
                </a:lnTo>
                <a:lnTo>
                  <a:pt x="367" y="102"/>
                </a:lnTo>
                <a:lnTo>
                  <a:pt x="354" y="88"/>
                </a:lnTo>
                <a:lnTo>
                  <a:pt x="341" y="79"/>
                </a:lnTo>
                <a:lnTo>
                  <a:pt x="325" y="78"/>
                </a:lnTo>
                <a:lnTo>
                  <a:pt x="307" y="89"/>
                </a:lnTo>
                <a:lnTo>
                  <a:pt x="286" y="114"/>
                </a:lnTo>
                <a:lnTo>
                  <a:pt x="286" y="112"/>
                </a:lnTo>
                <a:lnTo>
                  <a:pt x="286" y="107"/>
                </a:lnTo>
                <a:lnTo>
                  <a:pt x="286" y="99"/>
                </a:lnTo>
                <a:lnTo>
                  <a:pt x="285" y="88"/>
                </a:lnTo>
                <a:lnTo>
                  <a:pt x="284" y="74"/>
                </a:lnTo>
                <a:lnTo>
                  <a:pt x="280" y="61"/>
                </a:lnTo>
                <a:lnTo>
                  <a:pt x="274" y="48"/>
                </a:lnTo>
                <a:lnTo>
                  <a:pt x="266" y="34"/>
                </a:lnTo>
                <a:lnTo>
                  <a:pt x="255" y="23"/>
                </a:lnTo>
                <a:lnTo>
                  <a:pt x="240" y="12"/>
                </a:lnTo>
                <a:lnTo>
                  <a:pt x="221" y="5"/>
                </a:lnTo>
                <a:lnTo>
                  <a:pt x="199" y="0"/>
                </a:lnTo>
                <a:lnTo>
                  <a:pt x="171" y="0"/>
                </a:lnTo>
                <a:lnTo>
                  <a:pt x="139" y="4"/>
                </a:lnTo>
                <a:lnTo>
                  <a:pt x="101" y="14"/>
                </a:lnTo>
                <a:lnTo>
                  <a:pt x="58" y="28"/>
                </a:lnTo>
                <a:lnTo>
                  <a:pt x="44" y="51"/>
                </a:lnTo>
                <a:lnTo>
                  <a:pt x="33" y="77"/>
                </a:lnTo>
                <a:lnTo>
                  <a:pt x="27" y="105"/>
                </a:lnTo>
                <a:lnTo>
                  <a:pt x="26" y="134"/>
                </a:lnTo>
                <a:lnTo>
                  <a:pt x="26" y="140"/>
                </a:lnTo>
                <a:lnTo>
                  <a:pt x="28" y="152"/>
                </a:lnTo>
                <a:lnTo>
                  <a:pt x="30" y="164"/>
                </a:lnTo>
                <a:lnTo>
                  <a:pt x="30" y="170"/>
                </a:lnTo>
                <a:lnTo>
                  <a:pt x="0" y="226"/>
                </a:lnTo>
                <a:lnTo>
                  <a:pt x="33" y="241"/>
                </a:lnTo>
                <a:lnTo>
                  <a:pt x="26" y="332"/>
                </a:lnTo>
                <a:lnTo>
                  <a:pt x="19" y="337"/>
                </a:lnTo>
                <a:lnTo>
                  <a:pt x="14" y="343"/>
                </a:lnTo>
                <a:lnTo>
                  <a:pt x="10" y="350"/>
                </a:lnTo>
                <a:lnTo>
                  <a:pt x="9" y="359"/>
                </a:lnTo>
                <a:lnTo>
                  <a:pt x="11" y="370"/>
                </a:lnTo>
                <a:lnTo>
                  <a:pt x="19" y="380"/>
                </a:lnTo>
                <a:lnTo>
                  <a:pt x="28" y="386"/>
                </a:lnTo>
                <a:lnTo>
                  <a:pt x="41" y="388"/>
                </a:lnTo>
                <a:lnTo>
                  <a:pt x="48" y="387"/>
                </a:lnTo>
                <a:lnTo>
                  <a:pt x="54" y="386"/>
                </a:lnTo>
                <a:lnTo>
                  <a:pt x="60" y="382"/>
                </a:lnTo>
                <a:lnTo>
                  <a:pt x="65" y="377"/>
                </a:lnTo>
                <a:lnTo>
                  <a:pt x="67" y="378"/>
                </a:lnTo>
                <a:lnTo>
                  <a:pt x="70" y="389"/>
                </a:lnTo>
                <a:lnTo>
                  <a:pt x="76" y="399"/>
                </a:lnTo>
                <a:lnTo>
                  <a:pt x="86" y="405"/>
                </a:lnTo>
                <a:lnTo>
                  <a:pt x="98" y="408"/>
                </a:lnTo>
                <a:lnTo>
                  <a:pt x="105" y="406"/>
                </a:lnTo>
                <a:lnTo>
                  <a:pt x="111" y="405"/>
                </a:lnTo>
                <a:lnTo>
                  <a:pt x="116" y="401"/>
                </a:lnTo>
                <a:lnTo>
                  <a:pt x="121" y="398"/>
                </a:lnTo>
                <a:lnTo>
                  <a:pt x="159" y="382"/>
                </a:lnTo>
                <a:lnTo>
                  <a:pt x="188" y="418"/>
                </a:lnTo>
                <a:lnTo>
                  <a:pt x="379" y="393"/>
                </a:lnTo>
                <a:lnTo>
                  <a:pt x="385" y="263"/>
                </a:lnTo>
                <a:lnTo>
                  <a:pt x="391" y="148"/>
                </a:lnTo>
                <a:close/>
              </a:path>
            </a:pathLst>
          </a:custGeom>
          <a:solidFill>
            <a:srgbClr val="992600"/>
          </a:solidFill>
          <a:ln w="9525">
            <a:noFill/>
            <a:round/>
            <a:headEnd/>
            <a:tailEnd/>
          </a:ln>
        </p:spPr>
        <p:txBody>
          <a:bodyPr/>
          <a:lstStyle/>
          <a:p>
            <a:endParaRPr lang="es-ES"/>
          </a:p>
        </p:txBody>
      </p:sp>
      <p:sp>
        <p:nvSpPr>
          <p:cNvPr id="64536" name="Freeform 24"/>
          <p:cNvSpPr>
            <a:spLocks/>
          </p:cNvSpPr>
          <p:nvPr/>
        </p:nvSpPr>
        <p:spPr bwMode="auto">
          <a:xfrm>
            <a:off x="7646988" y="3684588"/>
            <a:ext cx="201612" cy="303212"/>
          </a:xfrm>
          <a:custGeom>
            <a:avLst/>
            <a:gdLst>
              <a:gd name="T0" fmla="*/ 0 w 127"/>
              <a:gd name="T1" fmla="*/ 150 h 191"/>
              <a:gd name="T2" fmla="*/ 23 w 127"/>
              <a:gd name="T3" fmla="*/ 191 h 191"/>
              <a:gd name="T4" fmla="*/ 73 w 127"/>
              <a:gd name="T5" fmla="*/ 186 h 191"/>
              <a:gd name="T6" fmla="*/ 76 w 127"/>
              <a:gd name="T7" fmla="*/ 176 h 191"/>
              <a:gd name="T8" fmla="*/ 85 w 127"/>
              <a:gd name="T9" fmla="*/ 149 h 191"/>
              <a:gd name="T10" fmla="*/ 96 w 127"/>
              <a:gd name="T11" fmla="*/ 111 h 191"/>
              <a:gd name="T12" fmla="*/ 109 w 127"/>
              <a:gd name="T13" fmla="*/ 71 h 191"/>
              <a:gd name="T14" fmla="*/ 120 w 127"/>
              <a:gd name="T15" fmla="*/ 34 h 191"/>
              <a:gd name="T16" fmla="*/ 126 w 127"/>
              <a:gd name="T17" fmla="*/ 9 h 191"/>
              <a:gd name="T18" fmla="*/ 127 w 127"/>
              <a:gd name="T19" fmla="*/ 0 h 191"/>
              <a:gd name="T20" fmla="*/ 120 w 127"/>
              <a:gd name="T21" fmla="*/ 16 h 191"/>
              <a:gd name="T22" fmla="*/ 105 w 127"/>
              <a:gd name="T23" fmla="*/ 45 h 191"/>
              <a:gd name="T24" fmla="*/ 88 w 127"/>
              <a:gd name="T25" fmla="*/ 72 h 191"/>
              <a:gd name="T26" fmla="*/ 68 w 127"/>
              <a:gd name="T27" fmla="*/ 95 h 191"/>
              <a:gd name="T28" fmla="*/ 48 w 127"/>
              <a:gd name="T29" fmla="*/ 113 h 191"/>
              <a:gd name="T30" fmla="*/ 29 w 127"/>
              <a:gd name="T31" fmla="*/ 129 h 191"/>
              <a:gd name="T32" fmla="*/ 14 w 127"/>
              <a:gd name="T33" fmla="*/ 140 h 191"/>
              <a:gd name="T34" fmla="*/ 3 w 127"/>
              <a:gd name="T35" fmla="*/ 148 h 191"/>
              <a:gd name="T36" fmla="*/ 0 w 127"/>
              <a:gd name="T37" fmla="*/ 150 h 1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7"/>
              <a:gd name="T58" fmla="*/ 0 h 191"/>
              <a:gd name="T59" fmla="*/ 127 w 127"/>
              <a:gd name="T60" fmla="*/ 191 h 1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7" h="191">
                <a:moveTo>
                  <a:pt x="0" y="150"/>
                </a:moveTo>
                <a:lnTo>
                  <a:pt x="23" y="191"/>
                </a:lnTo>
                <a:lnTo>
                  <a:pt x="73" y="186"/>
                </a:lnTo>
                <a:lnTo>
                  <a:pt x="76" y="176"/>
                </a:lnTo>
                <a:lnTo>
                  <a:pt x="85" y="149"/>
                </a:lnTo>
                <a:lnTo>
                  <a:pt x="96" y="111"/>
                </a:lnTo>
                <a:lnTo>
                  <a:pt x="109" y="71"/>
                </a:lnTo>
                <a:lnTo>
                  <a:pt x="120" y="34"/>
                </a:lnTo>
                <a:lnTo>
                  <a:pt x="126" y="9"/>
                </a:lnTo>
                <a:lnTo>
                  <a:pt x="127" y="0"/>
                </a:lnTo>
                <a:lnTo>
                  <a:pt x="120" y="16"/>
                </a:lnTo>
                <a:lnTo>
                  <a:pt x="105" y="45"/>
                </a:lnTo>
                <a:lnTo>
                  <a:pt x="88" y="72"/>
                </a:lnTo>
                <a:lnTo>
                  <a:pt x="68" y="95"/>
                </a:lnTo>
                <a:lnTo>
                  <a:pt x="48" y="113"/>
                </a:lnTo>
                <a:lnTo>
                  <a:pt x="29" y="129"/>
                </a:lnTo>
                <a:lnTo>
                  <a:pt x="14" y="140"/>
                </a:lnTo>
                <a:lnTo>
                  <a:pt x="3" y="148"/>
                </a:lnTo>
                <a:lnTo>
                  <a:pt x="0" y="150"/>
                </a:lnTo>
                <a:close/>
              </a:path>
            </a:pathLst>
          </a:custGeom>
          <a:solidFill>
            <a:srgbClr val="870000"/>
          </a:solidFill>
          <a:ln w="9525">
            <a:noFill/>
            <a:round/>
            <a:headEnd/>
            <a:tailEnd/>
          </a:ln>
        </p:spPr>
        <p:txBody>
          <a:bodyPr/>
          <a:lstStyle/>
          <a:p>
            <a:endParaRPr lang="es-ES"/>
          </a:p>
        </p:txBody>
      </p:sp>
      <p:sp>
        <p:nvSpPr>
          <p:cNvPr id="64537" name="Freeform 25"/>
          <p:cNvSpPr>
            <a:spLocks/>
          </p:cNvSpPr>
          <p:nvPr/>
        </p:nvSpPr>
        <p:spPr bwMode="auto">
          <a:xfrm>
            <a:off x="7489825" y="3536950"/>
            <a:ext cx="188913" cy="84138"/>
          </a:xfrm>
          <a:custGeom>
            <a:avLst/>
            <a:gdLst>
              <a:gd name="T0" fmla="*/ 60 w 119"/>
              <a:gd name="T1" fmla="*/ 0 h 53"/>
              <a:gd name="T2" fmla="*/ 69 w 119"/>
              <a:gd name="T3" fmla="*/ 0 h 53"/>
              <a:gd name="T4" fmla="*/ 78 w 119"/>
              <a:gd name="T5" fmla="*/ 1 h 53"/>
              <a:gd name="T6" fmla="*/ 86 w 119"/>
              <a:gd name="T7" fmla="*/ 3 h 53"/>
              <a:gd name="T8" fmla="*/ 95 w 119"/>
              <a:gd name="T9" fmla="*/ 6 h 53"/>
              <a:gd name="T10" fmla="*/ 102 w 119"/>
              <a:gd name="T11" fmla="*/ 9 h 53"/>
              <a:gd name="T12" fmla="*/ 109 w 119"/>
              <a:gd name="T13" fmla="*/ 14 h 53"/>
              <a:gd name="T14" fmla="*/ 114 w 119"/>
              <a:gd name="T15" fmla="*/ 19 h 53"/>
              <a:gd name="T16" fmla="*/ 119 w 119"/>
              <a:gd name="T17" fmla="*/ 25 h 53"/>
              <a:gd name="T18" fmla="*/ 114 w 119"/>
              <a:gd name="T19" fmla="*/ 31 h 53"/>
              <a:gd name="T20" fmla="*/ 109 w 119"/>
              <a:gd name="T21" fmla="*/ 36 h 53"/>
              <a:gd name="T22" fmla="*/ 102 w 119"/>
              <a:gd name="T23" fmla="*/ 41 h 53"/>
              <a:gd name="T24" fmla="*/ 95 w 119"/>
              <a:gd name="T25" fmla="*/ 45 h 53"/>
              <a:gd name="T26" fmla="*/ 88 w 119"/>
              <a:gd name="T27" fmla="*/ 48 h 53"/>
              <a:gd name="T28" fmla="*/ 79 w 119"/>
              <a:gd name="T29" fmla="*/ 51 h 53"/>
              <a:gd name="T30" fmla="*/ 69 w 119"/>
              <a:gd name="T31" fmla="*/ 53 h 53"/>
              <a:gd name="T32" fmla="*/ 60 w 119"/>
              <a:gd name="T33" fmla="*/ 53 h 53"/>
              <a:gd name="T34" fmla="*/ 50 w 119"/>
              <a:gd name="T35" fmla="*/ 53 h 53"/>
              <a:gd name="T36" fmla="*/ 41 w 119"/>
              <a:gd name="T37" fmla="*/ 52 h 53"/>
              <a:gd name="T38" fmla="*/ 33 w 119"/>
              <a:gd name="T39" fmla="*/ 50 h 53"/>
              <a:gd name="T40" fmla="*/ 24 w 119"/>
              <a:gd name="T41" fmla="*/ 46 h 53"/>
              <a:gd name="T42" fmla="*/ 17 w 119"/>
              <a:gd name="T43" fmla="*/ 42 h 53"/>
              <a:gd name="T44" fmla="*/ 11 w 119"/>
              <a:gd name="T45" fmla="*/ 39 h 53"/>
              <a:gd name="T46" fmla="*/ 5 w 119"/>
              <a:gd name="T47" fmla="*/ 34 h 53"/>
              <a:gd name="T48" fmla="*/ 0 w 119"/>
              <a:gd name="T49" fmla="*/ 28 h 53"/>
              <a:gd name="T50" fmla="*/ 5 w 119"/>
              <a:gd name="T51" fmla="*/ 22 h 53"/>
              <a:gd name="T52" fmla="*/ 10 w 119"/>
              <a:gd name="T53" fmla="*/ 16 h 53"/>
              <a:gd name="T54" fmla="*/ 17 w 119"/>
              <a:gd name="T55" fmla="*/ 12 h 53"/>
              <a:gd name="T56" fmla="*/ 24 w 119"/>
              <a:gd name="T57" fmla="*/ 7 h 53"/>
              <a:gd name="T58" fmla="*/ 32 w 119"/>
              <a:gd name="T59" fmla="*/ 5 h 53"/>
              <a:gd name="T60" fmla="*/ 40 w 119"/>
              <a:gd name="T61" fmla="*/ 2 h 53"/>
              <a:gd name="T62" fmla="*/ 50 w 119"/>
              <a:gd name="T63" fmla="*/ 0 h 53"/>
              <a:gd name="T64" fmla="*/ 60 w 119"/>
              <a:gd name="T65" fmla="*/ 0 h 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9"/>
              <a:gd name="T100" fmla="*/ 0 h 53"/>
              <a:gd name="T101" fmla="*/ 119 w 119"/>
              <a:gd name="T102" fmla="*/ 53 h 5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9" h="53">
                <a:moveTo>
                  <a:pt x="60" y="0"/>
                </a:moveTo>
                <a:lnTo>
                  <a:pt x="69" y="0"/>
                </a:lnTo>
                <a:lnTo>
                  <a:pt x="78" y="1"/>
                </a:lnTo>
                <a:lnTo>
                  <a:pt x="86" y="3"/>
                </a:lnTo>
                <a:lnTo>
                  <a:pt x="95" y="6"/>
                </a:lnTo>
                <a:lnTo>
                  <a:pt x="102" y="9"/>
                </a:lnTo>
                <a:lnTo>
                  <a:pt x="109" y="14"/>
                </a:lnTo>
                <a:lnTo>
                  <a:pt x="114" y="19"/>
                </a:lnTo>
                <a:lnTo>
                  <a:pt x="119" y="25"/>
                </a:lnTo>
                <a:lnTo>
                  <a:pt x="114" y="31"/>
                </a:lnTo>
                <a:lnTo>
                  <a:pt x="109" y="36"/>
                </a:lnTo>
                <a:lnTo>
                  <a:pt x="102" y="41"/>
                </a:lnTo>
                <a:lnTo>
                  <a:pt x="95" y="45"/>
                </a:lnTo>
                <a:lnTo>
                  <a:pt x="88" y="48"/>
                </a:lnTo>
                <a:lnTo>
                  <a:pt x="79" y="51"/>
                </a:lnTo>
                <a:lnTo>
                  <a:pt x="69" y="53"/>
                </a:lnTo>
                <a:lnTo>
                  <a:pt x="60" y="53"/>
                </a:lnTo>
                <a:lnTo>
                  <a:pt x="50" y="53"/>
                </a:lnTo>
                <a:lnTo>
                  <a:pt x="41" y="52"/>
                </a:lnTo>
                <a:lnTo>
                  <a:pt x="33" y="50"/>
                </a:lnTo>
                <a:lnTo>
                  <a:pt x="24" y="46"/>
                </a:lnTo>
                <a:lnTo>
                  <a:pt x="17" y="42"/>
                </a:lnTo>
                <a:lnTo>
                  <a:pt x="11" y="39"/>
                </a:lnTo>
                <a:lnTo>
                  <a:pt x="5" y="34"/>
                </a:lnTo>
                <a:lnTo>
                  <a:pt x="0" y="28"/>
                </a:lnTo>
                <a:lnTo>
                  <a:pt x="5" y="22"/>
                </a:lnTo>
                <a:lnTo>
                  <a:pt x="10" y="16"/>
                </a:lnTo>
                <a:lnTo>
                  <a:pt x="17" y="12"/>
                </a:lnTo>
                <a:lnTo>
                  <a:pt x="24" y="7"/>
                </a:lnTo>
                <a:lnTo>
                  <a:pt x="32" y="5"/>
                </a:lnTo>
                <a:lnTo>
                  <a:pt x="40" y="2"/>
                </a:lnTo>
                <a:lnTo>
                  <a:pt x="50" y="0"/>
                </a:lnTo>
                <a:lnTo>
                  <a:pt x="60" y="0"/>
                </a:lnTo>
                <a:close/>
              </a:path>
            </a:pathLst>
          </a:custGeom>
          <a:solidFill>
            <a:srgbClr val="FFFFFF"/>
          </a:solidFill>
          <a:ln w="9525">
            <a:noFill/>
            <a:round/>
            <a:headEnd/>
            <a:tailEnd/>
          </a:ln>
        </p:spPr>
        <p:txBody>
          <a:bodyPr/>
          <a:lstStyle/>
          <a:p>
            <a:endParaRPr lang="es-ES"/>
          </a:p>
        </p:txBody>
      </p:sp>
      <p:sp>
        <p:nvSpPr>
          <p:cNvPr id="64538" name="Freeform 26"/>
          <p:cNvSpPr>
            <a:spLocks/>
          </p:cNvSpPr>
          <p:nvPr/>
        </p:nvSpPr>
        <p:spPr bwMode="auto">
          <a:xfrm>
            <a:off x="7483475" y="3465513"/>
            <a:ext cx="214313" cy="79375"/>
          </a:xfrm>
          <a:custGeom>
            <a:avLst/>
            <a:gdLst>
              <a:gd name="T0" fmla="*/ 124 w 135"/>
              <a:gd name="T1" fmla="*/ 47 h 50"/>
              <a:gd name="T2" fmla="*/ 124 w 135"/>
              <a:gd name="T3" fmla="*/ 47 h 50"/>
              <a:gd name="T4" fmla="*/ 123 w 135"/>
              <a:gd name="T5" fmla="*/ 46 h 50"/>
              <a:gd name="T6" fmla="*/ 121 w 135"/>
              <a:gd name="T7" fmla="*/ 42 h 50"/>
              <a:gd name="T8" fmla="*/ 116 w 135"/>
              <a:gd name="T9" fmla="*/ 37 h 50"/>
              <a:gd name="T10" fmla="*/ 110 w 135"/>
              <a:gd name="T11" fmla="*/ 31 h 50"/>
              <a:gd name="T12" fmla="*/ 103 w 135"/>
              <a:gd name="T13" fmla="*/ 25 h 50"/>
              <a:gd name="T14" fmla="*/ 94 w 135"/>
              <a:gd name="T15" fmla="*/ 19 h 50"/>
              <a:gd name="T16" fmla="*/ 83 w 135"/>
              <a:gd name="T17" fmla="*/ 16 h 50"/>
              <a:gd name="T18" fmla="*/ 72 w 135"/>
              <a:gd name="T19" fmla="*/ 12 h 50"/>
              <a:gd name="T20" fmla="*/ 65 w 135"/>
              <a:gd name="T21" fmla="*/ 12 h 50"/>
              <a:gd name="T22" fmla="*/ 58 w 135"/>
              <a:gd name="T23" fmla="*/ 12 h 50"/>
              <a:gd name="T24" fmla="*/ 49 w 135"/>
              <a:gd name="T25" fmla="*/ 13 h 50"/>
              <a:gd name="T26" fmla="*/ 42 w 135"/>
              <a:gd name="T27" fmla="*/ 14 h 50"/>
              <a:gd name="T28" fmla="*/ 33 w 135"/>
              <a:gd name="T29" fmla="*/ 18 h 50"/>
              <a:gd name="T30" fmla="*/ 26 w 135"/>
              <a:gd name="T31" fmla="*/ 22 h 50"/>
              <a:gd name="T32" fmla="*/ 17 w 135"/>
              <a:gd name="T33" fmla="*/ 25 h 50"/>
              <a:gd name="T34" fmla="*/ 10 w 135"/>
              <a:gd name="T35" fmla="*/ 31 h 50"/>
              <a:gd name="T36" fmla="*/ 10 w 135"/>
              <a:gd name="T37" fmla="*/ 31 h 50"/>
              <a:gd name="T38" fmla="*/ 8 w 135"/>
              <a:gd name="T39" fmla="*/ 33 h 50"/>
              <a:gd name="T40" fmla="*/ 6 w 135"/>
              <a:gd name="T41" fmla="*/ 33 h 50"/>
              <a:gd name="T42" fmla="*/ 4 w 135"/>
              <a:gd name="T43" fmla="*/ 31 h 50"/>
              <a:gd name="T44" fmla="*/ 2 w 135"/>
              <a:gd name="T45" fmla="*/ 30 h 50"/>
              <a:gd name="T46" fmla="*/ 0 w 135"/>
              <a:gd name="T47" fmla="*/ 28 h 50"/>
              <a:gd name="T48" fmla="*/ 0 w 135"/>
              <a:gd name="T49" fmla="*/ 25 h 50"/>
              <a:gd name="T50" fmla="*/ 2 w 135"/>
              <a:gd name="T51" fmla="*/ 24 h 50"/>
              <a:gd name="T52" fmla="*/ 3 w 135"/>
              <a:gd name="T53" fmla="*/ 22 h 50"/>
              <a:gd name="T54" fmla="*/ 3 w 135"/>
              <a:gd name="T55" fmla="*/ 22 h 50"/>
              <a:gd name="T56" fmla="*/ 11 w 135"/>
              <a:gd name="T57" fmla="*/ 16 h 50"/>
              <a:gd name="T58" fmla="*/ 21 w 135"/>
              <a:gd name="T59" fmla="*/ 11 h 50"/>
              <a:gd name="T60" fmla="*/ 30 w 135"/>
              <a:gd name="T61" fmla="*/ 6 h 50"/>
              <a:gd name="T62" fmla="*/ 39 w 135"/>
              <a:gd name="T63" fmla="*/ 3 h 50"/>
              <a:gd name="T64" fmla="*/ 48 w 135"/>
              <a:gd name="T65" fmla="*/ 1 h 50"/>
              <a:gd name="T66" fmla="*/ 58 w 135"/>
              <a:gd name="T67" fmla="*/ 0 h 50"/>
              <a:gd name="T68" fmla="*/ 66 w 135"/>
              <a:gd name="T69" fmla="*/ 0 h 50"/>
              <a:gd name="T70" fmla="*/ 75 w 135"/>
              <a:gd name="T71" fmla="*/ 1 h 50"/>
              <a:gd name="T72" fmla="*/ 88 w 135"/>
              <a:gd name="T73" fmla="*/ 5 h 50"/>
              <a:gd name="T74" fmla="*/ 99 w 135"/>
              <a:gd name="T75" fmla="*/ 10 h 50"/>
              <a:gd name="T76" fmla="*/ 109 w 135"/>
              <a:gd name="T77" fmla="*/ 16 h 50"/>
              <a:gd name="T78" fmla="*/ 117 w 135"/>
              <a:gd name="T79" fmla="*/ 22 h 50"/>
              <a:gd name="T80" fmla="*/ 124 w 135"/>
              <a:gd name="T81" fmla="*/ 29 h 50"/>
              <a:gd name="T82" fmla="*/ 129 w 135"/>
              <a:gd name="T83" fmla="*/ 34 h 50"/>
              <a:gd name="T84" fmla="*/ 133 w 135"/>
              <a:gd name="T85" fmla="*/ 39 h 50"/>
              <a:gd name="T86" fmla="*/ 134 w 135"/>
              <a:gd name="T87" fmla="*/ 40 h 50"/>
              <a:gd name="T88" fmla="*/ 134 w 135"/>
              <a:gd name="T89" fmla="*/ 40 h 50"/>
              <a:gd name="T90" fmla="*/ 135 w 135"/>
              <a:gd name="T91" fmla="*/ 42 h 50"/>
              <a:gd name="T92" fmla="*/ 135 w 135"/>
              <a:gd name="T93" fmla="*/ 44 h 50"/>
              <a:gd name="T94" fmla="*/ 134 w 135"/>
              <a:gd name="T95" fmla="*/ 46 h 50"/>
              <a:gd name="T96" fmla="*/ 132 w 135"/>
              <a:gd name="T97" fmla="*/ 48 h 50"/>
              <a:gd name="T98" fmla="*/ 129 w 135"/>
              <a:gd name="T99" fmla="*/ 50 h 50"/>
              <a:gd name="T100" fmla="*/ 128 w 135"/>
              <a:gd name="T101" fmla="*/ 50 h 50"/>
              <a:gd name="T102" fmla="*/ 126 w 135"/>
              <a:gd name="T103" fmla="*/ 48 h 50"/>
              <a:gd name="T104" fmla="*/ 124 w 135"/>
              <a:gd name="T105" fmla="*/ 47 h 50"/>
              <a:gd name="T106" fmla="*/ 124 w 135"/>
              <a:gd name="T107" fmla="*/ 47 h 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5"/>
              <a:gd name="T163" fmla="*/ 0 h 50"/>
              <a:gd name="T164" fmla="*/ 135 w 135"/>
              <a:gd name="T165" fmla="*/ 50 h 5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5" h="50">
                <a:moveTo>
                  <a:pt x="124" y="47"/>
                </a:moveTo>
                <a:lnTo>
                  <a:pt x="124" y="47"/>
                </a:lnTo>
                <a:lnTo>
                  <a:pt x="123" y="46"/>
                </a:lnTo>
                <a:lnTo>
                  <a:pt x="121" y="42"/>
                </a:lnTo>
                <a:lnTo>
                  <a:pt x="116" y="37"/>
                </a:lnTo>
                <a:lnTo>
                  <a:pt x="110" y="31"/>
                </a:lnTo>
                <a:lnTo>
                  <a:pt x="103" y="25"/>
                </a:lnTo>
                <a:lnTo>
                  <a:pt x="94" y="19"/>
                </a:lnTo>
                <a:lnTo>
                  <a:pt x="83" y="16"/>
                </a:lnTo>
                <a:lnTo>
                  <a:pt x="72" y="12"/>
                </a:lnTo>
                <a:lnTo>
                  <a:pt x="65" y="12"/>
                </a:lnTo>
                <a:lnTo>
                  <a:pt x="58" y="12"/>
                </a:lnTo>
                <a:lnTo>
                  <a:pt x="49" y="13"/>
                </a:lnTo>
                <a:lnTo>
                  <a:pt x="42" y="14"/>
                </a:lnTo>
                <a:lnTo>
                  <a:pt x="33" y="18"/>
                </a:lnTo>
                <a:lnTo>
                  <a:pt x="26" y="22"/>
                </a:lnTo>
                <a:lnTo>
                  <a:pt x="17" y="25"/>
                </a:lnTo>
                <a:lnTo>
                  <a:pt x="10" y="31"/>
                </a:lnTo>
                <a:lnTo>
                  <a:pt x="8" y="33"/>
                </a:lnTo>
                <a:lnTo>
                  <a:pt x="6" y="33"/>
                </a:lnTo>
                <a:lnTo>
                  <a:pt x="4" y="31"/>
                </a:lnTo>
                <a:lnTo>
                  <a:pt x="2" y="30"/>
                </a:lnTo>
                <a:lnTo>
                  <a:pt x="0" y="28"/>
                </a:lnTo>
                <a:lnTo>
                  <a:pt x="0" y="25"/>
                </a:lnTo>
                <a:lnTo>
                  <a:pt x="2" y="24"/>
                </a:lnTo>
                <a:lnTo>
                  <a:pt x="3" y="22"/>
                </a:lnTo>
                <a:lnTo>
                  <a:pt x="11" y="16"/>
                </a:lnTo>
                <a:lnTo>
                  <a:pt x="21" y="11"/>
                </a:lnTo>
                <a:lnTo>
                  <a:pt x="30" y="6"/>
                </a:lnTo>
                <a:lnTo>
                  <a:pt x="39" y="3"/>
                </a:lnTo>
                <a:lnTo>
                  <a:pt x="48" y="1"/>
                </a:lnTo>
                <a:lnTo>
                  <a:pt x="58" y="0"/>
                </a:lnTo>
                <a:lnTo>
                  <a:pt x="66" y="0"/>
                </a:lnTo>
                <a:lnTo>
                  <a:pt x="75" y="1"/>
                </a:lnTo>
                <a:lnTo>
                  <a:pt x="88" y="5"/>
                </a:lnTo>
                <a:lnTo>
                  <a:pt x="99" y="10"/>
                </a:lnTo>
                <a:lnTo>
                  <a:pt x="109" y="16"/>
                </a:lnTo>
                <a:lnTo>
                  <a:pt x="117" y="22"/>
                </a:lnTo>
                <a:lnTo>
                  <a:pt x="124" y="29"/>
                </a:lnTo>
                <a:lnTo>
                  <a:pt x="129" y="34"/>
                </a:lnTo>
                <a:lnTo>
                  <a:pt x="133" y="39"/>
                </a:lnTo>
                <a:lnTo>
                  <a:pt x="134" y="40"/>
                </a:lnTo>
                <a:lnTo>
                  <a:pt x="135" y="42"/>
                </a:lnTo>
                <a:lnTo>
                  <a:pt x="135" y="44"/>
                </a:lnTo>
                <a:lnTo>
                  <a:pt x="134" y="46"/>
                </a:lnTo>
                <a:lnTo>
                  <a:pt x="132" y="48"/>
                </a:lnTo>
                <a:lnTo>
                  <a:pt x="129" y="50"/>
                </a:lnTo>
                <a:lnTo>
                  <a:pt x="128" y="50"/>
                </a:lnTo>
                <a:lnTo>
                  <a:pt x="126" y="48"/>
                </a:lnTo>
                <a:lnTo>
                  <a:pt x="124" y="47"/>
                </a:lnTo>
                <a:close/>
              </a:path>
            </a:pathLst>
          </a:custGeom>
          <a:solidFill>
            <a:srgbClr val="000000"/>
          </a:solidFill>
          <a:ln w="9525">
            <a:noFill/>
            <a:round/>
            <a:headEnd/>
            <a:tailEnd/>
          </a:ln>
        </p:spPr>
        <p:txBody>
          <a:bodyPr/>
          <a:lstStyle/>
          <a:p>
            <a:endParaRPr lang="es-ES"/>
          </a:p>
        </p:txBody>
      </p:sp>
      <p:sp>
        <p:nvSpPr>
          <p:cNvPr id="64539" name="Freeform 27"/>
          <p:cNvSpPr>
            <a:spLocks/>
          </p:cNvSpPr>
          <p:nvPr/>
        </p:nvSpPr>
        <p:spPr bwMode="auto">
          <a:xfrm>
            <a:off x="7870825" y="3557588"/>
            <a:ext cx="88900" cy="127000"/>
          </a:xfrm>
          <a:custGeom>
            <a:avLst/>
            <a:gdLst>
              <a:gd name="T0" fmla="*/ 30 w 56"/>
              <a:gd name="T1" fmla="*/ 1 h 80"/>
              <a:gd name="T2" fmla="*/ 36 w 56"/>
              <a:gd name="T3" fmla="*/ 6 h 80"/>
              <a:gd name="T4" fmla="*/ 45 w 56"/>
              <a:gd name="T5" fmla="*/ 16 h 80"/>
              <a:gd name="T6" fmla="*/ 53 w 56"/>
              <a:gd name="T7" fmla="*/ 29 h 80"/>
              <a:gd name="T8" fmla="*/ 56 w 56"/>
              <a:gd name="T9" fmla="*/ 45 h 80"/>
              <a:gd name="T10" fmla="*/ 53 w 56"/>
              <a:gd name="T11" fmla="*/ 51 h 80"/>
              <a:gd name="T12" fmla="*/ 51 w 56"/>
              <a:gd name="T13" fmla="*/ 56 h 80"/>
              <a:gd name="T14" fmla="*/ 46 w 56"/>
              <a:gd name="T15" fmla="*/ 61 h 80"/>
              <a:gd name="T16" fmla="*/ 41 w 56"/>
              <a:gd name="T17" fmla="*/ 66 h 80"/>
              <a:gd name="T18" fmla="*/ 35 w 56"/>
              <a:gd name="T19" fmla="*/ 69 h 80"/>
              <a:gd name="T20" fmla="*/ 26 w 56"/>
              <a:gd name="T21" fmla="*/ 73 h 80"/>
              <a:gd name="T22" fmla="*/ 18 w 56"/>
              <a:gd name="T23" fmla="*/ 77 h 80"/>
              <a:gd name="T24" fmla="*/ 8 w 56"/>
              <a:gd name="T25" fmla="*/ 80 h 80"/>
              <a:gd name="T26" fmla="*/ 8 w 56"/>
              <a:gd name="T27" fmla="*/ 80 h 80"/>
              <a:gd name="T28" fmla="*/ 6 w 56"/>
              <a:gd name="T29" fmla="*/ 80 h 80"/>
              <a:gd name="T30" fmla="*/ 3 w 56"/>
              <a:gd name="T31" fmla="*/ 79 h 80"/>
              <a:gd name="T32" fmla="*/ 1 w 56"/>
              <a:gd name="T33" fmla="*/ 78 h 80"/>
              <a:gd name="T34" fmla="*/ 0 w 56"/>
              <a:gd name="T35" fmla="*/ 76 h 80"/>
              <a:gd name="T36" fmla="*/ 0 w 56"/>
              <a:gd name="T37" fmla="*/ 73 h 80"/>
              <a:gd name="T38" fmla="*/ 1 w 56"/>
              <a:gd name="T39" fmla="*/ 71 h 80"/>
              <a:gd name="T40" fmla="*/ 2 w 56"/>
              <a:gd name="T41" fmla="*/ 68 h 80"/>
              <a:gd name="T42" fmla="*/ 5 w 56"/>
              <a:gd name="T43" fmla="*/ 67 h 80"/>
              <a:gd name="T44" fmla="*/ 5 w 56"/>
              <a:gd name="T45" fmla="*/ 67 h 80"/>
              <a:gd name="T46" fmla="*/ 13 w 56"/>
              <a:gd name="T47" fmla="*/ 65 h 80"/>
              <a:gd name="T48" fmla="*/ 20 w 56"/>
              <a:gd name="T49" fmla="*/ 62 h 80"/>
              <a:gd name="T50" fmla="*/ 26 w 56"/>
              <a:gd name="T51" fmla="*/ 60 h 80"/>
              <a:gd name="T52" fmla="*/ 31 w 56"/>
              <a:gd name="T53" fmla="*/ 56 h 80"/>
              <a:gd name="T54" fmla="*/ 36 w 56"/>
              <a:gd name="T55" fmla="*/ 54 h 80"/>
              <a:gd name="T56" fmla="*/ 39 w 56"/>
              <a:gd name="T57" fmla="*/ 50 h 80"/>
              <a:gd name="T58" fmla="*/ 41 w 56"/>
              <a:gd name="T59" fmla="*/ 48 h 80"/>
              <a:gd name="T60" fmla="*/ 42 w 56"/>
              <a:gd name="T61" fmla="*/ 44 h 80"/>
              <a:gd name="T62" fmla="*/ 41 w 56"/>
              <a:gd name="T63" fmla="*/ 34 h 80"/>
              <a:gd name="T64" fmla="*/ 36 w 56"/>
              <a:gd name="T65" fmla="*/ 26 h 80"/>
              <a:gd name="T66" fmla="*/ 28 w 56"/>
              <a:gd name="T67" fmla="*/ 17 h 80"/>
              <a:gd name="T68" fmla="*/ 22 w 56"/>
              <a:gd name="T69" fmla="*/ 12 h 80"/>
              <a:gd name="T70" fmla="*/ 22 w 56"/>
              <a:gd name="T71" fmla="*/ 12 h 80"/>
              <a:gd name="T72" fmla="*/ 20 w 56"/>
              <a:gd name="T73" fmla="*/ 10 h 80"/>
              <a:gd name="T74" fmla="*/ 19 w 56"/>
              <a:gd name="T75" fmla="*/ 7 h 80"/>
              <a:gd name="T76" fmla="*/ 19 w 56"/>
              <a:gd name="T77" fmla="*/ 5 h 80"/>
              <a:gd name="T78" fmla="*/ 20 w 56"/>
              <a:gd name="T79" fmla="*/ 3 h 80"/>
              <a:gd name="T80" fmla="*/ 23 w 56"/>
              <a:gd name="T81" fmla="*/ 1 h 80"/>
              <a:gd name="T82" fmla="*/ 25 w 56"/>
              <a:gd name="T83" fmla="*/ 0 h 80"/>
              <a:gd name="T84" fmla="*/ 28 w 56"/>
              <a:gd name="T85" fmla="*/ 0 h 80"/>
              <a:gd name="T86" fmla="*/ 30 w 56"/>
              <a:gd name="T87" fmla="*/ 1 h 80"/>
              <a:gd name="T88" fmla="*/ 30 w 56"/>
              <a:gd name="T89" fmla="*/ 1 h 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6"/>
              <a:gd name="T136" fmla="*/ 0 h 80"/>
              <a:gd name="T137" fmla="*/ 56 w 56"/>
              <a:gd name="T138" fmla="*/ 80 h 8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6" h="80">
                <a:moveTo>
                  <a:pt x="30" y="1"/>
                </a:moveTo>
                <a:lnTo>
                  <a:pt x="36" y="6"/>
                </a:lnTo>
                <a:lnTo>
                  <a:pt x="45" y="16"/>
                </a:lnTo>
                <a:lnTo>
                  <a:pt x="53" y="29"/>
                </a:lnTo>
                <a:lnTo>
                  <a:pt x="56" y="45"/>
                </a:lnTo>
                <a:lnTo>
                  <a:pt x="53" y="51"/>
                </a:lnTo>
                <a:lnTo>
                  <a:pt x="51" y="56"/>
                </a:lnTo>
                <a:lnTo>
                  <a:pt x="46" y="61"/>
                </a:lnTo>
                <a:lnTo>
                  <a:pt x="41" y="66"/>
                </a:lnTo>
                <a:lnTo>
                  <a:pt x="35" y="69"/>
                </a:lnTo>
                <a:lnTo>
                  <a:pt x="26" y="73"/>
                </a:lnTo>
                <a:lnTo>
                  <a:pt x="18" y="77"/>
                </a:lnTo>
                <a:lnTo>
                  <a:pt x="8" y="80"/>
                </a:lnTo>
                <a:lnTo>
                  <a:pt x="6" y="80"/>
                </a:lnTo>
                <a:lnTo>
                  <a:pt x="3" y="79"/>
                </a:lnTo>
                <a:lnTo>
                  <a:pt x="1" y="78"/>
                </a:lnTo>
                <a:lnTo>
                  <a:pt x="0" y="76"/>
                </a:lnTo>
                <a:lnTo>
                  <a:pt x="0" y="73"/>
                </a:lnTo>
                <a:lnTo>
                  <a:pt x="1" y="71"/>
                </a:lnTo>
                <a:lnTo>
                  <a:pt x="2" y="68"/>
                </a:lnTo>
                <a:lnTo>
                  <a:pt x="5" y="67"/>
                </a:lnTo>
                <a:lnTo>
                  <a:pt x="13" y="65"/>
                </a:lnTo>
                <a:lnTo>
                  <a:pt x="20" y="62"/>
                </a:lnTo>
                <a:lnTo>
                  <a:pt x="26" y="60"/>
                </a:lnTo>
                <a:lnTo>
                  <a:pt x="31" y="56"/>
                </a:lnTo>
                <a:lnTo>
                  <a:pt x="36" y="54"/>
                </a:lnTo>
                <a:lnTo>
                  <a:pt x="39" y="50"/>
                </a:lnTo>
                <a:lnTo>
                  <a:pt x="41" y="48"/>
                </a:lnTo>
                <a:lnTo>
                  <a:pt x="42" y="44"/>
                </a:lnTo>
                <a:lnTo>
                  <a:pt x="41" y="34"/>
                </a:lnTo>
                <a:lnTo>
                  <a:pt x="36" y="26"/>
                </a:lnTo>
                <a:lnTo>
                  <a:pt x="28" y="17"/>
                </a:lnTo>
                <a:lnTo>
                  <a:pt x="22" y="12"/>
                </a:lnTo>
                <a:lnTo>
                  <a:pt x="20" y="10"/>
                </a:lnTo>
                <a:lnTo>
                  <a:pt x="19" y="7"/>
                </a:lnTo>
                <a:lnTo>
                  <a:pt x="19" y="5"/>
                </a:lnTo>
                <a:lnTo>
                  <a:pt x="20" y="3"/>
                </a:lnTo>
                <a:lnTo>
                  <a:pt x="23" y="1"/>
                </a:lnTo>
                <a:lnTo>
                  <a:pt x="25" y="0"/>
                </a:lnTo>
                <a:lnTo>
                  <a:pt x="28" y="0"/>
                </a:lnTo>
                <a:lnTo>
                  <a:pt x="30" y="1"/>
                </a:lnTo>
                <a:close/>
              </a:path>
            </a:pathLst>
          </a:custGeom>
          <a:solidFill>
            <a:srgbClr val="D66D59"/>
          </a:solidFill>
          <a:ln w="9525">
            <a:noFill/>
            <a:round/>
            <a:headEnd/>
            <a:tailEnd/>
          </a:ln>
        </p:spPr>
        <p:txBody>
          <a:bodyPr/>
          <a:lstStyle/>
          <a:p>
            <a:endParaRPr lang="es-ES"/>
          </a:p>
        </p:txBody>
      </p:sp>
      <p:sp>
        <p:nvSpPr>
          <p:cNvPr id="64540" name="Freeform 28"/>
          <p:cNvSpPr>
            <a:spLocks/>
          </p:cNvSpPr>
          <p:nvPr/>
        </p:nvSpPr>
        <p:spPr bwMode="auto">
          <a:xfrm>
            <a:off x="7516813" y="3538538"/>
            <a:ext cx="58737" cy="60325"/>
          </a:xfrm>
          <a:custGeom>
            <a:avLst/>
            <a:gdLst>
              <a:gd name="T0" fmla="*/ 18 w 37"/>
              <a:gd name="T1" fmla="*/ 38 h 38"/>
              <a:gd name="T2" fmla="*/ 11 w 37"/>
              <a:gd name="T3" fmla="*/ 36 h 38"/>
              <a:gd name="T4" fmla="*/ 6 w 37"/>
              <a:gd name="T5" fmla="*/ 32 h 38"/>
              <a:gd name="T6" fmla="*/ 1 w 37"/>
              <a:gd name="T7" fmla="*/ 26 h 38"/>
              <a:gd name="T8" fmla="*/ 0 w 37"/>
              <a:gd name="T9" fmla="*/ 18 h 38"/>
              <a:gd name="T10" fmla="*/ 1 w 37"/>
              <a:gd name="T11" fmla="*/ 11 h 38"/>
              <a:gd name="T12" fmla="*/ 5 w 37"/>
              <a:gd name="T13" fmla="*/ 5 h 38"/>
              <a:gd name="T14" fmla="*/ 11 w 37"/>
              <a:gd name="T15" fmla="*/ 1 h 38"/>
              <a:gd name="T16" fmla="*/ 18 w 37"/>
              <a:gd name="T17" fmla="*/ 0 h 38"/>
              <a:gd name="T18" fmla="*/ 26 w 37"/>
              <a:gd name="T19" fmla="*/ 1 h 38"/>
              <a:gd name="T20" fmla="*/ 32 w 37"/>
              <a:gd name="T21" fmla="*/ 5 h 38"/>
              <a:gd name="T22" fmla="*/ 35 w 37"/>
              <a:gd name="T23" fmla="*/ 11 h 38"/>
              <a:gd name="T24" fmla="*/ 37 w 37"/>
              <a:gd name="T25" fmla="*/ 18 h 38"/>
              <a:gd name="T26" fmla="*/ 35 w 37"/>
              <a:gd name="T27" fmla="*/ 26 h 38"/>
              <a:gd name="T28" fmla="*/ 32 w 37"/>
              <a:gd name="T29" fmla="*/ 32 h 38"/>
              <a:gd name="T30" fmla="*/ 26 w 37"/>
              <a:gd name="T31" fmla="*/ 35 h 38"/>
              <a:gd name="T32" fmla="*/ 18 w 37"/>
              <a:gd name="T33" fmla="*/ 38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38"/>
              <a:gd name="T53" fmla="*/ 37 w 37"/>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38">
                <a:moveTo>
                  <a:pt x="18" y="38"/>
                </a:moveTo>
                <a:lnTo>
                  <a:pt x="11" y="36"/>
                </a:lnTo>
                <a:lnTo>
                  <a:pt x="6" y="32"/>
                </a:lnTo>
                <a:lnTo>
                  <a:pt x="1" y="26"/>
                </a:lnTo>
                <a:lnTo>
                  <a:pt x="0" y="18"/>
                </a:lnTo>
                <a:lnTo>
                  <a:pt x="1" y="11"/>
                </a:lnTo>
                <a:lnTo>
                  <a:pt x="5" y="5"/>
                </a:lnTo>
                <a:lnTo>
                  <a:pt x="11" y="1"/>
                </a:lnTo>
                <a:lnTo>
                  <a:pt x="18" y="0"/>
                </a:lnTo>
                <a:lnTo>
                  <a:pt x="26" y="1"/>
                </a:lnTo>
                <a:lnTo>
                  <a:pt x="32" y="5"/>
                </a:lnTo>
                <a:lnTo>
                  <a:pt x="35" y="11"/>
                </a:lnTo>
                <a:lnTo>
                  <a:pt x="37" y="18"/>
                </a:lnTo>
                <a:lnTo>
                  <a:pt x="35" y="26"/>
                </a:lnTo>
                <a:lnTo>
                  <a:pt x="32" y="32"/>
                </a:lnTo>
                <a:lnTo>
                  <a:pt x="26" y="35"/>
                </a:lnTo>
                <a:lnTo>
                  <a:pt x="18" y="38"/>
                </a:lnTo>
                <a:close/>
              </a:path>
            </a:pathLst>
          </a:custGeom>
          <a:solidFill>
            <a:srgbClr val="992600"/>
          </a:solidFill>
          <a:ln w="9525">
            <a:noFill/>
            <a:round/>
            <a:headEnd/>
            <a:tailEnd/>
          </a:ln>
        </p:spPr>
        <p:txBody>
          <a:bodyPr/>
          <a:lstStyle/>
          <a:p>
            <a:endParaRPr lang="es-ES"/>
          </a:p>
        </p:txBody>
      </p:sp>
      <p:sp>
        <p:nvSpPr>
          <p:cNvPr id="64541" name="Freeform 29"/>
          <p:cNvSpPr>
            <a:spLocks/>
          </p:cNvSpPr>
          <p:nvPr/>
        </p:nvSpPr>
        <p:spPr bwMode="auto">
          <a:xfrm>
            <a:off x="7527925" y="3554413"/>
            <a:ext cx="26988" cy="26987"/>
          </a:xfrm>
          <a:custGeom>
            <a:avLst/>
            <a:gdLst>
              <a:gd name="T0" fmla="*/ 9 w 17"/>
              <a:gd name="T1" fmla="*/ 17 h 17"/>
              <a:gd name="T2" fmla="*/ 5 w 17"/>
              <a:gd name="T3" fmla="*/ 16 h 17"/>
              <a:gd name="T4" fmla="*/ 3 w 17"/>
              <a:gd name="T5" fmla="*/ 14 h 17"/>
              <a:gd name="T6" fmla="*/ 2 w 17"/>
              <a:gd name="T7" fmla="*/ 12 h 17"/>
              <a:gd name="T8" fmla="*/ 0 w 17"/>
              <a:gd name="T9" fmla="*/ 8 h 17"/>
              <a:gd name="T10" fmla="*/ 2 w 17"/>
              <a:gd name="T11" fmla="*/ 5 h 17"/>
              <a:gd name="T12" fmla="*/ 3 w 17"/>
              <a:gd name="T13" fmla="*/ 2 h 17"/>
              <a:gd name="T14" fmla="*/ 5 w 17"/>
              <a:gd name="T15" fmla="*/ 1 h 17"/>
              <a:gd name="T16" fmla="*/ 9 w 17"/>
              <a:gd name="T17" fmla="*/ 0 h 17"/>
              <a:gd name="T18" fmla="*/ 13 w 17"/>
              <a:gd name="T19" fmla="*/ 1 h 17"/>
              <a:gd name="T20" fmla="*/ 15 w 17"/>
              <a:gd name="T21" fmla="*/ 2 h 17"/>
              <a:gd name="T22" fmla="*/ 16 w 17"/>
              <a:gd name="T23" fmla="*/ 5 h 17"/>
              <a:gd name="T24" fmla="*/ 17 w 17"/>
              <a:gd name="T25" fmla="*/ 8 h 17"/>
              <a:gd name="T26" fmla="*/ 16 w 17"/>
              <a:gd name="T27" fmla="*/ 12 h 17"/>
              <a:gd name="T28" fmla="*/ 15 w 17"/>
              <a:gd name="T29" fmla="*/ 14 h 17"/>
              <a:gd name="T30" fmla="*/ 13 w 17"/>
              <a:gd name="T31" fmla="*/ 16 h 17"/>
              <a:gd name="T32" fmla="*/ 9 w 17"/>
              <a:gd name="T33" fmla="*/ 17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9" y="17"/>
                </a:moveTo>
                <a:lnTo>
                  <a:pt x="5" y="16"/>
                </a:lnTo>
                <a:lnTo>
                  <a:pt x="3" y="14"/>
                </a:lnTo>
                <a:lnTo>
                  <a:pt x="2" y="12"/>
                </a:lnTo>
                <a:lnTo>
                  <a:pt x="0" y="8"/>
                </a:lnTo>
                <a:lnTo>
                  <a:pt x="2" y="5"/>
                </a:lnTo>
                <a:lnTo>
                  <a:pt x="3" y="2"/>
                </a:lnTo>
                <a:lnTo>
                  <a:pt x="5" y="1"/>
                </a:lnTo>
                <a:lnTo>
                  <a:pt x="9" y="0"/>
                </a:lnTo>
                <a:lnTo>
                  <a:pt x="13" y="1"/>
                </a:lnTo>
                <a:lnTo>
                  <a:pt x="15" y="2"/>
                </a:lnTo>
                <a:lnTo>
                  <a:pt x="16" y="5"/>
                </a:lnTo>
                <a:lnTo>
                  <a:pt x="17" y="8"/>
                </a:lnTo>
                <a:lnTo>
                  <a:pt x="16" y="12"/>
                </a:lnTo>
                <a:lnTo>
                  <a:pt x="15" y="14"/>
                </a:lnTo>
                <a:lnTo>
                  <a:pt x="13" y="16"/>
                </a:lnTo>
                <a:lnTo>
                  <a:pt x="9" y="17"/>
                </a:lnTo>
                <a:close/>
              </a:path>
            </a:pathLst>
          </a:custGeom>
          <a:solidFill>
            <a:srgbClr val="000000"/>
          </a:solidFill>
          <a:ln w="9525">
            <a:noFill/>
            <a:round/>
            <a:headEnd/>
            <a:tailEnd/>
          </a:ln>
        </p:spPr>
        <p:txBody>
          <a:bodyPr/>
          <a:lstStyle/>
          <a:p>
            <a:endParaRPr lang="es-ES"/>
          </a:p>
        </p:txBody>
      </p:sp>
      <p:sp>
        <p:nvSpPr>
          <p:cNvPr id="64542" name="Freeform 30"/>
          <p:cNvSpPr>
            <a:spLocks/>
          </p:cNvSpPr>
          <p:nvPr/>
        </p:nvSpPr>
        <p:spPr bwMode="auto">
          <a:xfrm>
            <a:off x="7550150" y="3556000"/>
            <a:ext cx="12700" cy="11113"/>
          </a:xfrm>
          <a:custGeom>
            <a:avLst/>
            <a:gdLst>
              <a:gd name="T0" fmla="*/ 5 w 8"/>
              <a:gd name="T1" fmla="*/ 7 h 7"/>
              <a:gd name="T2" fmla="*/ 3 w 8"/>
              <a:gd name="T3" fmla="*/ 7 h 7"/>
              <a:gd name="T4" fmla="*/ 1 w 8"/>
              <a:gd name="T5" fmla="*/ 6 h 7"/>
              <a:gd name="T6" fmla="*/ 0 w 8"/>
              <a:gd name="T7" fmla="*/ 5 h 7"/>
              <a:gd name="T8" fmla="*/ 0 w 8"/>
              <a:gd name="T9" fmla="*/ 4 h 7"/>
              <a:gd name="T10" fmla="*/ 0 w 8"/>
              <a:gd name="T11" fmla="*/ 2 h 7"/>
              <a:gd name="T12" fmla="*/ 1 w 8"/>
              <a:gd name="T13" fmla="*/ 1 h 7"/>
              <a:gd name="T14" fmla="*/ 3 w 8"/>
              <a:gd name="T15" fmla="*/ 0 h 7"/>
              <a:gd name="T16" fmla="*/ 5 w 8"/>
              <a:gd name="T17" fmla="*/ 0 h 7"/>
              <a:gd name="T18" fmla="*/ 6 w 8"/>
              <a:gd name="T19" fmla="*/ 0 h 7"/>
              <a:gd name="T20" fmla="*/ 7 w 8"/>
              <a:gd name="T21" fmla="*/ 1 h 7"/>
              <a:gd name="T22" fmla="*/ 8 w 8"/>
              <a:gd name="T23" fmla="*/ 2 h 7"/>
              <a:gd name="T24" fmla="*/ 8 w 8"/>
              <a:gd name="T25" fmla="*/ 4 h 7"/>
              <a:gd name="T26" fmla="*/ 8 w 8"/>
              <a:gd name="T27" fmla="*/ 5 h 7"/>
              <a:gd name="T28" fmla="*/ 7 w 8"/>
              <a:gd name="T29" fmla="*/ 6 h 7"/>
              <a:gd name="T30" fmla="*/ 6 w 8"/>
              <a:gd name="T31" fmla="*/ 7 h 7"/>
              <a:gd name="T32" fmla="*/ 5 w 8"/>
              <a:gd name="T33" fmla="*/ 7 h 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7"/>
              <a:gd name="T53" fmla="*/ 8 w 8"/>
              <a:gd name="T54" fmla="*/ 7 h 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7">
                <a:moveTo>
                  <a:pt x="5" y="7"/>
                </a:moveTo>
                <a:lnTo>
                  <a:pt x="3" y="7"/>
                </a:lnTo>
                <a:lnTo>
                  <a:pt x="1" y="6"/>
                </a:lnTo>
                <a:lnTo>
                  <a:pt x="0" y="5"/>
                </a:lnTo>
                <a:lnTo>
                  <a:pt x="0" y="4"/>
                </a:lnTo>
                <a:lnTo>
                  <a:pt x="0" y="2"/>
                </a:lnTo>
                <a:lnTo>
                  <a:pt x="1" y="1"/>
                </a:lnTo>
                <a:lnTo>
                  <a:pt x="3" y="0"/>
                </a:lnTo>
                <a:lnTo>
                  <a:pt x="5" y="0"/>
                </a:lnTo>
                <a:lnTo>
                  <a:pt x="6" y="0"/>
                </a:lnTo>
                <a:lnTo>
                  <a:pt x="7" y="1"/>
                </a:lnTo>
                <a:lnTo>
                  <a:pt x="8" y="2"/>
                </a:lnTo>
                <a:lnTo>
                  <a:pt x="8" y="4"/>
                </a:lnTo>
                <a:lnTo>
                  <a:pt x="8" y="5"/>
                </a:lnTo>
                <a:lnTo>
                  <a:pt x="7" y="6"/>
                </a:lnTo>
                <a:lnTo>
                  <a:pt x="6" y="7"/>
                </a:lnTo>
                <a:lnTo>
                  <a:pt x="5" y="7"/>
                </a:lnTo>
                <a:close/>
              </a:path>
            </a:pathLst>
          </a:custGeom>
          <a:solidFill>
            <a:srgbClr val="FFFFFF"/>
          </a:solidFill>
          <a:ln w="9525">
            <a:noFill/>
            <a:round/>
            <a:headEnd/>
            <a:tailEnd/>
          </a:ln>
        </p:spPr>
        <p:txBody>
          <a:bodyPr/>
          <a:lstStyle/>
          <a:p>
            <a:endParaRPr lang="es-ES"/>
          </a:p>
        </p:txBody>
      </p:sp>
      <p:sp>
        <p:nvSpPr>
          <p:cNvPr id="64543" name="Freeform 31"/>
          <p:cNvSpPr>
            <a:spLocks/>
          </p:cNvSpPr>
          <p:nvPr/>
        </p:nvSpPr>
        <p:spPr bwMode="auto">
          <a:xfrm>
            <a:off x="7456488" y="3233738"/>
            <a:ext cx="585787" cy="500062"/>
          </a:xfrm>
          <a:custGeom>
            <a:avLst/>
            <a:gdLst>
              <a:gd name="T0" fmla="*/ 149 w 369"/>
              <a:gd name="T1" fmla="*/ 1 h 315"/>
              <a:gd name="T2" fmla="*/ 113 w 369"/>
              <a:gd name="T3" fmla="*/ 8 h 315"/>
              <a:gd name="T4" fmla="*/ 82 w 369"/>
              <a:gd name="T5" fmla="*/ 22 h 315"/>
              <a:gd name="T6" fmla="*/ 54 w 369"/>
              <a:gd name="T7" fmla="*/ 41 h 315"/>
              <a:gd name="T8" fmla="*/ 38 w 369"/>
              <a:gd name="T9" fmla="*/ 51 h 315"/>
              <a:gd name="T10" fmla="*/ 30 w 369"/>
              <a:gd name="T11" fmla="*/ 47 h 315"/>
              <a:gd name="T12" fmla="*/ 15 w 369"/>
              <a:gd name="T13" fmla="*/ 50 h 315"/>
              <a:gd name="T14" fmla="*/ 3 w 369"/>
              <a:gd name="T15" fmla="*/ 62 h 315"/>
              <a:gd name="T16" fmla="*/ 3 w 369"/>
              <a:gd name="T17" fmla="*/ 80 h 315"/>
              <a:gd name="T18" fmla="*/ 16 w 369"/>
              <a:gd name="T19" fmla="*/ 92 h 315"/>
              <a:gd name="T20" fmla="*/ 34 w 369"/>
              <a:gd name="T21" fmla="*/ 93 h 315"/>
              <a:gd name="T22" fmla="*/ 48 w 369"/>
              <a:gd name="T23" fmla="*/ 81 h 315"/>
              <a:gd name="T24" fmla="*/ 59 w 369"/>
              <a:gd name="T25" fmla="*/ 73 h 315"/>
              <a:gd name="T26" fmla="*/ 76 w 369"/>
              <a:gd name="T27" fmla="*/ 73 h 315"/>
              <a:gd name="T28" fmla="*/ 92 w 369"/>
              <a:gd name="T29" fmla="*/ 75 h 315"/>
              <a:gd name="T30" fmla="*/ 107 w 369"/>
              <a:gd name="T31" fmla="*/ 78 h 315"/>
              <a:gd name="T32" fmla="*/ 121 w 369"/>
              <a:gd name="T33" fmla="*/ 79 h 315"/>
              <a:gd name="T34" fmla="*/ 143 w 369"/>
              <a:gd name="T35" fmla="*/ 74 h 315"/>
              <a:gd name="T36" fmla="*/ 168 w 369"/>
              <a:gd name="T37" fmla="*/ 68 h 315"/>
              <a:gd name="T38" fmla="*/ 186 w 369"/>
              <a:gd name="T39" fmla="*/ 64 h 315"/>
              <a:gd name="T40" fmla="*/ 138 w 369"/>
              <a:gd name="T41" fmla="*/ 89 h 315"/>
              <a:gd name="T42" fmla="*/ 173 w 369"/>
              <a:gd name="T43" fmla="*/ 112 h 315"/>
              <a:gd name="T44" fmla="*/ 202 w 369"/>
              <a:gd name="T45" fmla="*/ 138 h 315"/>
              <a:gd name="T46" fmla="*/ 224 w 369"/>
              <a:gd name="T47" fmla="*/ 168 h 315"/>
              <a:gd name="T48" fmla="*/ 240 w 369"/>
              <a:gd name="T49" fmla="*/ 192 h 315"/>
              <a:gd name="T50" fmla="*/ 242 w 369"/>
              <a:gd name="T51" fmla="*/ 276 h 315"/>
              <a:gd name="T52" fmla="*/ 276 w 369"/>
              <a:gd name="T53" fmla="*/ 198 h 315"/>
              <a:gd name="T54" fmla="*/ 312 w 369"/>
              <a:gd name="T55" fmla="*/ 207 h 315"/>
              <a:gd name="T56" fmla="*/ 334 w 369"/>
              <a:gd name="T57" fmla="*/ 247 h 315"/>
              <a:gd name="T58" fmla="*/ 345 w 369"/>
              <a:gd name="T59" fmla="*/ 295 h 315"/>
              <a:gd name="T60" fmla="*/ 369 w 369"/>
              <a:gd name="T61" fmla="*/ 183 h 315"/>
              <a:gd name="T62" fmla="*/ 365 w 369"/>
              <a:gd name="T63" fmla="*/ 142 h 315"/>
              <a:gd name="T64" fmla="*/ 353 w 369"/>
              <a:gd name="T65" fmla="*/ 104 h 315"/>
              <a:gd name="T66" fmla="*/ 332 w 369"/>
              <a:gd name="T67" fmla="*/ 73 h 315"/>
              <a:gd name="T68" fmla="*/ 307 w 369"/>
              <a:gd name="T69" fmla="*/ 47 h 315"/>
              <a:gd name="T70" fmla="*/ 276 w 369"/>
              <a:gd name="T71" fmla="*/ 27 h 315"/>
              <a:gd name="T72" fmla="*/ 241 w 369"/>
              <a:gd name="T73" fmla="*/ 12 h 315"/>
              <a:gd name="T74" fmla="*/ 205 w 369"/>
              <a:gd name="T75" fmla="*/ 2 h 315"/>
              <a:gd name="T76" fmla="*/ 167 w 369"/>
              <a:gd name="T77" fmla="*/ 0 h 3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69"/>
              <a:gd name="T118" fmla="*/ 0 h 315"/>
              <a:gd name="T119" fmla="*/ 369 w 369"/>
              <a:gd name="T120" fmla="*/ 315 h 31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69" h="315">
                <a:moveTo>
                  <a:pt x="167" y="0"/>
                </a:moveTo>
                <a:lnTo>
                  <a:pt x="149" y="1"/>
                </a:lnTo>
                <a:lnTo>
                  <a:pt x="130" y="4"/>
                </a:lnTo>
                <a:lnTo>
                  <a:pt x="113" y="8"/>
                </a:lnTo>
                <a:lnTo>
                  <a:pt x="98" y="14"/>
                </a:lnTo>
                <a:lnTo>
                  <a:pt x="82" y="22"/>
                </a:lnTo>
                <a:lnTo>
                  <a:pt x="67" y="31"/>
                </a:lnTo>
                <a:lnTo>
                  <a:pt x="54" y="41"/>
                </a:lnTo>
                <a:lnTo>
                  <a:pt x="42" y="53"/>
                </a:lnTo>
                <a:lnTo>
                  <a:pt x="38" y="51"/>
                </a:lnTo>
                <a:lnTo>
                  <a:pt x="33" y="49"/>
                </a:lnTo>
                <a:lnTo>
                  <a:pt x="30" y="47"/>
                </a:lnTo>
                <a:lnTo>
                  <a:pt x="25" y="47"/>
                </a:lnTo>
                <a:lnTo>
                  <a:pt x="15" y="50"/>
                </a:lnTo>
                <a:lnTo>
                  <a:pt x="8" y="55"/>
                </a:lnTo>
                <a:lnTo>
                  <a:pt x="3" y="62"/>
                </a:lnTo>
                <a:lnTo>
                  <a:pt x="0" y="72"/>
                </a:lnTo>
                <a:lnTo>
                  <a:pt x="3" y="80"/>
                </a:lnTo>
                <a:lnTo>
                  <a:pt x="8" y="87"/>
                </a:lnTo>
                <a:lnTo>
                  <a:pt x="16" y="92"/>
                </a:lnTo>
                <a:lnTo>
                  <a:pt x="26" y="95"/>
                </a:lnTo>
                <a:lnTo>
                  <a:pt x="34" y="93"/>
                </a:lnTo>
                <a:lnTo>
                  <a:pt x="42" y="89"/>
                </a:lnTo>
                <a:lnTo>
                  <a:pt x="48" y="81"/>
                </a:lnTo>
                <a:lnTo>
                  <a:pt x="50" y="74"/>
                </a:lnTo>
                <a:lnTo>
                  <a:pt x="59" y="73"/>
                </a:lnTo>
                <a:lnTo>
                  <a:pt x="67" y="73"/>
                </a:lnTo>
                <a:lnTo>
                  <a:pt x="76" y="73"/>
                </a:lnTo>
                <a:lnTo>
                  <a:pt x="84" y="74"/>
                </a:lnTo>
                <a:lnTo>
                  <a:pt x="92" y="75"/>
                </a:lnTo>
                <a:lnTo>
                  <a:pt x="100" y="76"/>
                </a:lnTo>
                <a:lnTo>
                  <a:pt x="107" y="78"/>
                </a:lnTo>
                <a:lnTo>
                  <a:pt x="115" y="80"/>
                </a:lnTo>
                <a:lnTo>
                  <a:pt x="121" y="79"/>
                </a:lnTo>
                <a:lnTo>
                  <a:pt x="130" y="76"/>
                </a:lnTo>
                <a:lnTo>
                  <a:pt x="143" y="74"/>
                </a:lnTo>
                <a:lnTo>
                  <a:pt x="156" y="70"/>
                </a:lnTo>
                <a:lnTo>
                  <a:pt x="168" y="68"/>
                </a:lnTo>
                <a:lnTo>
                  <a:pt x="179" y="66"/>
                </a:lnTo>
                <a:lnTo>
                  <a:pt x="186" y="64"/>
                </a:lnTo>
                <a:lnTo>
                  <a:pt x="189" y="63"/>
                </a:lnTo>
                <a:lnTo>
                  <a:pt x="138" y="89"/>
                </a:lnTo>
                <a:lnTo>
                  <a:pt x="156" y="100"/>
                </a:lnTo>
                <a:lnTo>
                  <a:pt x="173" y="112"/>
                </a:lnTo>
                <a:lnTo>
                  <a:pt x="189" y="125"/>
                </a:lnTo>
                <a:lnTo>
                  <a:pt x="202" y="138"/>
                </a:lnTo>
                <a:lnTo>
                  <a:pt x="214" y="153"/>
                </a:lnTo>
                <a:lnTo>
                  <a:pt x="224" y="168"/>
                </a:lnTo>
                <a:lnTo>
                  <a:pt x="233" y="180"/>
                </a:lnTo>
                <a:lnTo>
                  <a:pt x="240" y="192"/>
                </a:lnTo>
                <a:lnTo>
                  <a:pt x="208" y="280"/>
                </a:lnTo>
                <a:lnTo>
                  <a:pt x="242" y="276"/>
                </a:lnTo>
                <a:lnTo>
                  <a:pt x="253" y="213"/>
                </a:lnTo>
                <a:lnTo>
                  <a:pt x="276" y="198"/>
                </a:lnTo>
                <a:lnTo>
                  <a:pt x="296" y="197"/>
                </a:lnTo>
                <a:lnTo>
                  <a:pt x="312" y="207"/>
                </a:lnTo>
                <a:lnTo>
                  <a:pt x="325" y="224"/>
                </a:lnTo>
                <a:lnTo>
                  <a:pt x="334" y="247"/>
                </a:lnTo>
                <a:lnTo>
                  <a:pt x="341" y="271"/>
                </a:lnTo>
                <a:lnTo>
                  <a:pt x="345" y="295"/>
                </a:lnTo>
                <a:lnTo>
                  <a:pt x="346" y="315"/>
                </a:lnTo>
                <a:lnTo>
                  <a:pt x="369" y="183"/>
                </a:lnTo>
                <a:lnTo>
                  <a:pt x="368" y="162"/>
                </a:lnTo>
                <a:lnTo>
                  <a:pt x="365" y="142"/>
                </a:lnTo>
                <a:lnTo>
                  <a:pt x="360" y="123"/>
                </a:lnTo>
                <a:lnTo>
                  <a:pt x="353" y="104"/>
                </a:lnTo>
                <a:lnTo>
                  <a:pt x="343" y="89"/>
                </a:lnTo>
                <a:lnTo>
                  <a:pt x="332" y="73"/>
                </a:lnTo>
                <a:lnTo>
                  <a:pt x="320" y="59"/>
                </a:lnTo>
                <a:lnTo>
                  <a:pt x="307" y="47"/>
                </a:lnTo>
                <a:lnTo>
                  <a:pt x="292" y="36"/>
                </a:lnTo>
                <a:lnTo>
                  <a:pt x="276" y="27"/>
                </a:lnTo>
                <a:lnTo>
                  <a:pt x="259" y="18"/>
                </a:lnTo>
                <a:lnTo>
                  <a:pt x="241" y="12"/>
                </a:lnTo>
                <a:lnTo>
                  <a:pt x="223" y="6"/>
                </a:lnTo>
                <a:lnTo>
                  <a:pt x="205" y="2"/>
                </a:lnTo>
                <a:lnTo>
                  <a:pt x="186" y="0"/>
                </a:lnTo>
                <a:lnTo>
                  <a:pt x="167" y="0"/>
                </a:lnTo>
                <a:close/>
              </a:path>
            </a:pathLst>
          </a:custGeom>
          <a:solidFill>
            <a:srgbClr val="000000"/>
          </a:solidFill>
          <a:ln w="9525">
            <a:noFill/>
            <a:round/>
            <a:headEnd/>
            <a:tailEnd/>
          </a:ln>
        </p:spPr>
        <p:txBody>
          <a:bodyPr/>
          <a:lstStyle/>
          <a:p>
            <a:endParaRPr lang="es-ES"/>
          </a:p>
        </p:txBody>
      </p:sp>
      <p:sp>
        <p:nvSpPr>
          <p:cNvPr id="64544" name="Freeform 32"/>
          <p:cNvSpPr>
            <a:spLocks/>
          </p:cNvSpPr>
          <p:nvPr/>
        </p:nvSpPr>
        <p:spPr bwMode="auto">
          <a:xfrm>
            <a:off x="7808913" y="3349625"/>
            <a:ext cx="52387" cy="61913"/>
          </a:xfrm>
          <a:custGeom>
            <a:avLst/>
            <a:gdLst>
              <a:gd name="T0" fmla="*/ 11 w 33"/>
              <a:gd name="T1" fmla="*/ 0 h 39"/>
              <a:gd name="T2" fmla="*/ 7 w 33"/>
              <a:gd name="T3" fmla="*/ 1 h 39"/>
              <a:gd name="T4" fmla="*/ 5 w 33"/>
              <a:gd name="T5" fmla="*/ 2 h 39"/>
              <a:gd name="T6" fmla="*/ 2 w 33"/>
              <a:gd name="T7" fmla="*/ 3 h 39"/>
              <a:gd name="T8" fmla="*/ 0 w 33"/>
              <a:gd name="T9" fmla="*/ 5 h 39"/>
              <a:gd name="T10" fmla="*/ 0 w 33"/>
              <a:gd name="T11" fmla="*/ 5 h 39"/>
              <a:gd name="T12" fmla="*/ 1 w 33"/>
              <a:gd name="T13" fmla="*/ 5 h 39"/>
              <a:gd name="T14" fmla="*/ 1 w 33"/>
              <a:gd name="T15" fmla="*/ 5 h 39"/>
              <a:gd name="T16" fmla="*/ 1 w 33"/>
              <a:gd name="T17" fmla="*/ 5 h 39"/>
              <a:gd name="T18" fmla="*/ 8 w 33"/>
              <a:gd name="T19" fmla="*/ 5 h 39"/>
              <a:gd name="T20" fmla="*/ 16 w 33"/>
              <a:gd name="T21" fmla="*/ 8 h 39"/>
              <a:gd name="T22" fmla="*/ 19 w 33"/>
              <a:gd name="T23" fmla="*/ 14 h 39"/>
              <a:gd name="T24" fmla="*/ 22 w 33"/>
              <a:gd name="T25" fmla="*/ 22 h 39"/>
              <a:gd name="T26" fmla="*/ 22 w 33"/>
              <a:gd name="T27" fmla="*/ 27 h 39"/>
              <a:gd name="T28" fmla="*/ 20 w 33"/>
              <a:gd name="T29" fmla="*/ 31 h 39"/>
              <a:gd name="T30" fmla="*/ 19 w 33"/>
              <a:gd name="T31" fmla="*/ 35 h 39"/>
              <a:gd name="T32" fmla="*/ 16 w 33"/>
              <a:gd name="T33" fmla="*/ 39 h 39"/>
              <a:gd name="T34" fmla="*/ 23 w 33"/>
              <a:gd name="T35" fmla="*/ 36 h 39"/>
              <a:gd name="T36" fmla="*/ 29 w 33"/>
              <a:gd name="T37" fmla="*/ 31 h 39"/>
              <a:gd name="T38" fmla="*/ 33 w 33"/>
              <a:gd name="T39" fmla="*/ 24 h 39"/>
              <a:gd name="T40" fmla="*/ 33 w 33"/>
              <a:gd name="T41" fmla="*/ 17 h 39"/>
              <a:gd name="T42" fmla="*/ 30 w 33"/>
              <a:gd name="T43" fmla="*/ 10 h 39"/>
              <a:gd name="T44" fmla="*/ 25 w 33"/>
              <a:gd name="T45" fmla="*/ 5 h 39"/>
              <a:gd name="T46" fmla="*/ 18 w 33"/>
              <a:gd name="T47" fmla="*/ 1 h 39"/>
              <a:gd name="T48" fmla="*/ 11 w 33"/>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
              <a:gd name="T76" fmla="*/ 0 h 39"/>
              <a:gd name="T77" fmla="*/ 33 w 33"/>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 h="39">
                <a:moveTo>
                  <a:pt x="11" y="0"/>
                </a:moveTo>
                <a:lnTo>
                  <a:pt x="7" y="1"/>
                </a:lnTo>
                <a:lnTo>
                  <a:pt x="5" y="2"/>
                </a:lnTo>
                <a:lnTo>
                  <a:pt x="2" y="3"/>
                </a:lnTo>
                <a:lnTo>
                  <a:pt x="0" y="5"/>
                </a:lnTo>
                <a:lnTo>
                  <a:pt x="1" y="5"/>
                </a:lnTo>
                <a:lnTo>
                  <a:pt x="8" y="5"/>
                </a:lnTo>
                <a:lnTo>
                  <a:pt x="16" y="8"/>
                </a:lnTo>
                <a:lnTo>
                  <a:pt x="19" y="14"/>
                </a:lnTo>
                <a:lnTo>
                  <a:pt x="22" y="22"/>
                </a:lnTo>
                <a:lnTo>
                  <a:pt x="22" y="27"/>
                </a:lnTo>
                <a:lnTo>
                  <a:pt x="20" y="31"/>
                </a:lnTo>
                <a:lnTo>
                  <a:pt x="19" y="35"/>
                </a:lnTo>
                <a:lnTo>
                  <a:pt x="16" y="39"/>
                </a:lnTo>
                <a:lnTo>
                  <a:pt x="23" y="36"/>
                </a:lnTo>
                <a:lnTo>
                  <a:pt x="29" y="31"/>
                </a:lnTo>
                <a:lnTo>
                  <a:pt x="33" y="24"/>
                </a:lnTo>
                <a:lnTo>
                  <a:pt x="33" y="17"/>
                </a:lnTo>
                <a:lnTo>
                  <a:pt x="30" y="10"/>
                </a:lnTo>
                <a:lnTo>
                  <a:pt x="25" y="5"/>
                </a:lnTo>
                <a:lnTo>
                  <a:pt x="18" y="1"/>
                </a:lnTo>
                <a:lnTo>
                  <a:pt x="11" y="0"/>
                </a:lnTo>
                <a:close/>
              </a:path>
            </a:pathLst>
          </a:custGeom>
          <a:solidFill>
            <a:srgbClr val="007FFF"/>
          </a:solidFill>
          <a:ln w="9525">
            <a:noFill/>
            <a:round/>
            <a:headEnd/>
            <a:tailEnd/>
          </a:ln>
        </p:spPr>
        <p:txBody>
          <a:bodyPr/>
          <a:lstStyle/>
          <a:p>
            <a:endParaRPr lang="es-ES"/>
          </a:p>
        </p:txBody>
      </p:sp>
      <p:sp>
        <p:nvSpPr>
          <p:cNvPr id="64545" name="Freeform 33"/>
          <p:cNvSpPr>
            <a:spLocks/>
          </p:cNvSpPr>
          <p:nvPr/>
        </p:nvSpPr>
        <p:spPr bwMode="auto">
          <a:xfrm>
            <a:off x="7847013" y="3367088"/>
            <a:ext cx="53975" cy="61912"/>
          </a:xfrm>
          <a:custGeom>
            <a:avLst/>
            <a:gdLst>
              <a:gd name="T0" fmla="*/ 11 w 34"/>
              <a:gd name="T1" fmla="*/ 0 h 39"/>
              <a:gd name="T2" fmla="*/ 9 w 34"/>
              <a:gd name="T3" fmla="*/ 1 h 39"/>
              <a:gd name="T4" fmla="*/ 6 w 34"/>
              <a:gd name="T5" fmla="*/ 2 h 39"/>
              <a:gd name="T6" fmla="*/ 2 w 34"/>
              <a:gd name="T7" fmla="*/ 3 h 39"/>
              <a:gd name="T8" fmla="*/ 0 w 34"/>
              <a:gd name="T9" fmla="*/ 5 h 39"/>
              <a:gd name="T10" fmla="*/ 1 w 34"/>
              <a:gd name="T11" fmla="*/ 5 h 39"/>
              <a:gd name="T12" fmla="*/ 1 w 34"/>
              <a:gd name="T13" fmla="*/ 5 h 39"/>
              <a:gd name="T14" fmla="*/ 1 w 34"/>
              <a:gd name="T15" fmla="*/ 5 h 39"/>
              <a:gd name="T16" fmla="*/ 2 w 34"/>
              <a:gd name="T17" fmla="*/ 5 h 39"/>
              <a:gd name="T18" fmla="*/ 10 w 34"/>
              <a:gd name="T19" fmla="*/ 5 h 39"/>
              <a:gd name="T20" fmla="*/ 16 w 34"/>
              <a:gd name="T21" fmla="*/ 8 h 39"/>
              <a:gd name="T22" fmla="*/ 21 w 34"/>
              <a:gd name="T23" fmla="*/ 14 h 39"/>
              <a:gd name="T24" fmla="*/ 23 w 34"/>
              <a:gd name="T25" fmla="*/ 22 h 39"/>
              <a:gd name="T26" fmla="*/ 23 w 34"/>
              <a:gd name="T27" fmla="*/ 27 h 39"/>
              <a:gd name="T28" fmla="*/ 22 w 34"/>
              <a:gd name="T29" fmla="*/ 31 h 39"/>
              <a:gd name="T30" fmla="*/ 21 w 34"/>
              <a:gd name="T31" fmla="*/ 35 h 39"/>
              <a:gd name="T32" fmla="*/ 17 w 34"/>
              <a:gd name="T33" fmla="*/ 39 h 39"/>
              <a:gd name="T34" fmla="*/ 24 w 34"/>
              <a:gd name="T35" fmla="*/ 36 h 39"/>
              <a:gd name="T36" fmla="*/ 30 w 34"/>
              <a:gd name="T37" fmla="*/ 31 h 39"/>
              <a:gd name="T38" fmla="*/ 34 w 34"/>
              <a:gd name="T39" fmla="*/ 25 h 39"/>
              <a:gd name="T40" fmla="*/ 34 w 34"/>
              <a:gd name="T41" fmla="*/ 18 h 39"/>
              <a:gd name="T42" fmla="*/ 32 w 34"/>
              <a:gd name="T43" fmla="*/ 11 h 39"/>
              <a:gd name="T44" fmla="*/ 27 w 34"/>
              <a:gd name="T45" fmla="*/ 5 h 39"/>
              <a:gd name="T46" fmla="*/ 20 w 34"/>
              <a:gd name="T47" fmla="*/ 1 h 39"/>
              <a:gd name="T48" fmla="*/ 11 w 34"/>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39"/>
              <a:gd name="T77" fmla="*/ 34 w 34"/>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39">
                <a:moveTo>
                  <a:pt x="11" y="0"/>
                </a:moveTo>
                <a:lnTo>
                  <a:pt x="9" y="1"/>
                </a:lnTo>
                <a:lnTo>
                  <a:pt x="6" y="2"/>
                </a:lnTo>
                <a:lnTo>
                  <a:pt x="2" y="3"/>
                </a:lnTo>
                <a:lnTo>
                  <a:pt x="0" y="5"/>
                </a:lnTo>
                <a:lnTo>
                  <a:pt x="1" y="5"/>
                </a:lnTo>
                <a:lnTo>
                  <a:pt x="2" y="5"/>
                </a:lnTo>
                <a:lnTo>
                  <a:pt x="10" y="5"/>
                </a:lnTo>
                <a:lnTo>
                  <a:pt x="16" y="8"/>
                </a:lnTo>
                <a:lnTo>
                  <a:pt x="21" y="14"/>
                </a:lnTo>
                <a:lnTo>
                  <a:pt x="23" y="22"/>
                </a:lnTo>
                <a:lnTo>
                  <a:pt x="23" y="27"/>
                </a:lnTo>
                <a:lnTo>
                  <a:pt x="22" y="31"/>
                </a:lnTo>
                <a:lnTo>
                  <a:pt x="21" y="35"/>
                </a:lnTo>
                <a:lnTo>
                  <a:pt x="17" y="39"/>
                </a:lnTo>
                <a:lnTo>
                  <a:pt x="24" y="36"/>
                </a:lnTo>
                <a:lnTo>
                  <a:pt x="30" y="31"/>
                </a:lnTo>
                <a:lnTo>
                  <a:pt x="34" y="25"/>
                </a:lnTo>
                <a:lnTo>
                  <a:pt x="34" y="18"/>
                </a:lnTo>
                <a:lnTo>
                  <a:pt x="32" y="11"/>
                </a:lnTo>
                <a:lnTo>
                  <a:pt x="27" y="5"/>
                </a:lnTo>
                <a:lnTo>
                  <a:pt x="20" y="1"/>
                </a:lnTo>
                <a:lnTo>
                  <a:pt x="11" y="0"/>
                </a:lnTo>
                <a:close/>
              </a:path>
            </a:pathLst>
          </a:custGeom>
          <a:solidFill>
            <a:srgbClr val="007FFF"/>
          </a:solidFill>
          <a:ln w="9525">
            <a:noFill/>
            <a:round/>
            <a:headEnd/>
            <a:tailEnd/>
          </a:ln>
        </p:spPr>
        <p:txBody>
          <a:bodyPr/>
          <a:lstStyle/>
          <a:p>
            <a:endParaRPr lang="es-ES"/>
          </a:p>
        </p:txBody>
      </p:sp>
      <p:sp>
        <p:nvSpPr>
          <p:cNvPr id="64546" name="Freeform 34"/>
          <p:cNvSpPr>
            <a:spLocks/>
          </p:cNvSpPr>
          <p:nvPr/>
        </p:nvSpPr>
        <p:spPr bwMode="auto">
          <a:xfrm>
            <a:off x="7835900" y="3405188"/>
            <a:ext cx="53975" cy="61912"/>
          </a:xfrm>
          <a:custGeom>
            <a:avLst/>
            <a:gdLst>
              <a:gd name="T0" fmla="*/ 11 w 34"/>
              <a:gd name="T1" fmla="*/ 0 h 39"/>
              <a:gd name="T2" fmla="*/ 8 w 34"/>
              <a:gd name="T3" fmla="*/ 0 h 39"/>
              <a:gd name="T4" fmla="*/ 6 w 34"/>
              <a:gd name="T5" fmla="*/ 1 h 39"/>
              <a:gd name="T6" fmla="*/ 2 w 34"/>
              <a:gd name="T7" fmla="*/ 3 h 39"/>
              <a:gd name="T8" fmla="*/ 0 w 34"/>
              <a:gd name="T9" fmla="*/ 4 h 39"/>
              <a:gd name="T10" fmla="*/ 1 w 34"/>
              <a:gd name="T11" fmla="*/ 4 h 39"/>
              <a:gd name="T12" fmla="*/ 1 w 34"/>
              <a:gd name="T13" fmla="*/ 4 h 39"/>
              <a:gd name="T14" fmla="*/ 1 w 34"/>
              <a:gd name="T15" fmla="*/ 4 h 39"/>
              <a:gd name="T16" fmla="*/ 2 w 34"/>
              <a:gd name="T17" fmla="*/ 4 h 39"/>
              <a:gd name="T18" fmla="*/ 9 w 34"/>
              <a:gd name="T19" fmla="*/ 4 h 39"/>
              <a:gd name="T20" fmla="*/ 16 w 34"/>
              <a:gd name="T21" fmla="*/ 7 h 39"/>
              <a:gd name="T22" fmla="*/ 20 w 34"/>
              <a:gd name="T23" fmla="*/ 13 h 39"/>
              <a:gd name="T24" fmla="*/ 23 w 34"/>
              <a:gd name="T25" fmla="*/ 21 h 39"/>
              <a:gd name="T26" fmla="*/ 23 w 34"/>
              <a:gd name="T27" fmla="*/ 26 h 39"/>
              <a:gd name="T28" fmla="*/ 22 w 34"/>
              <a:gd name="T29" fmla="*/ 30 h 39"/>
              <a:gd name="T30" fmla="*/ 19 w 34"/>
              <a:gd name="T31" fmla="*/ 35 h 39"/>
              <a:gd name="T32" fmla="*/ 16 w 34"/>
              <a:gd name="T33" fmla="*/ 39 h 39"/>
              <a:gd name="T34" fmla="*/ 24 w 34"/>
              <a:gd name="T35" fmla="*/ 35 h 39"/>
              <a:gd name="T36" fmla="*/ 30 w 34"/>
              <a:gd name="T37" fmla="*/ 30 h 39"/>
              <a:gd name="T38" fmla="*/ 33 w 34"/>
              <a:gd name="T39" fmla="*/ 24 h 39"/>
              <a:gd name="T40" fmla="*/ 34 w 34"/>
              <a:gd name="T41" fmla="*/ 17 h 39"/>
              <a:gd name="T42" fmla="*/ 31 w 34"/>
              <a:gd name="T43" fmla="*/ 10 h 39"/>
              <a:gd name="T44" fmla="*/ 27 w 34"/>
              <a:gd name="T45" fmla="*/ 4 h 39"/>
              <a:gd name="T46" fmla="*/ 19 w 34"/>
              <a:gd name="T47" fmla="*/ 0 h 39"/>
              <a:gd name="T48" fmla="*/ 11 w 34"/>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39"/>
              <a:gd name="T77" fmla="*/ 34 w 34"/>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39">
                <a:moveTo>
                  <a:pt x="11" y="0"/>
                </a:moveTo>
                <a:lnTo>
                  <a:pt x="8" y="0"/>
                </a:lnTo>
                <a:lnTo>
                  <a:pt x="6" y="1"/>
                </a:lnTo>
                <a:lnTo>
                  <a:pt x="2" y="3"/>
                </a:lnTo>
                <a:lnTo>
                  <a:pt x="0" y="4"/>
                </a:lnTo>
                <a:lnTo>
                  <a:pt x="1" y="4"/>
                </a:lnTo>
                <a:lnTo>
                  <a:pt x="2" y="4"/>
                </a:lnTo>
                <a:lnTo>
                  <a:pt x="9" y="4"/>
                </a:lnTo>
                <a:lnTo>
                  <a:pt x="16" y="7"/>
                </a:lnTo>
                <a:lnTo>
                  <a:pt x="20" y="13"/>
                </a:lnTo>
                <a:lnTo>
                  <a:pt x="23" y="21"/>
                </a:lnTo>
                <a:lnTo>
                  <a:pt x="23" y="26"/>
                </a:lnTo>
                <a:lnTo>
                  <a:pt x="22" y="30"/>
                </a:lnTo>
                <a:lnTo>
                  <a:pt x="19" y="35"/>
                </a:lnTo>
                <a:lnTo>
                  <a:pt x="16" y="39"/>
                </a:lnTo>
                <a:lnTo>
                  <a:pt x="24" y="35"/>
                </a:lnTo>
                <a:lnTo>
                  <a:pt x="30" y="30"/>
                </a:lnTo>
                <a:lnTo>
                  <a:pt x="33" y="24"/>
                </a:lnTo>
                <a:lnTo>
                  <a:pt x="34" y="17"/>
                </a:lnTo>
                <a:lnTo>
                  <a:pt x="31" y="10"/>
                </a:lnTo>
                <a:lnTo>
                  <a:pt x="27" y="4"/>
                </a:lnTo>
                <a:lnTo>
                  <a:pt x="19" y="0"/>
                </a:lnTo>
                <a:lnTo>
                  <a:pt x="11" y="0"/>
                </a:lnTo>
                <a:close/>
              </a:path>
            </a:pathLst>
          </a:custGeom>
          <a:solidFill>
            <a:srgbClr val="007FFF"/>
          </a:solidFill>
          <a:ln w="9525">
            <a:noFill/>
            <a:round/>
            <a:headEnd/>
            <a:tailEnd/>
          </a:ln>
        </p:spPr>
        <p:txBody>
          <a:bodyPr/>
          <a:lstStyle/>
          <a:p>
            <a:endParaRPr lang="es-ES"/>
          </a:p>
        </p:txBody>
      </p:sp>
      <p:sp>
        <p:nvSpPr>
          <p:cNvPr id="64547" name="Freeform 35"/>
          <p:cNvSpPr>
            <a:spLocks/>
          </p:cNvSpPr>
          <p:nvPr/>
        </p:nvSpPr>
        <p:spPr bwMode="auto">
          <a:xfrm>
            <a:off x="7786688" y="3381375"/>
            <a:ext cx="53975" cy="61913"/>
          </a:xfrm>
          <a:custGeom>
            <a:avLst/>
            <a:gdLst>
              <a:gd name="T0" fmla="*/ 11 w 34"/>
              <a:gd name="T1" fmla="*/ 0 h 39"/>
              <a:gd name="T2" fmla="*/ 9 w 34"/>
              <a:gd name="T3" fmla="*/ 0 h 39"/>
              <a:gd name="T4" fmla="*/ 6 w 34"/>
              <a:gd name="T5" fmla="*/ 2 h 39"/>
              <a:gd name="T6" fmla="*/ 3 w 34"/>
              <a:gd name="T7" fmla="*/ 3 h 39"/>
              <a:gd name="T8" fmla="*/ 0 w 34"/>
              <a:gd name="T9" fmla="*/ 4 h 39"/>
              <a:gd name="T10" fmla="*/ 2 w 34"/>
              <a:gd name="T11" fmla="*/ 4 h 39"/>
              <a:gd name="T12" fmla="*/ 2 w 34"/>
              <a:gd name="T13" fmla="*/ 4 h 39"/>
              <a:gd name="T14" fmla="*/ 2 w 34"/>
              <a:gd name="T15" fmla="*/ 4 h 39"/>
              <a:gd name="T16" fmla="*/ 3 w 34"/>
              <a:gd name="T17" fmla="*/ 4 h 39"/>
              <a:gd name="T18" fmla="*/ 10 w 34"/>
              <a:gd name="T19" fmla="*/ 5 h 39"/>
              <a:gd name="T20" fmla="*/ 16 w 34"/>
              <a:gd name="T21" fmla="*/ 9 h 39"/>
              <a:gd name="T22" fmla="*/ 21 w 34"/>
              <a:gd name="T23" fmla="*/ 14 h 39"/>
              <a:gd name="T24" fmla="*/ 23 w 34"/>
              <a:gd name="T25" fmla="*/ 21 h 39"/>
              <a:gd name="T26" fmla="*/ 23 w 34"/>
              <a:gd name="T27" fmla="*/ 26 h 39"/>
              <a:gd name="T28" fmla="*/ 22 w 34"/>
              <a:gd name="T29" fmla="*/ 31 h 39"/>
              <a:gd name="T30" fmla="*/ 20 w 34"/>
              <a:gd name="T31" fmla="*/ 36 h 39"/>
              <a:gd name="T32" fmla="*/ 16 w 34"/>
              <a:gd name="T33" fmla="*/ 39 h 39"/>
              <a:gd name="T34" fmla="*/ 25 w 34"/>
              <a:gd name="T35" fmla="*/ 37 h 39"/>
              <a:gd name="T36" fmla="*/ 31 w 34"/>
              <a:gd name="T37" fmla="*/ 32 h 39"/>
              <a:gd name="T38" fmla="*/ 33 w 34"/>
              <a:gd name="T39" fmla="*/ 25 h 39"/>
              <a:gd name="T40" fmla="*/ 34 w 34"/>
              <a:gd name="T41" fmla="*/ 18 h 39"/>
              <a:gd name="T42" fmla="*/ 32 w 34"/>
              <a:gd name="T43" fmla="*/ 10 h 39"/>
              <a:gd name="T44" fmla="*/ 27 w 34"/>
              <a:gd name="T45" fmla="*/ 4 h 39"/>
              <a:gd name="T46" fmla="*/ 20 w 34"/>
              <a:gd name="T47" fmla="*/ 0 h 39"/>
              <a:gd name="T48" fmla="*/ 11 w 34"/>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39"/>
              <a:gd name="T77" fmla="*/ 34 w 34"/>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39">
                <a:moveTo>
                  <a:pt x="11" y="0"/>
                </a:moveTo>
                <a:lnTo>
                  <a:pt x="9" y="0"/>
                </a:lnTo>
                <a:lnTo>
                  <a:pt x="6" y="2"/>
                </a:lnTo>
                <a:lnTo>
                  <a:pt x="3" y="3"/>
                </a:lnTo>
                <a:lnTo>
                  <a:pt x="0" y="4"/>
                </a:lnTo>
                <a:lnTo>
                  <a:pt x="2" y="4"/>
                </a:lnTo>
                <a:lnTo>
                  <a:pt x="3" y="4"/>
                </a:lnTo>
                <a:lnTo>
                  <a:pt x="10" y="5"/>
                </a:lnTo>
                <a:lnTo>
                  <a:pt x="16" y="9"/>
                </a:lnTo>
                <a:lnTo>
                  <a:pt x="21" y="14"/>
                </a:lnTo>
                <a:lnTo>
                  <a:pt x="23" y="21"/>
                </a:lnTo>
                <a:lnTo>
                  <a:pt x="23" y="26"/>
                </a:lnTo>
                <a:lnTo>
                  <a:pt x="22" y="31"/>
                </a:lnTo>
                <a:lnTo>
                  <a:pt x="20" y="36"/>
                </a:lnTo>
                <a:lnTo>
                  <a:pt x="16" y="39"/>
                </a:lnTo>
                <a:lnTo>
                  <a:pt x="25" y="37"/>
                </a:lnTo>
                <a:lnTo>
                  <a:pt x="31" y="32"/>
                </a:lnTo>
                <a:lnTo>
                  <a:pt x="33" y="25"/>
                </a:lnTo>
                <a:lnTo>
                  <a:pt x="34" y="18"/>
                </a:lnTo>
                <a:lnTo>
                  <a:pt x="32" y="10"/>
                </a:lnTo>
                <a:lnTo>
                  <a:pt x="27" y="4"/>
                </a:lnTo>
                <a:lnTo>
                  <a:pt x="20" y="0"/>
                </a:lnTo>
                <a:lnTo>
                  <a:pt x="11" y="0"/>
                </a:lnTo>
                <a:close/>
              </a:path>
            </a:pathLst>
          </a:custGeom>
          <a:solidFill>
            <a:srgbClr val="007FFF"/>
          </a:solidFill>
          <a:ln w="9525">
            <a:noFill/>
            <a:round/>
            <a:headEnd/>
            <a:tailEnd/>
          </a:ln>
        </p:spPr>
        <p:txBody>
          <a:bodyPr/>
          <a:lstStyle/>
          <a:p>
            <a:endParaRPr lang="es-ES"/>
          </a:p>
        </p:txBody>
      </p:sp>
      <p:sp>
        <p:nvSpPr>
          <p:cNvPr id="64548" name="Freeform 36"/>
          <p:cNvSpPr>
            <a:spLocks/>
          </p:cNvSpPr>
          <p:nvPr/>
        </p:nvSpPr>
        <p:spPr bwMode="auto">
          <a:xfrm>
            <a:off x="7893050" y="3406775"/>
            <a:ext cx="52388" cy="61913"/>
          </a:xfrm>
          <a:custGeom>
            <a:avLst/>
            <a:gdLst>
              <a:gd name="T0" fmla="*/ 11 w 33"/>
              <a:gd name="T1" fmla="*/ 0 h 39"/>
              <a:gd name="T2" fmla="*/ 8 w 33"/>
              <a:gd name="T3" fmla="*/ 2 h 39"/>
              <a:gd name="T4" fmla="*/ 5 w 33"/>
              <a:gd name="T5" fmla="*/ 3 h 39"/>
              <a:gd name="T6" fmla="*/ 3 w 33"/>
              <a:gd name="T7" fmla="*/ 4 h 39"/>
              <a:gd name="T8" fmla="*/ 0 w 33"/>
              <a:gd name="T9" fmla="*/ 5 h 39"/>
              <a:gd name="T10" fmla="*/ 0 w 33"/>
              <a:gd name="T11" fmla="*/ 5 h 39"/>
              <a:gd name="T12" fmla="*/ 0 w 33"/>
              <a:gd name="T13" fmla="*/ 5 h 39"/>
              <a:gd name="T14" fmla="*/ 0 w 33"/>
              <a:gd name="T15" fmla="*/ 5 h 39"/>
              <a:gd name="T16" fmla="*/ 1 w 33"/>
              <a:gd name="T17" fmla="*/ 5 h 39"/>
              <a:gd name="T18" fmla="*/ 9 w 33"/>
              <a:gd name="T19" fmla="*/ 5 h 39"/>
              <a:gd name="T20" fmla="*/ 16 w 33"/>
              <a:gd name="T21" fmla="*/ 9 h 39"/>
              <a:gd name="T22" fmla="*/ 20 w 33"/>
              <a:gd name="T23" fmla="*/ 15 h 39"/>
              <a:gd name="T24" fmla="*/ 22 w 33"/>
              <a:gd name="T25" fmla="*/ 22 h 39"/>
              <a:gd name="T26" fmla="*/ 22 w 33"/>
              <a:gd name="T27" fmla="*/ 27 h 39"/>
              <a:gd name="T28" fmla="*/ 21 w 33"/>
              <a:gd name="T29" fmla="*/ 32 h 39"/>
              <a:gd name="T30" fmla="*/ 20 w 33"/>
              <a:gd name="T31" fmla="*/ 36 h 39"/>
              <a:gd name="T32" fmla="*/ 16 w 33"/>
              <a:gd name="T33" fmla="*/ 39 h 39"/>
              <a:gd name="T34" fmla="*/ 23 w 33"/>
              <a:gd name="T35" fmla="*/ 37 h 39"/>
              <a:gd name="T36" fmla="*/ 29 w 33"/>
              <a:gd name="T37" fmla="*/ 32 h 39"/>
              <a:gd name="T38" fmla="*/ 33 w 33"/>
              <a:gd name="T39" fmla="*/ 26 h 39"/>
              <a:gd name="T40" fmla="*/ 33 w 33"/>
              <a:gd name="T41" fmla="*/ 19 h 39"/>
              <a:gd name="T42" fmla="*/ 31 w 33"/>
              <a:gd name="T43" fmla="*/ 11 h 39"/>
              <a:gd name="T44" fmla="*/ 26 w 33"/>
              <a:gd name="T45" fmla="*/ 5 h 39"/>
              <a:gd name="T46" fmla="*/ 18 w 33"/>
              <a:gd name="T47" fmla="*/ 2 h 39"/>
              <a:gd name="T48" fmla="*/ 11 w 33"/>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
              <a:gd name="T76" fmla="*/ 0 h 39"/>
              <a:gd name="T77" fmla="*/ 33 w 33"/>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 h="39">
                <a:moveTo>
                  <a:pt x="11" y="0"/>
                </a:moveTo>
                <a:lnTo>
                  <a:pt x="8" y="2"/>
                </a:lnTo>
                <a:lnTo>
                  <a:pt x="5" y="3"/>
                </a:lnTo>
                <a:lnTo>
                  <a:pt x="3" y="4"/>
                </a:lnTo>
                <a:lnTo>
                  <a:pt x="0" y="5"/>
                </a:lnTo>
                <a:lnTo>
                  <a:pt x="1" y="5"/>
                </a:lnTo>
                <a:lnTo>
                  <a:pt x="9" y="5"/>
                </a:lnTo>
                <a:lnTo>
                  <a:pt x="16" y="9"/>
                </a:lnTo>
                <a:lnTo>
                  <a:pt x="20" y="15"/>
                </a:lnTo>
                <a:lnTo>
                  <a:pt x="22" y="22"/>
                </a:lnTo>
                <a:lnTo>
                  <a:pt x="22" y="27"/>
                </a:lnTo>
                <a:lnTo>
                  <a:pt x="21" y="32"/>
                </a:lnTo>
                <a:lnTo>
                  <a:pt x="20" y="36"/>
                </a:lnTo>
                <a:lnTo>
                  <a:pt x="16" y="39"/>
                </a:lnTo>
                <a:lnTo>
                  <a:pt x="23" y="37"/>
                </a:lnTo>
                <a:lnTo>
                  <a:pt x="29" y="32"/>
                </a:lnTo>
                <a:lnTo>
                  <a:pt x="33" y="26"/>
                </a:lnTo>
                <a:lnTo>
                  <a:pt x="33" y="19"/>
                </a:lnTo>
                <a:lnTo>
                  <a:pt x="31" y="11"/>
                </a:lnTo>
                <a:lnTo>
                  <a:pt x="26" y="5"/>
                </a:lnTo>
                <a:lnTo>
                  <a:pt x="18" y="2"/>
                </a:lnTo>
                <a:lnTo>
                  <a:pt x="11" y="0"/>
                </a:lnTo>
                <a:close/>
              </a:path>
            </a:pathLst>
          </a:custGeom>
          <a:solidFill>
            <a:srgbClr val="007FFF"/>
          </a:solidFill>
          <a:ln w="9525">
            <a:noFill/>
            <a:round/>
            <a:headEnd/>
            <a:tailEnd/>
          </a:ln>
        </p:spPr>
        <p:txBody>
          <a:bodyPr/>
          <a:lstStyle/>
          <a:p>
            <a:endParaRPr lang="es-ES"/>
          </a:p>
        </p:txBody>
      </p:sp>
      <p:sp>
        <p:nvSpPr>
          <p:cNvPr id="64549" name="Freeform 37"/>
          <p:cNvSpPr>
            <a:spLocks/>
          </p:cNvSpPr>
          <p:nvPr/>
        </p:nvSpPr>
        <p:spPr bwMode="auto">
          <a:xfrm>
            <a:off x="7883525" y="3335338"/>
            <a:ext cx="53975" cy="61912"/>
          </a:xfrm>
          <a:custGeom>
            <a:avLst/>
            <a:gdLst>
              <a:gd name="T0" fmla="*/ 11 w 34"/>
              <a:gd name="T1" fmla="*/ 0 h 39"/>
              <a:gd name="T2" fmla="*/ 9 w 34"/>
              <a:gd name="T3" fmla="*/ 0 h 39"/>
              <a:gd name="T4" fmla="*/ 6 w 34"/>
              <a:gd name="T5" fmla="*/ 2 h 39"/>
              <a:gd name="T6" fmla="*/ 3 w 34"/>
              <a:gd name="T7" fmla="*/ 3 h 39"/>
              <a:gd name="T8" fmla="*/ 0 w 34"/>
              <a:gd name="T9" fmla="*/ 4 h 39"/>
              <a:gd name="T10" fmla="*/ 1 w 34"/>
              <a:gd name="T11" fmla="*/ 4 h 39"/>
              <a:gd name="T12" fmla="*/ 1 w 34"/>
              <a:gd name="T13" fmla="*/ 4 h 39"/>
              <a:gd name="T14" fmla="*/ 1 w 34"/>
              <a:gd name="T15" fmla="*/ 4 h 39"/>
              <a:gd name="T16" fmla="*/ 3 w 34"/>
              <a:gd name="T17" fmla="*/ 4 h 39"/>
              <a:gd name="T18" fmla="*/ 10 w 34"/>
              <a:gd name="T19" fmla="*/ 5 h 39"/>
              <a:gd name="T20" fmla="*/ 16 w 34"/>
              <a:gd name="T21" fmla="*/ 9 h 39"/>
              <a:gd name="T22" fmla="*/ 21 w 34"/>
              <a:gd name="T23" fmla="*/ 14 h 39"/>
              <a:gd name="T24" fmla="*/ 23 w 34"/>
              <a:gd name="T25" fmla="*/ 21 h 39"/>
              <a:gd name="T26" fmla="*/ 23 w 34"/>
              <a:gd name="T27" fmla="*/ 26 h 39"/>
              <a:gd name="T28" fmla="*/ 22 w 34"/>
              <a:gd name="T29" fmla="*/ 31 h 39"/>
              <a:gd name="T30" fmla="*/ 20 w 34"/>
              <a:gd name="T31" fmla="*/ 36 h 39"/>
              <a:gd name="T32" fmla="*/ 16 w 34"/>
              <a:gd name="T33" fmla="*/ 39 h 39"/>
              <a:gd name="T34" fmla="*/ 24 w 34"/>
              <a:gd name="T35" fmla="*/ 37 h 39"/>
              <a:gd name="T36" fmla="*/ 31 w 34"/>
              <a:gd name="T37" fmla="*/ 32 h 39"/>
              <a:gd name="T38" fmla="*/ 33 w 34"/>
              <a:gd name="T39" fmla="*/ 25 h 39"/>
              <a:gd name="T40" fmla="*/ 34 w 34"/>
              <a:gd name="T41" fmla="*/ 17 h 39"/>
              <a:gd name="T42" fmla="*/ 32 w 34"/>
              <a:gd name="T43" fmla="*/ 10 h 39"/>
              <a:gd name="T44" fmla="*/ 27 w 34"/>
              <a:gd name="T45" fmla="*/ 4 h 39"/>
              <a:gd name="T46" fmla="*/ 20 w 34"/>
              <a:gd name="T47" fmla="*/ 0 h 39"/>
              <a:gd name="T48" fmla="*/ 11 w 34"/>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39"/>
              <a:gd name="T77" fmla="*/ 34 w 34"/>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39">
                <a:moveTo>
                  <a:pt x="11" y="0"/>
                </a:moveTo>
                <a:lnTo>
                  <a:pt x="9" y="0"/>
                </a:lnTo>
                <a:lnTo>
                  <a:pt x="6" y="2"/>
                </a:lnTo>
                <a:lnTo>
                  <a:pt x="3" y="3"/>
                </a:lnTo>
                <a:lnTo>
                  <a:pt x="0" y="4"/>
                </a:lnTo>
                <a:lnTo>
                  <a:pt x="1" y="4"/>
                </a:lnTo>
                <a:lnTo>
                  <a:pt x="3" y="4"/>
                </a:lnTo>
                <a:lnTo>
                  <a:pt x="10" y="5"/>
                </a:lnTo>
                <a:lnTo>
                  <a:pt x="16" y="9"/>
                </a:lnTo>
                <a:lnTo>
                  <a:pt x="21" y="14"/>
                </a:lnTo>
                <a:lnTo>
                  <a:pt x="23" y="21"/>
                </a:lnTo>
                <a:lnTo>
                  <a:pt x="23" y="26"/>
                </a:lnTo>
                <a:lnTo>
                  <a:pt x="22" y="31"/>
                </a:lnTo>
                <a:lnTo>
                  <a:pt x="20" y="36"/>
                </a:lnTo>
                <a:lnTo>
                  <a:pt x="16" y="39"/>
                </a:lnTo>
                <a:lnTo>
                  <a:pt x="24" y="37"/>
                </a:lnTo>
                <a:lnTo>
                  <a:pt x="31" y="32"/>
                </a:lnTo>
                <a:lnTo>
                  <a:pt x="33" y="25"/>
                </a:lnTo>
                <a:lnTo>
                  <a:pt x="34" y="17"/>
                </a:lnTo>
                <a:lnTo>
                  <a:pt x="32" y="10"/>
                </a:lnTo>
                <a:lnTo>
                  <a:pt x="27" y="4"/>
                </a:lnTo>
                <a:lnTo>
                  <a:pt x="20" y="0"/>
                </a:lnTo>
                <a:lnTo>
                  <a:pt x="11" y="0"/>
                </a:lnTo>
                <a:close/>
              </a:path>
            </a:pathLst>
          </a:custGeom>
          <a:solidFill>
            <a:srgbClr val="007FFF"/>
          </a:solidFill>
          <a:ln w="9525">
            <a:noFill/>
            <a:round/>
            <a:headEnd/>
            <a:tailEnd/>
          </a:ln>
        </p:spPr>
        <p:txBody>
          <a:bodyPr/>
          <a:lstStyle/>
          <a:p>
            <a:endParaRPr lang="es-ES"/>
          </a:p>
        </p:txBody>
      </p:sp>
      <p:sp>
        <p:nvSpPr>
          <p:cNvPr id="64550" name="Freeform 38"/>
          <p:cNvSpPr>
            <a:spLocks/>
          </p:cNvSpPr>
          <p:nvPr/>
        </p:nvSpPr>
        <p:spPr bwMode="auto">
          <a:xfrm>
            <a:off x="7818438" y="3305175"/>
            <a:ext cx="53975" cy="61913"/>
          </a:xfrm>
          <a:custGeom>
            <a:avLst/>
            <a:gdLst>
              <a:gd name="T0" fmla="*/ 11 w 34"/>
              <a:gd name="T1" fmla="*/ 0 h 39"/>
              <a:gd name="T2" fmla="*/ 8 w 34"/>
              <a:gd name="T3" fmla="*/ 1 h 39"/>
              <a:gd name="T4" fmla="*/ 6 w 34"/>
              <a:gd name="T5" fmla="*/ 2 h 39"/>
              <a:gd name="T6" fmla="*/ 2 w 34"/>
              <a:gd name="T7" fmla="*/ 4 h 39"/>
              <a:gd name="T8" fmla="*/ 0 w 34"/>
              <a:gd name="T9" fmla="*/ 5 h 39"/>
              <a:gd name="T10" fmla="*/ 1 w 34"/>
              <a:gd name="T11" fmla="*/ 5 h 39"/>
              <a:gd name="T12" fmla="*/ 1 w 34"/>
              <a:gd name="T13" fmla="*/ 5 h 39"/>
              <a:gd name="T14" fmla="*/ 1 w 34"/>
              <a:gd name="T15" fmla="*/ 5 h 39"/>
              <a:gd name="T16" fmla="*/ 2 w 34"/>
              <a:gd name="T17" fmla="*/ 5 h 39"/>
              <a:gd name="T18" fmla="*/ 10 w 34"/>
              <a:gd name="T19" fmla="*/ 5 h 39"/>
              <a:gd name="T20" fmla="*/ 16 w 34"/>
              <a:gd name="T21" fmla="*/ 8 h 39"/>
              <a:gd name="T22" fmla="*/ 20 w 34"/>
              <a:gd name="T23" fmla="*/ 14 h 39"/>
              <a:gd name="T24" fmla="*/ 23 w 34"/>
              <a:gd name="T25" fmla="*/ 22 h 39"/>
              <a:gd name="T26" fmla="*/ 23 w 34"/>
              <a:gd name="T27" fmla="*/ 27 h 39"/>
              <a:gd name="T28" fmla="*/ 22 w 34"/>
              <a:gd name="T29" fmla="*/ 31 h 39"/>
              <a:gd name="T30" fmla="*/ 20 w 34"/>
              <a:gd name="T31" fmla="*/ 35 h 39"/>
              <a:gd name="T32" fmla="*/ 17 w 34"/>
              <a:gd name="T33" fmla="*/ 39 h 39"/>
              <a:gd name="T34" fmla="*/ 24 w 34"/>
              <a:gd name="T35" fmla="*/ 36 h 39"/>
              <a:gd name="T36" fmla="*/ 30 w 34"/>
              <a:gd name="T37" fmla="*/ 31 h 39"/>
              <a:gd name="T38" fmla="*/ 34 w 34"/>
              <a:gd name="T39" fmla="*/ 24 h 39"/>
              <a:gd name="T40" fmla="*/ 34 w 34"/>
              <a:gd name="T41" fmla="*/ 17 h 39"/>
              <a:gd name="T42" fmla="*/ 31 w 34"/>
              <a:gd name="T43" fmla="*/ 10 h 39"/>
              <a:gd name="T44" fmla="*/ 27 w 34"/>
              <a:gd name="T45" fmla="*/ 5 h 39"/>
              <a:gd name="T46" fmla="*/ 19 w 34"/>
              <a:gd name="T47" fmla="*/ 1 h 39"/>
              <a:gd name="T48" fmla="*/ 11 w 34"/>
              <a:gd name="T49" fmla="*/ 0 h 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
              <a:gd name="T76" fmla="*/ 0 h 39"/>
              <a:gd name="T77" fmla="*/ 34 w 34"/>
              <a:gd name="T78" fmla="*/ 39 h 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 h="39">
                <a:moveTo>
                  <a:pt x="11" y="0"/>
                </a:moveTo>
                <a:lnTo>
                  <a:pt x="8" y="1"/>
                </a:lnTo>
                <a:lnTo>
                  <a:pt x="6" y="2"/>
                </a:lnTo>
                <a:lnTo>
                  <a:pt x="2" y="4"/>
                </a:lnTo>
                <a:lnTo>
                  <a:pt x="0" y="5"/>
                </a:lnTo>
                <a:lnTo>
                  <a:pt x="1" y="5"/>
                </a:lnTo>
                <a:lnTo>
                  <a:pt x="2" y="5"/>
                </a:lnTo>
                <a:lnTo>
                  <a:pt x="10" y="5"/>
                </a:lnTo>
                <a:lnTo>
                  <a:pt x="16" y="8"/>
                </a:lnTo>
                <a:lnTo>
                  <a:pt x="20" y="14"/>
                </a:lnTo>
                <a:lnTo>
                  <a:pt x="23" y="22"/>
                </a:lnTo>
                <a:lnTo>
                  <a:pt x="23" y="27"/>
                </a:lnTo>
                <a:lnTo>
                  <a:pt x="22" y="31"/>
                </a:lnTo>
                <a:lnTo>
                  <a:pt x="20" y="35"/>
                </a:lnTo>
                <a:lnTo>
                  <a:pt x="17" y="39"/>
                </a:lnTo>
                <a:lnTo>
                  <a:pt x="24" y="36"/>
                </a:lnTo>
                <a:lnTo>
                  <a:pt x="30" y="31"/>
                </a:lnTo>
                <a:lnTo>
                  <a:pt x="34" y="24"/>
                </a:lnTo>
                <a:lnTo>
                  <a:pt x="34" y="17"/>
                </a:lnTo>
                <a:lnTo>
                  <a:pt x="31" y="10"/>
                </a:lnTo>
                <a:lnTo>
                  <a:pt x="27" y="5"/>
                </a:lnTo>
                <a:lnTo>
                  <a:pt x="19" y="1"/>
                </a:lnTo>
                <a:lnTo>
                  <a:pt x="11" y="0"/>
                </a:lnTo>
                <a:close/>
              </a:path>
            </a:pathLst>
          </a:custGeom>
          <a:solidFill>
            <a:srgbClr val="007FFF"/>
          </a:solidFill>
          <a:ln w="9525">
            <a:noFill/>
            <a:round/>
            <a:headEnd/>
            <a:tailEnd/>
          </a:ln>
        </p:spPr>
        <p:txBody>
          <a:bodyPr/>
          <a:lstStyle/>
          <a:p>
            <a:endParaRPr lang="es-ES"/>
          </a:p>
        </p:txBody>
      </p:sp>
      <p:sp>
        <p:nvSpPr>
          <p:cNvPr id="64551" name="Freeform 39"/>
          <p:cNvSpPr>
            <a:spLocks/>
          </p:cNvSpPr>
          <p:nvPr/>
        </p:nvSpPr>
        <p:spPr bwMode="auto">
          <a:xfrm>
            <a:off x="7643813" y="3268663"/>
            <a:ext cx="57150" cy="52387"/>
          </a:xfrm>
          <a:custGeom>
            <a:avLst/>
            <a:gdLst>
              <a:gd name="T0" fmla="*/ 8 w 36"/>
              <a:gd name="T1" fmla="*/ 3 h 33"/>
              <a:gd name="T2" fmla="*/ 5 w 36"/>
              <a:gd name="T3" fmla="*/ 6 h 33"/>
              <a:gd name="T4" fmla="*/ 3 w 36"/>
              <a:gd name="T5" fmla="*/ 7 h 33"/>
              <a:gd name="T6" fmla="*/ 2 w 36"/>
              <a:gd name="T7" fmla="*/ 9 h 33"/>
              <a:gd name="T8" fmla="*/ 0 w 36"/>
              <a:gd name="T9" fmla="*/ 12 h 33"/>
              <a:gd name="T10" fmla="*/ 0 w 36"/>
              <a:gd name="T11" fmla="*/ 11 h 33"/>
              <a:gd name="T12" fmla="*/ 0 w 36"/>
              <a:gd name="T13" fmla="*/ 11 h 33"/>
              <a:gd name="T14" fmla="*/ 0 w 36"/>
              <a:gd name="T15" fmla="*/ 11 h 33"/>
              <a:gd name="T16" fmla="*/ 2 w 36"/>
              <a:gd name="T17" fmla="*/ 11 h 33"/>
              <a:gd name="T18" fmla="*/ 8 w 36"/>
              <a:gd name="T19" fmla="*/ 8 h 33"/>
              <a:gd name="T20" fmla="*/ 14 w 36"/>
              <a:gd name="T21" fmla="*/ 8 h 33"/>
              <a:gd name="T22" fmla="*/ 21 w 36"/>
              <a:gd name="T23" fmla="*/ 11 h 33"/>
              <a:gd name="T24" fmla="*/ 26 w 36"/>
              <a:gd name="T25" fmla="*/ 16 h 33"/>
              <a:gd name="T26" fmla="*/ 28 w 36"/>
              <a:gd name="T27" fmla="*/ 19 h 33"/>
              <a:gd name="T28" fmla="*/ 28 w 36"/>
              <a:gd name="T29" fmla="*/ 24 h 33"/>
              <a:gd name="T30" fmla="*/ 28 w 36"/>
              <a:gd name="T31" fmla="*/ 28 h 33"/>
              <a:gd name="T32" fmla="*/ 27 w 36"/>
              <a:gd name="T33" fmla="*/ 33 h 33"/>
              <a:gd name="T34" fmla="*/ 32 w 36"/>
              <a:gd name="T35" fmla="*/ 28 h 33"/>
              <a:gd name="T36" fmla="*/ 36 w 36"/>
              <a:gd name="T37" fmla="*/ 20 h 33"/>
              <a:gd name="T38" fmla="*/ 34 w 36"/>
              <a:gd name="T39" fmla="*/ 14 h 33"/>
              <a:gd name="T40" fmla="*/ 32 w 36"/>
              <a:gd name="T41" fmla="*/ 8 h 33"/>
              <a:gd name="T42" fmla="*/ 27 w 36"/>
              <a:gd name="T43" fmla="*/ 3 h 33"/>
              <a:gd name="T44" fmla="*/ 21 w 36"/>
              <a:gd name="T45" fmla="*/ 0 h 33"/>
              <a:gd name="T46" fmla="*/ 15 w 36"/>
              <a:gd name="T47" fmla="*/ 1 h 33"/>
              <a:gd name="T48" fmla="*/ 8 w 36"/>
              <a:gd name="T49" fmla="*/ 3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3"/>
              <a:gd name="T77" fmla="*/ 36 w 36"/>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3">
                <a:moveTo>
                  <a:pt x="8" y="3"/>
                </a:moveTo>
                <a:lnTo>
                  <a:pt x="5" y="6"/>
                </a:lnTo>
                <a:lnTo>
                  <a:pt x="3" y="7"/>
                </a:lnTo>
                <a:lnTo>
                  <a:pt x="2" y="9"/>
                </a:lnTo>
                <a:lnTo>
                  <a:pt x="0" y="12"/>
                </a:lnTo>
                <a:lnTo>
                  <a:pt x="0" y="11"/>
                </a:lnTo>
                <a:lnTo>
                  <a:pt x="2" y="11"/>
                </a:lnTo>
                <a:lnTo>
                  <a:pt x="8" y="8"/>
                </a:lnTo>
                <a:lnTo>
                  <a:pt x="14" y="8"/>
                </a:lnTo>
                <a:lnTo>
                  <a:pt x="21" y="11"/>
                </a:lnTo>
                <a:lnTo>
                  <a:pt x="26" y="16"/>
                </a:lnTo>
                <a:lnTo>
                  <a:pt x="28" y="19"/>
                </a:lnTo>
                <a:lnTo>
                  <a:pt x="28" y="24"/>
                </a:lnTo>
                <a:lnTo>
                  <a:pt x="28" y="28"/>
                </a:lnTo>
                <a:lnTo>
                  <a:pt x="27" y="33"/>
                </a:lnTo>
                <a:lnTo>
                  <a:pt x="32" y="28"/>
                </a:lnTo>
                <a:lnTo>
                  <a:pt x="36" y="20"/>
                </a:lnTo>
                <a:lnTo>
                  <a:pt x="34" y="14"/>
                </a:lnTo>
                <a:lnTo>
                  <a:pt x="32" y="8"/>
                </a:lnTo>
                <a:lnTo>
                  <a:pt x="27" y="3"/>
                </a:lnTo>
                <a:lnTo>
                  <a:pt x="21" y="0"/>
                </a:lnTo>
                <a:lnTo>
                  <a:pt x="15" y="1"/>
                </a:lnTo>
                <a:lnTo>
                  <a:pt x="8" y="3"/>
                </a:lnTo>
                <a:close/>
              </a:path>
            </a:pathLst>
          </a:custGeom>
          <a:solidFill>
            <a:srgbClr val="007FFF"/>
          </a:solidFill>
          <a:ln w="9525">
            <a:noFill/>
            <a:round/>
            <a:headEnd/>
            <a:tailEnd/>
          </a:ln>
        </p:spPr>
        <p:txBody>
          <a:bodyPr/>
          <a:lstStyle/>
          <a:p>
            <a:endParaRPr lang="es-ES"/>
          </a:p>
        </p:txBody>
      </p:sp>
      <p:sp>
        <p:nvSpPr>
          <p:cNvPr id="64552" name="Freeform 40"/>
          <p:cNvSpPr>
            <a:spLocks/>
          </p:cNvSpPr>
          <p:nvPr/>
        </p:nvSpPr>
        <p:spPr bwMode="auto">
          <a:xfrm>
            <a:off x="7608888" y="3287713"/>
            <a:ext cx="57150" cy="50800"/>
          </a:xfrm>
          <a:custGeom>
            <a:avLst/>
            <a:gdLst>
              <a:gd name="T0" fmla="*/ 8 w 36"/>
              <a:gd name="T1" fmla="*/ 2 h 32"/>
              <a:gd name="T2" fmla="*/ 5 w 36"/>
              <a:gd name="T3" fmla="*/ 5 h 32"/>
              <a:gd name="T4" fmla="*/ 3 w 36"/>
              <a:gd name="T5" fmla="*/ 6 h 32"/>
              <a:gd name="T6" fmla="*/ 2 w 36"/>
              <a:gd name="T7" fmla="*/ 8 h 32"/>
              <a:gd name="T8" fmla="*/ 0 w 36"/>
              <a:gd name="T9" fmla="*/ 11 h 32"/>
              <a:gd name="T10" fmla="*/ 2 w 36"/>
              <a:gd name="T11" fmla="*/ 11 h 32"/>
              <a:gd name="T12" fmla="*/ 2 w 36"/>
              <a:gd name="T13" fmla="*/ 11 h 32"/>
              <a:gd name="T14" fmla="*/ 2 w 36"/>
              <a:gd name="T15" fmla="*/ 11 h 32"/>
              <a:gd name="T16" fmla="*/ 2 w 36"/>
              <a:gd name="T17" fmla="*/ 10 h 32"/>
              <a:gd name="T18" fmla="*/ 9 w 36"/>
              <a:gd name="T19" fmla="*/ 7 h 32"/>
              <a:gd name="T20" fmla="*/ 15 w 36"/>
              <a:gd name="T21" fmla="*/ 7 h 32"/>
              <a:gd name="T22" fmla="*/ 21 w 36"/>
              <a:gd name="T23" fmla="*/ 10 h 32"/>
              <a:gd name="T24" fmla="*/ 26 w 36"/>
              <a:gd name="T25" fmla="*/ 15 h 32"/>
              <a:gd name="T26" fmla="*/ 28 w 36"/>
              <a:gd name="T27" fmla="*/ 19 h 32"/>
              <a:gd name="T28" fmla="*/ 28 w 36"/>
              <a:gd name="T29" fmla="*/ 23 h 32"/>
              <a:gd name="T30" fmla="*/ 28 w 36"/>
              <a:gd name="T31" fmla="*/ 28 h 32"/>
              <a:gd name="T32" fmla="*/ 27 w 36"/>
              <a:gd name="T33" fmla="*/ 32 h 32"/>
              <a:gd name="T34" fmla="*/ 32 w 36"/>
              <a:gd name="T35" fmla="*/ 27 h 32"/>
              <a:gd name="T36" fmla="*/ 36 w 36"/>
              <a:gd name="T37" fmla="*/ 19 h 32"/>
              <a:gd name="T38" fmla="*/ 36 w 36"/>
              <a:gd name="T39" fmla="*/ 13 h 32"/>
              <a:gd name="T40" fmla="*/ 33 w 36"/>
              <a:gd name="T41" fmla="*/ 7 h 32"/>
              <a:gd name="T42" fmla="*/ 28 w 36"/>
              <a:gd name="T43" fmla="*/ 2 h 32"/>
              <a:gd name="T44" fmla="*/ 21 w 36"/>
              <a:gd name="T45" fmla="*/ 0 h 32"/>
              <a:gd name="T46" fmla="*/ 15 w 36"/>
              <a:gd name="T47" fmla="*/ 0 h 32"/>
              <a:gd name="T48" fmla="*/ 8 w 36"/>
              <a:gd name="T49" fmla="*/ 2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32"/>
              <a:gd name="T77" fmla="*/ 36 w 36"/>
              <a:gd name="T78" fmla="*/ 32 h 3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32">
                <a:moveTo>
                  <a:pt x="8" y="2"/>
                </a:moveTo>
                <a:lnTo>
                  <a:pt x="5" y="5"/>
                </a:lnTo>
                <a:lnTo>
                  <a:pt x="3" y="6"/>
                </a:lnTo>
                <a:lnTo>
                  <a:pt x="2" y="8"/>
                </a:lnTo>
                <a:lnTo>
                  <a:pt x="0" y="11"/>
                </a:lnTo>
                <a:lnTo>
                  <a:pt x="2" y="11"/>
                </a:lnTo>
                <a:lnTo>
                  <a:pt x="2" y="10"/>
                </a:lnTo>
                <a:lnTo>
                  <a:pt x="9" y="7"/>
                </a:lnTo>
                <a:lnTo>
                  <a:pt x="15" y="7"/>
                </a:lnTo>
                <a:lnTo>
                  <a:pt x="21" y="10"/>
                </a:lnTo>
                <a:lnTo>
                  <a:pt x="26" y="15"/>
                </a:lnTo>
                <a:lnTo>
                  <a:pt x="28" y="19"/>
                </a:lnTo>
                <a:lnTo>
                  <a:pt x="28" y="23"/>
                </a:lnTo>
                <a:lnTo>
                  <a:pt x="28" y="28"/>
                </a:lnTo>
                <a:lnTo>
                  <a:pt x="27" y="32"/>
                </a:lnTo>
                <a:lnTo>
                  <a:pt x="32" y="27"/>
                </a:lnTo>
                <a:lnTo>
                  <a:pt x="36" y="19"/>
                </a:lnTo>
                <a:lnTo>
                  <a:pt x="36" y="13"/>
                </a:lnTo>
                <a:lnTo>
                  <a:pt x="33" y="7"/>
                </a:lnTo>
                <a:lnTo>
                  <a:pt x="28" y="2"/>
                </a:lnTo>
                <a:lnTo>
                  <a:pt x="21" y="0"/>
                </a:lnTo>
                <a:lnTo>
                  <a:pt x="15" y="0"/>
                </a:lnTo>
                <a:lnTo>
                  <a:pt x="8" y="2"/>
                </a:lnTo>
                <a:close/>
              </a:path>
            </a:pathLst>
          </a:custGeom>
          <a:solidFill>
            <a:srgbClr val="007FFF"/>
          </a:solidFill>
          <a:ln w="9525">
            <a:noFill/>
            <a:round/>
            <a:headEnd/>
            <a:tailEnd/>
          </a:ln>
        </p:spPr>
        <p:txBody>
          <a:bodyPr/>
          <a:lstStyle/>
          <a:p>
            <a:endParaRPr lang="es-ES"/>
          </a:p>
        </p:txBody>
      </p:sp>
      <p:sp>
        <p:nvSpPr>
          <p:cNvPr id="64553" name="Freeform 41"/>
          <p:cNvSpPr>
            <a:spLocks/>
          </p:cNvSpPr>
          <p:nvPr/>
        </p:nvSpPr>
        <p:spPr bwMode="auto">
          <a:xfrm>
            <a:off x="5788025" y="4027488"/>
            <a:ext cx="257175" cy="147637"/>
          </a:xfrm>
          <a:custGeom>
            <a:avLst/>
            <a:gdLst>
              <a:gd name="T0" fmla="*/ 0 w 162"/>
              <a:gd name="T1" fmla="*/ 0 h 93"/>
              <a:gd name="T2" fmla="*/ 81 w 162"/>
              <a:gd name="T3" fmla="*/ 30 h 93"/>
              <a:gd name="T4" fmla="*/ 129 w 162"/>
              <a:gd name="T5" fmla="*/ 11 h 93"/>
              <a:gd name="T6" fmla="*/ 113 w 162"/>
              <a:gd name="T7" fmla="*/ 32 h 93"/>
              <a:gd name="T8" fmla="*/ 157 w 162"/>
              <a:gd name="T9" fmla="*/ 41 h 93"/>
              <a:gd name="T10" fmla="*/ 128 w 162"/>
              <a:gd name="T11" fmla="*/ 51 h 93"/>
              <a:gd name="T12" fmla="*/ 162 w 162"/>
              <a:gd name="T13" fmla="*/ 71 h 93"/>
              <a:gd name="T14" fmla="*/ 117 w 162"/>
              <a:gd name="T15" fmla="*/ 69 h 93"/>
              <a:gd name="T16" fmla="*/ 129 w 162"/>
              <a:gd name="T17" fmla="*/ 90 h 93"/>
              <a:gd name="T18" fmla="*/ 100 w 162"/>
              <a:gd name="T19" fmla="*/ 70 h 93"/>
              <a:gd name="T20" fmla="*/ 104 w 162"/>
              <a:gd name="T21" fmla="*/ 93 h 93"/>
              <a:gd name="T22" fmla="*/ 79 w 162"/>
              <a:gd name="T23" fmla="*/ 63 h 93"/>
              <a:gd name="T24" fmla="*/ 0 w 162"/>
              <a:gd name="T25" fmla="*/ 46 h 93"/>
              <a:gd name="T26" fmla="*/ 0 w 162"/>
              <a:gd name="T27" fmla="*/ 0 h 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2"/>
              <a:gd name="T43" fmla="*/ 0 h 93"/>
              <a:gd name="T44" fmla="*/ 162 w 162"/>
              <a:gd name="T45" fmla="*/ 93 h 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2" h="93">
                <a:moveTo>
                  <a:pt x="0" y="0"/>
                </a:moveTo>
                <a:lnTo>
                  <a:pt x="81" y="30"/>
                </a:lnTo>
                <a:lnTo>
                  <a:pt x="129" y="11"/>
                </a:lnTo>
                <a:lnTo>
                  <a:pt x="113" y="32"/>
                </a:lnTo>
                <a:lnTo>
                  <a:pt x="157" y="41"/>
                </a:lnTo>
                <a:lnTo>
                  <a:pt x="128" y="51"/>
                </a:lnTo>
                <a:lnTo>
                  <a:pt x="162" y="71"/>
                </a:lnTo>
                <a:lnTo>
                  <a:pt x="117" y="69"/>
                </a:lnTo>
                <a:lnTo>
                  <a:pt x="129" y="90"/>
                </a:lnTo>
                <a:lnTo>
                  <a:pt x="100" y="70"/>
                </a:lnTo>
                <a:lnTo>
                  <a:pt x="104" y="93"/>
                </a:lnTo>
                <a:lnTo>
                  <a:pt x="79" y="63"/>
                </a:lnTo>
                <a:lnTo>
                  <a:pt x="0" y="46"/>
                </a:lnTo>
                <a:lnTo>
                  <a:pt x="0" y="0"/>
                </a:lnTo>
                <a:close/>
              </a:path>
            </a:pathLst>
          </a:custGeom>
          <a:solidFill>
            <a:srgbClr val="992600"/>
          </a:solidFill>
          <a:ln w="9525">
            <a:noFill/>
            <a:round/>
            <a:headEnd/>
            <a:tailEnd/>
          </a:ln>
        </p:spPr>
        <p:txBody>
          <a:bodyPr/>
          <a:lstStyle/>
          <a:p>
            <a:endParaRPr lang="es-ES"/>
          </a:p>
        </p:txBody>
      </p:sp>
      <p:sp>
        <p:nvSpPr>
          <p:cNvPr id="64554" name="Freeform 42"/>
          <p:cNvSpPr>
            <a:spLocks/>
          </p:cNvSpPr>
          <p:nvPr/>
        </p:nvSpPr>
        <p:spPr bwMode="auto">
          <a:xfrm>
            <a:off x="5400675" y="4191000"/>
            <a:ext cx="315913" cy="187325"/>
          </a:xfrm>
          <a:custGeom>
            <a:avLst/>
            <a:gdLst>
              <a:gd name="T0" fmla="*/ 0 w 199"/>
              <a:gd name="T1" fmla="*/ 44 h 118"/>
              <a:gd name="T2" fmla="*/ 100 w 199"/>
              <a:gd name="T3" fmla="*/ 74 h 118"/>
              <a:gd name="T4" fmla="*/ 141 w 199"/>
              <a:gd name="T5" fmla="*/ 117 h 118"/>
              <a:gd name="T6" fmla="*/ 131 w 199"/>
              <a:gd name="T7" fmla="*/ 95 h 118"/>
              <a:gd name="T8" fmla="*/ 180 w 199"/>
              <a:gd name="T9" fmla="*/ 118 h 118"/>
              <a:gd name="T10" fmla="*/ 153 w 199"/>
              <a:gd name="T11" fmla="*/ 88 h 118"/>
              <a:gd name="T12" fmla="*/ 199 w 199"/>
              <a:gd name="T13" fmla="*/ 92 h 118"/>
              <a:gd name="T14" fmla="*/ 162 w 199"/>
              <a:gd name="T15" fmla="*/ 63 h 118"/>
              <a:gd name="T16" fmla="*/ 187 w 199"/>
              <a:gd name="T17" fmla="*/ 58 h 118"/>
              <a:gd name="T18" fmla="*/ 147 w 199"/>
              <a:gd name="T19" fmla="*/ 50 h 118"/>
              <a:gd name="T20" fmla="*/ 168 w 199"/>
              <a:gd name="T21" fmla="*/ 29 h 118"/>
              <a:gd name="T22" fmla="*/ 121 w 199"/>
              <a:gd name="T23" fmla="*/ 40 h 118"/>
              <a:gd name="T24" fmla="*/ 34 w 199"/>
              <a:gd name="T25" fmla="*/ 0 h 118"/>
              <a:gd name="T26" fmla="*/ 0 w 199"/>
              <a:gd name="T27" fmla="*/ 44 h 1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9"/>
              <a:gd name="T43" fmla="*/ 0 h 118"/>
              <a:gd name="T44" fmla="*/ 199 w 199"/>
              <a:gd name="T45" fmla="*/ 118 h 1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9" h="118">
                <a:moveTo>
                  <a:pt x="0" y="44"/>
                </a:moveTo>
                <a:lnTo>
                  <a:pt x="100" y="74"/>
                </a:lnTo>
                <a:lnTo>
                  <a:pt x="141" y="117"/>
                </a:lnTo>
                <a:lnTo>
                  <a:pt x="131" y="95"/>
                </a:lnTo>
                <a:lnTo>
                  <a:pt x="180" y="118"/>
                </a:lnTo>
                <a:lnTo>
                  <a:pt x="153" y="88"/>
                </a:lnTo>
                <a:lnTo>
                  <a:pt x="199" y="92"/>
                </a:lnTo>
                <a:lnTo>
                  <a:pt x="162" y="63"/>
                </a:lnTo>
                <a:lnTo>
                  <a:pt x="187" y="58"/>
                </a:lnTo>
                <a:lnTo>
                  <a:pt x="147" y="50"/>
                </a:lnTo>
                <a:lnTo>
                  <a:pt x="168" y="29"/>
                </a:lnTo>
                <a:lnTo>
                  <a:pt x="121" y="40"/>
                </a:lnTo>
                <a:lnTo>
                  <a:pt x="34" y="0"/>
                </a:lnTo>
                <a:lnTo>
                  <a:pt x="0" y="44"/>
                </a:lnTo>
                <a:close/>
              </a:path>
            </a:pathLst>
          </a:custGeom>
          <a:solidFill>
            <a:srgbClr val="992600"/>
          </a:solidFill>
          <a:ln w="9525">
            <a:noFill/>
            <a:round/>
            <a:headEnd/>
            <a:tailEnd/>
          </a:ln>
        </p:spPr>
        <p:txBody>
          <a:bodyPr/>
          <a:lstStyle/>
          <a:p>
            <a:endParaRPr lang="es-ES"/>
          </a:p>
        </p:txBody>
      </p:sp>
      <p:sp>
        <p:nvSpPr>
          <p:cNvPr id="64555" name="Freeform 43"/>
          <p:cNvSpPr>
            <a:spLocks/>
          </p:cNvSpPr>
          <p:nvPr/>
        </p:nvSpPr>
        <p:spPr bwMode="auto">
          <a:xfrm>
            <a:off x="4641850" y="3386138"/>
            <a:ext cx="1258888" cy="995362"/>
          </a:xfrm>
          <a:custGeom>
            <a:avLst/>
            <a:gdLst>
              <a:gd name="T0" fmla="*/ 170 w 793"/>
              <a:gd name="T1" fmla="*/ 68 h 627"/>
              <a:gd name="T2" fmla="*/ 385 w 793"/>
              <a:gd name="T3" fmla="*/ 0 h 627"/>
              <a:gd name="T4" fmla="*/ 536 w 793"/>
              <a:gd name="T5" fmla="*/ 86 h 627"/>
              <a:gd name="T6" fmla="*/ 625 w 793"/>
              <a:gd name="T7" fmla="*/ 149 h 627"/>
              <a:gd name="T8" fmla="*/ 686 w 793"/>
              <a:gd name="T9" fmla="*/ 356 h 627"/>
              <a:gd name="T10" fmla="*/ 793 w 793"/>
              <a:gd name="T11" fmla="*/ 415 h 627"/>
              <a:gd name="T12" fmla="*/ 771 w 793"/>
              <a:gd name="T13" fmla="*/ 468 h 627"/>
              <a:gd name="T14" fmla="*/ 601 w 793"/>
              <a:gd name="T15" fmla="*/ 426 h 627"/>
              <a:gd name="T16" fmla="*/ 568 w 793"/>
              <a:gd name="T17" fmla="*/ 348 h 627"/>
              <a:gd name="T18" fmla="*/ 531 w 793"/>
              <a:gd name="T19" fmla="*/ 450 h 627"/>
              <a:gd name="T20" fmla="*/ 340 w 793"/>
              <a:gd name="T21" fmla="*/ 627 h 627"/>
              <a:gd name="T22" fmla="*/ 0 w 793"/>
              <a:gd name="T23" fmla="*/ 498 h 627"/>
              <a:gd name="T24" fmla="*/ 170 w 793"/>
              <a:gd name="T25" fmla="*/ 68 h 62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3"/>
              <a:gd name="T40" fmla="*/ 0 h 627"/>
              <a:gd name="T41" fmla="*/ 793 w 793"/>
              <a:gd name="T42" fmla="*/ 627 h 62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3" h="627">
                <a:moveTo>
                  <a:pt x="170" y="68"/>
                </a:moveTo>
                <a:lnTo>
                  <a:pt x="385" y="0"/>
                </a:lnTo>
                <a:lnTo>
                  <a:pt x="536" y="86"/>
                </a:lnTo>
                <a:lnTo>
                  <a:pt x="625" y="149"/>
                </a:lnTo>
                <a:lnTo>
                  <a:pt x="686" y="356"/>
                </a:lnTo>
                <a:lnTo>
                  <a:pt x="793" y="415"/>
                </a:lnTo>
                <a:lnTo>
                  <a:pt x="771" y="468"/>
                </a:lnTo>
                <a:lnTo>
                  <a:pt x="601" y="426"/>
                </a:lnTo>
                <a:lnTo>
                  <a:pt x="568" y="348"/>
                </a:lnTo>
                <a:lnTo>
                  <a:pt x="531" y="450"/>
                </a:lnTo>
                <a:lnTo>
                  <a:pt x="340" y="627"/>
                </a:lnTo>
                <a:lnTo>
                  <a:pt x="0" y="498"/>
                </a:lnTo>
                <a:lnTo>
                  <a:pt x="170" y="68"/>
                </a:lnTo>
                <a:close/>
              </a:path>
            </a:pathLst>
          </a:custGeom>
          <a:solidFill>
            <a:srgbClr val="7F00FF"/>
          </a:solidFill>
          <a:ln w="9525">
            <a:noFill/>
            <a:round/>
            <a:headEnd/>
            <a:tailEnd/>
          </a:ln>
        </p:spPr>
        <p:txBody>
          <a:bodyPr/>
          <a:lstStyle/>
          <a:p>
            <a:endParaRPr lang="es-ES"/>
          </a:p>
        </p:txBody>
      </p:sp>
      <p:sp>
        <p:nvSpPr>
          <p:cNvPr id="64556" name="Freeform 44"/>
          <p:cNvSpPr>
            <a:spLocks/>
          </p:cNvSpPr>
          <p:nvPr/>
        </p:nvSpPr>
        <p:spPr bwMode="auto">
          <a:xfrm>
            <a:off x="5270500" y="2932113"/>
            <a:ext cx="623888" cy="679450"/>
          </a:xfrm>
          <a:custGeom>
            <a:avLst/>
            <a:gdLst>
              <a:gd name="T0" fmla="*/ 365 w 393"/>
              <a:gd name="T1" fmla="*/ 163 h 428"/>
              <a:gd name="T2" fmla="*/ 384 w 393"/>
              <a:gd name="T3" fmla="*/ 144 h 428"/>
              <a:gd name="T4" fmla="*/ 393 w 393"/>
              <a:gd name="T5" fmla="*/ 112 h 428"/>
              <a:gd name="T6" fmla="*/ 387 w 393"/>
              <a:gd name="T7" fmla="*/ 61 h 428"/>
              <a:gd name="T8" fmla="*/ 354 w 393"/>
              <a:gd name="T9" fmla="*/ 21 h 428"/>
              <a:gd name="T10" fmla="*/ 306 w 393"/>
              <a:gd name="T11" fmla="*/ 4 h 428"/>
              <a:gd name="T12" fmla="*/ 261 w 393"/>
              <a:gd name="T13" fmla="*/ 0 h 428"/>
              <a:gd name="T14" fmla="*/ 222 w 393"/>
              <a:gd name="T15" fmla="*/ 5 h 428"/>
              <a:gd name="T16" fmla="*/ 190 w 393"/>
              <a:gd name="T17" fmla="*/ 16 h 428"/>
              <a:gd name="T18" fmla="*/ 163 w 393"/>
              <a:gd name="T19" fmla="*/ 29 h 428"/>
              <a:gd name="T20" fmla="*/ 146 w 393"/>
              <a:gd name="T21" fmla="*/ 43 h 428"/>
              <a:gd name="T22" fmla="*/ 137 w 393"/>
              <a:gd name="T23" fmla="*/ 50 h 428"/>
              <a:gd name="T24" fmla="*/ 123 w 393"/>
              <a:gd name="T25" fmla="*/ 21 h 428"/>
              <a:gd name="T26" fmla="*/ 93 w 393"/>
              <a:gd name="T27" fmla="*/ 1 h 428"/>
              <a:gd name="T28" fmla="*/ 61 w 393"/>
              <a:gd name="T29" fmla="*/ 16 h 428"/>
              <a:gd name="T30" fmla="*/ 34 w 393"/>
              <a:gd name="T31" fmla="*/ 44 h 428"/>
              <a:gd name="T32" fmla="*/ 34 w 393"/>
              <a:gd name="T33" fmla="*/ 192 h 428"/>
              <a:gd name="T34" fmla="*/ 76 w 393"/>
              <a:gd name="T35" fmla="*/ 428 h 428"/>
              <a:gd name="T36" fmla="*/ 178 w 393"/>
              <a:gd name="T37" fmla="*/ 302 h 428"/>
              <a:gd name="T38" fmla="*/ 180 w 393"/>
              <a:gd name="T39" fmla="*/ 304 h 428"/>
              <a:gd name="T40" fmla="*/ 189 w 393"/>
              <a:gd name="T41" fmla="*/ 310 h 428"/>
              <a:gd name="T42" fmla="*/ 200 w 393"/>
              <a:gd name="T43" fmla="*/ 319 h 428"/>
              <a:gd name="T44" fmla="*/ 214 w 393"/>
              <a:gd name="T45" fmla="*/ 328 h 428"/>
              <a:gd name="T46" fmla="*/ 233 w 393"/>
              <a:gd name="T47" fmla="*/ 337 h 428"/>
              <a:gd name="T48" fmla="*/ 256 w 393"/>
              <a:gd name="T49" fmla="*/ 343 h 428"/>
              <a:gd name="T50" fmla="*/ 276 w 393"/>
              <a:gd name="T51" fmla="*/ 344 h 428"/>
              <a:gd name="T52" fmla="*/ 292 w 393"/>
              <a:gd name="T53" fmla="*/ 339 h 428"/>
              <a:gd name="T54" fmla="*/ 311 w 393"/>
              <a:gd name="T55" fmla="*/ 319 h 428"/>
              <a:gd name="T56" fmla="*/ 328 w 393"/>
              <a:gd name="T57" fmla="*/ 286 h 428"/>
              <a:gd name="T58" fmla="*/ 340 w 393"/>
              <a:gd name="T59" fmla="*/ 256 h 428"/>
              <a:gd name="T60" fmla="*/ 345 w 393"/>
              <a:gd name="T61" fmla="*/ 242 h 428"/>
              <a:gd name="T62" fmla="*/ 362 w 393"/>
              <a:gd name="T63" fmla="*/ 167 h 4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3"/>
              <a:gd name="T97" fmla="*/ 0 h 428"/>
              <a:gd name="T98" fmla="*/ 393 w 393"/>
              <a:gd name="T99" fmla="*/ 428 h 4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3" h="428">
                <a:moveTo>
                  <a:pt x="362" y="167"/>
                </a:moveTo>
                <a:lnTo>
                  <a:pt x="365" y="163"/>
                </a:lnTo>
                <a:lnTo>
                  <a:pt x="375" y="153"/>
                </a:lnTo>
                <a:lnTo>
                  <a:pt x="384" y="144"/>
                </a:lnTo>
                <a:lnTo>
                  <a:pt x="387" y="139"/>
                </a:lnTo>
                <a:lnTo>
                  <a:pt x="393" y="112"/>
                </a:lnTo>
                <a:lnTo>
                  <a:pt x="392" y="87"/>
                </a:lnTo>
                <a:lnTo>
                  <a:pt x="387" y="61"/>
                </a:lnTo>
                <a:lnTo>
                  <a:pt x="380" y="35"/>
                </a:lnTo>
                <a:lnTo>
                  <a:pt x="354" y="21"/>
                </a:lnTo>
                <a:lnTo>
                  <a:pt x="329" y="11"/>
                </a:lnTo>
                <a:lnTo>
                  <a:pt x="306" y="4"/>
                </a:lnTo>
                <a:lnTo>
                  <a:pt x="283" y="0"/>
                </a:lnTo>
                <a:lnTo>
                  <a:pt x="261" y="0"/>
                </a:lnTo>
                <a:lnTo>
                  <a:pt x="241" y="1"/>
                </a:lnTo>
                <a:lnTo>
                  <a:pt x="222" y="5"/>
                </a:lnTo>
                <a:lnTo>
                  <a:pt x="205" y="10"/>
                </a:lnTo>
                <a:lnTo>
                  <a:pt x="190" y="16"/>
                </a:lnTo>
                <a:lnTo>
                  <a:pt x="176" y="23"/>
                </a:lnTo>
                <a:lnTo>
                  <a:pt x="163" y="29"/>
                </a:lnTo>
                <a:lnTo>
                  <a:pt x="154" y="37"/>
                </a:lnTo>
                <a:lnTo>
                  <a:pt x="146" y="43"/>
                </a:lnTo>
                <a:lnTo>
                  <a:pt x="140" y="46"/>
                </a:lnTo>
                <a:lnTo>
                  <a:pt x="137" y="50"/>
                </a:lnTo>
                <a:lnTo>
                  <a:pt x="135" y="51"/>
                </a:lnTo>
                <a:lnTo>
                  <a:pt x="123" y="21"/>
                </a:lnTo>
                <a:lnTo>
                  <a:pt x="109" y="5"/>
                </a:lnTo>
                <a:lnTo>
                  <a:pt x="93" y="1"/>
                </a:lnTo>
                <a:lnTo>
                  <a:pt x="77" y="6"/>
                </a:lnTo>
                <a:lnTo>
                  <a:pt x="61" y="16"/>
                </a:lnTo>
                <a:lnTo>
                  <a:pt x="47" y="31"/>
                </a:lnTo>
                <a:lnTo>
                  <a:pt x="34" y="44"/>
                </a:lnTo>
                <a:lnTo>
                  <a:pt x="23" y="54"/>
                </a:lnTo>
                <a:lnTo>
                  <a:pt x="34" y="192"/>
                </a:lnTo>
                <a:lnTo>
                  <a:pt x="0" y="296"/>
                </a:lnTo>
                <a:lnTo>
                  <a:pt x="76" y="428"/>
                </a:lnTo>
                <a:lnTo>
                  <a:pt x="140" y="372"/>
                </a:lnTo>
                <a:lnTo>
                  <a:pt x="178" y="302"/>
                </a:lnTo>
                <a:lnTo>
                  <a:pt x="179" y="303"/>
                </a:lnTo>
                <a:lnTo>
                  <a:pt x="180" y="304"/>
                </a:lnTo>
                <a:lnTo>
                  <a:pt x="184" y="307"/>
                </a:lnTo>
                <a:lnTo>
                  <a:pt x="189" y="310"/>
                </a:lnTo>
                <a:lnTo>
                  <a:pt x="194" y="315"/>
                </a:lnTo>
                <a:lnTo>
                  <a:pt x="200" y="319"/>
                </a:lnTo>
                <a:lnTo>
                  <a:pt x="207" y="324"/>
                </a:lnTo>
                <a:lnTo>
                  <a:pt x="214" y="328"/>
                </a:lnTo>
                <a:lnTo>
                  <a:pt x="223" y="333"/>
                </a:lnTo>
                <a:lnTo>
                  <a:pt x="233" y="337"/>
                </a:lnTo>
                <a:lnTo>
                  <a:pt x="244" y="341"/>
                </a:lnTo>
                <a:lnTo>
                  <a:pt x="256" y="343"/>
                </a:lnTo>
                <a:lnTo>
                  <a:pt x="267" y="344"/>
                </a:lnTo>
                <a:lnTo>
                  <a:pt x="276" y="344"/>
                </a:lnTo>
                <a:lnTo>
                  <a:pt x="285" y="343"/>
                </a:lnTo>
                <a:lnTo>
                  <a:pt x="292" y="339"/>
                </a:lnTo>
                <a:lnTo>
                  <a:pt x="301" y="331"/>
                </a:lnTo>
                <a:lnTo>
                  <a:pt x="311" y="319"/>
                </a:lnTo>
                <a:lnTo>
                  <a:pt x="319" y="303"/>
                </a:lnTo>
                <a:lnTo>
                  <a:pt x="328" y="286"/>
                </a:lnTo>
                <a:lnTo>
                  <a:pt x="334" y="269"/>
                </a:lnTo>
                <a:lnTo>
                  <a:pt x="340" y="256"/>
                </a:lnTo>
                <a:lnTo>
                  <a:pt x="343" y="246"/>
                </a:lnTo>
                <a:lnTo>
                  <a:pt x="345" y="242"/>
                </a:lnTo>
                <a:lnTo>
                  <a:pt x="377" y="239"/>
                </a:lnTo>
                <a:lnTo>
                  <a:pt x="362" y="167"/>
                </a:lnTo>
                <a:close/>
              </a:path>
            </a:pathLst>
          </a:custGeom>
          <a:solidFill>
            <a:srgbClr val="992600"/>
          </a:solidFill>
          <a:ln w="9525">
            <a:noFill/>
            <a:round/>
            <a:headEnd/>
            <a:tailEnd/>
          </a:ln>
        </p:spPr>
        <p:txBody>
          <a:bodyPr/>
          <a:lstStyle/>
          <a:p>
            <a:endParaRPr lang="es-ES"/>
          </a:p>
        </p:txBody>
      </p:sp>
      <p:sp>
        <p:nvSpPr>
          <p:cNvPr id="64557" name="Freeform 45"/>
          <p:cNvSpPr>
            <a:spLocks/>
          </p:cNvSpPr>
          <p:nvPr/>
        </p:nvSpPr>
        <p:spPr bwMode="auto">
          <a:xfrm>
            <a:off x="5627688" y="3130550"/>
            <a:ext cx="182562" cy="96838"/>
          </a:xfrm>
          <a:custGeom>
            <a:avLst/>
            <a:gdLst>
              <a:gd name="T0" fmla="*/ 66 w 115"/>
              <a:gd name="T1" fmla="*/ 4 h 61"/>
              <a:gd name="T2" fmla="*/ 56 w 115"/>
              <a:gd name="T3" fmla="*/ 2 h 61"/>
              <a:gd name="T4" fmla="*/ 48 w 115"/>
              <a:gd name="T5" fmla="*/ 0 h 61"/>
              <a:gd name="T6" fmla="*/ 39 w 115"/>
              <a:gd name="T7" fmla="*/ 0 h 61"/>
              <a:gd name="T8" fmla="*/ 30 w 115"/>
              <a:gd name="T9" fmla="*/ 0 h 61"/>
              <a:gd name="T10" fmla="*/ 22 w 115"/>
              <a:gd name="T11" fmla="*/ 3 h 61"/>
              <a:gd name="T12" fmla="*/ 14 w 115"/>
              <a:gd name="T13" fmla="*/ 4 h 61"/>
              <a:gd name="T14" fmla="*/ 6 w 115"/>
              <a:gd name="T15" fmla="*/ 8 h 61"/>
              <a:gd name="T16" fmla="*/ 0 w 115"/>
              <a:gd name="T17" fmla="*/ 11 h 61"/>
              <a:gd name="T18" fmla="*/ 3 w 115"/>
              <a:gd name="T19" fmla="*/ 19 h 61"/>
              <a:gd name="T20" fmla="*/ 8 w 115"/>
              <a:gd name="T21" fmla="*/ 26 h 61"/>
              <a:gd name="T22" fmla="*/ 13 w 115"/>
              <a:gd name="T23" fmla="*/ 32 h 61"/>
              <a:gd name="T24" fmla="*/ 17 w 115"/>
              <a:gd name="T25" fmla="*/ 38 h 61"/>
              <a:gd name="T26" fmla="*/ 25 w 115"/>
              <a:gd name="T27" fmla="*/ 43 h 61"/>
              <a:gd name="T28" fmla="*/ 32 w 115"/>
              <a:gd name="T29" fmla="*/ 49 h 61"/>
              <a:gd name="T30" fmla="*/ 41 w 115"/>
              <a:gd name="T31" fmla="*/ 53 h 61"/>
              <a:gd name="T32" fmla="*/ 49 w 115"/>
              <a:gd name="T33" fmla="*/ 56 h 61"/>
              <a:gd name="T34" fmla="*/ 59 w 115"/>
              <a:gd name="T35" fmla="*/ 59 h 61"/>
              <a:gd name="T36" fmla="*/ 69 w 115"/>
              <a:gd name="T37" fmla="*/ 60 h 61"/>
              <a:gd name="T38" fmla="*/ 77 w 115"/>
              <a:gd name="T39" fmla="*/ 61 h 61"/>
              <a:gd name="T40" fmla="*/ 86 w 115"/>
              <a:gd name="T41" fmla="*/ 60 h 61"/>
              <a:gd name="T42" fmla="*/ 94 w 115"/>
              <a:gd name="T43" fmla="*/ 59 h 61"/>
              <a:gd name="T44" fmla="*/ 101 w 115"/>
              <a:gd name="T45" fmla="*/ 56 h 61"/>
              <a:gd name="T46" fmla="*/ 109 w 115"/>
              <a:gd name="T47" fmla="*/ 53 h 61"/>
              <a:gd name="T48" fmla="*/ 115 w 115"/>
              <a:gd name="T49" fmla="*/ 49 h 61"/>
              <a:gd name="T50" fmla="*/ 112 w 115"/>
              <a:gd name="T51" fmla="*/ 42 h 61"/>
              <a:gd name="T52" fmla="*/ 109 w 115"/>
              <a:gd name="T53" fmla="*/ 36 h 61"/>
              <a:gd name="T54" fmla="*/ 104 w 115"/>
              <a:gd name="T55" fmla="*/ 30 h 61"/>
              <a:gd name="T56" fmla="*/ 98 w 115"/>
              <a:gd name="T57" fmla="*/ 22 h 61"/>
              <a:gd name="T58" fmla="*/ 92 w 115"/>
              <a:gd name="T59" fmla="*/ 17 h 61"/>
              <a:gd name="T60" fmla="*/ 84 w 115"/>
              <a:gd name="T61" fmla="*/ 13 h 61"/>
              <a:gd name="T62" fmla="*/ 76 w 115"/>
              <a:gd name="T63" fmla="*/ 8 h 61"/>
              <a:gd name="T64" fmla="*/ 66 w 115"/>
              <a:gd name="T65" fmla="*/ 4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5"/>
              <a:gd name="T100" fmla="*/ 0 h 61"/>
              <a:gd name="T101" fmla="*/ 115 w 115"/>
              <a:gd name="T102" fmla="*/ 61 h 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5" h="61">
                <a:moveTo>
                  <a:pt x="66" y="4"/>
                </a:moveTo>
                <a:lnTo>
                  <a:pt x="56" y="2"/>
                </a:lnTo>
                <a:lnTo>
                  <a:pt x="48" y="0"/>
                </a:lnTo>
                <a:lnTo>
                  <a:pt x="39" y="0"/>
                </a:lnTo>
                <a:lnTo>
                  <a:pt x="30" y="0"/>
                </a:lnTo>
                <a:lnTo>
                  <a:pt x="22" y="3"/>
                </a:lnTo>
                <a:lnTo>
                  <a:pt x="14" y="4"/>
                </a:lnTo>
                <a:lnTo>
                  <a:pt x="6" y="8"/>
                </a:lnTo>
                <a:lnTo>
                  <a:pt x="0" y="11"/>
                </a:lnTo>
                <a:lnTo>
                  <a:pt x="3" y="19"/>
                </a:lnTo>
                <a:lnTo>
                  <a:pt x="8" y="26"/>
                </a:lnTo>
                <a:lnTo>
                  <a:pt x="13" y="32"/>
                </a:lnTo>
                <a:lnTo>
                  <a:pt x="17" y="38"/>
                </a:lnTo>
                <a:lnTo>
                  <a:pt x="25" y="43"/>
                </a:lnTo>
                <a:lnTo>
                  <a:pt x="32" y="49"/>
                </a:lnTo>
                <a:lnTo>
                  <a:pt x="41" y="53"/>
                </a:lnTo>
                <a:lnTo>
                  <a:pt x="49" y="56"/>
                </a:lnTo>
                <a:lnTo>
                  <a:pt x="59" y="59"/>
                </a:lnTo>
                <a:lnTo>
                  <a:pt x="69" y="60"/>
                </a:lnTo>
                <a:lnTo>
                  <a:pt x="77" y="61"/>
                </a:lnTo>
                <a:lnTo>
                  <a:pt x="86" y="60"/>
                </a:lnTo>
                <a:lnTo>
                  <a:pt x="94" y="59"/>
                </a:lnTo>
                <a:lnTo>
                  <a:pt x="101" y="56"/>
                </a:lnTo>
                <a:lnTo>
                  <a:pt x="109" y="53"/>
                </a:lnTo>
                <a:lnTo>
                  <a:pt x="115" y="49"/>
                </a:lnTo>
                <a:lnTo>
                  <a:pt x="112" y="42"/>
                </a:lnTo>
                <a:lnTo>
                  <a:pt x="109" y="36"/>
                </a:lnTo>
                <a:lnTo>
                  <a:pt x="104" y="30"/>
                </a:lnTo>
                <a:lnTo>
                  <a:pt x="98" y="22"/>
                </a:lnTo>
                <a:lnTo>
                  <a:pt x="92" y="17"/>
                </a:lnTo>
                <a:lnTo>
                  <a:pt x="84" y="13"/>
                </a:lnTo>
                <a:lnTo>
                  <a:pt x="76" y="8"/>
                </a:lnTo>
                <a:lnTo>
                  <a:pt x="66" y="4"/>
                </a:lnTo>
                <a:close/>
              </a:path>
            </a:pathLst>
          </a:custGeom>
          <a:solidFill>
            <a:srgbClr val="FFFFFF"/>
          </a:solidFill>
          <a:ln w="9525">
            <a:noFill/>
            <a:round/>
            <a:headEnd/>
            <a:tailEnd/>
          </a:ln>
        </p:spPr>
        <p:txBody>
          <a:bodyPr/>
          <a:lstStyle/>
          <a:p>
            <a:endParaRPr lang="es-ES"/>
          </a:p>
        </p:txBody>
      </p:sp>
      <p:sp>
        <p:nvSpPr>
          <p:cNvPr id="64558" name="Freeform 46"/>
          <p:cNvSpPr>
            <a:spLocks/>
          </p:cNvSpPr>
          <p:nvPr/>
        </p:nvSpPr>
        <p:spPr bwMode="auto">
          <a:xfrm>
            <a:off x="5635625" y="3074988"/>
            <a:ext cx="168275" cy="73025"/>
          </a:xfrm>
          <a:custGeom>
            <a:avLst/>
            <a:gdLst>
              <a:gd name="T0" fmla="*/ 8 w 106"/>
              <a:gd name="T1" fmla="*/ 20 h 46"/>
              <a:gd name="T2" fmla="*/ 8 w 106"/>
              <a:gd name="T3" fmla="*/ 20 h 46"/>
              <a:gd name="T4" fmla="*/ 9 w 106"/>
              <a:gd name="T5" fmla="*/ 18 h 46"/>
              <a:gd name="T6" fmla="*/ 11 w 106"/>
              <a:gd name="T7" fmla="*/ 17 h 46"/>
              <a:gd name="T8" fmla="*/ 16 w 106"/>
              <a:gd name="T9" fmla="*/ 15 h 46"/>
              <a:gd name="T10" fmla="*/ 22 w 106"/>
              <a:gd name="T11" fmla="*/ 12 h 46"/>
              <a:gd name="T12" fmla="*/ 29 w 106"/>
              <a:gd name="T13" fmla="*/ 11 h 46"/>
              <a:gd name="T14" fmla="*/ 38 w 106"/>
              <a:gd name="T15" fmla="*/ 10 h 46"/>
              <a:gd name="T16" fmla="*/ 46 w 106"/>
              <a:gd name="T17" fmla="*/ 9 h 46"/>
              <a:gd name="T18" fmla="*/ 56 w 106"/>
              <a:gd name="T19" fmla="*/ 10 h 46"/>
              <a:gd name="T20" fmla="*/ 62 w 106"/>
              <a:gd name="T21" fmla="*/ 11 h 46"/>
              <a:gd name="T22" fmla="*/ 68 w 106"/>
              <a:gd name="T23" fmla="*/ 15 h 46"/>
              <a:gd name="T24" fmla="*/ 73 w 106"/>
              <a:gd name="T25" fmla="*/ 17 h 46"/>
              <a:gd name="T26" fmla="*/ 79 w 106"/>
              <a:gd name="T27" fmla="*/ 21 h 46"/>
              <a:gd name="T28" fmla="*/ 84 w 106"/>
              <a:gd name="T29" fmla="*/ 26 h 46"/>
              <a:gd name="T30" fmla="*/ 89 w 106"/>
              <a:gd name="T31" fmla="*/ 32 h 46"/>
              <a:gd name="T32" fmla="*/ 93 w 106"/>
              <a:gd name="T33" fmla="*/ 38 h 46"/>
              <a:gd name="T34" fmla="*/ 98 w 106"/>
              <a:gd name="T35" fmla="*/ 44 h 46"/>
              <a:gd name="T36" fmla="*/ 98 w 106"/>
              <a:gd name="T37" fmla="*/ 44 h 46"/>
              <a:gd name="T38" fmla="*/ 99 w 106"/>
              <a:gd name="T39" fmla="*/ 45 h 46"/>
              <a:gd name="T40" fmla="*/ 100 w 106"/>
              <a:gd name="T41" fmla="*/ 46 h 46"/>
              <a:gd name="T42" fmla="*/ 102 w 106"/>
              <a:gd name="T43" fmla="*/ 46 h 46"/>
              <a:gd name="T44" fmla="*/ 104 w 106"/>
              <a:gd name="T45" fmla="*/ 45 h 46"/>
              <a:gd name="T46" fmla="*/ 105 w 106"/>
              <a:gd name="T47" fmla="*/ 44 h 46"/>
              <a:gd name="T48" fmla="*/ 106 w 106"/>
              <a:gd name="T49" fmla="*/ 43 h 46"/>
              <a:gd name="T50" fmla="*/ 106 w 106"/>
              <a:gd name="T51" fmla="*/ 40 h 46"/>
              <a:gd name="T52" fmla="*/ 105 w 106"/>
              <a:gd name="T53" fmla="*/ 39 h 46"/>
              <a:gd name="T54" fmla="*/ 105 w 106"/>
              <a:gd name="T55" fmla="*/ 39 h 46"/>
              <a:gd name="T56" fmla="*/ 100 w 106"/>
              <a:gd name="T57" fmla="*/ 32 h 46"/>
              <a:gd name="T58" fmla="*/ 95 w 106"/>
              <a:gd name="T59" fmla="*/ 24 h 46"/>
              <a:gd name="T60" fmla="*/ 90 w 106"/>
              <a:gd name="T61" fmla="*/ 20 h 46"/>
              <a:gd name="T62" fmla="*/ 84 w 106"/>
              <a:gd name="T63" fmla="*/ 14 h 46"/>
              <a:gd name="T64" fmla="*/ 78 w 106"/>
              <a:gd name="T65" fmla="*/ 10 h 46"/>
              <a:gd name="T66" fmla="*/ 72 w 106"/>
              <a:gd name="T67" fmla="*/ 6 h 46"/>
              <a:gd name="T68" fmla="*/ 66 w 106"/>
              <a:gd name="T69" fmla="*/ 3 h 46"/>
              <a:gd name="T70" fmla="*/ 59 w 106"/>
              <a:gd name="T71" fmla="*/ 1 h 46"/>
              <a:gd name="T72" fmla="*/ 48 w 106"/>
              <a:gd name="T73" fmla="*/ 0 h 46"/>
              <a:gd name="T74" fmla="*/ 38 w 106"/>
              <a:gd name="T75" fmla="*/ 0 h 46"/>
              <a:gd name="T76" fmla="*/ 28 w 106"/>
              <a:gd name="T77" fmla="*/ 1 h 46"/>
              <a:gd name="T78" fmla="*/ 20 w 106"/>
              <a:gd name="T79" fmla="*/ 4 h 46"/>
              <a:gd name="T80" fmla="*/ 14 w 106"/>
              <a:gd name="T81" fmla="*/ 6 h 46"/>
              <a:gd name="T82" fmla="*/ 8 w 106"/>
              <a:gd name="T83" fmla="*/ 9 h 46"/>
              <a:gd name="T84" fmla="*/ 4 w 106"/>
              <a:gd name="T85" fmla="*/ 11 h 46"/>
              <a:gd name="T86" fmla="*/ 3 w 106"/>
              <a:gd name="T87" fmla="*/ 12 h 46"/>
              <a:gd name="T88" fmla="*/ 3 w 106"/>
              <a:gd name="T89" fmla="*/ 12 h 46"/>
              <a:gd name="T90" fmla="*/ 1 w 106"/>
              <a:gd name="T91" fmla="*/ 14 h 46"/>
              <a:gd name="T92" fmla="*/ 0 w 106"/>
              <a:gd name="T93" fmla="*/ 15 h 46"/>
              <a:gd name="T94" fmla="*/ 0 w 106"/>
              <a:gd name="T95" fmla="*/ 17 h 46"/>
              <a:gd name="T96" fmla="*/ 1 w 106"/>
              <a:gd name="T97" fmla="*/ 18 h 46"/>
              <a:gd name="T98" fmla="*/ 3 w 106"/>
              <a:gd name="T99" fmla="*/ 20 h 46"/>
              <a:gd name="T100" fmla="*/ 4 w 106"/>
              <a:gd name="T101" fmla="*/ 21 h 46"/>
              <a:gd name="T102" fmla="*/ 6 w 106"/>
              <a:gd name="T103" fmla="*/ 21 h 46"/>
              <a:gd name="T104" fmla="*/ 8 w 106"/>
              <a:gd name="T105" fmla="*/ 20 h 46"/>
              <a:gd name="T106" fmla="*/ 8 w 106"/>
              <a:gd name="T107" fmla="*/ 20 h 4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6"/>
              <a:gd name="T163" fmla="*/ 0 h 46"/>
              <a:gd name="T164" fmla="*/ 106 w 106"/>
              <a:gd name="T165" fmla="*/ 46 h 4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6" h="46">
                <a:moveTo>
                  <a:pt x="8" y="20"/>
                </a:moveTo>
                <a:lnTo>
                  <a:pt x="8" y="20"/>
                </a:lnTo>
                <a:lnTo>
                  <a:pt x="9" y="18"/>
                </a:lnTo>
                <a:lnTo>
                  <a:pt x="11" y="17"/>
                </a:lnTo>
                <a:lnTo>
                  <a:pt x="16" y="15"/>
                </a:lnTo>
                <a:lnTo>
                  <a:pt x="22" y="12"/>
                </a:lnTo>
                <a:lnTo>
                  <a:pt x="29" y="11"/>
                </a:lnTo>
                <a:lnTo>
                  <a:pt x="38" y="10"/>
                </a:lnTo>
                <a:lnTo>
                  <a:pt x="46" y="9"/>
                </a:lnTo>
                <a:lnTo>
                  <a:pt x="56" y="10"/>
                </a:lnTo>
                <a:lnTo>
                  <a:pt x="62" y="11"/>
                </a:lnTo>
                <a:lnTo>
                  <a:pt x="68" y="15"/>
                </a:lnTo>
                <a:lnTo>
                  <a:pt x="73" y="17"/>
                </a:lnTo>
                <a:lnTo>
                  <a:pt x="79" y="21"/>
                </a:lnTo>
                <a:lnTo>
                  <a:pt x="84" y="26"/>
                </a:lnTo>
                <a:lnTo>
                  <a:pt x="89" y="32"/>
                </a:lnTo>
                <a:lnTo>
                  <a:pt x="93" y="38"/>
                </a:lnTo>
                <a:lnTo>
                  <a:pt x="98" y="44"/>
                </a:lnTo>
                <a:lnTo>
                  <a:pt x="99" y="45"/>
                </a:lnTo>
                <a:lnTo>
                  <a:pt x="100" y="46"/>
                </a:lnTo>
                <a:lnTo>
                  <a:pt x="102" y="46"/>
                </a:lnTo>
                <a:lnTo>
                  <a:pt x="104" y="45"/>
                </a:lnTo>
                <a:lnTo>
                  <a:pt x="105" y="44"/>
                </a:lnTo>
                <a:lnTo>
                  <a:pt x="106" y="43"/>
                </a:lnTo>
                <a:lnTo>
                  <a:pt x="106" y="40"/>
                </a:lnTo>
                <a:lnTo>
                  <a:pt x="105" y="39"/>
                </a:lnTo>
                <a:lnTo>
                  <a:pt x="100" y="32"/>
                </a:lnTo>
                <a:lnTo>
                  <a:pt x="95" y="24"/>
                </a:lnTo>
                <a:lnTo>
                  <a:pt x="90" y="20"/>
                </a:lnTo>
                <a:lnTo>
                  <a:pt x="84" y="14"/>
                </a:lnTo>
                <a:lnTo>
                  <a:pt x="78" y="10"/>
                </a:lnTo>
                <a:lnTo>
                  <a:pt x="72" y="6"/>
                </a:lnTo>
                <a:lnTo>
                  <a:pt x="66" y="3"/>
                </a:lnTo>
                <a:lnTo>
                  <a:pt x="59" y="1"/>
                </a:lnTo>
                <a:lnTo>
                  <a:pt x="48" y="0"/>
                </a:lnTo>
                <a:lnTo>
                  <a:pt x="38" y="0"/>
                </a:lnTo>
                <a:lnTo>
                  <a:pt x="28" y="1"/>
                </a:lnTo>
                <a:lnTo>
                  <a:pt x="20" y="4"/>
                </a:lnTo>
                <a:lnTo>
                  <a:pt x="14" y="6"/>
                </a:lnTo>
                <a:lnTo>
                  <a:pt x="8" y="9"/>
                </a:lnTo>
                <a:lnTo>
                  <a:pt x="4" y="11"/>
                </a:lnTo>
                <a:lnTo>
                  <a:pt x="3" y="12"/>
                </a:lnTo>
                <a:lnTo>
                  <a:pt x="1" y="14"/>
                </a:lnTo>
                <a:lnTo>
                  <a:pt x="0" y="15"/>
                </a:lnTo>
                <a:lnTo>
                  <a:pt x="0" y="17"/>
                </a:lnTo>
                <a:lnTo>
                  <a:pt x="1" y="18"/>
                </a:lnTo>
                <a:lnTo>
                  <a:pt x="3" y="20"/>
                </a:lnTo>
                <a:lnTo>
                  <a:pt x="4" y="21"/>
                </a:lnTo>
                <a:lnTo>
                  <a:pt x="6" y="21"/>
                </a:lnTo>
                <a:lnTo>
                  <a:pt x="8" y="20"/>
                </a:lnTo>
                <a:close/>
              </a:path>
            </a:pathLst>
          </a:custGeom>
          <a:solidFill>
            <a:srgbClr val="000000"/>
          </a:solidFill>
          <a:ln w="9525">
            <a:noFill/>
            <a:round/>
            <a:headEnd/>
            <a:tailEnd/>
          </a:ln>
        </p:spPr>
        <p:txBody>
          <a:bodyPr/>
          <a:lstStyle/>
          <a:p>
            <a:endParaRPr lang="es-ES"/>
          </a:p>
        </p:txBody>
      </p:sp>
      <p:sp>
        <p:nvSpPr>
          <p:cNvPr id="64559" name="Freeform 47"/>
          <p:cNvSpPr>
            <a:spLocks/>
          </p:cNvSpPr>
          <p:nvPr/>
        </p:nvSpPr>
        <p:spPr bwMode="auto">
          <a:xfrm>
            <a:off x="5724525" y="3157538"/>
            <a:ext cx="68263" cy="66675"/>
          </a:xfrm>
          <a:custGeom>
            <a:avLst/>
            <a:gdLst>
              <a:gd name="T0" fmla="*/ 15 w 43"/>
              <a:gd name="T1" fmla="*/ 42 h 42"/>
              <a:gd name="T2" fmla="*/ 23 w 43"/>
              <a:gd name="T3" fmla="*/ 42 h 42"/>
              <a:gd name="T4" fmla="*/ 31 w 43"/>
              <a:gd name="T5" fmla="*/ 39 h 42"/>
              <a:gd name="T6" fmla="*/ 38 w 43"/>
              <a:gd name="T7" fmla="*/ 34 h 42"/>
              <a:gd name="T8" fmla="*/ 42 w 43"/>
              <a:gd name="T9" fmla="*/ 27 h 42"/>
              <a:gd name="T10" fmla="*/ 43 w 43"/>
              <a:gd name="T11" fmla="*/ 19 h 42"/>
              <a:gd name="T12" fmla="*/ 40 w 43"/>
              <a:gd name="T13" fmla="*/ 11 h 42"/>
              <a:gd name="T14" fmla="*/ 35 w 43"/>
              <a:gd name="T15" fmla="*/ 5 h 42"/>
              <a:gd name="T16" fmla="*/ 28 w 43"/>
              <a:gd name="T17" fmla="*/ 2 h 42"/>
              <a:gd name="T18" fmla="*/ 20 w 43"/>
              <a:gd name="T19" fmla="*/ 0 h 42"/>
              <a:gd name="T20" fmla="*/ 12 w 43"/>
              <a:gd name="T21" fmla="*/ 3 h 42"/>
              <a:gd name="T22" fmla="*/ 5 w 43"/>
              <a:gd name="T23" fmla="*/ 8 h 42"/>
              <a:gd name="T24" fmla="*/ 1 w 43"/>
              <a:gd name="T25" fmla="*/ 15 h 42"/>
              <a:gd name="T26" fmla="*/ 0 w 43"/>
              <a:gd name="T27" fmla="*/ 24 h 42"/>
              <a:gd name="T28" fmla="*/ 3 w 43"/>
              <a:gd name="T29" fmla="*/ 31 h 42"/>
              <a:gd name="T30" fmla="*/ 8 w 43"/>
              <a:gd name="T31" fmla="*/ 38 h 42"/>
              <a:gd name="T32" fmla="*/ 15 w 43"/>
              <a:gd name="T33" fmla="*/ 42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2"/>
              <a:gd name="T53" fmla="*/ 43 w 4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2">
                <a:moveTo>
                  <a:pt x="15" y="42"/>
                </a:moveTo>
                <a:lnTo>
                  <a:pt x="23" y="42"/>
                </a:lnTo>
                <a:lnTo>
                  <a:pt x="31" y="39"/>
                </a:lnTo>
                <a:lnTo>
                  <a:pt x="38" y="34"/>
                </a:lnTo>
                <a:lnTo>
                  <a:pt x="42" y="27"/>
                </a:lnTo>
                <a:lnTo>
                  <a:pt x="43" y="19"/>
                </a:lnTo>
                <a:lnTo>
                  <a:pt x="40" y="11"/>
                </a:lnTo>
                <a:lnTo>
                  <a:pt x="35" y="5"/>
                </a:lnTo>
                <a:lnTo>
                  <a:pt x="28" y="2"/>
                </a:lnTo>
                <a:lnTo>
                  <a:pt x="20" y="0"/>
                </a:lnTo>
                <a:lnTo>
                  <a:pt x="12" y="3"/>
                </a:lnTo>
                <a:lnTo>
                  <a:pt x="5" y="8"/>
                </a:lnTo>
                <a:lnTo>
                  <a:pt x="1" y="15"/>
                </a:lnTo>
                <a:lnTo>
                  <a:pt x="0" y="24"/>
                </a:lnTo>
                <a:lnTo>
                  <a:pt x="3" y="31"/>
                </a:lnTo>
                <a:lnTo>
                  <a:pt x="8" y="38"/>
                </a:lnTo>
                <a:lnTo>
                  <a:pt x="15" y="42"/>
                </a:lnTo>
                <a:close/>
              </a:path>
            </a:pathLst>
          </a:custGeom>
          <a:solidFill>
            <a:srgbClr val="992600"/>
          </a:solidFill>
          <a:ln w="9525">
            <a:noFill/>
            <a:round/>
            <a:headEnd/>
            <a:tailEnd/>
          </a:ln>
        </p:spPr>
        <p:txBody>
          <a:bodyPr/>
          <a:lstStyle/>
          <a:p>
            <a:endParaRPr lang="es-ES"/>
          </a:p>
        </p:txBody>
      </p:sp>
      <p:sp>
        <p:nvSpPr>
          <p:cNvPr id="64560" name="Freeform 48"/>
          <p:cNvSpPr>
            <a:spLocks/>
          </p:cNvSpPr>
          <p:nvPr/>
        </p:nvSpPr>
        <p:spPr bwMode="auto">
          <a:xfrm>
            <a:off x="5746750" y="3175000"/>
            <a:ext cx="31750" cy="33338"/>
          </a:xfrm>
          <a:custGeom>
            <a:avLst/>
            <a:gdLst>
              <a:gd name="T0" fmla="*/ 7 w 20"/>
              <a:gd name="T1" fmla="*/ 20 h 21"/>
              <a:gd name="T2" fmla="*/ 11 w 20"/>
              <a:gd name="T3" fmla="*/ 21 h 21"/>
              <a:gd name="T4" fmla="*/ 14 w 20"/>
              <a:gd name="T5" fmla="*/ 20 h 21"/>
              <a:gd name="T6" fmla="*/ 18 w 20"/>
              <a:gd name="T7" fmla="*/ 17 h 21"/>
              <a:gd name="T8" fmla="*/ 19 w 20"/>
              <a:gd name="T9" fmla="*/ 14 h 21"/>
              <a:gd name="T10" fmla="*/ 20 w 20"/>
              <a:gd name="T11" fmla="*/ 10 h 21"/>
              <a:gd name="T12" fmla="*/ 19 w 20"/>
              <a:gd name="T13" fmla="*/ 6 h 21"/>
              <a:gd name="T14" fmla="*/ 17 w 20"/>
              <a:gd name="T15" fmla="*/ 3 h 21"/>
              <a:gd name="T16" fmla="*/ 13 w 20"/>
              <a:gd name="T17" fmla="*/ 2 h 21"/>
              <a:gd name="T18" fmla="*/ 9 w 20"/>
              <a:gd name="T19" fmla="*/ 0 h 21"/>
              <a:gd name="T20" fmla="*/ 6 w 20"/>
              <a:gd name="T21" fmla="*/ 2 h 21"/>
              <a:gd name="T22" fmla="*/ 2 w 20"/>
              <a:gd name="T23" fmla="*/ 4 h 21"/>
              <a:gd name="T24" fmla="*/ 1 w 20"/>
              <a:gd name="T25" fmla="*/ 8 h 21"/>
              <a:gd name="T26" fmla="*/ 0 w 20"/>
              <a:gd name="T27" fmla="*/ 11 h 21"/>
              <a:gd name="T28" fmla="*/ 1 w 20"/>
              <a:gd name="T29" fmla="*/ 15 h 21"/>
              <a:gd name="T30" fmla="*/ 3 w 20"/>
              <a:gd name="T31" fmla="*/ 19 h 21"/>
              <a:gd name="T32" fmla="*/ 7 w 20"/>
              <a:gd name="T33" fmla="*/ 20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1"/>
              <a:gd name="T53" fmla="*/ 20 w 20"/>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1">
                <a:moveTo>
                  <a:pt x="7" y="20"/>
                </a:moveTo>
                <a:lnTo>
                  <a:pt x="11" y="21"/>
                </a:lnTo>
                <a:lnTo>
                  <a:pt x="14" y="20"/>
                </a:lnTo>
                <a:lnTo>
                  <a:pt x="18" y="17"/>
                </a:lnTo>
                <a:lnTo>
                  <a:pt x="19" y="14"/>
                </a:lnTo>
                <a:lnTo>
                  <a:pt x="20" y="10"/>
                </a:lnTo>
                <a:lnTo>
                  <a:pt x="19" y="6"/>
                </a:lnTo>
                <a:lnTo>
                  <a:pt x="17" y="3"/>
                </a:lnTo>
                <a:lnTo>
                  <a:pt x="13" y="2"/>
                </a:lnTo>
                <a:lnTo>
                  <a:pt x="9" y="0"/>
                </a:lnTo>
                <a:lnTo>
                  <a:pt x="6" y="2"/>
                </a:lnTo>
                <a:lnTo>
                  <a:pt x="2" y="4"/>
                </a:lnTo>
                <a:lnTo>
                  <a:pt x="1" y="8"/>
                </a:lnTo>
                <a:lnTo>
                  <a:pt x="0" y="11"/>
                </a:lnTo>
                <a:lnTo>
                  <a:pt x="1" y="15"/>
                </a:lnTo>
                <a:lnTo>
                  <a:pt x="3" y="19"/>
                </a:lnTo>
                <a:lnTo>
                  <a:pt x="7" y="20"/>
                </a:lnTo>
                <a:close/>
              </a:path>
            </a:pathLst>
          </a:custGeom>
          <a:solidFill>
            <a:srgbClr val="000000"/>
          </a:solidFill>
          <a:ln w="9525">
            <a:noFill/>
            <a:round/>
            <a:headEnd/>
            <a:tailEnd/>
          </a:ln>
        </p:spPr>
        <p:txBody>
          <a:bodyPr/>
          <a:lstStyle/>
          <a:p>
            <a:endParaRPr lang="es-ES"/>
          </a:p>
        </p:txBody>
      </p:sp>
      <p:sp>
        <p:nvSpPr>
          <p:cNvPr id="64561" name="Freeform 49"/>
          <p:cNvSpPr>
            <a:spLocks/>
          </p:cNvSpPr>
          <p:nvPr/>
        </p:nvSpPr>
        <p:spPr bwMode="auto">
          <a:xfrm>
            <a:off x="5741988" y="3175000"/>
            <a:ext cx="14287" cy="9525"/>
          </a:xfrm>
          <a:custGeom>
            <a:avLst/>
            <a:gdLst>
              <a:gd name="T0" fmla="*/ 4 w 9"/>
              <a:gd name="T1" fmla="*/ 6 h 6"/>
              <a:gd name="T2" fmla="*/ 5 w 9"/>
              <a:gd name="T3" fmla="*/ 6 h 6"/>
              <a:gd name="T4" fmla="*/ 7 w 9"/>
              <a:gd name="T5" fmla="*/ 6 h 6"/>
              <a:gd name="T6" fmla="*/ 9 w 9"/>
              <a:gd name="T7" fmla="*/ 6 h 6"/>
              <a:gd name="T8" fmla="*/ 9 w 9"/>
              <a:gd name="T9" fmla="*/ 5 h 6"/>
              <a:gd name="T10" fmla="*/ 9 w 9"/>
              <a:gd name="T11" fmla="*/ 4 h 6"/>
              <a:gd name="T12" fmla="*/ 9 w 9"/>
              <a:gd name="T13" fmla="*/ 2 h 6"/>
              <a:gd name="T14" fmla="*/ 7 w 9"/>
              <a:gd name="T15" fmla="*/ 0 h 6"/>
              <a:gd name="T16" fmla="*/ 6 w 9"/>
              <a:gd name="T17" fmla="*/ 0 h 6"/>
              <a:gd name="T18" fmla="*/ 5 w 9"/>
              <a:gd name="T19" fmla="*/ 0 h 6"/>
              <a:gd name="T20" fmla="*/ 3 w 9"/>
              <a:gd name="T21" fmla="*/ 0 h 6"/>
              <a:gd name="T22" fmla="*/ 1 w 9"/>
              <a:gd name="T23" fmla="*/ 0 h 6"/>
              <a:gd name="T24" fmla="*/ 0 w 9"/>
              <a:gd name="T25" fmla="*/ 2 h 6"/>
              <a:gd name="T26" fmla="*/ 0 w 9"/>
              <a:gd name="T27" fmla="*/ 3 h 6"/>
              <a:gd name="T28" fmla="*/ 0 w 9"/>
              <a:gd name="T29" fmla="*/ 5 h 6"/>
              <a:gd name="T30" fmla="*/ 3 w 9"/>
              <a:gd name="T31" fmla="*/ 6 h 6"/>
              <a:gd name="T32" fmla="*/ 4 w 9"/>
              <a:gd name="T33" fmla="*/ 6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
              <a:gd name="T52" fmla="*/ 0 h 6"/>
              <a:gd name="T53" fmla="*/ 9 w 9"/>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 h="6">
                <a:moveTo>
                  <a:pt x="4" y="6"/>
                </a:moveTo>
                <a:lnTo>
                  <a:pt x="5" y="6"/>
                </a:lnTo>
                <a:lnTo>
                  <a:pt x="7" y="6"/>
                </a:lnTo>
                <a:lnTo>
                  <a:pt x="9" y="6"/>
                </a:lnTo>
                <a:lnTo>
                  <a:pt x="9" y="5"/>
                </a:lnTo>
                <a:lnTo>
                  <a:pt x="9" y="4"/>
                </a:lnTo>
                <a:lnTo>
                  <a:pt x="9" y="2"/>
                </a:lnTo>
                <a:lnTo>
                  <a:pt x="7" y="0"/>
                </a:lnTo>
                <a:lnTo>
                  <a:pt x="6" y="0"/>
                </a:lnTo>
                <a:lnTo>
                  <a:pt x="5" y="0"/>
                </a:lnTo>
                <a:lnTo>
                  <a:pt x="3" y="0"/>
                </a:lnTo>
                <a:lnTo>
                  <a:pt x="1" y="0"/>
                </a:lnTo>
                <a:lnTo>
                  <a:pt x="0" y="2"/>
                </a:lnTo>
                <a:lnTo>
                  <a:pt x="0" y="3"/>
                </a:lnTo>
                <a:lnTo>
                  <a:pt x="0" y="5"/>
                </a:lnTo>
                <a:lnTo>
                  <a:pt x="3" y="6"/>
                </a:lnTo>
                <a:lnTo>
                  <a:pt x="4" y="6"/>
                </a:lnTo>
                <a:close/>
              </a:path>
            </a:pathLst>
          </a:custGeom>
          <a:solidFill>
            <a:srgbClr val="FFFFFF"/>
          </a:solidFill>
          <a:ln w="9525">
            <a:noFill/>
            <a:round/>
            <a:headEnd/>
            <a:tailEnd/>
          </a:ln>
        </p:spPr>
        <p:txBody>
          <a:bodyPr/>
          <a:lstStyle/>
          <a:p>
            <a:endParaRPr lang="es-ES"/>
          </a:p>
        </p:txBody>
      </p:sp>
      <p:sp>
        <p:nvSpPr>
          <p:cNvPr id="64562" name="Freeform 50"/>
          <p:cNvSpPr>
            <a:spLocks/>
          </p:cNvSpPr>
          <p:nvPr/>
        </p:nvSpPr>
        <p:spPr bwMode="auto">
          <a:xfrm>
            <a:off x="5149850" y="2786063"/>
            <a:ext cx="795338" cy="531812"/>
          </a:xfrm>
          <a:custGeom>
            <a:avLst/>
            <a:gdLst>
              <a:gd name="T0" fmla="*/ 337 w 501"/>
              <a:gd name="T1" fmla="*/ 120 h 335"/>
              <a:gd name="T2" fmla="*/ 332 w 501"/>
              <a:gd name="T3" fmla="*/ 151 h 335"/>
              <a:gd name="T4" fmla="*/ 501 w 501"/>
              <a:gd name="T5" fmla="*/ 208 h 335"/>
              <a:gd name="T6" fmla="*/ 501 w 501"/>
              <a:gd name="T7" fmla="*/ 203 h 335"/>
              <a:gd name="T8" fmla="*/ 501 w 501"/>
              <a:gd name="T9" fmla="*/ 191 h 335"/>
              <a:gd name="T10" fmla="*/ 498 w 501"/>
              <a:gd name="T11" fmla="*/ 172 h 335"/>
              <a:gd name="T12" fmla="*/ 491 w 501"/>
              <a:gd name="T13" fmla="*/ 148 h 335"/>
              <a:gd name="T14" fmla="*/ 478 w 501"/>
              <a:gd name="T15" fmla="*/ 121 h 335"/>
              <a:gd name="T16" fmla="*/ 458 w 501"/>
              <a:gd name="T17" fmla="*/ 92 h 335"/>
              <a:gd name="T18" fmla="*/ 429 w 501"/>
              <a:gd name="T19" fmla="*/ 64 h 335"/>
              <a:gd name="T20" fmla="*/ 389 w 501"/>
              <a:gd name="T21" fmla="*/ 36 h 335"/>
              <a:gd name="T22" fmla="*/ 374 w 501"/>
              <a:gd name="T23" fmla="*/ 29 h 335"/>
              <a:gd name="T24" fmla="*/ 360 w 501"/>
              <a:gd name="T25" fmla="*/ 22 h 335"/>
              <a:gd name="T26" fmla="*/ 345 w 501"/>
              <a:gd name="T27" fmla="*/ 16 h 335"/>
              <a:gd name="T28" fmla="*/ 332 w 501"/>
              <a:gd name="T29" fmla="*/ 11 h 335"/>
              <a:gd name="T30" fmla="*/ 317 w 501"/>
              <a:gd name="T31" fmla="*/ 7 h 335"/>
              <a:gd name="T32" fmla="*/ 305 w 501"/>
              <a:gd name="T33" fmla="*/ 5 h 335"/>
              <a:gd name="T34" fmla="*/ 293 w 501"/>
              <a:gd name="T35" fmla="*/ 2 h 335"/>
              <a:gd name="T36" fmla="*/ 281 w 501"/>
              <a:gd name="T37" fmla="*/ 1 h 335"/>
              <a:gd name="T38" fmla="*/ 270 w 501"/>
              <a:gd name="T39" fmla="*/ 0 h 335"/>
              <a:gd name="T40" fmla="*/ 259 w 501"/>
              <a:gd name="T41" fmla="*/ 0 h 335"/>
              <a:gd name="T42" fmla="*/ 249 w 501"/>
              <a:gd name="T43" fmla="*/ 0 h 335"/>
              <a:gd name="T44" fmla="*/ 239 w 501"/>
              <a:gd name="T45" fmla="*/ 0 h 335"/>
              <a:gd name="T46" fmla="*/ 232 w 501"/>
              <a:gd name="T47" fmla="*/ 0 h 335"/>
              <a:gd name="T48" fmla="*/ 225 w 501"/>
              <a:gd name="T49" fmla="*/ 1 h 335"/>
              <a:gd name="T50" fmla="*/ 217 w 501"/>
              <a:gd name="T51" fmla="*/ 2 h 335"/>
              <a:gd name="T52" fmla="*/ 213 w 501"/>
              <a:gd name="T53" fmla="*/ 3 h 335"/>
              <a:gd name="T54" fmla="*/ 177 w 501"/>
              <a:gd name="T55" fmla="*/ 11 h 335"/>
              <a:gd name="T56" fmla="*/ 146 w 501"/>
              <a:gd name="T57" fmla="*/ 20 h 335"/>
              <a:gd name="T58" fmla="*/ 118 w 501"/>
              <a:gd name="T59" fmla="*/ 31 h 335"/>
              <a:gd name="T60" fmla="*/ 93 w 501"/>
              <a:gd name="T61" fmla="*/ 46 h 335"/>
              <a:gd name="T62" fmla="*/ 73 w 501"/>
              <a:gd name="T63" fmla="*/ 62 h 335"/>
              <a:gd name="T64" fmla="*/ 54 w 501"/>
              <a:gd name="T65" fmla="*/ 79 h 335"/>
              <a:gd name="T66" fmla="*/ 40 w 501"/>
              <a:gd name="T67" fmla="*/ 96 h 335"/>
              <a:gd name="T68" fmla="*/ 28 w 501"/>
              <a:gd name="T69" fmla="*/ 115 h 335"/>
              <a:gd name="T70" fmla="*/ 13 w 501"/>
              <a:gd name="T71" fmla="*/ 149 h 335"/>
              <a:gd name="T72" fmla="*/ 3 w 501"/>
              <a:gd name="T73" fmla="*/ 185 h 335"/>
              <a:gd name="T74" fmla="*/ 0 w 501"/>
              <a:gd name="T75" fmla="*/ 217 h 335"/>
              <a:gd name="T76" fmla="*/ 0 w 501"/>
              <a:gd name="T77" fmla="*/ 249 h 335"/>
              <a:gd name="T78" fmla="*/ 1 w 501"/>
              <a:gd name="T79" fmla="*/ 276 h 335"/>
              <a:gd name="T80" fmla="*/ 5 w 501"/>
              <a:gd name="T81" fmla="*/ 296 h 335"/>
              <a:gd name="T82" fmla="*/ 7 w 501"/>
              <a:gd name="T83" fmla="*/ 310 h 335"/>
              <a:gd name="T84" fmla="*/ 8 w 501"/>
              <a:gd name="T85" fmla="*/ 315 h 335"/>
              <a:gd name="T86" fmla="*/ 198 w 501"/>
              <a:gd name="T87" fmla="*/ 335 h 335"/>
              <a:gd name="T88" fmla="*/ 189 w 501"/>
              <a:gd name="T89" fmla="*/ 301 h 335"/>
              <a:gd name="T90" fmla="*/ 187 w 501"/>
              <a:gd name="T91" fmla="*/ 271 h 335"/>
              <a:gd name="T92" fmla="*/ 191 w 501"/>
              <a:gd name="T93" fmla="*/ 243 h 335"/>
              <a:gd name="T94" fmla="*/ 196 w 501"/>
              <a:gd name="T95" fmla="*/ 217 h 335"/>
              <a:gd name="T96" fmla="*/ 204 w 501"/>
              <a:gd name="T97" fmla="*/ 198 h 335"/>
              <a:gd name="T98" fmla="*/ 211 w 501"/>
              <a:gd name="T99" fmla="*/ 182 h 335"/>
              <a:gd name="T100" fmla="*/ 219 w 501"/>
              <a:gd name="T101" fmla="*/ 171 h 335"/>
              <a:gd name="T102" fmla="*/ 222 w 501"/>
              <a:gd name="T103" fmla="*/ 166 h 335"/>
              <a:gd name="T104" fmla="*/ 232 w 501"/>
              <a:gd name="T105" fmla="*/ 158 h 335"/>
              <a:gd name="T106" fmla="*/ 243 w 501"/>
              <a:gd name="T107" fmla="*/ 149 h 335"/>
              <a:gd name="T108" fmla="*/ 255 w 501"/>
              <a:gd name="T109" fmla="*/ 141 h 335"/>
              <a:gd name="T110" fmla="*/ 269 w 501"/>
              <a:gd name="T111" fmla="*/ 132 h 335"/>
              <a:gd name="T112" fmla="*/ 283 w 501"/>
              <a:gd name="T113" fmla="*/ 126 h 335"/>
              <a:gd name="T114" fmla="*/ 300 w 501"/>
              <a:gd name="T115" fmla="*/ 121 h 335"/>
              <a:gd name="T116" fmla="*/ 317 w 501"/>
              <a:gd name="T117" fmla="*/ 119 h 335"/>
              <a:gd name="T118" fmla="*/ 337 w 501"/>
              <a:gd name="T119" fmla="*/ 120 h 33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01"/>
              <a:gd name="T181" fmla="*/ 0 h 335"/>
              <a:gd name="T182" fmla="*/ 501 w 501"/>
              <a:gd name="T183" fmla="*/ 335 h 33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01" h="335">
                <a:moveTo>
                  <a:pt x="337" y="120"/>
                </a:moveTo>
                <a:lnTo>
                  <a:pt x="332" y="151"/>
                </a:lnTo>
                <a:lnTo>
                  <a:pt x="501" y="208"/>
                </a:lnTo>
                <a:lnTo>
                  <a:pt x="501" y="203"/>
                </a:lnTo>
                <a:lnTo>
                  <a:pt x="501" y="191"/>
                </a:lnTo>
                <a:lnTo>
                  <a:pt x="498" y="172"/>
                </a:lnTo>
                <a:lnTo>
                  <a:pt x="491" y="148"/>
                </a:lnTo>
                <a:lnTo>
                  <a:pt x="478" y="121"/>
                </a:lnTo>
                <a:lnTo>
                  <a:pt x="458" y="92"/>
                </a:lnTo>
                <a:lnTo>
                  <a:pt x="429" y="64"/>
                </a:lnTo>
                <a:lnTo>
                  <a:pt x="389" y="36"/>
                </a:lnTo>
                <a:lnTo>
                  <a:pt x="374" y="29"/>
                </a:lnTo>
                <a:lnTo>
                  <a:pt x="360" y="22"/>
                </a:lnTo>
                <a:lnTo>
                  <a:pt x="345" y="16"/>
                </a:lnTo>
                <a:lnTo>
                  <a:pt x="332" y="11"/>
                </a:lnTo>
                <a:lnTo>
                  <a:pt x="317" y="7"/>
                </a:lnTo>
                <a:lnTo>
                  <a:pt x="305" y="5"/>
                </a:lnTo>
                <a:lnTo>
                  <a:pt x="293" y="2"/>
                </a:lnTo>
                <a:lnTo>
                  <a:pt x="281" y="1"/>
                </a:lnTo>
                <a:lnTo>
                  <a:pt x="270" y="0"/>
                </a:lnTo>
                <a:lnTo>
                  <a:pt x="259" y="0"/>
                </a:lnTo>
                <a:lnTo>
                  <a:pt x="249" y="0"/>
                </a:lnTo>
                <a:lnTo>
                  <a:pt x="239" y="0"/>
                </a:lnTo>
                <a:lnTo>
                  <a:pt x="232" y="0"/>
                </a:lnTo>
                <a:lnTo>
                  <a:pt x="225" y="1"/>
                </a:lnTo>
                <a:lnTo>
                  <a:pt x="217" y="2"/>
                </a:lnTo>
                <a:lnTo>
                  <a:pt x="213" y="3"/>
                </a:lnTo>
                <a:lnTo>
                  <a:pt x="177" y="11"/>
                </a:lnTo>
                <a:lnTo>
                  <a:pt x="146" y="20"/>
                </a:lnTo>
                <a:lnTo>
                  <a:pt x="118" y="31"/>
                </a:lnTo>
                <a:lnTo>
                  <a:pt x="93" y="46"/>
                </a:lnTo>
                <a:lnTo>
                  <a:pt x="73" y="62"/>
                </a:lnTo>
                <a:lnTo>
                  <a:pt x="54" y="79"/>
                </a:lnTo>
                <a:lnTo>
                  <a:pt x="40" y="96"/>
                </a:lnTo>
                <a:lnTo>
                  <a:pt x="28" y="115"/>
                </a:lnTo>
                <a:lnTo>
                  <a:pt x="13" y="149"/>
                </a:lnTo>
                <a:lnTo>
                  <a:pt x="3" y="185"/>
                </a:lnTo>
                <a:lnTo>
                  <a:pt x="0" y="217"/>
                </a:lnTo>
                <a:lnTo>
                  <a:pt x="0" y="249"/>
                </a:lnTo>
                <a:lnTo>
                  <a:pt x="1" y="276"/>
                </a:lnTo>
                <a:lnTo>
                  <a:pt x="5" y="296"/>
                </a:lnTo>
                <a:lnTo>
                  <a:pt x="7" y="310"/>
                </a:lnTo>
                <a:lnTo>
                  <a:pt x="8" y="315"/>
                </a:lnTo>
                <a:lnTo>
                  <a:pt x="198" y="335"/>
                </a:lnTo>
                <a:lnTo>
                  <a:pt x="189" y="301"/>
                </a:lnTo>
                <a:lnTo>
                  <a:pt x="187" y="271"/>
                </a:lnTo>
                <a:lnTo>
                  <a:pt x="191" y="243"/>
                </a:lnTo>
                <a:lnTo>
                  <a:pt x="196" y="217"/>
                </a:lnTo>
                <a:lnTo>
                  <a:pt x="204" y="198"/>
                </a:lnTo>
                <a:lnTo>
                  <a:pt x="211" y="182"/>
                </a:lnTo>
                <a:lnTo>
                  <a:pt x="219" y="171"/>
                </a:lnTo>
                <a:lnTo>
                  <a:pt x="222" y="166"/>
                </a:lnTo>
                <a:lnTo>
                  <a:pt x="232" y="158"/>
                </a:lnTo>
                <a:lnTo>
                  <a:pt x="243" y="149"/>
                </a:lnTo>
                <a:lnTo>
                  <a:pt x="255" y="141"/>
                </a:lnTo>
                <a:lnTo>
                  <a:pt x="269" y="132"/>
                </a:lnTo>
                <a:lnTo>
                  <a:pt x="283" y="126"/>
                </a:lnTo>
                <a:lnTo>
                  <a:pt x="300" y="121"/>
                </a:lnTo>
                <a:lnTo>
                  <a:pt x="317" y="119"/>
                </a:lnTo>
                <a:lnTo>
                  <a:pt x="337" y="120"/>
                </a:lnTo>
                <a:close/>
              </a:path>
            </a:pathLst>
          </a:custGeom>
          <a:solidFill>
            <a:srgbClr val="000000"/>
          </a:solidFill>
          <a:ln w="9525">
            <a:noFill/>
            <a:round/>
            <a:headEnd/>
            <a:tailEnd/>
          </a:ln>
        </p:spPr>
        <p:txBody>
          <a:bodyPr/>
          <a:lstStyle/>
          <a:p>
            <a:endParaRPr lang="es-ES"/>
          </a:p>
        </p:txBody>
      </p:sp>
      <p:sp>
        <p:nvSpPr>
          <p:cNvPr id="64563" name="Freeform 51"/>
          <p:cNvSpPr>
            <a:spLocks/>
          </p:cNvSpPr>
          <p:nvPr/>
        </p:nvSpPr>
        <p:spPr bwMode="auto">
          <a:xfrm>
            <a:off x="5408613" y="3036888"/>
            <a:ext cx="100012" cy="103187"/>
          </a:xfrm>
          <a:custGeom>
            <a:avLst/>
            <a:gdLst>
              <a:gd name="T0" fmla="*/ 22 w 63"/>
              <a:gd name="T1" fmla="*/ 64 h 65"/>
              <a:gd name="T2" fmla="*/ 11 w 63"/>
              <a:gd name="T3" fmla="*/ 58 h 65"/>
              <a:gd name="T4" fmla="*/ 3 w 63"/>
              <a:gd name="T5" fmla="*/ 48 h 65"/>
              <a:gd name="T6" fmla="*/ 0 w 63"/>
              <a:gd name="T7" fmla="*/ 36 h 65"/>
              <a:gd name="T8" fmla="*/ 2 w 63"/>
              <a:gd name="T9" fmla="*/ 24 h 65"/>
              <a:gd name="T10" fmla="*/ 5 w 63"/>
              <a:gd name="T11" fmla="*/ 18 h 65"/>
              <a:gd name="T12" fmla="*/ 8 w 63"/>
              <a:gd name="T13" fmla="*/ 12 h 65"/>
              <a:gd name="T14" fmla="*/ 13 w 63"/>
              <a:gd name="T15" fmla="*/ 7 h 65"/>
              <a:gd name="T16" fmla="*/ 18 w 63"/>
              <a:gd name="T17" fmla="*/ 3 h 65"/>
              <a:gd name="T18" fmla="*/ 24 w 63"/>
              <a:gd name="T19" fmla="*/ 1 h 65"/>
              <a:gd name="T20" fmla="*/ 30 w 63"/>
              <a:gd name="T21" fmla="*/ 0 h 65"/>
              <a:gd name="T22" fmla="*/ 36 w 63"/>
              <a:gd name="T23" fmla="*/ 0 h 65"/>
              <a:gd name="T24" fmla="*/ 42 w 63"/>
              <a:gd name="T25" fmla="*/ 1 h 65"/>
              <a:gd name="T26" fmla="*/ 53 w 63"/>
              <a:gd name="T27" fmla="*/ 7 h 65"/>
              <a:gd name="T28" fmla="*/ 59 w 63"/>
              <a:gd name="T29" fmla="*/ 18 h 65"/>
              <a:gd name="T30" fmla="*/ 63 w 63"/>
              <a:gd name="T31" fmla="*/ 29 h 65"/>
              <a:gd name="T32" fmla="*/ 61 w 63"/>
              <a:gd name="T33" fmla="*/ 42 h 65"/>
              <a:gd name="T34" fmla="*/ 58 w 63"/>
              <a:gd name="T35" fmla="*/ 48 h 65"/>
              <a:gd name="T36" fmla="*/ 54 w 63"/>
              <a:gd name="T37" fmla="*/ 55 h 65"/>
              <a:gd name="T38" fmla="*/ 51 w 63"/>
              <a:gd name="T39" fmla="*/ 59 h 65"/>
              <a:gd name="T40" fmla="*/ 45 w 63"/>
              <a:gd name="T41" fmla="*/ 62 h 65"/>
              <a:gd name="T42" fmla="*/ 40 w 63"/>
              <a:gd name="T43" fmla="*/ 64 h 65"/>
              <a:gd name="T44" fmla="*/ 34 w 63"/>
              <a:gd name="T45" fmla="*/ 65 h 65"/>
              <a:gd name="T46" fmla="*/ 28 w 63"/>
              <a:gd name="T47" fmla="*/ 65 h 65"/>
              <a:gd name="T48" fmla="*/ 22 w 63"/>
              <a:gd name="T49" fmla="*/ 64 h 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65"/>
              <a:gd name="T77" fmla="*/ 63 w 63"/>
              <a:gd name="T78" fmla="*/ 65 h 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65">
                <a:moveTo>
                  <a:pt x="22" y="64"/>
                </a:moveTo>
                <a:lnTo>
                  <a:pt x="11" y="58"/>
                </a:lnTo>
                <a:lnTo>
                  <a:pt x="3" y="48"/>
                </a:lnTo>
                <a:lnTo>
                  <a:pt x="0" y="36"/>
                </a:lnTo>
                <a:lnTo>
                  <a:pt x="2" y="24"/>
                </a:lnTo>
                <a:lnTo>
                  <a:pt x="5" y="18"/>
                </a:lnTo>
                <a:lnTo>
                  <a:pt x="8" y="12"/>
                </a:lnTo>
                <a:lnTo>
                  <a:pt x="13" y="7"/>
                </a:lnTo>
                <a:lnTo>
                  <a:pt x="18" y="3"/>
                </a:lnTo>
                <a:lnTo>
                  <a:pt x="24" y="1"/>
                </a:lnTo>
                <a:lnTo>
                  <a:pt x="30" y="0"/>
                </a:lnTo>
                <a:lnTo>
                  <a:pt x="36" y="0"/>
                </a:lnTo>
                <a:lnTo>
                  <a:pt x="42" y="1"/>
                </a:lnTo>
                <a:lnTo>
                  <a:pt x="53" y="7"/>
                </a:lnTo>
                <a:lnTo>
                  <a:pt x="59" y="18"/>
                </a:lnTo>
                <a:lnTo>
                  <a:pt x="63" y="29"/>
                </a:lnTo>
                <a:lnTo>
                  <a:pt x="61" y="42"/>
                </a:lnTo>
                <a:lnTo>
                  <a:pt x="58" y="48"/>
                </a:lnTo>
                <a:lnTo>
                  <a:pt x="54" y="55"/>
                </a:lnTo>
                <a:lnTo>
                  <a:pt x="51" y="59"/>
                </a:lnTo>
                <a:lnTo>
                  <a:pt x="45" y="62"/>
                </a:lnTo>
                <a:lnTo>
                  <a:pt x="40" y="64"/>
                </a:lnTo>
                <a:lnTo>
                  <a:pt x="34" y="65"/>
                </a:lnTo>
                <a:lnTo>
                  <a:pt x="28" y="65"/>
                </a:lnTo>
                <a:lnTo>
                  <a:pt x="22" y="64"/>
                </a:lnTo>
                <a:close/>
              </a:path>
            </a:pathLst>
          </a:custGeom>
          <a:solidFill>
            <a:srgbClr val="992600"/>
          </a:solidFill>
          <a:ln w="9525">
            <a:noFill/>
            <a:round/>
            <a:headEnd/>
            <a:tailEnd/>
          </a:ln>
        </p:spPr>
        <p:txBody>
          <a:bodyPr/>
          <a:lstStyle/>
          <a:p>
            <a:endParaRPr lang="es-ES"/>
          </a:p>
        </p:txBody>
      </p:sp>
      <p:sp>
        <p:nvSpPr>
          <p:cNvPr id="64564" name="Freeform 52"/>
          <p:cNvSpPr>
            <a:spLocks/>
          </p:cNvSpPr>
          <p:nvPr/>
        </p:nvSpPr>
        <p:spPr bwMode="auto">
          <a:xfrm>
            <a:off x="5443538" y="3106738"/>
            <a:ext cx="26987" cy="23812"/>
          </a:xfrm>
          <a:custGeom>
            <a:avLst/>
            <a:gdLst>
              <a:gd name="T0" fmla="*/ 6 w 17"/>
              <a:gd name="T1" fmla="*/ 15 h 15"/>
              <a:gd name="T2" fmla="*/ 2 w 17"/>
              <a:gd name="T3" fmla="*/ 14 h 15"/>
              <a:gd name="T4" fmla="*/ 1 w 17"/>
              <a:gd name="T5" fmla="*/ 12 h 15"/>
              <a:gd name="T6" fmla="*/ 0 w 17"/>
              <a:gd name="T7" fmla="*/ 8 h 15"/>
              <a:gd name="T8" fmla="*/ 1 w 17"/>
              <a:gd name="T9" fmla="*/ 6 h 15"/>
              <a:gd name="T10" fmla="*/ 2 w 17"/>
              <a:gd name="T11" fmla="*/ 2 h 15"/>
              <a:gd name="T12" fmla="*/ 4 w 17"/>
              <a:gd name="T13" fmla="*/ 1 h 15"/>
              <a:gd name="T14" fmla="*/ 8 w 17"/>
              <a:gd name="T15" fmla="*/ 0 h 15"/>
              <a:gd name="T16" fmla="*/ 11 w 17"/>
              <a:gd name="T17" fmla="*/ 0 h 15"/>
              <a:gd name="T18" fmla="*/ 14 w 17"/>
              <a:gd name="T19" fmla="*/ 2 h 15"/>
              <a:gd name="T20" fmla="*/ 15 w 17"/>
              <a:gd name="T21" fmla="*/ 4 h 15"/>
              <a:gd name="T22" fmla="*/ 17 w 17"/>
              <a:gd name="T23" fmla="*/ 7 h 15"/>
              <a:gd name="T24" fmla="*/ 15 w 17"/>
              <a:gd name="T25" fmla="*/ 11 h 15"/>
              <a:gd name="T26" fmla="*/ 14 w 17"/>
              <a:gd name="T27" fmla="*/ 13 h 15"/>
              <a:gd name="T28" fmla="*/ 12 w 17"/>
              <a:gd name="T29" fmla="*/ 15 h 15"/>
              <a:gd name="T30" fmla="*/ 8 w 17"/>
              <a:gd name="T31" fmla="*/ 15 h 15"/>
              <a:gd name="T32" fmla="*/ 6 w 17"/>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6" y="15"/>
                </a:moveTo>
                <a:lnTo>
                  <a:pt x="2" y="14"/>
                </a:lnTo>
                <a:lnTo>
                  <a:pt x="1" y="12"/>
                </a:lnTo>
                <a:lnTo>
                  <a:pt x="0" y="8"/>
                </a:lnTo>
                <a:lnTo>
                  <a:pt x="1" y="6"/>
                </a:lnTo>
                <a:lnTo>
                  <a:pt x="2" y="2"/>
                </a:lnTo>
                <a:lnTo>
                  <a:pt x="4" y="1"/>
                </a:lnTo>
                <a:lnTo>
                  <a:pt x="8" y="0"/>
                </a:lnTo>
                <a:lnTo>
                  <a:pt x="11" y="0"/>
                </a:lnTo>
                <a:lnTo>
                  <a:pt x="14" y="2"/>
                </a:lnTo>
                <a:lnTo>
                  <a:pt x="15" y="4"/>
                </a:lnTo>
                <a:lnTo>
                  <a:pt x="17" y="7"/>
                </a:lnTo>
                <a:lnTo>
                  <a:pt x="15" y="11"/>
                </a:lnTo>
                <a:lnTo>
                  <a:pt x="14" y="13"/>
                </a:lnTo>
                <a:lnTo>
                  <a:pt x="12" y="15"/>
                </a:lnTo>
                <a:lnTo>
                  <a:pt x="8" y="15"/>
                </a:lnTo>
                <a:lnTo>
                  <a:pt x="6" y="15"/>
                </a:lnTo>
                <a:close/>
              </a:path>
            </a:pathLst>
          </a:custGeom>
          <a:solidFill>
            <a:srgbClr val="143DFF"/>
          </a:solidFill>
          <a:ln w="9525">
            <a:noFill/>
            <a:round/>
            <a:headEnd/>
            <a:tailEnd/>
          </a:ln>
        </p:spPr>
        <p:txBody>
          <a:bodyPr/>
          <a:lstStyle/>
          <a:p>
            <a:endParaRPr lang="es-ES"/>
          </a:p>
        </p:txBody>
      </p:sp>
      <p:sp>
        <p:nvSpPr>
          <p:cNvPr id="64565" name="Freeform 53"/>
          <p:cNvSpPr>
            <a:spLocks/>
          </p:cNvSpPr>
          <p:nvPr/>
        </p:nvSpPr>
        <p:spPr bwMode="auto">
          <a:xfrm>
            <a:off x="5775325" y="2884488"/>
            <a:ext cx="115888" cy="185737"/>
          </a:xfrm>
          <a:custGeom>
            <a:avLst/>
            <a:gdLst>
              <a:gd name="T0" fmla="*/ 0 w 73"/>
              <a:gd name="T1" fmla="*/ 0 h 117"/>
              <a:gd name="T2" fmla="*/ 3 w 73"/>
              <a:gd name="T3" fmla="*/ 2 h 117"/>
              <a:gd name="T4" fmla="*/ 12 w 73"/>
              <a:gd name="T5" fmla="*/ 7 h 117"/>
              <a:gd name="T6" fmla="*/ 24 w 73"/>
              <a:gd name="T7" fmla="*/ 17 h 117"/>
              <a:gd name="T8" fmla="*/ 38 w 73"/>
              <a:gd name="T9" fmla="*/ 30 h 117"/>
              <a:gd name="T10" fmla="*/ 51 w 73"/>
              <a:gd name="T11" fmla="*/ 47 h 117"/>
              <a:gd name="T12" fmla="*/ 63 w 73"/>
              <a:gd name="T13" fmla="*/ 67 h 117"/>
              <a:gd name="T14" fmla="*/ 70 w 73"/>
              <a:gd name="T15" fmla="*/ 90 h 117"/>
              <a:gd name="T16" fmla="*/ 73 w 73"/>
              <a:gd name="T17" fmla="*/ 117 h 117"/>
              <a:gd name="T18" fmla="*/ 72 w 73"/>
              <a:gd name="T19" fmla="*/ 113 h 117"/>
              <a:gd name="T20" fmla="*/ 68 w 73"/>
              <a:gd name="T21" fmla="*/ 103 h 117"/>
              <a:gd name="T22" fmla="*/ 63 w 73"/>
              <a:gd name="T23" fmla="*/ 90 h 117"/>
              <a:gd name="T24" fmla="*/ 55 w 73"/>
              <a:gd name="T25" fmla="*/ 73 h 117"/>
              <a:gd name="T26" fmla="*/ 45 w 73"/>
              <a:gd name="T27" fmla="*/ 53 h 117"/>
              <a:gd name="T28" fmla="*/ 33 w 73"/>
              <a:gd name="T29" fmla="*/ 34 h 117"/>
              <a:gd name="T30" fmla="*/ 17 w 73"/>
              <a:gd name="T31" fmla="*/ 16 h 117"/>
              <a:gd name="T32" fmla="*/ 0 w 73"/>
              <a:gd name="T33" fmla="*/ 0 h 1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117"/>
              <a:gd name="T53" fmla="*/ 73 w 73"/>
              <a:gd name="T54" fmla="*/ 117 h 1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117">
                <a:moveTo>
                  <a:pt x="0" y="0"/>
                </a:moveTo>
                <a:lnTo>
                  <a:pt x="3" y="2"/>
                </a:lnTo>
                <a:lnTo>
                  <a:pt x="12" y="7"/>
                </a:lnTo>
                <a:lnTo>
                  <a:pt x="24" y="17"/>
                </a:lnTo>
                <a:lnTo>
                  <a:pt x="38" y="30"/>
                </a:lnTo>
                <a:lnTo>
                  <a:pt x="51" y="47"/>
                </a:lnTo>
                <a:lnTo>
                  <a:pt x="63" y="67"/>
                </a:lnTo>
                <a:lnTo>
                  <a:pt x="70" y="90"/>
                </a:lnTo>
                <a:lnTo>
                  <a:pt x="73" y="117"/>
                </a:lnTo>
                <a:lnTo>
                  <a:pt x="72" y="113"/>
                </a:lnTo>
                <a:lnTo>
                  <a:pt x="68" y="103"/>
                </a:lnTo>
                <a:lnTo>
                  <a:pt x="63" y="90"/>
                </a:lnTo>
                <a:lnTo>
                  <a:pt x="55" y="73"/>
                </a:lnTo>
                <a:lnTo>
                  <a:pt x="45" y="53"/>
                </a:lnTo>
                <a:lnTo>
                  <a:pt x="33" y="34"/>
                </a:lnTo>
                <a:lnTo>
                  <a:pt x="17" y="16"/>
                </a:lnTo>
                <a:lnTo>
                  <a:pt x="0" y="0"/>
                </a:lnTo>
                <a:close/>
              </a:path>
            </a:pathLst>
          </a:custGeom>
          <a:solidFill>
            <a:srgbClr val="007FFF"/>
          </a:solidFill>
          <a:ln w="9525">
            <a:noFill/>
            <a:round/>
            <a:headEnd/>
            <a:tailEnd/>
          </a:ln>
        </p:spPr>
        <p:txBody>
          <a:bodyPr/>
          <a:lstStyle/>
          <a:p>
            <a:endParaRPr lang="es-ES"/>
          </a:p>
        </p:txBody>
      </p:sp>
      <p:sp>
        <p:nvSpPr>
          <p:cNvPr id="64566" name="Freeform 54"/>
          <p:cNvSpPr>
            <a:spLocks/>
          </p:cNvSpPr>
          <p:nvPr/>
        </p:nvSpPr>
        <p:spPr bwMode="auto">
          <a:xfrm>
            <a:off x="5751513" y="2889250"/>
            <a:ext cx="95250" cy="169863"/>
          </a:xfrm>
          <a:custGeom>
            <a:avLst/>
            <a:gdLst>
              <a:gd name="T0" fmla="*/ 0 w 60"/>
              <a:gd name="T1" fmla="*/ 0 h 107"/>
              <a:gd name="T2" fmla="*/ 3 w 60"/>
              <a:gd name="T3" fmla="*/ 3 h 107"/>
              <a:gd name="T4" fmla="*/ 10 w 60"/>
              <a:gd name="T5" fmla="*/ 8 h 107"/>
              <a:gd name="T6" fmla="*/ 20 w 60"/>
              <a:gd name="T7" fmla="*/ 16 h 107"/>
              <a:gd name="T8" fmla="*/ 31 w 60"/>
              <a:gd name="T9" fmla="*/ 28 h 107"/>
              <a:gd name="T10" fmla="*/ 40 w 60"/>
              <a:gd name="T11" fmla="*/ 44 h 107"/>
              <a:gd name="T12" fmla="*/ 50 w 60"/>
              <a:gd name="T13" fmla="*/ 62 h 107"/>
              <a:gd name="T14" fmla="*/ 57 w 60"/>
              <a:gd name="T15" fmla="*/ 83 h 107"/>
              <a:gd name="T16" fmla="*/ 60 w 60"/>
              <a:gd name="T17" fmla="*/ 107 h 107"/>
              <a:gd name="T18" fmla="*/ 59 w 60"/>
              <a:gd name="T19" fmla="*/ 104 h 107"/>
              <a:gd name="T20" fmla="*/ 55 w 60"/>
              <a:gd name="T21" fmla="*/ 94 h 107"/>
              <a:gd name="T22" fmla="*/ 50 w 60"/>
              <a:gd name="T23" fmla="*/ 81 h 107"/>
              <a:gd name="T24" fmla="*/ 43 w 60"/>
              <a:gd name="T25" fmla="*/ 65 h 107"/>
              <a:gd name="T26" fmla="*/ 33 w 60"/>
              <a:gd name="T27" fmla="*/ 47 h 107"/>
              <a:gd name="T28" fmla="*/ 23 w 60"/>
              <a:gd name="T29" fmla="*/ 28 h 107"/>
              <a:gd name="T30" fmla="*/ 12 w 60"/>
              <a:gd name="T31" fmla="*/ 13 h 107"/>
              <a:gd name="T32" fmla="*/ 0 w 60"/>
              <a:gd name="T33" fmla="*/ 0 h 1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107"/>
              <a:gd name="T53" fmla="*/ 60 w 60"/>
              <a:gd name="T54" fmla="*/ 107 h 10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107">
                <a:moveTo>
                  <a:pt x="0" y="0"/>
                </a:moveTo>
                <a:lnTo>
                  <a:pt x="3" y="3"/>
                </a:lnTo>
                <a:lnTo>
                  <a:pt x="10" y="8"/>
                </a:lnTo>
                <a:lnTo>
                  <a:pt x="20" y="16"/>
                </a:lnTo>
                <a:lnTo>
                  <a:pt x="31" y="28"/>
                </a:lnTo>
                <a:lnTo>
                  <a:pt x="40" y="44"/>
                </a:lnTo>
                <a:lnTo>
                  <a:pt x="50" y="62"/>
                </a:lnTo>
                <a:lnTo>
                  <a:pt x="57" y="83"/>
                </a:lnTo>
                <a:lnTo>
                  <a:pt x="60" y="107"/>
                </a:lnTo>
                <a:lnTo>
                  <a:pt x="59" y="104"/>
                </a:lnTo>
                <a:lnTo>
                  <a:pt x="55" y="94"/>
                </a:lnTo>
                <a:lnTo>
                  <a:pt x="50" y="81"/>
                </a:lnTo>
                <a:lnTo>
                  <a:pt x="43" y="65"/>
                </a:lnTo>
                <a:lnTo>
                  <a:pt x="33" y="47"/>
                </a:lnTo>
                <a:lnTo>
                  <a:pt x="23" y="28"/>
                </a:lnTo>
                <a:lnTo>
                  <a:pt x="12" y="13"/>
                </a:lnTo>
                <a:lnTo>
                  <a:pt x="0" y="0"/>
                </a:lnTo>
                <a:close/>
              </a:path>
            </a:pathLst>
          </a:custGeom>
          <a:solidFill>
            <a:srgbClr val="007FFF"/>
          </a:solidFill>
          <a:ln w="9525">
            <a:noFill/>
            <a:round/>
            <a:headEnd/>
            <a:tailEnd/>
          </a:ln>
        </p:spPr>
        <p:txBody>
          <a:bodyPr/>
          <a:lstStyle/>
          <a:p>
            <a:endParaRPr lang="es-ES"/>
          </a:p>
        </p:txBody>
      </p:sp>
      <p:sp>
        <p:nvSpPr>
          <p:cNvPr id="64567" name="Freeform 55"/>
          <p:cNvSpPr>
            <a:spLocks/>
          </p:cNvSpPr>
          <p:nvPr/>
        </p:nvSpPr>
        <p:spPr bwMode="auto">
          <a:xfrm>
            <a:off x="5726113" y="2901950"/>
            <a:ext cx="66675" cy="136525"/>
          </a:xfrm>
          <a:custGeom>
            <a:avLst/>
            <a:gdLst>
              <a:gd name="T0" fmla="*/ 0 w 42"/>
              <a:gd name="T1" fmla="*/ 0 h 86"/>
              <a:gd name="T2" fmla="*/ 3 w 42"/>
              <a:gd name="T3" fmla="*/ 2 h 86"/>
              <a:gd name="T4" fmla="*/ 7 w 42"/>
              <a:gd name="T5" fmla="*/ 7 h 86"/>
              <a:gd name="T6" fmla="*/ 14 w 42"/>
              <a:gd name="T7" fmla="*/ 16 h 86"/>
              <a:gd name="T8" fmla="*/ 21 w 42"/>
              <a:gd name="T9" fmla="*/ 26 h 86"/>
              <a:gd name="T10" fmla="*/ 30 w 42"/>
              <a:gd name="T11" fmla="*/ 40 h 86"/>
              <a:gd name="T12" fmla="*/ 36 w 42"/>
              <a:gd name="T13" fmla="*/ 54 h 86"/>
              <a:gd name="T14" fmla="*/ 41 w 42"/>
              <a:gd name="T15" fmla="*/ 70 h 86"/>
              <a:gd name="T16" fmla="*/ 42 w 42"/>
              <a:gd name="T17" fmla="*/ 86 h 86"/>
              <a:gd name="T18" fmla="*/ 41 w 42"/>
              <a:gd name="T19" fmla="*/ 84 h 86"/>
              <a:gd name="T20" fmla="*/ 38 w 42"/>
              <a:gd name="T21" fmla="*/ 75 h 86"/>
              <a:gd name="T22" fmla="*/ 33 w 42"/>
              <a:gd name="T23" fmla="*/ 63 h 86"/>
              <a:gd name="T24" fmla="*/ 27 w 42"/>
              <a:gd name="T25" fmla="*/ 50 h 86"/>
              <a:gd name="T26" fmla="*/ 20 w 42"/>
              <a:gd name="T27" fmla="*/ 35 h 86"/>
              <a:gd name="T28" fmla="*/ 14 w 42"/>
              <a:gd name="T29" fmla="*/ 20 h 86"/>
              <a:gd name="T30" fmla="*/ 7 w 42"/>
              <a:gd name="T31" fmla="*/ 8 h 86"/>
              <a:gd name="T32" fmla="*/ 0 w 42"/>
              <a:gd name="T33" fmla="*/ 0 h 8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86"/>
              <a:gd name="T53" fmla="*/ 42 w 42"/>
              <a:gd name="T54" fmla="*/ 86 h 8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86">
                <a:moveTo>
                  <a:pt x="0" y="0"/>
                </a:moveTo>
                <a:lnTo>
                  <a:pt x="3" y="2"/>
                </a:lnTo>
                <a:lnTo>
                  <a:pt x="7" y="7"/>
                </a:lnTo>
                <a:lnTo>
                  <a:pt x="14" y="16"/>
                </a:lnTo>
                <a:lnTo>
                  <a:pt x="21" y="26"/>
                </a:lnTo>
                <a:lnTo>
                  <a:pt x="30" y="40"/>
                </a:lnTo>
                <a:lnTo>
                  <a:pt x="36" y="54"/>
                </a:lnTo>
                <a:lnTo>
                  <a:pt x="41" y="70"/>
                </a:lnTo>
                <a:lnTo>
                  <a:pt x="42" y="86"/>
                </a:lnTo>
                <a:lnTo>
                  <a:pt x="41" y="84"/>
                </a:lnTo>
                <a:lnTo>
                  <a:pt x="38" y="75"/>
                </a:lnTo>
                <a:lnTo>
                  <a:pt x="33" y="63"/>
                </a:lnTo>
                <a:lnTo>
                  <a:pt x="27" y="50"/>
                </a:lnTo>
                <a:lnTo>
                  <a:pt x="20" y="35"/>
                </a:lnTo>
                <a:lnTo>
                  <a:pt x="14" y="20"/>
                </a:lnTo>
                <a:lnTo>
                  <a:pt x="7" y="8"/>
                </a:lnTo>
                <a:lnTo>
                  <a:pt x="0" y="0"/>
                </a:lnTo>
                <a:close/>
              </a:path>
            </a:pathLst>
          </a:custGeom>
          <a:solidFill>
            <a:srgbClr val="007FFF"/>
          </a:solidFill>
          <a:ln w="9525">
            <a:noFill/>
            <a:round/>
            <a:headEnd/>
            <a:tailEnd/>
          </a:ln>
        </p:spPr>
        <p:txBody>
          <a:bodyPr/>
          <a:lstStyle/>
          <a:p>
            <a:endParaRPr lang="es-ES"/>
          </a:p>
        </p:txBody>
      </p:sp>
      <p:sp>
        <p:nvSpPr>
          <p:cNvPr id="64568" name="Freeform 56"/>
          <p:cNvSpPr>
            <a:spLocks/>
          </p:cNvSpPr>
          <p:nvPr/>
        </p:nvSpPr>
        <p:spPr bwMode="auto">
          <a:xfrm>
            <a:off x="5219700" y="2889250"/>
            <a:ext cx="130175" cy="334963"/>
          </a:xfrm>
          <a:custGeom>
            <a:avLst/>
            <a:gdLst>
              <a:gd name="T0" fmla="*/ 82 w 82"/>
              <a:gd name="T1" fmla="*/ 0 h 211"/>
              <a:gd name="T2" fmla="*/ 77 w 82"/>
              <a:gd name="T3" fmla="*/ 4 h 211"/>
              <a:gd name="T4" fmla="*/ 66 w 82"/>
              <a:gd name="T5" fmla="*/ 13 h 211"/>
              <a:gd name="T6" fmla="*/ 49 w 82"/>
              <a:gd name="T7" fmla="*/ 28 h 211"/>
              <a:gd name="T8" fmla="*/ 32 w 82"/>
              <a:gd name="T9" fmla="*/ 50 h 211"/>
              <a:gd name="T10" fmla="*/ 17 w 82"/>
              <a:gd name="T11" fmla="*/ 81 h 211"/>
              <a:gd name="T12" fmla="*/ 4 w 82"/>
              <a:gd name="T13" fmla="*/ 116 h 211"/>
              <a:gd name="T14" fmla="*/ 0 w 82"/>
              <a:gd name="T15" fmla="*/ 160 h 211"/>
              <a:gd name="T16" fmla="*/ 4 w 82"/>
              <a:gd name="T17" fmla="*/ 211 h 211"/>
              <a:gd name="T18" fmla="*/ 4 w 82"/>
              <a:gd name="T19" fmla="*/ 205 h 211"/>
              <a:gd name="T20" fmla="*/ 4 w 82"/>
              <a:gd name="T21" fmla="*/ 189 h 211"/>
              <a:gd name="T22" fmla="*/ 7 w 82"/>
              <a:gd name="T23" fmla="*/ 165 h 211"/>
              <a:gd name="T24" fmla="*/ 12 w 82"/>
              <a:gd name="T25" fmla="*/ 134 h 211"/>
              <a:gd name="T26" fmla="*/ 20 w 82"/>
              <a:gd name="T27" fmla="*/ 101 h 211"/>
              <a:gd name="T28" fmla="*/ 34 w 82"/>
              <a:gd name="T29" fmla="*/ 66 h 211"/>
              <a:gd name="T30" fmla="*/ 54 w 82"/>
              <a:gd name="T31" fmla="*/ 32 h 211"/>
              <a:gd name="T32" fmla="*/ 82 w 82"/>
              <a:gd name="T33" fmla="*/ 0 h 2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2"/>
              <a:gd name="T52" fmla="*/ 0 h 211"/>
              <a:gd name="T53" fmla="*/ 82 w 82"/>
              <a:gd name="T54" fmla="*/ 211 h 2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2" h="211">
                <a:moveTo>
                  <a:pt x="82" y="0"/>
                </a:moveTo>
                <a:lnTo>
                  <a:pt x="77" y="4"/>
                </a:lnTo>
                <a:lnTo>
                  <a:pt x="66" y="13"/>
                </a:lnTo>
                <a:lnTo>
                  <a:pt x="49" y="28"/>
                </a:lnTo>
                <a:lnTo>
                  <a:pt x="32" y="50"/>
                </a:lnTo>
                <a:lnTo>
                  <a:pt x="17" y="81"/>
                </a:lnTo>
                <a:lnTo>
                  <a:pt x="4" y="116"/>
                </a:lnTo>
                <a:lnTo>
                  <a:pt x="0" y="160"/>
                </a:lnTo>
                <a:lnTo>
                  <a:pt x="4" y="211"/>
                </a:lnTo>
                <a:lnTo>
                  <a:pt x="4" y="205"/>
                </a:lnTo>
                <a:lnTo>
                  <a:pt x="4" y="189"/>
                </a:lnTo>
                <a:lnTo>
                  <a:pt x="7" y="165"/>
                </a:lnTo>
                <a:lnTo>
                  <a:pt x="12" y="134"/>
                </a:lnTo>
                <a:lnTo>
                  <a:pt x="20" y="101"/>
                </a:lnTo>
                <a:lnTo>
                  <a:pt x="34" y="66"/>
                </a:lnTo>
                <a:lnTo>
                  <a:pt x="54" y="32"/>
                </a:lnTo>
                <a:lnTo>
                  <a:pt x="82" y="0"/>
                </a:lnTo>
                <a:close/>
              </a:path>
            </a:pathLst>
          </a:custGeom>
          <a:solidFill>
            <a:srgbClr val="007FFF"/>
          </a:solidFill>
          <a:ln w="9525">
            <a:noFill/>
            <a:round/>
            <a:headEnd/>
            <a:tailEnd/>
          </a:ln>
        </p:spPr>
        <p:txBody>
          <a:bodyPr/>
          <a:lstStyle/>
          <a:p>
            <a:endParaRPr lang="es-ES"/>
          </a:p>
        </p:txBody>
      </p:sp>
      <p:sp>
        <p:nvSpPr>
          <p:cNvPr id="64569" name="Freeform 57"/>
          <p:cNvSpPr>
            <a:spLocks/>
          </p:cNvSpPr>
          <p:nvPr/>
        </p:nvSpPr>
        <p:spPr bwMode="auto">
          <a:xfrm>
            <a:off x="5283200" y="2943225"/>
            <a:ext cx="68263" cy="301625"/>
          </a:xfrm>
          <a:custGeom>
            <a:avLst/>
            <a:gdLst>
              <a:gd name="T0" fmla="*/ 43 w 43"/>
              <a:gd name="T1" fmla="*/ 0 h 190"/>
              <a:gd name="T2" fmla="*/ 41 w 43"/>
              <a:gd name="T3" fmla="*/ 4 h 190"/>
              <a:gd name="T4" fmla="*/ 32 w 43"/>
              <a:gd name="T5" fmla="*/ 14 h 190"/>
              <a:gd name="T6" fmla="*/ 23 w 43"/>
              <a:gd name="T7" fmla="*/ 31 h 190"/>
              <a:gd name="T8" fmla="*/ 13 w 43"/>
              <a:gd name="T9" fmla="*/ 53 h 190"/>
              <a:gd name="T10" fmla="*/ 3 w 43"/>
              <a:gd name="T11" fmla="*/ 81 h 190"/>
              <a:gd name="T12" fmla="*/ 0 w 43"/>
              <a:gd name="T13" fmla="*/ 112 h 190"/>
              <a:gd name="T14" fmla="*/ 1 w 43"/>
              <a:gd name="T15" fmla="*/ 150 h 190"/>
              <a:gd name="T16" fmla="*/ 11 w 43"/>
              <a:gd name="T17" fmla="*/ 190 h 190"/>
              <a:gd name="T18" fmla="*/ 9 w 43"/>
              <a:gd name="T19" fmla="*/ 185 h 190"/>
              <a:gd name="T20" fmla="*/ 8 w 43"/>
              <a:gd name="T21" fmla="*/ 172 h 190"/>
              <a:gd name="T22" fmla="*/ 7 w 43"/>
              <a:gd name="T23" fmla="*/ 151 h 190"/>
              <a:gd name="T24" fmla="*/ 7 w 43"/>
              <a:gd name="T25" fmla="*/ 126 h 190"/>
              <a:gd name="T26" fmla="*/ 11 w 43"/>
              <a:gd name="T27" fmla="*/ 97 h 190"/>
              <a:gd name="T28" fmla="*/ 17 w 43"/>
              <a:gd name="T29" fmla="*/ 65 h 190"/>
              <a:gd name="T30" fmla="*/ 26 w 43"/>
              <a:gd name="T31" fmla="*/ 32 h 190"/>
              <a:gd name="T32" fmla="*/ 43 w 43"/>
              <a:gd name="T33" fmla="*/ 0 h 19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190"/>
              <a:gd name="T53" fmla="*/ 43 w 43"/>
              <a:gd name="T54" fmla="*/ 190 h 19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190">
                <a:moveTo>
                  <a:pt x="43" y="0"/>
                </a:moveTo>
                <a:lnTo>
                  <a:pt x="41" y="4"/>
                </a:lnTo>
                <a:lnTo>
                  <a:pt x="32" y="14"/>
                </a:lnTo>
                <a:lnTo>
                  <a:pt x="23" y="31"/>
                </a:lnTo>
                <a:lnTo>
                  <a:pt x="13" y="53"/>
                </a:lnTo>
                <a:lnTo>
                  <a:pt x="3" y="81"/>
                </a:lnTo>
                <a:lnTo>
                  <a:pt x="0" y="112"/>
                </a:lnTo>
                <a:lnTo>
                  <a:pt x="1" y="150"/>
                </a:lnTo>
                <a:lnTo>
                  <a:pt x="11" y="190"/>
                </a:lnTo>
                <a:lnTo>
                  <a:pt x="9" y="185"/>
                </a:lnTo>
                <a:lnTo>
                  <a:pt x="8" y="172"/>
                </a:lnTo>
                <a:lnTo>
                  <a:pt x="7" y="151"/>
                </a:lnTo>
                <a:lnTo>
                  <a:pt x="7" y="126"/>
                </a:lnTo>
                <a:lnTo>
                  <a:pt x="11" y="97"/>
                </a:lnTo>
                <a:lnTo>
                  <a:pt x="17" y="65"/>
                </a:lnTo>
                <a:lnTo>
                  <a:pt x="26" y="32"/>
                </a:lnTo>
                <a:lnTo>
                  <a:pt x="43" y="0"/>
                </a:lnTo>
                <a:close/>
              </a:path>
            </a:pathLst>
          </a:custGeom>
          <a:solidFill>
            <a:srgbClr val="007FFF"/>
          </a:solidFill>
          <a:ln w="9525">
            <a:noFill/>
            <a:round/>
            <a:headEnd/>
            <a:tailEnd/>
          </a:ln>
        </p:spPr>
        <p:txBody>
          <a:bodyPr/>
          <a:lstStyle/>
          <a:p>
            <a:endParaRPr lang="es-ES"/>
          </a:p>
        </p:txBody>
      </p:sp>
      <p:sp>
        <p:nvSpPr>
          <p:cNvPr id="64570" name="Freeform 58"/>
          <p:cNvSpPr>
            <a:spLocks/>
          </p:cNvSpPr>
          <p:nvPr/>
        </p:nvSpPr>
        <p:spPr bwMode="auto">
          <a:xfrm>
            <a:off x="5330825" y="3027363"/>
            <a:ext cx="36513" cy="227012"/>
          </a:xfrm>
          <a:custGeom>
            <a:avLst/>
            <a:gdLst>
              <a:gd name="T0" fmla="*/ 23 w 23"/>
              <a:gd name="T1" fmla="*/ 0 h 143"/>
              <a:gd name="T2" fmla="*/ 21 w 23"/>
              <a:gd name="T3" fmla="*/ 2 h 143"/>
              <a:gd name="T4" fmla="*/ 16 w 23"/>
              <a:gd name="T5" fmla="*/ 8 h 143"/>
              <a:gd name="T6" fmla="*/ 10 w 23"/>
              <a:gd name="T7" fmla="*/ 20 h 143"/>
              <a:gd name="T8" fmla="*/ 4 w 23"/>
              <a:gd name="T9" fmla="*/ 35 h 143"/>
              <a:gd name="T10" fmla="*/ 0 w 23"/>
              <a:gd name="T11" fmla="*/ 56 h 143"/>
              <a:gd name="T12" fmla="*/ 0 w 23"/>
              <a:gd name="T13" fmla="*/ 80 h 143"/>
              <a:gd name="T14" fmla="*/ 5 w 23"/>
              <a:gd name="T15" fmla="*/ 109 h 143"/>
              <a:gd name="T16" fmla="*/ 18 w 23"/>
              <a:gd name="T17" fmla="*/ 143 h 143"/>
              <a:gd name="T18" fmla="*/ 15 w 23"/>
              <a:gd name="T19" fmla="*/ 127 h 143"/>
              <a:gd name="T20" fmla="*/ 9 w 23"/>
              <a:gd name="T21" fmla="*/ 90 h 143"/>
              <a:gd name="T22" fmla="*/ 9 w 23"/>
              <a:gd name="T23" fmla="*/ 44 h 143"/>
              <a:gd name="T24" fmla="*/ 23 w 23"/>
              <a:gd name="T25" fmla="*/ 0 h 1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143"/>
              <a:gd name="T41" fmla="*/ 23 w 23"/>
              <a:gd name="T42" fmla="*/ 143 h 1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143">
                <a:moveTo>
                  <a:pt x="23" y="0"/>
                </a:moveTo>
                <a:lnTo>
                  <a:pt x="21" y="2"/>
                </a:lnTo>
                <a:lnTo>
                  <a:pt x="16" y="8"/>
                </a:lnTo>
                <a:lnTo>
                  <a:pt x="10" y="20"/>
                </a:lnTo>
                <a:lnTo>
                  <a:pt x="4" y="35"/>
                </a:lnTo>
                <a:lnTo>
                  <a:pt x="0" y="56"/>
                </a:lnTo>
                <a:lnTo>
                  <a:pt x="0" y="80"/>
                </a:lnTo>
                <a:lnTo>
                  <a:pt x="5" y="109"/>
                </a:lnTo>
                <a:lnTo>
                  <a:pt x="18" y="143"/>
                </a:lnTo>
                <a:lnTo>
                  <a:pt x="15" y="127"/>
                </a:lnTo>
                <a:lnTo>
                  <a:pt x="9" y="90"/>
                </a:lnTo>
                <a:lnTo>
                  <a:pt x="9" y="44"/>
                </a:lnTo>
                <a:lnTo>
                  <a:pt x="23" y="0"/>
                </a:lnTo>
                <a:close/>
              </a:path>
            </a:pathLst>
          </a:custGeom>
          <a:solidFill>
            <a:srgbClr val="007FFF"/>
          </a:solidFill>
          <a:ln w="9525">
            <a:noFill/>
            <a:round/>
            <a:headEnd/>
            <a:tailEnd/>
          </a:ln>
        </p:spPr>
        <p:txBody>
          <a:bodyPr/>
          <a:lstStyle/>
          <a:p>
            <a:endParaRPr lang="es-ES"/>
          </a:p>
        </p:txBody>
      </p:sp>
      <p:sp>
        <p:nvSpPr>
          <p:cNvPr id="64571" name="Freeform 59"/>
          <p:cNvSpPr>
            <a:spLocks/>
          </p:cNvSpPr>
          <p:nvPr/>
        </p:nvSpPr>
        <p:spPr bwMode="auto">
          <a:xfrm>
            <a:off x="5378450" y="3138488"/>
            <a:ext cx="22225" cy="123825"/>
          </a:xfrm>
          <a:custGeom>
            <a:avLst/>
            <a:gdLst>
              <a:gd name="T0" fmla="*/ 8 w 14"/>
              <a:gd name="T1" fmla="*/ 0 h 78"/>
              <a:gd name="T2" fmla="*/ 4 w 14"/>
              <a:gd name="T3" fmla="*/ 4 h 78"/>
              <a:gd name="T4" fmla="*/ 0 w 14"/>
              <a:gd name="T5" fmla="*/ 17 h 78"/>
              <a:gd name="T6" fmla="*/ 0 w 14"/>
              <a:gd name="T7" fmla="*/ 42 h 78"/>
              <a:gd name="T8" fmla="*/ 14 w 14"/>
              <a:gd name="T9" fmla="*/ 78 h 78"/>
              <a:gd name="T10" fmla="*/ 11 w 14"/>
              <a:gd name="T11" fmla="*/ 71 h 78"/>
              <a:gd name="T12" fmla="*/ 8 w 14"/>
              <a:gd name="T13" fmla="*/ 53 h 78"/>
              <a:gd name="T14" fmla="*/ 4 w 14"/>
              <a:gd name="T15" fmla="*/ 28 h 78"/>
              <a:gd name="T16" fmla="*/ 8 w 14"/>
              <a:gd name="T17" fmla="*/ 0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78"/>
              <a:gd name="T29" fmla="*/ 14 w 14"/>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78">
                <a:moveTo>
                  <a:pt x="8" y="0"/>
                </a:moveTo>
                <a:lnTo>
                  <a:pt x="4" y="4"/>
                </a:lnTo>
                <a:lnTo>
                  <a:pt x="0" y="17"/>
                </a:lnTo>
                <a:lnTo>
                  <a:pt x="0" y="42"/>
                </a:lnTo>
                <a:lnTo>
                  <a:pt x="14" y="78"/>
                </a:lnTo>
                <a:lnTo>
                  <a:pt x="11" y="71"/>
                </a:lnTo>
                <a:lnTo>
                  <a:pt x="8" y="53"/>
                </a:lnTo>
                <a:lnTo>
                  <a:pt x="4" y="28"/>
                </a:lnTo>
                <a:lnTo>
                  <a:pt x="8" y="0"/>
                </a:lnTo>
                <a:close/>
              </a:path>
            </a:pathLst>
          </a:custGeom>
          <a:solidFill>
            <a:srgbClr val="007FFF"/>
          </a:solidFill>
          <a:ln w="9525">
            <a:noFill/>
            <a:round/>
            <a:headEnd/>
            <a:tailEnd/>
          </a:ln>
        </p:spPr>
        <p:txBody>
          <a:bodyPr/>
          <a:lstStyle/>
          <a:p>
            <a:endParaRPr lang="es-ES"/>
          </a:p>
        </p:txBody>
      </p:sp>
      <p:sp>
        <p:nvSpPr>
          <p:cNvPr id="64572" name="Freeform 60"/>
          <p:cNvSpPr>
            <a:spLocks/>
          </p:cNvSpPr>
          <p:nvPr/>
        </p:nvSpPr>
        <p:spPr bwMode="auto">
          <a:xfrm>
            <a:off x="7526338" y="3987800"/>
            <a:ext cx="174625" cy="409575"/>
          </a:xfrm>
          <a:custGeom>
            <a:avLst/>
            <a:gdLst>
              <a:gd name="T0" fmla="*/ 99 w 110"/>
              <a:gd name="T1" fmla="*/ 0 h 258"/>
              <a:gd name="T2" fmla="*/ 74 w 110"/>
              <a:gd name="T3" fmla="*/ 36 h 258"/>
              <a:gd name="T4" fmla="*/ 83 w 110"/>
              <a:gd name="T5" fmla="*/ 55 h 258"/>
              <a:gd name="T6" fmla="*/ 18 w 110"/>
              <a:gd name="T7" fmla="*/ 168 h 258"/>
              <a:gd name="T8" fmla="*/ 0 w 110"/>
              <a:gd name="T9" fmla="*/ 258 h 258"/>
              <a:gd name="T10" fmla="*/ 90 w 110"/>
              <a:gd name="T11" fmla="*/ 191 h 258"/>
              <a:gd name="T12" fmla="*/ 94 w 110"/>
              <a:gd name="T13" fmla="*/ 59 h 258"/>
              <a:gd name="T14" fmla="*/ 108 w 110"/>
              <a:gd name="T15" fmla="*/ 53 h 258"/>
              <a:gd name="T16" fmla="*/ 110 w 110"/>
              <a:gd name="T17" fmla="*/ 0 h 258"/>
              <a:gd name="T18" fmla="*/ 99 w 110"/>
              <a:gd name="T19" fmla="*/ 0 h 2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258"/>
              <a:gd name="T32" fmla="*/ 110 w 110"/>
              <a:gd name="T33" fmla="*/ 258 h 2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258">
                <a:moveTo>
                  <a:pt x="99" y="0"/>
                </a:moveTo>
                <a:lnTo>
                  <a:pt x="74" y="36"/>
                </a:lnTo>
                <a:lnTo>
                  <a:pt x="83" y="55"/>
                </a:lnTo>
                <a:lnTo>
                  <a:pt x="18" y="168"/>
                </a:lnTo>
                <a:lnTo>
                  <a:pt x="0" y="258"/>
                </a:lnTo>
                <a:lnTo>
                  <a:pt x="90" y="191"/>
                </a:lnTo>
                <a:lnTo>
                  <a:pt x="94" y="59"/>
                </a:lnTo>
                <a:lnTo>
                  <a:pt x="108" y="53"/>
                </a:lnTo>
                <a:lnTo>
                  <a:pt x="110" y="0"/>
                </a:lnTo>
                <a:lnTo>
                  <a:pt x="99" y="0"/>
                </a:lnTo>
                <a:close/>
              </a:path>
            </a:pathLst>
          </a:custGeom>
          <a:solidFill>
            <a:srgbClr val="FF0000"/>
          </a:solidFill>
          <a:ln w="9525">
            <a:noFill/>
            <a:round/>
            <a:headEnd/>
            <a:tailEnd/>
          </a:ln>
        </p:spPr>
        <p:txBody>
          <a:bodyPr/>
          <a:lstStyle/>
          <a:p>
            <a:endParaRPr lang="es-ES"/>
          </a:p>
        </p:txBody>
      </p:sp>
      <p:sp>
        <p:nvSpPr>
          <p:cNvPr id="64573" name="Freeform 61"/>
          <p:cNvSpPr>
            <a:spLocks/>
          </p:cNvSpPr>
          <p:nvPr/>
        </p:nvSpPr>
        <p:spPr bwMode="auto">
          <a:xfrm>
            <a:off x="7429500" y="3727450"/>
            <a:ext cx="101600" cy="42863"/>
          </a:xfrm>
          <a:custGeom>
            <a:avLst/>
            <a:gdLst>
              <a:gd name="T0" fmla="*/ 64 w 64"/>
              <a:gd name="T1" fmla="*/ 22 h 27"/>
              <a:gd name="T2" fmla="*/ 36 w 64"/>
              <a:gd name="T3" fmla="*/ 7 h 27"/>
              <a:gd name="T4" fmla="*/ 17 w 64"/>
              <a:gd name="T5" fmla="*/ 1 h 27"/>
              <a:gd name="T6" fmla="*/ 6 w 64"/>
              <a:gd name="T7" fmla="*/ 0 h 27"/>
              <a:gd name="T8" fmla="*/ 2 w 64"/>
              <a:gd name="T9" fmla="*/ 4 h 27"/>
              <a:gd name="T10" fmla="*/ 0 w 64"/>
              <a:gd name="T11" fmla="*/ 10 h 27"/>
              <a:gd name="T12" fmla="*/ 2 w 64"/>
              <a:gd name="T13" fmla="*/ 16 h 27"/>
              <a:gd name="T14" fmla="*/ 4 w 64"/>
              <a:gd name="T15" fmla="*/ 21 h 27"/>
              <a:gd name="T16" fmla="*/ 5 w 64"/>
              <a:gd name="T17" fmla="*/ 23 h 27"/>
              <a:gd name="T18" fmla="*/ 5 w 64"/>
              <a:gd name="T19" fmla="*/ 23 h 27"/>
              <a:gd name="T20" fmla="*/ 5 w 64"/>
              <a:gd name="T21" fmla="*/ 23 h 27"/>
              <a:gd name="T22" fmla="*/ 5 w 64"/>
              <a:gd name="T23" fmla="*/ 24 h 27"/>
              <a:gd name="T24" fmla="*/ 5 w 64"/>
              <a:gd name="T25" fmla="*/ 24 h 27"/>
              <a:gd name="T26" fmla="*/ 9 w 64"/>
              <a:gd name="T27" fmla="*/ 26 h 27"/>
              <a:gd name="T28" fmla="*/ 15 w 64"/>
              <a:gd name="T29" fmla="*/ 26 h 27"/>
              <a:gd name="T30" fmla="*/ 20 w 64"/>
              <a:gd name="T31" fmla="*/ 27 h 27"/>
              <a:gd name="T32" fmla="*/ 27 w 64"/>
              <a:gd name="T33" fmla="*/ 27 h 27"/>
              <a:gd name="T34" fmla="*/ 34 w 64"/>
              <a:gd name="T35" fmla="*/ 26 h 27"/>
              <a:gd name="T36" fmla="*/ 44 w 64"/>
              <a:gd name="T37" fmla="*/ 26 h 27"/>
              <a:gd name="T38" fmla="*/ 53 w 64"/>
              <a:gd name="T39" fmla="*/ 24 h 27"/>
              <a:gd name="T40" fmla="*/ 64 w 64"/>
              <a:gd name="T41" fmla="*/ 22 h 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
              <a:gd name="T64" fmla="*/ 0 h 27"/>
              <a:gd name="T65" fmla="*/ 64 w 64"/>
              <a:gd name="T66" fmla="*/ 27 h 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 h="27">
                <a:moveTo>
                  <a:pt x="64" y="22"/>
                </a:moveTo>
                <a:lnTo>
                  <a:pt x="36" y="7"/>
                </a:lnTo>
                <a:lnTo>
                  <a:pt x="17" y="1"/>
                </a:lnTo>
                <a:lnTo>
                  <a:pt x="6" y="0"/>
                </a:lnTo>
                <a:lnTo>
                  <a:pt x="2" y="4"/>
                </a:lnTo>
                <a:lnTo>
                  <a:pt x="0" y="10"/>
                </a:lnTo>
                <a:lnTo>
                  <a:pt x="2" y="16"/>
                </a:lnTo>
                <a:lnTo>
                  <a:pt x="4" y="21"/>
                </a:lnTo>
                <a:lnTo>
                  <a:pt x="5" y="23"/>
                </a:lnTo>
                <a:lnTo>
                  <a:pt x="5" y="24"/>
                </a:lnTo>
                <a:lnTo>
                  <a:pt x="9" y="26"/>
                </a:lnTo>
                <a:lnTo>
                  <a:pt x="15" y="26"/>
                </a:lnTo>
                <a:lnTo>
                  <a:pt x="20" y="27"/>
                </a:lnTo>
                <a:lnTo>
                  <a:pt x="27" y="27"/>
                </a:lnTo>
                <a:lnTo>
                  <a:pt x="34" y="26"/>
                </a:lnTo>
                <a:lnTo>
                  <a:pt x="44" y="26"/>
                </a:lnTo>
                <a:lnTo>
                  <a:pt x="53" y="24"/>
                </a:lnTo>
                <a:lnTo>
                  <a:pt x="64" y="22"/>
                </a:lnTo>
                <a:close/>
              </a:path>
            </a:pathLst>
          </a:custGeom>
          <a:solidFill>
            <a:srgbClr val="FF7F7F"/>
          </a:solidFill>
          <a:ln w="9525">
            <a:noFill/>
            <a:round/>
            <a:headEnd/>
            <a:tailEnd/>
          </a:ln>
        </p:spPr>
        <p:txBody>
          <a:bodyPr/>
          <a:lstStyle/>
          <a:p>
            <a:endParaRPr lang="es-ES"/>
          </a:p>
        </p:txBody>
      </p:sp>
      <p:sp>
        <p:nvSpPr>
          <p:cNvPr id="64574" name="Freeform 62"/>
          <p:cNvSpPr>
            <a:spLocks/>
          </p:cNvSpPr>
          <p:nvPr/>
        </p:nvSpPr>
        <p:spPr bwMode="auto">
          <a:xfrm>
            <a:off x="7424738" y="3773488"/>
            <a:ext cx="109537" cy="49212"/>
          </a:xfrm>
          <a:custGeom>
            <a:avLst/>
            <a:gdLst>
              <a:gd name="T0" fmla="*/ 8 w 69"/>
              <a:gd name="T1" fmla="*/ 3 h 31"/>
              <a:gd name="T2" fmla="*/ 2 w 69"/>
              <a:gd name="T3" fmla="*/ 11 h 31"/>
              <a:gd name="T4" fmla="*/ 0 w 69"/>
              <a:gd name="T5" fmla="*/ 19 h 31"/>
              <a:gd name="T6" fmla="*/ 3 w 69"/>
              <a:gd name="T7" fmla="*/ 25 h 31"/>
              <a:gd name="T8" fmla="*/ 8 w 69"/>
              <a:gd name="T9" fmla="*/ 28 h 31"/>
              <a:gd name="T10" fmla="*/ 17 w 69"/>
              <a:gd name="T11" fmla="*/ 31 h 31"/>
              <a:gd name="T12" fmla="*/ 26 w 69"/>
              <a:gd name="T13" fmla="*/ 31 h 31"/>
              <a:gd name="T14" fmla="*/ 36 w 69"/>
              <a:gd name="T15" fmla="*/ 28 h 31"/>
              <a:gd name="T16" fmla="*/ 47 w 69"/>
              <a:gd name="T17" fmla="*/ 25 h 31"/>
              <a:gd name="T18" fmla="*/ 54 w 69"/>
              <a:gd name="T19" fmla="*/ 19 h 31"/>
              <a:gd name="T20" fmla="*/ 62 w 69"/>
              <a:gd name="T21" fmla="*/ 11 h 31"/>
              <a:gd name="T22" fmla="*/ 67 w 69"/>
              <a:gd name="T23" fmla="*/ 4 h 31"/>
              <a:gd name="T24" fmla="*/ 69 w 69"/>
              <a:gd name="T25" fmla="*/ 2 h 31"/>
              <a:gd name="T26" fmla="*/ 68 w 69"/>
              <a:gd name="T27" fmla="*/ 0 h 31"/>
              <a:gd name="T28" fmla="*/ 68 w 69"/>
              <a:gd name="T29" fmla="*/ 0 h 31"/>
              <a:gd name="T30" fmla="*/ 68 w 69"/>
              <a:gd name="T31" fmla="*/ 0 h 31"/>
              <a:gd name="T32" fmla="*/ 67 w 69"/>
              <a:gd name="T33" fmla="*/ 0 h 31"/>
              <a:gd name="T34" fmla="*/ 56 w 69"/>
              <a:gd name="T35" fmla="*/ 3 h 31"/>
              <a:gd name="T36" fmla="*/ 47 w 69"/>
              <a:gd name="T37" fmla="*/ 4 h 31"/>
              <a:gd name="T38" fmla="*/ 37 w 69"/>
              <a:gd name="T39" fmla="*/ 4 h 31"/>
              <a:gd name="T40" fmla="*/ 30 w 69"/>
              <a:gd name="T41" fmla="*/ 5 h 31"/>
              <a:gd name="T42" fmla="*/ 23 w 69"/>
              <a:gd name="T43" fmla="*/ 5 h 31"/>
              <a:gd name="T44" fmla="*/ 18 w 69"/>
              <a:gd name="T45" fmla="*/ 4 h 31"/>
              <a:gd name="T46" fmla="*/ 12 w 69"/>
              <a:gd name="T47" fmla="*/ 4 h 31"/>
              <a:gd name="T48" fmla="*/ 8 w 69"/>
              <a:gd name="T49" fmla="*/ 3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
              <a:gd name="T76" fmla="*/ 0 h 31"/>
              <a:gd name="T77" fmla="*/ 69 w 69"/>
              <a:gd name="T78" fmla="*/ 31 h 3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 h="31">
                <a:moveTo>
                  <a:pt x="8" y="3"/>
                </a:moveTo>
                <a:lnTo>
                  <a:pt x="2" y="11"/>
                </a:lnTo>
                <a:lnTo>
                  <a:pt x="0" y="19"/>
                </a:lnTo>
                <a:lnTo>
                  <a:pt x="3" y="25"/>
                </a:lnTo>
                <a:lnTo>
                  <a:pt x="8" y="28"/>
                </a:lnTo>
                <a:lnTo>
                  <a:pt x="17" y="31"/>
                </a:lnTo>
                <a:lnTo>
                  <a:pt x="26" y="31"/>
                </a:lnTo>
                <a:lnTo>
                  <a:pt x="36" y="28"/>
                </a:lnTo>
                <a:lnTo>
                  <a:pt x="47" y="25"/>
                </a:lnTo>
                <a:lnTo>
                  <a:pt x="54" y="19"/>
                </a:lnTo>
                <a:lnTo>
                  <a:pt x="62" y="11"/>
                </a:lnTo>
                <a:lnTo>
                  <a:pt x="67" y="4"/>
                </a:lnTo>
                <a:lnTo>
                  <a:pt x="69" y="2"/>
                </a:lnTo>
                <a:lnTo>
                  <a:pt x="68" y="0"/>
                </a:lnTo>
                <a:lnTo>
                  <a:pt x="67" y="0"/>
                </a:lnTo>
                <a:lnTo>
                  <a:pt x="56" y="3"/>
                </a:lnTo>
                <a:lnTo>
                  <a:pt x="47" y="4"/>
                </a:lnTo>
                <a:lnTo>
                  <a:pt x="37" y="4"/>
                </a:lnTo>
                <a:lnTo>
                  <a:pt x="30" y="5"/>
                </a:lnTo>
                <a:lnTo>
                  <a:pt x="23" y="5"/>
                </a:lnTo>
                <a:lnTo>
                  <a:pt x="18" y="4"/>
                </a:lnTo>
                <a:lnTo>
                  <a:pt x="12" y="4"/>
                </a:lnTo>
                <a:lnTo>
                  <a:pt x="8" y="3"/>
                </a:lnTo>
                <a:close/>
              </a:path>
            </a:pathLst>
          </a:custGeom>
          <a:solidFill>
            <a:srgbClr val="FF7F7F"/>
          </a:solidFill>
          <a:ln w="9525">
            <a:noFill/>
            <a:round/>
            <a:headEnd/>
            <a:tailEnd/>
          </a:ln>
        </p:spPr>
        <p:txBody>
          <a:bodyPr/>
          <a:lstStyle/>
          <a:p>
            <a:endParaRPr lang="es-ES"/>
          </a:p>
        </p:txBody>
      </p:sp>
      <p:sp>
        <p:nvSpPr>
          <p:cNvPr id="64575" name="Freeform 63"/>
          <p:cNvSpPr>
            <a:spLocks/>
          </p:cNvSpPr>
          <p:nvPr/>
        </p:nvSpPr>
        <p:spPr bwMode="auto">
          <a:xfrm>
            <a:off x="7080250" y="4864100"/>
            <a:ext cx="746125" cy="325438"/>
          </a:xfrm>
          <a:custGeom>
            <a:avLst/>
            <a:gdLst>
              <a:gd name="T0" fmla="*/ 0 w 470"/>
              <a:gd name="T1" fmla="*/ 184 h 205"/>
              <a:gd name="T2" fmla="*/ 1 w 470"/>
              <a:gd name="T3" fmla="*/ 205 h 205"/>
              <a:gd name="T4" fmla="*/ 34 w 470"/>
              <a:gd name="T5" fmla="*/ 197 h 205"/>
              <a:gd name="T6" fmla="*/ 67 w 470"/>
              <a:gd name="T7" fmla="*/ 189 h 205"/>
              <a:gd name="T8" fmla="*/ 100 w 470"/>
              <a:gd name="T9" fmla="*/ 180 h 205"/>
              <a:gd name="T10" fmla="*/ 132 w 470"/>
              <a:gd name="T11" fmla="*/ 171 h 205"/>
              <a:gd name="T12" fmla="*/ 163 w 470"/>
              <a:gd name="T13" fmla="*/ 160 h 205"/>
              <a:gd name="T14" fmla="*/ 194 w 470"/>
              <a:gd name="T15" fmla="*/ 150 h 205"/>
              <a:gd name="T16" fmla="*/ 224 w 470"/>
              <a:gd name="T17" fmla="*/ 138 h 205"/>
              <a:gd name="T18" fmla="*/ 254 w 470"/>
              <a:gd name="T19" fmla="*/ 127 h 205"/>
              <a:gd name="T20" fmla="*/ 284 w 470"/>
              <a:gd name="T21" fmla="*/ 113 h 205"/>
              <a:gd name="T22" fmla="*/ 312 w 470"/>
              <a:gd name="T23" fmla="*/ 101 h 205"/>
              <a:gd name="T24" fmla="*/ 340 w 470"/>
              <a:gd name="T25" fmla="*/ 88 h 205"/>
              <a:gd name="T26" fmla="*/ 367 w 470"/>
              <a:gd name="T27" fmla="*/ 73 h 205"/>
              <a:gd name="T28" fmla="*/ 394 w 470"/>
              <a:gd name="T29" fmla="*/ 59 h 205"/>
              <a:gd name="T30" fmla="*/ 420 w 470"/>
              <a:gd name="T31" fmla="*/ 44 h 205"/>
              <a:gd name="T32" fmla="*/ 445 w 470"/>
              <a:gd name="T33" fmla="*/ 28 h 205"/>
              <a:gd name="T34" fmla="*/ 470 w 470"/>
              <a:gd name="T35" fmla="*/ 13 h 205"/>
              <a:gd name="T36" fmla="*/ 211 w 470"/>
              <a:gd name="T37" fmla="*/ 0 h 205"/>
              <a:gd name="T38" fmla="*/ 0 w 470"/>
              <a:gd name="T39" fmla="*/ 184 h 2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70"/>
              <a:gd name="T61" fmla="*/ 0 h 205"/>
              <a:gd name="T62" fmla="*/ 470 w 470"/>
              <a:gd name="T63" fmla="*/ 205 h 2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70" h="205">
                <a:moveTo>
                  <a:pt x="0" y="184"/>
                </a:moveTo>
                <a:lnTo>
                  <a:pt x="1" y="205"/>
                </a:lnTo>
                <a:lnTo>
                  <a:pt x="34" y="197"/>
                </a:lnTo>
                <a:lnTo>
                  <a:pt x="67" y="189"/>
                </a:lnTo>
                <a:lnTo>
                  <a:pt x="100" y="180"/>
                </a:lnTo>
                <a:lnTo>
                  <a:pt x="132" y="171"/>
                </a:lnTo>
                <a:lnTo>
                  <a:pt x="163" y="160"/>
                </a:lnTo>
                <a:lnTo>
                  <a:pt x="194" y="150"/>
                </a:lnTo>
                <a:lnTo>
                  <a:pt x="224" y="138"/>
                </a:lnTo>
                <a:lnTo>
                  <a:pt x="254" y="127"/>
                </a:lnTo>
                <a:lnTo>
                  <a:pt x="284" y="113"/>
                </a:lnTo>
                <a:lnTo>
                  <a:pt x="312" y="101"/>
                </a:lnTo>
                <a:lnTo>
                  <a:pt x="340" y="88"/>
                </a:lnTo>
                <a:lnTo>
                  <a:pt x="367" y="73"/>
                </a:lnTo>
                <a:lnTo>
                  <a:pt x="394" y="59"/>
                </a:lnTo>
                <a:lnTo>
                  <a:pt x="420" y="44"/>
                </a:lnTo>
                <a:lnTo>
                  <a:pt x="445" y="28"/>
                </a:lnTo>
                <a:lnTo>
                  <a:pt x="470" y="13"/>
                </a:lnTo>
                <a:lnTo>
                  <a:pt x="211" y="0"/>
                </a:lnTo>
                <a:lnTo>
                  <a:pt x="0" y="184"/>
                </a:lnTo>
                <a:close/>
              </a:path>
            </a:pathLst>
          </a:custGeom>
          <a:solidFill>
            <a:srgbClr val="0000FF"/>
          </a:solidFill>
          <a:ln w="9525">
            <a:noFill/>
            <a:round/>
            <a:headEnd/>
            <a:tailEnd/>
          </a:ln>
        </p:spPr>
        <p:txBody>
          <a:bodyPr/>
          <a:lstStyle/>
          <a:p>
            <a:endParaRPr lang="es-ES"/>
          </a:p>
        </p:txBody>
      </p:sp>
      <p:sp>
        <p:nvSpPr>
          <p:cNvPr id="64576" name="Freeform 64"/>
          <p:cNvSpPr>
            <a:spLocks/>
          </p:cNvSpPr>
          <p:nvPr/>
        </p:nvSpPr>
        <p:spPr bwMode="auto">
          <a:xfrm>
            <a:off x="5708650" y="3368675"/>
            <a:ext cx="100013" cy="61913"/>
          </a:xfrm>
          <a:custGeom>
            <a:avLst/>
            <a:gdLst>
              <a:gd name="T0" fmla="*/ 0 w 63"/>
              <a:gd name="T1" fmla="*/ 0 h 39"/>
              <a:gd name="T2" fmla="*/ 2 w 63"/>
              <a:gd name="T3" fmla="*/ 2 h 39"/>
              <a:gd name="T4" fmla="*/ 5 w 63"/>
              <a:gd name="T5" fmla="*/ 10 h 39"/>
              <a:gd name="T6" fmla="*/ 10 w 63"/>
              <a:gd name="T7" fmla="*/ 17 h 39"/>
              <a:gd name="T8" fmla="*/ 15 w 63"/>
              <a:gd name="T9" fmla="*/ 24 h 39"/>
              <a:gd name="T10" fmla="*/ 24 w 63"/>
              <a:gd name="T11" fmla="*/ 32 h 39"/>
              <a:gd name="T12" fmla="*/ 32 w 63"/>
              <a:gd name="T13" fmla="*/ 36 h 39"/>
              <a:gd name="T14" fmla="*/ 41 w 63"/>
              <a:gd name="T15" fmla="*/ 39 h 39"/>
              <a:gd name="T16" fmla="*/ 48 w 63"/>
              <a:gd name="T17" fmla="*/ 39 h 39"/>
              <a:gd name="T18" fmla="*/ 54 w 63"/>
              <a:gd name="T19" fmla="*/ 36 h 39"/>
              <a:gd name="T20" fmla="*/ 59 w 63"/>
              <a:gd name="T21" fmla="*/ 33 h 39"/>
              <a:gd name="T22" fmla="*/ 61 w 63"/>
              <a:gd name="T23" fmla="*/ 27 h 39"/>
              <a:gd name="T24" fmla="*/ 63 w 63"/>
              <a:gd name="T25" fmla="*/ 19 h 39"/>
              <a:gd name="T26" fmla="*/ 63 w 63"/>
              <a:gd name="T27" fmla="*/ 19 h 39"/>
              <a:gd name="T28" fmla="*/ 63 w 63"/>
              <a:gd name="T29" fmla="*/ 19 h 39"/>
              <a:gd name="T30" fmla="*/ 63 w 63"/>
              <a:gd name="T31" fmla="*/ 19 h 39"/>
              <a:gd name="T32" fmla="*/ 63 w 63"/>
              <a:gd name="T33" fmla="*/ 19 h 39"/>
              <a:gd name="T34" fmla="*/ 54 w 63"/>
              <a:gd name="T35" fmla="*/ 18 h 39"/>
              <a:gd name="T36" fmla="*/ 45 w 63"/>
              <a:gd name="T37" fmla="*/ 16 h 39"/>
              <a:gd name="T38" fmla="*/ 37 w 63"/>
              <a:gd name="T39" fmla="*/ 13 h 39"/>
              <a:gd name="T40" fmla="*/ 28 w 63"/>
              <a:gd name="T41" fmla="*/ 11 h 39"/>
              <a:gd name="T42" fmla="*/ 20 w 63"/>
              <a:gd name="T43" fmla="*/ 7 h 39"/>
              <a:gd name="T44" fmla="*/ 13 w 63"/>
              <a:gd name="T45" fmla="*/ 5 h 39"/>
              <a:gd name="T46" fmla="*/ 7 w 63"/>
              <a:gd name="T47" fmla="*/ 2 h 39"/>
              <a:gd name="T48" fmla="*/ 0 w 63"/>
              <a:gd name="T49" fmla="*/ 0 h 39"/>
              <a:gd name="T50" fmla="*/ 0 w 63"/>
              <a:gd name="T51" fmla="*/ 0 h 39"/>
              <a:gd name="T52" fmla="*/ 0 w 63"/>
              <a:gd name="T53" fmla="*/ 0 h 39"/>
              <a:gd name="T54" fmla="*/ 0 w 63"/>
              <a:gd name="T55" fmla="*/ 0 h 39"/>
              <a:gd name="T56" fmla="*/ 0 w 63"/>
              <a:gd name="T57" fmla="*/ 0 h 3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
              <a:gd name="T88" fmla="*/ 0 h 39"/>
              <a:gd name="T89" fmla="*/ 63 w 63"/>
              <a:gd name="T90" fmla="*/ 39 h 3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 h="39">
                <a:moveTo>
                  <a:pt x="0" y="0"/>
                </a:moveTo>
                <a:lnTo>
                  <a:pt x="2" y="2"/>
                </a:lnTo>
                <a:lnTo>
                  <a:pt x="5" y="10"/>
                </a:lnTo>
                <a:lnTo>
                  <a:pt x="10" y="17"/>
                </a:lnTo>
                <a:lnTo>
                  <a:pt x="15" y="24"/>
                </a:lnTo>
                <a:lnTo>
                  <a:pt x="24" y="32"/>
                </a:lnTo>
                <a:lnTo>
                  <a:pt x="32" y="36"/>
                </a:lnTo>
                <a:lnTo>
                  <a:pt x="41" y="39"/>
                </a:lnTo>
                <a:lnTo>
                  <a:pt x="48" y="39"/>
                </a:lnTo>
                <a:lnTo>
                  <a:pt x="54" y="36"/>
                </a:lnTo>
                <a:lnTo>
                  <a:pt x="59" y="33"/>
                </a:lnTo>
                <a:lnTo>
                  <a:pt x="61" y="27"/>
                </a:lnTo>
                <a:lnTo>
                  <a:pt x="63" y="19"/>
                </a:lnTo>
                <a:lnTo>
                  <a:pt x="54" y="18"/>
                </a:lnTo>
                <a:lnTo>
                  <a:pt x="45" y="16"/>
                </a:lnTo>
                <a:lnTo>
                  <a:pt x="37" y="13"/>
                </a:lnTo>
                <a:lnTo>
                  <a:pt x="28" y="11"/>
                </a:lnTo>
                <a:lnTo>
                  <a:pt x="20" y="7"/>
                </a:lnTo>
                <a:lnTo>
                  <a:pt x="13" y="5"/>
                </a:lnTo>
                <a:lnTo>
                  <a:pt x="7" y="2"/>
                </a:lnTo>
                <a:lnTo>
                  <a:pt x="0" y="0"/>
                </a:lnTo>
                <a:close/>
              </a:path>
            </a:pathLst>
          </a:custGeom>
          <a:solidFill>
            <a:srgbClr val="FF0000"/>
          </a:solidFill>
          <a:ln w="9525">
            <a:noFill/>
            <a:round/>
            <a:headEnd/>
            <a:tailEnd/>
          </a:ln>
        </p:spPr>
        <p:txBody>
          <a:bodyPr/>
          <a:lstStyle/>
          <a:p>
            <a:endParaRPr lang="es-ES"/>
          </a:p>
        </p:txBody>
      </p:sp>
      <p:sp>
        <p:nvSpPr>
          <p:cNvPr id="64577" name="Freeform 65"/>
          <p:cNvSpPr>
            <a:spLocks/>
          </p:cNvSpPr>
          <p:nvPr/>
        </p:nvSpPr>
        <p:spPr bwMode="auto">
          <a:xfrm>
            <a:off x="5708650" y="3349625"/>
            <a:ext cx="112713" cy="39688"/>
          </a:xfrm>
          <a:custGeom>
            <a:avLst/>
            <a:gdLst>
              <a:gd name="T0" fmla="*/ 0 w 71"/>
              <a:gd name="T1" fmla="*/ 6 h 25"/>
              <a:gd name="T2" fmla="*/ 7 w 71"/>
              <a:gd name="T3" fmla="*/ 8 h 25"/>
              <a:gd name="T4" fmla="*/ 13 w 71"/>
              <a:gd name="T5" fmla="*/ 11 h 25"/>
              <a:gd name="T6" fmla="*/ 20 w 71"/>
              <a:gd name="T7" fmla="*/ 14 h 25"/>
              <a:gd name="T8" fmla="*/ 28 w 71"/>
              <a:gd name="T9" fmla="*/ 17 h 25"/>
              <a:gd name="T10" fmla="*/ 37 w 71"/>
              <a:gd name="T11" fmla="*/ 19 h 25"/>
              <a:gd name="T12" fmla="*/ 45 w 71"/>
              <a:gd name="T13" fmla="*/ 22 h 25"/>
              <a:gd name="T14" fmla="*/ 54 w 71"/>
              <a:gd name="T15" fmla="*/ 24 h 25"/>
              <a:gd name="T16" fmla="*/ 63 w 71"/>
              <a:gd name="T17" fmla="*/ 25 h 25"/>
              <a:gd name="T18" fmla="*/ 66 w 71"/>
              <a:gd name="T19" fmla="*/ 22 h 25"/>
              <a:gd name="T20" fmla="*/ 69 w 71"/>
              <a:gd name="T21" fmla="*/ 17 h 25"/>
              <a:gd name="T22" fmla="*/ 71 w 71"/>
              <a:gd name="T23" fmla="*/ 11 h 25"/>
              <a:gd name="T24" fmla="*/ 70 w 71"/>
              <a:gd name="T25" fmla="*/ 6 h 25"/>
              <a:gd name="T26" fmla="*/ 65 w 71"/>
              <a:gd name="T27" fmla="*/ 1 h 25"/>
              <a:gd name="T28" fmla="*/ 52 w 71"/>
              <a:gd name="T29" fmla="*/ 0 h 25"/>
              <a:gd name="T30" fmla="*/ 31 w 71"/>
              <a:gd name="T31" fmla="*/ 1 h 25"/>
              <a:gd name="T32" fmla="*/ 0 w 71"/>
              <a:gd name="T33" fmla="*/ 6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25"/>
              <a:gd name="T53" fmla="*/ 71 w 71"/>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25">
                <a:moveTo>
                  <a:pt x="0" y="6"/>
                </a:moveTo>
                <a:lnTo>
                  <a:pt x="7" y="8"/>
                </a:lnTo>
                <a:lnTo>
                  <a:pt x="13" y="11"/>
                </a:lnTo>
                <a:lnTo>
                  <a:pt x="20" y="14"/>
                </a:lnTo>
                <a:lnTo>
                  <a:pt x="28" y="17"/>
                </a:lnTo>
                <a:lnTo>
                  <a:pt x="37" y="19"/>
                </a:lnTo>
                <a:lnTo>
                  <a:pt x="45" y="22"/>
                </a:lnTo>
                <a:lnTo>
                  <a:pt x="54" y="24"/>
                </a:lnTo>
                <a:lnTo>
                  <a:pt x="63" y="25"/>
                </a:lnTo>
                <a:lnTo>
                  <a:pt x="66" y="22"/>
                </a:lnTo>
                <a:lnTo>
                  <a:pt x="69" y="17"/>
                </a:lnTo>
                <a:lnTo>
                  <a:pt x="71" y="11"/>
                </a:lnTo>
                <a:lnTo>
                  <a:pt x="70" y="6"/>
                </a:lnTo>
                <a:lnTo>
                  <a:pt x="65" y="1"/>
                </a:lnTo>
                <a:lnTo>
                  <a:pt x="52" y="0"/>
                </a:lnTo>
                <a:lnTo>
                  <a:pt x="31" y="1"/>
                </a:lnTo>
                <a:lnTo>
                  <a:pt x="0" y="6"/>
                </a:lnTo>
                <a:close/>
              </a:path>
            </a:pathLst>
          </a:custGeom>
          <a:solidFill>
            <a:srgbClr val="FF0000"/>
          </a:solidFill>
          <a:ln w="9525">
            <a:noFill/>
            <a:round/>
            <a:headEnd/>
            <a:tailEnd/>
          </a:ln>
        </p:spPr>
        <p:txBody>
          <a:bodyPr/>
          <a:lstStyle/>
          <a:p>
            <a:endParaRPr lang="es-ES"/>
          </a:p>
        </p:txBody>
      </p:sp>
      <p:sp>
        <p:nvSpPr>
          <p:cNvPr id="64578" name="Freeform 66"/>
          <p:cNvSpPr>
            <a:spLocks/>
          </p:cNvSpPr>
          <p:nvPr/>
        </p:nvSpPr>
        <p:spPr bwMode="auto">
          <a:xfrm>
            <a:off x="5195888" y="3333750"/>
            <a:ext cx="309562" cy="515938"/>
          </a:xfrm>
          <a:custGeom>
            <a:avLst/>
            <a:gdLst>
              <a:gd name="T0" fmla="*/ 45 w 195"/>
              <a:gd name="T1" fmla="*/ 0 h 325"/>
              <a:gd name="T2" fmla="*/ 24 w 195"/>
              <a:gd name="T3" fmla="*/ 37 h 325"/>
              <a:gd name="T4" fmla="*/ 0 w 195"/>
              <a:gd name="T5" fmla="*/ 195 h 325"/>
              <a:gd name="T6" fmla="*/ 64 w 195"/>
              <a:gd name="T7" fmla="*/ 118 h 325"/>
              <a:gd name="T8" fmla="*/ 57 w 195"/>
              <a:gd name="T9" fmla="*/ 325 h 325"/>
              <a:gd name="T10" fmla="*/ 158 w 195"/>
              <a:gd name="T11" fmla="*/ 162 h 325"/>
              <a:gd name="T12" fmla="*/ 179 w 195"/>
              <a:gd name="T13" fmla="*/ 207 h 325"/>
              <a:gd name="T14" fmla="*/ 195 w 195"/>
              <a:gd name="T15" fmla="*/ 101 h 325"/>
              <a:gd name="T16" fmla="*/ 113 w 195"/>
              <a:gd name="T17" fmla="*/ 122 h 325"/>
              <a:gd name="T18" fmla="*/ 45 w 195"/>
              <a:gd name="T19" fmla="*/ 0 h 3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5"/>
              <a:gd name="T31" fmla="*/ 0 h 325"/>
              <a:gd name="T32" fmla="*/ 195 w 195"/>
              <a:gd name="T33" fmla="*/ 325 h 3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5" h="325">
                <a:moveTo>
                  <a:pt x="45" y="0"/>
                </a:moveTo>
                <a:lnTo>
                  <a:pt x="24" y="37"/>
                </a:lnTo>
                <a:lnTo>
                  <a:pt x="0" y="195"/>
                </a:lnTo>
                <a:lnTo>
                  <a:pt x="64" y="118"/>
                </a:lnTo>
                <a:lnTo>
                  <a:pt x="57" y="325"/>
                </a:lnTo>
                <a:lnTo>
                  <a:pt x="158" y="162"/>
                </a:lnTo>
                <a:lnTo>
                  <a:pt x="179" y="207"/>
                </a:lnTo>
                <a:lnTo>
                  <a:pt x="195" y="101"/>
                </a:lnTo>
                <a:lnTo>
                  <a:pt x="113" y="122"/>
                </a:lnTo>
                <a:lnTo>
                  <a:pt x="45" y="0"/>
                </a:lnTo>
                <a:close/>
              </a:path>
            </a:pathLst>
          </a:custGeom>
          <a:solidFill>
            <a:srgbClr val="FFFFFF"/>
          </a:solidFill>
          <a:ln w="9525">
            <a:noFill/>
            <a:round/>
            <a:headEnd/>
            <a:tailEnd/>
          </a:ln>
        </p:spPr>
        <p:txBody>
          <a:bodyPr/>
          <a:lstStyle/>
          <a:p>
            <a:endParaRPr lang="es-ES"/>
          </a:p>
        </p:txBody>
      </p:sp>
      <p:sp>
        <p:nvSpPr>
          <p:cNvPr id="64579" name="Freeform 67"/>
          <p:cNvSpPr>
            <a:spLocks/>
          </p:cNvSpPr>
          <p:nvPr/>
        </p:nvSpPr>
        <p:spPr bwMode="auto">
          <a:xfrm>
            <a:off x="5545138" y="3646488"/>
            <a:ext cx="26987" cy="220662"/>
          </a:xfrm>
          <a:custGeom>
            <a:avLst/>
            <a:gdLst>
              <a:gd name="T0" fmla="*/ 6 w 17"/>
              <a:gd name="T1" fmla="*/ 3 h 139"/>
              <a:gd name="T2" fmla="*/ 0 w 17"/>
              <a:gd name="T3" fmla="*/ 139 h 139"/>
              <a:gd name="T4" fmla="*/ 17 w 17"/>
              <a:gd name="T5" fmla="*/ 0 h 139"/>
              <a:gd name="T6" fmla="*/ 6 w 17"/>
              <a:gd name="T7" fmla="*/ 3 h 139"/>
              <a:gd name="T8" fmla="*/ 0 60000 65536"/>
              <a:gd name="T9" fmla="*/ 0 60000 65536"/>
              <a:gd name="T10" fmla="*/ 0 60000 65536"/>
              <a:gd name="T11" fmla="*/ 0 60000 65536"/>
              <a:gd name="T12" fmla="*/ 0 w 17"/>
              <a:gd name="T13" fmla="*/ 0 h 139"/>
              <a:gd name="T14" fmla="*/ 17 w 17"/>
              <a:gd name="T15" fmla="*/ 139 h 139"/>
            </a:gdLst>
            <a:ahLst/>
            <a:cxnLst>
              <a:cxn ang="T8">
                <a:pos x="T0" y="T1"/>
              </a:cxn>
              <a:cxn ang="T9">
                <a:pos x="T2" y="T3"/>
              </a:cxn>
              <a:cxn ang="T10">
                <a:pos x="T4" y="T5"/>
              </a:cxn>
              <a:cxn ang="T11">
                <a:pos x="T6" y="T7"/>
              </a:cxn>
            </a:cxnLst>
            <a:rect l="T12" t="T13" r="T14" b="T15"/>
            <a:pathLst>
              <a:path w="17" h="139">
                <a:moveTo>
                  <a:pt x="6" y="3"/>
                </a:moveTo>
                <a:lnTo>
                  <a:pt x="0" y="139"/>
                </a:lnTo>
                <a:lnTo>
                  <a:pt x="17" y="0"/>
                </a:lnTo>
                <a:lnTo>
                  <a:pt x="6" y="3"/>
                </a:lnTo>
                <a:close/>
              </a:path>
            </a:pathLst>
          </a:custGeom>
          <a:solidFill>
            <a:srgbClr val="000000"/>
          </a:solidFill>
          <a:ln w="9525">
            <a:noFill/>
            <a:round/>
            <a:headEnd/>
            <a:tailEnd/>
          </a:ln>
        </p:spPr>
        <p:txBody>
          <a:bodyPr/>
          <a:lstStyle/>
          <a:p>
            <a:endParaRPr lang="es-ES"/>
          </a:p>
        </p:txBody>
      </p:sp>
      <p:sp>
        <p:nvSpPr>
          <p:cNvPr id="64580" name="Freeform 68"/>
          <p:cNvSpPr>
            <a:spLocks/>
          </p:cNvSpPr>
          <p:nvPr/>
        </p:nvSpPr>
        <p:spPr bwMode="auto">
          <a:xfrm>
            <a:off x="5346700" y="3594100"/>
            <a:ext cx="19050" cy="25400"/>
          </a:xfrm>
          <a:custGeom>
            <a:avLst/>
            <a:gdLst>
              <a:gd name="T0" fmla="*/ 6 w 12"/>
              <a:gd name="T1" fmla="*/ 16 h 16"/>
              <a:gd name="T2" fmla="*/ 8 w 12"/>
              <a:gd name="T3" fmla="*/ 15 h 16"/>
              <a:gd name="T4" fmla="*/ 11 w 12"/>
              <a:gd name="T5" fmla="*/ 14 h 16"/>
              <a:gd name="T6" fmla="*/ 12 w 12"/>
              <a:gd name="T7" fmla="*/ 11 h 16"/>
              <a:gd name="T8" fmla="*/ 12 w 12"/>
              <a:gd name="T9" fmla="*/ 9 h 16"/>
              <a:gd name="T10" fmla="*/ 12 w 12"/>
              <a:gd name="T11" fmla="*/ 5 h 16"/>
              <a:gd name="T12" fmla="*/ 11 w 12"/>
              <a:gd name="T13" fmla="*/ 3 h 16"/>
              <a:gd name="T14" fmla="*/ 8 w 12"/>
              <a:gd name="T15" fmla="*/ 1 h 16"/>
              <a:gd name="T16" fmla="*/ 6 w 12"/>
              <a:gd name="T17" fmla="*/ 0 h 16"/>
              <a:gd name="T18" fmla="*/ 3 w 12"/>
              <a:gd name="T19" fmla="*/ 1 h 16"/>
              <a:gd name="T20" fmla="*/ 1 w 12"/>
              <a:gd name="T21" fmla="*/ 3 h 16"/>
              <a:gd name="T22" fmla="*/ 0 w 12"/>
              <a:gd name="T23" fmla="*/ 5 h 16"/>
              <a:gd name="T24" fmla="*/ 0 w 12"/>
              <a:gd name="T25" fmla="*/ 9 h 16"/>
              <a:gd name="T26" fmla="*/ 0 w 12"/>
              <a:gd name="T27" fmla="*/ 11 h 16"/>
              <a:gd name="T28" fmla="*/ 1 w 12"/>
              <a:gd name="T29" fmla="*/ 14 h 16"/>
              <a:gd name="T30" fmla="*/ 3 w 12"/>
              <a:gd name="T31" fmla="*/ 15 h 16"/>
              <a:gd name="T32" fmla="*/ 6 w 12"/>
              <a:gd name="T33" fmla="*/ 16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6"/>
              <a:gd name="T53" fmla="*/ 12 w 12"/>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6">
                <a:moveTo>
                  <a:pt x="6" y="16"/>
                </a:moveTo>
                <a:lnTo>
                  <a:pt x="8" y="15"/>
                </a:lnTo>
                <a:lnTo>
                  <a:pt x="11" y="14"/>
                </a:lnTo>
                <a:lnTo>
                  <a:pt x="12" y="11"/>
                </a:lnTo>
                <a:lnTo>
                  <a:pt x="12" y="9"/>
                </a:lnTo>
                <a:lnTo>
                  <a:pt x="12" y="5"/>
                </a:lnTo>
                <a:lnTo>
                  <a:pt x="11" y="3"/>
                </a:lnTo>
                <a:lnTo>
                  <a:pt x="8" y="1"/>
                </a:lnTo>
                <a:lnTo>
                  <a:pt x="6" y="0"/>
                </a:lnTo>
                <a:lnTo>
                  <a:pt x="3" y="1"/>
                </a:lnTo>
                <a:lnTo>
                  <a:pt x="1" y="3"/>
                </a:lnTo>
                <a:lnTo>
                  <a:pt x="0" y="5"/>
                </a:lnTo>
                <a:lnTo>
                  <a:pt x="0" y="9"/>
                </a:lnTo>
                <a:lnTo>
                  <a:pt x="0" y="11"/>
                </a:lnTo>
                <a:lnTo>
                  <a:pt x="1" y="14"/>
                </a:lnTo>
                <a:lnTo>
                  <a:pt x="3" y="15"/>
                </a:lnTo>
                <a:lnTo>
                  <a:pt x="6" y="16"/>
                </a:lnTo>
                <a:close/>
              </a:path>
            </a:pathLst>
          </a:custGeom>
          <a:solidFill>
            <a:srgbClr val="000000"/>
          </a:solidFill>
          <a:ln w="9525">
            <a:noFill/>
            <a:round/>
            <a:headEnd/>
            <a:tailEnd/>
          </a:ln>
        </p:spPr>
        <p:txBody>
          <a:bodyPr/>
          <a:lstStyle/>
          <a:p>
            <a:endParaRPr lang="es-ES"/>
          </a:p>
        </p:txBody>
      </p:sp>
      <p:sp>
        <p:nvSpPr>
          <p:cNvPr id="64581" name="Freeform 69"/>
          <p:cNvSpPr>
            <a:spLocks/>
          </p:cNvSpPr>
          <p:nvPr/>
        </p:nvSpPr>
        <p:spPr bwMode="auto">
          <a:xfrm>
            <a:off x="5330825" y="3670300"/>
            <a:ext cx="19050" cy="22225"/>
          </a:xfrm>
          <a:custGeom>
            <a:avLst/>
            <a:gdLst>
              <a:gd name="T0" fmla="*/ 6 w 12"/>
              <a:gd name="T1" fmla="*/ 14 h 14"/>
              <a:gd name="T2" fmla="*/ 9 w 12"/>
              <a:gd name="T3" fmla="*/ 13 h 14"/>
              <a:gd name="T4" fmla="*/ 11 w 12"/>
              <a:gd name="T5" fmla="*/ 12 h 14"/>
              <a:gd name="T6" fmla="*/ 12 w 12"/>
              <a:gd name="T7" fmla="*/ 9 h 14"/>
              <a:gd name="T8" fmla="*/ 12 w 12"/>
              <a:gd name="T9" fmla="*/ 7 h 14"/>
              <a:gd name="T10" fmla="*/ 12 w 12"/>
              <a:gd name="T11" fmla="*/ 3 h 14"/>
              <a:gd name="T12" fmla="*/ 11 w 12"/>
              <a:gd name="T13" fmla="*/ 1 h 14"/>
              <a:gd name="T14" fmla="*/ 9 w 12"/>
              <a:gd name="T15" fmla="*/ 0 h 14"/>
              <a:gd name="T16" fmla="*/ 6 w 12"/>
              <a:gd name="T17" fmla="*/ 0 h 14"/>
              <a:gd name="T18" fmla="*/ 4 w 12"/>
              <a:gd name="T19" fmla="*/ 0 h 14"/>
              <a:gd name="T20" fmla="*/ 2 w 12"/>
              <a:gd name="T21" fmla="*/ 1 h 14"/>
              <a:gd name="T22" fmla="*/ 1 w 12"/>
              <a:gd name="T23" fmla="*/ 3 h 14"/>
              <a:gd name="T24" fmla="*/ 0 w 12"/>
              <a:gd name="T25" fmla="*/ 7 h 14"/>
              <a:gd name="T26" fmla="*/ 1 w 12"/>
              <a:gd name="T27" fmla="*/ 9 h 14"/>
              <a:gd name="T28" fmla="*/ 2 w 12"/>
              <a:gd name="T29" fmla="*/ 12 h 14"/>
              <a:gd name="T30" fmla="*/ 4 w 12"/>
              <a:gd name="T31" fmla="*/ 13 h 14"/>
              <a:gd name="T32" fmla="*/ 6 w 12"/>
              <a:gd name="T33" fmla="*/ 14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4"/>
              <a:gd name="T53" fmla="*/ 12 w 12"/>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4">
                <a:moveTo>
                  <a:pt x="6" y="14"/>
                </a:moveTo>
                <a:lnTo>
                  <a:pt x="9" y="13"/>
                </a:lnTo>
                <a:lnTo>
                  <a:pt x="11" y="12"/>
                </a:lnTo>
                <a:lnTo>
                  <a:pt x="12" y="9"/>
                </a:lnTo>
                <a:lnTo>
                  <a:pt x="12" y="7"/>
                </a:lnTo>
                <a:lnTo>
                  <a:pt x="12" y="3"/>
                </a:lnTo>
                <a:lnTo>
                  <a:pt x="11" y="1"/>
                </a:lnTo>
                <a:lnTo>
                  <a:pt x="9" y="0"/>
                </a:lnTo>
                <a:lnTo>
                  <a:pt x="6" y="0"/>
                </a:lnTo>
                <a:lnTo>
                  <a:pt x="4" y="0"/>
                </a:lnTo>
                <a:lnTo>
                  <a:pt x="2" y="1"/>
                </a:lnTo>
                <a:lnTo>
                  <a:pt x="1" y="3"/>
                </a:lnTo>
                <a:lnTo>
                  <a:pt x="0" y="7"/>
                </a:lnTo>
                <a:lnTo>
                  <a:pt x="1" y="9"/>
                </a:lnTo>
                <a:lnTo>
                  <a:pt x="2" y="12"/>
                </a:lnTo>
                <a:lnTo>
                  <a:pt x="4" y="13"/>
                </a:lnTo>
                <a:lnTo>
                  <a:pt x="6" y="14"/>
                </a:lnTo>
                <a:close/>
              </a:path>
            </a:pathLst>
          </a:custGeom>
          <a:solidFill>
            <a:srgbClr val="000000"/>
          </a:solidFill>
          <a:ln w="9525">
            <a:noFill/>
            <a:round/>
            <a:headEnd/>
            <a:tailEnd/>
          </a:ln>
        </p:spPr>
        <p:txBody>
          <a:bodyPr/>
          <a:lstStyle/>
          <a:p>
            <a:endParaRPr lang="es-ES"/>
          </a:p>
        </p:txBody>
      </p:sp>
      <p:sp>
        <p:nvSpPr>
          <p:cNvPr id="64582" name="Freeform 70"/>
          <p:cNvSpPr>
            <a:spLocks/>
          </p:cNvSpPr>
          <p:nvPr/>
        </p:nvSpPr>
        <p:spPr bwMode="auto">
          <a:xfrm>
            <a:off x="5461000" y="3725863"/>
            <a:ext cx="38100" cy="284162"/>
          </a:xfrm>
          <a:custGeom>
            <a:avLst/>
            <a:gdLst>
              <a:gd name="T0" fmla="*/ 12 w 24"/>
              <a:gd name="T1" fmla="*/ 5 h 179"/>
              <a:gd name="T2" fmla="*/ 0 w 24"/>
              <a:gd name="T3" fmla="*/ 179 h 179"/>
              <a:gd name="T4" fmla="*/ 24 w 24"/>
              <a:gd name="T5" fmla="*/ 0 h 179"/>
              <a:gd name="T6" fmla="*/ 12 w 24"/>
              <a:gd name="T7" fmla="*/ 5 h 179"/>
              <a:gd name="T8" fmla="*/ 0 60000 65536"/>
              <a:gd name="T9" fmla="*/ 0 60000 65536"/>
              <a:gd name="T10" fmla="*/ 0 60000 65536"/>
              <a:gd name="T11" fmla="*/ 0 60000 65536"/>
              <a:gd name="T12" fmla="*/ 0 w 24"/>
              <a:gd name="T13" fmla="*/ 0 h 179"/>
              <a:gd name="T14" fmla="*/ 24 w 24"/>
              <a:gd name="T15" fmla="*/ 179 h 179"/>
            </a:gdLst>
            <a:ahLst/>
            <a:cxnLst>
              <a:cxn ang="T8">
                <a:pos x="T0" y="T1"/>
              </a:cxn>
              <a:cxn ang="T9">
                <a:pos x="T2" y="T3"/>
              </a:cxn>
              <a:cxn ang="T10">
                <a:pos x="T4" y="T5"/>
              </a:cxn>
              <a:cxn ang="T11">
                <a:pos x="T6" y="T7"/>
              </a:cxn>
            </a:cxnLst>
            <a:rect l="T12" t="T13" r="T14" b="T15"/>
            <a:pathLst>
              <a:path w="24" h="179">
                <a:moveTo>
                  <a:pt x="12" y="5"/>
                </a:moveTo>
                <a:lnTo>
                  <a:pt x="0" y="179"/>
                </a:lnTo>
                <a:lnTo>
                  <a:pt x="24" y="0"/>
                </a:lnTo>
                <a:lnTo>
                  <a:pt x="12" y="5"/>
                </a:lnTo>
                <a:close/>
              </a:path>
            </a:pathLst>
          </a:custGeom>
          <a:solidFill>
            <a:srgbClr val="9E3FFF"/>
          </a:solidFill>
          <a:ln w="9525">
            <a:noFill/>
            <a:round/>
            <a:headEnd/>
            <a:tailEnd/>
          </a:ln>
        </p:spPr>
        <p:txBody>
          <a:bodyPr/>
          <a:lstStyle/>
          <a:p>
            <a:endParaRPr lang="es-ES"/>
          </a:p>
        </p:txBody>
      </p:sp>
      <p:sp>
        <p:nvSpPr>
          <p:cNvPr id="64583" name="Freeform 71"/>
          <p:cNvSpPr>
            <a:spLocks/>
          </p:cNvSpPr>
          <p:nvPr/>
        </p:nvSpPr>
        <p:spPr bwMode="auto">
          <a:xfrm>
            <a:off x="5640388" y="3822700"/>
            <a:ext cx="206375" cy="241300"/>
          </a:xfrm>
          <a:custGeom>
            <a:avLst/>
            <a:gdLst>
              <a:gd name="T0" fmla="*/ 0 w 130"/>
              <a:gd name="T1" fmla="*/ 0 h 152"/>
              <a:gd name="T2" fmla="*/ 24 w 130"/>
              <a:gd name="T3" fmla="*/ 106 h 152"/>
              <a:gd name="T4" fmla="*/ 130 w 130"/>
              <a:gd name="T5" fmla="*/ 152 h 152"/>
              <a:gd name="T6" fmla="*/ 35 w 130"/>
              <a:gd name="T7" fmla="*/ 97 h 152"/>
              <a:gd name="T8" fmla="*/ 0 w 130"/>
              <a:gd name="T9" fmla="*/ 0 h 152"/>
              <a:gd name="T10" fmla="*/ 0 60000 65536"/>
              <a:gd name="T11" fmla="*/ 0 60000 65536"/>
              <a:gd name="T12" fmla="*/ 0 60000 65536"/>
              <a:gd name="T13" fmla="*/ 0 60000 65536"/>
              <a:gd name="T14" fmla="*/ 0 60000 65536"/>
              <a:gd name="T15" fmla="*/ 0 w 130"/>
              <a:gd name="T16" fmla="*/ 0 h 152"/>
              <a:gd name="T17" fmla="*/ 130 w 130"/>
              <a:gd name="T18" fmla="*/ 152 h 152"/>
            </a:gdLst>
            <a:ahLst/>
            <a:cxnLst>
              <a:cxn ang="T10">
                <a:pos x="T0" y="T1"/>
              </a:cxn>
              <a:cxn ang="T11">
                <a:pos x="T2" y="T3"/>
              </a:cxn>
              <a:cxn ang="T12">
                <a:pos x="T4" y="T5"/>
              </a:cxn>
              <a:cxn ang="T13">
                <a:pos x="T6" y="T7"/>
              </a:cxn>
              <a:cxn ang="T14">
                <a:pos x="T8" y="T9"/>
              </a:cxn>
            </a:cxnLst>
            <a:rect l="T15" t="T16" r="T17" b="T18"/>
            <a:pathLst>
              <a:path w="130" h="152">
                <a:moveTo>
                  <a:pt x="0" y="0"/>
                </a:moveTo>
                <a:lnTo>
                  <a:pt x="24" y="106"/>
                </a:lnTo>
                <a:lnTo>
                  <a:pt x="130" y="152"/>
                </a:lnTo>
                <a:lnTo>
                  <a:pt x="35" y="97"/>
                </a:lnTo>
                <a:lnTo>
                  <a:pt x="0" y="0"/>
                </a:lnTo>
                <a:close/>
              </a:path>
            </a:pathLst>
          </a:custGeom>
          <a:solidFill>
            <a:srgbClr val="9E3FFF"/>
          </a:solidFill>
          <a:ln w="9525">
            <a:noFill/>
            <a:round/>
            <a:headEnd/>
            <a:tailEnd/>
          </a:ln>
        </p:spPr>
        <p:txBody>
          <a:bodyPr/>
          <a:lstStyle/>
          <a:p>
            <a:endParaRPr lang="es-ES"/>
          </a:p>
        </p:txBody>
      </p:sp>
      <p:sp>
        <p:nvSpPr>
          <p:cNvPr id="64584" name="Freeform 72"/>
          <p:cNvSpPr>
            <a:spLocks/>
          </p:cNvSpPr>
          <p:nvPr/>
        </p:nvSpPr>
        <p:spPr bwMode="auto">
          <a:xfrm>
            <a:off x="4732338" y="3706813"/>
            <a:ext cx="144462" cy="409575"/>
          </a:xfrm>
          <a:custGeom>
            <a:avLst/>
            <a:gdLst>
              <a:gd name="T0" fmla="*/ 91 w 91"/>
              <a:gd name="T1" fmla="*/ 0 h 258"/>
              <a:gd name="T2" fmla="*/ 0 w 91"/>
              <a:gd name="T3" fmla="*/ 258 h 258"/>
              <a:gd name="T4" fmla="*/ 4 w 91"/>
              <a:gd name="T5" fmla="*/ 251 h 258"/>
              <a:gd name="T6" fmla="*/ 15 w 91"/>
              <a:gd name="T7" fmla="*/ 233 h 258"/>
              <a:gd name="T8" fmla="*/ 29 w 91"/>
              <a:gd name="T9" fmla="*/ 205 h 258"/>
              <a:gd name="T10" fmla="*/ 46 w 91"/>
              <a:gd name="T11" fmla="*/ 170 h 258"/>
              <a:gd name="T12" fmla="*/ 62 w 91"/>
              <a:gd name="T13" fmla="*/ 130 h 258"/>
              <a:gd name="T14" fmla="*/ 77 w 91"/>
              <a:gd name="T15" fmla="*/ 86 h 258"/>
              <a:gd name="T16" fmla="*/ 88 w 91"/>
              <a:gd name="T17" fmla="*/ 42 h 258"/>
              <a:gd name="T18" fmla="*/ 91 w 91"/>
              <a:gd name="T19" fmla="*/ 0 h 2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1"/>
              <a:gd name="T31" fmla="*/ 0 h 258"/>
              <a:gd name="T32" fmla="*/ 91 w 91"/>
              <a:gd name="T33" fmla="*/ 258 h 2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1" h="258">
                <a:moveTo>
                  <a:pt x="91" y="0"/>
                </a:moveTo>
                <a:lnTo>
                  <a:pt x="0" y="258"/>
                </a:lnTo>
                <a:lnTo>
                  <a:pt x="4" y="251"/>
                </a:lnTo>
                <a:lnTo>
                  <a:pt x="15" y="233"/>
                </a:lnTo>
                <a:lnTo>
                  <a:pt x="29" y="205"/>
                </a:lnTo>
                <a:lnTo>
                  <a:pt x="46" y="170"/>
                </a:lnTo>
                <a:lnTo>
                  <a:pt x="62" y="130"/>
                </a:lnTo>
                <a:lnTo>
                  <a:pt x="77" y="86"/>
                </a:lnTo>
                <a:lnTo>
                  <a:pt x="88" y="42"/>
                </a:lnTo>
                <a:lnTo>
                  <a:pt x="91" y="0"/>
                </a:lnTo>
                <a:close/>
              </a:path>
            </a:pathLst>
          </a:custGeom>
          <a:solidFill>
            <a:srgbClr val="000000"/>
          </a:solidFill>
          <a:ln w="9525">
            <a:noFill/>
            <a:round/>
            <a:headEnd/>
            <a:tailEnd/>
          </a:ln>
        </p:spPr>
        <p:txBody>
          <a:bodyPr/>
          <a:lstStyle/>
          <a:p>
            <a:endParaRPr lang="es-ES"/>
          </a:p>
        </p:txBody>
      </p:sp>
      <p:sp>
        <p:nvSpPr>
          <p:cNvPr id="64585" name="Freeform 73"/>
          <p:cNvSpPr>
            <a:spLocks/>
          </p:cNvSpPr>
          <p:nvPr/>
        </p:nvSpPr>
        <p:spPr bwMode="auto">
          <a:xfrm>
            <a:off x="4591050" y="4183063"/>
            <a:ext cx="2066925" cy="1071562"/>
          </a:xfrm>
          <a:custGeom>
            <a:avLst/>
            <a:gdLst>
              <a:gd name="T0" fmla="*/ 777 w 1302"/>
              <a:gd name="T1" fmla="*/ 484 h 675"/>
              <a:gd name="T2" fmla="*/ 777 w 1302"/>
              <a:gd name="T3" fmla="*/ 151 h 675"/>
              <a:gd name="T4" fmla="*/ 431 w 1302"/>
              <a:gd name="T5" fmla="*/ 151 h 675"/>
              <a:gd name="T6" fmla="*/ 431 w 1302"/>
              <a:gd name="T7" fmla="*/ 0 h 675"/>
              <a:gd name="T8" fmla="*/ 0 w 1302"/>
              <a:gd name="T9" fmla="*/ 0 h 675"/>
              <a:gd name="T10" fmla="*/ 10 w 1302"/>
              <a:gd name="T11" fmla="*/ 35 h 675"/>
              <a:gd name="T12" fmla="*/ 21 w 1302"/>
              <a:gd name="T13" fmla="*/ 71 h 675"/>
              <a:gd name="T14" fmla="*/ 34 w 1302"/>
              <a:gd name="T15" fmla="*/ 105 h 675"/>
              <a:gd name="T16" fmla="*/ 51 w 1302"/>
              <a:gd name="T17" fmla="*/ 139 h 675"/>
              <a:gd name="T18" fmla="*/ 70 w 1302"/>
              <a:gd name="T19" fmla="*/ 172 h 675"/>
              <a:gd name="T20" fmla="*/ 90 w 1302"/>
              <a:gd name="T21" fmla="*/ 204 h 675"/>
              <a:gd name="T22" fmla="*/ 112 w 1302"/>
              <a:gd name="T23" fmla="*/ 236 h 675"/>
              <a:gd name="T24" fmla="*/ 136 w 1302"/>
              <a:gd name="T25" fmla="*/ 266 h 675"/>
              <a:gd name="T26" fmla="*/ 163 w 1302"/>
              <a:gd name="T27" fmla="*/ 297 h 675"/>
              <a:gd name="T28" fmla="*/ 192 w 1302"/>
              <a:gd name="T29" fmla="*/ 326 h 675"/>
              <a:gd name="T30" fmla="*/ 223 w 1302"/>
              <a:gd name="T31" fmla="*/ 354 h 675"/>
              <a:gd name="T32" fmla="*/ 254 w 1302"/>
              <a:gd name="T33" fmla="*/ 382 h 675"/>
              <a:gd name="T34" fmla="*/ 288 w 1302"/>
              <a:gd name="T35" fmla="*/ 407 h 675"/>
              <a:gd name="T36" fmla="*/ 324 w 1302"/>
              <a:gd name="T37" fmla="*/ 433 h 675"/>
              <a:gd name="T38" fmla="*/ 361 w 1302"/>
              <a:gd name="T39" fmla="*/ 457 h 675"/>
              <a:gd name="T40" fmla="*/ 400 w 1302"/>
              <a:gd name="T41" fmla="*/ 480 h 675"/>
              <a:gd name="T42" fmla="*/ 441 w 1302"/>
              <a:gd name="T43" fmla="*/ 502 h 675"/>
              <a:gd name="T44" fmla="*/ 482 w 1302"/>
              <a:gd name="T45" fmla="*/ 524 h 675"/>
              <a:gd name="T46" fmla="*/ 526 w 1302"/>
              <a:gd name="T47" fmla="*/ 544 h 675"/>
              <a:gd name="T48" fmla="*/ 569 w 1302"/>
              <a:gd name="T49" fmla="*/ 562 h 675"/>
              <a:gd name="T50" fmla="*/ 616 w 1302"/>
              <a:gd name="T51" fmla="*/ 579 h 675"/>
              <a:gd name="T52" fmla="*/ 663 w 1302"/>
              <a:gd name="T53" fmla="*/ 596 h 675"/>
              <a:gd name="T54" fmla="*/ 711 w 1302"/>
              <a:gd name="T55" fmla="*/ 611 h 675"/>
              <a:gd name="T56" fmla="*/ 760 w 1302"/>
              <a:gd name="T57" fmla="*/ 623 h 675"/>
              <a:gd name="T58" fmla="*/ 810 w 1302"/>
              <a:gd name="T59" fmla="*/ 635 h 675"/>
              <a:gd name="T60" fmla="*/ 863 w 1302"/>
              <a:gd name="T61" fmla="*/ 646 h 675"/>
              <a:gd name="T62" fmla="*/ 915 w 1302"/>
              <a:gd name="T63" fmla="*/ 654 h 675"/>
              <a:gd name="T64" fmla="*/ 967 w 1302"/>
              <a:gd name="T65" fmla="*/ 662 h 675"/>
              <a:gd name="T66" fmla="*/ 1022 w 1302"/>
              <a:gd name="T67" fmla="*/ 668 h 675"/>
              <a:gd name="T68" fmla="*/ 1077 w 1302"/>
              <a:gd name="T69" fmla="*/ 671 h 675"/>
              <a:gd name="T70" fmla="*/ 1133 w 1302"/>
              <a:gd name="T71" fmla="*/ 674 h 675"/>
              <a:gd name="T72" fmla="*/ 1189 w 1302"/>
              <a:gd name="T73" fmla="*/ 675 h 675"/>
              <a:gd name="T74" fmla="*/ 1203 w 1302"/>
              <a:gd name="T75" fmla="*/ 675 h 675"/>
              <a:gd name="T76" fmla="*/ 1217 w 1302"/>
              <a:gd name="T77" fmla="*/ 675 h 675"/>
              <a:gd name="T78" fmla="*/ 1231 w 1302"/>
              <a:gd name="T79" fmla="*/ 675 h 675"/>
              <a:gd name="T80" fmla="*/ 1246 w 1302"/>
              <a:gd name="T81" fmla="*/ 674 h 675"/>
              <a:gd name="T82" fmla="*/ 1259 w 1302"/>
              <a:gd name="T83" fmla="*/ 674 h 675"/>
              <a:gd name="T84" fmla="*/ 1274 w 1302"/>
              <a:gd name="T85" fmla="*/ 673 h 675"/>
              <a:gd name="T86" fmla="*/ 1287 w 1302"/>
              <a:gd name="T87" fmla="*/ 673 h 675"/>
              <a:gd name="T88" fmla="*/ 1302 w 1302"/>
              <a:gd name="T89" fmla="*/ 671 h 675"/>
              <a:gd name="T90" fmla="*/ 1302 w 1302"/>
              <a:gd name="T91" fmla="*/ 484 h 675"/>
              <a:gd name="T92" fmla="*/ 777 w 1302"/>
              <a:gd name="T93" fmla="*/ 484 h 6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02"/>
              <a:gd name="T142" fmla="*/ 0 h 675"/>
              <a:gd name="T143" fmla="*/ 1302 w 1302"/>
              <a:gd name="T144" fmla="*/ 675 h 6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02" h="675">
                <a:moveTo>
                  <a:pt x="777" y="484"/>
                </a:moveTo>
                <a:lnTo>
                  <a:pt x="777" y="151"/>
                </a:lnTo>
                <a:lnTo>
                  <a:pt x="431" y="151"/>
                </a:lnTo>
                <a:lnTo>
                  <a:pt x="431" y="0"/>
                </a:lnTo>
                <a:lnTo>
                  <a:pt x="0" y="0"/>
                </a:lnTo>
                <a:lnTo>
                  <a:pt x="10" y="35"/>
                </a:lnTo>
                <a:lnTo>
                  <a:pt x="21" y="71"/>
                </a:lnTo>
                <a:lnTo>
                  <a:pt x="34" y="105"/>
                </a:lnTo>
                <a:lnTo>
                  <a:pt x="51" y="139"/>
                </a:lnTo>
                <a:lnTo>
                  <a:pt x="70" y="172"/>
                </a:lnTo>
                <a:lnTo>
                  <a:pt x="90" y="204"/>
                </a:lnTo>
                <a:lnTo>
                  <a:pt x="112" y="236"/>
                </a:lnTo>
                <a:lnTo>
                  <a:pt x="136" y="266"/>
                </a:lnTo>
                <a:lnTo>
                  <a:pt x="163" y="297"/>
                </a:lnTo>
                <a:lnTo>
                  <a:pt x="192" y="326"/>
                </a:lnTo>
                <a:lnTo>
                  <a:pt x="223" y="354"/>
                </a:lnTo>
                <a:lnTo>
                  <a:pt x="254" y="382"/>
                </a:lnTo>
                <a:lnTo>
                  <a:pt x="288" y="407"/>
                </a:lnTo>
                <a:lnTo>
                  <a:pt x="324" y="433"/>
                </a:lnTo>
                <a:lnTo>
                  <a:pt x="361" y="457"/>
                </a:lnTo>
                <a:lnTo>
                  <a:pt x="400" y="480"/>
                </a:lnTo>
                <a:lnTo>
                  <a:pt x="441" y="502"/>
                </a:lnTo>
                <a:lnTo>
                  <a:pt x="482" y="524"/>
                </a:lnTo>
                <a:lnTo>
                  <a:pt x="526" y="544"/>
                </a:lnTo>
                <a:lnTo>
                  <a:pt x="569" y="562"/>
                </a:lnTo>
                <a:lnTo>
                  <a:pt x="616" y="579"/>
                </a:lnTo>
                <a:lnTo>
                  <a:pt x="663" y="596"/>
                </a:lnTo>
                <a:lnTo>
                  <a:pt x="711" y="611"/>
                </a:lnTo>
                <a:lnTo>
                  <a:pt x="760" y="623"/>
                </a:lnTo>
                <a:lnTo>
                  <a:pt x="810" y="635"/>
                </a:lnTo>
                <a:lnTo>
                  <a:pt x="863" y="646"/>
                </a:lnTo>
                <a:lnTo>
                  <a:pt x="915" y="654"/>
                </a:lnTo>
                <a:lnTo>
                  <a:pt x="967" y="662"/>
                </a:lnTo>
                <a:lnTo>
                  <a:pt x="1022" y="668"/>
                </a:lnTo>
                <a:lnTo>
                  <a:pt x="1077" y="671"/>
                </a:lnTo>
                <a:lnTo>
                  <a:pt x="1133" y="674"/>
                </a:lnTo>
                <a:lnTo>
                  <a:pt x="1189" y="675"/>
                </a:lnTo>
                <a:lnTo>
                  <a:pt x="1203" y="675"/>
                </a:lnTo>
                <a:lnTo>
                  <a:pt x="1217" y="675"/>
                </a:lnTo>
                <a:lnTo>
                  <a:pt x="1231" y="675"/>
                </a:lnTo>
                <a:lnTo>
                  <a:pt x="1246" y="674"/>
                </a:lnTo>
                <a:lnTo>
                  <a:pt x="1259" y="674"/>
                </a:lnTo>
                <a:lnTo>
                  <a:pt x="1274" y="673"/>
                </a:lnTo>
                <a:lnTo>
                  <a:pt x="1287" y="673"/>
                </a:lnTo>
                <a:lnTo>
                  <a:pt x="1302" y="671"/>
                </a:lnTo>
                <a:lnTo>
                  <a:pt x="1302" y="484"/>
                </a:lnTo>
                <a:lnTo>
                  <a:pt x="777" y="484"/>
                </a:lnTo>
                <a:close/>
              </a:path>
            </a:pathLst>
          </a:custGeom>
          <a:solidFill>
            <a:srgbClr val="FFCC00"/>
          </a:solidFill>
          <a:ln w="9525">
            <a:noFill/>
            <a:round/>
            <a:headEnd/>
            <a:tailEnd/>
          </a:ln>
        </p:spPr>
        <p:txBody>
          <a:bodyPr/>
          <a:lstStyle/>
          <a:p>
            <a:endParaRPr lang="es-ES"/>
          </a:p>
        </p:txBody>
      </p:sp>
      <p:sp>
        <p:nvSpPr>
          <p:cNvPr id="64586" name="Freeform 74"/>
          <p:cNvSpPr>
            <a:spLocks/>
          </p:cNvSpPr>
          <p:nvPr/>
        </p:nvSpPr>
        <p:spPr bwMode="auto">
          <a:xfrm>
            <a:off x="4713288" y="4235450"/>
            <a:ext cx="520700" cy="269875"/>
          </a:xfrm>
          <a:custGeom>
            <a:avLst/>
            <a:gdLst>
              <a:gd name="T0" fmla="*/ 0 w 328"/>
              <a:gd name="T1" fmla="*/ 0 h 170"/>
              <a:gd name="T2" fmla="*/ 0 w 328"/>
              <a:gd name="T3" fmla="*/ 19 h 170"/>
              <a:gd name="T4" fmla="*/ 305 w 328"/>
              <a:gd name="T5" fmla="*/ 19 h 170"/>
              <a:gd name="T6" fmla="*/ 305 w 328"/>
              <a:gd name="T7" fmla="*/ 170 h 170"/>
              <a:gd name="T8" fmla="*/ 328 w 328"/>
              <a:gd name="T9" fmla="*/ 170 h 170"/>
              <a:gd name="T10" fmla="*/ 328 w 328"/>
              <a:gd name="T11" fmla="*/ 0 h 170"/>
              <a:gd name="T12" fmla="*/ 0 w 328"/>
              <a:gd name="T13" fmla="*/ 0 h 170"/>
              <a:gd name="T14" fmla="*/ 0 60000 65536"/>
              <a:gd name="T15" fmla="*/ 0 60000 65536"/>
              <a:gd name="T16" fmla="*/ 0 60000 65536"/>
              <a:gd name="T17" fmla="*/ 0 60000 65536"/>
              <a:gd name="T18" fmla="*/ 0 60000 65536"/>
              <a:gd name="T19" fmla="*/ 0 60000 65536"/>
              <a:gd name="T20" fmla="*/ 0 60000 65536"/>
              <a:gd name="T21" fmla="*/ 0 w 328"/>
              <a:gd name="T22" fmla="*/ 0 h 170"/>
              <a:gd name="T23" fmla="*/ 328 w 328"/>
              <a:gd name="T24" fmla="*/ 170 h 1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8" h="170">
                <a:moveTo>
                  <a:pt x="0" y="0"/>
                </a:moveTo>
                <a:lnTo>
                  <a:pt x="0" y="19"/>
                </a:lnTo>
                <a:lnTo>
                  <a:pt x="305" y="19"/>
                </a:lnTo>
                <a:lnTo>
                  <a:pt x="305" y="170"/>
                </a:lnTo>
                <a:lnTo>
                  <a:pt x="328" y="170"/>
                </a:lnTo>
                <a:lnTo>
                  <a:pt x="328" y="0"/>
                </a:lnTo>
                <a:lnTo>
                  <a:pt x="0" y="0"/>
                </a:lnTo>
                <a:close/>
              </a:path>
            </a:pathLst>
          </a:custGeom>
          <a:solidFill>
            <a:srgbClr val="FFFF00"/>
          </a:solidFill>
          <a:ln w="9525">
            <a:noFill/>
            <a:round/>
            <a:headEnd/>
            <a:tailEnd/>
          </a:ln>
        </p:spPr>
        <p:txBody>
          <a:bodyPr/>
          <a:lstStyle/>
          <a:p>
            <a:endParaRPr lang="es-ES"/>
          </a:p>
        </p:txBody>
      </p:sp>
      <p:sp>
        <p:nvSpPr>
          <p:cNvPr id="64587" name="Freeform 75"/>
          <p:cNvSpPr>
            <a:spLocks/>
          </p:cNvSpPr>
          <p:nvPr/>
        </p:nvSpPr>
        <p:spPr bwMode="auto">
          <a:xfrm>
            <a:off x="4938713" y="4530725"/>
            <a:ext cx="798512" cy="354013"/>
          </a:xfrm>
          <a:custGeom>
            <a:avLst/>
            <a:gdLst>
              <a:gd name="T0" fmla="*/ 0 w 503"/>
              <a:gd name="T1" fmla="*/ 0 h 223"/>
              <a:gd name="T2" fmla="*/ 0 w 503"/>
              <a:gd name="T3" fmla="*/ 21 h 223"/>
              <a:gd name="T4" fmla="*/ 479 w 503"/>
              <a:gd name="T5" fmla="*/ 21 h 223"/>
              <a:gd name="T6" fmla="*/ 479 w 503"/>
              <a:gd name="T7" fmla="*/ 223 h 223"/>
              <a:gd name="T8" fmla="*/ 503 w 503"/>
              <a:gd name="T9" fmla="*/ 223 h 223"/>
              <a:gd name="T10" fmla="*/ 503 w 503"/>
              <a:gd name="T11" fmla="*/ 0 h 223"/>
              <a:gd name="T12" fmla="*/ 0 w 503"/>
              <a:gd name="T13" fmla="*/ 0 h 223"/>
              <a:gd name="T14" fmla="*/ 0 60000 65536"/>
              <a:gd name="T15" fmla="*/ 0 60000 65536"/>
              <a:gd name="T16" fmla="*/ 0 60000 65536"/>
              <a:gd name="T17" fmla="*/ 0 60000 65536"/>
              <a:gd name="T18" fmla="*/ 0 60000 65536"/>
              <a:gd name="T19" fmla="*/ 0 60000 65536"/>
              <a:gd name="T20" fmla="*/ 0 60000 65536"/>
              <a:gd name="T21" fmla="*/ 0 w 503"/>
              <a:gd name="T22" fmla="*/ 0 h 223"/>
              <a:gd name="T23" fmla="*/ 503 w 503"/>
              <a:gd name="T24" fmla="*/ 223 h 2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3" h="223">
                <a:moveTo>
                  <a:pt x="0" y="0"/>
                </a:moveTo>
                <a:lnTo>
                  <a:pt x="0" y="21"/>
                </a:lnTo>
                <a:lnTo>
                  <a:pt x="479" y="21"/>
                </a:lnTo>
                <a:lnTo>
                  <a:pt x="479" y="223"/>
                </a:lnTo>
                <a:lnTo>
                  <a:pt x="503" y="223"/>
                </a:lnTo>
                <a:lnTo>
                  <a:pt x="503" y="0"/>
                </a:lnTo>
                <a:lnTo>
                  <a:pt x="0" y="0"/>
                </a:lnTo>
                <a:close/>
              </a:path>
            </a:pathLst>
          </a:custGeom>
          <a:solidFill>
            <a:srgbClr val="FFFF00"/>
          </a:solidFill>
          <a:ln w="9525">
            <a:noFill/>
            <a:round/>
            <a:headEnd/>
            <a:tailEnd/>
          </a:ln>
        </p:spPr>
        <p:txBody>
          <a:bodyPr/>
          <a:lstStyle/>
          <a:p>
            <a:endParaRPr lang="es-ES"/>
          </a:p>
        </p:txBody>
      </p:sp>
      <p:sp>
        <p:nvSpPr>
          <p:cNvPr id="64588" name="Freeform 76"/>
          <p:cNvSpPr>
            <a:spLocks/>
          </p:cNvSpPr>
          <p:nvPr/>
        </p:nvSpPr>
        <p:spPr bwMode="auto">
          <a:xfrm>
            <a:off x="5791200" y="5019675"/>
            <a:ext cx="796925" cy="193675"/>
          </a:xfrm>
          <a:custGeom>
            <a:avLst/>
            <a:gdLst>
              <a:gd name="T0" fmla="*/ 0 w 502"/>
              <a:gd name="T1" fmla="*/ 0 h 122"/>
              <a:gd name="T2" fmla="*/ 0 w 502"/>
              <a:gd name="T3" fmla="*/ 22 h 122"/>
              <a:gd name="T4" fmla="*/ 486 w 502"/>
              <a:gd name="T5" fmla="*/ 22 h 122"/>
              <a:gd name="T6" fmla="*/ 486 w 502"/>
              <a:gd name="T7" fmla="*/ 122 h 122"/>
              <a:gd name="T8" fmla="*/ 502 w 502"/>
              <a:gd name="T9" fmla="*/ 122 h 122"/>
              <a:gd name="T10" fmla="*/ 502 w 502"/>
              <a:gd name="T11" fmla="*/ 22 h 122"/>
              <a:gd name="T12" fmla="*/ 502 w 502"/>
              <a:gd name="T13" fmla="*/ 8 h 122"/>
              <a:gd name="T14" fmla="*/ 502 w 502"/>
              <a:gd name="T15" fmla="*/ 0 h 122"/>
              <a:gd name="T16" fmla="*/ 0 w 502"/>
              <a:gd name="T17" fmla="*/ 0 h 1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2"/>
              <a:gd name="T28" fmla="*/ 0 h 122"/>
              <a:gd name="T29" fmla="*/ 502 w 502"/>
              <a:gd name="T30" fmla="*/ 122 h 1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2" h="122">
                <a:moveTo>
                  <a:pt x="0" y="0"/>
                </a:moveTo>
                <a:lnTo>
                  <a:pt x="0" y="22"/>
                </a:lnTo>
                <a:lnTo>
                  <a:pt x="486" y="22"/>
                </a:lnTo>
                <a:lnTo>
                  <a:pt x="486" y="122"/>
                </a:lnTo>
                <a:lnTo>
                  <a:pt x="502" y="122"/>
                </a:lnTo>
                <a:lnTo>
                  <a:pt x="502" y="22"/>
                </a:lnTo>
                <a:lnTo>
                  <a:pt x="502" y="8"/>
                </a:lnTo>
                <a:lnTo>
                  <a:pt x="502" y="0"/>
                </a:lnTo>
                <a:lnTo>
                  <a:pt x="0" y="0"/>
                </a:lnTo>
                <a:close/>
              </a:path>
            </a:pathLst>
          </a:custGeom>
          <a:solidFill>
            <a:srgbClr val="FFFF00"/>
          </a:solidFill>
          <a:ln w="9525">
            <a:noFill/>
            <a:round/>
            <a:headEnd/>
            <a:tailEnd/>
          </a:ln>
        </p:spPr>
        <p:txBody>
          <a:bodyPr/>
          <a:lstStyle/>
          <a:p>
            <a:endParaRPr lang="es-ES"/>
          </a:p>
        </p:txBody>
      </p:sp>
      <p:sp>
        <p:nvSpPr>
          <p:cNvPr id="64589" name="Rectangle 77"/>
          <p:cNvSpPr>
            <a:spLocks noChangeArrowheads="1"/>
          </p:cNvSpPr>
          <p:nvPr/>
        </p:nvSpPr>
        <p:spPr bwMode="auto">
          <a:xfrm>
            <a:off x="5324475" y="4545013"/>
            <a:ext cx="31750" cy="352425"/>
          </a:xfrm>
          <a:prstGeom prst="rect">
            <a:avLst/>
          </a:prstGeom>
          <a:solidFill>
            <a:srgbClr val="FFFF00"/>
          </a:solidFill>
          <a:ln w="9525">
            <a:noFill/>
            <a:miter lim="800000"/>
            <a:headEnd/>
            <a:tailEnd/>
          </a:ln>
        </p:spPr>
        <p:txBody>
          <a:bodyPr/>
          <a:lstStyle/>
          <a:p>
            <a:endParaRPr lang="es-ES"/>
          </a:p>
        </p:txBody>
      </p:sp>
      <p:sp>
        <p:nvSpPr>
          <p:cNvPr id="64590" name="Rectangle 78"/>
          <p:cNvSpPr>
            <a:spLocks noChangeArrowheads="1"/>
          </p:cNvSpPr>
          <p:nvPr/>
        </p:nvSpPr>
        <p:spPr bwMode="auto">
          <a:xfrm>
            <a:off x="4867275" y="4254500"/>
            <a:ext cx="33338" cy="231775"/>
          </a:xfrm>
          <a:prstGeom prst="rect">
            <a:avLst/>
          </a:prstGeom>
          <a:solidFill>
            <a:srgbClr val="FFFF00"/>
          </a:solidFill>
          <a:ln w="9525">
            <a:noFill/>
            <a:miter lim="800000"/>
            <a:headEnd/>
            <a:tailEnd/>
          </a:ln>
        </p:spPr>
        <p:txBody>
          <a:bodyPr/>
          <a:lstStyle/>
          <a:p>
            <a:endParaRPr lang="es-ES"/>
          </a:p>
        </p:txBody>
      </p:sp>
      <p:sp>
        <p:nvSpPr>
          <p:cNvPr id="64591" name="Rectangle 79"/>
          <p:cNvSpPr>
            <a:spLocks noChangeArrowheads="1"/>
          </p:cNvSpPr>
          <p:nvPr/>
        </p:nvSpPr>
        <p:spPr bwMode="auto">
          <a:xfrm>
            <a:off x="6059488" y="5051425"/>
            <a:ext cx="31750" cy="134938"/>
          </a:xfrm>
          <a:prstGeom prst="rect">
            <a:avLst/>
          </a:prstGeom>
          <a:solidFill>
            <a:srgbClr val="FFFF00"/>
          </a:solidFill>
          <a:ln w="9525">
            <a:noFill/>
            <a:miter lim="800000"/>
            <a:headEnd/>
            <a:tailEnd/>
          </a:ln>
        </p:spPr>
        <p:txBody>
          <a:bodyPr/>
          <a:lstStyle/>
          <a:p>
            <a:endParaRPr lang="es-ES"/>
          </a:p>
        </p:txBody>
      </p:sp>
      <p:sp>
        <p:nvSpPr>
          <p:cNvPr id="64592" name="Rectangle 80"/>
          <p:cNvSpPr>
            <a:spLocks noChangeArrowheads="1"/>
          </p:cNvSpPr>
          <p:nvPr/>
        </p:nvSpPr>
        <p:spPr bwMode="auto">
          <a:xfrm>
            <a:off x="5278438" y="4891088"/>
            <a:ext cx="250825" cy="31750"/>
          </a:xfrm>
          <a:prstGeom prst="rect">
            <a:avLst/>
          </a:prstGeom>
          <a:solidFill>
            <a:srgbClr val="FFFF00"/>
          </a:solidFill>
          <a:ln w="9525">
            <a:noFill/>
            <a:miter lim="800000"/>
            <a:headEnd/>
            <a:tailEnd/>
          </a:ln>
        </p:spPr>
        <p:txBody>
          <a:bodyPr/>
          <a:lstStyle/>
          <a:p>
            <a:endParaRPr lang="es-ES"/>
          </a:p>
        </p:txBody>
      </p:sp>
      <p:sp>
        <p:nvSpPr>
          <p:cNvPr id="64593" name="Freeform 81"/>
          <p:cNvSpPr>
            <a:spLocks/>
          </p:cNvSpPr>
          <p:nvPr/>
        </p:nvSpPr>
        <p:spPr bwMode="auto">
          <a:xfrm>
            <a:off x="6281738" y="4056063"/>
            <a:ext cx="479425" cy="669925"/>
          </a:xfrm>
          <a:custGeom>
            <a:avLst/>
            <a:gdLst>
              <a:gd name="T0" fmla="*/ 300 w 302"/>
              <a:gd name="T1" fmla="*/ 0 h 422"/>
              <a:gd name="T2" fmla="*/ 12 w 302"/>
              <a:gd name="T3" fmla="*/ 46 h 422"/>
              <a:gd name="T4" fmla="*/ 0 w 302"/>
              <a:gd name="T5" fmla="*/ 49 h 422"/>
              <a:gd name="T6" fmla="*/ 2 w 302"/>
              <a:gd name="T7" fmla="*/ 63 h 422"/>
              <a:gd name="T8" fmla="*/ 59 w 302"/>
              <a:gd name="T9" fmla="*/ 422 h 422"/>
              <a:gd name="T10" fmla="*/ 71 w 302"/>
              <a:gd name="T11" fmla="*/ 421 h 422"/>
              <a:gd name="T12" fmla="*/ 14 w 302"/>
              <a:gd name="T13" fmla="*/ 61 h 422"/>
              <a:gd name="T14" fmla="*/ 302 w 302"/>
              <a:gd name="T15" fmla="*/ 14 h 422"/>
              <a:gd name="T16" fmla="*/ 300 w 302"/>
              <a:gd name="T17" fmla="*/ 0 h 4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2"/>
              <a:gd name="T28" fmla="*/ 0 h 422"/>
              <a:gd name="T29" fmla="*/ 302 w 302"/>
              <a:gd name="T30" fmla="*/ 422 h 4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2" h="422">
                <a:moveTo>
                  <a:pt x="300" y="0"/>
                </a:moveTo>
                <a:lnTo>
                  <a:pt x="12" y="46"/>
                </a:lnTo>
                <a:lnTo>
                  <a:pt x="0" y="49"/>
                </a:lnTo>
                <a:lnTo>
                  <a:pt x="2" y="63"/>
                </a:lnTo>
                <a:lnTo>
                  <a:pt x="59" y="422"/>
                </a:lnTo>
                <a:lnTo>
                  <a:pt x="71" y="421"/>
                </a:lnTo>
                <a:lnTo>
                  <a:pt x="14" y="61"/>
                </a:lnTo>
                <a:lnTo>
                  <a:pt x="302" y="14"/>
                </a:lnTo>
                <a:lnTo>
                  <a:pt x="300" y="0"/>
                </a:lnTo>
                <a:close/>
              </a:path>
            </a:pathLst>
          </a:custGeom>
          <a:solidFill>
            <a:srgbClr val="FFFF00"/>
          </a:solidFill>
          <a:ln w="9525">
            <a:noFill/>
            <a:round/>
            <a:headEnd/>
            <a:tailEnd/>
          </a:ln>
        </p:spPr>
        <p:txBody>
          <a:bodyPr/>
          <a:lstStyle/>
          <a:p>
            <a:endParaRPr lang="es-ES"/>
          </a:p>
        </p:txBody>
      </p:sp>
      <p:sp>
        <p:nvSpPr>
          <p:cNvPr id="64594" name="Freeform 82"/>
          <p:cNvSpPr>
            <a:spLocks/>
          </p:cNvSpPr>
          <p:nvPr/>
        </p:nvSpPr>
        <p:spPr bwMode="auto">
          <a:xfrm>
            <a:off x="6078538" y="3990975"/>
            <a:ext cx="152400" cy="98425"/>
          </a:xfrm>
          <a:custGeom>
            <a:avLst/>
            <a:gdLst>
              <a:gd name="T0" fmla="*/ 96 w 96"/>
              <a:gd name="T1" fmla="*/ 55 h 62"/>
              <a:gd name="T2" fmla="*/ 92 w 96"/>
              <a:gd name="T3" fmla="*/ 53 h 62"/>
              <a:gd name="T4" fmla="*/ 81 w 96"/>
              <a:gd name="T5" fmla="*/ 46 h 62"/>
              <a:gd name="T6" fmla="*/ 65 w 96"/>
              <a:gd name="T7" fmla="*/ 37 h 62"/>
              <a:gd name="T8" fmla="*/ 48 w 96"/>
              <a:gd name="T9" fmla="*/ 26 h 62"/>
              <a:gd name="T10" fmla="*/ 30 w 96"/>
              <a:gd name="T11" fmla="*/ 15 h 62"/>
              <a:gd name="T12" fmla="*/ 14 w 96"/>
              <a:gd name="T13" fmla="*/ 7 h 62"/>
              <a:gd name="T14" fmla="*/ 3 w 96"/>
              <a:gd name="T15" fmla="*/ 1 h 62"/>
              <a:gd name="T16" fmla="*/ 0 w 96"/>
              <a:gd name="T17" fmla="*/ 0 h 62"/>
              <a:gd name="T18" fmla="*/ 3 w 96"/>
              <a:gd name="T19" fmla="*/ 3 h 62"/>
              <a:gd name="T20" fmla="*/ 13 w 96"/>
              <a:gd name="T21" fmla="*/ 10 h 62"/>
              <a:gd name="T22" fmla="*/ 27 w 96"/>
              <a:gd name="T23" fmla="*/ 20 h 62"/>
              <a:gd name="T24" fmla="*/ 41 w 96"/>
              <a:gd name="T25" fmla="*/ 31 h 62"/>
              <a:gd name="T26" fmla="*/ 56 w 96"/>
              <a:gd name="T27" fmla="*/ 42 h 62"/>
              <a:gd name="T28" fmla="*/ 69 w 96"/>
              <a:gd name="T29" fmla="*/ 52 h 62"/>
              <a:gd name="T30" fmla="*/ 78 w 96"/>
              <a:gd name="T31" fmla="*/ 59 h 62"/>
              <a:gd name="T32" fmla="*/ 81 w 96"/>
              <a:gd name="T33" fmla="*/ 62 h 62"/>
              <a:gd name="T34" fmla="*/ 96 w 96"/>
              <a:gd name="T35" fmla="*/ 55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6"/>
              <a:gd name="T55" fmla="*/ 0 h 62"/>
              <a:gd name="T56" fmla="*/ 96 w 96"/>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6" h="62">
                <a:moveTo>
                  <a:pt x="96" y="55"/>
                </a:moveTo>
                <a:lnTo>
                  <a:pt x="92" y="53"/>
                </a:lnTo>
                <a:lnTo>
                  <a:pt x="81" y="46"/>
                </a:lnTo>
                <a:lnTo>
                  <a:pt x="65" y="37"/>
                </a:lnTo>
                <a:lnTo>
                  <a:pt x="48" y="26"/>
                </a:lnTo>
                <a:lnTo>
                  <a:pt x="30" y="15"/>
                </a:lnTo>
                <a:lnTo>
                  <a:pt x="14" y="7"/>
                </a:lnTo>
                <a:lnTo>
                  <a:pt x="3" y="1"/>
                </a:lnTo>
                <a:lnTo>
                  <a:pt x="0" y="0"/>
                </a:lnTo>
                <a:lnTo>
                  <a:pt x="3" y="3"/>
                </a:lnTo>
                <a:lnTo>
                  <a:pt x="13" y="10"/>
                </a:lnTo>
                <a:lnTo>
                  <a:pt x="27" y="20"/>
                </a:lnTo>
                <a:lnTo>
                  <a:pt x="41" y="31"/>
                </a:lnTo>
                <a:lnTo>
                  <a:pt x="56" y="42"/>
                </a:lnTo>
                <a:lnTo>
                  <a:pt x="69" y="52"/>
                </a:lnTo>
                <a:lnTo>
                  <a:pt x="78" y="59"/>
                </a:lnTo>
                <a:lnTo>
                  <a:pt x="81" y="62"/>
                </a:lnTo>
                <a:lnTo>
                  <a:pt x="96" y="55"/>
                </a:lnTo>
                <a:close/>
              </a:path>
            </a:pathLst>
          </a:custGeom>
          <a:solidFill>
            <a:srgbClr val="FFCC00"/>
          </a:solidFill>
          <a:ln w="9525">
            <a:noFill/>
            <a:round/>
            <a:headEnd/>
            <a:tailEnd/>
          </a:ln>
        </p:spPr>
        <p:txBody>
          <a:bodyPr/>
          <a:lstStyle/>
          <a:p>
            <a:endParaRPr lang="es-ES"/>
          </a:p>
        </p:txBody>
      </p:sp>
      <p:sp>
        <p:nvSpPr>
          <p:cNvPr id="64595" name="Freeform 83"/>
          <p:cNvSpPr>
            <a:spLocks/>
          </p:cNvSpPr>
          <p:nvPr/>
        </p:nvSpPr>
        <p:spPr bwMode="auto">
          <a:xfrm>
            <a:off x="4970463" y="3662363"/>
            <a:ext cx="582612" cy="650875"/>
          </a:xfrm>
          <a:custGeom>
            <a:avLst/>
            <a:gdLst>
              <a:gd name="T0" fmla="*/ 0 w 367"/>
              <a:gd name="T1" fmla="*/ 12 h 410"/>
              <a:gd name="T2" fmla="*/ 103 w 367"/>
              <a:gd name="T3" fmla="*/ 320 h 410"/>
              <a:gd name="T4" fmla="*/ 328 w 367"/>
              <a:gd name="T5" fmla="*/ 410 h 410"/>
              <a:gd name="T6" fmla="*/ 367 w 367"/>
              <a:gd name="T7" fmla="*/ 355 h 410"/>
              <a:gd name="T8" fmla="*/ 219 w 367"/>
              <a:gd name="T9" fmla="*/ 255 h 410"/>
              <a:gd name="T10" fmla="*/ 182 w 367"/>
              <a:gd name="T11" fmla="*/ 0 h 410"/>
              <a:gd name="T12" fmla="*/ 0 w 367"/>
              <a:gd name="T13" fmla="*/ 12 h 410"/>
              <a:gd name="T14" fmla="*/ 0 60000 65536"/>
              <a:gd name="T15" fmla="*/ 0 60000 65536"/>
              <a:gd name="T16" fmla="*/ 0 60000 65536"/>
              <a:gd name="T17" fmla="*/ 0 60000 65536"/>
              <a:gd name="T18" fmla="*/ 0 60000 65536"/>
              <a:gd name="T19" fmla="*/ 0 60000 65536"/>
              <a:gd name="T20" fmla="*/ 0 60000 65536"/>
              <a:gd name="T21" fmla="*/ 0 w 367"/>
              <a:gd name="T22" fmla="*/ 0 h 410"/>
              <a:gd name="T23" fmla="*/ 367 w 367"/>
              <a:gd name="T24" fmla="*/ 410 h 4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7" h="410">
                <a:moveTo>
                  <a:pt x="0" y="12"/>
                </a:moveTo>
                <a:lnTo>
                  <a:pt x="103" y="320"/>
                </a:lnTo>
                <a:lnTo>
                  <a:pt x="328" y="410"/>
                </a:lnTo>
                <a:lnTo>
                  <a:pt x="367" y="355"/>
                </a:lnTo>
                <a:lnTo>
                  <a:pt x="219" y="255"/>
                </a:lnTo>
                <a:lnTo>
                  <a:pt x="182" y="0"/>
                </a:lnTo>
                <a:lnTo>
                  <a:pt x="0" y="12"/>
                </a:lnTo>
                <a:close/>
              </a:path>
            </a:pathLst>
          </a:custGeom>
          <a:solidFill>
            <a:srgbClr val="7F00FF"/>
          </a:solidFill>
          <a:ln w="9525">
            <a:noFill/>
            <a:round/>
            <a:headEnd/>
            <a:tailEnd/>
          </a:ln>
        </p:spPr>
        <p:txBody>
          <a:bodyPr/>
          <a:lstStyle/>
          <a:p>
            <a:endParaRPr lang="es-ES"/>
          </a:p>
        </p:txBody>
      </p:sp>
      <p:sp>
        <p:nvSpPr>
          <p:cNvPr id="64596" name="Freeform 84"/>
          <p:cNvSpPr>
            <a:spLocks/>
          </p:cNvSpPr>
          <p:nvPr/>
        </p:nvSpPr>
        <p:spPr bwMode="auto">
          <a:xfrm>
            <a:off x="5197475" y="3719513"/>
            <a:ext cx="176213" cy="390525"/>
          </a:xfrm>
          <a:custGeom>
            <a:avLst/>
            <a:gdLst>
              <a:gd name="T0" fmla="*/ 0 w 111"/>
              <a:gd name="T1" fmla="*/ 0 h 246"/>
              <a:gd name="T2" fmla="*/ 51 w 111"/>
              <a:gd name="T3" fmla="*/ 206 h 246"/>
              <a:gd name="T4" fmla="*/ 111 w 111"/>
              <a:gd name="T5" fmla="*/ 246 h 246"/>
              <a:gd name="T6" fmla="*/ 62 w 111"/>
              <a:gd name="T7" fmla="*/ 186 h 246"/>
              <a:gd name="T8" fmla="*/ 0 w 111"/>
              <a:gd name="T9" fmla="*/ 0 h 246"/>
              <a:gd name="T10" fmla="*/ 0 60000 65536"/>
              <a:gd name="T11" fmla="*/ 0 60000 65536"/>
              <a:gd name="T12" fmla="*/ 0 60000 65536"/>
              <a:gd name="T13" fmla="*/ 0 60000 65536"/>
              <a:gd name="T14" fmla="*/ 0 60000 65536"/>
              <a:gd name="T15" fmla="*/ 0 w 111"/>
              <a:gd name="T16" fmla="*/ 0 h 246"/>
              <a:gd name="T17" fmla="*/ 111 w 111"/>
              <a:gd name="T18" fmla="*/ 246 h 246"/>
            </a:gdLst>
            <a:ahLst/>
            <a:cxnLst>
              <a:cxn ang="T10">
                <a:pos x="T0" y="T1"/>
              </a:cxn>
              <a:cxn ang="T11">
                <a:pos x="T2" y="T3"/>
              </a:cxn>
              <a:cxn ang="T12">
                <a:pos x="T4" y="T5"/>
              </a:cxn>
              <a:cxn ang="T13">
                <a:pos x="T6" y="T7"/>
              </a:cxn>
              <a:cxn ang="T14">
                <a:pos x="T8" y="T9"/>
              </a:cxn>
            </a:cxnLst>
            <a:rect l="T15" t="T16" r="T17" b="T18"/>
            <a:pathLst>
              <a:path w="111" h="246">
                <a:moveTo>
                  <a:pt x="0" y="0"/>
                </a:moveTo>
                <a:lnTo>
                  <a:pt x="51" y="206"/>
                </a:lnTo>
                <a:lnTo>
                  <a:pt x="111" y="246"/>
                </a:lnTo>
                <a:lnTo>
                  <a:pt x="62" y="186"/>
                </a:lnTo>
                <a:lnTo>
                  <a:pt x="0" y="0"/>
                </a:lnTo>
                <a:close/>
              </a:path>
            </a:pathLst>
          </a:custGeom>
          <a:solidFill>
            <a:srgbClr val="9E3FFF"/>
          </a:solidFill>
          <a:ln w="9525">
            <a:noFill/>
            <a:round/>
            <a:headEnd/>
            <a:tailEnd/>
          </a:ln>
        </p:spPr>
        <p:txBody>
          <a:bodyPr/>
          <a:lstStyle/>
          <a:p>
            <a:endParaRPr lang="es-ES"/>
          </a:p>
        </p:txBody>
      </p:sp>
      <p:sp>
        <p:nvSpPr>
          <p:cNvPr id="64597" name="Freeform 85"/>
          <p:cNvSpPr>
            <a:spLocks/>
          </p:cNvSpPr>
          <p:nvPr/>
        </p:nvSpPr>
        <p:spPr bwMode="auto">
          <a:xfrm>
            <a:off x="4930775" y="3643313"/>
            <a:ext cx="433388" cy="617537"/>
          </a:xfrm>
          <a:custGeom>
            <a:avLst/>
            <a:gdLst>
              <a:gd name="T0" fmla="*/ 0 w 273"/>
              <a:gd name="T1" fmla="*/ 0 h 389"/>
              <a:gd name="T2" fmla="*/ 88 w 273"/>
              <a:gd name="T3" fmla="*/ 291 h 389"/>
              <a:gd name="T4" fmla="*/ 273 w 273"/>
              <a:gd name="T5" fmla="*/ 389 h 389"/>
              <a:gd name="T6" fmla="*/ 72 w 273"/>
              <a:gd name="T7" fmla="*/ 306 h 389"/>
              <a:gd name="T8" fmla="*/ 0 w 273"/>
              <a:gd name="T9" fmla="*/ 0 h 389"/>
              <a:gd name="T10" fmla="*/ 0 60000 65536"/>
              <a:gd name="T11" fmla="*/ 0 60000 65536"/>
              <a:gd name="T12" fmla="*/ 0 60000 65536"/>
              <a:gd name="T13" fmla="*/ 0 60000 65536"/>
              <a:gd name="T14" fmla="*/ 0 60000 65536"/>
              <a:gd name="T15" fmla="*/ 0 w 273"/>
              <a:gd name="T16" fmla="*/ 0 h 389"/>
              <a:gd name="T17" fmla="*/ 273 w 273"/>
              <a:gd name="T18" fmla="*/ 389 h 389"/>
            </a:gdLst>
            <a:ahLst/>
            <a:cxnLst>
              <a:cxn ang="T10">
                <a:pos x="T0" y="T1"/>
              </a:cxn>
              <a:cxn ang="T11">
                <a:pos x="T2" y="T3"/>
              </a:cxn>
              <a:cxn ang="T12">
                <a:pos x="T4" y="T5"/>
              </a:cxn>
              <a:cxn ang="T13">
                <a:pos x="T6" y="T7"/>
              </a:cxn>
              <a:cxn ang="T14">
                <a:pos x="T8" y="T9"/>
              </a:cxn>
            </a:cxnLst>
            <a:rect l="T15" t="T16" r="T17" b="T18"/>
            <a:pathLst>
              <a:path w="273" h="389">
                <a:moveTo>
                  <a:pt x="0" y="0"/>
                </a:moveTo>
                <a:lnTo>
                  <a:pt x="88" y="291"/>
                </a:lnTo>
                <a:lnTo>
                  <a:pt x="273" y="389"/>
                </a:lnTo>
                <a:lnTo>
                  <a:pt x="72" y="306"/>
                </a:lnTo>
                <a:lnTo>
                  <a:pt x="0" y="0"/>
                </a:lnTo>
                <a:close/>
              </a:path>
            </a:pathLst>
          </a:custGeom>
          <a:solidFill>
            <a:srgbClr val="000000"/>
          </a:solidFill>
          <a:ln w="9525">
            <a:noFill/>
            <a:round/>
            <a:headEnd/>
            <a:tailEnd/>
          </a:ln>
        </p:spPr>
        <p:txBody>
          <a:bodyPr/>
          <a:lstStyle/>
          <a:p>
            <a:endParaRPr lang="es-E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219200" y="1371600"/>
            <a:ext cx="6629400" cy="685800"/>
          </a:xfrm>
          <a:solidFill>
            <a:schemeClr val="accent2"/>
          </a:solidFill>
        </p:spPr>
        <p:txBody>
          <a:bodyPr/>
          <a:lstStyle/>
          <a:p>
            <a:pPr eaLnBrk="1" hangingPunct="1"/>
            <a:r>
              <a:rPr lang="es-MX" sz="2800" b="1" smtClean="0"/>
              <a:t>Características de los Proyectos</a:t>
            </a:r>
          </a:p>
        </p:txBody>
      </p:sp>
      <p:sp>
        <p:nvSpPr>
          <p:cNvPr id="440323" name="Rectangle 3"/>
          <p:cNvSpPr>
            <a:spLocks noGrp="1" noChangeArrowheads="1"/>
          </p:cNvSpPr>
          <p:nvPr>
            <p:ph type="body" sz="half" idx="2"/>
          </p:nvPr>
        </p:nvSpPr>
        <p:spPr>
          <a:xfrm>
            <a:off x="4572000" y="2133600"/>
            <a:ext cx="3810000" cy="4114800"/>
          </a:xfrm>
        </p:spPr>
        <p:txBody>
          <a:bodyPr/>
          <a:lstStyle/>
          <a:p>
            <a:pPr eaLnBrk="1" hangingPunct="1">
              <a:defRPr/>
            </a:pPr>
            <a:r>
              <a:rPr lang="es-MX" sz="2400" b="1" smtClean="0"/>
              <a:t>Se dan hacia futuro</a:t>
            </a:r>
          </a:p>
          <a:p>
            <a:pPr eaLnBrk="1" hangingPunct="1">
              <a:defRPr/>
            </a:pPr>
            <a:r>
              <a:rPr lang="es-MX" sz="2400" b="1" smtClean="0"/>
              <a:t>Se dan en ambientes cambiantes</a:t>
            </a:r>
          </a:p>
          <a:p>
            <a:pPr eaLnBrk="1" hangingPunct="1">
              <a:defRPr/>
            </a:pPr>
            <a:r>
              <a:rPr lang="es-MX" sz="2400" b="1" smtClean="0"/>
              <a:t>Se plantean generalmente a largo plazo</a:t>
            </a:r>
          </a:p>
          <a:p>
            <a:pPr eaLnBrk="1" hangingPunct="1">
              <a:defRPr/>
            </a:pPr>
            <a:r>
              <a:rPr lang="es-MX" sz="2400" b="1" smtClean="0"/>
              <a:t>Sus efectos son duraderos e irreversibles</a:t>
            </a:r>
          </a:p>
        </p:txBody>
      </p:sp>
      <p:sp>
        <p:nvSpPr>
          <p:cNvPr id="65540" name="Freeform 4"/>
          <p:cNvSpPr>
            <a:spLocks/>
          </p:cNvSpPr>
          <p:nvPr/>
        </p:nvSpPr>
        <p:spPr bwMode="auto">
          <a:xfrm>
            <a:off x="990600" y="2763838"/>
            <a:ext cx="3189288" cy="2159000"/>
          </a:xfrm>
          <a:custGeom>
            <a:avLst/>
            <a:gdLst>
              <a:gd name="T0" fmla="*/ 1773 w 2009"/>
              <a:gd name="T1" fmla="*/ 1360 h 1360"/>
              <a:gd name="T2" fmla="*/ 67 w 2009"/>
              <a:gd name="T3" fmla="*/ 1281 h 1360"/>
              <a:gd name="T4" fmla="*/ 0 w 2009"/>
              <a:gd name="T5" fmla="*/ 0 h 1360"/>
              <a:gd name="T6" fmla="*/ 2009 w 2009"/>
              <a:gd name="T7" fmla="*/ 382 h 1360"/>
              <a:gd name="T8" fmla="*/ 1773 w 2009"/>
              <a:gd name="T9" fmla="*/ 1360 h 1360"/>
              <a:gd name="T10" fmla="*/ 1773 w 2009"/>
              <a:gd name="T11" fmla="*/ 1360 h 1360"/>
              <a:gd name="T12" fmla="*/ 0 60000 65536"/>
              <a:gd name="T13" fmla="*/ 0 60000 65536"/>
              <a:gd name="T14" fmla="*/ 0 60000 65536"/>
              <a:gd name="T15" fmla="*/ 0 60000 65536"/>
              <a:gd name="T16" fmla="*/ 0 60000 65536"/>
              <a:gd name="T17" fmla="*/ 0 60000 65536"/>
              <a:gd name="T18" fmla="*/ 0 w 2009"/>
              <a:gd name="T19" fmla="*/ 0 h 1360"/>
              <a:gd name="T20" fmla="*/ 2009 w 2009"/>
              <a:gd name="T21" fmla="*/ 1360 h 1360"/>
            </a:gdLst>
            <a:ahLst/>
            <a:cxnLst>
              <a:cxn ang="T12">
                <a:pos x="T0" y="T1"/>
              </a:cxn>
              <a:cxn ang="T13">
                <a:pos x="T2" y="T3"/>
              </a:cxn>
              <a:cxn ang="T14">
                <a:pos x="T4" y="T5"/>
              </a:cxn>
              <a:cxn ang="T15">
                <a:pos x="T6" y="T7"/>
              </a:cxn>
              <a:cxn ang="T16">
                <a:pos x="T8" y="T9"/>
              </a:cxn>
              <a:cxn ang="T17">
                <a:pos x="T10" y="T11"/>
              </a:cxn>
            </a:cxnLst>
            <a:rect l="T18" t="T19" r="T20" b="T21"/>
            <a:pathLst>
              <a:path w="2009" h="1360">
                <a:moveTo>
                  <a:pt x="1773" y="1360"/>
                </a:moveTo>
                <a:lnTo>
                  <a:pt x="67" y="1281"/>
                </a:lnTo>
                <a:lnTo>
                  <a:pt x="0" y="0"/>
                </a:lnTo>
                <a:lnTo>
                  <a:pt x="2009" y="382"/>
                </a:lnTo>
                <a:lnTo>
                  <a:pt x="1773" y="1360"/>
                </a:lnTo>
                <a:close/>
              </a:path>
            </a:pathLst>
          </a:custGeom>
          <a:noFill/>
          <a:ln w="9525">
            <a:noFill/>
            <a:round/>
            <a:headEnd/>
            <a:tailEnd/>
          </a:ln>
        </p:spPr>
        <p:txBody>
          <a:bodyPr/>
          <a:lstStyle/>
          <a:p>
            <a:endParaRPr lang="es-ES"/>
          </a:p>
        </p:txBody>
      </p:sp>
      <p:sp>
        <p:nvSpPr>
          <p:cNvPr id="65541" name="Freeform 5"/>
          <p:cNvSpPr>
            <a:spLocks/>
          </p:cNvSpPr>
          <p:nvPr/>
        </p:nvSpPr>
        <p:spPr bwMode="auto">
          <a:xfrm>
            <a:off x="1247775" y="2565400"/>
            <a:ext cx="400050" cy="1458913"/>
          </a:xfrm>
          <a:custGeom>
            <a:avLst/>
            <a:gdLst>
              <a:gd name="T0" fmla="*/ 13 w 252"/>
              <a:gd name="T1" fmla="*/ 14 h 919"/>
              <a:gd name="T2" fmla="*/ 73 w 252"/>
              <a:gd name="T3" fmla="*/ 184 h 919"/>
              <a:gd name="T4" fmla="*/ 0 w 252"/>
              <a:gd name="T5" fmla="*/ 202 h 919"/>
              <a:gd name="T6" fmla="*/ 48 w 252"/>
              <a:gd name="T7" fmla="*/ 380 h 919"/>
              <a:gd name="T8" fmla="*/ 92 w 252"/>
              <a:gd name="T9" fmla="*/ 610 h 919"/>
              <a:gd name="T10" fmla="*/ 123 w 252"/>
              <a:gd name="T11" fmla="*/ 802 h 919"/>
              <a:gd name="T12" fmla="*/ 180 w 252"/>
              <a:gd name="T13" fmla="*/ 919 h 919"/>
              <a:gd name="T14" fmla="*/ 217 w 252"/>
              <a:gd name="T15" fmla="*/ 881 h 919"/>
              <a:gd name="T16" fmla="*/ 250 w 252"/>
              <a:gd name="T17" fmla="*/ 783 h 919"/>
              <a:gd name="T18" fmla="*/ 252 w 252"/>
              <a:gd name="T19" fmla="*/ 620 h 919"/>
              <a:gd name="T20" fmla="*/ 211 w 252"/>
              <a:gd name="T21" fmla="*/ 392 h 919"/>
              <a:gd name="T22" fmla="*/ 154 w 252"/>
              <a:gd name="T23" fmla="*/ 177 h 919"/>
              <a:gd name="T24" fmla="*/ 120 w 252"/>
              <a:gd name="T25" fmla="*/ 0 h 919"/>
              <a:gd name="T26" fmla="*/ 13 w 252"/>
              <a:gd name="T27" fmla="*/ 14 h 919"/>
              <a:gd name="T28" fmla="*/ 13 w 252"/>
              <a:gd name="T29" fmla="*/ 14 h 9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2"/>
              <a:gd name="T46" fmla="*/ 0 h 919"/>
              <a:gd name="T47" fmla="*/ 252 w 252"/>
              <a:gd name="T48" fmla="*/ 919 h 9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2" h="919">
                <a:moveTo>
                  <a:pt x="13" y="14"/>
                </a:moveTo>
                <a:lnTo>
                  <a:pt x="73" y="184"/>
                </a:lnTo>
                <a:lnTo>
                  <a:pt x="0" y="202"/>
                </a:lnTo>
                <a:lnTo>
                  <a:pt x="48" y="380"/>
                </a:lnTo>
                <a:lnTo>
                  <a:pt x="92" y="610"/>
                </a:lnTo>
                <a:lnTo>
                  <a:pt x="123" y="802"/>
                </a:lnTo>
                <a:lnTo>
                  <a:pt x="180" y="919"/>
                </a:lnTo>
                <a:lnTo>
                  <a:pt x="217" y="881"/>
                </a:lnTo>
                <a:lnTo>
                  <a:pt x="250" y="783"/>
                </a:lnTo>
                <a:lnTo>
                  <a:pt x="252" y="620"/>
                </a:lnTo>
                <a:lnTo>
                  <a:pt x="211" y="392"/>
                </a:lnTo>
                <a:lnTo>
                  <a:pt x="154" y="177"/>
                </a:lnTo>
                <a:lnTo>
                  <a:pt x="120" y="0"/>
                </a:lnTo>
                <a:lnTo>
                  <a:pt x="13" y="14"/>
                </a:lnTo>
                <a:close/>
              </a:path>
            </a:pathLst>
          </a:custGeom>
          <a:solidFill>
            <a:srgbClr val="FF994D"/>
          </a:solidFill>
          <a:ln w="9525">
            <a:noFill/>
            <a:round/>
            <a:headEnd/>
            <a:tailEnd/>
          </a:ln>
        </p:spPr>
        <p:txBody>
          <a:bodyPr/>
          <a:lstStyle/>
          <a:p>
            <a:endParaRPr lang="es-ES"/>
          </a:p>
        </p:txBody>
      </p:sp>
      <p:sp>
        <p:nvSpPr>
          <p:cNvPr id="65542" name="Freeform 6"/>
          <p:cNvSpPr>
            <a:spLocks/>
          </p:cNvSpPr>
          <p:nvPr/>
        </p:nvSpPr>
        <p:spPr bwMode="auto">
          <a:xfrm>
            <a:off x="1422400" y="2286000"/>
            <a:ext cx="1531938" cy="782638"/>
          </a:xfrm>
          <a:custGeom>
            <a:avLst/>
            <a:gdLst>
              <a:gd name="T0" fmla="*/ 0 w 965"/>
              <a:gd name="T1" fmla="*/ 0 h 493"/>
              <a:gd name="T2" fmla="*/ 7 w 965"/>
              <a:gd name="T3" fmla="*/ 123 h 493"/>
              <a:gd name="T4" fmla="*/ 13 w 965"/>
              <a:gd name="T5" fmla="*/ 180 h 493"/>
              <a:gd name="T6" fmla="*/ 63 w 965"/>
              <a:gd name="T7" fmla="*/ 493 h 493"/>
              <a:gd name="T8" fmla="*/ 85 w 965"/>
              <a:gd name="T9" fmla="*/ 334 h 493"/>
              <a:gd name="T10" fmla="*/ 95 w 965"/>
              <a:gd name="T11" fmla="*/ 173 h 493"/>
              <a:gd name="T12" fmla="*/ 190 w 965"/>
              <a:gd name="T13" fmla="*/ 176 h 493"/>
              <a:gd name="T14" fmla="*/ 407 w 965"/>
              <a:gd name="T15" fmla="*/ 190 h 493"/>
              <a:gd name="T16" fmla="*/ 627 w 965"/>
              <a:gd name="T17" fmla="*/ 199 h 493"/>
              <a:gd name="T18" fmla="*/ 911 w 965"/>
              <a:gd name="T19" fmla="*/ 196 h 493"/>
              <a:gd name="T20" fmla="*/ 965 w 965"/>
              <a:gd name="T21" fmla="*/ 154 h 493"/>
              <a:gd name="T22" fmla="*/ 682 w 965"/>
              <a:gd name="T23" fmla="*/ 123 h 493"/>
              <a:gd name="T24" fmla="*/ 307 w 965"/>
              <a:gd name="T25" fmla="*/ 76 h 493"/>
              <a:gd name="T26" fmla="*/ 0 w 965"/>
              <a:gd name="T27" fmla="*/ 0 h 493"/>
              <a:gd name="T28" fmla="*/ 0 w 965"/>
              <a:gd name="T29" fmla="*/ 0 h 4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65"/>
              <a:gd name="T46" fmla="*/ 0 h 493"/>
              <a:gd name="T47" fmla="*/ 965 w 965"/>
              <a:gd name="T48" fmla="*/ 493 h 4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65" h="493">
                <a:moveTo>
                  <a:pt x="0" y="0"/>
                </a:moveTo>
                <a:lnTo>
                  <a:pt x="7" y="123"/>
                </a:lnTo>
                <a:lnTo>
                  <a:pt x="13" y="180"/>
                </a:lnTo>
                <a:lnTo>
                  <a:pt x="63" y="493"/>
                </a:lnTo>
                <a:lnTo>
                  <a:pt x="85" y="334"/>
                </a:lnTo>
                <a:lnTo>
                  <a:pt x="95" y="173"/>
                </a:lnTo>
                <a:lnTo>
                  <a:pt x="190" y="176"/>
                </a:lnTo>
                <a:lnTo>
                  <a:pt x="407" y="190"/>
                </a:lnTo>
                <a:lnTo>
                  <a:pt x="627" y="199"/>
                </a:lnTo>
                <a:lnTo>
                  <a:pt x="911" y="196"/>
                </a:lnTo>
                <a:lnTo>
                  <a:pt x="965" y="154"/>
                </a:lnTo>
                <a:lnTo>
                  <a:pt x="682" y="123"/>
                </a:lnTo>
                <a:lnTo>
                  <a:pt x="307" y="76"/>
                </a:lnTo>
                <a:lnTo>
                  <a:pt x="0" y="0"/>
                </a:lnTo>
                <a:close/>
              </a:path>
            </a:pathLst>
          </a:custGeom>
          <a:solidFill>
            <a:srgbClr val="FFD97F"/>
          </a:solidFill>
          <a:ln w="9525">
            <a:noFill/>
            <a:round/>
            <a:headEnd/>
            <a:tailEnd/>
          </a:ln>
        </p:spPr>
        <p:txBody>
          <a:bodyPr/>
          <a:lstStyle/>
          <a:p>
            <a:endParaRPr lang="es-ES"/>
          </a:p>
        </p:txBody>
      </p:sp>
      <p:sp>
        <p:nvSpPr>
          <p:cNvPr id="65543" name="Freeform 7"/>
          <p:cNvSpPr>
            <a:spLocks/>
          </p:cNvSpPr>
          <p:nvPr/>
        </p:nvSpPr>
        <p:spPr bwMode="auto">
          <a:xfrm>
            <a:off x="1547813" y="2365375"/>
            <a:ext cx="2357437" cy="1724025"/>
          </a:xfrm>
          <a:custGeom>
            <a:avLst/>
            <a:gdLst>
              <a:gd name="T0" fmla="*/ 28 w 1485"/>
              <a:gd name="T1" fmla="*/ 101 h 1086"/>
              <a:gd name="T2" fmla="*/ 16 w 1485"/>
              <a:gd name="T3" fmla="*/ 209 h 1086"/>
              <a:gd name="T4" fmla="*/ 10 w 1485"/>
              <a:gd name="T5" fmla="*/ 366 h 1086"/>
              <a:gd name="T6" fmla="*/ 47 w 1485"/>
              <a:gd name="T7" fmla="*/ 590 h 1086"/>
              <a:gd name="T8" fmla="*/ 63 w 1485"/>
              <a:gd name="T9" fmla="*/ 780 h 1086"/>
              <a:gd name="T10" fmla="*/ 61 w 1485"/>
              <a:gd name="T11" fmla="*/ 925 h 1086"/>
              <a:gd name="T12" fmla="*/ 0 w 1485"/>
              <a:gd name="T13" fmla="*/ 1055 h 1086"/>
              <a:gd name="T14" fmla="*/ 127 w 1485"/>
              <a:gd name="T15" fmla="*/ 1077 h 1086"/>
              <a:gd name="T16" fmla="*/ 422 w 1485"/>
              <a:gd name="T17" fmla="*/ 1023 h 1086"/>
              <a:gd name="T18" fmla="*/ 495 w 1485"/>
              <a:gd name="T19" fmla="*/ 1020 h 1086"/>
              <a:gd name="T20" fmla="*/ 628 w 1485"/>
              <a:gd name="T21" fmla="*/ 1020 h 1086"/>
              <a:gd name="T22" fmla="*/ 842 w 1485"/>
              <a:gd name="T23" fmla="*/ 1048 h 1086"/>
              <a:gd name="T24" fmla="*/ 1012 w 1485"/>
              <a:gd name="T25" fmla="*/ 1086 h 1086"/>
              <a:gd name="T26" fmla="*/ 1170 w 1485"/>
              <a:gd name="T27" fmla="*/ 1086 h 1086"/>
              <a:gd name="T28" fmla="*/ 1273 w 1485"/>
              <a:gd name="T29" fmla="*/ 1023 h 1086"/>
              <a:gd name="T30" fmla="*/ 1366 w 1485"/>
              <a:gd name="T31" fmla="*/ 802 h 1086"/>
              <a:gd name="T32" fmla="*/ 1397 w 1485"/>
              <a:gd name="T33" fmla="*/ 581 h 1086"/>
              <a:gd name="T34" fmla="*/ 1403 w 1485"/>
              <a:gd name="T35" fmla="*/ 338 h 1086"/>
              <a:gd name="T36" fmla="*/ 1429 w 1485"/>
              <a:gd name="T37" fmla="*/ 181 h 1086"/>
              <a:gd name="T38" fmla="*/ 1485 w 1485"/>
              <a:gd name="T39" fmla="*/ 0 h 1086"/>
              <a:gd name="T40" fmla="*/ 1277 w 1485"/>
              <a:gd name="T41" fmla="*/ 19 h 1086"/>
              <a:gd name="T42" fmla="*/ 1044 w 1485"/>
              <a:gd name="T43" fmla="*/ 10 h 1086"/>
              <a:gd name="T44" fmla="*/ 956 w 1485"/>
              <a:gd name="T45" fmla="*/ 107 h 1086"/>
              <a:gd name="T46" fmla="*/ 754 w 1485"/>
              <a:gd name="T47" fmla="*/ 149 h 1086"/>
              <a:gd name="T48" fmla="*/ 432 w 1485"/>
              <a:gd name="T49" fmla="*/ 146 h 1086"/>
              <a:gd name="T50" fmla="*/ 193 w 1485"/>
              <a:gd name="T51" fmla="*/ 117 h 1086"/>
              <a:gd name="T52" fmla="*/ 28 w 1485"/>
              <a:gd name="T53" fmla="*/ 101 h 1086"/>
              <a:gd name="T54" fmla="*/ 28 w 1485"/>
              <a:gd name="T55" fmla="*/ 101 h 108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85"/>
              <a:gd name="T85" fmla="*/ 0 h 1086"/>
              <a:gd name="T86" fmla="*/ 1485 w 1485"/>
              <a:gd name="T87" fmla="*/ 1086 h 108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85" h="1086">
                <a:moveTo>
                  <a:pt x="28" y="101"/>
                </a:moveTo>
                <a:lnTo>
                  <a:pt x="16" y="209"/>
                </a:lnTo>
                <a:lnTo>
                  <a:pt x="10" y="366"/>
                </a:lnTo>
                <a:lnTo>
                  <a:pt x="47" y="590"/>
                </a:lnTo>
                <a:lnTo>
                  <a:pt x="63" y="780"/>
                </a:lnTo>
                <a:lnTo>
                  <a:pt x="61" y="925"/>
                </a:lnTo>
                <a:lnTo>
                  <a:pt x="0" y="1055"/>
                </a:lnTo>
                <a:lnTo>
                  <a:pt x="127" y="1077"/>
                </a:lnTo>
                <a:lnTo>
                  <a:pt x="422" y="1023"/>
                </a:lnTo>
                <a:lnTo>
                  <a:pt x="495" y="1020"/>
                </a:lnTo>
                <a:lnTo>
                  <a:pt x="628" y="1020"/>
                </a:lnTo>
                <a:lnTo>
                  <a:pt x="842" y="1048"/>
                </a:lnTo>
                <a:lnTo>
                  <a:pt x="1012" y="1086"/>
                </a:lnTo>
                <a:lnTo>
                  <a:pt x="1170" y="1086"/>
                </a:lnTo>
                <a:lnTo>
                  <a:pt x="1273" y="1023"/>
                </a:lnTo>
                <a:lnTo>
                  <a:pt x="1366" y="802"/>
                </a:lnTo>
                <a:lnTo>
                  <a:pt x="1397" y="581"/>
                </a:lnTo>
                <a:lnTo>
                  <a:pt x="1403" y="338"/>
                </a:lnTo>
                <a:lnTo>
                  <a:pt x="1429" y="181"/>
                </a:lnTo>
                <a:lnTo>
                  <a:pt x="1485" y="0"/>
                </a:lnTo>
                <a:lnTo>
                  <a:pt x="1277" y="19"/>
                </a:lnTo>
                <a:lnTo>
                  <a:pt x="1044" y="10"/>
                </a:lnTo>
                <a:lnTo>
                  <a:pt x="956" y="107"/>
                </a:lnTo>
                <a:lnTo>
                  <a:pt x="754" y="149"/>
                </a:lnTo>
                <a:lnTo>
                  <a:pt x="432" y="146"/>
                </a:lnTo>
                <a:lnTo>
                  <a:pt x="193" y="117"/>
                </a:lnTo>
                <a:lnTo>
                  <a:pt x="28" y="101"/>
                </a:lnTo>
                <a:close/>
              </a:path>
            </a:pathLst>
          </a:custGeom>
          <a:solidFill>
            <a:srgbClr val="FFFAE5"/>
          </a:solidFill>
          <a:ln w="9525">
            <a:noFill/>
            <a:round/>
            <a:headEnd/>
            <a:tailEnd/>
          </a:ln>
        </p:spPr>
        <p:txBody>
          <a:bodyPr/>
          <a:lstStyle/>
          <a:p>
            <a:endParaRPr lang="es-ES"/>
          </a:p>
        </p:txBody>
      </p:sp>
      <p:sp>
        <p:nvSpPr>
          <p:cNvPr id="65544" name="Freeform 8"/>
          <p:cNvSpPr>
            <a:spLocks/>
          </p:cNvSpPr>
          <p:nvPr/>
        </p:nvSpPr>
        <p:spPr bwMode="auto">
          <a:xfrm>
            <a:off x="2103438" y="2687638"/>
            <a:ext cx="1141412" cy="1071562"/>
          </a:xfrm>
          <a:custGeom>
            <a:avLst/>
            <a:gdLst>
              <a:gd name="T0" fmla="*/ 32 w 719"/>
              <a:gd name="T1" fmla="*/ 240 h 675"/>
              <a:gd name="T2" fmla="*/ 0 w 719"/>
              <a:gd name="T3" fmla="*/ 325 h 675"/>
              <a:gd name="T4" fmla="*/ 13 w 719"/>
              <a:gd name="T5" fmla="*/ 453 h 675"/>
              <a:gd name="T6" fmla="*/ 63 w 719"/>
              <a:gd name="T7" fmla="*/ 568 h 675"/>
              <a:gd name="T8" fmla="*/ 196 w 719"/>
              <a:gd name="T9" fmla="*/ 643 h 675"/>
              <a:gd name="T10" fmla="*/ 394 w 719"/>
              <a:gd name="T11" fmla="*/ 675 h 675"/>
              <a:gd name="T12" fmla="*/ 536 w 719"/>
              <a:gd name="T13" fmla="*/ 621 h 675"/>
              <a:gd name="T14" fmla="*/ 675 w 719"/>
              <a:gd name="T15" fmla="*/ 494 h 675"/>
              <a:gd name="T16" fmla="*/ 713 w 719"/>
              <a:gd name="T17" fmla="*/ 359 h 675"/>
              <a:gd name="T18" fmla="*/ 719 w 719"/>
              <a:gd name="T19" fmla="*/ 249 h 675"/>
              <a:gd name="T20" fmla="*/ 688 w 719"/>
              <a:gd name="T21" fmla="*/ 160 h 675"/>
              <a:gd name="T22" fmla="*/ 599 w 719"/>
              <a:gd name="T23" fmla="*/ 81 h 675"/>
              <a:gd name="T24" fmla="*/ 495 w 719"/>
              <a:gd name="T25" fmla="*/ 22 h 675"/>
              <a:gd name="T26" fmla="*/ 378 w 719"/>
              <a:gd name="T27" fmla="*/ 0 h 675"/>
              <a:gd name="T28" fmla="*/ 265 w 719"/>
              <a:gd name="T29" fmla="*/ 9 h 675"/>
              <a:gd name="T30" fmla="*/ 155 w 719"/>
              <a:gd name="T31" fmla="*/ 66 h 675"/>
              <a:gd name="T32" fmla="*/ 76 w 719"/>
              <a:gd name="T33" fmla="*/ 141 h 675"/>
              <a:gd name="T34" fmla="*/ 32 w 719"/>
              <a:gd name="T35" fmla="*/ 240 h 675"/>
              <a:gd name="T36" fmla="*/ 32 w 719"/>
              <a:gd name="T37" fmla="*/ 240 h 6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9"/>
              <a:gd name="T58" fmla="*/ 0 h 675"/>
              <a:gd name="T59" fmla="*/ 719 w 719"/>
              <a:gd name="T60" fmla="*/ 675 h 6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9" h="675">
                <a:moveTo>
                  <a:pt x="32" y="240"/>
                </a:moveTo>
                <a:lnTo>
                  <a:pt x="0" y="325"/>
                </a:lnTo>
                <a:lnTo>
                  <a:pt x="13" y="453"/>
                </a:lnTo>
                <a:lnTo>
                  <a:pt x="63" y="568"/>
                </a:lnTo>
                <a:lnTo>
                  <a:pt x="196" y="643"/>
                </a:lnTo>
                <a:lnTo>
                  <a:pt x="394" y="675"/>
                </a:lnTo>
                <a:lnTo>
                  <a:pt x="536" y="621"/>
                </a:lnTo>
                <a:lnTo>
                  <a:pt x="675" y="494"/>
                </a:lnTo>
                <a:lnTo>
                  <a:pt x="713" y="359"/>
                </a:lnTo>
                <a:lnTo>
                  <a:pt x="719" y="249"/>
                </a:lnTo>
                <a:lnTo>
                  <a:pt x="688" y="160"/>
                </a:lnTo>
                <a:lnTo>
                  <a:pt x="599" y="81"/>
                </a:lnTo>
                <a:lnTo>
                  <a:pt x="495" y="22"/>
                </a:lnTo>
                <a:lnTo>
                  <a:pt x="378" y="0"/>
                </a:lnTo>
                <a:lnTo>
                  <a:pt x="265" y="9"/>
                </a:lnTo>
                <a:lnTo>
                  <a:pt x="155" y="66"/>
                </a:lnTo>
                <a:lnTo>
                  <a:pt x="76" y="141"/>
                </a:lnTo>
                <a:lnTo>
                  <a:pt x="32" y="240"/>
                </a:lnTo>
                <a:close/>
              </a:path>
            </a:pathLst>
          </a:custGeom>
          <a:solidFill>
            <a:srgbClr val="B2E5E5"/>
          </a:solidFill>
          <a:ln w="9525">
            <a:noFill/>
            <a:round/>
            <a:headEnd/>
            <a:tailEnd/>
          </a:ln>
        </p:spPr>
        <p:txBody>
          <a:bodyPr/>
          <a:lstStyle/>
          <a:p>
            <a:endParaRPr lang="es-ES"/>
          </a:p>
        </p:txBody>
      </p:sp>
      <p:sp>
        <p:nvSpPr>
          <p:cNvPr id="65545" name="Freeform 9"/>
          <p:cNvSpPr>
            <a:spLocks/>
          </p:cNvSpPr>
          <p:nvPr/>
        </p:nvSpPr>
        <p:spPr bwMode="auto">
          <a:xfrm>
            <a:off x="2328863" y="2906713"/>
            <a:ext cx="690562" cy="642937"/>
          </a:xfrm>
          <a:custGeom>
            <a:avLst/>
            <a:gdLst>
              <a:gd name="T0" fmla="*/ 431 w 435"/>
              <a:gd name="T1" fmla="*/ 139 h 405"/>
              <a:gd name="T2" fmla="*/ 381 w 435"/>
              <a:gd name="T3" fmla="*/ 53 h 405"/>
              <a:gd name="T4" fmla="*/ 274 w 435"/>
              <a:gd name="T5" fmla="*/ 3 h 405"/>
              <a:gd name="T6" fmla="*/ 174 w 435"/>
              <a:gd name="T7" fmla="*/ 0 h 405"/>
              <a:gd name="T8" fmla="*/ 95 w 435"/>
              <a:gd name="T9" fmla="*/ 28 h 405"/>
              <a:gd name="T10" fmla="*/ 38 w 435"/>
              <a:gd name="T11" fmla="*/ 83 h 405"/>
              <a:gd name="T12" fmla="*/ 3 w 435"/>
              <a:gd name="T13" fmla="*/ 171 h 405"/>
              <a:gd name="T14" fmla="*/ 0 w 435"/>
              <a:gd name="T15" fmla="*/ 246 h 405"/>
              <a:gd name="T16" fmla="*/ 29 w 435"/>
              <a:gd name="T17" fmla="*/ 322 h 405"/>
              <a:gd name="T18" fmla="*/ 126 w 435"/>
              <a:gd name="T19" fmla="*/ 381 h 405"/>
              <a:gd name="T20" fmla="*/ 236 w 435"/>
              <a:gd name="T21" fmla="*/ 405 h 405"/>
              <a:gd name="T22" fmla="*/ 346 w 435"/>
              <a:gd name="T23" fmla="*/ 363 h 405"/>
              <a:gd name="T24" fmla="*/ 400 w 435"/>
              <a:gd name="T25" fmla="*/ 290 h 405"/>
              <a:gd name="T26" fmla="*/ 435 w 435"/>
              <a:gd name="T27" fmla="*/ 224 h 405"/>
              <a:gd name="T28" fmla="*/ 431 w 435"/>
              <a:gd name="T29" fmla="*/ 139 h 405"/>
              <a:gd name="T30" fmla="*/ 431 w 435"/>
              <a:gd name="T31" fmla="*/ 139 h 40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5"/>
              <a:gd name="T49" fmla="*/ 0 h 405"/>
              <a:gd name="T50" fmla="*/ 435 w 435"/>
              <a:gd name="T51" fmla="*/ 405 h 40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5" h="405">
                <a:moveTo>
                  <a:pt x="431" y="139"/>
                </a:moveTo>
                <a:lnTo>
                  <a:pt x="381" y="53"/>
                </a:lnTo>
                <a:lnTo>
                  <a:pt x="274" y="3"/>
                </a:lnTo>
                <a:lnTo>
                  <a:pt x="174" y="0"/>
                </a:lnTo>
                <a:lnTo>
                  <a:pt x="95" y="28"/>
                </a:lnTo>
                <a:lnTo>
                  <a:pt x="38" y="83"/>
                </a:lnTo>
                <a:lnTo>
                  <a:pt x="3" y="171"/>
                </a:lnTo>
                <a:lnTo>
                  <a:pt x="0" y="246"/>
                </a:lnTo>
                <a:lnTo>
                  <a:pt x="29" y="322"/>
                </a:lnTo>
                <a:lnTo>
                  <a:pt x="126" y="381"/>
                </a:lnTo>
                <a:lnTo>
                  <a:pt x="236" y="405"/>
                </a:lnTo>
                <a:lnTo>
                  <a:pt x="346" y="363"/>
                </a:lnTo>
                <a:lnTo>
                  <a:pt x="400" y="290"/>
                </a:lnTo>
                <a:lnTo>
                  <a:pt x="435" y="224"/>
                </a:lnTo>
                <a:lnTo>
                  <a:pt x="431" y="139"/>
                </a:lnTo>
                <a:close/>
              </a:path>
            </a:pathLst>
          </a:custGeom>
          <a:solidFill>
            <a:srgbClr val="FFFFFF"/>
          </a:solidFill>
          <a:ln w="9525">
            <a:noFill/>
            <a:round/>
            <a:headEnd/>
            <a:tailEnd/>
          </a:ln>
        </p:spPr>
        <p:txBody>
          <a:bodyPr/>
          <a:lstStyle/>
          <a:p>
            <a:endParaRPr lang="es-ES"/>
          </a:p>
        </p:txBody>
      </p:sp>
      <p:sp>
        <p:nvSpPr>
          <p:cNvPr id="65546" name="Freeform 10"/>
          <p:cNvSpPr>
            <a:spLocks/>
          </p:cNvSpPr>
          <p:nvPr/>
        </p:nvSpPr>
        <p:spPr bwMode="auto">
          <a:xfrm>
            <a:off x="2524125" y="3087688"/>
            <a:ext cx="300038" cy="274637"/>
          </a:xfrm>
          <a:custGeom>
            <a:avLst/>
            <a:gdLst>
              <a:gd name="T0" fmla="*/ 132 w 189"/>
              <a:gd name="T1" fmla="*/ 0 h 173"/>
              <a:gd name="T2" fmla="*/ 44 w 189"/>
              <a:gd name="T3" fmla="*/ 10 h 173"/>
              <a:gd name="T4" fmla="*/ 10 w 189"/>
              <a:gd name="T5" fmla="*/ 51 h 173"/>
              <a:gd name="T6" fmla="*/ 0 w 189"/>
              <a:gd name="T7" fmla="*/ 107 h 173"/>
              <a:gd name="T8" fmla="*/ 38 w 189"/>
              <a:gd name="T9" fmla="*/ 167 h 173"/>
              <a:gd name="T10" fmla="*/ 117 w 189"/>
              <a:gd name="T11" fmla="*/ 173 h 173"/>
              <a:gd name="T12" fmla="*/ 179 w 189"/>
              <a:gd name="T13" fmla="*/ 126 h 173"/>
              <a:gd name="T14" fmla="*/ 189 w 189"/>
              <a:gd name="T15" fmla="*/ 76 h 173"/>
              <a:gd name="T16" fmla="*/ 179 w 189"/>
              <a:gd name="T17" fmla="*/ 32 h 173"/>
              <a:gd name="T18" fmla="*/ 132 w 189"/>
              <a:gd name="T19" fmla="*/ 0 h 173"/>
              <a:gd name="T20" fmla="*/ 132 w 189"/>
              <a:gd name="T21" fmla="*/ 0 h 1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9"/>
              <a:gd name="T34" fmla="*/ 0 h 173"/>
              <a:gd name="T35" fmla="*/ 189 w 189"/>
              <a:gd name="T36" fmla="*/ 173 h 1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9" h="173">
                <a:moveTo>
                  <a:pt x="132" y="0"/>
                </a:moveTo>
                <a:lnTo>
                  <a:pt x="44" y="10"/>
                </a:lnTo>
                <a:lnTo>
                  <a:pt x="10" y="51"/>
                </a:lnTo>
                <a:lnTo>
                  <a:pt x="0" y="107"/>
                </a:lnTo>
                <a:lnTo>
                  <a:pt x="38" y="167"/>
                </a:lnTo>
                <a:lnTo>
                  <a:pt x="117" y="173"/>
                </a:lnTo>
                <a:lnTo>
                  <a:pt x="179" y="126"/>
                </a:lnTo>
                <a:lnTo>
                  <a:pt x="189" y="76"/>
                </a:lnTo>
                <a:lnTo>
                  <a:pt x="179" y="32"/>
                </a:lnTo>
                <a:lnTo>
                  <a:pt x="132" y="0"/>
                </a:lnTo>
                <a:close/>
              </a:path>
            </a:pathLst>
          </a:custGeom>
          <a:solidFill>
            <a:srgbClr val="FF4D4D"/>
          </a:solidFill>
          <a:ln w="9525">
            <a:noFill/>
            <a:round/>
            <a:headEnd/>
            <a:tailEnd/>
          </a:ln>
        </p:spPr>
        <p:txBody>
          <a:bodyPr/>
          <a:lstStyle/>
          <a:p>
            <a:endParaRPr lang="es-ES"/>
          </a:p>
        </p:txBody>
      </p:sp>
      <p:sp>
        <p:nvSpPr>
          <p:cNvPr id="65547" name="Freeform 11"/>
          <p:cNvSpPr>
            <a:spLocks/>
          </p:cNvSpPr>
          <p:nvPr/>
        </p:nvSpPr>
        <p:spPr bwMode="auto">
          <a:xfrm>
            <a:off x="1463675" y="4519613"/>
            <a:ext cx="339725" cy="346075"/>
          </a:xfrm>
          <a:custGeom>
            <a:avLst/>
            <a:gdLst>
              <a:gd name="T0" fmla="*/ 214 w 214"/>
              <a:gd name="T1" fmla="*/ 0 h 218"/>
              <a:gd name="T2" fmla="*/ 81 w 214"/>
              <a:gd name="T3" fmla="*/ 114 h 218"/>
              <a:gd name="T4" fmla="*/ 0 w 214"/>
              <a:gd name="T5" fmla="*/ 176 h 218"/>
              <a:gd name="T6" fmla="*/ 3 w 214"/>
              <a:gd name="T7" fmla="*/ 218 h 218"/>
              <a:gd name="T8" fmla="*/ 66 w 214"/>
              <a:gd name="T9" fmla="*/ 200 h 218"/>
              <a:gd name="T10" fmla="*/ 110 w 214"/>
              <a:gd name="T11" fmla="*/ 145 h 218"/>
              <a:gd name="T12" fmla="*/ 214 w 214"/>
              <a:gd name="T13" fmla="*/ 0 h 218"/>
              <a:gd name="T14" fmla="*/ 214 w 214"/>
              <a:gd name="T15" fmla="*/ 0 h 218"/>
              <a:gd name="T16" fmla="*/ 0 60000 65536"/>
              <a:gd name="T17" fmla="*/ 0 60000 65536"/>
              <a:gd name="T18" fmla="*/ 0 60000 65536"/>
              <a:gd name="T19" fmla="*/ 0 60000 65536"/>
              <a:gd name="T20" fmla="*/ 0 60000 65536"/>
              <a:gd name="T21" fmla="*/ 0 60000 65536"/>
              <a:gd name="T22" fmla="*/ 0 60000 65536"/>
              <a:gd name="T23" fmla="*/ 0 60000 65536"/>
              <a:gd name="T24" fmla="*/ 0 w 214"/>
              <a:gd name="T25" fmla="*/ 0 h 218"/>
              <a:gd name="T26" fmla="*/ 214 w 214"/>
              <a:gd name="T27" fmla="*/ 218 h 2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4" h="218">
                <a:moveTo>
                  <a:pt x="214" y="0"/>
                </a:moveTo>
                <a:lnTo>
                  <a:pt x="81" y="114"/>
                </a:lnTo>
                <a:lnTo>
                  <a:pt x="0" y="176"/>
                </a:lnTo>
                <a:lnTo>
                  <a:pt x="3" y="218"/>
                </a:lnTo>
                <a:lnTo>
                  <a:pt x="66" y="200"/>
                </a:lnTo>
                <a:lnTo>
                  <a:pt x="110" y="145"/>
                </a:lnTo>
                <a:lnTo>
                  <a:pt x="214" y="0"/>
                </a:lnTo>
                <a:close/>
              </a:path>
            </a:pathLst>
          </a:custGeom>
          <a:solidFill>
            <a:srgbClr val="3FA5BF"/>
          </a:solidFill>
          <a:ln w="9525">
            <a:noFill/>
            <a:round/>
            <a:headEnd/>
            <a:tailEnd/>
          </a:ln>
        </p:spPr>
        <p:txBody>
          <a:bodyPr/>
          <a:lstStyle/>
          <a:p>
            <a:endParaRPr lang="es-ES"/>
          </a:p>
        </p:txBody>
      </p:sp>
      <p:sp>
        <p:nvSpPr>
          <p:cNvPr id="65548" name="Freeform 12"/>
          <p:cNvSpPr>
            <a:spLocks/>
          </p:cNvSpPr>
          <p:nvPr/>
        </p:nvSpPr>
        <p:spPr bwMode="auto">
          <a:xfrm>
            <a:off x="2998788" y="4421188"/>
            <a:ext cx="260350" cy="398462"/>
          </a:xfrm>
          <a:custGeom>
            <a:avLst/>
            <a:gdLst>
              <a:gd name="T0" fmla="*/ 0 w 164"/>
              <a:gd name="T1" fmla="*/ 0 h 251"/>
              <a:gd name="T2" fmla="*/ 136 w 164"/>
              <a:gd name="T3" fmla="*/ 144 h 251"/>
              <a:gd name="T4" fmla="*/ 164 w 164"/>
              <a:gd name="T5" fmla="*/ 204 h 251"/>
              <a:gd name="T6" fmla="*/ 149 w 164"/>
              <a:gd name="T7" fmla="*/ 251 h 251"/>
              <a:gd name="T8" fmla="*/ 102 w 164"/>
              <a:gd name="T9" fmla="*/ 226 h 251"/>
              <a:gd name="T10" fmla="*/ 64 w 164"/>
              <a:gd name="T11" fmla="*/ 125 h 251"/>
              <a:gd name="T12" fmla="*/ 0 w 164"/>
              <a:gd name="T13" fmla="*/ 31 h 251"/>
              <a:gd name="T14" fmla="*/ 0 w 164"/>
              <a:gd name="T15" fmla="*/ 0 h 251"/>
              <a:gd name="T16" fmla="*/ 0 w 164"/>
              <a:gd name="T17" fmla="*/ 0 h 2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4"/>
              <a:gd name="T28" fmla="*/ 0 h 251"/>
              <a:gd name="T29" fmla="*/ 164 w 164"/>
              <a:gd name="T30" fmla="*/ 251 h 25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4" h="251">
                <a:moveTo>
                  <a:pt x="0" y="0"/>
                </a:moveTo>
                <a:lnTo>
                  <a:pt x="136" y="144"/>
                </a:lnTo>
                <a:lnTo>
                  <a:pt x="164" y="204"/>
                </a:lnTo>
                <a:lnTo>
                  <a:pt x="149" y="251"/>
                </a:lnTo>
                <a:lnTo>
                  <a:pt x="102" y="226"/>
                </a:lnTo>
                <a:lnTo>
                  <a:pt x="64" y="125"/>
                </a:lnTo>
                <a:lnTo>
                  <a:pt x="0" y="31"/>
                </a:lnTo>
                <a:lnTo>
                  <a:pt x="0" y="0"/>
                </a:lnTo>
                <a:close/>
              </a:path>
            </a:pathLst>
          </a:custGeom>
          <a:solidFill>
            <a:srgbClr val="3FA5BF"/>
          </a:solidFill>
          <a:ln w="9525">
            <a:noFill/>
            <a:round/>
            <a:headEnd/>
            <a:tailEnd/>
          </a:ln>
        </p:spPr>
        <p:txBody>
          <a:bodyPr/>
          <a:lstStyle/>
          <a:p>
            <a:endParaRPr lang="es-ES"/>
          </a:p>
        </p:txBody>
      </p:sp>
      <p:sp>
        <p:nvSpPr>
          <p:cNvPr id="65549" name="Freeform 13"/>
          <p:cNvSpPr>
            <a:spLocks/>
          </p:cNvSpPr>
          <p:nvPr/>
        </p:nvSpPr>
        <p:spPr bwMode="auto">
          <a:xfrm>
            <a:off x="1373188" y="5086350"/>
            <a:ext cx="2447925" cy="885825"/>
          </a:xfrm>
          <a:custGeom>
            <a:avLst/>
            <a:gdLst>
              <a:gd name="T0" fmla="*/ 580 w 1542"/>
              <a:gd name="T1" fmla="*/ 0 h 558"/>
              <a:gd name="T2" fmla="*/ 460 w 1542"/>
              <a:gd name="T3" fmla="*/ 136 h 558"/>
              <a:gd name="T4" fmla="*/ 218 w 1542"/>
              <a:gd name="T5" fmla="*/ 299 h 558"/>
              <a:gd name="T6" fmla="*/ 47 w 1542"/>
              <a:gd name="T7" fmla="*/ 423 h 558"/>
              <a:gd name="T8" fmla="*/ 0 w 1542"/>
              <a:gd name="T9" fmla="*/ 502 h 558"/>
              <a:gd name="T10" fmla="*/ 31 w 1542"/>
              <a:gd name="T11" fmla="*/ 546 h 558"/>
              <a:gd name="T12" fmla="*/ 243 w 1542"/>
              <a:gd name="T13" fmla="*/ 549 h 558"/>
              <a:gd name="T14" fmla="*/ 624 w 1542"/>
              <a:gd name="T15" fmla="*/ 552 h 558"/>
              <a:gd name="T16" fmla="*/ 851 w 1542"/>
              <a:gd name="T17" fmla="*/ 558 h 558"/>
              <a:gd name="T18" fmla="*/ 1311 w 1542"/>
              <a:gd name="T19" fmla="*/ 533 h 558"/>
              <a:gd name="T20" fmla="*/ 1542 w 1542"/>
              <a:gd name="T21" fmla="*/ 524 h 558"/>
              <a:gd name="T22" fmla="*/ 1468 w 1542"/>
              <a:gd name="T23" fmla="*/ 423 h 558"/>
              <a:gd name="T24" fmla="*/ 1343 w 1542"/>
              <a:gd name="T25" fmla="*/ 296 h 558"/>
              <a:gd name="T26" fmla="*/ 1008 w 1542"/>
              <a:gd name="T27" fmla="*/ 119 h 558"/>
              <a:gd name="T28" fmla="*/ 851 w 1542"/>
              <a:gd name="T29" fmla="*/ 59 h 558"/>
              <a:gd name="T30" fmla="*/ 580 w 1542"/>
              <a:gd name="T31" fmla="*/ 0 h 558"/>
              <a:gd name="T32" fmla="*/ 580 w 1542"/>
              <a:gd name="T33" fmla="*/ 0 h 5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42"/>
              <a:gd name="T52" fmla="*/ 0 h 558"/>
              <a:gd name="T53" fmla="*/ 1542 w 1542"/>
              <a:gd name="T54" fmla="*/ 558 h 55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42" h="558">
                <a:moveTo>
                  <a:pt x="580" y="0"/>
                </a:moveTo>
                <a:lnTo>
                  <a:pt x="460" y="136"/>
                </a:lnTo>
                <a:lnTo>
                  <a:pt x="218" y="299"/>
                </a:lnTo>
                <a:lnTo>
                  <a:pt x="47" y="423"/>
                </a:lnTo>
                <a:lnTo>
                  <a:pt x="0" y="502"/>
                </a:lnTo>
                <a:lnTo>
                  <a:pt x="31" y="546"/>
                </a:lnTo>
                <a:lnTo>
                  <a:pt x="243" y="549"/>
                </a:lnTo>
                <a:lnTo>
                  <a:pt x="624" y="552"/>
                </a:lnTo>
                <a:lnTo>
                  <a:pt x="851" y="558"/>
                </a:lnTo>
                <a:lnTo>
                  <a:pt x="1311" y="533"/>
                </a:lnTo>
                <a:lnTo>
                  <a:pt x="1542" y="524"/>
                </a:lnTo>
                <a:lnTo>
                  <a:pt x="1468" y="423"/>
                </a:lnTo>
                <a:lnTo>
                  <a:pt x="1343" y="296"/>
                </a:lnTo>
                <a:lnTo>
                  <a:pt x="1008" y="119"/>
                </a:lnTo>
                <a:lnTo>
                  <a:pt x="851" y="59"/>
                </a:lnTo>
                <a:lnTo>
                  <a:pt x="580" y="0"/>
                </a:lnTo>
                <a:close/>
              </a:path>
            </a:pathLst>
          </a:custGeom>
          <a:solidFill>
            <a:srgbClr val="66997F"/>
          </a:solidFill>
          <a:ln w="9525">
            <a:noFill/>
            <a:round/>
            <a:headEnd/>
            <a:tailEnd/>
          </a:ln>
        </p:spPr>
        <p:txBody>
          <a:bodyPr/>
          <a:lstStyle/>
          <a:p>
            <a:endParaRPr lang="es-ES"/>
          </a:p>
        </p:txBody>
      </p:sp>
      <p:sp>
        <p:nvSpPr>
          <p:cNvPr id="65550" name="Freeform 14"/>
          <p:cNvSpPr>
            <a:spLocks/>
          </p:cNvSpPr>
          <p:nvPr/>
        </p:nvSpPr>
        <p:spPr bwMode="auto">
          <a:xfrm>
            <a:off x="2263775" y="5180013"/>
            <a:ext cx="901700" cy="792162"/>
          </a:xfrm>
          <a:custGeom>
            <a:avLst/>
            <a:gdLst>
              <a:gd name="T0" fmla="*/ 0 w 568"/>
              <a:gd name="T1" fmla="*/ 0 h 499"/>
              <a:gd name="T2" fmla="*/ 54 w 568"/>
              <a:gd name="T3" fmla="*/ 181 h 499"/>
              <a:gd name="T4" fmla="*/ 117 w 568"/>
              <a:gd name="T5" fmla="*/ 380 h 499"/>
              <a:gd name="T6" fmla="*/ 127 w 568"/>
              <a:gd name="T7" fmla="*/ 493 h 499"/>
              <a:gd name="T8" fmla="*/ 391 w 568"/>
              <a:gd name="T9" fmla="*/ 499 h 499"/>
              <a:gd name="T10" fmla="*/ 568 w 568"/>
              <a:gd name="T11" fmla="*/ 496 h 499"/>
              <a:gd name="T12" fmla="*/ 552 w 568"/>
              <a:gd name="T13" fmla="*/ 405 h 499"/>
              <a:gd name="T14" fmla="*/ 435 w 568"/>
              <a:gd name="T15" fmla="*/ 240 h 499"/>
              <a:gd name="T16" fmla="*/ 306 w 568"/>
              <a:gd name="T17" fmla="*/ 51 h 499"/>
              <a:gd name="T18" fmla="*/ 271 w 568"/>
              <a:gd name="T19" fmla="*/ 184 h 499"/>
              <a:gd name="T20" fmla="*/ 205 w 568"/>
              <a:gd name="T21" fmla="*/ 171 h 499"/>
              <a:gd name="T22" fmla="*/ 79 w 568"/>
              <a:gd name="T23" fmla="*/ 66 h 499"/>
              <a:gd name="T24" fmla="*/ 0 w 568"/>
              <a:gd name="T25" fmla="*/ 0 h 499"/>
              <a:gd name="T26" fmla="*/ 0 w 568"/>
              <a:gd name="T27" fmla="*/ 0 h 4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68"/>
              <a:gd name="T43" fmla="*/ 0 h 499"/>
              <a:gd name="T44" fmla="*/ 568 w 568"/>
              <a:gd name="T45" fmla="*/ 499 h 49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68" h="499">
                <a:moveTo>
                  <a:pt x="0" y="0"/>
                </a:moveTo>
                <a:lnTo>
                  <a:pt x="54" y="181"/>
                </a:lnTo>
                <a:lnTo>
                  <a:pt x="117" y="380"/>
                </a:lnTo>
                <a:lnTo>
                  <a:pt x="127" y="493"/>
                </a:lnTo>
                <a:lnTo>
                  <a:pt x="391" y="499"/>
                </a:lnTo>
                <a:lnTo>
                  <a:pt x="568" y="496"/>
                </a:lnTo>
                <a:lnTo>
                  <a:pt x="552" y="405"/>
                </a:lnTo>
                <a:lnTo>
                  <a:pt x="435" y="240"/>
                </a:lnTo>
                <a:lnTo>
                  <a:pt x="306" y="51"/>
                </a:lnTo>
                <a:lnTo>
                  <a:pt x="271" y="184"/>
                </a:lnTo>
                <a:lnTo>
                  <a:pt x="205" y="171"/>
                </a:lnTo>
                <a:lnTo>
                  <a:pt x="79" y="66"/>
                </a:lnTo>
                <a:lnTo>
                  <a:pt x="0" y="0"/>
                </a:lnTo>
                <a:close/>
              </a:path>
            </a:pathLst>
          </a:custGeom>
          <a:solidFill>
            <a:srgbClr val="FFFAE5"/>
          </a:solidFill>
          <a:ln w="9525">
            <a:noFill/>
            <a:round/>
            <a:headEnd/>
            <a:tailEnd/>
          </a:ln>
        </p:spPr>
        <p:txBody>
          <a:bodyPr/>
          <a:lstStyle/>
          <a:p>
            <a:endParaRPr lang="es-ES"/>
          </a:p>
        </p:txBody>
      </p:sp>
      <p:sp>
        <p:nvSpPr>
          <p:cNvPr id="65551" name="Freeform 15"/>
          <p:cNvSpPr>
            <a:spLocks/>
          </p:cNvSpPr>
          <p:nvPr/>
        </p:nvSpPr>
        <p:spPr bwMode="auto">
          <a:xfrm>
            <a:off x="2649538" y="5507038"/>
            <a:ext cx="344487" cy="469900"/>
          </a:xfrm>
          <a:custGeom>
            <a:avLst/>
            <a:gdLst>
              <a:gd name="T0" fmla="*/ 0 w 217"/>
              <a:gd name="T1" fmla="*/ 0 h 296"/>
              <a:gd name="T2" fmla="*/ 97 w 217"/>
              <a:gd name="T3" fmla="*/ 296 h 296"/>
              <a:gd name="T4" fmla="*/ 217 w 217"/>
              <a:gd name="T5" fmla="*/ 293 h 296"/>
              <a:gd name="T6" fmla="*/ 154 w 217"/>
              <a:gd name="T7" fmla="*/ 211 h 296"/>
              <a:gd name="T8" fmla="*/ 75 w 217"/>
              <a:gd name="T9" fmla="*/ 91 h 296"/>
              <a:gd name="T10" fmla="*/ 0 w 217"/>
              <a:gd name="T11" fmla="*/ 0 h 296"/>
              <a:gd name="T12" fmla="*/ 0 w 217"/>
              <a:gd name="T13" fmla="*/ 0 h 296"/>
              <a:gd name="T14" fmla="*/ 0 60000 65536"/>
              <a:gd name="T15" fmla="*/ 0 60000 65536"/>
              <a:gd name="T16" fmla="*/ 0 60000 65536"/>
              <a:gd name="T17" fmla="*/ 0 60000 65536"/>
              <a:gd name="T18" fmla="*/ 0 60000 65536"/>
              <a:gd name="T19" fmla="*/ 0 60000 65536"/>
              <a:gd name="T20" fmla="*/ 0 60000 65536"/>
              <a:gd name="T21" fmla="*/ 0 w 217"/>
              <a:gd name="T22" fmla="*/ 0 h 296"/>
              <a:gd name="T23" fmla="*/ 217 w 217"/>
              <a:gd name="T24" fmla="*/ 296 h 2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296">
                <a:moveTo>
                  <a:pt x="0" y="0"/>
                </a:moveTo>
                <a:lnTo>
                  <a:pt x="97" y="296"/>
                </a:lnTo>
                <a:lnTo>
                  <a:pt x="217" y="293"/>
                </a:lnTo>
                <a:lnTo>
                  <a:pt x="154" y="211"/>
                </a:lnTo>
                <a:lnTo>
                  <a:pt x="75" y="91"/>
                </a:lnTo>
                <a:lnTo>
                  <a:pt x="0" y="0"/>
                </a:lnTo>
                <a:close/>
              </a:path>
            </a:pathLst>
          </a:custGeom>
          <a:solidFill>
            <a:srgbClr val="66997F"/>
          </a:solidFill>
          <a:ln w="9525">
            <a:noFill/>
            <a:round/>
            <a:headEnd/>
            <a:tailEnd/>
          </a:ln>
        </p:spPr>
        <p:txBody>
          <a:bodyPr/>
          <a:lstStyle/>
          <a:p>
            <a:endParaRPr lang="es-ES"/>
          </a:p>
        </p:txBody>
      </p:sp>
      <p:sp>
        <p:nvSpPr>
          <p:cNvPr id="65552" name="Freeform 16"/>
          <p:cNvSpPr>
            <a:spLocks/>
          </p:cNvSpPr>
          <p:nvPr/>
        </p:nvSpPr>
        <p:spPr bwMode="auto">
          <a:xfrm>
            <a:off x="2293938" y="3948113"/>
            <a:ext cx="530225" cy="1568450"/>
          </a:xfrm>
          <a:custGeom>
            <a:avLst/>
            <a:gdLst>
              <a:gd name="T0" fmla="*/ 22 w 334"/>
              <a:gd name="T1" fmla="*/ 0 h 988"/>
              <a:gd name="T2" fmla="*/ 51 w 334"/>
              <a:gd name="T3" fmla="*/ 190 h 988"/>
              <a:gd name="T4" fmla="*/ 47 w 334"/>
              <a:gd name="T5" fmla="*/ 569 h 988"/>
              <a:gd name="T6" fmla="*/ 0 w 334"/>
              <a:gd name="T7" fmla="*/ 808 h 988"/>
              <a:gd name="T8" fmla="*/ 101 w 334"/>
              <a:gd name="T9" fmla="*/ 878 h 988"/>
              <a:gd name="T10" fmla="*/ 240 w 334"/>
              <a:gd name="T11" fmla="*/ 988 h 988"/>
              <a:gd name="T12" fmla="*/ 271 w 334"/>
              <a:gd name="T13" fmla="*/ 878 h 988"/>
              <a:gd name="T14" fmla="*/ 271 w 334"/>
              <a:gd name="T15" fmla="*/ 732 h 988"/>
              <a:gd name="T16" fmla="*/ 255 w 334"/>
              <a:gd name="T17" fmla="*/ 524 h 988"/>
              <a:gd name="T18" fmla="*/ 334 w 334"/>
              <a:gd name="T19" fmla="*/ 521 h 988"/>
              <a:gd name="T20" fmla="*/ 296 w 334"/>
              <a:gd name="T21" fmla="*/ 445 h 988"/>
              <a:gd name="T22" fmla="*/ 205 w 334"/>
              <a:gd name="T23" fmla="*/ 168 h 988"/>
              <a:gd name="T24" fmla="*/ 183 w 334"/>
              <a:gd name="T25" fmla="*/ 26 h 988"/>
              <a:gd name="T26" fmla="*/ 60 w 334"/>
              <a:gd name="T27" fmla="*/ 7 h 988"/>
              <a:gd name="T28" fmla="*/ 22 w 334"/>
              <a:gd name="T29" fmla="*/ 0 h 988"/>
              <a:gd name="T30" fmla="*/ 22 w 334"/>
              <a:gd name="T31" fmla="*/ 0 h 98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34"/>
              <a:gd name="T49" fmla="*/ 0 h 988"/>
              <a:gd name="T50" fmla="*/ 334 w 334"/>
              <a:gd name="T51" fmla="*/ 988 h 98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34" h="988">
                <a:moveTo>
                  <a:pt x="22" y="0"/>
                </a:moveTo>
                <a:lnTo>
                  <a:pt x="51" y="190"/>
                </a:lnTo>
                <a:lnTo>
                  <a:pt x="47" y="569"/>
                </a:lnTo>
                <a:lnTo>
                  <a:pt x="0" y="808"/>
                </a:lnTo>
                <a:lnTo>
                  <a:pt x="101" y="878"/>
                </a:lnTo>
                <a:lnTo>
                  <a:pt x="240" y="988"/>
                </a:lnTo>
                <a:lnTo>
                  <a:pt x="271" y="878"/>
                </a:lnTo>
                <a:lnTo>
                  <a:pt x="271" y="732"/>
                </a:lnTo>
                <a:lnTo>
                  <a:pt x="255" y="524"/>
                </a:lnTo>
                <a:lnTo>
                  <a:pt x="334" y="521"/>
                </a:lnTo>
                <a:lnTo>
                  <a:pt x="296" y="445"/>
                </a:lnTo>
                <a:lnTo>
                  <a:pt x="205" y="168"/>
                </a:lnTo>
                <a:lnTo>
                  <a:pt x="183" y="26"/>
                </a:lnTo>
                <a:lnTo>
                  <a:pt x="60" y="7"/>
                </a:lnTo>
                <a:lnTo>
                  <a:pt x="22" y="0"/>
                </a:lnTo>
                <a:close/>
              </a:path>
            </a:pathLst>
          </a:custGeom>
          <a:solidFill>
            <a:srgbClr val="CCA699"/>
          </a:solidFill>
          <a:ln w="9525">
            <a:noFill/>
            <a:round/>
            <a:headEnd/>
            <a:tailEnd/>
          </a:ln>
        </p:spPr>
        <p:txBody>
          <a:bodyPr/>
          <a:lstStyle/>
          <a:p>
            <a:endParaRPr lang="es-ES"/>
          </a:p>
        </p:txBody>
      </p:sp>
      <p:sp>
        <p:nvSpPr>
          <p:cNvPr id="65553" name="Freeform 17"/>
          <p:cNvSpPr>
            <a:spLocks/>
          </p:cNvSpPr>
          <p:nvPr/>
        </p:nvSpPr>
        <p:spPr bwMode="auto">
          <a:xfrm>
            <a:off x="2019300" y="4175125"/>
            <a:ext cx="795338" cy="455613"/>
          </a:xfrm>
          <a:custGeom>
            <a:avLst/>
            <a:gdLst>
              <a:gd name="T0" fmla="*/ 103 w 501"/>
              <a:gd name="T1" fmla="*/ 189 h 287"/>
              <a:gd name="T2" fmla="*/ 28 w 501"/>
              <a:gd name="T3" fmla="*/ 239 h 287"/>
              <a:gd name="T4" fmla="*/ 0 w 501"/>
              <a:gd name="T5" fmla="*/ 186 h 287"/>
              <a:gd name="T6" fmla="*/ 41 w 501"/>
              <a:gd name="T7" fmla="*/ 132 h 287"/>
              <a:gd name="T8" fmla="*/ 100 w 501"/>
              <a:gd name="T9" fmla="*/ 110 h 287"/>
              <a:gd name="T10" fmla="*/ 34 w 501"/>
              <a:gd name="T11" fmla="*/ 88 h 287"/>
              <a:gd name="T12" fmla="*/ 15 w 501"/>
              <a:gd name="T13" fmla="*/ 53 h 287"/>
              <a:gd name="T14" fmla="*/ 91 w 501"/>
              <a:gd name="T15" fmla="*/ 0 h 287"/>
              <a:gd name="T16" fmla="*/ 147 w 501"/>
              <a:gd name="T17" fmla="*/ 62 h 287"/>
              <a:gd name="T18" fmla="*/ 179 w 501"/>
              <a:gd name="T19" fmla="*/ 78 h 287"/>
              <a:gd name="T20" fmla="*/ 265 w 501"/>
              <a:gd name="T21" fmla="*/ 59 h 287"/>
              <a:gd name="T22" fmla="*/ 350 w 501"/>
              <a:gd name="T23" fmla="*/ 47 h 287"/>
              <a:gd name="T24" fmla="*/ 413 w 501"/>
              <a:gd name="T25" fmla="*/ 50 h 287"/>
              <a:gd name="T26" fmla="*/ 453 w 501"/>
              <a:gd name="T27" fmla="*/ 62 h 287"/>
              <a:gd name="T28" fmla="*/ 469 w 501"/>
              <a:gd name="T29" fmla="*/ 126 h 287"/>
              <a:gd name="T30" fmla="*/ 501 w 501"/>
              <a:gd name="T31" fmla="*/ 161 h 287"/>
              <a:gd name="T32" fmla="*/ 466 w 501"/>
              <a:gd name="T33" fmla="*/ 268 h 287"/>
              <a:gd name="T34" fmla="*/ 387 w 501"/>
              <a:gd name="T35" fmla="*/ 274 h 287"/>
              <a:gd name="T36" fmla="*/ 312 w 501"/>
              <a:gd name="T37" fmla="*/ 287 h 287"/>
              <a:gd name="T38" fmla="*/ 259 w 501"/>
              <a:gd name="T39" fmla="*/ 274 h 287"/>
              <a:gd name="T40" fmla="*/ 166 w 501"/>
              <a:gd name="T41" fmla="*/ 230 h 287"/>
              <a:gd name="T42" fmla="*/ 103 w 501"/>
              <a:gd name="T43" fmla="*/ 189 h 287"/>
              <a:gd name="T44" fmla="*/ 103 w 501"/>
              <a:gd name="T45" fmla="*/ 189 h 2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01"/>
              <a:gd name="T70" fmla="*/ 0 h 287"/>
              <a:gd name="T71" fmla="*/ 501 w 501"/>
              <a:gd name="T72" fmla="*/ 287 h 2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01" h="287">
                <a:moveTo>
                  <a:pt x="103" y="189"/>
                </a:moveTo>
                <a:lnTo>
                  <a:pt x="28" y="239"/>
                </a:lnTo>
                <a:lnTo>
                  <a:pt x="0" y="186"/>
                </a:lnTo>
                <a:lnTo>
                  <a:pt x="41" y="132"/>
                </a:lnTo>
                <a:lnTo>
                  <a:pt x="100" y="110"/>
                </a:lnTo>
                <a:lnTo>
                  <a:pt x="34" y="88"/>
                </a:lnTo>
                <a:lnTo>
                  <a:pt x="15" y="53"/>
                </a:lnTo>
                <a:lnTo>
                  <a:pt x="91" y="0"/>
                </a:lnTo>
                <a:lnTo>
                  <a:pt x="147" y="62"/>
                </a:lnTo>
                <a:lnTo>
                  <a:pt x="179" y="78"/>
                </a:lnTo>
                <a:lnTo>
                  <a:pt x="265" y="59"/>
                </a:lnTo>
                <a:lnTo>
                  <a:pt x="350" y="47"/>
                </a:lnTo>
                <a:lnTo>
                  <a:pt x="413" y="50"/>
                </a:lnTo>
                <a:lnTo>
                  <a:pt x="453" y="62"/>
                </a:lnTo>
                <a:lnTo>
                  <a:pt x="469" y="126"/>
                </a:lnTo>
                <a:lnTo>
                  <a:pt x="501" y="161"/>
                </a:lnTo>
                <a:lnTo>
                  <a:pt x="466" y="268"/>
                </a:lnTo>
                <a:lnTo>
                  <a:pt x="387" y="274"/>
                </a:lnTo>
                <a:lnTo>
                  <a:pt x="312" y="287"/>
                </a:lnTo>
                <a:lnTo>
                  <a:pt x="259" y="274"/>
                </a:lnTo>
                <a:lnTo>
                  <a:pt x="166" y="230"/>
                </a:lnTo>
                <a:lnTo>
                  <a:pt x="103" y="189"/>
                </a:lnTo>
                <a:close/>
              </a:path>
            </a:pathLst>
          </a:custGeom>
          <a:solidFill>
            <a:srgbClr val="FF7F7F"/>
          </a:solidFill>
          <a:ln w="9525">
            <a:noFill/>
            <a:round/>
            <a:headEnd/>
            <a:tailEnd/>
          </a:ln>
        </p:spPr>
        <p:txBody>
          <a:bodyPr/>
          <a:lstStyle/>
          <a:p>
            <a:endParaRPr lang="es-ES"/>
          </a:p>
        </p:txBody>
      </p:sp>
      <p:sp>
        <p:nvSpPr>
          <p:cNvPr id="65554" name="Freeform 18"/>
          <p:cNvSpPr>
            <a:spLocks/>
          </p:cNvSpPr>
          <p:nvPr/>
        </p:nvSpPr>
        <p:spPr bwMode="auto">
          <a:xfrm>
            <a:off x="1106488" y="5075238"/>
            <a:ext cx="1384300" cy="890587"/>
          </a:xfrm>
          <a:custGeom>
            <a:avLst/>
            <a:gdLst>
              <a:gd name="T0" fmla="*/ 301 w 872"/>
              <a:gd name="T1" fmla="*/ 561 h 561"/>
              <a:gd name="T2" fmla="*/ 196 w 872"/>
              <a:gd name="T3" fmla="*/ 561 h 561"/>
              <a:gd name="T4" fmla="*/ 102 w 872"/>
              <a:gd name="T5" fmla="*/ 551 h 561"/>
              <a:gd name="T6" fmla="*/ 32 w 872"/>
              <a:gd name="T7" fmla="*/ 545 h 561"/>
              <a:gd name="T8" fmla="*/ 6 w 872"/>
              <a:gd name="T9" fmla="*/ 534 h 561"/>
              <a:gd name="T10" fmla="*/ 0 w 872"/>
              <a:gd name="T11" fmla="*/ 518 h 561"/>
              <a:gd name="T12" fmla="*/ 0 w 872"/>
              <a:gd name="T13" fmla="*/ 499 h 561"/>
              <a:gd name="T14" fmla="*/ 16 w 872"/>
              <a:gd name="T15" fmla="*/ 486 h 561"/>
              <a:gd name="T16" fmla="*/ 45 w 872"/>
              <a:gd name="T17" fmla="*/ 480 h 561"/>
              <a:gd name="T18" fmla="*/ 107 w 872"/>
              <a:gd name="T19" fmla="*/ 472 h 561"/>
              <a:gd name="T20" fmla="*/ 162 w 872"/>
              <a:gd name="T21" fmla="*/ 465 h 561"/>
              <a:gd name="T22" fmla="*/ 172 w 872"/>
              <a:gd name="T23" fmla="*/ 453 h 561"/>
              <a:gd name="T24" fmla="*/ 202 w 872"/>
              <a:gd name="T25" fmla="*/ 421 h 561"/>
              <a:gd name="T26" fmla="*/ 242 w 872"/>
              <a:gd name="T27" fmla="*/ 381 h 561"/>
              <a:gd name="T28" fmla="*/ 307 w 872"/>
              <a:gd name="T29" fmla="*/ 332 h 561"/>
              <a:gd name="T30" fmla="*/ 399 w 872"/>
              <a:gd name="T31" fmla="*/ 270 h 561"/>
              <a:gd name="T32" fmla="*/ 460 w 872"/>
              <a:gd name="T33" fmla="*/ 227 h 561"/>
              <a:gd name="T34" fmla="*/ 522 w 872"/>
              <a:gd name="T35" fmla="*/ 189 h 561"/>
              <a:gd name="T36" fmla="*/ 595 w 872"/>
              <a:gd name="T37" fmla="*/ 141 h 561"/>
              <a:gd name="T38" fmla="*/ 654 w 872"/>
              <a:gd name="T39" fmla="*/ 86 h 561"/>
              <a:gd name="T40" fmla="*/ 706 w 872"/>
              <a:gd name="T41" fmla="*/ 25 h 561"/>
              <a:gd name="T42" fmla="*/ 743 w 872"/>
              <a:gd name="T43" fmla="*/ 0 h 561"/>
              <a:gd name="T44" fmla="*/ 778 w 872"/>
              <a:gd name="T45" fmla="*/ 0 h 561"/>
              <a:gd name="T46" fmla="*/ 773 w 872"/>
              <a:gd name="T47" fmla="*/ 52 h 561"/>
              <a:gd name="T48" fmla="*/ 759 w 872"/>
              <a:gd name="T49" fmla="*/ 81 h 561"/>
              <a:gd name="T50" fmla="*/ 786 w 872"/>
              <a:gd name="T51" fmla="*/ 162 h 561"/>
              <a:gd name="T52" fmla="*/ 810 w 872"/>
              <a:gd name="T53" fmla="*/ 256 h 561"/>
              <a:gd name="T54" fmla="*/ 838 w 872"/>
              <a:gd name="T55" fmla="*/ 364 h 561"/>
              <a:gd name="T56" fmla="*/ 857 w 872"/>
              <a:gd name="T57" fmla="*/ 426 h 561"/>
              <a:gd name="T58" fmla="*/ 862 w 872"/>
              <a:gd name="T59" fmla="*/ 489 h 561"/>
              <a:gd name="T60" fmla="*/ 872 w 872"/>
              <a:gd name="T61" fmla="*/ 545 h 561"/>
              <a:gd name="T62" fmla="*/ 829 w 872"/>
              <a:gd name="T63" fmla="*/ 545 h 561"/>
              <a:gd name="T64" fmla="*/ 813 w 872"/>
              <a:gd name="T65" fmla="*/ 453 h 561"/>
              <a:gd name="T66" fmla="*/ 800 w 872"/>
              <a:gd name="T67" fmla="*/ 372 h 561"/>
              <a:gd name="T68" fmla="*/ 775 w 872"/>
              <a:gd name="T69" fmla="*/ 275 h 561"/>
              <a:gd name="T70" fmla="*/ 751 w 872"/>
              <a:gd name="T71" fmla="*/ 179 h 561"/>
              <a:gd name="T72" fmla="*/ 735 w 872"/>
              <a:gd name="T73" fmla="*/ 105 h 561"/>
              <a:gd name="T74" fmla="*/ 727 w 872"/>
              <a:gd name="T75" fmla="*/ 71 h 561"/>
              <a:gd name="T76" fmla="*/ 689 w 872"/>
              <a:gd name="T77" fmla="*/ 114 h 561"/>
              <a:gd name="T78" fmla="*/ 625 w 872"/>
              <a:gd name="T79" fmla="*/ 170 h 561"/>
              <a:gd name="T80" fmla="*/ 525 w 872"/>
              <a:gd name="T81" fmla="*/ 235 h 561"/>
              <a:gd name="T82" fmla="*/ 436 w 872"/>
              <a:gd name="T83" fmla="*/ 292 h 561"/>
              <a:gd name="T84" fmla="*/ 366 w 872"/>
              <a:gd name="T85" fmla="*/ 340 h 561"/>
              <a:gd name="T86" fmla="*/ 301 w 872"/>
              <a:gd name="T87" fmla="*/ 388 h 561"/>
              <a:gd name="T88" fmla="*/ 258 w 872"/>
              <a:gd name="T89" fmla="*/ 424 h 561"/>
              <a:gd name="T90" fmla="*/ 218 w 872"/>
              <a:gd name="T91" fmla="*/ 482 h 561"/>
              <a:gd name="T92" fmla="*/ 188 w 872"/>
              <a:gd name="T93" fmla="*/ 521 h 561"/>
              <a:gd name="T94" fmla="*/ 242 w 872"/>
              <a:gd name="T95" fmla="*/ 526 h 561"/>
              <a:gd name="T96" fmla="*/ 301 w 872"/>
              <a:gd name="T97" fmla="*/ 529 h 561"/>
              <a:gd name="T98" fmla="*/ 313 w 872"/>
              <a:gd name="T99" fmla="*/ 539 h 561"/>
              <a:gd name="T100" fmla="*/ 315 w 872"/>
              <a:gd name="T101" fmla="*/ 551 h 561"/>
              <a:gd name="T102" fmla="*/ 301 w 872"/>
              <a:gd name="T103" fmla="*/ 561 h 561"/>
              <a:gd name="T104" fmla="*/ 301 w 872"/>
              <a:gd name="T105" fmla="*/ 561 h 5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72"/>
              <a:gd name="T160" fmla="*/ 0 h 561"/>
              <a:gd name="T161" fmla="*/ 872 w 872"/>
              <a:gd name="T162" fmla="*/ 561 h 5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72" h="561">
                <a:moveTo>
                  <a:pt x="301" y="561"/>
                </a:moveTo>
                <a:lnTo>
                  <a:pt x="196" y="561"/>
                </a:lnTo>
                <a:lnTo>
                  <a:pt x="102" y="551"/>
                </a:lnTo>
                <a:lnTo>
                  <a:pt x="32" y="545"/>
                </a:lnTo>
                <a:lnTo>
                  <a:pt x="6" y="534"/>
                </a:lnTo>
                <a:lnTo>
                  <a:pt x="0" y="518"/>
                </a:lnTo>
                <a:lnTo>
                  <a:pt x="0" y="499"/>
                </a:lnTo>
                <a:lnTo>
                  <a:pt x="16" y="486"/>
                </a:lnTo>
                <a:lnTo>
                  <a:pt x="45" y="480"/>
                </a:lnTo>
                <a:lnTo>
                  <a:pt x="107" y="472"/>
                </a:lnTo>
                <a:lnTo>
                  <a:pt x="162" y="465"/>
                </a:lnTo>
                <a:lnTo>
                  <a:pt x="172" y="453"/>
                </a:lnTo>
                <a:lnTo>
                  <a:pt x="202" y="421"/>
                </a:lnTo>
                <a:lnTo>
                  <a:pt x="242" y="381"/>
                </a:lnTo>
                <a:lnTo>
                  <a:pt x="307" y="332"/>
                </a:lnTo>
                <a:lnTo>
                  <a:pt x="399" y="270"/>
                </a:lnTo>
                <a:lnTo>
                  <a:pt x="460" y="227"/>
                </a:lnTo>
                <a:lnTo>
                  <a:pt x="522" y="189"/>
                </a:lnTo>
                <a:lnTo>
                  <a:pt x="595" y="141"/>
                </a:lnTo>
                <a:lnTo>
                  <a:pt x="654" y="86"/>
                </a:lnTo>
                <a:lnTo>
                  <a:pt x="706" y="25"/>
                </a:lnTo>
                <a:lnTo>
                  <a:pt x="743" y="0"/>
                </a:lnTo>
                <a:lnTo>
                  <a:pt x="778" y="0"/>
                </a:lnTo>
                <a:lnTo>
                  <a:pt x="773" y="52"/>
                </a:lnTo>
                <a:lnTo>
                  <a:pt x="759" y="81"/>
                </a:lnTo>
                <a:lnTo>
                  <a:pt x="786" y="162"/>
                </a:lnTo>
                <a:lnTo>
                  <a:pt x="810" y="256"/>
                </a:lnTo>
                <a:lnTo>
                  <a:pt x="838" y="364"/>
                </a:lnTo>
                <a:lnTo>
                  <a:pt x="857" y="426"/>
                </a:lnTo>
                <a:lnTo>
                  <a:pt x="862" y="489"/>
                </a:lnTo>
                <a:lnTo>
                  <a:pt x="872" y="545"/>
                </a:lnTo>
                <a:lnTo>
                  <a:pt x="829" y="545"/>
                </a:lnTo>
                <a:lnTo>
                  <a:pt x="813" y="453"/>
                </a:lnTo>
                <a:lnTo>
                  <a:pt x="800" y="372"/>
                </a:lnTo>
                <a:lnTo>
                  <a:pt x="775" y="275"/>
                </a:lnTo>
                <a:lnTo>
                  <a:pt x="751" y="179"/>
                </a:lnTo>
                <a:lnTo>
                  <a:pt x="735" y="105"/>
                </a:lnTo>
                <a:lnTo>
                  <a:pt x="727" y="71"/>
                </a:lnTo>
                <a:lnTo>
                  <a:pt x="689" y="114"/>
                </a:lnTo>
                <a:lnTo>
                  <a:pt x="625" y="170"/>
                </a:lnTo>
                <a:lnTo>
                  <a:pt x="525" y="235"/>
                </a:lnTo>
                <a:lnTo>
                  <a:pt x="436" y="292"/>
                </a:lnTo>
                <a:lnTo>
                  <a:pt x="366" y="340"/>
                </a:lnTo>
                <a:lnTo>
                  <a:pt x="301" y="388"/>
                </a:lnTo>
                <a:lnTo>
                  <a:pt x="258" y="424"/>
                </a:lnTo>
                <a:lnTo>
                  <a:pt x="218" y="482"/>
                </a:lnTo>
                <a:lnTo>
                  <a:pt x="188" y="521"/>
                </a:lnTo>
                <a:lnTo>
                  <a:pt x="242" y="526"/>
                </a:lnTo>
                <a:lnTo>
                  <a:pt x="301" y="529"/>
                </a:lnTo>
                <a:lnTo>
                  <a:pt x="313" y="539"/>
                </a:lnTo>
                <a:lnTo>
                  <a:pt x="315" y="551"/>
                </a:lnTo>
                <a:lnTo>
                  <a:pt x="301" y="561"/>
                </a:lnTo>
                <a:close/>
              </a:path>
            </a:pathLst>
          </a:custGeom>
          <a:solidFill>
            <a:srgbClr val="000000"/>
          </a:solidFill>
          <a:ln w="9525">
            <a:noFill/>
            <a:round/>
            <a:headEnd/>
            <a:tailEnd/>
          </a:ln>
        </p:spPr>
        <p:txBody>
          <a:bodyPr/>
          <a:lstStyle/>
          <a:p>
            <a:endParaRPr lang="es-ES"/>
          </a:p>
        </p:txBody>
      </p:sp>
      <p:sp>
        <p:nvSpPr>
          <p:cNvPr id="65555" name="Freeform 19"/>
          <p:cNvSpPr>
            <a:spLocks/>
          </p:cNvSpPr>
          <p:nvPr/>
        </p:nvSpPr>
        <p:spPr bwMode="auto">
          <a:xfrm>
            <a:off x="2308225" y="3954463"/>
            <a:ext cx="84138" cy="347662"/>
          </a:xfrm>
          <a:custGeom>
            <a:avLst/>
            <a:gdLst>
              <a:gd name="T0" fmla="*/ 0 w 53"/>
              <a:gd name="T1" fmla="*/ 19 h 219"/>
              <a:gd name="T2" fmla="*/ 18 w 53"/>
              <a:gd name="T3" fmla="*/ 86 h 219"/>
              <a:gd name="T4" fmla="*/ 24 w 53"/>
              <a:gd name="T5" fmla="*/ 135 h 219"/>
              <a:gd name="T6" fmla="*/ 21 w 53"/>
              <a:gd name="T7" fmla="*/ 219 h 219"/>
              <a:gd name="T8" fmla="*/ 50 w 53"/>
              <a:gd name="T9" fmla="*/ 211 h 219"/>
              <a:gd name="T10" fmla="*/ 53 w 53"/>
              <a:gd name="T11" fmla="*/ 165 h 219"/>
              <a:gd name="T12" fmla="*/ 50 w 53"/>
              <a:gd name="T13" fmla="*/ 119 h 219"/>
              <a:gd name="T14" fmla="*/ 48 w 53"/>
              <a:gd name="T15" fmla="*/ 81 h 219"/>
              <a:gd name="T16" fmla="*/ 38 w 53"/>
              <a:gd name="T17" fmla="*/ 0 h 219"/>
              <a:gd name="T18" fmla="*/ 0 w 53"/>
              <a:gd name="T19" fmla="*/ 19 h 219"/>
              <a:gd name="T20" fmla="*/ 0 w 53"/>
              <a:gd name="T21" fmla="*/ 19 h 2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219"/>
              <a:gd name="T35" fmla="*/ 53 w 53"/>
              <a:gd name="T36" fmla="*/ 219 h 2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219">
                <a:moveTo>
                  <a:pt x="0" y="19"/>
                </a:moveTo>
                <a:lnTo>
                  <a:pt x="18" y="86"/>
                </a:lnTo>
                <a:lnTo>
                  <a:pt x="24" y="135"/>
                </a:lnTo>
                <a:lnTo>
                  <a:pt x="21" y="219"/>
                </a:lnTo>
                <a:lnTo>
                  <a:pt x="50" y="211"/>
                </a:lnTo>
                <a:lnTo>
                  <a:pt x="53" y="165"/>
                </a:lnTo>
                <a:lnTo>
                  <a:pt x="50" y="119"/>
                </a:lnTo>
                <a:lnTo>
                  <a:pt x="48" y="81"/>
                </a:lnTo>
                <a:lnTo>
                  <a:pt x="38" y="0"/>
                </a:lnTo>
                <a:lnTo>
                  <a:pt x="0" y="19"/>
                </a:lnTo>
                <a:close/>
              </a:path>
            </a:pathLst>
          </a:custGeom>
          <a:solidFill>
            <a:srgbClr val="000000"/>
          </a:solidFill>
          <a:ln w="9525">
            <a:noFill/>
            <a:round/>
            <a:headEnd/>
            <a:tailEnd/>
          </a:ln>
        </p:spPr>
        <p:txBody>
          <a:bodyPr/>
          <a:lstStyle/>
          <a:p>
            <a:endParaRPr lang="es-ES"/>
          </a:p>
        </p:txBody>
      </p:sp>
      <p:sp>
        <p:nvSpPr>
          <p:cNvPr id="65556" name="Freeform 20"/>
          <p:cNvSpPr>
            <a:spLocks/>
          </p:cNvSpPr>
          <p:nvPr/>
        </p:nvSpPr>
        <p:spPr bwMode="auto">
          <a:xfrm>
            <a:off x="2568575" y="3989388"/>
            <a:ext cx="76200" cy="265112"/>
          </a:xfrm>
          <a:custGeom>
            <a:avLst/>
            <a:gdLst>
              <a:gd name="T0" fmla="*/ 0 w 48"/>
              <a:gd name="T1" fmla="*/ 0 h 167"/>
              <a:gd name="T2" fmla="*/ 10 w 48"/>
              <a:gd name="T3" fmla="*/ 54 h 167"/>
              <a:gd name="T4" fmla="*/ 16 w 48"/>
              <a:gd name="T5" fmla="*/ 103 h 167"/>
              <a:gd name="T6" fmla="*/ 16 w 48"/>
              <a:gd name="T7" fmla="*/ 162 h 167"/>
              <a:gd name="T8" fmla="*/ 48 w 48"/>
              <a:gd name="T9" fmla="*/ 167 h 167"/>
              <a:gd name="T10" fmla="*/ 48 w 48"/>
              <a:gd name="T11" fmla="*/ 124 h 167"/>
              <a:gd name="T12" fmla="*/ 46 w 48"/>
              <a:gd name="T13" fmla="*/ 64 h 167"/>
              <a:gd name="T14" fmla="*/ 37 w 48"/>
              <a:gd name="T15" fmla="*/ 0 h 167"/>
              <a:gd name="T16" fmla="*/ 0 w 48"/>
              <a:gd name="T17" fmla="*/ 0 h 167"/>
              <a:gd name="T18" fmla="*/ 0 w 48"/>
              <a:gd name="T19" fmla="*/ 0 h 1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167"/>
              <a:gd name="T32" fmla="*/ 48 w 48"/>
              <a:gd name="T33" fmla="*/ 167 h 1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167">
                <a:moveTo>
                  <a:pt x="0" y="0"/>
                </a:moveTo>
                <a:lnTo>
                  <a:pt x="10" y="54"/>
                </a:lnTo>
                <a:lnTo>
                  <a:pt x="16" y="103"/>
                </a:lnTo>
                <a:lnTo>
                  <a:pt x="16" y="162"/>
                </a:lnTo>
                <a:lnTo>
                  <a:pt x="48" y="167"/>
                </a:lnTo>
                <a:lnTo>
                  <a:pt x="48" y="124"/>
                </a:lnTo>
                <a:lnTo>
                  <a:pt x="46" y="64"/>
                </a:lnTo>
                <a:lnTo>
                  <a:pt x="37" y="0"/>
                </a:lnTo>
                <a:lnTo>
                  <a:pt x="0" y="0"/>
                </a:lnTo>
                <a:close/>
              </a:path>
            </a:pathLst>
          </a:custGeom>
          <a:solidFill>
            <a:srgbClr val="000000"/>
          </a:solidFill>
          <a:ln w="9525">
            <a:noFill/>
            <a:round/>
            <a:headEnd/>
            <a:tailEnd/>
          </a:ln>
        </p:spPr>
        <p:txBody>
          <a:bodyPr/>
          <a:lstStyle/>
          <a:p>
            <a:endParaRPr lang="es-ES"/>
          </a:p>
        </p:txBody>
      </p:sp>
      <p:sp>
        <p:nvSpPr>
          <p:cNvPr id="65557" name="Freeform 21"/>
          <p:cNvSpPr>
            <a:spLocks/>
          </p:cNvSpPr>
          <p:nvPr/>
        </p:nvSpPr>
        <p:spPr bwMode="auto">
          <a:xfrm>
            <a:off x="2273300" y="4562475"/>
            <a:ext cx="111125" cy="676275"/>
          </a:xfrm>
          <a:custGeom>
            <a:avLst/>
            <a:gdLst>
              <a:gd name="T0" fmla="*/ 0 w 70"/>
              <a:gd name="T1" fmla="*/ 345 h 426"/>
              <a:gd name="T2" fmla="*/ 19 w 70"/>
              <a:gd name="T3" fmla="*/ 294 h 426"/>
              <a:gd name="T4" fmla="*/ 29 w 70"/>
              <a:gd name="T5" fmla="*/ 238 h 426"/>
              <a:gd name="T6" fmla="*/ 43 w 70"/>
              <a:gd name="T7" fmla="*/ 164 h 426"/>
              <a:gd name="T8" fmla="*/ 48 w 70"/>
              <a:gd name="T9" fmla="*/ 108 h 426"/>
              <a:gd name="T10" fmla="*/ 43 w 70"/>
              <a:gd name="T11" fmla="*/ 59 h 426"/>
              <a:gd name="T12" fmla="*/ 35 w 70"/>
              <a:gd name="T13" fmla="*/ 0 h 426"/>
              <a:gd name="T14" fmla="*/ 57 w 70"/>
              <a:gd name="T15" fmla="*/ 11 h 426"/>
              <a:gd name="T16" fmla="*/ 70 w 70"/>
              <a:gd name="T17" fmla="*/ 59 h 426"/>
              <a:gd name="T18" fmla="*/ 70 w 70"/>
              <a:gd name="T19" fmla="*/ 111 h 426"/>
              <a:gd name="T20" fmla="*/ 67 w 70"/>
              <a:gd name="T21" fmla="*/ 191 h 426"/>
              <a:gd name="T22" fmla="*/ 60 w 70"/>
              <a:gd name="T23" fmla="*/ 258 h 426"/>
              <a:gd name="T24" fmla="*/ 48 w 70"/>
              <a:gd name="T25" fmla="*/ 329 h 426"/>
              <a:gd name="T26" fmla="*/ 38 w 70"/>
              <a:gd name="T27" fmla="*/ 394 h 426"/>
              <a:gd name="T28" fmla="*/ 22 w 70"/>
              <a:gd name="T29" fmla="*/ 426 h 426"/>
              <a:gd name="T30" fmla="*/ 0 w 70"/>
              <a:gd name="T31" fmla="*/ 345 h 426"/>
              <a:gd name="T32" fmla="*/ 0 w 70"/>
              <a:gd name="T33" fmla="*/ 345 h 4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0"/>
              <a:gd name="T52" fmla="*/ 0 h 426"/>
              <a:gd name="T53" fmla="*/ 70 w 70"/>
              <a:gd name="T54" fmla="*/ 426 h 4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0" h="426">
                <a:moveTo>
                  <a:pt x="0" y="345"/>
                </a:moveTo>
                <a:lnTo>
                  <a:pt x="19" y="294"/>
                </a:lnTo>
                <a:lnTo>
                  <a:pt x="29" y="238"/>
                </a:lnTo>
                <a:lnTo>
                  <a:pt x="43" y="164"/>
                </a:lnTo>
                <a:lnTo>
                  <a:pt x="48" y="108"/>
                </a:lnTo>
                <a:lnTo>
                  <a:pt x="43" y="59"/>
                </a:lnTo>
                <a:lnTo>
                  <a:pt x="35" y="0"/>
                </a:lnTo>
                <a:lnTo>
                  <a:pt x="57" y="11"/>
                </a:lnTo>
                <a:lnTo>
                  <a:pt x="70" y="59"/>
                </a:lnTo>
                <a:lnTo>
                  <a:pt x="70" y="111"/>
                </a:lnTo>
                <a:lnTo>
                  <a:pt x="67" y="191"/>
                </a:lnTo>
                <a:lnTo>
                  <a:pt x="60" y="258"/>
                </a:lnTo>
                <a:lnTo>
                  <a:pt x="48" y="329"/>
                </a:lnTo>
                <a:lnTo>
                  <a:pt x="38" y="394"/>
                </a:lnTo>
                <a:lnTo>
                  <a:pt x="22" y="426"/>
                </a:lnTo>
                <a:lnTo>
                  <a:pt x="0" y="345"/>
                </a:lnTo>
                <a:close/>
              </a:path>
            </a:pathLst>
          </a:custGeom>
          <a:solidFill>
            <a:srgbClr val="000000"/>
          </a:solidFill>
          <a:ln w="9525">
            <a:noFill/>
            <a:round/>
            <a:headEnd/>
            <a:tailEnd/>
          </a:ln>
        </p:spPr>
        <p:txBody>
          <a:bodyPr/>
          <a:lstStyle/>
          <a:p>
            <a:endParaRPr lang="es-ES"/>
          </a:p>
        </p:txBody>
      </p:sp>
      <p:sp>
        <p:nvSpPr>
          <p:cNvPr id="65558" name="Freeform 22"/>
          <p:cNvSpPr>
            <a:spLocks/>
          </p:cNvSpPr>
          <p:nvPr/>
        </p:nvSpPr>
        <p:spPr bwMode="auto">
          <a:xfrm>
            <a:off x="1427163" y="5059363"/>
            <a:ext cx="663575" cy="525462"/>
          </a:xfrm>
          <a:custGeom>
            <a:avLst/>
            <a:gdLst>
              <a:gd name="T0" fmla="*/ 0 w 418"/>
              <a:gd name="T1" fmla="*/ 317 h 331"/>
              <a:gd name="T2" fmla="*/ 13 w 418"/>
              <a:gd name="T3" fmla="*/ 331 h 331"/>
              <a:gd name="T4" fmla="*/ 40 w 418"/>
              <a:gd name="T5" fmla="*/ 331 h 331"/>
              <a:gd name="T6" fmla="*/ 68 w 418"/>
              <a:gd name="T7" fmla="*/ 312 h 331"/>
              <a:gd name="T8" fmla="*/ 87 w 418"/>
              <a:gd name="T9" fmla="*/ 297 h 331"/>
              <a:gd name="T10" fmla="*/ 92 w 418"/>
              <a:gd name="T11" fmla="*/ 285 h 331"/>
              <a:gd name="T12" fmla="*/ 140 w 418"/>
              <a:gd name="T13" fmla="*/ 278 h 331"/>
              <a:gd name="T14" fmla="*/ 156 w 418"/>
              <a:gd name="T15" fmla="*/ 259 h 331"/>
              <a:gd name="T16" fmla="*/ 175 w 418"/>
              <a:gd name="T17" fmla="*/ 228 h 331"/>
              <a:gd name="T18" fmla="*/ 193 w 418"/>
              <a:gd name="T19" fmla="*/ 218 h 331"/>
              <a:gd name="T20" fmla="*/ 226 w 418"/>
              <a:gd name="T21" fmla="*/ 210 h 331"/>
              <a:gd name="T22" fmla="*/ 264 w 418"/>
              <a:gd name="T23" fmla="*/ 199 h 331"/>
              <a:gd name="T24" fmla="*/ 283 w 418"/>
              <a:gd name="T25" fmla="*/ 178 h 331"/>
              <a:gd name="T26" fmla="*/ 299 w 418"/>
              <a:gd name="T27" fmla="*/ 146 h 331"/>
              <a:gd name="T28" fmla="*/ 315 w 418"/>
              <a:gd name="T29" fmla="*/ 124 h 331"/>
              <a:gd name="T30" fmla="*/ 355 w 418"/>
              <a:gd name="T31" fmla="*/ 105 h 331"/>
              <a:gd name="T32" fmla="*/ 390 w 418"/>
              <a:gd name="T33" fmla="*/ 81 h 331"/>
              <a:gd name="T34" fmla="*/ 415 w 418"/>
              <a:gd name="T35" fmla="*/ 48 h 331"/>
              <a:gd name="T36" fmla="*/ 418 w 418"/>
              <a:gd name="T37" fmla="*/ 16 h 331"/>
              <a:gd name="T38" fmla="*/ 406 w 418"/>
              <a:gd name="T39" fmla="*/ 0 h 331"/>
              <a:gd name="T40" fmla="*/ 390 w 418"/>
              <a:gd name="T41" fmla="*/ 0 h 331"/>
              <a:gd name="T42" fmla="*/ 387 w 418"/>
              <a:gd name="T43" fmla="*/ 29 h 331"/>
              <a:gd name="T44" fmla="*/ 368 w 418"/>
              <a:gd name="T45" fmla="*/ 59 h 331"/>
              <a:gd name="T46" fmla="*/ 326 w 418"/>
              <a:gd name="T47" fmla="*/ 91 h 331"/>
              <a:gd name="T48" fmla="*/ 293 w 418"/>
              <a:gd name="T49" fmla="*/ 103 h 331"/>
              <a:gd name="T50" fmla="*/ 272 w 418"/>
              <a:gd name="T51" fmla="*/ 124 h 331"/>
              <a:gd name="T52" fmla="*/ 245 w 418"/>
              <a:gd name="T53" fmla="*/ 159 h 331"/>
              <a:gd name="T54" fmla="*/ 224 w 418"/>
              <a:gd name="T55" fmla="*/ 172 h 331"/>
              <a:gd name="T56" fmla="*/ 181 w 418"/>
              <a:gd name="T57" fmla="*/ 185 h 331"/>
              <a:gd name="T58" fmla="*/ 145 w 418"/>
              <a:gd name="T59" fmla="*/ 199 h 331"/>
              <a:gd name="T60" fmla="*/ 118 w 418"/>
              <a:gd name="T61" fmla="*/ 228 h 331"/>
              <a:gd name="T62" fmla="*/ 94 w 418"/>
              <a:gd name="T63" fmla="*/ 250 h 331"/>
              <a:gd name="T64" fmla="*/ 70 w 418"/>
              <a:gd name="T65" fmla="*/ 256 h 331"/>
              <a:gd name="T66" fmla="*/ 54 w 418"/>
              <a:gd name="T67" fmla="*/ 278 h 331"/>
              <a:gd name="T68" fmla="*/ 25 w 418"/>
              <a:gd name="T69" fmla="*/ 299 h 331"/>
              <a:gd name="T70" fmla="*/ 0 w 418"/>
              <a:gd name="T71" fmla="*/ 317 h 331"/>
              <a:gd name="T72" fmla="*/ 0 w 418"/>
              <a:gd name="T73" fmla="*/ 317 h 33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8"/>
              <a:gd name="T112" fmla="*/ 0 h 331"/>
              <a:gd name="T113" fmla="*/ 418 w 418"/>
              <a:gd name="T114" fmla="*/ 331 h 33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8" h="331">
                <a:moveTo>
                  <a:pt x="0" y="317"/>
                </a:moveTo>
                <a:lnTo>
                  <a:pt x="13" y="331"/>
                </a:lnTo>
                <a:lnTo>
                  <a:pt x="40" y="331"/>
                </a:lnTo>
                <a:lnTo>
                  <a:pt x="68" y="312"/>
                </a:lnTo>
                <a:lnTo>
                  <a:pt x="87" y="297"/>
                </a:lnTo>
                <a:lnTo>
                  <a:pt x="92" y="285"/>
                </a:lnTo>
                <a:lnTo>
                  <a:pt x="140" y="278"/>
                </a:lnTo>
                <a:lnTo>
                  <a:pt x="156" y="259"/>
                </a:lnTo>
                <a:lnTo>
                  <a:pt x="175" y="228"/>
                </a:lnTo>
                <a:lnTo>
                  <a:pt x="193" y="218"/>
                </a:lnTo>
                <a:lnTo>
                  <a:pt x="226" y="210"/>
                </a:lnTo>
                <a:lnTo>
                  <a:pt x="264" y="199"/>
                </a:lnTo>
                <a:lnTo>
                  <a:pt x="283" y="178"/>
                </a:lnTo>
                <a:lnTo>
                  <a:pt x="299" y="146"/>
                </a:lnTo>
                <a:lnTo>
                  <a:pt x="315" y="124"/>
                </a:lnTo>
                <a:lnTo>
                  <a:pt x="355" y="105"/>
                </a:lnTo>
                <a:lnTo>
                  <a:pt x="390" y="81"/>
                </a:lnTo>
                <a:lnTo>
                  <a:pt x="415" y="48"/>
                </a:lnTo>
                <a:lnTo>
                  <a:pt x="418" y="16"/>
                </a:lnTo>
                <a:lnTo>
                  <a:pt x="406" y="0"/>
                </a:lnTo>
                <a:lnTo>
                  <a:pt x="390" y="0"/>
                </a:lnTo>
                <a:lnTo>
                  <a:pt x="387" y="29"/>
                </a:lnTo>
                <a:lnTo>
                  <a:pt x="368" y="59"/>
                </a:lnTo>
                <a:lnTo>
                  <a:pt x="326" y="91"/>
                </a:lnTo>
                <a:lnTo>
                  <a:pt x="293" y="103"/>
                </a:lnTo>
                <a:lnTo>
                  <a:pt x="272" y="124"/>
                </a:lnTo>
                <a:lnTo>
                  <a:pt x="245" y="159"/>
                </a:lnTo>
                <a:lnTo>
                  <a:pt x="224" y="172"/>
                </a:lnTo>
                <a:lnTo>
                  <a:pt x="181" y="185"/>
                </a:lnTo>
                <a:lnTo>
                  <a:pt x="145" y="199"/>
                </a:lnTo>
                <a:lnTo>
                  <a:pt x="118" y="228"/>
                </a:lnTo>
                <a:lnTo>
                  <a:pt x="94" y="250"/>
                </a:lnTo>
                <a:lnTo>
                  <a:pt x="70" y="256"/>
                </a:lnTo>
                <a:lnTo>
                  <a:pt x="54" y="278"/>
                </a:lnTo>
                <a:lnTo>
                  <a:pt x="25" y="299"/>
                </a:lnTo>
                <a:lnTo>
                  <a:pt x="0" y="317"/>
                </a:lnTo>
                <a:close/>
              </a:path>
            </a:pathLst>
          </a:custGeom>
          <a:solidFill>
            <a:srgbClr val="000000"/>
          </a:solidFill>
          <a:ln w="9525">
            <a:noFill/>
            <a:round/>
            <a:headEnd/>
            <a:tailEnd/>
          </a:ln>
        </p:spPr>
        <p:txBody>
          <a:bodyPr/>
          <a:lstStyle/>
          <a:p>
            <a:endParaRPr lang="es-ES"/>
          </a:p>
        </p:txBody>
      </p:sp>
      <p:sp>
        <p:nvSpPr>
          <p:cNvPr id="65559" name="Freeform 23"/>
          <p:cNvSpPr>
            <a:spLocks/>
          </p:cNvSpPr>
          <p:nvPr/>
        </p:nvSpPr>
        <p:spPr bwMode="auto">
          <a:xfrm>
            <a:off x="1417638" y="4502150"/>
            <a:ext cx="395287" cy="403225"/>
          </a:xfrm>
          <a:custGeom>
            <a:avLst/>
            <a:gdLst>
              <a:gd name="T0" fmla="*/ 151 w 249"/>
              <a:gd name="T1" fmla="*/ 152 h 254"/>
              <a:gd name="T2" fmla="*/ 117 w 249"/>
              <a:gd name="T3" fmla="*/ 202 h 254"/>
              <a:gd name="T4" fmla="*/ 98 w 249"/>
              <a:gd name="T5" fmla="*/ 235 h 254"/>
              <a:gd name="T6" fmla="*/ 71 w 249"/>
              <a:gd name="T7" fmla="*/ 254 h 254"/>
              <a:gd name="T8" fmla="*/ 33 w 249"/>
              <a:gd name="T9" fmla="*/ 254 h 254"/>
              <a:gd name="T10" fmla="*/ 6 w 249"/>
              <a:gd name="T11" fmla="*/ 240 h 254"/>
              <a:gd name="T12" fmla="*/ 0 w 249"/>
              <a:gd name="T13" fmla="*/ 211 h 254"/>
              <a:gd name="T14" fmla="*/ 14 w 249"/>
              <a:gd name="T15" fmla="*/ 183 h 254"/>
              <a:gd name="T16" fmla="*/ 31 w 249"/>
              <a:gd name="T17" fmla="*/ 164 h 254"/>
              <a:gd name="T18" fmla="*/ 67 w 249"/>
              <a:gd name="T19" fmla="*/ 140 h 254"/>
              <a:gd name="T20" fmla="*/ 136 w 249"/>
              <a:gd name="T21" fmla="*/ 95 h 254"/>
              <a:gd name="T22" fmla="*/ 211 w 249"/>
              <a:gd name="T23" fmla="*/ 32 h 254"/>
              <a:gd name="T24" fmla="*/ 249 w 249"/>
              <a:gd name="T25" fmla="*/ 0 h 254"/>
              <a:gd name="T26" fmla="*/ 249 w 249"/>
              <a:gd name="T27" fmla="*/ 19 h 254"/>
              <a:gd name="T28" fmla="*/ 218 w 249"/>
              <a:gd name="T29" fmla="*/ 54 h 254"/>
              <a:gd name="T30" fmla="*/ 175 w 249"/>
              <a:gd name="T31" fmla="*/ 92 h 254"/>
              <a:gd name="T32" fmla="*/ 136 w 249"/>
              <a:gd name="T33" fmla="*/ 125 h 254"/>
              <a:gd name="T34" fmla="*/ 89 w 249"/>
              <a:gd name="T35" fmla="*/ 159 h 254"/>
              <a:gd name="T36" fmla="*/ 57 w 249"/>
              <a:gd name="T37" fmla="*/ 189 h 254"/>
              <a:gd name="T38" fmla="*/ 49 w 249"/>
              <a:gd name="T39" fmla="*/ 205 h 254"/>
              <a:gd name="T40" fmla="*/ 62 w 249"/>
              <a:gd name="T41" fmla="*/ 207 h 254"/>
              <a:gd name="T42" fmla="*/ 86 w 249"/>
              <a:gd name="T43" fmla="*/ 195 h 254"/>
              <a:gd name="T44" fmla="*/ 105 w 249"/>
              <a:gd name="T45" fmla="*/ 164 h 254"/>
              <a:gd name="T46" fmla="*/ 127 w 249"/>
              <a:gd name="T47" fmla="*/ 146 h 254"/>
              <a:gd name="T48" fmla="*/ 151 w 249"/>
              <a:gd name="T49" fmla="*/ 152 h 254"/>
              <a:gd name="T50" fmla="*/ 151 w 249"/>
              <a:gd name="T51" fmla="*/ 152 h 2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9"/>
              <a:gd name="T79" fmla="*/ 0 h 254"/>
              <a:gd name="T80" fmla="*/ 249 w 249"/>
              <a:gd name="T81" fmla="*/ 254 h 25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9" h="254">
                <a:moveTo>
                  <a:pt x="151" y="152"/>
                </a:moveTo>
                <a:lnTo>
                  <a:pt x="117" y="202"/>
                </a:lnTo>
                <a:lnTo>
                  <a:pt x="98" y="235"/>
                </a:lnTo>
                <a:lnTo>
                  <a:pt x="71" y="254"/>
                </a:lnTo>
                <a:lnTo>
                  <a:pt x="33" y="254"/>
                </a:lnTo>
                <a:lnTo>
                  <a:pt x="6" y="240"/>
                </a:lnTo>
                <a:lnTo>
                  <a:pt x="0" y="211"/>
                </a:lnTo>
                <a:lnTo>
                  <a:pt x="14" y="183"/>
                </a:lnTo>
                <a:lnTo>
                  <a:pt x="31" y="164"/>
                </a:lnTo>
                <a:lnTo>
                  <a:pt x="67" y="140"/>
                </a:lnTo>
                <a:lnTo>
                  <a:pt x="136" y="95"/>
                </a:lnTo>
                <a:lnTo>
                  <a:pt x="211" y="32"/>
                </a:lnTo>
                <a:lnTo>
                  <a:pt x="249" y="0"/>
                </a:lnTo>
                <a:lnTo>
                  <a:pt x="249" y="19"/>
                </a:lnTo>
                <a:lnTo>
                  <a:pt x="218" y="54"/>
                </a:lnTo>
                <a:lnTo>
                  <a:pt x="175" y="92"/>
                </a:lnTo>
                <a:lnTo>
                  <a:pt x="136" y="125"/>
                </a:lnTo>
                <a:lnTo>
                  <a:pt x="89" y="159"/>
                </a:lnTo>
                <a:lnTo>
                  <a:pt x="57" y="189"/>
                </a:lnTo>
                <a:lnTo>
                  <a:pt x="49" y="205"/>
                </a:lnTo>
                <a:lnTo>
                  <a:pt x="62" y="207"/>
                </a:lnTo>
                <a:lnTo>
                  <a:pt x="86" y="195"/>
                </a:lnTo>
                <a:lnTo>
                  <a:pt x="105" y="164"/>
                </a:lnTo>
                <a:lnTo>
                  <a:pt x="127" y="146"/>
                </a:lnTo>
                <a:lnTo>
                  <a:pt x="151" y="152"/>
                </a:lnTo>
                <a:close/>
              </a:path>
            </a:pathLst>
          </a:custGeom>
          <a:solidFill>
            <a:srgbClr val="000000"/>
          </a:solidFill>
          <a:ln w="9525">
            <a:noFill/>
            <a:round/>
            <a:headEnd/>
            <a:tailEnd/>
          </a:ln>
        </p:spPr>
        <p:txBody>
          <a:bodyPr/>
          <a:lstStyle/>
          <a:p>
            <a:endParaRPr lang="es-ES"/>
          </a:p>
        </p:txBody>
      </p:sp>
      <p:sp>
        <p:nvSpPr>
          <p:cNvPr id="65560" name="Freeform 24"/>
          <p:cNvSpPr>
            <a:spLocks/>
          </p:cNvSpPr>
          <p:nvPr/>
        </p:nvSpPr>
        <p:spPr bwMode="auto">
          <a:xfrm>
            <a:off x="1568450" y="4168775"/>
            <a:ext cx="165100" cy="77788"/>
          </a:xfrm>
          <a:custGeom>
            <a:avLst/>
            <a:gdLst>
              <a:gd name="T0" fmla="*/ 104 w 104"/>
              <a:gd name="T1" fmla="*/ 11 h 49"/>
              <a:gd name="T2" fmla="*/ 92 w 104"/>
              <a:gd name="T3" fmla="*/ 0 h 49"/>
              <a:gd name="T4" fmla="*/ 70 w 104"/>
              <a:gd name="T5" fmla="*/ 11 h 49"/>
              <a:gd name="T6" fmla="*/ 46 w 104"/>
              <a:gd name="T7" fmla="*/ 11 h 49"/>
              <a:gd name="T8" fmla="*/ 24 w 104"/>
              <a:gd name="T9" fmla="*/ 9 h 49"/>
              <a:gd name="T10" fmla="*/ 5 w 104"/>
              <a:gd name="T11" fmla="*/ 6 h 49"/>
              <a:gd name="T12" fmla="*/ 0 w 104"/>
              <a:gd name="T13" fmla="*/ 27 h 49"/>
              <a:gd name="T14" fmla="*/ 22 w 104"/>
              <a:gd name="T15" fmla="*/ 43 h 49"/>
              <a:gd name="T16" fmla="*/ 48 w 104"/>
              <a:gd name="T17" fmla="*/ 49 h 49"/>
              <a:gd name="T18" fmla="*/ 70 w 104"/>
              <a:gd name="T19" fmla="*/ 40 h 49"/>
              <a:gd name="T20" fmla="*/ 92 w 104"/>
              <a:gd name="T21" fmla="*/ 33 h 49"/>
              <a:gd name="T22" fmla="*/ 104 w 104"/>
              <a:gd name="T23" fmla="*/ 11 h 49"/>
              <a:gd name="T24" fmla="*/ 104 w 104"/>
              <a:gd name="T25" fmla="*/ 11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4"/>
              <a:gd name="T40" fmla="*/ 0 h 49"/>
              <a:gd name="T41" fmla="*/ 104 w 104"/>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4" h="49">
                <a:moveTo>
                  <a:pt x="104" y="11"/>
                </a:moveTo>
                <a:lnTo>
                  <a:pt x="92" y="0"/>
                </a:lnTo>
                <a:lnTo>
                  <a:pt x="70" y="11"/>
                </a:lnTo>
                <a:lnTo>
                  <a:pt x="46" y="11"/>
                </a:lnTo>
                <a:lnTo>
                  <a:pt x="24" y="9"/>
                </a:lnTo>
                <a:lnTo>
                  <a:pt x="5" y="6"/>
                </a:lnTo>
                <a:lnTo>
                  <a:pt x="0" y="27"/>
                </a:lnTo>
                <a:lnTo>
                  <a:pt x="22" y="43"/>
                </a:lnTo>
                <a:lnTo>
                  <a:pt x="48" y="49"/>
                </a:lnTo>
                <a:lnTo>
                  <a:pt x="70" y="40"/>
                </a:lnTo>
                <a:lnTo>
                  <a:pt x="92" y="33"/>
                </a:lnTo>
                <a:lnTo>
                  <a:pt x="104" y="11"/>
                </a:lnTo>
                <a:close/>
              </a:path>
            </a:pathLst>
          </a:custGeom>
          <a:solidFill>
            <a:srgbClr val="000000"/>
          </a:solidFill>
          <a:ln w="9525">
            <a:noFill/>
            <a:round/>
            <a:headEnd/>
            <a:tailEnd/>
          </a:ln>
        </p:spPr>
        <p:txBody>
          <a:bodyPr/>
          <a:lstStyle/>
          <a:p>
            <a:endParaRPr lang="es-ES"/>
          </a:p>
        </p:txBody>
      </p:sp>
      <p:sp>
        <p:nvSpPr>
          <p:cNvPr id="65561" name="Freeform 25"/>
          <p:cNvSpPr>
            <a:spLocks/>
          </p:cNvSpPr>
          <p:nvPr/>
        </p:nvSpPr>
        <p:spPr bwMode="auto">
          <a:xfrm>
            <a:off x="1939925" y="4468813"/>
            <a:ext cx="325438" cy="525462"/>
          </a:xfrm>
          <a:custGeom>
            <a:avLst/>
            <a:gdLst>
              <a:gd name="T0" fmla="*/ 70 w 205"/>
              <a:gd name="T1" fmla="*/ 331 h 331"/>
              <a:gd name="T2" fmla="*/ 64 w 205"/>
              <a:gd name="T3" fmla="*/ 293 h 331"/>
              <a:gd name="T4" fmla="*/ 64 w 205"/>
              <a:gd name="T5" fmla="*/ 248 h 331"/>
              <a:gd name="T6" fmla="*/ 67 w 205"/>
              <a:gd name="T7" fmla="*/ 221 h 331"/>
              <a:gd name="T8" fmla="*/ 83 w 205"/>
              <a:gd name="T9" fmla="*/ 189 h 331"/>
              <a:gd name="T10" fmla="*/ 110 w 205"/>
              <a:gd name="T11" fmla="*/ 170 h 331"/>
              <a:gd name="T12" fmla="*/ 143 w 205"/>
              <a:gd name="T13" fmla="*/ 161 h 331"/>
              <a:gd name="T14" fmla="*/ 167 w 205"/>
              <a:gd name="T15" fmla="*/ 146 h 331"/>
              <a:gd name="T16" fmla="*/ 172 w 205"/>
              <a:gd name="T17" fmla="*/ 132 h 331"/>
              <a:gd name="T18" fmla="*/ 150 w 205"/>
              <a:gd name="T19" fmla="*/ 129 h 331"/>
              <a:gd name="T20" fmla="*/ 100 w 205"/>
              <a:gd name="T21" fmla="*/ 156 h 331"/>
              <a:gd name="T22" fmla="*/ 64 w 205"/>
              <a:gd name="T23" fmla="*/ 183 h 331"/>
              <a:gd name="T24" fmla="*/ 49 w 205"/>
              <a:gd name="T25" fmla="*/ 216 h 331"/>
              <a:gd name="T26" fmla="*/ 40 w 205"/>
              <a:gd name="T27" fmla="*/ 254 h 331"/>
              <a:gd name="T28" fmla="*/ 27 w 205"/>
              <a:gd name="T29" fmla="*/ 280 h 331"/>
              <a:gd name="T30" fmla="*/ 13 w 205"/>
              <a:gd name="T31" fmla="*/ 302 h 331"/>
              <a:gd name="T32" fmla="*/ 0 w 205"/>
              <a:gd name="T33" fmla="*/ 293 h 331"/>
              <a:gd name="T34" fmla="*/ 3 w 205"/>
              <a:gd name="T35" fmla="*/ 264 h 331"/>
              <a:gd name="T36" fmla="*/ 11 w 205"/>
              <a:gd name="T37" fmla="*/ 223 h 331"/>
              <a:gd name="T38" fmla="*/ 8 w 205"/>
              <a:gd name="T39" fmla="*/ 194 h 331"/>
              <a:gd name="T40" fmla="*/ 16 w 205"/>
              <a:gd name="T41" fmla="*/ 173 h 331"/>
              <a:gd name="T42" fmla="*/ 45 w 205"/>
              <a:gd name="T43" fmla="*/ 151 h 331"/>
              <a:gd name="T44" fmla="*/ 83 w 205"/>
              <a:gd name="T45" fmla="*/ 134 h 331"/>
              <a:gd name="T46" fmla="*/ 116 w 205"/>
              <a:gd name="T47" fmla="*/ 113 h 331"/>
              <a:gd name="T48" fmla="*/ 135 w 205"/>
              <a:gd name="T49" fmla="*/ 86 h 331"/>
              <a:gd name="T50" fmla="*/ 140 w 205"/>
              <a:gd name="T51" fmla="*/ 57 h 331"/>
              <a:gd name="T52" fmla="*/ 145 w 205"/>
              <a:gd name="T53" fmla="*/ 0 h 331"/>
              <a:gd name="T54" fmla="*/ 205 w 205"/>
              <a:gd name="T55" fmla="*/ 19 h 331"/>
              <a:gd name="T56" fmla="*/ 202 w 205"/>
              <a:gd name="T57" fmla="*/ 81 h 331"/>
              <a:gd name="T58" fmla="*/ 202 w 205"/>
              <a:gd name="T59" fmla="*/ 124 h 331"/>
              <a:gd name="T60" fmla="*/ 200 w 205"/>
              <a:gd name="T61" fmla="*/ 151 h 331"/>
              <a:gd name="T62" fmla="*/ 186 w 205"/>
              <a:gd name="T63" fmla="*/ 175 h 331"/>
              <a:gd name="T64" fmla="*/ 153 w 205"/>
              <a:gd name="T65" fmla="*/ 191 h 331"/>
              <a:gd name="T66" fmla="*/ 126 w 205"/>
              <a:gd name="T67" fmla="*/ 207 h 331"/>
              <a:gd name="T68" fmla="*/ 107 w 205"/>
              <a:gd name="T69" fmla="*/ 221 h 331"/>
              <a:gd name="T70" fmla="*/ 100 w 205"/>
              <a:gd name="T71" fmla="*/ 254 h 331"/>
              <a:gd name="T72" fmla="*/ 100 w 205"/>
              <a:gd name="T73" fmla="*/ 293 h 331"/>
              <a:gd name="T74" fmla="*/ 95 w 205"/>
              <a:gd name="T75" fmla="*/ 315 h 331"/>
              <a:gd name="T76" fmla="*/ 92 w 205"/>
              <a:gd name="T77" fmla="*/ 329 h 331"/>
              <a:gd name="T78" fmla="*/ 70 w 205"/>
              <a:gd name="T79" fmla="*/ 331 h 331"/>
              <a:gd name="T80" fmla="*/ 70 w 205"/>
              <a:gd name="T81" fmla="*/ 331 h 33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5"/>
              <a:gd name="T124" fmla="*/ 0 h 331"/>
              <a:gd name="T125" fmla="*/ 205 w 205"/>
              <a:gd name="T126" fmla="*/ 331 h 33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5" h="331">
                <a:moveTo>
                  <a:pt x="70" y="331"/>
                </a:moveTo>
                <a:lnTo>
                  <a:pt x="64" y="293"/>
                </a:lnTo>
                <a:lnTo>
                  <a:pt x="64" y="248"/>
                </a:lnTo>
                <a:lnTo>
                  <a:pt x="67" y="221"/>
                </a:lnTo>
                <a:lnTo>
                  <a:pt x="83" y="189"/>
                </a:lnTo>
                <a:lnTo>
                  <a:pt x="110" y="170"/>
                </a:lnTo>
                <a:lnTo>
                  <a:pt x="143" y="161"/>
                </a:lnTo>
                <a:lnTo>
                  <a:pt x="167" y="146"/>
                </a:lnTo>
                <a:lnTo>
                  <a:pt x="172" y="132"/>
                </a:lnTo>
                <a:lnTo>
                  <a:pt x="150" y="129"/>
                </a:lnTo>
                <a:lnTo>
                  <a:pt x="100" y="156"/>
                </a:lnTo>
                <a:lnTo>
                  <a:pt x="64" y="183"/>
                </a:lnTo>
                <a:lnTo>
                  <a:pt x="49" y="216"/>
                </a:lnTo>
                <a:lnTo>
                  <a:pt x="40" y="254"/>
                </a:lnTo>
                <a:lnTo>
                  <a:pt x="27" y="280"/>
                </a:lnTo>
                <a:lnTo>
                  <a:pt x="13" y="302"/>
                </a:lnTo>
                <a:lnTo>
                  <a:pt x="0" y="293"/>
                </a:lnTo>
                <a:lnTo>
                  <a:pt x="3" y="264"/>
                </a:lnTo>
                <a:lnTo>
                  <a:pt x="11" y="223"/>
                </a:lnTo>
                <a:lnTo>
                  <a:pt x="8" y="194"/>
                </a:lnTo>
                <a:lnTo>
                  <a:pt x="16" y="173"/>
                </a:lnTo>
                <a:lnTo>
                  <a:pt x="45" y="151"/>
                </a:lnTo>
                <a:lnTo>
                  <a:pt x="83" y="134"/>
                </a:lnTo>
                <a:lnTo>
                  <a:pt x="116" y="113"/>
                </a:lnTo>
                <a:lnTo>
                  <a:pt x="135" y="86"/>
                </a:lnTo>
                <a:lnTo>
                  <a:pt x="140" y="57"/>
                </a:lnTo>
                <a:lnTo>
                  <a:pt x="145" y="0"/>
                </a:lnTo>
                <a:lnTo>
                  <a:pt x="205" y="19"/>
                </a:lnTo>
                <a:lnTo>
                  <a:pt x="202" y="81"/>
                </a:lnTo>
                <a:lnTo>
                  <a:pt x="202" y="124"/>
                </a:lnTo>
                <a:lnTo>
                  <a:pt x="200" y="151"/>
                </a:lnTo>
                <a:lnTo>
                  <a:pt x="186" y="175"/>
                </a:lnTo>
                <a:lnTo>
                  <a:pt x="153" y="191"/>
                </a:lnTo>
                <a:lnTo>
                  <a:pt x="126" y="207"/>
                </a:lnTo>
                <a:lnTo>
                  <a:pt x="107" y="221"/>
                </a:lnTo>
                <a:lnTo>
                  <a:pt x="100" y="254"/>
                </a:lnTo>
                <a:lnTo>
                  <a:pt x="100" y="293"/>
                </a:lnTo>
                <a:lnTo>
                  <a:pt x="95" y="315"/>
                </a:lnTo>
                <a:lnTo>
                  <a:pt x="92" y="329"/>
                </a:lnTo>
                <a:lnTo>
                  <a:pt x="70" y="331"/>
                </a:lnTo>
                <a:close/>
              </a:path>
            </a:pathLst>
          </a:custGeom>
          <a:solidFill>
            <a:srgbClr val="000000"/>
          </a:solidFill>
          <a:ln w="9525">
            <a:noFill/>
            <a:round/>
            <a:headEnd/>
            <a:tailEnd/>
          </a:ln>
        </p:spPr>
        <p:txBody>
          <a:bodyPr/>
          <a:lstStyle/>
          <a:p>
            <a:endParaRPr lang="es-ES"/>
          </a:p>
        </p:txBody>
      </p:sp>
      <p:sp>
        <p:nvSpPr>
          <p:cNvPr id="65562" name="Freeform 26"/>
          <p:cNvSpPr>
            <a:spLocks/>
          </p:cNvSpPr>
          <p:nvPr/>
        </p:nvSpPr>
        <p:spPr bwMode="auto">
          <a:xfrm>
            <a:off x="2349500" y="5143500"/>
            <a:ext cx="376238" cy="79375"/>
          </a:xfrm>
          <a:custGeom>
            <a:avLst/>
            <a:gdLst>
              <a:gd name="T0" fmla="*/ 0 w 237"/>
              <a:gd name="T1" fmla="*/ 47 h 50"/>
              <a:gd name="T2" fmla="*/ 17 w 237"/>
              <a:gd name="T3" fmla="*/ 50 h 50"/>
              <a:gd name="T4" fmla="*/ 76 w 237"/>
              <a:gd name="T5" fmla="*/ 38 h 50"/>
              <a:gd name="T6" fmla="*/ 138 w 237"/>
              <a:gd name="T7" fmla="*/ 33 h 50"/>
              <a:gd name="T8" fmla="*/ 180 w 237"/>
              <a:gd name="T9" fmla="*/ 33 h 50"/>
              <a:gd name="T10" fmla="*/ 237 w 237"/>
              <a:gd name="T11" fmla="*/ 33 h 50"/>
              <a:gd name="T12" fmla="*/ 237 w 237"/>
              <a:gd name="T13" fmla="*/ 0 h 50"/>
              <a:gd name="T14" fmla="*/ 143 w 237"/>
              <a:gd name="T15" fmla="*/ 4 h 50"/>
              <a:gd name="T16" fmla="*/ 89 w 237"/>
              <a:gd name="T17" fmla="*/ 11 h 50"/>
              <a:gd name="T18" fmla="*/ 38 w 237"/>
              <a:gd name="T19" fmla="*/ 28 h 50"/>
              <a:gd name="T20" fmla="*/ 5 w 237"/>
              <a:gd name="T21" fmla="*/ 31 h 50"/>
              <a:gd name="T22" fmla="*/ 0 w 237"/>
              <a:gd name="T23" fmla="*/ 47 h 50"/>
              <a:gd name="T24" fmla="*/ 0 w 237"/>
              <a:gd name="T25" fmla="*/ 47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7"/>
              <a:gd name="T40" fmla="*/ 0 h 50"/>
              <a:gd name="T41" fmla="*/ 237 w 237"/>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7" h="50">
                <a:moveTo>
                  <a:pt x="0" y="47"/>
                </a:moveTo>
                <a:lnTo>
                  <a:pt x="17" y="50"/>
                </a:lnTo>
                <a:lnTo>
                  <a:pt x="76" y="38"/>
                </a:lnTo>
                <a:lnTo>
                  <a:pt x="138" y="33"/>
                </a:lnTo>
                <a:lnTo>
                  <a:pt x="180" y="33"/>
                </a:lnTo>
                <a:lnTo>
                  <a:pt x="237" y="33"/>
                </a:lnTo>
                <a:lnTo>
                  <a:pt x="237" y="0"/>
                </a:lnTo>
                <a:lnTo>
                  <a:pt x="143" y="4"/>
                </a:lnTo>
                <a:lnTo>
                  <a:pt x="89" y="11"/>
                </a:lnTo>
                <a:lnTo>
                  <a:pt x="38" y="28"/>
                </a:lnTo>
                <a:lnTo>
                  <a:pt x="5" y="31"/>
                </a:lnTo>
                <a:lnTo>
                  <a:pt x="0" y="47"/>
                </a:lnTo>
                <a:close/>
              </a:path>
            </a:pathLst>
          </a:custGeom>
          <a:solidFill>
            <a:srgbClr val="000000"/>
          </a:solidFill>
          <a:ln w="9525">
            <a:noFill/>
            <a:round/>
            <a:headEnd/>
            <a:tailEnd/>
          </a:ln>
        </p:spPr>
        <p:txBody>
          <a:bodyPr/>
          <a:lstStyle/>
          <a:p>
            <a:endParaRPr lang="es-ES"/>
          </a:p>
        </p:txBody>
      </p:sp>
      <p:sp>
        <p:nvSpPr>
          <p:cNvPr id="65563" name="Freeform 27"/>
          <p:cNvSpPr>
            <a:spLocks/>
          </p:cNvSpPr>
          <p:nvPr/>
        </p:nvSpPr>
        <p:spPr bwMode="auto">
          <a:xfrm>
            <a:off x="2281238" y="5222875"/>
            <a:ext cx="727075" cy="735013"/>
          </a:xfrm>
          <a:custGeom>
            <a:avLst/>
            <a:gdLst>
              <a:gd name="T0" fmla="*/ 297 w 458"/>
              <a:gd name="T1" fmla="*/ 425 h 463"/>
              <a:gd name="T2" fmla="*/ 283 w 458"/>
              <a:gd name="T3" fmla="*/ 372 h 463"/>
              <a:gd name="T4" fmla="*/ 270 w 458"/>
              <a:gd name="T5" fmla="*/ 320 h 463"/>
              <a:gd name="T6" fmla="*/ 254 w 458"/>
              <a:gd name="T7" fmla="*/ 274 h 463"/>
              <a:gd name="T8" fmla="*/ 232 w 458"/>
              <a:gd name="T9" fmla="*/ 218 h 463"/>
              <a:gd name="T10" fmla="*/ 208 w 458"/>
              <a:gd name="T11" fmla="*/ 177 h 463"/>
              <a:gd name="T12" fmla="*/ 170 w 458"/>
              <a:gd name="T13" fmla="*/ 137 h 463"/>
              <a:gd name="T14" fmla="*/ 119 w 458"/>
              <a:gd name="T15" fmla="*/ 94 h 463"/>
              <a:gd name="T16" fmla="*/ 79 w 458"/>
              <a:gd name="T17" fmla="*/ 58 h 463"/>
              <a:gd name="T18" fmla="*/ 22 w 458"/>
              <a:gd name="T19" fmla="*/ 37 h 463"/>
              <a:gd name="T20" fmla="*/ 0 w 458"/>
              <a:gd name="T21" fmla="*/ 0 h 463"/>
              <a:gd name="T22" fmla="*/ 52 w 458"/>
              <a:gd name="T23" fmla="*/ 15 h 463"/>
              <a:gd name="T24" fmla="*/ 103 w 458"/>
              <a:gd name="T25" fmla="*/ 45 h 463"/>
              <a:gd name="T26" fmla="*/ 153 w 458"/>
              <a:gd name="T27" fmla="*/ 80 h 463"/>
              <a:gd name="T28" fmla="*/ 210 w 458"/>
              <a:gd name="T29" fmla="*/ 125 h 463"/>
              <a:gd name="T30" fmla="*/ 242 w 458"/>
              <a:gd name="T31" fmla="*/ 158 h 463"/>
              <a:gd name="T32" fmla="*/ 299 w 458"/>
              <a:gd name="T33" fmla="*/ 223 h 463"/>
              <a:gd name="T34" fmla="*/ 340 w 458"/>
              <a:gd name="T35" fmla="*/ 271 h 463"/>
              <a:gd name="T36" fmla="*/ 385 w 458"/>
              <a:gd name="T37" fmla="*/ 346 h 463"/>
              <a:gd name="T38" fmla="*/ 423 w 458"/>
              <a:gd name="T39" fmla="*/ 420 h 463"/>
              <a:gd name="T40" fmla="*/ 458 w 458"/>
              <a:gd name="T41" fmla="*/ 460 h 463"/>
              <a:gd name="T42" fmla="*/ 426 w 458"/>
              <a:gd name="T43" fmla="*/ 463 h 463"/>
              <a:gd name="T44" fmla="*/ 391 w 458"/>
              <a:gd name="T45" fmla="*/ 420 h 463"/>
              <a:gd name="T46" fmla="*/ 361 w 458"/>
              <a:gd name="T47" fmla="*/ 368 h 463"/>
              <a:gd name="T48" fmla="*/ 323 w 458"/>
              <a:gd name="T49" fmla="*/ 314 h 463"/>
              <a:gd name="T50" fmla="*/ 272 w 458"/>
              <a:gd name="T51" fmla="*/ 242 h 463"/>
              <a:gd name="T52" fmla="*/ 302 w 458"/>
              <a:gd name="T53" fmla="*/ 314 h 463"/>
              <a:gd name="T54" fmla="*/ 329 w 458"/>
              <a:gd name="T55" fmla="*/ 382 h 463"/>
              <a:gd name="T56" fmla="*/ 353 w 458"/>
              <a:gd name="T57" fmla="*/ 420 h 463"/>
              <a:gd name="T58" fmla="*/ 347 w 458"/>
              <a:gd name="T59" fmla="*/ 433 h 463"/>
              <a:gd name="T60" fmla="*/ 323 w 458"/>
              <a:gd name="T61" fmla="*/ 433 h 463"/>
              <a:gd name="T62" fmla="*/ 297 w 458"/>
              <a:gd name="T63" fmla="*/ 425 h 463"/>
              <a:gd name="T64" fmla="*/ 297 w 458"/>
              <a:gd name="T65" fmla="*/ 425 h 4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58"/>
              <a:gd name="T100" fmla="*/ 0 h 463"/>
              <a:gd name="T101" fmla="*/ 458 w 458"/>
              <a:gd name="T102" fmla="*/ 463 h 4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58" h="463">
                <a:moveTo>
                  <a:pt x="297" y="425"/>
                </a:moveTo>
                <a:lnTo>
                  <a:pt x="283" y="372"/>
                </a:lnTo>
                <a:lnTo>
                  <a:pt x="270" y="320"/>
                </a:lnTo>
                <a:lnTo>
                  <a:pt x="254" y="274"/>
                </a:lnTo>
                <a:lnTo>
                  <a:pt x="232" y="218"/>
                </a:lnTo>
                <a:lnTo>
                  <a:pt x="208" y="177"/>
                </a:lnTo>
                <a:lnTo>
                  <a:pt x="170" y="137"/>
                </a:lnTo>
                <a:lnTo>
                  <a:pt x="119" y="94"/>
                </a:lnTo>
                <a:lnTo>
                  <a:pt x="79" y="58"/>
                </a:lnTo>
                <a:lnTo>
                  <a:pt x="22" y="37"/>
                </a:lnTo>
                <a:lnTo>
                  <a:pt x="0" y="0"/>
                </a:lnTo>
                <a:lnTo>
                  <a:pt x="52" y="15"/>
                </a:lnTo>
                <a:lnTo>
                  <a:pt x="103" y="45"/>
                </a:lnTo>
                <a:lnTo>
                  <a:pt x="153" y="80"/>
                </a:lnTo>
                <a:lnTo>
                  <a:pt x="210" y="125"/>
                </a:lnTo>
                <a:lnTo>
                  <a:pt x="242" y="158"/>
                </a:lnTo>
                <a:lnTo>
                  <a:pt x="299" y="223"/>
                </a:lnTo>
                <a:lnTo>
                  <a:pt x="340" y="271"/>
                </a:lnTo>
                <a:lnTo>
                  <a:pt x="385" y="346"/>
                </a:lnTo>
                <a:lnTo>
                  <a:pt x="423" y="420"/>
                </a:lnTo>
                <a:lnTo>
                  <a:pt x="458" y="460"/>
                </a:lnTo>
                <a:lnTo>
                  <a:pt x="426" y="463"/>
                </a:lnTo>
                <a:lnTo>
                  <a:pt x="391" y="420"/>
                </a:lnTo>
                <a:lnTo>
                  <a:pt x="361" y="368"/>
                </a:lnTo>
                <a:lnTo>
                  <a:pt x="323" y="314"/>
                </a:lnTo>
                <a:lnTo>
                  <a:pt x="272" y="242"/>
                </a:lnTo>
                <a:lnTo>
                  <a:pt x="302" y="314"/>
                </a:lnTo>
                <a:lnTo>
                  <a:pt x="329" y="382"/>
                </a:lnTo>
                <a:lnTo>
                  <a:pt x="353" y="420"/>
                </a:lnTo>
                <a:lnTo>
                  <a:pt x="347" y="433"/>
                </a:lnTo>
                <a:lnTo>
                  <a:pt x="323" y="433"/>
                </a:lnTo>
                <a:lnTo>
                  <a:pt x="297" y="425"/>
                </a:lnTo>
                <a:close/>
              </a:path>
            </a:pathLst>
          </a:custGeom>
          <a:solidFill>
            <a:srgbClr val="000000"/>
          </a:solidFill>
          <a:ln w="9525">
            <a:noFill/>
            <a:round/>
            <a:headEnd/>
            <a:tailEnd/>
          </a:ln>
        </p:spPr>
        <p:txBody>
          <a:bodyPr/>
          <a:lstStyle/>
          <a:p>
            <a:endParaRPr lang="es-ES"/>
          </a:p>
        </p:txBody>
      </p:sp>
      <p:sp>
        <p:nvSpPr>
          <p:cNvPr id="65564" name="Freeform 28"/>
          <p:cNvSpPr>
            <a:spLocks/>
          </p:cNvSpPr>
          <p:nvPr/>
        </p:nvSpPr>
        <p:spPr bwMode="auto">
          <a:xfrm>
            <a:off x="2513013" y="4251325"/>
            <a:ext cx="346075" cy="560388"/>
          </a:xfrm>
          <a:custGeom>
            <a:avLst/>
            <a:gdLst>
              <a:gd name="T0" fmla="*/ 7 w 218"/>
              <a:gd name="T1" fmla="*/ 315 h 353"/>
              <a:gd name="T2" fmla="*/ 51 w 218"/>
              <a:gd name="T3" fmla="*/ 334 h 353"/>
              <a:gd name="T4" fmla="*/ 89 w 218"/>
              <a:gd name="T5" fmla="*/ 344 h 353"/>
              <a:gd name="T6" fmla="*/ 132 w 218"/>
              <a:gd name="T7" fmla="*/ 350 h 353"/>
              <a:gd name="T8" fmla="*/ 185 w 218"/>
              <a:gd name="T9" fmla="*/ 353 h 353"/>
              <a:gd name="T10" fmla="*/ 210 w 218"/>
              <a:gd name="T11" fmla="*/ 347 h 353"/>
              <a:gd name="T12" fmla="*/ 218 w 218"/>
              <a:gd name="T13" fmla="*/ 331 h 353"/>
              <a:gd name="T14" fmla="*/ 207 w 218"/>
              <a:gd name="T15" fmla="*/ 304 h 353"/>
              <a:gd name="T16" fmla="*/ 185 w 218"/>
              <a:gd name="T17" fmla="*/ 279 h 353"/>
              <a:gd name="T18" fmla="*/ 170 w 218"/>
              <a:gd name="T19" fmla="*/ 250 h 353"/>
              <a:gd name="T20" fmla="*/ 185 w 218"/>
              <a:gd name="T21" fmla="*/ 212 h 353"/>
              <a:gd name="T22" fmla="*/ 201 w 218"/>
              <a:gd name="T23" fmla="*/ 180 h 353"/>
              <a:gd name="T24" fmla="*/ 215 w 218"/>
              <a:gd name="T25" fmla="*/ 151 h 353"/>
              <a:gd name="T26" fmla="*/ 218 w 218"/>
              <a:gd name="T27" fmla="*/ 126 h 353"/>
              <a:gd name="T28" fmla="*/ 210 w 218"/>
              <a:gd name="T29" fmla="*/ 96 h 353"/>
              <a:gd name="T30" fmla="*/ 191 w 218"/>
              <a:gd name="T31" fmla="*/ 77 h 353"/>
              <a:gd name="T32" fmla="*/ 170 w 218"/>
              <a:gd name="T33" fmla="*/ 64 h 353"/>
              <a:gd name="T34" fmla="*/ 167 w 218"/>
              <a:gd name="T35" fmla="*/ 29 h 353"/>
              <a:gd name="T36" fmla="*/ 158 w 218"/>
              <a:gd name="T37" fmla="*/ 7 h 353"/>
              <a:gd name="T38" fmla="*/ 137 w 218"/>
              <a:gd name="T39" fmla="*/ 0 h 353"/>
              <a:gd name="T40" fmla="*/ 129 w 218"/>
              <a:gd name="T41" fmla="*/ 15 h 353"/>
              <a:gd name="T42" fmla="*/ 132 w 218"/>
              <a:gd name="T43" fmla="*/ 48 h 353"/>
              <a:gd name="T44" fmla="*/ 134 w 218"/>
              <a:gd name="T45" fmla="*/ 77 h 353"/>
              <a:gd name="T46" fmla="*/ 148 w 218"/>
              <a:gd name="T47" fmla="*/ 99 h 353"/>
              <a:gd name="T48" fmla="*/ 164 w 218"/>
              <a:gd name="T49" fmla="*/ 113 h 353"/>
              <a:gd name="T50" fmla="*/ 161 w 218"/>
              <a:gd name="T51" fmla="*/ 134 h 353"/>
              <a:gd name="T52" fmla="*/ 151 w 218"/>
              <a:gd name="T53" fmla="*/ 158 h 353"/>
              <a:gd name="T54" fmla="*/ 146 w 218"/>
              <a:gd name="T55" fmla="*/ 188 h 353"/>
              <a:gd name="T56" fmla="*/ 134 w 218"/>
              <a:gd name="T57" fmla="*/ 212 h 353"/>
              <a:gd name="T58" fmla="*/ 115 w 218"/>
              <a:gd name="T59" fmla="*/ 204 h 353"/>
              <a:gd name="T60" fmla="*/ 83 w 218"/>
              <a:gd name="T61" fmla="*/ 204 h 353"/>
              <a:gd name="T62" fmla="*/ 62 w 218"/>
              <a:gd name="T63" fmla="*/ 212 h 353"/>
              <a:gd name="T64" fmla="*/ 32 w 218"/>
              <a:gd name="T65" fmla="*/ 221 h 353"/>
              <a:gd name="T66" fmla="*/ 19 w 218"/>
              <a:gd name="T67" fmla="*/ 231 h 353"/>
              <a:gd name="T68" fmla="*/ 0 w 218"/>
              <a:gd name="T69" fmla="*/ 245 h 353"/>
              <a:gd name="T70" fmla="*/ 38 w 218"/>
              <a:gd name="T71" fmla="*/ 247 h 353"/>
              <a:gd name="T72" fmla="*/ 86 w 218"/>
              <a:gd name="T73" fmla="*/ 240 h 353"/>
              <a:gd name="T74" fmla="*/ 113 w 218"/>
              <a:gd name="T75" fmla="*/ 237 h 353"/>
              <a:gd name="T76" fmla="*/ 134 w 218"/>
              <a:gd name="T77" fmla="*/ 264 h 353"/>
              <a:gd name="T78" fmla="*/ 164 w 218"/>
              <a:gd name="T79" fmla="*/ 296 h 353"/>
              <a:gd name="T80" fmla="*/ 175 w 218"/>
              <a:gd name="T81" fmla="*/ 320 h 353"/>
              <a:gd name="T82" fmla="*/ 134 w 218"/>
              <a:gd name="T83" fmla="*/ 315 h 353"/>
              <a:gd name="T84" fmla="*/ 94 w 218"/>
              <a:gd name="T85" fmla="*/ 312 h 353"/>
              <a:gd name="T86" fmla="*/ 53 w 218"/>
              <a:gd name="T87" fmla="*/ 296 h 353"/>
              <a:gd name="T88" fmla="*/ 32 w 218"/>
              <a:gd name="T89" fmla="*/ 288 h 353"/>
              <a:gd name="T90" fmla="*/ 10 w 218"/>
              <a:gd name="T91" fmla="*/ 290 h 353"/>
              <a:gd name="T92" fmla="*/ 0 w 218"/>
              <a:gd name="T93" fmla="*/ 298 h 353"/>
              <a:gd name="T94" fmla="*/ 7 w 218"/>
              <a:gd name="T95" fmla="*/ 315 h 353"/>
              <a:gd name="T96" fmla="*/ 7 w 218"/>
              <a:gd name="T97" fmla="*/ 315 h 35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18"/>
              <a:gd name="T148" fmla="*/ 0 h 353"/>
              <a:gd name="T149" fmla="*/ 218 w 218"/>
              <a:gd name="T150" fmla="*/ 353 h 35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18" h="353">
                <a:moveTo>
                  <a:pt x="7" y="315"/>
                </a:moveTo>
                <a:lnTo>
                  <a:pt x="51" y="334"/>
                </a:lnTo>
                <a:lnTo>
                  <a:pt x="89" y="344"/>
                </a:lnTo>
                <a:lnTo>
                  <a:pt x="132" y="350"/>
                </a:lnTo>
                <a:lnTo>
                  <a:pt x="185" y="353"/>
                </a:lnTo>
                <a:lnTo>
                  <a:pt x="210" y="347"/>
                </a:lnTo>
                <a:lnTo>
                  <a:pt x="218" y="331"/>
                </a:lnTo>
                <a:lnTo>
                  <a:pt x="207" y="304"/>
                </a:lnTo>
                <a:lnTo>
                  <a:pt x="185" y="279"/>
                </a:lnTo>
                <a:lnTo>
                  <a:pt x="170" y="250"/>
                </a:lnTo>
                <a:lnTo>
                  <a:pt x="185" y="212"/>
                </a:lnTo>
                <a:lnTo>
                  <a:pt x="201" y="180"/>
                </a:lnTo>
                <a:lnTo>
                  <a:pt x="215" y="151"/>
                </a:lnTo>
                <a:lnTo>
                  <a:pt x="218" y="126"/>
                </a:lnTo>
                <a:lnTo>
                  <a:pt x="210" y="96"/>
                </a:lnTo>
                <a:lnTo>
                  <a:pt x="191" y="77"/>
                </a:lnTo>
                <a:lnTo>
                  <a:pt x="170" y="64"/>
                </a:lnTo>
                <a:lnTo>
                  <a:pt x="167" y="29"/>
                </a:lnTo>
                <a:lnTo>
                  <a:pt x="158" y="7"/>
                </a:lnTo>
                <a:lnTo>
                  <a:pt x="137" y="0"/>
                </a:lnTo>
                <a:lnTo>
                  <a:pt x="129" y="15"/>
                </a:lnTo>
                <a:lnTo>
                  <a:pt x="132" y="48"/>
                </a:lnTo>
                <a:lnTo>
                  <a:pt x="134" y="77"/>
                </a:lnTo>
                <a:lnTo>
                  <a:pt x="148" y="99"/>
                </a:lnTo>
                <a:lnTo>
                  <a:pt x="164" y="113"/>
                </a:lnTo>
                <a:lnTo>
                  <a:pt x="161" y="134"/>
                </a:lnTo>
                <a:lnTo>
                  <a:pt x="151" y="158"/>
                </a:lnTo>
                <a:lnTo>
                  <a:pt x="146" y="188"/>
                </a:lnTo>
                <a:lnTo>
                  <a:pt x="134" y="212"/>
                </a:lnTo>
                <a:lnTo>
                  <a:pt x="115" y="204"/>
                </a:lnTo>
                <a:lnTo>
                  <a:pt x="83" y="204"/>
                </a:lnTo>
                <a:lnTo>
                  <a:pt x="62" y="212"/>
                </a:lnTo>
                <a:lnTo>
                  <a:pt x="32" y="221"/>
                </a:lnTo>
                <a:lnTo>
                  <a:pt x="19" y="231"/>
                </a:lnTo>
                <a:lnTo>
                  <a:pt x="0" y="245"/>
                </a:lnTo>
                <a:lnTo>
                  <a:pt x="38" y="247"/>
                </a:lnTo>
                <a:lnTo>
                  <a:pt x="86" y="240"/>
                </a:lnTo>
                <a:lnTo>
                  <a:pt x="113" y="237"/>
                </a:lnTo>
                <a:lnTo>
                  <a:pt x="134" y="264"/>
                </a:lnTo>
                <a:lnTo>
                  <a:pt x="164" y="296"/>
                </a:lnTo>
                <a:lnTo>
                  <a:pt x="175" y="320"/>
                </a:lnTo>
                <a:lnTo>
                  <a:pt x="134" y="315"/>
                </a:lnTo>
                <a:lnTo>
                  <a:pt x="94" y="312"/>
                </a:lnTo>
                <a:lnTo>
                  <a:pt x="53" y="296"/>
                </a:lnTo>
                <a:lnTo>
                  <a:pt x="32" y="288"/>
                </a:lnTo>
                <a:lnTo>
                  <a:pt x="10" y="290"/>
                </a:lnTo>
                <a:lnTo>
                  <a:pt x="0" y="298"/>
                </a:lnTo>
                <a:lnTo>
                  <a:pt x="7" y="315"/>
                </a:lnTo>
                <a:close/>
              </a:path>
            </a:pathLst>
          </a:custGeom>
          <a:solidFill>
            <a:srgbClr val="000000"/>
          </a:solidFill>
          <a:ln w="9525">
            <a:noFill/>
            <a:round/>
            <a:headEnd/>
            <a:tailEnd/>
          </a:ln>
        </p:spPr>
        <p:txBody>
          <a:bodyPr/>
          <a:lstStyle/>
          <a:p>
            <a:endParaRPr lang="es-ES"/>
          </a:p>
        </p:txBody>
      </p:sp>
      <p:sp>
        <p:nvSpPr>
          <p:cNvPr id="65565" name="Freeform 29"/>
          <p:cNvSpPr>
            <a:spLocks/>
          </p:cNvSpPr>
          <p:nvPr/>
        </p:nvSpPr>
        <p:spPr bwMode="auto">
          <a:xfrm>
            <a:off x="2649538" y="4776788"/>
            <a:ext cx="111125" cy="769937"/>
          </a:xfrm>
          <a:custGeom>
            <a:avLst/>
            <a:gdLst>
              <a:gd name="T0" fmla="*/ 0 w 70"/>
              <a:gd name="T1" fmla="*/ 447 h 485"/>
              <a:gd name="T2" fmla="*/ 13 w 70"/>
              <a:gd name="T3" fmla="*/ 394 h 485"/>
              <a:gd name="T4" fmla="*/ 22 w 70"/>
              <a:gd name="T5" fmla="*/ 339 h 485"/>
              <a:gd name="T6" fmla="*/ 29 w 70"/>
              <a:gd name="T7" fmla="*/ 278 h 485"/>
              <a:gd name="T8" fmla="*/ 29 w 70"/>
              <a:gd name="T9" fmla="*/ 204 h 485"/>
              <a:gd name="T10" fmla="*/ 29 w 70"/>
              <a:gd name="T11" fmla="*/ 113 h 485"/>
              <a:gd name="T12" fmla="*/ 17 w 70"/>
              <a:gd name="T13" fmla="*/ 0 h 485"/>
              <a:gd name="T14" fmla="*/ 48 w 70"/>
              <a:gd name="T15" fmla="*/ 0 h 485"/>
              <a:gd name="T16" fmla="*/ 62 w 70"/>
              <a:gd name="T17" fmla="*/ 121 h 485"/>
              <a:gd name="T18" fmla="*/ 70 w 70"/>
              <a:gd name="T19" fmla="*/ 229 h 485"/>
              <a:gd name="T20" fmla="*/ 70 w 70"/>
              <a:gd name="T21" fmla="*/ 288 h 485"/>
              <a:gd name="T22" fmla="*/ 67 w 70"/>
              <a:gd name="T23" fmla="*/ 350 h 485"/>
              <a:gd name="T24" fmla="*/ 51 w 70"/>
              <a:gd name="T25" fmla="*/ 432 h 485"/>
              <a:gd name="T26" fmla="*/ 46 w 70"/>
              <a:gd name="T27" fmla="*/ 458 h 485"/>
              <a:gd name="T28" fmla="*/ 29 w 70"/>
              <a:gd name="T29" fmla="*/ 485 h 485"/>
              <a:gd name="T30" fmla="*/ 0 w 70"/>
              <a:gd name="T31" fmla="*/ 447 h 485"/>
              <a:gd name="T32" fmla="*/ 0 w 70"/>
              <a:gd name="T33" fmla="*/ 447 h 4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0"/>
              <a:gd name="T52" fmla="*/ 0 h 485"/>
              <a:gd name="T53" fmla="*/ 70 w 70"/>
              <a:gd name="T54" fmla="*/ 485 h 4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0" h="485">
                <a:moveTo>
                  <a:pt x="0" y="447"/>
                </a:moveTo>
                <a:lnTo>
                  <a:pt x="13" y="394"/>
                </a:lnTo>
                <a:lnTo>
                  <a:pt x="22" y="339"/>
                </a:lnTo>
                <a:lnTo>
                  <a:pt x="29" y="278"/>
                </a:lnTo>
                <a:lnTo>
                  <a:pt x="29" y="204"/>
                </a:lnTo>
                <a:lnTo>
                  <a:pt x="29" y="113"/>
                </a:lnTo>
                <a:lnTo>
                  <a:pt x="17" y="0"/>
                </a:lnTo>
                <a:lnTo>
                  <a:pt x="48" y="0"/>
                </a:lnTo>
                <a:lnTo>
                  <a:pt x="62" y="121"/>
                </a:lnTo>
                <a:lnTo>
                  <a:pt x="70" y="229"/>
                </a:lnTo>
                <a:lnTo>
                  <a:pt x="70" y="288"/>
                </a:lnTo>
                <a:lnTo>
                  <a:pt x="67" y="350"/>
                </a:lnTo>
                <a:lnTo>
                  <a:pt x="51" y="432"/>
                </a:lnTo>
                <a:lnTo>
                  <a:pt x="46" y="458"/>
                </a:lnTo>
                <a:lnTo>
                  <a:pt x="29" y="485"/>
                </a:lnTo>
                <a:lnTo>
                  <a:pt x="0" y="447"/>
                </a:lnTo>
                <a:close/>
              </a:path>
            </a:pathLst>
          </a:custGeom>
          <a:solidFill>
            <a:srgbClr val="000000"/>
          </a:solidFill>
          <a:ln w="9525">
            <a:noFill/>
            <a:round/>
            <a:headEnd/>
            <a:tailEnd/>
          </a:ln>
        </p:spPr>
        <p:txBody>
          <a:bodyPr/>
          <a:lstStyle/>
          <a:p>
            <a:endParaRPr lang="es-ES"/>
          </a:p>
        </p:txBody>
      </p:sp>
      <p:sp>
        <p:nvSpPr>
          <p:cNvPr id="65566" name="Freeform 30"/>
          <p:cNvSpPr>
            <a:spLocks/>
          </p:cNvSpPr>
          <p:nvPr/>
        </p:nvSpPr>
        <p:spPr bwMode="auto">
          <a:xfrm>
            <a:off x="2316163" y="4392613"/>
            <a:ext cx="234950" cy="49212"/>
          </a:xfrm>
          <a:custGeom>
            <a:avLst/>
            <a:gdLst>
              <a:gd name="T0" fmla="*/ 2 w 148"/>
              <a:gd name="T1" fmla="*/ 31 h 31"/>
              <a:gd name="T2" fmla="*/ 54 w 148"/>
              <a:gd name="T3" fmla="*/ 29 h 31"/>
              <a:gd name="T4" fmla="*/ 97 w 148"/>
              <a:gd name="T5" fmla="*/ 31 h 31"/>
              <a:gd name="T6" fmla="*/ 148 w 148"/>
              <a:gd name="T7" fmla="*/ 31 h 31"/>
              <a:gd name="T8" fmla="*/ 131 w 148"/>
              <a:gd name="T9" fmla="*/ 15 h 31"/>
              <a:gd name="T10" fmla="*/ 62 w 148"/>
              <a:gd name="T11" fmla="*/ 5 h 31"/>
              <a:gd name="T12" fmla="*/ 21 w 148"/>
              <a:gd name="T13" fmla="*/ 0 h 31"/>
              <a:gd name="T14" fmla="*/ 0 w 148"/>
              <a:gd name="T15" fmla="*/ 5 h 31"/>
              <a:gd name="T16" fmla="*/ 2 w 148"/>
              <a:gd name="T17" fmla="*/ 31 h 31"/>
              <a:gd name="T18" fmla="*/ 2 w 1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8"/>
              <a:gd name="T31" fmla="*/ 0 h 31"/>
              <a:gd name="T32" fmla="*/ 148 w 1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8" h="31">
                <a:moveTo>
                  <a:pt x="2" y="31"/>
                </a:moveTo>
                <a:lnTo>
                  <a:pt x="54" y="29"/>
                </a:lnTo>
                <a:lnTo>
                  <a:pt x="97" y="31"/>
                </a:lnTo>
                <a:lnTo>
                  <a:pt x="148" y="31"/>
                </a:lnTo>
                <a:lnTo>
                  <a:pt x="131" y="15"/>
                </a:lnTo>
                <a:lnTo>
                  <a:pt x="62" y="5"/>
                </a:lnTo>
                <a:lnTo>
                  <a:pt x="21" y="0"/>
                </a:lnTo>
                <a:lnTo>
                  <a:pt x="0" y="5"/>
                </a:lnTo>
                <a:lnTo>
                  <a:pt x="2" y="31"/>
                </a:lnTo>
                <a:close/>
              </a:path>
            </a:pathLst>
          </a:custGeom>
          <a:solidFill>
            <a:srgbClr val="000000"/>
          </a:solidFill>
          <a:ln w="9525">
            <a:noFill/>
            <a:round/>
            <a:headEnd/>
            <a:tailEnd/>
          </a:ln>
        </p:spPr>
        <p:txBody>
          <a:bodyPr/>
          <a:lstStyle/>
          <a:p>
            <a:endParaRPr lang="es-ES"/>
          </a:p>
        </p:txBody>
      </p:sp>
      <p:sp>
        <p:nvSpPr>
          <p:cNvPr id="65567" name="Freeform 31"/>
          <p:cNvSpPr>
            <a:spLocks/>
          </p:cNvSpPr>
          <p:nvPr/>
        </p:nvSpPr>
        <p:spPr bwMode="auto">
          <a:xfrm>
            <a:off x="2278063" y="4332288"/>
            <a:ext cx="431800" cy="60325"/>
          </a:xfrm>
          <a:custGeom>
            <a:avLst/>
            <a:gdLst>
              <a:gd name="T0" fmla="*/ 0 w 272"/>
              <a:gd name="T1" fmla="*/ 26 h 38"/>
              <a:gd name="T2" fmla="*/ 16 w 272"/>
              <a:gd name="T3" fmla="*/ 33 h 38"/>
              <a:gd name="T4" fmla="*/ 75 w 272"/>
              <a:gd name="T5" fmla="*/ 24 h 38"/>
              <a:gd name="T6" fmla="*/ 124 w 272"/>
              <a:gd name="T7" fmla="*/ 24 h 38"/>
              <a:gd name="T8" fmla="*/ 186 w 272"/>
              <a:gd name="T9" fmla="*/ 24 h 38"/>
              <a:gd name="T10" fmla="*/ 237 w 272"/>
              <a:gd name="T11" fmla="*/ 29 h 38"/>
              <a:gd name="T12" fmla="*/ 272 w 272"/>
              <a:gd name="T13" fmla="*/ 38 h 38"/>
              <a:gd name="T14" fmla="*/ 263 w 272"/>
              <a:gd name="T15" fmla="*/ 19 h 38"/>
              <a:gd name="T16" fmla="*/ 220 w 272"/>
              <a:gd name="T17" fmla="*/ 5 h 38"/>
              <a:gd name="T18" fmla="*/ 140 w 272"/>
              <a:gd name="T19" fmla="*/ 0 h 38"/>
              <a:gd name="T20" fmla="*/ 69 w 272"/>
              <a:gd name="T21" fmla="*/ 0 h 38"/>
              <a:gd name="T22" fmla="*/ 32 w 272"/>
              <a:gd name="T23" fmla="*/ 2 h 38"/>
              <a:gd name="T24" fmla="*/ 11 w 272"/>
              <a:gd name="T25" fmla="*/ 7 h 38"/>
              <a:gd name="T26" fmla="*/ 0 w 272"/>
              <a:gd name="T27" fmla="*/ 26 h 38"/>
              <a:gd name="T28" fmla="*/ 0 w 272"/>
              <a:gd name="T29" fmla="*/ 26 h 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2"/>
              <a:gd name="T46" fmla="*/ 0 h 38"/>
              <a:gd name="T47" fmla="*/ 272 w 272"/>
              <a:gd name="T48" fmla="*/ 38 h 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2" h="38">
                <a:moveTo>
                  <a:pt x="0" y="26"/>
                </a:moveTo>
                <a:lnTo>
                  <a:pt x="16" y="33"/>
                </a:lnTo>
                <a:lnTo>
                  <a:pt x="75" y="24"/>
                </a:lnTo>
                <a:lnTo>
                  <a:pt x="124" y="24"/>
                </a:lnTo>
                <a:lnTo>
                  <a:pt x="186" y="24"/>
                </a:lnTo>
                <a:lnTo>
                  <a:pt x="237" y="29"/>
                </a:lnTo>
                <a:lnTo>
                  <a:pt x="272" y="38"/>
                </a:lnTo>
                <a:lnTo>
                  <a:pt x="263" y="19"/>
                </a:lnTo>
                <a:lnTo>
                  <a:pt x="220" y="5"/>
                </a:lnTo>
                <a:lnTo>
                  <a:pt x="140" y="0"/>
                </a:lnTo>
                <a:lnTo>
                  <a:pt x="69" y="0"/>
                </a:lnTo>
                <a:lnTo>
                  <a:pt x="32" y="2"/>
                </a:lnTo>
                <a:lnTo>
                  <a:pt x="11" y="7"/>
                </a:lnTo>
                <a:lnTo>
                  <a:pt x="0" y="26"/>
                </a:lnTo>
                <a:close/>
              </a:path>
            </a:pathLst>
          </a:custGeom>
          <a:solidFill>
            <a:srgbClr val="000000"/>
          </a:solidFill>
          <a:ln w="9525">
            <a:noFill/>
            <a:round/>
            <a:headEnd/>
            <a:tailEnd/>
          </a:ln>
        </p:spPr>
        <p:txBody>
          <a:bodyPr/>
          <a:lstStyle/>
          <a:p>
            <a:endParaRPr lang="es-ES"/>
          </a:p>
        </p:txBody>
      </p:sp>
      <p:sp>
        <p:nvSpPr>
          <p:cNvPr id="65568" name="Freeform 32"/>
          <p:cNvSpPr>
            <a:spLocks/>
          </p:cNvSpPr>
          <p:nvPr/>
        </p:nvSpPr>
        <p:spPr bwMode="auto">
          <a:xfrm>
            <a:off x="1995488" y="4357688"/>
            <a:ext cx="504825" cy="285750"/>
          </a:xfrm>
          <a:custGeom>
            <a:avLst/>
            <a:gdLst>
              <a:gd name="T0" fmla="*/ 302 w 318"/>
              <a:gd name="T1" fmla="*/ 180 h 180"/>
              <a:gd name="T2" fmla="*/ 245 w 318"/>
              <a:gd name="T3" fmla="*/ 164 h 180"/>
              <a:gd name="T4" fmla="*/ 210 w 318"/>
              <a:gd name="T5" fmla="*/ 145 h 180"/>
              <a:gd name="T6" fmla="*/ 183 w 318"/>
              <a:gd name="T7" fmla="*/ 129 h 180"/>
              <a:gd name="T8" fmla="*/ 156 w 318"/>
              <a:gd name="T9" fmla="*/ 113 h 180"/>
              <a:gd name="T10" fmla="*/ 132 w 318"/>
              <a:gd name="T11" fmla="*/ 102 h 180"/>
              <a:gd name="T12" fmla="*/ 108 w 318"/>
              <a:gd name="T13" fmla="*/ 105 h 180"/>
              <a:gd name="T14" fmla="*/ 97 w 318"/>
              <a:gd name="T15" fmla="*/ 118 h 180"/>
              <a:gd name="T16" fmla="*/ 75 w 318"/>
              <a:gd name="T17" fmla="*/ 129 h 180"/>
              <a:gd name="T18" fmla="*/ 43 w 318"/>
              <a:gd name="T19" fmla="*/ 135 h 180"/>
              <a:gd name="T20" fmla="*/ 22 w 318"/>
              <a:gd name="T21" fmla="*/ 127 h 180"/>
              <a:gd name="T22" fmla="*/ 5 w 318"/>
              <a:gd name="T23" fmla="*/ 108 h 180"/>
              <a:gd name="T24" fmla="*/ 0 w 318"/>
              <a:gd name="T25" fmla="*/ 84 h 180"/>
              <a:gd name="T26" fmla="*/ 8 w 318"/>
              <a:gd name="T27" fmla="*/ 53 h 180"/>
              <a:gd name="T28" fmla="*/ 29 w 318"/>
              <a:gd name="T29" fmla="*/ 34 h 180"/>
              <a:gd name="T30" fmla="*/ 53 w 318"/>
              <a:gd name="T31" fmla="*/ 13 h 180"/>
              <a:gd name="T32" fmla="*/ 81 w 318"/>
              <a:gd name="T33" fmla="*/ 0 h 180"/>
              <a:gd name="T34" fmla="*/ 103 w 318"/>
              <a:gd name="T35" fmla="*/ 8 h 180"/>
              <a:gd name="T36" fmla="*/ 97 w 318"/>
              <a:gd name="T37" fmla="*/ 27 h 180"/>
              <a:gd name="T38" fmla="*/ 70 w 318"/>
              <a:gd name="T39" fmla="*/ 37 h 180"/>
              <a:gd name="T40" fmla="*/ 53 w 318"/>
              <a:gd name="T41" fmla="*/ 53 h 180"/>
              <a:gd name="T42" fmla="*/ 48 w 318"/>
              <a:gd name="T43" fmla="*/ 75 h 180"/>
              <a:gd name="T44" fmla="*/ 53 w 318"/>
              <a:gd name="T45" fmla="*/ 94 h 180"/>
              <a:gd name="T46" fmla="*/ 67 w 318"/>
              <a:gd name="T47" fmla="*/ 97 h 180"/>
              <a:gd name="T48" fmla="*/ 86 w 318"/>
              <a:gd name="T49" fmla="*/ 75 h 180"/>
              <a:gd name="T50" fmla="*/ 108 w 318"/>
              <a:gd name="T51" fmla="*/ 59 h 180"/>
              <a:gd name="T52" fmla="*/ 129 w 318"/>
              <a:gd name="T53" fmla="*/ 48 h 180"/>
              <a:gd name="T54" fmla="*/ 146 w 318"/>
              <a:gd name="T55" fmla="*/ 46 h 180"/>
              <a:gd name="T56" fmla="*/ 161 w 318"/>
              <a:gd name="T57" fmla="*/ 53 h 180"/>
              <a:gd name="T58" fmla="*/ 175 w 318"/>
              <a:gd name="T59" fmla="*/ 78 h 180"/>
              <a:gd name="T60" fmla="*/ 204 w 318"/>
              <a:gd name="T61" fmla="*/ 105 h 180"/>
              <a:gd name="T62" fmla="*/ 253 w 318"/>
              <a:gd name="T63" fmla="*/ 132 h 180"/>
              <a:gd name="T64" fmla="*/ 293 w 318"/>
              <a:gd name="T65" fmla="*/ 151 h 180"/>
              <a:gd name="T66" fmla="*/ 315 w 318"/>
              <a:gd name="T67" fmla="*/ 156 h 180"/>
              <a:gd name="T68" fmla="*/ 318 w 318"/>
              <a:gd name="T69" fmla="*/ 170 h 180"/>
              <a:gd name="T70" fmla="*/ 302 w 318"/>
              <a:gd name="T71" fmla="*/ 180 h 180"/>
              <a:gd name="T72" fmla="*/ 302 w 318"/>
              <a:gd name="T73" fmla="*/ 180 h 1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18"/>
              <a:gd name="T112" fmla="*/ 0 h 180"/>
              <a:gd name="T113" fmla="*/ 318 w 318"/>
              <a:gd name="T114" fmla="*/ 180 h 1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18" h="180">
                <a:moveTo>
                  <a:pt x="302" y="180"/>
                </a:moveTo>
                <a:lnTo>
                  <a:pt x="245" y="164"/>
                </a:lnTo>
                <a:lnTo>
                  <a:pt x="210" y="145"/>
                </a:lnTo>
                <a:lnTo>
                  <a:pt x="183" y="129"/>
                </a:lnTo>
                <a:lnTo>
                  <a:pt x="156" y="113"/>
                </a:lnTo>
                <a:lnTo>
                  <a:pt x="132" y="102"/>
                </a:lnTo>
                <a:lnTo>
                  <a:pt x="108" y="105"/>
                </a:lnTo>
                <a:lnTo>
                  <a:pt x="97" y="118"/>
                </a:lnTo>
                <a:lnTo>
                  <a:pt x="75" y="129"/>
                </a:lnTo>
                <a:lnTo>
                  <a:pt x="43" y="135"/>
                </a:lnTo>
                <a:lnTo>
                  <a:pt x="22" y="127"/>
                </a:lnTo>
                <a:lnTo>
                  <a:pt x="5" y="108"/>
                </a:lnTo>
                <a:lnTo>
                  <a:pt x="0" y="84"/>
                </a:lnTo>
                <a:lnTo>
                  <a:pt x="8" y="53"/>
                </a:lnTo>
                <a:lnTo>
                  <a:pt x="29" y="34"/>
                </a:lnTo>
                <a:lnTo>
                  <a:pt x="53" y="13"/>
                </a:lnTo>
                <a:lnTo>
                  <a:pt x="81" y="0"/>
                </a:lnTo>
                <a:lnTo>
                  <a:pt x="103" y="8"/>
                </a:lnTo>
                <a:lnTo>
                  <a:pt x="97" y="27"/>
                </a:lnTo>
                <a:lnTo>
                  <a:pt x="70" y="37"/>
                </a:lnTo>
                <a:lnTo>
                  <a:pt x="53" y="53"/>
                </a:lnTo>
                <a:lnTo>
                  <a:pt x="48" y="75"/>
                </a:lnTo>
                <a:lnTo>
                  <a:pt x="53" y="94"/>
                </a:lnTo>
                <a:lnTo>
                  <a:pt x="67" y="97"/>
                </a:lnTo>
                <a:lnTo>
                  <a:pt x="86" y="75"/>
                </a:lnTo>
                <a:lnTo>
                  <a:pt x="108" y="59"/>
                </a:lnTo>
                <a:lnTo>
                  <a:pt x="129" y="48"/>
                </a:lnTo>
                <a:lnTo>
                  <a:pt x="146" y="46"/>
                </a:lnTo>
                <a:lnTo>
                  <a:pt x="161" y="53"/>
                </a:lnTo>
                <a:lnTo>
                  <a:pt x="175" y="78"/>
                </a:lnTo>
                <a:lnTo>
                  <a:pt x="204" y="105"/>
                </a:lnTo>
                <a:lnTo>
                  <a:pt x="253" y="132"/>
                </a:lnTo>
                <a:lnTo>
                  <a:pt x="293" y="151"/>
                </a:lnTo>
                <a:lnTo>
                  <a:pt x="315" y="156"/>
                </a:lnTo>
                <a:lnTo>
                  <a:pt x="318" y="170"/>
                </a:lnTo>
                <a:lnTo>
                  <a:pt x="302" y="180"/>
                </a:lnTo>
                <a:close/>
              </a:path>
            </a:pathLst>
          </a:custGeom>
          <a:solidFill>
            <a:srgbClr val="000000"/>
          </a:solidFill>
          <a:ln w="9525">
            <a:noFill/>
            <a:round/>
            <a:headEnd/>
            <a:tailEnd/>
          </a:ln>
        </p:spPr>
        <p:txBody>
          <a:bodyPr/>
          <a:lstStyle/>
          <a:p>
            <a:endParaRPr lang="es-ES"/>
          </a:p>
        </p:txBody>
      </p:sp>
      <p:sp>
        <p:nvSpPr>
          <p:cNvPr id="65569" name="Freeform 33"/>
          <p:cNvSpPr>
            <a:spLocks/>
          </p:cNvSpPr>
          <p:nvPr/>
        </p:nvSpPr>
        <p:spPr bwMode="auto">
          <a:xfrm>
            <a:off x="1987550" y="4148138"/>
            <a:ext cx="742950" cy="201612"/>
          </a:xfrm>
          <a:custGeom>
            <a:avLst/>
            <a:gdLst>
              <a:gd name="T0" fmla="*/ 468 w 468"/>
              <a:gd name="T1" fmla="*/ 78 h 127"/>
              <a:gd name="T2" fmla="*/ 425 w 468"/>
              <a:gd name="T3" fmla="*/ 72 h 127"/>
              <a:gd name="T4" fmla="*/ 371 w 468"/>
              <a:gd name="T5" fmla="*/ 78 h 127"/>
              <a:gd name="T6" fmla="*/ 312 w 468"/>
              <a:gd name="T7" fmla="*/ 86 h 127"/>
              <a:gd name="T8" fmla="*/ 274 w 468"/>
              <a:gd name="T9" fmla="*/ 94 h 127"/>
              <a:gd name="T10" fmla="*/ 231 w 468"/>
              <a:gd name="T11" fmla="*/ 105 h 127"/>
              <a:gd name="T12" fmla="*/ 194 w 468"/>
              <a:gd name="T13" fmla="*/ 116 h 127"/>
              <a:gd name="T14" fmla="*/ 177 w 468"/>
              <a:gd name="T15" fmla="*/ 121 h 127"/>
              <a:gd name="T16" fmla="*/ 170 w 468"/>
              <a:gd name="T17" fmla="*/ 97 h 127"/>
              <a:gd name="T18" fmla="*/ 151 w 468"/>
              <a:gd name="T19" fmla="*/ 72 h 127"/>
              <a:gd name="T20" fmla="*/ 134 w 468"/>
              <a:gd name="T21" fmla="*/ 51 h 127"/>
              <a:gd name="T22" fmla="*/ 113 w 468"/>
              <a:gd name="T23" fmla="*/ 46 h 127"/>
              <a:gd name="T24" fmla="*/ 89 w 468"/>
              <a:gd name="T25" fmla="*/ 59 h 127"/>
              <a:gd name="T26" fmla="*/ 67 w 468"/>
              <a:gd name="T27" fmla="*/ 72 h 127"/>
              <a:gd name="T28" fmla="*/ 53 w 468"/>
              <a:gd name="T29" fmla="*/ 86 h 127"/>
              <a:gd name="T30" fmla="*/ 75 w 468"/>
              <a:gd name="T31" fmla="*/ 94 h 127"/>
              <a:gd name="T32" fmla="*/ 102 w 468"/>
              <a:gd name="T33" fmla="*/ 97 h 127"/>
              <a:gd name="T34" fmla="*/ 134 w 468"/>
              <a:gd name="T35" fmla="*/ 105 h 127"/>
              <a:gd name="T36" fmla="*/ 145 w 468"/>
              <a:gd name="T37" fmla="*/ 121 h 127"/>
              <a:gd name="T38" fmla="*/ 132 w 468"/>
              <a:gd name="T39" fmla="*/ 127 h 127"/>
              <a:gd name="T40" fmla="*/ 86 w 468"/>
              <a:gd name="T41" fmla="*/ 121 h 127"/>
              <a:gd name="T42" fmla="*/ 43 w 468"/>
              <a:gd name="T43" fmla="*/ 110 h 127"/>
              <a:gd name="T44" fmla="*/ 13 w 468"/>
              <a:gd name="T45" fmla="*/ 102 h 127"/>
              <a:gd name="T46" fmla="*/ 0 w 468"/>
              <a:gd name="T47" fmla="*/ 89 h 127"/>
              <a:gd name="T48" fmla="*/ 2 w 468"/>
              <a:gd name="T49" fmla="*/ 72 h 127"/>
              <a:gd name="T50" fmla="*/ 32 w 468"/>
              <a:gd name="T51" fmla="*/ 56 h 127"/>
              <a:gd name="T52" fmla="*/ 65 w 468"/>
              <a:gd name="T53" fmla="*/ 34 h 127"/>
              <a:gd name="T54" fmla="*/ 89 w 468"/>
              <a:gd name="T55" fmla="*/ 15 h 127"/>
              <a:gd name="T56" fmla="*/ 108 w 468"/>
              <a:gd name="T57" fmla="*/ 0 h 127"/>
              <a:gd name="T58" fmla="*/ 129 w 468"/>
              <a:gd name="T59" fmla="*/ 8 h 127"/>
              <a:gd name="T60" fmla="*/ 161 w 468"/>
              <a:gd name="T61" fmla="*/ 43 h 127"/>
              <a:gd name="T62" fmla="*/ 199 w 468"/>
              <a:gd name="T63" fmla="*/ 78 h 127"/>
              <a:gd name="T64" fmla="*/ 209 w 468"/>
              <a:gd name="T65" fmla="*/ 86 h 127"/>
              <a:gd name="T66" fmla="*/ 255 w 468"/>
              <a:gd name="T67" fmla="*/ 67 h 127"/>
              <a:gd name="T68" fmla="*/ 320 w 468"/>
              <a:gd name="T69" fmla="*/ 51 h 127"/>
              <a:gd name="T70" fmla="*/ 398 w 468"/>
              <a:gd name="T71" fmla="*/ 53 h 127"/>
              <a:gd name="T72" fmla="*/ 446 w 468"/>
              <a:gd name="T73" fmla="*/ 62 h 127"/>
              <a:gd name="T74" fmla="*/ 468 w 468"/>
              <a:gd name="T75" fmla="*/ 78 h 127"/>
              <a:gd name="T76" fmla="*/ 468 w 468"/>
              <a:gd name="T77" fmla="*/ 78 h 12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8"/>
              <a:gd name="T118" fmla="*/ 0 h 127"/>
              <a:gd name="T119" fmla="*/ 468 w 468"/>
              <a:gd name="T120" fmla="*/ 127 h 12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8" h="127">
                <a:moveTo>
                  <a:pt x="468" y="78"/>
                </a:moveTo>
                <a:lnTo>
                  <a:pt x="425" y="72"/>
                </a:lnTo>
                <a:lnTo>
                  <a:pt x="371" y="78"/>
                </a:lnTo>
                <a:lnTo>
                  <a:pt x="312" y="86"/>
                </a:lnTo>
                <a:lnTo>
                  <a:pt x="274" y="94"/>
                </a:lnTo>
                <a:lnTo>
                  <a:pt x="231" y="105"/>
                </a:lnTo>
                <a:lnTo>
                  <a:pt x="194" y="116"/>
                </a:lnTo>
                <a:lnTo>
                  <a:pt x="177" y="121"/>
                </a:lnTo>
                <a:lnTo>
                  <a:pt x="170" y="97"/>
                </a:lnTo>
                <a:lnTo>
                  <a:pt x="151" y="72"/>
                </a:lnTo>
                <a:lnTo>
                  <a:pt x="134" y="51"/>
                </a:lnTo>
                <a:lnTo>
                  <a:pt x="113" y="46"/>
                </a:lnTo>
                <a:lnTo>
                  <a:pt x="89" y="59"/>
                </a:lnTo>
                <a:lnTo>
                  <a:pt x="67" y="72"/>
                </a:lnTo>
                <a:lnTo>
                  <a:pt x="53" y="86"/>
                </a:lnTo>
                <a:lnTo>
                  <a:pt x="75" y="94"/>
                </a:lnTo>
                <a:lnTo>
                  <a:pt x="102" y="97"/>
                </a:lnTo>
                <a:lnTo>
                  <a:pt x="134" y="105"/>
                </a:lnTo>
                <a:lnTo>
                  <a:pt x="145" y="121"/>
                </a:lnTo>
                <a:lnTo>
                  <a:pt x="132" y="127"/>
                </a:lnTo>
                <a:lnTo>
                  <a:pt x="86" y="121"/>
                </a:lnTo>
                <a:lnTo>
                  <a:pt x="43" y="110"/>
                </a:lnTo>
                <a:lnTo>
                  <a:pt x="13" y="102"/>
                </a:lnTo>
                <a:lnTo>
                  <a:pt x="0" y="89"/>
                </a:lnTo>
                <a:lnTo>
                  <a:pt x="2" y="72"/>
                </a:lnTo>
                <a:lnTo>
                  <a:pt x="32" y="56"/>
                </a:lnTo>
                <a:lnTo>
                  <a:pt x="65" y="34"/>
                </a:lnTo>
                <a:lnTo>
                  <a:pt x="89" y="15"/>
                </a:lnTo>
                <a:lnTo>
                  <a:pt x="108" y="0"/>
                </a:lnTo>
                <a:lnTo>
                  <a:pt x="129" y="8"/>
                </a:lnTo>
                <a:lnTo>
                  <a:pt x="161" y="43"/>
                </a:lnTo>
                <a:lnTo>
                  <a:pt x="199" y="78"/>
                </a:lnTo>
                <a:lnTo>
                  <a:pt x="209" y="86"/>
                </a:lnTo>
                <a:lnTo>
                  <a:pt x="255" y="67"/>
                </a:lnTo>
                <a:lnTo>
                  <a:pt x="320" y="51"/>
                </a:lnTo>
                <a:lnTo>
                  <a:pt x="398" y="53"/>
                </a:lnTo>
                <a:lnTo>
                  <a:pt x="446" y="62"/>
                </a:lnTo>
                <a:lnTo>
                  <a:pt x="468" y="78"/>
                </a:lnTo>
                <a:close/>
              </a:path>
            </a:pathLst>
          </a:custGeom>
          <a:solidFill>
            <a:srgbClr val="000000"/>
          </a:solidFill>
          <a:ln w="9525">
            <a:noFill/>
            <a:round/>
            <a:headEnd/>
            <a:tailEnd/>
          </a:ln>
        </p:spPr>
        <p:txBody>
          <a:bodyPr/>
          <a:lstStyle/>
          <a:p>
            <a:endParaRPr lang="es-ES"/>
          </a:p>
        </p:txBody>
      </p:sp>
      <p:sp>
        <p:nvSpPr>
          <p:cNvPr id="65570" name="Freeform 34"/>
          <p:cNvSpPr>
            <a:spLocks/>
          </p:cNvSpPr>
          <p:nvPr/>
        </p:nvSpPr>
        <p:spPr bwMode="auto">
          <a:xfrm>
            <a:off x="2725738" y="5233988"/>
            <a:ext cx="487362" cy="709612"/>
          </a:xfrm>
          <a:custGeom>
            <a:avLst/>
            <a:gdLst>
              <a:gd name="T0" fmla="*/ 256 w 307"/>
              <a:gd name="T1" fmla="*/ 447 h 447"/>
              <a:gd name="T2" fmla="*/ 251 w 307"/>
              <a:gd name="T3" fmla="*/ 410 h 447"/>
              <a:gd name="T4" fmla="*/ 208 w 307"/>
              <a:gd name="T5" fmla="*/ 332 h 447"/>
              <a:gd name="T6" fmla="*/ 151 w 307"/>
              <a:gd name="T7" fmla="*/ 245 h 447"/>
              <a:gd name="T8" fmla="*/ 98 w 307"/>
              <a:gd name="T9" fmla="*/ 170 h 447"/>
              <a:gd name="T10" fmla="*/ 51 w 307"/>
              <a:gd name="T11" fmla="*/ 97 h 447"/>
              <a:gd name="T12" fmla="*/ 12 w 307"/>
              <a:gd name="T13" fmla="*/ 30 h 447"/>
              <a:gd name="T14" fmla="*/ 0 w 307"/>
              <a:gd name="T15" fmla="*/ 0 h 447"/>
              <a:gd name="T16" fmla="*/ 30 w 307"/>
              <a:gd name="T17" fmla="*/ 22 h 447"/>
              <a:gd name="T18" fmla="*/ 79 w 307"/>
              <a:gd name="T19" fmla="*/ 84 h 447"/>
              <a:gd name="T20" fmla="*/ 143 w 307"/>
              <a:gd name="T21" fmla="*/ 168 h 447"/>
              <a:gd name="T22" fmla="*/ 202 w 307"/>
              <a:gd name="T23" fmla="*/ 250 h 447"/>
              <a:gd name="T24" fmla="*/ 242 w 307"/>
              <a:gd name="T25" fmla="*/ 310 h 447"/>
              <a:gd name="T26" fmla="*/ 280 w 307"/>
              <a:gd name="T27" fmla="*/ 370 h 447"/>
              <a:gd name="T28" fmla="*/ 305 w 307"/>
              <a:gd name="T29" fmla="*/ 418 h 447"/>
              <a:gd name="T30" fmla="*/ 307 w 307"/>
              <a:gd name="T31" fmla="*/ 437 h 447"/>
              <a:gd name="T32" fmla="*/ 256 w 307"/>
              <a:gd name="T33" fmla="*/ 447 h 447"/>
              <a:gd name="T34" fmla="*/ 256 w 307"/>
              <a:gd name="T35" fmla="*/ 447 h 4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7"/>
              <a:gd name="T55" fmla="*/ 0 h 447"/>
              <a:gd name="T56" fmla="*/ 307 w 307"/>
              <a:gd name="T57" fmla="*/ 447 h 4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7" h="447">
                <a:moveTo>
                  <a:pt x="256" y="447"/>
                </a:moveTo>
                <a:lnTo>
                  <a:pt x="251" y="410"/>
                </a:lnTo>
                <a:lnTo>
                  <a:pt x="208" y="332"/>
                </a:lnTo>
                <a:lnTo>
                  <a:pt x="151" y="245"/>
                </a:lnTo>
                <a:lnTo>
                  <a:pt x="98" y="170"/>
                </a:lnTo>
                <a:lnTo>
                  <a:pt x="51" y="97"/>
                </a:lnTo>
                <a:lnTo>
                  <a:pt x="12" y="30"/>
                </a:lnTo>
                <a:lnTo>
                  <a:pt x="0" y="0"/>
                </a:lnTo>
                <a:lnTo>
                  <a:pt x="30" y="22"/>
                </a:lnTo>
                <a:lnTo>
                  <a:pt x="79" y="84"/>
                </a:lnTo>
                <a:lnTo>
                  <a:pt x="143" y="168"/>
                </a:lnTo>
                <a:lnTo>
                  <a:pt x="202" y="250"/>
                </a:lnTo>
                <a:lnTo>
                  <a:pt x="242" y="310"/>
                </a:lnTo>
                <a:lnTo>
                  <a:pt x="280" y="370"/>
                </a:lnTo>
                <a:lnTo>
                  <a:pt x="305" y="418"/>
                </a:lnTo>
                <a:lnTo>
                  <a:pt x="307" y="437"/>
                </a:lnTo>
                <a:lnTo>
                  <a:pt x="256" y="447"/>
                </a:lnTo>
                <a:close/>
              </a:path>
            </a:pathLst>
          </a:custGeom>
          <a:solidFill>
            <a:srgbClr val="000000"/>
          </a:solidFill>
          <a:ln w="9525">
            <a:noFill/>
            <a:round/>
            <a:headEnd/>
            <a:tailEnd/>
          </a:ln>
        </p:spPr>
        <p:txBody>
          <a:bodyPr/>
          <a:lstStyle/>
          <a:p>
            <a:endParaRPr lang="es-ES"/>
          </a:p>
        </p:txBody>
      </p:sp>
      <p:sp>
        <p:nvSpPr>
          <p:cNvPr id="65571" name="Freeform 35"/>
          <p:cNvSpPr>
            <a:spLocks/>
          </p:cNvSpPr>
          <p:nvPr/>
        </p:nvSpPr>
        <p:spPr bwMode="auto">
          <a:xfrm>
            <a:off x="2730500" y="5140325"/>
            <a:ext cx="1152525" cy="782638"/>
          </a:xfrm>
          <a:custGeom>
            <a:avLst/>
            <a:gdLst>
              <a:gd name="T0" fmla="*/ 0 w 726"/>
              <a:gd name="T1" fmla="*/ 33 h 493"/>
              <a:gd name="T2" fmla="*/ 78 w 726"/>
              <a:gd name="T3" fmla="*/ 69 h 493"/>
              <a:gd name="T4" fmla="*/ 132 w 726"/>
              <a:gd name="T5" fmla="*/ 119 h 493"/>
              <a:gd name="T6" fmla="*/ 175 w 726"/>
              <a:gd name="T7" fmla="*/ 156 h 493"/>
              <a:gd name="T8" fmla="*/ 215 w 726"/>
              <a:gd name="T9" fmla="*/ 191 h 493"/>
              <a:gd name="T10" fmla="*/ 205 w 726"/>
              <a:gd name="T11" fmla="*/ 165 h 493"/>
              <a:gd name="T12" fmla="*/ 175 w 726"/>
              <a:gd name="T13" fmla="*/ 132 h 493"/>
              <a:gd name="T14" fmla="*/ 148 w 726"/>
              <a:gd name="T15" fmla="*/ 105 h 493"/>
              <a:gd name="T16" fmla="*/ 199 w 726"/>
              <a:gd name="T17" fmla="*/ 132 h 493"/>
              <a:gd name="T18" fmla="*/ 270 w 726"/>
              <a:gd name="T19" fmla="*/ 172 h 493"/>
              <a:gd name="T20" fmla="*/ 355 w 726"/>
              <a:gd name="T21" fmla="*/ 218 h 493"/>
              <a:gd name="T22" fmla="*/ 428 w 726"/>
              <a:gd name="T23" fmla="*/ 256 h 493"/>
              <a:gd name="T24" fmla="*/ 493 w 726"/>
              <a:gd name="T25" fmla="*/ 304 h 493"/>
              <a:gd name="T26" fmla="*/ 563 w 726"/>
              <a:gd name="T27" fmla="*/ 366 h 493"/>
              <a:gd name="T28" fmla="*/ 603 w 726"/>
              <a:gd name="T29" fmla="*/ 412 h 493"/>
              <a:gd name="T30" fmla="*/ 638 w 726"/>
              <a:gd name="T31" fmla="*/ 463 h 493"/>
              <a:gd name="T32" fmla="*/ 659 w 726"/>
              <a:gd name="T33" fmla="*/ 493 h 493"/>
              <a:gd name="T34" fmla="*/ 726 w 726"/>
              <a:gd name="T35" fmla="*/ 482 h 493"/>
              <a:gd name="T36" fmla="*/ 663 w 726"/>
              <a:gd name="T37" fmla="*/ 404 h 493"/>
              <a:gd name="T38" fmla="*/ 611 w 726"/>
              <a:gd name="T39" fmla="*/ 340 h 493"/>
              <a:gd name="T40" fmla="*/ 560 w 726"/>
              <a:gd name="T41" fmla="*/ 291 h 493"/>
              <a:gd name="T42" fmla="*/ 479 w 726"/>
              <a:gd name="T43" fmla="*/ 239 h 493"/>
              <a:gd name="T44" fmla="*/ 380 w 726"/>
              <a:gd name="T45" fmla="*/ 184 h 493"/>
              <a:gd name="T46" fmla="*/ 275 w 726"/>
              <a:gd name="T47" fmla="*/ 127 h 493"/>
              <a:gd name="T48" fmla="*/ 167 w 726"/>
              <a:gd name="T49" fmla="*/ 76 h 493"/>
              <a:gd name="T50" fmla="*/ 84 w 726"/>
              <a:gd name="T51" fmla="*/ 38 h 493"/>
              <a:gd name="T52" fmla="*/ 11 w 726"/>
              <a:gd name="T53" fmla="*/ 0 h 493"/>
              <a:gd name="T54" fmla="*/ 0 w 726"/>
              <a:gd name="T55" fmla="*/ 33 h 493"/>
              <a:gd name="T56" fmla="*/ 0 w 726"/>
              <a:gd name="T57" fmla="*/ 33 h 49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26"/>
              <a:gd name="T88" fmla="*/ 0 h 493"/>
              <a:gd name="T89" fmla="*/ 726 w 726"/>
              <a:gd name="T90" fmla="*/ 493 h 49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26" h="493">
                <a:moveTo>
                  <a:pt x="0" y="33"/>
                </a:moveTo>
                <a:lnTo>
                  <a:pt x="78" y="69"/>
                </a:lnTo>
                <a:lnTo>
                  <a:pt x="132" y="119"/>
                </a:lnTo>
                <a:lnTo>
                  <a:pt x="175" y="156"/>
                </a:lnTo>
                <a:lnTo>
                  <a:pt x="215" y="191"/>
                </a:lnTo>
                <a:lnTo>
                  <a:pt x="205" y="165"/>
                </a:lnTo>
                <a:lnTo>
                  <a:pt x="175" y="132"/>
                </a:lnTo>
                <a:lnTo>
                  <a:pt x="148" y="105"/>
                </a:lnTo>
                <a:lnTo>
                  <a:pt x="199" y="132"/>
                </a:lnTo>
                <a:lnTo>
                  <a:pt x="270" y="172"/>
                </a:lnTo>
                <a:lnTo>
                  <a:pt x="355" y="218"/>
                </a:lnTo>
                <a:lnTo>
                  <a:pt x="428" y="256"/>
                </a:lnTo>
                <a:lnTo>
                  <a:pt x="493" y="304"/>
                </a:lnTo>
                <a:lnTo>
                  <a:pt x="563" y="366"/>
                </a:lnTo>
                <a:lnTo>
                  <a:pt x="603" y="412"/>
                </a:lnTo>
                <a:lnTo>
                  <a:pt x="638" y="463"/>
                </a:lnTo>
                <a:lnTo>
                  <a:pt x="659" y="493"/>
                </a:lnTo>
                <a:lnTo>
                  <a:pt x="726" y="482"/>
                </a:lnTo>
                <a:lnTo>
                  <a:pt x="663" y="404"/>
                </a:lnTo>
                <a:lnTo>
                  <a:pt x="611" y="340"/>
                </a:lnTo>
                <a:lnTo>
                  <a:pt x="560" y="291"/>
                </a:lnTo>
                <a:lnTo>
                  <a:pt x="479" y="239"/>
                </a:lnTo>
                <a:lnTo>
                  <a:pt x="380" y="184"/>
                </a:lnTo>
                <a:lnTo>
                  <a:pt x="275" y="127"/>
                </a:lnTo>
                <a:lnTo>
                  <a:pt x="167" y="76"/>
                </a:lnTo>
                <a:lnTo>
                  <a:pt x="84" y="38"/>
                </a:lnTo>
                <a:lnTo>
                  <a:pt x="11" y="0"/>
                </a:lnTo>
                <a:lnTo>
                  <a:pt x="0" y="33"/>
                </a:lnTo>
                <a:close/>
              </a:path>
            </a:pathLst>
          </a:custGeom>
          <a:solidFill>
            <a:srgbClr val="000000"/>
          </a:solidFill>
          <a:ln w="9525">
            <a:noFill/>
            <a:round/>
            <a:headEnd/>
            <a:tailEnd/>
          </a:ln>
        </p:spPr>
        <p:txBody>
          <a:bodyPr/>
          <a:lstStyle/>
          <a:p>
            <a:endParaRPr lang="es-ES"/>
          </a:p>
        </p:txBody>
      </p:sp>
      <p:sp>
        <p:nvSpPr>
          <p:cNvPr id="65572" name="Freeform 36"/>
          <p:cNvSpPr>
            <a:spLocks/>
          </p:cNvSpPr>
          <p:nvPr/>
        </p:nvSpPr>
        <p:spPr bwMode="auto">
          <a:xfrm>
            <a:off x="2820988" y="4994275"/>
            <a:ext cx="742950" cy="446088"/>
          </a:xfrm>
          <a:custGeom>
            <a:avLst/>
            <a:gdLst>
              <a:gd name="T0" fmla="*/ 463 w 468"/>
              <a:gd name="T1" fmla="*/ 278 h 281"/>
              <a:gd name="T2" fmla="*/ 417 w 468"/>
              <a:gd name="T3" fmla="*/ 281 h 281"/>
              <a:gd name="T4" fmla="*/ 384 w 468"/>
              <a:gd name="T5" fmla="*/ 269 h 281"/>
              <a:gd name="T6" fmla="*/ 350 w 468"/>
              <a:gd name="T7" fmla="*/ 243 h 281"/>
              <a:gd name="T8" fmla="*/ 326 w 468"/>
              <a:gd name="T9" fmla="*/ 224 h 281"/>
              <a:gd name="T10" fmla="*/ 293 w 468"/>
              <a:gd name="T11" fmla="*/ 219 h 281"/>
              <a:gd name="T12" fmla="*/ 261 w 468"/>
              <a:gd name="T13" fmla="*/ 211 h 281"/>
              <a:gd name="T14" fmla="*/ 234 w 468"/>
              <a:gd name="T15" fmla="*/ 192 h 281"/>
              <a:gd name="T16" fmla="*/ 213 w 468"/>
              <a:gd name="T17" fmla="*/ 170 h 281"/>
              <a:gd name="T18" fmla="*/ 172 w 468"/>
              <a:gd name="T19" fmla="*/ 161 h 281"/>
              <a:gd name="T20" fmla="*/ 144 w 468"/>
              <a:gd name="T21" fmla="*/ 154 h 281"/>
              <a:gd name="T22" fmla="*/ 123 w 468"/>
              <a:gd name="T23" fmla="*/ 137 h 281"/>
              <a:gd name="T24" fmla="*/ 105 w 468"/>
              <a:gd name="T25" fmla="*/ 111 h 281"/>
              <a:gd name="T26" fmla="*/ 51 w 468"/>
              <a:gd name="T27" fmla="*/ 92 h 281"/>
              <a:gd name="T28" fmla="*/ 19 w 468"/>
              <a:gd name="T29" fmla="*/ 70 h 281"/>
              <a:gd name="T30" fmla="*/ 5 w 468"/>
              <a:gd name="T31" fmla="*/ 43 h 281"/>
              <a:gd name="T32" fmla="*/ 0 w 468"/>
              <a:gd name="T33" fmla="*/ 12 h 281"/>
              <a:gd name="T34" fmla="*/ 16 w 468"/>
              <a:gd name="T35" fmla="*/ 0 h 281"/>
              <a:gd name="T36" fmla="*/ 38 w 468"/>
              <a:gd name="T37" fmla="*/ 5 h 281"/>
              <a:gd name="T38" fmla="*/ 38 w 468"/>
              <a:gd name="T39" fmla="*/ 22 h 281"/>
              <a:gd name="T40" fmla="*/ 34 w 468"/>
              <a:gd name="T41" fmla="*/ 43 h 281"/>
              <a:gd name="T42" fmla="*/ 62 w 468"/>
              <a:gd name="T43" fmla="*/ 60 h 281"/>
              <a:gd name="T44" fmla="*/ 83 w 468"/>
              <a:gd name="T45" fmla="*/ 70 h 281"/>
              <a:gd name="T46" fmla="*/ 118 w 468"/>
              <a:gd name="T47" fmla="*/ 79 h 281"/>
              <a:gd name="T48" fmla="*/ 137 w 468"/>
              <a:gd name="T49" fmla="*/ 84 h 281"/>
              <a:gd name="T50" fmla="*/ 151 w 468"/>
              <a:gd name="T51" fmla="*/ 103 h 281"/>
              <a:gd name="T52" fmla="*/ 166 w 468"/>
              <a:gd name="T53" fmla="*/ 119 h 281"/>
              <a:gd name="T54" fmla="*/ 196 w 468"/>
              <a:gd name="T55" fmla="*/ 127 h 281"/>
              <a:gd name="T56" fmla="*/ 226 w 468"/>
              <a:gd name="T57" fmla="*/ 130 h 281"/>
              <a:gd name="T58" fmla="*/ 250 w 468"/>
              <a:gd name="T59" fmla="*/ 149 h 281"/>
              <a:gd name="T60" fmla="*/ 276 w 468"/>
              <a:gd name="T61" fmla="*/ 170 h 281"/>
              <a:gd name="T62" fmla="*/ 326 w 468"/>
              <a:gd name="T63" fmla="*/ 181 h 281"/>
              <a:gd name="T64" fmla="*/ 363 w 468"/>
              <a:gd name="T65" fmla="*/ 197 h 281"/>
              <a:gd name="T66" fmla="*/ 393 w 468"/>
              <a:gd name="T67" fmla="*/ 224 h 281"/>
              <a:gd name="T68" fmla="*/ 417 w 468"/>
              <a:gd name="T69" fmla="*/ 240 h 281"/>
              <a:gd name="T70" fmla="*/ 449 w 468"/>
              <a:gd name="T71" fmla="*/ 254 h 281"/>
              <a:gd name="T72" fmla="*/ 468 w 468"/>
              <a:gd name="T73" fmla="*/ 264 h 281"/>
              <a:gd name="T74" fmla="*/ 463 w 468"/>
              <a:gd name="T75" fmla="*/ 278 h 281"/>
              <a:gd name="T76" fmla="*/ 463 w 468"/>
              <a:gd name="T77" fmla="*/ 278 h 28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8"/>
              <a:gd name="T118" fmla="*/ 0 h 281"/>
              <a:gd name="T119" fmla="*/ 468 w 468"/>
              <a:gd name="T120" fmla="*/ 281 h 28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8" h="281">
                <a:moveTo>
                  <a:pt x="463" y="278"/>
                </a:moveTo>
                <a:lnTo>
                  <a:pt x="417" y="281"/>
                </a:lnTo>
                <a:lnTo>
                  <a:pt x="384" y="269"/>
                </a:lnTo>
                <a:lnTo>
                  <a:pt x="350" y="243"/>
                </a:lnTo>
                <a:lnTo>
                  <a:pt x="326" y="224"/>
                </a:lnTo>
                <a:lnTo>
                  <a:pt x="293" y="219"/>
                </a:lnTo>
                <a:lnTo>
                  <a:pt x="261" y="211"/>
                </a:lnTo>
                <a:lnTo>
                  <a:pt x="234" y="192"/>
                </a:lnTo>
                <a:lnTo>
                  <a:pt x="213" y="170"/>
                </a:lnTo>
                <a:lnTo>
                  <a:pt x="172" y="161"/>
                </a:lnTo>
                <a:lnTo>
                  <a:pt x="144" y="154"/>
                </a:lnTo>
                <a:lnTo>
                  <a:pt x="123" y="137"/>
                </a:lnTo>
                <a:lnTo>
                  <a:pt x="105" y="111"/>
                </a:lnTo>
                <a:lnTo>
                  <a:pt x="51" y="92"/>
                </a:lnTo>
                <a:lnTo>
                  <a:pt x="19" y="70"/>
                </a:lnTo>
                <a:lnTo>
                  <a:pt x="5" y="43"/>
                </a:lnTo>
                <a:lnTo>
                  <a:pt x="0" y="12"/>
                </a:lnTo>
                <a:lnTo>
                  <a:pt x="16" y="0"/>
                </a:lnTo>
                <a:lnTo>
                  <a:pt x="38" y="5"/>
                </a:lnTo>
                <a:lnTo>
                  <a:pt x="38" y="22"/>
                </a:lnTo>
                <a:lnTo>
                  <a:pt x="34" y="43"/>
                </a:lnTo>
                <a:lnTo>
                  <a:pt x="62" y="60"/>
                </a:lnTo>
                <a:lnTo>
                  <a:pt x="83" y="70"/>
                </a:lnTo>
                <a:lnTo>
                  <a:pt x="118" y="79"/>
                </a:lnTo>
                <a:lnTo>
                  <a:pt x="137" y="84"/>
                </a:lnTo>
                <a:lnTo>
                  <a:pt x="151" y="103"/>
                </a:lnTo>
                <a:lnTo>
                  <a:pt x="166" y="119"/>
                </a:lnTo>
                <a:lnTo>
                  <a:pt x="196" y="127"/>
                </a:lnTo>
                <a:lnTo>
                  <a:pt x="226" y="130"/>
                </a:lnTo>
                <a:lnTo>
                  <a:pt x="250" y="149"/>
                </a:lnTo>
                <a:lnTo>
                  <a:pt x="276" y="170"/>
                </a:lnTo>
                <a:lnTo>
                  <a:pt x="326" y="181"/>
                </a:lnTo>
                <a:lnTo>
                  <a:pt x="363" y="197"/>
                </a:lnTo>
                <a:lnTo>
                  <a:pt x="393" y="224"/>
                </a:lnTo>
                <a:lnTo>
                  <a:pt x="417" y="240"/>
                </a:lnTo>
                <a:lnTo>
                  <a:pt x="449" y="254"/>
                </a:lnTo>
                <a:lnTo>
                  <a:pt x="468" y="264"/>
                </a:lnTo>
                <a:lnTo>
                  <a:pt x="463" y="278"/>
                </a:lnTo>
                <a:close/>
              </a:path>
            </a:pathLst>
          </a:custGeom>
          <a:solidFill>
            <a:srgbClr val="000000"/>
          </a:solidFill>
          <a:ln w="9525">
            <a:noFill/>
            <a:round/>
            <a:headEnd/>
            <a:tailEnd/>
          </a:ln>
        </p:spPr>
        <p:txBody>
          <a:bodyPr/>
          <a:lstStyle/>
          <a:p>
            <a:endParaRPr lang="es-ES"/>
          </a:p>
        </p:txBody>
      </p:sp>
      <p:sp>
        <p:nvSpPr>
          <p:cNvPr id="65573" name="Freeform 37"/>
          <p:cNvSpPr>
            <a:spLocks/>
          </p:cNvSpPr>
          <p:nvPr/>
        </p:nvSpPr>
        <p:spPr bwMode="auto">
          <a:xfrm>
            <a:off x="3106738" y="4575175"/>
            <a:ext cx="182562" cy="269875"/>
          </a:xfrm>
          <a:custGeom>
            <a:avLst/>
            <a:gdLst>
              <a:gd name="T0" fmla="*/ 0 w 115"/>
              <a:gd name="T1" fmla="*/ 0 h 170"/>
              <a:gd name="T2" fmla="*/ 14 w 115"/>
              <a:gd name="T3" fmla="*/ 81 h 170"/>
              <a:gd name="T4" fmla="*/ 27 w 115"/>
              <a:gd name="T5" fmla="*/ 132 h 170"/>
              <a:gd name="T6" fmla="*/ 48 w 115"/>
              <a:gd name="T7" fmla="*/ 159 h 170"/>
              <a:gd name="T8" fmla="*/ 70 w 115"/>
              <a:gd name="T9" fmla="*/ 170 h 170"/>
              <a:gd name="T10" fmla="*/ 96 w 115"/>
              <a:gd name="T11" fmla="*/ 165 h 170"/>
              <a:gd name="T12" fmla="*/ 110 w 115"/>
              <a:gd name="T13" fmla="*/ 151 h 170"/>
              <a:gd name="T14" fmla="*/ 115 w 115"/>
              <a:gd name="T15" fmla="*/ 122 h 170"/>
              <a:gd name="T16" fmla="*/ 103 w 115"/>
              <a:gd name="T17" fmla="*/ 81 h 170"/>
              <a:gd name="T18" fmla="*/ 57 w 115"/>
              <a:gd name="T19" fmla="*/ 27 h 170"/>
              <a:gd name="T20" fmla="*/ 43 w 115"/>
              <a:gd name="T21" fmla="*/ 60 h 170"/>
              <a:gd name="T22" fmla="*/ 65 w 115"/>
              <a:gd name="T23" fmla="*/ 79 h 170"/>
              <a:gd name="T24" fmla="*/ 78 w 115"/>
              <a:gd name="T25" fmla="*/ 108 h 170"/>
              <a:gd name="T26" fmla="*/ 78 w 115"/>
              <a:gd name="T27" fmla="*/ 132 h 170"/>
              <a:gd name="T28" fmla="*/ 65 w 115"/>
              <a:gd name="T29" fmla="*/ 132 h 170"/>
              <a:gd name="T30" fmla="*/ 48 w 115"/>
              <a:gd name="T31" fmla="*/ 113 h 170"/>
              <a:gd name="T32" fmla="*/ 38 w 115"/>
              <a:gd name="T33" fmla="*/ 70 h 170"/>
              <a:gd name="T34" fmla="*/ 0 w 115"/>
              <a:gd name="T35" fmla="*/ 0 h 170"/>
              <a:gd name="T36" fmla="*/ 0 w 115"/>
              <a:gd name="T37" fmla="*/ 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5"/>
              <a:gd name="T58" fmla="*/ 0 h 170"/>
              <a:gd name="T59" fmla="*/ 115 w 115"/>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5" h="170">
                <a:moveTo>
                  <a:pt x="0" y="0"/>
                </a:moveTo>
                <a:lnTo>
                  <a:pt x="14" y="81"/>
                </a:lnTo>
                <a:lnTo>
                  <a:pt x="27" y="132"/>
                </a:lnTo>
                <a:lnTo>
                  <a:pt x="48" y="159"/>
                </a:lnTo>
                <a:lnTo>
                  <a:pt x="70" y="170"/>
                </a:lnTo>
                <a:lnTo>
                  <a:pt x="96" y="165"/>
                </a:lnTo>
                <a:lnTo>
                  <a:pt x="110" y="151"/>
                </a:lnTo>
                <a:lnTo>
                  <a:pt x="115" y="122"/>
                </a:lnTo>
                <a:lnTo>
                  <a:pt x="103" y="81"/>
                </a:lnTo>
                <a:lnTo>
                  <a:pt x="57" y="27"/>
                </a:lnTo>
                <a:lnTo>
                  <a:pt x="43" y="60"/>
                </a:lnTo>
                <a:lnTo>
                  <a:pt x="65" y="79"/>
                </a:lnTo>
                <a:lnTo>
                  <a:pt x="78" y="108"/>
                </a:lnTo>
                <a:lnTo>
                  <a:pt x="78" y="132"/>
                </a:lnTo>
                <a:lnTo>
                  <a:pt x="65" y="132"/>
                </a:lnTo>
                <a:lnTo>
                  <a:pt x="48" y="113"/>
                </a:lnTo>
                <a:lnTo>
                  <a:pt x="38" y="70"/>
                </a:lnTo>
                <a:lnTo>
                  <a:pt x="0" y="0"/>
                </a:lnTo>
                <a:close/>
              </a:path>
            </a:pathLst>
          </a:custGeom>
          <a:solidFill>
            <a:srgbClr val="000000"/>
          </a:solidFill>
          <a:ln w="9525">
            <a:noFill/>
            <a:round/>
            <a:headEnd/>
            <a:tailEnd/>
          </a:ln>
        </p:spPr>
        <p:txBody>
          <a:bodyPr/>
          <a:lstStyle/>
          <a:p>
            <a:endParaRPr lang="es-ES"/>
          </a:p>
        </p:txBody>
      </p:sp>
      <p:sp>
        <p:nvSpPr>
          <p:cNvPr id="65574" name="Freeform 38"/>
          <p:cNvSpPr>
            <a:spLocks/>
          </p:cNvSpPr>
          <p:nvPr/>
        </p:nvSpPr>
        <p:spPr bwMode="auto">
          <a:xfrm>
            <a:off x="2635250" y="3856038"/>
            <a:ext cx="547688" cy="90487"/>
          </a:xfrm>
          <a:custGeom>
            <a:avLst/>
            <a:gdLst>
              <a:gd name="T0" fmla="*/ 0 w 345"/>
              <a:gd name="T1" fmla="*/ 46 h 57"/>
              <a:gd name="T2" fmla="*/ 71 w 345"/>
              <a:gd name="T3" fmla="*/ 28 h 57"/>
              <a:gd name="T4" fmla="*/ 124 w 345"/>
              <a:gd name="T5" fmla="*/ 14 h 57"/>
              <a:gd name="T6" fmla="*/ 189 w 345"/>
              <a:gd name="T7" fmla="*/ 4 h 57"/>
              <a:gd name="T8" fmla="*/ 249 w 345"/>
              <a:gd name="T9" fmla="*/ 0 h 57"/>
              <a:gd name="T10" fmla="*/ 316 w 345"/>
              <a:gd name="T11" fmla="*/ 0 h 57"/>
              <a:gd name="T12" fmla="*/ 345 w 345"/>
              <a:gd name="T13" fmla="*/ 4 h 57"/>
              <a:gd name="T14" fmla="*/ 332 w 345"/>
              <a:gd name="T15" fmla="*/ 14 h 57"/>
              <a:gd name="T16" fmla="*/ 268 w 345"/>
              <a:gd name="T17" fmla="*/ 14 h 57"/>
              <a:gd name="T18" fmla="*/ 184 w 345"/>
              <a:gd name="T19" fmla="*/ 24 h 57"/>
              <a:gd name="T20" fmla="*/ 106 w 345"/>
              <a:gd name="T21" fmla="*/ 36 h 57"/>
              <a:gd name="T22" fmla="*/ 38 w 345"/>
              <a:gd name="T23" fmla="*/ 54 h 57"/>
              <a:gd name="T24" fmla="*/ 17 w 345"/>
              <a:gd name="T25" fmla="*/ 57 h 57"/>
              <a:gd name="T26" fmla="*/ 0 w 345"/>
              <a:gd name="T27" fmla="*/ 46 h 57"/>
              <a:gd name="T28" fmla="*/ 0 w 345"/>
              <a:gd name="T29" fmla="*/ 46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45"/>
              <a:gd name="T46" fmla="*/ 0 h 57"/>
              <a:gd name="T47" fmla="*/ 345 w 345"/>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45" h="57">
                <a:moveTo>
                  <a:pt x="0" y="46"/>
                </a:moveTo>
                <a:lnTo>
                  <a:pt x="71" y="28"/>
                </a:lnTo>
                <a:lnTo>
                  <a:pt x="124" y="14"/>
                </a:lnTo>
                <a:lnTo>
                  <a:pt x="189" y="4"/>
                </a:lnTo>
                <a:lnTo>
                  <a:pt x="249" y="0"/>
                </a:lnTo>
                <a:lnTo>
                  <a:pt x="316" y="0"/>
                </a:lnTo>
                <a:lnTo>
                  <a:pt x="345" y="4"/>
                </a:lnTo>
                <a:lnTo>
                  <a:pt x="332" y="14"/>
                </a:lnTo>
                <a:lnTo>
                  <a:pt x="268" y="14"/>
                </a:lnTo>
                <a:lnTo>
                  <a:pt x="184" y="24"/>
                </a:lnTo>
                <a:lnTo>
                  <a:pt x="106" y="36"/>
                </a:lnTo>
                <a:lnTo>
                  <a:pt x="38" y="54"/>
                </a:lnTo>
                <a:lnTo>
                  <a:pt x="17" y="57"/>
                </a:lnTo>
                <a:lnTo>
                  <a:pt x="0" y="46"/>
                </a:lnTo>
                <a:close/>
              </a:path>
            </a:pathLst>
          </a:custGeom>
          <a:solidFill>
            <a:srgbClr val="000000"/>
          </a:solidFill>
          <a:ln w="9525">
            <a:noFill/>
            <a:round/>
            <a:headEnd/>
            <a:tailEnd/>
          </a:ln>
        </p:spPr>
        <p:txBody>
          <a:bodyPr/>
          <a:lstStyle/>
          <a:p>
            <a:endParaRPr lang="es-ES"/>
          </a:p>
        </p:txBody>
      </p:sp>
      <p:sp>
        <p:nvSpPr>
          <p:cNvPr id="65575" name="Freeform 39"/>
          <p:cNvSpPr>
            <a:spLocks/>
          </p:cNvSpPr>
          <p:nvPr/>
        </p:nvSpPr>
        <p:spPr bwMode="auto">
          <a:xfrm>
            <a:off x="2992438" y="4400550"/>
            <a:ext cx="242887" cy="280988"/>
          </a:xfrm>
          <a:custGeom>
            <a:avLst/>
            <a:gdLst>
              <a:gd name="T0" fmla="*/ 0 w 153"/>
              <a:gd name="T1" fmla="*/ 35 h 177"/>
              <a:gd name="T2" fmla="*/ 40 w 153"/>
              <a:gd name="T3" fmla="*/ 89 h 177"/>
              <a:gd name="T4" fmla="*/ 86 w 153"/>
              <a:gd name="T5" fmla="*/ 139 h 177"/>
              <a:gd name="T6" fmla="*/ 107 w 153"/>
              <a:gd name="T7" fmla="*/ 177 h 177"/>
              <a:gd name="T8" fmla="*/ 153 w 153"/>
              <a:gd name="T9" fmla="*/ 175 h 177"/>
              <a:gd name="T10" fmla="*/ 144 w 153"/>
              <a:gd name="T11" fmla="*/ 153 h 177"/>
              <a:gd name="T12" fmla="*/ 112 w 153"/>
              <a:gd name="T13" fmla="*/ 115 h 177"/>
              <a:gd name="T14" fmla="*/ 62 w 153"/>
              <a:gd name="T15" fmla="*/ 64 h 177"/>
              <a:gd name="T16" fmla="*/ 12 w 153"/>
              <a:gd name="T17" fmla="*/ 16 h 177"/>
              <a:gd name="T18" fmla="*/ 0 w 153"/>
              <a:gd name="T19" fmla="*/ 0 h 177"/>
              <a:gd name="T20" fmla="*/ 0 w 153"/>
              <a:gd name="T21" fmla="*/ 35 h 177"/>
              <a:gd name="T22" fmla="*/ 0 w 153"/>
              <a:gd name="T23" fmla="*/ 35 h 1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3"/>
              <a:gd name="T37" fmla="*/ 0 h 177"/>
              <a:gd name="T38" fmla="*/ 153 w 153"/>
              <a:gd name="T39" fmla="*/ 177 h 17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3" h="177">
                <a:moveTo>
                  <a:pt x="0" y="35"/>
                </a:moveTo>
                <a:lnTo>
                  <a:pt x="40" y="89"/>
                </a:lnTo>
                <a:lnTo>
                  <a:pt x="86" y="139"/>
                </a:lnTo>
                <a:lnTo>
                  <a:pt x="107" y="177"/>
                </a:lnTo>
                <a:lnTo>
                  <a:pt x="153" y="175"/>
                </a:lnTo>
                <a:lnTo>
                  <a:pt x="144" y="153"/>
                </a:lnTo>
                <a:lnTo>
                  <a:pt x="112" y="115"/>
                </a:lnTo>
                <a:lnTo>
                  <a:pt x="62" y="64"/>
                </a:lnTo>
                <a:lnTo>
                  <a:pt x="12" y="16"/>
                </a:lnTo>
                <a:lnTo>
                  <a:pt x="0" y="0"/>
                </a:lnTo>
                <a:lnTo>
                  <a:pt x="0" y="35"/>
                </a:lnTo>
                <a:close/>
              </a:path>
            </a:pathLst>
          </a:custGeom>
          <a:solidFill>
            <a:srgbClr val="000000"/>
          </a:solidFill>
          <a:ln w="9525">
            <a:noFill/>
            <a:round/>
            <a:headEnd/>
            <a:tailEnd/>
          </a:ln>
        </p:spPr>
        <p:txBody>
          <a:bodyPr/>
          <a:lstStyle/>
          <a:p>
            <a:endParaRPr lang="es-ES"/>
          </a:p>
        </p:txBody>
      </p:sp>
      <p:sp>
        <p:nvSpPr>
          <p:cNvPr id="65576" name="Freeform 40"/>
          <p:cNvSpPr>
            <a:spLocks/>
          </p:cNvSpPr>
          <p:nvPr/>
        </p:nvSpPr>
        <p:spPr bwMode="auto">
          <a:xfrm>
            <a:off x="2927350" y="4125913"/>
            <a:ext cx="563563" cy="136525"/>
          </a:xfrm>
          <a:custGeom>
            <a:avLst/>
            <a:gdLst>
              <a:gd name="T0" fmla="*/ 5 w 355"/>
              <a:gd name="T1" fmla="*/ 17 h 86"/>
              <a:gd name="T2" fmla="*/ 38 w 355"/>
              <a:gd name="T3" fmla="*/ 24 h 86"/>
              <a:gd name="T4" fmla="*/ 65 w 355"/>
              <a:gd name="T5" fmla="*/ 27 h 86"/>
              <a:gd name="T6" fmla="*/ 96 w 355"/>
              <a:gd name="T7" fmla="*/ 43 h 86"/>
              <a:gd name="T8" fmla="*/ 132 w 355"/>
              <a:gd name="T9" fmla="*/ 60 h 86"/>
              <a:gd name="T10" fmla="*/ 167 w 355"/>
              <a:gd name="T11" fmla="*/ 60 h 86"/>
              <a:gd name="T12" fmla="*/ 197 w 355"/>
              <a:gd name="T13" fmla="*/ 60 h 86"/>
              <a:gd name="T14" fmla="*/ 228 w 355"/>
              <a:gd name="T15" fmla="*/ 73 h 86"/>
              <a:gd name="T16" fmla="*/ 254 w 355"/>
              <a:gd name="T17" fmla="*/ 86 h 86"/>
              <a:gd name="T18" fmla="*/ 285 w 355"/>
              <a:gd name="T19" fmla="*/ 86 h 86"/>
              <a:gd name="T20" fmla="*/ 315 w 355"/>
              <a:gd name="T21" fmla="*/ 81 h 86"/>
              <a:gd name="T22" fmla="*/ 355 w 355"/>
              <a:gd name="T23" fmla="*/ 60 h 86"/>
              <a:gd name="T24" fmla="*/ 315 w 355"/>
              <a:gd name="T25" fmla="*/ 46 h 86"/>
              <a:gd name="T26" fmla="*/ 254 w 355"/>
              <a:gd name="T27" fmla="*/ 36 h 86"/>
              <a:gd name="T28" fmla="*/ 209 w 355"/>
              <a:gd name="T29" fmla="*/ 27 h 86"/>
              <a:gd name="T30" fmla="*/ 167 w 355"/>
              <a:gd name="T31" fmla="*/ 22 h 86"/>
              <a:gd name="T32" fmla="*/ 132 w 355"/>
              <a:gd name="T33" fmla="*/ 27 h 86"/>
              <a:gd name="T34" fmla="*/ 108 w 355"/>
              <a:gd name="T35" fmla="*/ 17 h 86"/>
              <a:gd name="T36" fmla="*/ 72 w 355"/>
              <a:gd name="T37" fmla="*/ 3 h 86"/>
              <a:gd name="T38" fmla="*/ 32 w 355"/>
              <a:gd name="T39" fmla="*/ 0 h 86"/>
              <a:gd name="T40" fmla="*/ 0 w 355"/>
              <a:gd name="T41" fmla="*/ 3 h 86"/>
              <a:gd name="T42" fmla="*/ 5 w 355"/>
              <a:gd name="T43" fmla="*/ 17 h 86"/>
              <a:gd name="T44" fmla="*/ 5 w 355"/>
              <a:gd name="T45" fmla="*/ 17 h 8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55"/>
              <a:gd name="T70" fmla="*/ 0 h 86"/>
              <a:gd name="T71" fmla="*/ 355 w 355"/>
              <a:gd name="T72" fmla="*/ 86 h 8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55" h="86">
                <a:moveTo>
                  <a:pt x="5" y="17"/>
                </a:moveTo>
                <a:lnTo>
                  <a:pt x="38" y="24"/>
                </a:lnTo>
                <a:lnTo>
                  <a:pt x="65" y="27"/>
                </a:lnTo>
                <a:lnTo>
                  <a:pt x="96" y="43"/>
                </a:lnTo>
                <a:lnTo>
                  <a:pt x="132" y="60"/>
                </a:lnTo>
                <a:lnTo>
                  <a:pt x="167" y="60"/>
                </a:lnTo>
                <a:lnTo>
                  <a:pt x="197" y="60"/>
                </a:lnTo>
                <a:lnTo>
                  <a:pt x="228" y="73"/>
                </a:lnTo>
                <a:lnTo>
                  <a:pt x="254" y="86"/>
                </a:lnTo>
                <a:lnTo>
                  <a:pt x="285" y="86"/>
                </a:lnTo>
                <a:lnTo>
                  <a:pt x="315" y="81"/>
                </a:lnTo>
                <a:lnTo>
                  <a:pt x="355" y="60"/>
                </a:lnTo>
                <a:lnTo>
                  <a:pt x="315" y="46"/>
                </a:lnTo>
                <a:lnTo>
                  <a:pt x="254" y="36"/>
                </a:lnTo>
                <a:lnTo>
                  <a:pt x="209" y="27"/>
                </a:lnTo>
                <a:lnTo>
                  <a:pt x="167" y="22"/>
                </a:lnTo>
                <a:lnTo>
                  <a:pt x="132" y="27"/>
                </a:lnTo>
                <a:lnTo>
                  <a:pt x="108" y="17"/>
                </a:lnTo>
                <a:lnTo>
                  <a:pt x="72" y="3"/>
                </a:lnTo>
                <a:lnTo>
                  <a:pt x="32" y="0"/>
                </a:lnTo>
                <a:lnTo>
                  <a:pt x="0" y="3"/>
                </a:lnTo>
                <a:lnTo>
                  <a:pt x="5" y="17"/>
                </a:lnTo>
                <a:close/>
              </a:path>
            </a:pathLst>
          </a:custGeom>
          <a:solidFill>
            <a:srgbClr val="000000"/>
          </a:solidFill>
          <a:ln w="9525">
            <a:noFill/>
            <a:round/>
            <a:headEnd/>
            <a:tailEnd/>
          </a:ln>
        </p:spPr>
        <p:txBody>
          <a:bodyPr/>
          <a:lstStyle/>
          <a:p>
            <a:endParaRPr lang="es-ES"/>
          </a:p>
        </p:txBody>
      </p:sp>
      <p:sp>
        <p:nvSpPr>
          <p:cNvPr id="65577" name="Freeform 41"/>
          <p:cNvSpPr>
            <a:spLocks/>
          </p:cNvSpPr>
          <p:nvPr/>
        </p:nvSpPr>
        <p:spPr bwMode="auto">
          <a:xfrm>
            <a:off x="1654175" y="5786438"/>
            <a:ext cx="2525713" cy="214312"/>
          </a:xfrm>
          <a:custGeom>
            <a:avLst/>
            <a:gdLst>
              <a:gd name="T0" fmla="*/ 1324 w 1591"/>
              <a:gd name="T1" fmla="*/ 0 h 135"/>
              <a:gd name="T2" fmla="*/ 1389 w 1591"/>
              <a:gd name="T3" fmla="*/ 13 h 135"/>
              <a:gd name="T4" fmla="*/ 1451 w 1591"/>
              <a:gd name="T5" fmla="*/ 17 h 135"/>
              <a:gd name="T6" fmla="*/ 1502 w 1591"/>
              <a:gd name="T7" fmla="*/ 22 h 135"/>
              <a:gd name="T8" fmla="*/ 1545 w 1591"/>
              <a:gd name="T9" fmla="*/ 32 h 135"/>
              <a:gd name="T10" fmla="*/ 1572 w 1591"/>
              <a:gd name="T11" fmla="*/ 43 h 135"/>
              <a:gd name="T12" fmla="*/ 1586 w 1591"/>
              <a:gd name="T13" fmla="*/ 60 h 135"/>
              <a:gd name="T14" fmla="*/ 1591 w 1591"/>
              <a:gd name="T15" fmla="*/ 75 h 135"/>
              <a:gd name="T16" fmla="*/ 1583 w 1591"/>
              <a:gd name="T17" fmla="*/ 86 h 135"/>
              <a:gd name="T18" fmla="*/ 1569 w 1591"/>
              <a:gd name="T19" fmla="*/ 94 h 135"/>
              <a:gd name="T20" fmla="*/ 1529 w 1591"/>
              <a:gd name="T21" fmla="*/ 103 h 135"/>
              <a:gd name="T22" fmla="*/ 1447 w 1591"/>
              <a:gd name="T23" fmla="*/ 108 h 135"/>
              <a:gd name="T24" fmla="*/ 1324 w 1591"/>
              <a:gd name="T25" fmla="*/ 113 h 135"/>
              <a:gd name="T26" fmla="*/ 1184 w 1591"/>
              <a:gd name="T27" fmla="*/ 116 h 135"/>
              <a:gd name="T28" fmla="*/ 982 w 1591"/>
              <a:gd name="T29" fmla="*/ 124 h 135"/>
              <a:gd name="T30" fmla="*/ 805 w 1591"/>
              <a:gd name="T31" fmla="*/ 135 h 135"/>
              <a:gd name="T32" fmla="*/ 576 w 1591"/>
              <a:gd name="T33" fmla="*/ 129 h 135"/>
              <a:gd name="T34" fmla="*/ 371 w 1591"/>
              <a:gd name="T35" fmla="*/ 129 h 135"/>
              <a:gd name="T36" fmla="*/ 237 w 1591"/>
              <a:gd name="T37" fmla="*/ 124 h 135"/>
              <a:gd name="T38" fmla="*/ 134 w 1591"/>
              <a:gd name="T39" fmla="*/ 118 h 135"/>
              <a:gd name="T40" fmla="*/ 45 w 1591"/>
              <a:gd name="T41" fmla="*/ 113 h 135"/>
              <a:gd name="T42" fmla="*/ 16 w 1591"/>
              <a:gd name="T43" fmla="*/ 111 h 135"/>
              <a:gd name="T44" fmla="*/ 0 w 1591"/>
              <a:gd name="T45" fmla="*/ 97 h 135"/>
              <a:gd name="T46" fmla="*/ 16 w 1591"/>
              <a:gd name="T47" fmla="*/ 86 h 135"/>
              <a:gd name="T48" fmla="*/ 40 w 1591"/>
              <a:gd name="T49" fmla="*/ 91 h 135"/>
              <a:gd name="T50" fmla="*/ 220 w 1591"/>
              <a:gd name="T51" fmla="*/ 86 h 135"/>
              <a:gd name="T52" fmla="*/ 425 w 1591"/>
              <a:gd name="T53" fmla="*/ 86 h 135"/>
              <a:gd name="T54" fmla="*/ 555 w 1591"/>
              <a:gd name="T55" fmla="*/ 89 h 135"/>
              <a:gd name="T56" fmla="*/ 675 w 1591"/>
              <a:gd name="T57" fmla="*/ 91 h 135"/>
              <a:gd name="T58" fmla="*/ 845 w 1591"/>
              <a:gd name="T59" fmla="*/ 89 h 135"/>
              <a:gd name="T60" fmla="*/ 1025 w 1591"/>
              <a:gd name="T61" fmla="*/ 78 h 135"/>
              <a:gd name="T62" fmla="*/ 1200 w 1591"/>
              <a:gd name="T63" fmla="*/ 73 h 135"/>
              <a:gd name="T64" fmla="*/ 1337 w 1591"/>
              <a:gd name="T65" fmla="*/ 70 h 135"/>
              <a:gd name="T66" fmla="*/ 1324 w 1591"/>
              <a:gd name="T67" fmla="*/ 0 h 135"/>
              <a:gd name="T68" fmla="*/ 1324 w 1591"/>
              <a:gd name="T69" fmla="*/ 0 h 1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91"/>
              <a:gd name="T106" fmla="*/ 0 h 135"/>
              <a:gd name="T107" fmla="*/ 1591 w 1591"/>
              <a:gd name="T108" fmla="*/ 135 h 1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91" h="135">
                <a:moveTo>
                  <a:pt x="1324" y="0"/>
                </a:moveTo>
                <a:lnTo>
                  <a:pt x="1389" y="13"/>
                </a:lnTo>
                <a:lnTo>
                  <a:pt x="1451" y="17"/>
                </a:lnTo>
                <a:lnTo>
                  <a:pt x="1502" y="22"/>
                </a:lnTo>
                <a:lnTo>
                  <a:pt x="1545" y="32"/>
                </a:lnTo>
                <a:lnTo>
                  <a:pt x="1572" y="43"/>
                </a:lnTo>
                <a:lnTo>
                  <a:pt x="1586" y="60"/>
                </a:lnTo>
                <a:lnTo>
                  <a:pt x="1591" y="75"/>
                </a:lnTo>
                <a:lnTo>
                  <a:pt x="1583" y="86"/>
                </a:lnTo>
                <a:lnTo>
                  <a:pt x="1569" y="94"/>
                </a:lnTo>
                <a:lnTo>
                  <a:pt x="1529" y="103"/>
                </a:lnTo>
                <a:lnTo>
                  <a:pt x="1447" y="108"/>
                </a:lnTo>
                <a:lnTo>
                  <a:pt x="1324" y="113"/>
                </a:lnTo>
                <a:lnTo>
                  <a:pt x="1184" y="116"/>
                </a:lnTo>
                <a:lnTo>
                  <a:pt x="982" y="124"/>
                </a:lnTo>
                <a:lnTo>
                  <a:pt x="805" y="135"/>
                </a:lnTo>
                <a:lnTo>
                  <a:pt x="576" y="129"/>
                </a:lnTo>
                <a:lnTo>
                  <a:pt x="371" y="129"/>
                </a:lnTo>
                <a:lnTo>
                  <a:pt x="237" y="124"/>
                </a:lnTo>
                <a:lnTo>
                  <a:pt x="134" y="118"/>
                </a:lnTo>
                <a:lnTo>
                  <a:pt x="45" y="113"/>
                </a:lnTo>
                <a:lnTo>
                  <a:pt x="16" y="111"/>
                </a:lnTo>
                <a:lnTo>
                  <a:pt x="0" y="97"/>
                </a:lnTo>
                <a:lnTo>
                  <a:pt x="16" y="86"/>
                </a:lnTo>
                <a:lnTo>
                  <a:pt x="40" y="91"/>
                </a:lnTo>
                <a:lnTo>
                  <a:pt x="220" y="86"/>
                </a:lnTo>
                <a:lnTo>
                  <a:pt x="425" y="86"/>
                </a:lnTo>
                <a:lnTo>
                  <a:pt x="555" y="89"/>
                </a:lnTo>
                <a:lnTo>
                  <a:pt x="675" y="91"/>
                </a:lnTo>
                <a:lnTo>
                  <a:pt x="845" y="89"/>
                </a:lnTo>
                <a:lnTo>
                  <a:pt x="1025" y="78"/>
                </a:lnTo>
                <a:lnTo>
                  <a:pt x="1200" y="73"/>
                </a:lnTo>
                <a:lnTo>
                  <a:pt x="1337" y="70"/>
                </a:lnTo>
                <a:lnTo>
                  <a:pt x="1324" y="0"/>
                </a:lnTo>
                <a:close/>
              </a:path>
            </a:pathLst>
          </a:custGeom>
          <a:solidFill>
            <a:srgbClr val="000000"/>
          </a:solidFill>
          <a:ln w="9525">
            <a:noFill/>
            <a:round/>
            <a:headEnd/>
            <a:tailEnd/>
          </a:ln>
        </p:spPr>
        <p:txBody>
          <a:bodyPr/>
          <a:lstStyle/>
          <a:p>
            <a:endParaRPr lang="es-ES"/>
          </a:p>
        </p:txBody>
      </p:sp>
      <p:sp>
        <p:nvSpPr>
          <p:cNvPr id="65578" name="Freeform 42"/>
          <p:cNvSpPr>
            <a:spLocks/>
          </p:cNvSpPr>
          <p:nvPr/>
        </p:nvSpPr>
        <p:spPr bwMode="auto">
          <a:xfrm>
            <a:off x="2478088" y="2324100"/>
            <a:ext cx="1444625" cy="1798638"/>
          </a:xfrm>
          <a:custGeom>
            <a:avLst/>
            <a:gdLst>
              <a:gd name="T0" fmla="*/ 11 w 910"/>
              <a:gd name="T1" fmla="*/ 1060 h 1133"/>
              <a:gd name="T2" fmla="*/ 81 w 910"/>
              <a:gd name="T3" fmla="*/ 1067 h 1133"/>
              <a:gd name="T4" fmla="*/ 221 w 910"/>
              <a:gd name="T5" fmla="*/ 1083 h 1133"/>
              <a:gd name="T6" fmla="*/ 306 w 910"/>
              <a:gd name="T7" fmla="*/ 1102 h 1133"/>
              <a:gd name="T8" fmla="*/ 399 w 910"/>
              <a:gd name="T9" fmla="*/ 1117 h 1133"/>
              <a:gd name="T10" fmla="*/ 519 w 910"/>
              <a:gd name="T11" fmla="*/ 1129 h 1133"/>
              <a:gd name="T12" fmla="*/ 589 w 910"/>
              <a:gd name="T13" fmla="*/ 1133 h 1133"/>
              <a:gd name="T14" fmla="*/ 639 w 910"/>
              <a:gd name="T15" fmla="*/ 1125 h 1133"/>
              <a:gd name="T16" fmla="*/ 674 w 910"/>
              <a:gd name="T17" fmla="*/ 1098 h 1133"/>
              <a:gd name="T18" fmla="*/ 708 w 910"/>
              <a:gd name="T19" fmla="*/ 1047 h 1133"/>
              <a:gd name="T20" fmla="*/ 756 w 910"/>
              <a:gd name="T21" fmla="*/ 955 h 1133"/>
              <a:gd name="T22" fmla="*/ 790 w 910"/>
              <a:gd name="T23" fmla="*/ 846 h 1133"/>
              <a:gd name="T24" fmla="*/ 813 w 910"/>
              <a:gd name="T25" fmla="*/ 761 h 1133"/>
              <a:gd name="T26" fmla="*/ 832 w 910"/>
              <a:gd name="T27" fmla="*/ 659 h 1133"/>
              <a:gd name="T28" fmla="*/ 836 w 910"/>
              <a:gd name="T29" fmla="*/ 540 h 1133"/>
              <a:gd name="T30" fmla="*/ 845 w 910"/>
              <a:gd name="T31" fmla="*/ 431 h 1133"/>
              <a:gd name="T32" fmla="*/ 848 w 910"/>
              <a:gd name="T33" fmla="*/ 334 h 1133"/>
              <a:gd name="T34" fmla="*/ 856 w 910"/>
              <a:gd name="T35" fmla="*/ 241 h 1133"/>
              <a:gd name="T36" fmla="*/ 883 w 910"/>
              <a:gd name="T37" fmla="*/ 148 h 1133"/>
              <a:gd name="T38" fmla="*/ 902 w 910"/>
              <a:gd name="T39" fmla="*/ 89 h 1133"/>
              <a:gd name="T40" fmla="*/ 910 w 910"/>
              <a:gd name="T41" fmla="*/ 39 h 1133"/>
              <a:gd name="T42" fmla="*/ 895 w 910"/>
              <a:gd name="T43" fmla="*/ 4 h 1133"/>
              <a:gd name="T44" fmla="*/ 840 w 910"/>
              <a:gd name="T45" fmla="*/ 0 h 1133"/>
              <a:gd name="T46" fmla="*/ 759 w 910"/>
              <a:gd name="T47" fmla="*/ 20 h 1133"/>
              <a:gd name="T48" fmla="*/ 651 w 910"/>
              <a:gd name="T49" fmla="*/ 20 h 1133"/>
              <a:gd name="T50" fmla="*/ 527 w 910"/>
              <a:gd name="T51" fmla="*/ 12 h 1133"/>
              <a:gd name="T52" fmla="*/ 484 w 910"/>
              <a:gd name="T53" fmla="*/ 20 h 1133"/>
              <a:gd name="T54" fmla="*/ 476 w 910"/>
              <a:gd name="T55" fmla="*/ 47 h 1133"/>
              <a:gd name="T56" fmla="*/ 496 w 910"/>
              <a:gd name="T57" fmla="*/ 55 h 1133"/>
              <a:gd name="T58" fmla="*/ 581 w 910"/>
              <a:gd name="T59" fmla="*/ 59 h 1133"/>
              <a:gd name="T60" fmla="*/ 697 w 910"/>
              <a:gd name="T61" fmla="*/ 71 h 1133"/>
              <a:gd name="T62" fmla="*/ 786 w 910"/>
              <a:gd name="T63" fmla="*/ 71 h 1133"/>
              <a:gd name="T64" fmla="*/ 832 w 910"/>
              <a:gd name="T65" fmla="*/ 59 h 1133"/>
              <a:gd name="T66" fmla="*/ 879 w 910"/>
              <a:gd name="T67" fmla="*/ 62 h 1133"/>
              <a:gd name="T68" fmla="*/ 840 w 910"/>
              <a:gd name="T69" fmla="*/ 148 h 1133"/>
              <a:gd name="T70" fmla="*/ 813 w 910"/>
              <a:gd name="T71" fmla="*/ 253 h 1133"/>
              <a:gd name="T72" fmla="*/ 794 w 910"/>
              <a:gd name="T73" fmla="*/ 415 h 1133"/>
              <a:gd name="T74" fmla="*/ 790 w 910"/>
              <a:gd name="T75" fmla="*/ 575 h 1133"/>
              <a:gd name="T76" fmla="*/ 770 w 910"/>
              <a:gd name="T77" fmla="*/ 718 h 1133"/>
              <a:gd name="T78" fmla="*/ 740 w 910"/>
              <a:gd name="T79" fmla="*/ 842 h 1133"/>
              <a:gd name="T80" fmla="*/ 705 w 910"/>
              <a:gd name="T81" fmla="*/ 931 h 1133"/>
              <a:gd name="T82" fmla="*/ 670 w 910"/>
              <a:gd name="T83" fmla="*/ 1024 h 1133"/>
              <a:gd name="T84" fmla="*/ 623 w 910"/>
              <a:gd name="T85" fmla="*/ 1071 h 1133"/>
              <a:gd name="T86" fmla="*/ 546 w 910"/>
              <a:gd name="T87" fmla="*/ 1079 h 1133"/>
              <a:gd name="T88" fmla="*/ 414 w 910"/>
              <a:gd name="T89" fmla="*/ 1074 h 1133"/>
              <a:gd name="T90" fmla="*/ 259 w 910"/>
              <a:gd name="T91" fmla="*/ 1051 h 1133"/>
              <a:gd name="T92" fmla="*/ 174 w 910"/>
              <a:gd name="T93" fmla="*/ 1040 h 1133"/>
              <a:gd name="T94" fmla="*/ 66 w 910"/>
              <a:gd name="T95" fmla="*/ 1032 h 1133"/>
              <a:gd name="T96" fmla="*/ 16 w 910"/>
              <a:gd name="T97" fmla="*/ 1032 h 1133"/>
              <a:gd name="T98" fmla="*/ 0 w 910"/>
              <a:gd name="T99" fmla="*/ 1040 h 1133"/>
              <a:gd name="T100" fmla="*/ 11 w 910"/>
              <a:gd name="T101" fmla="*/ 1060 h 1133"/>
              <a:gd name="T102" fmla="*/ 11 w 910"/>
              <a:gd name="T103" fmla="*/ 1060 h 1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10"/>
              <a:gd name="T157" fmla="*/ 0 h 1133"/>
              <a:gd name="T158" fmla="*/ 910 w 910"/>
              <a:gd name="T159" fmla="*/ 1133 h 1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10" h="1133">
                <a:moveTo>
                  <a:pt x="11" y="1060"/>
                </a:moveTo>
                <a:lnTo>
                  <a:pt x="81" y="1067"/>
                </a:lnTo>
                <a:lnTo>
                  <a:pt x="221" y="1083"/>
                </a:lnTo>
                <a:lnTo>
                  <a:pt x="306" y="1102"/>
                </a:lnTo>
                <a:lnTo>
                  <a:pt x="399" y="1117"/>
                </a:lnTo>
                <a:lnTo>
                  <a:pt x="519" y="1129"/>
                </a:lnTo>
                <a:lnTo>
                  <a:pt x="589" y="1133"/>
                </a:lnTo>
                <a:lnTo>
                  <a:pt x="639" y="1125"/>
                </a:lnTo>
                <a:lnTo>
                  <a:pt x="674" y="1098"/>
                </a:lnTo>
                <a:lnTo>
                  <a:pt x="708" y="1047"/>
                </a:lnTo>
                <a:lnTo>
                  <a:pt x="756" y="955"/>
                </a:lnTo>
                <a:lnTo>
                  <a:pt x="790" y="846"/>
                </a:lnTo>
                <a:lnTo>
                  <a:pt x="813" y="761"/>
                </a:lnTo>
                <a:lnTo>
                  <a:pt x="832" y="659"/>
                </a:lnTo>
                <a:lnTo>
                  <a:pt x="836" y="540"/>
                </a:lnTo>
                <a:lnTo>
                  <a:pt x="845" y="431"/>
                </a:lnTo>
                <a:lnTo>
                  <a:pt x="848" y="334"/>
                </a:lnTo>
                <a:lnTo>
                  <a:pt x="856" y="241"/>
                </a:lnTo>
                <a:lnTo>
                  <a:pt x="883" y="148"/>
                </a:lnTo>
                <a:lnTo>
                  <a:pt x="902" y="89"/>
                </a:lnTo>
                <a:lnTo>
                  <a:pt x="910" y="39"/>
                </a:lnTo>
                <a:lnTo>
                  <a:pt x="895" y="4"/>
                </a:lnTo>
                <a:lnTo>
                  <a:pt x="840" y="0"/>
                </a:lnTo>
                <a:lnTo>
                  <a:pt x="759" y="20"/>
                </a:lnTo>
                <a:lnTo>
                  <a:pt x="651" y="20"/>
                </a:lnTo>
                <a:lnTo>
                  <a:pt x="527" y="12"/>
                </a:lnTo>
                <a:lnTo>
                  <a:pt x="484" y="20"/>
                </a:lnTo>
                <a:lnTo>
                  <a:pt x="476" y="47"/>
                </a:lnTo>
                <a:lnTo>
                  <a:pt x="496" y="55"/>
                </a:lnTo>
                <a:lnTo>
                  <a:pt x="581" y="59"/>
                </a:lnTo>
                <a:lnTo>
                  <a:pt x="697" y="71"/>
                </a:lnTo>
                <a:lnTo>
                  <a:pt x="786" y="71"/>
                </a:lnTo>
                <a:lnTo>
                  <a:pt x="832" y="59"/>
                </a:lnTo>
                <a:lnTo>
                  <a:pt x="879" y="62"/>
                </a:lnTo>
                <a:lnTo>
                  <a:pt x="840" y="148"/>
                </a:lnTo>
                <a:lnTo>
                  <a:pt x="813" y="253"/>
                </a:lnTo>
                <a:lnTo>
                  <a:pt x="794" y="415"/>
                </a:lnTo>
                <a:lnTo>
                  <a:pt x="790" y="575"/>
                </a:lnTo>
                <a:lnTo>
                  <a:pt x="770" y="718"/>
                </a:lnTo>
                <a:lnTo>
                  <a:pt x="740" y="842"/>
                </a:lnTo>
                <a:lnTo>
                  <a:pt x="705" y="931"/>
                </a:lnTo>
                <a:lnTo>
                  <a:pt x="670" y="1024"/>
                </a:lnTo>
                <a:lnTo>
                  <a:pt x="623" y="1071"/>
                </a:lnTo>
                <a:lnTo>
                  <a:pt x="546" y="1079"/>
                </a:lnTo>
                <a:lnTo>
                  <a:pt x="414" y="1074"/>
                </a:lnTo>
                <a:lnTo>
                  <a:pt x="259" y="1051"/>
                </a:lnTo>
                <a:lnTo>
                  <a:pt x="174" y="1040"/>
                </a:lnTo>
                <a:lnTo>
                  <a:pt x="66" y="1032"/>
                </a:lnTo>
                <a:lnTo>
                  <a:pt x="16" y="1032"/>
                </a:lnTo>
                <a:lnTo>
                  <a:pt x="0" y="1040"/>
                </a:lnTo>
                <a:lnTo>
                  <a:pt x="11" y="1060"/>
                </a:lnTo>
                <a:close/>
              </a:path>
            </a:pathLst>
          </a:custGeom>
          <a:solidFill>
            <a:srgbClr val="000000"/>
          </a:solidFill>
          <a:ln w="9525">
            <a:noFill/>
            <a:round/>
            <a:headEnd/>
            <a:tailEnd/>
          </a:ln>
        </p:spPr>
        <p:txBody>
          <a:bodyPr/>
          <a:lstStyle/>
          <a:p>
            <a:endParaRPr lang="es-ES"/>
          </a:p>
        </p:txBody>
      </p:sp>
      <p:sp>
        <p:nvSpPr>
          <p:cNvPr id="65579" name="Freeform 43"/>
          <p:cNvSpPr>
            <a:spLocks/>
          </p:cNvSpPr>
          <p:nvPr/>
        </p:nvSpPr>
        <p:spPr bwMode="auto">
          <a:xfrm>
            <a:off x="3590925" y="3076575"/>
            <a:ext cx="355600" cy="1082675"/>
          </a:xfrm>
          <a:custGeom>
            <a:avLst/>
            <a:gdLst>
              <a:gd name="T0" fmla="*/ 0 w 224"/>
              <a:gd name="T1" fmla="*/ 678 h 682"/>
              <a:gd name="T2" fmla="*/ 30 w 224"/>
              <a:gd name="T3" fmla="*/ 682 h 682"/>
              <a:gd name="T4" fmla="*/ 62 w 224"/>
              <a:gd name="T5" fmla="*/ 655 h 682"/>
              <a:gd name="T6" fmla="*/ 89 w 224"/>
              <a:gd name="T7" fmla="*/ 597 h 682"/>
              <a:gd name="T8" fmla="*/ 128 w 224"/>
              <a:gd name="T9" fmla="*/ 543 h 682"/>
              <a:gd name="T10" fmla="*/ 147 w 224"/>
              <a:gd name="T11" fmla="*/ 504 h 682"/>
              <a:gd name="T12" fmla="*/ 147 w 224"/>
              <a:gd name="T13" fmla="*/ 473 h 682"/>
              <a:gd name="T14" fmla="*/ 167 w 224"/>
              <a:gd name="T15" fmla="*/ 445 h 682"/>
              <a:gd name="T16" fmla="*/ 174 w 224"/>
              <a:gd name="T17" fmla="*/ 368 h 682"/>
              <a:gd name="T18" fmla="*/ 197 w 224"/>
              <a:gd name="T19" fmla="*/ 322 h 682"/>
              <a:gd name="T20" fmla="*/ 201 w 224"/>
              <a:gd name="T21" fmla="*/ 283 h 682"/>
              <a:gd name="T22" fmla="*/ 194 w 224"/>
              <a:gd name="T23" fmla="*/ 228 h 682"/>
              <a:gd name="T24" fmla="*/ 209 w 224"/>
              <a:gd name="T25" fmla="*/ 190 h 682"/>
              <a:gd name="T26" fmla="*/ 224 w 224"/>
              <a:gd name="T27" fmla="*/ 147 h 682"/>
              <a:gd name="T28" fmla="*/ 217 w 224"/>
              <a:gd name="T29" fmla="*/ 101 h 682"/>
              <a:gd name="T30" fmla="*/ 217 w 224"/>
              <a:gd name="T31" fmla="*/ 62 h 682"/>
              <a:gd name="T32" fmla="*/ 221 w 224"/>
              <a:gd name="T33" fmla="*/ 23 h 682"/>
              <a:gd name="T34" fmla="*/ 201 w 224"/>
              <a:gd name="T35" fmla="*/ 0 h 682"/>
              <a:gd name="T36" fmla="*/ 186 w 224"/>
              <a:gd name="T37" fmla="*/ 23 h 682"/>
              <a:gd name="T38" fmla="*/ 178 w 224"/>
              <a:gd name="T39" fmla="*/ 73 h 682"/>
              <a:gd name="T40" fmla="*/ 186 w 224"/>
              <a:gd name="T41" fmla="*/ 124 h 682"/>
              <a:gd name="T42" fmla="*/ 178 w 224"/>
              <a:gd name="T43" fmla="*/ 167 h 682"/>
              <a:gd name="T44" fmla="*/ 162 w 224"/>
              <a:gd name="T45" fmla="*/ 213 h 682"/>
              <a:gd name="T46" fmla="*/ 158 w 224"/>
              <a:gd name="T47" fmla="*/ 260 h 682"/>
              <a:gd name="T48" fmla="*/ 155 w 224"/>
              <a:gd name="T49" fmla="*/ 302 h 682"/>
              <a:gd name="T50" fmla="*/ 131 w 224"/>
              <a:gd name="T51" fmla="*/ 337 h 682"/>
              <a:gd name="T52" fmla="*/ 128 w 224"/>
              <a:gd name="T53" fmla="*/ 388 h 682"/>
              <a:gd name="T54" fmla="*/ 131 w 224"/>
              <a:gd name="T55" fmla="*/ 422 h 682"/>
              <a:gd name="T56" fmla="*/ 105 w 224"/>
              <a:gd name="T57" fmla="*/ 465 h 682"/>
              <a:gd name="T58" fmla="*/ 93 w 224"/>
              <a:gd name="T59" fmla="*/ 504 h 682"/>
              <a:gd name="T60" fmla="*/ 85 w 224"/>
              <a:gd name="T61" fmla="*/ 543 h 682"/>
              <a:gd name="T62" fmla="*/ 55 w 224"/>
              <a:gd name="T63" fmla="*/ 581 h 682"/>
              <a:gd name="T64" fmla="*/ 35 w 224"/>
              <a:gd name="T65" fmla="*/ 600 h 682"/>
              <a:gd name="T66" fmla="*/ 27 w 224"/>
              <a:gd name="T67" fmla="*/ 636 h 682"/>
              <a:gd name="T68" fmla="*/ 0 w 224"/>
              <a:gd name="T69" fmla="*/ 659 h 682"/>
              <a:gd name="T70" fmla="*/ 0 w 224"/>
              <a:gd name="T71" fmla="*/ 678 h 682"/>
              <a:gd name="T72" fmla="*/ 0 w 224"/>
              <a:gd name="T73" fmla="*/ 678 h 68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4"/>
              <a:gd name="T112" fmla="*/ 0 h 682"/>
              <a:gd name="T113" fmla="*/ 224 w 224"/>
              <a:gd name="T114" fmla="*/ 682 h 68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4" h="682">
                <a:moveTo>
                  <a:pt x="0" y="678"/>
                </a:moveTo>
                <a:lnTo>
                  <a:pt x="30" y="682"/>
                </a:lnTo>
                <a:lnTo>
                  <a:pt x="62" y="655"/>
                </a:lnTo>
                <a:lnTo>
                  <a:pt x="89" y="597"/>
                </a:lnTo>
                <a:lnTo>
                  <a:pt x="128" y="543"/>
                </a:lnTo>
                <a:lnTo>
                  <a:pt x="147" y="504"/>
                </a:lnTo>
                <a:lnTo>
                  <a:pt x="147" y="473"/>
                </a:lnTo>
                <a:lnTo>
                  <a:pt x="167" y="445"/>
                </a:lnTo>
                <a:lnTo>
                  <a:pt x="174" y="368"/>
                </a:lnTo>
                <a:lnTo>
                  <a:pt x="197" y="322"/>
                </a:lnTo>
                <a:lnTo>
                  <a:pt x="201" y="283"/>
                </a:lnTo>
                <a:lnTo>
                  <a:pt x="194" y="228"/>
                </a:lnTo>
                <a:lnTo>
                  <a:pt x="209" y="190"/>
                </a:lnTo>
                <a:lnTo>
                  <a:pt x="224" y="147"/>
                </a:lnTo>
                <a:lnTo>
                  <a:pt x="217" y="101"/>
                </a:lnTo>
                <a:lnTo>
                  <a:pt x="217" y="62"/>
                </a:lnTo>
                <a:lnTo>
                  <a:pt x="221" y="23"/>
                </a:lnTo>
                <a:lnTo>
                  <a:pt x="201" y="0"/>
                </a:lnTo>
                <a:lnTo>
                  <a:pt x="186" y="23"/>
                </a:lnTo>
                <a:lnTo>
                  <a:pt x="178" y="73"/>
                </a:lnTo>
                <a:lnTo>
                  <a:pt x="186" y="124"/>
                </a:lnTo>
                <a:lnTo>
                  <a:pt x="178" y="167"/>
                </a:lnTo>
                <a:lnTo>
                  <a:pt x="162" y="213"/>
                </a:lnTo>
                <a:lnTo>
                  <a:pt x="158" y="260"/>
                </a:lnTo>
                <a:lnTo>
                  <a:pt x="155" y="302"/>
                </a:lnTo>
                <a:lnTo>
                  <a:pt x="131" y="337"/>
                </a:lnTo>
                <a:lnTo>
                  <a:pt x="128" y="388"/>
                </a:lnTo>
                <a:lnTo>
                  <a:pt x="131" y="422"/>
                </a:lnTo>
                <a:lnTo>
                  <a:pt x="105" y="465"/>
                </a:lnTo>
                <a:lnTo>
                  <a:pt x="93" y="504"/>
                </a:lnTo>
                <a:lnTo>
                  <a:pt x="85" y="543"/>
                </a:lnTo>
                <a:lnTo>
                  <a:pt x="55" y="581"/>
                </a:lnTo>
                <a:lnTo>
                  <a:pt x="35" y="600"/>
                </a:lnTo>
                <a:lnTo>
                  <a:pt x="27" y="636"/>
                </a:lnTo>
                <a:lnTo>
                  <a:pt x="0" y="659"/>
                </a:lnTo>
                <a:lnTo>
                  <a:pt x="0" y="678"/>
                </a:lnTo>
                <a:close/>
              </a:path>
            </a:pathLst>
          </a:custGeom>
          <a:solidFill>
            <a:srgbClr val="000000"/>
          </a:solidFill>
          <a:ln w="9525">
            <a:noFill/>
            <a:round/>
            <a:headEnd/>
            <a:tailEnd/>
          </a:ln>
        </p:spPr>
        <p:txBody>
          <a:bodyPr/>
          <a:lstStyle/>
          <a:p>
            <a:endParaRPr lang="es-ES"/>
          </a:p>
        </p:txBody>
      </p:sp>
      <p:sp>
        <p:nvSpPr>
          <p:cNvPr id="65580" name="Freeform 44"/>
          <p:cNvSpPr>
            <a:spLocks/>
          </p:cNvSpPr>
          <p:nvPr/>
        </p:nvSpPr>
        <p:spPr bwMode="auto">
          <a:xfrm>
            <a:off x="1217613" y="2841625"/>
            <a:ext cx="1406525" cy="1255713"/>
          </a:xfrm>
          <a:custGeom>
            <a:avLst/>
            <a:gdLst>
              <a:gd name="T0" fmla="*/ 886 w 886"/>
              <a:gd name="T1" fmla="*/ 656 h 791"/>
              <a:gd name="T2" fmla="*/ 829 w 886"/>
              <a:gd name="T3" fmla="*/ 675 h 791"/>
              <a:gd name="T4" fmla="*/ 767 w 886"/>
              <a:gd name="T5" fmla="*/ 710 h 791"/>
              <a:gd name="T6" fmla="*/ 712 w 886"/>
              <a:gd name="T7" fmla="*/ 734 h 791"/>
              <a:gd name="T8" fmla="*/ 639 w 886"/>
              <a:gd name="T9" fmla="*/ 748 h 791"/>
              <a:gd name="T10" fmla="*/ 557 w 886"/>
              <a:gd name="T11" fmla="*/ 764 h 791"/>
              <a:gd name="T12" fmla="*/ 465 w 886"/>
              <a:gd name="T13" fmla="*/ 784 h 791"/>
              <a:gd name="T14" fmla="*/ 383 w 886"/>
              <a:gd name="T15" fmla="*/ 791 h 791"/>
              <a:gd name="T16" fmla="*/ 290 w 886"/>
              <a:gd name="T17" fmla="*/ 791 h 791"/>
              <a:gd name="T18" fmla="*/ 224 w 886"/>
              <a:gd name="T19" fmla="*/ 780 h 791"/>
              <a:gd name="T20" fmla="*/ 173 w 886"/>
              <a:gd name="T21" fmla="*/ 748 h 791"/>
              <a:gd name="T22" fmla="*/ 143 w 886"/>
              <a:gd name="T23" fmla="*/ 702 h 791"/>
              <a:gd name="T24" fmla="*/ 120 w 886"/>
              <a:gd name="T25" fmla="*/ 597 h 791"/>
              <a:gd name="T26" fmla="*/ 104 w 886"/>
              <a:gd name="T27" fmla="*/ 481 h 791"/>
              <a:gd name="T28" fmla="*/ 81 w 886"/>
              <a:gd name="T29" fmla="*/ 349 h 791"/>
              <a:gd name="T30" fmla="*/ 54 w 886"/>
              <a:gd name="T31" fmla="*/ 221 h 791"/>
              <a:gd name="T32" fmla="*/ 31 w 886"/>
              <a:gd name="T33" fmla="*/ 125 h 791"/>
              <a:gd name="T34" fmla="*/ 11 w 886"/>
              <a:gd name="T35" fmla="*/ 55 h 791"/>
              <a:gd name="T36" fmla="*/ 0 w 886"/>
              <a:gd name="T37" fmla="*/ 23 h 791"/>
              <a:gd name="T38" fmla="*/ 7 w 886"/>
              <a:gd name="T39" fmla="*/ 0 h 791"/>
              <a:gd name="T40" fmla="*/ 84 w 886"/>
              <a:gd name="T41" fmla="*/ 8 h 791"/>
              <a:gd name="T42" fmla="*/ 93 w 886"/>
              <a:gd name="T43" fmla="*/ 32 h 791"/>
              <a:gd name="T44" fmla="*/ 38 w 886"/>
              <a:gd name="T45" fmla="*/ 39 h 791"/>
              <a:gd name="T46" fmla="*/ 73 w 886"/>
              <a:gd name="T47" fmla="*/ 148 h 791"/>
              <a:gd name="T48" fmla="*/ 100 w 886"/>
              <a:gd name="T49" fmla="*/ 280 h 791"/>
              <a:gd name="T50" fmla="*/ 127 w 886"/>
              <a:gd name="T51" fmla="*/ 419 h 791"/>
              <a:gd name="T52" fmla="*/ 143 w 886"/>
              <a:gd name="T53" fmla="*/ 536 h 791"/>
              <a:gd name="T54" fmla="*/ 157 w 886"/>
              <a:gd name="T55" fmla="*/ 600 h 791"/>
              <a:gd name="T56" fmla="*/ 182 w 886"/>
              <a:gd name="T57" fmla="*/ 666 h 791"/>
              <a:gd name="T58" fmla="*/ 201 w 886"/>
              <a:gd name="T59" fmla="*/ 718 h 791"/>
              <a:gd name="T60" fmla="*/ 228 w 886"/>
              <a:gd name="T61" fmla="*/ 741 h 791"/>
              <a:gd name="T62" fmla="*/ 287 w 886"/>
              <a:gd name="T63" fmla="*/ 745 h 791"/>
              <a:gd name="T64" fmla="*/ 363 w 886"/>
              <a:gd name="T65" fmla="*/ 745 h 791"/>
              <a:gd name="T66" fmla="*/ 476 w 886"/>
              <a:gd name="T67" fmla="*/ 729 h 791"/>
              <a:gd name="T68" fmla="*/ 569 w 886"/>
              <a:gd name="T69" fmla="*/ 714 h 791"/>
              <a:gd name="T70" fmla="*/ 646 w 886"/>
              <a:gd name="T71" fmla="*/ 698 h 791"/>
              <a:gd name="T72" fmla="*/ 714 w 886"/>
              <a:gd name="T73" fmla="*/ 678 h 791"/>
              <a:gd name="T74" fmla="*/ 774 w 886"/>
              <a:gd name="T75" fmla="*/ 659 h 791"/>
              <a:gd name="T76" fmla="*/ 817 w 886"/>
              <a:gd name="T77" fmla="*/ 652 h 791"/>
              <a:gd name="T78" fmla="*/ 856 w 886"/>
              <a:gd name="T79" fmla="*/ 652 h 791"/>
              <a:gd name="T80" fmla="*/ 886 w 886"/>
              <a:gd name="T81" fmla="*/ 656 h 791"/>
              <a:gd name="T82" fmla="*/ 886 w 886"/>
              <a:gd name="T83" fmla="*/ 656 h 7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6"/>
              <a:gd name="T127" fmla="*/ 0 h 791"/>
              <a:gd name="T128" fmla="*/ 886 w 886"/>
              <a:gd name="T129" fmla="*/ 791 h 79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6" h="791">
                <a:moveTo>
                  <a:pt x="886" y="656"/>
                </a:moveTo>
                <a:lnTo>
                  <a:pt x="829" y="675"/>
                </a:lnTo>
                <a:lnTo>
                  <a:pt x="767" y="710"/>
                </a:lnTo>
                <a:lnTo>
                  <a:pt x="712" y="734"/>
                </a:lnTo>
                <a:lnTo>
                  <a:pt x="639" y="748"/>
                </a:lnTo>
                <a:lnTo>
                  <a:pt x="557" y="764"/>
                </a:lnTo>
                <a:lnTo>
                  <a:pt x="465" y="784"/>
                </a:lnTo>
                <a:lnTo>
                  <a:pt x="383" y="791"/>
                </a:lnTo>
                <a:lnTo>
                  <a:pt x="290" y="791"/>
                </a:lnTo>
                <a:lnTo>
                  <a:pt x="224" y="780"/>
                </a:lnTo>
                <a:lnTo>
                  <a:pt x="173" y="748"/>
                </a:lnTo>
                <a:lnTo>
                  <a:pt x="143" y="702"/>
                </a:lnTo>
                <a:lnTo>
                  <a:pt x="120" y="597"/>
                </a:lnTo>
                <a:lnTo>
                  <a:pt x="104" y="481"/>
                </a:lnTo>
                <a:lnTo>
                  <a:pt x="81" y="349"/>
                </a:lnTo>
                <a:lnTo>
                  <a:pt x="54" y="221"/>
                </a:lnTo>
                <a:lnTo>
                  <a:pt x="31" y="125"/>
                </a:lnTo>
                <a:lnTo>
                  <a:pt x="11" y="55"/>
                </a:lnTo>
                <a:lnTo>
                  <a:pt x="0" y="23"/>
                </a:lnTo>
                <a:lnTo>
                  <a:pt x="7" y="0"/>
                </a:lnTo>
                <a:lnTo>
                  <a:pt x="84" y="8"/>
                </a:lnTo>
                <a:lnTo>
                  <a:pt x="93" y="32"/>
                </a:lnTo>
                <a:lnTo>
                  <a:pt x="38" y="39"/>
                </a:lnTo>
                <a:lnTo>
                  <a:pt x="73" y="148"/>
                </a:lnTo>
                <a:lnTo>
                  <a:pt x="100" y="280"/>
                </a:lnTo>
                <a:lnTo>
                  <a:pt x="127" y="419"/>
                </a:lnTo>
                <a:lnTo>
                  <a:pt x="143" y="536"/>
                </a:lnTo>
                <a:lnTo>
                  <a:pt x="157" y="600"/>
                </a:lnTo>
                <a:lnTo>
                  <a:pt x="182" y="666"/>
                </a:lnTo>
                <a:lnTo>
                  <a:pt x="201" y="718"/>
                </a:lnTo>
                <a:lnTo>
                  <a:pt x="228" y="741"/>
                </a:lnTo>
                <a:lnTo>
                  <a:pt x="287" y="745"/>
                </a:lnTo>
                <a:lnTo>
                  <a:pt x="363" y="745"/>
                </a:lnTo>
                <a:lnTo>
                  <a:pt x="476" y="729"/>
                </a:lnTo>
                <a:lnTo>
                  <a:pt x="569" y="714"/>
                </a:lnTo>
                <a:lnTo>
                  <a:pt x="646" y="698"/>
                </a:lnTo>
                <a:lnTo>
                  <a:pt x="714" y="678"/>
                </a:lnTo>
                <a:lnTo>
                  <a:pt x="774" y="659"/>
                </a:lnTo>
                <a:lnTo>
                  <a:pt x="817" y="652"/>
                </a:lnTo>
                <a:lnTo>
                  <a:pt x="856" y="652"/>
                </a:lnTo>
                <a:lnTo>
                  <a:pt x="886" y="656"/>
                </a:lnTo>
                <a:close/>
              </a:path>
            </a:pathLst>
          </a:custGeom>
          <a:solidFill>
            <a:srgbClr val="000000"/>
          </a:solidFill>
          <a:ln w="9525">
            <a:noFill/>
            <a:round/>
            <a:headEnd/>
            <a:tailEnd/>
          </a:ln>
        </p:spPr>
        <p:txBody>
          <a:bodyPr/>
          <a:lstStyle/>
          <a:p>
            <a:endParaRPr lang="es-ES"/>
          </a:p>
        </p:txBody>
      </p:sp>
      <p:sp>
        <p:nvSpPr>
          <p:cNvPr id="65581" name="Freeform 45"/>
          <p:cNvSpPr>
            <a:spLocks/>
          </p:cNvSpPr>
          <p:nvPr/>
        </p:nvSpPr>
        <p:spPr bwMode="auto">
          <a:xfrm>
            <a:off x="1198563" y="3333750"/>
            <a:ext cx="301625" cy="923925"/>
          </a:xfrm>
          <a:custGeom>
            <a:avLst/>
            <a:gdLst>
              <a:gd name="T0" fmla="*/ 190 w 190"/>
              <a:gd name="T1" fmla="*/ 575 h 582"/>
              <a:gd name="T2" fmla="*/ 159 w 190"/>
              <a:gd name="T3" fmla="*/ 582 h 582"/>
              <a:gd name="T4" fmla="*/ 124 w 190"/>
              <a:gd name="T5" fmla="*/ 566 h 582"/>
              <a:gd name="T6" fmla="*/ 105 w 190"/>
              <a:gd name="T7" fmla="*/ 527 h 582"/>
              <a:gd name="T8" fmla="*/ 101 w 190"/>
              <a:gd name="T9" fmla="*/ 485 h 582"/>
              <a:gd name="T10" fmla="*/ 70 w 190"/>
              <a:gd name="T11" fmla="*/ 458 h 582"/>
              <a:gd name="T12" fmla="*/ 62 w 190"/>
              <a:gd name="T13" fmla="*/ 411 h 582"/>
              <a:gd name="T14" fmla="*/ 62 w 190"/>
              <a:gd name="T15" fmla="*/ 381 h 582"/>
              <a:gd name="T16" fmla="*/ 43 w 190"/>
              <a:gd name="T17" fmla="*/ 342 h 582"/>
              <a:gd name="T18" fmla="*/ 31 w 190"/>
              <a:gd name="T19" fmla="*/ 303 h 582"/>
              <a:gd name="T20" fmla="*/ 27 w 190"/>
              <a:gd name="T21" fmla="*/ 264 h 582"/>
              <a:gd name="T22" fmla="*/ 27 w 190"/>
              <a:gd name="T23" fmla="*/ 217 h 582"/>
              <a:gd name="T24" fmla="*/ 12 w 190"/>
              <a:gd name="T25" fmla="*/ 187 h 582"/>
              <a:gd name="T26" fmla="*/ 12 w 190"/>
              <a:gd name="T27" fmla="*/ 151 h 582"/>
              <a:gd name="T28" fmla="*/ 19 w 190"/>
              <a:gd name="T29" fmla="*/ 125 h 582"/>
              <a:gd name="T30" fmla="*/ 4 w 190"/>
              <a:gd name="T31" fmla="*/ 82 h 582"/>
              <a:gd name="T32" fmla="*/ 0 w 190"/>
              <a:gd name="T33" fmla="*/ 39 h 582"/>
              <a:gd name="T34" fmla="*/ 19 w 190"/>
              <a:gd name="T35" fmla="*/ 0 h 582"/>
              <a:gd name="T36" fmla="*/ 35 w 190"/>
              <a:gd name="T37" fmla="*/ 8 h 582"/>
              <a:gd name="T38" fmla="*/ 31 w 190"/>
              <a:gd name="T39" fmla="*/ 43 h 582"/>
              <a:gd name="T40" fmla="*/ 27 w 190"/>
              <a:gd name="T41" fmla="*/ 71 h 582"/>
              <a:gd name="T42" fmla="*/ 46 w 190"/>
              <a:gd name="T43" fmla="*/ 98 h 582"/>
              <a:gd name="T44" fmla="*/ 54 w 190"/>
              <a:gd name="T45" fmla="*/ 132 h 582"/>
              <a:gd name="T46" fmla="*/ 50 w 190"/>
              <a:gd name="T47" fmla="*/ 171 h 582"/>
              <a:gd name="T48" fmla="*/ 58 w 190"/>
              <a:gd name="T49" fmla="*/ 198 h 582"/>
              <a:gd name="T50" fmla="*/ 62 w 190"/>
              <a:gd name="T51" fmla="*/ 237 h 582"/>
              <a:gd name="T52" fmla="*/ 73 w 190"/>
              <a:gd name="T53" fmla="*/ 280 h 582"/>
              <a:gd name="T54" fmla="*/ 66 w 190"/>
              <a:gd name="T55" fmla="*/ 311 h 582"/>
              <a:gd name="T56" fmla="*/ 82 w 190"/>
              <a:gd name="T57" fmla="*/ 342 h 582"/>
              <a:gd name="T58" fmla="*/ 105 w 190"/>
              <a:gd name="T59" fmla="*/ 377 h 582"/>
              <a:gd name="T60" fmla="*/ 112 w 190"/>
              <a:gd name="T61" fmla="*/ 424 h 582"/>
              <a:gd name="T62" fmla="*/ 108 w 190"/>
              <a:gd name="T63" fmla="*/ 458 h 582"/>
              <a:gd name="T64" fmla="*/ 144 w 190"/>
              <a:gd name="T65" fmla="*/ 489 h 582"/>
              <a:gd name="T66" fmla="*/ 151 w 190"/>
              <a:gd name="T67" fmla="*/ 524 h 582"/>
              <a:gd name="T68" fmla="*/ 155 w 190"/>
              <a:gd name="T69" fmla="*/ 543 h 582"/>
              <a:gd name="T70" fmla="*/ 182 w 190"/>
              <a:gd name="T71" fmla="*/ 555 h 582"/>
              <a:gd name="T72" fmla="*/ 190 w 190"/>
              <a:gd name="T73" fmla="*/ 575 h 582"/>
              <a:gd name="T74" fmla="*/ 190 w 190"/>
              <a:gd name="T75" fmla="*/ 575 h 5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0"/>
              <a:gd name="T115" fmla="*/ 0 h 582"/>
              <a:gd name="T116" fmla="*/ 190 w 190"/>
              <a:gd name="T117" fmla="*/ 582 h 5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0" h="582">
                <a:moveTo>
                  <a:pt x="190" y="575"/>
                </a:moveTo>
                <a:lnTo>
                  <a:pt x="159" y="582"/>
                </a:lnTo>
                <a:lnTo>
                  <a:pt x="124" y="566"/>
                </a:lnTo>
                <a:lnTo>
                  <a:pt x="105" y="527"/>
                </a:lnTo>
                <a:lnTo>
                  <a:pt x="101" y="485"/>
                </a:lnTo>
                <a:lnTo>
                  <a:pt x="70" y="458"/>
                </a:lnTo>
                <a:lnTo>
                  <a:pt x="62" y="411"/>
                </a:lnTo>
                <a:lnTo>
                  <a:pt x="62" y="381"/>
                </a:lnTo>
                <a:lnTo>
                  <a:pt x="43" y="342"/>
                </a:lnTo>
                <a:lnTo>
                  <a:pt x="31" y="303"/>
                </a:lnTo>
                <a:lnTo>
                  <a:pt x="27" y="264"/>
                </a:lnTo>
                <a:lnTo>
                  <a:pt x="27" y="217"/>
                </a:lnTo>
                <a:lnTo>
                  <a:pt x="12" y="187"/>
                </a:lnTo>
                <a:lnTo>
                  <a:pt x="12" y="151"/>
                </a:lnTo>
                <a:lnTo>
                  <a:pt x="19" y="125"/>
                </a:lnTo>
                <a:lnTo>
                  <a:pt x="4" y="82"/>
                </a:lnTo>
                <a:lnTo>
                  <a:pt x="0" y="39"/>
                </a:lnTo>
                <a:lnTo>
                  <a:pt x="19" y="0"/>
                </a:lnTo>
                <a:lnTo>
                  <a:pt x="35" y="8"/>
                </a:lnTo>
                <a:lnTo>
                  <a:pt x="31" y="43"/>
                </a:lnTo>
                <a:lnTo>
                  <a:pt x="27" y="71"/>
                </a:lnTo>
                <a:lnTo>
                  <a:pt x="46" y="98"/>
                </a:lnTo>
                <a:lnTo>
                  <a:pt x="54" y="132"/>
                </a:lnTo>
                <a:lnTo>
                  <a:pt x="50" y="171"/>
                </a:lnTo>
                <a:lnTo>
                  <a:pt x="58" y="198"/>
                </a:lnTo>
                <a:lnTo>
                  <a:pt x="62" y="237"/>
                </a:lnTo>
                <a:lnTo>
                  <a:pt x="73" y="280"/>
                </a:lnTo>
                <a:lnTo>
                  <a:pt x="66" y="311"/>
                </a:lnTo>
                <a:lnTo>
                  <a:pt x="82" y="342"/>
                </a:lnTo>
                <a:lnTo>
                  <a:pt x="105" y="377"/>
                </a:lnTo>
                <a:lnTo>
                  <a:pt x="112" y="424"/>
                </a:lnTo>
                <a:lnTo>
                  <a:pt x="108" y="458"/>
                </a:lnTo>
                <a:lnTo>
                  <a:pt x="144" y="489"/>
                </a:lnTo>
                <a:lnTo>
                  <a:pt x="151" y="524"/>
                </a:lnTo>
                <a:lnTo>
                  <a:pt x="155" y="543"/>
                </a:lnTo>
                <a:lnTo>
                  <a:pt x="182" y="555"/>
                </a:lnTo>
                <a:lnTo>
                  <a:pt x="190" y="575"/>
                </a:lnTo>
                <a:close/>
              </a:path>
            </a:pathLst>
          </a:custGeom>
          <a:solidFill>
            <a:srgbClr val="000000"/>
          </a:solidFill>
          <a:ln w="9525">
            <a:noFill/>
            <a:round/>
            <a:headEnd/>
            <a:tailEnd/>
          </a:ln>
        </p:spPr>
        <p:txBody>
          <a:bodyPr/>
          <a:lstStyle/>
          <a:p>
            <a:endParaRPr lang="es-ES"/>
          </a:p>
        </p:txBody>
      </p:sp>
      <p:sp>
        <p:nvSpPr>
          <p:cNvPr id="65582" name="Freeform 46"/>
          <p:cNvSpPr>
            <a:spLocks/>
          </p:cNvSpPr>
          <p:nvPr/>
        </p:nvSpPr>
        <p:spPr bwMode="auto">
          <a:xfrm>
            <a:off x="1247775" y="2546350"/>
            <a:ext cx="325438" cy="1268413"/>
          </a:xfrm>
          <a:custGeom>
            <a:avLst/>
            <a:gdLst>
              <a:gd name="T0" fmla="*/ 179 w 205"/>
              <a:gd name="T1" fmla="*/ 799 h 799"/>
              <a:gd name="T2" fmla="*/ 165 w 205"/>
              <a:gd name="T3" fmla="*/ 706 h 799"/>
              <a:gd name="T4" fmla="*/ 147 w 205"/>
              <a:gd name="T5" fmla="*/ 633 h 799"/>
              <a:gd name="T6" fmla="*/ 120 w 205"/>
              <a:gd name="T7" fmla="*/ 524 h 799"/>
              <a:gd name="T8" fmla="*/ 97 w 205"/>
              <a:gd name="T9" fmla="*/ 435 h 799"/>
              <a:gd name="T10" fmla="*/ 77 w 205"/>
              <a:gd name="T11" fmla="*/ 330 h 799"/>
              <a:gd name="T12" fmla="*/ 62 w 205"/>
              <a:gd name="T13" fmla="*/ 252 h 799"/>
              <a:gd name="T14" fmla="*/ 51 w 205"/>
              <a:gd name="T15" fmla="*/ 179 h 799"/>
              <a:gd name="T16" fmla="*/ 19 w 205"/>
              <a:gd name="T17" fmla="*/ 101 h 799"/>
              <a:gd name="T18" fmla="*/ 0 w 205"/>
              <a:gd name="T19" fmla="*/ 38 h 799"/>
              <a:gd name="T20" fmla="*/ 8 w 205"/>
              <a:gd name="T21" fmla="*/ 0 h 799"/>
              <a:gd name="T22" fmla="*/ 81 w 205"/>
              <a:gd name="T23" fmla="*/ 0 h 799"/>
              <a:gd name="T24" fmla="*/ 131 w 205"/>
              <a:gd name="T25" fmla="*/ 4 h 799"/>
              <a:gd name="T26" fmla="*/ 136 w 205"/>
              <a:gd name="T27" fmla="*/ 24 h 799"/>
              <a:gd name="T28" fmla="*/ 104 w 205"/>
              <a:gd name="T29" fmla="*/ 35 h 799"/>
              <a:gd name="T30" fmla="*/ 39 w 205"/>
              <a:gd name="T31" fmla="*/ 35 h 799"/>
              <a:gd name="T32" fmla="*/ 70 w 205"/>
              <a:gd name="T33" fmla="*/ 132 h 799"/>
              <a:gd name="T34" fmla="*/ 101 w 205"/>
              <a:gd name="T35" fmla="*/ 248 h 799"/>
              <a:gd name="T36" fmla="*/ 124 w 205"/>
              <a:gd name="T37" fmla="*/ 373 h 799"/>
              <a:gd name="T38" fmla="*/ 143 w 205"/>
              <a:gd name="T39" fmla="*/ 469 h 799"/>
              <a:gd name="T40" fmla="*/ 174 w 205"/>
              <a:gd name="T41" fmla="*/ 574 h 799"/>
              <a:gd name="T42" fmla="*/ 193 w 205"/>
              <a:gd name="T43" fmla="*/ 647 h 799"/>
              <a:gd name="T44" fmla="*/ 205 w 205"/>
              <a:gd name="T45" fmla="*/ 710 h 799"/>
              <a:gd name="T46" fmla="*/ 205 w 205"/>
              <a:gd name="T47" fmla="*/ 783 h 799"/>
              <a:gd name="T48" fmla="*/ 179 w 205"/>
              <a:gd name="T49" fmla="*/ 799 h 799"/>
              <a:gd name="T50" fmla="*/ 179 w 205"/>
              <a:gd name="T51" fmla="*/ 799 h 7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5"/>
              <a:gd name="T79" fmla="*/ 0 h 799"/>
              <a:gd name="T80" fmla="*/ 205 w 205"/>
              <a:gd name="T81" fmla="*/ 799 h 7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5" h="799">
                <a:moveTo>
                  <a:pt x="179" y="799"/>
                </a:moveTo>
                <a:lnTo>
                  <a:pt x="165" y="706"/>
                </a:lnTo>
                <a:lnTo>
                  <a:pt x="147" y="633"/>
                </a:lnTo>
                <a:lnTo>
                  <a:pt x="120" y="524"/>
                </a:lnTo>
                <a:lnTo>
                  <a:pt x="97" y="435"/>
                </a:lnTo>
                <a:lnTo>
                  <a:pt x="77" y="330"/>
                </a:lnTo>
                <a:lnTo>
                  <a:pt x="62" y="252"/>
                </a:lnTo>
                <a:lnTo>
                  <a:pt x="51" y="179"/>
                </a:lnTo>
                <a:lnTo>
                  <a:pt x="19" y="101"/>
                </a:lnTo>
                <a:lnTo>
                  <a:pt x="0" y="38"/>
                </a:lnTo>
                <a:lnTo>
                  <a:pt x="8" y="0"/>
                </a:lnTo>
                <a:lnTo>
                  <a:pt x="81" y="0"/>
                </a:lnTo>
                <a:lnTo>
                  <a:pt x="131" y="4"/>
                </a:lnTo>
                <a:lnTo>
                  <a:pt x="136" y="24"/>
                </a:lnTo>
                <a:lnTo>
                  <a:pt x="104" y="35"/>
                </a:lnTo>
                <a:lnTo>
                  <a:pt x="39" y="35"/>
                </a:lnTo>
                <a:lnTo>
                  <a:pt x="70" y="132"/>
                </a:lnTo>
                <a:lnTo>
                  <a:pt x="101" y="248"/>
                </a:lnTo>
                <a:lnTo>
                  <a:pt x="124" y="373"/>
                </a:lnTo>
                <a:lnTo>
                  <a:pt x="143" y="469"/>
                </a:lnTo>
                <a:lnTo>
                  <a:pt x="174" y="574"/>
                </a:lnTo>
                <a:lnTo>
                  <a:pt x="193" y="647"/>
                </a:lnTo>
                <a:lnTo>
                  <a:pt x="205" y="710"/>
                </a:lnTo>
                <a:lnTo>
                  <a:pt x="205" y="783"/>
                </a:lnTo>
                <a:lnTo>
                  <a:pt x="179" y="799"/>
                </a:lnTo>
                <a:close/>
              </a:path>
            </a:pathLst>
          </a:custGeom>
          <a:solidFill>
            <a:srgbClr val="000000"/>
          </a:solidFill>
          <a:ln w="9525">
            <a:noFill/>
            <a:round/>
            <a:headEnd/>
            <a:tailEnd/>
          </a:ln>
        </p:spPr>
        <p:txBody>
          <a:bodyPr/>
          <a:lstStyle/>
          <a:p>
            <a:endParaRPr lang="es-ES"/>
          </a:p>
        </p:txBody>
      </p:sp>
      <p:sp>
        <p:nvSpPr>
          <p:cNvPr id="65583" name="Freeform 47"/>
          <p:cNvSpPr>
            <a:spLocks/>
          </p:cNvSpPr>
          <p:nvPr/>
        </p:nvSpPr>
        <p:spPr bwMode="auto">
          <a:xfrm>
            <a:off x="1408113" y="2238375"/>
            <a:ext cx="1684337" cy="1816100"/>
          </a:xfrm>
          <a:custGeom>
            <a:avLst/>
            <a:gdLst>
              <a:gd name="T0" fmla="*/ 104 w 1061"/>
              <a:gd name="T1" fmla="*/ 1144 h 1144"/>
              <a:gd name="T2" fmla="*/ 135 w 1061"/>
              <a:gd name="T3" fmla="*/ 1101 h 1144"/>
              <a:gd name="T4" fmla="*/ 158 w 1061"/>
              <a:gd name="T5" fmla="*/ 1048 h 1144"/>
              <a:gd name="T6" fmla="*/ 170 w 1061"/>
              <a:gd name="T7" fmla="*/ 954 h 1144"/>
              <a:gd name="T8" fmla="*/ 174 w 1061"/>
              <a:gd name="T9" fmla="*/ 818 h 1144"/>
              <a:gd name="T10" fmla="*/ 154 w 1061"/>
              <a:gd name="T11" fmla="*/ 663 h 1144"/>
              <a:gd name="T12" fmla="*/ 135 w 1061"/>
              <a:gd name="T13" fmla="*/ 505 h 1144"/>
              <a:gd name="T14" fmla="*/ 120 w 1061"/>
              <a:gd name="T15" fmla="*/ 396 h 1144"/>
              <a:gd name="T16" fmla="*/ 120 w 1061"/>
              <a:gd name="T17" fmla="*/ 284 h 1144"/>
              <a:gd name="T18" fmla="*/ 135 w 1061"/>
              <a:gd name="T19" fmla="*/ 194 h 1144"/>
              <a:gd name="T20" fmla="*/ 124 w 1061"/>
              <a:gd name="T21" fmla="*/ 152 h 1144"/>
              <a:gd name="T22" fmla="*/ 101 w 1061"/>
              <a:gd name="T23" fmla="*/ 163 h 1144"/>
              <a:gd name="T24" fmla="*/ 85 w 1061"/>
              <a:gd name="T25" fmla="*/ 209 h 1144"/>
              <a:gd name="T26" fmla="*/ 81 w 1061"/>
              <a:gd name="T27" fmla="*/ 307 h 1144"/>
              <a:gd name="T28" fmla="*/ 81 w 1061"/>
              <a:gd name="T29" fmla="*/ 473 h 1144"/>
              <a:gd name="T30" fmla="*/ 73 w 1061"/>
              <a:gd name="T31" fmla="*/ 396 h 1144"/>
              <a:gd name="T32" fmla="*/ 58 w 1061"/>
              <a:gd name="T33" fmla="*/ 287 h 1144"/>
              <a:gd name="T34" fmla="*/ 42 w 1061"/>
              <a:gd name="T35" fmla="*/ 182 h 1144"/>
              <a:gd name="T36" fmla="*/ 35 w 1061"/>
              <a:gd name="T37" fmla="*/ 89 h 1144"/>
              <a:gd name="T38" fmla="*/ 42 w 1061"/>
              <a:gd name="T39" fmla="*/ 54 h 1144"/>
              <a:gd name="T40" fmla="*/ 85 w 1061"/>
              <a:gd name="T41" fmla="*/ 58 h 1144"/>
              <a:gd name="T42" fmla="*/ 197 w 1061"/>
              <a:gd name="T43" fmla="*/ 97 h 1144"/>
              <a:gd name="T44" fmla="*/ 323 w 1061"/>
              <a:gd name="T45" fmla="*/ 125 h 1144"/>
              <a:gd name="T46" fmla="*/ 515 w 1061"/>
              <a:gd name="T47" fmla="*/ 152 h 1144"/>
              <a:gd name="T48" fmla="*/ 647 w 1061"/>
              <a:gd name="T49" fmla="*/ 171 h 1144"/>
              <a:gd name="T50" fmla="*/ 825 w 1061"/>
              <a:gd name="T51" fmla="*/ 186 h 1144"/>
              <a:gd name="T52" fmla="*/ 987 w 1061"/>
              <a:gd name="T53" fmla="*/ 202 h 1144"/>
              <a:gd name="T54" fmla="*/ 1061 w 1061"/>
              <a:gd name="T55" fmla="*/ 163 h 1144"/>
              <a:gd name="T56" fmla="*/ 941 w 1061"/>
              <a:gd name="T57" fmla="*/ 148 h 1144"/>
              <a:gd name="T58" fmla="*/ 779 w 1061"/>
              <a:gd name="T59" fmla="*/ 132 h 1144"/>
              <a:gd name="T60" fmla="*/ 624 w 1061"/>
              <a:gd name="T61" fmla="*/ 120 h 1144"/>
              <a:gd name="T62" fmla="*/ 484 w 1061"/>
              <a:gd name="T63" fmla="*/ 109 h 1144"/>
              <a:gd name="T64" fmla="*/ 361 w 1061"/>
              <a:gd name="T65" fmla="*/ 87 h 1144"/>
              <a:gd name="T66" fmla="*/ 243 w 1061"/>
              <a:gd name="T67" fmla="*/ 63 h 1144"/>
              <a:gd name="T68" fmla="*/ 89 w 1061"/>
              <a:gd name="T69" fmla="*/ 23 h 1144"/>
              <a:gd name="T70" fmla="*/ 27 w 1061"/>
              <a:gd name="T71" fmla="*/ 0 h 1144"/>
              <a:gd name="T72" fmla="*/ 3 w 1061"/>
              <a:gd name="T73" fmla="*/ 27 h 1144"/>
              <a:gd name="T74" fmla="*/ 0 w 1061"/>
              <a:gd name="T75" fmla="*/ 93 h 1144"/>
              <a:gd name="T76" fmla="*/ 12 w 1061"/>
              <a:gd name="T77" fmla="*/ 198 h 1144"/>
              <a:gd name="T78" fmla="*/ 35 w 1061"/>
              <a:gd name="T79" fmla="*/ 369 h 1144"/>
              <a:gd name="T80" fmla="*/ 53 w 1061"/>
              <a:gd name="T81" fmla="*/ 520 h 1144"/>
              <a:gd name="T82" fmla="*/ 85 w 1061"/>
              <a:gd name="T83" fmla="*/ 663 h 1144"/>
              <a:gd name="T84" fmla="*/ 108 w 1061"/>
              <a:gd name="T85" fmla="*/ 784 h 1144"/>
              <a:gd name="T86" fmla="*/ 115 w 1061"/>
              <a:gd name="T87" fmla="*/ 854 h 1144"/>
              <a:gd name="T88" fmla="*/ 124 w 1061"/>
              <a:gd name="T89" fmla="*/ 954 h 1144"/>
              <a:gd name="T90" fmla="*/ 120 w 1061"/>
              <a:gd name="T91" fmla="*/ 1032 h 1144"/>
              <a:gd name="T92" fmla="*/ 108 w 1061"/>
              <a:gd name="T93" fmla="*/ 1078 h 1144"/>
              <a:gd name="T94" fmla="*/ 78 w 1061"/>
              <a:gd name="T95" fmla="*/ 1121 h 1144"/>
              <a:gd name="T96" fmla="*/ 104 w 1061"/>
              <a:gd name="T97" fmla="*/ 1144 h 1144"/>
              <a:gd name="T98" fmla="*/ 104 w 1061"/>
              <a:gd name="T99" fmla="*/ 1144 h 11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61"/>
              <a:gd name="T151" fmla="*/ 0 h 1144"/>
              <a:gd name="T152" fmla="*/ 1061 w 1061"/>
              <a:gd name="T153" fmla="*/ 1144 h 114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61" h="1144">
                <a:moveTo>
                  <a:pt x="104" y="1144"/>
                </a:moveTo>
                <a:lnTo>
                  <a:pt x="135" y="1101"/>
                </a:lnTo>
                <a:lnTo>
                  <a:pt x="158" y="1048"/>
                </a:lnTo>
                <a:lnTo>
                  <a:pt x="170" y="954"/>
                </a:lnTo>
                <a:lnTo>
                  <a:pt x="174" y="818"/>
                </a:lnTo>
                <a:lnTo>
                  <a:pt x="154" y="663"/>
                </a:lnTo>
                <a:lnTo>
                  <a:pt x="135" y="505"/>
                </a:lnTo>
                <a:lnTo>
                  <a:pt x="120" y="396"/>
                </a:lnTo>
                <a:lnTo>
                  <a:pt x="120" y="284"/>
                </a:lnTo>
                <a:lnTo>
                  <a:pt x="135" y="194"/>
                </a:lnTo>
                <a:lnTo>
                  <a:pt x="124" y="152"/>
                </a:lnTo>
                <a:lnTo>
                  <a:pt x="101" y="163"/>
                </a:lnTo>
                <a:lnTo>
                  <a:pt x="85" y="209"/>
                </a:lnTo>
                <a:lnTo>
                  <a:pt x="81" y="307"/>
                </a:lnTo>
                <a:lnTo>
                  <a:pt x="81" y="473"/>
                </a:lnTo>
                <a:lnTo>
                  <a:pt x="73" y="396"/>
                </a:lnTo>
                <a:lnTo>
                  <a:pt x="58" y="287"/>
                </a:lnTo>
                <a:lnTo>
                  <a:pt x="42" y="182"/>
                </a:lnTo>
                <a:lnTo>
                  <a:pt x="35" y="89"/>
                </a:lnTo>
                <a:lnTo>
                  <a:pt x="42" y="54"/>
                </a:lnTo>
                <a:lnTo>
                  <a:pt x="85" y="58"/>
                </a:lnTo>
                <a:lnTo>
                  <a:pt x="197" y="97"/>
                </a:lnTo>
                <a:lnTo>
                  <a:pt x="323" y="125"/>
                </a:lnTo>
                <a:lnTo>
                  <a:pt x="515" y="152"/>
                </a:lnTo>
                <a:lnTo>
                  <a:pt x="647" y="171"/>
                </a:lnTo>
                <a:lnTo>
                  <a:pt x="825" y="186"/>
                </a:lnTo>
                <a:lnTo>
                  <a:pt x="987" y="202"/>
                </a:lnTo>
                <a:lnTo>
                  <a:pt x="1061" y="163"/>
                </a:lnTo>
                <a:lnTo>
                  <a:pt x="941" y="148"/>
                </a:lnTo>
                <a:lnTo>
                  <a:pt x="779" y="132"/>
                </a:lnTo>
                <a:lnTo>
                  <a:pt x="624" y="120"/>
                </a:lnTo>
                <a:lnTo>
                  <a:pt x="484" y="109"/>
                </a:lnTo>
                <a:lnTo>
                  <a:pt x="361" y="87"/>
                </a:lnTo>
                <a:lnTo>
                  <a:pt x="243" y="63"/>
                </a:lnTo>
                <a:lnTo>
                  <a:pt x="89" y="23"/>
                </a:lnTo>
                <a:lnTo>
                  <a:pt x="27" y="0"/>
                </a:lnTo>
                <a:lnTo>
                  <a:pt x="3" y="27"/>
                </a:lnTo>
                <a:lnTo>
                  <a:pt x="0" y="93"/>
                </a:lnTo>
                <a:lnTo>
                  <a:pt x="12" y="198"/>
                </a:lnTo>
                <a:lnTo>
                  <a:pt x="35" y="369"/>
                </a:lnTo>
                <a:lnTo>
                  <a:pt x="53" y="520"/>
                </a:lnTo>
                <a:lnTo>
                  <a:pt x="85" y="663"/>
                </a:lnTo>
                <a:lnTo>
                  <a:pt x="108" y="784"/>
                </a:lnTo>
                <a:lnTo>
                  <a:pt x="115" y="854"/>
                </a:lnTo>
                <a:lnTo>
                  <a:pt x="124" y="954"/>
                </a:lnTo>
                <a:lnTo>
                  <a:pt x="120" y="1032"/>
                </a:lnTo>
                <a:lnTo>
                  <a:pt x="108" y="1078"/>
                </a:lnTo>
                <a:lnTo>
                  <a:pt x="78" y="1121"/>
                </a:lnTo>
                <a:lnTo>
                  <a:pt x="104" y="1144"/>
                </a:lnTo>
                <a:close/>
              </a:path>
            </a:pathLst>
          </a:custGeom>
          <a:solidFill>
            <a:srgbClr val="000000"/>
          </a:solidFill>
          <a:ln w="9525">
            <a:noFill/>
            <a:round/>
            <a:headEnd/>
            <a:tailEnd/>
          </a:ln>
        </p:spPr>
        <p:txBody>
          <a:bodyPr/>
          <a:lstStyle/>
          <a:p>
            <a:endParaRPr lang="es-ES"/>
          </a:p>
        </p:txBody>
      </p:sp>
      <p:sp>
        <p:nvSpPr>
          <p:cNvPr id="65584" name="Freeform 48"/>
          <p:cNvSpPr>
            <a:spLocks/>
          </p:cNvSpPr>
          <p:nvPr/>
        </p:nvSpPr>
        <p:spPr bwMode="auto">
          <a:xfrm>
            <a:off x="2071688" y="2663825"/>
            <a:ext cx="1143000" cy="1108075"/>
          </a:xfrm>
          <a:custGeom>
            <a:avLst/>
            <a:gdLst>
              <a:gd name="T0" fmla="*/ 709 w 720"/>
              <a:gd name="T1" fmla="*/ 395 h 698"/>
              <a:gd name="T2" fmla="*/ 678 w 720"/>
              <a:gd name="T3" fmla="*/ 473 h 698"/>
              <a:gd name="T4" fmla="*/ 631 w 720"/>
              <a:gd name="T5" fmla="*/ 534 h 698"/>
              <a:gd name="T6" fmla="*/ 585 w 720"/>
              <a:gd name="T7" fmla="*/ 573 h 698"/>
              <a:gd name="T8" fmla="*/ 531 w 720"/>
              <a:gd name="T9" fmla="*/ 609 h 698"/>
              <a:gd name="T10" fmla="*/ 477 w 720"/>
              <a:gd name="T11" fmla="*/ 632 h 698"/>
              <a:gd name="T12" fmla="*/ 430 w 720"/>
              <a:gd name="T13" fmla="*/ 648 h 698"/>
              <a:gd name="T14" fmla="*/ 348 w 720"/>
              <a:gd name="T15" fmla="*/ 655 h 698"/>
              <a:gd name="T16" fmla="*/ 283 w 720"/>
              <a:gd name="T17" fmla="*/ 643 h 698"/>
              <a:gd name="T18" fmla="*/ 213 w 720"/>
              <a:gd name="T19" fmla="*/ 628 h 698"/>
              <a:gd name="T20" fmla="*/ 151 w 720"/>
              <a:gd name="T21" fmla="*/ 600 h 698"/>
              <a:gd name="T22" fmla="*/ 105 w 720"/>
              <a:gd name="T23" fmla="*/ 566 h 698"/>
              <a:gd name="T24" fmla="*/ 69 w 720"/>
              <a:gd name="T25" fmla="*/ 516 h 698"/>
              <a:gd name="T26" fmla="*/ 54 w 720"/>
              <a:gd name="T27" fmla="*/ 461 h 698"/>
              <a:gd name="T28" fmla="*/ 46 w 720"/>
              <a:gd name="T29" fmla="*/ 399 h 698"/>
              <a:gd name="T30" fmla="*/ 54 w 720"/>
              <a:gd name="T31" fmla="*/ 326 h 698"/>
              <a:gd name="T32" fmla="*/ 74 w 720"/>
              <a:gd name="T33" fmla="*/ 248 h 698"/>
              <a:gd name="T34" fmla="*/ 108 w 720"/>
              <a:gd name="T35" fmla="*/ 182 h 698"/>
              <a:gd name="T36" fmla="*/ 144 w 720"/>
              <a:gd name="T37" fmla="*/ 135 h 698"/>
              <a:gd name="T38" fmla="*/ 197 w 720"/>
              <a:gd name="T39" fmla="*/ 89 h 698"/>
              <a:gd name="T40" fmla="*/ 252 w 720"/>
              <a:gd name="T41" fmla="*/ 58 h 698"/>
              <a:gd name="T42" fmla="*/ 314 w 720"/>
              <a:gd name="T43" fmla="*/ 39 h 698"/>
              <a:gd name="T44" fmla="*/ 372 w 720"/>
              <a:gd name="T45" fmla="*/ 35 h 698"/>
              <a:gd name="T46" fmla="*/ 423 w 720"/>
              <a:gd name="T47" fmla="*/ 30 h 698"/>
              <a:gd name="T48" fmla="*/ 414 w 720"/>
              <a:gd name="T49" fmla="*/ 7 h 698"/>
              <a:gd name="T50" fmla="*/ 329 w 720"/>
              <a:gd name="T51" fmla="*/ 0 h 698"/>
              <a:gd name="T52" fmla="*/ 272 w 720"/>
              <a:gd name="T53" fmla="*/ 12 h 698"/>
              <a:gd name="T54" fmla="*/ 190 w 720"/>
              <a:gd name="T55" fmla="*/ 54 h 698"/>
              <a:gd name="T56" fmla="*/ 108 w 720"/>
              <a:gd name="T57" fmla="*/ 115 h 698"/>
              <a:gd name="T58" fmla="*/ 58 w 720"/>
              <a:gd name="T59" fmla="*/ 175 h 698"/>
              <a:gd name="T60" fmla="*/ 17 w 720"/>
              <a:gd name="T61" fmla="*/ 267 h 698"/>
              <a:gd name="T62" fmla="*/ 0 w 720"/>
              <a:gd name="T63" fmla="*/ 379 h 698"/>
              <a:gd name="T64" fmla="*/ 4 w 720"/>
              <a:gd name="T65" fmla="*/ 461 h 698"/>
              <a:gd name="T66" fmla="*/ 23 w 720"/>
              <a:gd name="T67" fmla="*/ 526 h 698"/>
              <a:gd name="T68" fmla="*/ 81 w 720"/>
              <a:gd name="T69" fmla="*/ 600 h 698"/>
              <a:gd name="T70" fmla="*/ 140 w 720"/>
              <a:gd name="T71" fmla="*/ 648 h 698"/>
              <a:gd name="T72" fmla="*/ 220 w 720"/>
              <a:gd name="T73" fmla="*/ 678 h 698"/>
              <a:gd name="T74" fmla="*/ 318 w 720"/>
              <a:gd name="T75" fmla="*/ 698 h 698"/>
              <a:gd name="T76" fmla="*/ 418 w 720"/>
              <a:gd name="T77" fmla="*/ 698 h 698"/>
              <a:gd name="T78" fmla="*/ 507 w 720"/>
              <a:gd name="T79" fmla="*/ 678 h 698"/>
              <a:gd name="T80" fmla="*/ 592 w 720"/>
              <a:gd name="T81" fmla="*/ 632 h 698"/>
              <a:gd name="T82" fmla="*/ 658 w 720"/>
              <a:gd name="T83" fmla="*/ 577 h 698"/>
              <a:gd name="T84" fmla="*/ 701 w 720"/>
              <a:gd name="T85" fmla="*/ 523 h 698"/>
              <a:gd name="T86" fmla="*/ 713 w 720"/>
              <a:gd name="T87" fmla="*/ 450 h 698"/>
              <a:gd name="T88" fmla="*/ 720 w 720"/>
              <a:gd name="T89" fmla="*/ 415 h 698"/>
              <a:gd name="T90" fmla="*/ 709 w 720"/>
              <a:gd name="T91" fmla="*/ 395 h 698"/>
              <a:gd name="T92" fmla="*/ 709 w 720"/>
              <a:gd name="T93" fmla="*/ 395 h 6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20"/>
              <a:gd name="T142" fmla="*/ 0 h 698"/>
              <a:gd name="T143" fmla="*/ 720 w 720"/>
              <a:gd name="T144" fmla="*/ 698 h 6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20" h="698">
                <a:moveTo>
                  <a:pt x="709" y="395"/>
                </a:moveTo>
                <a:lnTo>
                  <a:pt x="678" y="473"/>
                </a:lnTo>
                <a:lnTo>
                  <a:pt x="631" y="534"/>
                </a:lnTo>
                <a:lnTo>
                  <a:pt x="585" y="573"/>
                </a:lnTo>
                <a:lnTo>
                  <a:pt x="531" y="609"/>
                </a:lnTo>
                <a:lnTo>
                  <a:pt x="477" y="632"/>
                </a:lnTo>
                <a:lnTo>
                  <a:pt x="430" y="648"/>
                </a:lnTo>
                <a:lnTo>
                  <a:pt x="348" y="655"/>
                </a:lnTo>
                <a:lnTo>
                  <a:pt x="283" y="643"/>
                </a:lnTo>
                <a:lnTo>
                  <a:pt x="213" y="628"/>
                </a:lnTo>
                <a:lnTo>
                  <a:pt x="151" y="600"/>
                </a:lnTo>
                <a:lnTo>
                  <a:pt x="105" y="566"/>
                </a:lnTo>
                <a:lnTo>
                  <a:pt x="69" y="516"/>
                </a:lnTo>
                <a:lnTo>
                  <a:pt x="54" y="461"/>
                </a:lnTo>
                <a:lnTo>
                  <a:pt x="46" y="399"/>
                </a:lnTo>
                <a:lnTo>
                  <a:pt x="54" y="326"/>
                </a:lnTo>
                <a:lnTo>
                  <a:pt x="74" y="248"/>
                </a:lnTo>
                <a:lnTo>
                  <a:pt x="108" y="182"/>
                </a:lnTo>
                <a:lnTo>
                  <a:pt x="144" y="135"/>
                </a:lnTo>
                <a:lnTo>
                  <a:pt x="197" y="89"/>
                </a:lnTo>
                <a:lnTo>
                  <a:pt x="252" y="58"/>
                </a:lnTo>
                <a:lnTo>
                  <a:pt x="314" y="39"/>
                </a:lnTo>
                <a:lnTo>
                  <a:pt x="372" y="35"/>
                </a:lnTo>
                <a:lnTo>
                  <a:pt x="423" y="30"/>
                </a:lnTo>
                <a:lnTo>
                  <a:pt x="414" y="7"/>
                </a:lnTo>
                <a:lnTo>
                  <a:pt x="329" y="0"/>
                </a:lnTo>
                <a:lnTo>
                  <a:pt x="272" y="12"/>
                </a:lnTo>
                <a:lnTo>
                  <a:pt x="190" y="54"/>
                </a:lnTo>
                <a:lnTo>
                  <a:pt x="108" y="115"/>
                </a:lnTo>
                <a:lnTo>
                  <a:pt x="58" y="175"/>
                </a:lnTo>
                <a:lnTo>
                  <a:pt x="17" y="267"/>
                </a:lnTo>
                <a:lnTo>
                  <a:pt x="0" y="379"/>
                </a:lnTo>
                <a:lnTo>
                  <a:pt x="4" y="461"/>
                </a:lnTo>
                <a:lnTo>
                  <a:pt x="23" y="526"/>
                </a:lnTo>
                <a:lnTo>
                  <a:pt x="81" y="600"/>
                </a:lnTo>
                <a:lnTo>
                  <a:pt x="140" y="648"/>
                </a:lnTo>
                <a:lnTo>
                  <a:pt x="220" y="678"/>
                </a:lnTo>
                <a:lnTo>
                  <a:pt x="318" y="698"/>
                </a:lnTo>
                <a:lnTo>
                  <a:pt x="418" y="698"/>
                </a:lnTo>
                <a:lnTo>
                  <a:pt x="507" y="678"/>
                </a:lnTo>
                <a:lnTo>
                  <a:pt x="592" y="632"/>
                </a:lnTo>
                <a:lnTo>
                  <a:pt x="658" y="577"/>
                </a:lnTo>
                <a:lnTo>
                  <a:pt x="701" y="523"/>
                </a:lnTo>
                <a:lnTo>
                  <a:pt x="713" y="450"/>
                </a:lnTo>
                <a:lnTo>
                  <a:pt x="720" y="415"/>
                </a:lnTo>
                <a:lnTo>
                  <a:pt x="709" y="395"/>
                </a:lnTo>
                <a:close/>
              </a:path>
            </a:pathLst>
          </a:custGeom>
          <a:solidFill>
            <a:srgbClr val="000000"/>
          </a:solidFill>
          <a:ln w="9525">
            <a:noFill/>
            <a:round/>
            <a:headEnd/>
            <a:tailEnd/>
          </a:ln>
        </p:spPr>
        <p:txBody>
          <a:bodyPr/>
          <a:lstStyle/>
          <a:p>
            <a:endParaRPr lang="es-ES"/>
          </a:p>
        </p:txBody>
      </p:sp>
      <p:sp>
        <p:nvSpPr>
          <p:cNvPr id="65585" name="Freeform 49"/>
          <p:cNvSpPr>
            <a:spLocks/>
          </p:cNvSpPr>
          <p:nvPr/>
        </p:nvSpPr>
        <p:spPr bwMode="auto">
          <a:xfrm>
            <a:off x="2870200" y="2700338"/>
            <a:ext cx="412750" cy="523875"/>
          </a:xfrm>
          <a:custGeom>
            <a:avLst/>
            <a:gdLst>
              <a:gd name="T0" fmla="*/ 221 w 260"/>
              <a:gd name="T1" fmla="*/ 303 h 330"/>
              <a:gd name="T2" fmla="*/ 214 w 260"/>
              <a:gd name="T3" fmla="*/ 237 h 330"/>
              <a:gd name="T4" fmla="*/ 191 w 260"/>
              <a:gd name="T5" fmla="*/ 174 h 330"/>
              <a:gd name="T6" fmla="*/ 152 w 260"/>
              <a:gd name="T7" fmla="*/ 128 h 330"/>
              <a:gd name="T8" fmla="*/ 98 w 260"/>
              <a:gd name="T9" fmla="*/ 89 h 330"/>
              <a:gd name="T10" fmla="*/ 36 w 260"/>
              <a:gd name="T11" fmla="*/ 58 h 330"/>
              <a:gd name="T12" fmla="*/ 4 w 260"/>
              <a:gd name="T13" fmla="*/ 31 h 330"/>
              <a:gd name="T14" fmla="*/ 0 w 260"/>
              <a:gd name="T15" fmla="*/ 0 h 330"/>
              <a:gd name="T16" fmla="*/ 75 w 260"/>
              <a:gd name="T17" fmla="*/ 31 h 330"/>
              <a:gd name="T18" fmla="*/ 117 w 260"/>
              <a:gd name="T19" fmla="*/ 58 h 330"/>
              <a:gd name="T20" fmla="*/ 164 w 260"/>
              <a:gd name="T21" fmla="*/ 89 h 330"/>
              <a:gd name="T22" fmla="*/ 206 w 260"/>
              <a:gd name="T23" fmla="*/ 135 h 330"/>
              <a:gd name="T24" fmla="*/ 241 w 260"/>
              <a:gd name="T25" fmla="*/ 194 h 330"/>
              <a:gd name="T26" fmla="*/ 260 w 260"/>
              <a:gd name="T27" fmla="*/ 276 h 330"/>
              <a:gd name="T28" fmla="*/ 237 w 260"/>
              <a:gd name="T29" fmla="*/ 330 h 330"/>
              <a:gd name="T30" fmla="*/ 221 w 260"/>
              <a:gd name="T31" fmla="*/ 303 h 330"/>
              <a:gd name="T32" fmla="*/ 221 w 260"/>
              <a:gd name="T33" fmla="*/ 303 h 3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0"/>
              <a:gd name="T52" fmla="*/ 0 h 330"/>
              <a:gd name="T53" fmla="*/ 260 w 260"/>
              <a:gd name="T54" fmla="*/ 330 h 3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0" h="330">
                <a:moveTo>
                  <a:pt x="221" y="303"/>
                </a:moveTo>
                <a:lnTo>
                  <a:pt x="214" y="237"/>
                </a:lnTo>
                <a:lnTo>
                  <a:pt x="191" y="174"/>
                </a:lnTo>
                <a:lnTo>
                  <a:pt x="152" y="128"/>
                </a:lnTo>
                <a:lnTo>
                  <a:pt x="98" y="89"/>
                </a:lnTo>
                <a:lnTo>
                  <a:pt x="36" y="58"/>
                </a:lnTo>
                <a:lnTo>
                  <a:pt x="4" y="31"/>
                </a:lnTo>
                <a:lnTo>
                  <a:pt x="0" y="0"/>
                </a:lnTo>
                <a:lnTo>
                  <a:pt x="75" y="31"/>
                </a:lnTo>
                <a:lnTo>
                  <a:pt x="117" y="58"/>
                </a:lnTo>
                <a:lnTo>
                  <a:pt x="164" y="89"/>
                </a:lnTo>
                <a:lnTo>
                  <a:pt x="206" y="135"/>
                </a:lnTo>
                <a:lnTo>
                  <a:pt x="241" y="194"/>
                </a:lnTo>
                <a:lnTo>
                  <a:pt x="260" y="276"/>
                </a:lnTo>
                <a:lnTo>
                  <a:pt x="237" y="330"/>
                </a:lnTo>
                <a:lnTo>
                  <a:pt x="221" y="303"/>
                </a:lnTo>
                <a:close/>
              </a:path>
            </a:pathLst>
          </a:custGeom>
          <a:solidFill>
            <a:srgbClr val="000000"/>
          </a:solidFill>
          <a:ln w="9525">
            <a:noFill/>
            <a:round/>
            <a:headEnd/>
            <a:tailEnd/>
          </a:ln>
        </p:spPr>
        <p:txBody>
          <a:bodyPr/>
          <a:lstStyle/>
          <a:p>
            <a:endParaRPr lang="es-ES"/>
          </a:p>
        </p:txBody>
      </p:sp>
      <p:sp>
        <p:nvSpPr>
          <p:cNvPr id="65586" name="Freeform 50"/>
          <p:cNvSpPr>
            <a:spLocks/>
          </p:cNvSpPr>
          <p:nvPr/>
        </p:nvSpPr>
        <p:spPr bwMode="auto">
          <a:xfrm>
            <a:off x="2808288" y="2909888"/>
            <a:ext cx="228600" cy="239712"/>
          </a:xfrm>
          <a:custGeom>
            <a:avLst/>
            <a:gdLst>
              <a:gd name="T0" fmla="*/ 117 w 144"/>
              <a:gd name="T1" fmla="*/ 151 h 151"/>
              <a:gd name="T2" fmla="*/ 102 w 144"/>
              <a:gd name="T3" fmla="*/ 116 h 151"/>
              <a:gd name="T4" fmla="*/ 67 w 144"/>
              <a:gd name="T5" fmla="*/ 73 h 151"/>
              <a:gd name="T6" fmla="*/ 20 w 144"/>
              <a:gd name="T7" fmla="*/ 42 h 151"/>
              <a:gd name="T8" fmla="*/ 5 w 144"/>
              <a:gd name="T9" fmla="*/ 19 h 151"/>
              <a:gd name="T10" fmla="*/ 0 w 144"/>
              <a:gd name="T11" fmla="*/ 0 h 151"/>
              <a:gd name="T12" fmla="*/ 28 w 144"/>
              <a:gd name="T13" fmla="*/ 0 h 151"/>
              <a:gd name="T14" fmla="*/ 91 w 144"/>
              <a:gd name="T15" fmla="*/ 39 h 151"/>
              <a:gd name="T16" fmla="*/ 125 w 144"/>
              <a:gd name="T17" fmla="*/ 82 h 151"/>
              <a:gd name="T18" fmla="*/ 144 w 144"/>
              <a:gd name="T19" fmla="*/ 151 h 151"/>
              <a:gd name="T20" fmla="*/ 117 w 144"/>
              <a:gd name="T21" fmla="*/ 151 h 151"/>
              <a:gd name="T22" fmla="*/ 117 w 144"/>
              <a:gd name="T23" fmla="*/ 151 h 1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4"/>
              <a:gd name="T37" fmla="*/ 0 h 151"/>
              <a:gd name="T38" fmla="*/ 144 w 144"/>
              <a:gd name="T39" fmla="*/ 151 h 1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4" h="151">
                <a:moveTo>
                  <a:pt x="117" y="151"/>
                </a:moveTo>
                <a:lnTo>
                  <a:pt x="102" y="116"/>
                </a:lnTo>
                <a:lnTo>
                  <a:pt x="67" y="73"/>
                </a:lnTo>
                <a:lnTo>
                  <a:pt x="20" y="42"/>
                </a:lnTo>
                <a:lnTo>
                  <a:pt x="5" y="19"/>
                </a:lnTo>
                <a:lnTo>
                  <a:pt x="0" y="0"/>
                </a:lnTo>
                <a:lnTo>
                  <a:pt x="28" y="0"/>
                </a:lnTo>
                <a:lnTo>
                  <a:pt x="91" y="39"/>
                </a:lnTo>
                <a:lnTo>
                  <a:pt x="125" y="82"/>
                </a:lnTo>
                <a:lnTo>
                  <a:pt x="144" y="151"/>
                </a:lnTo>
                <a:lnTo>
                  <a:pt x="117" y="151"/>
                </a:lnTo>
                <a:close/>
              </a:path>
            </a:pathLst>
          </a:custGeom>
          <a:solidFill>
            <a:srgbClr val="000000"/>
          </a:solidFill>
          <a:ln w="9525">
            <a:noFill/>
            <a:round/>
            <a:headEnd/>
            <a:tailEnd/>
          </a:ln>
        </p:spPr>
        <p:txBody>
          <a:bodyPr/>
          <a:lstStyle/>
          <a:p>
            <a:endParaRPr lang="es-ES"/>
          </a:p>
        </p:txBody>
      </p:sp>
      <p:sp>
        <p:nvSpPr>
          <p:cNvPr id="65587" name="Freeform 51"/>
          <p:cNvSpPr>
            <a:spLocks/>
          </p:cNvSpPr>
          <p:nvPr/>
        </p:nvSpPr>
        <p:spPr bwMode="auto">
          <a:xfrm>
            <a:off x="2305050" y="2873375"/>
            <a:ext cx="695325" cy="688975"/>
          </a:xfrm>
          <a:custGeom>
            <a:avLst/>
            <a:gdLst>
              <a:gd name="T0" fmla="*/ 431 w 438"/>
              <a:gd name="T1" fmla="*/ 260 h 434"/>
              <a:gd name="T2" fmla="*/ 399 w 438"/>
              <a:gd name="T3" fmla="*/ 306 h 434"/>
              <a:gd name="T4" fmla="*/ 360 w 438"/>
              <a:gd name="T5" fmla="*/ 352 h 434"/>
              <a:gd name="T6" fmla="*/ 303 w 438"/>
              <a:gd name="T7" fmla="*/ 384 h 434"/>
              <a:gd name="T8" fmla="*/ 240 w 438"/>
              <a:gd name="T9" fmla="*/ 399 h 434"/>
              <a:gd name="T10" fmla="*/ 171 w 438"/>
              <a:gd name="T11" fmla="*/ 390 h 434"/>
              <a:gd name="T12" fmla="*/ 105 w 438"/>
              <a:gd name="T13" fmla="*/ 361 h 434"/>
              <a:gd name="T14" fmla="*/ 64 w 438"/>
              <a:gd name="T15" fmla="*/ 333 h 434"/>
              <a:gd name="T16" fmla="*/ 43 w 438"/>
              <a:gd name="T17" fmla="*/ 283 h 434"/>
              <a:gd name="T18" fmla="*/ 35 w 438"/>
              <a:gd name="T19" fmla="*/ 213 h 434"/>
              <a:gd name="T20" fmla="*/ 58 w 438"/>
              <a:gd name="T21" fmla="*/ 137 h 434"/>
              <a:gd name="T22" fmla="*/ 86 w 438"/>
              <a:gd name="T23" fmla="*/ 90 h 434"/>
              <a:gd name="T24" fmla="*/ 130 w 438"/>
              <a:gd name="T25" fmla="*/ 59 h 434"/>
              <a:gd name="T26" fmla="*/ 178 w 438"/>
              <a:gd name="T27" fmla="*/ 39 h 434"/>
              <a:gd name="T28" fmla="*/ 241 w 438"/>
              <a:gd name="T29" fmla="*/ 35 h 434"/>
              <a:gd name="T30" fmla="*/ 283 w 438"/>
              <a:gd name="T31" fmla="*/ 35 h 434"/>
              <a:gd name="T32" fmla="*/ 299 w 438"/>
              <a:gd name="T33" fmla="*/ 12 h 434"/>
              <a:gd name="T34" fmla="*/ 253 w 438"/>
              <a:gd name="T35" fmla="*/ 0 h 434"/>
              <a:gd name="T36" fmla="*/ 163 w 438"/>
              <a:gd name="T37" fmla="*/ 12 h 434"/>
              <a:gd name="T38" fmla="*/ 97 w 438"/>
              <a:gd name="T39" fmla="*/ 35 h 434"/>
              <a:gd name="T40" fmla="*/ 43 w 438"/>
              <a:gd name="T41" fmla="*/ 85 h 434"/>
              <a:gd name="T42" fmla="*/ 8 w 438"/>
              <a:gd name="T43" fmla="*/ 167 h 434"/>
              <a:gd name="T44" fmla="*/ 0 w 438"/>
              <a:gd name="T45" fmla="*/ 236 h 434"/>
              <a:gd name="T46" fmla="*/ 16 w 438"/>
              <a:gd name="T47" fmla="*/ 306 h 434"/>
              <a:gd name="T48" fmla="*/ 35 w 438"/>
              <a:gd name="T49" fmla="*/ 345 h 434"/>
              <a:gd name="T50" fmla="*/ 66 w 438"/>
              <a:gd name="T51" fmla="*/ 376 h 434"/>
              <a:gd name="T52" fmla="*/ 109 w 438"/>
              <a:gd name="T53" fmla="*/ 402 h 434"/>
              <a:gd name="T54" fmla="*/ 163 w 438"/>
              <a:gd name="T55" fmla="*/ 422 h 434"/>
              <a:gd name="T56" fmla="*/ 237 w 438"/>
              <a:gd name="T57" fmla="*/ 434 h 434"/>
              <a:gd name="T58" fmla="*/ 297 w 438"/>
              <a:gd name="T59" fmla="*/ 421 h 434"/>
              <a:gd name="T60" fmla="*/ 337 w 438"/>
              <a:gd name="T61" fmla="*/ 407 h 434"/>
              <a:gd name="T62" fmla="*/ 372 w 438"/>
              <a:gd name="T63" fmla="*/ 384 h 434"/>
              <a:gd name="T64" fmla="*/ 415 w 438"/>
              <a:gd name="T65" fmla="*/ 341 h 434"/>
              <a:gd name="T66" fmla="*/ 438 w 438"/>
              <a:gd name="T67" fmla="*/ 298 h 434"/>
              <a:gd name="T68" fmla="*/ 431 w 438"/>
              <a:gd name="T69" fmla="*/ 260 h 434"/>
              <a:gd name="T70" fmla="*/ 431 w 438"/>
              <a:gd name="T71" fmla="*/ 260 h 4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8"/>
              <a:gd name="T109" fmla="*/ 0 h 434"/>
              <a:gd name="T110" fmla="*/ 438 w 438"/>
              <a:gd name="T111" fmla="*/ 434 h 4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8" h="434">
                <a:moveTo>
                  <a:pt x="431" y="260"/>
                </a:moveTo>
                <a:lnTo>
                  <a:pt x="399" y="306"/>
                </a:lnTo>
                <a:lnTo>
                  <a:pt x="360" y="352"/>
                </a:lnTo>
                <a:lnTo>
                  <a:pt x="303" y="384"/>
                </a:lnTo>
                <a:lnTo>
                  <a:pt x="240" y="399"/>
                </a:lnTo>
                <a:lnTo>
                  <a:pt x="171" y="390"/>
                </a:lnTo>
                <a:lnTo>
                  <a:pt x="105" y="361"/>
                </a:lnTo>
                <a:lnTo>
                  <a:pt x="64" y="333"/>
                </a:lnTo>
                <a:lnTo>
                  <a:pt x="43" y="283"/>
                </a:lnTo>
                <a:lnTo>
                  <a:pt x="35" y="213"/>
                </a:lnTo>
                <a:lnTo>
                  <a:pt x="58" y="137"/>
                </a:lnTo>
                <a:lnTo>
                  <a:pt x="86" y="90"/>
                </a:lnTo>
                <a:lnTo>
                  <a:pt x="130" y="59"/>
                </a:lnTo>
                <a:lnTo>
                  <a:pt x="178" y="39"/>
                </a:lnTo>
                <a:lnTo>
                  <a:pt x="241" y="35"/>
                </a:lnTo>
                <a:lnTo>
                  <a:pt x="283" y="35"/>
                </a:lnTo>
                <a:lnTo>
                  <a:pt x="299" y="12"/>
                </a:lnTo>
                <a:lnTo>
                  <a:pt x="253" y="0"/>
                </a:lnTo>
                <a:lnTo>
                  <a:pt x="163" y="12"/>
                </a:lnTo>
                <a:lnTo>
                  <a:pt x="97" y="35"/>
                </a:lnTo>
                <a:lnTo>
                  <a:pt x="43" y="85"/>
                </a:lnTo>
                <a:lnTo>
                  <a:pt x="8" y="167"/>
                </a:lnTo>
                <a:lnTo>
                  <a:pt x="0" y="236"/>
                </a:lnTo>
                <a:lnTo>
                  <a:pt x="16" y="306"/>
                </a:lnTo>
                <a:lnTo>
                  <a:pt x="35" y="345"/>
                </a:lnTo>
                <a:lnTo>
                  <a:pt x="66" y="376"/>
                </a:lnTo>
                <a:lnTo>
                  <a:pt x="109" y="402"/>
                </a:lnTo>
                <a:lnTo>
                  <a:pt x="163" y="422"/>
                </a:lnTo>
                <a:lnTo>
                  <a:pt x="237" y="434"/>
                </a:lnTo>
                <a:lnTo>
                  <a:pt x="297" y="421"/>
                </a:lnTo>
                <a:lnTo>
                  <a:pt x="337" y="407"/>
                </a:lnTo>
                <a:lnTo>
                  <a:pt x="372" y="384"/>
                </a:lnTo>
                <a:lnTo>
                  <a:pt x="415" y="341"/>
                </a:lnTo>
                <a:lnTo>
                  <a:pt x="438" y="298"/>
                </a:lnTo>
                <a:lnTo>
                  <a:pt x="431" y="260"/>
                </a:lnTo>
                <a:close/>
              </a:path>
            </a:pathLst>
          </a:custGeom>
          <a:solidFill>
            <a:srgbClr val="000000"/>
          </a:solidFill>
          <a:ln w="9525">
            <a:noFill/>
            <a:round/>
            <a:headEnd/>
            <a:tailEnd/>
          </a:ln>
        </p:spPr>
        <p:txBody>
          <a:bodyPr/>
          <a:lstStyle/>
          <a:p>
            <a:endParaRPr lang="es-ES"/>
          </a:p>
        </p:txBody>
      </p:sp>
      <p:sp>
        <p:nvSpPr>
          <p:cNvPr id="65588" name="Freeform 52"/>
          <p:cNvSpPr>
            <a:spLocks/>
          </p:cNvSpPr>
          <p:nvPr/>
        </p:nvSpPr>
        <p:spPr bwMode="auto">
          <a:xfrm>
            <a:off x="1647825" y="2343150"/>
            <a:ext cx="1573213" cy="284163"/>
          </a:xfrm>
          <a:custGeom>
            <a:avLst/>
            <a:gdLst>
              <a:gd name="T0" fmla="*/ 7 w 991"/>
              <a:gd name="T1" fmla="*/ 148 h 179"/>
              <a:gd name="T2" fmla="*/ 233 w 991"/>
              <a:gd name="T3" fmla="*/ 163 h 179"/>
              <a:gd name="T4" fmla="*/ 453 w 991"/>
              <a:gd name="T5" fmla="*/ 179 h 179"/>
              <a:gd name="T6" fmla="*/ 635 w 991"/>
              <a:gd name="T7" fmla="*/ 179 h 179"/>
              <a:gd name="T8" fmla="*/ 793 w 991"/>
              <a:gd name="T9" fmla="*/ 178 h 179"/>
              <a:gd name="T10" fmla="*/ 853 w 991"/>
              <a:gd name="T11" fmla="*/ 172 h 179"/>
              <a:gd name="T12" fmla="*/ 916 w 991"/>
              <a:gd name="T13" fmla="*/ 150 h 179"/>
              <a:gd name="T14" fmla="*/ 963 w 991"/>
              <a:gd name="T15" fmla="*/ 106 h 179"/>
              <a:gd name="T16" fmla="*/ 985 w 991"/>
              <a:gd name="T17" fmla="*/ 49 h 179"/>
              <a:gd name="T18" fmla="*/ 991 w 991"/>
              <a:gd name="T19" fmla="*/ 8 h 179"/>
              <a:gd name="T20" fmla="*/ 964 w 991"/>
              <a:gd name="T21" fmla="*/ 0 h 179"/>
              <a:gd name="T22" fmla="*/ 934 w 991"/>
              <a:gd name="T23" fmla="*/ 54 h 179"/>
              <a:gd name="T24" fmla="*/ 868 w 991"/>
              <a:gd name="T25" fmla="*/ 97 h 179"/>
              <a:gd name="T26" fmla="*/ 767 w 991"/>
              <a:gd name="T27" fmla="*/ 136 h 179"/>
              <a:gd name="T28" fmla="*/ 674 w 991"/>
              <a:gd name="T29" fmla="*/ 143 h 179"/>
              <a:gd name="T30" fmla="*/ 507 w 991"/>
              <a:gd name="T31" fmla="*/ 140 h 179"/>
              <a:gd name="T32" fmla="*/ 325 w 991"/>
              <a:gd name="T33" fmla="*/ 128 h 179"/>
              <a:gd name="T34" fmla="*/ 170 w 991"/>
              <a:gd name="T35" fmla="*/ 113 h 179"/>
              <a:gd name="T36" fmla="*/ 0 w 991"/>
              <a:gd name="T37" fmla="*/ 120 h 179"/>
              <a:gd name="T38" fmla="*/ 7 w 991"/>
              <a:gd name="T39" fmla="*/ 148 h 179"/>
              <a:gd name="T40" fmla="*/ 7 w 991"/>
              <a:gd name="T41" fmla="*/ 148 h 1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1"/>
              <a:gd name="T64" fmla="*/ 0 h 179"/>
              <a:gd name="T65" fmla="*/ 991 w 991"/>
              <a:gd name="T66" fmla="*/ 179 h 1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1" h="179">
                <a:moveTo>
                  <a:pt x="7" y="148"/>
                </a:moveTo>
                <a:lnTo>
                  <a:pt x="233" y="163"/>
                </a:lnTo>
                <a:lnTo>
                  <a:pt x="453" y="179"/>
                </a:lnTo>
                <a:lnTo>
                  <a:pt x="635" y="179"/>
                </a:lnTo>
                <a:lnTo>
                  <a:pt x="793" y="178"/>
                </a:lnTo>
                <a:lnTo>
                  <a:pt x="853" y="172"/>
                </a:lnTo>
                <a:lnTo>
                  <a:pt x="916" y="150"/>
                </a:lnTo>
                <a:lnTo>
                  <a:pt x="963" y="106"/>
                </a:lnTo>
                <a:lnTo>
                  <a:pt x="985" y="49"/>
                </a:lnTo>
                <a:lnTo>
                  <a:pt x="991" y="8"/>
                </a:lnTo>
                <a:lnTo>
                  <a:pt x="964" y="0"/>
                </a:lnTo>
                <a:lnTo>
                  <a:pt x="934" y="54"/>
                </a:lnTo>
                <a:lnTo>
                  <a:pt x="868" y="97"/>
                </a:lnTo>
                <a:lnTo>
                  <a:pt x="767" y="136"/>
                </a:lnTo>
                <a:lnTo>
                  <a:pt x="674" y="143"/>
                </a:lnTo>
                <a:lnTo>
                  <a:pt x="507" y="140"/>
                </a:lnTo>
                <a:lnTo>
                  <a:pt x="325" y="128"/>
                </a:lnTo>
                <a:lnTo>
                  <a:pt x="170" y="113"/>
                </a:lnTo>
                <a:lnTo>
                  <a:pt x="0" y="120"/>
                </a:lnTo>
                <a:lnTo>
                  <a:pt x="7" y="148"/>
                </a:lnTo>
                <a:close/>
              </a:path>
            </a:pathLst>
          </a:custGeom>
          <a:solidFill>
            <a:srgbClr val="000000"/>
          </a:solidFill>
          <a:ln w="9525">
            <a:noFill/>
            <a:round/>
            <a:headEnd/>
            <a:tailEnd/>
          </a:ln>
        </p:spPr>
        <p:txBody>
          <a:bodyPr/>
          <a:lstStyle/>
          <a:p>
            <a:endParaRPr lang="es-ES"/>
          </a:p>
        </p:txBody>
      </p:sp>
      <p:sp>
        <p:nvSpPr>
          <p:cNvPr id="65589" name="Freeform 53"/>
          <p:cNvSpPr>
            <a:spLocks/>
          </p:cNvSpPr>
          <p:nvPr/>
        </p:nvSpPr>
        <p:spPr bwMode="auto">
          <a:xfrm>
            <a:off x="2489200" y="3057525"/>
            <a:ext cx="363538" cy="357188"/>
          </a:xfrm>
          <a:custGeom>
            <a:avLst/>
            <a:gdLst>
              <a:gd name="T0" fmla="*/ 164 w 229"/>
              <a:gd name="T1" fmla="*/ 39 h 225"/>
              <a:gd name="T2" fmla="*/ 121 w 229"/>
              <a:gd name="T3" fmla="*/ 39 h 225"/>
              <a:gd name="T4" fmla="*/ 82 w 229"/>
              <a:gd name="T5" fmla="*/ 42 h 225"/>
              <a:gd name="T6" fmla="*/ 47 w 229"/>
              <a:gd name="T7" fmla="*/ 74 h 225"/>
              <a:gd name="T8" fmla="*/ 36 w 229"/>
              <a:gd name="T9" fmla="*/ 105 h 225"/>
              <a:gd name="T10" fmla="*/ 39 w 229"/>
              <a:gd name="T11" fmla="*/ 140 h 225"/>
              <a:gd name="T12" fmla="*/ 59 w 229"/>
              <a:gd name="T13" fmla="*/ 163 h 225"/>
              <a:gd name="T14" fmla="*/ 101 w 229"/>
              <a:gd name="T15" fmla="*/ 170 h 225"/>
              <a:gd name="T16" fmla="*/ 144 w 229"/>
              <a:gd name="T17" fmla="*/ 163 h 225"/>
              <a:gd name="T18" fmla="*/ 178 w 229"/>
              <a:gd name="T19" fmla="*/ 136 h 225"/>
              <a:gd name="T20" fmla="*/ 194 w 229"/>
              <a:gd name="T21" fmla="*/ 101 h 225"/>
              <a:gd name="T22" fmla="*/ 187 w 229"/>
              <a:gd name="T23" fmla="*/ 58 h 225"/>
              <a:gd name="T24" fmla="*/ 210 w 229"/>
              <a:gd name="T25" fmla="*/ 54 h 225"/>
              <a:gd name="T26" fmla="*/ 221 w 229"/>
              <a:gd name="T27" fmla="*/ 89 h 225"/>
              <a:gd name="T28" fmla="*/ 229 w 229"/>
              <a:gd name="T29" fmla="*/ 131 h 225"/>
              <a:gd name="T30" fmla="*/ 214 w 229"/>
              <a:gd name="T31" fmla="*/ 174 h 225"/>
              <a:gd name="T32" fmla="*/ 175 w 229"/>
              <a:gd name="T33" fmla="*/ 206 h 225"/>
              <a:gd name="T34" fmla="*/ 125 w 229"/>
              <a:gd name="T35" fmla="*/ 225 h 225"/>
              <a:gd name="T36" fmla="*/ 66 w 229"/>
              <a:gd name="T37" fmla="*/ 213 h 225"/>
              <a:gd name="T38" fmla="*/ 20 w 229"/>
              <a:gd name="T39" fmla="*/ 182 h 225"/>
              <a:gd name="T40" fmla="*/ 0 w 229"/>
              <a:gd name="T41" fmla="*/ 136 h 225"/>
              <a:gd name="T42" fmla="*/ 4 w 229"/>
              <a:gd name="T43" fmla="*/ 89 h 225"/>
              <a:gd name="T44" fmla="*/ 16 w 229"/>
              <a:gd name="T45" fmla="*/ 51 h 225"/>
              <a:gd name="T46" fmla="*/ 39 w 229"/>
              <a:gd name="T47" fmla="*/ 19 h 225"/>
              <a:gd name="T48" fmla="*/ 78 w 229"/>
              <a:gd name="T49" fmla="*/ 0 h 225"/>
              <a:gd name="T50" fmla="*/ 121 w 229"/>
              <a:gd name="T51" fmla="*/ 0 h 225"/>
              <a:gd name="T52" fmla="*/ 155 w 229"/>
              <a:gd name="T53" fmla="*/ 8 h 225"/>
              <a:gd name="T54" fmla="*/ 175 w 229"/>
              <a:gd name="T55" fmla="*/ 19 h 225"/>
              <a:gd name="T56" fmla="*/ 164 w 229"/>
              <a:gd name="T57" fmla="*/ 39 h 225"/>
              <a:gd name="T58" fmla="*/ 164 w 229"/>
              <a:gd name="T59" fmla="*/ 39 h 2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29"/>
              <a:gd name="T91" fmla="*/ 0 h 225"/>
              <a:gd name="T92" fmla="*/ 229 w 229"/>
              <a:gd name="T93" fmla="*/ 225 h 2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29" h="225">
                <a:moveTo>
                  <a:pt x="164" y="39"/>
                </a:moveTo>
                <a:lnTo>
                  <a:pt x="121" y="39"/>
                </a:lnTo>
                <a:lnTo>
                  <a:pt x="82" y="42"/>
                </a:lnTo>
                <a:lnTo>
                  <a:pt x="47" y="74"/>
                </a:lnTo>
                <a:lnTo>
                  <a:pt x="36" y="105"/>
                </a:lnTo>
                <a:lnTo>
                  <a:pt x="39" y="140"/>
                </a:lnTo>
                <a:lnTo>
                  <a:pt x="59" y="163"/>
                </a:lnTo>
                <a:lnTo>
                  <a:pt x="101" y="170"/>
                </a:lnTo>
                <a:lnTo>
                  <a:pt x="144" y="163"/>
                </a:lnTo>
                <a:lnTo>
                  <a:pt x="178" y="136"/>
                </a:lnTo>
                <a:lnTo>
                  <a:pt x="194" y="101"/>
                </a:lnTo>
                <a:lnTo>
                  <a:pt x="187" y="58"/>
                </a:lnTo>
                <a:lnTo>
                  <a:pt x="210" y="54"/>
                </a:lnTo>
                <a:lnTo>
                  <a:pt x="221" y="89"/>
                </a:lnTo>
                <a:lnTo>
                  <a:pt x="229" y="131"/>
                </a:lnTo>
                <a:lnTo>
                  <a:pt x="214" y="174"/>
                </a:lnTo>
                <a:lnTo>
                  <a:pt x="175" y="206"/>
                </a:lnTo>
                <a:lnTo>
                  <a:pt x="125" y="225"/>
                </a:lnTo>
                <a:lnTo>
                  <a:pt x="66" y="213"/>
                </a:lnTo>
                <a:lnTo>
                  <a:pt x="20" y="182"/>
                </a:lnTo>
                <a:lnTo>
                  <a:pt x="0" y="136"/>
                </a:lnTo>
                <a:lnTo>
                  <a:pt x="4" y="89"/>
                </a:lnTo>
                <a:lnTo>
                  <a:pt x="16" y="51"/>
                </a:lnTo>
                <a:lnTo>
                  <a:pt x="39" y="19"/>
                </a:lnTo>
                <a:lnTo>
                  <a:pt x="78" y="0"/>
                </a:lnTo>
                <a:lnTo>
                  <a:pt x="121" y="0"/>
                </a:lnTo>
                <a:lnTo>
                  <a:pt x="155" y="8"/>
                </a:lnTo>
                <a:lnTo>
                  <a:pt x="175" y="19"/>
                </a:lnTo>
                <a:lnTo>
                  <a:pt x="164" y="39"/>
                </a:lnTo>
                <a:close/>
              </a:path>
            </a:pathLst>
          </a:custGeom>
          <a:solidFill>
            <a:srgbClr val="000000"/>
          </a:solidFill>
          <a:ln w="9525">
            <a:noFill/>
            <a:round/>
            <a:headEnd/>
            <a:tailEnd/>
          </a:ln>
        </p:spPr>
        <p:txBody>
          <a:bodyPr/>
          <a:lstStyle/>
          <a:p>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s-ES_tradnl" sz="3200" smtClean="0"/>
              <a:t>Etapas de un Proyecto de Acuicultura </a:t>
            </a:r>
            <a:endParaRPr lang="es-ES_tradnl" smtClean="0"/>
          </a:p>
        </p:txBody>
      </p:sp>
      <p:sp>
        <p:nvSpPr>
          <p:cNvPr id="453635" name="Rectangle 3"/>
          <p:cNvSpPr>
            <a:spLocks noGrp="1" noChangeArrowheads="1"/>
          </p:cNvSpPr>
          <p:nvPr>
            <p:ph type="body" idx="1"/>
          </p:nvPr>
        </p:nvSpPr>
        <p:spPr/>
        <p:txBody>
          <a:bodyPr/>
          <a:lstStyle/>
          <a:p>
            <a:pPr eaLnBrk="1" hangingPunct="1">
              <a:defRPr/>
            </a:pPr>
            <a:r>
              <a:rPr lang="es-EC" sz="2000" smtClean="0"/>
              <a:t>Se distinguen tres niveles de profundidad en un estudio de evaluación de proyectos:</a:t>
            </a:r>
            <a:endParaRPr lang="es-EC" sz="1800" smtClean="0"/>
          </a:p>
          <a:p>
            <a:pPr eaLnBrk="1" hangingPunct="1">
              <a:defRPr/>
            </a:pPr>
            <a:endParaRPr lang="es-ES_tradnl" sz="1800" smtClean="0"/>
          </a:p>
          <a:p>
            <a:pPr lvl="1" eaLnBrk="1" hangingPunct="1">
              <a:defRPr/>
            </a:pPr>
            <a:r>
              <a:rPr lang="es-ES_tradnl" sz="2400" smtClean="0"/>
              <a:t>Perfil</a:t>
            </a:r>
          </a:p>
          <a:p>
            <a:pPr lvl="1" eaLnBrk="1" hangingPunct="1">
              <a:defRPr/>
            </a:pPr>
            <a:endParaRPr lang="es-ES_tradnl" sz="2400" smtClean="0"/>
          </a:p>
          <a:p>
            <a:pPr lvl="1" eaLnBrk="1" hangingPunct="1">
              <a:defRPr/>
            </a:pPr>
            <a:r>
              <a:rPr lang="es-ES_tradnl" sz="2400" smtClean="0"/>
              <a:t>Estudios de Prefactibilidad</a:t>
            </a:r>
          </a:p>
          <a:p>
            <a:pPr lvl="1" eaLnBrk="1" hangingPunct="1">
              <a:defRPr/>
            </a:pPr>
            <a:endParaRPr lang="es-ES_tradnl" sz="2400" smtClean="0"/>
          </a:p>
          <a:p>
            <a:pPr lvl="1" eaLnBrk="1" hangingPunct="1">
              <a:defRPr/>
            </a:pPr>
            <a:r>
              <a:rPr lang="es-ES_tradnl" sz="2400" smtClean="0"/>
              <a:t>Administración del Proyecto</a:t>
            </a:r>
          </a:p>
          <a:p>
            <a:pPr eaLnBrk="1" hangingPunct="1">
              <a:defRPr/>
            </a:pPr>
            <a:endParaRPr lang="es-ES_tradnl" sz="1800" smtClean="0"/>
          </a:p>
        </p:txBody>
      </p:sp>
    </p:spTree>
  </p:cSld>
  <p:clrMapOvr>
    <a:masterClrMapping/>
  </p:clrMapOvr>
  <p:transition>
    <p:sndAc>
      <p:stSnd>
        <p:snd r:embed="rId2" name="DIALOG.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0" y="533400"/>
            <a:ext cx="9144000" cy="5883275"/>
          </a:xfrm>
          <a:prstGeom prst="rect">
            <a:avLst/>
          </a:prstGeom>
          <a:noFill/>
          <a:ln w="12700" cap="sq">
            <a:noFill/>
            <a:miter lim="800000"/>
            <a:headEnd type="none" w="sm" len="sm"/>
            <a:tailEnd type="none" w="sm" len="sm"/>
          </a:ln>
        </p:spPr>
        <p:txBody>
          <a:bodyPr>
            <a:spAutoFit/>
          </a:bodyPr>
          <a:lstStyle/>
          <a:p>
            <a:pPr marL="1143000" lvl="2" defTabSz="762000"/>
            <a:r>
              <a:rPr lang="es-ES_tradnl" sz="4000" b="1" i="1"/>
              <a:t>	a. identificación</a:t>
            </a:r>
            <a:r>
              <a:rPr lang="es-ES_tradnl" sz="4000" i="1"/>
              <a:t>:</a:t>
            </a:r>
            <a:r>
              <a:rPr lang="es-ES_tradnl" sz="4000" b="1"/>
              <a:t> </a:t>
            </a:r>
            <a:r>
              <a:rPr lang="es-ES_tradnl" sz="4000"/>
              <a:t>Se describe claramente el problema, la oportunidad o la necesidad que dio origen al proyecto  y  se definen cuales son los resultados que se esperan con el proyecto.</a:t>
            </a:r>
            <a:endParaRPr lang="es-ES_tradnl" sz="4000" noProof="1"/>
          </a:p>
          <a:p>
            <a:pPr marL="571500" lvl="1" defTabSz="762000"/>
            <a:r>
              <a:rPr lang="es-ES_tradnl" sz="4000" i="1"/>
              <a:t>	   </a:t>
            </a:r>
          </a:p>
          <a:p>
            <a:pPr marL="571500" lvl="1" algn="r" defTabSz="762000"/>
            <a:r>
              <a:rPr lang="es-ES_tradnl" sz="4000" i="1"/>
              <a:t>  </a:t>
            </a:r>
          </a:p>
          <a:p>
            <a:pPr defTabSz="762000">
              <a:spcBef>
                <a:spcPct val="50000"/>
              </a:spcBef>
            </a:pPr>
            <a:endParaRPr lang="es-ES_tradnl" sz="4000"/>
          </a:p>
        </p:txBody>
      </p:sp>
      <p:graphicFrame>
        <p:nvGraphicFramePr>
          <p:cNvPr id="2050"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050" name="Imagen" r:id="rId4" imgW="1728720" imgH="3252600" progId="MS_ClipArt_Gallery.2">
              <p:embed/>
            </p:oleObj>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1228725" y="0"/>
            <a:ext cx="7772400" cy="1143000"/>
          </a:xfrm>
        </p:spPr>
        <p:txBody>
          <a:bodyPr/>
          <a:lstStyle/>
          <a:p>
            <a:pPr algn="r"/>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a:defRPr/>
            </a:pPr>
            <a:r>
              <a:rPr lang="es-EC" dirty="0" smtClean="0"/>
              <a:t>Guayaquil, 1966.</a:t>
            </a:r>
          </a:p>
          <a:p>
            <a:pPr algn="r">
              <a:defRPr/>
            </a:pPr>
            <a:r>
              <a:rPr lang="es-EC" dirty="0" err="1" smtClean="0"/>
              <a:t>BSc.</a:t>
            </a:r>
            <a:r>
              <a:rPr lang="es-EC" dirty="0" smtClean="0"/>
              <a:t> Acuicultura. (ESPOL 1991).</a:t>
            </a:r>
          </a:p>
          <a:p>
            <a:pPr algn="r">
              <a:defRPr/>
            </a:pPr>
            <a:r>
              <a:rPr lang="es-EC" dirty="0" smtClean="0"/>
              <a:t>Magister en Administración de Empresas. (ESPOL, 1996).</a:t>
            </a:r>
          </a:p>
          <a:p>
            <a:pPr algn="r">
              <a:defRPr/>
            </a:pPr>
            <a:r>
              <a:rPr lang="es-EC" dirty="0" smtClean="0"/>
              <a:t>Profesor ESPOL desde el 2001.</a:t>
            </a:r>
          </a:p>
          <a:p>
            <a:pPr algn="r">
              <a:defRPr/>
            </a:pPr>
            <a:r>
              <a:rPr lang="es-EC" dirty="0" smtClean="0"/>
              <a:t>20 años experiencia profesional: </a:t>
            </a:r>
          </a:p>
          <a:p>
            <a:pPr lvl="1" algn="r">
              <a:defRPr/>
            </a:pPr>
            <a:r>
              <a:rPr lang="es-EC" sz="2800" dirty="0" smtClean="0"/>
              <a:t>Producción.</a:t>
            </a:r>
          </a:p>
          <a:p>
            <a:pPr lvl="1" algn="r">
              <a:defRPr/>
            </a:pPr>
            <a:r>
              <a:rPr lang="es-EC" sz="2800" dirty="0" smtClean="0"/>
              <a:t>Administración.</a:t>
            </a:r>
          </a:p>
          <a:p>
            <a:pPr lvl="1" algn="r">
              <a:defRPr/>
            </a:pPr>
            <a:r>
              <a:rPr lang="es-EC" sz="2800" dirty="0" smtClean="0"/>
              <a:t>Finanzas.</a:t>
            </a:r>
          </a:p>
          <a:p>
            <a:pPr lvl="1" algn="r">
              <a:defRPr/>
            </a:pPr>
            <a:r>
              <a:rPr lang="es-EC" sz="2800" dirty="0" smtClean="0"/>
              <a:t>Investigación.</a:t>
            </a:r>
          </a:p>
          <a:p>
            <a:pPr lvl="1" algn="r">
              <a:defRPr/>
            </a:pPr>
            <a:r>
              <a:rPr lang="es-EC" sz="2800" dirty="0" smtClean="0"/>
              <a:t>Consultorías.</a:t>
            </a:r>
          </a:p>
        </p:txBody>
      </p:sp>
      <p:pic>
        <p:nvPicPr>
          <p:cNvPr id="8196"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defRPr/>
            </a:pPr>
            <a:r>
              <a:rPr lang="es-US" dirty="0">
                <a:latin typeface="+mn-lt"/>
                <a:hlinkClick r:id="rId4"/>
              </a:rPr>
              <a:t>Otras Publicaciones del mismo autor en Repositorio ESPOL</a:t>
            </a:r>
            <a:endParaRPr lang="es-US" dirty="0">
              <a:latin typeface="+mn-lt"/>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57200" y="533400"/>
            <a:ext cx="8794750" cy="1235075"/>
          </a:xfrm>
          <a:prstGeom prst="rect">
            <a:avLst/>
          </a:prstGeom>
          <a:noFill/>
          <a:ln w="12700" cap="sq">
            <a:noFill/>
            <a:miter lim="800000"/>
            <a:headEnd type="none" w="sm" len="sm"/>
            <a:tailEnd type="none" w="sm" len="sm"/>
          </a:ln>
        </p:spPr>
        <p:txBody>
          <a:bodyPr wrap="none">
            <a:spAutoFit/>
          </a:bodyPr>
          <a:lstStyle/>
          <a:p>
            <a:pPr defTabSz="762000">
              <a:spcBef>
                <a:spcPct val="50000"/>
              </a:spcBef>
              <a:buFontTx/>
              <a:buChar char="•"/>
            </a:pPr>
            <a:r>
              <a:rPr lang="es-ES_tradnl" sz="3000"/>
              <a:t>¿Cuál es el resultado final esperado del proyecto?</a:t>
            </a:r>
          </a:p>
          <a:p>
            <a:pPr defTabSz="762000">
              <a:spcBef>
                <a:spcPct val="50000"/>
              </a:spcBef>
              <a:buFontTx/>
              <a:buChar char="•"/>
            </a:pPr>
            <a:r>
              <a:rPr lang="es-ES_tradnl" sz="3000"/>
              <a:t>¿Cuál es el alcance del proyecto?</a:t>
            </a:r>
          </a:p>
        </p:txBody>
      </p:sp>
      <p:sp>
        <p:nvSpPr>
          <p:cNvPr id="3076" name="Text Box 3"/>
          <p:cNvSpPr txBox="1">
            <a:spLocks noChangeArrowheads="1"/>
          </p:cNvSpPr>
          <p:nvPr/>
        </p:nvSpPr>
        <p:spPr bwMode="auto">
          <a:xfrm>
            <a:off x="503238" y="2133600"/>
            <a:ext cx="7924800" cy="1920875"/>
          </a:xfrm>
          <a:prstGeom prst="rect">
            <a:avLst/>
          </a:prstGeom>
          <a:noFill/>
          <a:ln w="12700" cap="sq">
            <a:noFill/>
            <a:miter lim="800000"/>
            <a:headEnd type="none" w="sm" len="sm"/>
            <a:tailEnd type="none" w="sm" len="sm"/>
          </a:ln>
        </p:spPr>
        <p:txBody>
          <a:bodyPr>
            <a:spAutoFit/>
          </a:bodyPr>
          <a:lstStyle/>
          <a:p>
            <a:pPr algn="just" defTabSz="762000">
              <a:spcBef>
                <a:spcPct val="50000"/>
              </a:spcBef>
            </a:pPr>
            <a:r>
              <a:rPr lang="es-ES_tradnl" sz="3000"/>
              <a:t>Entréguele al mejor tirador del mundo, el arma más sofisticada, certera y precisa fabricada hasta el momento, pero no le diga dónde está el blanco. ¿Que ocurriría?  </a:t>
            </a:r>
          </a:p>
        </p:txBody>
      </p:sp>
      <p:sp>
        <p:nvSpPr>
          <p:cNvPr id="505860" name="Text Box 4"/>
          <p:cNvSpPr txBox="1">
            <a:spLocks noChangeArrowheads="1"/>
          </p:cNvSpPr>
          <p:nvPr/>
        </p:nvSpPr>
        <p:spPr bwMode="auto">
          <a:xfrm>
            <a:off x="579438" y="4267200"/>
            <a:ext cx="7848600" cy="8223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b="1"/>
              <a:t>1. El tirador no acertaría ninguno de sus tiros. Habrá desperdiciado su tiempo y su esfuerzo.</a:t>
            </a:r>
          </a:p>
        </p:txBody>
      </p:sp>
      <p:sp>
        <p:nvSpPr>
          <p:cNvPr id="505861" name="Text Box 5"/>
          <p:cNvSpPr txBox="1">
            <a:spLocks noChangeArrowheads="1"/>
          </p:cNvSpPr>
          <p:nvPr/>
        </p:nvSpPr>
        <p:spPr bwMode="auto">
          <a:xfrm>
            <a:off x="503238" y="5410200"/>
            <a:ext cx="7924800" cy="45720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b="1"/>
              <a:t>2. Usted perderá su inversión. </a:t>
            </a:r>
          </a:p>
        </p:txBody>
      </p:sp>
      <p:graphicFrame>
        <p:nvGraphicFramePr>
          <p:cNvPr id="3074" name="Object 6">
            <a:hlinkClick r:id="rId3" action="ppaction://hlinksldjump"/>
          </p:cNvPr>
          <p:cNvGraphicFramePr>
            <a:graphicFrameLocks noChangeAspect="1"/>
          </p:cNvGraphicFramePr>
          <p:nvPr/>
        </p:nvGraphicFramePr>
        <p:xfrm>
          <a:off x="8047038" y="0"/>
          <a:ext cx="381000" cy="533400"/>
        </p:xfrm>
        <a:graphic>
          <a:graphicData uri="http://schemas.openxmlformats.org/presentationml/2006/ole">
            <p:oleObj spid="_x0000_s3074"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505860"/>
                                        </p:tgtEl>
                                        <p:attrNameLst>
                                          <p:attrName>style.visibility</p:attrName>
                                        </p:attrNameLst>
                                      </p:cBhvr>
                                      <p:to>
                                        <p:strVal val="visible"/>
                                      </p:to>
                                    </p:set>
                                    <p:anim calcmode="lin" valueType="num">
                                      <p:cBhvr>
                                        <p:cTn id="7" dur="500" fill="hold"/>
                                        <p:tgtEl>
                                          <p:spTgt spid="505860"/>
                                        </p:tgtEl>
                                        <p:attrNameLst>
                                          <p:attrName>ppt_x</p:attrName>
                                        </p:attrNameLst>
                                      </p:cBhvr>
                                      <p:tavLst>
                                        <p:tav tm="0">
                                          <p:val>
                                            <p:strVal val="#ppt_x"/>
                                          </p:val>
                                        </p:tav>
                                        <p:tav tm="100000">
                                          <p:val>
                                            <p:strVal val="#ppt_x"/>
                                          </p:val>
                                        </p:tav>
                                      </p:tavLst>
                                    </p:anim>
                                    <p:anim calcmode="lin" valueType="num">
                                      <p:cBhvr>
                                        <p:cTn id="8" dur="500" fill="hold"/>
                                        <p:tgtEl>
                                          <p:spTgt spid="505860"/>
                                        </p:tgtEl>
                                        <p:attrNameLst>
                                          <p:attrName>ppt_y</p:attrName>
                                        </p:attrNameLst>
                                      </p:cBhvr>
                                      <p:tavLst>
                                        <p:tav tm="0">
                                          <p:val>
                                            <p:strVal val="#ppt_y+#ppt_h/2"/>
                                          </p:val>
                                        </p:tav>
                                        <p:tav tm="100000">
                                          <p:val>
                                            <p:strVal val="#ppt_y"/>
                                          </p:val>
                                        </p:tav>
                                      </p:tavLst>
                                    </p:anim>
                                    <p:anim calcmode="lin" valueType="num">
                                      <p:cBhvr>
                                        <p:cTn id="9" dur="500" fill="hold"/>
                                        <p:tgtEl>
                                          <p:spTgt spid="505860"/>
                                        </p:tgtEl>
                                        <p:attrNameLst>
                                          <p:attrName>ppt_w</p:attrName>
                                        </p:attrNameLst>
                                      </p:cBhvr>
                                      <p:tavLst>
                                        <p:tav tm="0">
                                          <p:val>
                                            <p:strVal val="#ppt_w"/>
                                          </p:val>
                                        </p:tav>
                                        <p:tav tm="100000">
                                          <p:val>
                                            <p:strVal val="#ppt_w"/>
                                          </p:val>
                                        </p:tav>
                                      </p:tavLst>
                                    </p:anim>
                                    <p:anim calcmode="lin" valueType="num">
                                      <p:cBhvr>
                                        <p:cTn id="10" dur="500" fill="hold"/>
                                        <p:tgtEl>
                                          <p:spTgt spid="505860"/>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505860"/>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505861"/>
                                        </p:tgtEl>
                                        <p:attrNameLst>
                                          <p:attrName>style.visibility</p:attrName>
                                        </p:attrNameLst>
                                      </p:cBhvr>
                                      <p:to>
                                        <p:strVal val="visible"/>
                                      </p:to>
                                    </p:set>
                                    <p:anim calcmode="lin" valueType="num">
                                      <p:cBhvr additive="base">
                                        <p:cTn id="15" dur="500" fill="hold"/>
                                        <p:tgtEl>
                                          <p:spTgt spid="505861"/>
                                        </p:tgtEl>
                                        <p:attrNameLst>
                                          <p:attrName>ppt_x</p:attrName>
                                        </p:attrNameLst>
                                      </p:cBhvr>
                                      <p:tavLst>
                                        <p:tav tm="0">
                                          <p:val>
                                            <p:strVal val="0-#ppt_w/2"/>
                                          </p:val>
                                        </p:tav>
                                        <p:tav tm="100000">
                                          <p:val>
                                            <p:strVal val="#ppt_x"/>
                                          </p:val>
                                        </p:tav>
                                      </p:tavLst>
                                    </p:anim>
                                    <p:anim calcmode="lin" valueType="num">
                                      <p:cBhvr additive="base">
                                        <p:cTn id="16" dur="500" fill="hold"/>
                                        <p:tgtEl>
                                          <p:spTgt spid="505861"/>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5861"/>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860" grpId="0" autoUpdateAnimBg="0"/>
      <p:bldP spid="50586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2"/>
          <p:cNvSpPr txBox="1">
            <a:spLocks noChangeArrowheads="1"/>
          </p:cNvSpPr>
          <p:nvPr/>
        </p:nvSpPr>
        <p:spPr bwMode="auto">
          <a:xfrm>
            <a:off x="1447800" y="669925"/>
            <a:ext cx="7696200" cy="37496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4000"/>
              <a:t>Cuando no se definen los resultados que se esperan obtener con el proyecto y/o estos no son conocidos por el equipo de trabajo del proyecto, se llevará al proyecto a un:</a:t>
            </a:r>
          </a:p>
        </p:txBody>
      </p:sp>
      <p:sp>
        <p:nvSpPr>
          <p:cNvPr id="506883" name="Text Box 3"/>
          <p:cNvSpPr txBox="1">
            <a:spLocks noChangeArrowheads="1"/>
          </p:cNvSpPr>
          <p:nvPr/>
        </p:nvSpPr>
        <p:spPr bwMode="auto">
          <a:xfrm>
            <a:off x="990600" y="4953000"/>
            <a:ext cx="7832725" cy="701675"/>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4000" b="1"/>
              <a:t>Fracaso muy bien administrado</a:t>
            </a:r>
          </a:p>
        </p:txBody>
      </p:sp>
      <p:graphicFrame>
        <p:nvGraphicFramePr>
          <p:cNvPr id="4098" name="Object 4">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098"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06883"/>
                                        </p:tgtEl>
                                        <p:attrNameLst>
                                          <p:attrName>style.visibility</p:attrName>
                                        </p:attrNameLst>
                                      </p:cBhvr>
                                      <p:to>
                                        <p:strVal val="visible"/>
                                      </p:to>
                                    </p:set>
                                    <p:anim calcmode="lin" valueType="num">
                                      <p:cBhvr>
                                        <p:cTn id="7" dur="1000" fill="hold"/>
                                        <p:tgtEl>
                                          <p:spTgt spid="506883"/>
                                        </p:tgtEl>
                                        <p:attrNameLst>
                                          <p:attrName>ppt_w</p:attrName>
                                        </p:attrNameLst>
                                      </p:cBhvr>
                                      <p:tavLst>
                                        <p:tav tm="0">
                                          <p:val>
                                            <p:fltVal val="0"/>
                                          </p:val>
                                        </p:tav>
                                        <p:tav tm="100000">
                                          <p:val>
                                            <p:strVal val="#ppt_w"/>
                                          </p:val>
                                        </p:tav>
                                      </p:tavLst>
                                    </p:anim>
                                    <p:anim calcmode="lin" valueType="num">
                                      <p:cBhvr>
                                        <p:cTn id="8" dur="1000" fill="hold"/>
                                        <p:tgtEl>
                                          <p:spTgt spid="506883"/>
                                        </p:tgtEl>
                                        <p:attrNameLst>
                                          <p:attrName>ppt_h</p:attrName>
                                        </p:attrNameLst>
                                      </p:cBhvr>
                                      <p:tavLst>
                                        <p:tav tm="0">
                                          <p:val>
                                            <p:fltVal val="0"/>
                                          </p:val>
                                        </p:tav>
                                        <p:tav tm="100000">
                                          <p:val>
                                            <p:strVal val="#ppt_h"/>
                                          </p:val>
                                        </p:tav>
                                      </p:tavLst>
                                    </p:anim>
                                    <p:anim calcmode="lin" valueType="num">
                                      <p:cBhvr>
                                        <p:cTn id="9" dur="1000" fill="hold"/>
                                        <p:tgtEl>
                                          <p:spTgt spid="50688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0688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0" y="533400"/>
            <a:ext cx="9144000" cy="6492875"/>
          </a:xfrm>
          <a:prstGeom prst="rect">
            <a:avLst/>
          </a:prstGeom>
          <a:noFill/>
          <a:ln w="12700" cap="sq">
            <a:noFill/>
            <a:miter lim="800000"/>
            <a:headEnd type="none" w="sm" len="sm"/>
            <a:tailEnd type="none" w="sm" len="sm"/>
          </a:ln>
        </p:spPr>
        <p:txBody>
          <a:bodyPr>
            <a:spAutoFit/>
          </a:bodyPr>
          <a:lstStyle/>
          <a:p>
            <a:pPr marL="1143000" lvl="2" defTabSz="762000"/>
            <a:r>
              <a:rPr lang="es-ES_tradnl" sz="4000" b="1" i="1"/>
              <a:t>	a. identificación</a:t>
            </a:r>
            <a:r>
              <a:rPr lang="es-ES_tradnl" sz="4000" i="1"/>
              <a:t>:</a:t>
            </a:r>
            <a:r>
              <a:rPr lang="es-ES_tradnl" sz="4000" b="1"/>
              <a:t> </a:t>
            </a:r>
            <a:r>
              <a:rPr lang="es-ES_tradnl" sz="4000"/>
              <a:t>Se describe claramente el problema, la oportunidad o la necesidad que dio origen al proyecto  y  se definen cuales son los resultados (metas) que se esperan con el proyecto.</a:t>
            </a:r>
            <a:endParaRPr lang="es-ES_tradnl" sz="4000" noProof="1"/>
          </a:p>
          <a:p>
            <a:pPr marL="571500" lvl="1" defTabSz="762000"/>
            <a:r>
              <a:rPr lang="es-ES_tradnl" sz="4000" i="1"/>
              <a:t>	   </a:t>
            </a:r>
          </a:p>
          <a:p>
            <a:pPr marL="571500" lvl="1" algn="r" defTabSz="762000"/>
            <a:r>
              <a:rPr lang="es-ES_tradnl" sz="4000" i="1"/>
              <a:t>  </a:t>
            </a:r>
          </a:p>
          <a:p>
            <a:pPr defTabSz="762000">
              <a:spcBef>
                <a:spcPct val="50000"/>
              </a:spcBef>
            </a:pPr>
            <a:endParaRPr lang="es-ES_tradnl" sz="4000"/>
          </a:p>
        </p:txBody>
      </p:sp>
      <p:graphicFrame>
        <p:nvGraphicFramePr>
          <p:cNvPr id="5122"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5122" name="Imagen" r:id="rId4" imgW="1728720" imgH="3252600" progId="MS_ClipArt_Gallery.2">
              <p:embed/>
            </p:oleObj>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2"/>
          <p:cNvSpPr txBox="1">
            <a:spLocks noChangeArrowheads="1"/>
          </p:cNvSpPr>
          <p:nvPr/>
        </p:nvSpPr>
        <p:spPr bwMode="auto">
          <a:xfrm>
            <a:off x="1447800" y="381000"/>
            <a:ext cx="6553200" cy="7016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 sz="4000"/>
              <a:t>Antes de Fijar las metas:</a:t>
            </a:r>
          </a:p>
        </p:txBody>
      </p:sp>
      <p:sp>
        <p:nvSpPr>
          <p:cNvPr id="508931" name="Text Box 3"/>
          <p:cNvSpPr txBox="1">
            <a:spLocks noChangeArrowheads="1"/>
          </p:cNvSpPr>
          <p:nvPr/>
        </p:nvSpPr>
        <p:spPr bwMode="auto">
          <a:xfrm>
            <a:off x="1447800" y="1341438"/>
            <a:ext cx="6934200" cy="1554162"/>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 sz="3200"/>
              <a:t>1. Considerar que la meta debe hacer que el equipo  se concentre en el resultado esperado.</a:t>
            </a:r>
          </a:p>
        </p:txBody>
      </p:sp>
      <p:sp>
        <p:nvSpPr>
          <p:cNvPr id="508932" name="Text Box 4"/>
          <p:cNvSpPr txBox="1">
            <a:spLocks noChangeArrowheads="1"/>
          </p:cNvSpPr>
          <p:nvPr/>
        </p:nvSpPr>
        <p:spPr bwMode="auto">
          <a:xfrm>
            <a:off x="1447800" y="3276600"/>
            <a:ext cx="6934200" cy="106680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 sz="3200"/>
              <a:t>2. Propiciar compromiso y acuerdo entorno a las metas del proyecto.</a:t>
            </a:r>
          </a:p>
        </p:txBody>
      </p:sp>
      <p:sp>
        <p:nvSpPr>
          <p:cNvPr id="508933" name="Text Box 5"/>
          <p:cNvSpPr txBox="1">
            <a:spLocks noChangeArrowheads="1"/>
          </p:cNvSpPr>
          <p:nvPr/>
        </p:nvSpPr>
        <p:spPr bwMode="auto">
          <a:xfrm>
            <a:off x="1524000" y="4953000"/>
            <a:ext cx="6934200" cy="106680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 sz="3200"/>
              <a:t>3. El usuario final debe participar en el diseño de las metas.</a:t>
            </a:r>
          </a:p>
        </p:txBody>
      </p:sp>
      <p:graphicFrame>
        <p:nvGraphicFramePr>
          <p:cNvPr id="6146" name="Object 6">
            <a:hlinkClick r:id="rId4" action="ppaction://hlinksldjump"/>
          </p:cNvPr>
          <p:cNvGraphicFramePr>
            <a:graphicFrameLocks noChangeAspect="1"/>
          </p:cNvGraphicFramePr>
          <p:nvPr/>
        </p:nvGraphicFramePr>
        <p:xfrm>
          <a:off x="8763000" y="0"/>
          <a:ext cx="381000" cy="533400"/>
        </p:xfrm>
        <a:graphic>
          <a:graphicData uri="http://schemas.openxmlformats.org/presentationml/2006/ole">
            <p:oleObj spid="_x0000_s6146" name="Imagen" r:id="rId5"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508931"/>
                                        </p:tgtEl>
                                        <p:attrNameLst>
                                          <p:attrName>style.visibility</p:attrName>
                                        </p:attrNameLst>
                                      </p:cBhvr>
                                      <p:to>
                                        <p:strVal val="visible"/>
                                      </p:to>
                                    </p:set>
                                    <p:anim to="" calcmode="lin" valueType="num">
                                      <p:cBhvr>
                                        <p:cTn id="7" dur="1" fill="hold"/>
                                        <p:tgtEl>
                                          <p:spTgt spid="508931"/>
                                        </p:tgtEl>
                                        <p:attrNameLst>
                                          <p:attrName/>
                                        </p:attrNameLst>
                                      </p:cBhvr>
                                    </p:anim>
                                  </p:childTnLst>
                                  <p:subTnLst>
                                    <p:animClr clrSpc="rgb" dir="cw">
                                      <p:cBhvr override="childStyle">
                                        <p:cTn dur="1" fill="hold" display="0" masterRel="nextClick" afterEffect="1"/>
                                        <p:tgtEl>
                                          <p:spTgt spid="508931"/>
                                        </p:tgtEl>
                                        <p:attrNameLst>
                                          <p:attrName>ppt_c</p:attrName>
                                        </p:attrNameLst>
                                      </p:cBhvr>
                                      <p:to>
                                        <a:srgbClr val="D2C36A"/>
                                      </p:to>
                                    </p:animClr>
                                  </p:sub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508932"/>
                                        </p:tgtEl>
                                        <p:attrNameLst>
                                          <p:attrName>style.visibility</p:attrName>
                                        </p:attrNameLst>
                                      </p:cBhvr>
                                      <p:to>
                                        <p:strVal val="visible"/>
                                      </p:to>
                                    </p:set>
                                    <p:anim to="" calcmode="lin" valueType="num">
                                      <p:cBhvr>
                                        <p:cTn id="12" dur="1" fill="hold"/>
                                        <p:tgtEl>
                                          <p:spTgt spid="508932"/>
                                        </p:tgtEl>
                                        <p:attrNameLst>
                                          <p:attrName/>
                                        </p:attrNameLst>
                                      </p:cBhvr>
                                    </p:anim>
                                  </p:childTnLst>
                                  <p:subTnLst>
                                    <p:animClr clrSpc="rgb" dir="cw">
                                      <p:cBhvr override="childStyle">
                                        <p:cTn dur="1" fill="hold" display="0" masterRel="nextClick" afterEffect="1"/>
                                        <p:tgtEl>
                                          <p:spTgt spid="508932"/>
                                        </p:tgtEl>
                                        <p:attrNameLst>
                                          <p:attrName>ppt_c</p:attrName>
                                        </p:attrNameLst>
                                      </p:cBhvr>
                                      <p:to>
                                        <a:srgbClr val="D2C36A"/>
                                      </p:to>
                                    </p:animClr>
                                  </p:sub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508933"/>
                                        </p:tgtEl>
                                        <p:attrNameLst>
                                          <p:attrName>style.visibility</p:attrName>
                                        </p:attrNameLst>
                                      </p:cBhvr>
                                      <p:to>
                                        <p:strVal val="visible"/>
                                      </p:to>
                                    </p:set>
                                    <p:anim to="" calcmode="lin" valueType="num">
                                      <p:cBhvr>
                                        <p:cTn id="17" dur="1" fill="hold"/>
                                        <p:tgtEl>
                                          <p:spTgt spid="508933"/>
                                        </p:tgtEl>
                                        <p:attrNameLst>
                                          <p:attrName/>
                                        </p:attrNameLst>
                                      </p:cBhvr>
                                    </p:anim>
                                  </p:childTnLst>
                                  <p:subTnLst>
                                    <p:animClr clrSpc="rgb" dir="cw">
                                      <p:cBhvr override="childStyle">
                                        <p:cTn dur="1" fill="hold" display="0" masterRel="nextClick" afterEffect="1"/>
                                        <p:tgtEl>
                                          <p:spTgt spid="508933"/>
                                        </p:tgtEl>
                                        <p:attrNameLst>
                                          <p:attrName>ppt_c</p:attrName>
                                        </p:attrNameLst>
                                      </p:cBhvr>
                                      <p:to>
                                        <a:srgbClr val="D2C36A"/>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1" grpId="0" autoUpdateAnimBg="0"/>
      <p:bldP spid="508932" grpId="0" autoUpdateAnimBg="0"/>
      <p:bldP spid="50893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2"/>
          <p:cNvSpPr txBox="1">
            <a:spLocks noChangeArrowheads="1"/>
          </p:cNvSpPr>
          <p:nvPr/>
        </p:nvSpPr>
        <p:spPr bwMode="auto">
          <a:xfrm>
            <a:off x="1447800" y="-76200"/>
            <a:ext cx="7696200" cy="82391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 sz="4800">
                <a:solidFill>
                  <a:srgbClr val="FFFF00"/>
                </a:solidFill>
              </a:rPr>
              <a:t>Evaluación de las metas:</a:t>
            </a:r>
          </a:p>
        </p:txBody>
      </p:sp>
      <p:sp>
        <p:nvSpPr>
          <p:cNvPr id="510979" name="Text Box 3"/>
          <p:cNvSpPr txBox="1">
            <a:spLocks noChangeArrowheads="1"/>
          </p:cNvSpPr>
          <p:nvPr/>
        </p:nvSpPr>
        <p:spPr bwMode="auto">
          <a:xfrm>
            <a:off x="1143000" y="638175"/>
            <a:ext cx="7696200" cy="1800225"/>
          </a:xfrm>
          <a:prstGeom prst="rect">
            <a:avLst/>
          </a:prstGeom>
          <a:noFill/>
          <a:ln w="12700" cap="sq">
            <a:noFill/>
            <a:miter lim="800000"/>
            <a:headEnd type="none" w="sm" len="sm"/>
            <a:tailEnd type="none" w="sm" len="sm"/>
          </a:ln>
        </p:spPr>
        <p:txBody>
          <a:bodyPr>
            <a:spAutoFit/>
          </a:bodyPr>
          <a:lstStyle/>
          <a:p>
            <a:pPr defTabSz="762000">
              <a:spcBef>
                <a:spcPct val="50000"/>
              </a:spcBef>
              <a:buFontTx/>
              <a:buChar char="•"/>
            </a:pPr>
            <a:r>
              <a:rPr lang="es-ES" sz="2800" b="1" u="sng"/>
              <a:t>Específica</a:t>
            </a:r>
            <a:r>
              <a:rPr lang="es-ES" sz="2800"/>
              <a:t>: Debe ser lo suficientemente clara como para que cualquier persona, con un conocimiento básico pueda enternder qué es lo que se trata de hacer en el proyecto</a:t>
            </a:r>
          </a:p>
        </p:txBody>
      </p:sp>
      <p:sp>
        <p:nvSpPr>
          <p:cNvPr id="510980" name="Text Box 4"/>
          <p:cNvSpPr txBox="1">
            <a:spLocks noChangeArrowheads="1"/>
          </p:cNvSpPr>
          <p:nvPr/>
        </p:nvSpPr>
        <p:spPr bwMode="auto">
          <a:xfrm>
            <a:off x="1143000" y="2362200"/>
            <a:ext cx="7696200" cy="1373188"/>
          </a:xfrm>
          <a:prstGeom prst="rect">
            <a:avLst/>
          </a:prstGeom>
          <a:noFill/>
          <a:ln w="12700" cap="sq">
            <a:noFill/>
            <a:miter lim="800000"/>
            <a:headEnd type="none" w="sm" len="sm"/>
            <a:tailEnd type="none" w="sm" len="sm"/>
          </a:ln>
        </p:spPr>
        <p:txBody>
          <a:bodyPr>
            <a:spAutoFit/>
          </a:bodyPr>
          <a:lstStyle/>
          <a:p>
            <a:pPr defTabSz="762000">
              <a:spcBef>
                <a:spcPct val="50000"/>
              </a:spcBef>
              <a:buFontTx/>
              <a:buChar char="•"/>
            </a:pPr>
            <a:r>
              <a:rPr lang="es-ES" sz="2800" b="1" u="sng"/>
              <a:t>Medible</a:t>
            </a:r>
            <a:r>
              <a:rPr lang="es-ES" sz="2800"/>
              <a:t>: Se debe saber de manera cuantitativa si se logró lo que se quería hacer con el proyecto</a:t>
            </a:r>
          </a:p>
        </p:txBody>
      </p:sp>
      <p:sp>
        <p:nvSpPr>
          <p:cNvPr id="510981" name="Text Box 5"/>
          <p:cNvSpPr txBox="1">
            <a:spLocks noChangeArrowheads="1"/>
          </p:cNvSpPr>
          <p:nvPr/>
        </p:nvSpPr>
        <p:spPr bwMode="auto">
          <a:xfrm>
            <a:off x="1066800" y="3581400"/>
            <a:ext cx="7696200" cy="946150"/>
          </a:xfrm>
          <a:prstGeom prst="rect">
            <a:avLst/>
          </a:prstGeom>
          <a:noFill/>
          <a:ln w="12700" cap="sq">
            <a:noFill/>
            <a:miter lim="800000"/>
            <a:headEnd type="none" w="sm" len="sm"/>
            <a:tailEnd type="none" w="sm" len="sm"/>
          </a:ln>
        </p:spPr>
        <p:txBody>
          <a:bodyPr>
            <a:spAutoFit/>
          </a:bodyPr>
          <a:lstStyle/>
          <a:p>
            <a:pPr defTabSz="762000">
              <a:spcBef>
                <a:spcPct val="50000"/>
              </a:spcBef>
              <a:buFontTx/>
              <a:buChar char="•"/>
            </a:pPr>
            <a:r>
              <a:rPr lang="es-ES" sz="2800" b="1" u="sng"/>
              <a:t>Consensual</a:t>
            </a:r>
            <a:r>
              <a:rPr lang="es-ES" sz="2800"/>
              <a:t>: Debe ser el acuerdo de todo el equipo que estará relacionado con proyecto</a:t>
            </a:r>
          </a:p>
        </p:txBody>
      </p:sp>
      <p:sp>
        <p:nvSpPr>
          <p:cNvPr id="510982" name="Text Box 6"/>
          <p:cNvSpPr txBox="1">
            <a:spLocks noChangeArrowheads="1"/>
          </p:cNvSpPr>
          <p:nvPr/>
        </p:nvSpPr>
        <p:spPr bwMode="auto">
          <a:xfrm>
            <a:off x="1066800" y="4387850"/>
            <a:ext cx="7696200" cy="946150"/>
          </a:xfrm>
          <a:prstGeom prst="rect">
            <a:avLst/>
          </a:prstGeom>
          <a:noFill/>
          <a:ln w="12700" cap="sq">
            <a:noFill/>
            <a:miter lim="800000"/>
            <a:headEnd type="none" w="sm" len="sm"/>
            <a:tailEnd type="none" w="sm" len="sm"/>
          </a:ln>
        </p:spPr>
        <p:txBody>
          <a:bodyPr>
            <a:spAutoFit/>
          </a:bodyPr>
          <a:lstStyle/>
          <a:p>
            <a:pPr defTabSz="762000">
              <a:spcBef>
                <a:spcPct val="50000"/>
              </a:spcBef>
              <a:buFontTx/>
              <a:buChar char="•"/>
            </a:pPr>
            <a:r>
              <a:rPr lang="es-ES" sz="2800" b="1" u="sng"/>
              <a:t>Realista</a:t>
            </a:r>
            <a:r>
              <a:rPr lang="es-ES" sz="2800"/>
              <a:t>: Debe estar acorde con los recursos, conocimientos y tiempos con que se dispone.</a:t>
            </a:r>
          </a:p>
        </p:txBody>
      </p:sp>
      <p:sp>
        <p:nvSpPr>
          <p:cNvPr id="510983" name="Text Box 7"/>
          <p:cNvSpPr txBox="1">
            <a:spLocks noChangeArrowheads="1"/>
          </p:cNvSpPr>
          <p:nvPr/>
        </p:nvSpPr>
        <p:spPr bwMode="auto">
          <a:xfrm>
            <a:off x="1066800" y="5334000"/>
            <a:ext cx="7696200" cy="1373188"/>
          </a:xfrm>
          <a:prstGeom prst="rect">
            <a:avLst/>
          </a:prstGeom>
          <a:noFill/>
          <a:ln w="12700" cap="sq">
            <a:noFill/>
            <a:miter lim="800000"/>
            <a:headEnd type="none" w="sm" len="sm"/>
            <a:tailEnd type="none" w="sm" len="sm"/>
          </a:ln>
        </p:spPr>
        <p:txBody>
          <a:bodyPr>
            <a:spAutoFit/>
          </a:bodyPr>
          <a:lstStyle/>
          <a:p>
            <a:pPr defTabSz="762000">
              <a:spcBef>
                <a:spcPct val="50000"/>
              </a:spcBef>
              <a:buFontTx/>
              <a:buChar char="•"/>
            </a:pPr>
            <a:r>
              <a:rPr lang="es-ES" sz="2800" b="1" u="sng"/>
              <a:t>Marco de tiempo-costo</a:t>
            </a:r>
            <a:r>
              <a:rPr lang="es-ES" sz="2800"/>
              <a:t>: Tiempo y presupuesto invertido en el proyecto y flexibilidad de los mismos</a:t>
            </a:r>
          </a:p>
        </p:txBody>
      </p:sp>
      <p:graphicFrame>
        <p:nvGraphicFramePr>
          <p:cNvPr id="7170" name="Object 8">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7170"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0979"/>
                                        </p:tgtEl>
                                        <p:attrNameLst>
                                          <p:attrName>style.visibility</p:attrName>
                                        </p:attrNameLst>
                                      </p:cBhvr>
                                      <p:to>
                                        <p:strVal val="visible"/>
                                      </p:to>
                                    </p:set>
                                    <p:anim calcmode="lin" valueType="num">
                                      <p:cBhvr additive="base">
                                        <p:cTn id="7" dur="500" fill="hold"/>
                                        <p:tgtEl>
                                          <p:spTgt spid="510979"/>
                                        </p:tgtEl>
                                        <p:attrNameLst>
                                          <p:attrName>ppt_x</p:attrName>
                                        </p:attrNameLst>
                                      </p:cBhvr>
                                      <p:tavLst>
                                        <p:tav tm="0">
                                          <p:val>
                                            <p:strVal val="0-#ppt_w/2"/>
                                          </p:val>
                                        </p:tav>
                                        <p:tav tm="100000">
                                          <p:val>
                                            <p:strVal val="#ppt_x"/>
                                          </p:val>
                                        </p:tav>
                                      </p:tavLst>
                                    </p:anim>
                                    <p:anim calcmode="lin" valueType="num">
                                      <p:cBhvr additive="base">
                                        <p:cTn id="8" dur="500" fill="hold"/>
                                        <p:tgtEl>
                                          <p:spTgt spid="51097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0980"/>
                                        </p:tgtEl>
                                        <p:attrNameLst>
                                          <p:attrName>style.visibility</p:attrName>
                                        </p:attrNameLst>
                                      </p:cBhvr>
                                      <p:to>
                                        <p:strVal val="visible"/>
                                      </p:to>
                                    </p:set>
                                    <p:anim calcmode="lin" valueType="num">
                                      <p:cBhvr additive="base">
                                        <p:cTn id="13" dur="500" fill="hold"/>
                                        <p:tgtEl>
                                          <p:spTgt spid="510980"/>
                                        </p:tgtEl>
                                        <p:attrNameLst>
                                          <p:attrName>ppt_x</p:attrName>
                                        </p:attrNameLst>
                                      </p:cBhvr>
                                      <p:tavLst>
                                        <p:tav tm="0">
                                          <p:val>
                                            <p:strVal val="0-#ppt_w/2"/>
                                          </p:val>
                                        </p:tav>
                                        <p:tav tm="100000">
                                          <p:val>
                                            <p:strVal val="#ppt_x"/>
                                          </p:val>
                                        </p:tav>
                                      </p:tavLst>
                                    </p:anim>
                                    <p:anim calcmode="lin" valueType="num">
                                      <p:cBhvr additive="base">
                                        <p:cTn id="14" dur="500" fill="hold"/>
                                        <p:tgtEl>
                                          <p:spTgt spid="51098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0981"/>
                                        </p:tgtEl>
                                        <p:attrNameLst>
                                          <p:attrName>style.visibility</p:attrName>
                                        </p:attrNameLst>
                                      </p:cBhvr>
                                      <p:to>
                                        <p:strVal val="visible"/>
                                      </p:to>
                                    </p:set>
                                    <p:anim calcmode="lin" valueType="num">
                                      <p:cBhvr additive="base">
                                        <p:cTn id="19" dur="500" fill="hold"/>
                                        <p:tgtEl>
                                          <p:spTgt spid="510981"/>
                                        </p:tgtEl>
                                        <p:attrNameLst>
                                          <p:attrName>ppt_x</p:attrName>
                                        </p:attrNameLst>
                                      </p:cBhvr>
                                      <p:tavLst>
                                        <p:tav tm="0">
                                          <p:val>
                                            <p:strVal val="0-#ppt_w/2"/>
                                          </p:val>
                                        </p:tav>
                                        <p:tav tm="100000">
                                          <p:val>
                                            <p:strVal val="#ppt_x"/>
                                          </p:val>
                                        </p:tav>
                                      </p:tavLst>
                                    </p:anim>
                                    <p:anim calcmode="lin" valueType="num">
                                      <p:cBhvr additive="base">
                                        <p:cTn id="20" dur="500" fill="hold"/>
                                        <p:tgtEl>
                                          <p:spTgt spid="51098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0982"/>
                                        </p:tgtEl>
                                        <p:attrNameLst>
                                          <p:attrName>style.visibility</p:attrName>
                                        </p:attrNameLst>
                                      </p:cBhvr>
                                      <p:to>
                                        <p:strVal val="visible"/>
                                      </p:to>
                                    </p:set>
                                    <p:anim calcmode="lin" valueType="num">
                                      <p:cBhvr additive="base">
                                        <p:cTn id="25" dur="500" fill="hold"/>
                                        <p:tgtEl>
                                          <p:spTgt spid="510982"/>
                                        </p:tgtEl>
                                        <p:attrNameLst>
                                          <p:attrName>ppt_x</p:attrName>
                                        </p:attrNameLst>
                                      </p:cBhvr>
                                      <p:tavLst>
                                        <p:tav tm="0">
                                          <p:val>
                                            <p:strVal val="0-#ppt_w/2"/>
                                          </p:val>
                                        </p:tav>
                                        <p:tav tm="100000">
                                          <p:val>
                                            <p:strVal val="#ppt_x"/>
                                          </p:val>
                                        </p:tav>
                                      </p:tavLst>
                                    </p:anim>
                                    <p:anim calcmode="lin" valueType="num">
                                      <p:cBhvr additive="base">
                                        <p:cTn id="26" dur="500" fill="hold"/>
                                        <p:tgtEl>
                                          <p:spTgt spid="51098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499"/>
                                          </p:stCondLst>
                                        </p:cTn>
                                        <p:tgtEl>
                                          <p:spTgt spid="510983"/>
                                        </p:tgtEl>
                                        <p:attrNameLst>
                                          <p:attrName>style.visibility</p:attrName>
                                        </p:attrNameLst>
                                      </p:cBhvr>
                                      <p:to>
                                        <p:strVal val="visible"/>
                                      </p:to>
                                    </p:set>
                                    <p:anim to="" calcmode="lin" valueType="num">
                                      <p:cBhvr>
                                        <p:cTn id="31" dur="1" fill="hold"/>
                                        <p:tgtEl>
                                          <p:spTgt spid="510983"/>
                                        </p:tgtEl>
                                        <p:attrNameLst>
                                          <p:attrName/>
                                        </p:attrNameLst>
                                      </p:cBhvr>
                                    </p:anim>
                                  </p:childTnLst>
                                  <p:subTnLst>
                                    <p:animClr clrSpc="rgb" dir="cw">
                                      <p:cBhvr override="childStyle">
                                        <p:cTn dur="1" fill="hold" display="0" masterRel="nextClick" afterEffect="1"/>
                                        <p:tgtEl>
                                          <p:spTgt spid="510983"/>
                                        </p:tgtEl>
                                        <p:attrNameLst>
                                          <p:attrName>ppt_c</p:attrName>
                                        </p:attrNameLst>
                                      </p:cBhvr>
                                      <p:to>
                                        <a:srgbClr val="D2C36A"/>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0979" grpId="0" autoUpdateAnimBg="0"/>
      <p:bldP spid="510980" grpId="0" autoUpdateAnimBg="0"/>
      <p:bldP spid="510981" grpId="0" autoUpdateAnimBg="0"/>
      <p:bldP spid="510982" grpId="0" autoUpdateAnimBg="0"/>
      <p:bldP spid="51098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descr="Mármol blanco"/>
          <p:cNvSpPr>
            <a:spLocks noChangeArrowheads="1"/>
          </p:cNvSpPr>
          <p:nvPr/>
        </p:nvSpPr>
        <p:spPr bwMode="auto">
          <a:xfrm>
            <a:off x="1066800" y="1371600"/>
            <a:ext cx="7848600" cy="3276600"/>
          </a:xfrm>
          <a:prstGeom prst="rect">
            <a:avLst/>
          </a:prstGeom>
          <a:noFill/>
          <a:ln w="9525">
            <a:noFill/>
            <a:miter lim="800000"/>
            <a:headEnd/>
            <a:tailEnd/>
          </a:ln>
        </p:spPr>
        <p:txBody>
          <a:bodyPr lIns="0" tIns="0" rIns="0" bIns="0"/>
          <a:lstStyle/>
          <a:p>
            <a:pPr algn="just"/>
            <a:r>
              <a:rPr lang="es-ES_tradnl" sz="3300"/>
              <a:t>La necesidad del proyecto es un sistema de información que permita sistematizar el flujo de información de tal manera que  esta sea:</a:t>
            </a:r>
          </a:p>
          <a:p>
            <a:r>
              <a:rPr lang="es-ES" sz="3300"/>
              <a:t>1.Confiable</a:t>
            </a:r>
          </a:p>
          <a:p>
            <a:r>
              <a:rPr lang="es-ES" sz="3300"/>
              <a:t>2.Oportuna</a:t>
            </a:r>
          </a:p>
          <a:p>
            <a:r>
              <a:rPr lang="es-ES" sz="3300"/>
              <a:t>3.Precisa</a:t>
            </a:r>
          </a:p>
          <a:p>
            <a:r>
              <a:rPr lang="es-ES" sz="3300"/>
              <a:t>4.De fácil acceso</a:t>
            </a:r>
          </a:p>
          <a:p>
            <a:r>
              <a:rPr lang="es-ES" sz="3300"/>
              <a:t>5.Actualizada</a:t>
            </a:r>
          </a:p>
        </p:txBody>
      </p:sp>
      <p:sp>
        <p:nvSpPr>
          <p:cNvPr id="8196" name="Text Box 3"/>
          <p:cNvSpPr txBox="1">
            <a:spLocks noChangeArrowheads="1"/>
          </p:cNvSpPr>
          <p:nvPr/>
        </p:nvSpPr>
        <p:spPr bwMode="auto">
          <a:xfrm>
            <a:off x="1295400" y="0"/>
            <a:ext cx="2897188" cy="823913"/>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n-US" sz="4800">
                <a:solidFill>
                  <a:srgbClr val="FFFF00"/>
                </a:solidFill>
              </a:rPr>
              <a:t>E</a:t>
            </a:r>
            <a:r>
              <a:rPr lang="es-ES_tradnl" sz="4800">
                <a:solidFill>
                  <a:srgbClr val="FFFF00"/>
                </a:solidFill>
              </a:rPr>
              <a:t>jemplo...</a:t>
            </a:r>
          </a:p>
        </p:txBody>
      </p:sp>
      <p:sp>
        <p:nvSpPr>
          <p:cNvPr id="512004" name="Text Box 4"/>
          <p:cNvSpPr txBox="1">
            <a:spLocks noChangeArrowheads="1"/>
          </p:cNvSpPr>
          <p:nvPr/>
        </p:nvSpPr>
        <p:spPr bwMode="auto">
          <a:xfrm>
            <a:off x="4343400" y="2895600"/>
            <a:ext cx="4724400" cy="3810000"/>
          </a:xfrm>
          <a:prstGeom prst="rect">
            <a:avLst/>
          </a:prstGeom>
          <a:gradFill rotWithShape="0">
            <a:gsLst>
              <a:gs pos="0">
                <a:srgbClr val="FFFFFF"/>
              </a:gs>
              <a:gs pos="100000">
                <a:srgbClr val="CCECFF"/>
              </a:gs>
            </a:gsLst>
            <a:path path="shape">
              <a:fillToRect l="50000" t="50000" r="50000" b="50000"/>
            </a:path>
          </a:gradFill>
          <a:ln w="12700" cap="sq">
            <a:solidFill>
              <a:schemeClr val="tx1"/>
            </a:solidFill>
            <a:miter lim="800000"/>
            <a:headEnd type="none" w="sm" len="sm"/>
            <a:tailEnd type="none" w="sm" len="sm"/>
          </a:ln>
        </p:spPr>
        <p:txBody>
          <a:bodyPr/>
          <a:lstStyle/>
          <a:p>
            <a:pPr defTabSz="762000">
              <a:spcBef>
                <a:spcPct val="50000"/>
              </a:spcBef>
            </a:pPr>
            <a:r>
              <a:rPr lang="es-ES_tradnl" sz="2800" b="1">
                <a:solidFill>
                  <a:srgbClr val="010000"/>
                </a:solidFill>
              </a:rPr>
              <a:t>Esta meta es:</a:t>
            </a:r>
          </a:p>
          <a:p>
            <a:pPr defTabSz="762000">
              <a:spcBef>
                <a:spcPct val="50000"/>
              </a:spcBef>
              <a:buFontTx/>
              <a:buChar char="•"/>
            </a:pPr>
            <a:r>
              <a:rPr lang="es-ES_tradnl" sz="2800" b="1">
                <a:solidFill>
                  <a:srgbClr val="010000"/>
                </a:solidFill>
              </a:rPr>
              <a:t>Específica 		si 	no</a:t>
            </a:r>
          </a:p>
          <a:p>
            <a:pPr defTabSz="762000">
              <a:spcBef>
                <a:spcPct val="50000"/>
              </a:spcBef>
              <a:buFontTx/>
              <a:buChar char="•"/>
            </a:pPr>
            <a:r>
              <a:rPr lang="es-ES_tradnl" sz="2800" b="1">
                <a:solidFill>
                  <a:srgbClr val="010000"/>
                </a:solidFill>
              </a:rPr>
              <a:t>Medible			si 	no</a:t>
            </a:r>
          </a:p>
          <a:p>
            <a:pPr defTabSz="762000">
              <a:spcBef>
                <a:spcPct val="50000"/>
              </a:spcBef>
              <a:buFontTx/>
              <a:buChar char="•"/>
            </a:pPr>
            <a:r>
              <a:rPr lang="es-ES_tradnl" sz="2800" b="1">
                <a:solidFill>
                  <a:srgbClr val="010000"/>
                </a:solidFill>
              </a:rPr>
              <a:t>Consensual		si	no</a:t>
            </a:r>
          </a:p>
          <a:p>
            <a:pPr defTabSz="762000">
              <a:spcBef>
                <a:spcPct val="50000"/>
              </a:spcBef>
              <a:buFontTx/>
              <a:buChar char="•"/>
            </a:pPr>
            <a:r>
              <a:rPr lang="es-ES_tradnl" sz="2800" b="1">
                <a:solidFill>
                  <a:srgbClr val="010000"/>
                </a:solidFill>
              </a:rPr>
              <a:t>Realista			si	no</a:t>
            </a:r>
          </a:p>
          <a:p>
            <a:pPr defTabSz="762000">
              <a:spcBef>
                <a:spcPct val="50000"/>
              </a:spcBef>
              <a:buFontTx/>
              <a:buChar char="•"/>
            </a:pPr>
            <a:r>
              <a:rPr lang="es-ES_tradnl" sz="2800" b="1">
                <a:solidFill>
                  <a:srgbClr val="010000"/>
                </a:solidFill>
              </a:rPr>
              <a:t>Marco c/t		si	no</a:t>
            </a:r>
          </a:p>
          <a:p>
            <a:pPr defTabSz="762000">
              <a:spcBef>
                <a:spcPct val="50000"/>
              </a:spcBef>
              <a:buFontTx/>
              <a:buChar char="•"/>
            </a:pPr>
            <a:endParaRPr lang="es-ES_tradnl" sz="2800" b="1">
              <a:solidFill>
                <a:srgbClr val="010000"/>
              </a:solidFill>
            </a:endParaRPr>
          </a:p>
          <a:p>
            <a:pPr defTabSz="762000">
              <a:spcBef>
                <a:spcPct val="50000"/>
              </a:spcBef>
              <a:buFontTx/>
              <a:buChar char="•"/>
            </a:pPr>
            <a:endParaRPr lang="es-ES_tradnl" sz="2800" b="1">
              <a:solidFill>
                <a:srgbClr val="010000"/>
              </a:solidFill>
            </a:endParaRPr>
          </a:p>
        </p:txBody>
      </p:sp>
      <p:graphicFrame>
        <p:nvGraphicFramePr>
          <p:cNvPr id="8194" name="Object 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8194"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512004">
                                            <p:bg/>
                                          </p:spTgt>
                                        </p:tgtEl>
                                        <p:attrNameLst>
                                          <p:attrName>style.visibility</p:attrName>
                                        </p:attrNameLst>
                                      </p:cBhvr>
                                      <p:to>
                                        <p:strVal val="visible"/>
                                      </p:to>
                                    </p:set>
                                    <p:anim calcmode="lin" valueType="num">
                                      <p:cBhvr>
                                        <p:cTn id="7" dur="500" fill="hold"/>
                                        <p:tgtEl>
                                          <p:spTgt spid="512004">
                                            <p:bg/>
                                          </p:spTgt>
                                        </p:tgtEl>
                                        <p:attrNameLst>
                                          <p:attrName>ppt_x</p:attrName>
                                        </p:attrNameLst>
                                      </p:cBhvr>
                                      <p:tavLst>
                                        <p:tav tm="0">
                                          <p:val>
                                            <p:strVal val="#ppt_x"/>
                                          </p:val>
                                        </p:tav>
                                        <p:tav tm="100000">
                                          <p:val>
                                            <p:strVal val="#ppt_x"/>
                                          </p:val>
                                        </p:tav>
                                      </p:tavLst>
                                    </p:anim>
                                    <p:anim calcmode="lin" valueType="num">
                                      <p:cBhvr>
                                        <p:cTn id="8" dur="500" fill="hold"/>
                                        <p:tgtEl>
                                          <p:spTgt spid="512004">
                                            <p:bg/>
                                          </p:spTgt>
                                        </p:tgtEl>
                                        <p:attrNameLst>
                                          <p:attrName>ppt_y</p:attrName>
                                        </p:attrNameLst>
                                      </p:cBhvr>
                                      <p:tavLst>
                                        <p:tav tm="0">
                                          <p:val>
                                            <p:strVal val="#ppt_y-#ppt_h/2"/>
                                          </p:val>
                                        </p:tav>
                                        <p:tav tm="100000">
                                          <p:val>
                                            <p:strVal val="#ppt_y"/>
                                          </p:val>
                                        </p:tav>
                                      </p:tavLst>
                                    </p:anim>
                                    <p:anim calcmode="lin" valueType="num">
                                      <p:cBhvr>
                                        <p:cTn id="9" dur="500" fill="hold"/>
                                        <p:tgtEl>
                                          <p:spTgt spid="512004">
                                            <p:bg/>
                                          </p:spTgt>
                                        </p:tgtEl>
                                        <p:attrNameLst>
                                          <p:attrName>ppt_w</p:attrName>
                                        </p:attrNameLst>
                                      </p:cBhvr>
                                      <p:tavLst>
                                        <p:tav tm="0">
                                          <p:val>
                                            <p:strVal val="#ppt_w"/>
                                          </p:val>
                                        </p:tav>
                                        <p:tav tm="100000">
                                          <p:val>
                                            <p:strVal val="#ppt_w"/>
                                          </p:val>
                                        </p:tav>
                                      </p:tavLst>
                                    </p:anim>
                                    <p:anim calcmode="lin" valueType="num">
                                      <p:cBhvr>
                                        <p:cTn id="10" dur="500" fill="hold"/>
                                        <p:tgtEl>
                                          <p:spTgt spid="512004">
                                            <p:bg/>
                                          </p:spTgt>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512004">
                                            <p:txEl>
                                              <p:pRg st="0" end="0"/>
                                            </p:txEl>
                                          </p:spTgt>
                                        </p:tgtEl>
                                        <p:attrNameLst>
                                          <p:attrName>style.visibility</p:attrName>
                                        </p:attrNameLst>
                                      </p:cBhvr>
                                      <p:to>
                                        <p:strVal val="visible"/>
                                      </p:to>
                                    </p:set>
                                    <p:anim calcmode="lin" valueType="num">
                                      <p:cBhvr>
                                        <p:cTn id="15" dur="500" fill="hold"/>
                                        <p:tgtEl>
                                          <p:spTgt spid="51200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12004">
                                            <p:txEl>
                                              <p:pRg st="0" end="0"/>
                                            </p:txEl>
                                          </p:spTgt>
                                        </p:tgtEl>
                                        <p:attrNameLst>
                                          <p:attrName>ppt_y</p:attrName>
                                        </p:attrNameLst>
                                      </p:cBhvr>
                                      <p:tavLst>
                                        <p:tav tm="0">
                                          <p:val>
                                            <p:strVal val="#ppt_y-#ppt_h/2"/>
                                          </p:val>
                                        </p:tav>
                                        <p:tav tm="100000">
                                          <p:val>
                                            <p:strVal val="#ppt_y"/>
                                          </p:val>
                                        </p:tav>
                                      </p:tavLst>
                                    </p:anim>
                                    <p:anim calcmode="lin" valueType="num">
                                      <p:cBhvr>
                                        <p:cTn id="17" dur="500" fill="hold"/>
                                        <p:tgtEl>
                                          <p:spTgt spid="512004">
                                            <p:txEl>
                                              <p:pRg st="0" end="0"/>
                                            </p:txEl>
                                          </p:spTgt>
                                        </p:tgtEl>
                                        <p:attrNameLst>
                                          <p:attrName>ppt_w</p:attrName>
                                        </p:attrNameLst>
                                      </p:cBhvr>
                                      <p:tavLst>
                                        <p:tav tm="0">
                                          <p:val>
                                            <p:strVal val="#ppt_w"/>
                                          </p:val>
                                        </p:tav>
                                        <p:tav tm="100000">
                                          <p:val>
                                            <p:strVal val="#ppt_w"/>
                                          </p:val>
                                        </p:tav>
                                      </p:tavLst>
                                    </p:anim>
                                    <p:anim calcmode="lin" valueType="num">
                                      <p:cBhvr>
                                        <p:cTn id="18" dur="500" fill="hold"/>
                                        <p:tgtEl>
                                          <p:spTgt spid="51200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512004">
                                            <p:txEl>
                                              <p:pRg st="1" end="1"/>
                                            </p:txEl>
                                          </p:spTgt>
                                        </p:tgtEl>
                                        <p:attrNameLst>
                                          <p:attrName>style.visibility</p:attrName>
                                        </p:attrNameLst>
                                      </p:cBhvr>
                                      <p:to>
                                        <p:strVal val="visible"/>
                                      </p:to>
                                    </p:set>
                                    <p:anim calcmode="lin" valueType="num">
                                      <p:cBhvr>
                                        <p:cTn id="23" dur="500" fill="hold"/>
                                        <p:tgtEl>
                                          <p:spTgt spid="512004">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512004">
                                            <p:txEl>
                                              <p:pRg st="1" end="1"/>
                                            </p:txEl>
                                          </p:spTgt>
                                        </p:tgtEl>
                                        <p:attrNameLst>
                                          <p:attrName>ppt_y</p:attrName>
                                        </p:attrNameLst>
                                      </p:cBhvr>
                                      <p:tavLst>
                                        <p:tav tm="0">
                                          <p:val>
                                            <p:strVal val="#ppt_y-#ppt_h/2"/>
                                          </p:val>
                                        </p:tav>
                                        <p:tav tm="100000">
                                          <p:val>
                                            <p:strVal val="#ppt_y"/>
                                          </p:val>
                                        </p:tav>
                                      </p:tavLst>
                                    </p:anim>
                                    <p:anim calcmode="lin" valueType="num">
                                      <p:cBhvr>
                                        <p:cTn id="25" dur="500" fill="hold"/>
                                        <p:tgtEl>
                                          <p:spTgt spid="512004">
                                            <p:txEl>
                                              <p:pRg st="1" end="1"/>
                                            </p:txEl>
                                          </p:spTgt>
                                        </p:tgtEl>
                                        <p:attrNameLst>
                                          <p:attrName>ppt_w</p:attrName>
                                        </p:attrNameLst>
                                      </p:cBhvr>
                                      <p:tavLst>
                                        <p:tav tm="0">
                                          <p:val>
                                            <p:strVal val="#ppt_w"/>
                                          </p:val>
                                        </p:tav>
                                        <p:tav tm="100000">
                                          <p:val>
                                            <p:strVal val="#ppt_w"/>
                                          </p:val>
                                        </p:tav>
                                      </p:tavLst>
                                    </p:anim>
                                    <p:anim calcmode="lin" valueType="num">
                                      <p:cBhvr>
                                        <p:cTn id="26" dur="500" fill="hold"/>
                                        <p:tgtEl>
                                          <p:spTgt spid="51200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 fill="hold" grpId="0" nodeType="clickEffect">
                                  <p:stCondLst>
                                    <p:cond delay="0"/>
                                  </p:stCondLst>
                                  <p:childTnLst>
                                    <p:set>
                                      <p:cBhvr>
                                        <p:cTn id="30" dur="1" fill="hold">
                                          <p:stCondLst>
                                            <p:cond delay="0"/>
                                          </p:stCondLst>
                                        </p:cTn>
                                        <p:tgtEl>
                                          <p:spTgt spid="512004">
                                            <p:txEl>
                                              <p:pRg st="2" end="2"/>
                                            </p:txEl>
                                          </p:spTgt>
                                        </p:tgtEl>
                                        <p:attrNameLst>
                                          <p:attrName>style.visibility</p:attrName>
                                        </p:attrNameLst>
                                      </p:cBhvr>
                                      <p:to>
                                        <p:strVal val="visible"/>
                                      </p:to>
                                    </p:set>
                                    <p:anim calcmode="lin" valueType="num">
                                      <p:cBhvr>
                                        <p:cTn id="31" dur="500" fill="hold"/>
                                        <p:tgtEl>
                                          <p:spTgt spid="512004">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512004">
                                            <p:txEl>
                                              <p:pRg st="2" end="2"/>
                                            </p:txEl>
                                          </p:spTgt>
                                        </p:tgtEl>
                                        <p:attrNameLst>
                                          <p:attrName>ppt_y</p:attrName>
                                        </p:attrNameLst>
                                      </p:cBhvr>
                                      <p:tavLst>
                                        <p:tav tm="0">
                                          <p:val>
                                            <p:strVal val="#ppt_y-#ppt_h/2"/>
                                          </p:val>
                                        </p:tav>
                                        <p:tav tm="100000">
                                          <p:val>
                                            <p:strVal val="#ppt_y"/>
                                          </p:val>
                                        </p:tav>
                                      </p:tavLst>
                                    </p:anim>
                                    <p:anim calcmode="lin" valueType="num">
                                      <p:cBhvr>
                                        <p:cTn id="33" dur="500" fill="hold"/>
                                        <p:tgtEl>
                                          <p:spTgt spid="512004">
                                            <p:txEl>
                                              <p:pRg st="2" end="2"/>
                                            </p:txEl>
                                          </p:spTgt>
                                        </p:tgtEl>
                                        <p:attrNameLst>
                                          <p:attrName>ppt_w</p:attrName>
                                        </p:attrNameLst>
                                      </p:cBhvr>
                                      <p:tavLst>
                                        <p:tav tm="0">
                                          <p:val>
                                            <p:strVal val="#ppt_w"/>
                                          </p:val>
                                        </p:tav>
                                        <p:tav tm="100000">
                                          <p:val>
                                            <p:strVal val="#ppt_w"/>
                                          </p:val>
                                        </p:tav>
                                      </p:tavLst>
                                    </p:anim>
                                    <p:anim calcmode="lin" valueType="num">
                                      <p:cBhvr>
                                        <p:cTn id="34" dur="500" fill="hold"/>
                                        <p:tgtEl>
                                          <p:spTgt spid="51200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7" presetClass="entr" presetSubtype="1" fill="hold" grpId="0" nodeType="clickEffect">
                                  <p:stCondLst>
                                    <p:cond delay="0"/>
                                  </p:stCondLst>
                                  <p:childTnLst>
                                    <p:set>
                                      <p:cBhvr>
                                        <p:cTn id="38" dur="1" fill="hold">
                                          <p:stCondLst>
                                            <p:cond delay="0"/>
                                          </p:stCondLst>
                                        </p:cTn>
                                        <p:tgtEl>
                                          <p:spTgt spid="512004">
                                            <p:txEl>
                                              <p:pRg st="3" end="3"/>
                                            </p:txEl>
                                          </p:spTgt>
                                        </p:tgtEl>
                                        <p:attrNameLst>
                                          <p:attrName>style.visibility</p:attrName>
                                        </p:attrNameLst>
                                      </p:cBhvr>
                                      <p:to>
                                        <p:strVal val="visible"/>
                                      </p:to>
                                    </p:set>
                                    <p:anim calcmode="lin" valueType="num">
                                      <p:cBhvr>
                                        <p:cTn id="39" dur="500" fill="hold"/>
                                        <p:tgtEl>
                                          <p:spTgt spid="512004">
                                            <p:txEl>
                                              <p:pRg st="3" end="3"/>
                                            </p:txEl>
                                          </p:spTgt>
                                        </p:tgtEl>
                                        <p:attrNameLst>
                                          <p:attrName>ppt_x</p:attrName>
                                        </p:attrNameLst>
                                      </p:cBhvr>
                                      <p:tavLst>
                                        <p:tav tm="0">
                                          <p:val>
                                            <p:strVal val="#ppt_x"/>
                                          </p:val>
                                        </p:tav>
                                        <p:tav tm="100000">
                                          <p:val>
                                            <p:strVal val="#ppt_x"/>
                                          </p:val>
                                        </p:tav>
                                      </p:tavLst>
                                    </p:anim>
                                    <p:anim calcmode="lin" valueType="num">
                                      <p:cBhvr>
                                        <p:cTn id="40" dur="500" fill="hold"/>
                                        <p:tgtEl>
                                          <p:spTgt spid="512004">
                                            <p:txEl>
                                              <p:pRg st="3" end="3"/>
                                            </p:txEl>
                                          </p:spTgt>
                                        </p:tgtEl>
                                        <p:attrNameLst>
                                          <p:attrName>ppt_y</p:attrName>
                                        </p:attrNameLst>
                                      </p:cBhvr>
                                      <p:tavLst>
                                        <p:tav tm="0">
                                          <p:val>
                                            <p:strVal val="#ppt_y-#ppt_h/2"/>
                                          </p:val>
                                        </p:tav>
                                        <p:tav tm="100000">
                                          <p:val>
                                            <p:strVal val="#ppt_y"/>
                                          </p:val>
                                        </p:tav>
                                      </p:tavLst>
                                    </p:anim>
                                    <p:anim calcmode="lin" valueType="num">
                                      <p:cBhvr>
                                        <p:cTn id="41" dur="500" fill="hold"/>
                                        <p:tgtEl>
                                          <p:spTgt spid="512004">
                                            <p:txEl>
                                              <p:pRg st="3" end="3"/>
                                            </p:txEl>
                                          </p:spTgt>
                                        </p:tgtEl>
                                        <p:attrNameLst>
                                          <p:attrName>ppt_w</p:attrName>
                                        </p:attrNameLst>
                                      </p:cBhvr>
                                      <p:tavLst>
                                        <p:tav tm="0">
                                          <p:val>
                                            <p:strVal val="#ppt_w"/>
                                          </p:val>
                                        </p:tav>
                                        <p:tav tm="100000">
                                          <p:val>
                                            <p:strVal val="#ppt_w"/>
                                          </p:val>
                                        </p:tav>
                                      </p:tavLst>
                                    </p:anim>
                                    <p:anim calcmode="lin" valueType="num">
                                      <p:cBhvr>
                                        <p:cTn id="42" dur="500" fill="hold"/>
                                        <p:tgtEl>
                                          <p:spTgt spid="51200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1" fill="hold" grpId="0" nodeType="clickEffect">
                                  <p:stCondLst>
                                    <p:cond delay="0"/>
                                  </p:stCondLst>
                                  <p:childTnLst>
                                    <p:set>
                                      <p:cBhvr>
                                        <p:cTn id="46" dur="1" fill="hold">
                                          <p:stCondLst>
                                            <p:cond delay="0"/>
                                          </p:stCondLst>
                                        </p:cTn>
                                        <p:tgtEl>
                                          <p:spTgt spid="512004">
                                            <p:txEl>
                                              <p:pRg st="4" end="4"/>
                                            </p:txEl>
                                          </p:spTgt>
                                        </p:tgtEl>
                                        <p:attrNameLst>
                                          <p:attrName>style.visibility</p:attrName>
                                        </p:attrNameLst>
                                      </p:cBhvr>
                                      <p:to>
                                        <p:strVal val="visible"/>
                                      </p:to>
                                    </p:set>
                                    <p:anim calcmode="lin" valueType="num">
                                      <p:cBhvr>
                                        <p:cTn id="47" dur="500" fill="hold"/>
                                        <p:tgtEl>
                                          <p:spTgt spid="512004">
                                            <p:txEl>
                                              <p:pRg st="4" end="4"/>
                                            </p:txEl>
                                          </p:spTgt>
                                        </p:tgtEl>
                                        <p:attrNameLst>
                                          <p:attrName>ppt_x</p:attrName>
                                        </p:attrNameLst>
                                      </p:cBhvr>
                                      <p:tavLst>
                                        <p:tav tm="0">
                                          <p:val>
                                            <p:strVal val="#ppt_x"/>
                                          </p:val>
                                        </p:tav>
                                        <p:tav tm="100000">
                                          <p:val>
                                            <p:strVal val="#ppt_x"/>
                                          </p:val>
                                        </p:tav>
                                      </p:tavLst>
                                    </p:anim>
                                    <p:anim calcmode="lin" valueType="num">
                                      <p:cBhvr>
                                        <p:cTn id="48" dur="500" fill="hold"/>
                                        <p:tgtEl>
                                          <p:spTgt spid="512004">
                                            <p:txEl>
                                              <p:pRg st="4" end="4"/>
                                            </p:txEl>
                                          </p:spTgt>
                                        </p:tgtEl>
                                        <p:attrNameLst>
                                          <p:attrName>ppt_y</p:attrName>
                                        </p:attrNameLst>
                                      </p:cBhvr>
                                      <p:tavLst>
                                        <p:tav tm="0">
                                          <p:val>
                                            <p:strVal val="#ppt_y-#ppt_h/2"/>
                                          </p:val>
                                        </p:tav>
                                        <p:tav tm="100000">
                                          <p:val>
                                            <p:strVal val="#ppt_y"/>
                                          </p:val>
                                        </p:tav>
                                      </p:tavLst>
                                    </p:anim>
                                    <p:anim calcmode="lin" valueType="num">
                                      <p:cBhvr>
                                        <p:cTn id="49" dur="500" fill="hold"/>
                                        <p:tgtEl>
                                          <p:spTgt spid="512004">
                                            <p:txEl>
                                              <p:pRg st="4" end="4"/>
                                            </p:txEl>
                                          </p:spTgt>
                                        </p:tgtEl>
                                        <p:attrNameLst>
                                          <p:attrName>ppt_w</p:attrName>
                                        </p:attrNameLst>
                                      </p:cBhvr>
                                      <p:tavLst>
                                        <p:tav tm="0">
                                          <p:val>
                                            <p:strVal val="#ppt_w"/>
                                          </p:val>
                                        </p:tav>
                                        <p:tav tm="100000">
                                          <p:val>
                                            <p:strVal val="#ppt_w"/>
                                          </p:val>
                                        </p:tav>
                                      </p:tavLst>
                                    </p:anim>
                                    <p:anim calcmode="lin" valueType="num">
                                      <p:cBhvr>
                                        <p:cTn id="50" dur="500" fill="hold"/>
                                        <p:tgtEl>
                                          <p:spTgt spid="51200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 fill="hold" grpId="0" nodeType="clickEffect">
                                  <p:stCondLst>
                                    <p:cond delay="0"/>
                                  </p:stCondLst>
                                  <p:childTnLst>
                                    <p:set>
                                      <p:cBhvr>
                                        <p:cTn id="54" dur="1" fill="hold">
                                          <p:stCondLst>
                                            <p:cond delay="0"/>
                                          </p:stCondLst>
                                        </p:cTn>
                                        <p:tgtEl>
                                          <p:spTgt spid="512004">
                                            <p:txEl>
                                              <p:pRg st="5" end="5"/>
                                            </p:txEl>
                                          </p:spTgt>
                                        </p:tgtEl>
                                        <p:attrNameLst>
                                          <p:attrName>style.visibility</p:attrName>
                                        </p:attrNameLst>
                                      </p:cBhvr>
                                      <p:to>
                                        <p:strVal val="visible"/>
                                      </p:to>
                                    </p:set>
                                    <p:anim calcmode="lin" valueType="num">
                                      <p:cBhvr>
                                        <p:cTn id="55" dur="500" fill="hold"/>
                                        <p:tgtEl>
                                          <p:spTgt spid="512004">
                                            <p:txEl>
                                              <p:pRg st="5" end="5"/>
                                            </p:txEl>
                                          </p:spTgt>
                                        </p:tgtEl>
                                        <p:attrNameLst>
                                          <p:attrName>ppt_x</p:attrName>
                                        </p:attrNameLst>
                                      </p:cBhvr>
                                      <p:tavLst>
                                        <p:tav tm="0">
                                          <p:val>
                                            <p:strVal val="#ppt_x"/>
                                          </p:val>
                                        </p:tav>
                                        <p:tav tm="100000">
                                          <p:val>
                                            <p:strVal val="#ppt_x"/>
                                          </p:val>
                                        </p:tav>
                                      </p:tavLst>
                                    </p:anim>
                                    <p:anim calcmode="lin" valueType="num">
                                      <p:cBhvr>
                                        <p:cTn id="56" dur="500" fill="hold"/>
                                        <p:tgtEl>
                                          <p:spTgt spid="512004">
                                            <p:txEl>
                                              <p:pRg st="5" end="5"/>
                                            </p:txEl>
                                          </p:spTgt>
                                        </p:tgtEl>
                                        <p:attrNameLst>
                                          <p:attrName>ppt_y</p:attrName>
                                        </p:attrNameLst>
                                      </p:cBhvr>
                                      <p:tavLst>
                                        <p:tav tm="0">
                                          <p:val>
                                            <p:strVal val="#ppt_y-#ppt_h/2"/>
                                          </p:val>
                                        </p:tav>
                                        <p:tav tm="100000">
                                          <p:val>
                                            <p:strVal val="#ppt_y"/>
                                          </p:val>
                                        </p:tav>
                                      </p:tavLst>
                                    </p:anim>
                                    <p:anim calcmode="lin" valueType="num">
                                      <p:cBhvr>
                                        <p:cTn id="57" dur="500" fill="hold"/>
                                        <p:tgtEl>
                                          <p:spTgt spid="512004">
                                            <p:txEl>
                                              <p:pRg st="5" end="5"/>
                                            </p:txEl>
                                          </p:spTgt>
                                        </p:tgtEl>
                                        <p:attrNameLst>
                                          <p:attrName>ppt_w</p:attrName>
                                        </p:attrNameLst>
                                      </p:cBhvr>
                                      <p:tavLst>
                                        <p:tav tm="0">
                                          <p:val>
                                            <p:strVal val="#ppt_w"/>
                                          </p:val>
                                        </p:tav>
                                        <p:tav tm="100000">
                                          <p:val>
                                            <p:strVal val="#ppt_w"/>
                                          </p:val>
                                        </p:tav>
                                      </p:tavLst>
                                    </p:anim>
                                    <p:anim calcmode="lin" valueType="num">
                                      <p:cBhvr>
                                        <p:cTn id="58" dur="500" fill="hold"/>
                                        <p:tgtEl>
                                          <p:spTgt spid="512004">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4"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2"/>
          <p:cNvSpPr txBox="1">
            <a:spLocks noChangeArrowheads="1"/>
          </p:cNvSpPr>
          <p:nvPr/>
        </p:nvSpPr>
        <p:spPr bwMode="auto">
          <a:xfrm>
            <a:off x="1295400" y="1524000"/>
            <a:ext cx="7620000" cy="27717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4400" b="1" i="1"/>
              <a:t>b.	ideas de proyectos</a:t>
            </a:r>
            <a:r>
              <a:rPr lang="es-ES_tradnl" sz="4400" i="1"/>
              <a:t>:</a:t>
            </a:r>
            <a:r>
              <a:rPr lang="es-ES_tradnl" sz="4400"/>
              <a:t> Se buscan múltiples soluciones que podrían producir los resultados esperados.</a:t>
            </a:r>
          </a:p>
        </p:txBody>
      </p:sp>
      <p:sp>
        <p:nvSpPr>
          <p:cNvPr id="9220" name="Text Box 3"/>
          <p:cNvSpPr txBox="1">
            <a:spLocks noChangeArrowheads="1"/>
          </p:cNvSpPr>
          <p:nvPr/>
        </p:nvSpPr>
        <p:spPr bwMode="auto">
          <a:xfrm>
            <a:off x="895350" y="4953000"/>
            <a:ext cx="7867650" cy="1311275"/>
          </a:xfrm>
          <a:prstGeom prst="rect">
            <a:avLst/>
          </a:prstGeom>
          <a:noFill/>
          <a:ln w="12700" cap="sq">
            <a:noFill/>
            <a:miter lim="800000"/>
            <a:headEnd type="none" w="sm" len="sm"/>
            <a:tailEnd type="none" w="sm" len="sm"/>
          </a:ln>
        </p:spPr>
        <p:txBody>
          <a:bodyPr wrap="none">
            <a:spAutoFit/>
          </a:bodyPr>
          <a:lstStyle/>
          <a:p>
            <a:pPr marL="1143000" lvl="2" defTabSz="762000"/>
            <a:r>
              <a:rPr lang="es-ES_tradnl" sz="3200" b="1" i="1"/>
              <a:t>Herramientas: Tormenta de ideas.</a:t>
            </a:r>
          </a:p>
          <a:p>
            <a:pPr defTabSz="762000">
              <a:spcBef>
                <a:spcPct val="50000"/>
              </a:spcBef>
            </a:pPr>
            <a:endParaRPr lang="es-ES_tradnl" sz="3200" b="1" i="1"/>
          </a:p>
        </p:txBody>
      </p:sp>
      <p:graphicFrame>
        <p:nvGraphicFramePr>
          <p:cNvPr id="9218" name="Object 4">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9218" name="Imagen" r:id="rId4" imgW="1728720" imgH="3252600" progId="MS_ClipArt_Gallery.2">
              <p:embed/>
            </p:oleObj>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Grupos de ideas</a:t>
            </a:r>
          </a:p>
        </p:txBody>
      </p:sp>
      <p:sp>
        <p:nvSpPr>
          <p:cNvPr id="563203" name="Rectangle 3"/>
          <p:cNvSpPr>
            <a:spLocks noGrp="1" noChangeArrowheads="1"/>
          </p:cNvSpPr>
          <p:nvPr>
            <p:ph type="body" idx="1"/>
          </p:nvPr>
        </p:nvSpPr>
        <p:spPr/>
        <p:txBody>
          <a:bodyPr/>
          <a:lstStyle/>
          <a:p>
            <a:pPr eaLnBrk="1" hangingPunct="1">
              <a:defRPr/>
            </a:pPr>
            <a:r>
              <a:rPr lang="en-US" sz="2800" smtClean="0"/>
              <a:t>Dan diversidad y rangos amplios de ideas.</a:t>
            </a:r>
          </a:p>
          <a:p>
            <a:pPr eaLnBrk="1" hangingPunct="1">
              <a:defRPr/>
            </a:pPr>
            <a:r>
              <a:rPr lang="en-US" sz="2800" smtClean="0"/>
              <a:t>Pueden tener problemas de coordinación.</a:t>
            </a:r>
          </a:p>
          <a:p>
            <a:pPr eaLnBrk="1" hangingPunct="1">
              <a:defRPr/>
            </a:pPr>
            <a:r>
              <a:rPr lang="en-US" sz="2800" smtClean="0"/>
              <a:t>Grupo funciona mejor con un lider.</a:t>
            </a:r>
          </a:p>
          <a:p>
            <a:pPr lvl="1" eaLnBrk="1" hangingPunct="1">
              <a:defRPr/>
            </a:pPr>
            <a:r>
              <a:rPr lang="en-US" sz="2400" smtClean="0"/>
              <a:t>Designado para guiar actividades del grupo.</a:t>
            </a:r>
          </a:p>
          <a:p>
            <a:pPr eaLnBrk="1" hangingPunct="1">
              <a:defRPr/>
            </a:pPr>
            <a:r>
              <a:rPr lang="en-US" sz="2800" smtClean="0"/>
              <a:t>Equipos deben de alternar entre trabajo individual y en grupo.</a:t>
            </a:r>
          </a:p>
          <a:p>
            <a:pPr lvl="1" eaLnBrk="1" hangingPunct="1">
              <a:defRPr/>
            </a:pPr>
            <a:r>
              <a:rPr lang="en-US" sz="2400" smtClean="0"/>
              <a:t>Toma ventaja de dos sistemas.</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Brainstorming</a:t>
            </a:r>
          </a:p>
        </p:txBody>
      </p:sp>
      <p:sp>
        <p:nvSpPr>
          <p:cNvPr id="565251" name="Rectangle 3"/>
          <p:cNvSpPr>
            <a:spLocks noGrp="1" noChangeArrowheads="1"/>
          </p:cNvSpPr>
          <p:nvPr>
            <p:ph type="body" idx="1"/>
          </p:nvPr>
        </p:nvSpPr>
        <p:spPr/>
        <p:txBody>
          <a:bodyPr/>
          <a:lstStyle/>
          <a:p>
            <a:pPr eaLnBrk="1" hangingPunct="1">
              <a:lnSpc>
                <a:spcPct val="90000"/>
              </a:lnSpc>
              <a:defRPr/>
            </a:pPr>
            <a:r>
              <a:rPr lang="en-US" sz="2800" smtClean="0"/>
              <a:t> Enunciar el problema </a:t>
            </a:r>
          </a:p>
          <a:p>
            <a:pPr eaLnBrk="1" hangingPunct="1">
              <a:lnSpc>
                <a:spcPct val="90000"/>
              </a:lnSpc>
              <a:defRPr/>
            </a:pPr>
            <a:r>
              <a:rPr lang="en-US" sz="2800" smtClean="0"/>
              <a:t>No se critican ideas.</a:t>
            </a:r>
          </a:p>
          <a:p>
            <a:pPr eaLnBrk="1" hangingPunct="1">
              <a:lnSpc>
                <a:spcPct val="90000"/>
              </a:lnSpc>
              <a:defRPr/>
            </a:pPr>
            <a:r>
              <a:rPr lang="en-US" sz="2800" smtClean="0"/>
              <a:t>Todas las ideas se anotan en una lista.</a:t>
            </a:r>
          </a:p>
          <a:p>
            <a:pPr eaLnBrk="1" hangingPunct="1">
              <a:lnSpc>
                <a:spcPct val="90000"/>
              </a:lnSpc>
              <a:defRPr/>
            </a:pPr>
            <a:r>
              <a:rPr lang="en-US" sz="2800" smtClean="0"/>
              <a:t>No importa quien da la idea.</a:t>
            </a:r>
          </a:p>
          <a:p>
            <a:pPr eaLnBrk="1" hangingPunct="1">
              <a:lnSpc>
                <a:spcPct val="90000"/>
              </a:lnSpc>
              <a:defRPr/>
            </a:pPr>
            <a:r>
              <a:rPr lang="en-US" sz="2800" smtClean="0"/>
              <a:t>Lo mas “Loca” la idea, mejor.</a:t>
            </a:r>
          </a:p>
          <a:p>
            <a:pPr eaLnBrk="1" hangingPunct="1">
              <a:lnSpc>
                <a:spcPct val="90000"/>
              </a:lnSpc>
              <a:defRPr/>
            </a:pPr>
            <a:r>
              <a:rPr lang="en-US" sz="2800" smtClean="0"/>
              <a:t>Apuntar para cantidad de ideas.</a:t>
            </a:r>
          </a:p>
          <a:p>
            <a:pPr eaLnBrk="1" hangingPunct="1">
              <a:lnSpc>
                <a:spcPct val="90000"/>
              </a:lnSpc>
              <a:defRPr/>
            </a:pPr>
            <a:r>
              <a:rPr lang="en-US" sz="2800" smtClean="0"/>
              <a:t>Combinar, mejorar, “patear” ideas.</a:t>
            </a:r>
          </a:p>
          <a:p>
            <a:pPr eaLnBrk="1" hangingPunct="1">
              <a:lnSpc>
                <a:spcPct val="90000"/>
              </a:lnSpc>
              <a:defRPr/>
            </a:pPr>
            <a:r>
              <a:rPr lang="en-US" sz="2800" smtClean="0"/>
              <a:t>Poner limite de tiempo (20-30 min?).</a:t>
            </a:r>
          </a:p>
          <a:p>
            <a:pPr eaLnBrk="1" hangingPunct="1">
              <a:lnSpc>
                <a:spcPct val="90000"/>
              </a:lnSpc>
              <a:defRPr/>
            </a:pPr>
            <a:r>
              <a:rPr lang="en-US" sz="2800" smtClean="0"/>
              <a:t>Otra sesion para filtrar ideas.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81000" y="609600"/>
            <a:ext cx="8763000" cy="4968875"/>
          </a:xfrm>
          <a:prstGeom prst="rect">
            <a:avLst/>
          </a:prstGeom>
          <a:noFill/>
          <a:ln w="12700" cap="sq">
            <a:noFill/>
            <a:miter lim="800000"/>
            <a:headEnd type="none" w="sm" len="sm"/>
            <a:tailEnd type="none" w="sm" len="sm"/>
          </a:ln>
        </p:spPr>
        <p:txBody>
          <a:bodyPr>
            <a:spAutoFit/>
          </a:bodyPr>
          <a:lstStyle/>
          <a:p>
            <a:pPr marL="1143000" lvl="2" defTabSz="762000"/>
            <a:r>
              <a:rPr lang="es-ES_tradnl" sz="4000" b="1" i="1"/>
              <a:t>c.	Selección del proyecto:</a:t>
            </a:r>
            <a:r>
              <a:rPr lang="es-ES_tradnl" sz="4000"/>
              <a:t> De las ideas de proyectos, se selecciona una o varias que en principio, cumplen con las expectativas de manera eficiente.</a:t>
            </a:r>
          </a:p>
          <a:p>
            <a:pPr marL="571500" lvl="1" defTabSz="762000"/>
            <a:endParaRPr lang="es-ES_tradnl" sz="4000" i="1"/>
          </a:p>
          <a:p>
            <a:pPr defTabSz="762000"/>
            <a:r>
              <a:rPr lang="es-ES_tradnl" sz="4000"/>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43000" y="228600"/>
            <a:ext cx="7772400" cy="1143000"/>
          </a:xfrm>
        </p:spPr>
        <p:txBody>
          <a:bodyPr/>
          <a:lstStyle/>
          <a:p>
            <a:pPr eaLnBrk="1" hangingPunct="1"/>
            <a:r>
              <a:rPr lang="en-US" smtClean="0"/>
              <a:t>Evaluación de Proyectos Turísticos</a:t>
            </a:r>
            <a:endParaRPr lang="es-ES_tradnl" smtClean="0"/>
          </a:p>
        </p:txBody>
      </p:sp>
      <p:sp>
        <p:nvSpPr>
          <p:cNvPr id="344067" name="Rectangle 3"/>
          <p:cNvSpPr>
            <a:spLocks noGrp="1" noChangeArrowheads="1"/>
          </p:cNvSpPr>
          <p:nvPr>
            <p:ph type="body" idx="1"/>
          </p:nvPr>
        </p:nvSpPr>
        <p:spPr>
          <a:xfrm>
            <a:off x="1169988" y="1676400"/>
            <a:ext cx="7772400" cy="4384675"/>
          </a:xfrm>
        </p:spPr>
        <p:txBody>
          <a:bodyPr/>
          <a:lstStyle/>
          <a:p>
            <a:pPr eaLnBrk="1" hangingPunct="1">
              <a:lnSpc>
                <a:spcPct val="90000"/>
              </a:lnSpc>
              <a:defRPr/>
            </a:pPr>
            <a:r>
              <a:rPr lang="es-ES_tradnl" sz="2800" smtClean="0"/>
              <a:t>Porque hacer proyectos de inversión?</a:t>
            </a:r>
          </a:p>
          <a:p>
            <a:pPr eaLnBrk="1" hangingPunct="1">
              <a:lnSpc>
                <a:spcPct val="90000"/>
              </a:lnSpc>
              <a:defRPr/>
            </a:pPr>
            <a:r>
              <a:rPr lang="es-ES_tradnl" sz="2800" smtClean="0"/>
              <a:t>La Planeación como herramienta de Toma de Decisiones.</a:t>
            </a:r>
          </a:p>
          <a:p>
            <a:pPr eaLnBrk="1" hangingPunct="1">
              <a:lnSpc>
                <a:spcPct val="90000"/>
              </a:lnSpc>
              <a:defRPr/>
            </a:pPr>
            <a:r>
              <a:rPr lang="es-ES_tradnl" sz="2800" smtClean="0"/>
              <a:t>Estudio de viabilidad Comercial y de Mercado.</a:t>
            </a:r>
          </a:p>
          <a:p>
            <a:pPr eaLnBrk="1" hangingPunct="1">
              <a:lnSpc>
                <a:spcPct val="90000"/>
              </a:lnSpc>
              <a:defRPr/>
            </a:pPr>
            <a:r>
              <a:rPr lang="es-ES_tradnl" sz="2800" smtClean="0"/>
              <a:t>Estudio de viabilidad Técnica.</a:t>
            </a:r>
          </a:p>
          <a:p>
            <a:pPr eaLnBrk="1" hangingPunct="1">
              <a:lnSpc>
                <a:spcPct val="90000"/>
              </a:lnSpc>
              <a:defRPr/>
            </a:pPr>
            <a:r>
              <a:rPr lang="es-ES_tradnl" sz="2800" smtClean="0"/>
              <a:t>Estudio de viabilidad de Gestión.</a:t>
            </a:r>
          </a:p>
          <a:p>
            <a:pPr eaLnBrk="1" hangingPunct="1">
              <a:lnSpc>
                <a:spcPct val="90000"/>
              </a:lnSpc>
              <a:defRPr/>
            </a:pPr>
            <a:r>
              <a:rPr lang="en-US" sz="2800" smtClean="0"/>
              <a:t>E</a:t>
            </a:r>
            <a:r>
              <a:rPr lang="es-ES_tradnl" sz="2800" smtClean="0"/>
              <a:t>studio de viabilidad Financiera.</a:t>
            </a:r>
          </a:p>
          <a:p>
            <a:pPr eaLnBrk="1" hangingPunct="1">
              <a:lnSpc>
                <a:spcPct val="90000"/>
              </a:lnSpc>
              <a:defRPr/>
            </a:pPr>
            <a:r>
              <a:rPr lang="es-ES_tradnl" sz="2800" smtClean="0"/>
              <a:t>Estudio de impacto Ambiental.</a:t>
            </a:r>
          </a:p>
          <a:p>
            <a:pPr eaLnBrk="1" hangingPunct="1">
              <a:lnSpc>
                <a:spcPct val="90000"/>
              </a:lnSpc>
              <a:defRPr/>
            </a:pPr>
            <a:r>
              <a:rPr lang="es-ES_tradnl" sz="2800" smtClean="0"/>
              <a:t>Otros Estudios de viabilidad.</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p:cNvSpPr txBox="1">
            <a:spLocks noChangeArrowheads="1"/>
          </p:cNvSpPr>
          <p:nvPr/>
        </p:nvSpPr>
        <p:spPr bwMode="auto">
          <a:xfrm>
            <a:off x="1143000" y="685800"/>
            <a:ext cx="7848600" cy="44862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i="1"/>
              <a:t>d.	Formulación del proyecto:</a:t>
            </a:r>
            <a:r>
              <a:rPr lang="es-ES_tradnl" sz="3600"/>
              <a:t> Después de seleccionado el proyecto, se definen todos los elementos que intervendrán en él,  los recursos necesarios, las actividades por realizar y las variables con las que se va a trabajar.</a:t>
            </a:r>
          </a:p>
        </p:txBody>
      </p:sp>
      <p:graphicFrame>
        <p:nvGraphicFramePr>
          <p:cNvPr id="10242" name="Object 3">
            <a:hlinkClick r:id="rId3" action="ppaction://hlinksldjump"/>
          </p:cNvPr>
          <p:cNvGraphicFramePr>
            <a:graphicFrameLocks noChangeAspect="1"/>
          </p:cNvGraphicFramePr>
          <p:nvPr/>
        </p:nvGraphicFramePr>
        <p:xfrm>
          <a:off x="8610600" y="0"/>
          <a:ext cx="381000" cy="533400"/>
        </p:xfrm>
        <a:graphic>
          <a:graphicData uri="http://schemas.openxmlformats.org/presentationml/2006/ole">
            <p:oleObj spid="_x0000_s10242" name="Imagen" r:id="rId4" imgW="1728720" imgH="3252600" progId="MS_ClipArt_Gallery.2">
              <p:embed/>
            </p:oleObj>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body" idx="1"/>
          </p:nvPr>
        </p:nvSpPr>
        <p:spPr>
          <a:xfrm>
            <a:off x="1143000" y="533400"/>
            <a:ext cx="7772400" cy="5943600"/>
          </a:xfrm>
        </p:spPr>
        <p:txBody>
          <a:bodyPr/>
          <a:lstStyle/>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p:txBody>
      </p:sp>
      <p:sp>
        <p:nvSpPr>
          <p:cNvPr id="70659" name="AutoShape 3"/>
          <p:cNvSpPr>
            <a:spLocks noChangeArrowheads="1"/>
          </p:cNvSpPr>
          <p:nvPr/>
        </p:nvSpPr>
        <p:spPr bwMode="auto">
          <a:xfrm>
            <a:off x="1485900" y="30289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Evaluación de </a:t>
            </a:r>
          </a:p>
          <a:p>
            <a:pPr algn="ctr" eaLnBrk="0" hangingPunct="0">
              <a:lnSpc>
                <a:spcPct val="125000"/>
              </a:lnSpc>
            </a:pPr>
            <a:r>
              <a:rPr kumimoji="1" lang="es-ES_tradnl"/>
              <a:t>alternativas</a:t>
            </a:r>
          </a:p>
          <a:p>
            <a:pPr algn="ctr" eaLnBrk="0" hangingPunct="0">
              <a:lnSpc>
                <a:spcPct val="125000"/>
              </a:lnSpc>
            </a:pPr>
            <a:endParaRPr kumimoji="1" lang="es-ES_tradnl"/>
          </a:p>
        </p:txBody>
      </p:sp>
      <p:sp>
        <p:nvSpPr>
          <p:cNvPr id="70660" name="AutoShape 5"/>
          <p:cNvSpPr>
            <a:spLocks noChangeArrowheads="1"/>
          </p:cNvSpPr>
          <p:nvPr/>
        </p:nvSpPr>
        <p:spPr bwMode="auto">
          <a:xfrm>
            <a:off x="3219450" y="609600"/>
            <a:ext cx="1981200" cy="838200"/>
          </a:xfrm>
          <a:prstGeom prst="flowChartAlternateProcess">
            <a:avLst/>
          </a:prstGeom>
          <a:noFill/>
          <a:ln w="9525">
            <a:noFill/>
            <a:miter lim="800000"/>
            <a:headEnd/>
            <a:tailEnd/>
          </a:ln>
        </p:spPr>
        <p:txBody>
          <a:bodyPr wrap="none" anchor="ctr"/>
          <a:lstStyle/>
          <a:p>
            <a:endParaRPr lang="es-ES"/>
          </a:p>
        </p:txBody>
      </p:sp>
      <p:sp>
        <p:nvSpPr>
          <p:cNvPr id="70661" name="AutoShape 6"/>
          <p:cNvSpPr>
            <a:spLocks noChangeArrowheads="1"/>
          </p:cNvSpPr>
          <p:nvPr/>
        </p:nvSpPr>
        <p:spPr bwMode="auto">
          <a:xfrm>
            <a:off x="3600450" y="609600"/>
            <a:ext cx="1752600" cy="838200"/>
          </a:xfrm>
          <a:prstGeom prst="flowChartAlternateProcess">
            <a:avLst/>
          </a:prstGeom>
          <a:noFill/>
          <a:ln w="9525">
            <a:noFill/>
            <a:miter lim="800000"/>
            <a:headEnd/>
            <a:tailEnd/>
          </a:ln>
        </p:spPr>
        <p:txBody>
          <a:bodyPr wrap="none" anchor="ctr"/>
          <a:lstStyle/>
          <a:p>
            <a:pPr algn="ctr" eaLnBrk="0" hangingPunct="0">
              <a:lnSpc>
                <a:spcPct val="125000"/>
              </a:lnSpc>
            </a:pPr>
            <a:endParaRPr kumimoji="1" lang="es-ES_tradnl"/>
          </a:p>
        </p:txBody>
      </p:sp>
      <p:sp>
        <p:nvSpPr>
          <p:cNvPr id="70662" name="AutoShape 7"/>
          <p:cNvSpPr>
            <a:spLocks noChangeArrowheads="1"/>
          </p:cNvSpPr>
          <p:nvPr/>
        </p:nvSpPr>
        <p:spPr bwMode="auto">
          <a:xfrm>
            <a:off x="3295650" y="533400"/>
            <a:ext cx="2667000" cy="1066800"/>
          </a:xfrm>
          <a:prstGeom prst="flowChartAlternateProcess">
            <a:avLst/>
          </a:prstGeom>
          <a:noFill/>
          <a:ln w="9525">
            <a:noFill/>
            <a:miter lim="800000"/>
            <a:headEnd/>
            <a:tailEnd/>
          </a:ln>
        </p:spPr>
        <p:txBody>
          <a:bodyPr wrap="none" anchor="ctr"/>
          <a:lstStyle/>
          <a:p>
            <a:endParaRPr lang="es-ES"/>
          </a:p>
        </p:txBody>
      </p:sp>
      <p:sp>
        <p:nvSpPr>
          <p:cNvPr id="70663" name="AutoShape 8"/>
          <p:cNvSpPr>
            <a:spLocks noChangeArrowheads="1"/>
          </p:cNvSpPr>
          <p:nvPr/>
        </p:nvSpPr>
        <p:spPr bwMode="auto">
          <a:xfrm>
            <a:off x="1466850" y="4381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Objetivos</a:t>
            </a:r>
          </a:p>
        </p:txBody>
      </p:sp>
      <p:sp>
        <p:nvSpPr>
          <p:cNvPr id="70664" name="Rectangle 9"/>
          <p:cNvSpPr>
            <a:spLocks noChangeArrowheads="1"/>
          </p:cNvSpPr>
          <p:nvPr/>
        </p:nvSpPr>
        <p:spPr bwMode="auto">
          <a:xfrm>
            <a:off x="3524250" y="381000"/>
            <a:ext cx="5257800" cy="320675"/>
          </a:xfrm>
          <a:prstGeom prst="rect">
            <a:avLst/>
          </a:prstGeom>
          <a:noFill/>
          <a:ln w="9525">
            <a:noFill/>
            <a:miter lim="800000"/>
            <a:headEnd/>
            <a:tailEnd/>
          </a:ln>
        </p:spPr>
        <p:txBody>
          <a:bodyPr>
            <a:spAutoFit/>
          </a:bodyPr>
          <a:lstStyle/>
          <a:p>
            <a:pPr algn="just" eaLnBrk="0" hangingPunct="0">
              <a:lnSpc>
                <a:spcPct val="75000"/>
              </a:lnSpc>
            </a:pPr>
            <a:endParaRPr lang="es-ES_tradnl" sz="2000"/>
          </a:p>
        </p:txBody>
      </p:sp>
      <p:sp>
        <p:nvSpPr>
          <p:cNvPr id="70665" name="AutoShape 10"/>
          <p:cNvSpPr>
            <a:spLocks noChangeArrowheads="1"/>
          </p:cNvSpPr>
          <p:nvPr/>
        </p:nvSpPr>
        <p:spPr bwMode="auto">
          <a:xfrm>
            <a:off x="2076450" y="1162050"/>
            <a:ext cx="533400" cy="609600"/>
          </a:xfrm>
          <a:prstGeom prst="downArrow">
            <a:avLst>
              <a:gd name="adj1" fmla="val 50000"/>
              <a:gd name="adj2" fmla="val 28571"/>
            </a:avLst>
          </a:prstGeom>
          <a:solidFill>
            <a:srgbClr val="FF0000"/>
          </a:solidFill>
          <a:ln w="12700">
            <a:solidFill>
              <a:schemeClr val="tx1"/>
            </a:solidFill>
            <a:miter lim="800000"/>
            <a:headEnd/>
            <a:tailEnd/>
          </a:ln>
        </p:spPr>
        <p:txBody>
          <a:bodyPr wrap="none" anchor="ctr"/>
          <a:lstStyle/>
          <a:p>
            <a:endParaRPr lang="es-ES"/>
          </a:p>
        </p:txBody>
      </p:sp>
      <p:sp>
        <p:nvSpPr>
          <p:cNvPr id="70666" name="AutoShape 12"/>
          <p:cNvSpPr>
            <a:spLocks noChangeArrowheads="1"/>
          </p:cNvSpPr>
          <p:nvPr/>
        </p:nvSpPr>
        <p:spPr bwMode="auto">
          <a:xfrm>
            <a:off x="1409700" y="175260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Generación de</a:t>
            </a:r>
          </a:p>
          <a:p>
            <a:pPr algn="ctr" eaLnBrk="0" hangingPunct="0">
              <a:lnSpc>
                <a:spcPct val="125000"/>
              </a:lnSpc>
            </a:pPr>
            <a:r>
              <a:rPr kumimoji="1" lang="es-ES_tradnl"/>
              <a:t> alternativas</a:t>
            </a:r>
          </a:p>
          <a:p>
            <a:pPr algn="ctr" eaLnBrk="0" hangingPunct="0">
              <a:lnSpc>
                <a:spcPct val="125000"/>
              </a:lnSpc>
            </a:pPr>
            <a:endParaRPr kumimoji="1" lang="es-ES_tradnl"/>
          </a:p>
        </p:txBody>
      </p:sp>
      <p:sp>
        <p:nvSpPr>
          <p:cNvPr id="70667" name="AutoShape 13"/>
          <p:cNvSpPr>
            <a:spLocks noChangeArrowheads="1"/>
          </p:cNvSpPr>
          <p:nvPr/>
        </p:nvSpPr>
        <p:spPr bwMode="auto">
          <a:xfrm>
            <a:off x="2114550" y="24574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0668" name="AutoShape 14"/>
          <p:cNvSpPr>
            <a:spLocks noChangeArrowheads="1"/>
          </p:cNvSpPr>
          <p:nvPr/>
        </p:nvSpPr>
        <p:spPr bwMode="auto">
          <a:xfrm>
            <a:off x="2190750" y="38290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0669" name="AutoShape 15"/>
          <p:cNvSpPr>
            <a:spLocks noChangeArrowheads="1"/>
          </p:cNvSpPr>
          <p:nvPr/>
        </p:nvSpPr>
        <p:spPr bwMode="auto">
          <a:xfrm>
            <a:off x="1543050" y="44386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Priorización de</a:t>
            </a:r>
          </a:p>
          <a:p>
            <a:pPr algn="ctr" eaLnBrk="0" hangingPunct="0">
              <a:lnSpc>
                <a:spcPct val="125000"/>
              </a:lnSpc>
            </a:pPr>
            <a:r>
              <a:rPr kumimoji="1" lang="es-ES_tradnl"/>
              <a:t> alternativas</a:t>
            </a:r>
          </a:p>
          <a:p>
            <a:pPr algn="ctr" eaLnBrk="0" hangingPunct="0">
              <a:lnSpc>
                <a:spcPct val="125000"/>
              </a:lnSpc>
            </a:pPr>
            <a:endParaRPr kumimoji="1" lang="es-ES_tradnl"/>
          </a:p>
        </p:txBody>
      </p:sp>
      <p:sp>
        <p:nvSpPr>
          <p:cNvPr id="70670" name="Text Box 16"/>
          <p:cNvSpPr txBox="1">
            <a:spLocks noChangeArrowheads="1"/>
          </p:cNvSpPr>
          <p:nvPr/>
        </p:nvSpPr>
        <p:spPr bwMode="auto">
          <a:xfrm>
            <a:off x="4308475" y="-68263"/>
            <a:ext cx="4092575" cy="1616076"/>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4000"/>
              <a:t>El proceso de toma</a:t>
            </a:r>
          </a:p>
          <a:p>
            <a:pPr algn="just" eaLnBrk="0" hangingPunct="0">
              <a:lnSpc>
                <a:spcPct val="125000"/>
              </a:lnSpc>
            </a:pPr>
            <a:r>
              <a:rPr kumimoji="1" lang="es-ES_tradnl" sz="4000"/>
              <a:t>de desiciones</a:t>
            </a:r>
          </a:p>
        </p:txBody>
      </p:sp>
      <p:sp>
        <p:nvSpPr>
          <p:cNvPr id="70671" name="AutoShape 17"/>
          <p:cNvSpPr>
            <a:spLocks noChangeArrowheads="1"/>
          </p:cNvSpPr>
          <p:nvPr/>
        </p:nvSpPr>
        <p:spPr bwMode="auto">
          <a:xfrm>
            <a:off x="1619250" y="56959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Ejecución de </a:t>
            </a:r>
          </a:p>
          <a:p>
            <a:pPr algn="ctr" eaLnBrk="0" hangingPunct="0">
              <a:lnSpc>
                <a:spcPct val="125000"/>
              </a:lnSpc>
            </a:pPr>
            <a:r>
              <a:rPr kumimoji="1" lang="es-ES_tradnl"/>
              <a:t>alternativa</a:t>
            </a:r>
          </a:p>
          <a:p>
            <a:pPr algn="ctr" eaLnBrk="0" hangingPunct="0">
              <a:lnSpc>
                <a:spcPct val="125000"/>
              </a:lnSpc>
            </a:pPr>
            <a:endParaRPr kumimoji="1" lang="es-ES_tradnl"/>
          </a:p>
        </p:txBody>
      </p:sp>
      <p:sp>
        <p:nvSpPr>
          <p:cNvPr id="70672" name="AutoShape 18"/>
          <p:cNvSpPr>
            <a:spLocks noChangeArrowheads="1"/>
          </p:cNvSpPr>
          <p:nvPr/>
        </p:nvSpPr>
        <p:spPr bwMode="auto">
          <a:xfrm rot="-5400000">
            <a:off x="3467100" y="59245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0673" name="AutoShape 19"/>
          <p:cNvSpPr>
            <a:spLocks noChangeArrowheads="1"/>
          </p:cNvSpPr>
          <p:nvPr/>
        </p:nvSpPr>
        <p:spPr bwMode="auto">
          <a:xfrm>
            <a:off x="2247900" y="510540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0674" name="Text Box 20"/>
          <p:cNvSpPr txBox="1">
            <a:spLocks noChangeArrowheads="1"/>
          </p:cNvSpPr>
          <p:nvPr/>
        </p:nvSpPr>
        <p:spPr bwMode="auto">
          <a:xfrm>
            <a:off x="4556125" y="5730875"/>
            <a:ext cx="2768600" cy="7016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3200"/>
              <a:t>Logro objetivos</a:t>
            </a:r>
            <a:endParaRPr kumimoji="1" lang="es-ES_tradnl" sz="4000"/>
          </a:p>
        </p:txBody>
      </p:sp>
      <p:sp>
        <p:nvSpPr>
          <p:cNvPr id="70675" name="Line 21"/>
          <p:cNvSpPr>
            <a:spLocks noChangeShapeType="1"/>
          </p:cNvSpPr>
          <p:nvPr/>
        </p:nvSpPr>
        <p:spPr bwMode="auto">
          <a:xfrm>
            <a:off x="1390650" y="5486400"/>
            <a:ext cx="7753350" cy="0"/>
          </a:xfrm>
          <a:prstGeom prst="line">
            <a:avLst/>
          </a:prstGeom>
          <a:noFill/>
          <a:ln w="9525">
            <a:solidFill>
              <a:schemeClr val="tx1"/>
            </a:solidFill>
            <a:round/>
            <a:headEnd/>
            <a:tailEnd/>
          </a:ln>
        </p:spPr>
        <p:txBody>
          <a:bodyPr wrap="none" anchor="ctr"/>
          <a:lstStyle/>
          <a:p>
            <a:endParaRPr lang="es-ES"/>
          </a:p>
        </p:txBody>
      </p:sp>
      <p:sp>
        <p:nvSpPr>
          <p:cNvPr id="70676" name="Text Box 22"/>
          <p:cNvSpPr txBox="1">
            <a:spLocks noChangeArrowheads="1"/>
          </p:cNvSpPr>
          <p:nvPr/>
        </p:nvSpPr>
        <p:spPr bwMode="auto">
          <a:xfrm>
            <a:off x="4441825" y="4752975"/>
            <a:ext cx="1993900" cy="4730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2000"/>
              <a:t>Plano de las ideas</a:t>
            </a:r>
          </a:p>
        </p:txBody>
      </p:sp>
      <p:sp>
        <p:nvSpPr>
          <p:cNvPr id="70677" name="Text Box 23"/>
          <p:cNvSpPr txBox="1">
            <a:spLocks noChangeArrowheads="1"/>
          </p:cNvSpPr>
          <p:nvPr/>
        </p:nvSpPr>
        <p:spPr bwMode="auto">
          <a:xfrm>
            <a:off x="4460875" y="5514975"/>
            <a:ext cx="2346325" cy="4730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2000"/>
              <a:t>Plano de las acciones</a:t>
            </a:r>
          </a:p>
        </p:txBody>
      </p:sp>
      <p:sp>
        <p:nvSpPr>
          <p:cNvPr id="70678" name="AutoShape 24"/>
          <p:cNvSpPr>
            <a:spLocks/>
          </p:cNvSpPr>
          <p:nvPr/>
        </p:nvSpPr>
        <p:spPr bwMode="auto">
          <a:xfrm>
            <a:off x="3486150" y="3124200"/>
            <a:ext cx="914400" cy="1809750"/>
          </a:xfrm>
          <a:prstGeom prst="rightBrace">
            <a:avLst>
              <a:gd name="adj1" fmla="val 16493"/>
              <a:gd name="adj2" fmla="val 50000"/>
            </a:avLst>
          </a:prstGeom>
          <a:noFill/>
          <a:ln w="9525">
            <a:solidFill>
              <a:schemeClr val="tx1"/>
            </a:solidFill>
            <a:round/>
            <a:headEnd/>
            <a:tailEnd/>
          </a:ln>
        </p:spPr>
        <p:txBody>
          <a:bodyPr wrap="none" anchor="ctr"/>
          <a:lstStyle/>
          <a:p>
            <a:endParaRPr lang="es-ES"/>
          </a:p>
        </p:txBody>
      </p:sp>
      <p:sp>
        <p:nvSpPr>
          <p:cNvPr id="70679" name="Text Box 25"/>
          <p:cNvSpPr txBox="1">
            <a:spLocks noChangeArrowheads="1"/>
          </p:cNvSpPr>
          <p:nvPr/>
        </p:nvSpPr>
        <p:spPr bwMode="auto">
          <a:xfrm>
            <a:off x="4613275" y="3702050"/>
            <a:ext cx="4335463" cy="5492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a:t>Criterios coherentes con objetivos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body" idx="1"/>
          </p:nvPr>
        </p:nvSpPr>
        <p:spPr>
          <a:xfrm>
            <a:off x="1143000" y="857250"/>
            <a:ext cx="7772400" cy="5943600"/>
          </a:xfrm>
        </p:spPr>
        <p:txBody>
          <a:bodyPr/>
          <a:lstStyle/>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r>
              <a:rPr lang="es-ES_tradnl" sz="2000" b="1" smtClean="0"/>
              <a:t>Evaluación de Proyectos</a:t>
            </a:r>
          </a:p>
          <a:p>
            <a:pPr marL="88900" indent="0"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defRPr/>
            </a:pPr>
            <a:r>
              <a:rPr lang="es-ES_tradnl" sz="2000" smtClean="0"/>
              <a:t>Aborda en forma explícita el problema de la asignación de recursos escasos en forma óptima </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Recomienda al tomador de decisiones, a través de distintas metodologías, para determinar la conveniencia relativa de una acción o un proyecto</a:t>
            </a:r>
            <a:endParaRPr lang="es-ES_tradnl" sz="2400" smtClean="0"/>
          </a:p>
        </p:txBody>
      </p:sp>
      <p:sp>
        <p:nvSpPr>
          <p:cNvPr id="71683" name="AutoShape 3"/>
          <p:cNvSpPr>
            <a:spLocks noChangeArrowheads="1"/>
          </p:cNvSpPr>
          <p:nvPr/>
        </p:nvSpPr>
        <p:spPr bwMode="auto">
          <a:xfrm>
            <a:off x="1562100" y="358140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Operación</a:t>
            </a:r>
          </a:p>
        </p:txBody>
      </p:sp>
      <p:sp>
        <p:nvSpPr>
          <p:cNvPr id="71684" name="Rectangle 4"/>
          <p:cNvSpPr>
            <a:spLocks noChangeArrowheads="1"/>
          </p:cNvSpPr>
          <p:nvPr/>
        </p:nvSpPr>
        <p:spPr bwMode="auto">
          <a:xfrm>
            <a:off x="3524250" y="3562350"/>
            <a:ext cx="5334000" cy="777875"/>
          </a:xfrm>
          <a:prstGeom prst="rect">
            <a:avLst/>
          </a:prstGeom>
          <a:noFill/>
          <a:ln w="9525">
            <a:noFill/>
            <a:miter lim="800000"/>
            <a:headEnd/>
            <a:tailEnd/>
          </a:ln>
        </p:spPr>
        <p:txBody>
          <a:bodyPr>
            <a:spAutoFit/>
          </a:bodyPr>
          <a:lstStyle/>
          <a:p>
            <a:pPr algn="just" eaLnBrk="0" hangingPunct="0">
              <a:lnSpc>
                <a:spcPct val="75000"/>
              </a:lnSpc>
            </a:pPr>
            <a:r>
              <a:rPr lang="es-ES_tradnl" sz="2000"/>
              <a:t>Se pone en marcha el proyecto y se concretan los beneficios netos que fueron estimados previamente.</a:t>
            </a:r>
          </a:p>
        </p:txBody>
      </p:sp>
      <p:sp>
        <p:nvSpPr>
          <p:cNvPr id="71685" name="AutoShape 6"/>
          <p:cNvSpPr>
            <a:spLocks noChangeArrowheads="1"/>
          </p:cNvSpPr>
          <p:nvPr/>
        </p:nvSpPr>
        <p:spPr bwMode="auto">
          <a:xfrm>
            <a:off x="3219450" y="933450"/>
            <a:ext cx="1981200" cy="838200"/>
          </a:xfrm>
          <a:prstGeom prst="flowChartAlternateProcess">
            <a:avLst/>
          </a:prstGeom>
          <a:noFill/>
          <a:ln w="9525">
            <a:noFill/>
            <a:miter lim="800000"/>
            <a:headEnd/>
            <a:tailEnd/>
          </a:ln>
        </p:spPr>
        <p:txBody>
          <a:bodyPr wrap="none" anchor="ctr"/>
          <a:lstStyle/>
          <a:p>
            <a:endParaRPr lang="es-ES"/>
          </a:p>
        </p:txBody>
      </p:sp>
      <p:sp>
        <p:nvSpPr>
          <p:cNvPr id="71686" name="AutoShape 7"/>
          <p:cNvSpPr>
            <a:spLocks noChangeArrowheads="1"/>
          </p:cNvSpPr>
          <p:nvPr/>
        </p:nvSpPr>
        <p:spPr bwMode="auto">
          <a:xfrm>
            <a:off x="3600450" y="933450"/>
            <a:ext cx="1752600" cy="838200"/>
          </a:xfrm>
          <a:prstGeom prst="flowChartAlternateProcess">
            <a:avLst/>
          </a:prstGeom>
          <a:noFill/>
          <a:ln w="9525">
            <a:noFill/>
            <a:miter lim="800000"/>
            <a:headEnd/>
            <a:tailEnd/>
          </a:ln>
        </p:spPr>
        <p:txBody>
          <a:bodyPr wrap="none" anchor="ctr"/>
          <a:lstStyle/>
          <a:p>
            <a:pPr algn="ctr" eaLnBrk="0" hangingPunct="0">
              <a:lnSpc>
                <a:spcPct val="125000"/>
              </a:lnSpc>
            </a:pPr>
            <a:endParaRPr kumimoji="1" lang="es-ES_tradnl"/>
          </a:p>
        </p:txBody>
      </p:sp>
      <p:sp>
        <p:nvSpPr>
          <p:cNvPr id="71687" name="AutoShape 8"/>
          <p:cNvSpPr>
            <a:spLocks noChangeArrowheads="1"/>
          </p:cNvSpPr>
          <p:nvPr/>
        </p:nvSpPr>
        <p:spPr bwMode="auto">
          <a:xfrm>
            <a:off x="3295650" y="857250"/>
            <a:ext cx="2667000" cy="1066800"/>
          </a:xfrm>
          <a:prstGeom prst="flowChartAlternateProcess">
            <a:avLst/>
          </a:prstGeom>
          <a:noFill/>
          <a:ln w="9525">
            <a:noFill/>
            <a:miter lim="800000"/>
            <a:headEnd/>
            <a:tailEnd/>
          </a:ln>
        </p:spPr>
        <p:txBody>
          <a:bodyPr wrap="none" anchor="ctr"/>
          <a:lstStyle/>
          <a:p>
            <a:endParaRPr lang="es-ES"/>
          </a:p>
        </p:txBody>
      </p:sp>
      <p:sp>
        <p:nvSpPr>
          <p:cNvPr id="71688" name="AutoShape 9"/>
          <p:cNvSpPr>
            <a:spLocks noChangeArrowheads="1"/>
          </p:cNvSpPr>
          <p:nvPr/>
        </p:nvSpPr>
        <p:spPr bwMode="auto">
          <a:xfrm>
            <a:off x="1466850" y="76200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Preinversión</a:t>
            </a:r>
          </a:p>
        </p:txBody>
      </p:sp>
      <p:sp>
        <p:nvSpPr>
          <p:cNvPr id="71689" name="Rectangle 10"/>
          <p:cNvSpPr>
            <a:spLocks noChangeArrowheads="1"/>
          </p:cNvSpPr>
          <p:nvPr/>
        </p:nvSpPr>
        <p:spPr bwMode="auto">
          <a:xfrm>
            <a:off x="3524250" y="704850"/>
            <a:ext cx="5257800" cy="1235075"/>
          </a:xfrm>
          <a:prstGeom prst="rect">
            <a:avLst/>
          </a:prstGeom>
          <a:noFill/>
          <a:ln w="9525">
            <a:noFill/>
            <a:miter lim="800000"/>
            <a:headEnd/>
            <a:tailEnd/>
          </a:ln>
        </p:spPr>
        <p:txBody>
          <a:bodyPr>
            <a:spAutoFit/>
          </a:bodyPr>
          <a:lstStyle/>
          <a:p>
            <a:pPr algn="just" eaLnBrk="0" hangingPunct="0">
              <a:lnSpc>
                <a:spcPct val="75000"/>
              </a:lnSpc>
            </a:pPr>
            <a:r>
              <a:rPr lang="es-ES_tradnl" sz="2000"/>
              <a:t>Se prepara y evalúa el proyecto de manera de obtener de él, el máximo excedente económico  a lo largo de su vida útil, realizando para esto estudios de mercado, técnicos, económicos, financieros y otros.</a:t>
            </a:r>
          </a:p>
        </p:txBody>
      </p:sp>
      <p:sp>
        <p:nvSpPr>
          <p:cNvPr id="71690" name="AutoShape 11"/>
          <p:cNvSpPr>
            <a:spLocks noChangeArrowheads="1"/>
          </p:cNvSpPr>
          <p:nvPr/>
        </p:nvSpPr>
        <p:spPr bwMode="auto">
          <a:xfrm>
            <a:off x="2076450" y="1485900"/>
            <a:ext cx="533400" cy="609600"/>
          </a:xfrm>
          <a:prstGeom prst="downArrow">
            <a:avLst>
              <a:gd name="adj1" fmla="val 50000"/>
              <a:gd name="adj2" fmla="val 28571"/>
            </a:avLst>
          </a:prstGeom>
          <a:solidFill>
            <a:srgbClr val="FF0000"/>
          </a:solidFill>
          <a:ln w="12700">
            <a:solidFill>
              <a:schemeClr val="tx1"/>
            </a:solidFill>
            <a:miter lim="800000"/>
            <a:headEnd/>
            <a:tailEnd/>
          </a:ln>
        </p:spPr>
        <p:txBody>
          <a:bodyPr wrap="none" anchor="ctr"/>
          <a:lstStyle/>
          <a:p>
            <a:endParaRPr lang="es-ES"/>
          </a:p>
        </p:txBody>
      </p:sp>
      <p:sp>
        <p:nvSpPr>
          <p:cNvPr id="71691" name="AutoShape 12"/>
          <p:cNvSpPr>
            <a:spLocks noChangeArrowheads="1"/>
          </p:cNvSpPr>
          <p:nvPr/>
        </p:nvSpPr>
        <p:spPr bwMode="auto">
          <a:xfrm>
            <a:off x="1447800" y="21907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Inversión</a:t>
            </a:r>
          </a:p>
        </p:txBody>
      </p:sp>
      <p:sp>
        <p:nvSpPr>
          <p:cNvPr id="71692" name="Rectangle 13"/>
          <p:cNvSpPr>
            <a:spLocks noChangeArrowheads="1"/>
          </p:cNvSpPr>
          <p:nvPr/>
        </p:nvSpPr>
        <p:spPr bwMode="auto">
          <a:xfrm>
            <a:off x="3505200" y="2133600"/>
            <a:ext cx="5257800" cy="777875"/>
          </a:xfrm>
          <a:prstGeom prst="rect">
            <a:avLst/>
          </a:prstGeom>
          <a:noFill/>
          <a:ln w="9525">
            <a:noFill/>
            <a:miter lim="800000"/>
            <a:headEnd/>
            <a:tailEnd/>
          </a:ln>
        </p:spPr>
        <p:txBody>
          <a:bodyPr>
            <a:spAutoFit/>
          </a:bodyPr>
          <a:lstStyle/>
          <a:p>
            <a:pPr algn="just" eaLnBrk="0" hangingPunct="0">
              <a:lnSpc>
                <a:spcPct val="75000"/>
              </a:lnSpc>
            </a:pPr>
            <a:r>
              <a:rPr lang="es-ES_tradnl" sz="2000"/>
              <a:t>Se diseña y se materializa físicamente la inversión requerida por el proyecto de acuerdo a lo especificado en la etapa anterior.</a:t>
            </a:r>
          </a:p>
        </p:txBody>
      </p:sp>
      <p:sp>
        <p:nvSpPr>
          <p:cNvPr id="71693" name="AutoShape 14"/>
          <p:cNvSpPr>
            <a:spLocks noChangeArrowheads="1"/>
          </p:cNvSpPr>
          <p:nvPr/>
        </p:nvSpPr>
        <p:spPr bwMode="auto">
          <a:xfrm>
            <a:off x="2114550" y="2952750"/>
            <a:ext cx="533400" cy="609600"/>
          </a:xfrm>
          <a:prstGeom prst="downArrow">
            <a:avLst>
              <a:gd name="adj1" fmla="val 50000"/>
              <a:gd name="adj2" fmla="val 28571"/>
            </a:avLst>
          </a:prstGeom>
          <a:solidFill>
            <a:srgbClr val="FF0000"/>
          </a:solidFill>
          <a:ln w="12700">
            <a:solidFill>
              <a:schemeClr val="tx1"/>
            </a:solidFill>
            <a:miter lim="800000"/>
            <a:headEnd/>
            <a:tailEnd/>
          </a:ln>
        </p:spPr>
        <p:txBody>
          <a:bodyPr wrap="none" anchor="ctr"/>
          <a:lstStyle/>
          <a:p>
            <a:endParaRPr lang="es-ES"/>
          </a:p>
        </p:txBody>
      </p:sp>
      <p:sp>
        <p:nvSpPr>
          <p:cNvPr id="71694" name="Text Box 15"/>
          <p:cNvSpPr txBox="1">
            <a:spLocks noChangeArrowheads="1"/>
          </p:cNvSpPr>
          <p:nvPr/>
        </p:nvSpPr>
        <p:spPr bwMode="auto">
          <a:xfrm>
            <a:off x="1470025" y="44450"/>
            <a:ext cx="2867025" cy="5492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b="1"/>
              <a:t>Ciclo de un proyecto</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8450" name="Rectangle 2"/>
          <p:cNvSpPr>
            <a:spLocks noGrp="1" noChangeArrowheads="1"/>
          </p:cNvSpPr>
          <p:nvPr>
            <p:ph type="body" idx="1"/>
          </p:nvPr>
        </p:nvSpPr>
        <p:spPr>
          <a:xfrm>
            <a:off x="1143000" y="400050"/>
            <a:ext cx="7772400" cy="6400800"/>
          </a:xfrm>
        </p:spPr>
        <p:txBody>
          <a:bodyPr/>
          <a:lstStyle/>
          <a:p>
            <a:pPr marL="193675" indent="-104775" algn="just" eaLnBrk="1" hangingPunct="1">
              <a:lnSpc>
                <a:spcPct val="75000"/>
              </a:lnSpc>
              <a:spcBef>
                <a:spcPct val="0"/>
              </a:spcBef>
              <a:tabLst>
                <a:tab pos="4381500" algn="l"/>
              </a:tabLst>
              <a:defRPr/>
            </a:pPr>
            <a:r>
              <a:rPr lang="es-ES_tradnl" sz="2000" smtClean="0"/>
              <a:t>Identifica, mide y valoriza, cuantitativa y cualitativamente, los beneficios y costos para la persona(s) o instituciones relevantes.</a:t>
            </a:r>
          </a:p>
          <a:p>
            <a:pPr marL="193675" indent="-104775" algn="just" eaLnBrk="1" hangingPunct="1">
              <a:lnSpc>
                <a:spcPct val="75000"/>
              </a:lnSpc>
              <a:spcBef>
                <a:spcPct val="0"/>
              </a:spcBef>
              <a:tabLst>
                <a:tab pos="4381500" algn="l"/>
              </a:tabLst>
              <a:defRPr/>
            </a:pPr>
            <a:endParaRPr lang="es-ES_tradnl" sz="2000" b="1" smtClean="0"/>
          </a:p>
          <a:p>
            <a:pPr marL="193675" indent="-104775" algn="just" eaLnBrk="1" hangingPunct="1">
              <a:lnSpc>
                <a:spcPct val="75000"/>
              </a:lnSpc>
              <a:spcBef>
                <a:spcPct val="0"/>
              </a:spcBef>
              <a:tabLst>
                <a:tab pos="4381500" algn="l"/>
              </a:tabLst>
              <a:defRPr/>
            </a:pPr>
            <a:r>
              <a:rPr lang="es-ES_tradnl" sz="2000" smtClean="0"/>
              <a:t>Una inversión será rentable si permite un aumento mayor en la riqueza que el que se podría obtener utilizando los recursos en otras inversiones alternativas.</a:t>
            </a:r>
          </a:p>
          <a:p>
            <a:pPr marL="193675" indent="-104775" algn="just" eaLnBrk="1" hangingPunct="1">
              <a:lnSpc>
                <a:spcPct val="75000"/>
              </a:lnSpc>
              <a:spcBef>
                <a:spcPct val="0"/>
              </a:spcBef>
              <a:tabLst>
                <a:tab pos="4381500" algn="l"/>
              </a:tabLst>
              <a:defRPr/>
            </a:pPr>
            <a:endParaRPr lang="es-ES_tradnl" sz="2000" smtClean="0"/>
          </a:p>
          <a:p>
            <a:pPr marL="193675" indent="-104775" algn="just" eaLnBrk="1" hangingPunct="1">
              <a:lnSpc>
                <a:spcPct val="75000"/>
              </a:lnSpc>
              <a:spcBef>
                <a:spcPct val="0"/>
              </a:spcBef>
              <a:tabLst>
                <a:tab pos="4381500" algn="l"/>
              </a:tabLst>
              <a:defRPr/>
            </a:pPr>
            <a:endParaRPr lang="es-ES_tradnl" sz="2000" smtClean="0"/>
          </a:p>
          <a:p>
            <a:pPr marL="193675" indent="-104775" algn="just" eaLnBrk="1" hangingPunct="1">
              <a:lnSpc>
                <a:spcPct val="75000"/>
              </a:lnSpc>
              <a:spcBef>
                <a:spcPct val="0"/>
              </a:spcBef>
              <a:buFont typeface="Wingdings" pitchFamily="2" charset="2"/>
              <a:buNone/>
              <a:tabLst>
                <a:tab pos="4381500" algn="l"/>
              </a:tabLst>
              <a:defRPr/>
            </a:pPr>
            <a:r>
              <a:rPr lang="en-US" sz="2000" b="1" smtClean="0"/>
              <a:t>E</a:t>
            </a:r>
            <a:r>
              <a:rPr lang="es-ES_tradnl" sz="2000" b="1" smtClean="0"/>
              <a:t>tapas de la Evaluación de Proyectos.</a:t>
            </a:r>
          </a:p>
          <a:p>
            <a:pPr marL="193675" indent="-104775" algn="just" eaLnBrk="1" hangingPunct="1">
              <a:lnSpc>
                <a:spcPct val="75000"/>
              </a:lnSpc>
              <a:spcBef>
                <a:spcPct val="0"/>
              </a:spcBef>
              <a:buFont typeface="Wingdings" pitchFamily="2" charset="2"/>
              <a:buNone/>
              <a:tabLst>
                <a:tab pos="4381500" algn="l"/>
              </a:tabLst>
              <a:defRPr/>
            </a:pPr>
            <a:endParaRPr lang="es-ES_tradnl" sz="2000" b="1" smtClean="0"/>
          </a:p>
          <a:p>
            <a:pPr marL="193675" indent="-104775" algn="just" eaLnBrk="1" hangingPunct="1">
              <a:lnSpc>
                <a:spcPct val="75000"/>
              </a:lnSpc>
              <a:spcBef>
                <a:spcPct val="0"/>
              </a:spcBef>
              <a:buFont typeface="Wingdings" pitchFamily="2" charset="2"/>
              <a:buNone/>
              <a:tabLst>
                <a:tab pos="4381500" algn="l"/>
              </a:tabLst>
              <a:defRPr/>
            </a:pPr>
            <a:r>
              <a:rPr lang="es-ES_tradnl" sz="2000" smtClean="0"/>
              <a:t>La selección de los mejores proyectos de inversión, es decir, los de mayor conveniencia relativa (evaluación) y hacia los cuales deben destinarse preferentemente los recursos disponibles, constituye un proceso que sigue las siguientes etapas iterativas:</a:t>
            </a:r>
          </a:p>
          <a:p>
            <a:pPr marL="193675" indent="-104775" algn="just" eaLnBrk="1" hangingPunct="1">
              <a:lnSpc>
                <a:spcPct val="75000"/>
              </a:lnSpc>
              <a:spcBef>
                <a:spcPct val="0"/>
              </a:spcBef>
              <a:tabLst>
                <a:tab pos="4381500" algn="l"/>
              </a:tabLst>
              <a:defRPr/>
            </a:pPr>
            <a:endParaRPr lang="es-ES_tradnl" sz="2000" smtClean="0"/>
          </a:p>
          <a:p>
            <a:pPr marL="193675" indent="-104775" eaLnBrk="1" hangingPunct="1">
              <a:lnSpc>
                <a:spcPct val="75000"/>
              </a:lnSpc>
              <a:spcBef>
                <a:spcPct val="0"/>
              </a:spcBef>
              <a:tabLst>
                <a:tab pos="4381500" algn="l"/>
              </a:tabLst>
              <a:defRPr/>
            </a:pPr>
            <a:endParaRPr lang="es-ES_tradnl" sz="2000" smtClean="0"/>
          </a:p>
        </p:txBody>
      </p:sp>
      <p:sp>
        <p:nvSpPr>
          <p:cNvPr id="72707" name="AutoShape 4"/>
          <p:cNvSpPr>
            <a:spLocks noChangeArrowheads="1"/>
          </p:cNvSpPr>
          <p:nvPr/>
        </p:nvSpPr>
        <p:spPr bwMode="auto">
          <a:xfrm>
            <a:off x="2209800" y="4057650"/>
            <a:ext cx="5791200" cy="457200"/>
          </a:xfrm>
          <a:prstGeom prst="flowChartAlternateProcess">
            <a:avLst/>
          </a:prstGeom>
          <a:noFill/>
          <a:ln w="12700">
            <a:solidFill>
              <a:schemeClr val="tx1"/>
            </a:solidFill>
            <a:miter lim="800000"/>
            <a:headEnd/>
            <a:tailEnd/>
          </a:ln>
        </p:spPr>
        <p:txBody>
          <a:bodyPr wrap="none" anchor="ctr"/>
          <a:lstStyle/>
          <a:p>
            <a:pPr algn="ctr" eaLnBrk="0" hangingPunct="0">
              <a:lnSpc>
                <a:spcPct val="85000"/>
              </a:lnSpc>
            </a:pPr>
            <a:r>
              <a:rPr lang="es-ES_tradnl"/>
              <a:t>Generación y Análisis de la idea del proyecto</a:t>
            </a:r>
            <a:endParaRPr lang="es-ES_tradnl" sz="1800"/>
          </a:p>
        </p:txBody>
      </p:sp>
      <p:sp>
        <p:nvSpPr>
          <p:cNvPr id="72708" name="AutoShape 5"/>
          <p:cNvSpPr>
            <a:spLocks noChangeArrowheads="1"/>
          </p:cNvSpPr>
          <p:nvPr/>
        </p:nvSpPr>
        <p:spPr bwMode="auto">
          <a:xfrm>
            <a:off x="4800600" y="4514850"/>
            <a:ext cx="381000" cy="228600"/>
          </a:xfrm>
          <a:prstGeom prst="downArrow">
            <a:avLst>
              <a:gd name="adj1" fmla="val 50000"/>
              <a:gd name="adj2" fmla="val 25000"/>
            </a:avLst>
          </a:prstGeom>
          <a:solidFill>
            <a:srgbClr val="FF0000"/>
          </a:solidFill>
          <a:ln w="12700">
            <a:solidFill>
              <a:schemeClr val="tx1"/>
            </a:solidFill>
            <a:miter lim="800000"/>
            <a:headEnd/>
            <a:tailEnd/>
          </a:ln>
        </p:spPr>
        <p:txBody>
          <a:bodyPr wrap="none" anchor="ctr"/>
          <a:lstStyle/>
          <a:p>
            <a:endParaRPr lang="es-ES"/>
          </a:p>
        </p:txBody>
      </p:sp>
      <p:sp>
        <p:nvSpPr>
          <p:cNvPr id="72709" name="AutoShape 7"/>
          <p:cNvSpPr>
            <a:spLocks noChangeArrowheads="1"/>
          </p:cNvSpPr>
          <p:nvPr/>
        </p:nvSpPr>
        <p:spPr bwMode="auto">
          <a:xfrm>
            <a:off x="2209800" y="4743450"/>
            <a:ext cx="5791200" cy="457200"/>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Estudio en el Nivel de Perfil</a:t>
            </a:r>
          </a:p>
        </p:txBody>
      </p:sp>
      <p:sp>
        <p:nvSpPr>
          <p:cNvPr id="72710" name="AutoShape 8"/>
          <p:cNvSpPr>
            <a:spLocks noChangeArrowheads="1"/>
          </p:cNvSpPr>
          <p:nvPr/>
        </p:nvSpPr>
        <p:spPr bwMode="auto">
          <a:xfrm>
            <a:off x="4800600" y="5200650"/>
            <a:ext cx="381000" cy="228600"/>
          </a:xfrm>
          <a:prstGeom prst="downArrow">
            <a:avLst>
              <a:gd name="adj1" fmla="val 50000"/>
              <a:gd name="adj2" fmla="val 25000"/>
            </a:avLst>
          </a:prstGeom>
          <a:solidFill>
            <a:srgbClr val="FF0000"/>
          </a:solidFill>
          <a:ln w="12700">
            <a:solidFill>
              <a:schemeClr val="tx1"/>
            </a:solidFill>
            <a:miter lim="800000"/>
            <a:headEnd/>
            <a:tailEnd/>
          </a:ln>
        </p:spPr>
        <p:txBody>
          <a:bodyPr wrap="none" anchor="ctr"/>
          <a:lstStyle/>
          <a:p>
            <a:endParaRPr lang="es-ES"/>
          </a:p>
        </p:txBody>
      </p:sp>
      <p:sp>
        <p:nvSpPr>
          <p:cNvPr id="488457" name="AutoShape 9"/>
          <p:cNvSpPr>
            <a:spLocks noChangeArrowheads="1"/>
          </p:cNvSpPr>
          <p:nvPr/>
        </p:nvSpPr>
        <p:spPr bwMode="auto">
          <a:xfrm>
            <a:off x="2209800" y="6115050"/>
            <a:ext cx="5791200" cy="457200"/>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lang="es-ES_tradnl"/>
              <a:t>Estudio de factibilidad</a:t>
            </a:r>
          </a:p>
        </p:txBody>
      </p:sp>
      <p:sp>
        <p:nvSpPr>
          <p:cNvPr id="488459" name="AutoShape 11"/>
          <p:cNvSpPr>
            <a:spLocks noChangeArrowheads="1"/>
          </p:cNvSpPr>
          <p:nvPr/>
        </p:nvSpPr>
        <p:spPr bwMode="auto">
          <a:xfrm>
            <a:off x="2209800" y="5429250"/>
            <a:ext cx="5791200" cy="457200"/>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lang="es-ES_tradnl"/>
              <a:t>Estudio de prefactibilidad</a:t>
            </a:r>
          </a:p>
        </p:txBody>
      </p:sp>
      <p:sp>
        <p:nvSpPr>
          <p:cNvPr id="72713" name="AutoShape 12"/>
          <p:cNvSpPr>
            <a:spLocks noChangeArrowheads="1"/>
          </p:cNvSpPr>
          <p:nvPr/>
        </p:nvSpPr>
        <p:spPr bwMode="auto">
          <a:xfrm>
            <a:off x="4800600" y="5886450"/>
            <a:ext cx="381000" cy="228600"/>
          </a:xfrm>
          <a:prstGeom prst="downArrow">
            <a:avLst>
              <a:gd name="adj1" fmla="val 50000"/>
              <a:gd name="adj2" fmla="val 25000"/>
            </a:avLst>
          </a:prstGeom>
          <a:solidFill>
            <a:srgbClr val="FF0000"/>
          </a:solidFill>
          <a:ln w="12700">
            <a:solidFill>
              <a:schemeClr val="tx1"/>
            </a:solidFill>
            <a:miter lim="800000"/>
            <a:headEnd/>
            <a:tailEnd/>
          </a:ln>
        </p:spPr>
        <p:txBody>
          <a:bodyPr wrap="none" anchor="ctr"/>
          <a:lstStyle/>
          <a:p>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8457"/>
                                        </p:tgtEl>
                                        <p:attrNameLst>
                                          <p:attrName>style.visibility</p:attrName>
                                        </p:attrNameLst>
                                      </p:cBhvr>
                                      <p:to>
                                        <p:strVal val="visible"/>
                                      </p:to>
                                    </p:set>
                                    <p:anim calcmode="lin" valueType="num">
                                      <p:cBhvr additive="base">
                                        <p:cTn id="7" dur="500" fill="hold"/>
                                        <p:tgtEl>
                                          <p:spTgt spid="488457"/>
                                        </p:tgtEl>
                                        <p:attrNameLst>
                                          <p:attrName>ppt_x</p:attrName>
                                        </p:attrNameLst>
                                      </p:cBhvr>
                                      <p:tavLst>
                                        <p:tav tm="0">
                                          <p:val>
                                            <p:strVal val="0-#ppt_w/2"/>
                                          </p:val>
                                        </p:tav>
                                        <p:tav tm="100000">
                                          <p:val>
                                            <p:strVal val="#ppt_x"/>
                                          </p:val>
                                        </p:tav>
                                      </p:tavLst>
                                    </p:anim>
                                    <p:anim calcmode="lin" valueType="num">
                                      <p:cBhvr additive="base">
                                        <p:cTn id="8" dur="500" fill="hold"/>
                                        <p:tgtEl>
                                          <p:spTgt spid="48845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DISPARO.WAV" builtIn="1"/>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8459"/>
                                        </p:tgtEl>
                                        <p:attrNameLst>
                                          <p:attrName>style.visibility</p:attrName>
                                        </p:attrNameLst>
                                      </p:cBhvr>
                                      <p:to>
                                        <p:strVal val="visible"/>
                                      </p:to>
                                    </p:set>
                                    <p:anim calcmode="lin" valueType="num">
                                      <p:cBhvr additive="base">
                                        <p:cTn id="13" dur="500" fill="hold"/>
                                        <p:tgtEl>
                                          <p:spTgt spid="488459"/>
                                        </p:tgtEl>
                                        <p:attrNameLst>
                                          <p:attrName>ppt_x</p:attrName>
                                        </p:attrNameLst>
                                      </p:cBhvr>
                                      <p:tavLst>
                                        <p:tav tm="0">
                                          <p:val>
                                            <p:strVal val="0-#ppt_w/2"/>
                                          </p:val>
                                        </p:tav>
                                        <p:tav tm="100000">
                                          <p:val>
                                            <p:strVal val="#ppt_x"/>
                                          </p:val>
                                        </p:tav>
                                      </p:tavLst>
                                    </p:anim>
                                    <p:anim calcmode="lin" valueType="num">
                                      <p:cBhvr additive="base">
                                        <p:cTn id="14" dur="500" fill="hold"/>
                                        <p:tgtEl>
                                          <p:spTgt spid="4884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7" grpId="0" animBg="1" autoUpdateAnimBg="0"/>
      <p:bldP spid="488459"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body" idx="1"/>
          </p:nvPr>
        </p:nvSpPr>
        <p:spPr>
          <a:xfrm>
            <a:off x="1143000" y="533400"/>
            <a:ext cx="7772400" cy="5943600"/>
          </a:xfrm>
        </p:spPr>
        <p:txBody>
          <a:bodyPr/>
          <a:lstStyle/>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p:txBody>
      </p:sp>
      <p:sp>
        <p:nvSpPr>
          <p:cNvPr id="73731" name="AutoShape 3"/>
          <p:cNvSpPr>
            <a:spLocks noChangeArrowheads="1"/>
          </p:cNvSpPr>
          <p:nvPr/>
        </p:nvSpPr>
        <p:spPr bwMode="auto">
          <a:xfrm>
            <a:off x="1485900" y="30289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Prefactibilidad</a:t>
            </a:r>
          </a:p>
          <a:p>
            <a:pPr algn="ctr" eaLnBrk="0" hangingPunct="0">
              <a:lnSpc>
                <a:spcPct val="125000"/>
              </a:lnSpc>
            </a:pPr>
            <a:endParaRPr kumimoji="1" lang="es-ES_tradnl"/>
          </a:p>
        </p:txBody>
      </p:sp>
      <p:sp>
        <p:nvSpPr>
          <p:cNvPr id="73732" name="AutoShape 5"/>
          <p:cNvSpPr>
            <a:spLocks noChangeArrowheads="1"/>
          </p:cNvSpPr>
          <p:nvPr/>
        </p:nvSpPr>
        <p:spPr bwMode="auto">
          <a:xfrm>
            <a:off x="3219450" y="609600"/>
            <a:ext cx="1981200" cy="838200"/>
          </a:xfrm>
          <a:prstGeom prst="flowChartAlternateProcess">
            <a:avLst/>
          </a:prstGeom>
          <a:noFill/>
          <a:ln w="9525">
            <a:noFill/>
            <a:miter lim="800000"/>
            <a:headEnd/>
            <a:tailEnd/>
          </a:ln>
        </p:spPr>
        <p:txBody>
          <a:bodyPr wrap="none" anchor="ctr"/>
          <a:lstStyle/>
          <a:p>
            <a:endParaRPr lang="es-ES"/>
          </a:p>
        </p:txBody>
      </p:sp>
      <p:sp>
        <p:nvSpPr>
          <p:cNvPr id="73733" name="AutoShape 6"/>
          <p:cNvSpPr>
            <a:spLocks noChangeArrowheads="1"/>
          </p:cNvSpPr>
          <p:nvPr/>
        </p:nvSpPr>
        <p:spPr bwMode="auto">
          <a:xfrm>
            <a:off x="3600450" y="609600"/>
            <a:ext cx="1752600" cy="838200"/>
          </a:xfrm>
          <a:prstGeom prst="flowChartAlternateProcess">
            <a:avLst/>
          </a:prstGeom>
          <a:noFill/>
          <a:ln w="9525">
            <a:noFill/>
            <a:miter lim="800000"/>
            <a:headEnd/>
            <a:tailEnd/>
          </a:ln>
        </p:spPr>
        <p:txBody>
          <a:bodyPr wrap="none" anchor="ctr"/>
          <a:lstStyle/>
          <a:p>
            <a:pPr algn="ctr" eaLnBrk="0" hangingPunct="0">
              <a:lnSpc>
                <a:spcPct val="125000"/>
              </a:lnSpc>
            </a:pPr>
            <a:endParaRPr kumimoji="1" lang="es-ES_tradnl"/>
          </a:p>
        </p:txBody>
      </p:sp>
      <p:sp>
        <p:nvSpPr>
          <p:cNvPr id="73734" name="AutoShape 7"/>
          <p:cNvSpPr>
            <a:spLocks noChangeArrowheads="1"/>
          </p:cNvSpPr>
          <p:nvPr/>
        </p:nvSpPr>
        <p:spPr bwMode="auto">
          <a:xfrm>
            <a:off x="3295650" y="533400"/>
            <a:ext cx="2667000" cy="1066800"/>
          </a:xfrm>
          <a:prstGeom prst="flowChartAlternateProcess">
            <a:avLst/>
          </a:prstGeom>
          <a:noFill/>
          <a:ln w="9525">
            <a:noFill/>
            <a:miter lim="800000"/>
            <a:headEnd/>
            <a:tailEnd/>
          </a:ln>
        </p:spPr>
        <p:txBody>
          <a:bodyPr wrap="none" anchor="ctr"/>
          <a:lstStyle/>
          <a:p>
            <a:endParaRPr lang="es-ES"/>
          </a:p>
        </p:txBody>
      </p:sp>
      <p:sp>
        <p:nvSpPr>
          <p:cNvPr id="73735" name="AutoShape 8"/>
          <p:cNvSpPr>
            <a:spLocks noChangeArrowheads="1"/>
          </p:cNvSpPr>
          <p:nvPr/>
        </p:nvSpPr>
        <p:spPr bwMode="auto">
          <a:xfrm>
            <a:off x="1466850" y="4381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r>
              <a:rPr kumimoji="1" lang="es-ES_tradnl"/>
              <a:t>Idea</a:t>
            </a:r>
          </a:p>
        </p:txBody>
      </p:sp>
      <p:sp>
        <p:nvSpPr>
          <p:cNvPr id="73736" name="Rectangle 9"/>
          <p:cNvSpPr>
            <a:spLocks noChangeArrowheads="1"/>
          </p:cNvSpPr>
          <p:nvPr/>
        </p:nvSpPr>
        <p:spPr bwMode="auto">
          <a:xfrm>
            <a:off x="3524250" y="381000"/>
            <a:ext cx="5257800" cy="320675"/>
          </a:xfrm>
          <a:prstGeom prst="rect">
            <a:avLst/>
          </a:prstGeom>
          <a:noFill/>
          <a:ln w="9525">
            <a:noFill/>
            <a:miter lim="800000"/>
            <a:headEnd/>
            <a:tailEnd/>
          </a:ln>
        </p:spPr>
        <p:txBody>
          <a:bodyPr>
            <a:spAutoFit/>
          </a:bodyPr>
          <a:lstStyle/>
          <a:p>
            <a:pPr algn="just" eaLnBrk="0" hangingPunct="0">
              <a:lnSpc>
                <a:spcPct val="75000"/>
              </a:lnSpc>
            </a:pPr>
            <a:endParaRPr lang="es-ES_tradnl" sz="2000"/>
          </a:p>
        </p:txBody>
      </p:sp>
      <p:sp>
        <p:nvSpPr>
          <p:cNvPr id="73737" name="AutoShape 10"/>
          <p:cNvSpPr>
            <a:spLocks noChangeArrowheads="1"/>
          </p:cNvSpPr>
          <p:nvPr/>
        </p:nvSpPr>
        <p:spPr bwMode="auto">
          <a:xfrm>
            <a:off x="2076450" y="1162050"/>
            <a:ext cx="533400" cy="609600"/>
          </a:xfrm>
          <a:prstGeom prst="downArrow">
            <a:avLst>
              <a:gd name="adj1" fmla="val 50000"/>
              <a:gd name="adj2" fmla="val 28571"/>
            </a:avLst>
          </a:prstGeom>
          <a:solidFill>
            <a:srgbClr val="FF0000"/>
          </a:solidFill>
          <a:ln w="12700">
            <a:solidFill>
              <a:schemeClr val="tx1"/>
            </a:solidFill>
            <a:miter lim="800000"/>
            <a:headEnd/>
            <a:tailEnd/>
          </a:ln>
        </p:spPr>
        <p:txBody>
          <a:bodyPr wrap="none" anchor="ctr"/>
          <a:lstStyle/>
          <a:p>
            <a:endParaRPr lang="es-ES"/>
          </a:p>
        </p:txBody>
      </p:sp>
      <p:sp>
        <p:nvSpPr>
          <p:cNvPr id="73738" name="AutoShape 12"/>
          <p:cNvSpPr>
            <a:spLocks noChangeArrowheads="1"/>
          </p:cNvSpPr>
          <p:nvPr/>
        </p:nvSpPr>
        <p:spPr bwMode="auto">
          <a:xfrm>
            <a:off x="1409700" y="175260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Perfil</a:t>
            </a:r>
          </a:p>
          <a:p>
            <a:pPr algn="ctr" eaLnBrk="0" hangingPunct="0">
              <a:lnSpc>
                <a:spcPct val="125000"/>
              </a:lnSpc>
            </a:pPr>
            <a:endParaRPr kumimoji="1" lang="es-ES_tradnl"/>
          </a:p>
        </p:txBody>
      </p:sp>
      <p:sp>
        <p:nvSpPr>
          <p:cNvPr id="73739" name="AutoShape 13"/>
          <p:cNvSpPr>
            <a:spLocks noChangeArrowheads="1"/>
          </p:cNvSpPr>
          <p:nvPr/>
        </p:nvSpPr>
        <p:spPr bwMode="auto">
          <a:xfrm>
            <a:off x="2114550" y="24574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3740" name="AutoShape 14"/>
          <p:cNvSpPr>
            <a:spLocks noChangeArrowheads="1"/>
          </p:cNvSpPr>
          <p:nvPr/>
        </p:nvSpPr>
        <p:spPr bwMode="auto">
          <a:xfrm>
            <a:off x="2190750" y="38290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3741" name="AutoShape 15"/>
          <p:cNvSpPr>
            <a:spLocks noChangeArrowheads="1"/>
          </p:cNvSpPr>
          <p:nvPr/>
        </p:nvSpPr>
        <p:spPr bwMode="auto">
          <a:xfrm>
            <a:off x="1543050" y="44386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Factibilidad</a:t>
            </a:r>
          </a:p>
          <a:p>
            <a:pPr algn="ctr" eaLnBrk="0" hangingPunct="0">
              <a:lnSpc>
                <a:spcPct val="125000"/>
              </a:lnSpc>
            </a:pPr>
            <a:endParaRPr kumimoji="1" lang="es-ES_tradnl"/>
          </a:p>
        </p:txBody>
      </p:sp>
      <p:sp>
        <p:nvSpPr>
          <p:cNvPr id="73742" name="Text Box 16"/>
          <p:cNvSpPr txBox="1">
            <a:spLocks noChangeArrowheads="1"/>
          </p:cNvSpPr>
          <p:nvPr/>
        </p:nvSpPr>
        <p:spPr bwMode="auto">
          <a:xfrm>
            <a:off x="4308475" y="-68263"/>
            <a:ext cx="4133850" cy="1616076"/>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4000"/>
              <a:t>Ciclo de vida de un</a:t>
            </a:r>
          </a:p>
          <a:p>
            <a:pPr algn="just" eaLnBrk="0" hangingPunct="0">
              <a:lnSpc>
                <a:spcPct val="125000"/>
              </a:lnSpc>
            </a:pPr>
            <a:r>
              <a:rPr kumimoji="1" lang="es-ES_tradnl" sz="4000"/>
              <a:t>Proyecto</a:t>
            </a:r>
          </a:p>
        </p:txBody>
      </p:sp>
      <p:sp>
        <p:nvSpPr>
          <p:cNvPr id="73743" name="AutoShape 17"/>
          <p:cNvSpPr>
            <a:spLocks noChangeArrowheads="1"/>
          </p:cNvSpPr>
          <p:nvPr/>
        </p:nvSpPr>
        <p:spPr bwMode="auto">
          <a:xfrm>
            <a:off x="1619250" y="5695950"/>
            <a:ext cx="1752600" cy="719138"/>
          </a:xfrm>
          <a:prstGeom prst="flowChartAlternateProcess">
            <a:avLst/>
          </a:prstGeom>
          <a:noFill/>
          <a:ln w="12700">
            <a:solidFill>
              <a:schemeClr val="tx1"/>
            </a:solidFill>
            <a:miter lim="800000"/>
            <a:headEnd/>
            <a:tailEnd/>
          </a:ln>
        </p:spPr>
        <p:txBody>
          <a:bodyPr wrap="none" anchor="ctr"/>
          <a:lstStyle/>
          <a:p>
            <a:pPr algn="ctr" eaLnBrk="0" hangingPunct="0">
              <a:lnSpc>
                <a:spcPct val="125000"/>
              </a:lnSpc>
            </a:pPr>
            <a:endParaRPr kumimoji="1" lang="es-ES_tradnl"/>
          </a:p>
          <a:p>
            <a:pPr algn="ctr" eaLnBrk="0" hangingPunct="0">
              <a:lnSpc>
                <a:spcPct val="125000"/>
              </a:lnSpc>
            </a:pPr>
            <a:r>
              <a:rPr kumimoji="1" lang="es-ES_tradnl"/>
              <a:t>Diseño y </a:t>
            </a:r>
          </a:p>
          <a:p>
            <a:pPr algn="ctr" eaLnBrk="0" hangingPunct="0">
              <a:lnSpc>
                <a:spcPct val="125000"/>
              </a:lnSpc>
            </a:pPr>
            <a:r>
              <a:rPr kumimoji="1" lang="es-ES_tradnl"/>
              <a:t>Ejecución</a:t>
            </a:r>
          </a:p>
          <a:p>
            <a:pPr algn="ctr" eaLnBrk="0" hangingPunct="0">
              <a:lnSpc>
                <a:spcPct val="125000"/>
              </a:lnSpc>
            </a:pPr>
            <a:endParaRPr kumimoji="1" lang="es-ES_tradnl"/>
          </a:p>
        </p:txBody>
      </p:sp>
      <p:sp>
        <p:nvSpPr>
          <p:cNvPr id="73744" name="AutoShape 18"/>
          <p:cNvSpPr>
            <a:spLocks noChangeArrowheads="1"/>
          </p:cNvSpPr>
          <p:nvPr/>
        </p:nvSpPr>
        <p:spPr bwMode="auto">
          <a:xfrm rot="-5400000">
            <a:off x="3467100" y="592455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3745" name="AutoShape 19"/>
          <p:cNvSpPr>
            <a:spLocks noChangeArrowheads="1"/>
          </p:cNvSpPr>
          <p:nvPr/>
        </p:nvSpPr>
        <p:spPr bwMode="auto">
          <a:xfrm>
            <a:off x="2247900" y="5105400"/>
            <a:ext cx="533400" cy="590550"/>
          </a:xfrm>
          <a:prstGeom prst="downArrow">
            <a:avLst>
              <a:gd name="adj1" fmla="val 50000"/>
              <a:gd name="adj2" fmla="val 27679"/>
            </a:avLst>
          </a:prstGeom>
          <a:solidFill>
            <a:srgbClr val="FF0000"/>
          </a:solidFill>
          <a:ln w="12700">
            <a:solidFill>
              <a:schemeClr val="tx1"/>
            </a:solidFill>
            <a:miter lim="800000"/>
            <a:headEnd/>
            <a:tailEnd/>
          </a:ln>
        </p:spPr>
        <p:txBody>
          <a:bodyPr wrap="none" anchor="ctr"/>
          <a:lstStyle/>
          <a:p>
            <a:endParaRPr lang="es-ES"/>
          </a:p>
        </p:txBody>
      </p:sp>
      <p:sp>
        <p:nvSpPr>
          <p:cNvPr id="73746" name="Text Box 20"/>
          <p:cNvSpPr txBox="1">
            <a:spLocks noChangeArrowheads="1"/>
          </p:cNvSpPr>
          <p:nvPr/>
        </p:nvSpPr>
        <p:spPr bwMode="auto">
          <a:xfrm>
            <a:off x="4194175" y="5988050"/>
            <a:ext cx="1462088" cy="558800"/>
          </a:xfrm>
          <a:prstGeom prst="rect">
            <a:avLst/>
          </a:prstGeom>
          <a:noFill/>
          <a:ln w="9525">
            <a:solidFill>
              <a:schemeClr val="tx1"/>
            </a:solidFill>
            <a:miter lim="800000"/>
            <a:headEnd/>
            <a:tailEnd/>
          </a:ln>
        </p:spPr>
        <p:txBody>
          <a:bodyPr wrap="none">
            <a:spAutoFit/>
          </a:bodyPr>
          <a:lstStyle/>
          <a:p>
            <a:pPr algn="just" eaLnBrk="0" hangingPunct="0">
              <a:lnSpc>
                <a:spcPct val="125000"/>
              </a:lnSpc>
            </a:pPr>
            <a:r>
              <a:rPr kumimoji="1" lang="es-ES_tradnl"/>
              <a:t>Operación</a:t>
            </a:r>
          </a:p>
        </p:txBody>
      </p:sp>
      <p:sp>
        <p:nvSpPr>
          <p:cNvPr id="73747" name="Line 21"/>
          <p:cNvSpPr>
            <a:spLocks noChangeShapeType="1"/>
          </p:cNvSpPr>
          <p:nvPr/>
        </p:nvSpPr>
        <p:spPr bwMode="auto">
          <a:xfrm>
            <a:off x="1390650" y="5486400"/>
            <a:ext cx="7753350" cy="0"/>
          </a:xfrm>
          <a:prstGeom prst="line">
            <a:avLst/>
          </a:prstGeom>
          <a:noFill/>
          <a:ln w="9525">
            <a:solidFill>
              <a:schemeClr val="tx1"/>
            </a:solidFill>
            <a:round/>
            <a:headEnd/>
            <a:tailEnd/>
          </a:ln>
        </p:spPr>
        <p:txBody>
          <a:bodyPr wrap="none" anchor="ctr"/>
          <a:lstStyle/>
          <a:p>
            <a:endParaRPr lang="es-ES"/>
          </a:p>
        </p:txBody>
      </p:sp>
      <p:sp>
        <p:nvSpPr>
          <p:cNvPr id="73748" name="Text Box 22"/>
          <p:cNvSpPr txBox="1">
            <a:spLocks noChangeArrowheads="1"/>
          </p:cNvSpPr>
          <p:nvPr/>
        </p:nvSpPr>
        <p:spPr bwMode="auto">
          <a:xfrm>
            <a:off x="4441825" y="4752975"/>
            <a:ext cx="1993900" cy="4730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2000"/>
              <a:t>Plano de las ideas</a:t>
            </a:r>
          </a:p>
        </p:txBody>
      </p:sp>
      <p:sp>
        <p:nvSpPr>
          <p:cNvPr id="73749" name="Text Box 23"/>
          <p:cNvSpPr txBox="1">
            <a:spLocks noChangeArrowheads="1"/>
          </p:cNvSpPr>
          <p:nvPr/>
        </p:nvSpPr>
        <p:spPr bwMode="auto">
          <a:xfrm>
            <a:off x="4460875" y="5514975"/>
            <a:ext cx="2346325" cy="4730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sz="2000"/>
              <a:t>Plano de las acciones</a:t>
            </a:r>
          </a:p>
        </p:txBody>
      </p:sp>
      <p:sp>
        <p:nvSpPr>
          <p:cNvPr id="73750" name="AutoShape 24"/>
          <p:cNvSpPr>
            <a:spLocks/>
          </p:cNvSpPr>
          <p:nvPr/>
        </p:nvSpPr>
        <p:spPr bwMode="auto">
          <a:xfrm>
            <a:off x="3486150" y="800100"/>
            <a:ext cx="914400" cy="4133850"/>
          </a:xfrm>
          <a:prstGeom prst="rightBrace">
            <a:avLst>
              <a:gd name="adj1" fmla="val 37674"/>
              <a:gd name="adj2" fmla="val 50000"/>
            </a:avLst>
          </a:prstGeom>
          <a:noFill/>
          <a:ln w="9525">
            <a:solidFill>
              <a:schemeClr val="tx1"/>
            </a:solidFill>
            <a:round/>
            <a:headEnd/>
            <a:tailEnd/>
          </a:ln>
        </p:spPr>
        <p:txBody>
          <a:bodyPr wrap="none" anchor="ctr"/>
          <a:lstStyle/>
          <a:p>
            <a:endParaRPr lang="es-ES"/>
          </a:p>
        </p:txBody>
      </p:sp>
      <p:sp>
        <p:nvSpPr>
          <p:cNvPr id="73751" name="Text Box 25"/>
          <p:cNvSpPr txBox="1">
            <a:spLocks noChangeArrowheads="1"/>
          </p:cNvSpPr>
          <p:nvPr/>
        </p:nvSpPr>
        <p:spPr bwMode="auto">
          <a:xfrm>
            <a:off x="4613275" y="2540000"/>
            <a:ext cx="1724025" cy="5492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a:t>Preinversión</a:t>
            </a:r>
          </a:p>
        </p:txBody>
      </p:sp>
      <p:sp>
        <p:nvSpPr>
          <p:cNvPr id="73752" name="Text Box 26"/>
          <p:cNvSpPr txBox="1">
            <a:spLocks noChangeArrowheads="1"/>
          </p:cNvSpPr>
          <p:nvPr/>
        </p:nvSpPr>
        <p:spPr bwMode="auto">
          <a:xfrm>
            <a:off x="441325" y="5778500"/>
            <a:ext cx="1335088" cy="549275"/>
          </a:xfrm>
          <a:prstGeom prst="rect">
            <a:avLst/>
          </a:prstGeom>
          <a:noFill/>
          <a:ln w="9525">
            <a:noFill/>
            <a:miter lim="800000"/>
            <a:headEnd/>
            <a:tailEnd/>
          </a:ln>
        </p:spPr>
        <p:txBody>
          <a:bodyPr wrap="none">
            <a:spAutoFit/>
          </a:bodyPr>
          <a:lstStyle/>
          <a:p>
            <a:pPr algn="just" eaLnBrk="0" hangingPunct="0">
              <a:lnSpc>
                <a:spcPct val="125000"/>
              </a:lnSpc>
            </a:pPr>
            <a:r>
              <a:rPr kumimoji="1" lang="es-ES_tradnl"/>
              <a:t>Inversión</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Line 2"/>
          <p:cNvSpPr>
            <a:spLocks noChangeShapeType="1"/>
          </p:cNvSpPr>
          <p:nvPr/>
        </p:nvSpPr>
        <p:spPr bwMode="auto">
          <a:xfrm flipV="1">
            <a:off x="1657350" y="514350"/>
            <a:ext cx="0" cy="2876550"/>
          </a:xfrm>
          <a:prstGeom prst="line">
            <a:avLst/>
          </a:prstGeom>
          <a:noFill/>
          <a:ln w="9525">
            <a:solidFill>
              <a:schemeClr val="tx1"/>
            </a:solidFill>
            <a:round/>
            <a:headEnd/>
            <a:tailEnd type="triangle" w="med" len="med"/>
          </a:ln>
        </p:spPr>
        <p:txBody>
          <a:bodyPr wrap="none" anchor="ctr"/>
          <a:lstStyle/>
          <a:p>
            <a:endParaRPr lang="es-ES"/>
          </a:p>
        </p:txBody>
      </p:sp>
      <p:sp>
        <p:nvSpPr>
          <p:cNvPr id="74755" name="Line 3"/>
          <p:cNvSpPr>
            <a:spLocks noChangeShapeType="1"/>
          </p:cNvSpPr>
          <p:nvPr/>
        </p:nvSpPr>
        <p:spPr bwMode="auto">
          <a:xfrm flipV="1">
            <a:off x="1676400" y="3333750"/>
            <a:ext cx="6381750" cy="0"/>
          </a:xfrm>
          <a:prstGeom prst="line">
            <a:avLst/>
          </a:prstGeom>
          <a:noFill/>
          <a:ln w="9525">
            <a:solidFill>
              <a:schemeClr val="tx1"/>
            </a:solidFill>
            <a:round/>
            <a:headEnd/>
            <a:tailEnd type="triangle" w="med" len="med"/>
          </a:ln>
        </p:spPr>
        <p:txBody>
          <a:bodyPr wrap="none" anchor="ctr"/>
          <a:lstStyle/>
          <a:p>
            <a:endParaRPr lang="es-ES"/>
          </a:p>
        </p:txBody>
      </p:sp>
      <p:sp>
        <p:nvSpPr>
          <p:cNvPr id="74756" name="Arc 4"/>
          <p:cNvSpPr>
            <a:spLocks/>
          </p:cNvSpPr>
          <p:nvPr/>
        </p:nvSpPr>
        <p:spPr bwMode="auto">
          <a:xfrm flipH="1">
            <a:off x="1638300" y="2667000"/>
            <a:ext cx="1524000" cy="800100"/>
          </a:xfrm>
          <a:custGeom>
            <a:avLst/>
            <a:gdLst>
              <a:gd name="T0" fmla="*/ 0 w 21600"/>
              <a:gd name="T1" fmla="*/ 0 h 21600"/>
              <a:gd name="T2" fmla="*/ 1524000 w 21600"/>
              <a:gd name="T3" fmla="*/ 800100 h 21600"/>
              <a:gd name="T4" fmla="*/ 0 w 21600"/>
              <a:gd name="T5" fmla="*/ 8001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57" name="Arc 5"/>
          <p:cNvSpPr>
            <a:spLocks/>
          </p:cNvSpPr>
          <p:nvPr/>
        </p:nvSpPr>
        <p:spPr bwMode="auto">
          <a:xfrm flipH="1">
            <a:off x="3124200" y="1771650"/>
            <a:ext cx="1524000" cy="800100"/>
          </a:xfrm>
          <a:custGeom>
            <a:avLst/>
            <a:gdLst>
              <a:gd name="T0" fmla="*/ 0 w 21600"/>
              <a:gd name="T1" fmla="*/ 0 h 21600"/>
              <a:gd name="T2" fmla="*/ 1524000 w 21600"/>
              <a:gd name="T3" fmla="*/ 800100 h 21600"/>
              <a:gd name="T4" fmla="*/ 0 w 21600"/>
              <a:gd name="T5" fmla="*/ 8001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58" name="Arc 6"/>
          <p:cNvSpPr>
            <a:spLocks/>
          </p:cNvSpPr>
          <p:nvPr/>
        </p:nvSpPr>
        <p:spPr bwMode="auto">
          <a:xfrm flipH="1">
            <a:off x="4743450" y="914400"/>
            <a:ext cx="1524000" cy="800100"/>
          </a:xfrm>
          <a:custGeom>
            <a:avLst/>
            <a:gdLst>
              <a:gd name="T0" fmla="*/ 0 w 21600"/>
              <a:gd name="T1" fmla="*/ 0 h 21600"/>
              <a:gd name="T2" fmla="*/ 1524000 w 21600"/>
              <a:gd name="T3" fmla="*/ 800100 h 21600"/>
              <a:gd name="T4" fmla="*/ 0 w 21600"/>
              <a:gd name="T5" fmla="*/ 8001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59" name="Arc 7"/>
          <p:cNvSpPr>
            <a:spLocks/>
          </p:cNvSpPr>
          <p:nvPr/>
        </p:nvSpPr>
        <p:spPr bwMode="auto">
          <a:xfrm flipH="1">
            <a:off x="6400800" y="57150"/>
            <a:ext cx="1524000" cy="800100"/>
          </a:xfrm>
          <a:custGeom>
            <a:avLst/>
            <a:gdLst>
              <a:gd name="T0" fmla="*/ 0 w 21600"/>
              <a:gd name="T1" fmla="*/ 0 h 21600"/>
              <a:gd name="T2" fmla="*/ 1524000 w 21600"/>
              <a:gd name="T3" fmla="*/ 800100 h 21600"/>
              <a:gd name="T4" fmla="*/ 0 w 21600"/>
              <a:gd name="T5" fmla="*/ 8001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60" name="Text Box 8"/>
          <p:cNvSpPr txBox="1">
            <a:spLocks noChangeArrowheads="1"/>
          </p:cNvSpPr>
          <p:nvPr/>
        </p:nvSpPr>
        <p:spPr bwMode="auto">
          <a:xfrm>
            <a:off x="1066800" y="666750"/>
            <a:ext cx="15811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Costos/ tiempo</a:t>
            </a:r>
          </a:p>
        </p:txBody>
      </p:sp>
      <p:sp>
        <p:nvSpPr>
          <p:cNvPr id="74761" name="Text Box 9"/>
          <p:cNvSpPr txBox="1">
            <a:spLocks noChangeArrowheads="1"/>
          </p:cNvSpPr>
          <p:nvPr/>
        </p:nvSpPr>
        <p:spPr bwMode="auto">
          <a:xfrm>
            <a:off x="7981950" y="3581400"/>
            <a:ext cx="9334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Tiempo</a:t>
            </a:r>
          </a:p>
        </p:txBody>
      </p:sp>
      <p:sp>
        <p:nvSpPr>
          <p:cNvPr id="74762" name="Line 10"/>
          <p:cNvSpPr>
            <a:spLocks noChangeShapeType="1"/>
          </p:cNvSpPr>
          <p:nvPr/>
        </p:nvSpPr>
        <p:spPr bwMode="auto">
          <a:xfrm flipV="1">
            <a:off x="1695450" y="3733800"/>
            <a:ext cx="0" cy="2609850"/>
          </a:xfrm>
          <a:prstGeom prst="line">
            <a:avLst/>
          </a:prstGeom>
          <a:noFill/>
          <a:ln w="9525">
            <a:solidFill>
              <a:schemeClr val="tx1"/>
            </a:solidFill>
            <a:round/>
            <a:headEnd/>
            <a:tailEnd type="triangle" w="med" len="med"/>
          </a:ln>
        </p:spPr>
        <p:txBody>
          <a:bodyPr wrap="none" anchor="ctr"/>
          <a:lstStyle/>
          <a:p>
            <a:endParaRPr lang="es-ES"/>
          </a:p>
        </p:txBody>
      </p:sp>
      <p:sp>
        <p:nvSpPr>
          <p:cNvPr id="74763" name="Line 11"/>
          <p:cNvSpPr>
            <a:spLocks noChangeShapeType="1"/>
          </p:cNvSpPr>
          <p:nvPr/>
        </p:nvSpPr>
        <p:spPr bwMode="auto">
          <a:xfrm>
            <a:off x="1714500" y="6362700"/>
            <a:ext cx="6553200" cy="0"/>
          </a:xfrm>
          <a:prstGeom prst="line">
            <a:avLst/>
          </a:prstGeom>
          <a:noFill/>
          <a:ln w="9525">
            <a:solidFill>
              <a:schemeClr val="tx1"/>
            </a:solidFill>
            <a:round/>
            <a:headEnd/>
            <a:tailEnd type="triangle" w="med" len="med"/>
          </a:ln>
        </p:spPr>
        <p:txBody>
          <a:bodyPr wrap="none" anchor="ctr"/>
          <a:lstStyle/>
          <a:p>
            <a:endParaRPr lang="es-ES"/>
          </a:p>
        </p:txBody>
      </p:sp>
      <p:sp>
        <p:nvSpPr>
          <p:cNvPr id="74764" name="Text Box 12"/>
          <p:cNvSpPr txBox="1">
            <a:spLocks noChangeArrowheads="1"/>
          </p:cNvSpPr>
          <p:nvPr/>
        </p:nvSpPr>
        <p:spPr bwMode="auto">
          <a:xfrm>
            <a:off x="1162050" y="3752850"/>
            <a:ext cx="201930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Grado de Incertidumbre</a:t>
            </a:r>
          </a:p>
        </p:txBody>
      </p:sp>
      <p:sp>
        <p:nvSpPr>
          <p:cNvPr id="74765" name="Line 13"/>
          <p:cNvSpPr>
            <a:spLocks noChangeShapeType="1"/>
          </p:cNvSpPr>
          <p:nvPr/>
        </p:nvSpPr>
        <p:spPr bwMode="auto">
          <a:xfrm>
            <a:off x="3105150" y="1162050"/>
            <a:ext cx="0" cy="5695950"/>
          </a:xfrm>
          <a:prstGeom prst="line">
            <a:avLst/>
          </a:prstGeom>
          <a:noFill/>
          <a:ln w="9525">
            <a:solidFill>
              <a:schemeClr val="tx1"/>
            </a:solidFill>
            <a:round/>
            <a:headEnd/>
            <a:tailEnd/>
          </a:ln>
        </p:spPr>
        <p:txBody>
          <a:bodyPr wrap="none" anchor="ctr"/>
          <a:lstStyle/>
          <a:p>
            <a:endParaRPr lang="es-ES"/>
          </a:p>
        </p:txBody>
      </p:sp>
      <p:sp>
        <p:nvSpPr>
          <p:cNvPr id="74766" name="Line 14"/>
          <p:cNvSpPr>
            <a:spLocks noChangeShapeType="1"/>
          </p:cNvSpPr>
          <p:nvPr/>
        </p:nvSpPr>
        <p:spPr bwMode="auto">
          <a:xfrm>
            <a:off x="4648200" y="1047750"/>
            <a:ext cx="38100" cy="5810250"/>
          </a:xfrm>
          <a:prstGeom prst="line">
            <a:avLst/>
          </a:prstGeom>
          <a:noFill/>
          <a:ln w="9525">
            <a:solidFill>
              <a:schemeClr val="tx1"/>
            </a:solidFill>
            <a:round/>
            <a:headEnd/>
            <a:tailEnd/>
          </a:ln>
        </p:spPr>
        <p:txBody>
          <a:bodyPr wrap="none" anchor="ctr"/>
          <a:lstStyle/>
          <a:p>
            <a:endParaRPr lang="es-ES"/>
          </a:p>
        </p:txBody>
      </p:sp>
      <p:sp>
        <p:nvSpPr>
          <p:cNvPr id="74767" name="Line 15"/>
          <p:cNvSpPr>
            <a:spLocks noChangeShapeType="1"/>
          </p:cNvSpPr>
          <p:nvPr/>
        </p:nvSpPr>
        <p:spPr bwMode="auto">
          <a:xfrm>
            <a:off x="6305550" y="762000"/>
            <a:ext cx="0" cy="6096000"/>
          </a:xfrm>
          <a:prstGeom prst="line">
            <a:avLst/>
          </a:prstGeom>
          <a:noFill/>
          <a:ln w="9525">
            <a:solidFill>
              <a:schemeClr val="tx1"/>
            </a:solidFill>
            <a:round/>
            <a:headEnd/>
            <a:tailEnd/>
          </a:ln>
        </p:spPr>
        <p:txBody>
          <a:bodyPr wrap="none" anchor="ctr"/>
          <a:lstStyle/>
          <a:p>
            <a:endParaRPr lang="es-ES"/>
          </a:p>
        </p:txBody>
      </p:sp>
      <p:sp>
        <p:nvSpPr>
          <p:cNvPr id="74768" name="Text Box 16"/>
          <p:cNvSpPr txBox="1">
            <a:spLocks noChangeArrowheads="1"/>
          </p:cNvSpPr>
          <p:nvPr/>
        </p:nvSpPr>
        <p:spPr bwMode="auto">
          <a:xfrm>
            <a:off x="1962150" y="2266950"/>
            <a:ext cx="10096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Idea</a:t>
            </a:r>
          </a:p>
        </p:txBody>
      </p:sp>
      <p:sp>
        <p:nvSpPr>
          <p:cNvPr id="74769" name="Text Box 17"/>
          <p:cNvSpPr txBox="1">
            <a:spLocks noChangeArrowheads="1"/>
          </p:cNvSpPr>
          <p:nvPr/>
        </p:nvSpPr>
        <p:spPr bwMode="auto">
          <a:xfrm>
            <a:off x="3333750" y="1485900"/>
            <a:ext cx="99060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Perfil</a:t>
            </a:r>
          </a:p>
        </p:txBody>
      </p:sp>
      <p:sp>
        <p:nvSpPr>
          <p:cNvPr id="74770" name="Text Box 18"/>
          <p:cNvSpPr txBox="1">
            <a:spLocks noChangeArrowheads="1"/>
          </p:cNvSpPr>
          <p:nvPr/>
        </p:nvSpPr>
        <p:spPr bwMode="auto">
          <a:xfrm>
            <a:off x="4781550" y="628650"/>
            <a:ext cx="13525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Prefactibilidad</a:t>
            </a:r>
          </a:p>
        </p:txBody>
      </p:sp>
      <p:sp>
        <p:nvSpPr>
          <p:cNvPr id="74771" name="Text Box 19"/>
          <p:cNvSpPr txBox="1">
            <a:spLocks noChangeArrowheads="1"/>
          </p:cNvSpPr>
          <p:nvPr/>
        </p:nvSpPr>
        <p:spPr bwMode="auto">
          <a:xfrm>
            <a:off x="6838950" y="781050"/>
            <a:ext cx="179070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Factibilidad</a:t>
            </a:r>
          </a:p>
        </p:txBody>
      </p:sp>
      <p:sp>
        <p:nvSpPr>
          <p:cNvPr id="74772" name="Line 20"/>
          <p:cNvSpPr>
            <a:spLocks noChangeShapeType="1"/>
          </p:cNvSpPr>
          <p:nvPr/>
        </p:nvSpPr>
        <p:spPr bwMode="auto">
          <a:xfrm>
            <a:off x="1676400" y="4133850"/>
            <a:ext cx="6781800" cy="0"/>
          </a:xfrm>
          <a:prstGeom prst="line">
            <a:avLst/>
          </a:prstGeom>
          <a:noFill/>
          <a:ln w="9525">
            <a:solidFill>
              <a:schemeClr val="tx1"/>
            </a:solidFill>
            <a:prstDash val="dash"/>
            <a:round/>
            <a:headEnd/>
            <a:tailEnd/>
          </a:ln>
        </p:spPr>
        <p:txBody>
          <a:bodyPr wrap="none" anchor="ctr"/>
          <a:lstStyle/>
          <a:p>
            <a:endParaRPr lang="es-ES"/>
          </a:p>
        </p:txBody>
      </p:sp>
      <p:sp>
        <p:nvSpPr>
          <p:cNvPr id="74773" name="Text Box 21"/>
          <p:cNvSpPr txBox="1">
            <a:spLocks noChangeArrowheads="1"/>
          </p:cNvSpPr>
          <p:nvPr/>
        </p:nvSpPr>
        <p:spPr bwMode="auto">
          <a:xfrm>
            <a:off x="971550" y="4057650"/>
            <a:ext cx="6667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100%</a:t>
            </a:r>
          </a:p>
        </p:txBody>
      </p:sp>
      <p:sp>
        <p:nvSpPr>
          <p:cNvPr id="74774" name="Text Box 22"/>
          <p:cNvSpPr txBox="1">
            <a:spLocks noChangeArrowheads="1"/>
          </p:cNvSpPr>
          <p:nvPr/>
        </p:nvSpPr>
        <p:spPr bwMode="auto">
          <a:xfrm>
            <a:off x="1028700" y="4972050"/>
            <a:ext cx="5905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50%</a:t>
            </a:r>
          </a:p>
        </p:txBody>
      </p:sp>
      <p:sp>
        <p:nvSpPr>
          <p:cNvPr id="74775" name="Text Box 23"/>
          <p:cNvSpPr txBox="1">
            <a:spLocks noChangeArrowheads="1"/>
          </p:cNvSpPr>
          <p:nvPr/>
        </p:nvSpPr>
        <p:spPr bwMode="auto">
          <a:xfrm>
            <a:off x="1104900" y="6057900"/>
            <a:ext cx="5905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0%</a:t>
            </a:r>
          </a:p>
        </p:txBody>
      </p:sp>
      <p:sp>
        <p:nvSpPr>
          <p:cNvPr id="74776" name="Text Box 24"/>
          <p:cNvSpPr txBox="1">
            <a:spLocks noChangeArrowheads="1"/>
          </p:cNvSpPr>
          <p:nvPr/>
        </p:nvSpPr>
        <p:spPr bwMode="auto">
          <a:xfrm>
            <a:off x="8039100" y="6362700"/>
            <a:ext cx="933450" cy="3587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Costos</a:t>
            </a:r>
          </a:p>
        </p:txBody>
      </p:sp>
      <p:sp>
        <p:nvSpPr>
          <p:cNvPr id="74777" name="Arc 25"/>
          <p:cNvSpPr>
            <a:spLocks/>
          </p:cNvSpPr>
          <p:nvPr/>
        </p:nvSpPr>
        <p:spPr bwMode="auto">
          <a:xfrm>
            <a:off x="1714500" y="4133850"/>
            <a:ext cx="1409700" cy="609600"/>
          </a:xfrm>
          <a:custGeom>
            <a:avLst/>
            <a:gdLst>
              <a:gd name="T0" fmla="*/ 0 w 21600"/>
              <a:gd name="T1" fmla="*/ 0 h 21600"/>
              <a:gd name="T2" fmla="*/ 1409700 w 21600"/>
              <a:gd name="T3" fmla="*/ 609600 h 21600"/>
              <a:gd name="T4" fmla="*/ 0 w 21600"/>
              <a:gd name="T5" fmla="*/ 6096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78" name="Arc 26"/>
          <p:cNvSpPr>
            <a:spLocks/>
          </p:cNvSpPr>
          <p:nvPr/>
        </p:nvSpPr>
        <p:spPr bwMode="auto">
          <a:xfrm>
            <a:off x="3124200" y="4686300"/>
            <a:ext cx="1409700" cy="609600"/>
          </a:xfrm>
          <a:custGeom>
            <a:avLst/>
            <a:gdLst>
              <a:gd name="T0" fmla="*/ 0 w 21600"/>
              <a:gd name="T1" fmla="*/ 0 h 21600"/>
              <a:gd name="T2" fmla="*/ 1409700 w 21600"/>
              <a:gd name="T3" fmla="*/ 609600 h 21600"/>
              <a:gd name="T4" fmla="*/ 0 w 21600"/>
              <a:gd name="T5" fmla="*/ 6096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79" name="Arc 27"/>
          <p:cNvSpPr>
            <a:spLocks/>
          </p:cNvSpPr>
          <p:nvPr/>
        </p:nvSpPr>
        <p:spPr bwMode="auto">
          <a:xfrm>
            <a:off x="4667250" y="5295900"/>
            <a:ext cx="1619250" cy="552450"/>
          </a:xfrm>
          <a:custGeom>
            <a:avLst/>
            <a:gdLst>
              <a:gd name="T0" fmla="*/ 0 w 21600"/>
              <a:gd name="T1" fmla="*/ 0 h 21600"/>
              <a:gd name="T2" fmla="*/ 1619250 w 21600"/>
              <a:gd name="T3" fmla="*/ 552450 h 21600"/>
              <a:gd name="T4" fmla="*/ 0 w 21600"/>
              <a:gd name="T5" fmla="*/ 55245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80" name="Arc 28"/>
          <p:cNvSpPr>
            <a:spLocks/>
          </p:cNvSpPr>
          <p:nvPr/>
        </p:nvSpPr>
        <p:spPr bwMode="auto">
          <a:xfrm>
            <a:off x="6305550" y="5867400"/>
            <a:ext cx="1809750" cy="133350"/>
          </a:xfrm>
          <a:custGeom>
            <a:avLst/>
            <a:gdLst>
              <a:gd name="T0" fmla="*/ 0 w 21600"/>
              <a:gd name="T1" fmla="*/ 0 h 21600"/>
              <a:gd name="T2" fmla="*/ 1809750 w 21600"/>
              <a:gd name="T3" fmla="*/ 133350 h 21600"/>
              <a:gd name="T4" fmla="*/ 0 w 21600"/>
              <a:gd name="T5" fmla="*/ 13335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s-ES"/>
          </a:p>
        </p:txBody>
      </p:sp>
      <p:sp>
        <p:nvSpPr>
          <p:cNvPr id="74781" name="Text Box 29"/>
          <p:cNvSpPr txBox="1">
            <a:spLocks noChangeArrowheads="1"/>
          </p:cNvSpPr>
          <p:nvPr/>
        </p:nvSpPr>
        <p:spPr bwMode="auto">
          <a:xfrm>
            <a:off x="7277100" y="5581650"/>
            <a:ext cx="1638300" cy="625475"/>
          </a:xfrm>
          <a:prstGeom prst="rect">
            <a:avLst/>
          </a:prstGeom>
          <a:noFill/>
          <a:ln w="9525">
            <a:noFill/>
            <a:miter lim="800000"/>
            <a:headEnd/>
            <a:tailEnd/>
          </a:ln>
        </p:spPr>
        <p:txBody>
          <a:bodyPr>
            <a:spAutoFit/>
          </a:bodyPr>
          <a:lstStyle/>
          <a:p>
            <a:pPr algn="just" eaLnBrk="0" hangingPunct="0">
              <a:lnSpc>
                <a:spcPct val="125000"/>
              </a:lnSpc>
              <a:spcBef>
                <a:spcPct val="50000"/>
              </a:spcBef>
            </a:pPr>
            <a:r>
              <a:rPr kumimoji="1" lang="es-ES_tradnl" sz="1400"/>
              <a:t>Umbral de lo previsible</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1143000" y="1919288"/>
            <a:ext cx="7772400" cy="4305300"/>
          </a:xfrm>
        </p:spPr>
        <p:txBody>
          <a:bodyPr/>
          <a:lstStyle/>
          <a:p>
            <a:pPr marL="88900" indent="0" algn="just" eaLnBrk="1" hangingPunct="1">
              <a:lnSpc>
                <a:spcPct val="75000"/>
              </a:lnSpc>
              <a:spcBef>
                <a:spcPct val="0"/>
              </a:spcBef>
              <a:defRPr/>
            </a:pPr>
            <a:r>
              <a:rPr lang="es-ES_tradnl" sz="2000" smtClean="0"/>
              <a:t>Cada una de ellas busca reproducir el ciclo de vida vida del proyecto, de manera que a medida que se avanza en las etapas, los estudios van tomando mayor profundidad y se va reduciendo la incertidumbre, respecto a los beneficios netos esperados del mismo.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La secuencia iterativa tiene por justificación evitar los elevados costos de los estudios y poder desechar en las primeras etapas los proyectos que no son adecuados.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Cada etapa se presenta en la forma de un informe, cuyo objetivo fundamental es presentar los elementos que intervienen orientados claramente a la toma de decisiones de abandonar o proseguir la idea.</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endParaRPr lang="es-ES_tradnl" sz="2000" smtClean="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body" idx="1"/>
          </p:nvPr>
        </p:nvSpPr>
        <p:spPr>
          <a:xfrm>
            <a:off x="1143000" y="958850"/>
            <a:ext cx="7772400" cy="4922838"/>
          </a:xfrm>
        </p:spPr>
        <p:txBody>
          <a:bodyPr/>
          <a:lstStyle/>
          <a:p>
            <a:pPr marL="88900" indent="0" eaLnBrk="1" hangingPunct="1">
              <a:lnSpc>
                <a:spcPct val="75000"/>
              </a:lnSpc>
              <a:spcBef>
                <a:spcPct val="0"/>
              </a:spcBef>
              <a:buFont typeface="Wingdings" pitchFamily="2" charset="2"/>
              <a:buNone/>
              <a:defRPr/>
            </a:pPr>
            <a:r>
              <a:rPr lang="es-ES_tradnl" sz="2000" b="1" smtClean="0"/>
              <a:t>Generación y análisis de la idea de proyecto</a:t>
            </a:r>
          </a:p>
          <a:p>
            <a:pPr marL="88900" indent="0" eaLnBrk="1" hangingPunct="1">
              <a:lnSpc>
                <a:spcPct val="75000"/>
              </a:lnSpc>
              <a:spcBef>
                <a:spcPct val="0"/>
              </a:spcBef>
              <a:defRPr/>
            </a:pPr>
            <a:endParaRPr lang="es-ES_tradnl" sz="2000" b="1" smtClean="0"/>
          </a:p>
          <a:p>
            <a:pPr marL="88900" indent="0" eaLnBrk="1" hangingPunct="1">
              <a:lnSpc>
                <a:spcPct val="75000"/>
              </a:lnSpc>
              <a:spcBef>
                <a:spcPct val="0"/>
              </a:spcBef>
              <a:defRPr/>
            </a:pPr>
            <a:endParaRPr lang="es-ES_tradnl" sz="2000" b="1" smtClean="0"/>
          </a:p>
          <a:p>
            <a:pPr marL="88900" indent="0" eaLnBrk="1" hangingPunct="1">
              <a:lnSpc>
                <a:spcPct val="75000"/>
              </a:lnSpc>
              <a:spcBef>
                <a:spcPct val="0"/>
              </a:spcBef>
              <a:defRPr/>
            </a:pPr>
            <a:endParaRPr lang="es-ES_tradnl" sz="2000" b="1" smtClean="0"/>
          </a:p>
          <a:p>
            <a:pPr marL="88900" indent="0" eaLnBrk="1" hangingPunct="1">
              <a:lnSpc>
                <a:spcPct val="75000"/>
              </a:lnSpc>
              <a:spcBef>
                <a:spcPct val="0"/>
              </a:spcBef>
              <a:defRPr/>
            </a:pPr>
            <a:r>
              <a:rPr lang="es-ES_tradnl" sz="2000" smtClean="0"/>
              <a:t>Es crucial contar con un buen diagnóstico, de modo que la generación de una idea de proyecto de inversión surja como consecuencia clara de necesidades insatisfechas, de objetivos y/o políticas generales de la organización, de un plan de desarrollo, etc.</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Se debe establecer su magnitud, a quienes afecta y la confiabilidad de la información utilizada. Así como también las alternativas disponibles.</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Del análisis surgirá la especificación precisa del bien que se desea construir o el servicio que se pretende dar. Y servirá para adoptar la decisión de abandonar, postergar o profundizar la idea de proyecto.</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endParaRPr lang="es-ES_tradnl" sz="2000" smtClean="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1143000" y="958850"/>
            <a:ext cx="7772400" cy="5310188"/>
          </a:xfrm>
        </p:spPr>
        <p:txBody>
          <a:bodyPr/>
          <a:lstStyle/>
          <a:p>
            <a:pPr marL="88900" indent="0" algn="just" eaLnBrk="1" hangingPunct="1">
              <a:lnSpc>
                <a:spcPct val="75000"/>
              </a:lnSpc>
              <a:spcBef>
                <a:spcPct val="0"/>
              </a:spcBef>
              <a:defRPr/>
            </a:pPr>
            <a:r>
              <a:rPr lang="es-ES_tradnl" sz="2000" b="1" smtClean="0"/>
              <a:t>Estudio en el Nivel de Perfil</a:t>
            </a:r>
          </a:p>
          <a:p>
            <a:pPr marL="88900" indent="0" algn="just"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buFont typeface="Wingdings" pitchFamily="2" charset="2"/>
              <a:buNone/>
              <a:defRPr/>
            </a:pPr>
            <a:endParaRPr lang="es-ES_tradnl" sz="2000" smtClean="0"/>
          </a:p>
          <a:p>
            <a:pPr marL="88900" indent="0" algn="just" eaLnBrk="1" hangingPunct="1">
              <a:lnSpc>
                <a:spcPct val="75000"/>
              </a:lnSpc>
              <a:spcBef>
                <a:spcPct val="0"/>
              </a:spcBef>
              <a:defRPr/>
            </a:pPr>
            <a:r>
              <a:rPr lang="es-ES_tradnl" sz="2000" smtClean="0"/>
              <a:t>Se estudian los antecedentes que permitan formar un juicio respecto de la conveniencia  y factibilidad técnico-económica de llevar a cabo la idea de proyecto.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El énfasis está en identificar los beneficios y costos pertinentes respecto de la situación base (situación actual optimizada), sin incurrir en mayores costos en recursos financieros y humanos para medirlos y valorarlos.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Debe incluir un análisis preliminar de los aspectos técnicos, estudios de mercado y los de evaluación.</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Se utilizan estimaciones gruesas de los beneficios y costos. </a:t>
            </a:r>
            <a:r>
              <a:rPr lang="es-ES_tradnl" sz="2000" b="1" smtClean="0"/>
              <a:t>Generalmente basadas en información existente.</a:t>
            </a:r>
            <a:endParaRPr lang="es-ES_tradnl" sz="2000" smtClean="0"/>
          </a:p>
          <a:p>
            <a:pPr marL="88900" indent="0" algn="just"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Se decide abandonar, postergar o profundizar el proyecto.</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buFont typeface="Wingdings" pitchFamily="2" charset="2"/>
              <a:buNone/>
              <a:defRPr/>
            </a:pPr>
            <a:endParaRPr lang="es-ES_tradnl" sz="2000" smtClean="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body" idx="1"/>
          </p:nvPr>
        </p:nvSpPr>
        <p:spPr>
          <a:xfrm>
            <a:off x="1143000" y="854075"/>
            <a:ext cx="7772400" cy="5557838"/>
          </a:xfrm>
        </p:spPr>
        <p:txBody>
          <a:bodyPr/>
          <a:lstStyle/>
          <a:p>
            <a:pPr marL="88900" indent="0" algn="just" eaLnBrk="1" hangingPunct="1">
              <a:lnSpc>
                <a:spcPct val="75000"/>
              </a:lnSpc>
              <a:spcBef>
                <a:spcPct val="0"/>
              </a:spcBef>
              <a:buFont typeface="Wingdings" pitchFamily="2" charset="2"/>
              <a:buNone/>
              <a:defRPr/>
            </a:pPr>
            <a:r>
              <a:rPr lang="es-ES_tradnl" sz="2000" b="1" smtClean="0"/>
              <a:t>Estudio de Prefactibilidad</a:t>
            </a:r>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b="1" smtClean="0"/>
          </a:p>
          <a:p>
            <a:pPr marL="88900" indent="0" eaLnBrk="1" hangingPunct="1">
              <a:lnSpc>
                <a:spcPct val="75000"/>
              </a:lnSpc>
              <a:spcBef>
                <a:spcPct val="0"/>
              </a:spcBef>
              <a:buFont typeface="Wingdings" pitchFamily="2" charset="2"/>
              <a:buNone/>
              <a:defRPr/>
            </a:pPr>
            <a:endParaRPr lang="es-ES_tradnl" sz="2000" smtClean="0"/>
          </a:p>
          <a:p>
            <a:pPr marL="88900" indent="0" eaLnBrk="1" hangingPunct="1">
              <a:lnSpc>
                <a:spcPct val="75000"/>
              </a:lnSpc>
              <a:spcBef>
                <a:spcPct val="0"/>
              </a:spcBef>
              <a:defRPr/>
            </a:pPr>
            <a:r>
              <a:rPr lang="es-ES_tradnl" sz="2000" smtClean="0"/>
              <a:t>Se examinan con mayor detalle las alternativas viables desde el punto de vista técnico y económico que fueron determinadas en la etapa anterior, y se descartan las menos atractivas.</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El énfasis de esta etapa es medir los beneficios y costos identificados en la etapa de perfil.</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Todo lo anterior permite tener una estimación de los montos de inversión, costos de operación y de los ingresos que generaría el proyecto durante su vida útil. Lo que se utiliza para la evaluación económica y para determinar las alternativas más rentables.</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Conviene sensibilizar los resultados de la evaluación a cambios en las variables más importantes.</a:t>
            </a:r>
          </a:p>
          <a:p>
            <a:pPr marL="88900" indent="0" eaLnBrk="1" hangingPunct="1">
              <a:lnSpc>
                <a:spcPct val="75000"/>
              </a:lnSpc>
              <a:spcBef>
                <a:spcPct val="0"/>
              </a:spcBef>
              <a:defRPr/>
            </a:pPr>
            <a:endParaRPr lang="es-ES_tradnl" sz="2000" smtClean="0"/>
          </a:p>
          <a:p>
            <a:pPr marL="88900" indent="0" eaLnBrk="1" hangingPunct="1">
              <a:lnSpc>
                <a:spcPct val="75000"/>
              </a:lnSpc>
              <a:spcBef>
                <a:spcPct val="0"/>
              </a:spcBef>
              <a:defRPr/>
            </a:pPr>
            <a:r>
              <a:rPr lang="es-ES_tradnl" sz="2000" smtClean="0"/>
              <a:t>Se decide realizar el proyecto o postergar, abandonar o profundizar el proyecto</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43000" y="76200"/>
            <a:ext cx="7772400" cy="1143000"/>
          </a:xfrm>
        </p:spPr>
        <p:txBody>
          <a:bodyPr/>
          <a:lstStyle/>
          <a:p>
            <a:pPr eaLnBrk="1" hangingPunct="1"/>
            <a:r>
              <a:rPr lang="es-ES_tradnl" sz="3600" smtClean="0"/>
              <a:t>Razones para Planificar o para Elaborar Proyecto Financiero</a:t>
            </a:r>
            <a:endParaRPr lang="es-ES_tradnl" smtClean="0"/>
          </a:p>
        </p:txBody>
      </p:sp>
      <p:sp>
        <p:nvSpPr>
          <p:cNvPr id="447491" name="Rectangle 3"/>
          <p:cNvSpPr>
            <a:spLocks noGrp="1" noChangeArrowheads="1"/>
          </p:cNvSpPr>
          <p:nvPr>
            <p:ph type="body" idx="1"/>
          </p:nvPr>
        </p:nvSpPr>
        <p:spPr>
          <a:xfrm>
            <a:off x="1169988" y="1600200"/>
            <a:ext cx="7772400" cy="4114800"/>
          </a:xfrm>
        </p:spPr>
        <p:txBody>
          <a:bodyPr/>
          <a:lstStyle/>
          <a:p>
            <a:pPr eaLnBrk="1" hangingPunct="1">
              <a:lnSpc>
                <a:spcPct val="90000"/>
              </a:lnSpc>
              <a:defRPr/>
            </a:pPr>
            <a:r>
              <a:rPr lang="es-ES_tradnl" sz="2000" smtClean="0"/>
              <a:t>Conseguir Financiamiento para el Proyecto.</a:t>
            </a:r>
          </a:p>
          <a:p>
            <a:pPr eaLnBrk="1" hangingPunct="1">
              <a:lnSpc>
                <a:spcPct val="90000"/>
              </a:lnSpc>
              <a:defRPr/>
            </a:pPr>
            <a:r>
              <a:rPr lang="es-ES_tradnl" sz="2000" smtClean="0"/>
              <a:t>Cumplir un Requisito de un Banco para conseguir un crédito.</a:t>
            </a:r>
          </a:p>
          <a:p>
            <a:pPr eaLnBrk="1" hangingPunct="1">
              <a:lnSpc>
                <a:spcPct val="90000"/>
              </a:lnSpc>
              <a:defRPr/>
            </a:pPr>
            <a:r>
              <a:rPr lang="es-ES_tradnl" sz="2000" smtClean="0"/>
              <a:t>Conocer Requerimientos y Disponibilidad de Recursos.</a:t>
            </a:r>
          </a:p>
          <a:p>
            <a:pPr eaLnBrk="1" hangingPunct="1">
              <a:lnSpc>
                <a:spcPct val="90000"/>
              </a:lnSpc>
              <a:defRPr/>
            </a:pPr>
            <a:r>
              <a:rPr lang="es-ES_tradnl" sz="2000" smtClean="0"/>
              <a:t>Controlar Costos, Egresos e Ingresos.</a:t>
            </a:r>
          </a:p>
          <a:p>
            <a:pPr eaLnBrk="1" hangingPunct="1">
              <a:lnSpc>
                <a:spcPct val="90000"/>
              </a:lnSpc>
              <a:defRPr/>
            </a:pPr>
            <a:r>
              <a:rPr lang="es-ES_tradnl" sz="2000" smtClean="0"/>
              <a:t>Determinar la utilidad de un Proyecto.</a:t>
            </a:r>
          </a:p>
          <a:p>
            <a:pPr eaLnBrk="1" hangingPunct="1">
              <a:lnSpc>
                <a:spcPct val="90000"/>
              </a:lnSpc>
              <a:defRPr/>
            </a:pPr>
            <a:r>
              <a:rPr lang="es-ES_tradnl" sz="2000" smtClean="0"/>
              <a:t>Determinar la rentabilidad de un Proyecto.</a:t>
            </a:r>
          </a:p>
          <a:p>
            <a:pPr eaLnBrk="1" hangingPunct="1">
              <a:lnSpc>
                <a:spcPct val="90000"/>
              </a:lnSpc>
              <a:defRPr/>
            </a:pPr>
            <a:r>
              <a:rPr lang="es-ES_tradnl" sz="2000" smtClean="0"/>
              <a:t>Analizar el Riesgo de un Proyecto.</a:t>
            </a:r>
          </a:p>
          <a:p>
            <a:pPr eaLnBrk="1" hangingPunct="1">
              <a:lnSpc>
                <a:spcPct val="90000"/>
              </a:lnSpc>
              <a:defRPr/>
            </a:pPr>
            <a:r>
              <a:rPr lang="en-US" sz="2000" smtClean="0"/>
              <a:t>Escoger entre varios Proyectos.</a:t>
            </a:r>
          </a:p>
          <a:p>
            <a:pPr eaLnBrk="1" hangingPunct="1">
              <a:lnSpc>
                <a:spcPct val="90000"/>
              </a:lnSpc>
              <a:defRPr/>
            </a:pPr>
            <a:r>
              <a:rPr lang="en-US" sz="2000" smtClean="0"/>
              <a:t>Optimizar forma de hacer un proyecto.</a:t>
            </a:r>
          </a:p>
          <a:p>
            <a:pPr eaLnBrk="1" hangingPunct="1">
              <a:lnSpc>
                <a:spcPct val="90000"/>
              </a:lnSpc>
              <a:defRPr/>
            </a:pPr>
            <a:r>
              <a:rPr lang="en-US" sz="2000" smtClean="0"/>
              <a:t>Pasar el curso y poder graduarse.</a:t>
            </a:r>
            <a:endParaRPr lang="es-ES_tradnl" sz="2000" smtClean="0"/>
          </a:p>
          <a:p>
            <a:pPr eaLnBrk="1" hangingPunct="1">
              <a:lnSpc>
                <a:spcPct val="90000"/>
              </a:lnSpc>
              <a:defRPr/>
            </a:pPr>
            <a:r>
              <a:rPr lang="es-ES_tradnl" sz="2000" smtClean="0"/>
              <a:t>En este curso se enfocará a la planeación como </a:t>
            </a:r>
            <a:r>
              <a:rPr lang="es-ES_tradnl" sz="2000" b="1" smtClean="0"/>
              <a:t>“Una Herramienta de toma de decisiones Económicas- Financieras”</a:t>
            </a:r>
            <a:r>
              <a:rPr lang="es-ES_tradnl" sz="2000" smtClean="0"/>
              <a:t>:</a:t>
            </a:r>
          </a:p>
          <a:p>
            <a:pPr lvl="1" eaLnBrk="1" hangingPunct="1">
              <a:lnSpc>
                <a:spcPct val="90000"/>
              </a:lnSpc>
              <a:defRPr/>
            </a:pPr>
            <a:r>
              <a:rPr lang="es-ES_tradnl" sz="2000" smtClean="0"/>
              <a:t>Evaluar Financieramente un Proyecto o alternativa de Inversión y con base en esos resultados decidir si invertimos recursos en dicho proyecto.</a:t>
            </a:r>
            <a:endParaRPr lang="es-ES_tradnl" sz="1800" smtClean="0"/>
          </a:p>
        </p:txBody>
      </p:sp>
    </p:spTree>
  </p:cSld>
  <p:clrMapOvr>
    <a:masterClrMapping/>
  </p:clrMapOvr>
  <p:transition>
    <p:sndAc>
      <p:stSnd>
        <p:snd r:embed="rId2" name="DIALOG.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body" idx="1"/>
          </p:nvPr>
        </p:nvSpPr>
        <p:spPr>
          <a:xfrm>
            <a:off x="1143000" y="400050"/>
            <a:ext cx="7772400" cy="6400800"/>
          </a:xfrm>
        </p:spPr>
        <p:txBody>
          <a:bodyPr/>
          <a:lstStyle/>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buFont typeface="Wingdings" pitchFamily="2" charset="2"/>
              <a:buNone/>
              <a:defRPr/>
            </a:pPr>
            <a:r>
              <a:rPr lang="es-ES_tradnl" sz="2000" b="1" smtClean="0"/>
              <a:t>Estudio de Factibilidad</a:t>
            </a:r>
          </a:p>
          <a:p>
            <a:pPr marL="88900" indent="0" algn="just"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buFont typeface="Wingdings" pitchFamily="2" charset="2"/>
              <a:buNone/>
              <a:defRPr/>
            </a:pPr>
            <a:endParaRPr lang="es-ES_tradnl" sz="2000" b="1" smtClean="0"/>
          </a:p>
          <a:p>
            <a:pPr marL="88900" indent="0" algn="just" eaLnBrk="1" hangingPunct="1">
              <a:lnSpc>
                <a:spcPct val="75000"/>
              </a:lnSpc>
              <a:spcBef>
                <a:spcPct val="0"/>
              </a:spcBef>
              <a:defRPr/>
            </a:pPr>
            <a:r>
              <a:rPr lang="es-ES_tradnl" sz="2000" smtClean="0"/>
              <a:t>Se enfoca a un análisis detallado y preciso de la alternativa que se ha considerado más viable en la etapa anterior.</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El énfasis está en medir y valorar en la forma más precisa posible sus beneficios y costos.</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Dada la cantidad de recursos destinados a esta etapa, sólo llegarán a ella los proyectos para los que no hay duda de su rentabilidad positiva, es decir, que se van a llevar a cabo.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Por ello, toma más importancia los flujos financieros y la programación de obras.</a:t>
            </a:r>
            <a:endParaRPr lang="en-US" sz="2000" smtClean="0"/>
          </a:p>
          <a:p>
            <a:pPr marL="88900" indent="0" algn="just" eaLnBrk="1" hangingPunct="1">
              <a:lnSpc>
                <a:spcPct val="75000"/>
              </a:lnSpc>
              <a:spcBef>
                <a:spcPct val="0"/>
              </a:spcBef>
              <a:defRPr/>
            </a:pPr>
            <a:endParaRPr lang="en-US" sz="2000" smtClean="0"/>
          </a:p>
          <a:p>
            <a:pPr marL="88900" indent="0" algn="just" eaLnBrk="1" hangingPunct="1">
              <a:lnSpc>
                <a:spcPct val="75000"/>
              </a:lnSpc>
              <a:spcBef>
                <a:spcPct val="0"/>
              </a:spcBef>
              <a:defRPr/>
            </a:pPr>
            <a:r>
              <a:rPr lang="en-US" sz="2000" smtClean="0"/>
              <a:t>A veces considerado unasola fase junto con estudio de Prefactibilidad.</a:t>
            </a:r>
            <a:endParaRPr lang="es-ES_tradnl" sz="2000" smtClean="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body" idx="1"/>
          </p:nvPr>
        </p:nvSpPr>
        <p:spPr>
          <a:xfrm>
            <a:off x="1143000" y="1519238"/>
            <a:ext cx="7772400" cy="4992687"/>
          </a:xfrm>
        </p:spPr>
        <p:txBody>
          <a:bodyPr/>
          <a:lstStyle/>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Una vez definido y caracterizado el proyecto, debe ser optimizado en tamaño, localización, momento óptimo de la inversión, etc.</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Se debe coordinar la organización, puesta en marcha y operación del proyecto. Determinar el calendario de desembolsos para la inversión, disponibilidad de equipos y sus plazos, anteproyecto de ingeniería, selección y entrenamiento del personal de administración, operación y mantenimiento.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Fuentes, condiciones y plazos de financiamiento.</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Esta etapa es la conclusión del proceso de aproximaciones sucesivas en la formulación y preparación de un proyecto y constituye la base de la decisión respecto a su ejecución.</a:t>
            </a:r>
          </a:p>
          <a:p>
            <a:pPr marL="88900" indent="0" algn="just" eaLnBrk="1" hangingPunct="1">
              <a:lnSpc>
                <a:spcPct val="75000"/>
              </a:lnSpc>
              <a:spcBef>
                <a:spcPct val="0"/>
              </a:spcBef>
              <a:defRPr/>
            </a:pPr>
            <a:endParaRPr lang="es-ES_tradnl" sz="2000" smtClean="0"/>
          </a:p>
          <a:p>
            <a:pPr marL="88900" indent="0" algn="just" eaLnBrk="1" hangingPunct="1">
              <a:lnSpc>
                <a:spcPct val="75000"/>
              </a:lnSpc>
              <a:spcBef>
                <a:spcPct val="0"/>
              </a:spcBef>
              <a:defRPr/>
            </a:pPr>
            <a:r>
              <a:rPr lang="es-ES_tradnl" sz="2000" smtClean="0"/>
              <a:t>La evaluación no sólo es útil para la persona(s)/organización que es dueña del proyecto, sino que también a quienes la financian o a las autoridades pertinentes.</a:t>
            </a:r>
          </a:p>
          <a:p>
            <a:pPr marL="88900" indent="0" eaLnBrk="1" hangingPunct="1">
              <a:lnSpc>
                <a:spcPct val="75000"/>
              </a:lnSpc>
              <a:spcBef>
                <a:spcPct val="0"/>
              </a:spcBef>
              <a:defRPr/>
            </a:pPr>
            <a:endParaRPr lang="es-ES_tradnl" sz="2000" smtClean="0"/>
          </a:p>
          <a:p>
            <a:pPr marL="88900" indent="0" algn="just" eaLnBrk="1" hangingPunct="1">
              <a:lnSpc>
                <a:spcPct val="75000"/>
              </a:lnSpc>
              <a:spcBef>
                <a:spcPct val="0"/>
              </a:spcBef>
              <a:defRPr/>
            </a:pPr>
            <a:endParaRPr lang="es-ES_tradnl" sz="2000" b="1" smtClean="0"/>
          </a:p>
          <a:p>
            <a:pPr marL="88900" indent="0" algn="just" eaLnBrk="1" hangingPunct="1">
              <a:lnSpc>
                <a:spcPct val="125000"/>
              </a:lnSpc>
              <a:spcBef>
                <a:spcPct val="0"/>
              </a:spcBef>
              <a:buFont typeface="Wingdings" pitchFamily="2" charset="2"/>
              <a:buNone/>
              <a:defRPr/>
            </a:pPr>
            <a:endParaRPr lang="es-ES_tradnl" sz="2000" b="1" smtClean="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s-ES_tradnl" sz="3200" smtClean="0"/>
              <a:t>Perfil</a:t>
            </a:r>
            <a:endParaRPr lang="es-ES_tradnl" smtClean="0"/>
          </a:p>
        </p:txBody>
      </p:sp>
      <p:sp>
        <p:nvSpPr>
          <p:cNvPr id="454659" name="Rectangle 3"/>
          <p:cNvSpPr>
            <a:spLocks noGrp="1" noChangeArrowheads="1"/>
          </p:cNvSpPr>
          <p:nvPr>
            <p:ph type="body" idx="1"/>
          </p:nvPr>
        </p:nvSpPr>
        <p:spPr/>
        <p:txBody>
          <a:bodyPr/>
          <a:lstStyle/>
          <a:p>
            <a:pPr algn="just" eaLnBrk="1" hangingPunct="1">
              <a:lnSpc>
                <a:spcPct val="90000"/>
              </a:lnSpc>
              <a:defRPr/>
            </a:pPr>
            <a:r>
              <a:rPr lang="es-EC" sz="2000" smtClean="0"/>
              <a:t>El nivel más simple de la evaluación (gran visión/identificación idea)</a:t>
            </a:r>
          </a:p>
          <a:p>
            <a:pPr algn="just" eaLnBrk="1" hangingPunct="1">
              <a:lnSpc>
                <a:spcPct val="90000"/>
              </a:lnSpc>
              <a:defRPr/>
            </a:pPr>
            <a:r>
              <a:rPr lang="es-EC" sz="2000" smtClean="0"/>
              <a:t>Información existente, sentido común, experiencia y </a:t>
            </a:r>
            <a:r>
              <a:rPr lang="es-EC" sz="2000" b="1" smtClean="0"/>
              <a:t>“</a:t>
            </a:r>
            <a:r>
              <a:rPr lang="en-US" sz="2000" smtClean="0"/>
              <a:t>feeling</a:t>
            </a:r>
            <a:r>
              <a:rPr lang="es-EC" sz="2000" b="1" smtClean="0"/>
              <a:t>”</a:t>
            </a:r>
            <a:r>
              <a:rPr lang="es-EC" sz="2000" smtClean="0"/>
              <a:t>.</a:t>
            </a:r>
          </a:p>
          <a:p>
            <a:pPr algn="just" eaLnBrk="1" hangingPunct="1">
              <a:lnSpc>
                <a:spcPct val="90000"/>
              </a:lnSpc>
              <a:defRPr/>
            </a:pPr>
            <a:r>
              <a:rPr lang="es-EC" sz="2000" smtClean="0"/>
              <a:t>Cálculos </a:t>
            </a:r>
            <a:r>
              <a:rPr lang="es-EC" sz="2000" u="sng" smtClean="0"/>
              <a:t>globales</a:t>
            </a:r>
            <a:r>
              <a:rPr lang="es-EC" sz="2000" smtClean="0"/>
              <a:t> de las inversiones, los costos y los ingresos.</a:t>
            </a:r>
          </a:p>
          <a:p>
            <a:pPr algn="just" eaLnBrk="1" hangingPunct="1">
              <a:lnSpc>
                <a:spcPct val="90000"/>
              </a:lnSpc>
              <a:defRPr/>
            </a:pPr>
            <a:r>
              <a:rPr lang="es-EC" sz="2000" smtClean="0"/>
              <a:t>No entrar a  investigaciones de campo.</a:t>
            </a:r>
          </a:p>
          <a:p>
            <a:pPr eaLnBrk="1" hangingPunct="1">
              <a:lnSpc>
                <a:spcPct val="90000"/>
              </a:lnSpc>
              <a:defRPr/>
            </a:pPr>
            <a:r>
              <a:rPr lang="es-EC" sz="2000" smtClean="0"/>
              <a:t>Deja mas incógnitas que respuestas. </a:t>
            </a:r>
          </a:p>
          <a:p>
            <a:pPr eaLnBrk="1" hangingPunct="1">
              <a:lnSpc>
                <a:spcPct val="90000"/>
              </a:lnSpc>
              <a:defRPr/>
            </a:pPr>
            <a:r>
              <a:rPr lang="es-EC" sz="2000" smtClean="0"/>
              <a:t>Investigación a incógnitas en la siguiente fase.</a:t>
            </a:r>
          </a:p>
          <a:p>
            <a:pPr eaLnBrk="1" hangingPunct="1">
              <a:lnSpc>
                <a:spcPct val="90000"/>
              </a:lnSpc>
              <a:defRPr/>
            </a:pPr>
            <a:r>
              <a:rPr lang="es-EC" sz="2000" smtClean="0"/>
              <a:t>Objetivo: filtrar a </a:t>
            </a:r>
            <a:r>
              <a:rPr lang="es-EC" sz="2000" u="sng" smtClean="0"/>
              <a:t>bajo costo</a:t>
            </a:r>
            <a:r>
              <a:rPr lang="es-EC" sz="2000" smtClean="0"/>
              <a:t> proyectos que, que serían descartados en siguiente fase </a:t>
            </a:r>
            <a:r>
              <a:rPr lang="es-EC" sz="2000" smtClean="0">
                <a:ea typeface="MS Gothic" pitchFamily="49" charset="-128"/>
              </a:rPr>
              <a:t>⇒</a:t>
            </a:r>
            <a:r>
              <a:rPr lang="es-EC" sz="2000" smtClean="0"/>
              <a:t> con un mayor costo</a:t>
            </a:r>
            <a:endParaRPr lang="es-ES_tradnl" sz="2000" smtClean="0"/>
          </a:p>
          <a:p>
            <a:pPr eaLnBrk="1" hangingPunct="1">
              <a:lnSpc>
                <a:spcPct val="90000"/>
              </a:lnSpc>
              <a:defRPr/>
            </a:pPr>
            <a:r>
              <a:rPr lang="es-EC" sz="2000" smtClean="0"/>
              <a:t>Principales pasos en esta etapa:</a:t>
            </a:r>
          </a:p>
          <a:p>
            <a:pPr lvl="1" eaLnBrk="1" hangingPunct="1">
              <a:lnSpc>
                <a:spcPct val="90000"/>
              </a:lnSpc>
              <a:defRPr/>
            </a:pPr>
            <a:r>
              <a:rPr lang="es-EC" sz="1800" smtClean="0"/>
              <a:t>La idea del proyecto, </a:t>
            </a:r>
          </a:p>
          <a:p>
            <a:pPr lvl="1" eaLnBrk="1" hangingPunct="1">
              <a:lnSpc>
                <a:spcPct val="90000"/>
              </a:lnSpc>
              <a:defRPr/>
            </a:pPr>
            <a:r>
              <a:rPr lang="es-EC" sz="1800" smtClean="0"/>
              <a:t>Detección de necesidades </a:t>
            </a:r>
          </a:p>
          <a:p>
            <a:pPr lvl="1" eaLnBrk="1" hangingPunct="1">
              <a:lnSpc>
                <a:spcPct val="90000"/>
              </a:lnSpc>
              <a:defRPr/>
            </a:pPr>
            <a:r>
              <a:rPr lang="es-EC" sz="1800" smtClean="0"/>
              <a:t>Análisis del entorno.</a:t>
            </a:r>
          </a:p>
          <a:p>
            <a:pPr algn="just" eaLnBrk="1" hangingPunct="1">
              <a:lnSpc>
                <a:spcPct val="90000"/>
              </a:lnSpc>
              <a:defRPr/>
            </a:pPr>
            <a:endParaRPr lang="es-EC" sz="2000" smtClean="0"/>
          </a:p>
        </p:txBody>
      </p:sp>
    </p:spTree>
  </p:cSld>
  <p:clrMapOvr>
    <a:masterClrMapping/>
  </p:clrMapOvr>
  <p:transition>
    <p:sndAc>
      <p:stSnd>
        <p:snd r:embed="rId2" name="DIALOG.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s-ES_tradnl" sz="3200" smtClean="0"/>
              <a:t>Perfil.- Idea</a:t>
            </a:r>
            <a:endParaRPr lang="es-ES_tradnl" smtClean="0"/>
          </a:p>
        </p:txBody>
      </p:sp>
      <p:sp>
        <p:nvSpPr>
          <p:cNvPr id="455683" name="Rectangle 3"/>
          <p:cNvSpPr>
            <a:spLocks noGrp="1" noChangeArrowheads="1"/>
          </p:cNvSpPr>
          <p:nvPr>
            <p:ph type="body" idx="1"/>
          </p:nvPr>
        </p:nvSpPr>
        <p:spPr/>
        <p:txBody>
          <a:bodyPr/>
          <a:lstStyle/>
          <a:p>
            <a:pPr algn="just" eaLnBrk="1" hangingPunct="1">
              <a:defRPr/>
            </a:pPr>
            <a:r>
              <a:rPr lang="es-EC" sz="2000" smtClean="0"/>
              <a:t>Todo empieza con una idea. </a:t>
            </a:r>
          </a:p>
          <a:p>
            <a:pPr algn="just" eaLnBrk="1" hangingPunct="1">
              <a:defRPr/>
            </a:pPr>
            <a:r>
              <a:rPr lang="es-EC" sz="2000" smtClean="0"/>
              <a:t>Cada una de las etapas siguientes es una profundización de la idea inicial</a:t>
            </a:r>
          </a:p>
          <a:p>
            <a:pPr lvl="1" algn="just" eaLnBrk="1" hangingPunct="1">
              <a:defRPr/>
            </a:pPr>
            <a:r>
              <a:rPr lang="es-EC" sz="1800" smtClean="0"/>
              <a:t>Conocimiento.</a:t>
            </a:r>
          </a:p>
          <a:p>
            <a:pPr lvl="1" algn="just" eaLnBrk="1" hangingPunct="1">
              <a:defRPr/>
            </a:pPr>
            <a:r>
              <a:rPr lang="es-EC" sz="1800" smtClean="0"/>
              <a:t>Investigación.</a:t>
            </a:r>
          </a:p>
          <a:p>
            <a:pPr lvl="1" algn="just" eaLnBrk="1" hangingPunct="1">
              <a:defRPr/>
            </a:pPr>
            <a:r>
              <a:rPr lang="es-EC" sz="1800" smtClean="0"/>
              <a:t>Análisis. </a:t>
            </a:r>
          </a:p>
          <a:p>
            <a:pPr algn="just" eaLnBrk="1" hangingPunct="1">
              <a:defRPr/>
            </a:pPr>
            <a:r>
              <a:rPr lang="es-EC" sz="1800" smtClean="0"/>
              <a:t>No importa de donde provenga la idea. La misma semilla puede dar diferentes frutos en diferentes mentes. </a:t>
            </a:r>
          </a:p>
          <a:p>
            <a:pPr algn="just" eaLnBrk="1" hangingPunct="1">
              <a:defRPr/>
            </a:pPr>
            <a:r>
              <a:rPr lang="es-EC" sz="1800" smtClean="0"/>
              <a:t>Lo importante es que al fin esta semilla de idea se concreta en un plan general que debe de tener un marco de desarrollo específico de donde el proyecto surgirá. </a:t>
            </a:r>
          </a:p>
          <a:p>
            <a:pPr algn="just" eaLnBrk="1" hangingPunct="1">
              <a:defRPr/>
            </a:pPr>
            <a:endParaRPr lang="es-EC" sz="1800" smtClean="0"/>
          </a:p>
          <a:p>
            <a:pPr algn="just" eaLnBrk="1" hangingPunct="1">
              <a:defRPr/>
            </a:pPr>
            <a:endParaRPr lang="es-ES_tradnl" smtClean="0"/>
          </a:p>
        </p:txBody>
      </p:sp>
    </p:spTree>
  </p:cSld>
  <p:clrMapOvr>
    <a:masterClrMapping/>
  </p:clrMapOvr>
  <p:transition>
    <p:sndAc>
      <p:stSnd>
        <p:snd r:embed="rId2" name="DIALOG.WAV"/>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s-ES_tradnl" sz="3200" smtClean="0"/>
              <a:t>Perfil.- Detección de Necesidades</a:t>
            </a:r>
            <a:endParaRPr lang="es-ES_tradnl" smtClean="0"/>
          </a:p>
        </p:txBody>
      </p:sp>
      <p:sp>
        <p:nvSpPr>
          <p:cNvPr id="456707" name="Rectangle 3"/>
          <p:cNvSpPr>
            <a:spLocks noGrp="1" noChangeArrowheads="1"/>
          </p:cNvSpPr>
          <p:nvPr>
            <p:ph type="body" idx="1"/>
          </p:nvPr>
        </p:nvSpPr>
        <p:spPr/>
        <p:txBody>
          <a:bodyPr/>
          <a:lstStyle/>
          <a:p>
            <a:pPr algn="just" eaLnBrk="1" hangingPunct="1">
              <a:defRPr/>
            </a:pPr>
            <a:r>
              <a:rPr lang="es-EC" sz="2000" smtClean="0"/>
              <a:t>Depende grandemente de las experiencias del generador del proyecto.</a:t>
            </a:r>
          </a:p>
          <a:p>
            <a:pPr algn="just" eaLnBrk="1" hangingPunct="1">
              <a:defRPr/>
            </a:pPr>
            <a:r>
              <a:rPr lang="es-EC" sz="2000" smtClean="0"/>
              <a:t>En esta fase se asumen muchas cosas que se desconocen basados en las experiencias y gustos particulares.</a:t>
            </a:r>
          </a:p>
          <a:p>
            <a:pPr algn="just" eaLnBrk="1" hangingPunct="1">
              <a:defRPr/>
            </a:pPr>
            <a:r>
              <a:rPr lang="es-EC" sz="2000" smtClean="0"/>
              <a:t>No hay un estudio de mercado formal, pero se estima en forma general cual será la reacción del mismo al producto que el proyecto brindará. </a:t>
            </a:r>
          </a:p>
          <a:p>
            <a:pPr algn="just" eaLnBrk="1" hangingPunct="1">
              <a:defRPr/>
            </a:pPr>
            <a:r>
              <a:rPr lang="es-EC" sz="2000" smtClean="0"/>
              <a:t>No se sabe de exactamente que precio o que volumen de ventas se pueda conseguir, pero se estiman de manera general. </a:t>
            </a:r>
          </a:p>
          <a:p>
            <a:pPr algn="just" eaLnBrk="1" hangingPunct="1">
              <a:defRPr/>
            </a:pPr>
            <a:r>
              <a:rPr lang="es-EC" sz="2000" smtClean="0"/>
              <a:t>Puede que no se sepa si el producto se pueda cultivar / elaborar, pero hay la posibilidad de que pueda ser así. </a:t>
            </a:r>
          </a:p>
          <a:p>
            <a:pPr algn="just" eaLnBrk="1" hangingPunct="1">
              <a:defRPr/>
            </a:pPr>
            <a:endParaRPr lang="es-EC" sz="2000" smtClean="0"/>
          </a:p>
        </p:txBody>
      </p:sp>
    </p:spTree>
  </p:cSld>
  <p:clrMapOvr>
    <a:masterClrMapping/>
  </p:clrMapOvr>
  <p:transition>
    <p:sndAc>
      <p:stSnd>
        <p:snd r:embed="rId2" name="DIALOG.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s-ES_tradnl" sz="3200" smtClean="0"/>
              <a:t>Perfil.- Análisis del Entorno</a:t>
            </a:r>
            <a:endParaRPr lang="es-ES_tradnl" smtClean="0"/>
          </a:p>
        </p:txBody>
      </p:sp>
      <p:sp>
        <p:nvSpPr>
          <p:cNvPr id="457731" name="Rectangle 3"/>
          <p:cNvSpPr>
            <a:spLocks noGrp="1" noChangeArrowheads="1"/>
          </p:cNvSpPr>
          <p:nvPr>
            <p:ph type="body" idx="1"/>
          </p:nvPr>
        </p:nvSpPr>
        <p:spPr/>
        <p:txBody>
          <a:bodyPr/>
          <a:lstStyle/>
          <a:p>
            <a:pPr algn="just" eaLnBrk="1" hangingPunct="1">
              <a:defRPr/>
            </a:pPr>
            <a:r>
              <a:rPr lang="es-EC" sz="2000" smtClean="0"/>
              <a:t>El análisis del entorno corresponde a un análisis de prefactibilidad preliminar. </a:t>
            </a:r>
          </a:p>
          <a:p>
            <a:pPr algn="just" eaLnBrk="1" hangingPunct="1">
              <a:defRPr/>
            </a:pPr>
            <a:endParaRPr lang="es-EC" sz="2000" smtClean="0"/>
          </a:p>
          <a:p>
            <a:pPr algn="just" eaLnBrk="1" hangingPunct="1">
              <a:defRPr/>
            </a:pPr>
            <a:r>
              <a:rPr lang="es-EC" sz="2000" smtClean="0"/>
              <a:t>Se puede consultar personas versadas en las diferentes disciplinas.</a:t>
            </a:r>
          </a:p>
          <a:p>
            <a:pPr algn="just" eaLnBrk="1" hangingPunct="1">
              <a:defRPr/>
            </a:pPr>
            <a:endParaRPr lang="es-EC" sz="2000" smtClean="0"/>
          </a:p>
          <a:p>
            <a:pPr algn="just" eaLnBrk="1" hangingPunct="1">
              <a:defRPr/>
            </a:pPr>
            <a:r>
              <a:rPr lang="es-EC" sz="2000" smtClean="0"/>
              <a:t>No se incurre en los costos de este estudio.</a:t>
            </a:r>
            <a:endParaRPr lang="es-EC" sz="1800" smtClean="0"/>
          </a:p>
        </p:txBody>
      </p:sp>
    </p:spTree>
  </p:cSld>
  <p:clrMapOvr>
    <a:masterClrMapping/>
  </p:clrMapOvr>
  <p:transition>
    <p:sndAc>
      <p:stSnd>
        <p:snd r:embed="rId2" name="DIALOG.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s-ES_tradnl" sz="3200" smtClean="0"/>
              <a:t>Estudios de Prefactibilidad</a:t>
            </a:r>
            <a:endParaRPr lang="es-ES_tradnl" smtClean="0"/>
          </a:p>
        </p:txBody>
      </p:sp>
      <p:sp>
        <p:nvSpPr>
          <p:cNvPr id="458755" name="Rectangle 3"/>
          <p:cNvSpPr>
            <a:spLocks noGrp="1" noChangeArrowheads="1"/>
          </p:cNvSpPr>
          <p:nvPr>
            <p:ph type="body" idx="1"/>
          </p:nvPr>
        </p:nvSpPr>
        <p:spPr/>
        <p:txBody>
          <a:bodyPr/>
          <a:lstStyle/>
          <a:p>
            <a:pPr algn="just" eaLnBrk="1" hangingPunct="1">
              <a:defRPr/>
            </a:pPr>
            <a:endParaRPr lang="es-EC" sz="1800" smtClean="0"/>
          </a:p>
          <a:p>
            <a:pPr eaLnBrk="1" hangingPunct="1">
              <a:defRPr/>
            </a:pPr>
            <a:r>
              <a:rPr lang="es-EC" sz="2000" smtClean="0"/>
              <a:t>Profundiza la investigación en fuentes secundarias y primarias en las áreas relacionadas</a:t>
            </a:r>
          </a:p>
          <a:p>
            <a:pPr eaLnBrk="1" hangingPunct="1">
              <a:defRPr/>
            </a:pPr>
            <a:r>
              <a:rPr lang="es-EC" sz="2000" smtClean="0"/>
              <a:t>Da respuestas a las incógnitas de la fase anterior</a:t>
            </a:r>
          </a:p>
          <a:p>
            <a:pPr eaLnBrk="1" hangingPunct="1">
              <a:defRPr/>
            </a:pPr>
            <a:r>
              <a:rPr lang="es-EC" sz="2000" smtClean="0"/>
              <a:t>Se plantea la tecnología que se piensa utilizar</a:t>
            </a:r>
          </a:p>
          <a:p>
            <a:pPr eaLnBrk="1" hangingPunct="1">
              <a:defRPr/>
            </a:pPr>
            <a:r>
              <a:rPr lang="es-EC" sz="2000" smtClean="0"/>
              <a:t>Se determinan los costos y la rentabilidad esperada</a:t>
            </a:r>
          </a:p>
          <a:p>
            <a:pPr eaLnBrk="1" hangingPunct="1">
              <a:defRPr/>
            </a:pPr>
            <a:r>
              <a:rPr lang="es-EC" sz="2000" smtClean="0"/>
              <a:t>Es la base en que nos apoyamos para tomar la decisión. </a:t>
            </a:r>
          </a:p>
          <a:p>
            <a:pPr eaLnBrk="1" hangingPunct="1">
              <a:defRPr/>
            </a:pPr>
            <a:endParaRPr lang="es-EC" sz="2000" smtClean="0"/>
          </a:p>
          <a:p>
            <a:pPr eaLnBrk="1" hangingPunct="1">
              <a:defRPr/>
            </a:pPr>
            <a:endParaRPr lang="es-ES_tradnl" sz="2000" smtClean="0"/>
          </a:p>
        </p:txBody>
      </p:sp>
    </p:spTree>
  </p:cSld>
  <p:clrMapOvr>
    <a:masterClrMapping/>
  </p:clrMapOvr>
  <p:transition>
    <p:sndAc>
      <p:stSnd>
        <p:snd r:embed="rId2" name="DIALOG.WAV"/>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s-ES_tradnl" sz="3200" smtClean="0"/>
              <a:t>Administración del Proyecto</a:t>
            </a:r>
            <a:endParaRPr lang="es-ES_tradnl" smtClean="0"/>
          </a:p>
        </p:txBody>
      </p:sp>
      <p:sp>
        <p:nvSpPr>
          <p:cNvPr id="459779" name="Rectangle 3"/>
          <p:cNvSpPr>
            <a:spLocks noGrp="1" noChangeArrowheads="1"/>
          </p:cNvSpPr>
          <p:nvPr>
            <p:ph type="body" idx="1"/>
          </p:nvPr>
        </p:nvSpPr>
        <p:spPr/>
        <p:txBody>
          <a:bodyPr/>
          <a:lstStyle/>
          <a:p>
            <a:pPr algn="just" eaLnBrk="1" hangingPunct="1">
              <a:lnSpc>
                <a:spcPct val="90000"/>
              </a:lnSpc>
              <a:defRPr/>
            </a:pPr>
            <a:r>
              <a:rPr lang="es-EC" sz="2000" smtClean="0"/>
              <a:t>Ultimo nivel, y más profundo</a:t>
            </a:r>
          </a:p>
          <a:p>
            <a:pPr algn="just" eaLnBrk="1" hangingPunct="1">
              <a:lnSpc>
                <a:spcPct val="90000"/>
              </a:lnSpc>
              <a:defRPr/>
            </a:pPr>
            <a:r>
              <a:rPr lang="es-EC" sz="2000" smtClean="0"/>
              <a:t>Es el proyecto definitivo.</a:t>
            </a:r>
          </a:p>
          <a:p>
            <a:pPr algn="just" eaLnBrk="1" hangingPunct="1">
              <a:lnSpc>
                <a:spcPct val="90000"/>
              </a:lnSpc>
              <a:defRPr/>
            </a:pPr>
            <a:r>
              <a:rPr lang="es-EC" sz="2000" smtClean="0"/>
              <a:t>Toda la información del anteproyecto, mas los puntos finos.</a:t>
            </a:r>
          </a:p>
          <a:p>
            <a:pPr algn="just" eaLnBrk="1" hangingPunct="1">
              <a:lnSpc>
                <a:spcPct val="90000"/>
              </a:lnSpc>
              <a:defRPr/>
            </a:pPr>
            <a:r>
              <a:rPr lang="es-EC" sz="2000" smtClean="0"/>
              <a:t>Además de evaluar el proyecto se  termina con su administración.</a:t>
            </a:r>
          </a:p>
          <a:p>
            <a:pPr algn="just" eaLnBrk="1" hangingPunct="1">
              <a:lnSpc>
                <a:spcPct val="90000"/>
              </a:lnSpc>
              <a:defRPr/>
            </a:pPr>
            <a:r>
              <a:rPr lang="es-EC" sz="2000" smtClean="0"/>
              <a:t>Se pasa de solo papel a la verdadera realidad del mismo</a:t>
            </a:r>
          </a:p>
          <a:p>
            <a:pPr algn="just" eaLnBrk="1" hangingPunct="1">
              <a:lnSpc>
                <a:spcPct val="90000"/>
              </a:lnSpc>
              <a:defRPr/>
            </a:pPr>
            <a:r>
              <a:rPr lang="es-EC" sz="2000" smtClean="0"/>
              <a:t>Todas las suposiciones que se deben de ser probadas verdaderas.</a:t>
            </a:r>
          </a:p>
          <a:p>
            <a:pPr algn="just" eaLnBrk="1" hangingPunct="1">
              <a:lnSpc>
                <a:spcPct val="90000"/>
              </a:lnSpc>
              <a:defRPr/>
            </a:pPr>
            <a:r>
              <a:rPr lang="es-EC" sz="2000" smtClean="0"/>
              <a:t>No solo presentar canales comercialización sino tener listas las ventas </a:t>
            </a:r>
          </a:p>
          <a:p>
            <a:pPr algn="just" eaLnBrk="1" hangingPunct="1">
              <a:lnSpc>
                <a:spcPct val="90000"/>
              </a:lnSpc>
              <a:defRPr/>
            </a:pPr>
            <a:r>
              <a:rPr lang="es-EC" sz="2000" smtClean="0"/>
              <a:t>Actualizar las cotizaciones que se hicieron</a:t>
            </a:r>
          </a:p>
          <a:p>
            <a:pPr algn="just" eaLnBrk="1" hangingPunct="1">
              <a:lnSpc>
                <a:spcPct val="90000"/>
              </a:lnSpc>
              <a:defRPr/>
            </a:pPr>
            <a:r>
              <a:rPr lang="es-EC" sz="2000" smtClean="0"/>
              <a:t>Presentar los planos definitivos, diagramas GHANT y PERT.</a:t>
            </a:r>
          </a:p>
          <a:p>
            <a:pPr algn="just" eaLnBrk="1" hangingPunct="1">
              <a:lnSpc>
                <a:spcPct val="90000"/>
              </a:lnSpc>
              <a:defRPr/>
            </a:pPr>
            <a:r>
              <a:rPr lang="es-EC" sz="2000" smtClean="0"/>
              <a:t>Termina con presupuesto </a:t>
            </a:r>
            <a:r>
              <a:rPr lang="es-EC" sz="2000" smtClean="0">
                <a:ea typeface="MS Gothic" pitchFamily="49" charset="-128"/>
              </a:rPr>
              <a:t>⇒</a:t>
            </a:r>
            <a:r>
              <a:rPr lang="es-EC" sz="2000" smtClean="0"/>
              <a:t> medir la eficiencia de la gestión. </a:t>
            </a:r>
            <a:endParaRPr lang="es-ES_tradnl" sz="2000" smtClean="0"/>
          </a:p>
        </p:txBody>
      </p:sp>
    </p:spTree>
  </p:cSld>
  <p:clrMapOvr>
    <a:masterClrMapping/>
  </p:clrMapOvr>
  <p:transition>
    <p:sndAc>
      <p:stSnd>
        <p:snd r:embed="rId2" name="DIALOG.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s-ES_tradnl" sz="3200" smtClean="0"/>
              <a:t>Estudios de Prefactibilidad</a:t>
            </a:r>
            <a:endParaRPr lang="es-ES_tradnl" smtClean="0"/>
          </a:p>
        </p:txBody>
      </p:sp>
      <p:sp>
        <p:nvSpPr>
          <p:cNvPr id="460803" name="Rectangle 3"/>
          <p:cNvSpPr>
            <a:spLocks noGrp="1" noChangeArrowheads="1"/>
          </p:cNvSpPr>
          <p:nvPr>
            <p:ph type="body" idx="1"/>
          </p:nvPr>
        </p:nvSpPr>
        <p:spPr/>
        <p:txBody>
          <a:bodyPr/>
          <a:lstStyle/>
          <a:p>
            <a:pPr algn="just" eaLnBrk="1" hangingPunct="1">
              <a:lnSpc>
                <a:spcPct val="90000"/>
              </a:lnSpc>
              <a:defRPr/>
            </a:pPr>
            <a:r>
              <a:rPr lang="es-EC" sz="2000" smtClean="0"/>
              <a:t>Decisión de inversión </a:t>
            </a:r>
            <a:r>
              <a:rPr lang="es-EC" sz="2000" smtClean="0">
                <a:ea typeface="MS Gothic" pitchFamily="49" charset="-128"/>
              </a:rPr>
              <a:t>⇒</a:t>
            </a:r>
            <a:r>
              <a:rPr lang="es-EC" sz="2000" smtClean="0"/>
              <a:t> estudio previo de ventajas y desventajas</a:t>
            </a:r>
          </a:p>
          <a:p>
            <a:pPr algn="just" eaLnBrk="1" hangingPunct="1">
              <a:lnSpc>
                <a:spcPct val="90000"/>
              </a:lnSpc>
              <a:defRPr/>
            </a:pPr>
            <a:r>
              <a:rPr lang="es-EC" sz="2000" smtClean="0"/>
              <a:t>La profundidad del mismo dependede cada proyecto en particular. </a:t>
            </a:r>
          </a:p>
          <a:p>
            <a:pPr algn="just" eaLnBrk="1" hangingPunct="1">
              <a:lnSpc>
                <a:spcPct val="90000"/>
              </a:lnSpc>
              <a:defRPr/>
            </a:pPr>
            <a:r>
              <a:rPr lang="es-EC" sz="2000" smtClean="0"/>
              <a:t>Análisis multidisciplinario de varios especialistas. No tomada por una sola persona (enfoque limitado / solo un punto de vista)</a:t>
            </a:r>
          </a:p>
          <a:p>
            <a:pPr algn="just" eaLnBrk="1" hangingPunct="1">
              <a:lnSpc>
                <a:spcPct val="90000"/>
              </a:lnSpc>
              <a:defRPr/>
            </a:pPr>
            <a:r>
              <a:rPr lang="es-EC" sz="2000" smtClean="0"/>
              <a:t>Decisión basada en análisis de muchos antecedentes con la aplicación de una metodología lógica que abarque la consideración de </a:t>
            </a:r>
            <a:r>
              <a:rPr lang="es-EC" sz="2000" u="sng" smtClean="0"/>
              <a:t>todos los factores</a:t>
            </a:r>
            <a:r>
              <a:rPr lang="es-EC" sz="2000" smtClean="0"/>
              <a:t> que afectan al proyecto</a:t>
            </a:r>
            <a:endParaRPr lang="es-EC" sz="1800" smtClean="0"/>
          </a:p>
          <a:p>
            <a:pPr eaLnBrk="1" hangingPunct="1">
              <a:lnSpc>
                <a:spcPct val="90000"/>
              </a:lnSpc>
              <a:defRPr/>
            </a:pPr>
            <a:r>
              <a:rPr lang="es-EC" sz="2000" smtClean="0"/>
              <a:t>Varios estudios deben realizarse para evaluar  el proyecto.</a:t>
            </a:r>
          </a:p>
          <a:p>
            <a:pPr eaLnBrk="1" hangingPunct="1">
              <a:lnSpc>
                <a:spcPct val="90000"/>
              </a:lnSpc>
              <a:defRPr/>
            </a:pPr>
            <a:r>
              <a:rPr lang="es-EC" sz="2000" smtClean="0"/>
              <a:t>Cualquiera que resulte negativo </a:t>
            </a:r>
            <a:r>
              <a:rPr lang="es-EC" sz="2000" smtClean="0">
                <a:ea typeface="MS Gothic" pitchFamily="49" charset="-128"/>
              </a:rPr>
              <a:t>⇒</a:t>
            </a:r>
            <a:r>
              <a:rPr lang="es-EC" sz="2000" smtClean="0"/>
              <a:t> El proyecto no debe de realizarse. (Cadena se rompe por eslabón mas debil)</a:t>
            </a:r>
          </a:p>
          <a:p>
            <a:pPr eaLnBrk="1" hangingPunct="1">
              <a:lnSpc>
                <a:spcPct val="90000"/>
              </a:lnSpc>
              <a:defRPr/>
            </a:pPr>
            <a:endParaRPr lang="es-EC" sz="2000" smtClean="0"/>
          </a:p>
          <a:p>
            <a:pPr algn="r" eaLnBrk="1" hangingPunct="1">
              <a:lnSpc>
                <a:spcPct val="90000"/>
              </a:lnSpc>
              <a:buFont typeface="Wingdings" pitchFamily="2" charset="2"/>
              <a:buNone/>
              <a:defRPr/>
            </a:pPr>
            <a:r>
              <a:rPr lang="es-ES_tradnl" sz="2000" b="1" smtClean="0"/>
              <a:t>...</a:t>
            </a:r>
          </a:p>
        </p:txBody>
      </p:sp>
    </p:spTree>
  </p:cSld>
  <p:clrMapOvr>
    <a:masterClrMapping/>
  </p:clrMapOvr>
  <p:transition>
    <p:sndAc>
      <p:stSnd>
        <p:snd r:embed="rId2" name="DIALOG.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s-ES_tradnl" sz="3200" smtClean="0"/>
              <a:t>Estudios de Prefactibilidad (cont.)</a:t>
            </a:r>
            <a:endParaRPr lang="es-ES_tradnl" smtClean="0"/>
          </a:p>
        </p:txBody>
      </p:sp>
      <p:sp>
        <p:nvSpPr>
          <p:cNvPr id="461827" name="Rectangle 3"/>
          <p:cNvSpPr>
            <a:spLocks noGrp="1" noChangeArrowheads="1"/>
          </p:cNvSpPr>
          <p:nvPr>
            <p:ph type="body" idx="1"/>
          </p:nvPr>
        </p:nvSpPr>
        <p:spPr/>
        <p:txBody>
          <a:bodyPr/>
          <a:lstStyle/>
          <a:p>
            <a:pPr eaLnBrk="1" hangingPunct="1">
              <a:defRPr/>
            </a:pPr>
            <a:endParaRPr lang="es-ES_tradnl" sz="2000" smtClean="0"/>
          </a:p>
          <a:p>
            <a:pPr eaLnBrk="1" hangingPunct="1">
              <a:defRPr/>
            </a:pPr>
            <a:r>
              <a:rPr lang="es-ES_tradnl" sz="2000" smtClean="0"/>
              <a:t>Estudio de Viabilidad Comercial y de Mercado</a:t>
            </a:r>
          </a:p>
          <a:p>
            <a:pPr eaLnBrk="1" hangingPunct="1">
              <a:defRPr/>
            </a:pPr>
            <a:r>
              <a:rPr lang="es-ES_tradnl" sz="2000" smtClean="0"/>
              <a:t>Estudio Macroeconómico</a:t>
            </a:r>
          </a:p>
          <a:p>
            <a:pPr eaLnBrk="1" hangingPunct="1">
              <a:defRPr/>
            </a:pPr>
            <a:r>
              <a:rPr lang="es-ES_tradnl" sz="2000" smtClean="0"/>
              <a:t>Estudio del País.</a:t>
            </a:r>
          </a:p>
          <a:p>
            <a:pPr eaLnBrk="1" hangingPunct="1">
              <a:defRPr/>
            </a:pPr>
            <a:r>
              <a:rPr lang="es-ES_tradnl" sz="2000" smtClean="0"/>
              <a:t>Estudio de Viabilidad Técnica</a:t>
            </a:r>
          </a:p>
          <a:p>
            <a:pPr eaLnBrk="1" hangingPunct="1">
              <a:defRPr/>
            </a:pPr>
            <a:r>
              <a:rPr lang="es-ES_tradnl" sz="2000" smtClean="0"/>
              <a:t>Estudio de Viabilidad Legal</a:t>
            </a:r>
          </a:p>
          <a:p>
            <a:pPr eaLnBrk="1" hangingPunct="1">
              <a:defRPr/>
            </a:pPr>
            <a:r>
              <a:rPr lang="es-ES_tradnl" sz="2000" smtClean="0"/>
              <a:t>Estudio de Viabilidad de Gestión</a:t>
            </a:r>
          </a:p>
          <a:p>
            <a:pPr eaLnBrk="1" hangingPunct="1">
              <a:defRPr/>
            </a:pPr>
            <a:r>
              <a:rPr lang="es-ES_tradnl" sz="2000" smtClean="0"/>
              <a:t>Estudio de Impacto Ambiental</a:t>
            </a:r>
          </a:p>
          <a:p>
            <a:pPr eaLnBrk="1" hangingPunct="1">
              <a:defRPr/>
            </a:pPr>
            <a:r>
              <a:rPr lang="es-ES_tradnl" sz="2000" smtClean="0"/>
              <a:t>Estudio de Viabilidad Financiera</a:t>
            </a:r>
          </a:p>
        </p:txBody>
      </p:sp>
    </p:spTree>
  </p:cSld>
  <p:clrMapOvr>
    <a:masterClrMapping/>
  </p:clrMapOvr>
  <p:transition>
    <p:sndAc>
      <p:stSnd>
        <p:snd r:embed="rId2" name="DIALOG.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s-ES_tradnl" sz="3600" smtClean="0"/>
              <a:t>La Planeación Como Herramienta de </a:t>
            </a:r>
            <a:br>
              <a:rPr lang="es-ES_tradnl" sz="3600" smtClean="0"/>
            </a:br>
            <a:r>
              <a:rPr lang="es-ES_tradnl" sz="3600" smtClean="0"/>
              <a:t>Toma de Decisiones</a:t>
            </a:r>
            <a:endParaRPr lang="es-ES_tradnl" smtClean="0"/>
          </a:p>
        </p:txBody>
      </p:sp>
      <p:sp>
        <p:nvSpPr>
          <p:cNvPr id="448515" name="Rectangle 3"/>
          <p:cNvSpPr>
            <a:spLocks noGrp="1" noChangeArrowheads="1"/>
          </p:cNvSpPr>
          <p:nvPr>
            <p:ph type="body" idx="1"/>
          </p:nvPr>
        </p:nvSpPr>
        <p:spPr/>
        <p:txBody>
          <a:bodyPr/>
          <a:lstStyle/>
          <a:p>
            <a:pPr eaLnBrk="1" hangingPunct="1">
              <a:lnSpc>
                <a:spcPct val="90000"/>
              </a:lnSpc>
              <a:defRPr/>
            </a:pPr>
            <a:r>
              <a:rPr lang="en-US" sz="2000" smtClean="0"/>
              <a:t>I</a:t>
            </a:r>
            <a:r>
              <a:rPr lang="es-ES_tradnl" sz="2000" smtClean="0"/>
              <a:t>mposible  conocer con certeza que ocurrirá en el futuro. Por ende toda decisión lleva implícita un riesgo. </a:t>
            </a:r>
          </a:p>
          <a:p>
            <a:pPr eaLnBrk="1" hangingPunct="1">
              <a:lnSpc>
                <a:spcPct val="90000"/>
              </a:lnSpc>
              <a:defRPr/>
            </a:pPr>
            <a:r>
              <a:rPr lang="es-ES_tradnl" sz="2000" smtClean="0"/>
              <a:t>Algunas decisiones tienen mayor riesgo </a:t>
            </a:r>
            <a:r>
              <a:rPr lang="es-EC" sz="2000" smtClean="0">
                <a:ea typeface="MS Gothic" pitchFamily="49" charset="-128"/>
              </a:rPr>
              <a:t>⇒</a:t>
            </a:r>
            <a:r>
              <a:rPr lang="es-ES_tradnl" sz="2000" smtClean="0"/>
              <a:t> rentabilidad.</a:t>
            </a:r>
          </a:p>
          <a:p>
            <a:pPr eaLnBrk="1" hangingPunct="1">
              <a:lnSpc>
                <a:spcPct val="90000"/>
              </a:lnSpc>
              <a:defRPr/>
            </a:pPr>
            <a:r>
              <a:rPr lang="es-ES_tradnl" sz="2000" smtClean="0"/>
              <a:t>La toma de decisiones debe de cimentarse en antecedentes básicos, con conocimiento de las variables en juego.</a:t>
            </a:r>
          </a:p>
          <a:p>
            <a:pPr eaLnBrk="1" hangingPunct="1">
              <a:lnSpc>
                <a:spcPct val="90000"/>
              </a:lnSpc>
              <a:defRPr/>
            </a:pPr>
            <a:r>
              <a:rPr lang="es-ES_tradnl" sz="2000" smtClean="0"/>
              <a:t>Existen herramientas que  nos permiten tomar decisiones mas o menos sólidas: </a:t>
            </a:r>
            <a:r>
              <a:rPr lang="es-ES_tradnl" sz="2000" b="1" smtClean="0"/>
              <a:t>“Evaluación de Proyectos”</a:t>
            </a:r>
            <a:r>
              <a:rPr lang="es-ES_tradnl" sz="2000" smtClean="0"/>
              <a:t>.- Los antecedentes justificantes para la toma de decisión, tratando de reducir el riesgo.</a:t>
            </a:r>
          </a:p>
          <a:p>
            <a:pPr eaLnBrk="1" hangingPunct="1">
              <a:lnSpc>
                <a:spcPct val="90000"/>
              </a:lnSpc>
              <a:defRPr/>
            </a:pPr>
            <a:r>
              <a:rPr lang="es-ES_tradnl" sz="2000" smtClean="0"/>
              <a:t>La Evaluación de Proyectos pretende contestar la interrogante </a:t>
            </a:r>
            <a:r>
              <a:rPr lang="es-ES_tradnl" sz="2000" b="1" smtClean="0"/>
              <a:t>“</a:t>
            </a:r>
            <a:r>
              <a:rPr lang="es-ES_tradnl" sz="2000" smtClean="0"/>
              <a:t>Es o no conveniente realizar determinada inversión?</a:t>
            </a:r>
            <a:r>
              <a:rPr lang="es-ES_tradnl" sz="2000" b="1" smtClean="0"/>
              <a:t>”</a:t>
            </a:r>
            <a:endParaRPr lang="es-ES_tradnl" sz="2000" smtClean="0"/>
          </a:p>
          <a:p>
            <a:pPr eaLnBrk="1" hangingPunct="1">
              <a:lnSpc>
                <a:spcPct val="90000"/>
              </a:lnSpc>
              <a:defRPr/>
            </a:pPr>
            <a:r>
              <a:rPr lang="es-ES_tradnl" sz="2000" smtClean="0"/>
              <a:t>Esto es posible solo si se tienen todos los elementos de juicio posibles. </a:t>
            </a:r>
          </a:p>
          <a:p>
            <a:pPr eaLnBrk="1" hangingPunct="1">
              <a:lnSpc>
                <a:spcPct val="90000"/>
              </a:lnSpc>
              <a:defRPr/>
            </a:pPr>
            <a:r>
              <a:rPr lang="es-ES_tradnl" sz="2000" smtClean="0"/>
              <a:t>Se debe simular con la mayor precisión lo que se piensa que sucedería una vez implementado el proyecto. </a:t>
            </a:r>
          </a:p>
          <a:p>
            <a:pPr algn="r" eaLnBrk="1" hangingPunct="1">
              <a:lnSpc>
                <a:spcPct val="90000"/>
              </a:lnSpc>
              <a:buFont typeface="Wingdings" pitchFamily="2" charset="2"/>
              <a:buNone/>
              <a:defRPr/>
            </a:pPr>
            <a:r>
              <a:rPr lang="es-ES_tradnl" sz="2000" b="1" smtClean="0"/>
              <a:t>...</a:t>
            </a:r>
          </a:p>
        </p:txBody>
      </p:sp>
    </p:spTree>
  </p:cSld>
  <p:clrMapOvr>
    <a:masterClrMapping/>
  </p:clrMapOvr>
  <p:transition>
    <p:sndAc>
      <p:stSnd>
        <p:snd r:embed="rId2" name="DIALOG.WAV"/>
      </p:st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758950" y="1546225"/>
            <a:ext cx="5181600" cy="609600"/>
          </a:xfrm>
          <a:solidFill>
            <a:schemeClr val="accent2"/>
          </a:solidFill>
        </p:spPr>
        <p:txBody>
          <a:bodyPr/>
          <a:lstStyle/>
          <a:p>
            <a:pPr eaLnBrk="1" hangingPunct="1"/>
            <a:r>
              <a:rPr lang="es-MX" sz="3200" b="1" smtClean="0"/>
              <a:t>Estudio de Mercado</a:t>
            </a:r>
          </a:p>
        </p:txBody>
      </p:sp>
      <p:sp>
        <p:nvSpPr>
          <p:cNvPr id="442371" name="Rectangle 3"/>
          <p:cNvSpPr>
            <a:spLocks noGrp="1" noChangeArrowheads="1"/>
          </p:cNvSpPr>
          <p:nvPr>
            <p:ph type="body" sz="half" idx="1"/>
          </p:nvPr>
        </p:nvSpPr>
        <p:spPr>
          <a:xfrm>
            <a:off x="844550" y="2384425"/>
            <a:ext cx="3810000" cy="4114800"/>
          </a:xfrm>
        </p:spPr>
        <p:txBody>
          <a:bodyPr/>
          <a:lstStyle/>
          <a:p>
            <a:pPr eaLnBrk="1" hangingPunct="1">
              <a:defRPr/>
            </a:pPr>
            <a:r>
              <a:rPr lang="es-MX" sz="2400" b="1" smtClean="0"/>
              <a:t>Definir el Bien o Servicio</a:t>
            </a:r>
          </a:p>
          <a:p>
            <a:pPr eaLnBrk="1" hangingPunct="1">
              <a:defRPr/>
            </a:pPr>
            <a:r>
              <a:rPr lang="es-MX" sz="2400" b="1" smtClean="0"/>
              <a:t>Análisis del Consumidor Potencial</a:t>
            </a:r>
          </a:p>
          <a:p>
            <a:pPr eaLnBrk="1" hangingPunct="1">
              <a:defRPr/>
            </a:pPr>
            <a:r>
              <a:rPr lang="es-MX" sz="2400" b="1" smtClean="0"/>
              <a:t>Análisis de la Competencia</a:t>
            </a:r>
          </a:p>
          <a:p>
            <a:pPr eaLnBrk="1" hangingPunct="1">
              <a:defRPr/>
            </a:pPr>
            <a:r>
              <a:rPr lang="es-MX" sz="2400" b="1" smtClean="0"/>
              <a:t>Determinar la Demanda</a:t>
            </a:r>
          </a:p>
          <a:p>
            <a:pPr eaLnBrk="1" hangingPunct="1">
              <a:defRPr/>
            </a:pPr>
            <a:r>
              <a:rPr lang="es-MX" sz="2400" b="1" smtClean="0"/>
              <a:t>Estudio de Comercialización</a:t>
            </a:r>
          </a:p>
        </p:txBody>
      </p:sp>
      <p:sp>
        <p:nvSpPr>
          <p:cNvPr id="90116" name="Freeform 4"/>
          <p:cNvSpPr>
            <a:spLocks/>
          </p:cNvSpPr>
          <p:nvPr/>
        </p:nvSpPr>
        <p:spPr bwMode="auto">
          <a:xfrm>
            <a:off x="4999038" y="5281613"/>
            <a:ext cx="149225" cy="238125"/>
          </a:xfrm>
          <a:custGeom>
            <a:avLst/>
            <a:gdLst>
              <a:gd name="T0" fmla="*/ 47 w 94"/>
              <a:gd name="T1" fmla="*/ 0 h 150"/>
              <a:gd name="T2" fmla="*/ 94 w 94"/>
              <a:gd name="T3" fmla="*/ 47 h 150"/>
              <a:gd name="T4" fmla="*/ 70 w 94"/>
              <a:gd name="T5" fmla="*/ 150 h 150"/>
              <a:gd name="T6" fmla="*/ 0 w 94"/>
              <a:gd name="T7" fmla="*/ 126 h 150"/>
              <a:gd name="T8" fmla="*/ 47 w 94"/>
              <a:gd name="T9" fmla="*/ 0 h 150"/>
              <a:gd name="T10" fmla="*/ 0 60000 65536"/>
              <a:gd name="T11" fmla="*/ 0 60000 65536"/>
              <a:gd name="T12" fmla="*/ 0 60000 65536"/>
              <a:gd name="T13" fmla="*/ 0 60000 65536"/>
              <a:gd name="T14" fmla="*/ 0 60000 65536"/>
              <a:gd name="T15" fmla="*/ 0 w 94"/>
              <a:gd name="T16" fmla="*/ 0 h 150"/>
              <a:gd name="T17" fmla="*/ 94 w 94"/>
              <a:gd name="T18" fmla="*/ 150 h 150"/>
            </a:gdLst>
            <a:ahLst/>
            <a:cxnLst>
              <a:cxn ang="T10">
                <a:pos x="T0" y="T1"/>
              </a:cxn>
              <a:cxn ang="T11">
                <a:pos x="T2" y="T3"/>
              </a:cxn>
              <a:cxn ang="T12">
                <a:pos x="T4" y="T5"/>
              </a:cxn>
              <a:cxn ang="T13">
                <a:pos x="T6" y="T7"/>
              </a:cxn>
              <a:cxn ang="T14">
                <a:pos x="T8" y="T9"/>
              </a:cxn>
            </a:cxnLst>
            <a:rect l="T15" t="T16" r="T17" b="T18"/>
            <a:pathLst>
              <a:path w="94" h="150">
                <a:moveTo>
                  <a:pt x="47" y="0"/>
                </a:moveTo>
                <a:lnTo>
                  <a:pt x="94" y="47"/>
                </a:lnTo>
                <a:lnTo>
                  <a:pt x="70" y="150"/>
                </a:lnTo>
                <a:lnTo>
                  <a:pt x="0" y="126"/>
                </a:lnTo>
                <a:lnTo>
                  <a:pt x="47" y="0"/>
                </a:lnTo>
                <a:close/>
              </a:path>
            </a:pathLst>
          </a:custGeom>
          <a:solidFill>
            <a:srgbClr val="F2E8D3"/>
          </a:solidFill>
          <a:ln w="9525">
            <a:noFill/>
            <a:round/>
            <a:headEnd/>
            <a:tailEnd/>
          </a:ln>
        </p:spPr>
        <p:txBody>
          <a:bodyPr/>
          <a:lstStyle/>
          <a:p>
            <a:endParaRPr lang="es-ES"/>
          </a:p>
        </p:txBody>
      </p:sp>
      <p:sp>
        <p:nvSpPr>
          <p:cNvPr id="90117" name="Freeform 5"/>
          <p:cNvSpPr>
            <a:spLocks/>
          </p:cNvSpPr>
          <p:nvPr/>
        </p:nvSpPr>
        <p:spPr bwMode="auto">
          <a:xfrm>
            <a:off x="4654550" y="2849563"/>
            <a:ext cx="3803650" cy="3779837"/>
          </a:xfrm>
          <a:custGeom>
            <a:avLst/>
            <a:gdLst>
              <a:gd name="T0" fmla="*/ 2392 w 2396"/>
              <a:gd name="T1" fmla="*/ 432 h 2381"/>
              <a:gd name="T2" fmla="*/ 2392 w 2396"/>
              <a:gd name="T3" fmla="*/ 1388 h 2381"/>
              <a:gd name="T4" fmla="*/ 2196 w 2396"/>
              <a:gd name="T5" fmla="*/ 1611 h 2381"/>
              <a:gd name="T6" fmla="*/ 1896 w 2396"/>
              <a:gd name="T7" fmla="*/ 1612 h 2381"/>
              <a:gd name="T8" fmla="*/ 1604 w 2396"/>
              <a:gd name="T9" fmla="*/ 1613 h 2381"/>
              <a:gd name="T10" fmla="*/ 1317 w 2396"/>
              <a:gd name="T11" fmla="*/ 1615 h 2381"/>
              <a:gd name="T12" fmla="*/ 1029 w 2396"/>
              <a:gd name="T13" fmla="*/ 1617 h 2381"/>
              <a:gd name="T14" fmla="*/ 778 w 2396"/>
              <a:gd name="T15" fmla="*/ 1640 h 2381"/>
              <a:gd name="T16" fmla="*/ 783 w 2396"/>
              <a:gd name="T17" fmla="*/ 1798 h 2381"/>
              <a:gd name="T18" fmla="*/ 856 w 2396"/>
              <a:gd name="T19" fmla="*/ 2054 h 2381"/>
              <a:gd name="T20" fmla="*/ 974 w 2396"/>
              <a:gd name="T21" fmla="*/ 2263 h 2381"/>
              <a:gd name="T22" fmla="*/ 991 w 2396"/>
              <a:gd name="T23" fmla="*/ 2305 h 2381"/>
              <a:gd name="T24" fmla="*/ 867 w 2396"/>
              <a:gd name="T25" fmla="*/ 2301 h 2381"/>
              <a:gd name="T26" fmla="*/ 807 w 2396"/>
              <a:gd name="T27" fmla="*/ 2319 h 2381"/>
              <a:gd name="T28" fmla="*/ 751 w 2396"/>
              <a:gd name="T29" fmla="*/ 2296 h 2381"/>
              <a:gd name="T30" fmla="*/ 678 w 2396"/>
              <a:gd name="T31" fmla="*/ 2186 h 2381"/>
              <a:gd name="T32" fmla="*/ 599 w 2396"/>
              <a:gd name="T33" fmla="*/ 2057 h 2381"/>
              <a:gd name="T34" fmla="*/ 477 w 2396"/>
              <a:gd name="T35" fmla="*/ 2142 h 2381"/>
              <a:gd name="T36" fmla="*/ 343 w 2396"/>
              <a:gd name="T37" fmla="*/ 2343 h 2381"/>
              <a:gd name="T38" fmla="*/ 301 w 2396"/>
              <a:gd name="T39" fmla="*/ 2332 h 2381"/>
              <a:gd name="T40" fmla="*/ 236 w 2396"/>
              <a:gd name="T41" fmla="*/ 2351 h 2381"/>
              <a:gd name="T42" fmla="*/ 168 w 2396"/>
              <a:gd name="T43" fmla="*/ 2381 h 2381"/>
              <a:gd name="T44" fmla="*/ 194 w 2396"/>
              <a:gd name="T45" fmla="*/ 2272 h 2381"/>
              <a:gd name="T46" fmla="*/ 281 w 2396"/>
              <a:gd name="T47" fmla="*/ 1943 h 2381"/>
              <a:gd name="T48" fmla="*/ 323 w 2396"/>
              <a:gd name="T49" fmla="*/ 1800 h 2381"/>
              <a:gd name="T50" fmla="*/ 288 w 2396"/>
              <a:gd name="T51" fmla="*/ 1764 h 2381"/>
              <a:gd name="T52" fmla="*/ 287 w 2396"/>
              <a:gd name="T53" fmla="*/ 1693 h 2381"/>
              <a:gd name="T54" fmla="*/ 269 w 2396"/>
              <a:gd name="T55" fmla="*/ 1633 h 2381"/>
              <a:gd name="T56" fmla="*/ 307 w 2396"/>
              <a:gd name="T57" fmla="*/ 1554 h 2381"/>
              <a:gd name="T58" fmla="*/ 380 w 2396"/>
              <a:gd name="T59" fmla="*/ 1579 h 2381"/>
              <a:gd name="T60" fmla="*/ 365 w 2396"/>
              <a:gd name="T61" fmla="*/ 1460 h 2381"/>
              <a:gd name="T62" fmla="*/ 267 w 2396"/>
              <a:gd name="T63" fmla="*/ 1384 h 2381"/>
              <a:gd name="T64" fmla="*/ 214 w 2396"/>
              <a:gd name="T65" fmla="*/ 1440 h 2381"/>
              <a:gd name="T66" fmla="*/ 283 w 2396"/>
              <a:gd name="T67" fmla="*/ 1538 h 2381"/>
              <a:gd name="T68" fmla="*/ 249 w 2396"/>
              <a:gd name="T69" fmla="*/ 1626 h 2381"/>
              <a:gd name="T70" fmla="*/ 133 w 2396"/>
              <a:gd name="T71" fmla="*/ 1653 h 2381"/>
              <a:gd name="T72" fmla="*/ 50 w 2396"/>
              <a:gd name="T73" fmla="*/ 1599 h 2381"/>
              <a:gd name="T74" fmla="*/ 0 w 2396"/>
              <a:gd name="T75" fmla="*/ 1468 h 2381"/>
              <a:gd name="T76" fmla="*/ 43 w 2396"/>
              <a:gd name="T77" fmla="*/ 1348 h 2381"/>
              <a:gd name="T78" fmla="*/ 212 w 2396"/>
              <a:gd name="T79" fmla="*/ 1202 h 2381"/>
              <a:gd name="T80" fmla="*/ 333 w 2396"/>
              <a:gd name="T81" fmla="*/ 1161 h 2381"/>
              <a:gd name="T82" fmla="*/ 315 w 2396"/>
              <a:gd name="T83" fmla="*/ 1122 h 2381"/>
              <a:gd name="T84" fmla="*/ 223 w 2396"/>
              <a:gd name="T85" fmla="*/ 1073 h 2381"/>
              <a:gd name="T86" fmla="*/ 135 w 2396"/>
              <a:gd name="T87" fmla="*/ 1018 h 2381"/>
              <a:gd name="T88" fmla="*/ 69 w 2396"/>
              <a:gd name="T89" fmla="*/ 966 h 2381"/>
              <a:gd name="T90" fmla="*/ 40 w 2396"/>
              <a:gd name="T91" fmla="*/ 788 h 2381"/>
              <a:gd name="T92" fmla="*/ 50 w 2396"/>
              <a:gd name="T93" fmla="*/ 619 h 2381"/>
              <a:gd name="T94" fmla="*/ 102 w 2396"/>
              <a:gd name="T95" fmla="*/ 518 h 2381"/>
              <a:gd name="T96" fmla="*/ 209 w 2396"/>
              <a:gd name="T97" fmla="*/ 411 h 2381"/>
              <a:gd name="T98" fmla="*/ 323 w 2396"/>
              <a:gd name="T99" fmla="*/ 343 h 2381"/>
              <a:gd name="T100" fmla="*/ 432 w 2396"/>
              <a:gd name="T101" fmla="*/ 325 h 2381"/>
              <a:gd name="T102" fmla="*/ 514 w 2396"/>
              <a:gd name="T103" fmla="*/ 370 h 2381"/>
              <a:gd name="T104" fmla="*/ 505 w 2396"/>
              <a:gd name="T105" fmla="*/ 33 h 2381"/>
              <a:gd name="T106" fmla="*/ 585 w 2396"/>
              <a:gd name="T107" fmla="*/ 6 h 23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96"/>
              <a:gd name="T163" fmla="*/ 0 h 2381"/>
              <a:gd name="T164" fmla="*/ 2396 w 2396"/>
              <a:gd name="T165" fmla="*/ 2381 h 238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96" h="2381">
                <a:moveTo>
                  <a:pt x="2383" y="3"/>
                </a:moveTo>
                <a:lnTo>
                  <a:pt x="2387" y="101"/>
                </a:lnTo>
                <a:lnTo>
                  <a:pt x="2387" y="191"/>
                </a:lnTo>
                <a:lnTo>
                  <a:pt x="2387" y="281"/>
                </a:lnTo>
                <a:lnTo>
                  <a:pt x="2391" y="370"/>
                </a:lnTo>
                <a:lnTo>
                  <a:pt x="2392" y="432"/>
                </a:lnTo>
                <a:lnTo>
                  <a:pt x="2395" y="577"/>
                </a:lnTo>
                <a:lnTo>
                  <a:pt x="2396" y="742"/>
                </a:lnTo>
                <a:lnTo>
                  <a:pt x="2394" y="867"/>
                </a:lnTo>
                <a:lnTo>
                  <a:pt x="2394" y="1246"/>
                </a:lnTo>
                <a:lnTo>
                  <a:pt x="2394" y="1287"/>
                </a:lnTo>
                <a:lnTo>
                  <a:pt x="2392" y="1388"/>
                </a:lnTo>
                <a:lnTo>
                  <a:pt x="2390" y="1509"/>
                </a:lnTo>
                <a:lnTo>
                  <a:pt x="2383" y="1612"/>
                </a:lnTo>
                <a:lnTo>
                  <a:pt x="2352" y="1610"/>
                </a:lnTo>
                <a:lnTo>
                  <a:pt x="2299" y="1610"/>
                </a:lnTo>
                <a:lnTo>
                  <a:pt x="2248" y="1610"/>
                </a:lnTo>
                <a:lnTo>
                  <a:pt x="2196" y="1611"/>
                </a:lnTo>
                <a:lnTo>
                  <a:pt x="2145" y="1611"/>
                </a:lnTo>
                <a:lnTo>
                  <a:pt x="2095" y="1611"/>
                </a:lnTo>
                <a:lnTo>
                  <a:pt x="2044" y="1611"/>
                </a:lnTo>
                <a:lnTo>
                  <a:pt x="1994" y="1611"/>
                </a:lnTo>
                <a:lnTo>
                  <a:pt x="1945" y="1612"/>
                </a:lnTo>
                <a:lnTo>
                  <a:pt x="1896" y="1612"/>
                </a:lnTo>
                <a:lnTo>
                  <a:pt x="1847" y="1612"/>
                </a:lnTo>
                <a:lnTo>
                  <a:pt x="1798" y="1612"/>
                </a:lnTo>
                <a:lnTo>
                  <a:pt x="1750" y="1612"/>
                </a:lnTo>
                <a:lnTo>
                  <a:pt x="1701" y="1613"/>
                </a:lnTo>
                <a:lnTo>
                  <a:pt x="1653" y="1613"/>
                </a:lnTo>
                <a:lnTo>
                  <a:pt x="1604" y="1613"/>
                </a:lnTo>
                <a:lnTo>
                  <a:pt x="1557" y="1613"/>
                </a:lnTo>
                <a:lnTo>
                  <a:pt x="1509" y="1613"/>
                </a:lnTo>
                <a:lnTo>
                  <a:pt x="1461" y="1615"/>
                </a:lnTo>
                <a:lnTo>
                  <a:pt x="1413" y="1615"/>
                </a:lnTo>
                <a:lnTo>
                  <a:pt x="1366" y="1615"/>
                </a:lnTo>
                <a:lnTo>
                  <a:pt x="1317" y="1615"/>
                </a:lnTo>
                <a:lnTo>
                  <a:pt x="1270" y="1615"/>
                </a:lnTo>
                <a:lnTo>
                  <a:pt x="1222" y="1616"/>
                </a:lnTo>
                <a:lnTo>
                  <a:pt x="1174" y="1616"/>
                </a:lnTo>
                <a:lnTo>
                  <a:pt x="1126" y="1616"/>
                </a:lnTo>
                <a:lnTo>
                  <a:pt x="1078" y="1616"/>
                </a:lnTo>
                <a:lnTo>
                  <a:pt x="1029" y="1617"/>
                </a:lnTo>
                <a:lnTo>
                  <a:pt x="981" y="1617"/>
                </a:lnTo>
                <a:lnTo>
                  <a:pt x="932" y="1617"/>
                </a:lnTo>
                <a:lnTo>
                  <a:pt x="884" y="1617"/>
                </a:lnTo>
                <a:lnTo>
                  <a:pt x="835" y="1619"/>
                </a:lnTo>
                <a:lnTo>
                  <a:pt x="786" y="1619"/>
                </a:lnTo>
                <a:lnTo>
                  <a:pt x="778" y="1640"/>
                </a:lnTo>
                <a:lnTo>
                  <a:pt x="772" y="1665"/>
                </a:lnTo>
                <a:lnTo>
                  <a:pt x="768" y="1690"/>
                </a:lnTo>
                <a:lnTo>
                  <a:pt x="768" y="1717"/>
                </a:lnTo>
                <a:lnTo>
                  <a:pt x="769" y="1744"/>
                </a:lnTo>
                <a:lnTo>
                  <a:pt x="774" y="1772"/>
                </a:lnTo>
                <a:lnTo>
                  <a:pt x="783" y="1798"/>
                </a:lnTo>
                <a:lnTo>
                  <a:pt x="796" y="1825"/>
                </a:lnTo>
                <a:lnTo>
                  <a:pt x="774" y="1833"/>
                </a:lnTo>
                <a:lnTo>
                  <a:pt x="793" y="1886"/>
                </a:lnTo>
                <a:lnTo>
                  <a:pt x="814" y="1941"/>
                </a:lnTo>
                <a:lnTo>
                  <a:pt x="834" y="1997"/>
                </a:lnTo>
                <a:lnTo>
                  <a:pt x="856" y="2054"/>
                </a:lnTo>
                <a:lnTo>
                  <a:pt x="879" y="2108"/>
                </a:lnTo>
                <a:lnTo>
                  <a:pt x="903" y="2162"/>
                </a:lnTo>
                <a:lnTo>
                  <a:pt x="930" y="2212"/>
                </a:lnTo>
                <a:lnTo>
                  <a:pt x="958" y="2259"/>
                </a:lnTo>
                <a:lnTo>
                  <a:pt x="967" y="2260"/>
                </a:lnTo>
                <a:lnTo>
                  <a:pt x="974" y="2263"/>
                </a:lnTo>
                <a:lnTo>
                  <a:pt x="982" y="2267"/>
                </a:lnTo>
                <a:lnTo>
                  <a:pt x="987" y="2272"/>
                </a:lnTo>
                <a:lnTo>
                  <a:pt x="991" y="2279"/>
                </a:lnTo>
                <a:lnTo>
                  <a:pt x="993" y="2287"/>
                </a:lnTo>
                <a:lnTo>
                  <a:pt x="993" y="2296"/>
                </a:lnTo>
                <a:lnTo>
                  <a:pt x="991" y="2305"/>
                </a:lnTo>
                <a:lnTo>
                  <a:pt x="970" y="2312"/>
                </a:lnTo>
                <a:lnTo>
                  <a:pt x="950" y="2315"/>
                </a:lnTo>
                <a:lnTo>
                  <a:pt x="930" y="2314"/>
                </a:lnTo>
                <a:lnTo>
                  <a:pt x="909" y="2310"/>
                </a:lnTo>
                <a:lnTo>
                  <a:pt x="888" y="2305"/>
                </a:lnTo>
                <a:lnTo>
                  <a:pt x="867" y="2301"/>
                </a:lnTo>
                <a:lnTo>
                  <a:pt x="845" y="2298"/>
                </a:lnTo>
                <a:lnTo>
                  <a:pt x="825" y="2300"/>
                </a:lnTo>
                <a:lnTo>
                  <a:pt x="824" y="2309"/>
                </a:lnTo>
                <a:lnTo>
                  <a:pt x="820" y="2314"/>
                </a:lnTo>
                <a:lnTo>
                  <a:pt x="815" y="2318"/>
                </a:lnTo>
                <a:lnTo>
                  <a:pt x="807" y="2319"/>
                </a:lnTo>
                <a:lnTo>
                  <a:pt x="800" y="2320"/>
                </a:lnTo>
                <a:lnTo>
                  <a:pt x="792" y="2321"/>
                </a:lnTo>
                <a:lnTo>
                  <a:pt x="784" y="2321"/>
                </a:lnTo>
                <a:lnTo>
                  <a:pt x="779" y="2324"/>
                </a:lnTo>
                <a:lnTo>
                  <a:pt x="765" y="2311"/>
                </a:lnTo>
                <a:lnTo>
                  <a:pt x="751" y="2296"/>
                </a:lnTo>
                <a:lnTo>
                  <a:pt x="737" y="2279"/>
                </a:lnTo>
                <a:lnTo>
                  <a:pt x="724" y="2261"/>
                </a:lnTo>
                <a:lnTo>
                  <a:pt x="712" y="2244"/>
                </a:lnTo>
                <a:lnTo>
                  <a:pt x="700" y="2224"/>
                </a:lnTo>
                <a:lnTo>
                  <a:pt x="689" y="2205"/>
                </a:lnTo>
                <a:lnTo>
                  <a:pt x="678" y="2186"/>
                </a:lnTo>
                <a:lnTo>
                  <a:pt x="662" y="2166"/>
                </a:lnTo>
                <a:lnTo>
                  <a:pt x="649" y="2145"/>
                </a:lnTo>
                <a:lnTo>
                  <a:pt x="636" y="2124"/>
                </a:lnTo>
                <a:lnTo>
                  <a:pt x="624" y="2101"/>
                </a:lnTo>
                <a:lnTo>
                  <a:pt x="612" y="2079"/>
                </a:lnTo>
                <a:lnTo>
                  <a:pt x="599" y="2057"/>
                </a:lnTo>
                <a:lnTo>
                  <a:pt x="584" y="2037"/>
                </a:lnTo>
                <a:lnTo>
                  <a:pt x="567" y="2017"/>
                </a:lnTo>
                <a:lnTo>
                  <a:pt x="551" y="2019"/>
                </a:lnTo>
                <a:lnTo>
                  <a:pt x="524" y="2057"/>
                </a:lnTo>
                <a:lnTo>
                  <a:pt x="500" y="2098"/>
                </a:lnTo>
                <a:lnTo>
                  <a:pt x="477" y="2142"/>
                </a:lnTo>
                <a:lnTo>
                  <a:pt x="454" y="2184"/>
                </a:lnTo>
                <a:lnTo>
                  <a:pt x="431" y="2226"/>
                </a:lnTo>
                <a:lnTo>
                  <a:pt x="406" y="2267"/>
                </a:lnTo>
                <a:lnTo>
                  <a:pt x="380" y="2306"/>
                </a:lnTo>
                <a:lnTo>
                  <a:pt x="351" y="2342"/>
                </a:lnTo>
                <a:lnTo>
                  <a:pt x="343" y="2343"/>
                </a:lnTo>
                <a:lnTo>
                  <a:pt x="335" y="2346"/>
                </a:lnTo>
                <a:lnTo>
                  <a:pt x="328" y="2349"/>
                </a:lnTo>
                <a:lnTo>
                  <a:pt x="321" y="2356"/>
                </a:lnTo>
                <a:lnTo>
                  <a:pt x="316" y="2344"/>
                </a:lnTo>
                <a:lnTo>
                  <a:pt x="310" y="2337"/>
                </a:lnTo>
                <a:lnTo>
                  <a:pt x="301" y="2332"/>
                </a:lnTo>
                <a:lnTo>
                  <a:pt x="292" y="2330"/>
                </a:lnTo>
                <a:lnTo>
                  <a:pt x="282" y="2330"/>
                </a:lnTo>
                <a:lnTo>
                  <a:pt x="270" y="2334"/>
                </a:lnTo>
                <a:lnTo>
                  <a:pt x="259" y="2338"/>
                </a:lnTo>
                <a:lnTo>
                  <a:pt x="249" y="2344"/>
                </a:lnTo>
                <a:lnTo>
                  <a:pt x="236" y="2351"/>
                </a:lnTo>
                <a:lnTo>
                  <a:pt x="224" y="2357"/>
                </a:lnTo>
                <a:lnTo>
                  <a:pt x="214" y="2363"/>
                </a:lnTo>
                <a:lnTo>
                  <a:pt x="204" y="2371"/>
                </a:lnTo>
                <a:lnTo>
                  <a:pt x="193" y="2376"/>
                </a:lnTo>
                <a:lnTo>
                  <a:pt x="181" y="2380"/>
                </a:lnTo>
                <a:lnTo>
                  <a:pt x="168" y="2381"/>
                </a:lnTo>
                <a:lnTo>
                  <a:pt x="153" y="2379"/>
                </a:lnTo>
                <a:lnTo>
                  <a:pt x="152" y="2362"/>
                </a:lnTo>
                <a:lnTo>
                  <a:pt x="156" y="2347"/>
                </a:lnTo>
                <a:lnTo>
                  <a:pt x="163" y="2335"/>
                </a:lnTo>
                <a:lnTo>
                  <a:pt x="175" y="2324"/>
                </a:lnTo>
                <a:lnTo>
                  <a:pt x="194" y="2272"/>
                </a:lnTo>
                <a:lnTo>
                  <a:pt x="212" y="2217"/>
                </a:lnTo>
                <a:lnTo>
                  <a:pt x="227" y="2162"/>
                </a:lnTo>
                <a:lnTo>
                  <a:pt x="242" y="2107"/>
                </a:lnTo>
                <a:lnTo>
                  <a:pt x="255" y="2051"/>
                </a:lnTo>
                <a:lnTo>
                  <a:pt x="268" y="1996"/>
                </a:lnTo>
                <a:lnTo>
                  <a:pt x="281" y="1943"/>
                </a:lnTo>
                <a:lnTo>
                  <a:pt x="293" y="1889"/>
                </a:lnTo>
                <a:lnTo>
                  <a:pt x="306" y="1874"/>
                </a:lnTo>
                <a:lnTo>
                  <a:pt x="315" y="1852"/>
                </a:lnTo>
                <a:lnTo>
                  <a:pt x="323" y="1828"/>
                </a:lnTo>
                <a:lnTo>
                  <a:pt x="330" y="1805"/>
                </a:lnTo>
                <a:lnTo>
                  <a:pt x="323" y="1800"/>
                </a:lnTo>
                <a:lnTo>
                  <a:pt x="314" y="1795"/>
                </a:lnTo>
                <a:lnTo>
                  <a:pt x="305" y="1791"/>
                </a:lnTo>
                <a:lnTo>
                  <a:pt x="297" y="1786"/>
                </a:lnTo>
                <a:lnTo>
                  <a:pt x="292" y="1781"/>
                </a:lnTo>
                <a:lnTo>
                  <a:pt x="288" y="1773"/>
                </a:lnTo>
                <a:lnTo>
                  <a:pt x="288" y="1764"/>
                </a:lnTo>
                <a:lnTo>
                  <a:pt x="293" y="1751"/>
                </a:lnTo>
                <a:lnTo>
                  <a:pt x="325" y="1717"/>
                </a:lnTo>
                <a:lnTo>
                  <a:pt x="319" y="1708"/>
                </a:lnTo>
                <a:lnTo>
                  <a:pt x="309" y="1702"/>
                </a:lnTo>
                <a:lnTo>
                  <a:pt x="298" y="1698"/>
                </a:lnTo>
                <a:lnTo>
                  <a:pt x="287" y="1693"/>
                </a:lnTo>
                <a:lnTo>
                  <a:pt x="277" y="1689"/>
                </a:lnTo>
                <a:lnTo>
                  <a:pt x="268" y="1682"/>
                </a:lnTo>
                <a:lnTo>
                  <a:pt x="260" y="1673"/>
                </a:lnTo>
                <a:lnTo>
                  <a:pt x="258" y="1661"/>
                </a:lnTo>
                <a:lnTo>
                  <a:pt x="264" y="1648"/>
                </a:lnTo>
                <a:lnTo>
                  <a:pt x="269" y="1633"/>
                </a:lnTo>
                <a:lnTo>
                  <a:pt x="273" y="1616"/>
                </a:lnTo>
                <a:lnTo>
                  <a:pt x="277" y="1601"/>
                </a:lnTo>
                <a:lnTo>
                  <a:pt x="282" y="1585"/>
                </a:lnTo>
                <a:lnTo>
                  <a:pt x="288" y="1571"/>
                </a:lnTo>
                <a:lnTo>
                  <a:pt x="296" y="1561"/>
                </a:lnTo>
                <a:lnTo>
                  <a:pt x="307" y="1554"/>
                </a:lnTo>
                <a:lnTo>
                  <a:pt x="320" y="1555"/>
                </a:lnTo>
                <a:lnTo>
                  <a:pt x="333" y="1560"/>
                </a:lnTo>
                <a:lnTo>
                  <a:pt x="346" y="1566"/>
                </a:lnTo>
                <a:lnTo>
                  <a:pt x="357" y="1573"/>
                </a:lnTo>
                <a:lnTo>
                  <a:pt x="369" y="1578"/>
                </a:lnTo>
                <a:lnTo>
                  <a:pt x="380" y="1579"/>
                </a:lnTo>
                <a:lnTo>
                  <a:pt x="389" y="1578"/>
                </a:lnTo>
                <a:lnTo>
                  <a:pt x="398" y="1570"/>
                </a:lnTo>
                <a:lnTo>
                  <a:pt x="394" y="1541"/>
                </a:lnTo>
                <a:lnTo>
                  <a:pt x="386" y="1513"/>
                </a:lnTo>
                <a:lnTo>
                  <a:pt x="376" y="1486"/>
                </a:lnTo>
                <a:lnTo>
                  <a:pt x="365" y="1460"/>
                </a:lnTo>
                <a:lnTo>
                  <a:pt x="349" y="1437"/>
                </a:lnTo>
                <a:lnTo>
                  <a:pt x="333" y="1416"/>
                </a:lnTo>
                <a:lnTo>
                  <a:pt x="314" y="1398"/>
                </a:lnTo>
                <a:lnTo>
                  <a:pt x="293" y="1381"/>
                </a:lnTo>
                <a:lnTo>
                  <a:pt x="278" y="1380"/>
                </a:lnTo>
                <a:lnTo>
                  <a:pt x="267" y="1384"/>
                </a:lnTo>
                <a:lnTo>
                  <a:pt x="256" y="1392"/>
                </a:lnTo>
                <a:lnTo>
                  <a:pt x="249" y="1400"/>
                </a:lnTo>
                <a:lnTo>
                  <a:pt x="242" y="1412"/>
                </a:lnTo>
                <a:lnTo>
                  <a:pt x="235" y="1422"/>
                </a:lnTo>
                <a:lnTo>
                  <a:pt x="226" y="1432"/>
                </a:lnTo>
                <a:lnTo>
                  <a:pt x="214" y="1440"/>
                </a:lnTo>
                <a:lnTo>
                  <a:pt x="216" y="1459"/>
                </a:lnTo>
                <a:lnTo>
                  <a:pt x="226" y="1476"/>
                </a:lnTo>
                <a:lnTo>
                  <a:pt x="242" y="1491"/>
                </a:lnTo>
                <a:lnTo>
                  <a:pt x="260" y="1506"/>
                </a:lnTo>
                <a:lnTo>
                  <a:pt x="275" y="1522"/>
                </a:lnTo>
                <a:lnTo>
                  <a:pt x="283" y="1538"/>
                </a:lnTo>
                <a:lnTo>
                  <a:pt x="279" y="1559"/>
                </a:lnTo>
                <a:lnTo>
                  <a:pt x="260" y="1582"/>
                </a:lnTo>
                <a:lnTo>
                  <a:pt x="255" y="1592"/>
                </a:lnTo>
                <a:lnTo>
                  <a:pt x="250" y="1603"/>
                </a:lnTo>
                <a:lnTo>
                  <a:pt x="247" y="1616"/>
                </a:lnTo>
                <a:lnTo>
                  <a:pt x="249" y="1626"/>
                </a:lnTo>
                <a:lnTo>
                  <a:pt x="214" y="1684"/>
                </a:lnTo>
                <a:lnTo>
                  <a:pt x="198" y="1679"/>
                </a:lnTo>
                <a:lnTo>
                  <a:pt x="181" y="1672"/>
                </a:lnTo>
                <a:lnTo>
                  <a:pt x="165" y="1666"/>
                </a:lnTo>
                <a:lnTo>
                  <a:pt x="148" y="1659"/>
                </a:lnTo>
                <a:lnTo>
                  <a:pt x="133" y="1653"/>
                </a:lnTo>
                <a:lnTo>
                  <a:pt x="117" y="1645"/>
                </a:lnTo>
                <a:lnTo>
                  <a:pt x="102" y="1638"/>
                </a:lnTo>
                <a:lnTo>
                  <a:pt x="88" y="1629"/>
                </a:lnTo>
                <a:lnTo>
                  <a:pt x="74" y="1620"/>
                </a:lnTo>
                <a:lnTo>
                  <a:pt x="61" y="1611"/>
                </a:lnTo>
                <a:lnTo>
                  <a:pt x="50" y="1599"/>
                </a:lnTo>
                <a:lnTo>
                  <a:pt x="38" y="1588"/>
                </a:lnTo>
                <a:lnTo>
                  <a:pt x="28" y="1577"/>
                </a:lnTo>
                <a:lnTo>
                  <a:pt x="19" y="1562"/>
                </a:lnTo>
                <a:lnTo>
                  <a:pt x="11" y="1548"/>
                </a:lnTo>
                <a:lnTo>
                  <a:pt x="5" y="1533"/>
                </a:lnTo>
                <a:lnTo>
                  <a:pt x="0" y="1468"/>
                </a:lnTo>
                <a:lnTo>
                  <a:pt x="5" y="1458"/>
                </a:lnTo>
                <a:lnTo>
                  <a:pt x="8" y="1441"/>
                </a:lnTo>
                <a:lnTo>
                  <a:pt x="10" y="1425"/>
                </a:lnTo>
                <a:lnTo>
                  <a:pt x="11" y="1412"/>
                </a:lnTo>
                <a:lnTo>
                  <a:pt x="24" y="1379"/>
                </a:lnTo>
                <a:lnTo>
                  <a:pt x="43" y="1348"/>
                </a:lnTo>
                <a:lnTo>
                  <a:pt x="65" y="1320"/>
                </a:lnTo>
                <a:lnTo>
                  <a:pt x="92" y="1295"/>
                </a:lnTo>
                <a:lnTo>
                  <a:pt x="120" y="1269"/>
                </a:lnTo>
                <a:lnTo>
                  <a:pt x="150" y="1246"/>
                </a:lnTo>
                <a:lnTo>
                  <a:pt x="181" y="1223"/>
                </a:lnTo>
                <a:lnTo>
                  <a:pt x="212" y="1202"/>
                </a:lnTo>
                <a:lnTo>
                  <a:pt x="235" y="1193"/>
                </a:lnTo>
                <a:lnTo>
                  <a:pt x="255" y="1185"/>
                </a:lnTo>
                <a:lnTo>
                  <a:pt x="274" y="1177"/>
                </a:lnTo>
                <a:lnTo>
                  <a:pt x="295" y="1171"/>
                </a:lnTo>
                <a:lnTo>
                  <a:pt x="314" y="1166"/>
                </a:lnTo>
                <a:lnTo>
                  <a:pt x="333" y="1161"/>
                </a:lnTo>
                <a:lnTo>
                  <a:pt x="353" y="1158"/>
                </a:lnTo>
                <a:lnTo>
                  <a:pt x="376" y="1156"/>
                </a:lnTo>
                <a:lnTo>
                  <a:pt x="361" y="1147"/>
                </a:lnTo>
                <a:lnTo>
                  <a:pt x="346" y="1139"/>
                </a:lnTo>
                <a:lnTo>
                  <a:pt x="332" y="1131"/>
                </a:lnTo>
                <a:lnTo>
                  <a:pt x="315" y="1122"/>
                </a:lnTo>
                <a:lnTo>
                  <a:pt x="300" y="1115"/>
                </a:lnTo>
                <a:lnTo>
                  <a:pt x="284" y="1107"/>
                </a:lnTo>
                <a:lnTo>
                  <a:pt x="269" y="1098"/>
                </a:lnTo>
                <a:lnTo>
                  <a:pt x="254" y="1091"/>
                </a:lnTo>
                <a:lnTo>
                  <a:pt x="238" y="1082"/>
                </a:lnTo>
                <a:lnTo>
                  <a:pt x="223" y="1073"/>
                </a:lnTo>
                <a:lnTo>
                  <a:pt x="208" y="1065"/>
                </a:lnTo>
                <a:lnTo>
                  <a:pt x="193" y="1056"/>
                </a:lnTo>
                <a:lnTo>
                  <a:pt x="179" y="1047"/>
                </a:lnTo>
                <a:lnTo>
                  <a:pt x="163" y="1037"/>
                </a:lnTo>
                <a:lnTo>
                  <a:pt x="149" y="1028"/>
                </a:lnTo>
                <a:lnTo>
                  <a:pt x="135" y="1018"/>
                </a:lnTo>
                <a:lnTo>
                  <a:pt x="124" y="1011"/>
                </a:lnTo>
                <a:lnTo>
                  <a:pt x="112" y="1004"/>
                </a:lnTo>
                <a:lnTo>
                  <a:pt x="101" y="995"/>
                </a:lnTo>
                <a:lnTo>
                  <a:pt x="89" y="986"/>
                </a:lnTo>
                <a:lnTo>
                  <a:pt x="79" y="976"/>
                </a:lnTo>
                <a:lnTo>
                  <a:pt x="69" y="966"/>
                </a:lnTo>
                <a:lnTo>
                  <a:pt x="61" y="955"/>
                </a:lnTo>
                <a:lnTo>
                  <a:pt x="56" y="946"/>
                </a:lnTo>
                <a:lnTo>
                  <a:pt x="41" y="907"/>
                </a:lnTo>
                <a:lnTo>
                  <a:pt x="37" y="876"/>
                </a:lnTo>
                <a:lnTo>
                  <a:pt x="38" y="841"/>
                </a:lnTo>
                <a:lnTo>
                  <a:pt x="40" y="788"/>
                </a:lnTo>
                <a:lnTo>
                  <a:pt x="22" y="759"/>
                </a:lnTo>
                <a:lnTo>
                  <a:pt x="17" y="726"/>
                </a:lnTo>
                <a:lnTo>
                  <a:pt x="20" y="690"/>
                </a:lnTo>
                <a:lnTo>
                  <a:pt x="28" y="653"/>
                </a:lnTo>
                <a:lnTo>
                  <a:pt x="36" y="635"/>
                </a:lnTo>
                <a:lnTo>
                  <a:pt x="50" y="619"/>
                </a:lnTo>
                <a:lnTo>
                  <a:pt x="64" y="602"/>
                </a:lnTo>
                <a:lnTo>
                  <a:pt x="80" y="587"/>
                </a:lnTo>
                <a:lnTo>
                  <a:pt x="93" y="571"/>
                </a:lnTo>
                <a:lnTo>
                  <a:pt x="103" y="555"/>
                </a:lnTo>
                <a:lnTo>
                  <a:pt x="107" y="538"/>
                </a:lnTo>
                <a:lnTo>
                  <a:pt x="102" y="518"/>
                </a:lnTo>
                <a:lnTo>
                  <a:pt x="108" y="491"/>
                </a:lnTo>
                <a:lnTo>
                  <a:pt x="121" y="469"/>
                </a:lnTo>
                <a:lnTo>
                  <a:pt x="138" y="450"/>
                </a:lnTo>
                <a:lnTo>
                  <a:pt x="159" y="435"/>
                </a:lnTo>
                <a:lnTo>
                  <a:pt x="184" y="422"/>
                </a:lnTo>
                <a:lnTo>
                  <a:pt x="209" y="411"/>
                </a:lnTo>
                <a:lnTo>
                  <a:pt x="235" y="402"/>
                </a:lnTo>
                <a:lnTo>
                  <a:pt x="260" y="393"/>
                </a:lnTo>
                <a:lnTo>
                  <a:pt x="275" y="381"/>
                </a:lnTo>
                <a:lnTo>
                  <a:pt x="291" y="369"/>
                </a:lnTo>
                <a:lnTo>
                  <a:pt x="306" y="356"/>
                </a:lnTo>
                <a:lnTo>
                  <a:pt x="323" y="343"/>
                </a:lnTo>
                <a:lnTo>
                  <a:pt x="340" y="333"/>
                </a:lnTo>
                <a:lnTo>
                  <a:pt x="358" y="325"/>
                </a:lnTo>
                <a:lnTo>
                  <a:pt x="377" y="321"/>
                </a:lnTo>
                <a:lnTo>
                  <a:pt x="398" y="323"/>
                </a:lnTo>
                <a:lnTo>
                  <a:pt x="416" y="323"/>
                </a:lnTo>
                <a:lnTo>
                  <a:pt x="432" y="325"/>
                </a:lnTo>
                <a:lnTo>
                  <a:pt x="448" y="330"/>
                </a:lnTo>
                <a:lnTo>
                  <a:pt x="462" y="338"/>
                </a:lnTo>
                <a:lnTo>
                  <a:pt x="476" y="346"/>
                </a:lnTo>
                <a:lnTo>
                  <a:pt x="488" y="355"/>
                </a:lnTo>
                <a:lnTo>
                  <a:pt x="501" y="362"/>
                </a:lnTo>
                <a:lnTo>
                  <a:pt x="514" y="370"/>
                </a:lnTo>
                <a:lnTo>
                  <a:pt x="514" y="300"/>
                </a:lnTo>
                <a:lnTo>
                  <a:pt x="513" y="191"/>
                </a:lnTo>
                <a:lnTo>
                  <a:pt x="510" y="92"/>
                </a:lnTo>
                <a:lnTo>
                  <a:pt x="509" y="48"/>
                </a:lnTo>
                <a:lnTo>
                  <a:pt x="511" y="48"/>
                </a:lnTo>
                <a:lnTo>
                  <a:pt x="505" y="33"/>
                </a:lnTo>
                <a:lnTo>
                  <a:pt x="508" y="22"/>
                </a:lnTo>
                <a:lnTo>
                  <a:pt x="518" y="14"/>
                </a:lnTo>
                <a:lnTo>
                  <a:pt x="532" y="9"/>
                </a:lnTo>
                <a:lnTo>
                  <a:pt x="548" y="6"/>
                </a:lnTo>
                <a:lnTo>
                  <a:pt x="567" y="6"/>
                </a:lnTo>
                <a:lnTo>
                  <a:pt x="585" y="6"/>
                </a:lnTo>
                <a:lnTo>
                  <a:pt x="602" y="6"/>
                </a:lnTo>
                <a:lnTo>
                  <a:pt x="721" y="9"/>
                </a:lnTo>
                <a:lnTo>
                  <a:pt x="2128" y="3"/>
                </a:lnTo>
                <a:lnTo>
                  <a:pt x="2131" y="0"/>
                </a:lnTo>
                <a:lnTo>
                  <a:pt x="2383" y="3"/>
                </a:lnTo>
                <a:close/>
              </a:path>
            </a:pathLst>
          </a:custGeom>
          <a:solidFill>
            <a:srgbClr val="7F2B00"/>
          </a:solidFill>
          <a:ln w="9525">
            <a:noFill/>
            <a:round/>
            <a:headEnd/>
            <a:tailEnd/>
          </a:ln>
        </p:spPr>
        <p:txBody>
          <a:bodyPr/>
          <a:lstStyle/>
          <a:p>
            <a:endParaRPr lang="es-ES"/>
          </a:p>
        </p:txBody>
      </p:sp>
      <p:sp>
        <p:nvSpPr>
          <p:cNvPr id="90118" name="Freeform 6"/>
          <p:cNvSpPr>
            <a:spLocks/>
          </p:cNvSpPr>
          <p:nvPr/>
        </p:nvSpPr>
        <p:spPr bwMode="auto">
          <a:xfrm>
            <a:off x="7966075" y="2895600"/>
            <a:ext cx="439738" cy="466725"/>
          </a:xfrm>
          <a:custGeom>
            <a:avLst/>
            <a:gdLst>
              <a:gd name="T0" fmla="*/ 277 w 277"/>
              <a:gd name="T1" fmla="*/ 13 h 294"/>
              <a:gd name="T2" fmla="*/ 274 w 277"/>
              <a:gd name="T3" fmla="*/ 285 h 294"/>
              <a:gd name="T4" fmla="*/ 3 w 277"/>
              <a:gd name="T5" fmla="*/ 294 h 294"/>
              <a:gd name="T6" fmla="*/ 3 w 277"/>
              <a:gd name="T7" fmla="*/ 267 h 294"/>
              <a:gd name="T8" fmla="*/ 3 w 277"/>
              <a:gd name="T9" fmla="*/ 243 h 294"/>
              <a:gd name="T10" fmla="*/ 2 w 277"/>
              <a:gd name="T11" fmla="*/ 218 h 294"/>
              <a:gd name="T12" fmla="*/ 0 w 277"/>
              <a:gd name="T13" fmla="*/ 197 h 294"/>
              <a:gd name="T14" fmla="*/ 19 w 277"/>
              <a:gd name="T15" fmla="*/ 176 h 294"/>
              <a:gd name="T16" fmla="*/ 33 w 277"/>
              <a:gd name="T17" fmla="*/ 155 h 294"/>
              <a:gd name="T18" fmla="*/ 44 w 277"/>
              <a:gd name="T19" fmla="*/ 132 h 294"/>
              <a:gd name="T20" fmla="*/ 51 w 277"/>
              <a:gd name="T21" fmla="*/ 106 h 294"/>
              <a:gd name="T22" fmla="*/ 56 w 277"/>
              <a:gd name="T23" fmla="*/ 82 h 294"/>
              <a:gd name="T24" fmla="*/ 63 w 277"/>
              <a:gd name="T25" fmla="*/ 56 h 294"/>
              <a:gd name="T26" fmla="*/ 69 w 277"/>
              <a:gd name="T27" fmla="*/ 32 h 294"/>
              <a:gd name="T28" fmla="*/ 79 w 277"/>
              <a:gd name="T29" fmla="*/ 8 h 294"/>
              <a:gd name="T30" fmla="*/ 101 w 277"/>
              <a:gd name="T31" fmla="*/ 5 h 294"/>
              <a:gd name="T32" fmla="*/ 128 w 277"/>
              <a:gd name="T33" fmla="*/ 3 h 294"/>
              <a:gd name="T34" fmla="*/ 157 w 277"/>
              <a:gd name="T35" fmla="*/ 2 h 294"/>
              <a:gd name="T36" fmla="*/ 188 w 277"/>
              <a:gd name="T37" fmla="*/ 0 h 294"/>
              <a:gd name="T38" fmla="*/ 217 w 277"/>
              <a:gd name="T39" fmla="*/ 2 h 294"/>
              <a:gd name="T40" fmla="*/ 244 w 277"/>
              <a:gd name="T41" fmla="*/ 3 h 294"/>
              <a:gd name="T42" fmla="*/ 264 w 277"/>
              <a:gd name="T43" fmla="*/ 7 h 294"/>
              <a:gd name="T44" fmla="*/ 277 w 277"/>
              <a:gd name="T45" fmla="*/ 13 h 2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7"/>
              <a:gd name="T70" fmla="*/ 0 h 294"/>
              <a:gd name="T71" fmla="*/ 277 w 277"/>
              <a:gd name="T72" fmla="*/ 294 h 2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7" h="294">
                <a:moveTo>
                  <a:pt x="277" y="13"/>
                </a:moveTo>
                <a:lnTo>
                  <a:pt x="274" y="285"/>
                </a:lnTo>
                <a:lnTo>
                  <a:pt x="3" y="294"/>
                </a:lnTo>
                <a:lnTo>
                  <a:pt x="3" y="267"/>
                </a:lnTo>
                <a:lnTo>
                  <a:pt x="3" y="243"/>
                </a:lnTo>
                <a:lnTo>
                  <a:pt x="2" y="218"/>
                </a:lnTo>
                <a:lnTo>
                  <a:pt x="0" y="197"/>
                </a:lnTo>
                <a:lnTo>
                  <a:pt x="19" y="176"/>
                </a:lnTo>
                <a:lnTo>
                  <a:pt x="33" y="155"/>
                </a:lnTo>
                <a:lnTo>
                  <a:pt x="44" y="132"/>
                </a:lnTo>
                <a:lnTo>
                  <a:pt x="51" y="106"/>
                </a:lnTo>
                <a:lnTo>
                  <a:pt x="56" y="82"/>
                </a:lnTo>
                <a:lnTo>
                  <a:pt x="63" y="56"/>
                </a:lnTo>
                <a:lnTo>
                  <a:pt x="69" y="32"/>
                </a:lnTo>
                <a:lnTo>
                  <a:pt x="79" y="8"/>
                </a:lnTo>
                <a:lnTo>
                  <a:pt x="101" y="5"/>
                </a:lnTo>
                <a:lnTo>
                  <a:pt x="128" y="3"/>
                </a:lnTo>
                <a:lnTo>
                  <a:pt x="157" y="2"/>
                </a:lnTo>
                <a:lnTo>
                  <a:pt x="188" y="0"/>
                </a:lnTo>
                <a:lnTo>
                  <a:pt x="217" y="2"/>
                </a:lnTo>
                <a:lnTo>
                  <a:pt x="244" y="3"/>
                </a:lnTo>
                <a:lnTo>
                  <a:pt x="264" y="7"/>
                </a:lnTo>
                <a:lnTo>
                  <a:pt x="277" y="13"/>
                </a:lnTo>
                <a:close/>
              </a:path>
            </a:pathLst>
          </a:custGeom>
          <a:solidFill>
            <a:srgbClr val="F2E8D3"/>
          </a:solidFill>
          <a:ln w="9525">
            <a:noFill/>
            <a:round/>
            <a:headEnd/>
            <a:tailEnd/>
          </a:ln>
        </p:spPr>
        <p:txBody>
          <a:bodyPr/>
          <a:lstStyle/>
          <a:p>
            <a:endParaRPr lang="es-ES"/>
          </a:p>
        </p:txBody>
      </p:sp>
      <p:sp>
        <p:nvSpPr>
          <p:cNvPr id="90119" name="Freeform 7"/>
          <p:cNvSpPr>
            <a:spLocks/>
          </p:cNvSpPr>
          <p:nvPr/>
        </p:nvSpPr>
        <p:spPr bwMode="auto">
          <a:xfrm>
            <a:off x="7459663" y="2900363"/>
            <a:ext cx="461962" cy="461962"/>
          </a:xfrm>
          <a:custGeom>
            <a:avLst/>
            <a:gdLst>
              <a:gd name="T0" fmla="*/ 291 w 291"/>
              <a:gd name="T1" fmla="*/ 147 h 291"/>
              <a:gd name="T2" fmla="*/ 264 w 291"/>
              <a:gd name="T3" fmla="*/ 184 h 291"/>
              <a:gd name="T4" fmla="*/ 236 w 291"/>
              <a:gd name="T5" fmla="*/ 218 h 291"/>
              <a:gd name="T6" fmla="*/ 211 w 291"/>
              <a:gd name="T7" fmla="*/ 252 h 291"/>
              <a:gd name="T8" fmla="*/ 189 w 291"/>
              <a:gd name="T9" fmla="*/ 291 h 291"/>
              <a:gd name="T10" fmla="*/ 160 w 291"/>
              <a:gd name="T11" fmla="*/ 291 h 291"/>
              <a:gd name="T12" fmla="*/ 134 w 291"/>
              <a:gd name="T13" fmla="*/ 289 h 291"/>
              <a:gd name="T14" fmla="*/ 105 w 291"/>
              <a:gd name="T15" fmla="*/ 287 h 291"/>
              <a:gd name="T16" fmla="*/ 71 w 291"/>
              <a:gd name="T17" fmla="*/ 288 h 291"/>
              <a:gd name="T18" fmla="*/ 99 w 291"/>
              <a:gd name="T19" fmla="*/ 260 h 291"/>
              <a:gd name="T20" fmla="*/ 125 w 291"/>
              <a:gd name="T21" fmla="*/ 233 h 291"/>
              <a:gd name="T22" fmla="*/ 154 w 291"/>
              <a:gd name="T23" fmla="*/ 208 h 291"/>
              <a:gd name="T24" fmla="*/ 180 w 291"/>
              <a:gd name="T25" fmla="*/ 184 h 291"/>
              <a:gd name="T26" fmla="*/ 207 w 291"/>
              <a:gd name="T27" fmla="*/ 158 h 291"/>
              <a:gd name="T28" fmla="*/ 234 w 291"/>
              <a:gd name="T29" fmla="*/ 133 h 291"/>
              <a:gd name="T30" fmla="*/ 259 w 291"/>
              <a:gd name="T31" fmla="*/ 104 h 291"/>
              <a:gd name="T32" fmla="*/ 285 w 291"/>
              <a:gd name="T33" fmla="*/ 75 h 291"/>
              <a:gd name="T34" fmla="*/ 275 w 291"/>
              <a:gd name="T35" fmla="*/ 62 h 291"/>
              <a:gd name="T36" fmla="*/ 261 w 291"/>
              <a:gd name="T37" fmla="*/ 66 h 291"/>
              <a:gd name="T38" fmla="*/ 245 w 291"/>
              <a:gd name="T39" fmla="*/ 76 h 291"/>
              <a:gd name="T40" fmla="*/ 235 w 291"/>
              <a:gd name="T41" fmla="*/ 84 h 291"/>
              <a:gd name="T42" fmla="*/ 207 w 291"/>
              <a:gd name="T43" fmla="*/ 110 h 291"/>
              <a:gd name="T44" fmla="*/ 179 w 291"/>
              <a:gd name="T45" fmla="*/ 135 h 291"/>
              <a:gd name="T46" fmla="*/ 151 w 291"/>
              <a:gd name="T47" fmla="*/ 161 h 291"/>
              <a:gd name="T48" fmla="*/ 122 w 291"/>
              <a:gd name="T49" fmla="*/ 187 h 291"/>
              <a:gd name="T50" fmla="*/ 94 w 291"/>
              <a:gd name="T51" fmla="*/ 214 h 291"/>
              <a:gd name="T52" fmla="*/ 66 w 291"/>
              <a:gd name="T53" fmla="*/ 240 h 291"/>
              <a:gd name="T54" fmla="*/ 39 w 291"/>
              <a:gd name="T55" fmla="*/ 265 h 291"/>
              <a:gd name="T56" fmla="*/ 15 w 291"/>
              <a:gd name="T57" fmla="*/ 291 h 291"/>
              <a:gd name="T58" fmla="*/ 0 w 291"/>
              <a:gd name="T59" fmla="*/ 8 h 291"/>
              <a:gd name="T60" fmla="*/ 44 w 291"/>
              <a:gd name="T61" fmla="*/ 8 h 291"/>
              <a:gd name="T62" fmla="*/ 90 w 291"/>
              <a:gd name="T63" fmla="*/ 5 h 291"/>
              <a:gd name="T64" fmla="*/ 136 w 291"/>
              <a:gd name="T65" fmla="*/ 4 h 291"/>
              <a:gd name="T66" fmla="*/ 179 w 291"/>
              <a:gd name="T67" fmla="*/ 2 h 291"/>
              <a:gd name="T68" fmla="*/ 219 w 291"/>
              <a:gd name="T69" fmla="*/ 1 h 291"/>
              <a:gd name="T70" fmla="*/ 252 w 291"/>
              <a:gd name="T71" fmla="*/ 1 h 291"/>
              <a:gd name="T72" fmla="*/ 277 w 291"/>
              <a:gd name="T73" fmla="*/ 2 h 291"/>
              <a:gd name="T74" fmla="*/ 291 w 291"/>
              <a:gd name="T75" fmla="*/ 5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1"/>
              <a:gd name="T115" fmla="*/ 0 h 291"/>
              <a:gd name="T116" fmla="*/ 291 w 291"/>
              <a:gd name="T117" fmla="*/ 291 h 2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1" h="291">
                <a:moveTo>
                  <a:pt x="291" y="5"/>
                </a:moveTo>
                <a:lnTo>
                  <a:pt x="291" y="147"/>
                </a:lnTo>
                <a:lnTo>
                  <a:pt x="278" y="166"/>
                </a:lnTo>
                <a:lnTo>
                  <a:pt x="264" y="184"/>
                </a:lnTo>
                <a:lnTo>
                  <a:pt x="250" y="200"/>
                </a:lnTo>
                <a:lnTo>
                  <a:pt x="236" y="218"/>
                </a:lnTo>
                <a:lnTo>
                  <a:pt x="224" y="235"/>
                </a:lnTo>
                <a:lnTo>
                  <a:pt x="211" y="252"/>
                </a:lnTo>
                <a:lnTo>
                  <a:pt x="199" y="272"/>
                </a:lnTo>
                <a:lnTo>
                  <a:pt x="189" y="291"/>
                </a:lnTo>
                <a:lnTo>
                  <a:pt x="174" y="291"/>
                </a:lnTo>
                <a:lnTo>
                  <a:pt x="160" y="291"/>
                </a:lnTo>
                <a:lnTo>
                  <a:pt x="147" y="289"/>
                </a:lnTo>
                <a:lnTo>
                  <a:pt x="134" y="289"/>
                </a:lnTo>
                <a:lnTo>
                  <a:pt x="120" y="288"/>
                </a:lnTo>
                <a:lnTo>
                  <a:pt x="105" y="287"/>
                </a:lnTo>
                <a:lnTo>
                  <a:pt x="88" y="287"/>
                </a:lnTo>
                <a:lnTo>
                  <a:pt x="71" y="288"/>
                </a:lnTo>
                <a:lnTo>
                  <a:pt x="85" y="274"/>
                </a:lnTo>
                <a:lnTo>
                  <a:pt x="99" y="260"/>
                </a:lnTo>
                <a:lnTo>
                  <a:pt x="111" y="246"/>
                </a:lnTo>
                <a:lnTo>
                  <a:pt x="125" y="233"/>
                </a:lnTo>
                <a:lnTo>
                  <a:pt x="139" y="221"/>
                </a:lnTo>
                <a:lnTo>
                  <a:pt x="154" y="208"/>
                </a:lnTo>
                <a:lnTo>
                  <a:pt x="166" y="195"/>
                </a:lnTo>
                <a:lnTo>
                  <a:pt x="180" y="184"/>
                </a:lnTo>
                <a:lnTo>
                  <a:pt x="193" y="171"/>
                </a:lnTo>
                <a:lnTo>
                  <a:pt x="207" y="158"/>
                </a:lnTo>
                <a:lnTo>
                  <a:pt x="220" y="145"/>
                </a:lnTo>
                <a:lnTo>
                  <a:pt x="234" y="133"/>
                </a:lnTo>
                <a:lnTo>
                  <a:pt x="247" y="119"/>
                </a:lnTo>
                <a:lnTo>
                  <a:pt x="259" y="104"/>
                </a:lnTo>
                <a:lnTo>
                  <a:pt x="272" y="90"/>
                </a:lnTo>
                <a:lnTo>
                  <a:pt x="285" y="75"/>
                </a:lnTo>
                <a:lnTo>
                  <a:pt x="280" y="66"/>
                </a:lnTo>
                <a:lnTo>
                  <a:pt x="275" y="62"/>
                </a:lnTo>
                <a:lnTo>
                  <a:pt x="267" y="64"/>
                </a:lnTo>
                <a:lnTo>
                  <a:pt x="261" y="66"/>
                </a:lnTo>
                <a:lnTo>
                  <a:pt x="253" y="71"/>
                </a:lnTo>
                <a:lnTo>
                  <a:pt x="245" y="76"/>
                </a:lnTo>
                <a:lnTo>
                  <a:pt x="240" y="82"/>
                </a:lnTo>
                <a:lnTo>
                  <a:pt x="235" y="84"/>
                </a:lnTo>
                <a:lnTo>
                  <a:pt x="221" y="97"/>
                </a:lnTo>
                <a:lnTo>
                  <a:pt x="207" y="110"/>
                </a:lnTo>
                <a:lnTo>
                  <a:pt x="193" y="122"/>
                </a:lnTo>
                <a:lnTo>
                  <a:pt x="179" y="135"/>
                </a:lnTo>
                <a:lnTo>
                  <a:pt x="165" y="148"/>
                </a:lnTo>
                <a:lnTo>
                  <a:pt x="151" y="161"/>
                </a:lnTo>
                <a:lnTo>
                  <a:pt x="136" y="175"/>
                </a:lnTo>
                <a:lnTo>
                  <a:pt x="122" y="187"/>
                </a:lnTo>
                <a:lnTo>
                  <a:pt x="108" y="200"/>
                </a:lnTo>
                <a:lnTo>
                  <a:pt x="94" y="214"/>
                </a:lnTo>
                <a:lnTo>
                  <a:pt x="80" y="227"/>
                </a:lnTo>
                <a:lnTo>
                  <a:pt x="66" y="240"/>
                </a:lnTo>
                <a:lnTo>
                  <a:pt x="51" y="252"/>
                </a:lnTo>
                <a:lnTo>
                  <a:pt x="39" y="265"/>
                </a:lnTo>
                <a:lnTo>
                  <a:pt x="26" y="278"/>
                </a:lnTo>
                <a:lnTo>
                  <a:pt x="15" y="291"/>
                </a:lnTo>
                <a:lnTo>
                  <a:pt x="0" y="291"/>
                </a:lnTo>
                <a:lnTo>
                  <a:pt x="0" y="8"/>
                </a:lnTo>
                <a:lnTo>
                  <a:pt x="22" y="8"/>
                </a:lnTo>
                <a:lnTo>
                  <a:pt x="44" y="8"/>
                </a:lnTo>
                <a:lnTo>
                  <a:pt x="67" y="6"/>
                </a:lnTo>
                <a:lnTo>
                  <a:pt x="90" y="5"/>
                </a:lnTo>
                <a:lnTo>
                  <a:pt x="113" y="5"/>
                </a:lnTo>
                <a:lnTo>
                  <a:pt x="136" y="4"/>
                </a:lnTo>
                <a:lnTo>
                  <a:pt x="157" y="2"/>
                </a:lnTo>
                <a:lnTo>
                  <a:pt x="179" y="2"/>
                </a:lnTo>
                <a:lnTo>
                  <a:pt x="199" y="1"/>
                </a:lnTo>
                <a:lnTo>
                  <a:pt x="219" y="1"/>
                </a:lnTo>
                <a:lnTo>
                  <a:pt x="236" y="0"/>
                </a:lnTo>
                <a:lnTo>
                  <a:pt x="252" y="1"/>
                </a:lnTo>
                <a:lnTo>
                  <a:pt x="266" y="1"/>
                </a:lnTo>
                <a:lnTo>
                  <a:pt x="277" y="2"/>
                </a:lnTo>
                <a:lnTo>
                  <a:pt x="285" y="4"/>
                </a:lnTo>
                <a:lnTo>
                  <a:pt x="291" y="5"/>
                </a:lnTo>
                <a:close/>
              </a:path>
            </a:pathLst>
          </a:custGeom>
          <a:solidFill>
            <a:srgbClr val="F2E8D3"/>
          </a:solidFill>
          <a:ln w="9525">
            <a:noFill/>
            <a:round/>
            <a:headEnd/>
            <a:tailEnd/>
          </a:ln>
        </p:spPr>
        <p:txBody>
          <a:bodyPr/>
          <a:lstStyle/>
          <a:p>
            <a:endParaRPr lang="es-ES"/>
          </a:p>
        </p:txBody>
      </p:sp>
      <p:sp>
        <p:nvSpPr>
          <p:cNvPr id="90120" name="Freeform 8"/>
          <p:cNvSpPr>
            <a:spLocks/>
          </p:cNvSpPr>
          <p:nvPr/>
        </p:nvSpPr>
        <p:spPr bwMode="auto">
          <a:xfrm>
            <a:off x="5991225" y="2901950"/>
            <a:ext cx="449263" cy="463550"/>
          </a:xfrm>
          <a:custGeom>
            <a:avLst/>
            <a:gdLst>
              <a:gd name="T0" fmla="*/ 283 w 283"/>
              <a:gd name="T1" fmla="*/ 292 h 292"/>
              <a:gd name="T2" fmla="*/ 6 w 283"/>
              <a:gd name="T3" fmla="*/ 292 h 292"/>
              <a:gd name="T4" fmla="*/ 0 w 283"/>
              <a:gd name="T5" fmla="*/ 18 h 292"/>
              <a:gd name="T6" fmla="*/ 11 w 283"/>
              <a:gd name="T7" fmla="*/ 1 h 292"/>
              <a:gd name="T8" fmla="*/ 29 w 283"/>
              <a:gd name="T9" fmla="*/ 1 h 292"/>
              <a:gd name="T10" fmla="*/ 47 w 283"/>
              <a:gd name="T11" fmla="*/ 1 h 292"/>
              <a:gd name="T12" fmla="*/ 63 w 283"/>
              <a:gd name="T13" fmla="*/ 3 h 292"/>
              <a:gd name="T14" fmla="*/ 80 w 283"/>
              <a:gd name="T15" fmla="*/ 3 h 292"/>
              <a:gd name="T16" fmla="*/ 97 w 283"/>
              <a:gd name="T17" fmla="*/ 1 h 292"/>
              <a:gd name="T18" fmla="*/ 112 w 283"/>
              <a:gd name="T19" fmla="*/ 1 h 292"/>
              <a:gd name="T20" fmla="*/ 128 w 283"/>
              <a:gd name="T21" fmla="*/ 1 h 292"/>
              <a:gd name="T22" fmla="*/ 144 w 283"/>
              <a:gd name="T23" fmla="*/ 1 h 292"/>
              <a:gd name="T24" fmla="*/ 159 w 283"/>
              <a:gd name="T25" fmla="*/ 1 h 292"/>
              <a:gd name="T26" fmla="*/ 176 w 283"/>
              <a:gd name="T27" fmla="*/ 1 h 292"/>
              <a:gd name="T28" fmla="*/ 191 w 283"/>
              <a:gd name="T29" fmla="*/ 1 h 292"/>
              <a:gd name="T30" fmla="*/ 208 w 283"/>
              <a:gd name="T31" fmla="*/ 0 h 292"/>
              <a:gd name="T32" fmla="*/ 224 w 283"/>
              <a:gd name="T33" fmla="*/ 0 h 292"/>
              <a:gd name="T34" fmla="*/ 241 w 283"/>
              <a:gd name="T35" fmla="*/ 1 h 292"/>
              <a:gd name="T36" fmla="*/ 259 w 283"/>
              <a:gd name="T37" fmla="*/ 1 h 292"/>
              <a:gd name="T38" fmla="*/ 276 w 283"/>
              <a:gd name="T39" fmla="*/ 1 h 292"/>
              <a:gd name="T40" fmla="*/ 278 w 283"/>
              <a:gd name="T41" fmla="*/ 41 h 292"/>
              <a:gd name="T42" fmla="*/ 280 w 283"/>
              <a:gd name="T43" fmla="*/ 132 h 292"/>
              <a:gd name="T44" fmla="*/ 283 w 283"/>
              <a:gd name="T45" fmla="*/ 230 h 292"/>
              <a:gd name="T46" fmla="*/ 283 w 283"/>
              <a:gd name="T47" fmla="*/ 292 h 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3"/>
              <a:gd name="T73" fmla="*/ 0 h 292"/>
              <a:gd name="T74" fmla="*/ 283 w 283"/>
              <a:gd name="T75" fmla="*/ 292 h 29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3" h="292">
                <a:moveTo>
                  <a:pt x="283" y="292"/>
                </a:moveTo>
                <a:lnTo>
                  <a:pt x="6" y="292"/>
                </a:lnTo>
                <a:lnTo>
                  <a:pt x="0" y="18"/>
                </a:lnTo>
                <a:lnTo>
                  <a:pt x="11" y="1"/>
                </a:lnTo>
                <a:lnTo>
                  <a:pt x="29" y="1"/>
                </a:lnTo>
                <a:lnTo>
                  <a:pt x="47" y="1"/>
                </a:lnTo>
                <a:lnTo>
                  <a:pt x="63" y="3"/>
                </a:lnTo>
                <a:lnTo>
                  <a:pt x="80" y="3"/>
                </a:lnTo>
                <a:lnTo>
                  <a:pt x="97" y="1"/>
                </a:lnTo>
                <a:lnTo>
                  <a:pt x="112" y="1"/>
                </a:lnTo>
                <a:lnTo>
                  <a:pt x="128" y="1"/>
                </a:lnTo>
                <a:lnTo>
                  <a:pt x="144" y="1"/>
                </a:lnTo>
                <a:lnTo>
                  <a:pt x="159" y="1"/>
                </a:lnTo>
                <a:lnTo>
                  <a:pt x="176" y="1"/>
                </a:lnTo>
                <a:lnTo>
                  <a:pt x="191" y="1"/>
                </a:lnTo>
                <a:lnTo>
                  <a:pt x="208" y="0"/>
                </a:lnTo>
                <a:lnTo>
                  <a:pt x="224" y="0"/>
                </a:lnTo>
                <a:lnTo>
                  <a:pt x="241" y="1"/>
                </a:lnTo>
                <a:lnTo>
                  <a:pt x="259" y="1"/>
                </a:lnTo>
                <a:lnTo>
                  <a:pt x="276" y="1"/>
                </a:lnTo>
                <a:lnTo>
                  <a:pt x="278" y="41"/>
                </a:lnTo>
                <a:lnTo>
                  <a:pt x="280" y="132"/>
                </a:lnTo>
                <a:lnTo>
                  <a:pt x="283" y="230"/>
                </a:lnTo>
                <a:lnTo>
                  <a:pt x="283" y="292"/>
                </a:lnTo>
                <a:close/>
              </a:path>
            </a:pathLst>
          </a:custGeom>
          <a:solidFill>
            <a:srgbClr val="F2E8D3"/>
          </a:solidFill>
          <a:ln w="9525">
            <a:noFill/>
            <a:round/>
            <a:headEnd/>
            <a:tailEnd/>
          </a:ln>
        </p:spPr>
        <p:txBody>
          <a:bodyPr/>
          <a:lstStyle/>
          <a:p>
            <a:endParaRPr lang="es-ES"/>
          </a:p>
        </p:txBody>
      </p:sp>
      <p:sp>
        <p:nvSpPr>
          <p:cNvPr id="90121" name="Freeform 9"/>
          <p:cNvSpPr>
            <a:spLocks/>
          </p:cNvSpPr>
          <p:nvPr/>
        </p:nvSpPr>
        <p:spPr bwMode="auto">
          <a:xfrm>
            <a:off x="6492875" y="2898775"/>
            <a:ext cx="442913" cy="463550"/>
          </a:xfrm>
          <a:custGeom>
            <a:avLst/>
            <a:gdLst>
              <a:gd name="T0" fmla="*/ 275 w 279"/>
              <a:gd name="T1" fmla="*/ 6 h 292"/>
              <a:gd name="T2" fmla="*/ 279 w 279"/>
              <a:gd name="T3" fmla="*/ 292 h 292"/>
              <a:gd name="T4" fmla="*/ 0 w 279"/>
              <a:gd name="T5" fmla="*/ 292 h 292"/>
              <a:gd name="T6" fmla="*/ 2 w 279"/>
              <a:gd name="T7" fmla="*/ 216 h 292"/>
              <a:gd name="T8" fmla="*/ 4 w 279"/>
              <a:gd name="T9" fmla="*/ 148 h 292"/>
              <a:gd name="T10" fmla="*/ 2 w 279"/>
              <a:gd name="T11" fmla="*/ 80 h 292"/>
              <a:gd name="T12" fmla="*/ 0 w 279"/>
              <a:gd name="T13" fmla="*/ 6 h 292"/>
              <a:gd name="T14" fmla="*/ 18 w 279"/>
              <a:gd name="T15" fmla="*/ 6 h 292"/>
              <a:gd name="T16" fmla="*/ 36 w 279"/>
              <a:gd name="T17" fmla="*/ 6 h 292"/>
              <a:gd name="T18" fmla="*/ 53 w 279"/>
              <a:gd name="T19" fmla="*/ 5 h 292"/>
              <a:gd name="T20" fmla="*/ 71 w 279"/>
              <a:gd name="T21" fmla="*/ 3 h 292"/>
              <a:gd name="T22" fmla="*/ 89 w 279"/>
              <a:gd name="T23" fmla="*/ 3 h 292"/>
              <a:gd name="T24" fmla="*/ 107 w 279"/>
              <a:gd name="T25" fmla="*/ 2 h 292"/>
              <a:gd name="T26" fmla="*/ 124 w 279"/>
              <a:gd name="T27" fmla="*/ 1 h 292"/>
              <a:gd name="T28" fmla="*/ 141 w 279"/>
              <a:gd name="T29" fmla="*/ 1 h 292"/>
              <a:gd name="T30" fmla="*/ 159 w 279"/>
              <a:gd name="T31" fmla="*/ 0 h 292"/>
              <a:gd name="T32" fmla="*/ 177 w 279"/>
              <a:gd name="T33" fmla="*/ 0 h 292"/>
              <a:gd name="T34" fmla="*/ 194 w 279"/>
              <a:gd name="T35" fmla="*/ 0 h 292"/>
              <a:gd name="T36" fmla="*/ 212 w 279"/>
              <a:gd name="T37" fmla="*/ 0 h 292"/>
              <a:gd name="T38" fmla="*/ 228 w 279"/>
              <a:gd name="T39" fmla="*/ 1 h 292"/>
              <a:gd name="T40" fmla="*/ 243 w 279"/>
              <a:gd name="T41" fmla="*/ 2 h 292"/>
              <a:gd name="T42" fmla="*/ 260 w 279"/>
              <a:gd name="T43" fmla="*/ 3 h 292"/>
              <a:gd name="T44" fmla="*/ 275 w 279"/>
              <a:gd name="T45" fmla="*/ 6 h 2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292"/>
              <a:gd name="T71" fmla="*/ 279 w 279"/>
              <a:gd name="T72" fmla="*/ 292 h 2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292">
                <a:moveTo>
                  <a:pt x="275" y="6"/>
                </a:moveTo>
                <a:lnTo>
                  <a:pt x="279" y="292"/>
                </a:lnTo>
                <a:lnTo>
                  <a:pt x="0" y="292"/>
                </a:lnTo>
                <a:lnTo>
                  <a:pt x="2" y="216"/>
                </a:lnTo>
                <a:lnTo>
                  <a:pt x="4" y="148"/>
                </a:lnTo>
                <a:lnTo>
                  <a:pt x="2" y="80"/>
                </a:lnTo>
                <a:lnTo>
                  <a:pt x="0" y="6"/>
                </a:lnTo>
                <a:lnTo>
                  <a:pt x="18" y="6"/>
                </a:lnTo>
                <a:lnTo>
                  <a:pt x="36" y="6"/>
                </a:lnTo>
                <a:lnTo>
                  <a:pt x="53" y="5"/>
                </a:lnTo>
                <a:lnTo>
                  <a:pt x="71" y="3"/>
                </a:lnTo>
                <a:lnTo>
                  <a:pt x="89" y="3"/>
                </a:lnTo>
                <a:lnTo>
                  <a:pt x="107" y="2"/>
                </a:lnTo>
                <a:lnTo>
                  <a:pt x="124" y="1"/>
                </a:lnTo>
                <a:lnTo>
                  <a:pt x="141" y="1"/>
                </a:lnTo>
                <a:lnTo>
                  <a:pt x="159" y="0"/>
                </a:lnTo>
                <a:lnTo>
                  <a:pt x="177" y="0"/>
                </a:lnTo>
                <a:lnTo>
                  <a:pt x="194" y="0"/>
                </a:lnTo>
                <a:lnTo>
                  <a:pt x="212" y="0"/>
                </a:lnTo>
                <a:lnTo>
                  <a:pt x="228" y="1"/>
                </a:lnTo>
                <a:lnTo>
                  <a:pt x="243" y="2"/>
                </a:lnTo>
                <a:lnTo>
                  <a:pt x="260" y="3"/>
                </a:lnTo>
                <a:lnTo>
                  <a:pt x="275" y="6"/>
                </a:lnTo>
                <a:close/>
              </a:path>
            </a:pathLst>
          </a:custGeom>
          <a:solidFill>
            <a:srgbClr val="F2E8D3"/>
          </a:solidFill>
          <a:ln w="9525">
            <a:noFill/>
            <a:round/>
            <a:headEnd/>
            <a:tailEnd/>
          </a:ln>
        </p:spPr>
        <p:txBody>
          <a:bodyPr/>
          <a:lstStyle/>
          <a:p>
            <a:endParaRPr lang="es-ES"/>
          </a:p>
        </p:txBody>
      </p:sp>
      <p:sp>
        <p:nvSpPr>
          <p:cNvPr id="90122" name="Freeform 10"/>
          <p:cNvSpPr>
            <a:spLocks/>
          </p:cNvSpPr>
          <p:nvPr/>
        </p:nvSpPr>
        <p:spPr bwMode="auto">
          <a:xfrm>
            <a:off x="6978650" y="2898775"/>
            <a:ext cx="434975" cy="463550"/>
          </a:xfrm>
          <a:custGeom>
            <a:avLst/>
            <a:gdLst>
              <a:gd name="T0" fmla="*/ 269 w 274"/>
              <a:gd name="T1" fmla="*/ 292 h 292"/>
              <a:gd name="T2" fmla="*/ 4 w 274"/>
              <a:gd name="T3" fmla="*/ 292 h 292"/>
              <a:gd name="T4" fmla="*/ 3 w 274"/>
              <a:gd name="T5" fmla="*/ 222 h 292"/>
              <a:gd name="T6" fmla="*/ 3 w 274"/>
              <a:gd name="T7" fmla="*/ 149 h 292"/>
              <a:gd name="T8" fmla="*/ 3 w 274"/>
              <a:gd name="T9" fmla="*/ 75 h 292"/>
              <a:gd name="T10" fmla="*/ 0 w 274"/>
              <a:gd name="T11" fmla="*/ 0 h 292"/>
              <a:gd name="T12" fmla="*/ 269 w 274"/>
              <a:gd name="T13" fmla="*/ 3 h 292"/>
              <a:gd name="T14" fmla="*/ 270 w 274"/>
              <a:gd name="T15" fmla="*/ 42 h 292"/>
              <a:gd name="T16" fmla="*/ 273 w 274"/>
              <a:gd name="T17" fmla="*/ 128 h 292"/>
              <a:gd name="T18" fmla="*/ 274 w 274"/>
              <a:gd name="T19" fmla="*/ 225 h 292"/>
              <a:gd name="T20" fmla="*/ 269 w 274"/>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4"/>
              <a:gd name="T34" fmla="*/ 0 h 292"/>
              <a:gd name="T35" fmla="*/ 274 w 274"/>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4" h="292">
                <a:moveTo>
                  <a:pt x="269" y="292"/>
                </a:moveTo>
                <a:lnTo>
                  <a:pt x="4" y="292"/>
                </a:lnTo>
                <a:lnTo>
                  <a:pt x="3" y="222"/>
                </a:lnTo>
                <a:lnTo>
                  <a:pt x="3" y="149"/>
                </a:lnTo>
                <a:lnTo>
                  <a:pt x="3" y="75"/>
                </a:lnTo>
                <a:lnTo>
                  <a:pt x="0" y="0"/>
                </a:lnTo>
                <a:lnTo>
                  <a:pt x="269" y="3"/>
                </a:lnTo>
                <a:lnTo>
                  <a:pt x="270" y="42"/>
                </a:lnTo>
                <a:lnTo>
                  <a:pt x="273" y="128"/>
                </a:lnTo>
                <a:lnTo>
                  <a:pt x="274" y="225"/>
                </a:lnTo>
                <a:lnTo>
                  <a:pt x="269" y="292"/>
                </a:lnTo>
                <a:close/>
              </a:path>
            </a:pathLst>
          </a:custGeom>
          <a:solidFill>
            <a:srgbClr val="F2E8D3"/>
          </a:solidFill>
          <a:ln w="9525">
            <a:noFill/>
            <a:round/>
            <a:headEnd/>
            <a:tailEnd/>
          </a:ln>
        </p:spPr>
        <p:txBody>
          <a:bodyPr/>
          <a:lstStyle/>
          <a:p>
            <a:endParaRPr lang="es-ES"/>
          </a:p>
        </p:txBody>
      </p:sp>
      <p:sp>
        <p:nvSpPr>
          <p:cNvPr id="90123" name="Freeform 11"/>
          <p:cNvSpPr>
            <a:spLocks/>
          </p:cNvSpPr>
          <p:nvPr/>
        </p:nvSpPr>
        <p:spPr bwMode="auto">
          <a:xfrm>
            <a:off x="5507038" y="2908300"/>
            <a:ext cx="444500" cy="461963"/>
          </a:xfrm>
          <a:custGeom>
            <a:avLst/>
            <a:gdLst>
              <a:gd name="T0" fmla="*/ 268 w 280"/>
              <a:gd name="T1" fmla="*/ 0 h 291"/>
              <a:gd name="T2" fmla="*/ 277 w 280"/>
              <a:gd name="T3" fmla="*/ 51 h 291"/>
              <a:gd name="T4" fmla="*/ 280 w 280"/>
              <a:gd name="T5" fmla="*/ 117 h 291"/>
              <a:gd name="T6" fmla="*/ 280 w 280"/>
              <a:gd name="T7" fmla="*/ 176 h 291"/>
              <a:gd name="T8" fmla="*/ 279 w 280"/>
              <a:gd name="T9" fmla="*/ 200 h 291"/>
              <a:gd name="T10" fmla="*/ 279 w 280"/>
              <a:gd name="T11" fmla="*/ 288 h 291"/>
              <a:gd name="T12" fmla="*/ 1 w 280"/>
              <a:gd name="T13" fmla="*/ 291 h 291"/>
              <a:gd name="T14" fmla="*/ 0 w 280"/>
              <a:gd name="T15" fmla="*/ 5 h 291"/>
              <a:gd name="T16" fmla="*/ 18 w 280"/>
              <a:gd name="T17" fmla="*/ 4 h 291"/>
              <a:gd name="T18" fmla="*/ 36 w 280"/>
              <a:gd name="T19" fmla="*/ 3 h 291"/>
              <a:gd name="T20" fmla="*/ 52 w 280"/>
              <a:gd name="T21" fmla="*/ 1 h 291"/>
              <a:gd name="T22" fmla="*/ 69 w 280"/>
              <a:gd name="T23" fmla="*/ 0 h 291"/>
              <a:gd name="T24" fmla="*/ 87 w 280"/>
              <a:gd name="T25" fmla="*/ 0 h 291"/>
              <a:gd name="T26" fmla="*/ 103 w 280"/>
              <a:gd name="T27" fmla="*/ 0 h 291"/>
              <a:gd name="T28" fmla="*/ 120 w 280"/>
              <a:gd name="T29" fmla="*/ 0 h 291"/>
              <a:gd name="T30" fmla="*/ 136 w 280"/>
              <a:gd name="T31" fmla="*/ 0 h 291"/>
              <a:gd name="T32" fmla="*/ 152 w 280"/>
              <a:gd name="T33" fmla="*/ 0 h 291"/>
              <a:gd name="T34" fmla="*/ 168 w 280"/>
              <a:gd name="T35" fmla="*/ 0 h 291"/>
              <a:gd name="T36" fmla="*/ 185 w 280"/>
              <a:gd name="T37" fmla="*/ 0 h 291"/>
              <a:gd name="T38" fmla="*/ 201 w 280"/>
              <a:gd name="T39" fmla="*/ 0 h 291"/>
              <a:gd name="T40" fmla="*/ 218 w 280"/>
              <a:gd name="T41" fmla="*/ 0 h 291"/>
              <a:gd name="T42" fmla="*/ 235 w 280"/>
              <a:gd name="T43" fmla="*/ 0 h 291"/>
              <a:gd name="T44" fmla="*/ 251 w 280"/>
              <a:gd name="T45" fmla="*/ 0 h 291"/>
              <a:gd name="T46" fmla="*/ 268 w 280"/>
              <a:gd name="T47" fmla="*/ 0 h 29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0"/>
              <a:gd name="T73" fmla="*/ 0 h 291"/>
              <a:gd name="T74" fmla="*/ 280 w 280"/>
              <a:gd name="T75" fmla="*/ 291 h 29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0" h="291">
                <a:moveTo>
                  <a:pt x="268" y="0"/>
                </a:moveTo>
                <a:lnTo>
                  <a:pt x="277" y="51"/>
                </a:lnTo>
                <a:lnTo>
                  <a:pt x="280" y="117"/>
                </a:lnTo>
                <a:lnTo>
                  <a:pt x="280" y="176"/>
                </a:lnTo>
                <a:lnTo>
                  <a:pt x="279" y="200"/>
                </a:lnTo>
                <a:lnTo>
                  <a:pt x="279" y="288"/>
                </a:lnTo>
                <a:lnTo>
                  <a:pt x="1" y="291"/>
                </a:lnTo>
                <a:lnTo>
                  <a:pt x="0" y="5"/>
                </a:lnTo>
                <a:lnTo>
                  <a:pt x="18" y="4"/>
                </a:lnTo>
                <a:lnTo>
                  <a:pt x="36" y="3"/>
                </a:lnTo>
                <a:lnTo>
                  <a:pt x="52" y="1"/>
                </a:lnTo>
                <a:lnTo>
                  <a:pt x="69" y="0"/>
                </a:lnTo>
                <a:lnTo>
                  <a:pt x="87" y="0"/>
                </a:lnTo>
                <a:lnTo>
                  <a:pt x="103" y="0"/>
                </a:lnTo>
                <a:lnTo>
                  <a:pt x="120" y="0"/>
                </a:lnTo>
                <a:lnTo>
                  <a:pt x="136" y="0"/>
                </a:lnTo>
                <a:lnTo>
                  <a:pt x="152" y="0"/>
                </a:lnTo>
                <a:lnTo>
                  <a:pt x="168" y="0"/>
                </a:lnTo>
                <a:lnTo>
                  <a:pt x="185" y="0"/>
                </a:lnTo>
                <a:lnTo>
                  <a:pt x="201" y="0"/>
                </a:lnTo>
                <a:lnTo>
                  <a:pt x="218" y="0"/>
                </a:lnTo>
                <a:lnTo>
                  <a:pt x="235" y="0"/>
                </a:lnTo>
                <a:lnTo>
                  <a:pt x="251" y="0"/>
                </a:lnTo>
                <a:lnTo>
                  <a:pt x="268" y="0"/>
                </a:lnTo>
                <a:close/>
              </a:path>
            </a:pathLst>
          </a:custGeom>
          <a:solidFill>
            <a:srgbClr val="F2E8D3"/>
          </a:solidFill>
          <a:ln w="9525">
            <a:noFill/>
            <a:round/>
            <a:headEnd/>
            <a:tailEnd/>
          </a:ln>
        </p:spPr>
        <p:txBody>
          <a:bodyPr/>
          <a:lstStyle/>
          <a:p>
            <a:endParaRPr lang="es-ES"/>
          </a:p>
        </p:txBody>
      </p:sp>
      <p:sp>
        <p:nvSpPr>
          <p:cNvPr id="90124" name="Freeform 12"/>
          <p:cNvSpPr>
            <a:spLocks/>
          </p:cNvSpPr>
          <p:nvPr/>
        </p:nvSpPr>
        <p:spPr bwMode="auto">
          <a:xfrm>
            <a:off x="7964488" y="2901950"/>
            <a:ext cx="41275" cy="114300"/>
          </a:xfrm>
          <a:custGeom>
            <a:avLst/>
            <a:gdLst>
              <a:gd name="T0" fmla="*/ 22 w 26"/>
              <a:gd name="T1" fmla="*/ 18 h 72"/>
              <a:gd name="T2" fmla="*/ 4 w 26"/>
              <a:gd name="T3" fmla="*/ 72 h 72"/>
              <a:gd name="T4" fmla="*/ 1 w 26"/>
              <a:gd name="T5" fmla="*/ 54 h 72"/>
              <a:gd name="T6" fmla="*/ 0 w 26"/>
              <a:gd name="T7" fmla="*/ 36 h 72"/>
              <a:gd name="T8" fmla="*/ 1 w 26"/>
              <a:gd name="T9" fmla="*/ 18 h 72"/>
              <a:gd name="T10" fmla="*/ 6 w 26"/>
              <a:gd name="T11" fmla="*/ 1 h 72"/>
              <a:gd name="T12" fmla="*/ 15 w 26"/>
              <a:gd name="T13" fmla="*/ 0 h 72"/>
              <a:gd name="T14" fmla="*/ 22 w 26"/>
              <a:gd name="T15" fmla="*/ 4 h 72"/>
              <a:gd name="T16" fmla="*/ 26 w 26"/>
              <a:gd name="T17" fmla="*/ 10 h 72"/>
              <a:gd name="T18" fmla="*/ 22 w 26"/>
              <a:gd name="T19" fmla="*/ 18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72"/>
              <a:gd name="T32" fmla="*/ 26 w 26"/>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72">
                <a:moveTo>
                  <a:pt x="22" y="18"/>
                </a:moveTo>
                <a:lnTo>
                  <a:pt x="4" y="72"/>
                </a:lnTo>
                <a:lnTo>
                  <a:pt x="1" y="54"/>
                </a:lnTo>
                <a:lnTo>
                  <a:pt x="0" y="36"/>
                </a:lnTo>
                <a:lnTo>
                  <a:pt x="1" y="18"/>
                </a:lnTo>
                <a:lnTo>
                  <a:pt x="6" y="1"/>
                </a:lnTo>
                <a:lnTo>
                  <a:pt x="15" y="0"/>
                </a:lnTo>
                <a:lnTo>
                  <a:pt x="22" y="4"/>
                </a:lnTo>
                <a:lnTo>
                  <a:pt x="26" y="10"/>
                </a:lnTo>
                <a:lnTo>
                  <a:pt x="22" y="18"/>
                </a:lnTo>
                <a:close/>
              </a:path>
            </a:pathLst>
          </a:custGeom>
          <a:solidFill>
            <a:srgbClr val="F2E8D3"/>
          </a:solidFill>
          <a:ln w="9525">
            <a:noFill/>
            <a:round/>
            <a:headEnd/>
            <a:tailEnd/>
          </a:ln>
        </p:spPr>
        <p:txBody>
          <a:bodyPr/>
          <a:lstStyle/>
          <a:p>
            <a:endParaRPr lang="es-ES"/>
          </a:p>
        </p:txBody>
      </p:sp>
      <p:sp>
        <p:nvSpPr>
          <p:cNvPr id="90125" name="Freeform 13"/>
          <p:cNvSpPr>
            <a:spLocks/>
          </p:cNvSpPr>
          <p:nvPr/>
        </p:nvSpPr>
        <p:spPr bwMode="auto">
          <a:xfrm>
            <a:off x="7878763" y="3284538"/>
            <a:ext cx="46037" cy="63500"/>
          </a:xfrm>
          <a:custGeom>
            <a:avLst/>
            <a:gdLst>
              <a:gd name="T0" fmla="*/ 29 w 29"/>
              <a:gd name="T1" fmla="*/ 40 h 40"/>
              <a:gd name="T2" fmla="*/ 20 w 29"/>
              <a:gd name="T3" fmla="*/ 40 h 40"/>
              <a:gd name="T4" fmla="*/ 11 w 29"/>
              <a:gd name="T5" fmla="*/ 40 h 40"/>
              <a:gd name="T6" fmla="*/ 3 w 29"/>
              <a:gd name="T7" fmla="*/ 40 h 40"/>
              <a:gd name="T8" fmla="*/ 0 w 29"/>
              <a:gd name="T9" fmla="*/ 40 h 40"/>
              <a:gd name="T10" fmla="*/ 0 w 29"/>
              <a:gd name="T11" fmla="*/ 26 h 40"/>
              <a:gd name="T12" fmla="*/ 4 w 29"/>
              <a:gd name="T13" fmla="*/ 17 h 40"/>
              <a:gd name="T14" fmla="*/ 12 w 29"/>
              <a:gd name="T15" fmla="*/ 10 h 40"/>
              <a:gd name="T16" fmla="*/ 21 w 29"/>
              <a:gd name="T17" fmla="*/ 0 h 40"/>
              <a:gd name="T18" fmla="*/ 26 w 29"/>
              <a:gd name="T19" fmla="*/ 8 h 40"/>
              <a:gd name="T20" fmla="*/ 29 w 29"/>
              <a:gd name="T21" fmla="*/ 17 h 40"/>
              <a:gd name="T22" fmla="*/ 27 w 29"/>
              <a:gd name="T23" fmla="*/ 28 h 40"/>
              <a:gd name="T24" fmla="*/ 29 w 29"/>
              <a:gd name="T25" fmla="*/ 40 h 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40"/>
              <a:gd name="T41" fmla="*/ 29 w 29"/>
              <a:gd name="T42" fmla="*/ 40 h 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40">
                <a:moveTo>
                  <a:pt x="29" y="40"/>
                </a:moveTo>
                <a:lnTo>
                  <a:pt x="20" y="40"/>
                </a:lnTo>
                <a:lnTo>
                  <a:pt x="11" y="40"/>
                </a:lnTo>
                <a:lnTo>
                  <a:pt x="3" y="40"/>
                </a:lnTo>
                <a:lnTo>
                  <a:pt x="0" y="40"/>
                </a:lnTo>
                <a:lnTo>
                  <a:pt x="0" y="26"/>
                </a:lnTo>
                <a:lnTo>
                  <a:pt x="4" y="17"/>
                </a:lnTo>
                <a:lnTo>
                  <a:pt x="12" y="10"/>
                </a:lnTo>
                <a:lnTo>
                  <a:pt x="21" y="0"/>
                </a:lnTo>
                <a:lnTo>
                  <a:pt x="26" y="8"/>
                </a:lnTo>
                <a:lnTo>
                  <a:pt x="29" y="17"/>
                </a:lnTo>
                <a:lnTo>
                  <a:pt x="27" y="28"/>
                </a:lnTo>
                <a:lnTo>
                  <a:pt x="29" y="40"/>
                </a:lnTo>
                <a:close/>
              </a:path>
            </a:pathLst>
          </a:custGeom>
          <a:solidFill>
            <a:srgbClr val="F2E8D3"/>
          </a:solidFill>
          <a:ln w="9525">
            <a:noFill/>
            <a:round/>
            <a:headEnd/>
            <a:tailEnd/>
          </a:ln>
        </p:spPr>
        <p:txBody>
          <a:bodyPr/>
          <a:lstStyle/>
          <a:p>
            <a:endParaRPr lang="es-ES"/>
          </a:p>
        </p:txBody>
      </p:sp>
      <p:sp>
        <p:nvSpPr>
          <p:cNvPr id="90126" name="Freeform 14"/>
          <p:cNvSpPr>
            <a:spLocks/>
          </p:cNvSpPr>
          <p:nvPr/>
        </p:nvSpPr>
        <p:spPr bwMode="auto">
          <a:xfrm>
            <a:off x="7464425" y="3400425"/>
            <a:ext cx="273050" cy="463550"/>
          </a:xfrm>
          <a:custGeom>
            <a:avLst/>
            <a:gdLst>
              <a:gd name="T0" fmla="*/ 38 w 172"/>
              <a:gd name="T1" fmla="*/ 0 h 292"/>
              <a:gd name="T2" fmla="*/ 42 w 172"/>
              <a:gd name="T3" fmla="*/ 0 h 292"/>
              <a:gd name="T4" fmla="*/ 54 w 172"/>
              <a:gd name="T5" fmla="*/ 1 h 292"/>
              <a:gd name="T6" fmla="*/ 70 w 172"/>
              <a:gd name="T7" fmla="*/ 1 h 292"/>
              <a:gd name="T8" fmla="*/ 89 w 172"/>
              <a:gd name="T9" fmla="*/ 2 h 292"/>
              <a:gd name="T10" fmla="*/ 111 w 172"/>
              <a:gd name="T11" fmla="*/ 2 h 292"/>
              <a:gd name="T12" fmla="*/ 134 w 172"/>
              <a:gd name="T13" fmla="*/ 2 h 292"/>
              <a:gd name="T14" fmla="*/ 154 w 172"/>
              <a:gd name="T15" fmla="*/ 2 h 292"/>
              <a:gd name="T16" fmla="*/ 172 w 172"/>
              <a:gd name="T17" fmla="*/ 1 h 292"/>
              <a:gd name="T18" fmla="*/ 163 w 172"/>
              <a:gd name="T19" fmla="*/ 28 h 292"/>
              <a:gd name="T20" fmla="*/ 152 w 172"/>
              <a:gd name="T21" fmla="*/ 56 h 292"/>
              <a:gd name="T22" fmla="*/ 140 w 172"/>
              <a:gd name="T23" fmla="*/ 83 h 292"/>
              <a:gd name="T24" fmla="*/ 129 w 172"/>
              <a:gd name="T25" fmla="*/ 111 h 292"/>
              <a:gd name="T26" fmla="*/ 117 w 172"/>
              <a:gd name="T27" fmla="*/ 139 h 292"/>
              <a:gd name="T28" fmla="*/ 107 w 172"/>
              <a:gd name="T29" fmla="*/ 168 h 292"/>
              <a:gd name="T30" fmla="*/ 98 w 172"/>
              <a:gd name="T31" fmla="*/ 199 h 292"/>
              <a:gd name="T32" fmla="*/ 91 w 172"/>
              <a:gd name="T33" fmla="*/ 230 h 292"/>
              <a:gd name="T34" fmla="*/ 85 w 172"/>
              <a:gd name="T35" fmla="*/ 244 h 292"/>
              <a:gd name="T36" fmla="*/ 80 w 172"/>
              <a:gd name="T37" fmla="*/ 256 h 292"/>
              <a:gd name="T38" fmla="*/ 74 w 172"/>
              <a:gd name="T39" fmla="*/ 268 h 292"/>
              <a:gd name="T40" fmla="*/ 68 w 172"/>
              <a:gd name="T41" fmla="*/ 277 h 292"/>
              <a:gd name="T42" fmla="*/ 57 w 172"/>
              <a:gd name="T43" fmla="*/ 286 h 292"/>
              <a:gd name="T44" fmla="*/ 45 w 172"/>
              <a:gd name="T45" fmla="*/ 291 h 292"/>
              <a:gd name="T46" fmla="*/ 28 w 172"/>
              <a:gd name="T47" fmla="*/ 292 h 292"/>
              <a:gd name="T48" fmla="*/ 6 w 172"/>
              <a:gd name="T49" fmla="*/ 291 h 292"/>
              <a:gd name="T50" fmla="*/ 4 w 172"/>
              <a:gd name="T51" fmla="*/ 238 h 292"/>
              <a:gd name="T52" fmla="*/ 3 w 172"/>
              <a:gd name="T53" fmla="*/ 154 h 292"/>
              <a:gd name="T54" fmla="*/ 1 w 172"/>
              <a:gd name="T55" fmla="*/ 76 h 292"/>
              <a:gd name="T56" fmla="*/ 0 w 172"/>
              <a:gd name="T57" fmla="*/ 42 h 292"/>
              <a:gd name="T58" fmla="*/ 1 w 172"/>
              <a:gd name="T59" fmla="*/ 37 h 292"/>
              <a:gd name="T60" fmla="*/ 4 w 172"/>
              <a:gd name="T61" fmla="*/ 32 h 292"/>
              <a:gd name="T62" fmla="*/ 8 w 172"/>
              <a:gd name="T63" fmla="*/ 25 h 292"/>
              <a:gd name="T64" fmla="*/ 12 w 172"/>
              <a:gd name="T65" fmla="*/ 19 h 292"/>
              <a:gd name="T66" fmla="*/ 18 w 172"/>
              <a:gd name="T67" fmla="*/ 13 h 292"/>
              <a:gd name="T68" fmla="*/ 23 w 172"/>
              <a:gd name="T69" fmla="*/ 8 h 292"/>
              <a:gd name="T70" fmla="*/ 31 w 172"/>
              <a:gd name="T71" fmla="*/ 2 h 292"/>
              <a:gd name="T72" fmla="*/ 38 w 172"/>
              <a:gd name="T73" fmla="*/ 0 h 2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2"/>
              <a:gd name="T112" fmla="*/ 0 h 292"/>
              <a:gd name="T113" fmla="*/ 172 w 172"/>
              <a:gd name="T114" fmla="*/ 292 h 29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2" h="292">
                <a:moveTo>
                  <a:pt x="38" y="0"/>
                </a:moveTo>
                <a:lnTo>
                  <a:pt x="42" y="0"/>
                </a:lnTo>
                <a:lnTo>
                  <a:pt x="54" y="1"/>
                </a:lnTo>
                <a:lnTo>
                  <a:pt x="70" y="1"/>
                </a:lnTo>
                <a:lnTo>
                  <a:pt x="89" y="2"/>
                </a:lnTo>
                <a:lnTo>
                  <a:pt x="111" y="2"/>
                </a:lnTo>
                <a:lnTo>
                  <a:pt x="134" y="2"/>
                </a:lnTo>
                <a:lnTo>
                  <a:pt x="154" y="2"/>
                </a:lnTo>
                <a:lnTo>
                  <a:pt x="172" y="1"/>
                </a:lnTo>
                <a:lnTo>
                  <a:pt x="163" y="28"/>
                </a:lnTo>
                <a:lnTo>
                  <a:pt x="152" y="56"/>
                </a:lnTo>
                <a:lnTo>
                  <a:pt x="140" y="83"/>
                </a:lnTo>
                <a:lnTo>
                  <a:pt x="129" y="111"/>
                </a:lnTo>
                <a:lnTo>
                  <a:pt x="117" y="139"/>
                </a:lnTo>
                <a:lnTo>
                  <a:pt x="107" y="168"/>
                </a:lnTo>
                <a:lnTo>
                  <a:pt x="98" y="199"/>
                </a:lnTo>
                <a:lnTo>
                  <a:pt x="91" y="230"/>
                </a:lnTo>
                <a:lnTo>
                  <a:pt x="85" y="244"/>
                </a:lnTo>
                <a:lnTo>
                  <a:pt x="80" y="256"/>
                </a:lnTo>
                <a:lnTo>
                  <a:pt x="74" y="268"/>
                </a:lnTo>
                <a:lnTo>
                  <a:pt x="68" y="277"/>
                </a:lnTo>
                <a:lnTo>
                  <a:pt x="57" y="286"/>
                </a:lnTo>
                <a:lnTo>
                  <a:pt x="45" y="291"/>
                </a:lnTo>
                <a:lnTo>
                  <a:pt x="28" y="292"/>
                </a:lnTo>
                <a:lnTo>
                  <a:pt x="6" y="291"/>
                </a:lnTo>
                <a:lnTo>
                  <a:pt x="4" y="238"/>
                </a:lnTo>
                <a:lnTo>
                  <a:pt x="3" y="154"/>
                </a:lnTo>
                <a:lnTo>
                  <a:pt x="1" y="76"/>
                </a:lnTo>
                <a:lnTo>
                  <a:pt x="0" y="42"/>
                </a:lnTo>
                <a:lnTo>
                  <a:pt x="1" y="37"/>
                </a:lnTo>
                <a:lnTo>
                  <a:pt x="4" y="32"/>
                </a:lnTo>
                <a:lnTo>
                  <a:pt x="8" y="25"/>
                </a:lnTo>
                <a:lnTo>
                  <a:pt x="12" y="19"/>
                </a:lnTo>
                <a:lnTo>
                  <a:pt x="18" y="13"/>
                </a:lnTo>
                <a:lnTo>
                  <a:pt x="23" y="8"/>
                </a:lnTo>
                <a:lnTo>
                  <a:pt x="31" y="2"/>
                </a:lnTo>
                <a:lnTo>
                  <a:pt x="38" y="0"/>
                </a:lnTo>
                <a:close/>
              </a:path>
            </a:pathLst>
          </a:custGeom>
          <a:solidFill>
            <a:srgbClr val="F2E8D3"/>
          </a:solidFill>
          <a:ln w="9525">
            <a:noFill/>
            <a:round/>
            <a:headEnd/>
            <a:tailEnd/>
          </a:ln>
        </p:spPr>
        <p:txBody>
          <a:bodyPr/>
          <a:lstStyle/>
          <a:p>
            <a:endParaRPr lang="es-ES"/>
          </a:p>
        </p:txBody>
      </p:sp>
      <p:sp>
        <p:nvSpPr>
          <p:cNvPr id="90127" name="Freeform 15"/>
          <p:cNvSpPr>
            <a:spLocks/>
          </p:cNvSpPr>
          <p:nvPr/>
        </p:nvSpPr>
        <p:spPr bwMode="auto">
          <a:xfrm>
            <a:off x="7678738" y="3392488"/>
            <a:ext cx="242887" cy="465137"/>
          </a:xfrm>
          <a:custGeom>
            <a:avLst/>
            <a:gdLst>
              <a:gd name="T0" fmla="*/ 153 w 153"/>
              <a:gd name="T1" fmla="*/ 291 h 293"/>
              <a:gd name="T2" fmla="*/ 133 w 153"/>
              <a:gd name="T3" fmla="*/ 291 h 293"/>
              <a:gd name="T4" fmla="*/ 112 w 153"/>
              <a:gd name="T5" fmla="*/ 291 h 293"/>
              <a:gd name="T6" fmla="*/ 92 w 153"/>
              <a:gd name="T7" fmla="*/ 291 h 293"/>
              <a:gd name="T8" fmla="*/ 73 w 153"/>
              <a:gd name="T9" fmla="*/ 291 h 293"/>
              <a:gd name="T10" fmla="*/ 55 w 153"/>
              <a:gd name="T11" fmla="*/ 291 h 293"/>
              <a:gd name="T12" fmla="*/ 36 w 153"/>
              <a:gd name="T13" fmla="*/ 292 h 293"/>
              <a:gd name="T14" fmla="*/ 18 w 153"/>
              <a:gd name="T15" fmla="*/ 292 h 293"/>
              <a:gd name="T16" fmla="*/ 0 w 153"/>
              <a:gd name="T17" fmla="*/ 293 h 293"/>
              <a:gd name="T18" fmla="*/ 12 w 153"/>
              <a:gd name="T19" fmla="*/ 252 h 293"/>
              <a:gd name="T20" fmla="*/ 23 w 153"/>
              <a:gd name="T21" fmla="*/ 214 h 293"/>
              <a:gd name="T22" fmla="*/ 35 w 153"/>
              <a:gd name="T23" fmla="*/ 178 h 293"/>
              <a:gd name="T24" fmla="*/ 49 w 153"/>
              <a:gd name="T25" fmla="*/ 143 h 293"/>
              <a:gd name="T26" fmla="*/ 61 w 153"/>
              <a:gd name="T27" fmla="*/ 107 h 293"/>
              <a:gd name="T28" fmla="*/ 75 w 153"/>
              <a:gd name="T29" fmla="*/ 73 h 293"/>
              <a:gd name="T30" fmla="*/ 89 w 153"/>
              <a:gd name="T31" fmla="*/ 37 h 293"/>
              <a:gd name="T32" fmla="*/ 105 w 153"/>
              <a:gd name="T33" fmla="*/ 0 h 293"/>
              <a:gd name="T34" fmla="*/ 153 w 153"/>
              <a:gd name="T35" fmla="*/ 4 h 293"/>
              <a:gd name="T36" fmla="*/ 153 w 153"/>
              <a:gd name="T37" fmla="*/ 291 h 2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3"/>
              <a:gd name="T58" fmla="*/ 0 h 293"/>
              <a:gd name="T59" fmla="*/ 153 w 153"/>
              <a:gd name="T60" fmla="*/ 293 h 2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3" h="293">
                <a:moveTo>
                  <a:pt x="153" y="291"/>
                </a:moveTo>
                <a:lnTo>
                  <a:pt x="133" y="291"/>
                </a:lnTo>
                <a:lnTo>
                  <a:pt x="112" y="291"/>
                </a:lnTo>
                <a:lnTo>
                  <a:pt x="92" y="291"/>
                </a:lnTo>
                <a:lnTo>
                  <a:pt x="73" y="291"/>
                </a:lnTo>
                <a:lnTo>
                  <a:pt x="55" y="291"/>
                </a:lnTo>
                <a:lnTo>
                  <a:pt x="36" y="292"/>
                </a:lnTo>
                <a:lnTo>
                  <a:pt x="18" y="292"/>
                </a:lnTo>
                <a:lnTo>
                  <a:pt x="0" y="293"/>
                </a:lnTo>
                <a:lnTo>
                  <a:pt x="12" y="252"/>
                </a:lnTo>
                <a:lnTo>
                  <a:pt x="23" y="214"/>
                </a:lnTo>
                <a:lnTo>
                  <a:pt x="35" y="178"/>
                </a:lnTo>
                <a:lnTo>
                  <a:pt x="49" y="143"/>
                </a:lnTo>
                <a:lnTo>
                  <a:pt x="61" y="107"/>
                </a:lnTo>
                <a:lnTo>
                  <a:pt x="75" y="73"/>
                </a:lnTo>
                <a:lnTo>
                  <a:pt x="89" y="37"/>
                </a:lnTo>
                <a:lnTo>
                  <a:pt x="105" y="0"/>
                </a:lnTo>
                <a:lnTo>
                  <a:pt x="153" y="4"/>
                </a:lnTo>
                <a:lnTo>
                  <a:pt x="153" y="291"/>
                </a:lnTo>
                <a:close/>
              </a:path>
            </a:pathLst>
          </a:custGeom>
          <a:solidFill>
            <a:srgbClr val="F2E8D3"/>
          </a:solidFill>
          <a:ln w="9525">
            <a:noFill/>
            <a:round/>
            <a:headEnd/>
            <a:tailEnd/>
          </a:ln>
        </p:spPr>
        <p:txBody>
          <a:bodyPr/>
          <a:lstStyle/>
          <a:p>
            <a:endParaRPr lang="es-ES"/>
          </a:p>
        </p:txBody>
      </p:sp>
      <p:sp>
        <p:nvSpPr>
          <p:cNvPr id="90128" name="Freeform 16"/>
          <p:cNvSpPr>
            <a:spLocks/>
          </p:cNvSpPr>
          <p:nvPr/>
        </p:nvSpPr>
        <p:spPr bwMode="auto">
          <a:xfrm>
            <a:off x="6492875" y="3402013"/>
            <a:ext cx="912813" cy="476250"/>
          </a:xfrm>
          <a:custGeom>
            <a:avLst/>
            <a:gdLst>
              <a:gd name="T0" fmla="*/ 279 w 575"/>
              <a:gd name="T1" fmla="*/ 40 h 300"/>
              <a:gd name="T2" fmla="*/ 279 w 575"/>
              <a:gd name="T3" fmla="*/ 65 h 300"/>
              <a:gd name="T4" fmla="*/ 279 w 575"/>
              <a:gd name="T5" fmla="*/ 123 h 300"/>
              <a:gd name="T6" fmla="*/ 279 w 575"/>
              <a:gd name="T7" fmla="*/ 183 h 300"/>
              <a:gd name="T8" fmla="*/ 279 w 575"/>
              <a:gd name="T9" fmla="*/ 217 h 300"/>
              <a:gd name="T10" fmla="*/ 283 w 575"/>
              <a:gd name="T11" fmla="*/ 227 h 300"/>
              <a:gd name="T12" fmla="*/ 293 w 575"/>
              <a:gd name="T13" fmla="*/ 231 h 300"/>
              <a:gd name="T14" fmla="*/ 303 w 575"/>
              <a:gd name="T15" fmla="*/ 229 h 300"/>
              <a:gd name="T16" fmla="*/ 309 w 575"/>
              <a:gd name="T17" fmla="*/ 216 h 300"/>
              <a:gd name="T18" fmla="*/ 309 w 575"/>
              <a:gd name="T19" fmla="*/ 179 h 300"/>
              <a:gd name="T20" fmla="*/ 309 w 575"/>
              <a:gd name="T21" fmla="*/ 114 h 300"/>
              <a:gd name="T22" fmla="*/ 309 w 575"/>
              <a:gd name="T23" fmla="*/ 49 h 300"/>
              <a:gd name="T24" fmla="*/ 310 w 575"/>
              <a:gd name="T25" fmla="*/ 5 h 300"/>
              <a:gd name="T26" fmla="*/ 326 w 575"/>
              <a:gd name="T27" fmla="*/ 4 h 300"/>
              <a:gd name="T28" fmla="*/ 343 w 575"/>
              <a:gd name="T29" fmla="*/ 4 h 300"/>
              <a:gd name="T30" fmla="*/ 361 w 575"/>
              <a:gd name="T31" fmla="*/ 3 h 300"/>
              <a:gd name="T32" fmla="*/ 379 w 575"/>
              <a:gd name="T33" fmla="*/ 1 h 300"/>
              <a:gd name="T34" fmla="*/ 395 w 575"/>
              <a:gd name="T35" fmla="*/ 1 h 300"/>
              <a:gd name="T36" fmla="*/ 413 w 575"/>
              <a:gd name="T37" fmla="*/ 1 h 300"/>
              <a:gd name="T38" fmla="*/ 431 w 575"/>
              <a:gd name="T39" fmla="*/ 1 h 300"/>
              <a:gd name="T40" fmla="*/ 449 w 575"/>
              <a:gd name="T41" fmla="*/ 0 h 300"/>
              <a:gd name="T42" fmla="*/ 465 w 575"/>
              <a:gd name="T43" fmla="*/ 1 h 300"/>
              <a:gd name="T44" fmla="*/ 482 w 575"/>
              <a:gd name="T45" fmla="*/ 1 h 300"/>
              <a:gd name="T46" fmla="*/ 499 w 575"/>
              <a:gd name="T47" fmla="*/ 1 h 300"/>
              <a:gd name="T48" fmla="*/ 515 w 575"/>
              <a:gd name="T49" fmla="*/ 3 h 300"/>
              <a:gd name="T50" fmla="*/ 532 w 575"/>
              <a:gd name="T51" fmla="*/ 4 h 300"/>
              <a:gd name="T52" fmla="*/ 547 w 575"/>
              <a:gd name="T53" fmla="*/ 4 h 300"/>
              <a:gd name="T54" fmla="*/ 561 w 575"/>
              <a:gd name="T55" fmla="*/ 7 h 300"/>
              <a:gd name="T56" fmla="*/ 575 w 575"/>
              <a:gd name="T57" fmla="*/ 8 h 300"/>
              <a:gd name="T58" fmla="*/ 270 w 575"/>
              <a:gd name="T59" fmla="*/ 296 h 300"/>
              <a:gd name="T60" fmla="*/ 2 w 575"/>
              <a:gd name="T61" fmla="*/ 300 h 300"/>
              <a:gd name="T62" fmla="*/ 0 w 575"/>
              <a:gd name="T63" fmla="*/ 226 h 300"/>
              <a:gd name="T64" fmla="*/ 0 w 575"/>
              <a:gd name="T65" fmla="*/ 139 h 300"/>
              <a:gd name="T66" fmla="*/ 0 w 575"/>
              <a:gd name="T67" fmla="*/ 58 h 300"/>
              <a:gd name="T68" fmla="*/ 0 w 575"/>
              <a:gd name="T69" fmla="*/ 5 h 300"/>
              <a:gd name="T70" fmla="*/ 19 w 575"/>
              <a:gd name="T71" fmla="*/ 5 h 300"/>
              <a:gd name="T72" fmla="*/ 38 w 575"/>
              <a:gd name="T73" fmla="*/ 5 h 300"/>
              <a:gd name="T74" fmla="*/ 57 w 575"/>
              <a:gd name="T75" fmla="*/ 5 h 300"/>
              <a:gd name="T76" fmla="*/ 75 w 575"/>
              <a:gd name="T77" fmla="*/ 4 h 300"/>
              <a:gd name="T78" fmla="*/ 92 w 575"/>
              <a:gd name="T79" fmla="*/ 4 h 300"/>
              <a:gd name="T80" fmla="*/ 108 w 575"/>
              <a:gd name="T81" fmla="*/ 4 h 300"/>
              <a:gd name="T82" fmla="*/ 125 w 575"/>
              <a:gd name="T83" fmla="*/ 4 h 300"/>
              <a:gd name="T84" fmla="*/ 141 w 575"/>
              <a:gd name="T85" fmla="*/ 3 h 300"/>
              <a:gd name="T86" fmla="*/ 158 w 575"/>
              <a:gd name="T87" fmla="*/ 3 h 300"/>
              <a:gd name="T88" fmla="*/ 173 w 575"/>
              <a:gd name="T89" fmla="*/ 3 h 300"/>
              <a:gd name="T90" fmla="*/ 190 w 575"/>
              <a:gd name="T91" fmla="*/ 3 h 300"/>
              <a:gd name="T92" fmla="*/ 207 w 575"/>
              <a:gd name="T93" fmla="*/ 3 h 300"/>
              <a:gd name="T94" fmla="*/ 222 w 575"/>
              <a:gd name="T95" fmla="*/ 4 h 300"/>
              <a:gd name="T96" fmla="*/ 238 w 575"/>
              <a:gd name="T97" fmla="*/ 4 h 300"/>
              <a:gd name="T98" fmla="*/ 255 w 575"/>
              <a:gd name="T99" fmla="*/ 4 h 300"/>
              <a:gd name="T100" fmla="*/ 273 w 575"/>
              <a:gd name="T101" fmla="*/ 5 h 300"/>
              <a:gd name="T102" fmla="*/ 279 w 575"/>
              <a:gd name="T103" fmla="*/ 40 h 30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5"/>
              <a:gd name="T157" fmla="*/ 0 h 300"/>
              <a:gd name="T158" fmla="*/ 575 w 575"/>
              <a:gd name="T159" fmla="*/ 300 h 30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5" h="300">
                <a:moveTo>
                  <a:pt x="279" y="40"/>
                </a:moveTo>
                <a:lnTo>
                  <a:pt x="279" y="65"/>
                </a:lnTo>
                <a:lnTo>
                  <a:pt x="279" y="123"/>
                </a:lnTo>
                <a:lnTo>
                  <a:pt x="279" y="183"/>
                </a:lnTo>
                <a:lnTo>
                  <a:pt x="279" y="217"/>
                </a:lnTo>
                <a:lnTo>
                  <a:pt x="283" y="227"/>
                </a:lnTo>
                <a:lnTo>
                  <a:pt x="293" y="231"/>
                </a:lnTo>
                <a:lnTo>
                  <a:pt x="303" y="229"/>
                </a:lnTo>
                <a:lnTo>
                  <a:pt x="309" y="216"/>
                </a:lnTo>
                <a:lnTo>
                  <a:pt x="309" y="179"/>
                </a:lnTo>
                <a:lnTo>
                  <a:pt x="309" y="114"/>
                </a:lnTo>
                <a:lnTo>
                  <a:pt x="309" y="49"/>
                </a:lnTo>
                <a:lnTo>
                  <a:pt x="310" y="5"/>
                </a:lnTo>
                <a:lnTo>
                  <a:pt x="326" y="4"/>
                </a:lnTo>
                <a:lnTo>
                  <a:pt x="343" y="4"/>
                </a:lnTo>
                <a:lnTo>
                  <a:pt x="361" y="3"/>
                </a:lnTo>
                <a:lnTo>
                  <a:pt x="379" y="1"/>
                </a:lnTo>
                <a:lnTo>
                  <a:pt x="395" y="1"/>
                </a:lnTo>
                <a:lnTo>
                  <a:pt x="413" y="1"/>
                </a:lnTo>
                <a:lnTo>
                  <a:pt x="431" y="1"/>
                </a:lnTo>
                <a:lnTo>
                  <a:pt x="449" y="0"/>
                </a:lnTo>
                <a:lnTo>
                  <a:pt x="465" y="1"/>
                </a:lnTo>
                <a:lnTo>
                  <a:pt x="482" y="1"/>
                </a:lnTo>
                <a:lnTo>
                  <a:pt x="499" y="1"/>
                </a:lnTo>
                <a:lnTo>
                  <a:pt x="515" y="3"/>
                </a:lnTo>
                <a:lnTo>
                  <a:pt x="532" y="4"/>
                </a:lnTo>
                <a:lnTo>
                  <a:pt x="547" y="4"/>
                </a:lnTo>
                <a:lnTo>
                  <a:pt x="561" y="7"/>
                </a:lnTo>
                <a:lnTo>
                  <a:pt x="575" y="8"/>
                </a:lnTo>
                <a:lnTo>
                  <a:pt x="270" y="296"/>
                </a:lnTo>
                <a:lnTo>
                  <a:pt x="2" y="300"/>
                </a:lnTo>
                <a:lnTo>
                  <a:pt x="0" y="226"/>
                </a:lnTo>
                <a:lnTo>
                  <a:pt x="0" y="139"/>
                </a:lnTo>
                <a:lnTo>
                  <a:pt x="0" y="58"/>
                </a:lnTo>
                <a:lnTo>
                  <a:pt x="0" y="5"/>
                </a:lnTo>
                <a:lnTo>
                  <a:pt x="19" y="5"/>
                </a:lnTo>
                <a:lnTo>
                  <a:pt x="38" y="5"/>
                </a:lnTo>
                <a:lnTo>
                  <a:pt x="57" y="5"/>
                </a:lnTo>
                <a:lnTo>
                  <a:pt x="75" y="4"/>
                </a:lnTo>
                <a:lnTo>
                  <a:pt x="92" y="4"/>
                </a:lnTo>
                <a:lnTo>
                  <a:pt x="108" y="4"/>
                </a:lnTo>
                <a:lnTo>
                  <a:pt x="125" y="4"/>
                </a:lnTo>
                <a:lnTo>
                  <a:pt x="141" y="3"/>
                </a:lnTo>
                <a:lnTo>
                  <a:pt x="158" y="3"/>
                </a:lnTo>
                <a:lnTo>
                  <a:pt x="173" y="3"/>
                </a:lnTo>
                <a:lnTo>
                  <a:pt x="190" y="3"/>
                </a:lnTo>
                <a:lnTo>
                  <a:pt x="207" y="3"/>
                </a:lnTo>
                <a:lnTo>
                  <a:pt x="222" y="4"/>
                </a:lnTo>
                <a:lnTo>
                  <a:pt x="238" y="4"/>
                </a:lnTo>
                <a:lnTo>
                  <a:pt x="255" y="4"/>
                </a:lnTo>
                <a:lnTo>
                  <a:pt x="273" y="5"/>
                </a:lnTo>
                <a:lnTo>
                  <a:pt x="279" y="40"/>
                </a:lnTo>
                <a:close/>
              </a:path>
            </a:pathLst>
          </a:custGeom>
          <a:solidFill>
            <a:srgbClr val="F2E8D3"/>
          </a:solidFill>
          <a:ln w="9525">
            <a:noFill/>
            <a:round/>
            <a:headEnd/>
            <a:tailEnd/>
          </a:ln>
        </p:spPr>
        <p:txBody>
          <a:bodyPr/>
          <a:lstStyle/>
          <a:p>
            <a:endParaRPr lang="es-ES"/>
          </a:p>
        </p:txBody>
      </p:sp>
      <p:sp>
        <p:nvSpPr>
          <p:cNvPr id="90129" name="Freeform 17"/>
          <p:cNvSpPr>
            <a:spLocks/>
          </p:cNvSpPr>
          <p:nvPr/>
        </p:nvSpPr>
        <p:spPr bwMode="auto">
          <a:xfrm>
            <a:off x="7980363" y="3400425"/>
            <a:ext cx="425450" cy="457200"/>
          </a:xfrm>
          <a:custGeom>
            <a:avLst/>
            <a:gdLst>
              <a:gd name="T0" fmla="*/ 265 w 268"/>
              <a:gd name="T1" fmla="*/ 1 h 288"/>
              <a:gd name="T2" fmla="*/ 267 w 268"/>
              <a:gd name="T3" fmla="*/ 48 h 288"/>
              <a:gd name="T4" fmla="*/ 267 w 268"/>
              <a:gd name="T5" fmla="*/ 130 h 288"/>
              <a:gd name="T6" fmla="*/ 267 w 268"/>
              <a:gd name="T7" fmla="*/ 217 h 288"/>
              <a:gd name="T8" fmla="*/ 268 w 268"/>
              <a:gd name="T9" fmla="*/ 283 h 288"/>
              <a:gd name="T10" fmla="*/ 250 w 268"/>
              <a:gd name="T11" fmla="*/ 284 h 288"/>
              <a:gd name="T12" fmla="*/ 231 w 268"/>
              <a:gd name="T13" fmla="*/ 286 h 288"/>
              <a:gd name="T14" fmla="*/ 211 w 268"/>
              <a:gd name="T15" fmla="*/ 287 h 288"/>
              <a:gd name="T16" fmla="*/ 189 w 268"/>
              <a:gd name="T17" fmla="*/ 287 h 288"/>
              <a:gd name="T18" fmla="*/ 167 w 268"/>
              <a:gd name="T19" fmla="*/ 288 h 288"/>
              <a:gd name="T20" fmla="*/ 144 w 268"/>
              <a:gd name="T21" fmla="*/ 288 h 288"/>
              <a:gd name="T22" fmla="*/ 123 w 268"/>
              <a:gd name="T23" fmla="*/ 288 h 288"/>
              <a:gd name="T24" fmla="*/ 101 w 268"/>
              <a:gd name="T25" fmla="*/ 288 h 288"/>
              <a:gd name="T26" fmla="*/ 81 w 268"/>
              <a:gd name="T27" fmla="*/ 287 h 288"/>
              <a:gd name="T28" fmla="*/ 61 w 268"/>
              <a:gd name="T29" fmla="*/ 287 h 288"/>
              <a:gd name="T30" fmla="*/ 45 w 268"/>
              <a:gd name="T31" fmla="*/ 287 h 288"/>
              <a:gd name="T32" fmla="*/ 30 w 268"/>
              <a:gd name="T33" fmla="*/ 287 h 288"/>
              <a:gd name="T34" fmla="*/ 17 w 268"/>
              <a:gd name="T35" fmla="*/ 286 h 288"/>
              <a:gd name="T36" fmla="*/ 8 w 268"/>
              <a:gd name="T37" fmla="*/ 286 h 288"/>
              <a:gd name="T38" fmla="*/ 3 w 268"/>
              <a:gd name="T39" fmla="*/ 286 h 288"/>
              <a:gd name="T40" fmla="*/ 0 w 268"/>
              <a:gd name="T41" fmla="*/ 286 h 288"/>
              <a:gd name="T42" fmla="*/ 4 w 268"/>
              <a:gd name="T43" fmla="*/ 215 h 288"/>
              <a:gd name="T44" fmla="*/ 5 w 268"/>
              <a:gd name="T45" fmla="*/ 143 h 288"/>
              <a:gd name="T46" fmla="*/ 5 w 268"/>
              <a:gd name="T47" fmla="*/ 70 h 288"/>
              <a:gd name="T48" fmla="*/ 5 w 268"/>
              <a:gd name="T49" fmla="*/ 0 h 288"/>
              <a:gd name="T50" fmla="*/ 265 w 268"/>
              <a:gd name="T51" fmla="*/ 1 h 2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8"/>
              <a:gd name="T79" fmla="*/ 0 h 288"/>
              <a:gd name="T80" fmla="*/ 268 w 268"/>
              <a:gd name="T81" fmla="*/ 288 h 28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8" h="288">
                <a:moveTo>
                  <a:pt x="265" y="1"/>
                </a:moveTo>
                <a:lnTo>
                  <a:pt x="267" y="48"/>
                </a:lnTo>
                <a:lnTo>
                  <a:pt x="267" y="130"/>
                </a:lnTo>
                <a:lnTo>
                  <a:pt x="267" y="217"/>
                </a:lnTo>
                <a:lnTo>
                  <a:pt x="268" y="283"/>
                </a:lnTo>
                <a:lnTo>
                  <a:pt x="250" y="284"/>
                </a:lnTo>
                <a:lnTo>
                  <a:pt x="231" y="286"/>
                </a:lnTo>
                <a:lnTo>
                  <a:pt x="211" y="287"/>
                </a:lnTo>
                <a:lnTo>
                  <a:pt x="189" y="287"/>
                </a:lnTo>
                <a:lnTo>
                  <a:pt x="167" y="288"/>
                </a:lnTo>
                <a:lnTo>
                  <a:pt x="144" y="288"/>
                </a:lnTo>
                <a:lnTo>
                  <a:pt x="123" y="288"/>
                </a:lnTo>
                <a:lnTo>
                  <a:pt x="101" y="288"/>
                </a:lnTo>
                <a:lnTo>
                  <a:pt x="81" y="287"/>
                </a:lnTo>
                <a:lnTo>
                  <a:pt x="61" y="287"/>
                </a:lnTo>
                <a:lnTo>
                  <a:pt x="45" y="287"/>
                </a:lnTo>
                <a:lnTo>
                  <a:pt x="30" y="287"/>
                </a:lnTo>
                <a:lnTo>
                  <a:pt x="17" y="286"/>
                </a:lnTo>
                <a:lnTo>
                  <a:pt x="8" y="286"/>
                </a:lnTo>
                <a:lnTo>
                  <a:pt x="3" y="286"/>
                </a:lnTo>
                <a:lnTo>
                  <a:pt x="0" y="286"/>
                </a:lnTo>
                <a:lnTo>
                  <a:pt x="4" y="215"/>
                </a:lnTo>
                <a:lnTo>
                  <a:pt x="5" y="143"/>
                </a:lnTo>
                <a:lnTo>
                  <a:pt x="5" y="70"/>
                </a:lnTo>
                <a:lnTo>
                  <a:pt x="5" y="0"/>
                </a:lnTo>
                <a:lnTo>
                  <a:pt x="265" y="1"/>
                </a:lnTo>
                <a:close/>
              </a:path>
            </a:pathLst>
          </a:custGeom>
          <a:solidFill>
            <a:srgbClr val="F2E8D3"/>
          </a:solidFill>
          <a:ln w="9525">
            <a:noFill/>
            <a:round/>
            <a:headEnd/>
            <a:tailEnd/>
          </a:ln>
        </p:spPr>
        <p:txBody>
          <a:bodyPr/>
          <a:lstStyle/>
          <a:p>
            <a:endParaRPr lang="es-ES"/>
          </a:p>
        </p:txBody>
      </p:sp>
      <p:sp>
        <p:nvSpPr>
          <p:cNvPr id="90130" name="Freeform 18"/>
          <p:cNvSpPr>
            <a:spLocks/>
          </p:cNvSpPr>
          <p:nvPr/>
        </p:nvSpPr>
        <p:spPr bwMode="auto">
          <a:xfrm>
            <a:off x="5507038" y="3422650"/>
            <a:ext cx="441325" cy="471488"/>
          </a:xfrm>
          <a:custGeom>
            <a:avLst/>
            <a:gdLst>
              <a:gd name="T0" fmla="*/ 277 w 278"/>
              <a:gd name="T1" fmla="*/ 297 h 297"/>
              <a:gd name="T2" fmla="*/ 245 w 278"/>
              <a:gd name="T3" fmla="*/ 279 h 297"/>
              <a:gd name="T4" fmla="*/ 220 w 278"/>
              <a:gd name="T5" fmla="*/ 256 h 297"/>
              <a:gd name="T6" fmla="*/ 203 w 278"/>
              <a:gd name="T7" fmla="*/ 230 h 297"/>
              <a:gd name="T8" fmla="*/ 189 w 278"/>
              <a:gd name="T9" fmla="*/ 201 h 297"/>
              <a:gd name="T10" fmla="*/ 176 w 278"/>
              <a:gd name="T11" fmla="*/ 171 h 297"/>
              <a:gd name="T12" fmla="*/ 162 w 278"/>
              <a:gd name="T13" fmla="*/ 142 h 297"/>
              <a:gd name="T14" fmla="*/ 143 w 278"/>
              <a:gd name="T15" fmla="*/ 113 h 297"/>
              <a:gd name="T16" fmla="*/ 118 w 278"/>
              <a:gd name="T17" fmla="*/ 88 h 297"/>
              <a:gd name="T18" fmla="*/ 107 w 278"/>
              <a:gd name="T19" fmla="*/ 79 h 297"/>
              <a:gd name="T20" fmla="*/ 96 w 278"/>
              <a:gd name="T21" fmla="*/ 69 h 297"/>
              <a:gd name="T22" fmla="*/ 83 w 278"/>
              <a:gd name="T23" fmla="*/ 60 h 297"/>
              <a:gd name="T24" fmla="*/ 69 w 278"/>
              <a:gd name="T25" fmla="*/ 50 h 297"/>
              <a:gd name="T26" fmla="*/ 53 w 278"/>
              <a:gd name="T27" fmla="*/ 42 h 297"/>
              <a:gd name="T28" fmla="*/ 38 w 278"/>
              <a:gd name="T29" fmla="*/ 36 h 297"/>
              <a:gd name="T30" fmla="*/ 22 w 278"/>
              <a:gd name="T31" fmla="*/ 29 h 297"/>
              <a:gd name="T32" fmla="*/ 5 w 278"/>
              <a:gd name="T33" fmla="*/ 27 h 297"/>
              <a:gd name="T34" fmla="*/ 1 w 278"/>
              <a:gd name="T35" fmla="*/ 22 h 297"/>
              <a:gd name="T36" fmla="*/ 1 w 278"/>
              <a:gd name="T37" fmla="*/ 14 h 297"/>
              <a:gd name="T38" fmla="*/ 1 w 278"/>
              <a:gd name="T39" fmla="*/ 8 h 297"/>
              <a:gd name="T40" fmla="*/ 0 w 278"/>
              <a:gd name="T41" fmla="*/ 1 h 297"/>
              <a:gd name="T42" fmla="*/ 10 w 278"/>
              <a:gd name="T43" fmla="*/ 1 h 297"/>
              <a:gd name="T44" fmla="*/ 23 w 278"/>
              <a:gd name="T45" fmla="*/ 1 h 297"/>
              <a:gd name="T46" fmla="*/ 37 w 278"/>
              <a:gd name="T47" fmla="*/ 1 h 297"/>
              <a:gd name="T48" fmla="*/ 52 w 278"/>
              <a:gd name="T49" fmla="*/ 0 h 297"/>
              <a:gd name="T50" fmla="*/ 69 w 278"/>
              <a:gd name="T51" fmla="*/ 0 h 297"/>
              <a:gd name="T52" fmla="*/ 88 w 278"/>
              <a:gd name="T53" fmla="*/ 0 h 297"/>
              <a:gd name="T54" fmla="*/ 106 w 278"/>
              <a:gd name="T55" fmla="*/ 0 h 297"/>
              <a:gd name="T56" fmla="*/ 125 w 278"/>
              <a:gd name="T57" fmla="*/ 0 h 297"/>
              <a:gd name="T58" fmla="*/ 145 w 278"/>
              <a:gd name="T59" fmla="*/ 0 h 297"/>
              <a:gd name="T60" fmla="*/ 164 w 278"/>
              <a:gd name="T61" fmla="*/ 0 h 297"/>
              <a:gd name="T62" fmla="*/ 185 w 278"/>
              <a:gd name="T63" fmla="*/ 0 h 297"/>
              <a:gd name="T64" fmla="*/ 204 w 278"/>
              <a:gd name="T65" fmla="*/ 0 h 297"/>
              <a:gd name="T66" fmla="*/ 223 w 278"/>
              <a:gd name="T67" fmla="*/ 0 h 297"/>
              <a:gd name="T68" fmla="*/ 241 w 278"/>
              <a:gd name="T69" fmla="*/ 0 h 297"/>
              <a:gd name="T70" fmla="*/ 257 w 278"/>
              <a:gd name="T71" fmla="*/ 0 h 297"/>
              <a:gd name="T72" fmla="*/ 273 w 278"/>
              <a:gd name="T73" fmla="*/ 0 h 297"/>
              <a:gd name="T74" fmla="*/ 274 w 278"/>
              <a:gd name="T75" fmla="*/ 32 h 297"/>
              <a:gd name="T76" fmla="*/ 277 w 278"/>
              <a:gd name="T77" fmla="*/ 108 h 297"/>
              <a:gd name="T78" fmla="*/ 278 w 278"/>
              <a:gd name="T79" fmla="*/ 205 h 297"/>
              <a:gd name="T80" fmla="*/ 277 w 278"/>
              <a:gd name="T81" fmla="*/ 297 h 2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8"/>
              <a:gd name="T124" fmla="*/ 0 h 297"/>
              <a:gd name="T125" fmla="*/ 278 w 278"/>
              <a:gd name="T126" fmla="*/ 297 h 2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8" h="297">
                <a:moveTo>
                  <a:pt x="277" y="297"/>
                </a:moveTo>
                <a:lnTo>
                  <a:pt x="245" y="279"/>
                </a:lnTo>
                <a:lnTo>
                  <a:pt x="220" y="256"/>
                </a:lnTo>
                <a:lnTo>
                  <a:pt x="203" y="230"/>
                </a:lnTo>
                <a:lnTo>
                  <a:pt x="189" y="201"/>
                </a:lnTo>
                <a:lnTo>
                  <a:pt x="176" y="171"/>
                </a:lnTo>
                <a:lnTo>
                  <a:pt x="162" y="142"/>
                </a:lnTo>
                <a:lnTo>
                  <a:pt x="143" y="113"/>
                </a:lnTo>
                <a:lnTo>
                  <a:pt x="118" y="88"/>
                </a:lnTo>
                <a:lnTo>
                  <a:pt x="107" y="79"/>
                </a:lnTo>
                <a:lnTo>
                  <a:pt x="96" y="69"/>
                </a:lnTo>
                <a:lnTo>
                  <a:pt x="83" y="60"/>
                </a:lnTo>
                <a:lnTo>
                  <a:pt x="69" y="50"/>
                </a:lnTo>
                <a:lnTo>
                  <a:pt x="53" y="42"/>
                </a:lnTo>
                <a:lnTo>
                  <a:pt x="38" y="36"/>
                </a:lnTo>
                <a:lnTo>
                  <a:pt x="22" y="29"/>
                </a:lnTo>
                <a:lnTo>
                  <a:pt x="5" y="27"/>
                </a:lnTo>
                <a:lnTo>
                  <a:pt x="1" y="22"/>
                </a:lnTo>
                <a:lnTo>
                  <a:pt x="1" y="14"/>
                </a:lnTo>
                <a:lnTo>
                  <a:pt x="1" y="8"/>
                </a:lnTo>
                <a:lnTo>
                  <a:pt x="0" y="1"/>
                </a:lnTo>
                <a:lnTo>
                  <a:pt x="10" y="1"/>
                </a:lnTo>
                <a:lnTo>
                  <a:pt x="23" y="1"/>
                </a:lnTo>
                <a:lnTo>
                  <a:pt x="37" y="1"/>
                </a:lnTo>
                <a:lnTo>
                  <a:pt x="52" y="0"/>
                </a:lnTo>
                <a:lnTo>
                  <a:pt x="69" y="0"/>
                </a:lnTo>
                <a:lnTo>
                  <a:pt x="88" y="0"/>
                </a:lnTo>
                <a:lnTo>
                  <a:pt x="106" y="0"/>
                </a:lnTo>
                <a:lnTo>
                  <a:pt x="125" y="0"/>
                </a:lnTo>
                <a:lnTo>
                  <a:pt x="145" y="0"/>
                </a:lnTo>
                <a:lnTo>
                  <a:pt x="164" y="0"/>
                </a:lnTo>
                <a:lnTo>
                  <a:pt x="185" y="0"/>
                </a:lnTo>
                <a:lnTo>
                  <a:pt x="204" y="0"/>
                </a:lnTo>
                <a:lnTo>
                  <a:pt x="223" y="0"/>
                </a:lnTo>
                <a:lnTo>
                  <a:pt x="241" y="0"/>
                </a:lnTo>
                <a:lnTo>
                  <a:pt x="257" y="0"/>
                </a:lnTo>
                <a:lnTo>
                  <a:pt x="273" y="0"/>
                </a:lnTo>
                <a:lnTo>
                  <a:pt x="274" y="32"/>
                </a:lnTo>
                <a:lnTo>
                  <a:pt x="277" y="108"/>
                </a:lnTo>
                <a:lnTo>
                  <a:pt x="278" y="205"/>
                </a:lnTo>
                <a:lnTo>
                  <a:pt x="277" y="297"/>
                </a:lnTo>
                <a:close/>
              </a:path>
            </a:pathLst>
          </a:custGeom>
          <a:solidFill>
            <a:srgbClr val="F2E8D3"/>
          </a:solidFill>
          <a:ln w="9525">
            <a:noFill/>
            <a:round/>
            <a:headEnd/>
            <a:tailEnd/>
          </a:ln>
        </p:spPr>
        <p:txBody>
          <a:bodyPr/>
          <a:lstStyle/>
          <a:p>
            <a:endParaRPr lang="es-ES"/>
          </a:p>
        </p:txBody>
      </p:sp>
      <p:sp>
        <p:nvSpPr>
          <p:cNvPr id="90131" name="Freeform 19"/>
          <p:cNvSpPr>
            <a:spLocks/>
          </p:cNvSpPr>
          <p:nvPr/>
        </p:nvSpPr>
        <p:spPr bwMode="auto">
          <a:xfrm>
            <a:off x="5991225" y="3414713"/>
            <a:ext cx="455613" cy="463550"/>
          </a:xfrm>
          <a:custGeom>
            <a:avLst/>
            <a:gdLst>
              <a:gd name="T0" fmla="*/ 283 w 287"/>
              <a:gd name="T1" fmla="*/ 292 h 292"/>
              <a:gd name="T2" fmla="*/ 267 w 287"/>
              <a:gd name="T3" fmla="*/ 292 h 292"/>
              <a:gd name="T4" fmla="*/ 251 w 287"/>
              <a:gd name="T5" fmla="*/ 292 h 292"/>
              <a:gd name="T6" fmla="*/ 233 w 287"/>
              <a:gd name="T7" fmla="*/ 292 h 292"/>
              <a:gd name="T8" fmla="*/ 215 w 287"/>
              <a:gd name="T9" fmla="*/ 292 h 292"/>
              <a:gd name="T10" fmla="*/ 196 w 287"/>
              <a:gd name="T11" fmla="*/ 292 h 292"/>
              <a:gd name="T12" fmla="*/ 177 w 287"/>
              <a:gd name="T13" fmla="*/ 292 h 292"/>
              <a:gd name="T14" fmla="*/ 158 w 287"/>
              <a:gd name="T15" fmla="*/ 292 h 292"/>
              <a:gd name="T16" fmla="*/ 139 w 287"/>
              <a:gd name="T17" fmla="*/ 292 h 292"/>
              <a:gd name="T18" fmla="*/ 120 w 287"/>
              <a:gd name="T19" fmla="*/ 292 h 292"/>
              <a:gd name="T20" fmla="*/ 100 w 287"/>
              <a:gd name="T21" fmla="*/ 292 h 292"/>
              <a:gd name="T22" fmla="*/ 83 w 287"/>
              <a:gd name="T23" fmla="*/ 292 h 292"/>
              <a:gd name="T24" fmla="*/ 65 w 287"/>
              <a:gd name="T25" fmla="*/ 292 h 292"/>
              <a:gd name="T26" fmla="*/ 48 w 287"/>
              <a:gd name="T27" fmla="*/ 291 h 292"/>
              <a:gd name="T28" fmla="*/ 33 w 287"/>
              <a:gd name="T29" fmla="*/ 291 h 292"/>
              <a:gd name="T30" fmla="*/ 19 w 287"/>
              <a:gd name="T31" fmla="*/ 289 h 292"/>
              <a:gd name="T32" fmla="*/ 6 w 287"/>
              <a:gd name="T33" fmla="*/ 288 h 292"/>
              <a:gd name="T34" fmla="*/ 0 w 287"/>
              <a:gd name="T35" fmla="*/ 6 h 292"/>
              <a:gd name="T36" fmla="*/ 16 w 287"/>
              <a:gd name="T37" fmla="*/ 4 h 292"/>
              <a:gd name="T38" fmla="*/ 34 w 287"/>
              <a:gd name="T39" fmla="*/ 2 h 292"/>
              <a:gd name="T40" fmla="*/ 51 w 287"/>
              <a:gd name="T41" fmla="*/ 1 h 292"/>
              <a:gd name="T42" fmla="*/ 69 w 287"/>
              <a:gd name="T43" fmla="*/ 1 h 292"/>
              <a:gd name="T44" fmla="*/ 88 w 287"/>
              <a:gd name="T45" fmla="*/ 0 h 292"/>
              <a:gd name="T46" fmla="*/ 106 w 287"/>
              <a:gd name="T47" fmla="*/ 0 h 292"/>
              <a:gd name="T48" fmla="*/ 123 w 287"/>
              <a:gd name="T49" fmla="*/ 0 h 292"/>
              <a:gd name="T50" fmla="*/ 142 w 287"/>
              <a:gd name="T51" fmla="*/ 0 h 292"/>
              <a:gd name="T52" fmla="*/ 160 w 287"/>
              <a:gd name="T53" fmla="*/ 0 h 292"/>
              <a:gd name="T54" fmla="*/ 179 w 287"/>
              <a:gd name="T55" fmla="*/ 1 h 292"/>
              <a:gd name="T56" fmla="*/ 197 w 287"/>
              <a:gd name="T57" fmla="*/ 1 h 292"/>
              <a:gd name="T58" fmla="*/ 215 w 287"/>
              <a:gd name="T59" fmla="*/ 1 h 292"/>
              <a:gd name="T60" fmla="*/ 233 w 287"/>
              <a:gd name="T61" fmla="*/ 1 h 292"/>
              <a:gd name="T62" fmla="*/ 250 w 287"/>
              <a:gd name="T63" fmla="*/ 1 h 292"/>
              <a:gd name="T64" fmla="*/ 266 w 287"/>
              <a:gd name="T65" fmla="*/ 0 h 292"/>
              <a:gd name="T66" fmla="*/ 283 w 287"/>
              <a:gd name="T67" fmla="*/ 0 h 292"/>
              <a:gd name="T68" fmla="*/ 284 w 287"/>
              <a:gd name="T69" fmla="*/ 45 h 292"/>
              <a:gd name="T70" fmla="*/ 285 w 287"/>
              <a:gd name="T71" fmla="*/ 143 h 292"/>
              <a:gd name="T72" fmla="*/ 287 w 287"/>
              <a:gd name="T73" fmla="*/ 242 h 292"/>
              <a:gd name="T74" fmla="*/ 283 w 287"/>
              <a:gd name="T75" fmla="*/ 292 h 2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7"/>
              <a:gd name="T115" fmla="*/ 0 h 292"/>
              <a:gd name="T116" fmla="*/ 287 w 287"/>
              <a:gd name="T117" fmla="*/ 292 h 29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7" h="292">
                <a:moveTo>
                  <a:pt x="283" y="292"/>
                </a:moveTo>
                <a:lnTo>
                  <a:pt x="267" y="292"/>
                </a:lnTo>
                <a:lnTo>
                  <a:pt x="251" y="292"/>
                </a:lnTo>
                <a:lnTo>
                  <a:pt x="233" y="292"/>
                </a:lnTo>
                <a:lnTo>
                  <a:pt x="215" y="292"/>
                </a:lnTo>
                <a:lnTo>
                  <a:pt x="196" y="292"/>
                </a:lnTo>
                <a:lnTo>
                  <a:pt x="177" y="292"/>
                </a:lnTo>
                <a:lnTo>
                  <a:pt x="158" y="292"/>
                </a:lnTo>
                <a:lnTo>
                  <a:pt x="139" y="292"/>
                </a:lnTo>
                <a:lnTo>
                  <a:pt x="120" y="292"/>
                </a:lnTo>
                <a:lnTo>
                  <a:pt x="100" y="292"/>
                </a:lnTo>
                <a:lnTo>
                  <a:pt x="83" y="292"/>
                </a:lnTo>
                <a:lnTo>
                  <a:pt x="65" y="292"/>
                </a:lnTo>
                <a:lnTo>
                  <a:pt x="48" y="291"/>
                </a:lnTo>
                <a:lnTo>
                  <a:pt x="33" y="291"/>
                </a:lnTo>
                <a:lnTo>
                  <a:pt x="19" y="289"/>
                </a:lnTo>
                <a:lnTo>
                  <a:pt x="6" y="288"/>
                </a:lnTo>
                <a:lnTo>
                  <a:pt x="0" y="6"/>
                </a:lnTo>
                <a:lnTo>
                  <a:pt x="16" y="4"/>
                </a:lnTo>
                <a:lnTo>
                  <a:pt x="34" y="2"/>
                </a:lnTo>
                <a:lnTo>
                  <a:pt x="51" y="1"/>
                </a:lnTo>
                <a:lnTo>
                  <a:pt x="69" y="1"/>
                </a:lnTo>
                <a:lnTo>
                  <a:pt x="88" y="0"/>
                </a:lnTo>
                <a:lnTo>
                  <a:pt x="106" y="0"/>
                </a:lnTo>
                <a:lnTo>
                  <a:pt x="123" y="0"/>
                </a:lnTo>
                <a:lnTo>
                  <a:pt x="142" y="0"/>
                </a:lnTo>
                <a:lnTo>
                  <a:pt x="160" y="0"/>
                </a:lnTo>
                <a:lnTo>
                  <a:pt x="179" y="1"/>
                </a:lnTo>
                <a:lnTo>
                  <a:pt x="197" y="1"/>
                </a:lnTo>
                <a:lnTo>
                  <a:pt x="215" y="1"/>
                </a:lnTo>
                <a:lnTo>
                  <a:pt x="233" y="1"/>
                </a:lnTo>
                <a:lnTo>
                  <a:pt x="250" y="1"/>
                </a:lnTo>
                <a:lnTo>
                  <a:pt x="266" y="0"/>
                </a:lnTo>
                <a:lnTo>
                  <a:pt x="283" y="0"/>
                </a:lnTo>
                <a:lnTo>
                  <a:pt x="284" y="45"/>
                </a:lnTo>
                <a:lnTo>
                  <a:pt x="285" y="143"/>
                </a:lnTo>
                <a:lnTo>
                  <a:pt x="287" y="242"/>
                </a:lnTo>
                <a:lnTo>
                  <a:pt x="283" y="292"/>
                </a:lnTo>
                <a:close/>
              </a:path>
            </a:pathLst>
          </a:custGeom>
          <a:solidFill>
            <a:srgbClr val="F2E8D3"/>
          </a:solidFill>
          <a:ln w="9525">
            <a:noFill/>
            <a:round/>
            <a:headEnd/>
            <a:tailEnd/>
          </a:ln>
        </p:spPr>
        <p:txBody>
          <a:bodyPr/>
          <a:lstStyle/>
          <a:p>
            <a:endParaRPr lang="es-ES"/>
          </a:p>
        </p:txBody>
      </p:sp>
      <p:sp>
        <p:nvSpPr>
          <p:cNvPr id="90132" name="Freeform 20"/>
          <p:cNvSpPr>
            <a:spLocks/>
          </p:cNvSpPr>
          <p:nvPr/>
        </p:nvSpPr>
        <p:spPr bwMode="auto">
          <a:xfrm>
            <a:off x="4764088" y="3414713"/>
            <a:ext cx="1185862" cy="1250950"/>
          </a:xfrm>
          <a:custGeom>
            <a:avLst/>
            <a:gdLst>
              <a:gd name="T0" fmla="*/ 546 w 747"/>
              <a:gd name="T1" fmla="*/ 97 h 788"/>
              <a:gd name="T2" fmla="*/ 592 w 747"/>
              <a:gd name="T3" fmla="*/ 148 h 788"/>
              <a:gd name="T4" fmla="*/ 623 w 747"/>
              <a:gd name="T5" fmla="*/ 208 h 788"/>
              <a:gd name="T6" fmla="*/ 655 w 747"/>
              <a:gd name="T7" fmla="*/ 266 h 788"/>
              <a:gd name="T8" fmla="*/ 701 w 747"/>
              <a:gd name="T9" fmla="*/ 316 h 788"/>
              <a:gd name="T10" fmla="*/ 741 w 747"/>
              <a:gd name="T11" fmla="*/ 347 h 788"/>
              <a:gd name="T12" fmla="*/ 711 w 747"/>
              <a:gd name="T13" fmla="*/ 370 h 788"/>
              <a:gd name="T14" fmla="*/ 692 w 747"/>
              <a:gd name="T15" fmla="*/ 400 h 788"/>
              <a:gd name="T16" fmla="*/ 691 w 747"/>
              <a:gd name="T17" fmla="*/ 463 h 788"/>
              <a:gd name="T18" fmla="*/ 667 w 747"/>
              <a:gd name="T19" fmla="*/ 502 h 788"/>
              <a:gd name="T20" fmla="*/ 599 w 747"/>
              <a:gd name="T21" fmla="*/ 487 h 788"/>
              <a:gd name="T22" fmla="*/ 534 w 747"/>
              <a:gd name="T23" fmla="*/ 468 h 788"/>
              <a:gd name="T24" fmla="*/ 521 w 747"/>
              <a:gd name="T25" fmla="*/ 437 h 788"/>
              <a:gd name="T26" fmla="*/ 556 w 747"/>
              <a:gd name="T27" fmla="*/ 416 h 788"/>
              <a:gd name="T28" fmla="*/ 535 w 747"/>
              <a:gd name="T29" fmla="*/ 397 h 788"/>
              <a:gd name="T30" fmla="*/ 500 w 747"/>
              <a:gd name="T31" fmla="*/ 414 h 788"/>
              <a:gd name="T32" fmla="*/ 473 w 747"/>
              <a:gd name="T33" fmla="*/ 441 h 788"/>
              <a:gd name="T34" fmla="*/ 456 w 747"/>
              <a:gd name="T35" fmla="*/ 485 h 788"/>
              <a:gd name="T36" fmla="*/ 465 w 747"/>
              <a:gd name="T37" fmla="*/ 546 h 788"/>
              <a:gd name="T38" fmla="*/ 483 w 747"/>
              <a:gd name="T39" fmla="*/ 514 h 788"/>
              <a:gd name="T40" fmla="*/ 495 w 747"/>
              <a:gd name="T41" fmla="*/ 486 h 788"/>
              <a:gd name="T42" fmla="*/ 546 w 747"/>
              <a:gd name="T43" fmla="*/ 501 h 788"/>
              <a:gd name="T44" fmla="*/ 613 w 747"/>
              <a:gd name="T45" fmla="*/ 523 h 788"/>
              <a:gd name="T46" fmla="*/ 686 w 747"/>
              <a:gd name="T47" fmla="*/ 537 h 788"/>
              <a:gd name="T48" fmla="*/ 734 w 747"/>
              <a:gd name="T49" fmla="*/ 612 h 788"/>
              <a:gd name="T50" fmla="*/ 729 w 747"/>
              <a:gd name="T51" fmla="*/ 709 h 788"/>
              <a:gd name="T52" fmla="*/ 676 w 747"/>
              <a:gd name="T53" fmla="*/ 728 h 788"/>
              <a:gd name="T54" fmla="*/ 622 w 747"/>
              <a:gd name="T55" fmla="*/ 736 h 788"/>
              <a:gd name="T56" fmla="*/ 569 w 747"/>
              <a:gd name="T57" fmla="*/ 742 h 788"/>
              <a:gd name="T58" fmla="*/ 515 w 747"/>
              <a:gd name="T59" fmla="*/ 756 h 788"/>
              <a:gd name="T60" fmla="*/ 465 w 747"/>
              <a:gd name="T61" fmla="*/ 788 h 788"/>
              <a:gd name="T62" fmla="*/ 375 w 747"/>
              <a:gd name="T63" fmla="*/ 778 h 788"/>
              <a:gd name="T64" fmla="*/ 293 w 747"/>
              <a:gd name="T65" fmla="*/ 746 h 788"/>
              <a:gd name="T66" fmla="*/ 218 w 747"/>
              <a:gd name="T67" fmla="*/ 699 h 788"/>
              <a:gd name="T68" fmla="*/ 147 w 747"/>
              <a:gd name="T69" fmla="*/ 647 h 788"/>
              <a:gd name="T70" fmla="*/ 76 w 747"/>
              <a:gd name="T71" fmla="*/ 599 h 788"/>
              <a:gd name="T72" fmla="*/ 28 w 747"/>
              <a:gd name="T73" fmla="*/ 552 h 788"/>
              <a:gd name="T74" fmla="*/ 2 w 747"/>
              <a:gd name="T75" fmla="*/ 496 h 788"/>
              <a:gd name="T76" fmla="*/ 10 w 747"/>
              <a:gd name="T77" fmla="*/ 432 h 788"/>
              <a:gd name="T78" fmla="*/ 24 w 747"/>
              <a:gd name="T79" fmla="*/ 389 h 788"/>
              <a:gd name="T80" fmla="*/ 1 w 747"/>
              <a:gd name="T81" fmla="*/ 330 h 788"/>
              <a:gd name="T82" fmla="*/ 13 w 747"/>
              <a:gd name="T83" fmla="*/ 259 h 788"/>
              <a:gd name="T84" fmla="*/ 64 w 747"/>
              <a:gd name="T85" fmla="*/ 205 h 788"/>
              <a:gd name="T86" fmla="*/ 98 w 747"/>
              <a:gd name="T87" fmla="*/ 149 h 788"/>
              <a:gd name="T88" fmla="*/ 132 w 747"/>
              <a:gd name="T89" fmla="*/ 83 h 788"/>
              <a:gd name="T90" fmla="*/ 223 w 747"/>
              <a:gd name="T91" fmla="*/ 75 h 788"/>
              <a:gd name="T92" fmla="*/ 278 w 747"/>
              <a:gd name="T93" fmla="*/ 18 h 788"/>
              <a:gd name="T94" fmla="*/ 312 w 747"/>
              <a:gd name="T95" fmla="*/ 2 h 788"/>
              <a:gd name="T96" fmla="*/ 351 w 747"/>
              <a:gd name="T97" fmla="*/ 0 h 788"/>
              <a:gd name="T98" fmla="*/ 388 w 747"/>
              <a:gd name="T99" fmla="*/ 13 h 788"/>
              <a:gd name="T100" fmla="*/ 433 w 747"/>
              <a:gd name="T101" fmla="*/ 39 h 788"/>
              <a:gd name="T102" fmla="*/ 483 w 747"/>
              <a:gd name="T103" fmla="*/ 64 h 78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47"/>
              <a:gd name="T157" fmla="*/ 0 h 788"/>
              <a:gd name="T158" fmla="*/ 747 w 747"/>
              <a:gd name="T159" fmla="*/ 788 h 78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47" h="788">
                <a:moveTo>
                  <a:pt x="501" y="71"/>
                </a:moveTo>
                <a:lnTo>
                  <a:pt x="525" y="83"/>
                </a:lnTo>
                <a:lnTo>
                  <a:pt x="546" y="97"/>
                </a:lnTo>
                <a:lnTo>
                  <a:pt x="564" y="112"/>
                </a:lnTo>
                <a:lnTo>
                  <a:pt x="579" y="129"/>
                </a:lnTo>
                <a:lnTo>
                  <a:pt x="592" y="148"/>
                </a:lnTo>
                <a:lnTo>
                  <a:pt x="603" y="167"/>
                </a:lnTo>
                <a:lnTo>
                  <a:pt x="613" y="187"/>
                </a:lnTo>
                <a:lnTo>
                  <a:pt x="623" y="208"/>
                </a:lnTo>
                <a:lnTo>
                  <a:pt x="634" y="228"/>
                </a:lnTo>
                <a:lnTo>
                  <a:pt x="644" y="247"/>
                </a:lnTo>
                <a:lnTo>
                  <a:pt x="655" y="266"/>
                </a:lnTo>
                <a:lnTo>
                  <a:pt x="668" y="284"/>
                </a:lnTo>
                <a:lnTo>
                  <a:pt x="683" y="301"/>
                </a:lnTo>
                <a:lnTo>
                  <a:pt x="701" y="316"/>
                </a:lnTo>
                <a:lnTo>
                  <a:pt x="723" y="329"/>
                </a:lnTo>
                <a:lnTo>
                  <a:pt x="747" y="339"/>
                </a:lnTo>
                <a:lnTo>
                  <a:pt x="741" y="347"/>
                </a:lnTo>
                <a:lnTo>
                  <a:pt x="732" y="354"/>
                </a:lnTo>
                <a:lnTo>
                  <a:pt x="722" y="362"/>
                </a:lnTo>
                <a:lnTo>
                  <a:pt x="711" y="370"/>
                </a:lnTo>
                <a:lnTo>
                  <a:pt x="701" y="379"/>
                </a:lnTo>
                <a:lnTo>
                  <a:pt x="695" y="389"/>
                </a:lnTo>
                <a:lnTo>
                  <a:pt x="692" y="400"/>
                </a:lnTo>
                <a:lnTo>
                  <a:pt x="694" y="413"/>
                </a:lnTo>
                <a:lnTo>
                  <a:pt x="687" y="442"/>
                </a:lnTo>
                <a:lnTo>
                  <a:pt x="691" y="463"/>
                </a:lnTo>
                <a:lnTo>
                  <a:pt x="695" y="483"/>
                </a:lnTo>
                <a:lnTo>
                  <a:pt x="691" y="509"/>
                </a:lnTo>
                <a:lnTo>
                  <a:pt x="667" y="502"/>
                </a:lnTo>
                <a:lnTo>
                  <a:pt x="644" y="497"/>
                </a:lnTo>
                <a:lnTo>
                  <a:pt x="621" y="492"/>
                </a:lnTo>
                <a:lnTo>
                  <a:pt x="599" y="487"/>
                </a:lnTo>
                <a:lnTo>
                  <a:pt x="578" y="482"/>
                </a:lnTo>
                <a:lnTo>
                  <a:pt x="556" y="476"/>
                </a:lnTo>
                <a:lnTo>
                  <a:pt x="534" y="468"/>
                </a:lnTo>
                <a:lnTo>
                  <a:pt x="513" y="458"/>
                </a:lnTo>
                <a:lnTo>
                  <a:pt x="513" y="448"/>
                </a:lnTo>
                <a:lnTo>
                  <a:pt x="521" y="437"/>
                </a:lnTo>
                <a:lnTo>
                  <a:pt x="533" y="430"/>
                </a:lnTo>
                <a:lnTo>
                  <a:pt x="546" y="423"/>
                </a:lnTo>
                <a:lnTo>
                  <a:pt x="556" y="416"/>
                </a:lnTo>
                <a:lnTo>
                  <a:pt x="560" y="409"/>
                </a:lnTo>
                <a:lnTo>
                  <a:pt x="555" y="403"/>
                </a:lnTo>
                <a:lnTo>
                  <a:pt x="535" y="397"/>
                </a:lnTo>
                <a:lnTo>
                  <a:pt x="523" y="402"/>
                </a:lnTo>
                <a:lnTo>
                  <a:pt x="511" y="408"/>
                </a:lnTo>
                <a:lnTo>
                  <a:pt x="500" y="414"/>
                </a:lnTo>
                <a:lnTo>
                  <a:pt x="490" y="422"/>
                </a:lnTo>
                <a:lnTo>
                  <a:pt x="481" y="431"/>
                </a:lnTo>
                <a:lnTo>
                  <a:pt x="473" y="441"/>
                </a:lnTo>
                <a:lnTo>
                  <a:pt x="467" y="451"/>
                </a:lnTo>
                <a:lnTo>
                  <a:pt x="461" y="464"/>
                </a:lnTo>
                <a:lnTo>
                  <a:pt x="456" y="485"/>
                </a:lnTo>
                <a:lnTo>
                  <a:pt x="454" y="506"/>
                </a:lnTo>
                <a:lnTo>
                  <a:pt x="456" y="527"/>
                </a:lnTo>
                <a:lnTo>
                  <a:pt x="465" y="546"/>
                </a:lnTo>
                <a:lnTo>
                  <a:pt x="476" y="538"/>
                </a:lnTo>
                <a:lnTo>
                  <a:pt x="481" y="527"/>
                </a:lnTo>
                <a:lnTo>
                  <a:pt x="483" y="514"/>
                </a:lnTo>
                <a:lnTo>
                  <a:pt x="486" y="502"/>
                </a:lnTo>
                <a:lnTo>
                  <a:pt x="488" y="492"/>
                </a:lnTo>
                <a:lnTo>
                  <a:pt x="495" y="486"/>
                </a:lnTo>
                <a:lnTo>
                  <a:pt x="506" y="485"/>
                </a:lnTo>
                <a:lnTo>
                  <a:pt x="524" y="490"/>
                </a:lnTo>
                <a:lnTo>
                  <a:pt x="546" y="501"/>
                </a:lnTo>
                <a:lnTo>
                  <a:pt x="567" y="510"/>
                </a:lnTo>
                <a:lnTo>
                  <a:pt x="590" y="518"/>
                </a:lnTo>
                <a:lnTo>
                  <a:pt x="613" y="523"/>
                </a:lnTo>
                <a:lnTo>
                  <a:pt x="637" y="528"/>
                </a:lnTo>
                <a:lnTo>
                  <a:pt x="662" y="533"/>
                </a:lnTo>
                <a:lnTo>
                  <a:pt x="686" y="537"/>
                </a:lnTo>
                <a:lnTo>
                  <a:pt x="710" y="541"/>
                </a:lnTo>
                <a:lnTo>
                  <a:pt x="723" y="575"/>
                </a:lnTo>
                <a:lnTo>
                  <a:pt x="734" y="612"/>
                </a:lnTo>
                <a:lnTo>
                  <a:pt x="743" y="653"/>
                </a:lnTo>
                <a:lnTo>
                  <a:pt x="747" y="698"/>
                </a:lnTo>
                <a:lnTo>
                  <a:pt x="729" y="709"/>
                </a:lnTo>
                <a:lnTo>
                  <a:pt x="711" y="717"/>
                </a:lnTo>
                <a:lnTo>
                  <a:pt x="694" y="723"/>
                </a:lnTo>
                <a:lnTo>
                  <a:pt x="676" y="728"/>
                </a:lnTo>
                <a:lnTo>
                  <a:pt x="658" y="732"/>
                </a:lnTo>
                <a:lnTo>
                  <a:pt x="640" y="735"/>
                </a:lnTo>
                <a:lnTo>
                  <a:pt x="622" y="736"/>
                </a:lnTo>
                <a:lnTo>
                  <a:pt x="604" y="737"/>
                </a:lnTo>
                <a:lnTo>
                  <a:pt x="586" y="740"/>
                </a:lnTo>
                <a:lnTo>
                  <a:pt x="569" y="742"/>
                </a:lnTo>
                <a:lnTo>
                  <a:pt x="551" y="745"/>
                </a:lnTo>
                <a:lnTo>
                  <a:pt x="533" y="750"/>
                </a:lnTo>
                <a:lnTo>
                  <a:pt x="515" y="756"/>
                </a:lnTo>
                <a:lnTo>
                  <a:pt x="498" y="764"/>
                </a:lnTo>
                <a:lnTo>
                  <a:pt x="482" y="775"/>
                </a:lnTo>
                <a:lnTo>
                  <a:pt x="465" y="788"/>
                </a:lnTo>
                <a:lnTo>
                  <a:pt x="435" y="788"/>
                </a:lnTo>
                <a:lnTo>
                  <a:pt x="404" y="784"/>
                </a:lnTo>
                <a:lnTo>
                  <a:pt x="375" y="778"/>
                </a:lnTo>
                <a:lnTo>
                  <a:pt x="347" y="770"/>
                </a:lnTo>
                <a:lnTo>
                  <a:pt x="320" y="759"/>
                </a:lnTo>
                <a:lnTo>
                  <a:pt x="293" y="746"/>
                </a:lnTo>
                <a:lnTo>
                  <a:pt x="268" y="731"/>
                </a:lnTo>
                <a:lnTo>
                  <a:pt x="243" y="715"/>
                </a:lnTo>
                <a:lnTo>
                  <a:pt x="218" y="699"/>
                </a:lnTo>
                <a:lnTo>
                  <a:pt x="194" y="681"/>
                </a:lnTo>
                <a:lnTo>
                  <a:pt x="171" y="664"/>
                </a:lnTo>
                <a:lnTo>
                  <a:pt x="147" y="647"/>
                </a:lnTo>
                <a:lnTo>
                  <a:pt x="124" y="630"/>
                </a:lnTo>
                <a:lnTo>
                  <a:pt x="99" y="613"/>
                </a:lnTo>
                <a:lnTo>
                  <a:pt x="76" y="599"/>
                </a:lnTo>
                <a:lnTo>
                  <a:pt x="52" y="585"/>
                </a:lnTo>
                <a:lnTo>
                  <a:pt x="39" y="569"/>
                </a:lnTo>
                <a:lnTo>
                  <a:pt x="28" y="552"/>
                </a:lnTo>
                <a:lnTo>
                  <a:pt x="16" y="534"/>
                </a:lnTo>
                <a:lnTo>
                  <a:pt x="9" y="515"/>
                </a:lnTo>
                <a:lnTo>
                  <a:pt x="2" y="496"/>
                </a:lnTo>
                <a:lnTo>
                  <a:pt x="0" y="476"/>
                </a:lnTo>
                <a:lnTo>
                  <a:pt x="2" y="454"/>
                </a:lnTo>
                <a:lnTo>
                  <a:pt x="10" y="432"/>
                </a:lnTo>
                <a:lnTo>
                  <a:pt x="19" y="421"/>
                </a:lnTo>
                <a:lnTo>
                  <a:pt x="23" y="405"/>
                </a:lnTo>
                <a:lnTo>
                  <a:pt x="24" y="389"/>
                </a:lnTo>
                <a:lnTo>
                  <a:pt x="22" y="374"/>
                </a:lnTo>
                <a:lnTo>
                  <a:pt x="8" y="354"/>
                </a:lnTo>
                <a:lnTo>
                  <a:pt x="1" y="330"/>
                </a:lnTo>
                <a:lnTo>
                  <a:pt x="1" y="305"/>
                </a:lnTo>
                <a:lnTo>
                  <a:pt x="5" y="280"/>
                </a:lnTo>
                <a:lnTo>
                  <a:pt x="13" y="259"/>
                </a:lnTo>
                <a:lnTo>
                  <a:pt x="28" y="241"/>
                </a:lnTo>
                <a:lnTo>
                  <a:pt x="46" y="223"/>
                </a:lnTo>
                <a:lnTo>
                  <a:pt x="64" y="205"/>
                </a:lnTo>
                <a:lnTo>
                  <a:pt x="81" y="187"/>
                </a:lnTo>
                <a:lnTo>
                  <a:pt x="93" y="170"/>
                </a:lnTo>
                <a:lnTo>
                  <a:pt x="98" y="149"/>
                </a:lnTo>
                <a:lnTo>
                  <a:pt x="92" y="125"/>
                </a:lnTo>
                <a:lnTo>
                  <a:pt x="108" y="97"/>
                </a:lnTo>
                <a:lnTo>
                  <a:pt x="132" y="83"/>
                </a:lnTo>
                <a:lnTo>
                  <a:pt x="162" y="78"/>
                </a:lnTo>
                <a:lnTo>
                  <a:pt x="192" y="76"/>
                </a:lnTo>
                <a:lnTo>
                  <a:pt x="223" y="75"/>
                </a:lnTo>
                <a:lnTo>
                  <a:pt x="249" y="67"/>
                </a:lnTo>
                <a:lnTo>
                  <a:pt x="268" y="50"/>
                </a:lnTo>
                <a:lnTo>
                  <a:pt x="278" y="18"/>
                </a:lnTo>
                <a:lnTo>
                  <a:pt x="288" y="11"/>
                </a:lnTo>
                <a:lnTo>
                  <a:pt x="300" y="6"/>
                </a:lnTo>
                <a:lnTo>
                  <a:pt x="312" y="2"/>
                </a:lnTo>
                <a:lnTo>
                  <a:pt x="325" y="1"/>
                </a:lnTo>
                <a:lnTo>
                  <a:pt x="338" y="0"/>
                </a:lnTo>
                <a:lnTo>
                  <a:pt x="351" y="0"/>
                </a:lnTo>
                <a:lnTo>
                  <a:pt x="362" y="1"/>
                </a:lnTo>
                <a:lnTo>
                  <a:pt x="372" y="4"/>
                </a:lnTo>
                <a:lnTo>
                  <a:pt x="388" y="13"/>
                </a:lnTo>
                <a:lnTo>
                  <a:pt x="403" y="20"/>
                </a:lnTo>
                <a:lnTo>
                  <a:pt x="418" y="30"/>
                </a:lnTo>
                <a:lnTo>
                  <a:pt x="433" y="39"/>
                </a:lnTo>
                <a:lnTo>
                  <a:pt x="450" y="48"/>
                </a:lnTo>
                <a:lnTo>
                  <a:pt x="465" y="56"/>
                </a:lnTo>
                <a:lnTo>
                  <a:pt x="483" y="64"/>
                </a:lnTo>
                <a:lnTo>
                  <a:pt x="501" y="71"/>
                </a:lnTo>
                <a:close/>
              </a:path>
            </a:pathLst>
          </a:custGeom>
          <a:solidFill>
            <a:srgbClr val="F2E8D3"/>
          </a:solidFill>
          <a:ln w="9525">
            <a:noFill/>
            <a:round/>
            <a:headEnd/>
            <a:tailEnd/>
          </a:ln>
        </p:spPr>
        <p:txBody>
          <a:bodyPr/>
          <a:lstStyle/>
          <a:p>
            <a:endParaRPr lang="es-ES"/>
          </a:p>
        </p:txBody>
      </p:sp>
      <p:sp>
        <p:nvSpPr>
          <p:cNvPr id="90133" name="Freeform 21"/>
          <p:cNvSpPr>
            <a:spLocks/>
          </p:cNvSpPr>
          <p:nvPr/>
        </p:nvSpPr>
        <p:spPr bwMode="auto">
          <a:xfrm>
            <a:off x="7029450" y="3509963"/>
            <a:ext cx="384175" cy="366712"/>
          </a:xfrm>
          <a:custGeom>
            <a:avLst/>
            <a:gdLst>
              <a:gd name="T0" fmla="*/ 237 w 242"/>
              <a:gd name="T1" fmla="*/ 228 h 231"/>
              <a:gd name="T2" fmla="*/ 0 w 242"/>
              <a:gd name="T3" fmla="*/ 231 h 231"/>
              <a:gd name="T4" fmla="*/ 9 w 242"/>
              <a:gd name="T5" fmla="*/ 222 h 231"/>
              <a:gd name="T6" fmla="*/ 19 w 242"/>
              <a:gd name="T7" fmla="*/ 210 h 231"/>
              <a:gd name="T8" fmla="*/ 30 w 242"/>
              <a:gd name="T9" fmla="*/ 198 h 231"/>
              <a:gd name="T10" fmla="*/ 44 w 242"/>
              <a:gd name="T11" fmla="*/ 183 h 231"/>
              <a:gd name="T12" fmla="*/ 60 w 242"/>
              <a:gd name="T13" fmla="*/ 168 h 231"/>
              <a:gd name="T14" fmla="*/ 76 w 242"/>
              <a:gd name="T15" fmla="*/ 153 h 231"/>
              <a:gd name="T16" fmla="*/ 93 w 242"/>
              <a:gd name="T17" fmla="*/ 136 h 231"/>
              <a:gd name="T18" fmla="*/ 110 w 242"/>
              <a:gd name="T19" fmla="*/ 120 h 231"/>
              <a:gd name="T20" fmla="*/ 127 w 242"/>
              <a:gd name="T21" fmla="*/ 103 h 231"/>
              <a:gd name="T22" fmla="*/ 145 w 242"/>
              <a:gd name="T23" fmla="*/ 87 h 231"/>
              <a:gd name="T24" fmla="*/ 162 w 242"/>
              <a:gd name="T25" fmla="*/ 70 h 231"/>
              <a:gd name="T26" fmla="*/ 180 w 242"/>
              <a:gd name="T27" fmla="*/ 55 h 231"/>
              <a:gd name="T28" fmla="*/ 195 w 242"/>
              <a:gd name="T29" fmla="*/ 39 h 231"/>
              <a:gd name="T30" fmla="*/ 210 w 242"/>
              <a:gd name="T31" fmla="*/ 25 h 231"/>
              <a:gd name="T32" fmla="*/ 224 w 242"/>
              <a:gd name="T33" fmla="*/ 11 h 231"/>
              <a:gd name="T34" fmla="*/ 237 w 242"/>
              <a:gd name="T35" fmla="*/ 0 h 231"/>
              <a:gd name="T36" fmla="*/ 238 w 242"/>
              <a:gd name="T37" fmla="*/ 58 h 231"/>
              <a:gd name="T38" fmla="*/ 241 w 242"/>
              <a:gd name="T39" fmla="*/ 125 h 231"/>
              <a:gd name="T40" fmla="*/ 242 w 242"/>
              <a:gd name="T41" fmla="*/ 186 h 231"/>
              <a:gd name="T42" fmla="*/ 237 w 242"/>
              <a:gd name="T43" fmla="*/ 228 h 23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42"/>
              <a:gd name="T67" fmla="*/ 0 h 231"/>
              <a:gd name="T68" fmla="*/ 242 w 242"/>
              <a:gd name="T69" fmla="*/ 231 h 23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42" h="231">
                <a:moveTo>
                  <a:pt x="237" y="228"/>
                </a:moveTo>
                <a:lnTo>
                  <a:pt x="0" y="231"/>
                </a:lnTo>
                <a:lnTo>
                  <a:pt x="9" y="222"/>
                </a:lnTo>
                <a:lnTo>
                  <a:pt x="19" y="210"/>
                </a:lnTo>
                <a:lnTo>
                  <a:pt x="30" y="198"/>
                </a:lnTo>
                <a:lnTo>
                  <a:pt x="44" y="183"/>
                </a:lnTo>
                <a:lnTo>
                  <a:pt x="60" y="168"/>
                </a:lnTo>
                <a:lnTo>
                  <a:pt x="76" y="153"/>
                </a:lnTo>
                <a:lnTo>
                  <a:pt x="93" y="136"/>
                </a:lnTo>
                <a:lnTo>
                  <a:pt x="110" y="120"/>
                </a:lnTo>
                <a:lnTo>
                  <a:pt x="127" y="103"/>
                </a:lnTo>
                <a:lnTo>
                  <a:pt x="145" y="87"/>
                </a:lnTo>
                <a:lnTo>
                  <a:pt x="162" y="70"/>
                </a:lnTo>
                <a:lnTo>
                  <a:pt x="180" y="55"/>
                </a:lnTo>
                <a:lnTo>
                  <a:pt x="195" y="39"/>
                </a:lnTo>
                <a:lnTo>
                  <a:pt x="210" y="25"/>
                </a:lnTo>
                <a:lnTo>
                  <a:pt x="224" y="11"/>
                </a:lnTo>
                <a:lnTo>
                  <a:pt x="237" y="0"/>
                </a:lnTo>
                <a:lnTo>
                  <a:pt x="238" y="58"/>
                </a:lnTo>
                <a:lnTo>
                  <a:pt x="241" y="125"/>
                </a:lnTo>
                <a:lnTo>
                  <a:pt x="242" y="186"/>
                </a:lnTo>
                <a:lnTo>
                  <a:pt x="237" y="228"/>
                </a:lnTo>
                <a:close/>
              </a:path>
            </a:pathLst>
          </a:custGeom>
          <a:solidFill>
            <a:srgbClr val="F2E8D3"/>
          </a:solidFill>
          <a:ln w="9525">
            <a:noFill/>
            <a:round/>
            <a:headEnd/>
            <a:tailEnd/>
          </a:ln>
        </p:spPr>
        <p:txBody>
          <a:bodyPr/>
          <a:lstStyle/>
          <a:p>
            <a:endParaRPr lang="es-ES"/>
          </a:p>
        </p:txBody>
      </p:sp>
      <p:sp>
        <p:nvSpPr>
          <p:cNvPr id="90134" name="Freeform 22"/>
          <p:cNvSpPr>
            <a:spLocks/>
          </p:cNvSpPr>
          <p:nvPr/>
        </p:nvSpPr>
        <p:spPr bwMode="auto">
          <a:xfrm>
            <a:off x="4811713" y="3571875"/>
            <a:ext cx="447675" cy="350838"/>
          </a:xfrm>
          <a:custGeom>
            <a:avLst/>
            <a:gdLst>
              <a:gd name="T0" fmla="*/ 282 w 282"/>
              <a:gd name="T1" fmla="*/ 28 h 221"/>
              <a:gd name="T2" fmla="*/ 275 w 282"/>
              <a:gd name="T3" fmla="*/ 35 h 221"/>
              <a:gd name="T4" fmla="*/ 266 w 282"/>
              <a:gd name="T5" fmla="*/ 37 h 221"/>
              <a:gd name="T6" fmla="*/ 256 w 282"/>
              <a:gd name="T7" fmla="*/ 37 h 221"/>
              <a:gd name="T8" fmla="*/ 245 w 282"/>
              <a:gd name="T9" fmla="*/ 36 h 221"/>
              <a:gd name="T10" fmla="*/ 234 w 282"/>
              <a:gd name="T11" fmla="*/ 35 h 221"/>
              <a:gd name="T12" fmla="*/ 222 w 282"/>
              <a:gd name="T13" fmla="*/ 34 h 221"/>
              <a:gd name="T14" fmla="*/ 211 w 282"/>
              <a:gd name="T15" fmla="*/ 32 h 221"/>
              <a:gd name="T16" fmla="*/ 201 w 282"/>
              <a:gd name="T17" fmla="*/ 35 h 221"/>
              <a:gd name="T18" fmla="*/ 185 w 282"/>
              <a:gd name="T19" fmla="*/ 40 h 221"/>
              <a:gd name="T20" fmla="*/ 171 w 282"/>
              <a:gd name="T21" fmla="*/ 48 h 221"/>
              <a:gd name="T22" fmla="*/ 161 w 282"/>
              <a:gd name="T23" fmla="*/ 56 h 221"/>
              <a:gd name="T24" fmla="*/ 152 w 282"/>
              <a:gd name="T25" fmla="*/ 67 h 221"/>
              <a:gd name="T26" fmla="*/ 145 w 282"/>
              <a:gd name="T27" fmla="*/ 79 h 221"/>
              <a:gd name="T28" fmla="*/ 138 w 282"/>
              <a:gd name="T29" fmla="*/ 92 h 221"/>
              <a:gd name="T30" fmla="*/ 134 w 282"/>
              <a:gd name="T31" fmla="*/ 107 h 221"/>
              <a:gd name="T32" fmla="*/ 129 w 282"/>
              <a:gd name="T33" fmla="*/ 122 h 221"/>
              <a:gd name="T34" fmla="*/ 113 w 282"/>
              <a:gd name="T35" fmla="*/ 130 h 221"/>
              <a:gd name="T36" fmla="*/ 95 w 282"/>
              <a:gd name="T37" fmla="*/ 139 h 221"/>
              <a:gd name="T38" fmla="*/ 77 w 282"/>
              <a:gd name="T39" fmla="*/ 150 h 221"/>
              <a:gd name="T40" fmla="*/ 59 w 282"/>
              <a:gd name="T41" fmla="*/ 160 h 221"/>
              <a:gd name="T42" fmla="*/ 43 w 282"/>
              <a:gd name="T43" fmla="*/ 173 h 221"/>
              <a:gd name="T44" fmla="*/ 27 w 282"/>
              <a:gd name="T45" fmla="*/ 187 h 221"/>
              <a:gd name="T46" fmla="*/ 14 w 282"/>
              <a:gd name="T47" fmla="*/ 202 h 221"/>
              <a:gd name="T48" fmla="*/ 3 w 282"/>
              <a:gd name="T49" fmla="*/ 221 h 221"/>
              <a:gd name="T50" fmla="*/ 0 w 282"/>
              <a:gd name="T51" fmla="*/ 197 h 221"/>
              <a:gd name="T52" fmla="*/ 6 w 282"/>
              <a:gd name="T53" fmla="*/ 175 h 221"/>
              <a:gd name="T54" fmla="*/ 16 w 282"/>
              <a:gd name="T55" fmla="*/ 156 h 221"/>
              <a:gd name="T56" fmla="*/ 31 w 282"/>
              <a:gd name="T57" fmla="*/ 138 h 221"/>
              <a:gd name="T58" fmla="*/ 41 w 282"/>
              <a:gd name="T59" fmla="*/ 134 h 221"/>
              <a:gd name="T60" fmla="*/ 50 w 282"/>
              <a:gd name="T61" fmla="*/ 130 h 221"/>
              <a:gd name="T62" fmla="*/ 60 w 282"/>
              <a:gd name="T63" fmla="*/ 128 h 221"/>
              <a:gd name="T64" fmla="*/ 69 w 282"/>
              <a:gd name="T65" fmla="*/ 124 h 221"/>
              <a:gd name="T66" fmla="*/ 78 w 282"/>
              <a:gd name="T67" fmla="*/ 123 h 221"/>
              <a:gd name="T68" fmla="*/ 88 w 282"/>
              <a:gd name="T69" fmla="*/ 120 h 221"/>
              <a:gd name="T70" fmla="*/ 99 w 282"/>
              <a:gd name="T71" fmla="*/ 119 h 221"/>
              <a:gd name="T72" fmla="*/ 110 w 282"/>
              <a:gd name="T73" fmla="*/ 119 h 221"/>
              <a:gd name="T74" fmla="*/ 120 w 282"/>
              <a:gd name="T75" fmla="*/ 102 h 221"/>
              <a:gd name="T76" fmla="*/ 129 w 282"/>
              <a:gd name="T77" fmla="*/ 83 h 221"/>
              <a:gd name="T78" fmla="*/ 136 w 282"/>
              <a:gd name="T79" fmla="*/ 64 h 221"/>
              <a:gd name="T80" fmla="*/ 143 w 282"/>
              <a:gd name="T81" fmla="*/ 46 h 221"/>
              <a:gd name="T82" fmla="*/ 152 w 282"/>
              <a:gd name="T83" fmla="*/ 28 h 221"/>
              <a:gd name="T84" fmla="*/ 165 w 282"/>
              <a:gd name="T85" fmla="*/ 16 h 221"/>
              <a:gd name="T86" fmla="*/ 182 w 282"/>
              <a:gd name="T87" fmla="*/ 5 h 221"/>
              <a:gd name="T88" fmla="*/ 206 w 282"/>
              <a:gd name="T89" fmla="*/ 0 h 221"/>
              <a:gd name="T90" fmla="*/ 216 w 282"/>
              <a:gd name="T91" fmla="*/ 0 h 221"/>
              <a:gd name="T92" fmla="*/ 226 w 282"/>
              <a:gd name="T93" fmla="*/ 2 h 221"/>
              <a:gd name="T94" fmla="*/ 235 w 282"/>
              <a:gd name="T95" fmla="*/ 5 h 221"/>
              <a:gd name="T96" fmla="*/ 245 w 282"/>
              <a:gd name="T97" fmla="*/ 9 h 221"/>
              <a:gd name="T98" fmla="*/ 254 w 282"/>
              <a:gd name="T99" fmla="*/ 14 h 221"/>
              <a:gd name="T100" fmla="*/ 263 w 282"/>
              <a:gd name="T101" fmla="*/ 18 h 221"/>
              <a:gd name="T102" fmla="*/ 273 w 282"/>
              <a:gd name="T103" fmla="*/ 23 h 221"/>
              <a:gd name="T104" fmla="*/ 282 w 282"/>
              <a:gd name="T105" fmla="*/ 28 h 22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82"/>
              <a:gd name="T160" fmla="*/ 0 h 221"/>
              <a:gd name="T161" fmla="*/ 282 w 282"/>
              <a:gd name="T162" fmla="*/ 221 h 22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82" h="221">
                <a:moveTo>
                  <a:pt x="282" y="28"/>
                </a:moveTo>
                <a:lnTo>
                  <a:pt x="275" y="35"/>
                </a:lnTo>
                <a:lnTo>
                  <a:pt x="266" y="37"/>
                </a:lnTo>
                <a:lnTo>
                  <a:pt x="256" y="37"/>
                </a:lnTo>
                <a:lnTo>
                  <a:pt x="245" y="36"/>
                </a:lnTo>
                <a:lnTo>
                  <a:pt x="234" y="35"/>
                </a:lnTo>
                <a:lnTo>
                  <a:pt x="222" y="34"/>
                </a:lnTo>
                <a:lnTo>
                  <a:pt x="211" y="32"/>
                </a:lnTo>
                <a:lnTo>
                  <a:pt x="201" y="35"/>
                </a:lnTo>
                <a:lnTo>
                  <a:pt x="185" y="40"/>
                </a:lnTo>
                <a:lnTo>
                  <a:pt x="171" y="48"/>
                </a:lnTo>
                <a:lnTo>
                  <a:pt x="161" y="56"/>
                </a:lnTo>
                <a:lnTo>
                  <a:pt x="152" y="67"/>
                </a:lnTo>
                <a:lnTo>
                  <a:pt x="145" y="79"/>
                </a:lnTo>
                <a:lnTo>
                  <a:pt x="138" y="92"/>
                </a:lnTo>
                <a:lnTo>
                  <a:pt x="134" y="107"/>
                </a:lnTo>
                <a:lnTo>
                  <a:pt x="129" y="122"/>
                </a:lnTo>
                <a:lnTo>
                  <a:pt x="113" y="130"/>
                </a:lnTo>
                <a:lnTo>
                  <a:pt x="95" y="139"/>
                </a:lnTo>
                <a:lnTo>
                  <a:pt x="77" y="150"/>
                </a:lnTo>
                <a:lnTo>
                  <a:pt x="59" y="160"/>
                </a:lnTo>
                <a:lnTo>
                  <a:pt x="43" y="173"/>
                </a:lnTo>
                <a:lnTo>
                  <a:pt x="27" y="187"/>
                </a:lnTo>
                <a:lnTo>
                  <a:pt x="14" y="202"/>
                </a:lnTo>
                <a:lnTo>
                  <a:pt x="3" y="221"/>
                </a:lnTo>
                <a:lnTo>
                  <a:pt x="0" y="197"/>
                </a:lnTo>
                <a:lnTo>
                  <a:pt x="6" y="175"/>
                </a:lnTo>
                <a:lnTo>
                  <a:pt x="16" y="156"/>
                </a:lnTo>
                <a:lnTo>
                  <a:pt x="31" y="138"/>
                </a:lnTo>
                <a:lnTo>
                  <a:pt x="41" y="134"/>
                </a:lnTo>
                <a:lnTo>
                  <a:pt x="50" y="130"/>
                </a:lnTo>
                <a:lnTo>
                  <a:pt x="60" y="128"/>
                </a:lnTo>
                <a:lnTo>
                  <a:pt x="69" y="124"/>
                </a:lnTo>
                <a:lnTo>
                  <a:pt x="78" y="123"/>
                </a:lnTo>
                <a:lnTo>
                  <a:pt x="88" y="120"/>
                </a:lnTo>
                <a:lnTo>
                  <a:pt x="99" y="119"/>
                </a:lnTo>
                <a:lnTo>
                  <a:pt x="110" y="119"/>
                </a:lnTo>
                <a:lnTo>
                  <a:pt x="120" y="102"/>
                </a:lnTo>
                <a:lnTo>
                  <a:pt x="129" y="83"/>
                </a:lnTo>
                <a:lnTo>
                  <a:pt x="136" y="64"/>
                </a:lnTo>
                <a:lnTo>
                  <a:pt x="143" y="46"/>
                </a:lnTo>
                <a:lnTo>
                  <a:pt x="152" y="28"/>
                </a:lnTo>
                <a:lnTo>
                  <a:pt x="165" y="16"/>
                </a:lnTo>
                <a:lnTo>
                  <a:pt x="182" y="5"/>
                </a:lnTo>
                <a:lnTo>
                  <a:pt x="206" y="0"/>
                </a:lnTo>
                <a:lnTo>
                  <a:pt x="216" y="0"/>
                </a:lnTo>
                <a:lnTo>
                  <a:pt x="226" y="2"/>
                </a:lnTo>
                <a:lnTo>
                  <a:pt x="235" y="5"/>
                </a:lnTo>
                <a:lnTo>
                  <a:pt x="245" y="9"/>
                </a:lnTo>
                <a:lnTo>
                  <a:pt x="254" y="14"/>
                </a:lnTo>
                <a:lnTo>
                  <a:pt x="263" y="18"/>
                </a:lnTo>
                <a:lnTo>
                  <a:pt x="273" y="23"/>
                </a:lnTo>
                <a:lnTo>
                  <a:pt x="282" y="28"/>
                </a:lnTo>
                <a:close/>
              </a:path>
            </a:pathLst>
          </a:custGeom>
          <a:solidFill>
            <a:srgbClr val="7F2B00"/>
          </a:solidFill>
          <a:ln w="9525">
            <a:noFill/>
            <a:round/>
            <a:headEnd/>
            <a:tailEnd/>
          </a:ln>
        </p:spPr>
        <p:txBody>
          <a:bodyPr/>
          <a:lstStyle/>
          <a:p>
            <a:endParaRPr lang="es-ES"/>
          </a:p>
        </p:txBody>
      </p:sp>
      <p:sp>
        <p:nvSpPr>
          <p:cNvPr id="90135" name="Freeform 23"/>
          <p:cNvSpPr>
            <a:spLocks/>
          </p:cNvSpPr>
          <p:nvPr/>
        </p:nvSpPr>
        <p:spPr bwMode="auto">
          <a:xfrm>
            <a:off x="5505450" y="3613150"/>
            <a:ext cx="130175" cy="139700"/>
          </a:xfrm>
          <a:custGeom>
            <a:avLst/>
            <a:gdLst>
              <a:gd name="T0" fmla="*/ 82 w 82"/>
              <a:gd name="T1" fmla="*/ 28 h 88"/>
              <a:gd name="T2" fmla="*/ 82 w 82"/>
              <a:gd name="T3" fmla="*/ 37 h 88"/>
              <a:gd name="T4" fmla="*/ 80 w 82"/>
              <a:gd name="T5" fmla="*/ 42 h 88"/>
              <a:gd name="T6" fmla="*/ 75 w 82"/>
              <a:gd name="T7" fmla="*/ 45 h 88"/>
              <a:gd name="T8" fmla="*/ 68 w 82"/>
              <a:gd name="T9" fmla="*/ 45 h 88"/>
              <a:gd name="T10" fmla="*/ 62 w 82"/>
              <a:gd name="T11" fmla="*/ 43 h 88"/>
              <a:gd name="T12" fmla="*/ 54 w 82"/>
              <a:gd name="T13" fmla="*/ 45 h 88"/>
              <a:gd name="T14" fmla="*/ 48 w 82"/>
              <a:gd name="T15" fmla="*/ 46 h 88"/>
              <a:gd name="T16" fmla="*/ 43 w 82"/>
              <a:gd name="T17" fmla="*/ 51 h 88"/>
              <a:gd name="T18" fmla="*/ 38 w 82"/>
              <a:gd name="T19" fmla="*/ 62 h 88"/>
              <a:gd name="T20" fmla="*/ 31 w 82"/>
              <a:gd name="T21" fmla="*/ 71 h 88"/>
              <a:gd name="T22" fmla="*/ 25 w 82"/>
              <a:gd name="T23" fmla="*/ 79 h 88"/>
              <a:gd name="T24" fmla="*/ 17 w 82"/>
              <a:gd name="T25" fmla="*/ 88 h 88"/>
              <a:gd name="T26" fmla="*/ 3 w 82"/>
              <a:gd name="T27" fmla="*/ 80 h 88"/>
              <a:gd name="T28" fmla="*/ 0 w 82"/>
              <a:gd name="T29" fmla="*/ 61 h 88"/>
              <a:gd name="T30" fmla="*/ 2 w 82"/>
              <a:gd name="T31" fmla="*/ 37 h 88"/>
              <a:gd name="T32" fmla="*/ 9 w 82"/>
              <a:gd name="T33" fmla="*/ 16 h 88"/>
              <a:gd name="T34" fmla="*/ 15 w 82"/>
              <a:gd name="T35" fmla="*/ 8 h 88"/>
              <a:gd name="T36" fmla="*/ 24 w 82"/>
              <a:gd name="T37" fmla="*/ 1 h 88"/>
              <a:gd name="T38" fmla="*/ 34 w 82"/>
              <a:gd name="T39" fmla="*/ 0 h 88"/>
              <a:gd name="T40" fmla="*/ 47 w 82"/>
              <a:gd name="T41" fmla="*/ 1 h 88"/>
              <a:gd name="T42" fmla="*/ 58 w 82"/>
              <a:gd name="T43" fmla="*/ 5 h 88"/>
              <a:gd name="T44" fmla="*/ 68 w 82"/>
              <a:gd name="T45" fmla="*/ 11 h 88"/>
              <a:gd name="T46" fmla="*/ 77 w 82"/>
              <a:gd name="T47" fmla="*/ 19 h 88"/>
              <a:gd name="T48" fmla="*/ 82 w 82"/>
              <a:gd name="T49" fmla="*/ 28 h 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2"/>
              <a:gd name="T76" fmla="*/ 0 h 88"/>
              <a:gd name="T77" fmla="*/ 82 w 82"/>
              <a:gd name="T78" fmla="*/ 88 h 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2" h="88">
                <a:moveTo>
                  <a:pt x="82" y="28"/>
                </a:moveTo>
                <a:lnTo>
                  <a:pt x="82" y="37"/>
                </a:lnTo>
                <a:lnTo>
                  <a:pt x="80" y="42"/>
                </a:lnTo>
                <a:lnTo>
                  <a:pt x="75" y="45"/>
                </a:lnTo>
                <a:lnTo>
                  <a:pt x="68" y="45"/>
                </a:lnTo>
                <a:lnTo>
                  <a:pt x="62" y="43"/>
                </a:lnTo>
                <a:lnTo>
                  <a:pt x="54" y="45"/>
                </a:lnTo>
                <a:lnTo>
                  <a:pt x="48" y="46"/>
                </a:lnTo>
                <a:lnTo>
                  <a:pt x="43" y="51"/>
                </a:lnTo>
                <a:lnTo>
                  <a:pt x="38" y="62"/>
                </a:lnTo>
                <a:lnTo>
                  <a:pt x="31" y="71"/>
                </a:lnTo>
                <a:lnTo>
                  <a:pt x="25" y="79"/>
                </a:lnTo>
                <a:lnTo>
                  <a:pt x="17" y="88"/>
                </a:lnTo>
                <a:lnTo>
                  <a:pt x="3" y="80"/>
                </a:lnTo>
                <a:lnTo>
                  <a:pt x="0" y="61"/>
                </a:lnTo>
                <a:lnTo>
                  <a:pt x="2" y="37"/>
                </a:lnTo>
                <a:lnTo>
                  <a:pt x="9" y="16"/>
                </a:lnTo>
                <a:lnTo>
                  <a:pt x="15" y="8"/>
                </a:lnTo>
                <a:lnTo>
                  <a:pt x="24" y="1"/>
                </a:lnTo>
                <a:lnTo>
                  <a:pt x="34" y="0"/>
                </a:lnTo>
                <a:lnTo>
                  <a:pt x="47" y="1"/>
                </a:lnTo>
                <a:lnTo>
                  <a:pt x="58" y="5"/>
                </a:lnTo>
                <a:lnTo>
                  <a:pt x="68" y="11"/>
                </a:lnTo>
                <a:lnTo>
                  <a:pt x="77" y="19"/>
                </a:lnTo>
                <a:lnTo>
                  <a:pt x="82" y="28"/>
                </a:lnTo>
                <a:close/>
              </a:path>
            </a:pathLst>
          </a:custGeom>
          <a:solidFill>
            <a:srgbClr val="7F2B00"/>
          </a:solidFill>
          <a:ln w="9525">
            <a:noFill/>
            <a:round/>
            <a:headEnd/>
            <a:tailEnd/>
          </a:ln>
        </p:spPr>
        <p:txBody>
          <a:bodyPr/>
          <a:lstStyle/>
          <a:p>
            <a:endParaRPr lang="es-ES"/>
          </a:p>
        </p:txBody>
      </p:sp>
      <p:sp>
        <p:nvSpPr>
          <p:cNvPr id="90136" name="Freeform 24"/>
          <p:cNvSpPr>
            <a:spLocks/>
          </p:cNvSpPr>
          <p:nvPr/>
        </p:nvSpPr>
        <p:spPr bwMode="auto">
          <a:xfrm>
            <a:off x="4879975" y="3689350"/>
            <a:ext cx="428625" cy="314325"/>
          </a:xfrm>
          <a:custGeom>
            <a:avLst/>
            <a:gdLst>
              <a:gd name="T0" fmla="*/ 270 w 270"/>
              <a:gd name="T1" fmla="*/ 0 h 198"/>
              <a:gd name="T2" fmla="*/ 262 w 270"/>
              <a:gd name="T3" fmla="*/ 14 h 198"/>
              <a:gd name="T4" fmla="*/ 252 w 270"/>
              <a:gd name="T5" fmla="*/ 25 h 198"/>
              <a:gd name="T6" fmla="*/ 239 w 270"/>
              <a:gd name="T7" fmla="*/ 31 h 198"/>
              <a:gd name="T8" fmla="*/ 225 w 270"/>
              <a:gd name="T9" fmla="*/ 37 h 198"/>
              <a:gd name="T10" fmla="*/ 210 w 270"/>
              <a:gd name="T11" fmla="*/ 42 h 198"/>
              <a:gd name="T12" fmla="*/ 195 w 270"/>
              <a:gd name="T13" fmla="*/ 48 h 198"/>
              <a:gd name="T14" fmla="*/ 179 w 270"/>
              <a:gd name="T15" fmla="*/ 54 h 198"/>
              <a:gd name="T16" fmla="*/ 165 w 270"/>
              <a:gd name="T17" fmla="*/ 62 h 198"/>
              <a:gd name="T18" fmla="*/ 155 w 270"/>
              <a:gd name="T19" fmla="*/ 88 h 198"/>
              <a:gd name="T20" fmla="*/ 140 w 270"/>
              <a:gd name="T21" fmla="*/ 111 h 198"/>
              <a:gd name="T22" fmla="*/ 121 w 270"/>
              <a:gd name="T23" fmla="*/ 132 h 198"/>
              <a:gd name="T24" fmla="*/ 98 w 270"/>
              <a:gd name="T25" fmla="*/ 147 h 198"/>
              <a:gd name="T26" fmla="*/ 74 w 270"/>
              <a:gd name="T27" fmla="*/ 162 h 198"/>
              <a:gd name="T28" fmla="*/ 48 w 270"/>
              <a:gd name="T29" fmla="*/ 174 h 198"/>
              <a:gd name="T30" fmla="*/ 24 w 270"/>
              <a:gd name="T31" fmla="*/ 187 h 198"/>
              <a:gd name="T32" fmla="*/ 0 w 270"/>
              <a:gd name="T33" fmla="*/ 198 h 198"/>
              <a:gd name="T34" fmla="*/ 0 w 270"/>
              <a:gd name="T35" fmla="*/ 174 h 198"/>
              <a:gd name="T36" fmla="*/ 10 w 270"/>
              <a:gd name="T37" fmla="*/ 157 h 198"/>
              <a:gd name="T38" fmla="*/ 28 w 270"/>
              <a:gd name="T39" fmla="*/ 146 h 198"/>
              <a:gd name="T40" fmla="*/ 49 w 270"/>
              <a:gd name="T41" fmla="*/ 137 h 198"/>
              <a:gd name="T42" fmla="*/ 71 w 270"/>
              <a:gd name="T43" fmla="*/ 129 h 198"/>
              <a:gd name="T44" fmla="*/ 93 w 270"/>
              <a:gd name="T45" fmla="*/ 119 h 198"/>
              <a:gd name="T46" fmla="*/ 110 w 270"/>
              <a:gd name="T47" fmla="*/ 105 h 198"/>
              <a:gd name="T48" fmla="*/ 121 w 270"/>
              <a:gd name="T49" fmla="*/ 85 h 198"/>
              <a:gd name="T50" fmla="*/ 127 w 270"/>
              <a:gd name="T51" fmla="*/ 74 h 198"/>
              <a:gd name="T52" fmla="*/ 135 w 270"/>
              <a:gd name="T53" fmla="*/ 63 h 198"/>
              <a:gd name="T54" fmla="*/ 141 w 270"/>
              <a:gd name="T55" fmla="*/ 53 h 198"/>
              <a:gd name="T56" fmla="*/ 147 w 270"/>
              <a:gd name="T57" fmla="*/ 41 h 198"/>
              <a:gd name="T58" fmla="*/ 155 w 270"/>
              <a:gd name="T59" fmla="*/ 31 h 198"/>
              <a:gd name="T60" fmla="*/ 164 w 270"/>
              <a:gd name="T61" fmla="*/ 22 h 198"/>
              <a:gd name="T62" fmla="*/ 174 w 270"/>
              <a:gd name="T63" fmla="*/ 16 h 198"/>
              <a:gd name="T64" fmla="*/ 186 w 270"/>
              <a:gd name="T65" fmla="*/ 11 h 198"/>
              <a:gd name="T66" fmla="*/ 197 w 270"/>
              <a:gd name="T67" fmla="*/ 9 h 198"/>
              <a:gd name="T68" fmla="*/ 209 w 270"/>
              <a:gd name="T69" fmla="*/ 7 h 198"/>
              <a:gd name="T70" fmla="*/ 219 w 270"/>
              <a:gd name="T71" fmla="*/ 5 h 198"/>
              <a:gd name="T72" fmla="*/ 230 w 270"/>
              <a:gd name="T73" fmla="*/ 4 h 198"/>
              <a:gd name="T74" fmla="*/ 241 w 270"/>
              <a:gd name="T75" fmla="*/ 3 h 198"/>
              <a:gd name="T76" fmla="*/ 251 w 270"/>
              <a:gd name="T77" fmla="*/ 3 h 198"/>
              <a:gd name="T78" fmla="*/ 260 w 270"/>
              <a:gd name="T79" fmla="*/ 2 h 198"/>
              <a:gd name="T80" fmla="*/ 270 w 270"/>
              <a:gd name="T81" fmla="*/ 0 h 1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0"/>
              <a:gd name="T124" fmla="*/ 0 h 198"/>
              <a:gd name="T125" fmla="*/ 270 w 270"/>
              <a:gd name="T126" fmla="*/ 198 h 19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0" h="198">
                <a:moveTo>
                  <a:pt x="270" y="0"/>
                </a:moveTo>
                <a:lnTo>
                  <a:pt x="262" y="14"/>
                </a:lnTo>
                <a:lnTo>
                  <a:pt x="252" y="25"/>
                </a:lnTo>
                <a:lnTo>
                  <a:pt x="239" y="31"/>
                </a:lnTo>
                <a:lnTo>
                  <a:pt x="225" y="37"/>
                </a:lnTo>
                <a:lnTo>
                  <a:pt x="210" y="42"/>
                </a:lnTo>
                <a:lnTo>
                  <a:pt x="195" y="48"/>
                </a:lnTo>
                <a:lnTo>
                  <a:pt x="179" y="54"/>
                </a:lnTo>
                <a:lnTo>
                  <a:pt x="165" y="62"/>
                </a:lnTo>
                <a:lnTo>
                  <a:pt x="155" y="88"/>
                </a:lnTo>
                <a:lnTo>
                  <a:pt x="140" y="111"/>
                </a:lnTo>
                <a:lnTo>
                  <a:pt x="121" y="132"/>
                </a:lnTo>
                <a:lnTo>
                  <a:pt x="98" y="147"/>
                </a:lnTo>
                <a:lnTo>
                  <a:pt x="74" y="162"/>
                </a:lnTo>
                <a:lnTo>
                  <a:pt x="48" y="174"/>
                </a:lnTo>
                <a:lnTo>
                  <a:pt x="24" y="187"/>
                </a:lnTo>
                <a:lnTo>
                  <a:pt x="0" y="198"/>
                </a:lnTo>
                <a:lnTo>
                  <a:pt x="0" y="174"/>
                </a:lnTo>
                <a:lnTo>
                  <a:pt x="10" y="157"/>
                </a:lnTo>
                <a:lnTo>
                  <a:pt x="28" y="146"/>
                </a:lnTo>
                <a:lnTo>
                  <a:pt x="49" y="137"/>
                </a:lnTo>
                <a:lnTo>
                  <a:pt x="71" y="129"/>
                </a:lnTo>
                <a:lnTo>
                  <a:pt x="93" y="119"/>
                </a:lnTo>
                <a:lnTo>
                  <a:pt x="110" y="105"/>
                </a:lnTo>
                <a:lnTo>
                  <a:pt x="121" y="85"/>
                </a:lnTo>
                <a:lnTo>
                  <a:pt x="127" y="74"/>
                </a:lnTo>
                <a:lnTo>
                  <a:pt x="135" y="63"/>
                </a:lnTo>
                <a:lnTo>
                  <a:pt x="141" y="53"/>
                </a:lnTo>
                <a:lnTo>
                  <a:pt x="147" y="41"/>
                </a:lnTo>
                <a:lnTo>
                  <a:pt x="155" y="31"/>
                </a:lnTo>
                <a:lnTo>
                  <a:pt x="164" y="22"/>
                </a:lnTo>
                <a:lnTo>
                  <a:pt x="174" y="16"/>
                </a:lnTo>
                <a:lnTo>
                  <a:pt x="186" y="11"/>
                </a:lnTo>
                <a:lnTo>
                  <a:pt x="197" y="9"/>
                </a:lnTo>
                <a:lnTo>
                  <a:pt x="209" y="7"/>
                </a:lnTo>
                <a:lnTo>
                  <a:pt x="219" y="5"/>
                </a:lnTo>
                <a:lnTo>
                  <a:pt x="230" y="4"/>
                </a:lnTo>
                <a:lnTo>
                  <a:pt x="241" y="3"/>
                </a:lnTo>
                <a:lnTo>
                  <a:pt x="251" y="3"/>
                </a:lnTo>
                <a:lnTo>
                  <a:pt x="260" y="2"/>
                </a:lnTo>
                <a:lnTo>
                  <a:pt x="270" y="0"/>
                </a:lnTo>
                <a:close/>
              </a:path>
            </a:pathLst>
          </a:custGeom>
          <a:solidFill>
            <a:srgbClr val="7F2B00"/>
          </a:solidFill>
          <a:ln w="9525">
            <a:noFill/>
            <a:round/>
            <a:headEnd/>
            <a:tailEnd/>
          </a:ln>
        </p:spPr>
        <p:txBody>
          <a:bodyPr/>
          <a:lstStyle/>
          <a:p>
            <a:endParaRPr lang="es-ES"/>
          </a:p>
        </p:txBody>
      </p:sp>
      <p:sp>
        <p:nvSpPr>
          <p:cNvPr id="90137" name="Freeform 25"/>
          <p:cNvSpPr>
            <a:spLocks/>
          </p:cNvSpPr>
          <p:nvPr/>
        </p:nvSpPr>
        <p:spPr bwMode="auto">
          <a:xfrm>
            <a:off x="6973888" y="3724275"/>
            <a:ext cx="158750" cy="147638"/>
          </a:xfrm>
          <a:custGeom>
            <a:avLst/>
            <a:gdLst>
              <a:gd name="T0" fmla="*/ 0 w 100"/>
              <a:gd name="T1" fmla="*/ 93 h 93"/>
              <a:gd name="T2" fmla="*/ 91 w 100"/>
              <a:gd name="T3" fmla="*/ 0 h 93"/>
              <a:gd name="T4" fmla="*/ 100 w 100"/>
              <a:gd name="T5" fmla="*/ 0 h 93"/>
              <a:gd name="T6" fmla="*/ 0 w 100"/>
              <a:gd name="T7" fmla="*/ 93 h 93"/>
              <a:gd name="T8" fmla="*/ 0 60000 65536"/>
              <a:gd name="T9" fmla="*/ 0 60000 65536"/>
              <a:gd name="T10" fmla="*/ 0 60000 65536"/>
              <a:gd name="T11" fmla="*/ 0 60000 65536"/>
              <a:gd name="T12" fmla="*/ 0 w 100"/>
              <a:gd name="T13" fmla="*/ 0 h 93"/>
              <a:gd name="T14" fmla="*/ 100 w 100"/>
              <a:gd name="T15" fmla="*/ 93 h 93"/>
            </a:gdLst>
            <a:ahLst/>
            <a:cxnLst>
              <a:cxn ang="T8">
                <a:pos x="T0" y="T1"/>
              </a:cxn>
              <a:cxn ang="T9">
                <a:pos x="T2" y="T3"/>
              </a:cxn>
              <a:cxn ang="T10">
                <a:pos x="T4" y="T5"/>
              </a:cxn>
              <a:cxn ang="T11">
                <a:pos x="T6" y="T7"/>
              </a:cxn>
            </a:cxnLst>
            <a:rect l="T12" t="T13" r="T14" b="T15"/>
            <a:pathLst>
              <a:path w="100" h="93">
                <a:moveTo>
                  <a:pt x="0" y="93"/>
                </a:moveTo>
                <a:lnTo>
                  <a:pt x="91" y="0"/>
                </a:lnTo>
                <a:lnTo>
                  <a:pt x="100" y="0"/>
                </a:lnTo>
                <a:lnTo>
                  <a:pt x="0" y="93"/>
                </a:lnTo>
                <a:close/>
              </a:path>
            </a:pathLst>
          </a:custGeom>
          <a:solidFill>
            <a:srgbClr val="F2E8D3"/>
          </a:solidFill>
          <a:ln w="9525">
            <a:noFill/>
            <a:round/>
            <a:headEnd/>
            <a:tailEnd/>
          </a:ln>
        </p:spPr>
        <p:txBody>
          <a:bodyPr/>
          <a:lstStyle/>
          <a:p>
            <a:endParaRPr lang="es-ES"/>
          </a:p>
        </p:txBody>
      </p:sp>
      <p:sp>
        <p:nvSpPr>
          <p:cNvPr id="90138" name="Freeform 26"/>
          <p:cNvSpPr>
            <a:spLocks/>
          </p:cNvSpPr>
          <p:nvPr/>
        </p:nvSpPr>
        <p:spPr bwMode="auto">
          <a:xfrm>
            <a:off x="5603875" y="3778250"/>
            <a:ext cx="77788" cy="107950"/>
          </a:xfrm>
          <a:custGeom>
            <a:avLst/>
            <a:gdLst>
              <a:gd name="T0" fmla="*/ 49 w 49"/>
              <a:gd name="T1" fmla="*/ 31 h 68"/>
              <a:gd name="T2" fmla="*/ 49 w 49"/>
              <a:gd name="T3" fmla="*/ 45 h 68"/>
              <a:gd name="T4" fmla="*/ 46 w 49"/>
              <a:gd name="T5" fmla="*/ 57 h 68"/>
              <a:gd name="T6" fmla="*/ 37 w 49"/>
              <a:gd name="T7" fmla="*/ 66 h 68"/>
              <a:gd name="T8" fmla="*/ 23 w 49"/>
              <a:gd name="T9" fmla="*/ 68 h 68"/>
              <a:gd name="T10" fmla="*/ 13 w 49"/>
              <a:gd name="T11" fmla="*/ 66 h 68"/>
              <a:gd name="T12" fmla="*/ 9 w 49"/>
              <a:gd name="T13" fmla="*/ 57 h 68"/>
              <a:gd name="T14" fmla="*/ 8 w 49"/>
              <a:gd name="T15" fmla="*/ 44 h 68"/>
              <a:gd name="T16" fmla="*/ 1 w 49"/>
              <a:gd name="T17" fmla="*/ 34 h 68"/>
              <a:gd name="T18" fmla="*/ 1 w 49"/>
              <a:gd name="T19" fmla="*/ 25 h 68"/>
              <a:gd name="T20" fmla="*/ 0 w 49"/>
              <a:gd name="T21" fmla="*/ 14 h 68"/>
              <a:gd name="T22" fmla="*/ 3 w 49"/>
              <a:gd name="T23" fmla="*/ 6 h 68"/>
              <a:gd name="T24" fmla="*/ 12 w 49"/>
              <a:gd name="T25" fmla="*/ 0 h 68"/>
              <a:gd name="T26" fmla="*/ 26 w 49"/>
              <a:gd name="T27" fmla="*/ 3 h 68"/>
              <a:gd name="T28" fmla="*/ 36 w 49"/>
              <a:gd name="T29" fmla="*/ 12 h 68"/>
              <a:gd name="T30" fmla="*/ 43 w 49"/>
              <a:gd name="T31" fmla="*/ 21 h 68"/>
              <a:gd name="T32" fmla="*/ 49 w 49"/>
              <a:gd name="T33" fmla="*/ 3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68"/>
              <a:gd name="T53" fmla="*/ 49 w 4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68">
                <a:moveTo>
                  <a:pt x="49" y="31"/>
                </a:moveTo>
                <a:lnTo>
                  <a:pt x="49" y="45"/>
                </a:lnTo>
                <a:lnTo>
                  <a:pt x="46" y="57"/>
                </a:lnTo>
                <a:lnTo>
                  <a:pt x="37" y="66"/>
                </a:lnTo>
                <a:lnTo>
                  <a:pt x="23" y="68"/>
                </a:lnTo>
                <a:lnTo>
                  <a:pt x="13" y="66"/>
                </a:lnTo>
                <a:lnTo>
                  <a:pt x="9" y="57"/>
                </a:lnTo>
                <a:lnTo>
                  <a:pt x="8" y="44"/>
                </a:lnTo>
                <a:lnTo>
                  <a:pt x="1" y="34"/>
                </a:lnTo>
                <a:lnTo>
                  <a:pt x="1" y="25"/>
                </a:lnTo>
                <a:lnTo>
                  <a:pt x="0" y="14"/>
                </a:lnTo>
                <a:lnTo>
                  <a:pt x="3" y="6"/>
                </a:lnTo>
                <a:lnTo>
                  <a:pt x="12" y="0"/>
                </a:lnTo>
                <a:lnTo>
                  <a:pt x="26" y="3"/>
                </a:lnTo>
                <a:lnTo>
                  <a:pt x="36" y="12"/>
                </a:lnTo>
                <a:lnTo>
                  <a:pt x="43" y="21"/>
                </a:lnTo>
                <a:lnTo>
                  <a:pt x="49" y="31"/>
                </a:lnTo>
                <a:close/>
              </a:path>
            </a:pathLst>
          </a:custGeom>
          <a:solidFill>
            <a:srgbClr val="7F2B00"/>
          </a:solidFill>
          <a:ln w="9525">
            <a:noFill/>
            <a:round/>
            <a:headEnd/>
            <a:tailEnd/>
          </a:ln>
        </p:spPr>
        <p:txBody>
          <a:bodyPr/>
          <a:lstStyle/>
          <a:p>
            <a:endParaRPr lang="es-ES"/>
          </a:p>
        </p:txBody>
      </p:sp>
      <p:sp>
        <p:nvSpPr>
          <p:cNvPr id="90139" name="Freeform 27"/>
          <p:cNvSpPr>
            <a:spLocks/>
          </p:cNvSpPr>
          <p:nvPr/>
        </p:nvSpPr>
        <p:spPr bwMode="auto">
          <a:xfrm>
            <a:off x="5038725" y="3789363"/>
            <a:ext cx="287338" cy="271462"/>
          </a:xfrm>
          <a:custGeom>
            <a:avLst/>
            <a:gdLst>
              <a:gd name="T0" fmla="*/ 181 w 181"/>
              <a:gd name="T1" fmla="*/ 22 h 171"/>
              <a:gd name="T2" fmla="*/ 162 w 181"/>
              <a:gd name="T3" fmla="*/ 30 h 171"/>
              <a:gd name="T4" fmla="*/ 146 w 181"/>
              <a:gd name="T5" fmla="*/ 41 h 171"/>
              <a:gd name="T6" fmla="*/ 130 w 181"/>
              <a:gd name="T7" fmla="*/ 52 h 171"/>
              <a:gd name="T8" fmla="*/ 116 w 181"/>
              <a:gd name="T9" fmla="*/ 65 h 171"/>
              <a:gd name="T10" fmla="*/ 104 w 181"/>
              <a:gd name="T11" fmla="*/ 78 h 171"/>
              <a:gd name="T12" fmla="*/ 92 w 181"/>
              <a:gd name="T13" fmla="*/ 92 h 171"/>
              <a:gd name="T14" fmla="*/ 82 w 181"/>
              <a:gd name="T15" fmla="*/ 106 h 171"/>
              <a:gd name="T16" fmla="*/ 72 w 181"/>
              <a:gd name="T17" fmla="*/ 121 h 171"/>
              <a:gd name="T18" fmla="*/ 64 w 181"/>
              <a:gd name="T19" fmla="*/ 130 h 171"/>
              <a:gd name="T20" fmla="*/ 55 w 181"/>
              <a:gd name="T21" fmla="*/ 136 h 171"/>
              <a:gd name="T22" fmla="*/ 46 w 181"/>
              <a:gd name="T23" fmla="*/ 141 h 171"/>
              <a:gd name="T24" fmla="*/ 36 w 181"/>
              <a:gd name="T25" fmla="*/ 145 h 171"/>
              <a:gd name="T26" fmla="*/ 26 w 181"/>
              <a:gd name="T27" fmla="*/ 149 h 171"/>
              <a:gd name="T28" fmla="*/ 16 w 181"/>
              <a:gd name="T29" fmla="*/ 154 h 171"/>
              <a:gd name="T30" fmla="*/ 7 w 181"/>
              <a:gd name="T31" fmla="*/ 161 h 171"/>
              <a:gd name="T32" fmla="*/ 0 w 181"/>
              <a:gd name="T33" fmla="*/ 171 h 171"/>
              <a:gd name="T34" fmla="*/ 2 w 181"/>
              <a:gd name="T35" fmla="*/ 153 h 171"/>
              <a:gd name="T36" fmla="*/ 10 w 181"/>
              <a:gd name="T37" fmla="*/ 139 h 171"/>
              <a:gd name="T38" fmla="*/ 25 w 181"/>
              <a:gd name="T39" fmla="*/ 125 h 171"/>
              <a:gd name="T40" fmla="*/ 40 w 181"/>
              <a:gd name="T41" fmla="*/ 111 h 171"/>
              <a:gd name="T42" fmla="*/ 56 w 181"/>
              <a:gd name="T43" fmla="*/ 97 h 171"/>
              <a:gd name="T44" fmla="*/ 72 w 181"/>
              <a:gd name="T45" fmla="*/ 81 h 171"/>
              <a:gd name="T46" fmla="*/ 82 w 181"/>
              <a:gd name="T47" fmla="*/ 65 h 171"/>
              <a:gd name="T48" fmla="*/ 86 w 181"/>
              <a:gd name="T49" fmla="*/ 44 h 171"/>
              <a:gd name="T50" fmla="*/ 95 w 181"/>
              <a:gd name="T51" fmla="*/ 37 h 171"/>
              <a:gd name="T52" fmla="*/ 105 w 181"/>
              <a:gd name="T53" fmla="*/ 33 h 171"/>
              <a:gd name="T54" fmla="*/ 114 w 181"/>
              <a:gd name="T55" fmla="*/ 29 h 171"/>
              <a:gd name="T56" fmla="*/ 125 w 181"/>
              <a:gd name="T57" fmla="*/ 27 h 171"/>
              <a:gd name="T58" fmla="*/ 135 w 181"/>
              <a:gd name="T59" fmla="*/ 23 h 171"/>
              <a:gd name="T60" fmla="*/ 144 w 181"/>
              <a:gd name="T61" fmla="*/ 18 h 171"/>
              <a:gd name="T62" fmla="*/ 155 w 181"/>
              <a:gd name="T63" fmla="*/ 11 h 171"/>
              <a:gd name="T64" fmla="*/ 164 w 181"/>
              <a:gd name="T65" fmla="*/ 0 h 171"/>
              <a:gd name="T66" fmla="*/ 181 w 181"/>
              <a:gd name="T67" fmla="*/ 22 h 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1"/>
              <a:gd name="T103" fmla="*/ 0 h 171"/>
              <a:gd name="T104" fmla="*/ 181 w 181"/>
              <a:gd name="T105" fmla="*/ 171 h 1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1" h="171">
                <a:moveTo>
                  <a:pt x="181" y="22"/>
                </a:moveTo>
                <a:lnTo>
                  <a:pt x="162" y="30"/>
                </a:lnTo>
                <a:lnTo>
                  <a:pt x="146" y="41"/>
                </a:lnTo>
                <a:lnTo>
                  <a:pt x="130" y="52"/>
                </a:lnTo>
                <a:lnTo>
                  <a:pt x="116" y="65"/>
                </a:lnTo>
                <a:lnTo>
                  <a:pt x="104" y="78"/>
                </a:lnTo>
                <a:lnTo>
                  <a:pt x="92" y="92"/>
                </a:lnTo>
                <a:lnTo>
                  <a:pt x="82" y="106"/>
                </a:lnTo>
                <a:lnTo>
                  <a:pt x="72" y="121"/>
                </a:lnTo>
                <a:lnTo>
                  <a:pt x="64" y="130"/>
                </a:lnTo>
                <a:lnTo>
                  <a:pt x="55" y="136"/>
                </a:lnTo>
                <a:lnTo>
                  <a:pt x="46" y="141"/>
                </a:lnTo>
                <a:lnTo>
                  <a:pt x="36" y="145"/>
                </a:lnTo>
                <a:lnTo>
                  <a:pt x="26" y="149"/>
                </a:lnTo>
                <a:lnTo>
                  <a:pt x="16" y="154"/>
                </a:lnTo>
                <a:lnTo>
                  <a:pt x="7" y="161"/>
                </a:lnTo>
                <a:lnTo>
                  <a:pt x="0" y="171"/>
                </a:lnTo>
                <a:lnTo>
                  <a:pt x="2" y="153"/>
                </a:lnTo>
                <a:lnTo>
                  <a:pt x="10" y="139"/>
                </a:lnTo>
                <a:lnTo>
                  <a:pt x="25" y="125"/>
                </a:lnTo>
                <a:lnTo>
                  <a:pt x="40" y="111"/>
                </a:lnTo>
                <a:lnTo>
                  <a:pt x="56" y="97"/>
                </a:lnTo>
                <a:lnTo>
                  <a:pt x="72" y="81"/>
                </a:lnTo>
                <a:lnTo>
                  <a:pt x="82" y="65"/>
                </a:lnTo>
                <a:lnTo>
                  <a:pt x="86" y="44"/>
                </a:lnTo>
                <a:lnTo>
                  <a:pt x="95" y="37"/>
                </a:lnTo>
                <a:lnTo>
                  <a:pt x="105" y="33"/>
                </a:lnTo>
                <a:lnTo>
                  <a:pt x="114" y="29"/>
                </a:lnTo>
                <a:lnTo>
                  <a:pt x="125" y="27"/>
                </a:lnTo>
                <a:lnTo>
                  <a:pt x="135" y="23"/>
                </a:lnTo>
                <a:lnTo>
                  <a:pt x="144" y="18"/>
                </a:lnTo>
                <a:lnTo>
                  <a:pt x="155" y="11"/>
                </a:lnTo>
                <a:lnTo>
                  <a:pt x="164" y="0"/>
                </a:lnTo>
                <a:lnTo>
                  <a:pt x="181" y="22"/>
                </a:lnTo>
                <a:close/>
              </a:path>
            </a:pathLst>
          </a:custGeom>
          <a:solidFill>
            <a:srgbClr val="7F2B00"/>
          </a:solidFill>
          <a:ln w="9525">
            <a:noFill/>
            <a:round/>
            <a:headEnd/>
            <a:tailEnd/>
          </a:ln>
        </p:spPr>
        <p:txBody>
          <a:bodyPr/>
          <a:lstStyle/>
          <a:p>
            <a:endParaRPr lang="es-ES"/>
          </a:p>
        </p:txBody>
      </p:sp>
      <p:sp>
        <p:nvSpPr>
          <p:cNvPr id="90140" name="Freeform 28"/>
          <p:cNvSpPr>
            <a:spLocks/>
          </p:cNvSpPr>
          <p:nvPr/>
        </p:nvSpPr>
        <p:spPr bwMode="auto">
          <a:xfrm>
            <a:off x="7464425" y="3908425"/>
            <a:ext cx="460375" cy="471488"/>
          </a:xfrm>
          <a:custGeom>
            <a:avLst/>
            <a:gdLst>
              <a:gd name="T0" fmla="*/ 286 w 290"/>
              <a:gd name="T1" fmla="*/ 0 h 297"/>
              <a:gd name="T2" fmla="*/ 288 w 290"/>
              <a:gd name="T3" fmla="*/ 72 h 297"/>
              <a:gd name="T4" fmla="*/ 290 w 290"/>
              <a:gd name="T5" fmla="*/ 143 h 297"/>
              <a:gd name="T6" fmla="*/ 288 w 290"/>
              <a:gd name="T7" fmla="*/ 216 h 297"/>
              <a:gd name="T8" fmla="*/ 288 w 290"/>
              <a:gd name="T9" fmla="*/ 288 h 297"/>
              <a:gd name="T10" fmla="*/ 5 w 290"/>
              <a:gd name="T11" fmla="*/ 297 h 297"/>
              <a:gd name="T12" fmla="*/ 0 w 290"/>
              <a:gd name="T13" fmla="*/ 279 h 297"/>
              <a:gd name="T14" fmla="*/ 15 w 290"/>
              <a:gd name="T15" fmla="*/ 244 h 297"/>
              <a:gd name="T16" fmla="*/ 31 w 290"/>
              <a:gd name="T17" fmla="*/ 211 h 297"/>
              <a:gd name="T18" fmla="*/ 45 w 290"/>
              <a:gd name="T19" fmla="*/ 177 h 297"/>
              <a:gd name="T20" fmla="*/ 60 w 290"/>
              <a:gd name="T21" fmla="*/ 144 h 297"/>
              <a:gd name="T22" fmla="*/ 74 w 290"/>
              <a:gd name="T23" fmla="*/ 111 h 297"/>
              <a:gd name="T24" fmla="*/ 89 w 290"/>
              <a:gd name="T25" fmla="*/ 78 h 297"/>
              <a:gd name="T26" fmla="*/ 105 w 290"/>
              <a:gd name="T27" fmla="*/ 45 h 297"/>
              <a:gd name="T28" fmla="*/ 120 w 290"/>
              <a:gd name="T29" fmla="*/ 10 h 297"/>
              <a:gd name="T30" fmla="*/ 286 w 290"/>
              <a:gd name="T31" fmla="*/ 0 h 29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0"/>
              <a:gd name="T49" fmla="*/ 0 h 297"/>
              <a:gd name="T50" fmla="*/ 290 w 290"/>
              <a:gd name="T51" fmla="*/ 297 h 29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0" h="297">
                <a:moveTo>
                  <a:pt x="286" y="0"/>
                </a:moveTo>
                <a:lnTo>
                  <a:pt x="288" y="72"/>
                </a:lnTo>
                <a:lnTo>
                  <a:pt x="290" y="143"/>
                </a:lnTo>
                <a:lnTo>
                  <a:pt x="288" y="216"/>
                </a:lnTo>
                <a:lnTo>
                  <a:pt x="288" y="288"/>
                </a:lnTo>
                <a:lnTo>
                  <a:pt x="5" y="297"/>
                </a:lnTo>
                <a:lnTo>
                  <a:pt x="0" y="279"/>
                </a:lnTo>
                <a:lnTo>
                  <a:pt x="15" y="244"/>
                </a:lnTo>
                <a:lnTo>
                  <a:pt x="31" y="211"/>
                </a:lnTo>
                <a:lnTo>
                  <a:pt x="45" y="177"/>
                </a:lnTo>
                <a:lnTo>
                  <a:pt x="60" y="144"/>
                </a:lnTo>
                <a:lnTo>
                  <a:pt x="74" y="111"/>
                </a:lnTo>
                <a:lnTo>
                  <a:pt x="89" y="78"/>
                </a:lnTo>
                <a:lnTo>
                  <a:pt x="105" y="45"/>
                </a:lnTo>
                <a:lnTo>
                  <a:pt x="120" y="10"/>
                </a:lnTo>
                <a:lnTo>
                  <a:pt x="286" y="0"/>
                </a:lnTo>
                <a:close/>
              </a:path>
            </a:pathLst>
          </a:custGeom>
          <a:solidFill>
            <a:srgbClr val="F2E8D3"/>
          </a:solidFill>
          <a:ln w="9525">
            <a:noFill/>
            <a:round/>
            <a:headEnd/>
            <a:tailEnd/>
          </a:ln>
        </p:spPr>
        <p:txBody>
          <a:bodyPr/>
          <a:lstStyle/>
          <a:p>
            <a:endParaRPr lang="es-ES"/>
          </a:p>
        </p:txBody>
      </p:sp>
      <p:sp>
        <p:nvSpPr>
          <p:cNvPr id="90141" name="Freeform 29"/>
          <p:cNvSpPr>
            <a:spLocks/>
          </p:cNvSpPr>
          <p:nvPr/>
        </p:nvSpPr>
        <p:spPr bwMode="auto">
          <a:xfrm>
            <a:off x="7985125" y="3908425"/>
            <a:ext cx="425450" cy="461963"/>
          </a:xfrm>
          <a:custGeom>
            <a:avLst/>
            <a:gdLst>
              <a:gd name="T0" fmla="*/ 265 w 268"/>
              <a:gd name="T1" fmla="*/ 283 h 291"/>
              <a:gd name="T2" fmla="*/ 250 w 268"/>
              <a:gd name="T3" fmla="*/ 283 h 291"/>
              <a:gd name="T4" fmla="*/ 234 w 268"/>
              <a:gd name="T5" fmla="*/ 283 h 291"/>
              <a:gd name="T6" fmla="*/ 218 w 268"/>
              <a:gd name="T7" fmla="*/ 283 h 291"/>
              <a:gd name="T8" fmla="*/ 201 w 268"/>
              <a:gd name="T9" fmla="*/ 283 h 291"/>
              <a:gd name="T10" fmla="*/ 185 w 268"/>
              <a:gd name="T11" fmla="*/ 283 h 291"/>
              <a:gd name="T12" fmla="*/ 168 w 268"/>
              <a:gd name="T13" fmla="*/ 283 h 291"/>
              <a:gd name="T14" fmla="*/ 150 w 268"/>
              <a:gd name="T15" fmla="*/ 285 h 291"/>
              <a:gd name="T16" fmla="*/ 134 w 268"/>
              <a:gd name="T17" fmla="*/ 285 h 291"/>
              <a:gd name="T18" fmla="*/ 116 w 268"/>
              <a:gd name="T19" fmla="*/ 285 h 291"/>
              <a:gd name="T20" fmla="*/ 99 w 268"/>
              <a:gd name="T21" fmla="*/ 285 h 291"/>
              <a:gd name="T22" fmla="*/ 81 w 268"/>
              <a:gd name="T23" fmla="*/ 286 h 291"/>
              <a:gd name="T24" fmla="*/ 65 w 268"/>
              <a:gd name="T25" fmla="*/ 286 h 291"/>
              <a:gd name="T26" fmla="*/ 48 w 268"/>
              <a:gd name="T27" fmla="*/ 287 h 291"/>
              <a:gd name="T28" fmla="*/ 32 w 268"/>
              <a:gd name="T29" fmla="*/ 288 h 291"/>
              <a:gd name="T30" fmla="*/ 15 w 268"/>
              <a:gd name="T31" fmla="*/ 290 h 291"/>
              <a:gd name="T32" fmla="*/ 0 w 268"/>
              <a:gd name="T33" fmla="*/ 291 h 291"/>
              <a:gd name="T34" fmla="*/ 1 w 268"/>
              <a:gd name="T35" fmla="*/ 235 h 291"/>
              <a:gd name="T36" fmla="*/ 1 w 268"/>
              <a:gd name="T37" fmla="*/ 138 h 291"/>
              <a:gd name="T38" fmla="*/ 0 w 268"/>
              <a:gd name="T39" fmla="*/ 46 h 291"/>
              <a:gd name="T40" fmla="*/ 0 w 268"/>
              <a:gd name="T41" fmla="*/ 5 h 291"/>
              <a:gd name="T42" fmla="*/ 10 w 268"/>
              <a:gd name="T43" fmla="*/ 5 h 291"/>
              <a:gd name="T44" fmla="*/ 23 w 268"/>
              <a:gd name="T45" fmla="*/ 5 h 291"/>
              <a:gd name="T46" fmla="*/ 37 w 268"/>
              <a:gd name="T47" fmla="*/ 5 h 291"/>
              <a:gd name="T48" fmla="*/ 53 w 268"/>
              <a:gd name="T49" fmla="*/ 5 h 291"/>
              <a:gd name="T50" fmla="*/ 71 w 268"/>
              <a:gd name="T51" fmla="*/ 5 h 291"/>
              <a:gd name="T52" fmla="*/ 90 w 268"/>
              <a:gd name="T53" fmla="*/ 5 h 291"/>
              <a:gd name="T54" fmla="*/ 109 w 268"/>
              <a:gd name="T55" fmla="*/ 5 h 291"/>
              <a:gd name="T56" fmla="*/ 130 w 268"/>
              <a:gd name="T57" fmla="*/ 5 h 291"/>
              <a:gd name="T58" fmla="*/ 150 w 268"/>
              <a:gd name="T59" fmla="*/ 5 h 291"/>
              <a:gd name="T60" fmla="*/ 169 w 268"/>
              <a:gd name="T61" fmla="*/ 5 h 291"/>
              <a:gd name="T62" fmla="*/ 189 w 268"/>
              <a:gd name="T63" fmla="*/ 5 h 291"/>
              <a:gd name="T64" fmla="*/ 206 w 268"/>
              <a:gd name="T65" fmla="*/ 5 h 291"/>
              <a:gd name="T66" fmla="*/ 224 w 268"/>
              <a:gd name="T67" fmla="*/ 4 h 291"/>
              <a:gd name="T68" fmla="*/ 238 w 268"/>
              <a:gd name="T69" fmla="*/ 3 h 291"/>
              <a:gd name="T70" fmla="*/ 252 w 268"/>
              <a:gd name="T71" fmla="*/ 1 h 291"/>
              <a:gd name="T72" fmla="*/ 262 w 268"/>
              <a:gd name="T73" fmla="*/ 0 h 291"/>
              <a:gd name="T74" fmla="*/ 266 w 268"/>
              <a:gd name="T75" fmla="*/ 61 h 291"/>
              <a:gd name="T76" fmla="*/ 268 w 268"/>
              <a:gd name="T77" fmla="*/ 157 h 291"/>
              <a:gd name="T78" fmla="*/ 266 w 268"/>
              <a:gd name="T79" fmla="*/ 245 h 291"/>
              <a:gd name="T80" fmla="*/ 265 w 268"/>
              <a:gd name="T81" fmla="*/ 283 h 29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68"/>
              <a:gd name="T124" fmla="*/ 0 h 291"/>
              <a:gd name="T125" fmla="*/ 268 w 268"/>
              <a:gd name="T126" fmla="*/ 291 h 29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68" h="291">
                <a:moveTo>
                  <a:pt x="265" y="283"/>
                </a:moveTo>
                <a:lnTo>
                  <a:pt x="250" y="283"/>
                </a:lnTo>
                <a:lnTo>
                  <a:pt x="234" y="283"/>
                </a:lnTo>
                <a:lnTo>
                  <a:pt x="218" y="283"/>
                </a:lnTo>
                <a:lnTo>
                  <a:pt x="201" y="283"/>
                </a:lnTo>
                <a:lnTo>
                  <a:pt x="185" y="283"/>
                </a:lnTo>
                <a:lnTo>
                  <a:pt x="168" y="283"/>
                </a:lnTo>
                <a:lnTo>
                  <a:pt x="150" y="285"/>
                </a:lnTo>
                <a:lnTo>
                  <a:pt x="134" y="285"/>
                </a:lnTo>
                <a:lnTo>
                  <a:pt x="116" y="285"/>
                </a:lnTo>
                <a:lnTo>
                  <a:pt x="99" y="285"/>
                </a:lnTo>
                <a:lnTo>
                  <a:pt x="81" y="286"/>
                </a:lnTo>
                <a:lnTo>
                  <a:pt x="65" y="286"/>
                </a:lnTo>
                <a:lnTo>
                  <a:pt x="48" y="287"/>
                </a:lnTo>
                <a:lnTo>
                  <a:pt x="32" y="288"/>
                </a:lnTo>
                <a:lnTo>
                  <a:pt x="15" y="290"/>
                </a:lnTo>
                <a:lnTo>
                  <a:pt x="0" y="291"/>
                </a:lnTo>
                <a:lnTo>
                  <a:pt x="1" y="235"/>
                </a:lnTo>
                <a:lnTo>
                  <a:pt x="1" y="138"/>
                </a:lnTo>
                <a:lnTo>
                  <a:pt x="0" y="46"/>
                </a:lnTo>
                <a:lnTo>
                  <a:pt x="0" y="5"/>
                </a:lnTo>
                <a:lnTo>
                  <a:pt x="10" y="5"/>
                </a:lnTo>
                <a:lnTo>
                  <a:pt x="23" y="5"/>
                </a:lnTo>
                <a:lnTo>
                  <a:pt x="37" y="5"/>
                </a:lnTo>
                <a:lnTo>
                  <a:pt x="53" y="5"/>
                </a:lnTo>
                <a:lnTo>
                  <a:pt x="71" y="5"/>
                </a:lnTo>
                <a:lnTo>
                  <a:pt x="90" y="5"/>
                </a:lnTo>
                <a:lnTo>
                  <a:pt x="109" y="5"/>
                </a:lnTo>
                <a:lnTo>
                  <a:pt x="130" y="5"/>
                </a:lnTo>
                <a:lnTo>
                  <a:pt x="150" y="5"/>
                </a:lnTo>
                <a:lnTo>
                  <a:pt x="169" y="5"/>
                </a:lnTo>
                <a:lnTo>
                  <a:pt x="189" y="5"/>
                </a:lnTo>
                <a:lnTo>
                  <a:pt x="206" y="5"/>
                </a:lnTo>
                <a:lnTo>
                  <a:pt x="224" y="4"/>
                </a:lnTo>
                <a:lnTo>
                  <a:pt x="238" y="3"/>
                </a:lnTo>
                <a:lnTo>
                  <a:pt x="252" y="1"/>
                </a:lnTo>
                <a:lnTo>
                  <a:pt x="262" y="0"/>
                </a:lnTo>
                <a:lnTo>
                  <a:pt x="266" y="61"/>
                </a:lnTo>
                <a:lnTo>
                  <a:pt x="268" y="157"/>
                </a:lnTo>
                <a:lnTo>
                  <a:pt x="266" y="245"/>
                </a:lnTo>
                <a:lnTo>
                  <a:pt x="265" y="283"/>
                </a:lnTo>
                <a:close/>
              </a:path>
            </a:pathLst>
          </a:custGeom>
          <a:solidFill>
            <a:srgbClr val="F2E8D3"/>
          </a:solidFill>
          <a:ln w="9525">
            <a:noFill/>
            <a:round/>
            <a:headEnd/>
            <a:tailEnd/>
          </a:ln>
        </p:spPr>
        <p:txBody>
          <a:bodyPr/>
          <a:lstStyle/>
          <a:p>
            <a:endParaRPr lang="es-ES"/>
          </a:p>
        </p:txBody>
      </p:sp>
      <p:sp>
        <p:nvSpPr>
          <p:cNvPr id="90142" name="Freeform 30"/>
          <p:cNvSpPr>
            <a:spLocks/>
          </p:cNvSpPr>
          <p:nvPr/>
        </p:nvSpPr>
        <p:spPr bwMode="auto">
          <a:xfrm>
            <a:off x="6973888" y="3913188"/>
            <a:ext cx="446087" cy="469900"/>
          </a:xfrm>
          <a:custGeom>
            <a:avLst/>
            <a:gdLst>
              <a:gd name="T0" fmla="*/ 278 w 281"/>
              <a:gd name="T1" fmla="*/ 0 h 296"/>
              <a:gd name="T2" fmla="*/ 277 w 281"/>
              <a:gd name="T3" fmla="*/ 52 h 296"/>
              <a:gd name="T4" fmla="*/ 277 w 281"/>
              <a:gd name="T5" fmla="*/ 103 h 296"/>
              <a:gd name="T6" fmla="*/ 278 w 281"/>
              <a:gd name="T7" fmla="*/ 146 h 296"/>
              <a:gd name="T8" fmla="*/ 281 w 281"/>
              <a:gd name="T9" fmla="*/ 183 h 296"/>
              <a:gd name="T10" fmla="*/ 267 w 281"/>
              <a:gd name="T11" fmla="*/ 171 h 296"/>
              <a:gd name="T12" fmla="*/ 255 w 281"/>
              <a:gd name="T13" fmla="*/ 157 h 296"/>
              <a:gd name="T14" fmla="*/ 247 w 281"/>
              <a:gd name="T15" fmla="*/ 142 h 296"/>
              <a:gd name="T16" fmla="*/ 238 w 281"/>
              <a:gd name="T17" fmla="*/ 126 h 296"/>
              <a:gd name="T18" fmla="*/ 229 w 281"/>
              <a:gd name="T19" fmla="*/ 109 h 296"/>
              <a:gd name="T20" fmla="*/ 221 w 281"/>
              <a:gd name="T21" fmla="*/ 94 h 296"/>
              <a:gd name="T22" fmla="*/ 212 w 281"/>
              <a:gd name="T23" fmla="*/ 77 h 296"/>
              <a:gd name="T24" fmla="*/ 202 w 281"/>
              <a:gd name="T25" fmla="*/ 62 h 296"/>
              <a:gd name="T26" fmla="*/ 189 w 281"/>
              <a:gd name="T27" fmla="*/ 74 h 296"/>
              <a:gd name="T28" fmla="*/ 179 w 281"/>
              <a:gd name="T29" fmla="*/ 86 h 296"/>
              <a:gd name="T30" fmla="*/ 171 w 281"/>
              <a:gd name="T31" fmla="*/ 102 h 296"/>
              <a:gd name="T32" fmla="*/ 165 w 281"/>
              <a:gd name="T33" fmla="*/ 118 h 296"/>
              <a:gd name="T34" fmla="*/ 161 w 281"/>
              <a:gd name="T35" fmla="*/ 136 h 296"/>
              <a:gd name="T36" fmla="*/ 159 w 281"/>
              <a:gd name="T37" fmla="*/ 155 h 296"/>
              <a:gd name="T38" fmla="*/ 156 w 281"/>
              <a:gd name="T39" fmla="*/ 174 h 296"/>
              <a:gd name="T40" fmla="*/ 156 w 281"/>
              <a:gd name="T41" fmla="*/ 192 h 296"/>
              <a:gd name="T42" fmla="*/ 139 w 281"/>
              <a:gd name="T43" fmla="*/ 229 h 296"/>
              <a:gd name="T44" fmla="*/ 132 w 281"/>
              <a:gd name="T45" fmla="*/ 220 h 296"/>
              <a:gd name="T46" fmla="*/ 125 w 281"/>
              <a:gd name="T47" fmla="*/ 208 h 296"/>
              <a:gd name="T48" fmla="*/ 120 w 281"/>
              <a:gd name="T49" fmla="*/ 194 h 296"/>
              <a:gd name="T50" fmla="*/ 116 w 281"/>
              <a:gd name="T51" fmla="*/ 179 h 296"/>
              <a:gd name="T52" fmla="*/ 111 w 281"/>
              <a:gd name="T53" fmla="*/ 168 h 296"/>
              <a:gd name="T54" fmla="*/ 105 w 281"/>
              <a:gd name="T55" fmla="*/ 158 h 296"/>
              <a:gd name="T56" fmla="*/ 96 w 281"/>
              <a:gd name="T57" fmla="*/ 153 h 296"/>
              <a:gd name="T58" fmla="*/ 83 w 281"/>
              <a:gd name="T59" fmla="*/ 153 h 296"/>
              <a:gd name="T60" fmla="*/ 76 w 281"/>
              <a:gd name="T61" fmla="*/ 168 h 296"/>
              <a:gd name="T62" fmla="*/ 67 w 281"/>
              <a:gd name="T63" fmla="*/ 183 h 296"/>
              <a:gd name="T64" fmla="*/ 58 w 281"/>
              <a:gd name="T65" fmla="*/ 200 h 296"/>
              <a:gd name="T66" fmla="*/ 49 w 281"/>
              <a:gd name="T67" fmla="*/ 216 h 296"/>
              <a:gd name="T68" fmla="*/ 41 w 281"/>
              <a:gd name="T69" fmla="*/ 234 h 296"/>
              <a:gd name="T70" fmla="*/ 35 w 281"/>
              <a:gd name="T71" fmla="*/ 251 h 296"/>
              <a:gd name="T72" fmla="*/ 30 w 281"/>
              <a:gd name="T73" fmla="*/ 269 h 296"/>
              <a:gd name="T74" fmla="*/ 26 w 281"/>
              <a:gd name="T75" fmla="*/ 285 h 296"/>
              <a:gd name="T76" fmla="*/ 3 w 281"/>
              <a:gd name="T77" fmla="*/ 296 h 296"/>
              <a:gd name="T78" fmla="*/ 4 w 281"/>
              <a:gd name="T79" fmla="*/ 234 h 296"/>
              <a:gd name="T80" fmla="*/ 4 w 281"/>
              <a:gd name="T81" fmla="*/ 153 h 296"/>
              <a:gd name="T82" fmla="*/ 4 w 281"/>
              <a:gd name="T83" fmla="*/ 70 h 296"/>
              <a:gd name="T84" fmla="*/ 0 w 281"/>
              <a:gd name="T85" fmla="*/ 9 h 296"/>
              <a:gd name="T86" fmla="*/ 17 w 281"/>
              <a:gd name="T87" fmla="*/ 7 h 296"/>
              <a:gd name="T88" fmla="*/ 36 w 281"/>
              <a:gd name="T89" fmla="*/ 6 h 296"/>
              <a:gd name="T90" fmla="*/ 57 w 281"/>
              <a:gd name="T91" fmla="*/ 5 h 296"/>
              <a:gd name="T92" fmla="*/ 78 w 281"/>
              <a:gd name="T93" fmla="*/ 3 h 296"/>
              <a:gd name="T94" fmla="*/ 101 w 281"/>
              <a:gd name="T95" fmla="*/ 2 h 296"/>
              <a:gd name="T96" fmla="*/ 125 w 281"/>
              <a:gd name="T97" fmla="*/ 2 h 296"/>
              <a:gd name="T98" fmla="*/ 148 w 281"/>
              <a:gd name="T99" fmla="*/ 1 h 296"/>
              <a:gd name="T100" fmla="*/ 170 w 281"/>
              <a:gd name="T101" fmla="*/ 1 h 296"/>
              <a:gd name="T102" fmla="*/ 192 w 281"/>
              <a:gd name="T103" fmla="*/ 1 h 296"/>
              <a:gd name="T104" fmla="*/ 212 w 281"/>
              <a:gd name="T105" fmla="*/ 0 h 296"/>
              <a:gd name="T106" fmla="*/ 231 w 281"/>
              <a:gd name="T107" fmla="*/ 0 h 296"/>
              <a:gd name="T108" fmla="*/ 247 w 281"/>
              <a:gd name="T109" fmla="*/ 0 h 296"/>
              <a:gd name="T110" fmla="*/ 259 w 281"/>
              <a:gd name="T111" fmla="*/ 0 h 296"/>
              <a:gd name="T112" fmla="*/ 269 w 281"/>
              <a:gd name="T113" fmla="*/ 0 h 296"/>
              <a:gd name="T114" fmla="*/ 276 w 281"/>
              <a:gd name="T115" fmla="*/ 0 h 296"/>
              <a:gd name="T116" fmla="*/ 278 w 281"/>
              <a:gd name="T117" fmla="*/ 0 h 2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1"/>
              <a:gd name="T178" fmla="*/ 0 h 296"/>
              <a:gd name="T179" fmla="*/ 281 w 281"/>
              <a:gd name="T180" fmla="*/ 296 h 2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1" h="296">
                <a:moveTo>
                  <a:pt x="278" y="0"/>
                </a:moveTo>
                <a:lnTo>
                  <a:pt x="277" y="52"/>
                </a:lnTo>
                <a:lnTo>
                  <a:pt x="277" y="103"/>
                </a:lnTo>
                <a:lnTo>
                  <a:pt x="278" y="146"/>
                </a:lnTo>
                <a:lnTo>
                  <a:pt x="281" y="183"/>
                </a:lnTo>
                <a:lnTo>
                  <a:pt x="267" y="171"/>
                </a:lnTo>
                <a:lnTo>
                  <a:pt x="255" y="157"/>
                </a:lnTo>
                <a:lnTo>
                  <a:pt x="247" y="142"/>
                </a:lnTo>
                <a:lnTo>
                  <a:pt x="238" y="126"/>
                </a:lnTo>
                <a:lnTo>
                  <a:pt x="229" y="109"/>
                </a:lnTo>
                <a:lnTo>
                  <a:pt x="221" y="94"/>
                </a:lnTo>
                <a:lnTo>
                  <a:pt x="212" y="77"/>
                </a:lnTo>
                <a:lnTo>
                  <a:pt x="202" y="62"/>
                </a:lnTo>
                <a:lnTo>
                  <a:pt x="189" y="74"/>
                </a:lnTo>
                <a:lnTo>
                  <a:pt x="179" y="86"/>
                </a:lnTo>
                <a:lnTo>
                  <a:pt x="171" y="102"/>
                </a:lnTo>
                <a:lnTo>
                  <a:pt x="165" y="118"/>
                </a:lnTo>
                <a:lnTo>
                  <a:pt x="161" y="136"/>
                </a:lnTo>
                <a:lnTo>
                  <a:pt x="159" y="155"/>
                </a:lnTo>
                <a:lnTo>
                  <a:pt x="156" y="174"/>
                </a:lnTo>
                <a:lnTo>
                  <a:pt x="156" y="192"/>
                </a:lnTo>
                <a:lnTo>
                  <a:pt x="139" y="229"/>
                </a:lnTo>
                <a:lnTo>
                  <a:pt x="132" y="220"/>
                </a:lnTo>
                <a:lnTo>
                  <a:pt x="125" y="208"/>
                </a:lnTo>
                <a:lnTo>
                  <a:pt x="120" y="194"/>
                </a:lnTo>
                <a:lnTo>
                  <a:pt x="116" y="179"/>
                </a:lnTo>
                <a:lnTo>
                  <a:pt x="111" y="168"/>
                </a:lnTo>
                <a:lnTo>
                  <a:pt x="105" y="158"/>
                </a:lnTo>
                <a:lnTo>
                  <a:pt x="96" y="153"/>
                </a:lnTo>
                <a:lnTo>
                  <a:pt x="83" y="153"/>
                </a:lnTo>
                <a:lnTo>
                  <a:pt x="76" y="168"/>
                </a:lnTo>
                <a:lnTo>
                  <a:pt x="67" y="183"/>
                </a:lnTo>
                <a:lnTo>
                  <a:pt x="58" y="200"/>
                </a:lnTo>
                <a:lnTo>
                  <a:pt x="49" y="216"/>
                </a:lnTo>
                <a:lnTo>
                  <a:pt x="41" y="234"/>
                </a:lnTo>
                <a:lnTo>
                  <a:pt x="35" y="251"/>
                </a:lnTo>
                <a:lnTo>
                  <a:pt x="30" y="269"/>
                </a:lnTo>
                <a:lnTo>
                  <a:pt x="26" y="285"/>
                </a:lnTo>
                <a:lnTo>
                  <a:pt x="3" y="296"/>
                </a:lnTo>
                <a:lnTo>
                  <a:pt x="4" y="234"/>
                </a:lnTo>
                <a:lnTo>
                  <a:pt x="4" y="153"/>
                </a:lnTo>
                <a:lnTo>
                  <a:pt x="4" y="70"/>
                </a:lnTo>
                <a:lnTo>
                  <a:pt x="0" y="9"/>
                </a:lnTo>
                <a:lnTo>
                  <a:pt x="17" y="7"/>
                </a:lnTo>
                <a:lnTo>
                  <a:pt x="36" y="6"/>
                </a:lnTo>
                <a:lnTo>
                  <a:pt x="57" y="5"/>
                </a:lnTo>
                <a:lnTo>
                  <a:pt x="78" y="3"/>
                </a:lnTo>
                <a:lnTo>
                  <a:pt x="101" y="2"/>
                </a:lnTo>
                <a:lnTo>
                  <a:pt x="125" y="2"/>
                </a:lnTo>
                <a:lnTo>
                  <a:pt x="148" y="1"/>
                </a:lnTo>
                <a:lnTo>
                  <a:pt x="170" y="1"/>
                </a:lnTo>
                <a:lnTo>
                  <a:pt x="192" y="1"/>
                </a:lnTo>
                <a:lnTo>
                  <a:pt x="212" y="0"/>
                </a:lnTo>
                <a:lnTo>
                  <a:pt x="231" y="0"/>
                </a:lnTo>
                <a:lnTo>
                  <a:pt x="247" y="0"/>
                </a:lnTo>
                <a:lnTo>
                  <a:pt x="259" y="0"/>
                </a:lnTo>
                <a:lnTo>
                  <a:pt x="269" y="0"/>
                </a:lnTo>
                <a:lnTo>
                  <a:pt x="276" y="0"/>
                </a:lnTo>
                <a:lnTo>
                  <a:pt x="278" y="0"/>
                </a:lnTo>
                <a:close/>
              </a:path>
            </a:pathLst>
          </a:custGeom>
          <a:solidFill>
            <a:srgbClr val="F2E8D3"/>
          </a:solidFill>
          <a:ln w="9525">
            <a:noFill/>
            <a:round/>
            <a:headEnd/>
            <a:tailEnd/>
          </a:ln>
        </p:spPr>
        <p:txBody>
          <a:bodyPr/>
          <a:lstStyle/>
          <a:p>
            <a:endParaRPr lang="es-ES"/>
          </a:p>
        </p:txBody>
      </p:sp>
      <p:sp>
        <p:nvSpPr>
          <p:cNvPr id="90143" name="Freeform 31"/>
          <p:cNvSpPr>
            <a:spLocks/>
          </p:cNvSpPr>
          <p:nvPr/>
        </p:nvSpPr>
        <p:spPr bwMode="auto">
          <a:xfrm>
            <a:off x="7459663" y="3908425"/>
            <a:ext cx="90487" cy="228600"/>
          </a:xfrm>
          <a:custGeom>
            <a:avLst/>
            <a:gdLst>
              <a:gd name="T0" fmla="*/ 57 w 57"/>
              <a:gd name="T1" fmla="*/ 3 h 144"/>
              <a:gd name="T2" fmla="*/ 51 w 57"/>
              <a:gd name="T3" fmla="*/ 20 h 144"/>
              <a:gd name="T4" fmla="*/ 45 w 57"/>
              <a:gd name="T5" fmla="*/ 40 h 144"/>
              <a:gd name="T6" fmla="*/ 40 w 57"/>
              <a:gd name="T7" fmla="*/ 60 h 144"/>
              <a:gd name="T8" fmla="*/ 32 w 57"/>
              <a:gd name="T9" fmla="*/ 79 h 144"/>
              <a:gd name="T10" fmla="*/ 26 w 57"/>
              <a:gd name="T11" fmla="*/ 98 h 144"/>
              <a:gd name="T12" fmla="*/ 18 w 57"/>
              <a:gd name="T13" fmla="*/ 116 h 144"/>
              <a:gd name="T14" fmla="*/ 9 w 57"/>
              <a:gd name="T15" fmla="*/ 131 h 144"/>
              <a:gd name="T16" fmla="*/ 0 w 57"/>
              <a:gd name="T17" fmla="*/ 144 h 144"/>
              <a:gd name="T18" fmla="*/ 0 w 57"/>
              <a:gd name="T19" fmla="*/ 3 h 144"/>
              <a:gd name="T20" fmla="*/ 8 w 57"/>
              <a:gd name="T21" fmla="*/ 1 h 144"/>
              <a:gd name="T22" fmla="*/ 15 w 57"/>
              <a:gd name="T23" fmla="*/ 1 h 144"/>
              <a:gd name="T24" fmla="*/ 21 w 57"/>
              <a:gd name="T25" fmla="*/ 1 h 144"/>
              <a:gd name="T26" fmla="*/ 29 w 57"/>
              <a:gd name="T27" fmla="*/ 0 h 144"/>
              <a:gd name="T28" fmla="*/ 35 w 57"/>
              <a:gd name="T29" fmla="*/ 1 h 144"/>
              <a:gd name="T30" fmla="*/ 41 w 57"/>
              <a:gd name="T31" fmla="*/ 1 h 144"/>
              <a:gd name="T32" fmla="*/ 49 w 57"/>
              <a:gd name="T33" fmla="*/ 1 h 144"/>
              <a:gd name="T34" fmla="*/ 57 w 57"/>
              <a:gd name="T35" fmla="*/ 3 h 1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
              <a:gd name="T55" fmla="*/ 0 h 144"/>
              <a:gd name="T56" fmla="*/ 57 w 57"/>
              <a:gd name="T57" fmla="*/ 144 h 1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 h="144">
                <a:moveTo>
                  <a:pt x="57" y="3"/>
                </a:moveTo>
                <a:lnTo>
                  <a:pt x="51" y="20"/>
                </a:lnTo>
                <a:lnTo>
                  <a:pt x="45" y="40"/>
                </a:lnTo>
                <a:lnTo>
                  <a:pt x="40" y="60"/>
                </a:lnTo>
                <a:lnTo>
                  <a:pt x="32" y="79"/>
                </a:lnTo>
                <a:lnTo>
                  <a:pt x="26" y="98"/>
                </a:lnTo>
                <a:lnTo>
                  <a:pt x="18" y="116"/>
                </a:lnTo>
                <a:lnTo>
                  <a:pt x="9" y="131"/>
                </a:lnTo>
                <a:lnTo>
                  <a:pt x="0" y="144"/>
                </a:lnTo>
                <a:lnTo>
                  <a:pt x="0" y="3"/>
                </a:lnTo>
                <a:lnTo>
                  <a:pt x="8" y="1"/>
                </a:lnTo>
                <a:lnTo>
                  <a:pt x="15" y="1"/>
                </a:lnTo>
                <a:lnTo>
                  <a:pt x="21" y="1"/>
                </a:lnTo>
                <a:lnTo>
                  <a:pt x="29" y="0"/>
                </a:lnTo>
                <a:lnTo>
                  <a:pt x="35" y="1"/>
                </a:lnTo>
                <a:lnTo>
                  <a:pt x="41" y="1"/>
                </a:lnTo>
                <a:lnTo>
                  <a:pt x="49" y="1"/>
                </a:lnTo>
                <a:lnTo>
                  <a:pt x="57" y="3"/>
                </a:lnTo>
                <a:close/>
              </a:path>
            </a:pathLst>
          </a:custGeom>
          <a:solidFill>
            <a:srgbClr val="F2E8D3"/>
          </a:solidFill>
          <a:ln w="9525">
            <a:noFill/>
            <a:round/>
            <a:headEnd/>
            <a:tailEnd/>
          </a:ln>
        </p:spPr>
        <p:txBody>
          <a:bodyPr/>
          <a:lstStyle/>
          <a:p>
            <a:endParaRPr lang="es-ES"/>
          </a:p>
        </p:txBody>
      </p:sp>
      <p:sp>
        <p:nvSpPr>
          <p:cNvPr id="90144" name="Freeform 32"/>
          <p:cNvSpPr>
            <a:spLocks/>
          </p:cNvSpPr>
          <p:nvPr/>
        </p:nvSpPr>
        <p:spPr bwMode="auto">
          <a:xfrm>
            <a:off x="5622925" y="3908425"/>
            <a:ext cx="1306513" cy="1460500"/>
          </a:xfrm>
          <a:custGeom>
            <a:avLst/>
            <a:gdLst>
              <a:gd name="T0" fmla="*/ 780 w 823"/>
              <a:gd name="T1" fmla="*/ 9 h 920"/>
              <a:gd name="T2" fmla="*/ 821 w 823"/>
              <a:gd name="T3" fmla="*/ 0 h 920"/>
              <a:gd name="T4" fmla="*/ 738 w 823"/>
              <a:gd name="T5" fmla="*/ 82 h 920"/>
              <a:gd name="T6" fmla="*/ 619 w 823"/>
              <a:gd name="T7" fmla="*/ 199 h 920"/>
              <a:gd name="T8" fmla="*/ 498 w 823"/>
              <a:gd name="T9" fmla="*/ 319 h 920"/>
              <a:gd name="T10" fmla="*/ 376 w 823"/>
              <a:gd name="T11" fmla="*/ 430 h 920"/>
              <a:gd name="T12" fmla="*/ 382 w 823"/>
              <a:gd name="T13" fmla="*/ 399 h 920"/>
              <a:gd name="T14" fmla="*/ 460 w 823"/>
              <a:gd name="T15" fmla="*/ 329 h 920"/>
              <a:gd name="T16" fmla="*/ 538 w 823"/>
              <a:gd name="T17" fmla="*/ 260 h 920"/>
              <a:gd name="T18" fmla="*/ 616 w 823"/>
              <a:gd name="T19" fmla="*/ 189 h 920"/>
              <a:gd name="T20" fmla="*/ 464 w 823"/>
              <a:gd name="T21" fmla="*/ 305 h 920"/>
              <a:gd name="T22" fmla="*/ 437 w 823"/>
              <a:gd name="T23" fmla="*/ 274 h 920"/>
              <a:gd name="T24" fmla="*/ 396 w 823"/>
              <a:gd name="T25" fmla="*/ 258 h 920"/>
              <a:gd name="T26" fmla="*/ 373 w 823"/>
              <a:gd name="T27" fmla="*/ 302 h 920"/>
              <a:gd name="T28" fmla="*/ 369 w 823"/>
              <a:gd name="T29" fmla="*/ 387 h 920"/>
              <a:gd name="T30" fmla="*/ 311 w 823"/>
              <a:gd name="T31" fmla="*/ 453 h 920"/>
              <a:gd name="T32" fmla="*/ 322 w 823"/>
              <a:gd name="T33" fmla="*/ 489 h 920"/>
              <a:gd name="T34" fmla="*/ 408 w 823"/>
              <a:gd name="T35" fmla="*/ 559 h 920"/>
              <a:gd name="T36" fmla="*/ 515 w 823"/>
              <a:gd name="T37" fmla="*/ 556 h 920"/>
              <a:gd name="T38" fmla="*/ 522 w 823"/>
              <a:gd name="T39" fmla="*/ 731 h 920"/>
              <a:gd name="T40" fmla="*/ 466 w 823"/>
              <a:gd name="T41" fmla="*/ 721 h 920"/>
              <a:gd name="T42" fmla="*/ 424 w 823"/>
              <a:gd name="T43" fmla="*/ 745 h 920"/>
              <a:gd name="T44" fmla="*/ 469 w 823"/>
              <a:gd name="T45" fmla="*/ 770 h 920"/>
              <a:gd name="T46" fmla="*/ 520 w 823"/>
              <a:gd name="T47" fmla="*/ 793 h 920"/>
              <a:gd name="T48" fmla="*/ 505 w 823"/>
              <a:gd name="T49" fmla="*/ 917 h 920"/>
              <a:gd name="T50" fmla="*/ 436 w 823"/>
              <a:gd name="T51" fmla="*/ 918 h 920"/>
              <a:gd name="T52" fmla="*/ 340 w 823"/>
              <a:gd name="T53" fmla="*/ 920 h 920"/>
              <a:gd name="T54" fmla="*/ 244 w 823"/>
              <a:gd name="T55" fmla="*/ 920 h 920"/>
              <a:gd name="T56" fmla="*/ 241 w 823"/>
              <a:gd name="T57" fmla="*/ 871 h 920"/>
              <a:gd name="T58" fmla="*/ 307 w 823"/>
              <a:gd name="T59" fmla="*/ 833 h 920"/>
              <a:gd name="T60" fmla="*/ 362 w 823"/>
              <a:gd name="T61" fmla="*/ 785 h 920"/>
              <a:gd name="T62" fmla="*/ 409 w 823"/>
              <a:gd name="T63" fmla="*/ 726 h 920"/>
              <a:gd name="T64" fmla="*/ 455 w 823"/>
              <a:gd name="T65" fmla="*/ 668 h 920"/>
              <a:gd name="T66" fmla="*/ 447 w 823"/>
              <a:gd name="T67" fmla="*/ 611 h 920"/>
              <a:gd name="T68" fmla="*/ 390 w 823"/>
              <a:gd name="T69" fmla="*/ 573 h 920"/>
              <a:gd name="T70" fmla="*/ 355 w 823"/>
              <a:gd name="T71" fmla="*/ 541 h 920"/>
              <a:gd name="T72" fmla="*/ 302 w 823"/>
              <a:gd name="T73" fmla="*/ 586 h 920"/>
              <a:gd name="T74" fmla="*/ 237 w 823"/>
              <a:gd name="T75" fmla="*/ 638 h 920"/>
              <a:gd name="T76" fmla="*/ 159 w 823"/>
              <a:gd name="T77" fmla="*/ 588 h 920"/>
              <a:gd name="T78" fmla="*/ 53 w 823"/>
              <a:gd name="T79" fmla="*/ 531 h 920"/>
              <a:gd name="T80" fmla="*/ 34 w 823"/>
              <a:gd name="T81" fmla="*/ 477 h 920"/>
              <a:gd name="T82" fmla="*/ 132 w 823"/>
              <a:gd name="T83" fmla="*/ 464 h 920"/>
              <a:gd name="T84" fmla="*/ 202 w 823"/>
              <a:gd name="T85" fmla="*/ 444 h 920"/>
              <a:gd name="T86" fmla="*/ 237 w 823"/>
              <a:gd name="T87" fmla="*/ 411 h 920"/>
              <a:gd name="T88" fmla="*/ 230 w 823"/>
              <a:gd name="T89" fmla="*/ 318 h 920"/>
              <a:gd name="T90" fmla="*/ 178 w 823"/>
              <a:gd name="T91" fmla="*/ 166 h 920"/>
              <a:gd name="T92" fmla="*/ 196 w 823"/>
              <a:gd name="T93" fmla="*/ 78 h 920"/>
              <a:gd name="T94" fmla="*/ 227 w 823"/>
              <a:gd name="T95" fmla="*/ 50 h 920"/>
              <a:gd name="T96" fmla="*/ 224 w 823"/>
              <a:gd name="T97" fmla="*/ 19 h 920"/>
              <a:gd name="T98" fmla="*/ 264 w 823"/>
              <a:gd name="T99" fmla="*/ 9 h 920"/>
              <a:gd name="T100" fmla="*/ 338 w 823"/>
              <a:gd name="T101" fmla="*/ 10 h 920"/>
              <a:gd name="T102" fmla="*/ 413 w 823"/>
              <a:gd name="T103" fmla="*/ 12 h 920"/>
              <a:gd name="T104" fmla="*/ 484 w 823"/>
              <a:gd name="T105" fmla="*/ 10 h 920"/>
              <a:gd name="T106" fmla="*/ 519 w 823"/>
              <a:gd name="T107" fmla="*/ 115 h 920"/>
              <a:gd name="T108" fmla="*/ 542 w 823"/>
              <a:gd name="T109" fmla="*/ 189 h 920"/>
              <a:gd name="T110" fmla="*/ 548 w 823"/>
              <a:gd name="T111" fmla="*/ 84 h 920"/>
              <a:gd name="T112" fmla="*/ 575 w 823"/>
              <a:gd name="T113" fmla="*/ 6 h 920"/>
              <a:gd name="T114" fmla="*/ 632 w 823"/>
              <a:gd name="T115" fmla="*/ 4 h 920"/>
              <a:gd name="T116" fmla="*/ 692 w 823"/>
              <a:gd name="T117" fmla="*/ 4 h 920"/>
              <a:gd name="T118" fmla="*/ 749 w 823"/>
              <a:gd name="T119" fmla="*/ 4 h 9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3"/>
              <a:gd name="T181" fmla="*/ 0 h 920"/>
              <a:gd name="T182" fmla="*/ 823 w 823"/>
              <a:gd name="T183" fmla="*/ 920 h 9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3" h="920">
                <a:moveTo>
                  <a:pt x="776" y="3"/>
                </a:moveTo>
                <a:lnTo>
                  <a:pt x="776" y="5"/>
                </a:lnTo>
                <a:lnTo>
                  <a:pt x="777" y="8"/>
                </a:lnTo>
                <a:lnTo>
                  <a:pt x="780" y="9"/>
                </a:lnTo>
                <a:lnTo>
                  <a:pt x="781" y="12"/>
                </a:lnTo>
                <a:lnTo>
                  <a:pt x="655" y="130"/>
                </a:lnTo>
                <a:lnTo>
                  <a:pt x="665" y="139"/>
                </a:lnTo>
                <a:lnTo>
                  <a:pt x="821" y="0"/>
                </a:lnTo>
                <a:lnTo>
                  <a:pt x="823" y="3"/>
                </a:lnTo>
                <a:lnTo>
                  <a:pt x="795" y="28"/>
                </a:lnTo>
                <a:lnTo>
                  <a:pt x="767" y="54"/>
                </a:lnTo>
                <a:lnTo>
                  <a:pt x="738" y="82"/>
                </a:lnTo>
                <a:lnTo>
                  <a:pt x="709" y="110"/>
                </a:lnTo>
                <a:lnTo>
                  <a:pt x="679" y="139"/>
                </a:lnTo>
                <a:lnTo>
                  <a:pt x="650" y="168"/>
                </a:lnTo>
                <a:lnTo>
                  <a:pt x="619" y="199"/>
                </a:lnTo>
                <a:lnTo>
                  <a:pt x="590" y="228"/>
                </a:lnTo>
                <a:lnTo>
                  <a:pt x="559" y="259"/>
                </a:lnTo>
                <a:lnTo>
                  <a:pt x="529" y="290"/>
                </a:lnTo>
                <a:lnTo>
                  <a:pt x="498" y="319"/>
                </a:lnTo>
                <a:lnTo>
                  <a:pt x="468" y="348"/>
                </a:lnTo>
                <a:lnTo>
                  <a:pt x="437" y="376"/>
                </a:lnTo>
                <a:lnTo>
                  <a:pt x="406" y="404"/>
                </a:lnTo>
                <a:lnTo>
                  <a:pt x="376" y="430"/>
                </a:lnTo>
                <a:lnTo>
                  <a:pt x="345" y="455"/>
                </a:lnTo>
                <a:lnTo>
                  <a:pt x="345" y="438"/>
                </a:lnTo>
                <a:lnTo>
                  <a:pt x="364" y="418"/>
                </a:lnTo>
                <a:lnTo>
                  <a:pt x="382" y="399"/>
                </a:lnTo>
                <a:lnTo>
                  <a:pt x="401" y="381"/>
                </a:lnTo>
                <a:lnTo>
                  <a:pt x="420" y="364"/>
                </a:lnTo>
                <a:lnTo>
                  <a:pt x="441" y="346"/>
                </a:lnTo>
                <a:lnTo>
                  <a:pt x="460" y="329"/>
                </a:lnTo>
                <a:lnTo>
                  <a:pt x="479" y="311"/>
                </a:lnTo>
                <a:lnTo>
                  <a:pt x="499" y="295"/>
                </a:lnTo>
                <a:lnTo>
                  <a:pt x="519" y="278"/>
                </a:lnTo>
                <a:lnTo>
                  <a:pt x="538" y="260"/>
                </a:lnTo>
                <a:lnTo>
                  <a:pt x="557" y="244"/>
                </a:lnTo>
                <a:lnTo>
                  <a:pt x="577" y="226"/>
                </a:lnTo>
                <a:lnTo>
                  <a:pt x="596" y="207"/>
                </a:lnTo>
                <a:lnTo>
                  <a:pt x="616" y="189"/>
                </a:lnTo>
                <a:lnTo>
                  <a:pt x="633" y="170"/>
                </a:lnTo>
                <a:lnTo>
                  <a:pt x="652" y="149"/>
                </a:lnTo>
                <a:lnTo>
                  <a:pt x="638" y="139"/>
                </a:lnTo>
                <a:lnTo>
                  <a:pt x="464" y="305"/>
                </a:lnTo>
                <a:lnTo>
                  <a:pt x="457" y="296"/>
                </a:lnTo>
                <a:lnTo>
                  <a:pt x="451" y="288"/>
                </a:lnTo>
                <a:lnTo>
                  <a:pt x="443" y="281"/>
                </a:lnTo>
                <a:lnTo>
                  <a:pt x="437" y="274"/>
                </a:lnTo>
                <a:lnTo>
                  <a:pt x="428" y="269"/>
                </a:lnTo>
                <a:lnTo>
                  <a:pt x="419" y="264"/>
                </a:lnTo>
                <a:lnTo>
                  <a:pt x="409" y="260"/>
                </a:lnTo>
                <a:lnTo>
                  <a:pt x="396" y="258"/>
                </a:lnTo>
                <a:lnTo>
                  <a:pt x="382" y="264"/>
                </a:lnTo>
                <a:lnTo>
                  <a:pt x="376" y="276"/>
                </a:lnTo>
                <a:lnTo>
                  <a:pt x="372" y="290"/>
                </a:lnTo>
                <a:lnTo>
                  <a:pt x="373" y="302"/>
                </a:lnTo>
                <a:lnTo>
                  <a:pt x="382" y="327"/>
                </a:lnTo>
                <a:lnTo>
                  <a:pt x="383" y="348"/>
                </a:lnTo>
                <a:lnTo>
                  <a:pt x="378" y="369"/>
                </a:lnTo>
                <a:lnTo>
                  <a:pt x="369" y="387"/>
                </a:lnTo>
                <a:lnTo>
                  <a:pt x="357" y="404"/>
                </a:lnTo>
                <a:lnTo>
                  <a:pt x="341" y="421"/>
                </a:lnTo>
                <a:lnTo>
                  <a:pt x="326" y="436"/>
                </a:lnTo>
                <a:lnTo>
                  <a:pt x="311" y="453"/>
                </a:lnTo>
                <a:lnTo>
                  <a:pt x="307" y="462"/>
                </a:lnTo>
                <a:lnTo>
                  <a:pt x="308" y="472"/>
                </a:lnTo>
                <a:lnTo>
                  <a:pt x="313" y="482"/>
                </a:lnTo>
                <a:lnTo>
                  <a:pt x="322" y="489"/>
                </a:lnTo>
                <a:lnTo>
                  <a:pt x="343" y="501"/>
                </a:lnTo>
                <a:lnTo>
                  <a:pt x="364" y="519"/>
                </a:lnTo>
                <a:lnTo>
                  <a:pt x="385" y="540"/>
                </a:lnTo>
                <a:lnTo>
                  <a:pt x="408" y="559"/>
                </a:lnTo>
                <a:lnTo>
                  <a:pt x="431" y="573"/>
                </a:lnTo>
                <a:lnTo>
                  <a:pt x="456" y="580"/>
                </a:lnTo>
                <a:lnTo>
                  <a:pt x="484" y="575"/>
                </a:lnTo>
                <a:lnTo>
                  <a:pt x="515" y="556"/>
                </a:lnTo>
                <a:lnTo>
                  <a:pt x="516" y="593"/>
                </a:lnTo>
                <a:lnTo>
                  <a:pt x="517" y="643"/>
                </a:lnTo>
                <a:lnTo>
                  <a:pt x="520" y="693"/>
                </a:lnTo>
                <a:lnTo>
                  <a:pt x="522" y="731"/>
                </a:lnTo>
                <a:lnTo>
                  <a:pt x="507" y="733"/>
                </a:lnTo>
                <a:lnTo>
                  <a:pt x="493" y="731"/>
                </a:lnTo>
                <a:lnTo>
                  <a:pt x="479" y="726"/>
                </a:lnTo>
                <a:lnTo>
                  <a:pt x="466" y="721"/>
                </a:lnTo>
                <a:lnTo>
                  <a:pt x="454" y="717"/>
                </a:lnTo>
                <a:lnTo>
                  <a:pt x="442" y="718"/>
                </a:lnTo>
                <a:lnTo>
                  <a:pt x="432" y="727"/>
                </a:lnTo>
                <a:lnTo>
                  <a:pt x="424" y="745"/>
                </a:lnTo>
                <a:lnTo>
                  <a:pt x="433" y="755"/>
                </a:lnTo>
                <a:lnTo>
                  <a:pt x="443" y="762"/>
                </a:lnTo>
                <a:lnTo>
                  <a:pt x="456" y="767"/>
                </a:lnTo>
                <a:lnTo>
                  <a:pt x="469" y="770"/>
                </a:lnTo>
                <a:lnTo>
                  <a:pt x="483" y="776"/>
                </a:lnTo>
                <a:lnTo>
                  <a:pt x="496" y="779"/>
                </a:lnTo>
                <a:lnTo>
                  <a:pt x="508" y="786"/>
                </a:lnTo>
                <a:lnTo>
                  <a:pt x="520" y="793"/>
                </a:lnTo>
                <a:lnTo>
                  <a:pt x="522" y="917"/>
                </a:lnTo>
                <a:lnTo>
                  <a:pt x="520" y="917"/>
                </a:lnTo>
                <a:lnTo>
                  <a:pt x="513" y="917"/>
                </a:lnTo>
                <a:lnTo>
                  <a:pt x="505" y="917"/>
                </a:lnTo>
                <a:lnTo>
                  <a:pt x="491" y="917"/>
                </a:lnTo>
                <a:lnTo>
                  <a:pt x="474" y="917"/>
                </a:lnTo>
                <a:lnTo>
                  <a:pt x="456" y="918"/>
                </a:lnTo>
                <a:lnTo>
                  <a:pt x="436" y="918"/>
                </a:lnTo>
                <a:lnTo>
                  <a:pt x="413" y="918"/>
                </a:lnTo>
                <a:lnTo>
                  <a:pt x="390" y="918"/>
                </a:lnTo>
                <a:lnTo>
                  <a:pt x="366" y="918"/>
                </a:lnTo>
                <a:lnTo>
                  <a:pt x="340" y="920"/>
                </a:lnTo>
                <a:lnTo>
                  <a:pt x="316" y="920"/>
                </a:lnTo>
                <a:lnTo>
                  <a:pt x="290" y="920"/>
                </a:lnTo>
                <a:lnTo>
                  <a:pt x="267" y="920"/>
                </a:lnTo>
                <a:lnTo>
                  <a:pt x="244" y="920"/>
                </a:lnTo>
                <a:lnTo>
                  <a:pt x="224" y="920"/>
                </a:lnTo>
                <a:lnTo>
                  <a:pt x="225" y="906"/>
                </a:lnTo>
                <a:lnTo>
                  <a:pt x="230" y="888"/>
                </a:lnTo>
                <a:lnTo>
                  <a:pt x="241" y="871"/>
                </a:lnTo>
                <a:lnTo>
                  <a:pt x="255" y="858"/>
                </a:lnTo>
                <a:lnTo>
                  <a:pt x="272" y="852"/>
                </a:lnTo>
                <a:lnTo>
                  <a:pt x="290" y="843"/>
                </a:lnTo>
                <a:lnTo>
                  <a:pt x="307" y="833"/>
                </a:lnTo>
                <a:lnTo>
                  <a:pt x="322" y="823"/>
                </a:lnTo>
                <a:lnTo>
                  <a:pt x="336" y="811"/>
                </a:lnTo>
                <a:lnTo>
                  <a:pt x="349" y="797"/>
                </a:lnTo>
                <a:lnTo>
                  <a:pt x="362" y="785"/>
                </a:lnTo>
                <a:lnTo>
                  <a:pt x="374" y="770"/>
                </a:lnTo>
                <a:lnTo>
                  <a:pt x="386" y="755"/>
                </a:lnTo>
                <a:lnTo>
                  <a:pt x="397" y="741"/>
                </a:lnTo>
                <a:lnTo>
                  <a:pt x="409" y="726"/>
                </a:lnTo>
                <a:lnTo>
                  <a:pt x="420" y="711"/>
                </a:lnTo>
                <a:lnTo>
                  <a:pt x="432" y="697"/>
                </a:lnTo>
                <a:lnTo>
                  <a:pt x="443" y="682"/>
                </a:lnTo>
                <a:lnTo>
                  <a:pt x="455" y="668"/>
                </a:lnTo>
                <a:lnTo>
                  <a:pt x="466" y="656"/>
                </a:lnTo>
                <a:lnTo>
                  <a:pt x="465" y="637"/>
                </a:lnTo>
                <a:lnTo>
                  <a:pt x="459" y="623"/>
                </a:lnTo>
                <a:lnTo>
                  <a:pt x="447" y="611"/>
                </a:lnTo>
                <a:lnTo>
                  <a:pt x="434" y="601"/>
                </a:lnTo>
                <a:lnTo>
                  <a:pt x="419" y="592"/>
                </a:lnTo>
                <a:lnTo>
                  <a:pt x="404" y="583"/>
                </a:lnTo>
                <a:lnTo>
                  <a:pt x="390" y="573"/>
                </a:lnTo>
                <a:lnTo>
                  <a:pt x="378" y="560"/>
                </a:lnTo>
                <a:lnTo>
                  <a:pt x="373" y="551"/>
                </a:lnTo>
                <a:lnTo>
                  <a:pt x="366" y="545"/>
                </a:lnTo>
                <a:lnTo>
                  <a:pt x="355" y="541"/>
                </a:lnTo>
                <a:lnTo>
                  <a:pt x="345" y="542"/>
                </a:lnTo>
                <a:lnTo>
                  <a:pt x="331" y="557"/>
                </a:lnTo>
                <a:lnTo>
                  <a:pt x="317" y="572"/>
                </a:lnTo>
                <a:lnTo>
                  <a:pt x="302" y="586"/>
                </a:lnTo>
                <a:lnTo>
                  <a:pt x="285" y="600"/>
                </a:lnTo>
                <a:lnTo>
                  <a:pt x="269" y="612"/>
                </a:lnTo>
                <a:lnTo>
                  <a:pt x="252" y="626"/>
                </a:lnTo>
                <a:lnTo>
                  <a:pt x="237" y="638"/>
                </a:lnTo>
                <a:lnTo>
                  <a:pt x="220" y="651"/>
                </a:lnTo>
                <a:lnTo>
                  <a:pt x="202" y="629"/>
                </a:lnTo>
                <a:lnTo>
                  <a:pt x="182" y="607"/>
                </a:lnTo>
                <a:lnTo>
                  <a:pt x="159" y="588"/>
                </a:lnTo>
                <a:lnTo>
                  <a:pt x="135" y="569"/>
                </a:lnTo>
                <a:lnTo>
                  <a:pt x="109" y="554"/>
                </a:lnTo>
                <a:lnTo>
                  <a:pt x="81" y="541"/>
                </a:lnTo>
                <a:lnTo>
                  <a:pt x="53" y="531"/>
                </a:lnTo>
                <a:lnTo>
                  <a:pt x="23" y="523"/>
                </a:lnTo>
                <a:lnTo>
                  <a:pt x="0" y="506"/>
                </a:lnTo>
                <a:lnTo>
                  <a:pt x="15" y="489"/>
                </a:lnTo>
                <a:lnTo>
                  <a:pt x="34" y="477"/>
                </a:lnTo>
                <a:lnTo>
                  <a:pt x="57" y="471"/>
                </a:lnTo>
                <a:lnTo>
                  <a:pt x="81" y="467"/>
                </a:lnTo>
                <a:lnTo>
                  <a:pt x="107" y="466"/>
                </a:lnTo>
                <a:lnTo>
                  <a:pt x="132" y="464"/>
                </a:lnTo>
                <a:lnTo>
                  <a:pt x="156" y="462"/>
                </a:lnTo>
                <a:lnTo>
                  <a:pt x="178" y="455"/>
                </a:lnTo>
                <a:lnTo>
                  <a:pt x="191" y="450"/>
                </a:lnTo>
                <a:lnTo>
                  <a:pt x="202" y="444"/>
                </a:lnTo>
                <a:lnTo>
                  <a:pt x="213" y="438"/>
                </a:lnTo>
                <a:lnTo>
                  <a:pt x="221" y="429"/>
                </a:lnTo>
                <a:lnTo>
                  <a:pt x="229" y="420"/>
                </a:lnTo>
                <a:lnTo>
                  <a:pt x="237" y="411"/>
                </a:lnTo>
                <a:lnTo>
                  <a:pt x="243" y="401"/>
                </a:lnTo>
                <a:lnTo>
                  <a:pt x="248" y="390"/>
                </a:lnTo>
                <a:lnTo>
                  <a:pt x="242" y="355"/>
                </a:lnTo>
                <a:lnTo>
                  <a:pt x="230" y="318"/>
                </a:lnTo>
                <a:lnTo>
                  <a:pt x="216" y="279"/>
                </a:lnTo>
                <a:lnTo>
                  <a:pt x="202" y="241"/>
                </a:lnTo>
                <a:lnTo>
                  <a:pt x="188" y="204"/>
                </a:lnTo>
                <a:lnTo>
                  <a:pt x="178" y="166"/>
                </a:lnTo>
                <a:lnTo>
                  <a:pt x="174" y="129"/>
                </a:lnTo>
                <a:lnTo>
                  <a:pt x="178" y="93"/>
                </a:lnTo>
                <a:lnTo>
                  <a:pt x="187" y="84"/>
                </a:lnTo>
                <a:lnTo>
                  <a:pt x="196" y="78"/>
                </a:lnTo>
                <a:lnTo>
                  <a:pt x="205" y="72"/>
                </a:lnTo>
                <a:lnTo>
                  <a:pt x="214" y="65"/>
                </a:lnTo>
                <a:lnTo>
                  <a:pt x="220" y="57"/>
                </a:lnTo>
                <a:lnTo>
                  <a:pt x="227" y="50"/>
                </a:lnTo>
                <a:lnTo>
                  <a:pt x="230" y="38"/>
                </a:lnTo>
                <a:lnTo>
                  <a:pt x="232" y="26"/>
                </a:lnTo>
                <a:lnTo>
                  <a:pt x="228" y="26"/>
                </a:lnTo>
                <a:lnTo>
                  <a:pt x="224" y="19"/>
                </a:lnTo>
                <a:lnTo>
                  <a:pt x="223" y="13"/>
                </a:lnTo>
                <a:lnTo>
                  <a:pt x="227" y="9"/>
                </a:lnTo>
                <a:lnTo>
                  <a:pt x="244" y="9"/>
                </a:lnTo>
                <a:lnTo>
                  <a:pt x="264" y="9"/>
                </a:lnTo>
                <a:lnTo>
                  <a:pt x="281" y="9"/>
                </a:lnTo>
                <a:lnTo>
                  <a:pt x="301" y="9"/>
                </a:lnTo>
                <a:lnTo>
                  <a:pt x="318" y="9"/>
                </a:lnTo>
                <a:lnTo>
                  <a:pt x="338" y="10"/>
                </a:lnTo>
                <a:lnTo>
                  <a:pt x="357" y="10"/>
                </a:lnTo>
                <a:lnTo>
                  <a:pt x="374" y="10"/>
                </a:lnTo>
                <a:lnTo>
                  <a:pt x="394" y="12"/>
                </a:lnTo>
                <a:lnTo>
                  <a:pt x="413" y="12"/>
                </a:lnTo>
                <a:lnTo>
                  <a:pt x="431" y="12"/>
                </a:lnTo>
                <a:lnTo>
                  <a:pt x="448" y="12"/>
                </a:lnTo>
                <a:lnTo>
                  <a:pt x="466" y="12"/>
                </a:lnTo>
                <a:lnTo>
                  <a:pt x="484" y="10"/>
                </a:lnTo>
                <a:lnTo>
                  <a:pt x="502" y="9"/>
                </a:lnTo>
                <a:lnTo>
                  <a:pt x="519" y="8"/>
                </a:lnTo>
                <a:lnTo>
                  <a:pt x="519" y="54"/>
                </a:lnTo>
                <a:lnTo>
                  <a:pt x="519" y="115"/>
                </a:lnTo>
                <a:lnTo>
                  <a:pt x="521" y="171"/>
                </a:lnTo>
                <a:lnTo>
                  <a:pt x="534" y="200"/>
                </a:lnTo>
                <a:lnTo>
                  <a:pt x="538" y="194"/>
                </a:lnTo>
                <a:lnTo>
                  <a:pt x="542" y="189"/>
                </a:lnTo>
                <a:lnTo>
                  <a:pt x="547" y="185"/>
                </a:lnTo>
                <a:lnTo>
                  <a:pt x="548" y="184"/>
                </a:lnTo>
                <a:lnTo>
                  <a:pt x="548" y="135"/>
                </a:lnTo>
                <a:lnTo>
                  <a:pt x="548" y="84"/>
                </a:lnTo>
                <a:lnTo>
                  <a:pt x="548" y="40"/>
                </a:lnTo>
                <a:lnTo>
                  <a:pt x="548" y="9"/>
                </a:lnTo>
                <a:lnTo>
                  <a:pt x="562" y="8"/>
                </a:lnTo>
                <a:lnTo>
                  <a:pt x="575" y="6"/>
                </a:lnTo>
                <a:lnTo>
                  <a:pt x="590" y="5"/>
                </a:lnTo>
                <a:lnTo>
                  <a:pt x="604" y="5"/>
                </a:lnTo>
                <a:lnTo>
                  <a:pt x="618" y="4"/>
                </a:lnTo>
                <a:lnTo>
                  <a:pt x="632" y="4"/>
                </a:lnTo>
                <a:lnTo>
                  <a:pt x="647" y="4"/>
                </a:lnTo>
                <a:lnTo>
                  <a:pt x="663" y="4"/>
                </a:lnTo>
                <a:lnTo>
                  <a:pt x="677" y="4"/>
                </a:lnTo>
                <a:lnTo>
                  <a:pt x="692" y="4"/>
                </a:lnTo>
                <a:lnTo>
                  <a:pt x="706" y="4"/>
                </a:lnTo>
                <a:lnTo>
                  <a:pt x="720" y="4"/>
                </a:lnTo>
                <a:lnTo>
                  <a:pt x="734" y="4"/>
                </a:lnTo>
                <a:lnTo>
                  <a:pt x="749" y="4"/>
                </a:lnTo>
                <a:lnTo>
                  <a:pt x="762" y="3"/>
                </a:lnTo>
                <a:lnTo>
                  <a:pt x="776" y="3"/>
                </a:lnTo>
                <a:close/>
              </a:path>
            </a:pathLst>
          </a:custGeom>
          <a:solidFill>
            <a:srgbClr val="F2E8D3"/>
          </a:solidFill>
          <a:ln w="9525">
            <a:noFill/>
            <a:round/>
            <a:headEnd/>
            <a:tailEnd/>
          </a:ln>
        </p:spPr>
        <p:txBody>
          <a:bodyPr/>
          <a:lstStyle/>
          <a:p>
            <a:endParaRPr lang="es-ES"/>
          </a:p>
        </p:txBody>
      </p:sp>
      <p:sp>
        <p:nvSpPr>
          <p:cNvPr id="90145" name="Freeform 33"/>
          <p:cNvSpPr>
            <a:spLocks/>
          </p:cNvSpPr>
          <p:nvPr/>
        </p:nvSpPr>
        <p:spPr bwMode="auto">
          <a:xfrm>
            <a:off x="6488113" y="3952875"/>
            <a:ext cx="463550" cy="919163"/>
          </a:xfrm>
          <a:custGeom>
            <a:avLst/>
            <a:gdLst>
              <a:gd name="T0" fmla="*/ 268 w 292"/>
              <a:gd name="T1" fmla="*/ 271 h 579"/>
              <a:gd name="T2" fmla="*/ 239 w 292"/>
              <a:gd name="T3" fmla="*/ 271 h 579"/>
              <a:gd name="T4" fmla="*/ 210 w 292"/>
              <a:gd name="T5" fmla="*/ 271 h 579"/>
              <a:gd name="T6" fmla="*/ 181 w 292"/>
              <a:gd name="T7" fmla="*/ 269 h 579"/>
              <a:gd name="T8" fmla="*/ 152 w 292"/>
              <a:gd name="T9" fmla="*/ 268 h 579"/>
              <a:gd name="T10" fmla="*/ 124 w 292"/>
              <a:gd name="T11" fmla="*/ 268 h 579"/>
              <a:gd name="T12" fmla="*/ 96 w 292"/>
              <a:gd name="T13" fmla="*/ 268 h 579"/>
              <a:gd name="T14" fmla="*/ 68 w 292"/>
              <a:gd name="T15" fmla="*/ 272 h 579"/>
              <a:gd name="T16" fmla="*/ 51 w 292"/>
              <a:gd name="T17" fmla="*/ 277 h 579"/>
              <a:gd name="T18" fmla="*/ 51 w 292"/>
              <a:gd name="T19" fmla="*/ 287 h 579"/>
              <a:gd name="T20" fmla="*/ 282 w 292"/>
              <a:gd name="T21" fmla="*/ 295 h 579"/>
              <a:gd name="T22" fmla="*/ 281 w 292"/>
              <a:gd name="T23" fmla="*/ 355 h 579"/>
              <a:gd name="T24" fmla="*/ 262 w 292"/>
              <a:gd name="T25" fmla="*/ 419 h 579"/>
              <a:gd name="T26" fmla="*/ 241 w 292"/>
              <a:gd name="T27" fmla="*/ 484 h 579"/>
              <a:gd name="T28" fmla="*/ 222 w 292"/>
              <a:gd name="T29" fmla="*/ 547 h 579"/>
              <a:gd name="T30" fmla="*/ 195 w 292"/>
              <a:gd name="T31" fmla="*/ 574 h 579"/>
              <a:gd name="T32" fmla="*/ 170 w 292"/>
              <a:gd name="T33" fmla="*/ 556 h 579"/>
              <a:gd name="T34" fmla="*/ 148 w 292"/>
              <a:gd name="T35" fmla="*/ 533 h 579"/>
              <a:gd name="T36" fmla="*/ 129 w 292"/>
              <a:gd name="T37" fmla="*/ 508 h 579"/>
              <a:gd name="T38" fmla="*/ 114 w 292"/>
              <a:gd name="T39" fmla="*/ 489 h 579"/>
              <a:gd name="T40" fmla="*/ 100 w 292"/>
              <a:gd name="T41" fmla="*/ 487 h 579"/>
              <a:gd name="T42" fmla="*/ 88 w 292"/>
              <a:gd name="T43" fmla="*/ 515 h 579"/>
              <a:gd name="T44" fmla="*/ 72 w 292"/>
              <a:gd name="T45" fmla="*/ 551 h 579"/>
              <a:gd name="T46" fmla="*/ 42 w 292"/>
              <a:gd name="T47" fmla="*/ 574 h 579"/>
              <a:gd name="T48" fmla="*/ 19 w 292"/>
              <a:gd name="T49" fmla="*/ 572 h 579"/>
              <a:gd name="T50" fmla="*/ 5 w 292"/>
              <a:gd name="T51" fmla="*/ 554 h 579"/>
              <a:gd name="T52" fmla="*/ 0 w 292"/>
              <a:gd name="T53" fmla="*/ 529 h 579"/>
              <a:gd name="T54" fmla="*/ 13 w 292"/>
              <a:gd name="T55" fmla="*/ 504 h 579"/>
              <a:gd name="T56" fmla="*/ 28 w 292"/>
              <a:gd name="T57" fmla="*/ 468 h 579"/>
              <a:gd name="T58" fmla="*/ 34 w 292"/>
              <a:gd name="T59" fmla="*/ 427 h 579"/>
              <a:gd name="T60" fmla="*/ 28 w 292"/>
              <a:gd name="T61" fmla="*/ 385 h 579"/>
              <a:gd name="T62" fmla="*/ 19 w 292"/>
              <a:gd name="T63" fmla="*/ 355 h 579"/>
              <a:gd name="T64" fmla="*/ 25 w 292"/>
              <a:gd name="T65" fmla="*/ 332 h 579"/>
              <a:gd name="T66" fmla="*/ 31 w 292"/>
              <a:gd name="T67" fmla="*/ 310 h 579"/>
              <a:gd name="T68" fmla="*/ 21 w 292"/>
              <a:gd name="T69" fmla="*/ 294 h 579"/>
              <a:gd name="T70" fmla="*/ 3 w 292"/>
              <a:gd name="T71" fmla="*/ 272 h 579"/>
              <a:gd name="T72" fmla="*/ 282 w 292"/>
              <a:gd name="T73" fmla="*/ 269 h 5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92"/>
              <a:gd name="T112" fmla="*/ 0 h 579"/>
              <a:gd name="T113" fmla="*/ 292 w 292"/>
              <a:gd name="T114" fmla="*/ 579 h 5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92" h="579">
                <a:moveTo>
                  <a:pt x="282" y="269"/>
                </a:moveTo>
                <a:lnTo>
                  <a:pt x="268" y="271"/>
                </a:lnTo>
                <a:lnTo>
                  <a:pt x="253" y="271"/>
                </a:lnTo>
                <a:lnTo>
                  <a:pt x="239" y="271"/>
                </a:lnTo>
                <a:lnTo>
                  <a:pt x="225" y="271"/>
                </a:lnTo>
                <a:lnTo>
                  <a:pt x="210" y="271"/>
                </a:lnTo>
                <a:lnTo>
                  <a:pt x="195" y="269"/>
                </a:lnTo>
                <a:lnTo>
                  <a:pt x="181" y="269"/>
                </a:lnTo>
                <a:lnTo>
                  <a:pt x="166" y="268"/>
                </a:lnTo>
                <a:lnTo>
                  <a:pt x="152" y="268"/>
                </a:lnTo>
                <a:lnTo>
                  <a:pt x="138" y="268"/>
                </a:lnTo>
                <a:lnTo>
                  <a:pt x="124" y="268"/>
                </a:lnTo>
                <a:lnTo>
                  <a:pt x="110" y="268"/>
                </a:lnTo>
                <a:lnTo>
                  <a:pt x="96" y="268"/>
                </a:lnTo>
                <a:lnTo>
                  <a:pt x="82" y="269"/>
                </a:lnTo>
                <a:lnTo>
                  <a:pt x="68" y="272"/>
                </a:lnTo>
                <a:lnTo>
                  <a:pt x="54" y="274"/>
                </a:lnTo>
                <a:lnTo>
                  <a:pt x="51" y="277"/>
                </a:lnTo>
                <a:lnTo>
                  <a:pt x="51" y="282"/>
                </a:lnTo>
                <a:lnTo>
                  <a:pt x="51" y="287"/>
                </a:lnTo>
                <a:lnTo>
                  <a:pt x="51" y="291"/>
                </a:lnTo>
                <a:lnTo>
                  <a:pt x="282" y="295"/>
                </a:lnTo>
                <a:lnTo>
                  <a:pt x="292" y="323"/>
                </a:lnTo>
                <a:lnTo>
                  <a:pt x="281" y="355"/>
                </a:lnTo>
                <a:lnTo>
                  <a:pt x="271" y="387"/>
                </a:lnTo>
                <a:lnTo>
                  <a:pt x="262" y="419"/>
                </a:lnTo>
                <a:lnTo>
                  <a:pt x="252" y="450"/>
                </a:lnTo>
                <a:lnTo>
                  <a:pt x="241" y="484"/>
                </a:lnTo>
                <a:lnTo>
                  <a:pt x="232" y="515"/>
                </a:lnTo>
                <a:lnTo>
                  <a:pt x="222" y="547"/>
                </a:lnTo>
                <a:lnTo>
                  <a:pt x="211" y="579"/>
                </a:lnTo>
                <a:lnTo>
                  <a:pt x="195" y="574"/>
                </a:lnTo>
                <a:lnTo>
                  <a:pt x="183" y="566"/>
                </a:lnTo>
                <a:lnTo>
                  <a:pt x="170" y="556"/>
                </a:lnTo>
                <a:lnTo>
                  <a:pt x="158" y="546"/>
                </a:lnTo>
                <a:lnTo>
                  <a:pt x="148" y="533"/>
                </a:lnTo>
                <a:lnTo>
                  <a:pt x="138" y="521"/>
                </a:lnTo>
                <a:lnTo>
                  <a:pt x="129" y="508"/>
                </a:lnTo>
                <a:lnTo>
                  <a:pt x="120" y="495"/>
                </a:lnTo>
                <a:lnTo>
                  <a:pt x="114" y="489"/>
                </a:lnTo>
                <a:lnTo>
                  <a:pt x="106" y="486"/>
                </a:lnTo>
                <a:lnTo>
                  <a:pt x="100" y="487"/>
                </a:lnTo>
                <a:lnTo>
                  <a:pt x="93" y="495"/>
                </a:lnTo>
                <a:lnTo>
                  <a:pt x="88" y="515"/>
                </a:lnTo>
                <a:lnTo>
                  <a:pt x="81" y="533"/>
                </a:lnTo>
                <a:lnTo>
                  <a:pt x="72" y="551"/>
                </a:lnTo>
                <a:lnTo>
                  <a:pt x="60" y="569"/>
                </a:lnTo>
                <a:lnTo>
                  <a:pt x="42" y="574"/>
                </a:lnTo>
                <a:lnTo>
                  <a:pt x="30" y="575"/>
                </a:lnTo>
                <a:lnTo>
                  <a:pt x="19" y="572"/>
                </a:lnTo>
                <a:lnTo>
                  <a:pt x="12" y="564"/>
                </a:lnTo>
                <a:lnTo>
                  <a:pt x="5" y="554"/>
                </a:lnTo>
                <a:lnTo>
                  <a:pt x="3" y="542"/>
                </a:lnTo>
                <a:lnTo>
                  <a:pt x="0" y="529"/>
                </a:lnTo>
                <a:lnTo>
                  <a:pt x="0" y="518"/>
                </a:lnTo>
                <a:lnTo>
                  <a:pt x="13" y="504"/>
                </a:lnTo>
                <a:lnTo>
                  <a:pt x="22" y="487"/>
                </a:lnTo>
                <a:lnTo>
                  <a:pt x="28" y="468"/>
                </a:lnTo>
                <a:lnTo>
                  <a:pt x="32" y="449"/>
                </a:lnTo>
                <a:lnTo>
                  <a:pt x="34" y="427"/>
                </a:lnTo>
                <a:lnTo>
                  <a:pt x="32" y="407"/>
                </a:lnTo>
                <a:lnTo>
                  <a:pt x="28" y="385"/>
                </a:lnTo>
                <a:lnTo>
                  <a:pt x="23" y="365"/>
                </a:lnTo>
                <a:lnTo>
                  <a:pt x="19" y="355"/>
                </a:lnTo>
                <a:lnTo>
                  <a:pt x="21" y="343"/>
                </a:lnTo>
                <a:lnTo>
                  <a:pt x="25" y="332"/>
                </a:lnTo>
                <a:lnTo>
                  <a:pt x="28" y="320"/>
                </a:lnTo>
                <a:lnTo>
                  <a:pt x="31" y="310"/>
                </a:lnTo>
                <a:lnTo>
                  <a:pt x="30" y="301"/>
                </a:lnTo>
                <a:lnTo>
                  <a:pt x="21" y="294"/>
                </a:lnTo>
                <a:lnTo>
                  <a:pt x="3" y="288"/>
                </a:lnTo>
                <a:lnTo>
                  <a:pt x="3" y="272"/>
                </a:lnTo>
                <a:lnTo>
                  <a:pt x="285" y="0"/>
                </a:lnTo>
                <a:lnTo>
                  <a:pt x="282" y="269"/>
                </a:lnTo>
                <a:close/>
              </a:path>
            </a:pathLst>
          </a:custGeom>
          <a:solidFill>
            <a:srgbClr val="F2E8D3"/>
          </a:solidFill>
          <a:ln w="9525">
            <a:noFill/>
            <a:round/>
            <a:headEnd/>
            <a:tailEnd/>
          </a:ln>
        </p:spPr>
        <p:txBody>
          <a:bodyPr/>
          <a:lstStyle/>
          <a:p>
            <a:endParaRPr lang="es-ES"/>
          </a:p>
        </p:txBody>
      </p:sp>
      <p:sp>
        <p:nvSpPr>
          <p:cNvPr id="90146" name="Freeform 34"/>
          <p:cNvSpPr>
            <a:spLocks/>
          </p:cNvSpPr>
          <p:nvPr/>
        </p:nvSpPr>
        <p:spPr bwMode="auto">
          <a:xfrm>
            <a:off x="4833938" y="4016375"/>
            <a:ext cx="23812" cy="66675"/>
          </a:xfrm>
          <a:custGeom>
            <a:avLst/>
            <a:gdLst>
              <a:gd name="T0" fmla="*/ 0 w 15"/>
              <a:gd name="T1" fmla="*/ 42 h 42"/>
              <a:gd name="T2" fmla="*/ 15 w 15"/>
              <a:gd name="T3" fmla="*/ 0 h 42"/>
              <a:gd name="T4" fmla="*/ 15 w 15"/>
              <a:gd name="T5" fmla="*/ 37 h 42"/>
              <a:gd name="T6" fmla="*/ 0 w 15"/>
              <a:gd name="T7" fmla="*/ 42 h 42"/>
              <a:gd name="T8" fmla="*/ 0 60000 65536"/>
              <a:gd name="T9" fmla="*/ 0 60000 65536"/>
              <a:gd name="T10" fmla="*/ 0 60000 65536"/>
              <a:gd name="T11" fmla="*/ 0 60000 65536"/>
              <a:gd name="T12" fmla="*/ 0 w 15"/>
              <a:gd name="T13" fmla="*/ 0 h 42"/>
              <a:gd name="T14" fmla="*/ 15 w 15"/>
              <a:gd name="T15" fmla="*/ 42 h 42"/>
            </a:gdLst>
            <a:ahLst/>
            <a:cxnLst>
              <a:cxn ang="T8">
                <a:pos x="T0" y="T1"/>
              </a:cxn>
              <a:cxn ang="T9">
                <a:pos x="T2" y="T3"/>
              </a:cxn>
              <a:cxn ang="T10">
                <a:pos x="T4" y="T5"/>
              </a:cxn>
              <a:cxn ang="T11">
                <a:pos x="T6" y="T7"/>
              </a:cxn>
            </a:cxnLst>
            <a:rect l="T12" t="T13" r="T14" b="T15"/>
            <a:pathLst>
              <a:path w="15" h="42">
                <a:moveTo>
                  <a:pt x="0" y="42"/>
                </a:moveTo>
                <a:lnTo>
                  <a:pt x="15" y="0"/>
                </a:lnTo>
                <a:lnTo>
                  <a:pt x="15" y="37"/>
                </a:lnTo>
                <a:lnTo>
                  <a:pt x="0" y="42"/>
                </a:lnTo>
                <a:close/>
              </a:path>
            </a:pathLst>
          </a:custGeom>
          <a:solidFill>
            <a:srgbClr val="7F2B00"/>
          </a:solidFill>
          <a:ln w="9525">
            <a:noFill/>
            <a:round/>
            <a:headEnd/>
            <a:tailEnd/>
          </a:ln>
        </p:spPr>
        <p:txBody>
          <a:bodyPr/>
          <a:lstStyle/>
          <a:p>
            <a:endParaRPr lang="es-ES"/>
          </a:p>
        </p:txBody>
      </p:sp>
      <p:sp>
        <p:nvSpPr>
          <p:cNvPr id="90147" name="Freeform 35"/>
          <p:cNvSpPr>
            <a:spLocks/>
          </p:cNvSpPr>
          <p:nvPr/>
        </p:nvSpPr>
        <p:spPr bwMode="auto">
          <a:xfrm>
            <a:off x="5946775" y="4048125"/>
            <a:ext cx="39688" cy="214313"/>
          </a:xfrm>
          <a:custGeom>
            <a:avLst/>
            <a:gdLst>
              <a:gd name="T0" fmla="*/ 19 w 25"/>
              <a:gd name="T1" fmla="*/ 0 h 135"/>
              <a:gd name="T2" fmla="*/ 24 w 25"/>
              <a:gd name="T3" fmla="*/ 33 h 135"/>
              <a:gd name="T4" fmla="*/ 25 w 25"/>
              <a:gd name="T5" fmla="*/ 66 h 135"/>
              <a:gd name="T6" fmla="*/ 25 w 25"/>
              <a:gd name="T7" fmla="*/ 101 h 135"/>
              <a:gd name="T8" fmla="*/ 25 w 25"/>
              <a:gd name="T9" fmla="*/ 135 h 135"/>
              <a:gd name="T10" fmla="*/ 14 w 25"/>
              <a:gd name="T11" fmla="*/ 129 h 135"/>
              <a:gd name="T12" fmla="*/ 7 w 25"/>
              <a:gd name="T13" fmla="*/ 117 h 135"/>
              <a:gd name="T14" fmla="*/ 3 w 25"/>
              <a:gd name="T15" fmla="*/ 105 h 135"/>
              <a:gd name="T16" fmla="*/ 3 w 25"/>
              <a:gd name="T17" fmla="*/ 88 h 135"/>
              <a:gd name="T18" fmla="*/ 5 w 25"/>
              <a:gd name="T19" fmla="*/ 72 h 135"/>
              <a:gd name="T20" fmla="*/ 5 w 25"/>
              <a:gd name="T21" fmla="*/ 55 h 135"/>
              <a:gd name="T22" fmla="*/ 3 w 25"/>
              <a:gd name="T23" fmla="*/ 40 h 135"/>
              <a:gd name="T24" fmla="*/ 0 w 25"/>
              <a:gd name="T25" fmla="*/ 26 h 135"/>
              <a:gd name="T26" fmla="*/ 5 w 25"/>
              <a:gd name="T27" fmla="*/ 19 h 135"/>
              <a:gd name="T28" fmla="*/ 5 w 25"/>
              <a:gd name="T29" fmla="*/ 8 h 135"/>
              <a:gd name="T30" fmla="*/ 7 w 25"/>
              <a:gd name="T31" fmla="*/ 0 h 135"/>
              <a:gd name="T32" fmla="*/ 19 w 25"/>
              <a:gd name="T33" fmla="*/ 0 h 1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135"/>
              <a:gd name="T53" fmla="*/ 25 w 25"/>
              <a:gd name="T54" fmla="*/ 135 h 1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135">
                <a:moveTo>
                  <a:pt x="19" y="0"/>
                </a:moveTo>
                <a:lnTo>
                  <a:pt x="24" y="33"/>
                </a:lnTo>
                <a:lnTo>
                  <a:pt x="25" y="66"/>
                </a:lnTo>
                <a:lnTo>
                  <a:pt x="25" y="101"/>
                </a:lnTo>
                <a:lnTo>
                  <a:pt x="25" y="135"/>
                </a:lnTo>
                <a:lnTo>
                  <a:pt x="14" y="129"/>
                </a:lnTo>
                <a:lnTo>
                  <a:pt x="7" y="117"/>
                </a:lnTo>
                <a:lnTo>
                  <a:pt x="3" y="105"/>
                </a:lnTo>
                <a:lnTo>
                  <a:pt x="3" y="88"/>
                </a:lnTo>
                <a:lnTo>
                  <a:pt x="5" y="72"/>
                </a:lnTo>
                <a:lnTo>
                  <a:pt x="5" y="55"/>
                </a:lnTo>
                <a:lnTo>
                  <a:pt x="3" y="40"/>
                </a:lnTo>
                <a:lnTo>
                  <a:pt x="0" y="26"/>
                </a:lnTo>
                <a:lnTo>
                  <a:pt x="5" y="19"/>
                </a:lnTo>
                <a:lnTo>
                  <a:pt x="5" y="8"/>
                </a:lnTo>
                <a:lnTo>
                  <a:pt x="7" y="0"/>
                </a:lnTo>
                <a:lnTo>
                  <a:pt x="19" y="0"/>
                </a:lnTo>
                <a:close/>
              </a:path>
            </a:pathLst>
          </a:custGeom>
          <a:solidFill>
            <a:srgbClr val="7F2B00"/>
          </a:solidFill>
          <a:ln w="9525">
            <a:noFill/>
            <a:round/>
            <a:headEnd/>
            <a:tailEnd/>
          </a:ln>
        </p:spPr>
        <p:txBody>
          <a:bodyPr/>
          <a:lstStyle/>
          <a:p>
            <a:endParaRPr lang="es-ES"/>
          </a:p>
        </p:txBody>
      </p:sp>
      <p:sp>
        <p:nvSpPr>
          <p:cNvPr id="90148" name="Freeform 36"/>
          <p:cNvSpPr>
            <a:spLocks/>
          </p:cNvSpPr>
          <p:nvPr/>
        </p:nvSpPr>
        <p:spPr bwMode="auto">
          <a:xfrm>
            <a:off x="5037138" y="4089400"/>
            <a:ext cx="261937" cy="311150"/>
          </a:xfrm>
          <a:custGeom>
            <a:avLst/>
            <a:gdLst>
              <a:gd name="T0" fmla="*/ 110 w 165"/>
              <a:gd name="T1" fmla="*/ 16 h 196"/>
              <a:gd name="T2" fmla="*/ 99 w 165"/>
              <a:gd name="T3" fmla="*/ 14 h 196"/>
              <a:gd name="T4" fmla="*/ 89 w 165"/>
              <a:gd name="T5" fmla="*/ 11 h 196"/>
              <a:gd name="T6" fmla="*/ 78 w 165"/>
              <a:gd name="T7" fmla="*/ 11 h 196"/>
              <a:gd name="T8" fmla="*/ 65 w 165"/>
              <a:gd name="T9" fmla="*/ 12 h 196"/>
              <a:gd name="T10" fmla="*/ 54 w 165"/>
              <a:gd name="T11" fmla="*/ 15 h 196"/>
              <a:gd name="T12" fmla="*/ 45 w 165"/>
              <a:gd name="T13" fmla="*/ 21 h 196"/>
              <a:gd name="T14" fmla="*/ 36 w 165"/>
              <a:gd name="T15" fmla="*/ 29 h 196"/>
              <a:gd name="T16" fmla="*/ 31 w 165"/>
              <a:gd name="T17" fmla="*/ 39 h 196"/>
              <a:gd name="T18" fmla="*/ 27 w 165"/>
              <a:gd name="T19" fmla="*/ 65 h 196"/>
              <a:gd name="T20" fmla="*/ 32 w 165"/>
              <a:gd name="T21" fmla="*/ 90 h 196"/>
              <a:gd name="T22" fmla="*/ 42 w 165"/>
              <a:gd name="T23" fmla="*/ 114 h 196"/>
              <a:gd name="T24" fmla="*/ 56 w 165"/>
              <a:gd name="T25" fmla="*/ 137 h 196"/>
              <a:gd name="T26" fmla="*/ 64 w 165"/>
              <a:gd name="T27" fmla="*/ 144 h 196"/>
              <a:gd name="T28" fmla="*/ 73 w 165"/>
              <a:gd name="T29" fmla="*/ 149 h 196"/>
              <a:gd name="T30" fmla="*/ 80 w 165"/>
              <a:gd name="T31" fmla="*/ 153 h 196"/>
              <a:gd name="T32" fmla="*/ 89 w 165"/>
              <a:gd name="T33" fmla="*/ 154 h 196"/>
              <a:gd name="T34" fmla="*/ 97 w 165"/>
              <a:gd name="T35" fmla="*/ 155 h 196"/>
              <a:gd name="T36" fmla="*/ 107 w 165"/>
              <a:gd name="T37" fmla="*/ 155 h 196"/>
              <a:gd name="T38" fmla="*/ 116 w 165"/>
              <a:gd name="T39" fmla="*/ 154 h 196"/>
              <a:gd name="T40" fmla="*/ 126 w 165"/>
              <a:gd name="T41" fmla="*/ 151 h 196"/>
              <a:gd name="T42" fmla="*/ 159 w 165"/>
              <a:gd name="T43" fmla="*/ 135 h 196"/>
              <a:gd name="T44" fmla="*/ 165 w 165"/>
              <a:gd name="T45" fmla="*/ 148 h 196"/>
              <a:gd name="T46" fmla="*/ 165 w 165"/>
              <a:gd name="T47" fmla="*/ 156 h 196"/>
              <a:gd name="T48" fmla="*/ 161 w 165"/>
              <a:gd name="T49" fmla="*/ 164 h 196"/>
              <a:gd name="T50" fmla="*/ 154 w 165"/>
              <a:gd name="T51" fmla="*/ 171 h 196"/>
              <a:gd name="T52" fmla="*/ 147 w 165"/>
              <a:gd name="T53" fmla="*/ 177 h 196"/>
              <a:gd name="T54" fmla="*/ 138 w 165"/>
              <a:gd name="T55" fmla="*/ 182 h 196"/>
              <a:gd name="T56" fmla="*/ 130 w 165"/>
              <a:gd name="T57" fmla="*/ 188 h 196"/>
              <a:gd name="T58" fmla="*/ 124 w 165"/>
              <a:gd name="T59" fmla="*/ 195 h 196"/>
              <a:gd name="T60" fmla="*/ 107 w 165"/>
              <a:gd name="T61" fmla="*/ 196 h 196"/>
              <a:gd name="T62" fmla="*/ 92 w 165"/>
              <a:gd name="T63" fmla="*/ 193 h 196"/>
              <a:gd name="T64" fmla="*/ 78 w 165"/>
              <a:gd name="T65" fmla="*/ 188 h 196"/>
              <a:gd name="T66" fmla="*/ 65 w 165"/>
              <a:gd name="T67" fmla="*/ 181 h 196"/>
              <a:gd name="T68" fmla="*/ 54 w 165"/>
              <a:gd name="T69" fmla="*/ 171 h 196"/>
              <a:gd name="T70" fmla="*/ 42 w 165"/>
              <a:gd name="T71" fmla="*/ 162 h 196"/>
              <a:gd name="T72" fmla="*/ 32 w 165"/>
              <a:gd name="T73" fmla="*/ 151 h 196"/>
              <a:gd name="T74" fmla="*/ 22 w 165"/>
              <a:gd name="T75" fmla="*/ 144 h 196"/>
              <a:gd name="T76" fmla="*/ 11 w 165"/>
              <a:gd name="T77" fmla="*/ 122 h 196"/>
              <a:gd name="T78" fmla="*/ 4 w 165"/>
              <a:gd name="T79" fmla="*/ 99 h 196"/>
              <a:gd name="T80" fmla="*/ 0 w 165"/>
              <a:gd name="T81" fmla="*/ 75 h 196"/>
              <a:gd name="T82" fmla="*/ 1 w 165"/>
              <a:gd name="T83" fmla="*/ 47 h 196"/>
              <a:gd name="T84" fmla="*/ 6 w 165"/>
              <a:gd name="T85" fmla="*/ 39 h 196"/>
              <a:gd name="T86" fmla="*/ 13 w 165"/>
              <a:gd name="T87" fmla="*/ 33 h 196"/>
              <a:gd name="T88" fmla="*/ 19 w 165"/>
              <a:gd name="T89" fmla="*/ 26 h 196"/>
              <a:gd name="T90" fmla="*/ 27 w 165"/>
              <a:gd name="T91" fmla="*/ 20 h 196"/>
              <a:gd name="T92" fmla="*/ 36 w 165"/>
              <a:gd name="T93" fmla="*/ 15 h 196"/>
              <a:gd name="T94" fmla="*/ 45 w 165"/>
              <a:gd name="T95" fmla="*/ 10 h 196"/>
              <a:gd name="T96" fmla="*/ 55 w 165"/>
              <a:gd name="T97" fmla="*/ 5 h 196"/>
              <a:gd name="T98" fmla="*/ 64 w 165"/>
              <a:gd name="T99" fmla="*/ 0 h 196"/>
              <a:gd name="T100" fmla="*/ 110 w 165"/>
              <a:gd name="T101" fmla="*/ 5 h 196"/>
              <a:gd name="T102" fmla="*/ 110 w 165"/>
              <a:gd name="T103" fmla="*/ 16 h 1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5"/>
              <a:gd name="T157" fmla="*/ 0 h 196"/>
              <a:gd name="T158" fmla="*/ 165 w 165"/>
              <a:gd name="T159" fmla="*/ 196 h 1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5" h="196">
                <a:moveTo>
                  <a:pt x="110" y="16"/>
                </a:moveTo>
                <a:lnTo>
                  <a:pt x="99" y="14"/>
                </a:lnTo>
                <a:lnTo>
                  <a:pt x="89" y="11"/>
                </a:lnTo>
                <a:lnTo>
                  <a:pt x="78" y="11"/>
                </a:lnTo>
                <a:lnTo>
                  <a:pt x="65" y="12"/>
                </a:lnTo>
                <a:lnTo>
                  <a:pt x="54" y="15"/>
                </a:lnTo>
                <a:lnTo>
                  <a:pt x="45" y="21"/>
                </a:lnTo>
                <a:lnTo>
                  <a:pt x="36" y="29"/>
                </a:lnTo>
                <a:lnTo>
                  <a:pt x="31" y="39"/>
                </a:lnTo>
                <a:lnTo>
                  <a:pt x="27" y="65"/>
                </a:lnTo>
                <a:lnTo>
                  <a:pt x="32" y="90"/>
                </a:lnTo>
                <a:lnTo>
                  <a:pt x="42" y="114"/>
                </a:lnTo>
                <a:lnTo>
                  <a:pt x="56" y="137"/>
                </a:lnTo>
                <a:lnTo>
                  <a:pt x="64" y="144"/>
                </a:lnTo>
                <a:lnTo>
                  <a:pt x="73" y="149"/>
                </a:lnTo>
                <a:lnTo>
                  <a:pt x="80" y="153"/>
                </a:lnTo>
                <a:lnTo>
                  <a:pt x="89" y="154"/>
                </a:lnTo>
                <a:lnTo>
                  <a:pt x="97" y="155"/>
                </a:lnTo>
                <a:lnTo>
                  <a:pt x="107" y="155"/>
                </a:lnTo>
                <a:lnTo>
                  <a:pt x="116" y="154"/>
                </a:lnTo>
                <a:lnTo>
                  <a:pt x="126" y="151"/>
                </a:lnTo>
                <a:lnTo>
                  <a:pt x="159" y="135"/>
                </a:lnTo>
                <a:lnTo>
                  <a:pt x="165" y="148"/>
                </a:lnTo>
                <a:lnTo>
                  <a:pt x="165" y="156"/>
                </a:lnTo>
                <a:lnTo>
                  <a:pt x="161" y="164"/>
                </a:lnTo>
                <a:lnTo>
                  <a:pt x="154" y="171"/>
                </a:lnTo>
                <a:lnTo>
                  <a:pt x="147" y="177"/>
                </a:lnTo>
                <a:lnTo>
                  <a:pt x="138" y="182"/>
                </a:lnTo>
                <a:lnTo>
                  <a:pt x="130" y="188"/>
                </a:lnTo>
                <a:lnTo>
                  <a:pt x="124" y="195"/>
                </a:lnTo>
                <a:lnTo>
                  <a:pt x="107" y="196"/>
                </a:lnTo>
                <a:lnTo>
                  <a:pt x="92" y="193"/>
                </a:lnTo>
                <a:lnTo>
                  <a:pt x="78" y="188"/>
                </a:lnTo>
                <a:lnTo>
                  <a:pt x="65" y="181"/>
                </a:lnTo>
                <a:lnTo>
                  <a:pt x="54" y="171"/>
                </a:lnTo>
                <a:lnTo>
                  <a:pt x="42" y="162"/>
                </a:lnTo>
                <a:lnTo>
                  <a:pt x="32" y="151"/>
                </a:lnTo>
                <a:lnTo>
                  <a:pt x="22" y="144"/>
                </a:lnTo>
                <a:lnTo>
                  <a:pt x="11" y="122"/>
                </a:lnTo>
                <a:lnTo>
                  <a:pt x="4" y="99"/>
                </a:lnTo>
                <a:lnTo>
                  <a:pt x="0" y="75"/>
                </a:lnTo>
                <a:lnTo>
                  <a:pt x="1" y="47"/>
                </a:lnTo>
                <a:lnTo>
                  <a:pt x="6" y="39"/>
                </a:lnTo>
                <a:lnTo>
                  <a:pt x="13" y="33"/>
                </a:lnTo>
                <a:lnTo>
                  <a:pt x="19" y="26"/>
                </a:lnTo>
                <a:lnTo>
                  <a:pt x="27" y="20"/>
                </a:lnTo>
                <a:lnTo>
                  <a:pt x="36" y="15"/>
                </a:lnTo>
                <a:lnTo>
                  <a:pt x="45" y="10"/>
                </a:lnTo>
                <a:lnTo>
                  <a:pt x="55" y="5"/>
                </a:lnTo>
                <a:lnTo>
                  <a:pt x="64" y="0"/>
                </a:lnTo>
                <a:lnTo>
                  <a:pt x="110" y="5"/>
                </a:lnTo>
                <a:lnTo>
                  <a:pt x="110" y="16"/>
                </a:lnTo>
                <a:close/>
              </a:path>
            </a:pathLst>
          </a:custGeom>
          <a:solidFill>
            <a:srgbClr val="7F2B00"/>
          </a:solidFill>
          <a:ln w="9525">
            <a:noFill/>
            <a:round/>
            <a:headEnd/>
            <a:tailEnd/>
          </a:ln>
        </p:spPr>
        <p:txBody>
          <a:bodyPr/>
          <a:lstStyle/>
          <a:p>
            <a:endParaRPr lang="es-ES"/>
          </a:p>
        </p:txBody>
      </p:sp>
      <p:sp>
        <p:nvSpPr>
          <p:cNvPr id="90149" name="Freeform 37"/>
          <p:cNvSpPr>
            <a:spLocks/>
          </p:cNvSpPr>
          <p:nvPr/>
        </p:nvSpPr>
        <p:spPr bwMode="auto">
          <a:xfrm>
            <a:off x="5102225" y="4151313"/>
            <a:ext cx="142875" cy="85725"/>
          </a:xfrm>
          <a:custGeom>
            <a:avLst/>
            <a:gdLst>
              <a:gd name="T0" fmla="*/ 90 w 90"/>
              <a:gd name="T1" fmla="*/ 33 h 54"/>
              <a:gd name="T2" fmla="*/ 81 w 90"/>
              <a:gd name="T3" fmla="*/ 40 h 54"/>
              <a:gd name="T4" fmla="*/ 76 w 90"/>
              <a:gd name="T5" fmla="*/ 45 h 54"/>
              <a:gd name="T6" fmla="*/ 71 w 90"/>
              <a:gd name="T7" fmla="*/ 49 h 54"/>
              <a:gd name="T8" fmla="*/ 62 w 90"/>
              <a:gd name="T9" fmla="*/ 54 h 54"/>
              <a:gd name="T10" fmla="*/ 64 w 90"/>
              <a:gd name="T11" fmla="*/ 42 h 54"/>
              <a:gd name="T12" fmla="*/ 67 w 90"/>
              <a:gd name="T13" fmla="*/ 27 h 54"/>
              <a:gd name="T14" fmla="*/ 65 w 90"/>
              <a:gd name="T15" fmla="*/ 15 h 54"/>
              <a:gd name="T16" fmla="*/ 48 w 90"/>
              <a:gd name="T17" fmla="*/ 12 h 54"/>
              <a:gd name="T18" fmla="*/ 43 w 90"/>
              <a:gd name="T19" fmla="*/ 12 h 54"/>
              <a:gd name="T20" fmla="*/ 37 w 90"/>
              <a:gd name="T21" fmla="*/ 13 h 54"/>
              <a:gd name="T22" fmla="*/ 30 w 90"/>
              <a:gd name="T23" fmla="*/ 14 h 54"/>
              <a:gd name="T24" fmla="*/ 23 w 90"/>
              <a:gd name="T25" fmla="*/ 15 h 54"/>
              <a:gd name="T26" fmla="*/ 16 w 90"/>
              <a:gd name="T27" fmla="*/ 17 h 54"/>
              <a:gd name="T28" fmla="*/ 10 w 90"/>
              <a:gd name="T29" fmla="*/ 17 h 54"/>
              <a:gd name="T30" fmla="*/ 5 w 90"/>
              <a:gd name="T31" fmla="*/ 17 h 54"/>
              <a:gd name="T32" fmla="*/ 0 w 90"/>
              <a:gd name="T33" fmla="*/ 14 h 54"/>
              <a:gd name="T34" fmla="*/ 10 w 90"/>
              <a:gd name="T35" fmla="*/ 7 h 54"/>
              <a:gd name="T36" fmla="*/ 20 w 90"/>
              <a:gd name="T37" fmla="*/ 1 h 54"/>
              <a:gd name="T38" fmla="*/ 32 w 90"/>
              <a:gd name="T39" fmla="*/ 0 h 54"/>
              <a:gd name="T40" fmla="*/ 43 w 90"/>
              <a:gd name="T41" fmla="*/ 0 h 54"/>
              <a:gd name="T42" fmla="*/ 55 w 90"/>
              <a:gd name="T43" fmla="*/ 3 h 54"/>
              <a:gd name="T44" fmla="*/ 67 w 90"/>
              <a:gd name="T45" fmla="*/ 5 h 54"/>
              <a:gd name="T46" fmla="*/ 79 w 90"/>
              <a:gd name="T47" fmla="*/ 10 h 54"/>
              <a:gd name="T48" fmla="*/ 90 w 90"/>
              <a:gd name="T49" fmla="*/ 14 h 54"/>
              <a:gd name="T50" fmla="*/ 90 w 90"/>
              <a:gd name="T51" fmla="*/ 33 h 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0"/>
              <a:gd name="T79" fmla="*/ 0 h 54"/>
              <a:gd name="T80" fmla="*/ 90 w 90"/>
              <a:gd name="T81" fmla="*/ 54 h 5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0" h="54">
                <a:moveTo>
                  <a:pt x="90" y="33"/>
                </a:moveTo>
                <a:lnTo>
                  <a:pt x="81" y="40"/>
                </a:lnTo>
                <a:lnTo>
                  <a:pt x="76" y="45"/>
                </a:lnTo>
                <a:lnTo>
                  <a:pt x="71" y="49"/>
                </a:lnTo>
                <a:lnTo>
                  <a:pt x="62" y="54"/>
                </a:lnTo>
                <a:lnTo>
                  <a:pt x="64" y="42"/>
                </a:lnTo>
                <a:lnTo>
                  <a:pt x="67" y="27"/>
                </a:lnTo>
                <a:lnTo>
                  <a:pt x="65" y="15"/>
                </a:lnTo>
                <a:lnTo>
                  <a:pt x="48" y="12"/>
                </a:lnTo>
                <a:lnTo>
                  <a:pt x="43" y="12"/>
                </a:lnTo>
                <a:lnTo>
                  <a:pt x="37" y="13"/>
                </a:lnTo>
                <a:lnTo>
                  <a:pt x="30" y="14"/>
                </a:lnTo>
                <a:lnTo>
                  <a:pt x="23" y="15"/>
                </a:lnTo>
                <a:lnTo>
                  <a:pt x="16" y="17"/>
                </a:lnTo>
                <a:lnTo>
                  <a:pt x="10" y="17"/>
                </a:lnTo>
                <a:lnTo>
                  <a:pt x="5" y="17"/>
                </a:lnTo>
                <a:lnTo>
                  <a:pt x="0" y="14"/>
                </a:lnTo>
                <a:lnTo>
                  <a:pt x="10" y="7"/>
                </a:lnTo>
                <a:lnTo>
                  <a:pt x="20" y="1"/>
                </a:lnTo>
                <a:lnTo>
                  <a:pt x="32" y="0"/>
                </a:lnTo>
                <a:lnTo>
                  <a:pt x="43" y="0"/>
                </a:lnTo>
                <a:lnTo>
                  <a:pt x="55" y="3"/>
                </a:lnTo>
                <a:lnTo>
                  <a:pt x="67" y="5"/>
                </a:lnTo>
                <a:lnTo>
                  <a:pt x="79" y="10"/>
                </a:lnTo>
                <a:lnTo>
                  <a:pt x="90" y="14"/>
                </a:lnTo>
                <a:lnTo>
                  <a:pt x="90" y="33"/>
                </a:lnTo>
                <a:close/>
              </a:path>
            </a:pathLst>
          </a:custGeom>
          <a:solidFill>
            <a:srgbClr val="7F2B00"/>
          </a:solidFill>
          <a:ln w="9525">
            <a:noFill/>
            <a:round/>
            <a:headEnd/>
            <a:tailEnd/>
          </a:ln>
        </p:spPr>
        <p:txBody>
          <a:bodyPr/>
          <a:lstStyle/>
          <a:p>
            <a:endParaRPr lang="es-ES"/>
          </a:p>
        </p:txBody>
      </p:sp>
      <p:sp>
        <p:nvSpPr>
          <p:cNvPr id="90150" name="Freeform 38"/>
          <p:cNvSpPr>
            <a:spLocks/>
          </p:cNvSpPr>
          <p:nvPr/>
        </p:nvSpPr>
        <p:spPr bwMode="auto">
          <a:xfrm>
            <a:off x="7258050" y="4208463"/>
            <a:ext cx="147638" cy="169862"/>
          </a:xfrm>
          <a:custGeom>
            <a:avLst/>
            <a:gdLst>
              <a:gd name="T0" fmla="*/ 93 w 93"/>
              <a:gd name="T1" fmla="*/ 97 h 107"/>
              <a:gd name="T2" fmla="*/ 83 w 93"/>
              <a:gd name="T3" fmla="*/ 102 h 107"/>
              <a:gd name="T4" fmla="*/ 71 w 93"/>
              <a:gd name="T5" fmla="*/ 104 h 107"/>
              <a:gd name="T6" fmla="*/ 57 w 93"/>
              <a:gd name="T7" fmla="*/ 107 h 107"/>
              <a:gd name="T8" fmla="*/ 45 w 93"/>
              <a:gd name="T9" fmla="*/ 107 h 107"/>
              <a:gd name="T10" fmla="*/ 31 w 93"/>
              <a:gd name="T11" fmla="*/ 106 h 107"/>
              <a:gd name="T12" fmla="*/ 18 w 93"/>
              <a:gd name="T13" fmla="*/ 104 h 107"/>
              <a:gd name="T14" fmla="*/ 8 w 93"/>
              <a:gd name="T15" fmla="*/ 103 h 107"/>
              <a:gd name="T16" fmla="*/ 0 w 93"/>
              <a:gd name="T17" fmla="*/ 102 h 107"/>
              <a:gd name="T18" fmla="*/ 3 w 93"/>
              <a:gd name="T19" fmla="*/ 85 h 107"/>
              <a:gd name="T20" fmla="*/ 9 w 93"/>
              <a:gd name="T21" fmla="*/ 60 h 107"/>
              <a:gd name="T22" fmla="*/ 18 w 93"/>
              <a:gd name="T23" fmla="*/ 29 h 107"/>
              <a:gd name="T24" fmla="*/ 25 w 93"/>
              <a:gd name="T25" fmla="*/ 0 h 107"/>
              <a:gd name="T26" fmla="*/ 36 w 93"/>
              <a:gd name="T27" fmla="*/ 8 h 107"/>
              <a:gd name="T28" fmla="*/ 46 w 93"/>
              <a:gd name="T29" fmla="*/ 19 h 107"/>
              <a:gd name="T30" fmla="*/ 55 w 93"/>
              <a:gd name="T31" fmla="*/ 30 h 107"/>
              <a:gd name="T32" fmla="*/ 62 w 93"/>
              <a:gd name="T33" fmla="*/ 44 h 107"/>
              <a:gd name="T34" fmla="*/ 70 w 93"/>
              <a:gd name="T35" fmla="*/ 59 h 107"/>
              <a:gd name="T36" fmla="*/ 78 w 93"/>
              <a:gd name="T37" fmla="*/ 73 h 107"/>
              <a:gd name="T38" fmla="*/ 85 w 93"/>
              <a:gd name="T39" fmla="*/ 85 h 107"/>
              <a:gd name="T40" fmla="*/ 93 w 93"/>
              <a:gd name="T41" fmla="*/ 97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3"/>
              <a:gd name="T64" fmla="*/ 0 h 107"/>
              <a:gd name="T65" fmla="*/ 93 w 93"/>
              <a:gd name="T66" fmla="*/ 107 h 10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3" h="107">
                <a:moveTo>
                  <a:pt x="93" y="97"/>
                </a:moveTo>
                <a:lnTo>
                  <a:pt x="83" y="102"/>
                </a:lnTo>
                <a:lnTo>
                  <a:pt x="71" y="104"/>
                </a:lnTo>
                <a:lnTo>
                  <a:pt x="57" y="107"/>
                </a:lnTo>
                <a:lnTo>
                  <a:pt x="45" y="107"/>
                </a:lnTo>
                <a:lnTo>
                  <a:pt x="31" y="106"/>
                </a:lnTo>
                <a:lnTo>
                  <a:pt x="18" y="104"/>
                </a:lnTo>
                <a:lnTo>
                  <a:pt x="8" y="103"/>
                </a:lnTo>
                <a:lnTo>
                  <a:pt x="0" y="102"/>
                </a:lnTo>
                <a:lnTo>
                  <a:pt x="3" y="85"/>
                </a:lnTo>
                <a:lnTo>
                  <a:pt x="9" y="60"/>
                </a:lnTo>
                <a:lnTo>
                  <a:pt x="18" y="29"/>
                </a:lnTo>
                <a:lnTo>
                  <a:pt x="25" y="0"/>
                </a:lnTo>
                <a:lnTo>
                  <a:pt x="36" y="8"/>
                </a:lnTo>
                <a:lnTo>
                  <a:pt x="46" y="19"/>
                </a:lnTo>
                <a:lnTo>
                  <a:pt x="55" y="30"/>
                </a:lnTo>
                <a:lnTo>
                  <a:pt x="62" y="44"/>
                </a:lnTo>
                <a:lnTo>
                  <a:pt x="70" y="59"/>
                </a:lnTo>
                <a:lnTo>
                  <a:pt x="78" y="73"/>
                </a:lnTo>
                <a:lnTo>
                  <a:pt x="85" y="85"/>
                </a:lnTo>
                <a:lnTo>
                  <a:pt x="93" y="97"/>
                </a:lnTo>
                <a:close/>
              </a:path>
            </a:pathLst>
          </a:custGeom>
          <a:solidFill>
            <a:srgbClr val="F2E8D3"/>
          </a:solidFill>
          <a:ln w="9525">
            <a:noFill/>
            <a:round/>
            <a:headEnd/>
            <a:tailEnd/>
          </a:ln>
        </p:spPr>
        <p:txBody>
          <a:bodyPr/>
          <a:lstStyle/>
          <a:p>
            <a:endParaRPr lang="es-ES"/>
          </a:p>
        </p:txBody>
      </p:sp>
      <p:sp>
        <p:nvSpPr>
          <p:cNvPr id="90151" name="Freeform 39"/>
          <p:cNvSpPr>
            <a:spLocks/>
          </p:cNvSpPr>
          <p:nvPr/>
        </p:nvSpPr>
        <p:spPr bwMode="auto">
          <a:xfrm>
            <a:off x="7104063" y="4335463"/>
            <a:ext cx="31750" cy="50800"/>
          </a:xfrm>
          <a:custGeom>
            <a:avLst/>
            <a:gdLst>
              <a:gd name="T0" fmla="*/ 18 w 20"/>
              <a:gd name="T1" fmla="*/ 31 h 32"/>
              <a:gd name="T2" fmla="*/ 12 w 20"/>
              <a:gd name="T3" fmla="*/ 32 h 32"/>
              <a:gd name="T4" fmla="*/ 4 w 20"/>
              <a:gd name="T5" fmla="*/ 30 h 32"/>
              <a:gd name="T6" fmla="*/ 0 w 20"/>
              <a:gd name="T7" fmla="*/ 24 h 32"/>
              <a:gd name="T8" fmla="*/ 1 w 20"/>
              <a:gd name="T9" fmla="*/ 17 h 32"/>
              <a:gd name="T10" fmla="*/ 9 w 20"/>
              <a:gd name="T11" fmla="*/ 0 h 32"/>
              <a:gd name="T12" fmla="*/ 15 w 20"/>
              <a:gd name="T13" fmla="*/ 5 h 32"/>
              <a:gd name="T14" fmla="*/ 19 w 20"/>
              <a:gd name="T15" fmla="*/ 13 h 32"/>
              <a:gd name="T16" fmla="*/ 20 w 20"/>
              <a:gd name="T17" fmla="*/ 22 h 32"/>
              <a:gd name="T18" fmla="*/ 18 w 20"/>
              <a:gd name="T19" fmla="*/ 31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32"/>
              <a:gd name="T32" fmla="*/ 20 w 20"/>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32">
                <a:moveTo>
                  <a:pt x="18" y="31"/>
                </a:moveTo>
                <a:lnTo>
                  <a:pt x="12" y="32"/>
                </a:lnTo>
                <a:lnTo>
                  <a:pt x="4" y="30"/>
                </a:lnTo>
                <a:lnTo>
                  <a:pt x="0" y="24"/>
                </a:lnTo>
                <a:lnTo>
                  <a:pt x="1" y="17"/>
                </a:lnTo>
                <a:lnTo>
                  <a:pt x="9" y="0"/>
                </a:lnTo>
                <a:lnTo>
                  <a:pt x="15" y="5"/>
                </a:lnTo>
                <a:lnTo>
                  <a:pt x="19" y="13"/>
                </a:lnTo>
                <a:lnTo>
                  <a:pt x="20" y="22"/>
                </a:lnTo>
                <a:lnTo>
                  <a:pt x="18" y="31"/>
                </a:lnTo>
                <a:close/>
              </a:path>
            </a:pathLst>
          </a:custGeom>
          <a:solidFill>
            <a:srgbClr val="F2E8D3"/>
          </a:solidFill>
          <a:ln w="9525">
            <a:noFill/>
            <a:round/>
            <a:headEnd/>
            <a:tailEnd/>
          </a:ln>
        </p:spPr>
        <p:txBody>
          <a:bodyPr/>
          <a:lstStyle/>
          <a:p>
            <a:endParaRPr lang="es-ES"/>
          </a:p>
        </p:txBody>
      </p:sp>
      <p:sp>
        <p:nvSpPr>
          <p:cNvPr id="90152" name="Freeform 40"/>
          <p:cNvSpPr>
            <a:spLocks/>
          </p:cNvSpPr>
          <p:nvPr/>
        </p:nvSpPr>
        <p:spPr bwMode="auto">
          <a:xfrm>
            <a:off x="6249988" y="4357688"/>
            <a:ext cx="60325" cy="111125"/>
          </a:xfrm>
          <a:custGeom>
            <a:avLst/>
            <a:gdLst>
              <a:gd name="T0" fmla="*/ 34 w 38"/>
              <a:gd name="T1" fmla="*/ 56 h 70"/>
              <a:gd name="T2" fmla="*/ 29 w 38"/>
              <a:gd name="T3" fmla="*/ 63 h 70"/>
              <a:gd name="T4" fmla="*/ 24 w 38"/>
              <a:gd name="T5" fmla="*/ 67 h 70"/>
              <a:gd name="T6" fmla="*/ 18 w 38"/>
              <a:gd name="T7" fmla="*/ 69 h 70"/>
              <a:gd name="T8" fmla="*/ 11 w 38"/>
              <a:gd name="T9" fmla="*/ 70 h 70"/>
              <a:gd name="T10" fmla="*/ 14 w 38"/>
              <a:gd name="T11" fmla="*/ 58 h 70"/>
              <a:gd name="T12" fmla="*/ 13 w 38"/>
              <a:gd name="T13" fmla="*/ 47 h 70"/>
              <a:gd name="T14" fmla="*/ 10 w 38"/>
              <a:gd name="T15" fmla="*/ 39 h 70"/>
              <a:gd name="T16" fmla="*/ 5 w 38"/>
              <a:gd name="T17" fmla="*/ 30 h 70"/>
              <a:gd name="T18" fmla="*/ 1 w 38"/>
              <a:gd name="T19" fmla="*/ 22 h 70"/>
              <a:gd name="T20" fmla="*/ 0 w 38"/>
              <a:gd name="T21" fmla="*/ 14 h 70"/>
              <a:gd name="T22" fmla="*/ 4 w 38"/>
              <a:gd name="T23" fmla="*/ 8 h 70"/>
              <a:gd name="T24" fmla="*/ 11 w 38"/>
              <a:gd name="T25" fmla="*/ 0 h 70"/>
              <a:gd name="T26" fmla="*/ 29 w 38"/>
              <a:gd name="T27" fmla="*/ 5 h 70"/>
              <a:gd name="T28" fmla="*/ 37 w 38"/>
              <a:gd name="T29" fmla="*/ 19 h 70"/>
              <a:gd name="T30" fmla="*/ 38 w 38"/>
              <a:gd name="T31" fmla="*/ 39 h 70"/>
              <a:gd name="T32" fmla="*/ 34 w 38"/>
              <a:gd name="T33" fmla="*/ 56 h 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
              <a:gd name="T52" fmla="*/ 0 h 70"/>
              <a:gd name="T53" fmla="*/ 38 w 38"/>
              <a:gd name="T54" fmla="*/ 70 h 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 h="70">
                <a:moveTo>
                  <a:pt x="34" y="56"/>
                </a:moveTo>
                <a:lnTo>
                  <a:pt x="29" y="63"/>
                </a:lnTo>
                <a:lnTo>
                  <a:pt x="24" y="67"/>
                </a:lnTo>
                <a:lnTo>
                  <a:pt x="18" y="69"/>
                </a:lnTo>
                <a:lnTo>
                  <a:pt x="11" y="70"/>
                </a:lnTo>
                <a:lnTo>
                  <a:pt x="14" y="58"/>
                </a:lnTo>
                <a:lnTo>
                  <a:pt x="13" y="47"/>
                </a:lnTo>
                <a:lnTo>
                  <a:pt x="10" y="39"/>
                </a:lnTo>
                <a:lnTo>
                  <a:pt x="5" y="30"/>
                </a:lnTo>
                <a:lnTo>
                  <a:pt x="1" y="22"/>
                </a:lnTo>
                <a:lnTo>
                  <a:pt x="0" y="14"/>
                </a:lnTo>
                <a:lnTo>
                  <a:pt x="4" y="8"/>
                </a:lnTo>
                <a:lnTo>
                  <a:pt x="11" y="0"/>
                </a:lnTo>
                <a:lnTo>
                  <a:pt x="29" y="5"/>
                </a:lnTo>
                <a:lnTo>
                  <a:pt x="37" y="19"/>
                </a:lnTo>
                <a:lnTo>
                  <a:pt x="38" y="39"/>
                </a:lnTo>
                <a:lnTo>
                  <a:pt x="34" y="56"/>
                </a:lnTo>
                <a:close/>
              </a:path>
            </a:pathLst>
          </a:custGeom>
          <a:solidFill>
            <a:srgbClr val="F2E8D3"/>
          </a:solidFill>
          <a:ln w="9525">
            <a:noFill/>
            <a:round/>
            <a:headEnd/>
            <a:tailEnd/>
          </a:ln>
        </p:spPr>
        <p:txBody>
          <a:bodyPr/>
          <a:lstStyle/>
          <a:p>
            <a:endParaRPr lang="es-ES"/>
          </a:p>
        </p:txBody>
      </p:sp>
      <p:sp>
        <p:nvSpPr>
          <p:cNvPr id="90153" name="Freeform 41"/>
          <p:cNvSpPr>
            <a:spLocks/>
          </p:cNvSpPr>
          <p:nvPr/>
        </p:nvSpPr>
        <p:spPr bwMode="auto">
          <a:xfrm>
            <a:off x="6008688" y="4392613"/>
            <a:ext cx="169862" cy="30162"/>
          </a:xfrm>
          <a:custGeom>
            <a:avLst/>
            <a:gdLst>
              <a:gd name="T0" fmla="*/ 107 w 107"/>
              <a:gd name="T1" fmla="*/ 14 h 19"/>
              <a:gd name="T2" fmla="*/ 95 w 107"/>
              <a:gd name="T3" fmla="*/ 17 h 19"/>
              <a:gd name="T4" fmla="*/ 82 w 107"/>
              <a:gd name="T5" fmla="*/ 18 h 19"/>
              <a:gd name="T6" fmla="*/ 68 w 107"/>
              <a:gd name="T7" fmla="*/ 19 h 19"/>
              <a:gd name="T8" fmla="*/ 54 w 107"/>
              <a:gd name="T9" fmla="*/ 19 h 19"/>
              <a:gd name="T10" fmla="*/ 41 w 107"/>
              <a:gd name="T11" fmla="*/ 19 h 19"/>
              <a:gd name="T12" fmla="*/ 27 w 107"/>
              <a:gd name="T13" fmla="*/ 18 h 19"/>
              <a:gd name="T14" fmla="*/ 13 w 107"/>
              <a:gd name="T15" fmla="*/ 17 h 19"/>
              <a:gd name="T16" fmla="*/ 0 w 107"/>
              <a:gd name="T17" fmla="*/ 14 h 19"/>
              <a:gd name="T18" fmla="*/ 13 w 107"/>
              <a:gd name="T19" fmla="*/ 8 h 19"/>
              <a:gd name="T20" fmla="*/ 26 w 107"/>
              <a:gd name="T21" fmla="*/ 2 h 19"/>
              <a:gd name="T22" fmla="*/ 41 w 107"/>
              <a:gd name="T23" fmla="*/ 0 h 19"/>
              <a:gd name="T24" fmla="*/ 56 w 107"/>
              <a:gd name="T25" fmla="*/ 0 h 19"/>
              <a:gd name="T26" fmla="*/ 70 w 107"/>
              <a:gd name="T27" fmla="*/ 1 h 19"/>
              <a:gd name="T28" fmla="*/ 84 w 107"/>
              <a:gd name="T29" fmla="*/ 2 h 19"/>
              <a:gd name="T30" fmla="*/ 97 w 107"/>
              <a:gd name="T31" fmla="*/ 5 h 19"/>
              <a:gd name="T32" fmla="*/ 107 w 107"/>
              <a:gd name="T33" fmla="*/ 9 h 19"/>
              <a:gd name="T34" fmla="*/ 107 w 107"/>
              <a:gd name="T35" fmla="*/ 14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7"/>
              <a:gd name="T55" fmla="*/ 0 h 19"/>
              <a:gd name="T56" fmla="*/ 107 w 107"/>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7" h="19">
                <a:moveTo>
                  <a:pt x="107" y="14"/>
                </a:moveTo>
                <a:lnTo>
                  <a:pt x="95" y="17"/>
                </a:lnTo>
                <a:lnTo>
                  <a:pt x="82" y="18"/>
                </a:lnTo>
                <a:lnTo>
                  <a:pt x="68" y="19"/>
                </a:lnTo>
                <a:lnTo>
                  <a:pt x="54" y="19"/>
                </a:lnTo>
                <a:lnTo>
                  <a:pt x="41" y="19"/>
                </a:lnTo>
                <a:lnTo>
                  <a:pt x="27" y="18"/>
                </a:lnTo>
                <a:lnTo>
                  <a:pt x="13" y="17"/>
                </a:lnTo>
                <a:lnTo>
                  <a:pt x="0" y="14"/>
                </a:lnTo>
                <a:lnTo>
                  <a:pt x="13" y="8"/>
                </a:lnTo>
                <a:lnTo>
                  <a:pt x="26" y="2"/>
                </a:lnTo>
                <a:lnTo>
                  <a:pt x="41" y="0"/>
                </a:lnTo>
                <a:lnTo>
                  <a:pt x="56" y="0"/>
                </a:lnTo>
                <a:lnTo>
                  <a:pt x="70" y="1"/>
                </a:lnTo>
                <a:lnTo>
                  <a:pt x="84" y="2"/>
                </a:lnTo>
                <a:lnTo>
                  <a:pt x="97" y="5"/>
                </a:lnTo>
                <a:lnTo>
                  <a:pt x="107" y="9"/>
                </a:lnTo>
                <a:lnTo>
                  <a:pt x="107" y="14"/>
                </a:lnTo>
                <a:close/>
              </a:path>
            </a:pathLst>
          </a:custGeom>
          <a:solidFill>
            <a:srgbClr val="7F2B00"/>
          </a:solidFill>
          <a:ln w="9525">
            <a:noFill/>
            <a:round/>
            <a:headEnd/>
            <a:tailEnd/>
          </a:ln>
        </p:spPr>
        <p:txBody>
          <a:bodyPr/>
          <a:lstStyle/>
          <a:p>
            <a:endParaRPr lang="es-ES"/>
          </a:p>
        </p:txBody>
      </p:sp>
      <p:sp>
        <p:nvSpPr>
          <p:cNvPr id="90154" name="Freeform 42"/>
          <p:cNvSpPr>
            <a:spLocks/>
          </p:cNvSpPr>
          <p:nvPr/>
        </p:nvSpPr>
        <p:spPr bwMode="auto">
          <a:xfrm>
            <a:off x="7472363" y="4416425"/>
            <a:ext cx="452437" cy="439738"/>
          </a:xfrm>
          <a:custGeom>
            <a:avLst/>
            <a:gdLst>
              <a:gd name="T0" fmla="*/ 283 w 285"/>
              <a:gd name="T1" fmla="*/ 273 h 277"/>
              <a:gd name="T2" fmla="*/ 265 w 285"/>
              <a:gd name="T3" fmla="*/ 273 h 277"/>
              <a:gd name="T4" fmla="*/ 246 w 285"/>
              <a:gd name="T5" fmla="*/ 274 h 277"/>
              <a:gd name="T6" fmla="*/ 228 w 285"/>
              <a:gd name="T7" fmla="*/ 274 h 277"/>
              <a:gd name="T8" fmla="*/ 212 w 285"/>
              <a:gd name="T9" fmla="*/ 274 h 277"/>
              <a:gd name="T10" fmla="*/ 194 w 285"/>
              <a:gd name="T11" fmla="*/ 274 h 277"/>
              <a:gd name="T12" fmla="*/ 176 w 285"/>
              <a:gd name="T13" fmla="*/ 274 h 277"/>
              <a:gd name="T14" fmla="*/ 160 w 285"/>
              <a:gd name="T15" fmla="*/ 274 h 277"/>
              <a:gd name="T16" fmla="*/ 143 w 285"/>
              <a:gd name="T17" fmla="*/ 274 h 277"/>
              <a:gd name="T18" fmla="*/ 125 w 285"/>
              <a:gd name="T19" fmla="*/ 274 h 277"/>
              <a:gd name="T20" fmla="*/ 109 w 285"/>
              <a:gd name="T21" fmla="*/ 274 h 277"/>
              <a:gd name="T22" fmla="*/ 91 w 285"/>
              <a:gd name="T23" fmla="*/ 274 h 277"/>
              <a:gd name="T24" fmla="*/ 73 w 285"/>
              <a:gd name="T25" fmla="*/ 274 h 277"/>
              <a:gd name="T26" fmla="*/ 56 w 285"/>
              <a:gd name="T27" fmla="*/ 274 h 277"/>
              <a:gd name="T28" fmla="*/ 38 w 285"/>
              <a:gd name="T29" fmla="*/ 276 h 277"/>
              <a:gd name="T30" fmla="*/ 19 w 285"/>
              <a:gd name="T31" fmla="*/ 276 h 277"/>
              <a:gd name="T32" fmla="*/ 1 w 285"/>
              <a:gd name="T33" fmla="*/ 277 h 277"/>
              <a:gd name="T34" fmla="*/ 0 w 285"/>
              <a:gd name="T35" fmla="*/ 211 h 277"/>
              <a:gd name="T36" fmla="*/ 0 w 285"/>
              <a:gd name="T37" fmla="*/ 144 h 277"/>
              <a:gd name="T38" fmla="*/ 0 w 285"/>
              <a:gd name="T39" fmla="*/ 77 h 277"/>
              <a:gd name="T40" fmla="*/ 1 w 285"/>
              <a:gd name="T41" fmla="*/ 4 h 277"/>
              <a:gd name="T42" fmla="*/ 17 w 285"/>
              <a:gd name="T43" fmla="*/ 4 h 277"/>
              <a:gd name="T44" fmla="*/ 32 w 285"/>
              <a:gd name="T45" fmla="*/ 4 h 277"/>
              <a:gd name="T46" fmla="*/ 49 w 285"/>
              <a:gd name="T47" fmla="*/ 4 h 277"/>
              <a:gd name="T48" fmla="*/ 66 w 285"/>
              <a:gd name="T49" fmla="*/ 5 h 277"/>
              <a:gd name="T50" fmla="*/ 84 w 285"/>
              <a:gd name="T51" fmla="*/ 5 h 277"/>
              <a:gd name="T52" fmla="*/ 102 w 285"/>
              <a:gd name="T53" fmla="*/ 5 h 277"/>
              <a:gd name="T54" fmla="*/ 121 w 285"/>
              <a:gd name="T55" fmla="*/ 7 h 277"/>
              <a:gd name="T56" fmla="*/ 140 w 285"/>
              <a:gd name="T57" fmla="*/ 7 h 277"/>
              <a:gd name="T58" fmla="*/ 160 w 285"/>
              <a:gd name="T59" fmla="*/ 7 h 277"/>
              <a:gd name="T60" fmla="*/ 179 w 285"/>
              <a:gd name="T61" fmla="*/ 7 h 277"/>
              <a:gd name="T62" fmla="*/ 198 w 285"/>
              <a:gd name="T63" fmla="*/ 7 h 277"/>
              <a:gd name="T64" fmla="*/ 217 w 285"/>
              <a:gd name="T65" fmla="*/ 5 h 277"/>
              <a:gd name="T66" fmla="*/ 235 w 285"/>
              <a:gd name="T67" fmla="*/ 5 h 277"/>
              <a:gd name="T68" fmla="*/ 253 w 285"/>
              <a:gd name="T69" fmla="*/ 4 h 277"/>
              <a:gd name="T70" fmla="*/ 269 w 285"/>
              <a:gd name="T71" fmla="*/ 3 h 277"/>
              <a:gd name="T72" fmla="*/ 285 w 285"/>
              <a:gd name="T73" fmla="*/ 0 h 277"/>
              <a:gd name="T74" fmla="*/ 283 w 285"/>
              <a:gd name="T75" fmla="*/ 53 h 277"/>
              <a:gd name="T76" fmla="*/ 283 w 285"/>
              <a:gd name="T77" fmla="*/ 144 h 277"/>
              <a:gd name="T78" fmla="*/ 283 w 285"/>
              <a:gd name="T79" fmla="*/ 234 h 277"/>
              <a:gd name="T80" fmla="*/ 283 w 285"/>
              <a:gd name="T81" fmla="*/ 273 h 27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85"/>
              <a:gd name="T124" fmla="*/ 0 h 277"/>
              <a:gd name="T125" fmla="*/ 285 w 285"/>
              <a:gd name="T126" fmla="*/ 277 h 27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85" h="277">
                <a:moveTo>
                  <a:pt x="283" y="273"/>
                </a:moveTo>
                <a:lnTo>
                  <a:pt x="265" y="273"/>
                </a:lnTo>
                <a:lnTo>
                  <a:pt x="246" y="274"/>
                </a:lnTo>
                <a:lnTo>
                  <a:pt x="228" y="274"/>
                </a:lnTo>
                <a:lnTo>
                  <a:pt x="212" y="274"/>
                </a:lnTo>
                <a:lnTo>
                  <a:pt x="194" y="274"/>
                </a:lnTo>
                <a:lnTo>
                  <a:pt x="176" y="274"/>
                </a:lnTo>
                <a:lnTo>
                  <a:pt x="160" y="274"/>
                </a:lnTo>
                <a:lnTo>
                  <a:pt x="143" y="274"/>
                </a:lnTo>
                <a:lnTo>
                  <a:pt x="125" y="274"/>
                </a:lnTo>
                <a:lnTo>
                  <a:pt x="109" y="274"/>
                </a:lnTo>
                <a:lnTo>
                  <a:pt x="91" y="274"/>
                </a:lnTo>
                <a:lnTo>
                  <a:pt x="73" y="274"/>
                </a:lnTo>
                <a:lnTo>
                  <a:pt x="56" y="274"/>
                </a:lnTo>
                <a:lnTo>
                  <a:pt x="38" y="276"/>
                </a:lnTo>
                <a:lnTo>
                  <a:pt x="19" y="276"/>
                </a:lnTo>
                <a:lnTo>
                  <a:pt x="1" y="277"/>
                </a:lnTo>
                <a:lnTo>
                  <a:pt x="0" y="211"/>
                </a:lnTo>
                <a:lnTo>
                  <a:pt x="0" y="144"/>
                </a:lnTo>
                <a:lnTo>
                  <a:pt x="0" y="77"/>
                </a:lnTo>
                <a:lnTo>
                  <a:pt x="1" y="4"/>
                </a:lnTo>
                <a:lnTo>
                  <a:pt x="17" y="4"/>
                </a:lnTo>
                <a:lnTo>
                  <a:pt x="32" y="4"/>
                </a:lnTo>
                <a:lnTo>
                  <a:pt x="49" y="4"/>
                </a:lnTo>
                <a:lnTo>
                  <a:pt x="66" y="5"/>
                </a:lnTo>
                <a:lnTo>
                  <a:pt x="84" y="5"/>
                </a:lnTo>
                <a:lnTo>
                  <a:pt x="102" y="5"/>
                </a:lnTo>
                <a:lnTo>
                  <a:pt x="121" y="7"/>
                </a:lnTo>
                <a:lnTo>
                  <a:pt x="140" y="7"/>
                </a:lnTo>
                <a:lnTo>
                  <a:pt x="160" y="7"/>
                </a:lnTo>
                <a:lnTo>
                  <a:pt x="179" y="7"/>
                </a:lnTo>
                <a:lnTo>
                  <a:pt x="198" y="7"/>
                </a:lnTo>
                <a:lnTo>
                  <a:pt x="217" y="5"/>
                </a:lnTo>
                <a:lnTo>
                  <a:pt x="235" y="5"/>
                </a:lnTo>
                <a:lnTo>
                  <a:pt x="253" y="4"/>
                </a:lnTo>
                <a:lnTo>
                  <a:pt x="269" y="3"/>
                </a:lnTo>
                <a:lnTo>
                  <a:pt x="285" y="0"/>
                </a:lnTo>
                <a:lnTo>
                  <a:pt x="283" y="53"/>
                </a:lnTo>
                <a:lnTo>
                  <a:pt x="283" y="144"/>
                </a:lnTo>
                <a:lnTo>
                  <a:pt x="283" y="234"/>
                </a:lnTo>
                <a:lnTo>
                  <a:pt x="283" y="273"/>
                </a:lnTo>
                <a:close/>
              </a:path>
            </a:pathLst>
          </a:custGeom>
          <a:solidFill>
            <a:srgbClr val="F2E8D3"/>
          </a:solidFill>
          <a:ln w="9525">
            <a:noFill/>
            <a:round/>
            <a:headEnd/>
            <a:tailEnd/>
          </a:ln>
        </p:spPr>
        <p:txBody>
          <a:bodyPr/>
          <a:lstStyle/>
          <a:p>
            <a:endParaRPr lang="es-ES"/>
          </a:p>
        </p:txBody>
      </p:sp>
      <p:sp>
        <p:nvSpPr>
          <p:cNvPr id="90155" name="Freeform 43"/>
          <p:cNvSpPr>
            <a:spLocks/>
          </p:cNvSpPr>
          <p:nvPr/>
        </p:nvSpPr>
        <p:spPr bwMode="auto">
          <a:xfrm>
            <a:off x="7980363" y="4405313"/>
            <a:ext cx="425450" cy="450850"/>
          </a:xfrm>
          <a:custGeom>
            <a:avLst/>
            <a:gdLst>
              <a:gd name="T0" fmla="*/ 265 w 268"/>
              <a:gd name="T1" fmla="*/ 3 h 284"/>
              <a:gd name="T2" fmla="*/ 268 w 268"/>
              <a:gd name="T3" fmla="*/ 278 h 284"/>
              <a:gd name="T4" fmla="*/ 251 w 268"/>
              <a:gd name="T5" fmla="*/ 279 h 284"/>
              <a:gd name="T6" fmla="*/ 235 w 268"/>
              <a:gd name="T7" fmla="*/ 279 h 284"/>
              <a:gd name="T8" fmla="*/ 218 w 268"/>
              <a:gd name="T9" fmla="*/ 280 h 284"/>
              <a:gd name="T10" fmla="*/ 200 w 268"/>
              <a:gd name="T11" fmla="*/ 280 h 284"/>
              <a:gd name="T12" fmla="*/ 184 w 268"/>
              <a:gd name="T13" fmla="*/ 280 h 284"/>
              <a:gd name="T14" fmla="*/ 167 w 268"/>
              <a:gd name="T15" fmla="*/ 280 h 284"/>
              <a:gd name="T16" fmla="*/ 149 w 268"/>
              <a:gd name="T17" fmla="*/ 280 h 284"/>
              <a:gd name="T18" fmla="*/ 133 w 268"/>
              <a:gd name="T19" fmla="*/ 280 h 284"/>
              <a:gd name="T20" fmla="*/ 116 w 268"/>
              <a:gd name="T21" fmla="*/ 281 h 284"/>
              <a:gd name="T22" fmla="*/ 98 w 268"/>
              <a:gd name="T23" fmla="*/ 281 h 284"/>
              <a:gd name="T24" fmla="*/ 82 w 268"/>
              <a:gd name="T25" fmla="*/ 281 h 284"/>
              <a:gd name="T26" fmla="*/ 65 w 268"/>
              <a:gd name="T27" fmla="*/ 281 h 284"/>
              <a:gd name="T28" fmla="*/ 49 w 268"/>
              <a:gd name="T29" fmla="*/ 281 h 284"/>
              <a:gd name="T30" fmla="*/ 32 w 268"/>
              <a:gd name="T31" fmla="*/ 283 h 284"/>
              <a:gd name="T32" fmla="*/ 16 w 268"/>
              <a:gd name="T33" fmla="*/ 283 h 284"/>
              <a:gd name="T34" fmla="*/ 0 w 268"/>
              <a:gd name="T35" fmla="*/ 284 h 284"/>
              <a:gd name="T36" fmla="*/ 0 w 268"/>
              <a:gd name="T37" fmla="*/ 253 h 284"/>
              <a:gd name="T38" fmla="*/ 1 w 268"/>
              <a:gd name="T39" fmla="*/ 179 h 284"/>
              <a:gd name="T40" fmla="*/ 3 w 268"/>
              <a:gd name="T41" fmla="*/ 86 h 284"/>
              <a:gd name="T42" fmla="*/ 5 w 268"/>
              <a:gd name="T43" fmla="*/ 1 h 284"/>
              <a:gd name="T44" fmla="*/ 21 w 268"/>
              <a:gd name="T45" fmla="*/ 0 h 284"/>
              <a:gd name="T46" fmla="*/ 36 w 268"/>
              <a:gd name="T47" fmla="*/ 0 h 284"/>
              <a:gd name="T48" fmla="*/ 51 w 268"/>
              <a:gd name="T49" fmla="*/ 0 h 284"/>
              <a:gd name="T50" fmla="*/ 67 w 268"/>
              <a:gd name="T51" fmla="*/ 0 h 284"/>
              <a:gd name="T52" fmla="*/ 83 w 268"/>
              <a:gd name="T53" fmla="*/ 0 h 284"/>
              <a:gd name="T54" fmla="*/ 100 w 268"/>
              <a:gd name="T55" fmla="*/ 0 h 284"/>
              <a:gd name="T56" fmla="*/ 115 w 268"/>
              <a:gd name="T57" fmla="*/ 1 h 284"/>
              <a:gd name="T58" fmla="*/ 132 w 268"/>
              <a:gd name="T59" fmla="*/ 1 h 284"/>
              <a:gd name="T60" fmla="*/ 148 w 268"/>
              <a:gd name="T61" fmla="*/ 2 h 284"/>
              <a:gd name="T62" fmla="*/ 165 w 268"/>
              <a:gd name="T63" fmla="*/ 2 h 284"/>
              <a:gd name="T64" fmla="*/ 183 w 268"/>
              <a:gd name="T65" fmla="*/ 3 h 284"/>
              <a:gd name="T66" fmla="*/ 199 w 268"/>
              <a:gd name="T67" fmla="*/ 3 h 284"/>
              <a:gd name="T68" fmla="*/ 216 w 268"/>
              <a:gd name="T69" fmla="*/ 3 h 284"/>
              <a:gd name="T70" fmla="*/ 232 w 268"/>
              <a:gd name="T71" fmla="*/ 3 h 284"/>
              <a:gd name="T72" fmla="*/ 249 w 268"/>
              <a:gd name="T73" fmla="*/ 3 h 284"/>
              <a:gd name="T74" fmla="*/ 265 w 268"/>
              <a:gd name="T75" fmla="*/ 3 h 2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68"/>
              <a:gd name="T115" fmla="*/ 0 h 284"/>
              <a:gd name="T116" fmla="*/ 268 w 268"/>
              <a:gd name="T117" fmla="*/ 284 h 2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68" h="284">
                <a:moveTo>
                  <a:pt x="265" y="3"/>
                </a:moveTo>
                <a:lnTo>
                  <a:pt x="268" y="278"/>
                </a:lnTo>
                <a:lnTo>
                  <a:pt x="251" y="279"/>
                </a:lnTo>
                <a:lnTo>
                  <a:pt x="235" y="279"/>
                </a:lnTo>
                <a:lnTo>
                  <a:pt x="218" y="280"/>
                </a:lnTo>
                <a:lnTo>
                  <a:pt x="200" y="280"/>
                </a:lnTo>
                <a:lnTo>
                  <a:pt x="184" y="280"/>
                </a:lnTo>
                <a:lnTo>
                  <a:pt x="167" y="280"/>
                </a:lnTo>
                <a:lnTo>
                  <a:pt x="149" y="280"/>
                </a:lnTo>
                <a:lnTo>
                  <a:pt x="133" y="280"/>
                </a:lnTo>
                <a:lnTo>
                  <a:pt x="116" y="281"/>
                </a:lnTo>
                <a:lnTo>
                  <a:pt x="98" y="281"/>
                </a:lnTo>
                <a:lnTo>
                  <a:pt x="82" y="281"/>
                </a:lnTo>
                <a:lnTo>
                  <a:pt x="65" y="281"/>
                </a:lnTo>
                <a:lnTo>
                  <a:pt x="49" y="281"/>
                </a:lnTo>
                <a:lnTo>
                  <a:pt x="32" y="283"/>
                </a:lnTo>
                <a:lnTo>
                  <a:pt x="16" y="283"/>
                </a:lnTo>
                <a:lnTo>
                  <a:pt x="0" y="284"/>
                </a:lnTo>
                <a:lnTo>
                  <a:pt x="0" y="253"/>
                </a:lnTo>
                <a:lnTo>
                  <a:pt x="1" y="179"/>
                </a:lnTo>
                <a:lnTo>
                  <a:pt x="3" y="86"/>
                </a:lnTo>
                <a:lnTo>
                  <a:pt x="5" y="1"/>
                </a:lnTo>
                <a:lnTo>
                  <a:pt x="21" y="0"/>
                </a:lnTo>
                <a:lnTo>
                  <a:pt x="36" y="0"/>
                </a:lnTo>
                <a:lnTo>
                  <a:pt x="51" y="0"/>
                </a:lnTo>
                <a:lnTo>
                  <a:pt x="67" y="0"/>
                </a:lnTo>
                <a:lnTo>
                  <a:pt x="83" y="0"/>
                </a:lnTo>
                <a:lnTo>
                  <a:pt x="100" y="0"/>
                </a:lnTo>
                <a:lnTo>
                  <a:pt x="115" y="1"/>
                </a:lnTo>
                <a:lnTo>
                  <a:pt x="132" y="1"/>
                </a:lnTo>
                <a:lnTo>
                  <a:pt x="148" y="2"/>
                </a:lnTo>
                <a:lnTo>
                  <a:pt x="165" y="2"/>
                </a:lnTo>
                <a:lnTo>
                  <a:pt x="183" y="3"/>
                </a:lnTo>
                <a:lnTo>
                  <a:pt x="199" y="3"/>
                </a:lnTo>
                <a:lnTo>
                  <a:pt x="216" y="3"/>
                </a:lnTo>
                <a:lnTo>
                  <a:pt x="232" y="3"/>
                </a:lnTo>
                <a:lnTo>
                  <a:pt x="249" y="3"/>
                </a:lnTo>
                <a:lnTo>
                  <a:pt x="265" y="3"/>
                </a:lnTo>
                <a:close/>
              </a:path>
            </a:pathLst>
          </a:custGeom>
          <a:solidFill>
            <a:srgbClr val="F2E8D3"/>
          </a:solidFill>
          <a:ln w="9525">
            <a:noFill/>
            <a:round/>
            <a:headEnd/>
            <a:tailEnd/>
          </a:ln>
        </p:spPr>
        <p:txBody>
          <a:bodyPr/>
          <a:lstStyle/>
          <a:p>
            <a:endParaRPr lang="es-ES"/>
          </a:p>
        </p:txBody>
      </p:sp>
      <p:sp>
        <p:nvSpPr>
          <p:cNvPr id="90156" name="Freeform 44"/>
          <p:cNvSpPr>
            <a:spLocks/>
          </p:cNvSpPr>
          <p:nvPr/>
        </p:nvSpPr>
        <p:spPr bwMode="auto">
          <a:xfrm>
            <a:off x="7000875" y="4406900"/>
            <a:ext cx="414338" cy="454025"/>
          </a:xfrm>
          <a:custGeom>
            <a:avLst/>
            <a:gdLst>
              <a:gd name="T0" fmla="*/ 142 w 261"/>
              <a:gd name="T1" fmla="*/ 39 h 286"/>
              <a:gd name="T2" fmla="*/ 144 w 261"/>
              <a:gd name="T3" fmla="*/ 19 h 286"/>
              <a:gd name="T4" fmla="*/ 154 w 261"/>
              <a:gd name="T5" fmla="*/ 8 h 286"/>
              <a:gd name="T6" fmla="*/ 170 w 261"/>
              <a:gd name="T7" fmla="*/ 2 h 286"/>
              <a:gd name="T8" fmla="*/ 187 w 261"/>
              <a:gd name="T9" fmla="*/ 2 h 286"/>
              <a:gd name="T10" fmla="*/ 208 w 261"/>
              <a:gd name="T11" fmla="*/ 5 h 286"/>
              <a:gd name="T12" fmla="*/ 227 w 261"/>
              <a:gd name="T13" fmla="*/ 6 h 286"/>
              <a:gd name="T14" fmla="*/ 245 w 261"/>
              <a:gd name="T15" fmla="*/ 6 h 286"/>
              <a:gd name="T16" fmla="*/ 259 w 261"/>
              <a:gd name="T17" fmla="*/ 1 h 286"/>
              <a:gd name="T18" fmla="*/ 261 w 261"/>
              <a:gd name="T19" fmla="*/ 56 h 286"/>
              <a:gd name="T20" fmla="*/ 260 w 261"/>
              <a:gd name="T21" fmla="*/ 136 h 286"/>
              <a:gd name="T22" fmla="*/ 260 w 261"/>
              <a:gd name="T23" fmla="*/ 221 h 286"/>
              <a:gd name="T24" fmla="*/ 261 w 261"/>
              <a:gd name="T25" fmla="*/ 283 h 286"/>
              <a:gd name="T26" fmla="*/ 246 w 261"/>
              <a:gd name="T27" fmla="*/ 283 h 286"/>
              <a:gd name="T28" fmla="*/ 230 w 261"/>
              <a:gd name="T29" fmla="*/ 284 h 286"/>
              <a:gd name="T30" fmla="*/ 214 w 261"/>
              <a:gd name="T31" fmla="*/ 284 h 286"/>
              <a:gd name="T32" fmla="*/ 200 w 261"/>
              <a:gd name="T33" fmla="*/ 284 h 286"/>
              <a:gd name="T34" fmla="*/ 185 w 261"/>
              <a:gd name="T35" fmla="*/ 284 h 286"/>
              <a:gd name="T36" fmla="*/ 170 w 261"/>
              <a:gd name="T37" fmla="*/ 284 h 286"/>
              <a:gd name="T38" fmla="*/ 154 w 261"/>
              <a:gd name="T39" fmla="*/ 284 h 286"/>
              <a:gd name="T40" fmla="*/ 139 w 261"/>
              <a:gd name="T41" fmla="*/ 284 h 286"/>
              <a:gd name="T42" fmla="*/ 124 w 261"/>
              <a:gd name="T43" fmla="*/ 284 h 286"/>
              <a:gd name="T44" fmla="*/ 107 w 261"/>
              <a:gd name="T45" fmla="*/ 284 h 286"/>
              <a:gd name="T46" fmla="*/ 92 w 261"/>
              <a:gd name="T47" fmla="*/ 284 h 286"/>
              <a:gd name="T48" fmla="*/ 74 w 261"/>
              <a:gd name="T49" fmla="*/ 284 h 286"/>
              <a:gd name="T50" fmla="*/ 57 w 261"/>
              <a:gd name="T51" fmla="*/ 284 h 286"/>
              <a:gd name="T52" fmla="*/ 40 w 261"/>
              <a:gd name="T53" fmla="*/ 284 h 286"/>
              <a:gd name="T54" fmla="*/ 20 w 261"/>
              <a:gd name="T55" fmla="*/ 286 h 286"/>
              <a:gd name="T56" fmla="*/ 1 w 261"/>
              <a:gd name="T57" fmla="*/ 286 h 286"/>
              <a:gd name="T58" fmla="*/ 0 w 261"/>
              <a:gd name="T59" fmla="*/ 254 h 286"/>
              <a:gd name="T60" fmla="*/ 0 w 261"/>
              <a:gd name="T61" fmla="*/ 215 h 286"/>
              <a:gd name="T62" fmla="*/ 0 w 261"/>
              <a:gd name="T63" fmla="*/ 175 h 286"/>
              <a:gd name="T64" fmla="*/ 4 w 261"/>
              <a:gd name="T65" fmla="*/ 138 h 286"/>
              <a:gd name="T66" fmla="*/ 18 w 261"/>
              <a:gd name="T67" fmla="*/ 118 h 286"/>
              <a:gd name="T68" fmla="*/ 26 w 261"/>
              <a:gd name="T69" fmla="*/ 94 h 286"/>
              <a:gd name="T70" fmla="*/ 29 w 261"/>
              <a:gd name="T71" fmla="*/ 67 h 286"/>
              <a:gd name="T72" fmla="*/ 33 w 261"/>
              <a:gd name="T73" fmla="*/ 41 h 286"/>
              <a:gd name="T74" fmla="*/ 40 w 261"/>
              <a:gd name="T75" fmla="*/ 19 h 286"/>
              <a:gd name="T76" fmla="*/ 51 w 261"/>
              <a:gd name="T77" fmla="*/ 4 h 286"/>
              <a:gd name="T78" fmla="*/ 71 w 261"/>
              <a:gd name="T79" fmla="*/ 0 h 286"/>
              <a:gd name="T80" fmla="*/ 102 w 261"/>
              <a:gd name="T81" fmla="*/ 9 h 286"/>
              <a:gd name="T82" fmla="*/ 106 w 261"/>
              <a:gd name="T83" fmla="*/ 14 h 286"/>
              <a:gd name="T84" fmla="*/ 108 w 261"/>
              <a:gd name="T85" fmla="*/ 20 h 286"/>
              <a:gd name="T86" fmla="*/ 112 w 261"/>
              <a:gd name="T87" fmla="*/ 27 h 286"/>
              <a:gd name="T88" fmla="*/ 116 w 261"/>
              <a:gd name="T89" fmla="*/ 33 h 286"/>
              <a:gd name="T90" fmla="*/ 121 w 261"/>
              <a:gd name="T91" fmla="*/ 38 h 286"/>
              <a:gd name="T92" fmla="*/ 126 w 261"/>
              <a:gd name="T93" fmla="*/ 42 h 286"/>
              <a:gd name="T94" fmla="*/ 134 w 261"/>
              <a:gd name="T95" fmla="*/ 42 h 286"/>
              <a:gd name="T96" fmla="*/ 142 w 261"/>
              <a:gd name="T97" fmla="*/ 39 h 2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1"/>
              <a:gd name="T148" fmla="*/ 0 h 286"/>
              <a:gd name="T149" fmla="*/ 261 w 261"/>
              <a:gd name="T150" fmla="*/ 286 h 28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1" h="286">
                <a:moveTo>
                  <a:pt x="142" y="39"/>
                </a:moveTo>
                <a:lnTo>
                  <a:pt x="144" y="19"/>
                </a:lnTo>
                <a:lnTo>
                  <a:pt x="154" y="8"/>
                </a:lnTo>
                <a:lnTo>
                  <a:pt x="170" y="2"/>
                </a:lnTo>
                <a:lnTo>
                  <a:pt x="187" y="2"/>
                </a:lnTo>
                <a:lnTo>
                  <a:pt x="208" y="5"/>
                </a:lnTo>
                <a:lnTo>
                  <a:pt x="227" y="6"/>
                </a:lnTo>
                <a:lnTo>
                  <a:pt x="245" y="6"/>
                </a:lnTo>
                <a:lnTo>
                  <a:pt x="259" y="1"/>
                </a:lnTo>
                <a:lnTo>
                  <a:pt x="261" y="56"/>
                </a:lnTo>
                <a:lnTo>
                  <a:pt x="260" y="136"/>
                </a:lnTo>
                <a:lnTo>
                  <a:pt x="260" y="221"/>
                </a:lnTo>
                <a:lnTo>
                  <a:pt x="261" y="283"/>
                </a:lnTo>
                <a:lnTo>
                  <a:pt x="246" y="283"/>
                </a:lnTo>
                <a:lnTo>
                  <a:pt x="230" y="284"/>
                </a:lnTo>
                <a:lnTo>
                  <a:pt x="214" y="284"/>
                </a:lnTo>
                <a:lnTo>
                  <a:pt x="200" y="284"/>
                </a:lnTo>
                <a:lnTo>
                  <a:pt x="185" y="284"/>
                </a:lnTo>
                <a:lnTo>
                  <a:pt x="170" y="284"/>
                </a:lnTo>
                <a:lnTo>
                  <a:pt x="154" y="284"/>
                </a:lnTo>
                <a:lnTo>
                  <a:pt x="139" y="284"/>
                </a:lnTo>
                <a:lnTo>
                  <a:pt x="124" y="284"/>
                </a:lnTo>
                <a:lnTo>
                  <a:pt x="107" y="284"/>
                </a:lnTo>
                <a:lnTo>
                  <a:pt x="92" y="284"/>
                </a:lnTo>
                <a:lnTo>
                  <a:pt x="74" y="284"/>
                </a:lnTo>
                <a:lnTo>
                  <a:pt x="57" y="284"/>
                </a:lnTo>
                <a:lnTo>
                  <a:pt x="40" y="284"/>
                </a:lnTo>
                <a:lnTo>
                  <a:pt x="20" y="286"/>
                </a:lnTo>
                <a:lnTo>
                  <a:pt x="1" y="286"/>
                </a:lnTo>
                <a:lnTo>
                  <a:pt x="0" y="254"/>
                </a:lnTo>
                <a:lnTo>
                  <a:pt x="0" y="215"/>
                </a:lnTo>
                <a:lnTo>
                  <a:pt x="0" y="175"/>
                </a:lnTo>
                <a:lnTo>
                  <a:pt x="4" y="138"/>
                </a:lnTo>
                <a:lnTo>
                  <a:pt x="18" y="118"/>
                </a:lnTo>
                <a:lnTo>
                  <a:pt x="26" y="94"/>
                </a:lnTo>
                <a:lnTo>
                  <a:pt x="29" y="67"/>
                </a:lnTo>
                <a:lnTo>
                  <a:pt x="33" y="41"/>
                </a:lnTo>
                <a:lnTo>
                  <a:pt x="40" y="19"/>
                </a:lnTo>
                <a:lnTo>
                  <a:pt x="51" y="4"/>
                </a:lnTo>
                <a:lnTo>
                  <a:pt x="71" y="0"/>
                </a:lnTo>
                <a:lnTo>
                  <a:pt x="102" y="9"/>
                </a:lnTo>
                <a:lnTo>
                  <a:pt x="106" y="14"/>
                </a:lnTo>
                <a:lnTo>
                  <a:pt x="108" y="20"/>
                </a:lnTo>
                <a:lnTo>
                  <a:pt x="112" y="27"/>
                </a:lnTo>
                <a:lnTo>
                  <a:pt x="116" y="33"/>
                </a:lnTo>
                <a:lnTo>
                  <a:pt x="121" y="38"/>
                </a:lnTo>
                <a:lnTo>
                  <a:pt x="126" y="42"/>
                </a:lnTo>
                <a:lnTo>
                  <a:pt x="134" y="42"/>
                </a:lnTo>
                <a:lnTo>
                  <a:pt x="142" y="39"/>
                </a:lnTo>
                <a:close/>
              </a:path>
            </a:pathLst>
          </a:custGeom>
          <a:solidFill>
            <a:srgbClr val="F2E8D3"/>
          </a:solidFill>
          <a:ln w="9525">
            <a:noFill/>
            <a:round/>
            <a:headEnd/>
            <a:tailEnd/>
          </a:ln>
        </p:spPr>
        <p:txBody>
          <a:bodyPr/>
          <a:lstStyle/>
          <a:p>
            <a:endParaRPr lang="es-ES"/>
          </a:p>
        </p:txBody>
      </p:sp>
      <p:sp>
        <p:nvSpPr>
          <p:cNvPr id="90157" name="Freeform 45"/>
          <p:cNvSpPr>
            <a:spLocks/>
          </p:cNvSpPr>
          <p:nvPr/>
        </p:nvSpPr>
        <p:spPr bwMode="auto">
          <a:xfrm>
            <a:off x="6337300" y="4441825"/>
            <a:ext cx="158750" cy="106363"/>
          </a:xfrm>
          <a:custGeom>
            <a:avLst/>
            <a:gdLst>
              <a:gd name="T0" fmla="*/ 100 w 100"/>
              <a:gd name="T1" fmla="*/ 20 h 67"/>
              <a:gd name="T2" fmla="*/ 88 w 100"/>
              <a:gd name="T3" fmla="*/ 26 h 67"/>
              <a:gd name="T4" fmla="*/ 76 w 100"/>
              <a:gd name="T5" fmla="*/ 35 h 67"/>
              <a:gd name="T6" fmla="*/ 65 w 100"/>
              <a:gd name="T7" fmla="*/ 44 h 67"/>
              <a:gd name="T8" fmla="*/ 53 w 100"/>
              <a:gd name="T9" fmla="*/ 52 h 67"/>
              <a:gd name="T10" fmla="*/ 42 w 100"/>
              <a:gd name="T11" fmla="*/ 59 h 67"/>
              <a:gd name="T12" fmla="*/ 29 w 100"/>
              <a:gd name="T13" fmla="*/ 66 h 67"/>
              <a:gd name="T14" fmla="*/ 15 w 100"/>
              <a:gd name="T15" fmla="*/ 67 h 67"/>
              <a:gd name="T16" fmla="*/ 0 w 100"/>
              <a:gd name="T17" fmla="*/ 66 h 67"/>
              <a:gd name="T18" fmla="*/ 9 w 100"/>
              <a:gd name="T19" fmla="*/ 56 h 67"/>
              <a:gd name="T20" fmla="*/ 19 w 100"/>
              <a:gd name="T21" fmla="*/ 44 h 67"/>
              <a:gd name="T22" fmla="*/ 29 w 100"/>
              <a:gd name="T23" fmla="*/ 31 h 67"/>
              <a:gd name="T24" fmla="*/ 42 w 100"/>
              <a:gd name="T25" fmla="*/ 20 h 67"/>
              <a:gd name="T26" fmla="*/ 55 w 100"/>
              <a:gd name="T27" fmla="*/ 11 h 67"/>
              <a:gd name="T28" fmla="*/ 69 w 100"/>
              <a:gd name="T29" fmla="*/ 3 h 67"/>
              <a:gd name="T30" fmla="*/ 84 w 100"/>
              <a:gd name="T31" fmla="*/ 0 h 67"/>
              <a:gd name="T32" fmla="*/ 100 w 100"/>
              <a:gd name="T33" fmla="*/ 1 h 67"/>
              <a:gd name="T34" fmla="*/ 100 w 100"/>
              <a:gd name="T35" fmla="*/ 20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0"/>
              <a:gd name="T55" fmla="*/ 0 h 67"/>
              <a:gd name="T56" fmla="*/ 100 w 100"/>
              <a:gd name="T57" fmla="*/ 67 h 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0" h="67">
                <a:moveTo>
                  <a:pt x="100" y="20"/>
                </a:moveTo>
                <a:lnTo>
                  <a:pt x="88" y="26"/>
                </a:lnTo>
                <a:lnTo>
                  <a:pt x="76" y="35"/>
                </a:lnTo>
                <a:lnTo>
                  <a:pt x="65" y="44"/>
                </a:lnTo>
                <a:lnTo>
                  <a:pt x="53" y="52"/>
                </a:lnTo>
                <a:lnTo>
                  <a:pt x="42" y="59"/>
                </a:lnTo>
                <a:lnTo>
                  <a:pt x="29" y="66"/>
                </a:lnTo>
                <a:lnTo>
                  <a:pt x="15" y="67"/>
                </a:lnTo>
                <a:lnTo>
                  <a:pt x="0" y="66"/>
                </a:lnTo>
                <a:lnTo>
                  <a:pt x="9" y="56"/>
                </a:lnTo>
                <a:lnTo>
                  <a:pt x="19" y="44"/>
                </a:lnTo>
                <a:lnTo>
                  <a:pt x="29" y="31"/>
                </a:lnTo>
                <a:lnTo>
                  <a:pt x="42" y="20"/>
                </a:lnTo>
                <a:lnTo>
                  <a:pt x="55" y="11"/>
                </a:lnTo>
                <a:lnTo>
                  <a:pt x="69" y="3"/>
                </a:lnTo>
                <a:lnTo>
                  <a:pt x="84" y="0"/>
                </a:lnTo>
                <a:lnTo>
                  <a:pt x="100" y="1"/>
                </a:lnTo>
                <a:lnTo>
                  <a:pt x="100" y="20"/>
                </a:lnTo>
                <a:close/>
              </a:path>
            </a:pathLst>
          </a:custGeom>
          <a:solidFill>
            <a:srgbClr val="F2E8D3"/>
          </a:solidFill>
          <a:ln w="9525">
            <a:noFill/>
            <a:round/>
            <a:headEnd/>
            <a:tailEnd/>
          </a:ln>
        </p:spPr>
        <p:txBody>
          <a:bodyPr/>
          <a:lstStyle/>
          <a:p>
            <a:endParaRPr lang="es-ES"/>
          </a:p>
        </p:txBody>
      </p:sp>
      <p:sp>
        <p:nvSpPr>
          <p:cNvPr id="90158" name="Freeform 46"/>
          <p:cNvSpPr>
            <a:spLocks/>
          </p:cNvSpPr>
          <p:nvPr/>
        </p:nvSpPr>
        <p:spPr bwMode="auto">
          <a:xfrm>
            <a:off x="6367463" y="4546600"/>
            <a:ext cx="120650" cy="66675"/>
          </a:xfrm>
          <a:custGeom>
            <a:avLst/>
            <a:gdLst>
              <a:gd name="T0" fmla="*/ 76 w 76"/>
              <a:gd name="T1" fmla="*/ 14 h 42"/>
              <a:gd name="T2" fmla="*/ 71 w 76"/>
              <a:gd name="T3" fmla="*/ 22 h 42"/>
              <a:gd name="T4" fmla="*/ 65 w 76"/>
              <a:gd name="T5" fmla="*/ 28 h 42"/>
              <a:gd name="T6" fmla="*/ 57 w 76"/>
              <a:gd name="T7" fmla="*/ 32 h 42"/>
              <a:gd name="T8" fmla="*/ 48 w 76"/>
              <a:gd name="T9" fmla="*/ 34 h 42"/>
              <a:gd name="T10" fmla="*/ 39 w 76"/>
              <a:gd name="T11" fmla="*/ 36 h 42"/>
              <a:gd name="T12" fmla="*/ 29 w 76"/>
              <a:gd name="T13" fmla="*/ 37 h 42"/>
              <a:gd name="T14" fmla="*/ 20 w 76"/>
              <a:gd name="T15" fmla="*/ 39 h 42"/>
              <a:gd name="T16" fmla="*/ 11 w 76"/>
              <a:gd name="T17" fmla="*/ 42 h 42"/>
              <a:gd name="T18" fmla="*/ 0 w 76"/>
              <a:gd name="T19" fmla="*/ 30 h 42"/>
              <a:gd name="T20" fmla="*/ 9 w 76"/>
              <a:gd name="T21" fmla="*/ 25 h 42"/>
              <a:gd name="T22" fmla="*/ 19 w 76"/>
              <a:gd name="T23" fmla="*/ 18 h 42"/>
              <a:gd name="T24" fmla="*/ 30 w 76"/>
              <a:gd name="T25" fmla="*/ 11 h 42"/>
              <a:gd name="T26" fmla="*/ 42 w 76"/>
              <a:gd name="T27" fmla="*/ 5 h 42"/>
              <a:gd name="T28" fmla="*/ 53 w 76"/>
              <a:gd name="T29" fmla="*/ 1 h 42"/>
              <a:gd name="T30" fmla="*/ 64 w 76"/>
              <a:gd name="T31" fmla="*/ 0 h 42"/>
              <a:gd name="T32" fmla="*/ 71 w 76"/>
              <a:gd name="T33" fmla="*/ 4 h 42"/>
              <a:gd name="T34" fmla="*/ 76 w 76"/>
              <a:gd name="T35" fmla="*/ 14 h 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42"/>
              <a:gd name="T56" fmla="*/ 76 w 76"/>
              <a:gd name="T57" fmla="*/ 42 h 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42">
                <a:moveTo>
                  <a:pt x="76" y="14"/>
                </a:moveTo>
                <a:lnTo>
                  <a:pt x="71" y="22"/>
                </a:lnTo>
                <a:lnTo>
                  <a:pt x="65" y="28"/>
                </a:lnTo>
                <a:lnTo>
                  <a:pt x="57" y="32"/>
                </a:lnTo>
                <a:lnTo>
                  <a:pt x="48" y="34"/>
                </a:lnTo>
                <a:lnTo>
                  <a:pt x="39" y="36"/>
                </a:lnTo>
                <a:lnTo>
                  <a:pt x="29" y="37"/>
                </a:lnTo>
                <a:lnTo>
                  <a:pt x="20" y="39"/>
                </a:lnTo>
                <a:lnTo>
                  <a:pt x="11" y="42"/>
                </a:lnTo>
                <a:lnTo>
                  <a:pt x="0" y="30"/>
                </a:lnTo>
                <a:lnTo>
                  <a:pt x="9" y="25"/>
                </a:lnTo>
                <a:lnTo>
                  <a:pt x="19" y="18"/>
                </a:lnTo>
                <a:lnTo>
                  <a:pt x="30" y="11"/>
                </a:lnTo>
                <a:lnTo>
                  <a:pt x="42" y="5"/>
                </a:lnTo>
                <a:lnTo>
                  <a:pt x="53" y="1"/>
                </a:lnTo>
                <a:lnTo>
                  <a:pt x="64" y="0"/>
                </a:lnTo>
                <a:lnTo>
                  <a:pt x="71" y="4"/>
                </a:lnTo>
                <a:lnTo>
                  <a:pt x="76" y="14"/>
                </a:lnTo>
                <a:close/>
              </a:path>
            </a:pathLst>
          </a:custGeom>
          <a:solidFill>
            <a:srgbClr val="F2E8D3"/>
          </a:solidFill>
          <a:ln w="9525">
            <a:noFill/>
            <a:round/>
            <a:headEnd/>
            <a:tailEnd/>
          </a:ln>
        </p:spPr>
        <p:txBody>
          <a:bodyPr/>
          <a:lstStyle/>
          <a:p>
            <a:endParaRPr lang="es-ES"/>
          </a:p>
        </p:txBody>
      </p:sp>
      <p:sp>
        <p:nvSpPr>
          <p:cNvPr id="90159" name="Freeform 47"/>
          <p:cNvSpPr>
            <a:spLocks/>
          </p:cNvSpPr>
          <p:nvPr/>
        </p:nvSpPr>
        <p:spPr bwMode="auto">
          <a:xfrm>
            <a:off x="6211888" y="4567238"/>
            <a:ext cx="290512" cy="217487"/>
          </a:xfrm>
          <a:custGeom>
            <a:avLst/>
            <a:gdLst>
              <a:gd name="T0" fmla="*/ 114 w 183"/>
              <a:gd name="T1" fmla="*/ 105 h 137"/>
              <a:gd name="T2" fmla="*/ 123 w 183"/>
              <a:gd name="T3" fmla="*/ 97 h 137"/>
              <a:gd name="T4" fmla="*/ 118 w 183"/>
              <a:gd name="T5" fmla="*/ 94 h 137"/>
              <a:gd name="T6" fmla="*/ 117 w 183"/>
              <a:gd name="T7" fmla="*/ 89 h 137"/>
              <a:gd name="T8" fmla="*/ 117 w 183"/>
              <a:gd name="T9" fmla="*/ 84 h 137"/>
              <a:gd name="T10" fmla="*/ 121 w 183"/>
              <a:gd name="T11" fmla="*/ 80 h 137"/>
              <a:gd name="T12" fmla="*/ 130 w 183"/>
              <a:gd name="T13" fmla="*/ 80 h 137"/>
              <a:gd name="T14" fmla="*/ 139 w 183"/>
              <a:gd name="T15" fmla="*/ 79 h 137"/>
              <a:gd name="T16" fmla="*/ 146 w 183"/>
              <a:gd name="T17" fmla="*/ 76 h 137"/>
              <a:gd name="T18" fmla="*/ 153 w 183"/>
              <a:gd name="T19" fmla="*/ 75 h 137"/>
              <a:gd name="T20" fmla="*/ 160 w 183"/>
              <a:gd name="T21" fmla="*/ 72 h 137"/>
              <a:gd name="T22" fmla="*/ 168 w 183"/>
              <a:gd name="T23" fmla="*/ 71 h 137"/>
              <a:gd name="T24" fmla="*/ 176 w 183"/>
              <a:gd name="T25" fmla="*/ 71 h 137"/>
              <a:gd name="T26" fmla="*/ 183 w 183"/>
              <a:gd name="T27" fmla="*/ 71 h 137"/>
              <a:gd name="T28" fmla="*/ 182 w 183"/>
              <a:gd name="T29" fmla="*/ 81 h 137"/>
              <a:gd name="T30" fmla="*/ 177 w 183"/>
              <a:gd name="T31" fmla="*/ 88 h 137"/>
              <a:gd name="T32" fmla="*/ 171 w 183"/>
              <a:gd name="T33" fmla="*/ 93 h 137"/>
              <a:gd name="T34" fmla="*/ 162 w 183"/>
              <a:gd name="T35" fmla="*/ 95 h 137"/>
              <a:gd name="T36" fmla="*/ 153 w 183"/>
              <a:gd name="T37" fmla="*/ 98 h 137"/>
              <a:gd name="T38" fmla="*/ 142 w 183"/>
              <a:gd name="T39" fmla="*/ 99 h 137"/>
              <a:gd name="T40" fmla="*/ 132 w 183"/>
              <a:gd name="T41" fmla="*/ 102 h 137"/>
              <a:gd name="T42" fmla="*/ 123 w 183"/>
              <a:gd name="T43" fmla="*/ 105 h 137"/>
              <a:gd name="T44" fmla="*/ 144 w 183"/>
              <a:gd name="T45" fmla="*/ 122 h 137"/>
              <a:gd name="T46" fmla="*/ 128 w 183"/>
              <a:gd name="T47" fmla="*/ 132 h 137"/>
              <a:gd name="T48" fmla="*/ 113 w 183"/>
              <a:gd name="T49" fmla="*/ 137 h 137"/>
              <a:gd name="T50" fmla="*/ 98 w 183"/>
              <a:gd name="T51" fmla="*/ 137 h 137"/>
              <a:gd name="T52" fmla="*/ 84 w 183"/>
              <a:gd name="T53" fmla="*/ 134 h 137"/>
              <a:gd name="T54" fmla="*/ 69 w 183"/>
              <a:gd name="T55" fmla="*/ 128 h 137"/>
              <a:gd name="T56" fmla="*/ 54 w 183"/>
              <a:gd name="T57" fmla="*/ 121 h 137"/>
              <a:gd name="T58" fmla="*/ 40 w 183"/>
              <a:gd name="T59" fmla="*/ 114 h 137"/>
              <a:gd name="T60" fmla="*/ 28 w 183"/>
              <a:gd name="T61" fmla="*/ 108 h 137"/>
              <a:gd name="T62" fmla="*/ 24 w 183"/>
              <a:gd name="T63" fmla="*/ 100 h 137"/>
              <a:gd name="T64" fmla="*/ 18 w 183"/>
              <a:gd name="T65" fmla="*/ 93 h 137"/>
              <a:gd name="T66" fmla="*/ 12 w 183"/>
              <a:gd name="T67" fmla="*/ 85 h 137"/>
              <a:gd name="T68" fmla="*/ 7 w 183"/>
              <a:gd name="T69" fmla="*/ 77 h 137"/>
              <a:gd name="T70" fmla="*/ 2 w 183"/>
              <a:gd name="T71" fmla="*/ 70 h 137"/>
              <a:gd name="T72" fmla="*/ 0 w 183"/>
              <a:gd name="T73" fmla="*/ 62 h 137"/>
              <a:gd name="T74" fmla="*/ 1 w 183"/>
              <a:gd name="T75" fmla="*/ 54 h 137"/>
              <a:gd name="T76" fmla="*/ 5 w 183"/>
              <a:gd name="T77" fmla="*/ 46 h 137"/>
              <a:gd name="T78" fmla="*/ 12 w 183"/>
              <a:gd name="T79" fmla="*/ 38 h 137"/>
              <a:gd name="T80" fmla="*/ 23 w 183"/>
              <a:gd name="T81" fmla="*/ 29 h 137"/>
              <a:gd name="T82" fmla="*/ 32 w 183"/>
              <a:gd name="T83" fmla="*/ 19 h 137"/>
              <a:gd name="T84" fmla="*/ 42 w 183"/>
              <a:gd name="T85" fmla="*/ 10 h 137"/>
              <a:gd name="T86" fmla="*/ 52 w 183"/>
              <a:gd name="T87" fmla="*/ 3 h 137"/>
              <a:gd name="T88" fmla="*/ 61 w 183"/>
              <a:gd name="T89" fmla="*/ 0 h 137"/>
              <a:gd name="T90" fmla="*/ 71 w 183"/>
              <a:gd name="T91" fmla="*/ 1 h 137"/>
              <a:gd name="T92" fmla="*/ 79 w 183"/>
              <a:gd name="T93" fmla="*/ 9 h 137"/>
              <a:gd name="T94" fmla="*/ 81 w 183"/>
              <a:gd name="T95" fmla="*/ 39 h 137"/>
              <a:gd name="T96" fmla="*/ 86 w 183"/>
              <a:gd name="T97" fmla="*/ 63 h 137"/>
              <a:gd name="T98" fmla="*/ 97 w 183"/>
              <a:gd name="T99" fmla="*/ 85 h 137"/>
              <a:gd name="T100" fmla="*/ 114 w 183"/>
              <a:gd name="T101" fmla="*/ 105 h 13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3"/>
              <a:gd name="T154" fmla="*/ 0 h 137"/>
              <a:gd name="T155" fmla="*/ 183 w 183"/>
              <a:gd name="T156" fmla="*/ 137 h 13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3" h="137">
                <a:moveTo>
                  <a:pt x="114" y="105"/>
                </a:moveTo>
                <a:lnTo>
                  <a:pt x="123" y="97"/>
                </a:lnTo>
                <a:lnTo>
                  <a:pt x="118" y="94"/>
                </a:lnTo>
                <a:lnTo>
                  <a:pt x="117" y="89"/>
                </a:lnTo>
                <a:lnTo>
                  <a:pt x="117" y="84"/>
                </a:lnTo>
                <a:lnTo>
                  <a:pt x="121" y="80"/>
                </a:lnTo>
                <a:lnTo>
                  <a:pt x="130" y="80"/>
                </a:lnTo>
                <a:lnTo>
                  <a:pt x="139" y="79"/>
                </a:lnTo>
                <a:lnTo>
                  <a:pt x="146" y="76"/>
                </a:lnTo>
                <a:lnTo>
                  <a:pt x="153" y="75"/>
                </a:lnTo>
                <a:lnTo>
                  <a:pt x="160" y="72"/>
                </a:lnTo>
                <a:lnTo>
                  <a:pt x="168" y="71"/>
                </a:lnTo>
                <a:lnTo>
                  <a:pt x="176" y="71"/>
                </a:lnTo>
                <a:lnTo>
                  <a:pt x="183" y="71"/>
                </a:lnTo>
                <a:lnTo>
                  <a:pt x="182" y="81"/>
                </a:lnTo>
                <a:lnTo>
                  <a:pt x="177" y="88"/>
                </a:lnTo>
                <a:lnTo>
                  <a:pt x="171" y="93"/>
                </a:lnTo>
                <a:lnTo>
                  <a:pt x="162" y="95"/>
                </a:lnTo>
                <a:lnTo>
                  <a:pt x="153" y="98"/>
                </a:lnTo>
                <a:lnTo>
                  <a:pt x="142" y="99"/>
                </a:lnTo>
                <a:lnTo>
                  <a:pt x="132" y="102"/>
                </a:lnTo>
                <a:lnTo>
                  <a:pt x="123" y="105"/>
                </a:lnTo>
                <a:lnTo>
                  <a:pt x="144" y="122"/>
                </a:lnTo>
                <a:lnTo>
                  <a:pt x="128" y="132"/>
                </a:lnTo>
                <a:lnTo>
                  <a:pt x="113" y="137"/>
                </a:lnTo>
                <a:lnTo>
                  <a:pt x="98" y="137"/>
                </a:lnTo>
                <a:lnTo>
                  <a:pt x="84" y="134"/>
                </a:lnTo>
                <a:lnTo>
                  <a:pt x="69" y="128"/>
                </a:lnTo>
                <a:lnTo>
                  <a:pt x="54" y="121"/>
                </a:lnTo>
                <a:lnTo>
                  <a:pt x="40" y="114"/>
                </a:lnTo>
                <a:lnTo>
                  <a:pt x="28" y="108"/>
                </a:lnTo>
                <a:lnTo>
                  <a:pt x="24" y="100"/>
                </a:lnTo>
                <a:lnTo>
                  <a:pt x="18" y="93"/>
                </a:lnTo>
                <a:lnTo>
                  <a:pt x="12" y="85"/>
                </a:lnTo>
                <a:lnTo>
                  <a:pt x="7" y="77"/>
                </a:lnTo>
                <a:lnTo>
                  <a:pt x="2" y="70"/>
                </a:lnTo>
                <a:lnTo>
                  <a:pt x="0" y="62"/>
                </a:lnTo>
                <a:lnTo>
                  <a:pt x="1" y="54"/>
                </a:lnTo>
                <a:lnTo>
                  <a:pt x="5" y="46"/>
                </a:lnTo>
                <a:lnTo>
                  <a:pt x="12" y="38"/>
                </a:lnTo>
                <a:lnTo>
                  <a:pt x="23" y="29"/>
                </a:lnTo>
                <a:lnTo>
                  <a:pt x="32" y="19"/>
                </a:lnTo>
                <a:lnTo>
                  <a:pt x="42" y="10"/>
                </a:lnTo>
                <a:lnTo>
                  <a:pt x="52" y="3"/>
                </a:lnTo>
                <a:lnTo>
                  <a:pt x="61" y="0"/>
                </a:lnTo>
                <a:lnTo>
                  <a:pt x="71" y="1"/>
                </a:lnTo>
                <a:lnTo>
                  <a:pt x="79" y="9"/>
                </a:lnTo>
                <a:lnTo>
                  <a:pt x="81" y="39"/>
                </a:lnTo>
                <a:lnTo>
                  <a:pt x="86" y="63"/>
                </a:lnTo>
                <a:lnTo>
                  <a:pt x="97" y="85"/>
                </a:lnTo>
                <a:lnTo>
                  <a:pt x="114" y="105"/>
                </a:lnTo>
                <a:close/>
              </a:path>
            </a:pathLst>
          </a:custGeom>
          <a:solidFill>
            <a:srgbClr val="F2E8D3"/>
          </a:solidFill>
          <a:ln w="9525">
            <a:noFill/>
            <a:round/>
            <a:headEnd/>
            <a:tailEnd/>
          </a:ln>
        </p:spPr>
        <p:txBody>
          <a:bodyPr/>
          <a:lstStyle/>
          <a:p>
            <a:endParaRPr lang="es-ES"/>
          </a:p>
        </p:txBody>
      </p:sp>
      <p:sp>
        <p:nvSpPr>
          <p:cNvPr id="90160" name="Freeform 48"/>
          <p:cNvSpPr>
            <a:spLocks/>
          </p:cNvSpPr>
          <p:nvPr/>
        </p:nvSpPr>
        <p:spPr bwMode="auto">
          <a:xfrm>
            <a:off x="6369050" y="4625975"/>
            <a:ext cx="133350" cy="49213"/>
          </a:xfrm>
          <a:custGeom>
            <a:avLst/>
            <a:gdLst>
              <a:gd name="T0" fmla="*/ 84 w 84"/>
              <a:gd name="T1" fmla="*/ 1 h 31"/>
              <a:gd name="T2" fmla="*/ 77 w 84"/>
              <a:gd name="T3" fmla="*/ 9 h 31"/>
              <a:gd name="T4" fmla="*/ 69 w 84"/>
              <a:gd name="T5" fmla="*/ 14 h 31"/>
              <a:gd name="T6" fmla="*/ 60 w 84"/>
              <a:gd name="T7" fmla="*/ 19 h 31"/>
              <a:gd name="T8" fmla="*/ 51 w 84"/>
              <a:gd name="T9" fmla="*/ 21 h 31"/>
              <a:gd name="T10" fmla="*/ 41 w 84"/>
              <a:gd name="T11" fmla="*/ 25 h 31"/>
              <a:gd name="T12" fmla="*/ 31 w 84"/>
              <a:gd name="T13" fmla="*/ 28 h 31"/>
              <a:gd name="T14" fmla="*/ 21 w 84"/>
              <a:gd name="T15" fmla="*/ 29 h 31"/>
              <a:gd name="T16" fmla="*/ 10 w 84"/>
              <a:gd name="T17" fmla="*/ 31 h 31"/>
              <a:gd name="T18" fmla="*/ 4 w 84"/>
              <a:gd name="T19" fmla="*/ 25 h 31"/>
              <a:gd name="T20" fmla="*/ 0 w 84"/>
              <a:gd name="T21" fmla="*/ 19 h 31"/>
              <a:gd name="T22" fmla="*/ 1 w 84"/>
              <a:gd name="T23" fmla="*/ 11 h 31"/>
              <a:gd name="T24" fmla="*/ 8 w 84"/>
              <a:gd name="T25" fmla="*/ 6 h 31"/>
              <a:gd name="T26" fmla="*/ 18 w 84"/>
              <a:gd name="T27" fmla="*/ 6 h 31"/>
              <a:gd name="T28" fmla="*/ 29 w 84"/>
              <a:gd name="T29" fmla="*/ 6 h 31"/>
              <a:gd name="T30" fmla="*/ 40 w 84"/>
              <a:gd name="T31" fmla="*/ 3 h 31"/>
              <a:gd name="T32" fmla="*/ 50 w 84"/>
              <a:gd name="T33" fmla="*/ 2 h 31"/>
              <a:gd name="T34" fmla="*/ 60 w 84"/>
              <a:gd name="T35" fmla="*/ 1 h 31"/>
              <a:gd name="T36" fmla="*/ 69 w 84"/>
              <a:gd name="T37" fmla="*/ 0 h 31"/>
              <a:gd name="T38" fmla="*/ 77 w 84"/>
              <a:gd name="T39" fmla="*/ 0 h 31"/>
              <a:gd name="T40" fmla="*/ 84 w 84"/>
              <a:gd name="T41" fmla="*/ 1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31"/>
              <a:gd name="T65" fmla="*/ 84 w 84"/>
              <a:gd name="T66" fmla="*/ 31 h 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31">
                <a:moveTo>
                  <a:pt x="84" y="1"/>
                </a:moveTo>
                <a:lnTo>
                  <a:pt x="77" y="9"/>
                </a:lnTo>
                <a:lnTo>
                  <a:pt x="69" y="14"/>
                </a:lnTo>
                <a:lnTo>
                  <a:pt x="60" y="19"/>
                </a:lnTo>
                <a:lnTo>
                  <a:pt x="51" y="21"/>
                </a:lnTo>
                <a:lnTo>
                  <a:pt x="41" y="25"/>
                </a:lnTo>
                <a:lnTo>
                  <a:pt x="31" y="28"/>
                </a:lnTo>
                <a:lnTo>
                  <a:pt x="21" y="29"/>
                </a:lnTo>
                <a:lnTo>
                  <a:pt x="10" y="31"/>
                </a:lnTo>
                <a:lnTo>
                  <a:pt x="4" y="25"/>
                </a:lnTo>
                <a:lnTo>
                  <a:pt x="0" y="19"/>
                </a:lnTo>
                <a:lnTo>
                  <a:pt x="1" y="11"/>
                </a:lnTo>
                <a:lnTo>
                  <a:pt x="8" y="6"/>
                </a:lnTo>
                <a:lnTo>
                  <a:pt x="18" y="6"/>
                </a:lnTo>
                <a:lnTo>
                  <a:pt x="29" y="6"/>
                </a:lnTo>
                <a:lnTo>
                  <a:pt x="40" y="3"/>
                </a:lnTo>
                <a:lnTo>
                  <a:pt x="50" y="2"/>
                </a:lnTo>
                <a:lnTo>
                  <a:pt x="60" y="1"/>
                </a:lnTo>
                <a:lnTo>
                  <a:pt x="69" y="0"/>
                </a:lnTo>
                <a:lnTo>
                  <a:pt x="77" y="0"/>
                </a:lnTo>
                <a:lnTo>
                  <a:pt x="84" y="1"/>
                </a:lnTo>
                <a:close/>
              </a:path>
            </a:pathLst>
          </a:custGeom>
          <a:solidFill>
            <a:srgbClr val="F2E8D3"/>
          </a:solidFill>
          <a:ln w="9525">
            <a:noFill/>
            <a:round/>
            <a:headEnd/>
            <a:tailEnd/>
          </a:ln>
        </p:spPr>
        <p:txBody>
          <a:bodyPr/>
          <a:lstStyle/>
          <a:p>
            <a:endParaRPr lang="es-ES"/>
          </a:p>
        </p:txBody>
      </p:sp>
      <p:sp>
        <p:nvSpPr>
          <p:cNvPr id="90161" name="Freeform 49"/>
          <p:cNvSpPr>
            <a:spLocks/>
          </p:cNvSpPr>
          <p:nvPr/>
        </p:nvSpPr>
        <p:spPr bwMode="auto">
          <a:xfrm>
            <a:off x="5961063" y="4630738"/>
            <a:ext cx="25400" cy="238125"/>
          </a:xfrm>
          <a:custGeom>
            <a:avLst/>
            <a:gdLst>
              <a:gd name="T0" fmla="*/ 16 w 16"/>
              <a:gd name="T1" fmla="*/ 142 h 150"/>
              <a:gd name="T2" fmla="*/ 11 w 16"/>
              <a:gd name="T3" fmla="*/ 143 h 150"/>
              <a:gd name="T4" fmla="*/ 8 w 16"/>
              <a:gd name="T5" fmla="*/ 147 h 150"/>
              <a:gd name="T6" fmla="*/ 5 w 16"/>
              <a:gd name="T7" fmla="*/ 150 h 150"/>
              <a:gd name="T8" fmla="*/ 0 w 16"/>
              <a:gd name="T9" fmla="*/ 150 h 150"/>
              <a:gd name="T10" fmla="*/ 0 w 16"/>
              <a:gd name="T11" fmla="*/ 0 h 150"/>
              <a:gd name="T12" fmla="*/ 16 w 16"/>
              <a:gd name="T13" fmla="*/ 6 h 150"/>
              <a:gd name="T14" fmla="*/ 16 w 16"/>
              <a:gd name="T15" fmla="*/ 142 h 150"/>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150"/>
              <a:gd name="T26" fmla="*/ 16 w 16"/>
              <a:gd name="T27" fmla="*/ 150 h 1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150">
                <a:moveTo>
                  <a:pt x="16" y="142"/>
                </a:moveTo>
                <a:lnTo>
                  <a:pt x="11" y="143"/>
                </a:lnTo>
                <a:lnTo>
                  <a:pt x="8" y="147"/>
                </a:lnTo>
                <a:lnTo>
                  <a:pt x="5" y="150"/>
                </a:lnTo>
                <a:lnTo>
                  <a:pt x="0" y="150"/>
                </a:lnTo>
                <a:lnTo>
                  <a:pt x="0" y="0"/>
                </a:lnTo>
                <a:lnTo>
                  <a:pt x="16" y="6"/>
                </a:lnTo>
                <a:lnTo>
                  <a:pt x="16" y="142"/>
                </a:lnTo>
                <a:close/>
              </a:path>
            </a:pathLst>
          </a:custGeom>
          <a:solidFill>
            <a:srgbClr val="7F2B00"/>
          </a:solidFill>
          <a:ln w="9525">
            <a:noFill/>
            <a:round/>
            <a:headEnd/>
            <a:tailEnd/>
          </a:ln>
        </p:spPr>
        <p:txBody>
          <a:bodyPr/>
          <a:lstStyle/>
          <a:p>
            <a:endParaRPr lang="es-ES"/>
          </a:p>
        </p:txBody>
      </p:sp>
      <p:sp>
        <p:nvSpPr>
          <p:cNvPr id="90162" name="Freeform 50"/>
          <p:cNvSpPr>
            <a:spLocks/>
          </p:cNvSpPr>
          <p:nvPr/>
        </p:nvSpPr>
        <p:spPr bwMode="auto">
          <a:xfrm>
            <a:off x="5337175" y="4694238"/>
            <a:ext cx="276225" cy="152400"/>
          </a:xfrm>
          <a:custGeom>
            <a:avLst/>
            <a:gdLst>
              <a:gd name="T0" fmla="*/ 107 w 174"/>
              <a:gd name="T1" fmla="*/ 8 h 96"/>
              <a:gd name="T2" fmla="*/ 109 w 174"/>
              <a:gd name="T3" fmla="*/ 10 h 96"/>
              <a:gd name="T4" fmla="*/ 115 w 174"/>
              <a:gd name="T5" fmla="*/ 13 h 96"/>
              <a:gd name="T6" fmla="*/ 121 w 174"/>
              <a:gd name="T7" fmla="*/ 14 h 96"/>
              <a:gd name="T8" fmla="*/ 129 w 174"/>
              <a:gd name="T9" fmla="*/ 15 h 96"/>
              <a:gd name="T10" fmla="*/ 135 w 174"/>
              <a:gd name="T11" fmla="*/ 17 h 96"/>
              <a:gd name="T12" fmla="*/ 143 w 174"/>
              <a:gd name="T13" fmla="*/ 19 h 96"/>
              <a:gd name="T14" fmla="*/ 148 w 174"/>
              <a:gd name="T15" fmla="*/ 22 h 96"/>
              <a:gd name="T16" fmla="*/ 152 w 174"/>
              <a:gd name="T17" fmla="*/ 25 h 96"/>
              <a:gd name="T18" fmla="*/ 174 w 174"/>
              <a:gd name="T19" fmla="*/ 96 h 96"/>
              <a:gd name="T20" fmla="*/ 153 w 174"/>
              <a:gd name="T21" fmla="*/ 85 h 96"/>
              <a:gd name="T22" fmla="*/ 131 w 174"/>
              <a:gd name="T23" fmla="*/ 75 h 96"/>
              <a:gd name="T24" fmla="*/ 109 w 174"/>
              <a:gd name="T25" fmla="*/ 65 h 96"/>
              <a:gd name="T26" fmla="*/ 88 w 174"/>
              <a:gd name="T27" fmla="*/ 54 h 96"/>
              <a:gd name="T28" fmla="*/ 65 w 174"/>
              <a:gd name="T29" fmla="*/ 42 h 96"/>
              <a:gd name="T30" fmla="*/ 43 w 174"/>
              <a:gd name="T31" fmla="*/ 31 h 96"/>
              <a:gd name="T32" fmla="*/ 21 w 174"/>
              <a:gd name="T33" fmla="*/ 18 h 96"/>
              <a:gd name="T34" fmla="*/ 0 w 174"/>
              <a:gd name="T35" fmla="*/ 5 h 96"/>
              <a:gd name="T36" fmla="*/ 2 w 174"/>
              <a:gd name="T37" fmla="*/ 0 h 96"/>
              <a:gd name="T38" fmla="*/ 15 w 174"/>
              <a:gd name="T39" fmla="*/ 3 h 96"/>
              <a:gd name="T40" fmla="*/ 28 w 174"/>
              <a:gd name="T41" fmla="*/ 5 h 96"/>
              <a:gd name="T42" fmla="*/ 41 w 174"/>
              <a:gd name="T43" fmla="*/ 8 h 96"/>
              <a:gd name="T44" fmla="*/ 55 w 174"/>
              <a:gd name="T45" fmla="*/ 10 h 96"/>
              <a:gd name="T46" fmla="*/ 67 w 174"/>
              <a:gd name="T47" fmla="*/ 11 h 96"/>
              <a:gd name="T48" fmla="*/ 80 w 174"/>
              <a:gd name="T49" fmla="*/ 11 h 96"/>
              <a:gd name="T50" fmla="*/ 94 w 174"/>
              <a:gd name="T51" fmla="*/ 10 h 96"/>
              <a:gd name="T52" fmla="*/ 107 w 174"/>
              <a:gd name="T53" fmla="*/ 8 h 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74"/>
              <a:gd name="T82" fmla="*/ 0 h 96"/>
              <a:gd name="T83" fmla="*/ 174 w 174"/>
              <a:gd name="T84" fmla="*/ 96 h 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74" h="96">
                <a:moveTo>
                  <a:pt x="107" y="8"/>
                </a:moveTo>
                <a:lnTo>
                  <a:pt x="109" y="10"/>
                </a:lnTo>
                <a:lnTo>
                  <a:pt x="115" y="13"/>
                </a:lnTo>
                <a:lnTo>
                  <a:pt x="121" y="14"/>
                </a:lnTo>
                <a:lnTo>
                  <a:pt x="129" y="15"/>
                </a:lnTo>
                <a:lnTo>
                  <a:pt x="135" y="17"/>
                </a:lnTo>
                <a:lnTo>
                  <a:pt x="143" y="19"/>
                </a:lnTo>
                <a:lnTo>
                  <a:pt x="148" y="22"/>
                </a:lnTo>
                <a:lnTo>
                  <a:pt x="152" y="25"/>
                </a:lnTo>
                <a:lnTo>
                  <a:pt x="174" y="96"/>
                </a:lnTo>
                <a:lnTo>
                  <a:pt x="153" y="85"/>
                </a:lnTo>
                <a:lnTo>
                  <a:pt x="131" y="75"/>
                </a:lnTo>
                <a:lnTo>
                  <a:pt x="109" y="65"/>
                </a:lnTo>
                <a:lnTo>
                  <a:pt x="88" y="54"/>
                </a:lnTo>
                <a:lnTo>
                  <a:pt x="65" y="42"/>
                </a:lnTo>
                <a:lnTo>
                  <a:pt x="43" y="31"/>
                </a:lnTo>
                <a:lnTo>
                  <a:pt x="21" y="18"/>
                </a:lnTo>
                <a:lnTo>
                  <a:pt x="0" y="5"/>
                </a:lnTo>
                <a:lnTo>
                  <a:pt x="2" y="0"/>
                </a:lnTo>
                <a:lnTo>
                  <a:pt x="15" y="3"/>
                </a:lnTo>
                <a:lnTo>
                  <a:pt x="28" y="5"/>
                </a:lnTo>
                <a:lnTo>
                  <a:pt x="41" y="8"/>
                </a:lnTo>
                <a:lnTo>
                  <a:pt x="55" y="10"/>
                </a:lnTo>
                <a:lnTo>
                  <a:pt x="67" y="11"/>
                </a:lnTo>
                <a:lnTo>
                  <a:pt x="80" y="11"/>
                </a:lnTo>
                <a:lnTo>
                  <a:pt x="94" y="10"/>
                </a:lnTo>
                <a:lnTo>
                  <a:pt x="107" y="8"/>
                </a:lnTo>
                <a:close/>
              </a:path>
            </a:pathLst>
          </a:custGeom>
          <a:solidFill>
            <a:srgbClr val="F2E8D3"/>
          </a:solidFill>
          <a:ln w="9525">
            <a:noFill/>
            <a:round/>
            <a:headEnd/>
            <a:tailEnd/>
          </a:ln>
        </p:spPr>
        <p:txBody>
          <a:bodyPr/>
          <a:lstStyle/>
          <a:p>
            <a:endParaRPr lang="es-ES"/>
          </a:p>
        </p:txBody>
      </p:sp>
      <p:sp>
        <p:nvSpPr>
          <p:cNvPr id="90163" name="Freeform 51"/>
          <p:cNvSpPr>
            <a:spLocks/>
          </p:cNvSpPr>
          <p:nvPr/>
        </p:nvSpPr>
        <p:spPr bwMode="auto">
          <a:xfrm>
            <a:off x="6918325" y="4732338"/>
            <a:ext cx="30163" cy="117475"/>
          </a:xfrm>
          <a:custGeom>
            <a:avLst/>
            <a:gdLst>
              <a:gd name="T0" fmla="*/ 15 w 19"/>
              <a:gd name="T1" fmla="*/ 74 h 74"/>
              <a:gd name="T2" fmla="*/ 0 w 19"/>
              <a:gd name="T3" fmla="*/ 74 h 74"/>
              <a:gd name="T4" fmla="*/ 2 w 19"/>
              <a:gd name="T5" fmla="*/ 61 h 74"/>
              <a:gd name="T6" fmla="*/ 7 w 19"/>
              <a:gd name="T7" fmla="*/ 42 h 74"/>
              <a:gd name="T8" fmla="*/ 14 w 19"/>
              <a:gd name="T9" fmla="*/ 21 h 74"/>
              <a:gd name="T10" fmla="*/ 18 w 19"/>
              <a:gd name="T11" fmla="*/ 0 h 74"/>
              <a:gd name="T12" fmla="*/ 19 w 19"/>
              <a:gd name="T13" fmla="*/ 21 h 74"/>
              <a:gd name="T14" fmla="*/ 18 w 19"/>
              <a:gd name="T15" fmla="*/ 45 h 74"/>
              <a:gd name="T16" fmla="*/ 16 w 19"/>
              <a:gd name="T17" fmla="*/ 65 h 74"/>
              <a:gd name="T18" fmla="*/ 15 w 19"/>
              <a:gd name="T19" fmla="*/ 74 h 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74"/>
              <a:gd name="T32" fmla="*/ 19 w 19"/>
              <a:gd name="T33" fmla="*/ 74 h 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74">
                <a:moveTo>
                  <a:pt x="15" y="74"/>
                </a:moveTo>
                <a:lnTo>
                  <a:pt x="0" y="74"/>
                </a:lnTo>
                <a:lnTo>
                  <a:pt x="2" y="61"/>
                </a:lnTo>
                <a:lnTo>
                  <a:pt x="7" y="42"/>
                </a:lnTo>
                <a:lnTo>
                  <a:pt x="14" y="21"/>
                </a:lnTo>
                <a:lnTo>
                  <a:pt x="18" y="0"/>
                </a:lnTo>
                <a:lnTo>
                  <a:pt x="19" y="21"/>
                </a:lnTo>
                <a:lnTo>
                  <a:pt x="18" y="45"/>
                </a:lnTo>
                <a:lnTo>
                  <a:pt x="16" y="65"/>
                </a:lnTo>
                <a:lnTo>
                  <a:pt x="15" y="74"/>
                </a:lnTo>
                <a:close/>
              </a:path>
            </a:pathLst>
          </a:custGeom>
          <a:solidFill>
            <a:srgbClr val="F2E8D3"/>
          </a:solidFill>
          <a:ln w="9525">
            <a:noFill/>
            <a:round/>
            <a:headEnd/>
            <a:tailEnd/>
          </a:ln>
        </p:spPr>
        <p:txBody>
          <a:bodyPr/>
          <a:lstStyle/>
          <a:p>
            <a:endParaRPr lang="es-ES"/>
          </a:p>
        </p:txBody>
      </p:sp>
      <p:sp>
        <p:nvSpPr>
          <p:cNvPr id="90164" name="Freeform 52"/>
          <p:cNvSpPr>
            <a:spLocks/>
          </p:cNvSpPr>
          <p:nvPr/>
        </p:nvSpPr>
        <p:spPr bwMode="auto">
          <a:xfrm>
            <a:off x="5640388" y="4806950"/>
            <a:ext cx="103187" cy="101600"/>
          </a:xfrm>
          <a:custGeom>
            <a:avLst/>
            <a:gdLst>
              <a:gd name="T0" fmla="*/ 65 w 65"/>
              <a:gd name="T1" fmla="*/ 64 h 64"/>
              <a:gd name="T2" fmla="*/ 54 w 65"/>
              <a:gd name="T3" fmla="*/ 63 h 64"/>
              <a:gd name="T4" fmla="*/ 43 w 65"/>
              <a:gd name="T5" fmla="*/ 59 h 64"/>
              <a:gd name="T6" fmla="*/ 33 w 65"/>
              <a:gd name="T7" fmla="*/ 54 h 64"/>
              <a:gd name="T8" fmla="*/ 24 w 65"/>
              <a:gd name="T9" fmla="*/ 48 h 64"/>
              <a:gd name="T10" fmla="*/ 17 w 65"/>
              <a:gd name="T11" fmla="*/ 40 h 64"/>
              <a:gd name="T12" fmla="*/ 10 w 65"/>
              <a:gd name="T13" fmla="*/ 31 h 64"/>
              <a:gd name="T14" fmla="*/ 4 w 65"/>
              <a:gd name="T15" fmla="*/ 20 h 64"/>
              <a:gd name="T16" fmla="*/ 0 w 65"/>
              <a:gd name="T17" fmla="*/ 8 h 64"/>
              <a:gd name="T18" fmla="*/ 14 w 65"/>
              <a:gd name="T19" fmla="*/ 0 h 64"/>
              <a:gd name="T20" fmla="*/ 26 w 65"/>
              <a:gd name="T21" fmla="*/ 0 h 64"/>
              <a:gd name="T22" fmla="*/ 34 w 65"/>
              <a:gd name="T23" fmla="*/ 8 h 64"/>
              <a:gd name="T24" fmla="*/ 42 w 65"/>
              <a:gd name="T25" fmla="*/ 18 h 64"/>
              <a:gd name="T26" fmla="*/ 47 w 65"/>
              <a:gd name="T27" fmla="*/ 31 h 64"/>
              <a:gd name="T28" fmla="*/ 52 w 65"/>
              <a:gd name="T29" fmla="*/ 44 h 64"/>
              <a:gd name="T30" fmla="*/ 59 w 65"/>
              <a:gd name="T31" fmla="*/ 55 h 64"/>
              <a:gd name="T32" fmla="*/ 65 w 65"/>
              <a:gd name="T33" fmla="*/ 64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5"/>
              <a:gd name="T52" fmla="*/ 0 h 64"/>
              <a:gd name="T53" fmla="*/ 65 w 65"/>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5" h="64">
                <a:moveTo>
                  <a:pt x="65" y="64"/>
                </a:moveTo>
                <a:lnTo>
                  <a:pt x="54" y="63"/>
                </a:lnTo>
                <a:lnTo>
                  <a:pt x="43" y="59"/>
                </a:lnTo>
                <a:lnTo>
                  <a:pt x="33" y="54"/>
                </a:lnTo>
                <a:lnTo>
                  <a:pt x="24" y="48"/>
                </a:lnTo>
                <a:lnTo>
                  <a:pt x="17" y="40"/>
                </a:lnTo>
                <a:lnTo>
                  <a:pt x="10" y="31"/>
                </a:lnTo>
                <a:lnTo>
                  <a:pt x="4" y="20"/>
                </a:lnTo>
                <a:lnTo>
                  <a:pt x="0" y="8"/>
                </a:lnTo>
                <a:lnTo>
                  <a:pt x="14" y="0"/>
                </a:lnTo>
                <a:lnTo>
                  <a:pt x="26" y="0"/>
                </a:lnTo>
                <a:lnTo>
                  <a:pt x="34" y="8"/>
                </a:lnTo>
                <a:lnTo>
                  <a:pt x="42" y="18"/>
                </a:lnTo>
                <a:lnTo>
                  <a:pt x="47" y="31"/>
                </a:lnTo>
                <a:lnTo>
                  <a:pt x="52" y="44"/>
                </a:lnTo>
                <a:lnTo>
                  <a:pt x="59" y="55"/>
                </a:lnTo>
                <a:lnTo>
                  <a:pt x="65" y="64"/>
                </a:lnTo>
                <a:close/>
              </a:path>
            </a:pathLst>
          </a:custGeom>
          <a:solidFill>
            <a:srgbClr val="F2E8D3"/>
          </a:solidFill>
          <a:ln w="9525">
            <a:noFill/>
            <a:round/>
            <a:headEnd/>
            <a:tailEnd/>
          </a:ln>
        </p:spPr>
        <p:txBody>
          <a:bodyPr/>
          <a:lstStyle/>
          <a:p>
            <a:endParaRPr lang="es-ES"/>
          </a:p>
        </p:txBody>
      </p:sp>
      <p:sp>
        <p:nvSpPr>
          <p:cNvPr id="90165" name="Freeform 53"/>
          <p:cNvSpPr>
            <a:spLocks/>
          </p:cNvSpPr>
          <p:nvPr/>
        </p:nvSpPr>
        <p:spPr bwMode="auto">
          <a:xfrm>
            <a:off x="7972425" y="4899025"/>
            <a:ext cx="433388" cy="457200"/>
          </a:xfrm>
          <a:custGeom>
            <a:avLst/>
            <a:gdLst>
              <a:gd name="T0" fmla="*/ 273 w 273"/>
              <a:gd name="T1" fmla="*/ 6 h 288"/>
              <a:gd name="T2" fmla="*/ 272 w 273"/>
              <a:gd name="T3" fmla="*/ 93 h 288"/>
              <a:gd name="T4" fmla="*/ 269 w 273"/>
              <a:gd name="T5" fmla="*/ 183 h 288"/>
              <a:gd name="T6" fmla="*/ 265 w 273"/>
              <a:gd name="T7" fmla="*/ 256 h 288"/>
              <a:gd name="T8" fmla="*/ 264 w 273"/>
              <a:gd name="T9" fmla="*/ 286 h 288"/>
              <a:gd name="T10" fmla="*/ 248 w 273"/>
              <a:gd name="T11" fmla="*/ 284 h 288"/>
              <a:gd name="T12" fmla="*/ 231 w 273"/>
              <a:gd name="T13" fmla="*/ 283 h 288"/>
              <a:gd name="T14" fmla="*/ 214 w 273"/>
              <a:gd name="T15" fmla="*/ 283 h 288"/>
              <a:gd name="T16" fmla="*/ 198 w 273"/>
              <a:gd name="T17" fmla="*/ 283 h 288"/>
              <a:gd name="T18" fmla="*/ 180 w 273"/>
              <a:gd name="T19" fmla="*/ 283 h 288"/>
              <a:gd name="T20" fmla="*/ 163 w 273"/>
              <a:gd name="T21" fmla="*/ 284 h 288"/>
              <a:gd name="T22" fmla="*/ 145 w 273"/>
              <a:gd name="T23" fmla="*/ 286 h 288"/>
              <a:gd name="T24" fmla="*/ 129 w 273"/>
              <a:gd name="T25" fmla="*/ 286 h 288"/>
              <a:gd name="T26" fmla="*/ 111 w 273"/>
              <a:gd name="T27" fmla="*/ 287 h 288"/>
              <a:gd name="T28" fmla="*/ 94 w 273"/>
              <a:gd name="T29" fmla="*/ 287 h 288"/>
              <a:gd name="T30" fmla="*/ 78 w 273"/>
              <a:gd name="T31" fmla="*/ 288 h 288"/>
              <a:gd name="T32" fmla="*/ 61 w 273"/>
              <a:gd name="T33" fmla="*/ 288 h 288"/>
              <a:gd name="T34" fmla="*/ 46 w 273"/>
              <a:gd name="T35" fmla="*/ 288 h 288"/>
              <a:gd name="T36" fmla="*/ 31 w 273"/>
              <a:gd name="T37" fmla="*/ 287 h 288"/>
              <a:gd name="T38" fmla="*/ 15 w 273"/>
              <a:gd name="T39" fmla="*/ 286 h 288"/>
              <a:gd name="T40" fmla="*/ 1 w 273"/>
              <a:gd name="T41" fmla="*/ 284 h 288"/>
              <a:gd name="T42" fmla="*/ 0 w 273"/>
              <a:gd name="T43" fmla="*/ 220 h 288"/>
              <a:gd name="T44" fmla="*/ 0 w 273"/>
              <a:gd name="T45" fmla="*/ 125 h 288"/>
              <a:gd name="T46" fmla="*/ 1 w 273"/>
              <a:gd name="T47" fmla="*/ 38 h 288"/>
              <a:gd name="T48" fmla="*/ 1 w 273"/>
              <a:gd name="T49" fmla="*/ 1 h 288"/>
              <a:gd name="T50" fmla="*/ 19 w 273"/>
              <a:gd name="T51" fmla="*/ 1 h 288"/>
              <a:gd name="T52" fmla="*/ 37 w 273"/>
              <a:gd name="T53" fmla="*/ 1 h 288"/>
              <a:gd name="T54" fmla="*/ 55 w 273"/>
              <a:gd name="T55" fmla="*/ 1 h 288"/>
              <a:gd name="T56" fmla="*/ 73 w 273"/>
              <a:gd name="T57" fmla="*/ 1 h 288"/>
              <a:gd name="T58" fmla="*/ 91 w 273"/>
              <a:gd name="T59" fmla="*/ 1 h 288"/>
              <a:gd name="T60" fmla="*/ 109 w 273"/>
              <a:gd name="T61" fmla="*/ 1 h 288"/>
              <a:gd name="T62" fmla="*/ 125 w 273"/>
              <a:gd name="T63" fmla="*/ 1 h 288"/>
              <a:gd name="T64" fmla="*/ 143 w 273"/>
              <a:gd name="T65" fmla="*/ 0 h 288"/>
              <a:gd name="T66" fmla="*/ 161 w 273"/>
              <a:gd name="T67" fmla="*/ 0 h 288"/>
              <a:gd name="T68" fmla="*/ 177 w 273"/>
              <a:gd name="T69" fmla="*/ 0 h 288"/>
              <a:gd name="T70" fmla="*/ 194 w 273"/>
              <a:gd name="T71" fmla="*/ 0 h 288"/>
              <a:gd name="T72" fmla="*/ 211 w 273"/>
              <a:gd name="T73" fmla="*/ 1 h 288"/>
              <a:gd name="T74" fmla="*/ 227 w 273"/>
              <a:gd name="T75" fmla="*/ 1 h 288"/>
              <a:gd name="T76" fmla="*/ 242 w 273"/>
              <a:gd name="T77" fmla="*/ 2 h 288"/>
              <a:gd name="T78" fmla="*/ 258 w 273"/>
              <a:gd name="T79" fmla="*/ 4 h 288"/>
              <a:gd name="T80" fmla="*/ 273 w 273"/>
              <a:gd name="T81" fmla="*/ 6 h 28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3"/>
              <a:gd name="T124" fmla="*/ 0 h 288"/>
              <a:gd name="T125" fmla="*/ 273 w 273"/>
              <a:gd name="T126" fmla="*/ 288 h 28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3" h="288">
                <a:moveTo>
                  <a:pt x="273" y="6"/>
                </a:moveTo>
                <a:lnTo>
                  <a:pt x="272" y="93"/>
                </a:lnTo>
                <a:lnTo>
                  <a:pt x="269" y="183"/>
                </a:lnTo>
                <a:lnTo>
                  <a:pt x="265" y="256"/>
                </a:lnTo>
                <a:lnTo>
                  <a:pt x="264" y="286"/>
                </a:lnTo>
                <a:lnTo>
                  <a:pt x="248" y="284"/>
                </a:lnTo>
                <a:lnTo>
                  <a:pt x="231" y="283"/>
                </a:lnTo>
                <a:lnTo>
                  <a:pt x="214" y="283"/>
                </a:lnTo>
                <a:lnTo>
                  <a:pt x="198" y="283"/>
                </a:lnTo>
                <a:lnTo>
                  <a:pt x="180" y="283"/>
                </a:lnTo>
                <a:lnTo>
                  <a:pt x="163" y="284"/>
                </a:lnTo>
                <a:lnTo>
                  <a:pt x="145" y="286"/>
                </a:lnTo>
                <a:lnTo>
                  <a:pt x="129" y="286"/>
                </a:lnTo>
                <a:lnTo>
                  <a:pt x="111" y="287"/>
                </a:lnTo>
                <a:lnTo>
                  <a:pt x="94" y="287"/>
                </a:lnTo>
                <a:lnTo>
                  <a:pt x="78" y="288"/>
                </a:lnTo>
                <a:lnTo>
                  <a:pt x="61" y="288"/>
                </a:lnTo>
                <a:lnTo>
                  <a:pt x="46" y="288"/>
                </a:lnTo>
                <a:lnTo>
                  <a:pt x="31" y="287"/>
                </a:lnTo>
                <a:lnTo>
                  <a:pt x="15" y="286"/>
                </a:lnTo>
                <a:lnTo>
                  <a:pt x="1" y="284"/>
                </a:lnTo>
                <a:lnTo>
                  <a:pt x="0" y="220"/>
                </a:lnTo>
                <a:lnTo>
                  <a:pt x="0" y="125"/>
                </a:lnTo>
                <a:lnTo>
                  <a:pt x="1" y="38"/>
                </a:lnTo>
                <a:lnTo>
                  <a:pt x="1" y="1"/>
                </a:lnTo>
                <a:lnTo>
                  <a:pt x="19" y="1"/>
                </a:lnTo>
                <a:lnTo>
                  <a:pt x="37" y="1"/>
                </a:lnTo>
                <a:lnTo>
                  <a:pt x="55" y="1"/>
                </a:lnTo>
                <a:lnTo>
                  <a:pt x="73" y="1"/>
                </a:lnTo>
                <a:lnTo>
                  <a:pt x="91" y="1"/>
                </a:lnTo>
                <a:lnTo>
                  <a:pt x="109" y="1"/>
                </a:lnTo>
                <a:lnTo>
                  <a:pt x="125" y="1"/>
                </a:lnTo>
                <a:lnTo>
                  <a:pt x="143" y="0"/>
                </a:lnTo>
                <a:lnTo>
                  <a:pt x="161" y="0"/>
                </a:lnTo>
                <a:lnTo>
                  <a:pt x="177" y="0"/>
                </a:lnTo>
                <a:lnTo>
                  <a:pt x="194" y="0"/>
                </a:lnTo>
                <a:lnTo>
                  <a:pt x="211" y="1"/>
                </a:lnTo>
                <a:lnTo>
                  <a:pt x="227" y="1"/>
                </a:lnTo>
                <a:lnTo>
                  <a:pt x="242" y="2"/>
                </a:lnTo>
                <a:lnTo>
                  <a:pt x="258" y="4"/>
                </a:lnTo>
                <a:lnTo>
                  <a:pt x="273" y="6"/>
                </a:lnTo>
                <a:close/>
              </a:path>
            </a:pathLst>
          </a:custGeom>
          <a:solidFill>
            <a:srgbClr val="F2E8D3"/>
          </a:solidFill>
          <a:ln w="9525">
            <a:noFill/>
            <a:round/>
            <a:headEnd/>
            <a:tailEnd/>
          </a:ln>
        </p:spPr>
        <p:txBody>
          <a:bodyPr/>
          <a:lstStyle/>
          <a:p>
            <a:endParaRPr lang="es-ES"/>
          </a:p>
        </p:txBody>
      </p:sp>
      <p:sp>
        <p:nvSpPr>
          <p:cNvPr id="90166" name="Freeform 54"/>
          <p:cNvSpPr>
            <a:spLocks/>
          </p:cNvSpPr>
          <p:nvPr/>
        </p:nvSpPr>
        <p:spPr bwMode="auto">
          <a:xfrm>
            <a:off x="6492875" y="4900613"/>
            <a:ext cx="444500" cy="463550"/>
          </a:xfrm>
          <a:custGeom>
            <a:avLst/>
            <a:gdLst>
              <a:gd name="T0" fmla="*/ 228 w 280"/>
              <a:gd name="T1" fmla="*/ 89 h 292"/>
              <a:gd name="T2" fmla="*/ 240 w 280"/>
              <a:gd name="T3" fmla="*/ 69 h 292"/>
              <a:gd name="T4" fmla="*/ 246 w 280"/>
              <a:gd name="T5" fmla="*/ 47 h 292"/>
              <a:gd name="T6" fmla="*/ 252 w 280"/>
              <a:gd name="T7" fmla="*/ 24 h 292"/>
              <a:gd name="T8" fmla="*/ 261 w 280"/>
              <a:gd name="T9" fmla="*/ 3 h 292"/>
              <a:gd name="T10" fmla="*/ 270 w 280"/>
              <a:gd name="T11" fmla="*/ 5 h 292"/>
              <a:gd name="T12" fmla="*/ 277 w 280"/>
              <a:gd name="T13" fmla="*/ 10 h 292"/>
              <a:gd name="T14" fmla="*/ 279 w 280"/>
              <a:gd name="T15" fmla="*/ 17 h 292"/>
              <a:gd name="T16" fmla="*/ 280 w 280"/>
              <a:gd name="T17" fmla="*/ 26 h 292"/>
              <a:gd name="T18" fmla="*/ 280 w 280"/>
              <a:gd name="T19" fmla="*/ 69 h 292"/>
              <a:gd name="T20" fmla="*/ 280 w 280"/>
              <a:gd name="T21" fmla="*/ 140 h 292"/>
              <a:gd name="T22" fmla="*/ 280 w 280"/>
              <a:gd name="T23" fmla="*/ 221 h 292"/>
              <a:gd name="T24" fmla="*/ 279 w 280"/>
              <a:gd name="T25" fmla="*/ 292 h 292"/>
              <a:gd name="T26" fmla="*/ 6 w 280"/>
              <a:gd name="T27" fmla="*/ 292 h 292"/>
              <a:gd name="T28" fmla="*/ 0 w 280"/>
              <a:gd name="T29" fmla="*/ 182 h 292"/>
              <a:gd name="T30" fmla="*/ 10 w 280"/>
              <a:gd name="T31" fmla="*/ 180 h 292"/>
              <a:gd name="T32" fmla="*/ 19 w 280"/>
              <a:gd name="T33" fmla="*/ 181 h 292"/>
              <a:gd name="T34" fmla="*/ 28 w 280"/>
              <a:gd name="T35" fmla="*/ 185 h 292"/>
              <a:gd name="T36" fmla="*/ 37 w 280"/>
              <a:gd name="T37" fmla="*/ 188 h 292"/>
              <a:gd name="T38" fmla="*/ 46 w 280"/>
              <a:gd name="T39" fmla="*/ 166 h 292"/>
              <a:gd name="T40" fmla="*/ 55 w 280"/>
              <a:gd name="T41" fmla="*/ 144 h 292"/>
              <a:gd name="T42" fmla="*/ 64 w 280"/>
              <a:gd name="T43" fmla="*/ 123 h 292"/>
              <a:gd name="T44" fmla="*/ 73 w 280"/>
              <a:gd name="T45" fmla="*/ 101 h 292"/>
              <a:gd name="T46" fmla="*/ 82 w 280"/>
              <a:gd name="T47" fmla="*/ 78 h 292"/>
              <a:gd name="T48" fmla="*/ 89 w 280"/>
              <a:gd name="T49" fmla="*/ 55 h 292"/>
              <a:gd name="T50" fmla="*/ 96 w 280"/>
              <a:gd name="T51" fmla="*/ 32 h 292"/>
              <a:gd name="T52" fmla="*/ 102 w 280"/>
              <a:gd name="T53" fmla="*/ 8 h 292"/>
              <a:gd name="T54" fmla="*/ 108 w 280"/>
              <a:gd name="T55" fmla="*/ 3 h 292"/>
              <a:gd name="T56" fmla="*/ 115 w 280"/>
              <a:gd name="T57" fmla="*/ 0 h 292"/>
              <a:gd name="T58" fmla="*/ 121 w 280"/>
              <a:gd name="T59" fmla="*/ 0 h 292"/>
              <a:gd name="T60" fmla="*/ 129 w 280"/>
              <a:gd name="T61" fmla="*/ 1 h 292"/>
              <a:gd name="T62" fmla="*/ 135 w 280"/>
              <a:gd name="T63" fmla="*/ 5 h 292"/>
              <a:gd name="T64" fmla="*/ 143 w 280"/>
              <a:gd name="T65" fmla="*/ 9 h 292"/>
              <a:gd name="T66" fmla="*/ 149 w 280"/>
              <a:gd name="T67" fmla="*/ 14 h 292"/>
              <a:gd name="T68" fmla="*/ 154 w 280"/>
              <a:gd name="T69" fmla="*/ 19 h 292"/>
              <a:gd name="T70" fmla="*/ 163 w 280"/>
              <a:gd name="T71" fmla="*/ 29 h 292"/>
              <a:gd name="T72" fmla="*/ 171 w 280"/>
              <a:gd name="T73" fmla="*/ 40 h 292"/>
              <a:gd name="T74" fmla="*/ 178 w 280"/>
              <a:gd name="T75" fmla="*/ 50 h 292"/>
              <a:gd name="T76" fmla="*/ 187 w 280"/>
              <a:gd name="T77" fmla="*/ 61 h 292"/>
              <a:gd name="T78" fmla="*/ 196 w 280"/>
              <a:gd name="T79" fmla="*/ 70 h 292"/>
              <a:gd name="T80" fmla="*/ 205 w 280"/>
              <a:gd name="T81" fmla="*/ 79 h 292"/>
              <a:gd name="T82" fmla="*/ 215 w 280"/>
              <a:gd name="T83" fmla="*/ 86 h 292"/>
              <a:gd name="T84" fmla="*/ 228 w 280"/>
              <a:gd name="T85" fmla="*/ 89 h 2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80"/>
              <a:gd name="T130" fmla="*/ 0 h 292"/>
              <a:gd name="T131" fmla="*/ 280 w 280"/>
              <a:gd name="T132" fmla="*/ 292 h 2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80" h="292">
                <a:moveTo>
                  <a:pt x="228" y="89"/>
                </a:moveTo>
                <a:lnTo>
                  <a:pt x="240" y="69"/>
                </a:lnTo>
                <a:lnTo>
                  <a:pt x="246" y="47"/>
                </a:lnTo>
                <a:lnTo>
                  <a:pt x="252" y="24"/>
                </a:lnTo>
                <a:lnTo>
                  <a:pt x="261" y="3"/>
                </a:lnTo>
                <a:lnTo>
                  <a:pt x="270" y="5"/>
                </a:lnTo>
                <a:lnTo>
                  <a:pt x="277" y="10"/>
                </a:lnTo>
                <a:lnTo>
                  <a:pt x="279" y="17"/>
                </a:lnTo>
                <a:lnTo>
                  <a:pt x="280" y="26"/>
                </a:lnTo>
                <a:lnTo>
                  <a:pt x="280" y="69"/>
                </a:lnTo>
                <a:lnTo>
                  <a:pt x="280" y="140"/>
                </a:lnTo>
                <a:lnTo>
                  <a:pt x="280" y="221"/>
                </a:lnTo>
                <a:lnTo>
                  <a:pt x="279" y="292"/>
                </a:lnTo>
                <a:lnTo>
                  <a:pt x="6" y="292"/>
                </a:lnTo>
                <a:lnTo>
                  <a:pt x="0" y="182"/>
                </a:lnTo>
                <a:lnTo>
                  <a:pt x="10" y="180"/>
                </a:lnTo>
                <a:lnTo>
                  <a:pt x="19" y="181"/>
                </a:lnTo>
                <a:lnTo>
                  <a:pt x="28" y="185"/>
                </a:lnTo>
                <a:lnTo>
                  <a:pt x="37" y="188"/>
                </a:lnTo>
                <a:lnTo>
                  <a:pt x="46" y="166"/>
                </a:lnTo>
                <a:lnTo>
                  <a:pt x="55" y="144"/>
                </a:lnTo>
                <a:lnTo>
                  <a:pt x="64" y="123"/>
                </a:lnTo>
                <a:lnTo>
                  <a:pt x="73" y="101"/>
                </a:lnTo>
                <a:lnTo>
                  <a:pt x="82" y="78"/>
                </a:lnTo>
                <a:lnTo>
                  <a:pt x="89" y="55"/>
                </a:lnTo>
                <a:lnTo>
                  <a:pt x="96" y="32"/>
                </a:lnTo>
                <a:lnTo>
                  <a:pt x="102" y="8"/>
                </a:lnTo>
                <a:lnTo>
                  <a:pt x="108" y="3"/>
                </a:lnTo>
                <a:lnTo>
                  <a:pt x="115" y="0"/>
                </a:lnTo>
                <a:lnTo>
                  <a:pt x="121" y="0"/>
                </a:lnTo>
                <a:lnTo>
                  <a:pt x="129" y="1"/>
                </a:lnTo>
                <a:lnTo>
                  <a:pt x="135" y="5"/>
                </a:lnTo>
                <a:lnTo>
                  <a:pt x="143" y="9"/>
                </a:lnTo>
                <a:lnTo>
                  <a:pt x="149" y="14"/>
                </a:lnTo>
                <a:lnTo>
                  <a:pt x="154" y="19"/>
                </a:lnTo>
                <a:lnTo>
                  <a:pt x="163" y="29"/>
                </a:lnTo>
                <a:lnTo>
                  <a:pt x="171" y="40"/>
                </a:lnTo>
                <a:lnTo>
                  <a:pt x="178" y="50"/>
                </a:lnTo>
                <a:lnTo>
                  <a:pt x="187" y="61"/>
                </a:lnTo>
                <a:lnTo>
                  <a:pt x="196" y="70"/>
                </a:lnTo>
                <a:lnTo>
                  <a:pt x="205" y="79"/>
                </a:lnTo>
                <a:lnTo>
                  <a:pt x="215" y="86"/>
                </a:lnTo>
                <a:lnTo>
                  <a:pt x="228" y="89"/>
                </a:lnTo>
                <a:close/>
              </a:path>
            </a:pathLst>
          </a:custGeom>
          <a:solidFill>
            <a:srgbClr val="F2E8D3"/>
          </a:solidFill>
          <a:ln w="9525">
            <a:noFill/>
            <a:round/>
            <a:headEnd/>
            <a:tailEnd/>
          </a:ln>
        </p:spPr>
        <p:txBody>
          <a:bodyPr/>
          <a:lstStyle/>
          <a:p>
            <a:endParaRPr lang="es-ES"/>
          </a:p>
        </p:txBody>
      </p:sp>
      <p:sp>
        <p:nvSpPr>
          <p:cNvPr id="90167" name="Freeform 55"/>
          <p:cNvSpPr>
            <a:spLocks/>
          </p:cNvSpPr>
          <p:nvPr/>
        </p:nvSpPr>
        <p:spPr bwMode="auto">
          <a:xfrm>
            <a:off x="7007225" y="4919663"/>
            <a:ext cx="411163" cy="441325"/>
          </a:xfrm>
          <a:custGeom>
            <a:avLst/>
            <a:gdLst>
              <a:gd name="T0" fmla="*/ 255 w 259"/>
              <a:gd name="T1" fmla="*/ 0 h 278"/>
              <a:gd name="T2" fmla="*/ 252 w 259"/>
              <a:gd name="T3" fmla="*/ 67 h 278"/>
              <a:gd name="T4" fmla="*/ 255 w 259"/>
              <a:gd name="T5" fmla="*/ 141 h 278"/>
              <a:gd name="T6" fmla="*/ 259 w 259"/>
              <a:gd name="T7" fmla="*/ 213 h 278"/>
              <a:gd name="T8" fmla="*/ 257 w 259"/>
              <a:gd name="T9" fmla="*/ 273 h 278"/>
              <a:gd name="T10" fmla="*/ 5 w 259"/>
              <a:gd name="T11" fmla="*/ 278 h 278"/>
              <a:gd name="T12" fmla="*/ 2 w 259"/>
              <a:gd name="T13" fmla="*/ 201 h 278"/>
              <a:gd name="T14" fmla="*/ 1 w 259"/>
              <a:gd name="T15" fmla="*/ 132 h 278"/>
              <a:gd name="T16" fmla="*/ 0 w 259"/>
              <a:gd name="T17" fmla="*/ 67 h 278"/>
              <a:gd name="T18" fmla="*/ 0 w 259"/>
              <a:gd name="T19" fmla="*/ 6 h 278"/>
              <a:gd name="T20" fmla="*/ 7 w 259"/>
              <a:gd name="T21" fmla="*/ 6 h 278"/>
              <a:gd name="T22" fmla="*/ 20 w 259"/>
              <a:gd name="T23" fmla="*/ 5 h 278"/>
              <a:gd name="T24" fmla="*/ 36 w 259"/>
              <a:gd name="T25" fmla="*/ 5 h 278"/>
              <a:gd name="T26" fmla="*/ 53 w 259"/>
              <a:gd name="T27" fmla="*/ 5 h 278"/>
              <a:gd name="T28" fmla="*/ 73 w 259"/>
              <a:gd name="T29" fmla="*/ 3 h 278"/>
              <a:gd name="T30" fmla="*/ 94 w 259"/>
              <a:gd name="T31" fmla="*/ 3 h 278"/>
              <a:gd name="T32" fmla="*/ 117 w 259"/>
              <a:gd name="T33" fmla="*/ 3 h 278"/>
              <a:gd name="T34" fmla="*/ 139 w 259"/>
              <a:gd name="T35" fmla="*/ 2 h 278"/>
              <a:gd name="T36" fmla="*/ 162 w 259"/>
              <a:gd name="T37" fmla="*/ 2 h 278"/>
              <a:gd name="T38" fmla="*/ 182 w 259"/>
              <a:gd name="T39" fmla="*/ 1 h 278"/>
              <a:gd name="T40" fmla="*/ 203 w 259"/>
              <a:gd name="T41" fmla="*/ 1 h 278"/>
              <a:gd name="T42" fmla="*/ 219 w 259"/>
              <a:gd name="T43" fmla="*/ 1 h 278"/>
              <a:gd name="T44" fmla="*/ 234 w 259"/>
              <a:gd name="T45" fmla="*/ 0 h 278"/>
              <a:gd name="T46" fmla="*/ 245 w 259"/>
              <a:gd name="T47" fmla="*/ 0 h 278"/>
              <a:gd name="T48" fmla="*/ 252 w 259"/>
              <a:gd name="T49" fmla="*/ 0 h 278"/>
              <a:gd name="T50" fmla="*/ 255 w 259"/>
              <a:gd name="T51" fmla="*/ 0 h 27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9"/>
              <a:gd name="T79" fmla="*/ 0 h 278"/>
              <a:gd name="T80" fmla="*/ 259 w 259"/>
              <a:gd name="T81" fmla="*/ 278 h 27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9" h="278">
                <a:moveTo>
                  <a:pt x="255" y="0"/>
                </a:moveTo>
                <a:lnTo>
                  <a:pt x="252" y="67"/>
                </a:lnTo>
                <a:lnTo>
                  <a:pt x="255" y="141"/>
                </a:lnTo>
                <a:lnTo>
                  <a:pt x="259" y="213"/>
                </a:lnTo>
                <a:lnTo>
                  <a:pt x="257" y="273"/>
                </a:lnTo>
                <a:lnTo>
                  <a:pt x="5" y="278"/>
                </a:lnTo>
                <a:lnTo>
                  <a:pt x="2" y="201"/>
                </a:lnTo>
                <a:lnTo>
                  <a:pt x="1" y="132"/>
                </a:lnTo>
                <a:lnTo>
                  <a:pt x="0" y="67"/>
                </a:lnTo>
                <a:lnTo>
                  <a:pt x="0" y="6"/>
                </a:lnTo>
                <a:lnTo>
                  <a:pt x="7" y="6"/>
                </a:lnTo>
                <a:lnTo>
                  <a:pt x="20" y="5"/>
                </a:lnTo>
                <a:lnTo>
                  <a:pt x="36" y="5"/>
                </a:lnTo>
                <a:lnTo>
                  <a:pt x="53" y="5"/>
                </a:lnTo>
                <a:lnTo>
                  <a:pt x="73" y="3"/>
                </a:lnTo>
                <a:lnTo>
                  <a:pt x="94" y="3"/>
                </a:lnTo>
                <a:lnTo>
                  <a:pt x="117" y="3"/>
                </a:lnTo>
                <a:lnTo>
                  <a:pt x="139" y="2"/>
                </a:lnTo>
                <a:lnTo>
                  <a:pt x="162" y="2"/>
                </a:lnTo>
                <a:lnTo>
                  <a:pt x="182" y="1"/>
                </a:lnTo>
                <a:lnTo>
                  <a:pt x="203" y="1"/>
                </a:lnTo>
                <a:lnTo>
                  <a:pt x="219" y="1"/>
                </a:lnTo>
                <a:lnTo>
                  <a:pt x="234" y="0"/>
                </a:lnTo>
                <a:lnTo>
                  <a:pt x="245" y="0"/>
                </a:lnTo>
                <a:lnTo>
                  <a:pt x="252" y="0"/>
                </a:lnTo>
                <a:lnTo>
                  <a:pt x="255" y="0"/>
                </a:lnTo>
                <a:close/>
              </a:path>
            </a:pathLst>
          </a:custGeom>
          <a:solidFill>
            <a:srgbClr val="F2E8D3"/>
          </a:solidFill>
          <a:ln w="9525">
            <a:noFill/>
            <a:round/>
            <a:headEnd/>
            <a:tailEnd/>
          </a:ln>
        </p:spPr>
        <p:txBody>
          <a:bodyPr/>
          <a:lstStyle/>
          <a:p>
            <a:endParaRPr lang="es-ES"/>
          </a:p>
        </p:txBody>
      </p:sp>
      <p:sp>
        <p:nvSpPr>
          <p:cNvPr id="90168" name="Freeform 56"/>
          <p:cNvSpPr>
            <a:spLocks/>
          </p:cNvSpPr>
          <p:nvPr/>
        </p:nvSpPr>
        <p:spPr bwMode="auto">
          <a:xfrm>
            <a:off x="7473950" y="4905375"/>
            <a:ext cx="447675" cy="444500"/>
          </a:xfrm>
          <a:custGeom>
            <a:avLst/>
            <a:gdLst>
              <a:gd name="T0" fmla="*/ 282 w 282"/>
              <a:gd name="T1" fmla="*/ 2 h 280"/>
              <a:gd name="T2" fmla="*/ 277 w 282"/>
              <a:gd name="T3" fmla="*/ 280 h 280"/>
              <a:gd name="T4" fmla="*/ 269 w 282"/>
              <a:gd name="T5" fmla="*/ 280 h 280"/>
              <a:gd name="T6" fmla="*/ 257 w 282"/>
              <a:gd name="T7" fmla="*/ 280 h 280"/>
              <a:gd name="T8" fmla="*/ 240 w 282"/>
              <a:gd name="T9" fmla="*/ 280 h 280"/>
              <a:gd name="T10" fmla="*/ 221 w 282"/>
              <a:gd name="T11" fmla="*/ 280 h 280"/>
              <a:gd name="T12" fmla="*/ 199 w 282"/>
              <a:gd name="T13" fmla="*/ 280 h 280"/>
              <a:gd name="T14" fmla="*/ 176 w 282"/>
              <a:gd name="T15" fmla="*/ 280 h 280"/>
              <a:gd name="T16" fmla="*/ 152 w 282"/>
              <a:gd name="T17" fmla="*/ 280 h 280"/>
              <a:gd name="T18" fmla="*/ 128 w 282"/>
              <a:gd name="T19" fmla="*/ 280 h 280"/>
              <a:gd name="T20" fmla="*/ 104 w 282"/>
              <a:gd name="T21" fmla="*/ 280 h 280"/>
              <a:gd name="T22" fmla="*/ 79 w 282"/>
              <a:gd name="T23" fmla="*/ 280 h 280"/>
              <a:gd name="T24" fmla="*/ 58 w 282"/>
              <a:gd name="T25" fmla="*/ 280 h 280"/>
              <a:gd name="T26" fmla="*/ 40 w 282"/>
              <a:gd name="T27" fmla="*/ 280 h 280"/>
              <a:gd name="T28" fmla="*/ 23 w 282"/>
              <a:gd name="T29" fmla="*/ 280 h 280"/>
              <a:gd name="T30" fmla="*/ 11 w 282"/>
              <a:gd name="T31" fmla="*/ 280 h 280"/>
              <a:gd name="T32" fmla="*/ 3 w 282"/>
              <a:gd name="T33" fmla="*/ 280 h 280"/>
              <a:gd name="T34" fmla="*/ 0 w 282"/>
              <a:gd name="T35" fmla="*/ 280 h 280"/>
              <a:gd name="T36" fmla="*/ 3 w 282"/>
              <a:gd name="T37" fmla="*/ 222 h 280"/>
              <a:gd name="T38" fmla="*/ 6 w 282"/>
              <a:gd name="T39" fmla="*/ 145 h 280"/>
              <a:gd name="T40" fmla="*/ 7 w 282"/>
              <a:gd name="T41" fmla="*/ 66 h 280"/>
              <a:gd name="T42" fmla="*/ 6 w 282"/>
              <a:gd name="T43" fmla="*/ 2 h 280"/>
              <a:gd name="T44" fmla="*/ 13 w 282"/>
              <a:gd name="T45" fmla="*/ 1 h 280"/>
              <a:gd name="T46" fmla="*/ 25 w 282"/>
              <a:gd name="T47" fmla="*/ 1 h 280"/>
              <a:gd name="T48" fmla="*/ 40 w 282"/>
              <a:gd name="T49" fmla="*/ 1 h 280"/>
              <a:gd name="T50" fmla="*/ 59 w 282"/>
              <a:gd name="T51" fmla="*/ 0 h 280"/>
              <a:gd name="T52" fmla="*/ 81 w 282"/>
              <a:gd name="T53" fmla="*/ 0 h 280"/>
              <a:gd name="T54" fmla="*/ 104 w 282"/>
              <a:gd name="T55" fmla="*/ 0 h 280"/>
              <a:gd name="T56" fmla="*/ 128 w 282"/>
              <a:gd name="T57" fmla="*/ 0 h 280"/>
              <a:gd name="T58" fmla="*/ 153 w 282"/>
              <a:gd name="T59" fmla="*/ 0 h 280"/>
              <a:gd name="T60" fmla="*/ 178 w 282"/>
              <a:gd name="T61" fmla="*/ 1 h 280"/>
              <a:gd name="T62" fmla="*/ 201 w 282"/>
              <a:gd name="T63" fmla="*/ 1 h 280"/>
              <a:gd name="T64" fmla="*/ 222 w 282"/>
              <a:gd name="T65" fmla="*/ 1 h 280"/>
              <a:gd name="T66" fmla="*/ 243 w 282"/>
              <a:gd name="T67" fmla="*/ 1 h 280"/>
              <a:gd name="T68" fmla="*/ 259 w 282"/>
              <a:gd name="T69" fmla="*/ 2 h 280"/>
              <a:gd name="T70" fmla="*/ 271 w 282"/>
              <a:gd name="T71" fmla="*/ 2 h 280"/>
              <a:gd name="T72" fmla="*/ 280 w 282"/>
              <a:gd name="T73" fmla="*/ 2 h 280"/>
              <a:gd name="T74" fmla="*/ 282 w 282"/>
              <a:gd name="T75" fmla="*/ 2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2"/>
              <a:gd name="T115" fmla="*/ 0 h 280"/>
              <a:gd name="T116" fmla="*/ 282 w 282"/>
              <a:gd name="T117" fmla="*/ 280 h 2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2" h="280">
                <a:moveTo>
                  <a:pt x="282" y="2"/>
                </a:moveTo>
                <a:lnTo>
                  <a:pt x="277" y="280"/>
                </a:lnTo>
                <a:lnTo>
                  <a:pt x="269" y="280"/>
                </a:lnTo>
                <a:lnTo>
                  <a:pt x="257" y="280"/>
                </a:lnTo>
                <a:lnTo>
                  <a:pt x="240" y="280"/>
                </a:lnTo>
                <a:lnTo>
                  <a:pt x="221" y="280"/>
                </a:lnTo>
                <a:lnTo>
                  <a:pt x="199" y="280"/>
                </a:lnTo>
                <a:lnTo>
                  <a:pt x="176" y="280"/>
                </a:lnTo>
                <a:lnTo>
                  <a:pt x="152" y="280"/>
                </a:lnTo>
                <a:lnTo>
                  <a:pt x="128" y="280"/>
                </a:lnTo>
                <a:lnTo>
                  <a:pt x="104" y="280"/>
                </a:lnTo>
                <a:lnTo>
                  <a:pt x="79" y="280"/>
                </a:lnTo>
                <a:lnTo>
                  <a:pt x="58" y="280"/>
                </a:lnTo>
                <a:lnTo>
                  <a:pt x="40" y="280"/>
                </a:lnTo>
                <a:lnTo>
                  <a:pt x="23" y="280"/>
                </a:lnTo>
                <a:lnTo>
                  <a:pt x="11" y="280"/>
                </a:lnTo>
                <a:lnTo>
                  <a:pt x="3" y="280"/>
                </a:lnTo>
                <a:lnTo>
                  <a:pt x="0" y="280"/>
                </a:lnTo>
                <a:lnTo>
                  <a:pt x="3" y="222"/>
                </a:lnTo>
                <a:lnTo>
                  <a:pt x="6" y="145"/>
                </a:lnTo>
                <a:lnTo>
                  <a:pt x="7" y="66"/>
                </a:lnTo>
                <a:lnTo>
                  <a:pt x="6" y="2"/>
                </a:lnTo>
                <a:lnTo>
                  <a:pt x="13" y="1"/>
                </a:lnTo>
                <a:lnTo>
                  <a:pt x="25" y="1"/>
                </a:lnTo>
                <a:lnTo>
                  <a:pt x="40" y="1"/>
                </a:lnTo>
                <a:lnTo>
                  <a:pt x="59" y="0"/>
                </a:lnTo>
                <a:lnTo>
                  <a:pt x="81" y="0"/>
                </a:lnTo>
                <a:lnTo>
                  <a:pt x="104" y="0"/>
                </a:lnTo>
                <a:lnTo>
                  <a:pt x="128" y="0"/>
                </a:lnTo>
                <a:lnTo>
                  <a:pt x="153" y="0"/>
                </a:lnTo>
                <a:lnTo>
                  <a:pt x="178" y="1"/>
                </a:lnTo>
                <a:lnTo>
                  <a:pt x="201" y="1"/>
                </a:lnTo>
                <a:lnTo>
                  <a:pt x="222" y="1"/>
                </a:lnTo>
                <a:lnTo>
                  <a:pt x="243" y="1"/>
                </a:lnTo>
                <a:lnTo>
                  <a:pt x="259" y="2"/>
                </a:lnTo>
                <a:lnTo>
                  <a:pt x="271" y="2"/>
                </a:lnTo>
                <a:lnTo>
                  <a:pt x="280" y="2"/>
                </a:lnTo>
                <a:lnTo>
                  <a:pt x="282" y="2"/>
                </a:lnTo>
                <a:close/>
              </a:path>
            </a:pathLst>
          </a:custGeom>
          <a:solidFill>
            <a:srgbClr val="F2E8D3"/>
          </a:solidFill>
          <a:ln w="9525">
            <a:noFill/>
            <a:round/>
            <a:headEnd/>
            <a:tailEnd/>
          </a:ln>
        </p:spPr>
        <p:txBody>
          <a:bodyPr/>
          <a:lstStyle/>
          <a:p>
            <a:endParaRPr lang="es-ES"/>
          </a:p>
        </p:txBody>
      </p:sp>
      <p:sp>
        <p:nvSpPr>
          <p:cNvPr id="90169" name="Freeform 57"/>
          <p:cNvSpPr>
            <a:spLocks/>
          </p:cNvSpPr>
          <p:nvPr/>
        </p:nvSpPr>
        <p:spPr bwMode="auto">
          <a:xfrm>
            <a:off x="6499225" y="4922838"/>
            <a:ext cx="69850" cy="163512"/>
          </a:xfrm>
          <a:custGeom>
            <a:avLst/>
            <a:gdLst>
              <a:gd name="T0" fmla="*/ 2 w 44"/>
              <a:gd name="T1" fmla="*/ 103 h 103"/>
              <a:gd name="T2" fmla="*/ 1 w 44"/>
              <a:gd name="T3" fmla="*/ 77 h 103"/>
              <a:gd name="T4" fmla="*/ 1 w 44"/>
              <a:gd name="T5" fmla="*/ 50 h 103"/>
              <a:gd name="T6" fmla="*/ 1 w 44"/>
              <a:gd name="T7" fmla="*/ 24 h 103"/>
              <a:gd name="T8" fmla="*/ 0 w 44"/>
              <a:gd name="T9" fmla="*/ 3 h 103"/>
              <a:gd name="T10" fmla="*/ 44 w 44"/>
              <a:gd name="T11" fmla="*/ 0 h 103"/>
              <a:gd name="T12" fmla="*/ 2 w 44"/>
              <a:gd name="T13" fmla="*/ 103 h 103"/>
              <a:gd name="T14" fmla="*/ 0 60000 65536"/>
              <a:gd name="T15" fmla="*/ 0 60000 65536"/>
              <a:gd name="T16" fmla="*/ 0 60000 65536"/>
              <a:gd name="T17" fmla="*/ 0 60000 65536"/>
              <a:gd name="T18" fmla="*/ 0 60000 65536"/>
              <a:gd name="T19" fmla="*/ 0 60000 65536"/>
              <a:gd name="T20" fmla="*/ 0 60000 65536"/>
              <a:gd name="T21" fmla="*/ 0 w 44"/>
              <a:gd name="T22" fmla="*/ 0 h 103"/>
              <a:gd name="T23" fmla="*/ 44 w 44"/>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103">
                <a:moveTo>
                  <a:pt x="2" y="103"/>
                </a:moveTo>
                <a:lnTo>
                  <a:pt x="1" y="77"/>
                </a:lnTo>
                <a:lnTo>
                  <a:pt x="1" y="50"/>
                </a:lnTo>
                <a:lnTo>
                  <a:pt x="1" y="24"/>
                </a:lnTo>
                <a:lnTo>
                  <a:pt x="0" y="3"/>
                </a:lnTo>
                <a:lnTo>
                  <a:pt x="44" y="0"/>
                </a:lnTo>
                <a:lnTo>
                  <a:pt x="2" y="103"/>
                </a:lnTo>
                <a:close/>
              </a:path>
            </a:pathLst>
          </a:custGeom>
          <a:solidFill>
            <a:srgbClr val="F2E8D3"/>
          </a:solidFill>
          <a:ln w="9525">
            <a:noFill/>
            <a:round/>
            <a:headEnd/>
            <a:tailEnd/>
          </a:ln>
        </p:spPr>
        <p:txBody>
          <a:bodyPr/>
          <a:lstStyle/>
          <a:p>
            <a:endParaRPr lang="es-ES"/>
          </a:p>
        </p:txBody>
      </p:sp>
      <p:sp>
        <p:nvSpPr>
          <p:cNvPr id="90170" name="Freeform 58"/>
          <p:cNvSpPr>
            <a:spLocks/>
          </p:cNvSpPr>
          <p:nvPr/>
        </p:nvSpPr>
        <p:spPr bwMode="auto">
          <a:xfrm>
            <a:off x="5102225" y="5356225"/>
            <a:ext cx="238125" cy="182563"/>
          </a:xfrm>
          <a:custGeom>
            <a:avLst/>
            <a:gdLst>
              <a:gd name="T0" fmla="*/ 150 w 150"/>
              <a:gd name="T1" fmla="*/ 84 h 115"/>
              <a:gd name="T2" fmla="*/ 140 w 150"/>
              <a:gd name="T3" fmla="*/ 80 h 115"/>
              <a:gd name="T4" fmla="*/ 131 w 150"/>
              <a:gd name="T5" fmla="*/ 79 h 115"/>
              <a:gd name="T6" fmla="*/ 122 w 150"/>
              <a:gd name="T7" fmla="*/ 80 h 115"/>
              <a:gd name="T8" fmla="*/ 113 w 150"/>
              <a:gd name="T9" fmla="*/ 87 h 115"/>
              <a:gd name="T10" fmla="*/ 109 w 150"/>
              <a:gd name="T11" fmla="*/ 97 h 115"/>
              <a:gd name="T12" fmla="*/ 103 w 150"/>
              <a:gd name="T13" fmla="*/ 106 h 115"/>
              <a:gd name="T14" fmla="*/ 95 w 150"/>
              <a:gd name="T15" fmla="*/ 112 h 115"/>
              <a:gd name="T16" fmla="*/ 85 w 150"/>
              <a:gd name="T17" fmla="*/ 115 h 115"/>
              <a:gd name="T18" fmla="*/ 74 w 150"/>
              <a:gd name="T19" fmla="*/ 111 h 115"/>
              <a:gd name="T20" fmla="*/ 64 w 150"/>
              <a:gd name="T21" fmla="*/ 110 h 115"/>
              <a:gd name="T22" fmla="*/ 51 w 150"/>
              <a:gd name="T23" fmla="*/ 107 h 115"/>
              <a:gd name="T24" fmla="*/ 39 w 150"/>
              <a:gd name="T25" fmla="*/ 105 h 115"/>
              <a:gd name="T26" fmla="*/ 28 w 150"/>
              <a:gd name="T27" fmla="*/ 102 h 115"/>
              <a:gd name="T28" fmla="*/ 18 w 150"/>
              <a:gd name="T29" fmla="*/ 98 h 115"/>
              <a:gd name="T30" fmla="*/ 9 w 150"/>
              <a:gd name="T31" fmla="*/ 92 h 115"/>
              <a:gd name="T32" fmla="*/ 0 w 150"/>
              <a:gd name="T33" fmla="*/ 84 h 115"/>
              <a:gd name="T34" fmla="*/ 2 w 150"/>
              <a:gd name="T35" fmla="*/ 59 h 115"/>
              <a:gd name="T36" fmla="*/ 10 w 150"/>
              <a:gd name="T37" fmla="*/ 38 h 115"/>
              <a:gd name="T38" fmla="*/ 20 w 150"/>
              <a:gd name="T39" fmla="*/ 19 h 115"/>
              <a:gd name="T40" fmla="*/ 29 w 150"/>
              <a:gd name="T41" fmla="*/ 0 h 115"/>
              <a:gd name="T42" fmla="*/ 48 w 150"/>
              <a:gd name="T43" fmla="*/ 6 h 115"/>
              <a:gd name="T44" fmla="*/ 69 w 150"/>
              <a:gd name="T45" fmla="*/ 14 h 115"/>
              <a:gd name="T46" fmla="*/ 89 w 150"/>
              <a:gd name="T47" fmla="*/ 20 h 115"/>
              <a:gd name="T48" fmla="*/ 108 w 150"/>
              <a:gd name="T49" fmla="*/ 29 h 115"/>
              <a:gd name="T50" fmla="*/ 126 w 150"/>
              <a:gd name="T51" fmla="*/ 40 h 115"/>
              <a:gd name="T52" fmla="*/ 139 w 150"/>
              <a:gd name="T53" fmla="*/ 51 h 115"/>
              <a:gd name="T54" fmla="*/ 148 w 150"/>
              <a:gd name="T55" fmla="*/ 66 h 115"/>
              <a:gd name="T56" fmla="*/ 150 w 150"/>
              <a:gd name="T57" fmla="*/ 84 h 11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0"/>
              <a:gd name="T88" fmla="*/ 0 h 115"/>
              <a:gd name="T89" fmla="*/ 150 w 150"/>
              <a:gd name="T90" fmla="*/ 115 h 11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0" h="115">
                <a:moveTo>
                  <a:pt x="150" y="84"/>
                </a:moveTo>
                <a:lnTo>
                  <a:pt x="140" y="80"/>
                </a:lnTo>
                <a:lnTo>
                  <a:pt x="131" y="79"/>
                </a:lnTo>
                <a:lnTo>
                  <a:pt x="122" y="80"/>
                </a:lnTo>
                <a:lnTo>
                  <a:pt x="113" y="87"/>
                </a:lnTo>
                <a:lnTo>
                  <a:pt x="109" y="97"/>
                </a:lnTo>
                <a:lnTo>
                  <a:pt x="103" y="106"/>
                </a:lnTo>
                <a:lnTo>
                  <a:pt x="95" y="112"/>
                </a:lnTo>
                <a:lnTo>
                  <a:pt x="85" y="115"/>
                </a:lnTo>
                <a:lnTo>
                  <a:pt x="74" y="111"/>
                </a:lnTo>
                <a:lnTo>
                  <a:pt x="64" y="110"/>
                </a:lnTo>
                <a:lnTo>
                  <a:pt x="51" y="107"/>
                </a:lnTo>
                <a:lnTo>
                  <a:pt x="39" y="105"/>
                </a:lnTo>
                <a:lnTo>
                  <a:pt x="28" y="102"/>
                </a:lnTo>
                <a:lnTo>
                  <a:pt x="18" y="98"/>
                </a:lnTo>
                <a:lnTo>
                  <a:pt x="9" y="92"/>
                </a:lnTo>
                <a:lnTo>
                  <a:pt x="0" y="84"/>
                </a:lnTo>
                <a:lnTo>
                  <a:pt x="2" y="59"/>
                </a:lnTo>
                <a:lnTo>
                  <a:pt x="10" y="38"/>
                </a:lnTo>
                <a:lnTo>
                  <a:pt x="20" y="19"/>
                </a:lnTo>
                <a:lnTo>
                  <a:pt x="29" y="0"/>
                </a:lnTo>
                <a:lnTo>
                  <a:pt x="48" y="6"/>
                </a:lnTo>
                <a:lnTo>
                  <a:pt x="69" y="14"/>
                </a:lnTo>
                <a:lnTo>
                  <a:pt x="89" y="20"/>
                </a:lnTo>
                <a:lnTo>
                  <a:pt x="108" y="29"/>
                </a:lnTo>
                <a:lnTo>
                  <a:pt x="126" y="40"/>
                </a:lnTo>
                <a:lnTo>
                  <a:pt x="139" y="51"/>
                </a:lnTo>
                <a:lnTo>
                  <a:pt x="148" y="66"/>
                </a:lnTo>
                <a:lnTo>
                  <a:pt x="150" y="84"/>
                </a:lnTo>
                <a:close/>
              </a:path>
            </a:pathLst>
          </a:custGeom>
          <a:solidFill>
            <a:srgbClr val="F2E8D3"/>
          </a:solidFill>
          <a:ln w="9525">
            <a:noFill/>
            <a:round/>
            <a:headEnd/>
            <a:tailEnd/>
          </a:ln>
        </p:spPr>
        <p:txBody>
          <a:bodyPr/>
          <a:lstStyle/>
          <a:p>
            <a:endParaRPr lang="es-ES"/>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s-ES_tradnl" sz="3200" smtClean="0"/>
              <a:t>Estudios de Viabilidad </a:t>
            </a:r>
            <a:br>
              <a:rPr lang="es-ES_tradnl" sz="3200" smtClean="0"/>
            </a:br>
            <a:r>
              <a:rPr lang="es-ES_tradnl" sz="3200" smtClean="0"/>
              <a:t>Comercial y Mercado</a:t>
            </a:r>
            <a:endParaRPr lang="es-ES_tradnl" smtClean="0"/>
          </a:p>
        </p:txBody>
      </p:sp>
      <p:sp>
        <p:nvSpPr>
          <p:cNvPr id="462851" name="Rectangle 3"/>
          <p:cNvSpPr>
            <a:spLocks noGrp="1" noChangeArrowheads="1"/>
          </p:cNvSpPr>
          <p:nvPr>
            <p:ph type="body" idx="1"/>
          </p:nvPr>
        </p:nvSpPr>
        <p:spPr/>
        <p:txBody>
          <a:bodyPr/>
          <a:lstStyle/>
          <a:p>
            <a:pPr algn="just" eaLnBrk="1" hangingPunct="1">
              <a:lnSpc>
                <a:spcPct val="90000"/>
              </a:lnSpc>
              <a:defRPr/>
            </a:pPr>
            <a:r>
              <a:rPr lang="es-EC" sz="2000" smtClean="0"/>
              <a:t>Indicará si mercado </a:t>
            </a:r>
            <a:r>
              <a:rPr lang="es-EC" sz="2000" b="1" smtClean="0"/>
              <a:t>“</a:t>
            </a:r>
            <a:r>
              <a:rPr lang="es-EC" sz="2000" smtClean="0"/>
              <a:t>apetece</a:t>
            </a:r>
            <a:r>
              <a:rPr lang="es-EC" sz="2000" b="1" smtClean="0"/>
              <a:t>”</a:t>
            </a:r>
            <a:r>
              <a:rPr lang="es-EC" sz="2000" smtClean="0"/>
              <a:t> bien o servicio</a:t>
            </a:r>
          </a:p>
          <a:p>
            <a:pPr algn="just" eaLnBrk="1" hangingPunct="1">
              <a:lnSpc>
                <a:spcPct val="90000"/>
              </a:lnSpc>
              <a:defRPr/>
            </a:pPr>
            <a:r>
              <a:rPr lang="es-EC" sz="2000" smtClean="0"/>
              <a:t>Cuantifica volúmenes, precios, sensibilidades</a:t>
            </a:r>
          </a:p>
          <a:p>
            <a:pPr algn="just" eaLnBrk="1" hangingPunct="1">
              <a:lnSpc>
                <a:spcPct val="90000"/>
              </a:lnSpc>
              <a:defRPr/>
            </a:pPr>
            <a:r>
              <a:rPr lang="es-EC" sz="2000" smtClean="0"/>
              <a:t>Permitirá determinar si se debe postergar o rechazar proyecto antes de asumir costos de estudio económico completo.</a:t>
            </a:r>
          </a:p>
          <a:p>
            <a:pPr eaLnBrk="1" hangingPunct="1">
              <a:lnSpc>
                <a:spcPct val="90000"/>
              </a:lnSpc>
              <a:defRPr/>
            </a:pPr>
            <a:r>
              <a:rPr lang="es-EC" sz="2000" smtClean="0"/>
              <a:t>El factor mercado </a:t>
            </a:r>
            <a:r>
              <a:rPr lang="es-EC" sz="2000" smtClean="0">
                <a:ea typeface="MS Gothic" pitchFamily="49" charset="-128"/>
              </a:rPr>
              <a:t>⇒</a:t>
            </a:r>
            <a:r>
              <a:rPr lang="es-EC" sz="2000" smtClean="0"/>
              <a:t> el más decisivo sobre resultado final.</a:t>
            </a:r>
          </a:p>
          <a:p>
            <a:pPr eaLnBrk="1" hangingPunct="1">
              <a:lnSpc>
                <a:spcPct val="90000"/>
              </a:lnSpc>
              <a:defRPr/>
            </a:pPr>
            <a:endParaRPr lang="es-EC" sz="2000" smtClean="0"/>
          </a:p>
          <a:p>
            <a:pPr eaLnBrk="1" hangingPunct="1">
              <a:lnSpc>
                <a:spcPct val="90000"/>
              </a:lnSpc>
              <a:defRPr/>
            </a:pPr>
            <a:r>
              <a:rPr lang="es-EC" sz="2400" smtClean="0"/>
              <a:t>De nada sirve producir de la forma más eficiente un bien o servicio, si no podemos vender suficiente cantidad de él a un precio que nos garantice una rentabilidad adecuada.</a:t>
            </a:r>
            <a:endParaRPr lang="es-EC" sz="2000" smtClean="0"/>
          </a:p>
          <a:p>
            <a:pPr eaLnBrk="1" hangingPunct="1">
              <a:lnSpc>
                <a:spcPct val="90000"/>
              </a:lnSpc>
              <a:defRPr/>
            </a:pPr>
            <a:endParaRPr lang="es-EC" sz="1800" smtClean="0"/>
          </a:p>
          <a:p>
            <a:pPr algn="r" eaLnBrk="1" hangingPunct="1">
              <a:lnSpc>
                <a:spcPct val="90000"/>
              </a:lnSpc>
              <a:buFont typeface="Wingdings" pitchFamily="2" charset="2"/>
              <a:buNone/>
              <a:defRPr/>
            </a:pPr>
            <a:r>
              <a:rPr lang="es-EC" sz="2000" b="1" smtClean="0"/>
              <a:t>...</a:t>
            </a:r>
          </a:p>
        </p:txBody>
      </p:sp>
    </p:spTree>
  </p:cSld>
  <p:clrMapOvr>
    <a:masterClrMapping/>
  </p:clrMapOvr>
  <p:transition>
    <p:sndAc>
      <p:stSnd>
        <p:snd r:embed="rId2" name="DIALOG.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s-ES_tradnl" sz="3200" smtClean="0"/>
              <a:t>Estudios de Viabilidad </a:t>
            </a:r>
            <a:br>
              <a:rPr lang="es-ES_tradnl" sz="3200" smtClean="0"/>
            </a:br>
            <a:r>
              <a:rPr lang="es-ES_tradnl" sz="3200" smtClean="0"/>
              <a:t>Comercial y Mercado </a:t>
            </a:r>
            <a:r>
              <a:rPr lang="es-ES_tradnl" sz="2000" smtClean="0"/>
              <a:t>(cont. II)</a:t>
            </a:r>
          </a:p>
        </p:txBody>
      </p:sp>
      <p:sp>
        <p:nvSpPr>
          <p:cNvPr id="464899" name="Rectangle 3"/>
          <p:cNvSpPr>
            <a:spLocks noGrp="1" noChangeArrowheads="1"/>
          </p:cNvSpPr>
          <p:nvPr>
            <p:ph type="body" idx="1"/>
          </p:nvPr>
        </p:nvSpPr>
        <p:spPr>
          <a:xfrm>
            <a:off x="457200" y="1752600"/>
            <a:ext cx="8178800" cy="4171950"/>
          </a:xfrm>
        </p:spPr>
        <p:txBody>
          <a:bodyPr/>
          <a:lstStyle/>
          <a:p>
            <a:pPr eaLnBrk="1" hangingPunct="1">
              <a:lnSpc>
                <a:spcPct val="90000"/>
              </a:lnSpc>
              <a:defRPr/>
            </a:pPr>
            <a:r>
              <a:rPr lang="es-EC" sz="2000" smtClean="0"/>
              <a:t>Estudio de la demanda </a:t>
            </a:r>
          </a:p>
          <a:p>
            <a:pPr lvl="1" eaLnBrk="1" hangingPunct="1">
              <a:lnSpc>
                <a:spcPct val="90000"/>
              </a:lnSpc>
              <a:defRPr/>
            </a:pPr>
            <a:r>
              <a:rPr lang="es-EC" sz="1800" smtClean="0"/>
              <a:t>Cantidad de  bien o servicio que mercado requiere </a:t>
            </a:r>
            <a:r>
              <a:rPr lang="es-EC" sz="1800" u="sng" smtClean="0"/>
              <a:t>a un precio dado</a:t>
            </a:r>
          </a:p>
          <a:p>
            <a:pPr lvl="1" eaLnBrk="1" hangingPunct="1">
              <a:lnSpc>
                <a:spcPct val="90000"/>
              </a:lnSpc>
              <a:defRPr/>
            </a:pPr>
            <a:r>
              <a:rPr lang="es-EC" sz="1800" smtClean="0"/>
              <a:t>Actual y Futura (Oportuniades)</a:t>
            </a:r>
          </a:p>
          <a:p>
            <a:pPr lvl="1" eaLnBrk="1" hangingPunct="1">
              <a:lnSpc>
                <a:spcPct val="90000"/>
              </a:lnSpc>
              <a:defRPr/>
            </a:pPr>
            <a:r>
              <a:rPr lang="es-EC" sz="1800" smtClean="0"/>
              <a:t>Localización del mercado</a:t>
            </a:r>
          </a:p>
          <a:p>
            <a:pPr eaLnBrk="1" hangingPunct="1">
              <a:lnSpc>
                <a:spcPct val="90000"/>
              </a:lnSpc>
              <a:defRPr/>
            </a:pPr>
            <a:r>
              <a:rPr lang="es-EC" sz="2000" smtClean="0"/>
              <a:t>Estudio de la oferta</a:t>
            </a:r>
          </a:p>
          <a:p>
            <a:pPr lvl="1" eaLnBrk="1" hangingPunct="1">
              <a:lnSpc>
                <a:spcPct val="90000"/>
              </a:lnSpc>
              <a:defRPr/>
            </a:pPr>
            <a:r>
              <a:rPr lang="es-EC" sz="1800" smtClean="0"/>
              <a:t>Competencia.</a:t>
            </a:r>
          </a:p>
          <a:p>
            <a:pPr lvl="1" eaLnBrk="1" hangingPunct="1">
              <a:lnSpc>
                <a:spcPct val="90000"/>
              </a:lnSpc>
              <a:defRPr/>
            </a:pPr>
            <a:r>
              <a:rPr lang="es-EC" sz="1800" smtClean="0"/>
              <a:t>Actual y Futura (Amenazas)</a:t>
            </a:r>
          </a:p>
          <a:p>
            <a:pPr lvl="1" eaLnBrk="1" hangingPunct="1">
              <a:lnSpc>
                <a:spcPct val="90000"/>
              </a:lnSpc>
              <a:defRPr/>
            </a:pPr>
            <a:r>
              <a:rPr lang="es-EC" sz="1800" smtClean="0"/>
              <a:t>Participación del mercado</a:t>
            </a:r>
          </a:p>
          <a:p>
            <a:pPr eaLnBrk="1" hangingPunct="1">
              <a:lnSpc>
                <a:spcPct val="90000"/>
              </a:lnSpc>
              <a:defRPr/>
            </a:pPr>
            <a:r>
              <a:rPr lang="es-EC" sz="2000" smtClean="0"/>
              <a:t>Estudio de precios </a:t>
            </a:r>
          </a:p>
          <a:p>
            <a:pPr lvl="1" eaLnBrk="1" hangingPunct="1">
              <a:lnSpc>
                <a:spcPct val="90000"/>
              </a:lnSpc>
              <a:defRPr/>
            </a:pPr>
            <a:r>
              <a:rPr lang="es-EC" sz="1800" smtClean="0"/>
              <a:t>Elasticidad</a:t>
            </a:r>
          </a:p>
          <a:p>
            <a:pPr lvl="1" eaLnBrk="1" hangingPunct="1">
              <a:lnSpc>
                <a:spcPct val="90000"/>
              </a:lnSpc>
              <a:defRPr/>
            </a:pPr>
            <a:r>
              <a:rPr lang="es-EC" sz="1800" smtClean="0"/>
              <a:t>Pendientes</a:t>
            </a:r>
          </a:p>
          <a:p>
            <a:pPr lvl="1" eaLnBrk="1" hangingPunct="1">
              <a:lnSpc>
                <a:spcPct val="90000"/>
              </a:lnSpc>
              <a:defRPr/>
            </a:pPr>
            <a:endParaRPr lang="es-EC" sz="1800" smtClean="0"/>
          </a:p>
          <a:p>
            <a:pPr lvl="1" algn="r" eaLnBrk="1" hangingPunct="1">
              <a:lnSpc>
                <a:spcPct val="90000"/>
              </a:lnSpc>
              <a:buFont typeface="Wingdings" pitchFamily="2" charset="2"/>
              <a:buNone/>
              <a:defRPr/>
            </a:pPr>
            <a:r>
              <a:rPr lang="es-EC" sz="1800" b="1" smtClean="0"/>
              <a:t>...</a:t>
            </a:r>
          </a:p>
        </p:txBody>
      </p:sp>
    </p:spTree>
  </p:cSld>
  <p:clrMapOvr>
    <a:masterClrMapping/>
  </p:clrMapOvr>
  <p:transition>
    <p:sndAc>
      <p:stSnd>
        <p:snd r:embed="rId2" name="DIALOG.WAV"/>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s-ES_tradnl" sz="3200" smtClean="0"/>
              <a:t>Estudios de Viabilidad </a:t>
            </a:r>
            <a:br>
              <a:rPr lang="es-ES_tradnl" sz="3200" smtClean="0"/>
            </a:br>
            <a:r>
              <a:rPr lang="es-ES_tradnl" sz="3200" smtClean="0"/>
              <a:t>Comercial y Mercado </a:t>
            </a:r>
            <a:r>
              <a:rPr lang="es-ES_tradnl" sz="2000" smtClean="0"/>
              <a:t>(cont. III)</a:t>
            </a:r>
          </a:p>
        </p:txBody>
      </p:sp>
      <p:sp>
        <p:nvSpPr>
          <p:cNvPr id="465923" name="Rectangle 3"/>
          <p:cNvSpPr>
            <a:spLocks noGrp="1" noChangeArrowheads="1"/>
          </p:cNvSpPr>
          <p:nvPr>
            <p:ph type="body" idx="1"/>
          </p:nvPr>
        </p:nvSpPr>
        <p:spPr>
          <a:xfrm>
            <a:off x="457200" y="1752600"/>
            <a:ext cx="8178800" cy="4171950"/>
          </a:xfrm>
        </p:spPr>
        <p:txBody>
          <a:bodyPr/>
          <a:lstStyle/>
          <a:p>
            <a:pPr eaLnBrk="1" hangingPunct="1">
              <a:defRPr/>
            </a:pPr>
            <a:endParaRPr lang="es-EC" sz="2000" smtClean="0"/>
          </a:p>
          <a:p>
            <a:pPr eaLnBrk="1" hangingPunct="1">
              <a:defRPr/>
            </a:pPr>
            <a:r>
              <a:rPr lang="es-EC" sz="2000" smtClean="0"/>
              <a:t>Estudio de políticas de comercialización</a:t>
            </a:r>
          </a:p>
          <a:p>
            <a:pPr lvl="1" eaLnBrk="1" hangingPunct="1">
              <a:defRPr/>
            </a:pPr>
            <a:r>
              <a:rPr lang="es-EC" sz="1800" smtClean="0"/>
              <a:t>Canales de distribución</a:t>
            </a:r>
          </a:p>
          <a:p>
            <a:pPr lvl="1" eaLnBrk="1" hangingPunct="1">
              <a:defRPr/>
            </a:pPr>
            <a:r>
              <a:rPr lang="es-EC" sz="1800" smtClean="0"/>
              <a:t>Niveles de descuentos, </a:t>
            </a:r>
          </a:p>
          <a:p>
            <a:pPr lvl="1" eaLnBrk="1" hangingPunct="1">
              <a:defRPr/>
            </a:pPr>
            <a:r>
              <a:rPr lang="es-EC" sz="1800" smtClean="0"/>
              <a:t>Márgenes en la cadena</a:t>
            </a:r>
          </a:p>
          <a:p>
            <a:pPr lvl="1" eaLnBrk="1" hangingPunct="1">
              <a:defRPr/>
            </a:pPr>
            <a:r>
              <a:rPr lang="es-EC" sz="1800" smtClean="0"/>
              <a:t>Políticas de crédito</a:t>
            </a:r>
          </a:p>
          <a:p>
            <a:pPr eaLnBrk="1" hangingPunct="1">
              <a:defRPr/>
            </a:pPr>
            <a:r>
              <a:rPr lang="es-EC" sz="2000" smtClean="0"/>
              <a:t> Estudio de los proveedores</a:t>
            </a:r>
          </a:p>
          <a:p>
            <a:pPr lvl="1" eaLnBrk="1" hangingPunct="1">
              <a:defRPr/>
            </a:pPr>
            <a:r>
              <a:rPr lang="es-EC" sz="1800" smtClean="0"/>
              <a:t>Disponibilidad, calidad y precio  de insumos</a:t>
            </a:r>
          </a:p>
          <a:p>
            <a:pPr lvl="1" eaLnBrk="1" hangingPunct="1">
              <a:defRPr/>
            </a:pPr>
            <a:r>
              <a:rPr lang="es-EC" sz="1800" smtClean="0"/>
              <a:t>Cantidad y tipo de proveedores </a:t>
            </a:r>
          </a:p>
          <a:p>
            <a:pPr lvl="1" eaLnBrk="1" hangingPunct="1">
              <a:defRPr/>
            </a:pPr>
            <a:r>
              <a:rPr lang="es-EC" sz="1800" smtClean="0"/>
              <a:t>Poder de control sobre el proyecto.</a:t>
            </a:r>
          </a:p>
          <a:p>
            <a:pPr eaLnBrk="1" hangingPunct="1">
              <a:defRPr/>
            </a:pPr>
            <a:endParaRPr lang="es-ES_tradnl" sz="1800" smtClean="0"/>
          </a:p>
        </p:txBody>
      </p:sp>
    </p:spTree>
  </p:cSld>
  <p:clrMapOvr>
    <a:masterClrMapping/>
  </p:clrMapOvr>
  <p:transition>
    <p:sndAc>
      <p:stSnd>
        <p:snd r:embed="rId2" name="DIALOG.WAV"/>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1295400" y="1752600"/>
            <a:ext cx="7848600" cy="37496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4000" b="1"/>
              <a:t>Estudio del mercado: </a:t>
            </a:r>
            <a:r>
              <a:rPr lang="es-ES_tradnl" sz="4000"/>
              <a:t>El proceso de investigación del mercado de un proyecto, comprende varias etapas que estudian diferentes actores externos que intervienen en él.</a:t>
            </a:r>
          </a:p>
        </p:txBody>
      </p:sp>
      <p:graphicFrame>
        <p:nvGraphicFramePr>
          <p:cNvPr id="11266"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1266" name="Imagen" r:id="rId4" imgW="1728720" imgH="3252600" progId="MS_ClipArt_Gallery.2">
              <p:embed/>
            </p:oleObj>
          </a:graphicData>
        </a:graphic>
      </p:graphicFrame>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2"/>
          <p:cNvSpPr txBox="1">
            <a:spLocks noChangeArrowheads="1"/>
          </p:cNvSpPr>
          <p:nvPr/>
        </p:nvSpPr>
        <p:spPr bwMode="auto">
          <a:xfrm>
            <a:off x="0" y="512763"/>
            <a:ext cx="9144000" cy="6116637"/>
          </a:xfrm>
          <a:prstGeom prst="rect">
            <a:avLst/>
          </a:prstGeom>
          <a:noFill/>
          <a:ln w="12700" cap="sq">
            <a:noFill/>
            <a:miter lim="800000"/>
            <a:headEnd type="none" w="sm" len="sm"/>
            <a:tailEnd type="none" w="sm" len="sm"/>
          </a:ln>
        </p:spPr>
        <p:txBody>
          <a:bodyPr>
            <a:spAutoFit/>
          </a:bodyPr>
          <a:lstStyle/>
          <a:p>
            <a:pPr marL="1143000" lvl="2" defTabSz="762000"/>
            <a:r>
              <a:rPr lang="es-ES_tradnl">
                <a:cs typeface="Arial" pitchFamily="34" charset="0"/>
              </a:rPr>
              <a:t>1.	</a:t>
            </a:r>
            <a:r>
              <a:rPr lang="es-ES_tradnl" b="1"/>
              <a:t>Definición del producto</a:t>
            </a:r>
          </a:p>
          <a:p>
            <a:pPr marL="1143000" lvl="2" defTabSz="762000"/>
            <a:endParaRPr lang="es-ES_tradnl" b="1"/>
          </a:p>
          <a:p>
            <a:pPr marL="1143000" lvl="2" defTabSz="762000"/>
            <a:endParaRPr lang="es-ES_tradnl" b="1"/>
          </a:p>
          <a:p>
            <a:pPr marL="1143000" lvl="2" defTabSz="762000"/>
            <a:r>
              <a:rPr lang="es-ES_tradnl">
                <a:latin typeface="Wingdings" pitchFamily="2" charset="2"/>
                <a:cs typeface="Arial" pitchFamily="34" charset="0"/>
              </a:rPr>
              <a:t>Ø	</a:t>
            </a:r>
            <a:r>
              <a:rPr lang="es-ES_tradnl" b="1"/>
              <a:t>Composición (¿Qué es?)</a:t>
            </a:r>
            <a:r>
              <a:rPr lang="es-ES_tradnl"/>
              <a:t>: Aquí es importante definir qué es el producto, y para ello se analizan los elementos del producto y el valor agregado en su fabricación.</a:t>
            </a:r>
          </a:p>
          <a:p>
            <a:pPr marL="1143000" lvl="2" defTabSz="762000"/>
            <a:r>
              <a:rPr lang="es-ES_tradnl">
                <a:latin typeface="Wingdings" pitchFamily="2" charset="2"/>
                <a:cs typeface="Arial" pitchFamily="34" charset="0"/>
              </a:rPr>
              <a:t>Ø	</a:t>
            </a:r>
            <a:r>
              <a:rPr lang="es-ES_tradnl" b="1"/>
              <a:t>Usos (¿Para qué?): </a:t>
            </a:r>
            <a:r>
              <a:rPr lang="es-ES_tradnl"/>
              <a:t>Aquí se identifican todas las posibles utilidades que pueda prestar el producto.</a:t>
            </a:r>
          </a:p>
          <a:p>
            <a:pPr marL="1143000" lvl="2" defTabSz="762000"/>
            <a:r>
              <a:rPr lang="es-ES_tradnl">
                <a:latin typeface="Wingdings" pitchFamily="2" charset="2"/>
                <a:cs typeface="Arial" pitchFamily="34" charset="0"/>
              </a:rPr>
              <a:t>Ø	</a:t>
            </a:r>
            <a:r>
              <a:rPr lang="es-ES_tradnl" b="1"/>
              <a:t>Usuarios (¿Quiénes?)</a:t>
            </a:r>
            <a:r>
              <a:rPr lang="es-ES_tradnl"/>
              <a:t>: Se buscan todos los compradores y los consumidores del producto. La diferencia entre comprador y consumidor, es necesaria por ejemplo en productos para bebés, en donde por lo general la madre es la compradora y el niño es el consumidor.</a:t>
            </a:r>
          </a:p>
          <a:p>
            <a:pPr marL="1143000" lvl="2" defTabSz="762000"/>
            <a:r>
              <a:rPr lang="es-ES_tradnl">
                <a:latin typeface="Wingdings" pitchFamily="2" charset="2"/>
                <a:cs typeface="Arial" pitchFamily="34" charset="0"/>
              </a:rPr>
              <a:t>Ø	</a:t>
            </a:r>
            <a:r>
              <a:rPr lang="es-ES_tradnl" b="1"/>
              <a:t>Empaque (¿Cómo?)</a:t>
            </a:r>
            <a:r>
              <a:rPr lang="es-ES_tradnl"/>
              <a:t>: Se estudia la forma en que se debe presentar el producto al consumidor.</a:t>
            </a:r>
          </a:p>
          <a:p>
            <a:pPr defTabSz="762000">
              <a:spcBef>
                <a:spcPct val="50000"/>
              </a:spcBef>
            </a:pPr>
            <a:endParaRPr lang="es-ES_tradnl"/>
          </a:p>
        </p:txBody>
      </p:sp>
      <p:graphicFrame>
        <p:nvGraphicFramePr>
          <p:cNvPr id="12290"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2290" name="Imagen" r:id="rId4" imgW="1728720" imgH="3252600" progId="MS_ClipArt_Gallery.2">
              <p:embed/>
            </p:oleObj>
          </a:graphicData>
        </a:graphic>
      </p:graphicFrame>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0" y="0"/>
            <a:ext cx="9144000" cy="5751513"/>
          </a:xfrm>
          <a:prstGeom prst="rect">
            <a:avLst/>
          </a:prstGeom>
          <a:noFill/>
          <a:ln w="12700" cap="sq">
            <a:noFill/>
            <a:miter lim="800000"/>
            <a:headEnd type="none" w="sm" len="sm"/>
            <a:tailEnd type="none" w="sm" len="sm"/>
          </a:ln>
        </p:spPr>
        <p:txBody>
          <a:bodyPr>
            <a:spAutoFit/>
          </a:bodyPr>
          <a:lstStyle/>
          <a:p>
            <a:pPr marL="1143000" lvl="2" defTabSz="762000"/>
            <a:r>
              <a:rPr lang="es-ES_tradnl" b="1">
                <a:cs typeface="Arial" pitchFamily="34" charset="0"/>
              </a:rPr>
              <a:t>2.	</a:t>
            </a:r>
            <a:r>
              <a:rPr lang="es-ES_tradnl" b="1"/>
              <a:t>la Demanda</a:t>
            </a:r>
            <a:endParaRPr lang="es-ES_tradnl"/>
          </a:p>
          <a:p>
            <a:pPr marL="1143000" lvl="2" defTabSz="762000"/>
            <a:endParaRPr lang="es-ES_tradnl"/>
          </a:p>
          <a:p>
            <a:pPr marL="2286000" lvl="4" defTabSz="762000"/>
            <a:r>
              <a:rPr lang="es-ES_tradnl">
                <a:latin typeface="Wingdings" pitchFamily="2" charset="2"/>
                <a:cs typeface="Arial" pitchFamily="34" charset="0"/>
              </a:rPr>
              <a:t>Ø	</a:t>
            </a:r>
            <a:r>
              <a:rPr lang="es-ES_tradnl" b="1"/>
              <a:t>Necesidad que se satisface:</a:t>
            </a:r>
            <a:r>
              <a:rPr lang="es-ES_tradnl"/>
              <a:t> definir claramente la necesidad que este satisface. Aunque parece evidente, no siempre es tan sencilla, principalmente </a:t>
            </a:r>
            <a:r>
              <a:rPr lang="en-US"/>
              <a:t>con </a:t>
            </a:r>
            <a:r>
              <a:rPr lang="es-ES_tradnl"/>
              <a:t>productos derivados de nuevas tecnologías, donde necesidad no está definida y se tiene que “</a:t>
            </a:r>
            <a:r>
              <a:rPr lang="es-ES_tradnl" i="1"/>
              <a:t>crear la necesidad</a:t>
            </a:r>
            <a:r>
              <a:rPr lang="es-ES_tradnl"/>
              <a:t>”.</a:t>
            </a:r>
          </a:p>
          <a:p>
            <a:pPr marL="1143000" lvl="2" defTabSz="762000"/>
            <a:endParaRPr lang="es-ES_tradnl">
              <a:solidFill>
                <a:srgbClr val="FF0000"/>
              </a:solidFill>
            </a:endParaRPr>
          </a:p>
          <a:p>
            <a:pPr marL="2286000" lvl="4" defTabSz="762000"/>
            <a:r>
              <a:rPr lang="es-ES_tradnl">
                <a:latin typeface="Wingdings" pitchFamily="2" charset="2"/>
                <a:cs typeface="Arial" pitchFamily="34" charset="0"/>
              </a:rPr>
              <a:t>Ø	</a:t>
            </a:r>
            <a:r>
              <a:rPr lang="es-ES_tradnl" b="1"/>
              <a:t>Bienes complementarios y sustitutos</a:t>
            </a:r>
            <a:r>
              <a:rPr lang="es-ES_tradnl"/>
              <a:t>: </a:t>
            </a:r>
            <a:r>
              <a:rPr lang="en-US"/>
              <a:t>D</a:t>
            </a:r>
            <a:r>
              <a:rPr lang="es-ES_tradnl"/>
              <a:t>efinir cuales de los productos que están en el mercado la suplen (sustitutos) y cuales se deben añadir a nuestro producto para que la necesidad sea completamente satisfecha.</a:t>
            </a:r>
          </a:p>
          <a:p>
            <a:pPr defTabSz="762000">
              <a:spcBef>
                <a:spcPct val="50000"/>
              </a:spcBef>
            </a:pPr>
            <a:endParaRPr lang="es-ES_tradnl"/>
          </a:p>
        </p:txBody>
      </p:sp>
      <p:graphicFrame>
        <p:nvGraphicFramePr>
          <p:cNvPr id="13314" name="Object 4">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3314" name="Imagen" r:id="rId4" imgW="1728720" imgH="3252600" progId="MS_ClipArt_Gallery.2">
              <p:embed/>
            </p:oleObj>
          </a:graphicData>
        </a:graphic>
      </p:graphicFrame>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9525" y="152400"/>
            <a:ext cx="9134475" cy="823913"/>
          </a:xfrm>
          <a:prstGeom prst="rect">
            <a:avLst/>
          </a:prstGeom>
          <a:noFill/>
          <a:ln w="12700" cap="sq">
            <a:noFill/>
            <a:miter lim="800000"/>
            <a:headEnd type="none" w="sm" len="sm"/>
            <a:tailEnd type="none" w="sm" len="sm"/>
          </a:ln>
        </p:spPr>
        <p:txBody>
          <a:bodyPr>
            <a:spAutoFit/>
          </a:bodyPr>
          <a:lstStyle/>
          <a:p>
            <a:pPr marL="1143000" lvl="2" algn="ctr" defTabSz="762000"/>
            <a:r>
              <a:rPr lang="es-ES_tradnl" sz="4800">
                <a:cs typeface="Arial" pitchFamily="34" charset="0"/>
              </a:rPr>
              <a:t>3.	</a:t>
            </a:r>
            <a:r>
              <a:rPr lang="es-ES_tradnl" sz="4800" b="1"/>
              <a:t>Tamaño del mercado</a:t>
            </a:r>
            <a:r>
              <a:rPr lang="es-ES_tradnl" sz="4800"/>
              <a:t>:</a:t>
            </a:r>
          </a:p>
        </p:txBody>
      </p:sp>
      <p:sp>
        <p:nvSpPr>
          <p:cNvPr id="14340" name="Text Box 3"/>
          <p:cNvSpPr txBox="1">
            <a:spLocks noChangeArrowheads="1"/>
          </p:cNvSpPr>
          <p:nvPr/>
        </p:nvSpPr>
        <p:spPr bwMode="auto">
          <a:xfrm>
            <a:off x="0" y="838200"/>
            <a:ext cx="9144000" cy="4721225"/>
          </a:xfrm>
          <a:prstGeom prst="rect">
            <a:avLst/>
          </a:prstGeom>
          <a:noFill/>
          <a:ln w="12700" cap="sq">
            <a:noFill/>
            <a:miter lim="800000"/>
            <a:headEnd type="none" w="sm" len="sm"/>
            <a:tailEnd type="none" w="sm" len="sm"/>
          </a:ln>
        </p:spPr>
        <p:txBody>
          <a:bodyPr>
            <a:spAutoFit/>
          </a:bodyPr>
          <a:lstStyle/>
          <a:p>
            <a:pPr marL="1143000" lvl="2" defTabSz="762000"/>
            <a:r>
              <a:rPr lang="es-ES_tradnl" sz="2800"/>
              <a:t>1. </a:t>
            </a:r>
            <a:r>
              <a:rPr lang="en-US" sz="2800"/>
              <a:t>C</a:t>
            </a:r>
            <a:r>
              <a:rPr lang="es-ES_tradnl" sz="2800"/>
              <a:t>antidad población que tiene la necesidad (P)</a:t>
            </a:r>
          </a:p>
          <a:p>
            <a:pPr marL="1143000" lvl="2" defTabSz="762000"/>
            <a:endParaRPr lang="es-ES_tradnl" sz="2800"/>
          </a:p>
          <a:p>
            <a:pPr marL="1143000" lvl="2" defTabSz="762000"/>
            <a:r>
              <a:rPr lang="es-ES_tradnl" sz="2800"/>
              <a:t>2. </a:t>
            </a:r>
            <a:r>
              <a:rPr lang="en-US" sz="2800"/>
              <a:t>C</a:t>
            </a:r>
            <a:r>
              <a:rPr lang="es-ES_tradnl" sz="2800"/>
              <a:t>antidad producto que requiere en un intervalo de tiempo (Qt).</a:t>
            </a:r>
            <a:endParaRPr lang="es-ES_tradnl"/>
          </a:p>
          <a:p>
            <a:pPr marL="1143000" lvl="2" defTabSz="762000"/>
            <a:endParaRPr lang="es-ES_tradnl"/>
          </a:p>
          <a:p>
            <a:pPr marL="1143000" lvl="2" defTabSz="762000"/>
            <a:r>
              <a:rPr lang="es-ES_tradnl"/>
              <a:t>En proyectos inversión privada, se limitará mercado por poder adquisitivo de posibles compradores, demanda compuesta por parte de población que pueda pagar precios  mínimos </a:t>
            </a:r>
            <a:r>
              <a:rPr lang="en-US"/>
              <a:t>d</a:t>
            </a:r>
            <a:r>
              <a:rPr lang="es-ES_tradnl"/>
              <a:t>el producto. </a:t>
            </a:r>
            <a:r>
              <a:rPr lang="en-US"/>
              <a:t>E</a:t>
            </a:r>
            <a:r>
              <a:rPr lang="es-ES_tradnl"/>
              <a:t>n proyectos inversión social poder adquisitivo, no debe ser en principio un criterio de exclusión.</a:t>
            </a:r>
          </a:p>
          <a:p>
            <a:pPr marL="1143000" lvl="2" defTabSz="762000"/>
            <a:endParaRPr lang="es-ES_tradnl"/>
          </a:p>
        </p:txBody>
      </p:sp>
      <p:graphicFrame>
        <p:nvGraphicFramePr>
          <p:cNvPr id="14338" name="Object 4">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4338" name="Imagen" r:id="rId4" imgW="1728720" imgH="3252600" progId="MS_ClipArt_Gallery.2">
              <p:embed/>
            </p:oleObj>
          </a:graphicData>
        </a:graphic>
      </p:graphicFrame>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2"/>
          <p:cNvSpPr txBox="1">
            <a:spLocks noChangeArrowheads="1"/>
          </p:cNvSpPr>
          <p:nvPr/>
        </p:nvSpPr>
        <p:spPr bwMode="auto">
          <a:xfrm>
            <a:off x="1295400" y="457200"/>
            <a:ext cx="6226175" cy="579438"/>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200"/>
              <a:t>Mercado potencial en Unidades (Q) :</a:t>
            </a:r>
          </a:p>
        </p:txBody>
      </p:sp>
      <p:sp>
        <p:nvSpPr>
          <p:cNvPr id="15364" name="Text Box 3"/>
          <p:cNvSpPr txBox="1">
            <a:spLocks noChangeArrowheads="1"/>
          </p:cNvSpPr>
          <p:nvPr/>
        </p:nvSpPr>
        <p:spPr bwMode="auto">
          <a:xfrm>
            <a:off x="1219200" y="1371600"/>
            <a:ext cx="7924800" cy="8223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a:t>cantidad de unidades del producto demandadas en un periodo de tiempo </a:t>
            </a:r>
          </a:p>
        </p:txBody>
      </p:sp>
      <p:sp>
        <p:nvSpPr>
          <p:cNvPr id="15365" name="Text Box 4"/>
          <p:cNvSpPr txBox="1">
            <a:spLocks noChangeArrowheads="1"/>
          </p:cNvSpPr>
          <p:nvPr/>
        </p:nvSpPr>
        <p:spPr bwMode="auto">
          <a:xfrm>
            <a:off x="1447800" y="2514600"/>
            <a:ext cx="2049463" cy="579438"/>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200"/>
              <a:t>Q = P x Qt </a:t>
            </a:r>
          </a:p>
        </p:txBody>
      </p:sp>
      <p:sp>
        <p:nvSpPr>
          <p:cNvPr id="15366" name="Text Box 5"/>
          <p:cNvSpPr txBox="1">
            <a:spLocks noChangeArrowheads="1"/>
          </p:cNvSpPr>
          <p:nvPr/>
        </p:nvSpPr>
        <p:spPr bwMode="auto">
          <a:xfrm>
            <a:off x="1219200" y="4191000"/>
            <a:ext cx="7924800" cy="8223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a:t>cantidad de unidades del producto demandadas en un periodo de tiempo </a:t>
            </a:r>
          </a:p>
        </p:txBody>
      </p:sp>
      <p:sp>
        <p:nvSpPr>
          <p:cNvPr id="15367" name="Text Box 6"/>
          <p:cNvSpPr txBox="1">
            <a:spLocks noChangeArrowheads="1"/>
          </p:cNvSpPr>
          <p:nvPr/>
        </p:nvSpPr>
        <p:spPr bwMode="auto">
          <a:xfrm>
            <a:off x="1295400" y="3581400"/>
            <a:ext cx="5797550" cy="579438"/>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200"/>
              <a:t>Mercado potencial en ventas (M) :</a:t>
            </a:r>
          </a:p>
        </p:txBody>
      </p:sp>
      <p:sp>
        <p:nvSpPr>
          <p:cNvPr id="15368" name="Text Box 7"/>
          <p:cNvSpPr txBox="1">
            <a:spLocks noChangeArrowheads="1"/>
          </p:cNvSpPr>
          <p:nvPr/>
        </p:nvSpPr>
        <p:spPr bwMode="auto">
          <a:xfrm>
            <a:off x="1524000" y="5181600"/>
            <a:ext cx="2592388" cy="579438"/>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200"/>
              <a:t>M = Q x PUV </a:t>
            </a:r>
          </a:p>
        </p:txBody>
      </p:sp>
      <p:graphicFrame>
        <p:nvGraphicFramePr>
          <p:cNvPr id="15362" name="Object 8">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5362" name="Imagen" r:id="rId4" imgW="1728720" imgH="3252600" progId="MS_ClipArt_Gallery.2">
              <p:embed/>
            </p:oleObj>
          </a:graphicData>
        </a:graphic>
      </p:graphicFrame>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2"/>
          <p:cNvSpPr txBox="1">
            <a:spLocks noChangeArrowheads="1"/>
          </p:cNvSpPr>
          <p:nvPr/>
        </p:nvSpPr>
        <p:spPr bwMode="auto">
          <a:xfrm>
            <a:off x="1447800" y="0"/>
            <a:ext cx="7696200" cy="585946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participación en el mercado </a:t>
            </a:r>
            <a:r>
              <a:rPr lang="es-ES_tradnl" sz="3600"/>
              <a:t> : Porcentaje del mercado objetivo que se espera obtener depende de:</a:t>
            </a:r>
          </a:p>
          <a:p>
            <a:pPr defTabSz="762000">
              <a:spcBef>
                <a:spcPct val="50000"/>
              </a:spcBef>
              <a:buFontTx/>
              <a:buChar char="•"/>
            </a:pPr>
            <a:r>
              <a:rPr lang="es-ES_tradnl" sz="3600"/>
              <a:t>Precio</a:t>
            </a:r>
          </a:p>
          <a:p>
            <a:pPr defTabSz="762000">
              <a:spcBef>
                <a:spcPct val="50000"/>
              </a:spcBef>
              <a:buFontTx/>
              <a:buChar char="•"/>
            </a:pPr>
            <a:r>
              <a:rPr lang="es-ES_tradnl" sz="3600"/>
              <a:t>Estrategia de posicionamiento</a:t>
            </a:r>
          </a:p>
          <a:p>
            <a:pPr defTabSz="762000">
              <a:spcBef>
                <a:spcPct val="50000"/>
              </a:spcBef>
              <a:buFontTx/>
              <a:buChar char="•"/>
            </a:pPr>
            <a:r>
              <a:rPr lang="es-ES_tradnl" sz="3600"/>
              <a:t>Publicidad</a:t>
            </a:r>
          </a:p>
          <a:p>
            <a:pPr defTabSz="762000">
              <a:spcBef>
                <a:spcPct val="50000"/>
              </a:spcBef>
              <a:buFontTx/>
              <a:buChar char="•"/>
            </a:pPr>
            <a:r>
              <a:rPr lang="es-ES_tradnl" sz="3600"/>
              <a:t>Diferenciación</a:t>
            </a:r>
          </a:p>
          <a:p>
            <a:pPr defTabSz="762000">
              <a:spcBef>
                <a:spcPct val="50000"/>
              </a:spcBef>
            </a:pPr>
            <a:r>
              <a:rPr lang="es-ES_tradnl" sz="3600"/>
              <a:t>...entre muchas otras</a:t>
            </a:r>
          </a:p>
        </p:txBody>
      </p:sp>
      <p:graphicFrame>
        <p:nvGraphicFramePr>
          <p:cNvPr id="16386"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6386" name="Imagen" r:id="rId4" imgW="1728720" imgH="3252600" progId="MS_ClipArt_Gallery.2">
              <p:embed/>
            </p:oleObj>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s-ES_tradnl" sz="3600" smtClean="0"/>
              <a:t>La Planeación Como Herramienta de </a:t>
            </a:r>
            <a:br>
              <a:rPr lang="es-ES_tradnl" sz="3600" smtClean="0"/>
            </a:br>
            <a:r>
              <a:rPr lang="es-ES_tradnl" sz="3600" smtClean="0"/>
              <a:t>Toma de Decisiones (cont. I)</a:t>
            </a:r>
            <a:endParaRPr lang="es-ES_tradnl" smtClean="0"/>
          </a:p>
        </p:txBody>
      </p:sp>
      <p:sp>
        <p:nvSpPr>
          <p:cNvPr id="449539" name="Rectangle 3"/>
          <p:cNvSpPr>
            <a:spLocks noGrp="1" noChangeArrowheads="1"/>
          </p:cNvSpPr>
          <p:nvPr>
            <p:ph type="body" idx="1"/>
          </p:nvPr>
        </p:nvSpPr>
        <p:spPr/>
        <p:txBody>
          <a:bodyPr/>
          <a:lstStyle/>
          <a:p>
            <a:pPr eaLnBrk="1" hangingPunct="1">
              <a:defRPr/>
            </a:pPr>
            <a:r>
              <a:rPr lang="es-EC" sz="2000" smtClean="0"/>
              <a:t>Las técnicas de análisis empleadas en cada una de las partes de la metodología sirven para hacer algunas determinaciones, esto es son </a:t>
            </a:r>
            <a:r>
              <a:rPr lang="es-EC" sz="2000" u="sng" smtClean="0"/>
              <a:t>herramientas</a:t>
            </a:r>
            <a:r>
              <a:rPr lang="es-EC" sz="2000" smtClean="0"/>
              <a:t>.</a:t>
            </a:r>
          </a:p>
          <a:p>
            <a:pPr eaLnBrk="1" hangingPunct="1">
              <a:defRPr/>
            </a:pPr>
            <a:r>
              <a:rPr lang="es-EC" sz="2000" smtClean="0"/>
              <a:t>El estudio no decide por sí mismo, sino que provee las bases para decidir.</a:t>
            </a:r>
          </a:p>
          <a:p>
            <a:pPr eaLnBrk="1" hangingPunct="1">
              <a:defRPr/>
            </a:pPr>
            <a:r>
              <a:rPr lang="es-EC" sz="2000" smtClean="0"/>
              <a:t>Hay situaciones de tipo intangible, para las cuales no hay técnicas numéricas de evaluación.</a:t>
            </a:r>
          </a:p>
          <a:p>
            <a:pPr eaLnBrk="1" hangingPunct="1">
              <a:defRPr/>
            </a:pPr>
            <a:r>
              <a:rPr lang="es-EC" sz="2000" smtClean="0"/>
              <a:t>En la mayoría de los problemas, la decisión </a:t>
            </a:r>
            <a:r>
              <a:rPr lang="es-EC" sz="2000" b="1" smtClean="0"/>
              <a:t>final</a:t>
            </a:r>
            <a:r>
              <a:rPr lang="es-EC" sz="2000" smtClean="0"/>
              <a:t> la toma una persona y no una metodología. </a:t>
            </a:r>
          </a:p>
          <a:p>
            <a:pPr eaLnBrk="1" hangingPunct="1">
              <a:defRPr/>
            </a:pPr>
            <a:endParaRPr lang="es-EC" sz="2000" smtClean="0"/>
          </a:p>
          <a:p>
            <a:pPr eaLnBrk="1" hangingPunct="1">
              <a:defRPr/>
            </a:pPr>
            <a:endParaRPr lang="es-ES_tradnl" sz="2000" smtClean="0"/>
          </a:p>
          <a:p>
            <a:pPr algn="r" eaLnBrk="1" hangingPunct="1">
              <a:buFont typeface="Wingdings" pitchFamily="2" charset="2"/>
              <a:buNone/>
              <a:defRPr/>
            </a:pPr>
            <a:r>
              <a:rPr lang="es-ES_tradnl" sz="2000" b="1" smtClean="0"/>
              <a:t>...</a:t>
            </a:r>
            <a:endParaRPr lang="es-ES_tradnl" sz="2000" smtClean="0"/>
          </a:p>
          <a:p>
            <a:pPr eaLnBrk="1" hangingPunct="1">
              <a:defRPr/>
            </a:pPr>
            <a:endParaRPr lang="es-ES_tradnl" sz="2000" smtClean="0"/>
          </a:p>
        </p:txBody>
      </p:sp>
    </p:spTree>
  </p:cSld>
  <p:clrMapOvr>
    <a:masterClrMapping/>
  </p:clrMapOvr>
  <p:transition>
    <p:sndAc>
      <p:stSnd>
        <p:snd r:embed="rId2" name="DIALOG.WAV"/>
      </p:stSnd>
    </p:sndAc>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Oval 2"/>
          <p:cNvSpPr>
            <a:spLocks noChangeArrowheads="1"/>
          </p:cNvSpPr>
          <p:nvPr/>
        </p:nvSpPr>
        <p:spPr bwMode="auto">
          <a:xfrm>
            <a:off x="1676400" y="457200"/>
            <a:ext cx="6858000" cy="5711825"/>
          </a:xfrm>
          <a:prstGeom prst="ellipse">
            <a:avLst/>
          </a:prstGeom>
          <a:solidFill>
            <a:srgbClr val="FFFFFF"/>
          </a:solidFill>
          <a:ln w="9525">
            <a:round/>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a:flatTx/>
          </a:bodyPr>
          <a:lstStyle/>
          <a:p>
            <a:endParaRPr lang="es-ES"/>
          </a:p>
        </p:txBody>
      </p:sp>
      <p:sp>
        <p:nvSpPr>
          <p:cNvPr id="540675" name="Oval 3"/>
          <p:cNvSpPr>
            <a:spLocks noChangeArrowheads="1"/>
          </p:cNvSpPr>
          <p:nvPr/>
        </p:nvSpPr>
        <p:spPr bwMode="auto">
          <a:xfrm>
            <a:off x="3048000" y="1600200"/>
            <a:ext cx="4114800" cy="3425825"/>
          </a:xfrm>
          <a:prstGeom prst="ellipse">
            <a:avLst/>
          </a:prstGeom>
          <a:solidFill>
            <a:srgbClr val="FFFFFF"/>
          </a:solidFill>
          <a:ln w="9525">
            <a:round/>
            <a:headEnd/>
            <a:tailEnd/>
          </a:ln>
          <a:scene3d>
            <a:camera prst="legacyPerspectiveFront"/>
            <a:lightRig rig="legacyFlat4" dir="t"/>
          </a:scene3d>
          <a:sp3d extrusionH="887400" prstMaterial="legacyPlastic">
            <a:bevelT w="13500" h="13500" prst="angle"/>
            <a:bevelB w="13500" h="13500" prst="angle"/>
            <a:extrusionClr>
              <a:srgbClr val="FFFFFF"/>
            </a:extrusionClr>
          </a:sp3d>
        </p:spPr>
        <p:txBody>
          <a:bodyPr>
            <a:flatTx/>
          </a:bodyPr>
          <a:lstStyle/>
          <a:p>
            <a:endParaRPr lang="es-ES"/>
          </a:p>
        </p:txBody>
      </p:sp>
      <p:sp>
        <p:nvSpPr>
          <p:cNvPr id="540676" name="Text Box 4"/>
          <p:cNvSpPr txBox="1">
            <a:spLocks noChangeArrowheads="1"/>
          </p:cNvSpPr>
          <p:nvPr/>
        </p:nvSpPr>
        <p:spPr bwMode="auto">
          <a:xfrm>
            <a:off x="3124200" y="838200"/>
            <a:ext cx="5029200" cy="914400"/>
          </a:xfrm>
          <a:prstGeom prst="rect">
            <a:avLst/>
          </a:prstGeom>
          <a:noFill/>
          <a:ln w="9525">
            <a:noFill/>
            <a:miter lim="800000"/>
            <a:headEnd/>
            <a:tailEnd/>
          </a:ln>
        </p:spPr>
        <p:txBody>
          <a:bodyPr/>
          <a:lstStyle/>
          <a:p>
            <a:r>
              <a:rPr lang="es-ES" sz="3600" b="1"/>
              <a:t>Mercado Potencial</a:t>
            </a:r>
          </a:p>
        </p:txBody>
      </p:sp>
      <p:sp>
        <p:nvSpPr>
          <p:cNvPr id="540677" name="AutoShape 5"/>
          <p:cNvSpPr>
            <a:spLocks noChangeArrowheads="1"/>
          </p:cNvSpPr>
          <p:nvPr/>
        </p:nvSpPr>
        <p:spPr bwMode="auto">
          <a:xfrm rot="-10350425">
            <a:off x="4267200" y="2971800"/>
            <a:ext cx="914400" cy="1828800"/>
          </a:xfrm>
          <a:prstGeom prst="flowChartMerge">
            <a:avLst/>
          </a:prstGeom>
          <a:solidFill>
            <a:srgbClr val="FFFFFF"/>
          </a:solidFill>
          <a:ln w="9525">
            <a:miter lim="800000"/>
            <a:headEnd/>
            <a:tailEnd/>
          </a:ln>
          <a:scene3d>
            <a:camera prst="legacyObliqueBottomRight"/>
            <a:lightRig rig="legacyFlat2" dir="t"/>
          </a:scene3d>
          <a:sp3d extrusionH="430200" prstMaterial="legacyMatte">
            <a:bevelT w="13500" h="13500" prst="angle"/>
            <a:bevelB w="13500" h="13500" prst="angle"/>
            <a:extrusionClr>
              <a:srgbClr val="FFFFFF"/>
            </a:extrusionClr>
          </a:sp3d>
        </p:spPr>
        <p:txBody>
          <a:bodyPr>
            <a:flatTx/>
          </a:bodyPr>
          <a:lstStyle/>
          <a:p>
            <a:endParaRPr lang="es-ES"/>
          </a:p>
        </p:txBody>
      </p:sp>
      <p:sp>
        <p:nvSpPr>
          <p:cNvPr id="540678" name="Text Box 6"/>
          <p:cNvSpPr txBox="1">
            <a:spLocks noChangeArrowheads="1"/>
          </p:cNvSpPr>
          <p:nvPr/>
        </p:nvSpPr>
        <p:spPr bwMode="auto">
          <a:xfrm>
            <a:off x="3581400" y="2133600"/>
            <a:ext cx="5029200" cy="457200"/>
          </a:xfrm>
          <a:prstGeom prst="rect">
            <a:avLst/>
          </a:prstGeom>
          <a:noFill/>
          <a:ln w="9525">
            <a:noFill/>
            <a:miter lim="800000"/>
            <a:headEnd/>
            <a:tailEnd/>
          </a:ln>
        </p:spPr>
        <p:txBody>
          <a:bodyPr/>
          <a:lstStyle/>
          <a:p>
            <a:r>
              <a:rPr lang="es-ES" sz="2800" b="1"/>
              <a:t>Mercado</a:t>
            </a:r>
          </a:p>
          <a:p>
            <a:r>
              <a:rPr lang="es-ES" sz="2800" b="1"/>
              <a:t>               Objetivo</a:t>
            </a:r>
          </a:p>
        </p:txBody>
      </p:sp>
      <p:sp>
        <p:nvSpPr>
          <p:cNvPr id="540679" name="AutoShape 7"/>
          <p:cNvSpPr>
            <a:spLocks noChangeArrowheads="1"/>
          </p:cNvSpPr>
          <p:nvPr/>
        </p:nvSpPr>
        <p:spPr bwMode="auto">
          <a:xfrm>
            <a:off x="-609600" y="3656013"/>
            <a:ext cx="4572000" cy="685800"/>
          </a:xfrm>
          <a:prstGeom prst="rightArrow">
            <a:avLst>
              <a:gd name="adj1" fmla="val 73333"/>
              <a:gd name="adj2" fmla="val 114167"/>
            </a:avLst>
          </a:prstGeom>
          <a:solidFill>
            <a:srgbClr val="FFFFFF"/>
          </a:solidFill>
          <a:ln w="9525">
            <a:solidFill>
              <a:srgbClr val="000000"/>
            </a:solidFill>
            <a:miter lim="800000"/>
            <a:headEnd/>
            <a:tailEnd/>
          </a:ln>
        </p:spPr>
        <p:txBody>
          <a:bodyPr/>
          <a:lstStyle/>
          <a:p>
            <a:r>
              <a:rPr lang="es-ES" sz="2800">
                <a:solidFill>
                  <a:schemeClr val="bg2"/>
                </a:solidFill>
              </a:rPr>
              <a:t>Participación en el mdo.</a:t>
            </a:r>
          </a:p>
        </p:txBody>
      </p:sp>
      <p:graphicFrame>
        <p:nvGraphicFramePr>
          <p:cNvPr id="17410" name="Object 8">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7410"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0676"/>
                                        </p:tgtEl>
                                        <p:attrNameLst>
                                          <p:attrName>style.visibility</p:attrName>
                                        </p:attrNameLst>
                                      </p:cBhvr>
                                      <p:to>
                                        <p:strVal val="visible"/>
                                      </p:to>
                                    </p:set>
                                    <p:anim calcmode="lin" valueType="num">
                                      <p:cBhvr additive="base">
                                        <p:cTn id="7" dur="500" fill="hold"/>
                                        <p:tgtEl>
                                          <p:spTgt spid="540676"/>
                                        </p:tgtEl>
                                        <p:attrNameLst>
                                          <p:attrName>ppt_x</p:attrName>
                                        </p:attrNameLst>
                                      </p:cBhvr>
                                      <p:tavLst>
                                        <p:tav tm="0">
                                          <p:val>
                                            <p:strVal val="0-#ppt_w/2"/>
                                          </p:val>
                                        </p:tav>
                                        <p:tav tm="100000">
                                          <p:val>
                                            <p:strVal val="#ppt_x"/>
                                          </p:val>
                                        </p:tav>
                                      </p:tavLst>
                                    </p:anim>
                                    <p:anim calcmode="lin" valueType="num">
                                      <p:cBhvr additive="base">
                                        <p:cTn id="8" dur="500" fill="hold"/>
                                        <p:tgtEl>
                                          <p:spTgt spid="54067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 fill="hold" grpId="0" nodeType="clickEffect">
                                  <p:stCondLst>
                                    <p:cond delay="0"/>
                                  </p:stCondLst>
                                  <p:childTnLst>
                                    <p:set>
                                      <p:cBhvr>
                                        <p:cTn id="12" dur="1" fill="hold">
                                          <p:stCondLst>
                                            <p:cond delay="0"/>
                                          </p:stCondLst>
                                        </p:cTn>
                                        <p:tgtEl>
                                          <p:spTgt spid="540675"/>
                                        </p:tgtEl>
                                        <p:attrNameLst>
                                          <p:attrName>style.visibility</p:attrName>
                                        </p:attrNameLst>
                                      </p:cBhvr>
                                      <p:to>
                                        <p:strVal val="visible"/>
                                      </p:to>
                                    </p:set>
                                    <p:anim calcmode="lin" valueType="num">
                                      <p:cBhvr>
                                        <p:cTn id="13" dur="500" fill="hold"/>
                                        <p:tgtEl>
                                          <p:spTgt spid="540675"/>
                                        </p:tgtEl>
                                        <p:attrNameLst>
                                          <p:attrName>ppt_x</p:attrName>
                                        </p:attrNameLst>
                                      </p:cBhvr>
                                      <p:tavLst>
                                        <p:tav tm="0">
                                          <p:val>
                                            <p:strVal val="#ppt_x"/>
                                          </p:val>
                                        </p:tav>
                                        <p:tav tm="100000">
                                          <p:val>
                                            <p:strVal val="#ppt_x"/>
                                          </p:val>
                                        </p:tav>
                                      </p:tavLst>
                                    </p:anim>
                                    <p:anim calcmode="lin" valueType="num">
                                      <p:cBhvr>
                                        <p:cTn id="14" dur="500" fill="hold"/>
                                        <p:tgtEl>
                                          <p:spTgt spid="540675"/>
                                        </p:tgtEl>
                                        <p:attrNameLst>
                                          <p:attrName>ppt_y</p:attrName>
                                        </p:attrNameLst>
                                      </p:cBhvr>
                                      <p:tavLst>
                                        <p:tav tm="0">
                                          <p:val>
                                            <p:strVal val="#ppt_y-#ppt_h/2"/>
                                          </p:val>
                                        </p:tav>
                                        <p:tav tm="100000">
                                          <p:val>
                                            <p:strVal val="#ppt_y"/>
                                          </p:val>
                                        </p:tav>
                                      </p:tavLst>
                                    </p:anim>
                                    <p:anim calcmode="lin" valueType="num">
                                      <p:cBhvr>
                                        <p:cTn id="15" dur="500" fill="hold"/>
                                        <p:tgtEl>
                                          <p:spTgt spid="540675"/>
                                        </p:tgtEl>
                                        <p:attrNameLst>
                                          <p:attrName>ppt_w</p:attrName>
                                        </p:attrNameLst>
                                      </p:cBhvr>
                                      <p:tavLst>
                                        <p:tav tm="0">
                                          <p:val>
                                            <p:strVal val="#ppt_w"/>
                                          </p:val>
                                        </p:tav>
                                        <p:tav tm="100000">
                                          <p:val>
                                            <p:strVal val="#ppt_w"/>
                                          </p:val>
                                        </p:tav>
                                      </p:tavLst>
                                    </p:anim>
                                    <p:anim calcmode="lin" valueType="num">
                                      <p:cBhvr>
                                        <p:cTn id="16" dur="500" fill="hold"/>
                                        <p:tgtEl>
                                          <p:spTgt spid="540675"/>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540678"/>
                                        </p:tgtEl>
                                        <p:attrNameLst>
                                          <p:attrName>style.visibility</p:attrName>
                                        </p:attrNameLst>
                                      </p:cBhvr>
                                      <p:to>
                                        <p:strVal val="visible"/>
                                      </p:to>
                                    </p:set>
                                    <p:anim calcmode="lin" valueType="num">
                                      <p:cBhvr additive="base">
                                        <p:cTn id="21" dur="500" fill="hold"/>
                                        <p:tgtEl>
                                          <p:spTgt spid="540678"/>
                                        </p:tgtEl>
                                        <p:attrNameLst>
                                          <p:attrName>ppt_x</p:attrName>
                                        </p:attrNameLst>
                                      </p:cBhvr>
                                      <p:tavLst>
                                        <p:tav tm="0">
                                          <p:val>
                                            <p:strVal val="0-#ppt_w/2"/>
                                          </p:val>
                                        </p:tav>
                                        <p:tav tm="100000">
                                          <p:val>
                                            <p:strVal val="#ppt_x"/>
                                          </p:val>
                                        </p:tav>
                                      </p:tavLst>
                                    </p:anim>
                                    <p:anim calcmode="lin" valueType="num">
                                      <p:cBhvr additive="base">
                                        <p:cTn id="22" dur="500" fill="hold"/>
                                        <p:tgtEl>
                                          <p:spTgt spid="54067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540677"/>
                                        </p:tgtEl>
                                        <p:attrNameLst>
                                          <p:attrName>style.visibility</p:attrName>
                                        </p:attrNameLst>
                                      </p:cBhvr>
                                      <p:to>
                                        <p:strVal val="visible"/>
                                      </p:to>
                                    </p:set>
                                    <p:anim calcmode="lin" valueType="num">
                                      <p:cBhvr>
                                        <p:cTn id="27" dur="500" fill="hold"/>
                                        <p:tgtEl>
                                          <p:spTgt spid="540677"/>
                                        </p:tgtEl>
                                        <p:attrNameLst>
                                          <p:attrName>ppt_w</p:attrName>
                                        </p:attrNameLst>
                                      </p:cBhvr>
                                      <p:tavLst>
                                        <p:tav tm="0">
                                          <p:val>
                                            <p:fltVal val="0"/>
                                          </p:val>
                                        </p:tav>
                                        <p:tav tm="100000">
                                          <p:val>
                                            <p:strVal val="#ppt_w"/>
                                          </p:val>
                                        </p:tav>
                                      </p:tavLst>
                                    </p:anim>
                                    <p:anim calcmode="lin" valueType="num">
                                      <p:cBhvr>
                                        <p:cTn id="28" dur="500" fill="hold"/>
                                        <p:tgtEl>
                                          <p:spTgt spid="540677"/>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40679"/>
                                        </p:tgtEl>
                                        <p:attrNameLst>
                                          <p:attrName>style.visibility</p:attrName>
                                        </p:attrNameLst>
                                      </p:cBhvr>
                                      <p:to>
                                        <p:strVal val="visible"/>
                                      </p:to>
                                    </p:set>
                                    <p:anim calcmode="lin" valueType="num">
                                      <p:cBhvr additive="base">
                                        <p:cTn id="33" dur="500" fill="hold"/>
                                        <p:tgtEl>
                                          <p:spTgt spid="540679"/>
                                        </p:tgtEl>
                                        <p:attrNameLst>
                                          <p:attrName>ppt_x</p:attrName>
                                        </p:attrNameLst>
                                      </p:cBhvr>
                                      <p:tavLst>
                                        <p:tav tm="0">
                                          <p:val>
                                            <p:strVal val="0-#ppt_w/2"/>
                                          </p:val>
                                        </p:tav>
                                        <p:tav tm="100000">
                                          <p:val>
                                            <p:strVal val="#ppt_x"/>
                                          </p:val>
                                        </p:tav>
                                      </p:tavLst>
                                    </p:anim>
                                    <p:anim calcmode="lin" valueType="num">
                                      <p:cBhvr additive="base">
                                        <p:cTn id="34" dur="500" fill="hold"/>
                                        <p:tgtEl>
                                          <p:spTgt spid="540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animBg="1"/>
      <p:bldP spid="540676" grpId="0" autoUpdateAnimBg="0"/>
      <p:bldP spid="540677" grpId="0" animBg="1"/>
      <p:bldP spid="540678" grpId="0" autoUpdateAnimBg="0"/>
      <p:bldP spid="540679" grpId="0"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2"/>
          <p:cNvSpPr txBox="1">
            <a:spLocks noChangeArrowheads="1"/>
          </p:cNvSpPr>
          <p:nvPr/>
        </p:nvSpPr>
        <p:spPr bwMode="auto">
          <a:xfrm>
            <a:off x="0" y="609600"/>
            <a:ext cx="9144000" cy="6070600"/>
          </a:xfrm>
          <a:prstGeom prst="rect">
            <a:avLst/>
          </a:prstGeom>
          <a:noFill/>
          <a:ln w="12700" cap="sq">
            <a:noFill/>
            <a:miter lim="800000"/>
            <a:headEnd type="none" w="sm" len="sm"/>
            <a:tailEnd type="none" w="sm" len="sm"/>
          </a:ln>
        </p:spPr>
        <p:txBody>
          <a:bodyPr>
            <a:spAutoFit/>
          </a:bodyPr>
          <a:lstStyle/>
          <a:p>
            <a:pPr marL="1143000" lvl="2" defTabSz="762000"/>
            <a:r>
              <a:rPr lang="es-ES_tradnl" sz="2800" b="1">
                <a:cs typeface="Arial" pitchFamily="34" charset="0"/>
              </a:rPr>
              <a:t>3. Estudio</a:t>
            </a:r>
            <a:r>
              <a:rPr lang="es-ES_tradnl" sz="2800" b="1"/>
              <a:t> de la oferta</a:t>
            </a:r>
            <a:r>
              <a:rPr lang="es-ES_tradnl" sz="2800"/>
              <a:t>:  busca conocer quienes son los competidores actuales, los posibles competidores y cuales son las barreras de entrada al mercado. </a:t>
            </a:r>
          </a:p>
          <a:p>
            <a:pPr marL="1143000" lvl="2" defTabSz="762000"/>
            <a:endParaRPr lang="es-ES_tradnl" sz="2800"/>
          </a:p>
          <a:p>
            <a:pPr marL="1143000" lvl="2" defTabSz="762000"/>
            <a:endParaRPr lang="es-ES_tradnl" sz="2800"/>
          </a:p>
          <a:p>
            <a:pPr marL="1143000" lvl="2" defTabSz="762000"/>
            <a:r>
              <a:rPr lang="es-ES_tradnl" sz="2800"/>
              <a:t> barreras de entrada como:</a:t>
            </a:r>
          </a:p>
          <a:p>
            <a:pPr marL="1143000" lvl="2" defTabSz="762000"/>
            <a:r>
              <a:rPr lang="es-ES_tradnl" sz="2800">
                <a:latin typeface="Wingdings" pitchFamily="2" charset="2"/>
                <a:cs typeface="Arial" pitchFamily="34" charset="0"/>
              </a:rPr>
              <a:t>Ø	</a:t>
            </a:r>
            <a:r>
              <a:rPr lang="es-ES_tradnl" sz="2800"/>
              <a:t>Montos de inversiones</a:t>
            </a:r>
          </a:p>
          <a:p>
            <a:pPr marL="1143000" lvl="2" defTabSz="762000"/>
            <a:r>
              <a:rPr lang="es-ES_tradnl" sz="2800">
                <a:latin typeface="Wingdings" pitchFamily="2" charset="2"/>
                <a:cs typeface="Arial" pitchFamily="34" charset="0"/>
              </a:rPr>
              <a:t>Ø	</a:t>
            </a:r>
            <a:r>
              <a:rPr lang="es-ES_tradnl" sz="2800"/>
              <a:t>Reglamentación del mercado</a:t>
            </a:r>
          </a:p>
          <a:p>
            <a:pPr marL="1143000" lvl="2" defTabSz="762000"/>
            <a:r>
              <a:rPr lang="es-ES_tradnl" sz="2800">
                <a:latin typeface="Wingdings" pitchFamily="2" charset="2"/>
                <a:cs typeface="Arial" pitchFamily="34" charset="0"/>
              </a:rPr>
              <a:t>Ø	</a:t>
            </a:r>
            <a:r>
              <a:rPr lang="es-ES_tradnl" sz="2800"/>
              <a:t>Insuficiencia de abastecimiento de insumos </a:t>
            </a:r>
          </a:p>
          <a:p>
            <a:pPr marL="1143000" lvl="2" defTabSz="762000">
              <a:buFont typeface="Wingdings" pitchFamily="2" charset="2"/>
              <a:buChar char="Ø"/>
            </a:pPr>
            <a:r>
              <a:rPr lang="es-ES_tradnl" sz="2800"/>
              <a:t>Inexistencia de canales de comercialización</a:t>
            </a:r>
            <a:endParaRPr lang="en-US" sz="2800"/>
          </a:p>
          <a:p>
            <a:pPr marL="1143000" lvl="2" defTabSz="762000">
              <a:buFont typeface="Wingdings" pitchFamily="2" charset="2"/>
              <a:buChar char="Ø"/>
            </a:pPr>
            <a:r>
              <a:rPr lang="en-US" sz="2800"/>
              <a:t>Diferenciacion</a:t>
            </a:r>
          </a:p>
          <a:p>
            <a:pPr marL="1143000" lvl="2" defTabSz="762000">
              <a:buFont typeface="Wingdings" pitchFamily="2" charset="2"/>
              <a:buChar char="Ø"/>
            </a:pPr>
            <a:r>
              <a:rPr lang="en-US" sz="2800"/>
              <a:t>Economias de Escala</a:t>
            </a:r>
          </a:p>
          <a:p>
            <a:pPr marL="1143000" lvl="2" defTabSz="762000">
              <a:buFont typeface="Wingdings" pitchFamily="2" charset="2"/>
              <a:buChar char="Ø"/>
            </a:pPr>
            <a:r>
              <a:rPr lang="en-US" sz="2800"/>
              <a:t>Precio</a:t>
            </a:r>
            <a:endParaRPr lang="es-ES_tradnl" sz="2800"/>
          </a:p>
        </p:txBody>
      </p:sp>
      <p:graphicFrame>
        <p:nvGraphicFramePr>
          <p:cNvPr id="18434"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8434" name="Imagen" r:id="rId4" imgW="1728720" imgH="3252600" progId="MS_ClipArt_Gallery.2">
              <p:embed/>
            </p:oleObj>
          </a:graphicData>
        </a:graphic>
      </p:graphicFrame>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2"/>
          <p:cNvSpPr txBox="1">
            <a:spLocks noChangeArrowheads="1"/>
          </p:cNvSpPr>
          <p:nvPr/>
        </p:nvSpPr>
        <p:spPr bwMode="auto">
          <a:xfrm>
            <a:off x="0" y="228600"/>
            <a:ext cx="9144000" cy="6497638"/>
          </a:xfrm>
          <a:prstGeom prst="rect">
            <a:avLst/>
          </a:prstGeom>
          <a:noFill/>
          <a:ln w="12700" cap="sq">
            <a:noFill/>
            <a:miter lim="800000"/>
            <a:headEnd type="none" w="sm" len="sm"/>
            <a:tailEnd type="none" w="sm" len="sm"/>
          </a:ln>
        </p:spPr>
        <p:txBody>
          <a:bodyPr>
            <a:spAutoFit/>
          </a:bodyPr>
          <a:lstStyle/>
          <a:p>
            <a:pPr marL="1143000" lvl="2" defTabSz="762000"/>
            <a:r>
              <a:rPr lang="es-ES_tradnl" sz="2800" b="1">
                <a:cs typeface="Arial" pitchFamily="34" charset="0"/>
              </a:rPr>
              <a:t>4.	P</a:t>
            </a:r>
            <a:r>
              <a:rPr lang="es-ES_tradnl" sz="2800" b="1"/>
              <a:t>roveedores: S</a:t>
            </a:r>
            <a:r>
              <a:rPr lang="es-ES_tradnl" sz="2800"/>
              <a:t>urten al proyecto de insumos necesarios para la elaboración de los productos. </a:t>
            </a:r>
          </a:p>
          <a:p>
            <a:pPr marL="1143000" lvl="2" defTabSz="762000"/>
            <a:r>
              <a:rPr lang="es-ES_tradnl" sz="2800">
                <a:cs typeface="Arial" pitchFamily="34" charset="0"/>
              </a:rPr>
              <a:t>A.	</a:t>
            </a:r>
            <a:r>
              <a:rPr lang="es-ES_tradnl" sz="2800"/>
              <a:t>¿</a:t>
            </a:r>
            <a:r>
              <a:rPr lang="en-US" sz="2800"/>
              <a:t>D</a:t>
            </a:r>
            <a:r>
              <a:rPr lang="es-ES_tradnl" sz="2800"/>
              <a:t>emanda nueva de insumos puede generar aumento de precios de estos y perjudicar toda la oferta incluyendo al proyecto mismo?</a:t>
            </a:r>
          </a:p>
          <a:p>
            <a:pPr marL="1143000" lvl="2" defTabSz="762000"/>
            <a:r>
              <a:rPr lang="es-ES_tradnl" sz="2800">
                <a:cs typeface="Arial" pitchFamily="34" charset="0"/>
              </a:rPr>
              <a:t>B.	</a:t>
            </a:r>
            <a:r>
              <a:rPr lang="es-ES_tradnl" sz="2800"/>
              <a:t>¿Existen alianzas estratégicas entre competencia y proveedores para generar integraciones verticales que podrían generar un insuficiente abastecimiento de insumos al proyecto?</a:t>
            </a:r>
          </a:p>
          <a:p>
            <a:pPr marL="1143000" lvl="2" defTabSz="762000"/>
            <a:r>
              <a:rPr lang="es-ES_tradnl" sz="2800">
                <a:cs typeface="Arial" pitchFamily="34" charset="0"/>
              </a:rPr>
              <a:t>C.	</a:t>
            </a:r>
            <a:r>
              <a:rPr lang="es-ES_tradnl" sz="2800"/>
              <a:t>¿Los insumos proveídos tienen la calidad requerida?</a:t>
            </a:r>
          </a:p>
          <a:p>
            <a:pPr marL="1143000" lvl="2" defTabSz="762000"/>
            <a:r>
              <a:rPr lang="es-ES_tradnl" sz="2800"/>
              <a:t>D. ¿Cuál es el nivel de cumplimiento en cuanto a plazos y volúmenes? </a:t>
            </a:r>
            <a:endParaRPr lang="en-US" sz="2800"/>
          </a:p>
          <a:p>
            <a:pPr marL="1143000" lvl="2" defTabSz="762000"/>
            <a:r>
              <a:rPr lang="en-US" sz="2800"/>
              <a:t>E. </a:t>
            </a:r>
            <a:r>
              <a:rPr lang="es-ES_tradnl" sz="2800"/>
              <a:t>¿Cuál es </a:t>
            </a:r>
            <a:r>
              <a:rPr lang="en-US" sz="2800"/>
              <a:t>Poder Negociacion de Provedores?</a:t>
            </a:r>
            <a:endParaRPr lang="es-ES_tradnl" sz="2800"/>
          </a:p>
        </p:txBody>
      </p:sp>
      <p:graphicFrame>
        <p:nvGraphicFramePr>
          <p:cNvPr id="19458"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19458" name="Imagen" r:id="rId4" imgW="1728720" imgH="3252600" progId="MS_ClipArt_Gallery.2">
              <p:embed/>
            </p:oleObj>
          </a:graphicData>
        </a:graphic>
      </p:graphicFrame>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
          <p:cNvSpPr txBox="1">
            <a:spLocks noChangeArrowheads="1"/>
          </p:cNvSpPr>
          <p:nvPr/>
        </p:nvSpPr>
        <p:spPr bwMode="auto">
          <a:xfrm>
            <a:off x="76200" y="723900"/>
            <a:ext cx="9144000" cy="5035550"/>
          </a:xfrm>
          <a:prstGeom prst="rect">
            <a:avLst/>
          </a:prstGeom>
          <a:noFill/>
          <a:ln w="12700" cap="sq">
            <a:noFill/>
            <a:miter lim="800000"/>
            <a:headEnd type="none" w="sm" len="sm"/>
            <a:tailEnd type="none" w="sm" len="sm"/>
          </a:ln>
        </p:spPr>
        <p:txBody>
          <a:bodyPr>
            <a:spAutoFit/>
          </a:bodyPr>
          <a:lstStyle/>
          <a:p>
            <a:pPr marL="1143000" lvl="2" defTabSz="762000"/>
            <a:r>
              <a:rPr lang="es-ES_tradnl" sz="3600" b="1">
                <a:cs typeface="Arial" pitchFamily="34" charset="0"/>
              </a:rPr>
              <a:t>5.	</a:t>
            </a:r>
            <a:r>
              <a:rPr lang="es-ES_tradnl" sz="3600" b="1"/>
              <a:t>Canales de comercialización</a:t>
            </a:r>
            <a:r>
              <a:rPr lang="es-ES_tradnl" sz="3600"/>
              <a:t>: </a:t>
            </a:r>
            <a:r>
              <a:rPr lang="en-US" sz="3600"/>
              <a:t>F</a:t>
            </a:r>
            <a:r>
              <a:rPr lang="es-ES_tradnl" sz="3600"/>
              <a:t>orma como producto deberá llegar al comprador final.</a:t>
            </a:r>
            <a:r>
              <a:rPr lang="en-US" sz="3600"/>
              <a:t>Hay </a:t>
            </a:r>
            <a:r>
              <a:rPr lang="es-ES_tradnl" sz="3600"/>
              <a:t>varios niveles de distribución, desde directo, en donde la empresa comercializa directamente y vende al comprador final, hasta complejas formas de distribución en donde el producto pasa por varios canales hasta llegar a objetivo final</a:t>
            </a:r>
            <a:r>
              <a:rPr lang="en-US" sz="3600"/>
              <a:t>.</a:t>
            </a:r>
            <a:endParaRPr lang="es-ES_tradnl" sz="3600"/>
          </a:p>
        </p:txBody>
      </p:sp>
      <p:graphicFrame>
        <p:nvGraphicFramePr>
          <p:cNvPr id="20482"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0482" name="Imagen" r:id="rId4" imgW="1728720" imgH="3252600" progId="MS_ClipArt_Gallery.2">
              <p:embed/>
            </p:oleObj>
          </a:graphicData>
        </a:graphic>
      </p:graphicFrame>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2"/>
          <p:cNvSpPr txBox="1">
            <a:spLocks noChangeArrowheads="1"/>
          </p:cNvSpPr>
          <p:nvPr/>
        </p:nvSpPr>
        <p:spPr bwMode="auto">
          <a:xfrm>
            <a:off x="0" y="304800"/>
            <a:ext cx="9144000" cy="6070600"/>
          </a:xfrm>
          <a:prstGeom prst="rect">
            <a:avLst/>
          </a:prstGeom>
          <a:noFill/>
          <a:ln w="12700" cap="sq">
            <a:noFill/>
            <a:miter lim="800000"/>
            <a:headEnd type="none" w="sm" len="sm"/>
            <a:tailEnd type="none" w="sm" len="sm"/>
          </a:ln>
        </p:spPr>
        <p:txBody>
          <a:bodyPr>
            <a:spAutoFit/>
          </a:bodyPr>
          <a:lstStyle/>
          <a:p>
            <a:pPr marL="1143000" lvl="2" defTabSz="762000"/>
            <a:r>
              <a:rPr lang="es-ES_tradnl" sz="2800"/>
              <a:t>Tipos de canales de comercialización:</a:t>
            </a:r>
          </a:p>
          <a:p>
            <a:pPr marL="1143000" lvl="2" defTabSz="762000"/>
            <a:r>
              <a:rPr lang="es-ES_tradnl" sz="2800" i="1"/>
              <a:t>Detallistas</a:t>
            </a:r>
            <a:r>
              <a:rPr lang="es-ES_tradnl" sz="2800"/>
              <a:t>: </a:t>
            </a:r>
            <a:r>
              <a:rPr lang="en-US" sz="2800"/>
              <a:t>S</a:t>
            </a:r>
            <a:r>
              <a:rPr lang="es-ES_tradnl" sz="2800"/>
              <a:t>e caracterizan por comprar pocos volúmenes y vender al detal</a:t>
            </a:r>
            <a:r>
              <a:rPr lang="en-US" sz="2800"/>
              <a:t>le</a:t>
            </a:r>
            <a:r>
              <a:rPr lang="es-ES_tradnl" sz="2800"/>
              <a:t>. Un ejemplo de estos son las tiendas de barrio</a:t>
            </a:r>
            <a:r>
              <a:rPr lang="en-US" sz="2800"/>
              <a:t> y autoservicios.</a:t>
            </a:r>
            <a:endParaRPr lang="es-ES_tradnl" sz="2800"/>
          </a:p>
          <a:p>
            <a:pPr marL="1143000" lvl="2" defTabSz="762000"/>
            <a:r>
              <a:rPr lang="es-ES_tradnl" sz="2800" i="1"/>
              <a:t>Mayoristas y/o abarroteros</a:t>
            </a:r>
            <a:r>
              <a:rPr lang="es-ES_tradnl" sz="2800"/>
              <a:t>:  </a:t>
            </a:r>
            <a:r>
              <a:rPr lang="en-US" sz="2800"/>
              <a:t>E</a:t>
            </a:r>
            <a:r>
              <a:rPr lang="es-ES_tradnl" sz="2800"/>
              <a:t>mpresas centralizadas, que compran grandes volúmenes para vender de forma centralizada. Se caracterizan por no tener fuerza de ventas ni transporte. Un ejemplo de estos son los graneros o estancos.</a:t>
            </a:r>
          </a:p>
          <a:p>
            <a:pPr marL="1143000" lvl="2" defTabSz="762000"/>
            <a:r>
              <a:rPr lang="es-ES_tradnl" sz="2800" i="1"/>
              <a:t>Distribuidores</a:t>
            </a:r>
            <a:r>
              <a:rPr lang="es-ES_tradnl" sz="2800"/>
              <a:t>: Son organizaciones que comercializan el producto a gran escala, para ello tienen una fuerza de ventas propia y transporte. </a:t>
            </a:r>
          </a:p>
        </p:txBody>
      </p:sp>
      <p:graphicFrame>
        <p:nvGraphicFramePr>
          <p:cNvPr id="21506"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1506" name="Imagen" r:id="rId4" imgW="1728720" imgH="3252600" progId="MS_ClipArt_Gallery.2">
              <p:embed/>
            </p:oleObj>
          </a:graphicData>
        </a:graphic>
      </p:graphicFrame>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94211" name="Text Box 3"/>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pPr algn="ctr"/>
            <a:r>
              <a:rPr lang="es-ES_tradnl"/>
              <a:t>Competidores</a:t>
            </a:r>
          </a:p>
          <a:p>
            <a:pPr algn="ctr"/>
            <a:r>
              <a:rPr lang="es-ES_tradnl"/>
              <a:t>Potenciales</a:t>
            </a:r>
          </a:p>
        </p:txBody>
      </p:sp>
      <p:sp>
        <p:nvSpPr>
          <p:cNvPr id="94212" name="Text Box 4"/>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pPr algn="ctr"/>
            <a:r>
              <a:rPr lang="es-ES_tradnl"/>
              <a:t>Sustitutos</a:t>
            </a:r>
          </a:p>
        </p:txBody>
      </p:sp>
      <p:sp>
        <p:nvSpPr>
          <p:cNvPr id="94213" name="Text Box 5"/>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pPr algn="ctr"/>
            <a:r>
              <a:rPr lang="es-ES_tradnl"/>
              <a:t>Compradores</a:t>
            </a:r>
          </a:p>
        </p:txBody>
      </p:sp>
      <p:sp>
        <p:nvSpPr>
          <p:cNvPr id="94214" name="Text Box 6"/>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pPr algn="ctr"/>
            <a:r>
              <a:rPr lang="es-ES_tradnl"/>
              <a:t>Proveedores</a:t>
            </a:r>
          </a:p>
        </p:txBody>
      </p:sp>
      <p:sp>
        <p:nvSpPr>
          <p:cNvPr id="94215" name="Rectangle 7"/>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94216"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pPr algn="ctr"/>
            <a:r>
              <a:rPr lang="es-ES_tradnl"/>
              <a:t>Competidores en Sector Industrial</a:t>
            </a:r>
          </a:p>
        </p:txBody>
      </p:sp>
      <p:sp>
        <p:nvSpPr>
          <p:cNvPr id="94217" name="Line 9"/>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94218" name="Line 10"/>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94219" name="Line 11"/>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94220" name="Line 12"/>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94221"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pPr algn="ctr"/>
            <a:r>
              <a:rPr lang="es-ES_tradnl" sz="1800"/>
              <a:t>Rivalidad entre competidores existentes</a:t>
            </a:r>
          </a:p>
        </p:txBody>
      </p:sp>
      <p:sp>
        <p:nvSpPr>
          <p:cNvPr id="94222"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pPr algn="ctr"/>
            <a:r>
              <a:rPr lang="es-ES_tradnl" sz="1800"/>
              <a:t>Amenaza de Productos substitutos</a:t>
            </a:r>
          </a:p>
        </p:txBody>
      </p:sp>
      <p:sp>
        <p:nvSpPr>
          <p:cNvPr id="94223"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pPr algn="ctr"/>
            <a:r>
              <a:rPr lang="es-ES_tradnl" sz="1800"/>
              <a:t>Poder Negociador de Proveedores</a:t>
            </a:r>
          </a:p>
        </p:txBody>
      </p:sp>
      <p:sp>
        <p:nvSpPr>
          <p:cNvPr id="94224"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pPr algn="ctr"/>
            <a:r>
              <a:rPr lang="es-ES_tradnl" sz="1800"/>
              <a:t>Poder Negociador de Compradores</a:t>
            </a:r>
          </a:p>
        </p:txBody>
      </p:sp>
      <p:sp>
        <p:nvSpPr>
          <p:cNvPr id="94225"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pPr algn="ctr"/>
            <a:r>
              <a:rPr lang="es-ES_tradnl" sz="1800"/>
              <a:t>Amenaza de Nuevos Ingresos</a:t>
            </a:r>
          </a:p>
        </p:txBody>
      </p:sp>
      <p:sp>
        <p:nvSpPr>
          <p:cNvPr id="94226" name="AutoShape 20"/>
          <p:cNvSpPr>
            <a:spLocks noChangeArrowheads="1"/>
          </p:cNvSpPr>
          <p:nvPr/>
        </p:nvSpPr>
        <p:spPr bwMode="auto">
          <a:xfrm>
            <a:off x="3886200" y="3429000"/>
            <a:ext cx="1600200" cy="685800"/>
          </a:xfrm>
          <a:prstGeom prst="curvedUpArrow">
            <a:avLst>
              <a:gd name="adj1" fmla="val 46667"/>
              <a:gd name="adj2" fmla="val 93333"/>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2"/>
          <p:cNvSpPr txBox="1">
            <a:spLocks noChangeArrowheads="1"/>
          </p:cNvSpPr>
          <p:nvPr/>
        </p:nvSpPr>
        <p:spPr bwMode="auto">
          <a:xfrm>
            <a:off x="1371600" y="990600"/>
            <a:ext cx="7772400" cy="42386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4000" b="1"/>
              <a:t>6. Estrategias de fijación de precios:</a:t>
            </a:r>
            <a:endParaRPr lang="es-ES_tradnl" sz="3200" b="1"/>
          </a:p>
          <a:p>
            <a:pPr defTabSz="762000">
              <a:spcBef>
                <a:spcPct val="50000"/>
              </a:spcBef>
            </a:pPr>
            <a:endParaRPr lang="es-ES_tradnl" sz="3200" b="1"/>
          </a:p>
          <a:p>
            <a:pPr defTabSz="762000">
              <a:spcBef>
                <a:spcPct val="50000"/>
              </a:spcBef>
              <a:buFontTx/>
              <a:buChar char="•"/>
            </a:pPr>
            <a:r>
              <a:rPr lang="es-ES_tradnl" sz="3200" b="1"/>
              <a:t> Utilidad deseada</a:t>
            </a:r>
          </a:p>
          <a:p>
            <a:pPr defTabSz="762000">
              <a:spcBef>
                <a:spcPct val="50000"/>
              </a:spcBef>
              <a:buFontTx/>
              <a:buChar char="•"/>
            </a:pPr>
            <a:r>
              <a:rPr lang="es-ES_tradnl" sz="3200" b="1"/>
              <a:t>Competencia</a:t>
            </a:r>
          </a:p>
          <a:p>
            <a:pPr defTabSz="762000">
              <a:spcBef>
                <a:spcPct val="50000"/>
              </a:spcBef>
              <a:buFontTx/>
              <a:buChar char="•"/>
            </a:pPr>
            <a:r>
              <a:rPr lang="es-ES_tradnl" sz="3200" b="1"/>
              <a:t>Valor esperado</a:t>
            </a:r>
          </a:p>
        </p:txBody>
      </p:sp>
      <p:graphicFrame>
        <p:nvGraphicFramePr>
          <p:cNvPr id="22530"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2530" name="Imagen" r:id="rId4" imgW="1728720" imgH="3252600" progId="MS_ClipArt_Gallery.2">
              <p:embed/>
            </p:oleObj>
          </a:graphicData>
        </a:graphic>
      </p:graphicFrame>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ChangeArrowheads="1"/>
          </p:cNvSpPr>
          <p:nvPr/>
        </p:nvSpPr>
        <p:spPr bwMode="auto">
          <a:xfrm>
            <a:off x="0" y="0"/>
            <a:ext cx="9144000" cy="6858000"/>
          </a:xfrm>
          <a:prstGeom prst="rect">
            <a:avLst/>
          </a:prstGeom>
          <a:solidFill>
            <a:srgbClr val="FFFFFF"/>
          </a:solidFill>
          <a:ln w="9525">
            <a:noFill/>
            <a:miter lim="800000"/>
            <a:headEnd/>
            <a:tailEnd/>
          </a:ln>
        </p:spPr>
        <p:txBody>
          <a:bodyPr wrap="none" anchor="ctr"/>
          <a:lstStyle/>
          <a:p>
            <a:endParaRPr lang="es-ES"/>
          </a:p>
        </p:txBody>
      </p:sp>
      <p:grpSp>
        <p:nvGrpSpPr>
          <p:cNvPr id="23556" name="Group 3"/>
          <p:cNvGrpSpPr>
            <a:grpSpLocks/>
          </p:cNvGrpSpPr>
          <p:nvPr/>
        </p:nvGrpSpPr>
        <p:grpSpPr bwMode="auto">
          <a:xfrm>
            <a:off x="838200" y="457200"/>
            <a:ext cx="7924800" cy="5486400"/>
            <a:chOff x="528" y="288"/>
            <a:chExt cx="4992" cy="3456"/>
          </a:xfrm>
        </p:grpSpPr>
        <p:sp>
          <p:nvSpPr>
            <p:cNvPr id="23584" name="Rectangle 4"/>
            <p:cNvSpPr>
              <a:spLocks noChangeArrowheads="1"/>
            </p:cNvSpPr>
            <p:nvPr/>
          </p:nvSpPr>
          <p:spPr bwMode="auto">
            <a:xfrm>
              <a:off x="528" y="288"/>
              <a:ext cx="4992" cy="3456"/>
            </a:xfrm>
            <a:prstGeom prst="rect">
              <a:avLst/>
            </a:prstGeom>
            <a:gradFill rotWithShape="0">
              <a:gsLst>
                <a:gs pos="0">
                  <a:srgbClr val="CCFFCC"/>
                </a:gs>
                <a:gs pos="50000">
                  <a:srgbClr val="CCFFFF"/>
                </a:gs>
                <a:gs pos="100000">
                  <a:srgbClr val="CCFFCC"/>
                </a:gs>
              </a:gsLst>
              <a:lin ang="5400000" scaled="1"/>
            </a:gradFill>
            <a:ln w="9525">
              <a:miter lim="800000"/>
              <a:headEnd/>
              <a:tailEnd/>
            </a:ln>
            <a:scene3d>
              <a:camera prst="legacyObliqueBottomLeft"/>
              <a:lightRig rig="legacyFlat3" dir="b"/>
            </a:scene3d>
            <a:sp3d extrusionH="1801800" prstMaterial="legacyMatte">
              <a:bevelT w="13500" h="13500" prst="angle"/>
              <a:bevelB w="13500" h="13500" prst="angle"/>
              <a:extrusionClr>
                <a:srgbClr val="CCFFFF"/>
              </a:extrusionClr>
            </a:sp3d>
          </p:spPr>
          <p:txBody>
            <a:bodyPr wrap="none" anchor="ctr">
              <a:flatTx/>
            </a:bodyPr>
            <a:lstStyle/>
            <a:p>
              <a:endParaRPr lang="es-ES"/>
            </a:p>
          </p:txBody>
        </p:sp>
        <p:sp>
          <p:nvSpPr>
            <p:cNvPr id="546821" name="Text Box 5"/>
            <p:cNvSpPr txBox="1">
              <a:spLocks noChangeArrowheads="1"/>
            </p:cNvSpPr>
            <p:nvPr/>
          </p:nvSpPr>
          <p:spPr bwMode="auto">
            <a:xfrm>
              <a:off x="624" y="336"/>
              <a:ext cx="4752" cy="288"/>
            </a:xfrm>
            <a:prstGeom prst="rect">
              <a:avLst/>
            </a:prstGeom>
            <a:noFill/>
            <a:ln w="9525">
              <a:noFill/>
              <a:miter lim="800000"/>
              <a:headEnd/>
              <a:tailEnd/>
            </a:ln>
            <a:effectLst/>
          </p:spPr>
          <p:txBody>
            <a:bodyPr>
              <a:spAutoFit/>
            </a:bodyPr>
            <a:lstStyle/>
            <a:p>
              <a:pPr>
                <a:spcBef>
                  <a:spcPct val="50000"/>
                </a:spcBef>
                <a:defRPr/>
              </a:pPr>
              <a:r>
                <a:rPr lang="es-ES_tradnl" b="1">
                  <a:effectLst>
                    <a:outerShdw blurRad="38100" dist="38100" dir="2700000" algn="tl">
                      <a:srgbClr val="000000"/>
                    </a:outerShdw>
                  </a:effectLst>
                  <a:latin typeface="Arial" charset="0"/>
                </a:rPr>
                <a:t>Estudio del entorno Económico, político y social</a:t>
              </a:r>
            </a:p>
          </p:txBody>
        </p:sp>
      </p:grpSp>
      <p:grpSp>
        <p:nvGrpSpPr>
          <p:cNvPr id="3" name="Group 6"/>
          <p:cNvGrpSpPr>
            <a:grpSpLocks/>
          </p:cNvGrpSpPr>
          <p:nvPr/>
        </p:nvGrpSpPr>
        <p:grpSpPr bwMode="auto">
          <a:xfrm>
            <a:off x="1447800" y="1066800"/>
            <a:ext cx="6934200" cy="4495800"/>
            <a:chOff x="864" y="672"/>
            <a:chExt cx="4368" cy="2832"/>
          </a:xfrm>
        </p:grpSpPr>
        <p:sp>
          <p:nvSpPr>
            <p:cNvPr id="23582" name="Rectangle 7"/>
            <p:cNvSpPr>
              <a:spLocks noChangeArrowheads="1"/>
            </p:cNvSpPr>
            <p:nvPr/>
          </p:nvSpPr>
          <p:spPr bwMode="auto">
            <a:xfrm>
              <a:off x="864" y="672"/>
              <a:ext cx="4368" cy="2832"/>
            </a:xfrm>
            <a:prstGeom prst="rect">
              <a:avLst/>
            </a:prstGeom>
            <a:gradFill rotWithShape="0">
              <a:gsLst>
                <a:gs pos="0">
                  <a:srgbClr val="CCECFF"/>
                </a:gs>
                <a:gs pos="100000">
                  <a:srgbClr val="CCCCFF"/>
                </a:gs>
              </a:gsLst>
              <a:path path="shape">
                <a:fillToRect l="50000" t="50000" r="50000" b="50000"/>
              </a:path>
            </a:gradFill>
            <a:ln w="9525">
              <a:miter lim="800000"/>
              <a:headEnd/>
              <a:tailEnd/>
            </a:ln>
            <a:scene3d>
              <a:camera prst="legacyObliqueBottomLeft"/>
              <a:lightRig rig="legacyFlat3" dir="b"/>
            </a:scene3d>
            <a:sp3d extrusionH="430200" prstMaterial="legacyMatte">
              <a:bevelT w="13500" h="13500" prst="angle"/>
              <a:bevelB w="13500" h="13500" prst="angle"/>
              <a:extrusionClr>
                <a:srgbClr val="CCCCFF"/>
              </a:extrusionClr>
            </a:sp3d>
          </p:spPr>
          <p:txBody>
            <a:bodyPr wrap="none" anchor="ctr">
              <a:flatTx/>
            </a:bodyPr>
            <a:lstStyle/>
            <a:p>
              <a:endParaRPr lang="es-ES"/>
            </a:p>
          </p:txBody>
        </p:sp>
        <p:sp>
          <p:nvSpPr>
            <p:cNvPr id="546824" name="Text Box 8"/>
            <p:cNvSpPr txBox="1">
              <a:spLocks noChangeArrowheads="1"/>
            </p:cNvSpPr>
            <p:nvPr/>
          </p:nvSpPr>
          <p:spPr bwMode="auto">
            <a:xfrm>
              <a:off x="960" y="720"/>
              <a:ext cx="1728" cy="288"/>
            </a:xfrm>
            <a:prstGeom prst="rect">
              <a:avLst/>
            </a:prstGeom>
            <a:gradFill rotWithShape="0">
              <a:gsLst>
                <a:gs pos="0">
                  <a:srgbClr val="CCECFF"/>
                </a:gs>
                <a:gs pos="100000">
                  <a:srgbClr val="CCCCFF"/>
                </a:gs>
              </a:gsLst>
              <a:path path="shape">
                <a:fillToRect l="50000" t="50000" r="50000" b="50000"/>
              </a:path>
            </a:gradFill>
            <a:ln w="9525">
              <a:noFill/>
              <a:miter lim="800000"/>
              <a:headEnd/>
              <a:tailEnd/>
            </a:ln>
            <a:effectLst/>
          </p:spPr>
          <p:txBody>
            <a:bodyPr>
              <a:spAutoFit/>
            </a:bodyPr>
            <a:lstStyle/>
            <a:p>
              <a:pPr>
                <a:spcBef>
                  <a:spcPct val="50000"/>
                </a:spcBef>
                <a:defRPr/>
              </a:pPr>
              <a:r>
                <a:rPr lang="es-ES_tradnl" b="1">
                  <a:effectLst>
                    <a:outerShdw blurRad="38100" dist="38100" dir="2700000" algn="tl">
                      <a:srgbClr val="000000"/>
                    </a:outerShdw>
                  </a:effectLst>
                  <a:latin typeface="Arial" charset="0"/>
                </a:rPr>
                <a:t>Análisis sectorial</a:t>
              </a:r>
              <a:endParaRPr lang="es-ES_tradnl" b="1">
                <a:latin typeface="Arial" charset="0"/>
              </a:endParaRPr>
            </a:p>
          </p:txBody>
        </p:sp>
      </p:grpSp>
      <p:grpSp>
        <p:nvGrpSpPr>
          <p:cNvPr id="4" name="Group 9"/>
          <p:cNvGrpSpPr>
            <a:grpSpLocks/>
          </p:cNvGrpSpPr>
          <p:nvPr/>
        </p:nvGrpSpPr>
        <p:grpSpPr bwMode="auto">
          <a:xfrm>
            <a:off x="6477000" y="1371600"/>
            <a:ext cx="1524000" cy="3962400"/>
            <a:chOff x="4080" y="864"/>
            <a:chExt cx="960" cy="2496"/>
          </a:xfrm>
        </p:grpSpPr>
        <p:sp>
          <p:nvSpPr>
            <p:cNvPr id="23580" name="AutoShape 10"/>
            <p:cNvSpPr>
              <a:spLocks noChangeArrowheads="1"/>
            </p:cNvSpPr>
            <p:nvPr/>
          </p:nvSpPr>
          <p:spPr bwMode="auto">
            <a:xfrm>
              <a:off x="4080" y="864"/>
              <a:ext cx="912" cy="2496"/>
            </a:xfrm>
            <a:prstGeom prst="roundRect">
              <a:avLst>
                <a:gd name="adj" fmla="val 16667"/>
              </a:avLst>
            </a:prstGeom>
            <a:gradFill rotWithShape="0">
              <a:gsLst>
                <a:gs pos="0">
                  <a:schemeClr val="accent1"/>
                </a:gs>
                <a:gs pos="100000">
                  <a:schemeClr val="bg1"/>
                </a:gs>
              </a:gsLst>
              <a:path path="rect">
                <a:fillToRect r="100000" b="100000"/>
              </a:path>
            </a:gradFill>
            <a:ln w="9525">
              <a:solidFill>
                <a:schemeClr val="tx1"/>
              </a:solidFill>
              <a:round/>
              <a:headEnd/>
              <a:tailEnd/>
            </a:ln>
          </p:spPr>
          <p:txBody>
            <a:bodyPr wrap="none" anchor="ctr"/>
            <a:lstStyle/>
            <a:p>
              <a:endParaRPr lang="es-ES"/>
            </a:p>
          </p:txBody>
        </p:sp>
        <p:sp>
          <p:nvSpPr>
            <p:cNvPr id="23581" name="Text Box 11"/>
            <p:cNvSpPr txBox="1">
              <a:spLocks noChangeArrowheads="1"/>
            </p:cNvSpPr>
            <p:nvPr/>
          </p:nvSpPr>
          <p:spPr bwMode="auto">
            <a:xfrm>
              <a:off x="4128" y="960"/>
              <a:ext cx="912" cy="288"/>
            </a:xfrm>
            <a:prstGeom prst="rect">
              <a:avLst/>
            </a:prstGeom>
            <a:noFill/>
            <a:ln w="9525">
              <a:noFill/>
              <a:miter lim="800000"/>
              <a:headEnd/>
              <a:tailEnd/>
            </a:ln>
          </p:spPr>
          <p:txBody>
            <a:bodyPr>
              <a:spAutoFit/>
            </a:bodyPr>
            <a:lstStyle/>
            <a:p>
              <a:pPr>
                <a:spcBef>
                  <a:spcPct val="50000"/>
                </a:spcBef>
              </a:pPr>
              <a:r>
                <a:rPr lang="es-ES_tradnl"/>
                <a:t>Demanda</a:t>
              </a:r>
            </a:p>
          </p:txBody>
        </p:sp>
      </p:grpSp>
      <p:grpSp>
        <p:nvGrpSpPr>
          <p:cNvPr id="5" name="Group 12"/>
          <p:cNvGrpSpPr>
            <a:grpSpLocks/>
          </p:cNvGrpSpPr>
          <p:nvPr/>
        </p:nvGrpSpPr>
        <p:grpSpPr bwMode="auto">
          <a:xfrm>
            <a:off x="6477000" y="1371600"/>
            <a:ext cx="1524000" cy="3962400"/>
            <a:chOff x="4080" y="960"/>
            <a:chExt cx="960" cy="2496"/>
          </a:xfrm>
        </p:grpSpPr>
        <p:sp>
          <p:nvSpPr>
            <p:cNvPr id="23578" name="AutoShape 13"/>
            <p:cNvSpPr>
              <a:spLocks noChangeArrowheads="1"/>
            </p:cNvSpPr>
            <p:nvPr/>
          </p:nvSpPr>
          <p:spPr bwMode="auto">
            <a:xfrm>
              <a:off x="4080" y="960"/>
              <a:ext cx="912" cy="2496"/>
            </a:xfrm>
            <a:prstGeom prst="roundRect">
              <a:avLst>
                <a:gd name="adj" fmla="val 16667"/>
              </a:avLst>
            </a:prstGeom>
            <a:gradFill rotWithShape="0">
              <a:gsLst>
                <a:gs pos="0">
                  <a:schemeClr val="accent1"/>
                </a:gs>
                <a:gs pos="100000">
                  <a:schemeClr val="bg1"/>
                </a:gs>
              </a:gsLst>
              <a:path path="rect">
                <a:fillToRect r="100000" b="100000"/>
              </a:path>
            </a:gradFill>
            <a:ln w="9525">
              <a:solidFill>
                <a:schemeClr val="tx1"/>
              </a:solidFill>
              <a:round/>
              <a:headEnd/>
              <a:tailEnd/>
            </a:ln>
          </p:spPr>
          <p:txBody>
            <a:bodyPr wrap="none" anchor="ctr"/>
            <a:lstStyle/>
            <a:p>
              <a:endParaRPr lang="es-ES"/>
            </a:p>
          </p:txBody>
        </p:sp>
        <p:sp>
          <p:nvSpPr>
            <p:cNvPr id="23579" name="Text Box 14"/>
            <p:cNvSpPr txBox="1">
              <a:spLocks noChangeArrowheads="1"/>
            </p:cNvSpPr>
            <p:nvPr/>
          </p:nvSpPr>
          <p:spPr bwMode="auto">
            <a:xfrm>
              <a:off x="4128" y="1056"/>
              <a:ext cx="912" cy="415"/>
            </a:xfrm>
            <a:prstGeom prst="rect">
              <a:avLst/>
            </a:prstGeom>
            <a:noFill/>
            <a:ln w="9525">
              <a:noFill/>
              <a:miter lim="800000"/>
              <a:headEnd/>
              <a:tailEnd/>
            </a:ln>
          </p:spPr>
          <p:txBody>
            <a:bodyPr>
              <a:spAutoFit/>
            </a:bodyPr>
            <a:lstStyle/>
            <a:p>
              <a:pPr>
                <a:lnSpc>
                  <a:spcPct val="50000"/>
                </a:lnSpc>
                <a:spcBef>
                  <a:spcPct val="55000"/>
                </a:spcBef>
              </a:pPr>
              <a:r>
                <a:rPr lang="es-ES_tradnl">
                  <a:solidFill>
                    <a:schemeClr val="bg2"/>
                  </a:solidFill>
                </a:rPr>
                <a:t>Mercado</a:t>
              </a:r>
            </a:p>
            <a:p>
              <a:pPr>
                <a:lnSpc>
                  <a:spcPct val="50000"/>
                </a:lnSpc>
                <a:spcBef>
                  <a:spcPct val="55000"/>
                </a:spcBef>
              </a:pPr>
              <a:r>
                <a:rPr lang="es-ES_tradnl">
                  <a:solidFill>
                    <a:schemeClr val="bg2"/>
                  </a:solidFill>
                </a:rPr>
                <a:t>Potencial</a:t>
              </a:r>
            </a:p>
          </p:txBody>
        </p:sp>
      </p:grpSp>
      <p:grpSp>
        <p:nvGrpSpPr>
          <p:cNvPr id="6" name="Group 15"/>
          <p:cNvGrpSpPr>
            <a:grpSpLocks/>
          </p:cNvGrpSpPr>
          <p:nvPr/>
        </p:nvGrpSpPr>
        <p:grpSpPr bwMode="auto">
          <a:xfrm>
            <a:off x="6705600" y="2362200"/>
            <a:ext cx="990600" cy="2819400"/>
            <a:chOff x="4224" y="1488"/>
            <a:chExt cx="624" cy="1776"/>
          </a:xfrm>
        </p:grpSpPr>
        <p:sp>
          <p:nvSpPr>
            <p:cNvPr id="23576" name="AutoShape 16"/>
            <p:cNvSpPr>
              <a:spLocks noChangeArrowheads="1"/>
            </p:cNvSpPr>
            <p:nvPr/>
          </p:nvSpPr>
          <p:spPr bwMode="auto">
            <a:xfrm>
              <a:off x="4224" y="1488"/>
              <a:ext cx="624" cy="1776"/>
            </a:xfrm>
            <a:prstGeom prst="roundRect">
              <a:avLst>
                <a:gd name="adj" fmla="val 16667"/>
              </a:avLst>
            </a:prstGeom>
            <a:gradFill rotWithShape="0">
              <a:gsLst>
                <a:gs pos="0">
                  <a:srgbClr val="FFFF99"/>
                </a:gs>
                <a:gs pos="100000">
                  <a:srgbClr val="FFCC99"/>
                </a:gs>
              </a:gsLst>
              <a:path path="shape">
                <a:fillToRect l="50000" t="50000" r="50000" b="50000"/>
              </a:path>
            </a:gradFill>
            <a:ln w="9525">
              <a:solidFill>
                <a:schemeClr val="tx1"/>
              </a:solidFill>
              <a:round/>
              <a:headEnd/>
              <a:tailEnd/>
            </a:ln>
          </p:spPr>
          <p:txBody>
            <a:bodyPr wrap="none" anchor="ctr"/>
            <a:lstStyle/>
            <a:p>
              <a:endParaRPr lang="es-ES"/>
            </a:p>
          </p:txBody>
        </p:sp>
        <p:sp>
          <p:nvSpPr>
            <p:cNvPr id="23577" name="Text Box 17"/>
            <p:cNvSpPr txBox="1">
              <a:spLocks noChangeArrowheads="1"/>
            </p:cNvSpPr>
            <p:nvPr/>
          </p:nvSpPr>
          <p:spPr bwMode="auto">
            <a:xfrm rot="-5400000">
              <a:off x="4077" y="2355"/>
              <a:ext cx="907" cy="518"/>
            </a:xfrm>
            <a:prstGeom prst="rect">
              <a:avLst/>
            </a:prstGeom>
            <a:noFill/>
            <a:ln w="9525">
              <a:noFill/>
              <a:miter lim="800000"/>
              <a:headEnd/>
              <a:tailEnd/>
            </a:ln>
          </p:spPr>
          <p:txBody>
            <a:bodyPr>
              <a:spAutoFit/>
            </a:bodyPr>
            <a:lstStyle/>
            <a:p>
              <a:pPr algn="ctr">
                <a:spcBef>
                  <a:spcPct val="50000"/>
                </a:spcBef>
              </a:pPr>
              <a:r>
                <a:rPr lang="es-ES_tradnl">
                  <a:solidFill>
                    <a:schemeClr val="bg2"/>
                  </a:solidFill>
                </a:rPr>
                <a:t>Mercado objetivo</a:t>
              </a:r>
            </a:p>
          </p:txBody>
        </p:sp>
      </p:grpSp>
      <p:sp>
        <p:nvSpPr>
          <p:cNvPr id="546834" name="Oval 18"/>
          <p:cNvSpPr>
            <a:spLocks noChangeArrowheads="1"/>
          </p:cNvSpPr>
          <p:nvPr/>
        </p:nvSpPr>
        <p:spPr bwMode="auto">
          <a:xfrm>
            <a:off x="6248400" y="2209800"/>
            <a:ext cx="1981200" cy="1143000"/>
          </a:xfrm>
          <a:prstGeom prst="ellipse">
            <a:avLst/>
          </a:prstGeom>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1"/>
          </a:gradFill>
          <a:ln w="9525">
            <a:solidFill>
              <a:schemeClr val="tx1"/>
            </a:solidFill>
            <a:round/>
            <a:headEnd/>
            <a:tailEnd/>
          </a:ln>
        </p:spPr>
        <p:txBody>
          <a:bodyPr anchor="ctr"/>
          <a:lstStyle/>
          <a:p>
            <a:pPr algn="ctr"/>
            <a:r>
              <a:rPr lang="es-ES_tradnl">
                <a:solidFill>
                  <a:schemeClr val="bg2"/>
                </a:solidFill>
              </a:rPr>
              <a:t>Mercado de la industria</a:t>
            </a:r>
          </a:p>
        </p:txBody>
      </p:sp>
      <p:sp>
        <p:nvSpPr>
          <p:cNvPr id="546835" name="Text Box 19"/>
          <p:cNvSpPr txBox="1">
            <a:spLocks noChangeArrowheads="1"/>
          </p:cNvSpPr>
          <p:nvPr/>
        </p:nvSpPr>
        <p:spPr bwMode="auto">
          <a:xfrm>
            <a:off x="3505200" y="2743200"/>
            <a:ext cx="1828800" cy="514350"/>
          </a:xfrm>
          <a:prstGeom prst="rect">
            <a:avLst/>
          </a:prstGeom>
          <a:noFill/>
          <a:ln w="57150">
            <a:solidFill>
              <a:schemeClr val="tx1"/>
            </a:solidFill>
            <a:miter lim="800000"/>
            <a:headEnd/>
            <a:tailEnd/>
          </a:ln>
          <a:effectLst/>
        </p:spPr>
        <p:txBody>
          <a:bodyPr>
            <a:spAutoFit/>
          </a:bodyPr>
          <a:lstStyle/>
          <a:p>
            <a:pPr algn="ctr">
              <a:spcBef>
                <a:spcPct val="50000"/>
              </a:spcBef>
              <a:defRPr/>
            </a:pPr>
            <a:r>
              <a:rPr lang="es-ES_tradnl" b="1">
                <a:solidFill>
                  <a:schemeClr val="bg2"/>
                </a:solidFill>
                <a:effectLst>
                  <a:outerShdw blurRad="38100" dist="38100" dir="2700000" algn="tl">
                    <a:srgbClr val="FFFFFF"/>
                  </a:outerShdw>
                </a:effectLst>
                <a:latin typeface="Arial" charset="0"/>
              </a:rPr>
              <a:t>Producto</a:t>
            </a:r>
          </a:p>
        </p:txBody>
      </p:sp>
      <p:grpSp>
        <p:nvGrpSpPr>
          <p:cNvPr id="7" name="Group 20"/>
          <p:cNvGrpSpPr>
            <a:grpSpLocks/>
          </p:cNvGrpSpPr>
          <p:nvPr/>
        </p:nvGrpSpPr>
        <p:grpSpPr bwMode="auto">
          <a:xfrm>
            <a:off x="3352800" y="1600200"/>
            <a:ext cx="2057400" cy="3581400"/>
            <a:chOff x="2352" y="912"/>
            <a:chExt cx="1296" cy="2256"/>
          </a:xfrm>
        </p:grpSpPr>
        <p:sp>
          <p:nvSpPr>
            <p:cNvPr id="23573" name="Rectangle 21"/>
            <p:cNvSpPr>
              <a:spLocks noChangeArrowheads="1"/>
            </p:cNvSpPr>
            <p:nvPr/>
          </p:nvSpPr>
          <p:spPr bwMode="auto">
            <a:xfrm>
              <a:off x="2352" y="2208"/>
              <a:ext cx="1248" cy="384"/>
            </a:xfrm>
            <a:prstGeom prst="rect">
              <a:avLst/>
            </a:prstGeom>
            <a:solidFill>
              <a:srgbClr val="C0C0C0">
                <a:alpha val="50195"/>
              </a:srgbClr>
            </a:solidFill>
            <a:ln w="9525">
              <a:solidFill>
                <a:schemeClr val="tx1"/>
              </a:solidFill>
              <a:miter lim="800000"/>
              <a:headEnd/>
              <a:tailEnd/>
            </a:ln>
          </p:spPr>
          <p:txBody>
            <a:bodyPr wrap="none" anchor="ctr"/>
            <a:lstStyle/>
            <a:p>
              <a:pPr algn="ctr"/>
              <a:r>
                <a:rPr lang="es-ES_tradnl">
                  <a:solidFill>
                    <a:schemeClr val="bg2"/>
                  </a:solidFill>
                </a:rPr>
                <a:t>Competencia 2</a:t>
              </a:r>
            </a:p>
          </p:txBody>
        </p:sp>
        <p:sp>
          <p:nvSpPr>
            <p:cNvPr id="23574" name="Rectangle 22"/>
            <p:cNvSpPr>
              <a:spLocks noChangeArrowheads="1"/>
            </p:cNvSpPr>
            <p:nvPr/>
          </p:nvSpPr>
          <p:spPr bwMode="auto">
            <a:xfrm>
              <a:off x="2352" y="2784"/>
              <a:ext cx="1248" cy="384"/>
            </a:xfrm>
            <a:prstGeom prst="rect">
              <a:avLst/>
            </a:prstGeom>
            <a:solidFill>
              <a:srgbClr val="C0C0C0">
                <a:alpha val="50195"/>
              </a:srgbClr>
            </a:solidFill>
            <a:ln w="9525">
              <a:solidFill>
                <a:schemeClr val="tx1"/>
              </a:solidFill>
              <a:miter lim="800000"/>
              <a:headEnd/>
              <a:tailEnd/>
            </a:ln>
          </p:spPr>
          <p:txBody>
            <a:bodyPr wrap="none" anchor="ctr"/>
            <a:lstStyle/>
            <a:p>
              <a:pPr algn="ctr"/>
              <a:r>
                <a:rPr lang="es-ES_tradnl">
                  <a:solidFill>
                    <a:schemeClr val="bg2"/>
                  </a:solidFill>
                </a:rPr>
                <a:t>Competencia 3</a:t>
              </a:r>
            </a:p>
          </p:txBody>
        </p:sp>
        <p:sp>
          <p:nvSpPr>
            <p:cNvPr id="23575" name="Rectangle 23"/>
            <p:cNvSpPr>
              <a:spLocks noChangeArrowheads="1"/>
            </p:cNvSpPr>
            <p:nvPr/>
          </p:nvSpPr>
          <p:spPr bwMode="auto">
            <a:xfrm>
              <a:off x="2400" y="912"/>
              <a:ext cx="1248" cy="384"/>
            </a:xfrm>
            <a:prstGeom prst="rect">
              <a:avLst/>
            </a:prstGeom>
            <a:solidFill>
              <a:srgbClr val="C0C0C0">
                <a:alpha val="50195"/>
              </a:srgbClr>
            </a:solidFill>
            <a:ln w="9525">
              <a:solidFill>
                <a:schemeClr val="tx1"/>
              </a:solidFill>
              <a:miter lim="800000"/>
              <a:headEnd/>
              <a:tailEnd/>
            </a:ln>
          </p:spPr>
          <p:txBody>
            <a:bodyPr wrap="none" anchor="ctr"/>
            <a:lstStyle/>
            <a:p>
              <a:pPr algn="ctr"/>
              <a:r>
                <a:rPr lang="es-ES_tradnl">
                  <a:solidFill>
                    <a:schemeClr val="bg2"/>
                  </a:solidFill>
                </a:rPr>
                <a:t>Competencia 1</a:t>
              </a:r>
            </a:p>
          </p:txBody>
        </p:sp>
      </p:grpSp>
      <p:grpSp>
        <p:nvGrpSpPr>
          <p:cNvPr id="8" name="Group 24"/>
          <p:cNvGrpSpPr>
            <a:grpSpLocks/>
          </p:cNvGrpSpPr>
          <p:nvPr/>
        </p:nvGrpSpPr>
        <p:grpSpPr bwMode="auto">
          <a:xfrm>
            <a:off x="5105400" y="2286000"/>
            <a:ext cx="1371600" cy="1447800"/>
            <a:chOff x="3216" y="1440"/>
            <a:chExt cx="864" cy="912"/>
          </a:xfrm>
        </p:grpSpPr>
        <p:sp>
          <p:nvSpPr>
            <p:cNvPr id="23571" name="AutoShape 25"/>
            <p:cNvSpPr>
              <a:spLocks noChangeArrowheads="1"/>
            </p:cNvSpPr>
            <p:nvPr/>
          </p:nvSpPr>
          <p:spPr bwMode="auto">
            <a:xfrm rot="-1924707">
              <a:off x="3216" y="1440"/>
              <a:ext cx="864" cy="384"/>
            </a:xfrm>
            <a:prstGeom prst="rightArrow">
              <a:avLst>
                <a:gd name="adj1" fmla="val 50000"/>
                <a:gd name="adj2" fmla="val 56250"/>
              </a:avLst>
            </a:prstGeom>
            <a:gradFill rotWithShape="0">
              <a:gsLst>
                <a:gs pos="0">
                  <a:srgbClr val="FFFF99"/>
                </a:gs>
                <a:gs pos="100000">
                  <a:srgbClr val="FFCC99"/>
                </a:gs>
              </a:gsLst>
              <a:path path="rect">
                <a:fillToRect l="50000" t="50000" r="50000" b="50000"/>
              </a:path>
            </a:gradFill>
            <a:ln w="9525">
              <a:solidFill>
                <a:schemeClr val="tx1"/>
              </a:solidFill>
              <a:miter lim="800000"/>
              <a:headEnd/>
              <a:tailEnd/>
            </a:ln>
          </p:spPr>
          <p:txBody>
            <a:bodyPr wrap="none" anchor="ctr"/>
            <a:lstStyle/>
            <a:p>
              <a:pPr algn="ctr"/>
              <a:r>
                <a:rPr lang="es-ES_tradnl">
                  <a:solidFill>
                    <a:schemeClr val="bg2"/>
                  </a:solidFill>
                </a:rPr>
                <a:t>Canal 1</a:t>
              </a:r>
            </a:p>
          </p:txBody>
        </p:sp>
        <p:sp>
          <p:nvSpPr>
            <p:cNvPr id="23572" name="AutoShape 26"/>
            <p:cNvSpPr>
              <a:spLocks noChangeArrowheads="1"/>
            </p:cNvSpPr>
            <p:nvPr/>
          </p:nvSpPr>
          <p:spPr bwMode="auto">
            <a:xfrm rot="1971630">
              <a:off x="3216" y="1968"/>
              <a:ext cx="864" cy="384"/>
            </a:xfrm>
            <a:prstGeom prst="rightArrow">
              <a:avLst>
                <a:gd name="adj1" fmla="val 50000"/>
                <a:gd name="adj2" fmla="val 56250"/>
              </a:avLst>
            </a:prstGeom>
            <a:gradFill rotWithShape="0">
              <a:gsLst>
                <a:gs pos="0">
                  <a:srgbClr val="FFFF99"/>
                </a:gs>
                <a:gs pos="100000">
                  <a:srgbClr val="FFCC99"/>
                </a:gs>
              </a:gsLst>
              <a:path path="rect">
                <a:fillToRect l="50000" t="50000" r="50000" b="50000"/>
              </a:path>
            </a:gradFill>
            <a:ln w="9525">
              <a:solidFill>
                <a:schemeClr val="tx1"/>
              </a:solidFill>
              <a:miter lim="800000"/>
              <a:headEnd/>
              <a:tailEnd/>
            </a:ln>
          </p:spPr>
          <p:txBody>
            <a:bodyPr wrap="none" anchor="ctr"/>
            <a:lstStyle/>
            <a:p>
              <a:pPr algn="ctr"/>
              <a:r>
                <a:rPr lang="es-ES_tradnl">
                  <a:solidFill>
                    <a:schemeClr val="bg2"/>
                  </a:solidFill>
                </a:rPr>
                <a:t>Canal 2</a:t>
              </a:r>
            </a:p>
          </p:txBody>
        </p:sp>
      </p:grpSp>
      <p:sp>
        <p:nvSpPr>
          <p:cNvPr id="23565" name="AutoShape 27"/>
          <p:cNvSpPr>
            <a:spLocks noChangeArrowheads="1"/>
          </p:cNvSpPr>
          <p:nvPr/>
        </p:nvSpPr>
        <p:spPr bwMode="auto">
          <a:xfrm>
            <a:off x="1676400" y="1752600"/>
            <a:ext cx="1524000" cy="609600"/>
          </a:xfrm>
          <a:prstGeom prst="octagon">
            <a:avLst>
              <a:gd name="adj" fmla="val 29287"/>
            </a:avLst>
          </a:prstGeom>
          <a:gradFill rotWithShape="0">
            <a:gsLst>
              <a:gs pos="0">
                <a:srgbClr val="FFFFFF"/>
              </a:gs>
              <a:gs pos="100000">
                <a:srgbClr val="FFCCFF"/>
              </a:gs>
            </a:gsLst>
            <a:path path="shape">
              <a:fillToRect l="50000" t="50000" r="50000" b="50000"/>
            </a:path>
          </a:gradFill>
          <a:ln w="9525">
            <a:solidFill>
              <a:schemeClr val="tx1"/>
            </a:solidFill>
            <a:miter lim="800000"/>
            <a:headEnd/>
            <a:tailEnd/>
          </a:ln>
        </p:spPr>
        <p:txBody>
          <a:bodyPr wrap="none" anchor="ctr"/>
          <a:lstStyle/>
          <a:p>
            <a:pPr algn="ctr"/>
            <a:r>
              <a:rPr lang="es-ES_tradnl" sz="2000">
                <a:solidFill>
                  <a:schemeClr val="bg2"/>
                </a:solidFill>
              </a:rPr>
              <a:t>Proveedor 1</a:t>
            </a:r>
          </a:p>
        </p:txBody>
      </p:sp>
      <p:sp>
        <p:nvSpPr>
          <p:cNvPr id="23566" name="AutoShape 28"/>
          <p:cNvSpPr>
            <a:spLocks noChangeArrowheads="1"/>
          </p:cNvSpPr>
          <p:nvPr/>
        </p:nvSpPr>
        <p:spPr bwMode="auto">
          <a:xfrm>
            <a:off x="1676400" y="2743200"/>
            <a:ext cx="1524000" cy="609600"/>
          </a:xfrm>
          <a:prstGeom prst="octagon">
            <a:avLst>
              <a:gd name="adj" fmla="val 29287"/>
            </a:avLst>
          </a:prstGeom>
          <a:gradFill rotWithShape="0">
            <a:gsLst>
              <a:gs pos="0">
                <a:srgbClr val="FFFFFF"/>
              </a:gs>
              <a:gs pos="100000">
                <a:srgbClr val="FFCCFF"/>
              </a:gs>
            </a:gsLst>
            <a:path path="shape">
              <a:fillToRect l="50000" t="50000" r="50000" b="50000"/>
            </a:path>
          </a:gradFill>
          <a:ln w="9525">
            <a:solidFill>
              <a:schemeClr val="tx1"/>
            </a:solidFill>
            <a:miter lim="800000"/>
            <a:headEnd/>
            <a:tailEnd/>
          </a:ln>
        </p:spPr>
        <p:txBody>
          <a:bodyPr wrap="none" anchor="ctr"/>
          <a:lstStyle/>
          <a:p>
            <a:pPr algn="ctr"/>
            <a:r>
              <a:rPr lang="es-ES_tradnl" sz="2000">
                <a:solidFill>
                  <a:schemeClr val="bg2"/>
                </a:solidFill>
              </a:rPr>
              <a:t>Proveedor 2</a:t>
            </a:r>
          </a:p>
        </p:txBody>
      </p:sp>
      <p:sp>
        <p:nvSpPr>
          <p:cNvPr id="23567" name="AutoShape 29"/>
          <p:cNvSpPr>
            <a:spLocks noChangeArrowheads="1"/>
          </p:cNvSpPr>
          <p:nvPr/>
        </p:nvSpPr>
        <p:spPr bwMode="auto">
          <a:xfrm>
            <a:off x="1676400" y="3733800"/>
            <a:ext cx="1524000" cy="609600"/>
          </a:xfrm>
          <a:prstGeom prst="octagon">
            <a:avLst>
              <a:gd name="adj" fmla="val 29287"/>
            </a:avLst>
          </a:prstGeom>
          <a:gradFill rotWithShape="0">
            <a:gsLst>
              <a:gs pos="0">
                <a:srgbClr val="FFFFFF"/>
              </a:gs>
              <a:gs pos="100000">
                <a:srgbClr val="FFCCFF"/>
              </a:gs>
            </a:gsLst>
            <a:path path="shape">
              <a:fillToRect l="50000" t="50000" r="50000" b="50000"/>
            </a:path>
          </a:gradFill>
          <a:ln w="9525">
            <a:solidFill>
              <a:schemeClr val="tx1"/>
            </a:solidFill>
            <a:miter lim="800000"/>
            <a:headEnd/>
            <a:tailEnd/>
          </a:ln>
        </p:spPr>
        <p:txBody>
          <a:bodyPr wrap="none" anchor="ctr"/>
          <a:lstStyle/>
          <a:p>
            <a:pPr algn="ctr"/>
            <a:r>
              <a:rPr lang="es-ES_tradnl" sz="2000">
                <a:solidFill>
                  <a:schemeClr val="bg2"/>
                </a:solidFill>
              </a:rPr>
              <a:t>Proveedor 3</a:t>
            </a:r>
          </a:p>
        </p:txBody>
      </p:sp>
      <p:sp>
        <p:nvSpPr>
          <p:cNvPr id="23568" name="AutoShape 30"/>
          <p:cNvSpPr>
            <a:spLocks noChangeArrowheads="1"/>
          </p:cNvSpPr>
          <p:nvPr/>
        </p:nvSpPr>
        <p:spPr bwMode="auto">
          <a:xfrm>
            <a:off x="1676400" y="4572000"/>
            <a:ext cx="1524000" cy="609600"/>
          </a:xfrm>
          <a:prstGeom prst="octagon">
            <a:avLst>
              <a:gd name="adj" fmla="val 29287"/>
            </a:avLst>
          </a:prstGeom>
          <a:gradFill rotWithShape="0">
            <a:gsLst>
              <a:gs pos="0">
                <a:srgbClr val="FFFFFF"/>
              </a:gs>
              <a:gs pos="100000">
                <a:srgbClr val="FFCCFF"/>
              </a:gs>
            </a:gsLst>
            <a:path path="shape">
              <a:fillToRect l="50000" t="50000" r="50000" b="50000"/>
            </a:path>
          </a:gradFill>
          <a:ln w="9525">
            <a:solidFill>
              <a:schemeClr val="tx1"/>
            </a:solidFill>
            <a:miter lim="800000"/>
            <a:headEnd/>
            <a:tailEnd/>
          </a:ln>
        </p:spPr>
        <p:txBody>
          <a:bodyPr wrap="none" anchor="ctr"/>
          <a:lstStyle/>
          <a:p>
            <a:pPr algn="ctr"/>
            <a:r>
              <a:rPr lang="es-ES_tradnl" sz="2000">
                <a:solidFill>
                  <a:schemeClr val="bg2"/>
                </a:solidFill>
              </a:rPr>
              <a:t>Proveedor 4</a:t>
            </a:r>
          </a:p>
        </p:txBody>
      </p:sp>
      <p:sp>
        <p:nvSpPr>
          <p:cNvPr id="546847" name="AutoShape 31"/>
          <p:cNvSpPr>
            <a:spLocks noChangeArrowheads="1"/>
          </p:cNvSpPr>
          <p:nvPr/>
        </p:nvSpPr>
        <p:spPr bwMode="auto">
          <a:xfrm>
            <a:off x="838200" y="3124200"/>
            <a:ext cx="5562600" cy="914400"/>
          </a:xfrm>
          <a:prstGeom prst="leftRightArrow">
            <a:avLst>
              <a:gd name="adj1" fmla="val 53815"/>
              <a:gd name="adj2" fmla="val 54356"/>
            </a:avLst>
          </a:prstGeom>
          <a:gradFill rotWithShape="0">
            <a:gsLst>
              <a:gs pos="0">
                <a:srgbClr val="FF99FF"/>
              </a:gs>
              <a:gs pos="50000">
                <a:srgbClr val="33CCCC"/>
              </a:gs>
              <a:gs pos="100000">
                <a:srgbClr val="FF99FF"/>
              </a:gs>
            </a:gsLst>
            <a:lin ang="5400000" scaled="1"/>
          </a:gradFill>
          <a:ln w="9525">
            <a:solidFill>
              <a:schemeClr val="tx1"/>
            </a:solidFill>
            <a:miter lim="800000"/>
            <a:headEnd/>
            <a:tailEnd/>
          </a:ln>
          <a:effectLst/>
        </p:spPr>
        <p:txBody>
          <a:bodyPr wrap="none" anchor="ctr"/>
          <a:lstStyle/>
          <a:p>
            <a:pPr algn="ctr">
              <a:defRPr/>
            </a:pPr>
            <a:r>
              <a:rPr lang="es-ES_tradnl" b="1">
                <a:solidFill>
                  <a:schemeClr val="bg2"/>
                </a:solidFill>
                <a:effectLst>
                  <a:outerShdw blurRad="38100" dist="38100" dir="2700000" algn="tl">
                    <a:srgbClr val="FFFFFF"/>
                  </a:outerShdw>
                </a:effectLst>
                <a:latin typeface="Arial" charset="0"/>
              </a:rPr>
              <a:t>Integración vertical (Cadenas de Valor)</a:t>
            </a:r>
          </a:p>
        </p:txBody>
      </p:sp>
      <p:sp>
        <p:nvSpPr>
          <p:cNvPr id="546848" name="AutoShape 32"/>
          <p:cNvSpPr>
            <a:spLocks noChangeArrowheads="1"/>
          </p:cNvSpPr>
          <p:nvPr/>
        </p:nvSpPr>
        <p:spPr bwMode="auto">
          <a:xfrm rot="-5400000">
            <a:off x="2171700" y="2933700"/>
            <a:ext cx="4343400" cy="609600"/>
          </a:xfrm>
          <a:prstGeom prst="leftRightArrow">
            <a:avLst>
              <a:gd name="adj1" fmla="val 73963"/>
              <a:gd name="adj2" fmla="val 82696"/>
            </a:avLst>
          </a:prstGeom>
          <a:gradFill rotWithShape="0">
            <a:gsLst>
              <a:gs pos="0">
                <a:srgbClr val="99CCFF"/>
              </a:gs>
              <a:gs pos="100000">
                <a:srgbClr val="FFCC99"/>
              </a:gs>
            </a:gsLst>
            <a:lin ang="5400000" scaled="1"/>
          </a:gradFill>
          <a:ln w="9525">
            <a:solidFill>
              <a:schemeClr val="tx1"/>
            </a:solidFill>
            <a:miter lim="800000"/>
            <a:headEnd/>
            <a:tailEnd/>
          </a:ln>
          <a:effectLst/>
        </p:spPr>
        <p:txBody>
          <a:bodyPr wrap="none" anchor="ctr"/>
          <a:lstStyle/>
          <a:p>
            <a:pPr algn="ctr">
              <a:defRPr/>
            </a:pPr>
            <a:r>
              <a:rPr lang="es-ES_tradnl" b="1">
                <a:solidFill>
                  <a:schemeClr val="bg2"/>
                </a:solidFill>
                <a:effectLst>
                  <a:outerShdw blurRad="38100" dist="38100" dir="2700000" algn="tl">
                    <a:srgbClr val="FFFFFF"/>
                  </a:outerShdw>
                </a:effectLst>
                <a:latin typeface="Arial" charset="0"/>
              </a:rPr>
              <a:t>Integración horizontal</a:t>
            </a:r>
          </a:p>
        </p:txBody>
      </p:sp>
      <p:graphicFrame>
        <p:nvGraphicFramePr>
          <p:cNvPr id="23554" name="Object 3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3554" name="Imagen" r:id="rId4" imgW="1728720" imgH="3252600" progId="MS_ClipArt_Gallery.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546835"/>
                                        </p:tgtEl>
                                        <p:attrNameLst>
                                          <p:attrName>style.visibility</p:attrName>
                                        </p:attrNameLst>
                                      </p:cBhvr>
                                      <p:to>
                                        <p:strVal val="visible"/>
                                      </p:to>
                                    </p:set>
                                    <p:anim calcmode="lin" valueType="num">
                                      <p:cBhvr>
                                        <p:cTn id="13" dur="1000" fill="hold"/>
                                        <p:tgtEl>
                                          <p:spTgt spid="546835"/>
                                        </p:tgtEl>
                                        <p:attrNameLst>
                                          <p:attrName>ppt_w</p:attrName>
                                        </p:attrNameLst>
                                      </p:cBhvr>
                                      <p:tavLst>
                                        <p:tav tm="0">
                                          <p:val>
                                            <p:fltVal val="0"/>
                                          </p:val>
                                        </p:tav>
                                        <p:tav tm="100000">
                                          <p:val>
                                            <p:strVal val="#ppt_w"/>
                                          </p:val>
                                        </p:tav>
                                      </p:tavLst>
                                    </p:anim>
                                    <p:anim calcmode="lin" valueType="num">
                                      <p:cBhvr>
                                        <p:cTn id="14" dur="1000" fill="hold"/>
                                        <p:tgtEl>
                                          <p:spTgt spid="546835"/>
                                        </p:tgtEl>
                                        <p:attrNameLst>
                                          <p:attrName>ppt_h</p:attrName>
                                        </p:attrNameLst>
                                      </p:cBhvr>
                                      <p:tavLst>
                                        <p:tav tm="0">
                                          <p:val>
                                            <p:fltVal val="0"/>
                                          </p:val>
                                        </p:tav>
                                        <p:tav tm="100000">
                                          <p:val>
                                            <p:strVal val="#ppt_h"/>
                                          </p:val>
                                        </p:tav>
                                      </p:tavLst>
                                    </p:anim>
                                    <p:anim calcmode="lin" valueType="num">
                                      <p:cBhvr>
                                        <p:cTn id="15" dur="1000" fill="hold"/>
                                        <p:tgtEl>
                                          <p:spTgt spid="54683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4683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ppt_h/2"/>
                                          </p:val>
                                        </p:tav>
                                        <p:tav tm="100000">
                                          <p:val>
                                            <p:strVal val="#ppt_y"/>
                                          </p:val>
                                        </p:tav>
                                      </p:tavLst>
                                    </p:anim>
                                    <p:anim calcmode="lin" valueType="num">
                                      <p:cBhvr>
                                        <p:cTn id="23" dur="500" fill="hold"/>
                                        <p:tgtEl>
                                          <p:spTgt spid="4"/>
                                        </p:tgtEl>
                                        <p:attrNameLst>
                                          <p:attrName>ppt_w</p:attrName>
                                        </p:attrNameLst>
                                      </p:cBhvr>
                                      <p:tavLst>
                                        <p:tav tm="0">
                                          <p:val>
                                            <p:strVal val="#ppt_w"/>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ppt_x</p:attrName>
                                        </p:attrNameLst>
                                      </p:cBhvr>
                                      <p:tavLst>
                                        <p:tav tm="0">
                                          <p:val>
                                            <p:strVal val="#ppt_x"/>
                                          </p:val>
                                        </p:tav>
                                        <p:tav tm="100000">
                                          <p:val>
                                            <p:strVal val="#ppt_x"/>
                                          </p:val>
                                        </p:tav>
                                      </p:tavLst>
                                    </p:anim>
                                    <p:anim calcmode="lin" valueType="num">
                                      <p:cBhvr>
                                        <p:cTn id="30" dur="500" fill="hold"/>
                                        <p:tgtEl>
                                          <p:spTgt spid="5"/>
                                        </p:tgtEl>
                                        <p:attrNameLst>
                                          <p:attrName>ppt_y</p:attrName>
                                        </p:attrNameLst>
                                      </p:cBhvr>
                                      <p:tavLst>
                                        <p:tav tm="0">
                                          <p:val>
                                            <p:strVal val="#ppt_y-#ppt_h/2"/>
                                          </p:val>
                                        </p:tav>
                                        <p:tav tm="100000">
                                          <p:val>
                                            <p:strVal val="#ppt_y"/>
                                          </p:val>
                                        </p:tav>
                                      </p:tavLst>
                                    </p:anim>
                                    <p:anim calcmode="lin" valueType="num">
                                      <p:cBhvr>
                                        <p:cTn id="31" dur="500" fill="hold"/>
                                        <p:tgtEl>
                                          <p:spTgt spid="5"/>
                                        </p:tgtEl>
                                        <p:attrNameLst>
                                          <p:attrName>ppt_w</p:attrName>
                                        </p:attrNameLst>
                                      </p:cBhvr>
                                      <p:tavLst>
                                        <p:tav tm="0">
                                          <p:val>
                                            <p:strVal val="#ppt_w"/>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righ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546834"/>
                                        </p:tgtEl>
                                        <p:attrNameLst>
                                          <p:attrName>style.visibility</p:attrName>
                                        </p:attrNameLst>
                                      </p:cBhvr>
                                      <p:to>
                                        <p:strVal val="visible"/>
                                      </p:to>
                                    </p:set>
                                    <p:anim calcmode="lin" valueType="num">
                                      <p:cBhvr>
                                        <p:cTn id="42" dur="500" fill="hold"/>
                                        <p:tgtEl>
                                          <p:spTgt spid="546834"/>
                                        </p:tgtEl>
                                        <p:attrNameLst>
                                          <p:attrName>ppt_w</p:attrName>
                                        </p:attrNameLst>
                                      </p:cBhvr>
                                      <p:tavLst>
                                        <p:tav tm="0">
                                          <p:val>
                                            <p:fltVal val="0"/>
                                          </p:val>
                                        </p:tav>
                                        <p:tav tm="100000">
                                          <p:val>
                                            <p:strVal val="#ppt_w"/>
                                          </p:val>
                                        </p:tav>
                                      </p:tavLst>
                                    </p:anim>
                                    <p:anim calcmode="lin" valueType="num">
                                      <p:cBhvr>
                                        <p:cTn id="43" dur="500" fill="hold"/>
                                        <p:tgtEl>
                                          <p:spTgt spid="546834"/>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checkerboard(across)">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46848"/>
                                        </p:tgtEl>
                                        <p:attrNameLst>
                                          <p:attrName>style.visibility</p:attrName>
                                        </p:attrNameLst>
                                      </p:cBhvr>
                                      <p:to>
                                        <p:strVal val="visible"/>
                                      </p:to>
                                    </p:set>
                                    <p:anim calcmode="lin" valueType="num">
                                      <p:cBhvr additive="base">
                                        <p:cTn id="53" dur="500" fill="hold"/>
                                        <p:tgtEl>
                                          <p:spTgt spid="546848"/>
                                        </p:tgtEl>
                                        <p:attrNameLst>
                                          <p:attrName>ppt_x</p:attrName>
                                        </p:attrNameLst>
                                      </p:cBhvr>
                                      <p:tavLst>
                                        <p:tav tm="0">
                                          <p:val>
                                            <p:strVal val="#ppt_x"/>
                                          </p:val>
                                        </p:tav>
                                        <p:tav tm="100000">
                                          <p:val>
                                            <p:strVal val="#ppt_x"/>
                                          </p:val>
                                        </p:tav>
                                      </p:tavLst>
                                    </p:anim>
                                    <p:anim calcmode="lin" valueType="num">
                                      <p:cBhvr additive="base">
                                        <p:cTn id="54" dur="500" fill="hold"/>
                                        <p:tgtEl>
                                          <p:spTgt spid="546848"/>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54684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9" presetClass="entr" presetSubtype="10" fill="hold" nodeType="click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0" fill="hold"/>
                                        <p:tgtEl>
                                          <p:spTgt spid="8"/>
                                        </p:tgtEl>
                                        <p:attrNameLst>
                                          <p:attrName>ppt_w</p:attrName>
                                        </p:attrNameLst>
                                      </p:cBhvr>
                                      <p:tavLst>
                                        <p:tav tm="0" fmla="#ppt_w*sin(2.5*pi*$)">
                                          <p:val>
                                            <p:fltVal val="0"/>
                                          </p:val>
                                        </p:tav>
                                        <p:tav tm="100000">
                                          <p:val>
                                            <p:fltVal val="1"/>
                                          </p:val>
                                        </p:tav>
                                      </p:tavLst>
                                    </p:anim>
                                    <p:anim calcmode="lin" valueType="num">
                                      <p:cBhvr>
                                        <p:cTn id="60" dur="5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546847"/>
                                        </p:tgtEl>
                                        <p:attrNameLst>
                                          <p:attrName>style.visibility</p:attrName>
                                        </p:attrNameLst>
                                      </p:cBhvr>
                                      <p:to>
                                        <p:strVal val="visible"/>
                                      </p:to>
                                    </p:set>
                                    <p:anim calcmode="lin" valueType="num">
                                      <p:cBhvr additive="base">
                                        <p:cTn id="65" dur="500" fill="hold"/>
                                        <p:tgtEl>
                                          <p:spTgt spid="546847"/>
                                        </p:tgtEl>
                                        <p:attrNameLst>
                                          <p:attrName>ppt_x</p:attrName>
                                        </p:attrNameLst>
                                      </p:cBhvr>
                                      <p:tavLst>
                                        <p:tav tm="0">
                                          <p:val>
                                            <p:strVal val="1+#ppt_w/2"/>
                                          </p:val>
                                        </p:tav>
                                        <p:tav tm="100000">
                                          <p:val>
                                            <p:strVal val="#ppt_x"/>
                                          </p:val>
                                        </p:tav>
                                      </p:tavLst>
                                    </p:anim>
                                    <p:anim calcmode="lin" valueType="num">
                                      <p:cBhvr additive="base">
                                        <p:cTn id="66" dur="500" fill="hold"/>
                                        <p:tgtEl>
                                          <p:spTgt spid="54684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54684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34" grpId="0" animBg="1" autoUpdateAnimBg="0"/>
      <p:bldP spid="546835" grpId="0" animBg="1" autoUpdateAnimBg="0"/>
      <p:bldP spid="546847" grpId="0" animBg="1" autoUpdateAnimBg="0"/>
      <p:bldP spid="546848"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s-ES_tradnl" sz="3600" smtClean="0"/>
              <a:t>Estudio Macroeconómico</a:t>
            </a:r>
            <a:endParaRPr lang="es-ES_tradnl" smtClean="0"/>
          </a:p>
        </p:txBody>
      </p:sp>
      <p:sp>
        <p:nvSpPr>
          <p:cNvPr id="466947" name="Rectangle 3"/>
          <p:cNvSpPr>
            <a:spLocks noGrp="1" noChangeArrowheads="1"/>
          </p:cNvSpPr>
          <p:nvPr>
            <p:ph type="body" idx="1"/>
          </p:nvPr>
        </p:nvSpPr>
        <p:spPr/>
        <p:txBody>
          <a:bodyPr/>
          <a:lstStyle/>
          <a:p>
            <a:pPr algn="just" eaLnBrk="1" hangingPunct="1">
              <a:defRPr/>
            </a:pPr>
            <a:endParaRPr lang="es-ES_tradnl" sz="2000" smtClean="0"/>
          </a:p>
          <a:p>
            <a:pPr algn="just" eaLnBrk="1" hangingPunct="1">
              <a:defRPr/>
            </a:pPr>
            <a:r>
              <a:rPr lang="es-ES_tradnl" sz="2000" smtClean="0"/>
              <a:t>E</a:t>
            </a:r>
            <a:r>
              <a:rPr lang="es-EC" sz="2000" smtClean="0"/>
              <a:t>studio de las diversas variables económicas.</a:t>
            </a:r>
          </a:p>
          <a:p>
            <a:pPr lvl="1" algn="just" eaLnBrk="1" hangingPunct="1">
              <a:defRPr/>
            </a:pPr>
            <a:r>
              <a:rPr lang="es-EC" sz="2000" smtClean="0"/>
              <a:t>Del país en donde se va a realizar la producción.</a:t>
            </a:r>
          </a:p>
          <a:p>
            <a:pPr lvl="1" algn="just" eaLnBrk="1" hangingPunct="1">
              <a:defRPr/>
            </a:pPr>
            <a:r>
              <a:rPr lang="es-EC" sz="2000" smtClean="0"/>
              <a:t>Del país del mercado destino.</a:t>
            </a:r>
          </a:p>
          <a:p>
            <a:pPr lvl="1" algn="just" eaLnBrk="1" hangingPunct="1">
              <a:defRPr/>
            </a:pPr>
            <a:r>
              <a:rPr lang="es-EC" sz="2000" smtClean="0"/>
              <a:t>Del país de los proveedores.</a:t>
            </a:r>
          </a:p>
          <a:p>
            <a:pPr algn="just" eaLnBrk="1" hangingPunct="1">
              <a:defRPr/>
            </a:pPr>
            <a:r>
              <a:rPr lang="es-EC" sz="2000" smtClean="0"/>
              <a:t>Va a afectar directamente al proyecto.</a:t>
            </a:r>
          </a:p>
          <a:p>
            <a:pPr algn="just" eaLnBrk="1" hangingPunct="1">
              <a:defRPr/>
            </a:pPr>
            <a:r>
              <a:rPr lang="es-EC" sz="2000" smtClean="0"/>
              <a:t>No decide en sí el realizar o no el proyecto, pero la información por él proporcionada va a afectar el análisis del mismo mediante los  otros estudios.</a:t>
            </a:r>
          </a:p>
          <a:p>
            <a:pPr algn="just" eaLnBrk="1" hangingPunct="1">
              <a:defRPr/>
            </a:pPr>
            <a:endParaRPr lang="es-EC" sz="2000" smtClean="0"/>
          </a:p>
          <a:p>
            <a:pPr algn="r" eaLnBrk="1" hangingPunct="1">
              <a:buFont typeface="Wingdings" pitchFamily="2" charset="2"/>
              <a:buNone/>
              <a:defRPr/>
            </a:pPr>
            <a:r>
              <a:rPr lang="es-EC" sz="2000" b="1" smtClean="0"/>
              <a:t>...</a:t>
            </a:r>
            <a:endParaRPr lang="es-ES_tradnl" sz="2000" smtClean="0"/>
          </a:p>
        </p:txBody>
      </p:sp>
    </p:spTree>
  </p:cSld>
  <p:clrMapOvr>
    <a:masterClrMapping/>
  </p:clrMapOvr>
  <p:transition>
    <p:sndAc>
      <p:stSnd>
        <p:snd r:embed="rId2" name="DIALOG.WAV"/>
      </p:stSnd>
    </p:sndAc>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s-ES_tradnl" sz="3200" smtClean="0"/>
              <a:t>Estudio Macroeconómico (cont. I)</a:t>
            </a:r>
            <a:endParaRPr lang="es-ES_tradnl" smtClean="0"/>
          </a:p>
        </p:txBody>
      </p:sp>
      <p:sp>
        <p:nvSpPr>
          <p:cNvPr id="467971" name="Rectangle 3"/>
          <p:cNvSpPr>
            <a:spLocks noGrp="1" noChangeArrowheads="1"/>
          </p:cNvSpPr>
          <p:nvPr>
            <p:ph type="body" idx="1"/>
          </p:nvPr>
        </p:nvSpPr>
        <p:spPr/>
        <p:txBody>
          <a:bodyPr/>
          <a:lstStyle/>
          <a:p>
            <a:pPr algn="just" eaLnBrk="1" hangingPunct="1">
              <a:lnSpc>
                <a:spcPct val="90000"/>
              </a:lnSpc>
              <a:defRPr/>
            </a:pPr>
            <a:r>
              <a:rPr lang="es-EC" sz="2000" smtClean="0"/>
              <a:t>Tasas de inflación:</a:t>
            </a:r>
          </a:p>
          <a:p>
            <a:pPr lvl="1" algn="just" eaLnBrk="1" hangingPunct="1">
              <a:lnSpc>
                <a:spcPct val="90000"/>
              </a:lnSpc>
              <a:defRPr/>
            </a:pPr>
            <a:r>
              <a:rPr lang="es-EC" sz="1800" smtClean="0"/>
              <a:t>Internas.- Afectan costos de producción</a:t>
            </a:r>
          </a:p>
          <a:p>
            <a:pPr lvl="1" algn="just" eaLnBrk="1" hangingPunct="1">
              <a:lnSpc>
                <a:spcPct val="90000"/>
              </a:lnSpc>
              <a:defRPr/>
            </a:pPr>
            <a:r>
              <a:rPr lang="es-EC" sz="1800" smtClean="0"/>
              <a:t>Externas.- Afectan insumos importados / Demanda</a:t>
            </a:r>
          </a:p>
          <a:p>
            <a:pPr algn="just" eaLnBrk="1" hangingPunct="1">
              <a:lnSpc>
                <a:spcPct val="90000"/>
              </a:lnSpc>
              <a:defRPr/>
            </a:pPr>
            <a:r>
              <a:rPr lang="es-EC" sz="2000" smtClean="0"/>
              <a:t>Políticas cambiarias</a:t>
            </a:r>
          </a:p>
          <a:p>
            <a:pPr lvl="1" algn="just" eaLnBrk="1" hangingPunct="1">
              <a:lnSpc>
                <a:spcPct val="90000"/>
              </a:lnSpc>
              <a:defRPr/>
            </a:pPr>
            <a:r>
              <a:rPr lang="es-EC" sz="1800" smtClean="0"/>
              <a:t>Encarecen / abaratan insumos importados</a:t>
            </a:r>
          </a:p>
          <a:p>
            <a:pPr lvl="1" algn="just" eaLnBrk="1" hangingPunct="1">
              <a:lnSpc>
                <a:spcPct val="90000"/>
              </a:lnSpc>
              <a:defRPr/>
            </a:pPr>
            <a:r>
              <a:rPr lang="es-EC" sz="1800" smtClean="0"/>
              <a:t>Afectan precio que se recibe por las exportaciones</a:t>
            </a:r>
          </a:p>
          <a:p>
            <a:pPr algn="just" eaLnBrk="1" hangingPunct="1">
              <a:lnSpc>
                <a:spcPct val="90000"/>
              </a:lnSpc>
              <a:defRPr/>
            </a:pPr>
            <a:r>
              <a:rPr lang="es-EC" sz="2000" smtClean="0"/>
              <a:t>Políticas salariales / Desempleo </a:t>
            </a:r>
          </a:p>
          <a:p>
            <a:pPr lvl="1" algn="just" eaLnBrk="1" hangingPunct="1">
              <a:lnSpc>
                <a:spcPct val="90000"/>
              </a:lnSpc>
              <a:defRPr/>
            </a:pPr>
            <a:r>
              <a:rPr lang="es-EC" sz="1800" smtClean="0"/>
              <a:t>Afectan Demanda</a:t>
            </a:r>
          </a:p>
          <a:p>
            <a:pPr lvl="1" algn="just" eaLnBrk="1" hangingPunct="1">
              <a:lnSpc>
                <a:spcPct val="90000"/>
              </a:lnSpc>
              <a:defRPr/>
            </a:pPr>
            <a:r>
              <a:rPr lang="es-EC" sz="1800" smtClean="0"/>
              <a:t>Afectan a  Disponibilidad de mano de Obra</a:t>
            </a:r>
          </a:p>
          <a:p>
            <a:pPr lvl="1" algn="just" eaLnBrk="1" hangingPunct="1">
              <a:lnSpc>
                <a:spcPct val="90000"/>
              </a:lnSpc>
              <a:defRPr/>
            </a:pPr>
            <a:endParaRPr lang="es-EC" sz="1800" smtClean="0"/>
          </a:p>
          <a:p>
            <a:pPr lvl="1" algn="just" eaLnBrk="1" hangingPunct="1">
              <a:lnSpc>
                <a:spcPct val="90000"/>
              </a:lnSpc>
              <a:defRPr/>
            </a:pPr>
            <a:endParaRPr lang="es-EC" sz="1800" smtClean="0"/>
          </a:p>
          <a:p>
            <a:pPr algn="r" eaLnBrk="1" hangingPunct="1">
              <a:lnSpc>
                <a:spcPct val="90000"/>
              </a:lnSpc>
              <a:buFont typeface="Wingdings" pitchFamily="2" charset="2"/>
              <a:buNone/>
              <a:defRPr/>
            </a:pPr>
            <a:r>
              <a:rPr lang="es-EC" sz="2000" b="1" smtClean="0"/>
              <a:t>...</a:t>
            </a:r>
            <a:endParaRPr lang="es-EC" sz="2000" smtClean="0"/>
          </a:p>
        </p:txBody>
      </p:sp>
    </p:spTree>
  </p:cSld>
  <p:clrMapOvr>
    <a:masterClrMapping/>
  </p:clrMapOvr>
  <p:transition>
    <p:sndAc>
      <p:stSnd>
        <p:snd r:embed="rId2" name="DIALOG.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s-ES_tradnl" sz="3600" smtClean="0"/>
              <a:t>La Planeación Como Herramienta de </a:t>
            </a:r>
            <a:br>
              <a:rPr lang="es-ES_tradnl" sz="3600" smtClean="0"/>
            </a:br>
            <a:r>
              <a:rPr lang="es-ES_tradnl" sz="3600" smtClean="0"/>
              <a:t>Toma de Decisiones (cont. II)</a:t>
            </a:r>
            <a:endParaRPr lang="es-ES_tradnl" smtClean="0"/>
          </a:p>
        </p:txBody>
      </p:sp>
      <p:sp>
        <p:nvSpPr>
          <p:cNvPr id="450563" name="Rectangle 3"/>
          <p:cNvSpPr>
            <a:spLocks noGrp="1" noChangeArrowheads="1"/>
          </p:cNvSpPr>
          <p:nvPr>
            <p:ph type="body" idx="1"/>
          </p:nvPr>
        </p:nvSpPr>
        <p:spPr/>
        <p:txBody>
          <a:bodyPr/>
          <a:lstStyle/>
          <a:p>
            <a:pPr eaLnBrk="1" hangingPunct="1">
              <a:defRPr/>
            </a:pPr>
            <a:r>
              <a:rPr lang="es-EC" sz="2000" smtClean="0"/>
              <a:t>Además de la decisión de ejecutar o no un proyecto, la fase de evaluación nos brinda la posibilidad de retroalimentar de información al mismo y decidir cambiar su enfoque.</a:t>
            </a:r>
          </a:p>
          <a:p>
            <a:pPr eaLnBrk="1" hangingPunct="1">
              <a:defRPr/>
            </a:pPr>
            <a:r>
              <a:rPr lang="es-EC" sz="2000" smtClean="0"/>
              <a:t>Con base en la simulación que representa la evaluación, podemos realizar cambios en la fase de formulación del mismo,  para que funcione de mejor forma.</a:t>
            </a:r>
          </a:p>
          <a:p>
            <a:pPr eaLnBrk="1" hangingPunct="1">
              <a:defRPr/>
            </a:pPr>
            <a:r>
              <a:rPr lang="es-EC" sz="2000" smtClean="0"/>
              <a:t>Debemos de ser lo mas realistas posibles en realizar cualquier cambio en  formulación del mismo. Los cambios que podemos hacer en esta fase se limitan a aquellos factores sobre los cuales nosotros tenemos incidencia, no a un cambio en el nivel  de </a:t>
            </a:r>
            <a:r>
              <a:rPr lang="es-EC" sz="2000" b="1" smtClean="0"/>
              <a:t>“</a:t>
            </a:r>
            <a:r>
              <a:rPr lang="es-EC" sz="2000" smtClean="0"/>
              <a:t>optimismo</a:t>
            </a:r>
            <a:r>
              <a:rPr lang="es-EC" sz="2000" b="1" smtClean="0"/>
              <a:t>”</a:t>
            </a:r>
            <a:r>
              <a:rPr lang="es-EC" sz="2000" smtClean="0"/>
              <a:t> del proyecto.</a:t>
            </a:r>
          </a:p>
          <a:p>
            <a:pPr eaLnBrk="1" hangingPunct="1">
              <a:defRPr/>
            </a:pPr>
            <a:r>
              <a:rPr lang="es-EC" sz="2000" b="1" smtClean="0">
                <a:solidFill>
                  <a:srgbClr val="FF0000"/>
                </a:solidFill>
              </a:rPr>
              <a:t>Cuidado:</a:t>
            </a:r>
            <a:r>
              <a:rPr lang="es-EC" sz="2000" smtClean="0"/>
              <a:t> </a:t>
            </a:r>
            <a:r>
              <a:rPr lang="es-EC" sz="2000" b="1" smtClean="0"/>
              <a:t>“El papel aguanta todo.”</a:t>
            </a:r>
            <a:endParaRPr lang="es-ES_tradnl" sz="2000" smtClean="0"/>
          </a:p>
        </p:txBody>
      </p:sp>
    </p:spTree>
  </p:cSld>
  <p:clrMapOvr>
    <a:masterClrMapping/>
  </p:clrMapOvr>
  <p:transition>
    <p:sndAc>
      <p:stSnd>
        <p:snd r:embed="rId2" name="DIALOG.WAV"/>
      </p:stSnd>
    </p:sndAc>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s-ES_tradnl" sz="3200" smtClean="0"/>
              <a:t>Estudio Macroeconómico (cont. II)</a:t>
            </a:r>
            <a:endParaRPr lang="es-ES_tradnl" smtClean="0"/>
          </a:p>
        </p:txBody>
      </p:sp>
      <p:sp>
        <p:nvSpPr>
          <p:cNvPr id="468995" name="Rectangle 3"/>
          <p:cNvSpPr>
            <a:spLocks noGrp="1" noChangeArrowheads="1"/>
          </p:cNvSpPr>
          <p:nvPr>
            <p:ph type="body" idx="1"/>
          </p:nvPr>
        </p:nvSpPr>
        <p:spPr/>
        <p:txBody>
          <a:bodyPr/>
          <a:lstStyle/>
          <a:p>
            <a:pPr algn="just" eaLnBrk="1" hangingPunct="1">
              <a:defRPr/>
            </a:pPr>
            <a:r>
              <a:rPr lang="es-EC" sz="2000" smtClean="0"/>
              <a:t>Crecimiento de la economía</a:t>
            </a:r>
          </a:p>
          <a:p>
            <a:pPr lvl="1" algn="just" eaLnBrk="1" hangingPunct="1">
              <a:defRPr/>
            </a:pPr>
            <a:r>
              <a:rPr lang="es-EC" sz="1800" smtClean="0"/>
              <a:t>Afectan a la Demanda</a:t>
            </a:r>
          </a:p>
          <a:p>
            <a:pPr algn="just" eaLnBrk="1" hangingPunct="1">
              <a:defRPr/>
            </a:pPr>
            <a:r>
              <a:rPr lang="es-EC" sz="2000" smtClean="0"/>
              <a:t>Tasas de interés nacionales y extranjeras</a:t>
            </a:r>
          </a:p>
          <a:p>
            <a:pPr lvl="1" algn="just" eaLnBrk="1" hangingPunct="1">
              <a:defRPr/>
            </a:pPr>
            <a:r>
              <a:rPr lang="es-EC" sz="1800" smtClean="0"/>
              <a:t>Afectan al Costo de Dinero</a:t>
            </a:r>
          </a:p>
          <a:p>
            <a:pPr algn="just" eaLnBrk="1" hangingPunct="1">
              <a:defRPr/>
            </a:pPr>
            <a:r>
              <a:rPr lang="es-EC" sz="2000" smtClean="0"/>
              <a:t>Políticas monetarias</a:t>
            </a:r>
          </a:p>
          <a:p>
            <a:pPr lvl="1" algn="just" eaLnBrk="1" hangingPunct="1">
              <a:defRPr/>
            </a:pPr>
            <a:r>
              <a:rPr lang="es-EC" sz="1800" smtClean="0"/>
              <a:t>Afectan a la inflación/ Tasa de  interes / Riesgo del Pais</a:t>
            </a:r>
          </a:p>
          <a:p>
            <a:pPr algn="just" eaLnBrk="1" hangingPunct="1">
              <a:defRPr/>
            </a:pPr>
            <a:r>
              <a:rPr lang="es-EC" sz="2000" smtClean="0"/>
              <a:t>Políticas Fiscales</a:t>
            </a:r>
          </a:p>
          <a:p>
            <a:pPr lvl="1" algn="just" eaLnBrk="1" hangingPunct="1">
              <a:defRPr/>
            </a:pPr>
            <a:r>
              <a:rPr lang="es-EC" sz="1800" smtClean="0"/>
              <a:t>Impuestos</a:t>
            </a:r>
          </a:p>
          <a:p>
            <a:pPr lvl="1" algn="just" eaLnBrk="1" hangingPunct="1">
              <a:defRPr/>
            </a:pPr>
            <a:r>
              <a:rPr lang="es-EC" sz="1800" smtClean="0"/>
              <a:t>Barreras Comerciales</a:t>
            </a:r>
          </a:p>
        </p:txBody>
      </p:sp>
    </p:spTree>
  </p:cSld>
  <p:clrMapOvr>
    <a:masterClrMapping/>
  </p:clrMapOvr>
  <p:transition>
    <p:sndAc>
      <p:stSnd>
        <p:snd r:embed="rId2" name="DIALOG.WAV"/>
      </p:stSnd>
    </p:sndAc>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s-ES_tradnl" sz="3200" smtClean="0"/>
              <a:t>Estudio del País</a:t>
            </a:r>
            <a:endParaRPr lang="es-ES_tradnl" smtClean="0"/>
          </a:p>
        </p:txBody>
      </p:sp>
      <p:sp>
        <p:nvSpPr>
          <p:cNvPr id="470019" name="Rectangle 3"/>
          <p:cNvSpPr>
            <a:spLocks noGrp="1" noChangeArrowheads="1"/>
          </p:cNvSpPr>
          <p:nvPr>
            <p:ph type="body" idx="1"/>
          </p:nvPr>
        </p:nvSpPr>
        <p:spPr/>
        <p:txBody>
          <a:bodyPr/>
          <a:lstStyle/>
          <a:p>
            <a:pPr algn="just" eaLnBrk="1" hangingPunct="1">
              <a:defRPr/>
            </a:pPr>
            <a:r>
              <a:rPr lang="es-ES_tradnl" sz="2000" smtClean="0"/>
              <a:t>País en donde se Produce / País mercado / País Proveedor</a:t>
            </a:r>
          </a:p>
          <a:p>
            <a:pPr eaLnBrk="1" hangingPunct="1">
              <a:defRPr/>
            </a:pPr>
            <a:endParaRPr lang="es-ES_tradnl" sz="2000" smtClean="0"/>
          </a:p>
          <a:p>
            <a:pPr eaLnBrk="1" hangingPunct="1">
              <a:defRPr/>
            </a:pPr>
            <a:r>
              <a:rPr lang="es-ES_tradnl" sz="2000" smtClean="0"/>
              <a:t>Estabilidad Política</a:t>
            </a:r>
          </a:p>
          <a:p>
            <a:pPr eaLnBrk="1" hangingPunct="1">
              <a:defRPr/>
            </a:pPr>
            <a:r>
              <a:rPr lang="es-ES_tradnl" sz="2000" smtClean="0"/>
              <a:t>Estabilidad Social</a:t>
            </a:r>
          </a:p>
          <a:p>
            <a:pPr eaLnBrk="1" hangingPunct="1">
              <a:defRPr/>
            </a:pPr>
            <a:r>
              <a:rPr lang="es-ES_tradnl" sz="2000" smtClean="0"/>
              <a:t>Seguridad</a:t>
            </a:r>
          </a:p>
          <a:p>
            <a:pPr eaLnBrk="1" hangingPunct="1">
              <a:defRPr/>
            </a:pPr>
            <a:r>
              <a:rPr lang="es-ES_tradnl" sz="2000" smtClean="0"/>
              <a:t>Cultura  e Idiosincrasia</a:t>
            </a:r>
          </a:p>
          <a:p>
            <a:pPr eaLnBrk="1" hangingPunct="1">
              <a:defRPr/>
            </a:pPr>
            <a:r>
              <a:rPr lang="es-ES_tradnl" sz="2000" smtClean="0"/>
              <a:t>Infraestructura</a:t>
            </a:r>
          </a:p>
          <a:p>
            <a:pPr eaLnBrk="1" hangingPunct="1">
              <a:defRPr/>
            </a:pPr>
            <a:r>
              <a:rPr lang="es-ES_tradnl" sz="2000" smtClean="0"/>
              <a:t>Niveles de Corrupción</a:t>
            </a:r>
          </a:p>
        </p:txBody>
      </p:sp>
    </p:spTree>
  </p:cSld>
  <p:clrMapOvr>
    <a:masterClrMapping/>
  </p:clrMapOvr>
  <p:transition>
    <p:sndAc>
      <p:stSnd>
        <p:snd r:embed="rId2" name="DIALOG.WAV"/>
      </p:stSnd>
    </p:sndAc>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2"/>
          <p:cNvSpPr txBox="1">
            <a:spLocks noChangeArrowheads="1"/>
          </p:cNvSpPr>
          <p:nvPr/>
        </p:nvSpPr>
        <p:spPr bwMode="auto">
          <a:xfrm>
            <a:off x="1143000" y="762000"/>
            <a:ext cx="8001000" cy="5332413"/>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4400"/>
              <a:t>Objetivo de los estudios riesgo país:</a:t>
            </a:r>
            <a:endParaRPr lang="es-ES_tradnl" sz="4000"/>
          </a:p>
          <a:p>
            <a:pPr defTabSz="762000">
              <a:spcBef>
                <a:spcPct val="50000"/>
              </a:spcBef>
            </a:pPr>
            <a:r>
              <a:rPr lang="es-ES_tradnl" sz="4000"/>
              <a:t>Describir, explicar y predecir condiciones sociales, políticas  y económicas que afectan de manera potencial o real los intereses de los inversionistas</a:t>
            </a:r>
            <a:endParaRPr lang="es-ES_tradnl"/>
          </a:p>
          <a:p>
            <a:pPr algn="r" defTabSz="762000">
              <a:spcBef>
                <a:spcPct val="50000"/>
              </a:spcBef>
            </a:pPr>
            <a:r>
              <a:rPr lang="es-ES_tradnl"/>
              <a:t>Tomado de Pampillón 1999</a:t>
            </a:r>
          </a:p>
        </p:txBody>
      </p:sp>
      <p:graphicFrame>
        <p:nvGraphicFramePr>
          <p:cNvPr id="24578"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4578" name="Imagen" r:id="rId4" imgW="1728720" imgH="3252600" progId="MS_ClipArt_Gallery.2">
              <p:embed/>
            </p:oleObj>
          </a:graphicData>
        </a:graphic>
      </p:graphicFrame>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2"/>
          <p:cNvSpPr txBox="1">
            <a:spLocks noChangeArrowheads="1"/>
          </p:cNvSpPr>
          <p:nvPr/>
        </p:nvSpPr>
        <p:spPr bwMode="auto">
          <a:xfrm>
            <a:off x="1524000" y="533400"/>
            <a:ext cx="7620000" cy="496887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4000"/>
              <a:t>Metodología:</a:t>
            </a:r>
          </a:p>
          <a:p>
            <a:pPr defTabSz="762000">
              <a:spcBef>
                <a:spcPct val="50000"/>
              </a:spcBef>
            </a:pPr>
            <a:endParaRPr lang="es-ES_tradnl" sz="4000"/>
          </a:p>
          <a:p>
            <a:pPr defTabSz="762000">
              <a:spcBef>
                <a:spcPct val="50000"/>
              </a:spcBef>
            </a:pPr>
            <a:r>
              <a:rPr lang="es-ES_tradnl" sz="4000"/>
              <a:t>ICRG (International Country Risk Guide)</a:t>
            </a:r>
          </a:p>
          <a:p>
            <a:pPr defTabSz="762000">
              <a:spcBef>
                <a:spcPct val="50000"/>
              </a:spcBef>
            </a:pPr>
            <a:r>
              <a:rPr lang="es-ES_tradnl" sz="4000"/>
              <a:t>desarrollado por Political Risk Inc.</a:t>
            </a:r>
          </a:p>
          <a:p>
            <a:pPr defTabSz="762000">
              <a:spcBef>
                <a:spcPct val="50000"/>
              </a:spcBef>
            </a:pPr>
            <a:r>
              <a:rPr lang="es-ES_tradnl" sz="4000"/>
              <a:t>Adoptado desde 1997</a:t>
            </a:r>
          </a:p>
        </p:txBody>
      </p:sp>
      <p:graphicFrame>
        <p:nvGraphicFramePr>
          <p:cNvPr id="25602" name="Object 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5602" name="Imagen" r:id="rId4" imgW="1728720" imgH="3252600" progId="MS_ClipArt_Gallery.2">
              <p:embed/>
            </p:oleObj>
          </a:graphicData>
        </a:graphic>
      </p:graphicFrame>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1974850" y="727075"/>
            <a:ext cx="6762750" cy="2282825"/>
          </a:xfrm>
          <a:prstGeom prst="rect">
            <a:avLst/>
          </a:prstGeom>
          <a:noFill/>
          <a:ln w="12700" cap="sq">
            <a:noFill/>
            <a:miter lim="800000"/>
            <a:headEnd type="none" w="sm" len="sm"/>
            <a:tailEnd type="none" w="sm" len="sm"/>
          </a:ln>
        </p:spPr>
        <p:txBody>
          <a:bodyPr wrap="none">
            <a:spAutoFit/>
          </a:bodyPr>
          <a:lstStyle/>
          <a:p>
            <a:pPr algn="ctr" defTabSz="762000"/>
            <a:r>
              <a:rPr lang="es-ES_tradnl" b="1"/>
              <a:t>VARIABLES</a:t>
            </a:r>
          </a:p>
          <a:p>
            <a:pPr algn="ctr" defTabSz="762000"/>
            <a:endParaRPr lang="es-ES_tradnl" b="1"/>
          </a:p>
          <a:p>
            <a:pPr algn="ctr" defTabSz="762000"/>
            <a:endParaRPr lang="es-ES_tradnl" b="1"/>
          </a:p>
          <a:p>
            <a:pPr algn="ctr" defTabSz="762000"/>
            <a:r>
              <a:rPr lang="es-ES_tradnl" b="1"/>
              <a:t>POLITICOS			12 COMPONENTES</a:t>
            </a:r>
          </a:p>
          <a:p>
            <a:pPr algn="ctr" defTabSz="762000"/>
            <a:r>
              <a:rPr lang="es-ES_tradnl" b="1"/>
              <a:t>FINANCIEROS			5 COMPONENTES</a:t>
            </a:r>
          </a:p>
          <a:p>
            <a:pPr algn="ctr" defTabSz="762000"/>
            <a:r>
              <a:rPr lang="es-ES_tradnl" b="1"/>
              <a:t>ECONOMICOS			5 COMPONENTES</a:t>
            </a:r>
          </a:p>
        </p:txBody>
      </p:sp>
      <p:sp>
        <p:nvSpPr>
          <p:cNvPr id="26628" name="Rectangle 3"/>
          <p:cNvSpPr>
            <a:spLocks noChangeArrowheads="1"/>
          </p:cNvSpPr>
          <p:nvPr/>
        </p:nvSpPr>
        <p:spPr bwMode="auto">
          <a:xfrm>
            <a:off x="1676400" y="685800"/>
            <a:ext cx="7010400" cy="2971800"/>
          </a:xfrm>
          <a:prstGeom prst="rect">
            <a:avLst/>
          </a:prstGeom>
          <a:noFill/>
          <a:ln w="12700" cap="sq">
            <a:solidFill>
              <a:schemeClr val="tx1"/>
            </a:solidFill>
            <a:miter lim="800000"/>
            <a:headEnd type="none" w="sm" len="sm"/>
            <a:tailEnd type="none" w="sm" len="sm"/>
          </a:ln>
        </p:spPr>
        <p:txBody>
          <a:bodyPr wrap="none" anchor="ctr"/>
          <a:lstStyle/>
          <a:p>
            <a:endParaRPr lang="es-ES"/>
          </a:p>
        </p:txBody>
      </p:sp>
      <p:sp>
        <p:nvSpPr>
          <p:cNvPr id="26629" name="Line 4"/>
          <p:cNvSpPr>
            <a:spLocks noChangeShapeType="1"/>
          </p:cNvSpPr>
          <p:nvPr/>
        </p:nvSpPr>
        <p:spPr bwMode="auto">
          <a:xfrm>
            <a:off x="1676400" y="1371600"/>
            <a:ext cx="70866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26630" name="Text Box 5"/>
          <p:cNvSpPr txBox="1">
            <a:spLocks noChangeArrowheads="1"/>
          </p:cNvSpPr>
          <p:nvPr/>
        </p:nvSpPr>
        <p:spPr bwMode="auto">
          <a:xfrm>
            <a:off x="2041525" y="4281488"/>
            <a:ext cx="6402388" cy="823912"/>
          </a:xfrm>
          <a:prstGeom prst="rect">
            <a:avLst/>
          </a:prstGeom>
          <a:noFill/>
          <a:ln w="12700" cap="sq">
            <a:noFill/>
            <a:miter lim="800000"/>
            <a:headEnd type="none" w="sm" len="sm"/>
            <a:tailEnd type="none" w="sm" len="sm"/>
          </a:ln>
        </p:spPr>
        <p:txBody>
          <a:bodyPr wrap="none">
            <a:spAutoFit/>
          </a:bodyPr>
          <a:lstStyle/>
          <a:p>
            <a:pPr defTabSz="762000"/>
            <a:r>
              <a:rPr lang="es-ES_tradnl" sz="4800"/>
              <a:t>RC= 1/2 (RP + RF + RE)</a:t>
            </a:r>
          </a:p>
        </p:txBody>
      </p:sp>
      <p:graphicFrame>
        <p:nvGraphicFramePr>
          <p:cNvPr id="26626" name="Object 6">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6626" name="Imagen" r:id="rId4" imgW="1728720" imgH="3252600" progId="MS_ClipArt_Gallery.2">
              <p:embed/>
            </p:oleObj>
          </a:graphicData>
        </a:graphic>
      </p:graphicFrame>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2"/>
          <p:cNvSpPr txBox="1">
            <a:spLocks noChangeArrowheads="1"/>
          </p:cNvSpPr>
          <p:nvPr/>
        </p:nvSpPr>
        <p:spPr bwMode="auto">
          <a:xfrm>
            <a:off x="1965325" y="2403475"/>
            <a:ext cx="6924675" cy="1917700"/>
          </a:xfrm>
          <a:prstGeom prst="rect">
            <a:avLst/>
          </a:prstGeom>
          <a:noFill/>
          <a:ln w="12700" cap="sq">
            <a:noFill/>
            <a:miter lim="800000"/>
            <a:headEnd type="none" w="sm" len="sm"/>
            <a:tailEnd type="none" w="sm" len="sm"/>
          </a:ln>
        </p:spPr>
        <p:txBody>
          <a:bodyPr wrap="none">
            <a:spAutoFit/>
          </a:bodyPr>
          <a:lstStyle/>
          <a:p>
            <a:pPr defTabSz="762000"/>
            <a:r>
              <a:rPr lang="es-ES_tradnl" b="1"/>
              <a:t>00	A	49.5			RIESGO MUY ALTO</a:t>
            </a:r>
          </a:p>
          <a:p>
            <a:pPr defTabSz="762000"/>
            <a:r>
              <a:rPr lang="es-ES_tradnl" b="1"/>
              <a:t>50	A	59.5			ALTO</a:t>
            </a:r>
          </a:p>
          <a:p>
            <a:pPr defTabSz="762000"/>
            <a:r>
              <a:rPr lang="es-ES_tradnl" b="1"/>
              <a:t>60	A	69.5			MODERADO</a:t>
            </a:r>
          </a:p>
          <a:p>
            <a:pPr defTabSz="762000"/>
            <a:r>
              <a:rPr lang="es-ES_tradnl" b="1"/>
              <a:t>70	A	79.5			BAJO</a:t>
            </a:r>
          </a:p>
          <a:p>
            <a:pPr defTabSz="762000"/>
            <a:r>
              <a:rPr lang="es-ES_tradnl" b="1"/>
              <a:t>80	A	100			MUY BAJO</a:t>
            </a:r>
          </a:p>
        </p:txBody>
      </p:sp>
      <p:sp>
        <p:nvSpPr>
          <p:cNvPr id="27652" name="Rectangle 3"/>
          <p:cNvSpPr>
            <a:spLocks noChangeArrowheads="1"/>
          </p:cNvSpPr>
          <p:nvPr/>
        </p:nvSpPr>
        <p:spPr bwMode="auto">
          <a:xfrm>
            <a:off x="1600200" y="1981200"/>
            <a:ext cx="7239000" cy="2667000"/>
          </a:xfrm>
          <a:prstGeom prst="rect">
            <a:avLst/>
          </a:prstGeom>
          <a:noFill/>
          <a:ln w="12700" cap="sq">
            <a:solidFill>
              <a:schemeClr val="tx1"/>
            </a:solidFill>
            <a:miter lim="800000"/>
            <a:headEnd type="none" w="sm" len="sm"/>
            <a:tailEnd type="none" w="sm" len="sm"/>
          </a:ln>
        </p:spPr>
        <p:txBody>
          <a:bodyPr wrap="none" anchor="ctr"/>
          <a:lstStyle/>
          <a:p>
            <a:endParaRPr lang="es-ES"/>
          </a:p>
        </p:txBody>
      </p:sp>
      <p:sp>
        <p:nvSpPr>
          <p:cNvPr id="27653" name="Text Box 4"/>
          <p:cNvSpPr txBox="1">
            <a:spLocks noChangeArrowheads="1"/>
          </p:cNvSpPr>
          <p:nvPr/>
        </p:nvSpPr>
        <p:spPr bwMode="auto">
          <a:xfrm>
            <a:off x="1524000" y="457200"/>
            <a:ext cx="6000750" cy="109855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6600"/>
              <a:t>Niveles de riesgo</a:t>
            </a:r>
          </a:p>
        </p:txBody>
      </p:sp>
      <p:graphicFrame>
        <p:nvGraphicFramePr>
          <p:cNvPr id="27650" name="Object 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7650" name="Imagen" r:id="rId4" imgW="1728720" imgH="3252600" progId="MS_ClipArt_Gallery.2">
              <p:embed/>
            </p:oleObj>
          </a:graphicData>
        </a:graphic>
      </p:graphicFrame>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2"/>
          <p:cNvSpPr txBox="1">
            <a:spLocks noChangeArrowheads="1"/>
          </p:cNvSpPr>
          <p:nvPr/>
        </p:nvSpPr>
        <p:spPr bwMode="auto">
          <a:xfrm>
            <a:off x="1447800" y="0"/>
            <a:ext cx="47371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Político:</a:t>
            </a:r>
          </a:p>
        </p:txBody>
      </p:sp>
      <p:sp>
        <p:nvSpPr>
          <p:cNvPr id="28676" name="Text Box 3"/>
          <p:cNvSpPr txBox="1">
            <a:spLocks noChangeArrowheads="1"/>
          </p:cNvSpPr>
          <p:nvPr/>
        </p:nvSpPr>
        <p:spPr bwMode="auto">
          <a:xfrm>
            <a:off x="1295400" y="1143000"/>
            <a:ext cx="7848600" cy="210026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b="1"/>
              <a:t>1. Estabilidad del gobierno actual</a:t>
            </a:r>
          </a:p>
          <a:p>
            <a:pPr defTabSz="762000">
              <a:spcBef>
                <a:spcPct val="50000"/>
              </a:spcBef>
              <a:buFontTx/>
              <a:buChar char="•"/>
            </a:pPr>
            <a:r>
              <a:rPr lang="en-US"/>
              <a:t>V</a:t>
            </a:r>
            <a:r>
              <a:rPr lang="es-ES_tradnl"/>
              <a:t>otación</a:t>
            </a:r>
            <a:r>
              <a:rPr lang="en-US"/>
              <a:t> media</a:t>
            </a:r>
            <a:endParaRPr lang="es-ES_tradnl"/>
          </a:p>
          <a:p>
            <a:pPr defTabSz="762000">
              <a:spcBef>
                <a:spcPct val="50000"/>
              </a:spcBef>
              <a:buFontTx/>
              <a:buChar char="•"/>
            </a:pPr>
            <a:r>
              <a:rPr lang="es-ES_tradnl"/>
              <a:t>Colaboración del congreso</a:t>
            </a:r>
            <a:endParaRPr lang="en-US"/>
          </a:p>
          <a:p>
            <a:pPr defTabSz="762000">
              <a:spcBef>
                <a:spcPct val="50000"/>
              </a:spcBef>
              <a:buFontTx/>
              <a:buChar char="•"/>
            </a:pPr>
            <a:r>
              <a:rPr lang="en-US"/>
              <a:t>Presidente Bestia</a:t>
            </a:r>
            <a:endParaRPr lang="es-ES_tradnl"/>
          </a:p>
        </p:txBody>
      </p:sp>
      <p:sp>
        <p:nvSpPr>
          <p:cNvPr id="28677" name="Text Box 4"/>
          <p:cNvSpPr txBox="1">
            <a:spLocks noChangeArrowheads="1"/>
          </p:cNvSpPr>
          <p:nvPr/>
        </p:nvSpPr>
        <p:spPr bwMode="auto">
          <a:xfrm>
            <a:off x="1295400" y="3429000"/>
            <a:ext cx="7848600" cy="283686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2. Condiciones socio-económicas</a:t>
            </a:r>
          </a:p>
          <a:p>
            <a:pPr defTabSz="762000">
              <a:spcBef>
                <a:spcPct val="50000"/>
              </a:spcBef>
              <a:buFontTx/>
              <a:buChar char="•"/>
            </a:pPr>
            <a:r>
              <a:rPr lang="en-US" sz="3200"/>
              <a:t>Falta de liquidez</a:t>
            </a:r>
            <a:endParaRPr lang="es-ES_tradnl" sz="3200"/>
          </a:p>
          <a:p>
            <a:pPr defTabSz="762000">
              <a:spcBef>
                <a:spcPct val="50000"/>
              </a:spcBef>
              <a:buFontTx/>
              <a:buChar char="•"/>
            </a:pPr>
            <a:r>
              <a:rPr lang="en-US" sz="3200"/>
              <a:t>5</a:t>
            </a:r>
            <a:r>
              <a:rPr lang="es-ES_tradnl" sz="3200"/>
              <a:t>0% tasa de desempleo</a:t>
            </a:r>
            <a:endParaRPr lang="en-US" sz="3200"/>
          </a:p>
          <a:p>
            <a:pPr defTabSz="762000">
              <a:spcBef>
                <a:spcPct val="50000"/>
              </a:spcBef>
              <a:buFontTx/>
              <a:buChar char="•"/>
            </a:pPr>
            <a:r>
              <a:rPr lang="en-US" sz="3200"/>
              <a:t>Alta Criminalidady falta seguridad</a:t>
            </a:r>
            <a:endParaRPr lang="es-ES_tradnl" sz="3200"/>
          </a:p>
        </p:txBody>
      </p:sp>
      <p:grpSp>
        <p:nvGrpSpPr>
          <p:cNvPr id="28678" name="Group 5"/>
          <p:cNvGrpSpPr>
            <a:grpSpLocks/>
          </p:cNvGrpSpPr>
          <p:nvPr/>
        </p:nvGrpSpPr>
        <p:grpSpPr bwMode="auto">
          <a:xfrm>
            <a:off x="7924800" y="4876800"/>
            <a:ext cx="914400" cy="1212850"/>
            <a:chOff x="4992" y="3072"/>
            <a:chExt cx="576" cy="764"/>
          </a:xfrm>
        </p:grpSpPr>
        <p:sp>
          <p:nvSpPr>
            <p:cNvPr id="28683"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5</a:t>
              </a:r>
              <a:endParaRPr lang="es-ES_tradnl" sz="3200"/>
            </a:p>
            <a:p>
              <a:pPr defTabSz="762000">
                <a:spcBef>
                  <a:spcPct val="30000"/>
                </a:spcBef>
              </a:pPr>
              <a:r>
                <a:rPr lang="es-ES_tradnl" sz="3200"/>
                <a:t>12</a:t>
              </a:r>
            </a:p>
          </p:txBody>
        </p:sp>
        <p:sp>
          <p:nvSpPr>
            <p:cNvPr id="28684"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28679" name="Group 8"/>
          <p:cNvGrpSpPr>
            <a:grpSpLocks/>
          </p:cNvGrpSpPr>
          <p:nvPr/>
        </p:nvGrpSpPr>
        <p:grpSpPr bwMode="auto">
          <a:xfrm>
            <a:off x="7772400" y="1905000"/>
            <a:ext cx="914400" cy="1212850"/>
            <a:chOff x="4992" y="3072"/>
            <a:chExt cx="576" cy="764"/>
          </a:xfrm>
        </p:grpSpPr>
        <p:sp>
          <p:nvSpPr>
            <p:cNvPr id="28681"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6</a:t>
              </a:r>
              <a:endParaRPr lang="es-ES_tradnl" sz="3200"/>
            </a:p>
            <a:p>
              <a:pPr defTabSz="762000">
                <a:spcBef>
                  <a:spcPct val="30000"/>
                </a:spcBef>
              </a:pPr>
              <a:r>
                <a:rPr lang="es-ES_tradnl" sz="3200"/>
                <a:t>12</a:t>
              </a:r>
            </a:p>
          </p:txBody>
        </p:sp>
        <p:sp>
          <p:nvSpPr>
            <p:cNvPr id="28682"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28680" name="Line 11"/>
          <p:cNvSpPr>
            <a:spLocks noChangeShapeType="1"/>
          </p:cNvSpPr>
          <p:nvPr/>
        </p:nvSpPr>
        <p:spPr bwMode="auto">
          <a:xfrm>
            <a:off x="1143000" y="3429000"/>
            <a:ext cx="8001000" cy="0"/>
          </a:xfrm>
          <a:prstGeom prst="line">
            <a:avLst/>
          </a:prstGeom>
          <a:noFill/>
          <a:ln w="38100" cap="sq">
            <a:solidFill>
              <a:schemeClr val="bg2"/>
            </a:solidFill>
            <a:round/>
            <a:headEnd type="none" w="sm" len="sm"/>
            <a:tailEnd type="none" w="sm" len="sm"/>
          </a:ln>
        </p:spPr>
        <p:txBody>
          <a:bodyPr wrap="none" anchor="ctr"/>
          <a:lstStyle/>
          <a:p>
            <a:endParaRPr lang="es-ES"/>
          </a:p>
        </p:txBody>
      </p:sp>
      <p:graphicFrame>
        <p:nvGraphicFramePr>
          <p:cNvPr id="28674"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8674" name="Imagen" r:id="rId4" imgW="1728720" imgH="3252600" progId="MS_ClipArt_Gallery.2">
              <p:embed/>
            </p:oleObj>
          </a:graphicData>
        </a:graphic>
      </p:graphicFrame>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447800" y="0"/>
            <a:ext cx="3892550" cy="762000"/>
          </a:xfrm>
          <a:prstGeom prst="rect">
            <a:avLst/>
          </a:prstGeom>
          <a:noFill/>
          <a:ln w="12700" cap="sq">
            <a:noFill/>
            <a:miter lim="800000"/>
            <a:headEnd type="none" w="sm" len="sm"/>
            <a:tailEnd type="none" w="sm" len="sm"/>
          </a:ln>
          <a:effectLst/>
        </p:spPr>
        <p:txBody>
          <a:bodyPr wrap="none">
            <a:spAutoFit/>
          </a:bodyPr>
          <a:lstStyle/>
          <a:p>
            <a:pPr defTabSz="762000">
              <a:spcBef>
                <a:spcPct val="50000"/>
              </a:spcBef>
              <a:defRPr/>
            </a:pPr>
            <a:r>
              <a:rPr lang="es-ES_tradnl" sz="4400" b="1" u="sng">
                <a:effectLst>
                  <a:outerShdw blurRad="38100" dist="38100" dir="2700000" algn="tl">
                    <a:srgbClr val="000000"/>
                  </a:outerShdw>
                </a:effectLst>
                <a:latin typeface="Arial" charset="0"/>
              </a:rPr>
              <a:t>Riesgo Político:</a:t>
            </a:r>
          </a:p>
        </p:txBody>
      </p:sp>
      <p:sp>
        <p:nvSpPr>
          <p:cNvPr id="29700" name="Text Box 3"/>
          <p:cNvSpPr txBox="1">
            <a:spLocks noChangeArrowheads="1"/>
          </p:cNvSpPr>
          <p:nvPr/>
        </p:nvSpPr>
        <p:spPr bwMode="auto">
          <a:xfrm>
            <a:off x="1295400" y="762000"/>
            <a:ext cx="7848600" cy="2582863"/>
          </a:xfrm>
          <a:prstGeom prst="rect">
            <a:avLst/>
          </a:prstGeom>
          <a:noFill/>
          <a:ln w="12700" cap="sq">
            <a:noFill/>
            <a:miter lim="800000"/>
            <a:headEnd type="none" w="sm" len="sm"/>
            <a:tailEnd type="none" w="sm" len="sm"/>
          </a:ln>
        </p:spPr>
        <p:txBody>
          <a:bodyPr>
            <a:spAutoFit/>
          </a:bodyPr>
          <a:lstStyle/>
          <a:p>
            <a:pPr defTabSz="762000">
              <a:lnSpc>
                <a:spcPct val="80000"/>
              </a:lnSpc>
              <a:spcBef>
                <a:spcPct val="25000"/>
              </a:spcBef>
            </a:pPr>
            <a:r>
              <a:rPr lang="es-ES_tradnl" sz="3600" b="1"/>
              <a:t>3. Perfil de las inversiones</a:t>
            </a:r>
          </a:p>
          <a:p>
            <a:pPr defTabSz="762000">
              <a:lnSpc>
                <a:spcPct val="80000"/>
              </a:lnSpc>
              <a:spcBef>
                <a:spcPct val="25000"/>
              </a:spcBef>
              <a:buFontTx/>
              <a:buChar char="•"/>
            </a:pPr>
            <a:r>
              <a:rPr lang="en-US" sz="3200"/>
              <a:t>Se </a:t>
            </a:r>
            <a:r>
              <a:rPr lang="es-ES_tradnl" sz="3200"/>
              <a:t>aprueba expropiación</a:t>
            </a:r>
            <a:r>
              <a:rPr lang="en-US" sz="3200"/>
              <a:t> AGD</a:t>
            </a:r>
            <a:endParaRPr lang="es-ES_tradnl" sz="3200"/>
          </a:p>
          <a:p>
            <a:pPr defTabSz="762000">
              <a:lnSpc>
                <a:spcPct val="80000"/>
              </a:lnSpc>
              <a:spcBef>
                <a:spcPct val="25000"/>
              </a:spcBef>
              <a:buFontTx/>
              <a:buChar char="•"/>
            </a:pPr>
            <a:r>
              <a:rPr lang="en-US" sz="3200"/>
              <a:t>Corrupción.</a:t>
            </a:r>
            <a:endParaRPr lang="es-ES_tradnl" sz="3200"/>
          </a:p>
          <a:p>
            <a:pPr defTabSz="762000">
              <a:lnSpc>
                <a:spcPct val="80000"/>
              </a:lnSpc>
              <a:spcBef>
                <a:spcPct val="25000"/>
              </a:spcBef>
              <a:buFontTx/>
              <a:buChar char="•"/>
            </a:pPr>
            <a:r>
              <a:rPr lang="es-ES_tradnl" sz="3200"/>
              <a:t>Globalización: Apertura comercial</a:t>
            </a:r>
            <a:r>
              <a:rPr lang="en-US" sz="3200"/>
              <a:t>.</a:t>
            </a:r>
          </a:p>
          <a:p>
            <a:pPr defTabSz="762000">
              <a:lnSpc>
                <a:spcPct val="80000"/>
              </a:lnSpc>
              <a:spcBef>
                <a:spcPct val="25000"/>
              </a:spcBef>
              <a:buFontTx/>
              <a:buChar char="•"/>
            </a:pPr>
            <a:r>
              <a:rPr lang="en-US" sz="3200"/>
              <a:t>R</a:t>
            </a:r>
            <a:r>
              <a:rPr lang="es-ES_tradnl" sz="3200"/>
              <a:t>égimen laboral</a:t>
            </a:r>
            <a:r>
              <a:rPr lang="en-US" sz="3200"/>
              <a:t> arcaico.</a:t>
            </a:r>
            <a:endParaRPr lang="es-ES_tradnl" sz="3200"/>
          </a:p>
        </p:txBody>
      </p:sp>
      <p:sp>
        <p:nvSpPr>
          <p:cNvPr id="29701" name="Text Box 4"/>
          <p:cNvSpPr txBox="1">
            <a:spLocks noChangeArrowheads="1"/>
          </p:cNvSpPr>
          <p:nvPr/>
        </p:nvSpPr>
        <p:spPr bwMode="auto">
          <a:xfrm>
            <a:off x="1143000" y="3748088"/>
            <a:ext cx="7848600" cy="30797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4. Conflicto interno</a:t>
            </a:r>
          </a:p>
          <a:p>
            <a:pPr defTabSz="762000">
              <a:spcBef>
                <a:spcPct val="25000"/>
              </a:spcBef>
              <a:buFontTx/>
              <a:buChar char="•"/>
            </a:pPr>
            <a:r>
              <a:rPr lang="en-US" sz="3200"/>
              <a:t>No </a:t>
            </a:r>
            <a:r>
              <a:rPr lang="es-ES_tradnl" sz="3200"/>
              <a:t>Conflicto con guerrilla</a:t>
            </a:r>
            <a:r>
              <a:rPr lang="en-US" sz="3200"/>
              <a:t>.</a:t>
            </a:r>
          </a:p>
          <a:p>
            <a:pPr defTabSz="762000">
              <a:spcBef>
                <a:spcPct val="25000"/>
              </a:spcBef>
              <a:buFontTx/>
              <a:buChar char="•"/>
            </a:pPr>
            <a:r>
              <a:rPr lang="en-US" sz="3200"/>
              <a:t>Guerrilla Colombiana entrando.</a:t>
            </a:r>
            <a:endParaRPr lang="es-ES_tradnl" sz="3200"/>
          </a:p>
          <a:p>
            <a:pPr defTabSz="762000">
              <a:spcBef>
                <a:spcPct val="25000"/>
              </a:spcBef>
              <a:buFontTx/>
              <a:buChar char="•"/>
            </a:pPr>
            <a:r>
              <a:rPr lang="en-US" sz="3200"/>
              <a:t>Indios beligerantes.</a:t>
            </a:r>
          </a:p>
          <a:p>
            <a:pPr defTabSz="762000">
              <a:spcBef>
                <a:spcPct val="25000"/>
              </a:spcBef>
              <a:buFontTx/>
              <a:buChar char="•"/>
            </a:pPr>
            <a:r>
              <a:rPr lang="en-US" sz="3200"/>
              <a:t>Alta Criminalidad.</a:t>
            </a:r>
            <a:endParaRPr lang="es-ES_tradnl" sz="3200"/>
          </a:p>
        </p:txBody>
      </p:sp>
      <p:grpSp>
        <p:nvGrpSpPr>
          <p:cNvPr id="29702" name="Group 5"/>
          <p:cNvGrpSpPr>
            <a:grpSpLocks/>
          </p:cNvGrpSpPr>
          <p:nvPr/>
        </p:nvGrpSpPr>
        <p:grpSpPr bwMode="auto">
          <a:xfrm>
            <a:off x="8229600" y="5364163"/>
            <a:ext cx="914400" cy="1212850"/>
            <a:chOff x="4992" y="3072"/>
            <a:chExt cx="576" cy="764"/>
          </a:xfrm>
        </p:grpSpPr>
        <p:sp>
          <p:nvSpPr>
            <p:cNvPr id="29707"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10</a:t>
              </a:r>
              <a:endParaRPr lang="es-ES_tradnl" sz="3200"/>
            </a:p>
            <a:p>
              <a:pPr defTabSz="762000">
                <a:spcBef>
                  <a:spcPct val="30000"/>
                </a:spcBef>
              </a:pPr>
              <a:r>
                <a:rPr lang="es-ES_tradnl" sz="3200"/>
                <a:t>12</a:t>
              </a:r>
            </a:p>
          </p:txBody>
        </p:sp>
        <p:sp>
          <p:nvSpPr>
            <p:cNvPr id="29708"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29703" name="Group 8"/>
          <p:cNvGrpSpPr>
            <a:grpSpLocks/>
          </p:cNvGrpSpPr>
          <p:nvPr/>
        </p:nvGrpSpPr>
        <p:grpSpPr bwMode="auto">
          <a:xfrm>
            <a:off x="8229600" y="2316163"/>
            <a:ext cx="914400" cy="1212850"/>
            <a:chOff x="4992" y="3072"/>
            <a:chExt cx="576" cy="764"/>
          </a:xfrm>
        </p:grpSpPr>
        <p:sp>
          <p:nvSpPr>
            <p:cNvPr id="29705"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5</a:t>
              </a:r>
            </a:p>
            <a:p>
              <a:pPr defTabSz="762000">
                <a:spcBef>
                  <a:spcPct val="30000"/>
                </a:spcBef>
              </a:pPr>
              <a:r>
                <a:rPr lang="es-ES_tradnl" sz="3200"/>
                <a:t>12</a:t>
              </a:r>
            </a:p>
          </p:txBody>
        </p:sp>
        <p:sp>
          <p:nvSpPr>
            <p:cNvPr id="29706"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29704" name="Line 11"/>
          <p:cNvSpPr>
            <a:spLocks noChangeShapeType="1"/>
          </p:cNvSpPr>
          <p:nvPr/>
        </p:nvSpPr>
        <p:spPr bwMode="auto">
          <a:xfrm>
            <a:off x="1143000" y="3810000"/>
            <a:ext cx="8001000" cy="0"/>
          </a:xfrm>
          <a:prstGeom prst="line">
            <a:avLst/>
          </a:prstGeom>
          <a:noFill/>
          <a:ln w="38100" cap="sq">
            <a:solidFill>
              <a:schemeClr val="bg2"/>
            </a:solidFill>
            <a:round/>
            <a:headEnd type="none" w="sm" len="sm"/>
            <a:tailEnd type="none" w="sm" len="sm"/>
          </a:ln>
        </p:spPr>
        <p:txBody>
          <a:bodyPr wrap="none" anchor="ctr"/>
          <a:lstStyle/>
          <a:p>
            <a:endParaRPr lang="es-ES"/>
          </a:p>
        </p:txBody>
      </p:sp>
      <p:graphicFrame>
        <p:nvGraphicFramePr>
          <p:cNvPr id="29698"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29698" name="Imagen" r:id="rId4" imgW="1728720" imgH="3252600" progId="MS_ClipArt_Gallery.2">
              <p:embed/>
            </p:oleObj>
          </a:graphicData>
        </a:graphic>
      </p:graphicFrame>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2"/>
          <p:cNvSpPr txBox="1">
            <a:spLocks noChangeArrowheads="1"/>
          </p:cNvSpPr>
          <p:nvPr/>
        </p:nvSpPr>
        <p:spPr bwMode="auto">
          <a:xfrm>
            <a:off x="1447800" y="0"/>
            <a:ext cx="47371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Político:</a:t>
            </a:r>
          </a:p>
        </p:txBody>
      </p:sp>
      <p:sp>
        <p:nvSpPr>
          <p:cNvPr id="30724" name="Text Box 3"/>
          <p:cNvSpPr txBox="1">
            <a:spLocks noChangeArrowheads="1"/>
          </p:cNvSpPr>
          <p:nvPr/>
        </p:nvSpPr>
        <p:spPr bwMode="auto">
          <a:xfrm>
            <a:off x="1295400" y="1143000"/>
            <a:ext cx="7848600" cy="21050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5. Conflicto externo</a:t>
            </a:r>
          </a:p>
          <a:p>
            <a:pPr defTabSz="762000">
              <a:spcBef>
                <a:spcPct val="50000"/>
              </a:spcBef>
            </a:pPr>
            <a:r>
              <a:rPr lang="en-US" sz="3200"/>
              <a:t>Poco reiesgo </a:t>
            </a:r>
            <a:r>
              <a:rPr lang="es-ES_tradnl" sz="3200"/>
              <a:t>limítrofes con </a:t>
            </a:r>
            <a:r>
              <a:rPr lang="en-US" sz="3200"/>
              <a:t>Peru.</a:t>
            </a:r>
            <a:endParaRPr lang="es-ES_tradnl" sz="3200"/>
          </a:p>
          <a:p>
            <a:pPr defTabSz="762000">
              <a:spcBef>
                <a:spcPct val="50000"/>
              </a:spcBef>
              <a:buFontTx/>
              <a:buChar char="•"/>
            </a:pPr>
            <a:r>
              <a:rPr lang="en-US" sz="3200"/>
              <a:t>R</a:t>
            </a:r>
            <a:r>
              <a:rPr lang="es-ES_tradnl" sz="3200"/>
              <a:t>elaciones con USA</a:t>
            </a:r>
            <a:r>
              <a:rPr lang="en-US" sz="3200"/>
              <a:t>.</a:t>
            </a:r>
            <a:endParaRPr lang="es-ES_tradnl" sz="3200"/>
          </a:p>
        </p:txBody>
      </p:sp>
      <p:sp>
        <p:nvSpPr>
          <p:cNvPr id="30725" name="Text Box 4"/>
          <p:cNvSpPr txBox="1">
            <a:spLocks noChangeArrowheads="1"/>
          </p:cNvSpPr>
          <p:nvPr/>
        </p:nvSpPr>
        <p:spPr bwMode="auto">
          <a:xfrm>
            <a:off x="1295400" y="3886200"/>
            <a:ext cx="7848600" cy="2289175"/>
          </a:xfrm>
          <a:prstGeom prst="rect">
            <a:avLst/>
          </a:prstGeom>
          <a:noFill/>
          <a:ln w="12700" cap="sq">
            <a:noFill/>
            <a:miter lim="800000"/>
            <a:headEnd type="none" w="sm" len="sm"/>
            <a:tailEnd type="none" w="sm" len="sm"/>
          </a:ln>
        </p:spPr>
        <p:txBody>
          <a:bodyPr>
            <a:spAutoFit/>
          </a:bodyPr>
          <a:lstStyle/>
          <a:p>
            <a:pPr defTabSz="762000">
              <a:spcBef>
                <a:spcPct val="50000"/>
              </a:spcBef>
            </a:pPr>
            <a:endParaRPr lang="es-ES_tradnl" sz="3600" b="1"/>
          </a:p>
          <a:p>
            <a:pPr defTabSz="762000">
              <a:spcBef>
                <a:spcPct val="50000"/>
              </a:spcBef>
            </a:pPr>
            <a:r>
              <a:rPr lang="es-ES_tradnl" sz="3600" b="1"/>
              <a:t>6. Corrupción</a:t>
            </a:r>
            <a:endParaRPr lang="en-US" sz="3600" b="1"/>
          </a:p>
          <a:p>
            <a:pPr defTabSz="762000">
              <a:spcBef>
                <a:spcPct val="50000"/>
              </a:spcBef>
            </a:pPr>
            <a:r>
              <a:rPr lang="en-US" sz="3600"/>
              <a:t>No hace falta decir mucho</a:t>
            </a:r>
            <a:endParaRPr lang="es-ES_tradnl" sz="3600"/>
          </a:p>
        </p:txBody>
      </p:sp>
      <p:grpSp>
        <p:nvGrpSpPr>
          <p:cNvPr id="30726" name="Group 5"/>
          <p:cNvGrpSpPr>
            <a:grpSpLocks/>
          </p:cNvGrpSpPr>
          <p:nvPr/>
        </p:nvGrpSpPr>
        <p:grpSpPr bwMode="auto">
          <a:xfrm>
            <a:off x="7924800" y="5211763"/>
            <a:ext cx="914400" cy="1212850"/>
            <a:chOff x="4992" y="3072"/>
            <a:chExt cx="576" cy="764"/>
          </a:xfrm>
        </p:grpSpPr>
        <p:sp>
          <p:nvSpPr>
            <p:cNvPr id="30731"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1</a:t>
              </a:r>
              <a:endParaRPr lang="es-ES_tradnl" sz="3200"/>
            </a:p>
            <a:p>
              <a:pPr algn="ctr" defTabSz="762000">
                <a:spcBef>
                  <a:spcPct val="30000"/>
                </a:spcBef>
              </a:pPr>
              <a:r>
                <a:rPr lang="es-ES_tradnl" sz="3200"/>
                <a:t>6</a:t>
              </a:r>
            </a:p>
          </p:txBody>
        </p:sp>
        <p:sp>
          <p:nvSpPr>
            <p:cNvPr id="30732"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30727" name="Group 8"/>
          <p:cNvGrpSpPr>
            <a:grpSpLocks/>
          </p:cNvGrpSpPr>
          <p:nvPr/>
        </p:nvGrpSpPr>
        <p:grpSpPr bwMode="auto">
          <a:xfrm>
            <a:off x="8001000" y="2727325"/>
            <a:ext cx="914400" cy="1212850"/>
            <a:chOff x="4992" y="3072"/>
            <a:chExt cx="576" cy="764"/>
          </a:xfrm>
        </p:grpSpPr>
        <p:sp>
          <p:nvSpPr>
            <p:cNvPr id="30729"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11</a:t>
              </a:r>
              <a:endParaRPr lang="es-ES_tradnl" sz="3200"/>
            </a:p>
            <a:p>
              <a:pPr defTabSz="762000">
                <a:spcBef>
                  <a:spcPct val="30000"/>
                </a:spcBef>
              </a:pPr>
              <a:r>
                <a:rPr lang="es-ES_tradnl" sz="3200"/>
                <a:t>12</a:t>
              </a:r>
            </a:p>
          </p:txBody>
        </p:sp>
        <p:sp>
          <p:nvSpPr>
            <p:cNvPr id="30730"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0728" name="Line 12"/>
          <p:cNvSpPr>
            <a:spLocks noChangeShapeType="1"/>
          </p:cNvSpPr>
          <p:nvPr/>
        </p:nvSpPr>
        <p:spPr bwMode="auto">
          <a:xfrm>
            <a:off x="1295400" y="42672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0722" name="Object 1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0722" name="Imagen" r:id="rId4" imgW="1728720" imgH="3252600" progId="MS_ClipArt_Gallery.2">
              <p:embed/>
            </p:oleObj>
          </a:graphicData>
        </a:graphic>
      </p:graphicFrame>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2"/>
          <p:cNvSpPr txBox="1">
            <a:spLocks noChangeArrowheads="1"/>
          </p:cNvSpPr>
          <p:nvPr/>
        </p:nvSpPr>
        <p:spPr bwMode="auto">
          <a:xfrm>
            <a:off x="1447800" y="0"/>
            <a:ext cx="47371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Político:</a:t>
            </a:r>
          </a:p>
        </p:txBody>
      </p:sp>
      <p:sp>
        <p:nvSpPr>
          <p:cNvPr id="31748" name="Text Box 3"/>
          <p:cNvSpPr txBox="1">
            <a:spLocks noChangeArrowheads="1"/>
          </p:cNvSpPr>
          <p:nvPr/>
        </p:nvSpPr>
        <p:spPr bwMode="auto">
          <a:xfrm>
            <a:off x="1295400" y="1143000"/>
            <a:ext cx="7848600" cy="1800225"/>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7. Influencia del estamento militar en la política</a:t>
            </a:r>
          </a:p>
          <a:p>
            <a:pPr defTabSz="762000">
              <a:spcBef>
                <a:spcPct val="25000"/>
              </a:spcBef>
            </a:pPr>
            <a:r>
              <a:rPr lang="en-US" sz="3200"/>
              <a:t>Hmm, Hmm.</a:t>
            </a:r>
            <a:endParaRPr lang="es-ES_tradnl" sz="3200"/>
          </a:p>
        </p:txBody>
      </p:sp>
      <p:sp>
        <p:nvSpPr>
          <p:cNvPr id="31749" name="Text Box 4"/>
          <p:cNvSpPr txBox="1">
            <a:spLocks noChangeArrowheads="1"/>
          </p:cNvSpPr>
          <p:nvPr/>
        </p:nvSpPr>
        <p:spPr bwMode="auto">
          <a:xfrm>
            <a:off x="1295400" y="3886200"/>
            <a:ext cx="7848600" cy="1465263"/>
          </a:xfrm>
          <a:prstGeom prst="rect">
            <a:avLst/>
          </a:prstGeom>
          <a:noFill/>
          <a:ln w="12700" cap="sq">
            <a:noFill/>
            <a:miter lim="800000"/>
            <a:headEnd type="none" w="sm" len="sm"/>
            <a:tailEnd type="none" w="sm" len="sm"/>
          </a:ln>
        </p:spPr>
        <p:txBody>
          <a:bodyPr>
            <a:spAutoFit/>
          </a:bodyPr>
          <a:lstStyle/>
          <a:p>
            <a:pPr defTabSz="762000">
              <a:spcBef>
                <a:spcPct val="50000"/>
              </a:spcBef>
            </a:pPr>
            <a:endParaRPr lang="es-ES_tradnl" sz="3600" b="1"/>
          </a:p>
          <a:p>
            <a:pPr defTabSz="762000">
              <a:spcBef>
                <a:spcPct val="50000"/>
              </a:spcBef>
            </a:pPr>
            <a:r>
              <a:rPr lang="es-ES_tradnl" sz="3600" b="1"/>
              <a:t>8. Influencias religiosas en la política</a:t>
            </a:r>
          </a:p>
        </p:txBody>
      </p:sp>
      <p:grpSp>
        <p:nvGrpSpPr>
          <p:cNvPr id="31750" name="Group 5"/>
          <p:cNvGrpSpPr>
            <a:grpSpLocks/>
          </p:cNvGrpSpPr>
          <p:nvPr/>
        </p:nvGrpSpPr>
        <p:grpSpPr bwMode="auto">
          <a:xfrm>
            <a:off x="8153400" y="5334000"/>
            <a:ext cx="914400" cy="1212850"/>
            <a:chOff x="4992" y="3072"/>
            <a:chExt cx="576" cy="764"/>
          </a:xfrm>
        </p:grpSpPr>
        <p:sp>
          <p:nvSpPr>
            <p:cNvPr id="31755"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6</a:t>
              </a:r>
              <a:endParaRPr lang="es-ES_tradnl" sz="3200"/>
            </a:p>
            <a:p>
              <a:pPr algn="ctr" defTabSz="762000">
                <a:spcBef>
                  <a:spcPct val="30000"/>
                </a:spcBef>
              </a:pPr>
              <a:r>
                <a:rPr lang="es-ES_tradnl" sz="3200"/>
                <a:t>6</a:t>
              </a:r>
            </a:p>
          </p:txBody>
        </p:sp>
        <p:sp>
          <p:nvSpPr>
            <p:cNvPr id="31756"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31751" name="Group 8"/>
          <p:cNvGrpSpPr>
            <a:grpSpLocks/>
          </p:cNvGrpSpPr>
          <p:nvPr/>
        </p:nvGrpSpPr>
        <p:grpSpPr bwMode="auto">
          <a:xfrm>
            <a:off x="8001000" y="2697163"/>
            <a:ext cx="914400" cy="1212850"/>
            <a:chOff x="4992" y="3072"/>
            <a:chExt cx="576" cy="764"/>
          </a:xfrm>
        </p:grpSpPr>
        <p:sp>
          <p:nvSpPr>
            <p:cNvPr id="31753"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3</a:t>
              </a:r>
              <a:endParaRPr lang="es-ES_tradnl" sz="3200"/>
            </a:p>
            <a:p>
              <a:pPr algn="ctr" defTabSz="762000">
                <a:spcBef>
                  <a:spcPct val="30000"/>
                </a:spcBef>
              </a:pPr>
              <a:r>
                <a:rPr lang="es-ES_tradnl" sz="3200"/>
                <a:t>6</a:t>
              </a:r>
            </a:p>
          </p:txBody>
        </p:sp>
        <p:sp>
          <p:nvSpPr>
            <p:cNvPr id="31754"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1752" name="Line 11"/>
          <p:cNvSpPr>
            <a:spLocks noChangeShapeType="1"/>
          </p:cNvSpPr>
          <p:nvPr/>
        </p:nvSpPr>
        <p:spPr bwMode="auto">
          <a:xfrm>
            <a:off x="1295400" y="42672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1746"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1746" name="Imagen" r:id="rId4" imgW="1728720" imgH="3252600" progId="MS_ClipArt_Gallery.2">
              <p:embed/>
            </p:oleObj>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143000" y="0"/>
            <a:ext cx="7772400" cy="1143000"/>
          </a:xfrm>
        </p:spPr>
        <p:txBody>
          <a:bodyPr/>
          <a:lstStyle/>
          <a:p>
            <a:pPr eaLnBrk="1" hangingPunct="1"/>
            <a:r>
              <a:rPr lang="es-ES_tradnl" sz="3600" smtClean="0"/>
              <a:t>Definición de Proyecto</a:t>
            </a:r>
            <a:endParaRPr lang="es-ES_tradnl" smtClean="0"/>
          </a:p>
        </p:txBody>
      </p:sp>
      <p:sp>
        <p:nvSpPr>
          <p:cNvPr id="451587" name="Rectangle 3"/>
          <p:cNvSpPr>
            <a:spLocks noGrp="1" noChangeArrowheads="1"/>
          </p:cNvSpPr>
          <p:nvPr>
            <p:ph type="body" idx="1"/>
          </p:nvPr>
        </p:nvSpPr>
        <p:spPr>
          <a:xfrm>
            <a:off x="1169988" y="1371600"/>
            <a:ext cx="7772400" cy="4114800"/>
          </a:xfrm>
        </p:spPr>
        <p:txBody>
          <a:bodyPr/>
          <a:lstStyle/>
          <a:p>
            <a:pPr algn="just" eaLnBrk="1" hangingPunct="1">
              <a:lnSpc>
                <a:spcPct val="90000"/>
              </a:lnSpc>
              <a:defRPr/>
            </a:pPr>
            <a:r>
              <a:rPr lang="es-EC" sz="2000" smtClean="0"/>
              <a:t>Búsqueda de solución inteligente al planteamiento de un problema tendente a resolver, entre muchas, una necesidad humana.</a:t>
            </a:r>
          </a:p>
          <a:p>
            <a:pPr algn="just" eaLnBrk="1" hangingPunct="1">
              <a:lnSpc>
                <a:spcPct val="90000"/>
              </a:lnSpc>
              <a:defRPr/>
            </a:pPr>
            <a:r>
              <a:rPr lang="es-EC" sz="2000" smtClean="0"/>
              <a:t>Pueden haber diferentes ideas, inversiones de diverso monto, tecnologías, metodologías, distintos enfoques, pero todas ellas destinadas a resolver las necesidades del ser humano en todas sus facetas. </a:t>
            </a:r>
          </a:p>
          <a:p>
            <a:pPr algn="just" eaLnBrk="1" hangingPunct="1">
              <a:lnSpc>
                <a:spcPct val="90000"/>
              </a:lnSpc>
              <a:defRPr/>
            </a:pPr>
            <a:r>
              <a:rPr lang="es-EC" sz="2000" smtClean="0"/>
              <a:t>El proyecto de inversión se puede describir como un plan que, si se le asigna determinada cantidad de recursos monetarios y se le proporcionan insumos de varios tipos, podría producir un bien o un servicio a la vez que generar rentabilidad sobre los recursos aportados a él. </a:t>
            </a:r>
          </a:p>
          <a:p>
            <a:pPr algn="just" eaLnBrk="1" hangingPunct="1">
              <a:lnSpc>
                <a:spcPct val="90000"/>
              </a:lnSpc>
              <a:defRPr/>
            </a:pPr>
            <a:r>
              <a:rPr lang="es-EC" sz="2000" smtClean="0"/>
              <a:t>La evaluación de un proyecto de inversión, tiene por objeto conocer su rentabilidad económica y social, de tal manera que asegure resolver una necesidad humana en forma eficiente, segura y rentable. Solo así es posible asignar los escasos recursos económicos a la mejor alternativa.</a:t>
            </a:r>
            <a:endParaRPr lang="es-ES_tradnl" sz="2000" smtClean="0"/>
          </a:p>
        </p:txBody>
      </p:sp>
    </p:spTree>
  </p:cSld>
  <p:clrMapOvr>
    <a:masterClrMapping/>
  </p:clrMapOvr>
  <p:transition>
    <p:sndAc>
      <p:stSnd>
        <p:snd r:embed="rId2" name="DIALOG.WAV"/>
      </p:stSnd>
    </p:sndAc>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2"/>
          <p:cNvSpPr txBox="1">
            <a:spLocks noChangeArrowheads="1"/>
          </p:cNvSpPr>
          <p:nvPr/>
        </p:nvSpPr>
        <p:spPr bwMode="auto">
          <a:xfrm>
            <a:off x="1447800" y="0"/>
            <a:ext cx="47371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Político:</a:t>
            </a:r>
          </a:p>
        </p:txBody>
      </p:sp>
      <p:sp>
        <p:nvSpPr>
          <p:cNvPr id="32772" name="Text Box 3"/>
          <p:cNvSpPr txBox="1">
            <a:spLocks noChangeArrowheads="1"/>
          </p:cNvSpPr>
          <p:nvPr/>
        </p:nvSpPr>
        <p:spPr bwMode="auto">
          <a:xfrm>
            <a:off x="1295400" y="1143000"/>
            <a:ext cx="7848600" cy="2957513"/>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9. Orden y derecho</a:t>
            </a:r>
          </a:p>
          <a:p>
            <a:pPr defTabSz="762000">
              <a:spcBef>
                <a:spcPct val="25000"/>
              </a:spcBef>
              <a:buFontTx/>
              <a:buChar char="•"/>
            </a:pPr>
            <a:r>
              <a:rPr lang="en-US" sz="3200"/>
              <a:t>G</a:t>
            </a:r>
            <a:r>
              <a:rPr lang="es-ES_tradnl" sz="3200"/>
              <a:t>obierno incapaz de garantizar el imperio de la ley</a:t>
            </a:r>
          </a:p>
          <a:p>
            <a:pPr defTabSz="762000">
              <a:spcBef>
                <a:spcPct val="25000"/>
              </a:spcBef>
              <a:buFontTx/>
              <a:buChar char="•"/>
            </a:pPr>
            <a:r>
              <a:rPr lang="en-US" sz="3200"/>
              <a:t>Sistema legal corrupto.</a:t>
            </a:r>
          </a:p>
          <a:p>
            <a:pPr defTabSz="762000">
              <a:spcBef>
                <a:spcPct val="25000"/>
              </a:spcBef>
              <a:buFontTx/>
              <a:buChar char="•"/>
            </a:pPr>
            <a:r>
              <a:rPr lang="en-US" sz="3200"/>
              <a:t>Dueños del pais.</a:t>
            </a:r>
            <a:endParaRPr lang="es-ES_tradnl" sz="3200"/>
          </a:p>
        </p:txBody>
      </p:sp>
      <p:sp>
        <p:nvSpPr>
          <p:cNvPr id="32773" name="Text Box 4"/>
          <p:cNvSpPr txBox="1">
            <a:spLocks noChangeArrowheads="1"/>
          </p:cNvSpPr>
          <p:nvPr/>
        </p:nvSpPr>
        <p:spPr bwMode="auto">
          <a:xfrm>
            <a:off x="1295400" y="3886200"/>
            <a:ext cx="7848600" cy="2197100"/>
          </a:xfrm>
          <a:prstGeom prst="rect">
            <a:avLst/>
          </a:prstGeom>
          <a:noFill/>
          <a:ln w="12700" cap="sq">
            <a:noFill/>
            <a:miter lim="800000"/>
            <a:headEnd type="none" w="sm" len="sm"/>
            <a:tailEnd type="none" w="sm" len="sm"/>
          </a:ln>
        </p:spPr>
        <p:txBody>
          <a:bodyPr>
            <a:spAutoFit/>
          </a:bodyPr>
          <a:lstStyle/>
          <a:p>
            <a:pPr defTabSz="762000">
              <a:spcBef>
                <a:spcPct val="50000"/>
              </a:spcBef>
            </a:pPr>
            <a:endParaRPr lang="es-ES_tradnl" sz="3600" b="1"/>
          </a:p>
          <a:p>
            <a:pPr defTabSz="762000">
              <a:spcBef>
                <a:spcPct val="50000"/>
              </a:spcBef>
            </a:pPr>
            <a:r>
              <a:rPr lang="es-ES_tradnl" sz="3600" b="1"/>
              <a:t>10. Tensiones étnicas</a:t>
            </a:r>
          </a:p>
          <a:p>
            <a:pPr defTabSz="762000">
              <a:spcBef>
                <a:spcPct val="50000"/>
              </a:spcBef>
            </a:pPr>
            <a:r>
              <a:rPr lang="en-US" sz="3200"/>
              <a:t>Indios</a:t>
            </a:r>
            <a:endParaRPr lang="es-ES_tradnl" sz="3200"/>
          </a:p>
        </p:txBody>
      </p:sp>
      <p:grpSp>
        <p:nvGrpSpPr>
          <p:cNvPr id="32774" name="Group 5"/>
          <p:cNvGrpSpPr>
            <a:grpSpLocks/>
          </p:cNvGrpSpPr>
          <p:nvPr/>
        </p:nvGrpSpPr>
        <p:grpSpPr bwMode="auto">
          <a:xfrm>
            <a:off x="8153400" y="5334000"/>
            <a:ext cx="914400" cy="1212850"/>
            <a:chOff x="4992" y="3072"/>
            <a:chExt cx="576" cy="764"/>
          </a:xfrm>
        </p:grpSpPr>
        <p:sp>
          <p:nvSpPr>
            <p:cNvPr id="32779"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4</a:t>
              </a:r>
              <a:endParaRPr lang="es-ES_tradnl" sz="3200"/>
            </a:p>
            <a:p>
              <a:pPr algn="ctr" defTabSz="762000">
                <a:spcBef>
                  <a:spcPct val="30000"/>
                </a:spcBef>
              </a:pPr>
              <a:r>
                <a:rPr lang="es-ES_tradnl" sz="3200"/>
                <a:t>6</a:t>
              </a:r>
            </a:p>
          </p:txBody>
        </p:sp>
        <p:sp>
          <p:nvSpPr>
            <p:cNvPr id="32780"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32775" name="Group 8"/>
          <p:cNvGrpSpPr>
            <a:grpSpLocks/>
          </p:cNvGrpSpPr>
          <p:nvPr/>
        </p:nvGrpSpPr>
        <p:grpSpPr bwMode="auto">
          <a:xfrm>
            <a:off x="8001000" y="2697163"/>
            <a:ext cx="914400" cy="1212850"/>
            <a:chOff x="4992" y="3072"/>
            <a:chExt cx="576" cy="764"/>
          </a:xfrm>
        </p:grpSpPr>
        <p:sp>
          <p:nvSpPr>
            <p:cNvPr id="32777"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4</a:t>
              </a:r>
              <a:endParaRPr lang="es-ES_tradnl" sz="3200"/>
            </a:p>
            <a:p>
              <a:pPr algn="ctr" defTabSz="762000">
                <a:spcBef>
                  <a:spcPct val="30000"/>
                </a:spcBef>
              </a:pPr>
              <a:r>
                <a:rPr lang="es-ES_tradnl" sz="3200"/>
                <a:t>6</a:t>
              </a:r>
            </a:p>
          </p:txBody>
        </p:sp>
        <p:sp>
          <p:nvSpPr>
            <p:cNvPr id="32778"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2776" name="Line 11"/>
          <p:cNvSpPr>
            <a:spLocks noChangeShapeType="1"/>
          </p:cNvSpPr>
          <p:nvPr/>
        </p:nvSpPr>
        <p:spPr bwMode="auto">
          <a:xfrm>
            <a:off x="1295400" y="42672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2770"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2770" name="Imagen" r:id="rId4" imgW="1728720" imgH="3252600" progId="MS_ClipArt_Gallery.2">
              <p:embed/>
            </p:oleObj>
          </a:graphicData>
        </a:graphic>
      </p:graphicFrame>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2"/>
          <p:cNvSpPr txBox="1">
            <a:spLocks noChangeArrowheads="1"/>
          </p:cNvSpPr>
          <p:nvPr/>
        </p:nvSpPr>
        <p:spPr bwMode="auto">
          <a:xfrm>
            <a:off x="1447800" y="0"/>
            <a:ext cx="47371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Político:</a:t>
            </a:r>
          </a:p>
        </p:txBody>
      </p:sp>
      <p:sp>
        <p:nvSpPr>
          <p:cNvPr id="33796" name="Text Box 3"/>
          <p:cNvSpPr txBox="1">
            <a:spLocks noChangeArrowheads="1"/>
          </p:cNvSpPr>
          <p:nvPr/>
        </p:nvSpPr>
        <p:spPr bwMode="auto">
          <a:xfrm>
            <a:off x="1295400" y="1143000"/>
            <a:ext cx="7848600" cy="12509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11. Estabilidad democrática</a:t>
            </a:r>
          </a:p>
          <a:p>
            <a:pPr defTabSz="762000">
              <a:spcBef>
                <a:spcPct val="25000"/>
              </a:spcBef>
              <a:buFontTx/>
              <a:buChar char="•"/>
            </a:pPr>
            <a:r>
              <a:rPr lang="es-ES_tradnl" sz="3200"/>
              <a:t>Marco político e institucional democrático</a:t>
            </a:r>
          </a:p>
        </p:txBody>
      </p:sp>
      <p:sp>
        <p:nvSpPr>
          <p:cNvPr id="33797" name="Text Box 4"/>
          <p:cNvSpPr txBox="1">
            <a:spLocks noChangeArrowheads="1"/>
          </p:cNvSpPr>
          <p:nvPr/>
        </p:nvSpPr>
        <p:spPr bwMode="auto">
          <a:xfrm>
            <a:off x="1295400" y="3048000"/>
            <a:ext cx="7848600" cy="3660775"/>
          </a:xfrm>
          <a:prstGeom prst="rect">
            <a:avLst/>
          </a:prstGeom>
          <a:noFill/>
          <a:ln w="12700" cap="sq">
            <a:noFill/>
            <a:miter lim="800000"/>
            <a:headEnd type="none" w="sm" len="sm"/>
            <a:tailEnd type="none" w="sm" len="sm"/>
          </a:ln>
        </p:spPr>
        <p:txBody>
          <a:bodyPr>
            <a:spAutoFit/>
          </a:bodyPr>
          <a:lstStyle/>
          <a:p>
            <a:pPr defTabSz="762000">
              <a:spcBef>
                <a:spcPct val="50000"/>
              </a:spcBef>
            </a:pPr>
            <a:endParaRPr lang="es-ES_tradnl" sz="3600" b="1"/>
          </a:p>
          <a:p>
            <a:pPr defTabSz="762000">
              <a:spcBef>
                <a:spcPct val="50000"/>
              </a:spcBef>
            </a:pPr>
            <a:r>
              <a:rPr lang="es-ES_tradnl" sz="3600" b="1"/>
              <a:t>12. Gestión administrativa</a:t>
            </a:r>
          </a:p>
          <a:p>
            <a:pPr defTabSz="762000">
              <a:spcBef>
                <a:spcPct val="50000"/>
              </a:spcBef>
            </a:pPr>
            <a:r>
              <a:rPr lang="en-US" sz="3200"/>
              <a:t>G</a:t>
            </a:r>
            <a:r>
              <a:rPr lang="es-ES_tradnl" sz="3200"/>
              <a:t>obierno asesorado equipo de gestores</a:t>
            </a:r>
            <a:endParaRPr lang="en-US" sz="3200"/>
          </a:p>
          <a:p>
            <a:pPr defTabSz="762000">
              <a:spcBef>
                <a:spcPct val="50000"/>
              </a:spcBef>
            </a:pPr>
            <a:r>
              <a:rPr lang="en-US" sz="3200"/>
              <a:t>Intereses creados</a:t>
            </a:r>
          </a:p>
          <a:p>
            <a:pPr defTabSz="762000">
              <a:spcBef>
                <a:spcPct val="50000"/>
              </a:spcBef>
            </a:pPr>
            <a:r>
              <a:rPr lang="en-US" sz="3200"/>
              <a:t>Gobierno no da pie con bola</a:t>
            </a:r>
            <a:endParaRPr lang="es-ES_tradnl" sz="3200"/>
          </a:p>
        </p:txBody>
      </p:sp>
      <p:grpSp>
        <p:nvGrpSpPr>
          <p:cNvPr id="33798" name="Group 5"/>
          <p:cNvGrpSpPr>
            <a:grpSpLocks/>
          </p:cNvGrpSpPr>
          <p:nvPr/>
        </p:nvGrpSpPr>
        <p:grpSpPr bwMode="auto">
          <a:xfrm>
            <a:off x="8153400" y="5410200"/>
            <a:ext cx="914400" cy="1212850"/>
            <a:chOff x="4992" y="3072"/>
            <a:chExt cx="576" cy="764"/>
          </a:xfrm>
        </p:grpSpPr>
        <p:sp>
          <p:nvSpPr>
            <p:cNvPr id="33803"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3</a:t>
              </a:r>
              <a:endParaRPr lang="es-ES_tradnl" sz="3200"/>
            </a:p>
            <a:p>
              <a:pPr algn="ctr" defTabSz="762000">
                <a:spcBef>
                  <a:spcPct val="30000"/>
                </a:spcBef>
              </a:pPr>
              <a:r>
                <a:rPr lang="es-ES_tradnl" sz="3200"/>
                <a:t>4</a:t>
              </a:r>
            </a:p>
          </p:txBody>
        </p:sp>
        <p:sp>
          <p:nvSpPr>
            <p:cNvPr id="33804"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33799" name="Group 8"/>
          <p:cNvGrpSpPr>
            <a:grpSpLocks/>
          </p:cNvGrpSpPr>
          <p:nvPr/>
        </p:nvGrpSpPr>
        <p:grpSpPr bwMode="auto">
          <a:xfrm>
            <a:off x="8229600" y="2292350"/>
            <a:ext cx="914400" cy="1212850"/>
            <a:chOff x="4992" y="3072"/>
            <a:chExt cx="576" cy="764"/>
          </a:xfrm>
        </p:grpSpPr>
        <p:sp>
          <p:nvSpPr>
            <p:cNvPr id="33801"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5</a:t>
              </a:r>
            </a:p>
            <a:p>
              <a:pPr algn="ctr" defTabSz="762000">
                <a:spcBef>
                  <a:spcPct val="30000"/>
                </a:spcBef>
              </a:pPr>
              <a:r>
                <a:rPr lang="es-ES_tradnl" sz="3200"/>
                <a:t>6</a:t>
              </a:r>
            </a:p>
          </p:txBody>
        </p:sp>
        <p:sp>
          <p:nvSpPr>
            <p:cNvPr id="33802"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3800" name="Line 11"/>
          <p:cNvSpPr>
            <a:spLocks noChangeShapeType="1"/>
          </p:cNvSpPr>
          <p:nvPr/>
        </p:nvSpPr>
        <p:spPr bwMode="auto">
          <a:xfrm>
            <a:off x="1295400" y="37338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3794"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3794" name="Imagen" r:id="rId4" imgW="1728720" imgH="3252600" progId="MS_ClipArt_Gallery.2">
              <p:embed/>
            </p:oleObj>
          </a:graphicData>
        </a:graphic>
      </p:graphicFrame>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2"/>
          <p:cNvSpPr txBox="1">
            <a:spLocks noChangeArrowheads="1"/>
          </p:cNvSpPr>
          <p:nvPr/>
        </p:nvSpPr>
        <p:spPr bwMode="auto">
          <a:xfrm>
            <a:off x="1447800" y="0"/>
            <a:ext cx="56896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Financiero:</a:t>
            </a:r>
          </a:p>
        </p:txBody>
      </p:sp>
      <p:sp>
        <p:nvSpPr>
          <p:cNvPr id="34820" name="Text Box 3"/>
          <p:cNvSpPr txBox="1">
            <a:spLocks noChangeArrowheads="1"/>
          </p:cNvSpPr>
          <p:nvPr/>
        </p:nvSpPr>
        <p:spPr bwMode="auto">
          <a:xfrm>
            <a:off x="1295400" y="1249363"/>
            <a:ext cx="7848600" cy="6413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1. Deuda externa </a:t>
            </a:r>
          </a:p>
        </p:txBody>
      </p:sp>
      <p:grpSp>
        <p:nvGrpSpPr>
          <p:cNvPr id="34821" name="Group 4"/>
          <p:cNvGrpSpPr>
            <a:grpSpLocks/>
          </p:cNvGrpSpPr>
          <p:nvPr/>
        </p:nvGrpSpPr>
        <p:grpSpPr bwMode="auto">
          <a:xfrm>
            <a:off x="7924800" y="1143000"/>
            <a:ext cx="914400" cy="1212850"/>
            <a:chOff x="4992" y="3072"/>
            <a:chExt cx="576" cy="764"/>
          </a:xfrm>
        </p:grpSpPr>
        <p:sp>
          <p:nvSpPr>
            <p:cNvPr id="34838" name="Text Box 5"/>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6</a:t>
              </a:r>
              <a:endParaRPr lang="es-ES_tradnl" sz="3200"/>
            </a:p>
            <a:p>
              <a:pPr algn="ctr" defTabSz="762000">
                <a:spcBef>
                  <a:spcPct val="30000"/>
                </a:spcBef>
              </a:pPr>
              <a:r>
                <a:rPr lang="es-ES_tradnl" sz="3200"/>
                <a:t>10</a:t>
              </a:r>
            </a:p>
          </p:txBody>
        </p:sp>
        <p:sp>
          <p:nvSpPr>
            <p:cNvPr id="34839" name="Line 6"/>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4822" name="Line 7"/>
          <p:cNvSpPr>
            <a:spLocks noChangeShapeType="1"/>
          </p:cNvSpPr>
          <p:nvPr/>
        </p:nvSpPr>
        <p:spPr bwMode="auto">
          <a:xfrm>
            <a:off x="1371600" y="27432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sp>
        <p:nvSpPr>
          <p:cNvPr id="34823" name="Line 8"/>
          <p:cNvSpPr>
            <a:spLocks noChangeShapeType="1"/>
          </p:cNvSpPr>
          <p:nvPr/>
        </p:nvSpPr>
        <p:spPr bwMode="auto">
          <a:xfrm>
            <a:off x="1828800" y="1935163"/>
            <a:ext cx="28956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4824" name="Text Box 9"/>
          <p:cNvSpPr txBox="1">
            <a:spLocks noChangeArrowheads="1"/>
          </p:cNvSpPr>
          <p:nvPr/>
        </p:nvSpPr>
        <p:spPr bwMode="auto">
          <a:xfrm>
            <a:off x="1600200" y="1935163"/>
            <a:ext cx="3352800" cy="641350"/>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3600" b="1"/>
              <a:t>Exportaciones</a:t>
            </a:r>
          </a:p>
        </p:txBody>
      </p:sp>
      <p:sp>
        <p:nvSpPr>
          <p:cNvPr id="34825" name="Text Box 10"/>
          <p:cNvSpPr txBox="1">
            <a:spLocks noChangeArrowheads="1"/>
          </p:cNvSpPr>
          <p:nvPr/>
        </p:nvSpPr>
        <p:spPr bwMode="auto">
          <a:xfrm>
            <a:off x="1295400" y="4953000"/>
            <a:ext cx="7848600" cy="6413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3. Balanza cuenta corriente </a:t>
            </a:r>
          </a:p>
        </p:txBody>
      </p:sp>
      <p:grpSp>
        <p:nvGrpSpPr>
          <p:cNvPr id="34826" name="Group 11"/>
          <p:cNvGrpSpPr>
            <a:grpSpLocks/>
          </p:cNvGrpSpPr>
          <p:nvPr/>
        </p:nvGrpSpPr>
        <p:grpSpPr bwMode="auto">
          <a:xfrm>
            <a:off x="7848600" y="5075238"/>
            <a:ext cx="1295400" cy="1212850"/>
            <a:chOff x="4992" y="3072"/>
            <a:chExt cx="576" cy="764"/>
          </a:xfrm>
        </p:grpSpPr>
        <p:sp>
          <p:nvSpPr>
            <p:cNvPr id="34836" name="Text Box 12"/>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6</a:t>
              </a:r>
              <a:endParaRPr lang="es-ES_tradnl" sz="3200"/>
            </a:p>
            <a:p>
              <a:pPr algn="ctr" defTabSz="762000">
                <a:spcBef>
                  <a:spcPct val="30000"/>
                </a:spcBef>
              </a:pPr>
              <a:r>
                <a:rPr lang="es-ES_tradnl" sz="3200"/>
                <a:t>15</a:t>
              </a:r>
            </a:p>
          </p:txBody>
        </p:sp>
        <p:sp>
          <p:nvSpPr>
            <p:cNvPr id="34837" name="Line 13"/>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4827" name="Line 14"/>
          <p:cNvSpPr>
            <a:spLocks noChangeShapeType="1"/>
          </p:cNvSpPr>
          <p:nvPr/>
        </p:nvSpPr>
        <p:spPr bwMode="auto">
          <a:xfrm>
            <a:off x="1828800" y="5578475"/>
            <a:ext cx="49530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4828" name="Text Box 15"/>
          <p:cNvSpPr txBox="1">
            <a:spLocks noChangeArrowheads="1"/>
          </p:cNvSpPr>
          <p:nvPr/>
        </p:nvSpPr>
        <p:spPr bwMode="auto">
          <a:xfrm>
            <a:off x="2362200" y="5578475"/>
            <a:ext cx="3352800" cy="641350"/>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3600" b="1"/>
              <a:t>Exportaciones</a:t>
            </a:r>
          </a:p>
        </p:txBody>
      </p:sp>
      <p:sp>
        <p:nvSpPr>
          <p:cNvPr id="34829" name="Text Box 16"/>
          <p:cNvSpPr txBox="1">
            <a:spLocks noChangeArrowheads="1"/>
          </p:cNvSpPr>
          <p:nvPr/>
        </p:nvSpPr>
        <p:spPr bwMode="auto">
          <a:xfrm>
            <a:off x="1295400" y="3124200"/>
            <a:ext cx="7848600" cy="6413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2. Servicio de la deuda </a:t>
            </a:r>
          </a:p>
        </p:txBody>
      </p:sp>
      <p:grpSp>
        <p:nvGrpSpPr>
          <p:cNvPr id="34830" name="Group 17"/>
          <p:cNvGrpSpPr>
            <a:grpSpLocks/>
          </p:cNvGrpSpPr>
          <p:nvPr/>
        </p:nvGrpSpPr>
        <p:grpSpPr bwMode="auto">
          <a:xfrm>
            <a:off x="7772400" y="3017838"/>
            <a:ext cx="1295400" cy="1212850"/>
            <a:chOff x="4992" y="3072"/>
            <a:chExt cx="576" cy="764"/>
          </a:xfrm>
        </p:grpSpPr>
        <p:sp>
          <p:nvSpPr>
            <p:cNvPr id="34834" name="Text Box 18"/>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7</a:t>
              </a:r>
            </a:p>
            <a:p>
              <a:pPr algn="ctr" defTabSz="762000">
                <a:spcBef>
                  <a:spcPct val="30000"/>
                </a:spcBef>
              </a:pPr>
              <a:r>
                <a:rPr lang="es-ES_tradnl" sz="3200"/>
                <a:t>10</a:t>
              </a:r>
            </a:p>
          </p:txBody>
        </p:sp>
        <p:sp>
          <p:nvSpPr>
            <p:cNvPr id="34835" name="Line 19"/>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4831" name="Line 20"/>
          <p:cNvSpPr>
            <a:spLocks noChangeShapeType="1"/>
          </p:cNvSpPr>
          <p:nvPr/>
        </p:nvSpPr>
        <p:spPr bwMode="auto">
          <a:xfrm>
            <a:off x="1905000" y="3810000"/>
            <a:ext cx="38100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4832" name="Text Box 21"/>
          <p:cNvSpPr txBox="1">
            <a:spLocks noChangeArrowheads="1"/>
          </p:cNvSpPr>
          <p:nvPr/>
        </p:nvSpPr>
        <p:spPr bwMode="auto">
          <a:xfrm>
            <a:off x="1981200" y="3810000"/>
            <a:ext cx="3352800" cy="641350"/>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3600" b="1"/>
              <a:t>Exportaciones</a:t>
            </a:r>
          </a:p>
        </p:txBody>
      </p:sp>
      <p:sp>
        <p:nvSpPr>
          <p:cNvPr id="34833" name="Line 22"/>
          <p:cNvSpPr>
            <a:spLocks noChangeShapeType="1"/>
          </p:cNvSpPr>
          <p:nvPr/>
        </p:nvSpPr>
        <p:spPr bwMode="auto">
          <a:xfrm>
            <a:off x="1447800" y="48006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4818" name="Object 23">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4818" name="Imagen" r:id="rId4" imgW="1728720" imgH="3252600" progId="MS_ClipArt_Gallery.2">
              <p:embed/>
            </p:oleObj>
          </a:graphicData>
        </a:graphic>
      </p:graphicFrame>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3" name="Group 2"/>
          <p:cNvGrpSpPr>
            <a:grpSpLocks/>
          </p:cNvGrpSpPr>
          <p:nvPr/>
        </p:nvGrpSpPr>
        <p:grpSpPr bwMode="auto">
          <a:xfrm>
            <a:off x="7848600" y="2011363"/>
            <a:ext cx="1219200" cy="1212850"/>
            <a:chOff x="4992" y="3072"/>
            <a:chExt cx="576" cy="764"/>
          </a:xfrm>
        </p:grpSpPr>
        <p:sp>
          <p:nvSpPr>
            <p:cNvPr id="35851" name="Text Box 3"/>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2</a:t>
              </a:r>
              <a:r>
                <a:rPr lang="es-ES_tradnl" sz="3200"/>
                <a:t>.5</a:t>
              </a:r>
            </a:p>
            <a:p>
              <a:pPr algn="ctr" defTabSz="762000">
                <a:spcBef>
                  <a:spcPct val="30000"/>
                </a:spcBef>
              </a:pPr>
              <a:r>
                <a:rPr lang="es-ES_tradnl" sz="3200"/>
                <a:t>5</a:t>
              </a:r>
            </a:p>
          </p:txBody>
        </p:sp>
        <p:sp>
          <p:nvSpPr>
            <p:cNvPr id="35852" name="Line 4"/>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5844" name="Text Box 5"/>
          <p:cNvSpPr txBox="1">
            <a:spLocks noChangeArrowheads="1"/>
          </p:cNvSpPr>
          <p:nvPr/>
        </p:nvSpPr>
        <p:spPr bwMode="auto">
          <a:xfrm>
            <a:off x="1295400" y="1524000"/>
            <a:ext cx="7848600" cy="1190625"/>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3. Cubrimiento en meses de pago       de Importaciones</a:t>
            </a:r>
          </a:p>
        </p:txBody>
      </p:sp>
      <p:sp>
        <p:nvSpPr>
          <p:cNvPr id="35845" name="Text Box 6"/>
          <p:cNvSpPr txBox="1">
            <a:spLocks noChangeArrowheads="1"/>
          </p:cNvSpPr>
          <p:nvPr/>
        </p:nvSpPr>
        <p:spPr bwMode="auto">
          <a:xfrm>
            <a:off x="1447800" y="0"/>
            <a:ext cx="56896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Financiero:</a:t>
            </a:r>
          </a:p>
        </p:txBody>
      </p:sp>
      <p:sp>
        <p:nvSpPr>
          <p:cNvPr id="35846" name="Line 7"/>
          <p:cNvSpPr>
            <a:spLocks noChangeShapeType="1"/>
          </p:cNvSpPr>
          <p:nvPr/>
        </p:nvSpPr>
        <p:spPr bwMode="auto">
          <a:xfrm>
            <a:off x="1295400" y="38100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sp>
        <p:nvSpPr>
          <p:cNvPr id="35847" name="Text Box 8"/>
          <p:cNvSpPr txBox="1">
            <a:spLocks noChangeArrowheads="1"/>
          </p:cNvSpPr>
          <p:nvPr/>
        </p:nvSpPr>
        <p:spPr bwMode="auto">
          <a:xfrm>
            <a:off x="1295400" y="4343400"/>
            <a:ext cx="7848600" cy="1190625"/>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4. % de variación de la moneda frente al Dólar</a:t>
            </a:r>
          </a:p>
        </p:txBody>
      </p:sp>
      <p:grpSp>
        <p:nvGrpSpPr>
          <p:cNvPr id="35848" name="Group 9"/>
          <p:cNvGrpSpPr>
            <a:grpSpLocks/>
          </p:cNvGrpSpPr>
          <p:nvPr/>
        </p:nvGrpSpPr>
        <p:grpSpPr bwMode="auto">
          <a:xfrm>
            <a:off x="7924800" y="5287963"/>
            <a:ext cx="1219200" cy="1212850"/>
            <a:chOff x="4992" y="3072"/>
            <a:chExt cx="576" cy="764"/>
          </a:xfrm>
        </p:grpSpPr>
        <p:sp>
          <p:nvSpPr>
            <p:cNvPr id="35849" name="Text Box 10"/>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10</a:t>
              </a:r>
              <a:endParaRPr lang="es-ES_tradnl" sz="3200"/>
            </a:p>
            <a:p>
              <a:pPr algn="ctr" defTabSz="762000">
                <a:spcBef>
                  <a:spcPct val="30000"/>
                </a:spcBef>
              </a:pPr>
              <a:r>
                <a:rPr lang="es-ES_tradnl" sz="3200"/>
                <a:t>10</a:t>
              </a:r>
            </a:p>
          </p:txBody>
        </p:sp>
        <p:sp>
          <p:nvSpPr>
            <p:cNvPr id="35850" name="Line 11"/>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aphicFrame>
        <p:nvGraphicFramePr>
          <p:cNvPr id="35842"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5842" name="Imagen" r:id="rId4" imgW="1728720" imgH="3252600" progId="MS_ClipArt_Gallery.2">
              <p:embed/>
            </p:oleObj>
          </a:graphicData>
        </a:graphic>
      </p:graphicFrame>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2"/>
          <p:cNvSpPr txBox="1">
            <a:spLocks noChangeArrowheads="1"/>
          </p:cNvSpPr>
          <p:nvPr/>
        </p:nvSpPr>
        <p:spPr bwMode="auto">
          <a:xfrm>
            <a:off x="1447800" y="0"/>
            <a:ext cx="57658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Económico:</a:t>
            </a:r>
          </a:p>
        </p:txBody>
      </p:sp>
      <p:sp>
        <p:nvSpPr>
          <p:cNvPr id="36868" name="Text Box 3"/>
          <p:cNvSpPr txBox="1">
            <a:spLocks noChangeArrowheads="1"/>
          </p:cNvSpPr>
          <p:nvPr/>
        </p:nvSpPr>
        <p:spPr bwMode="auto">
          <a:xfrm>
            <a:off x="1295400" y="1143000"/>
            <a:ext cx="7848600" cy="21050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1. PIB per cápita</a:t>
            </a:r>
          </a:p>
          <a:p>
            <a:pPr defTabSz="762000">
              <a:spcBef>
                <a:spcPct val="50000"/>
              </a:spcBef>
            </a:pPr>
            <a:r>
              <a:rPr lang="es-ES_tradnl" sz="3200"/>
              <a:t>Promedio 136 países U$8.964</a:t>
            </a:r>
          </a:p>
          <a:p>
            <a:pPr defTabSz="762000">
              <a:spcBef>
                <a:spcPct val="50000"/>
              </a:spcBef>
            </a:pPr>
            <a:r>
              <a:rPr lang="en-US" sz="3200"/>
              <a:t>Ecuador</a:t>
            </a:r>
            <a:r>
              <a:rPr lang="es-ES_tradnl" sz="3200"/>
              <a:t> U$</a:t>
            </a:r>
            <a:r>
              <a:rPr lang="en-US" sz="3200"/>
              <a:t>1</a:t>
            </a:r>
            <a:r>
              <a:rPr lang="es-ES_tradnl" sz="3200"/>
              <a:t>736</a:t>
            </a:r>
            <a:endParaRPr lang="es-ES_tradnl" b="1"/>
          </a:p>
        </p:txBody>
      </p:sp>
      <p:sp>
        <p:nvSpPr>
          <p:cNvPr id="36869" name="Text Box 4"/>
          <p:cNvSpPr txBox="1">
            <a:spLocks noChangeArrowheads="1"/>
          </p:cNvSpPr>
          <p:nvPr/>
        </p:nvSpPr>
        <p:spPr bwMode="auto">
          <a:xfrm>
            <a:off x="1295400" y="4419600"/>
            <a:ext cx="7848600" cy="64135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2. Crecimiento anual del PIB</a:t>
            </a:r>
          </a:p>
        </p:txBody>
      </p:sp>
      <p:grpSp>
        <p:nvGrpSpPr>
          <p:cNvPr id="36870" name="Group 5"/>
          <p:cNvGrpSpPr>
            <a:grpSpLocks/>
          </p:cNvGrpSpPr>
          <p:nvPr/>
        </p:nvGrpSpPr>
        <p:grpSpPr bwMode="auto">
          <a:xfrm>
            <a:off x="7772400" y="4883150"/>
            <a:ext cx="1371600" cy="1212850"/>
            <a:chOff x="4992" y="3072"/>
            <a:chExt cx="576" cy="764"/>
          </a:xfrm>
        </p:grpSpPr>
        <p:sp>
          <p:nvSpPr>
            <p:cNvPr id="36875" name="Text Box 6"/>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7</a:t>
              </a:r>
              <a:r>
                <a:rPr lang="es-ES_tradnl" sz="3200"/>
                <a:t>.5</a:t>
              </a:r>
            </a:p>
            <a:p>
              <a:pPr algn="ctr" defTabSz="762000">
                <a:spcBef>
                  <a:spcPct val="30000"/>
                </a:spcBef>
              </a:pPr>
              <a:r>
                <a:rPr lang="es-ES_tradnl" sz="3200"/>
                <a:t>10</a:t>
              </a:r>
            </a:p>
          </p:txBody>
        </p:sp>
        <p:sp>
          <p:nvSpPr>
            <p:cNvPr id="36876" name="Line 7"/>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pSp>
        <p:nvGrpSpPr>
          <p:cNvPr id="36871" name="Group 8"/>
          <p:cNvGrpSpPr>
            <a:grpSpLocks/>
          </p:cNvGrpSpPr>
          <p:nvPr/>
        </p:nvGrpSpPr>
        <p:grpSpPr bwMode="auto">
          <a:xfrm>
            <a:off x="7467600" y="1905000"/>
            <a:ext cx="1219200" cy="1212850"/>
            <a:chOff x="4992" y="3072"/>
            <a:chExt cx="576" cy="764"/>
          </a:xfrm>
        </p:grpSpPr>
        <p:sp>
          <p:nvSpPr>
            <p:cNvPr id="36873" name="Text Box 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1</a:t>
              </a:r>
            </a:p>
            <a:p>
              <a:pPr algn="ctr" defTabSz="762000">
                <a:spcBef>
                  <a:spcPct val="30000"/>
                </a:spcBef>
              </a:pPr>
              <a:r>
                <a:rPr lang="es-ES_tradnl" sz="3200"/>
                <a:t>5</a:t>
              </a:r>
            </a:p>
          </p:txBody>
        </p:sp>
        <p:sp>
          <p:nvSpPr>
            <p:cNvPr id="36874" name="Line 1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6872" name="Line 11"/>
          <p:cNvSpPr>
            <a:spLocks noChangeShapeType="1"/>
          </p:cNvSpPr>
          <p:nvPr/>
        </p:nvSpPr>
        <p:spPr bwMode="auto">
          <a:xfrm>
            <a:off x="1295400" y="38100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graphicFrame>
        <p:nvGraphicFramePr>
          <p:cNvPr id="36866" name="Object 12">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6866" name="Imagen" r:id="rId4" imgW="1728720" imgH="3252600" progId="MS_ClipArt_Gallery.2">
              <p:embed/>
            </p:oleObj>
          </a:graphicData>
        </a:graphic>
      </p:graphicFrame>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2"/>
          <p:cNvSpPr txBox="1">
            <a:spLocks noChangeArrowheads="1"/>
          </p:cNvSpPr>
          <p:nvPr/>
        </p:nvSpPr>
        <p:spPr bwMode="auto">
          <a:xfrm>
            <a:off x="1447800" y="0"/>
            <a:ext cx="5765800" cy="9144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5400" b="1"/>
              <a:t>Riesgo Económico:</a:t>
            </a:r>
          </a:p>
        </p:txBody>
      </p:sp>
      <p:sp>
        <p:nvSpPr>
          <p:cNvPr id="37892" name="Text Box 3"/>
          <p:cNvSpPr txBox="1">
            <a:spLocks noChangeArrowheads="1"/>
          </p:cNvSpPr>
          <p:nvPr/>
        </p:nvSpPr>
        <p:spPr bwMode="auto">
          <a:xfrm>
            <a:off x="1295400" y="3032125"/>
            <a:ext cx="7848600" cy="6413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4. Balanza presupuestaria </a:t>
            </a:r>
          </a:p>
        </p:txBody>
      </p:sp>
      <p:grpSp>
        <p:nvGrpSpPr>
          <p:cNvPr id="37893" name="Group 4"/>
          <p:cNvGrpSpPr>
            <a:grpSpLocks/>
          </p:cNvGrpSpPr>
          <p:nvPr/>
        </p:nvGrpSpPr>
        <p:grpSpPr bwMode="auto">
          <a:xfrm>
            <a:off x="7696200" y="2925763"/>
            <a:ext cx="1143000" cy="1212850"/>
            <a:chOff x="4992" y="3072"/>
            <a:chExt cx="576" cy="764"/>
          </a:xfrm>
        </p:grpSpPr>
        <p:sp>
          <p:nvSpPr>
            <p:cNvPr id="37908" name="Text Box 5"/>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4.5</a:t>
              </a:r>
            </a:p>
            <a:p>
              <a:pPr algn="ctr" defTabSz="762000">
                <a:spcBef>
                  <a:spcPct val="30000"/>
                </a:spcBef>
              </a:pPr>
              <a:r>
                <a:rPr lang="es-ES_tradnl" sz="3200"/>
                <a:t>10</a:t>
              </a:r>
            </a:p>
          </p:txBody>
        </p:sp>
        <p:sp>
          <p:nvSpPr>
            <p:cNvPr id="37909" name="Line 6"/>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7894" name="Line 7"/>
          <p:cNvSpPr>
            <a:spLocks noChangeShapeType="1"/>
          </p:cNvSpPr>
          <p:nvPr/>
        </p:nvSpPr>
        <p:spPr bwMode="auto">
          <a:xfrm>
            <a:off x="1295400" y="48006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sp>
        <p:nvSpPr>
          <p:cNvPr id="37895" name="Text Box 8"/>
          <p:cNvSpPr txBox="1">
            <a:spLocks noChangeArrowheads="1"/>
          </p:cNvSpPr>
          <p:nvPr/>
        </p:nvSpPr>
        <p:spPr bwMode="auto">
          <a:xfrm>
            <a:off x="1295400" y="5013325"/>
            <a:ext cx="7848600" cy="641350"/>
          </a:xfrm>
          <a:prstGeom prst="rect">
            <a:avLst/>
          </a:prstGeom>
          <a:noFill/>
          <a:ln w="12700" cap="sq">
            <a:noFill/>
            <a:miter lim="800000"/>
            <a:headEnd type="none" w="sm" len="sm"/>
            <a:tailEnd type="none" w="sm" len="sm"/>
          </a:ln>
        </p:spPr>
        <p:txBody>
          <a:bodyPr>
            <a:spAutoFit/>
          </a:bodyPr>
          <a:lstStyle/>
          <a:p>
            <a:pPr defTabSz="762000">
              <a:spcBef>
                <a:spcPct val="25000"/>
              </a:spcBef>
            </a:pPr>
            <a:r>
              <a:rPr lang="es-ES_tradnl" sz="3600" b="1"/>
              <a:t>5. Balanza cuenta corriente </a:t>
            </a:r>
          </a:p>
        </p:txBody>
      </p:sp>
      <p:grpSp>
        <p:nvGrpSpPr>
          <p:cNvPr id="37896" name="Group 9"/>
          <p:cNvGrpSpPr>
            <a:grpSpLocks/>
          </p:cNvGrpSpPr>
          <p:nvPr/>
        </p:nvGrpSpPr>
        <p:grpSpPr bwMode="auto">
          <a:xfrm>
            <a:off x="7848600" y="5135563"/>
            <a:ext cx="1295400" cy="1212850"/>
            <a:chOff x="4992" y="3072"/>
            <a:chExt cx="576" cy="764"/>
          </a:xfrm>
        </p:grpSpPr>
        <p:sp>
          <p:nvSpPr>
            <p:cNvPr id="37906" name="Text Box 10"/>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s-ES_tradnl" sz="3200"/>
                <a:t>9.5</a:t>
              </a:r>
            </a:p>
            <a:p>
              <a:pPr algn="ctr" defTabSz="762000">
                <a:spcBef>
                  <a:spcPct val="30000"/>
                </a:spcBef>
              </a:pPr>
              <a:r>
                <a:rPr lang="es-ES_tradnl" sz="3200"/>
                <a:t>15</a:t>
              </a:r>
            </a:p>
          </p:txBody>
        </p:sp>
        <p:sp>
          <p:nvSpPr>
            <p:cNvPr id="37907" name="Line 11"/>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sp>
        <p:nvSpPr>
          <p:cNvPr id="37897" name="Text Box 12"/>
          <p:cNvSpPr txBox="1">
            <a:spLocks noChangeArrowheads="1"/>
          </p:cNvSpPr>
          <p:nvPr/>
        </p:nvSpPr>
        <p:spPr bwMode="auto">
          <a:xfrm>
            <a:off x="3276600" y="5638800"/>
            <a:ext cx="2057400" cy="641350"/>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3600" b="1"/>
              <a:t>PIB</a:t>
            </a:r>
          </a:p>
        </p:txBody>
      </p:sp>
      <p:sp>
        <p:nvSpPr>
          <p:cNvPr id="37898" name="Line 13"/>
          <p:cNvSpPr>
            <a:spLocks noChangeShapeType="1"/>
          </p:cNvSpPr>
          <p:nvPr/>
        </p:nvSpPr>
        <p:spPr bwMode="auto">
          <a:xfrm>
            <a:off x="1828800" y="5638800"/>
            <a:ext cx="49530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7899" name="Line 14"/>
          <p:cNvSpPr>
            <a:spLocks noChangeShapeType="1"/>
          </p:cNvSpPr>
          <p:nvPr/>
        </p:nvSpPr>
        <p:spPr bwMode="auto">
          <a:xfrm>
            <a:off x="1828800" y="3687763"/>
            <a:ext cx="48006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7900" name="Text Box 15"/>
          <p:cNvSpPr txBox="1">
            <a:spLocks noChangeArrowheads="1"/>
          </p:cNvSpPr>
          <p:nvPr/>
        </p:nvSpPr>
        <p:spPr bwMode="auto">
          <a:xfrm>
            <a:off x="3429000" y="3763963"/>
            <a:ext cx="2057400" cy="641350"/>
          </a:xfrm>
          <a:prstGeom prst="rect">
            <a:avLst/>
          </a:prstGeom>
          <a:noFill/>
          <a:ln w="12700" cap="sq">
            <a:noFill/>
            <a:miter lim="800000"/>
            <a:headEnd type="none" w="sm" len="sm"/>
            <a:tailEnd type="none" w="sm" len="sm"/>
          </a:ln>
        </p:spPr>
        <p:txBody>
          <a:bodyPr>
            <a:spAutoFit/>
          </a:bodyPr>
          <a:lstStyle/>
          <a:p>
            <a:pPr algn="ctr" defTabSz="762000">
              <a:spcBef>
                <a:spcPct val="50000"/>
              </a:spcBef>
            </a:pPr>
            <a:r>
              <a:rPr lang="es-ES_tradnl" sz="3600" b="1"/>
              <a:t>PIB</a:t>
            </a:r>
          </a:p>
        </p:txBody>
      </p:sp>
      <p:sp>
        <p:nvSpPr>
          <p:cNvPr id="37901" name="Line 16"/>
          <p:cNvSpPr>
            <a:spLocks noChangeShapeType="1"/>
          </p:cNvSpPr>
          <p:nvPr/>
        </p:nvSpPr>
        <p:spPr bwMode="auto">
          <a:xfrm>
            <a:off x="1295400" y="2438400"/>
            <a:ext cx="7543800" cy="0"/>
          </a:xfrm>
          <a:prstGeom prst="line">
            <a:avLst/>
          </a:prstGeom>
          <a:noFill/>
          <a:ln w="57150" cap="sq">
            <a:solidFill>
              <a:schemeClr val="bg2"/>
            </a:solidFill>
            <a:round/>
            <a:headEnd type="none" w="sm" len="sm"/>
            <a:tailEnd type="none" w="sm" len="sm"/>
          </a:ln>
        </p:spPr>
        <p:txBody>
          <a:bodyPr wrap="none" anchor="ctr"/>
          <a:lstStyle/>
          <a:p>
            <a:endParaRPr lang="es-ES"/>
          </a:p>
        </p:txBody>
      </p:sp>
      <p:sp>
        <p:nvSpPr>
          <p:cNvPr id="37902" name="Text Box 17"/>
          <p:cNvSpPr txBox="1">
            <a:spLocks noChangeArrowheads="1"/>
          </p:cNvSpPr>
          <p:nvPr/>
        </p:nvSpPr>
        <p:spPr bwMode="auto">
          <a:xfrm>
            <a:off x="1295400" y="990600"/>
            <a:ext cx="7848600" cy="64135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b="1"/>
              <a:t>3. Tasa de inflación anual</a:t>
            </a:r>
          </a:p>
        </p:txBody>
      </p:sp>
      <p:grpSp>
        <p:nvGrpSpPr>
          <p:cNvPr id="37903" name="Group 18"/>
          <p:cNvGrpSpPr>
            <a:grpSpLocks/>
          </p:cNvGrpSpPr>
          <p:nvPr/>
        </p:nvGrpSpPr>
        <p:grpSpPr bwMode="auto">
          <a:xfrm>
            <a:off x="7772400" y="914400"/>
            <a:ext cx="1371600" cy="1212850"/>
            <a:chOff x="4992" y="3072"/>
            <a:chExt cx="576" cy="764"/>
          </a:xfrm>
        </p:grpSpPr>
        <p:sp>
          <p:nvSpPr>
            <p:cNvPr id="37904" name="Text Box 19"/>
            <p:cNvSpPr txBox="1">
              <a:spLocks noChangeArrowheads="1"/>
            </p:cNvSpPr>
            <p:nvPr/>
          </p:nvSpPr>
          <p:spPr bwMode="auto">
            <a:xfrm>
              <a:off x="5040" y="3072"/>
              <a:ext cx="436" cy="764"/>
            </a:xfrm>
            <a:prstGeom prst="rect">
              <a:avLst/>
            </a:prstGeom>
            <a:noFill/>
            <a:ln w="12700" cap="sq">
              <a:noFill/>
              <a:miter lim="800000"/>
              <a:headEnd type="none" w="sm" len="sm"/>
              <a:tailEnd type="none" w="sm" len="sm"/>
            </a:ln>
          </p:spPr>
          <p:txBody>
            <a:bodyPr>
              <a:spAutoFit/>
            </a:bodyPr>
            <a:lstStyle/>
            <a:p>
              <a:pPr algn="ctr" defTabSz="762000">
                <a:spcBef>
                  <a:spcPct val="30000"/>
                </a:spcBef>
              </a:pPr>
              <a:r>
                <a:rPr lang="en-US" sz="3200"/>
                <a:t>9</a:t>
              </a:r>
              <a:endParaRPr lang="es-ES_tradnl" sz="3200"/>
            </a:p>
            <a:p>
              <a:pPr algn="ctr" defTabSz="762000">
                <a:spcBef>
                  <a:spcPct val="30000"/>
                </a:spcBef>
              </a:pPr>
              <a:r>
                <a:rPr lang="es-ES_tradnl" sz="3200"/>
                <a:t>10</a:t>
              </a:r>
            </a:p>
          </p:txBody>
        </p:sp>
        <p:sp>
          <p:nvSpPr>
            <p:cNvPr id="37905" name="Line 20"/>
            <p:cNvSpPr>
              <a:spLocks noChangeShapeType="1"/>
            </p:cNvSpPr>
            <p:nvPr/>
          </p:nvSpPr>
          <p:spPr bwMode="auto">
            <a:xfrm>
              <a:off x="4992" y="3504"/>
              <a:ext cx="576" cy="0"/>
            </a:xfrm>
            <a:prstGeom prst="line">
              <a:avLst/>
            </a:prstGeom>
            <a:noFill/>
            <a:ln w="12700" cap="sq">
              <a:solidFill>
                <a:schemeClr val="tx1"/>
              </a:solidFill>
              <a:round/>
              <a:headEnd type="none" w="sm" len="sm"/>
              <a:tailEnd type="none" w="sm" len="sm"/>
            </a:ln>
          </p:spPr>
          <p:txBody>
            <a:bodyPr wrap="none" anchor="ctr"/>
            <a:lstStyle/>
            <a:p>
              <a:endParaRPr lang="es-ES"/>
            </a:p>
          </p:txBody>
        </p:sp>
      </p:grpSp>
      <p:graphicFrame>
        <p:nvGraphicFramePr>
          <p:cNvPr id="37890" name="Object 21">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7890" name="Imagen" r:id="rId4" imgW="1728720" imgH="3252600" progId="MS_ClipArt_Gallery.2">
              <p:embed/>
            </p:oleObj>
          </a:graphicData>
        </a:graphic>
      </p:graphicFrame>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Line 2"/>
          <p:cNvSpPr>
            <a:spLocks noChangeShapeType="1"/>
          </p:cNvSpPr>
          <p:nvPr/>
        </p:nvSpPr>
        <p:spPr bwMode="auto">
          <a:xfrm>
            <a:off x="1371600" y="2362200"/>
            <a:ext cx="1588" cy="373380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8916" name="Line 3"/>
          <p:cNvSpPr>
            <a:spLocks noChangeShapeType="1"/>
          </p:cNvSpPr>
          <p:nvPr/>
        </p:nvSpPr>
        <p:spPr bwMode="auto">
          <a:xfrm flipV="1">
            <a:off x="1371600" y="6096000"/>
            <a:ext cx="7543800" cy="1588"/>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38917" name="Rectangle 4"/>
          <p:cNvSpPr>
            <a:spLocks noChangeArrowheads="1"/>
          </p:cNvSpPr>
          <p:nvPr/>
        </p:nvSpPr>
        <p:spPr bwMode="auto">
          <a:xfrm>
            <a:off x="1371600" y="5029200"/>
            <a:ext cx="7543800" cy="1066800"/>
          </a:xfrm>
          <a:prstGeom prst="rect">
            <a:avLst/>
          </a:prstGeom>
          <a:solidFill>
            <a:srgbClr val="FF3300"/>
          </a:solidFill>
          <a:ln w="12700" cap="sq">
            <a:solidFill>
              <a:schemeClr val="tx1"/>
            </a:solidFill>
            <a:miter lim="800000"/>
            <a:headEnd type="none" w="sm" len="sm"/>
            <a:tailEnd type="none" w="sm" len="sm"/>
          </a:ln>
        </p:spPr>
        <p:txBody>
          <a:bodyPr wrap="none" anchor="ctr"/>
          <a:lstStyle/>
          <a:p>
            <a:endParaRPr lang="es-ES"/>
          </a:p>
        </p:txBody>
      </p:sp>
      <p:sp>
        <p:nvSpPr>
          <p:cNvPr id="38918" name="Rectangle 5"/>
          <p:cNvSpPr>
            <a:spLocks noChangeArrowheads="1"/>
          </p:cNvSpPr>
          <p:nvPr/>
        </p:nvSpPr>
        <p:spPr bwMode="auto">
          <a:xfrm>
            <a:off x="1371600" y="3962400"/>
            <a:ext cx="7543800" cy="1066800"/>
          </a:xfrm>
          <a:prstGeom prst="rect">
            <a:avLst/>
          </a:prstGeom>
          <a:solidFill>
            <a:srgbClr val="FF9933"/>
          </a:solidFill>
          <a:ln w="12700" cap="sq">
            <a:solidFill>
              <a:schemeClr val="tx1"/>
            </a:solidFill>
            <a:miter lim="800000"/>
            <a:headEnd type="none" w="sm" len="sm"/>
            <a:tailEnd type="none" w="sm" len="sm"/>
          </a:ln>
        </p:spPr>
        <p:txBody>
          <a:bodyPr wrap="none" anchor="ctr"/>
          <a:lstStyle/>
          <a:p>
            <a:endParaRPr lang="es-ES"/>
          </a:p>
        </p:txBody>
      </p:sp>
      <p:sp>
        <p:nvSpPr>
          <p:cNvPr id="38919" name="Rectangle 6"/>
          <p:cNvSpPr>
            <a:spLocks noChangeArrowheads="1"/>
          </p:cNvSpPr>
          <p:nvPr/>
        </p:nvSpPr>
        <p:spPr bwMode="auto">
          <a:xfrm>
            <a:off x="1371600" y="2895600"/>
            <a:ext cx="7543800" cy="1066800"/>
          </a:xfrm>
          <a:prstGeom prst="rect">
            <a:avLst/>
          </a:prstGeom>
          <a:solidFill>
            <a:srgbClr val="FFFF00"/>
          </a:solidFill>
          <a:ln w="12700" cap="sq">
            <a:solidFill>
              <a:schemeClr val="tx1"/>
            </a:solidFill>
            <a:miter lim="800000"/>
            <a:headEnd type="none" w="sm" len="sm"/>
            <a:tailEnd type="none" w="sm" len="sm"/>
          </a:ln>
        </p:spPr>
        <p:txBody>
          <a:bodyPr wrap="none" anchor="ctr"/>
          <a:lstStyle/>
          <a:p>
            <a:endParaRPr lang="es-ES"/>
          </a:p>
        </p:txBody>
      </p:sp>
      <p:sp>
        <p:nvSpPr>
          <p:cNvPr id="38920" name="Rectangle 7"/>
          <p:cNvSpPr>
            <a:spLocks noChangeArrowheads="1"/>
          </p:cNvSpPr>
          <p:nvPr/>
        </p:nvSpPr>
        <p:spPr bwMode="auto">
          <a:xfrm>
            <a:off x="1371600" y="1828800"/>
            <a:ext cx="7543800" cy="1066800"/>
          </a:xfrm>
          <a:prstGeom prst="rect">
            <a:avLst/>
          </a:prstGeom>
          <a:solidFill>
            <a:srgbClr val="99CCFF"/>
          </a:solidFill>
          <a:ln w="12700" cap="sq">
            <a:solidFill>
              <a:schemeClr val="tx1"/>
            </a:solidFill>
            <a:miter lim="800000"/>
            <a:headEnd type="none" w="sm" len="sm"/>
            <a:tailEnd type="none" w="sm" len="sm"/>
          </a:ln>
        </p:spPr>
        <p:txBody>
          <a:bodyPr wrap="none" anchor="ctr"/>
          <a:lstStyle/>
          <a:p>
            <a:endParaRPr lang="es-ES"/>
          </a:p>
        </p:txBody>
      </p:sp>
      <p:sp>
        <p:nvSpPr>
          <p:cNvPr id="38921" name="Rectangle 8"/>
          <p:cNvSpPr>
            <a:spLocks noChangeArrowheads="1"/>
          </p:cNvSpPr>
          <p:nvPr/>
        </p:nvSpPr>
        <p:spPr bwMode="auto">
          <a:xfrm>
            <a:off x="1371600" y="762000"/>
            <a:ext cx="7543800" cy="1066800"/>
          </a:xfrm>
          <a:prstGeom prst="rect">
            <a:avLst/>
          </a:prstGeom>
          <a:solidFill>
            <a:srgbClr val="66FFCC"/>
          </a:solidFill>
          <a:ln w="12700" cap="sq">
            <a:solidFill>
              <a:schemeClr val="tx1"/>
            </a:solidFill>
            <a:miter lim="800000"/>
            <a:headEnd type="none" w="sm" len="sm"/>
            <a:tailEnd type="none" w="sm" len="sm"/>
          </a:ln>
        </p:spPr>
        <p:txBody>
          <a:bodyPr wrap="none" anchor="ctr"/>
          <a:lstStyle/>
          <a:p>
            <a:endParaRPr lang="es-ES"/>
          </a:p>
        </p:txBody>
      </p:sp>
      <p:sp>
        <p:nvSpPr>
          <p:cNvPr id="533513" name="Rectangle 9"/>
          <p:cNvSpPr>
            <a:spLocks noChangeArrowheads="1"/>
          </p:cNvSpPr>
          <p:nvPr/>
        </p:nvSpPr>
        <p:spPr bwMode="auto">
          <a:xfrm>
            <a:off x="1524000" y="1143000"/>
            <a:ext cx="533400" cy="4953000"/>
          </a:xfrm>
          <a:prstGeom prst="rect">
            <a:avLst/>
          </a:prstGeom>
          <a:gradFill rotWithShape="0">
            <a:gsLst>
              <a:gs pos="0">
                <a:schemeClr val="accent1"/>
              </a:gs>
              <a:gs pos="100000">
                <a:schemeClr val="accent1">
                  <a:gamma/>
                  <a:shade val="46275"/>
                  <a:invGamma/>
                </a:schemeClr>
              </a:gs>
            </a:gsLst>
            <a:path path="shape">
              <a:fillToRect l="50000" t="50000" r="50000" b="50000"/>
            </a:path>
          </a:gradFill>
          <a:ln w="12700" cap="sq">
            <a:solidFill>
              <a:schemeClr val="tx1"/>
            </a:solidFill>
            <a:miter lim="800000"/>
            <a:headEnd type="none" w="sm" len="sm"/>
            <a:tailEnd type="none" w="sm" len="sm"/>
          </a:ln>
          <a:effectLst/>
        </p:spPr>
        <p:txBody>
          <a:bodyPr vert="eaVert" wrap="none" anchor="ctr"/>
          <a:lstStyle/>
          <a:p>
            <a:pPr algn="ctr" defTabSz="762000">
              <a:defRPr/>
            </a:pPr>
            <a:r>
              <a:rPr lang="es-ES_tradnl">
                <a:solidFill>
                  <a:schemeClr val="bg2"/>
                </a:solidFill>
                <a:latin typeface="Arial" charset="0"/>
              </a:rPr>
              <a:t>Luxemburgo</a:t>
            </a:r>
          </a:p>
        </p:txBody>
      </p:sp>
      <p:sp>
        <p:nvSpPr>
          <p:cNvPr id="533514" name="Rectangle 10"/>
          <p:cNvSpPr>
            <a:spLocks noChangeArrowheads="1"/>
          </p:cNvSpPr>
          <p:nvPr/>
        </p:nvSpPr>
        <p:spPr bwMode="auto">
          <a:xfrm>
            <a:off x="2362200" y="1447800"/>
            <a:ext cx="533400" cy="4648200"/>
          </a:xfrm>
          <a:prstGeom prst="rect">
            <a:avLst/>
          </a:prstGeom>
          <a:gradFill rotWithShape="0">
            <a:gsLst>
              <a:gs pos="0">
                <a:schemeClr val="folHlink">
                  <a:gamma/>
                  <a:tint val="33333"/>
                  <a:invGamma/>
                </a:schemeClr>
              </a:gs>
              <a:gs pos="100000">
                <a:schemeClr val="folHlink"/>
              </a:gs>
            </a:gsLst>
            <a:path path="shape">
              <a:fillToRect l="50000" t="50000" r="50000" b="50000"/>
            </a:path>
          </a:gradFill>
          <a:ln w="12700" cap="sq">
            <a:solidFill>
              <a:schemeClr val="tx1"/>
            </a:solidFill>
            <a:miter lim="800000"/>
            <a:headEnd type="none" w="sm" len="sm"/>
            <a:tailEnd type="none" w="sm" len="sm"/>
          </a:ln>
          <a:effectLst/>
        </p:spPr>
        <p:txBody>
          <a:bodyPr vert="eaVert" wrap="none" anchor="ctr"/>
          <a:lstStyle/>
          <a:p>
            <a:pPr algn="ctr" defTabSz="762000">
              <a:defRPr/>
            </a:pPr>
            <a:r>
              <a:rPr lang="es-ES_tradnl">
                <a:solidFill>
                  <a:schemeClr val="bg2"/>
                </a:solidFill>
                <a:latin typeface="Arial" charset="0"/>
              </a:rPr>
              <a:t>EEUU</a:t>
            </a:r>
          </a:p>
        </p:txBody>
      </p:sp>
      <p:sp>
        <p:nvSpPr>
          <p:cNvPr id="38924" name="Rectangle 11"/>
          <p:cNvSpPr>
            <a:spLocks noChangeArrowheads="1"/>
          </p:cNvSpPr>
          <p:nvPr/>
        </p:nvSpPr>
        <p:spPr bwMode="auto">
          <a:xfrm>
            <a:off x="3200400" y="1676400"/>
            <a:ext cx="533400" cy="4419600"/>
          </a:xfrm>
          <a:prstGeom prst="rect">
            <a:avLst/>
          </a:prstGeom>
          <a:gradFill rotWithShape="0">
            <a:gsLst>
              <a:gs pos="0">
                <a:srgbClr val="FFFFFF"/>
              </a:gs>
              <a:gs pos="100000">
                <a:srgbClr val="CCFF33"/>
              </a:gs>
            </a:gsLst>
            <a:path path="shape">
              <a:fillToRect l="50000" t="50000" r="50000" b="50000"/>
            </a:path>
          </a:gradFill>
          <a:ln w="12700" cap="sq">
            <a:solidFill>
              <a:schemeClr val="tx1"/>
            </a:solidFill>
            <a:miter lim="800000"/>
            <a:headEnd type="none" w="sm" len="sm"/>
            <a:tailEnd type="none" w="sm" len="sm"/>
          </a:ln>
        </p:spPr>
        <p:txBody>
          <a:bodyPr vert="eaVert" wrap="none" anchor="ctr"/>
          <a:lstStyle/>
          <a:p>
            <a:pPr algn="ctr" defTabSz="762000"/>
            <a:r>
              <a:rPr lang="es-ES_tradnl">
                <a:solidFill>
                  <a:schemeClr val="bg2"/>
                </a:solidFill>
              </a:rPr>
              <a:t>España</a:t>
            </a:r>
          </a:p>
        </p:txBody>
      </p:sp>
      <p:sp>
        <p:nvSpPr>
          <p:cNvPr id="38925" name="Rectangle 12"/>
          <p:cNvSpPr>
            <a:spLocks noChangeArrowheads="1"/>
          </p:cNvSpPr>
          <p:nvPr/>
        </p:nvSpPr>
        <p:spPr bwMode="auto">
          <a:xfrm>
            <a:off x="4114800" y="2057400"/>
            <a:ext cx="533400" cy="4038600"/>
          </a:xfrm>
          <a:prstGeom prst="rect">
            <a:avLst/>
          </a:prstGeom>
          <a:gradFill rotWithShape="0">
            <a:gsLst>
              <a:gs pos="0">
                <a:srgbClr val="FFFFFF"/>
              </a:gs>
              <a:gs pos="50000">
                <a:srgbClr val="0000FF"/>
              </a:gs>
              <a:gs pos="100000">
                <a:srgbClr val="FFFFFF"/>
              </a:gs>
            </a:gsLst>
            <a:lin ang="2700000" scaled="1"/>
          </a:gradFill>
          <a:ln w="12700" cap="sq">
            <a:solidFill>
              <a:schemeClr val="tx1"/>
            </a:solidFill>
            <a:miter lim="800000"/>
            <a:headEnd type="none" w="sm" len="sm"/>
            <a:tailEnd type="none" w="sm" len="sm"/>
          </a:ln>
        </p:spPr>
        <p:txBody>
          <a:bodyPr vert="eaVert" wrap="none" anchor="ctr"/>
          <a:lstStyle/>
          <a:p>
            <a:pPr algn="ctr" defTabSz="762000"/>
            <a:r>
              <a:rPr lang="es-ES_tradnl">
                <a:solidFill>
                  <a:schemeClr val="bg2"/>
                </a:solidFill>
              </a:rPr>
              <a:t>Chile</a:t>
            </a:r>
          </a:p>
        </p:txBody>
      </p:sp>
      <p:sp>
        <p:nvSpPr>
          <p:cNvPr id="38926" name="Rectangle 13"/>
          <p:cNvSpPr>
            <a:spLocks noChangeArrowheads="1"/>
          </p:cNvSpPr>
          <p:nvPr/>
        </p:nvSpPr>
        <p:spPr bwMode="auto">
          <a:xfrm>
            <a:off x="5029200" y="3048000"/>
            <a:ext cx="533400" cy="3048000"/>
          </a:xfrm>
          <a:prstGeom prst="rect">
            <a:avLst/>
          </a:prstGeom>
          <a:gradFill rotWithShape="0">
            <a:gsLst>
              <a:gs pos="0">
                <a:srgbClr val="FFFFFF"/>
              </a:gs>
              <a:gs pos="100000">
                <a:srgbClr val="FF33CC"/>
              </a:gs>
            </a:gsLst>
            <a:path path="shape">
              <a:fillToRect l="50000" t="50000" r="50000" b="50000"/>
            </a:path>
          </a:gradFill>
          <a:ln w="12700" cap="sq">
            <a:solidFill>
              <a:schemeClr val="tx1"/>
            </a:solidFill>
            <a:miter lim="800000"/>
            <a:headEnd type="none" w="sm" len="sm"/>
            <a:tailEnd type="none" w="sm" len="sm"/>
          </a:ln>
        </p:spPr>
        <p:txBody>
          <a:bodyPr vert="eaVert" wrap="none" anchor="ctr"/>
          <a:lstStyle/>
          <a:p>
            <a:pPr algn="ctr" defTabSz="762000"/>
            <a:r>
              <a:rPr lang="es-ES_tradnl">
                <a:solidFill>
                  <a:schemeClr val="bg2"/>
                </a:solidFill>
              </a:rPr>
              <a:t>Bolivia</a:t>
            </a:r>
          </a:p>
        </p:txBody>
      </p:sp>
      <p:sp>
        <p:nvSpPr>
          <p:cNvPr id="38927" name="Rectangle 14"/>
          <p:cNvSpPr>
            <a:spLocks noChangeArrowheads="1"/>
          </p:cNvSpPr>
          <p:nvPr/>
        </p:nvSpPr>
        <p:spPr bwMode="auto">
          <a:xfrm>
            <a:off x="5943600" y="3276600"/>
            <a:ext cx="533400" cy="2819400"/>
          </a:xfrm>
          <a:prstGeom prst="rect">
            <a:avLst/>
          </a:prstGeom>
          <a:gradFill rotWithShape="0">
            <a:gsLst>
              <a:gs pos="0">
                <a:srgbClr val="FFCC66"/>
              </a:gs>
              <a:gs pos="100000">
                <a:srgbClr val="FFFFFF"/>
              </a:gs>
            </a:gsLst>
            <a:path path="rect">
              <a:fillToRect r="100000" b="100000"/>
            </a:path>
          </a:gradFill>
          <a:ln w="12700" cap="sq">
            <a:solidFill>
              <a:schemeClr val="tx1"/>
            </a:solidFill>
            <a:miter lim="800000"/>
            <a:headEnd type="none" w="sm" len="sm"/>
            <a:tailEnd type="none" w="sm" len="sm"/>
          </a:ln>
        </p:spPr>
        <p:txBody>
          <a:bodyPr vert="eaVert" wrap="none" anchor="ctr"/>
          <a:lstStyle/>
          <a:p>
            <a:pPr algn="ctr" defTabSz="762000"/>
            <a:r>
              <a:rPr lang="es-ES_tradnl">
                <a:solidFill>
                  <a:schemeClr val="bg2"/>
                </a:solidFill>
              </a:rPr>
              <a:t>Perú</a:t>
            </a:r>
          </a:p>
        </p:txBody>
      </p:sp>
      <p:sp>
        <p:nvSpPr>
          <p:cNvPr id="38928" name="Rectangle 15"/>
          <p:cNvSpPr>
            <a:spLocks noChangeArrowheads="1"/>
          </p:cNvSpPr>
          <p:nvPr/>
        </p:nvSpPr>
        <p:spPr bwMode="auto">
          <a:xfrm>
            <a:off x="6781800" y="3962400"/>
            <a:ext cx="533400" cy="2133600"/>
          </a:xfrm>
          <a:prstGeom prst="rect">
            <a:avLst/>
          </a:prstGeom>
          <a:gradFill rotWithShape="0">
            <a:gsLst>
              <a:gs pos="0">
                <a:srgbClr val="9900CC"/>
              </a:gs>
              <a:gs pos="100000">
                <a:srgbClr val="DDA9EE"/>
              </a:gs>
            </a:gsLst>
            <a:path path="rect">
              <a:fillToRect t="100000" r="100000"/>
            </a:path>
          </a:gradFill>
          <a:ln w="12700" cap="sq">
            <a:solidFill>
              <a:schemeClr val="tx1"/>
            </a:solidFill>
            <a:miter lim="800000"/>
            <a:headEnd type="none" w="sm" len="sm"/>
            <a:tailEnd type="none" w="sm" len="sm"/>
          </a:ln>
        </p:spPr>
        <p:txBody>
          <a:bodyPr vert="eaVert" wrap="none" anchor="ctr"/>
          <a:lstStyle/>
          <a:p>
            <a:pPr algn="ctr" defTabSz="762000"/>
            <a:r>
              <a:rPr lang="es-ES_tradnl" b="1">
                <a:solidFill>
                  <a:schemeClr val="bg2"/>
                </a:solidFill>
              </a:rPr>
              <a:t>Ecuador</a:t>
            </a:r>
          </a:p>
        </p:txBody>
      </p:sp>
      <p:sp>
        <p:nvSpPr>
          <p:cNvPr id="38929" name="Rectangle 16"/>
          <p:cNvSpPr>
            <a:spLocks noChangeArrowheads="1"/>
          </p:cNvSpPr>
          <p:nvPr/>
        </p:nvSpPr>
        <p:spPr bwMode="auto">
          <a:xfrm>
            <a:off x="7620000" y="4267200"/>
            <a:ext cx="533400" cy="1828800"/>
          </a:xfrm>
          <a:prstGeom prst="rect">
            <a:avLst/>
          </a:prstGeom>
          <a:gradFill rotWithShape="0">
            <a:gsLst>
              <a:gs pos="0">
                <a:srgbClr val="005E47"/>
              </a:gs>
              <a:gs pos="100000">
                <a:srgbClr val="00CC99"/>
              </a:gs>
            </a:gsLst>
            <a:lin ang="5400000" scaled="1"/>
          </a:gradFill>
          <a:ln w="12700" cap="sq">
            <a:solidFill>
              <a:schemeClr val="tx1"/>
            </a:solidFill>
            <a:miter lim="800000"/>
            <a:headEnd type="none" w="sm" len="sm"/>
            <a:tailEnd type="none" w="sm" len="sm"/>
          </a:ln>
        </p:spPr>
        <p:txBody>
          <a:bodyPr vert="eaVert" wrap="none" anchor="ctr"/>
          <a:lstStyle/>
          <a:p>
            <a:pPr algn="ctr" defTabSz="762000"/>
            <a:r>
              <a:rPr lang="es-ES_tradnl">
                <a:solidFill>
                  <a:schemeClr val="bg2"/>
                </a:solidFill>
              </a:rPr>
              <a:t>Colombia</a:t>
            </a:r>
          </a:p>
        </p:txBody>
      </p:sp>
      <p:sp>
        <p:nvSpPr>
          <p:cNvPr id="38930" name="Rectangle 17"/>
          <p:cNvSpPr>
            <a:spLocks noChangeArrowheads="1"/>
          </p:cNvSpPr>
          <p:nvPr/>
        </p:nvSpPr>
        <p:spPr bwMode="auto">
          <a:xfrm>
            <a:off x="8382000" y="5257800"/>
            <a:ext cx="533400" cy="838200"/>
          </a:xfrm>
          <a:prstGeom prst="rect">
            <a:avLst/>
          </a:prstGeom>
          <a:gradFill rotWithShape="0">
            <a:gsLst>
              <a:gs pos="0">
                <a:srgbClr val="FFFFFF"/>
              </a:gs>
              <a:gs pos="50000">
                <a:srgbClr val="FFCCFF"/>
              </a:gs>
              <a:gs pos="100000">
                <a:srgbClr val="FFFFFF"/>
              </a:gs>
            </a:gsLst>
            <a:lin ang="5400000" scaled="1"/>
          </a:gradFill>
          <a:ln w="12700" cap="sq">
            <a:solidFill>
              <a:schemeClr val="tx1"/>
            </a:solidFill>
            <a:miter lim="800000"/>
            <a:headEnd type="none" w="sm" len="sm"/>
            <a:tailEnd type="none" w="sm" len="sm"/>
          </a:ln>
        </p:spPr>
        <p:txBody>
          <a:bodyPr vert="eaVert" wrap="none" anchor="ctr"/>
          <a:lstStyle/>
          <a:p>
            <a:pPr algn="ctr" defTabSz="762000"/>
            <a:r>
              <a:rPr lang="es-ES_tradnl" sz="1600">
                <a:solidFill>
                  <a:schemeClr val="bg2"/>
                </a:solidFill>
              </a:rPr>
              <a:t>S. Leona</a:t>
            </a:r>
          </a:p>
        </p:txBody>
      </p:sp>
      <p:sp>
        <p:nvSpPr>
          <p:cNvPr id="38931" name="Text Box 18"/>
          <p:cNvSpPr txBox="1">
            <a:spLocks noChangeArrowheads="1"/>
          </p:cNvSpPr>
          <p:nvPr/>
        </p:nvSpPr>
        <p:spPr bwMode="auto">
          <a:xfrm>
            <a:off x="4038600" y="6096000"/>
            <a:ext cx="996950" cy="64135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600" b="1"/>
              <a:t>País</a:t>
            </a:r>
          </a:p>
        </p:txBody>
      </p:sp>
      <p:sp>
        <p:nvSpPr>
          <p:cNvPr id="38932" name="Text Box 19"/>
          <p:cNvSpPr txBox="1">
            <a:spLocks noChangeArrowheads="1"/>
          </p:cNvSpPr>
          <p:nvPr/>
        </p:nvSpPr>
        <p:spPr bwMode="auto">
          <a:xfrm>
            <a:off x="2895600" y="0"/>
            <a:ext cx="4705350" cy="64135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600" b="1"/>
              <a:t>Estimación Riesgo País</a:t>
            </a:r>
          </a:p>
        </p:txBody>
      </p:sp>
      <p:sp>
        <p:nvSpPr>
          <p:cNvPr id="38933" name="Text Box 20"/>
          <p:cNvSpPr txBox="1">
            <a:spLocks noChangeArrowheads="1"/>
          </p:cNvSpPr>
          <p:nvPr/>
        </p:nvSpPr>
        <p:spPr bwMode="auto">
          <a:xfrm rot="-5400000">
            <a:off x="149225" y="2816225"/>
            <a:ext cx="1708150" cy="64135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3600" b="1"/>
              <a:t>Riesgo</a:t>
            </a:r>
          </a:p>
        </p:txBody>
      </p:sp>
      <p:graphicFrame>
        <p:nvGraphicFramePr>
          <p:cNvPr id="38914" name="Object 21">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8914" name="Imagen" r:id="rId4" imgW="1728720" imgH="3252600" progId="MS_ClipArt_Gallery.2">
              <p:embed/>
            </p:oleObj>
          </a:graphicData>
        </a:graphic>
      </p:graphicFrame>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209800" y="1524000"/>
            <a:ext cx="4648200" cy="609600"/>
          </a:xfrm>
          <a:solidFill>
            <a:schemeClr val="accent2"/>
          </a:solidFill>
        </p:spPr>
        <p:txBody>
          <a:bodyPr/>
          <a:lstStyle/>
          <a:p>
            <a:pPr eaLnBrk="1" hangingPunct="1"/>
            <a:r>
              <a:rPr lang="es-MX" sz="3200" b="1" smtClean="0"/>
              <a:t>Estudio Técnico</a:t>
            </a:r>
          </a:p>
        </p:txBody>
      </p:sp>
      <p:sp>
        <p:nvSpPr>
          <p:cNvPr id="443395" name="Rectangle 3"/>
          <p:cNvSpPr>
            <a:spLocks noGrp="1" noChangeArrowheads="1"/>
          </p:cNvSpPr>
          <p:nvPr>
            <p:ph type="body" sz="half" idx="2"/>
          </p:nvPr>
        </p:nvSpPr>
        <p:spPr>
          <a:xfrm>
            <a:off x="4648200" y="2286000"/>
            <a:ext cx="3810000" cy="4114800"/>
          </a:xfrm>
        </p:spPr>
        <p:txBody>
          <a:bodyPr/>
          <a:lstStyle/>
          <a:p>
            <a:pPr eaLnBrk="1" hangingPunct="1">
              <a:defRPr/>
            </a:pPr>
            <a:r>
              <a:rPr lang="es-MX" sz="2800" smtClean="0"/>
              <a:t>Verificar la posibilidad técnica de fabricación</a:t>
            </a:r>
          </a:p>
          <a:p>
            <a:pPr eaLnBrk="1" hangingPunct="1">
              <a:defRPr/>
            </a:pPr>
            <a:r>
              <a:rPr lang="es-MX" sz="2800" smtClean="0"/>
              <a:t>Determinar el tamaño óptimo de la planta</a:t>
            </a:r>
          </a:p>
          <a:p>
            <a:pPr eaLnBrk="1" hangingPunct="1">
              <a:defRPr/>
            </a:pPr>
            <a:r>
              <a:rPr lang="es-MX" sz="2800" smtClean="0"/>
              <a:t> Determinar la localización óptima de la planta</a:t>
            </a:r>
          </a:p>
        </p:txBody>
      </p:sp>
      <p:sp>
        <p:nvSpPr>
          <p:cNvPr id="99332" name="Freeform 4"/>
          <p:cNvSpPr>
            <a:spLocks/>
          </p:cNvSpPr>
          <p:nvPr/>
        </p:nvSpPr>
        <p:spPr bwMode="auto">
          <a:xfrm>
            <a:off x="838200" y="2738438"/>
            <a:ext cx="3700463" cy="3422650"/>
          </a:xfrm>
          <a:custGeom>
            <a:avLst/>
            <a:gdLst>
              <a:gd name="T0" fmla="*/ 645 w 2331"/>
              <a:gd name="T1" fmla="*/ 2146 h 2156"/>
              <a:gd name="T2" fmla="*/ 299 w 2331"/>
              <a:gd name="T3" fmla="*/ 2101 h 2156"/>
              <a:gd name="T4" fmla="*/ 163 w 2331"/>
              <a:gd name="T5" fmla="*/ 2017 h 2156"/>
              <a:gd name="T6" fmla="*/ 92 w 2331"/>
              <a:gd name="T7" fmla="*/ 1926 h 2156"/>
              <a:gd name="T8" fmla="*/ 27 w 2331"/>
              <a:gd name="T9" fmla="*/ 1812 h 2156"/>
              <a:gd name="T10" fmla="*/ 0 w 2331"/>
              <a:gd name="T11" fmla="*/ 1659 h 2156"/>
              <a:gd name="T12" fmla="*/ 14 w 2331"/>
              <a:gd name="T13" fmla="*/ 1524 h 2156"/>
              <a:gd name="T14" fmla="*/ 116 w 2331"/>
              <a:gd name="T15" fmla="*/ 1366 h 2156"/>
              <a:gd name="T16" fmla="*/ 305 w 2331"/>
              <a:gd name="T17" fmla="*/ 1223 h 2156"/>
              <a:gd name="T18" fmla="*/ 441 w 2331"/>
              <a:gd name="T19" fmla="*/ 1104 h 2156"/>
              <a:gd name="T20" fmla="*/ 497 w 2331"/>
              <a:gd name="T21" fmla="*/ 973 h 2156"/>
              <a:gd name="T22" fmla="*/ 531 w 2331"/>
              <a:gd name="T23" fmla="*/ 872 h 2156"/>
              <a:gd name="T24" fmla="*/ 441 w 2331"/>
              <a:gd name="T25" fmla="*/ 577 h 2156"/>
              <a:gd name="T26" fmla="*/ 418 w 2331"/>
              <a:gd name="T27" fmla="*/ 452 h 2156"/>
              <a:gd name="T28" fmla="*/ 435 w 2331"/>
              <a:gd name="T29" fmla="*/ 311 h 2156"/>
              <a:gd name="T30" fmla="*/ 571 w 2331"/>
              <a:gd name="T31" fmla="*/ 186 h 2156"/>
              <a:gd name="T32" fmla="*/ 820 w 2331"/>
              <a:gd name="T33" fmla="*/ 89 h 2156"/>
              <a:gd name="T34" fmla="*/ 1145 w 2331"/>
              <a:gd name="T35" fmla="*/ 0 h 2156"/>
              <a:gd name="T36" fmla="*/ 1600 w 2331"/>
              <a:gd name="T37" fmla="*/ 4 h 2156"/>
              <a:gd name="T38" fmla="*/ 1872 w 2331"/>
              <a:gd name="T39" fmla="*/ 112 h 2156"/>
              <a:gd name="T40" fmla="*/ 2036 w 2331"/>
              <a:gd name="T41" fmla="*/ 226 h 2156"/>
              <a:gd name="T42" fmla="*/ 2172 w 2331"/>
              <a:gd name="T43" fmla="*/ 384 h 2156"/>
              <a:gd name="T44" fmla="*/ 2269 w 2331"/>
              <a:gd name="T45" fmla="*/ 566 h 2156"/>
              <a:gd name="T46" fmla="*/ 2326 w 2331"/>
              <a:gd name="T47" fmla="*/ 815 h 2156"/>
              <a:gd name="T48" fmla="*/ 2331 w 2331"/>
              <a:gd name="T49" fmla="*/ 1013 h 2156"/>
              <a:gd name="T50" fmla="*/ 2275 w 2331"/>
              <a:gd name="T51" fmla="*/ 1268 h 2156"/>
              <a:gd name="T52" fmla="*/ 2184 w 2331"/>
              <a:gd name="T53" fmla="*/ 1500 h 2156"/>
              <a:gd name="T54" fmla="*/ 2069 w 2331"/>
              <a:gd name="T55" fmla="*/ 1686 h 2156"/>
              <a:gd name="T56" fmla="*/ 1907 w 2331"/>
              <a:gd name="T57" fmla="*/ 1846 h 2156"/>
              <a:gd name="T58" fmla="*/ 1708 w 2331"/>
              <a:gd name="T59" fmla="*/ 1994 h 2156"/>
              <a:gd name="T60" fmla="*/ 1494 w 2331"/>
              <a:gd name="T61" fmla="*/ 2084 h 2156"/>
              <a:gd name="T62" fmla="*/ 1233 w 2331"/>
              <a:gd name="T63" fmla="*/ 2135 h 2156"/>
              <a:gd name="T64" fmla="*/ 1035 w 2331"/>
              <a:gd name="T65" fmla="*/ 2146 h 2156"/>
              <a:gd name="T66" fmla="*/ 757 w 2331"/>
              <a:gd name="T67" fmla="*/ 2156 h 2156"/>
              <a:gd name="T68" fmla="*/ 645 w 2331"/>
              <a:gd name="T69" fmla="*/ 2146 h 2156"/>
              <a:gd name="T70" fmla="*/ 645 w 2331"/>
              <a:gd name="T71" fmla="*/ 2146 h 21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31"/>
              <a:gd name="T109" fmla="*/ 0 h 2156"/>
              <a:gd name="T110" fmla="*/ 2331 w 2331"/>
              <a:gd name="T111" fmla="*/ 2156 h 215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31" h="2156">
                <a:moveTo>
                  <a:pt x="645" y="2146"/>
                </a:moveTo>
                <a:lnTo>
                  <a:pt x="299" y="2101"/>
                </a:lnTo>
                <a:lnTo>
                  <a:pt x="163" y="2017"/>
                </a:lnTo>
                <a:lnTo>
                  <a:pt x="92" y="1926"/>
                </a:lnTo>
                <a:lnTo>
                  <a:pt x="27" y="1812"/>
                </a:lnTo>
                <a:lnTo>
                  <a:pt x="0" y="1659"/>
                </a:lnTo>
                <a:lnTo>
                  <a:pt x="14" y="1524"/>
                </a:lnTo>
                <a:lnTo>
                  <a:pt x="116" y="1366"/>
                </a:lnTo>
                <a:lnTo>
                  <a:pt x="305" y="1223"/>
                </a:lnTo>
                <a:lnTo>
                  <a:pt x="441" y="1104"/>
                </a:lnTo>
                <a:lnTo>
                  <a:pt x="497" y="973"/>
                </a:lnTo>
                <a:lnTo>
                  <a:pt x="531" y="872"/>
                </a:lnTo>
                <a:lnTo>
                  <a:pt x="441" y="577"/>
                </a:lnTo>
                <a:lnTo>
                  <a:pt x="418" y="452"/>
                </a:lnTo>
                <a:lnTo>
                  <a:pt x="435" y="311"/>
                </a:lnTo>
                <a:lnTo>
                  <a:pt x="571" y="186"/>
                </a:lnTo>
                <a:lnTo>
                  <a:pt x="820" y="89"/>
                </a:lnTo>
                <a:lnTo>
                  <a:pt x="1145" y="0"/>
                </a:lnTo>
                <a:lnTo>
                  <a:pt x="1600" y="4"/>
                </a:lnTo>
                <a:lnTo>
                  <a:pt x="1872" y="112"/>
                </a:lnTo>
                <a:lnTo>
                  <a:pt x="2036" y="226"/>
                </a:lnTo>
                <a:lnTo>
                  <a:pt x="2172" y="384"/>
                </a:lnTo>
                <a:lnTo>
                  <a:pt x="2269" y="566"/>
                </a:lnTo>
                <a:lnTo>
                  <a:pt x="2326" y="815"/>
                </a:lnTo>
                <a:lnTo>
                  <a:pt x="2331" y="1013"/>
                </a:lnTo>
                <a:lnTo>
                  <a:pt x="2275" y="1268"/>
                </a:lnTo>
                <a:lnTo>
                  <a:pt x="2184" y="1500"/>
                </a:lnTo>
                <a:lnTo>
                  <a:pt x="2069" y="1686"/>
                </a:lnTo>
                <a:lnTo>
                  <a:pt x="1907" y="1846"/>
                </a:lnTo>
                <a:lnTo>
                  <a:pt x="1708" y="1994"/>
                </a:lnTo>
                <a:lnTo>
                  <a:pt x="1494" y="2084"/>
                </a:lnTo>
                <a:lnTo>
                  <a:pt x="1233" y="2135"/>
                </a:lnTo>
                <a:lnTo>
                  <a:pt x="1035" y="2146"/>
                </a:lnTo>
                <a:lnTo>
                  <a:pt x="757" y="2156"/>
                </a:lnTo>
                <a:lnTo>
                  <a:pt x="645" y="2146"/>
                </a:lnTo>
                <a:close/>
              </a:path>
            </a:pathLst>
          </a:custGeom>
          <a:noFill/>
          <a:ln w="9525">
            <a:noFill/>
            <a:round/>
            <a:headEnd/>
            <a:tailEnd/>
          </a:ln>
        </p:spPr>
        <p:txBody>
          <a:bodyPr/>
          <a:lstStyle/>
          <a:p>
            <a:endParaRPr lang="es-ES"/>
          </a:p>
        </p:txBody>
      </p:sp>
      <p:sp>
        <p:nvSpPr>
          <p:cNvPr id="99333" name="Freeform 5"/>
          <p:cNvSpPr>
            <a:spLocks/>
          </p:cNvSpPr>
          <p:nvPr/>
        </p:nvSpPr>
        <p:spPr bwMode="auto">
          <a:xfrm>
            <a:off x="1374775" y="3143250"/>
            <a:ext cx="2084388" cy="1131888"/>
          </a:xfrm>
          <a:custGeom>
            <a:avLst/>
            <a:gdLst>
              <a:gd name="T0" fmla="*/ 116 w 1313"/>
              <a:gd name="T1" fmla="*/ 665 h 713"/>
              <a:gd name="T2" fmla="*/ 209 w 1313"/>
              <a:gd name="T3" fmla="*/ 665 h 713"/>
              <a:gd name="T4" fmla="*/ 280 w 1313"/>
              <a:gd name="T5" fmla="*/ 661 h 713"/>
              <a:gd name="T6" fmla="*/ 300 w 1313"/>
              <a:gd name="T7" fmla="*/ 474 h 713"/>
              <a:gd name="T8" fmla="*/ 248 w 1313"/>
              <a:gd name="T9" fmla="*/ 449 h 713"/>
              <a:gd name="T10" fmla="*/ 255 w 1313"/>
              <a:gd name="T11" fmla="*/ 412 h 713"/>
              <a:gd name="T12" fmla="*/ 431 w 1313"/>
              <a:gd name="T13" fmla="*/ 405 h 713"/>
              <a:gd name="T14" fmla="*/ 569 w 1313"/>
              <a:gd name="T15" fmla="*/ 353 h 713"/>
              <a:gd name="T16" fmla="*/ 553 w 1313"/>
              <a:gd name="T17" fmla="*/ 643 h 713"/>
              <a:gd name="T18" fmla="*/ 1070 w 1313"/>
              <a:gd name="T19" fmla="*/ 669 h 713"/>
              <a:gd name="T20" fmla="*/ 1188 w 1313"/>
              <a:gd name="T21" fmla="*/ 713 h 713"/>
              <a:gd name="T22" fmla="*/ 1313 w 1313"/>
              <a:gd name="T23" fmla="*/ 649 h 713"/>
              <a:gd name="T24" fmla="*/ 1277 w 1313"/>
              <a:gd name="T25" fmla="*/ 466 h 713"/>
              <a:gd name="T26" fmla="*/ 1222 w 1313"/>
              <a:gd name="T27" fmla="*/ 452 h 713"/>
              <a:gd name="T28" fmla="*/ 1132 w 1313"/>
              <a:gd name="T29" fmla="*/ 110 h 713"/>
              <a:gd name="T30" fmla="*/ 1007 w 1313"/>
              <a:gd name="T31" fmla="*/ 41 h 713"/>
              <a:gd name="T32" fmla="*/ 749 w 1313"/>
              <a:gd name="T33" fmla="*/ 0 h 713"/>
              <a:gd name="T34" fmla="*/ 607 w 1313"/>
              <a:gd name="T35" fmla="*/ 11 h 713"/>
              <a:gd name="T36" fmla="*/ 379 w 1313"/>
              <a:gd name="T37" fmla="*/ 78 h 713"/>
              <a:gd name="T38" fmla="*/ 110 w 1313"/>
              <a:gd name="T39" fmla="*/ 184 h 713"/>
              <a:gd name="T40" fmla="*/ 58 w 1313"/>
              <a:gd name="T41" fmla="*/ 235 h 713"/>
              <a:gd name="T42" fmla="*/ 36 w 1313"/>
              <a:gd name="T43" fmla="*/ 435 h 713"/>
              <a:gd name="T44" fmla="*/ 0 w 1313"/>
              <a:gd name="T45" fmla="*/ 474 h 713"/>
              <a:gd name="T46" fmla="*/ 53 w 1313"/>
              <a:gd name="T47" fmla="*/ 625 h 713"/>
              <a:gd name="T48" fmla="*/ 116 w 1313"/>
              <a:gd name="T49" fmla="*/ 665 h 713"/>
              <a:gd name="T50" fmla="*/ 116 w 1313"/>
              <a:gd name="T51" fmla="*/ 665 h 7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13"/>
              <a:gd name="T79" fmla="*/ 0 h 713"/>
              <a:gd name="T80" fmla="*/ 1313 w 1313"/>
              <a:gd name="T81" fmla="*/ 713 h 71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13" h="713">
                <a:moveTo>
                  <a:pt x="116" y="665"/>
                </a:moveTo>
                <a:lnTo>
                  <a:pt x="209" y="665"/>
                </a:lnTo>
                <a:lnTo>
                  <a:pt x="280" y="661"/>
                </a:lnTo>
                <a:lnTo>
                  <a:pt x="300" y="474"/>
                </a:lnTo>
                <a:lnTo>
                  <a:pt x="248" y="449"/>
                </a:lnTo>
                <a:lnTo>
                  <a:pt x="255" y="412"/>
                </a:lnTo>
                <a:lnTo>
                  <a:pt x="431" y="405"/>
                </a:lnTo>
                <a:lnTo>
                  <a:pt x="569" y="353"/>
                </a:lnTo>
                <a:lnTo>
                  <a:pt x="553" y="643"/>
                </a:lnTo>
                <a:lnTo>
                  <a:pt x="1070" y="669"/>
                </a:lnTo>
                <a:lnTo>
                  <a:pt x="1188" y="713"/>
                </a:lnTo>
                <a:lnTo>
                  <a:pt x="1313" y="649"/>
                </a:lnTo>
                <a:lnTo>
                  <a:pt x="1277" y="466"/>
                </a:lnTo>
                <a:lnTo>
                  <a:pt x="1222" y="452"/>
                </a:lnTo>
                <a:lnTo>
                  <a:pt x="1132" y="110"/>
                </a:lnTo>
                <a:lnTo>
                  <a:pt x="1007" y="41"/>
                </a:lnTo>
                <a:lnTo>
                  <a:pt x="749" y="0"/>
                </a:lnTo>
                <a:lnTo>
                  <a:pt x="607" y="11"/>
                </a:lnTo>
                <a:lnTo>
                  <a:pt x="379" y="78"/>
                </a:lnTo>
                <a:lnTo>
                  <a:pt x="110" y="184"/>
                </a:lnTo>
                <a:lnTo>
                  <a:pt x="58" y="235"/>
                </a:lnTo>
                <a:lnTo>
                  <a:pt x="36" y="435"/>
                </a:lnTo>
                <a:lnTo>
                  <a:pt x="0" y="474"/>
                </a:lnTo>
                <a:lnTo>
                  <a:pt x="53" y="625"/>
                </a:lnTo>
                <a:lnTo>
                  <a:pt x="116" y="665"/>
                </a:lnTo>
                <a:close/>
              </a:path>
            </a:pathLst>
          </a:custGeom>
          <a:solidFill>
            <a:srgbClr val="F0EAB2"/>
          </a:solidFill>
          <a:ln w="9525">
            <a:noFill/>
            <a:round/>
            <a:headEnd/>
            <a:tailEnd/>
          </a:ln>
        </p:spPr>
        <p:txBody>
          <a:bodyPr/>
          <a:lstStyle/>
          <a:p>
            <a:endParaRPr lang="es-ES"/>
          </a:p>
        </p:txBody>
      </p:sp>
      <p:sp>
        <p:nvSpPr>
          <p:cNvPr id="99334" name="Freeform 6"/>
          <p:cNvSpPr>
            <a:spLocks/>
          </p:cNvSpPr>
          <p:nvPr/>
        </p:nvSpPr>
        <p:spPr bwMode="auto">
          <a:xfrm>
            <a:off x="1441450" y="3140075"/>
            <a:ext cx="1428750" cy="735013"/>
          </a:xfrm>
          <a:custGeom>
            <a:avLst/>
            <a:gdLst>
              <a:gd name="T0" fmla="*/ 68 w 900"/>
              <a:gd name="T1" fmla="*/ 204 h 463"/>
              <a:gd name="T2" fmla="*/ 42 w 900"/>
              <a:gd name="T3" fmla="*/ 263 h 463"/>
              <a:gd name="T4" fmla="*/ 46 w 900"/>
              <a:gd name="T5" fmla="*/ 290 h 463"/>
              <a:gd name="T6" fmla="*/ 61 w 900"/>
              <a:gd name="T7" fmla="*/ 294 h 463"/>
              <a:gd name="T8" fmla="*/ 80 w 900"/>
              <a:gd name="T9" fmla="*/ 265 h 463"/>
              <a:gd name="T10" fmla="*/ 94 w 900"/>
              <a:gd name="T11" fmla="*/ 281 h 463"/>
              <a:gd name="T12" fmla="*/ 148 w 900"/>
              <a:gd name="T13" fmla="*/ 315 h 463"/>
              <a:gd name="T14" fmla="*/ 254 w 900"/>
              <a:gd name="T15" fmla="*/ 342 h 463"/>
              <a:gd name="T16" fmla="*/ 374 w 900"/>
              <a:gd name="T17" fmla="*/ 335 h 463"/>
              <a:gd name="T18" fmla="*/ 458 w 900"/>
              <a:gd name="T19" fmla="*/ 277 h 463"/>
              <a:gd name="T20" fmla="*/ 503 w 900"/>
              <a:gd name="T21" fmla="*/ 202 h 463"/>
              <a:gd name="T22" fmla="*/ 511 w 900"/>
              <a:gd name="T23" fmla="*/ 109 h 463"/>
              <a:gd name="T24" fmla="*/ 486 w 900"/>
              <a:gd name="T25" fmla="*/ 72 h 463"/>
              <a:gd name="T26" fmla="*/ 536 w 900"/>
              <a:gd name="T27" fmla="*/ 87 h 463"/>
              <a:gd name="T28" fmla="*/ 543 w 900"/>
              <a:gd name="T29" fmla="*/ 51 h 463"/>
              <a:gd name="T30" fmla="*/ 549 w 900"/>
              <a:gd name="T31" fmla="*/ 33 h 463"/>
              <a:gd name="T32" fmla="*/ 584 w 900"/>
              <a:gd name="T33" fmla="*/ 17 h 463"/>
              <a:gd name="T34" fmla="*/ 689 w 900"/>
              <a:gd name="T35" fmla="*/ 0 h 463"/>
              <a:gd name="T36" fmla="*/ 704 w 900"/>
              <a:gd name="T37" fmla="*/ 89 h 463"/>
              <a:gd name="T38" fmla="*/ 750 w 900"/>
              <a:gd name="T39" fmla="*/ 143 h 463"/>
              <a:gd name="T40" fmla="*/ 833 w 900"/>
              <a:gd name="T41" fmla="*/ 155 h 463"/>
              <a:gd name="T42" fmla="*/ 845 w 900"/>
              <a:gd name="T43" fmla="*/ 189 h 463"/>
              <a:gd name="T44" fmla="*/ 900 w 900"/>
              <a:gd name="T45" fmla="*/ 308 h 463"/>
              <a:gd name="T46" fmla="*/ 795 w 900"/>
              <a:gd name="T47" fmla="*/ 211 h 463"/>
              <a:gd name="T48" fmla="*/ 727 w 900"/>
              <a:gd name="T49" fmla="*/ 244 h 463"/>
              <a:gd name="T50" fmla="*/ 676 w 900"/>
              <a:gd name="T51" fmla="*/ 304 h 463"/>
              <a:gd name="T52" fmla="*/ 482 w 900"/>
              <a:gd name="T53" fmla="*/ 423 h 463"/>
              <a:gd name="T54" fmla="*/ 182 w 900"/>
              <a:gd name="T55" fmla="*/ 385 h 463"/>
              <a:gd name="T56" fmla="*/ 113 w 900"/>
              <a:gd name="T57" fmla="*/ 456 h 463"/>
              <a:gd name="T58" fmla="*/ 0 w 900"/>
              <a:gd name="T59" fmla="*/ 463 h 463"/>
              <a:gd name="T60" fmla="*/ 3 w 900"/>
              <a:gd name="T61" fmla="*/ 262 h 463"/>
              <a:gd name="T62" fmla="*/ 68 w 900"/>
              <a:gd name="T63" fmla="*/ 204 h 463"/>
              <a:gd name="T64" fmla="*/ 68 w 900"/>
              <a:gd name="T65" fmla="*/ 204 h 4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0"/>
              <a:gd name="T100" fmla="*/ 0 h 463"/>
              <a:gd name="T101" fmla="*/ 900 w 900"/>
              <a:gd name="T102" fmla="*/ 463 h 4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0" h="463">
                <a:moveTo>
                  <a:pt x="68" y="204"/>
                </a:moveTo>
                <a:lnTo>
                  <a:pt x="42" y="263"/>
                </a:lnTo>
                <a:lnTo>
                  <a:pt x="46" y="290"/>
                </a:lnTo>
                <a:lnTo>
                  <a:pt x="61" y="294"/>
                </a:lnTo>
                <a:lnTo>
                  <a:pt x="80" y="265"/>
                </a:lnTo>
                <a:lnTo>
                  <a:pt x="94" y="281"/>
                </a:lnTo>
                <a:lnTo>
                  <a:pt x="148" y="315"/>
                </a:lnTo>
                <a:lnTo>
                  <a:pt x="254" y="342"/>
                </a:lnTo>
                <a:lnTo>
                  <a:pt x="374" y="335"/>
                </a:lnTo>
                <a:lnTo>
                  <a:pt x="458" y="277"/>
                </a:lnTo>
                <a:lnTo>
                  <a:pt x="503" y="202"/>
                </a:lnTo>
                <a:lnTo>
                  <a:pt x="511" y="109"/>
                </a:lnTo>
                <a:lnTo>
                  <a:pt x="486" y="72"/>
                </a:lnTo>
                <a:lnTo>
                  <a:pt x="536" y="87"/>
                </a:lnTo>
                <a:lnTo>
                  <a:pt x="543" y="51"/>
                </a:lnTo>
                <a:lnTo>
                  <a:pt x="549" y="33"/>
                </a:lnTo>
                <a:lnTo>
                  <a:pt x="584" y="17"/>
                </a:lnTo>
                <a:lnTo>
                  <a:pt x="689" y="0"/>
                </a:lnTo>
                <a:lnTo>
                  <a:pt x="704" y="89"/>
                </a:lnTo>
                <a:lnTo>
                  <a:pt x="750" y="143"/>
                </a:lnTo>
                <a:lnTo>
                  <a:pt x="833" y="155"/>
                </a:lnTo>
                <a:lnTo>
                  <a:pt x="845" y="189"/>
                </a:lnTo>
                <a:lnTo>
                  <a:pt x="900" y="308"/>
                </a:lnTo>
                <a:lnTo>
                  <a:pt x="795" y="211"/>
                </a:lnTo>
                <a:lnTo>
                  <a:pt x="727" y="244"/>
                </a:lnTo>
                <a:lnTo>
                  <a:pt x="676" y="304"/>
                </a:lnTo>
                <a:lnTo>
                  <a:pt x="482" y="423"/>
                </a:lnTo>
                <a:lnTo>
                  <a:pt x="182" y="385"/>
                </a:lnTo>
                <a:lnTo>
                  <a:pt x="113" y="456"/>
                </a:lnTo>
                <a:lnTo>
                  <a:pt x="0" y="463"/>
                </a:lnTo>
                <a:lnTo>
                  <a:pt x="3" y="262"/>
                </a:lnTo>
                <a:lnTo>
                  <a:pt x="68" y="204"/>
                </a:lnTo>
                <a:close/>
              </a:path>
            </a:pathLst>
          </a:custGeom>
          <a:solidFill>
            <a:srgbClr val="CCC480"/>
          </a:solidFill>
          <a:ln w="9525">
            <a:noFill/>
            <a:round/>
            <a:headEnd/>
            <a:tailEnd/>
          </a:ln>
        </p:spPr>
        <p:txBody>
          <a:bodyPr/>
          <a:lstStyle/>
          <a:p>
            <a:endParaRPr lang="es-ES"/>
          </a:p>
        </p:txBody>
      </p:sp>
      <p:sp>
        <p:nvSpPr>
          <p:cNvPr id="99335" name="Freeform 7"/>
          <p:cNvSpPr>
            <a:spLocks/>
          </p:cNvSpPr>
          <p:nvPr/>
        </p:nvSpPr>
        <p:spPr bwMode="auto">
          <a:xfrm>
            <a:off x="1477963" y="3255963"/>
            <a:ext cx="2249487" cy="2657475"/>
          </a:xfrm>
          <a:custGeom>
            <a:avLst/>
            <a:gdLst>
              <a:gd name="T0" fmla="*/ 0 w 1417"/>
              <a:gd name="T1" fmla="*/ 1511 h 1674"/>
              <a:gd name="T2" fmla="*/ 101 w 1417"/>
              <a:gd name="T3" fmla="*/ 1152 h 1674"/>
              <a:gd name="T4" fmla="*/ 285 w 1417"/>
              <a:gd name="T5" fmla="*/ 981 h 1674"/>
              <a:gd name="T6" fmla="*/ 303 w 1417"/>
              <a:gd name="T7" fmla="*/ 763 h 1674"/>
              <a:gd name="T8" fmla="*/ 458 w 1417"/>
              <a:gd name="T9" fmla="*/ 640 h 1674"/>
              <a:gd name="T10" fmla="*/ 538 w 1417"/>
              <a:gd name="T11" fmla="*/ 273 h 1674"/>
              <a:gd name="T12" fmla="*/ 543 w 1417"/>
              <a:gd name="T13" fmla="*/ 167 h 1674"/>
              <a:gd name="T14" fmla="*/ 540 w 1417"/>
              <a:gd name="T15" fmla="*/ 1 h 1674"/>
              <a:gd name="T16" fmla="*/ 581 w 1417"/>
              <a:gd name="T17" fmla="*/ 0 h 1674"/>
              <a:gd name="T18" fmla="*/ 626 w 1417"/>
              <a:gd name="T19" fmla="*/ 107 h 1674"/>
              <a:gd name="T20" fmla="*/ 660 w 1417"/>
              <a:gd name="T21" fmla="*/ 321 h 1674"/>
              <a:gd name="T22" fmla="*/ 644 w 1417"/>
              <a:gd name="T23" fmla="*/ 519 h 1674"/>
              <a:gd name="T24" fmla="*/ 853 w 1417"/>
              <a:gd name="T25" fmla="*/ 522 h 1674"/>
              <a:gd name="T26" fmla="*/ 914 w 1417"/>
              <a:gd name="T27" fmla="*/ 231 h 1674"/>
              <a:gd name="T28" fmla="*/ 914 w 1417"/>
              <a:gd name="T29" fmla="*/ 21 h 1674"/>
              <a:gd name="T30" fmla="*/ 940 w 1417"/>
              <a:gd name="T31" fmla="*/ 43 h 1674"/>
              <a:gd name="T32" fmla="*/ 991 w 1417"/>
              <a:gd name="T33" fmla="*/ 237 h 1674"/>
              <a:gd name="T34" fmla="*/ 962 w 1417"/>
              <a:gd name="T35" fmla="*/ 547 h 1674"/>
              <a:gd name="T36" fmla="*/ 900 w 1417"/>
              <a:gd name="T37" fmla="*/ 783 h 1674"/>
              <a:gd name="T38" fmla="*/ 1065 w 1417"/>
              <a:gd name="T39" fmla="*/ 854 h 1674"/>
              <a:gd name="T40" fmla="*/ 1229 w 1417"/>
              <a:gd name="T41" fmla="*/ 1017 h 1674"/>
              <a:gd name="T42" fmla="*/ 1343 w 1417"/>
              <a:gd name="T43" fmla="*/ 1243 h 1674"/>
              <a:gd name="T44" fmla="*/ 1391 w 1417"/>
              <a:gd name="T45" fmla="*/ 1456 h 1674"/>
              <a:gd name="T46" fmla="*/ 1417 w 1417"/>
              <a:gd name="T47" fmla="*/ 1657 h 1674"/>
              <a:gd name="T48" fmla="*/ 1190 w 1417"/>
              <a:gd name="T49" fmla="*/ 1674 h 1674"/>
              <a:gd name="T50" fmla="*/ 1076 w 1417"/>
              <a:gd name="T51" fmla="*/ 1271 h 1674"/>
              <a:gd name="T52" fmla="*/ 980 w 1417"/>
              <a:gd name="T53" fmla="*/ 1167 h 1674"/>
              <a:gd name="T54" fmla="*/ 742 w 1417"/>
              <a:gd name="T55" fmla="*/ 1065 h 1674"/>
              <a:gd name="T56" fmla="*/ 641 w 1417"/>
              <a:gd name="T57" fmla="*/ 1074 h 1674"/>
              <a:gd name="T58" fmla="*/ 503 w 1417"/>
              <a:gd name="T59" fmla="*/ 1167 h 1674"/>
              <a:gd name="T60" fmla="*/ 368 w 1417"/>
              <a:gd name="T61" fmla="*/ 1322 h 1674"/>
              <a:gd name="T62" fmla="*/ 285 w 1417"/>
              <a:gd name="T63" fmla="*/ 1447 h 1674"/>
              <a:gd name="T64" fmla="*/ 249 w 1417"/>
              <a:gd name="T65" fmla="*/ 1637 h 1674"/>
              <a:gd name="T66" fmla="*/ 78 w 1417"/>
              <a:gd name="T67" fmla="*/ 1651 h 1674"/>
              <a:gd name="T68" fmla="*/ 0 w 1417"/>
              <a:gd name="T69" fmla="*/ 1511 h 1674"/>
              <a:gd name="T70" fmla="*/ 0 w 1417"/>
              <a:gd name="T71" fmla="*/ 1511 h 16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17"/>
              <a:gd name="T109" fmla="*/ 0 h 1674"/>
              <a:gd name="T110" fmla="*/ 1417 w 1417"/>
              <a:gd name="T111" fmla="*/ 1674 h 167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17" h="1674">
                <a:moveTo>
                  <a:pt x="0" y="1511"/>
                </a:moveTo>
                <a:lnTo>
                  <a:pt x="101" y="1152"/>
                </a:lnTo>
                <a:lnTo>
                  <a:pt x="285" y="981"/>
                </a:lnTo>
                <a:lnTo>
                  <a:pt x="303" y="763"/>
                </a:lnTo>
                <a:lnTo>
                  <a:pt x="458" y="640"/>
                </a:lnTo>
                <a:lnTo>
                  <a:pt x="538" y="273"/>
                </a:lnTo>
                <a:lnTo>
                  <a:pt x="543" y="167"/>
                </a:lnTo>
                <a:lnTo>
                  <a:pt x="540" y="1"/>
                </a:lnTo>
                <a:lnTo>
                  <a:pt x="581" y="0"/>
                </a:lnTo>
                <a:lnTo>
                  <a:pt x="626" y="107"/>
                </a:lnTo>
                <a:lnTo>
                  <a:pt x="660" y="321"/>
                </a:lnTo>
                <a:lnTo>
                  <a:pt x="644" y="519"/>
                </a:lnTo>
                <a:lnTo>
                  <a:pt x="853" y="522"/>
                </a:lnTo>
                <a:lnTo>
                  <a:pt x="914" y="231"/>
                </a:lnTo>
                <a:lnTo>
                  <a:pt x="914" y="21"/>
                </a:lnTo>
                <a:lnTo>
                  <a:pt x="940" y="43"/>
                </a:lnTo>
                <a:lnTo>
                  <a:pt x="991" y="237"/>
                </a:lnTo>
                <a:lnTo>
                  <a:pt x="962" y="547"/>
                </a:lnTo>
                <a:lnTo>
                  <a:pt x="900" y="783"/>
                </a:lnTo>
                <a:lnTo>
                  <a:pt x="1065" y="854"/>
                </a:lnTo>
                <a:lnTo>
                  <a:pt x="1229" y="1017"/>
                </a:lnTo>
                <a:lnTo>
                  <a:pt x="1343" y="1243"/>
                </a:lnTo>
                <a:lnTo>
                  <a:pt x="1391" y="1456"/>
                </a:lnTo>
                <a:lnTo>
                  <a:pt x="1417" y="1657"/>
                </a:lnTo>
                <a:lnTo>
                  <a:pt x="1190" y="1674"/>
                </a:lnTo>
                <a:lnTo>
                  <a:pt x="1076" y="1271"/>
                </a:lnTo>
                <a:lnTo>
                  <a:pt x="980" y="1167"/>
                </a:lnTo>
                <a:lnTo>
                  <a:pt x="742" y="1065"/>
                </a:lnTo>
                <a:lnTo>
                  <a:pt x="641" y="1074"/>
                </a:lnTo>
                <a:lnTo>
                  <a:pt x="503" y="1167"/>
                </a:lnTo>
                <a:lnTo>
                  <a:pt x="368" y="1322"/>
                </a:lnTo>
                <a:lnTo>
                  <a:pt x="285" y="1447"/>
                </a:lnTo>
                <a:lnTo>
                  <a:pt x="249" y="1637"/>
                </a:lnTo>
                <a:lnTo>
                  <a:pt x="78" y="1651"/>
                </a:lnTo>
                <a:lnTo>
                  <a:pt x="0" y="1511"/>
                </a:lnTo>
                <a:close/>
              </a:path>
            </a:pathLst>
          </a:custGeom>
          <a:solidFill>
            <a:srgbClr val="857D33"/>
          </a:solidFill>
          <a:ln w="9525">
            <a:noFill/>
            <a:round/>
            <a:headEnd/>
            <a:tailEnd/>
          </a:ln>
        </p:spPr>
        <p:txBody>
          <a:bodyPr/>
          <a:lstStyle/>
          <a:p>
            <a:endParaRPr lang="es-ES"/>
          </a:p>
        </p:txBody>
      </p:sp>
      <p:sp>
        <p:nvSpPr>
          <p:cNvPr id="99336" name="Freeform 8"/>
          <p:cNvSpPr>
            <a:spLocks/>
          </p:cNvSpPr>
          <p:nvPr/>
        </p:nvSpPr>
        <p:spPr bwMode="auto">
          <a:xfrm>
            <a:off x="982663" y="4427538"/>
            <a:ext cx="1316037" cy="519112"/>
          </a:xfrm>
          <a:custGeom>
            <a:avLst/>
            <a:gdLst>
              <a:gd name="T0" fmla="*/ 0 w 829"/>
              <a:gd name="T1" fmla="*/ 68 h 327"/>
              <a:gd name="T2" fmla="*/ 34 w 829"/>
              <a:gd name="T3" fmla="*/ 0 h 327"/>
              <a:gd name="T4" fmla="*/ 183 w 829"/>
              <a:gd name="T5" fmla="*/ 3 h 327"/>
              <a:gd name="T6" fmla="*/ 209 w 829"/>
              <a:gd name="T7" fmla="*/ 80 h 327"/>
              <a:gd name="T8" fmla="*/ 283 w 829"/>
              <a:gd name="T9" fmla="*/ 93 h 327"/>
              <a:gd name="T10" fmla="*/ 609 w 829"/>
              <a:gd name="T11" fmla="*/ 105 h 327"/>
              <a:gd name="T12" fmla="*/ 678 w 829"/>
              <a:gd name="T13" fmla="*/ 68 h 327"/>
              <a:gd name="T14" fmla="*/ 803 w 829"/>
              <a:gd name="T15" fmla="*/ 82 h 327"/>
              <a:gd name="T16" fmla="*/ 818 w 829"/>
              <a:gd name="T17" fmla="*/ 178 h 327"/>
              <a:gd name="T18" fmla="*/ 691 w 829"/>
              <a:gd name="T19" fmla="*/ 172 h 327"/>
              <a:gd name="T20" fmla="*/ 699 w 829"/>
              <a:gd name="T21" fmla="*/ 237 h 327"/>
              <a:gd name="T22" fmla="*/ 829 w 829"/>
              <a:gd name="T23" fmla="*/ 265 h 327"/>
              <a:gd name="T24" fmla="*/ 822 w 829"/>
              <a:gd name="T25" fmla="*/ 293 h 327"/>
              <a:gd name="T26" fmla="*/ 773 w 829"/>
              <a:gd name="T27" fmla="*/ 327 h 327"/>
              <a:gd name="T28" fmla="*/ 644 w 829"/>
              <a:gd name="T29" fmla="*/ 324 h 327"/>
              <a:gd name="T30" fmla="*/ 597 w 829"/>
              <a:gd name="T31" fmla="*/ 243 h 327"/>
              <a:gd name="T32" fmla="*/ 228 w 829"/>
              <a:gd name="T33" fmla="*/ 190 h 327"/>
              <a:gd name="T34" fmla="*/ 169 w 829"/>
              <a:gd name="T35" fmla="*/ 256 h 327"/>
              <a:gd name="T36" fmla="*/ 61 w 829"/>
              <a:gd name="T37" fmla="*/ 263 h 327"/>
              <a:gd name="T38" fmla="*/ 5 w 829"/>
              <a:gd name="T39" fmla="*/ 161 h 327"/>
              <a:gd name="T40" fmla="*/ 119 w 829"/>
              <a:gd name="T41" fmla="*/ 158 h 327"/>
              <a:gd name="T42" fmla="*/ 117 w 829"/>
              <a:gd name="T43" fmla="*/ 82 h 327"/>
              <a:gd name="T44" fmla="*/ 0 w 829"/>
              <a:gd name="T45" fmla="*/ 68 h 327"/>
              <a:gd name="T46" fmla="*/ 0 w 829"/>
              <a:gd name="T47" fmla="*/ 68 h 3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29"/>
              <a:gd name="T73" fmla="*/ 0 h 327"/>
              <a:gd name="T74" fmla="*/ 829 w 829"/>
              <a:gd name="T75" fmla="*/ 327 h 3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29" h="327">
                <a:moveTo>
                  <a:pt x="0" y="68"/>
                </a:moveTo>
                <a:lnTo>
                  <a:pt x="34" y="0"/>
                </a:lnTo>
                <a:lnTo>
                  <a:pt x="183" y="3"/>
                </a:lnTo>
                <a:lnTo>
                  <a:pt x="209" y="80"/>
                </a:lnTo>
                <a:lnTo>
                  <a:pt x="283" y="93"/>
                </a:lnTo>
                <a:lnTo>
                  <a:pt x="609" y="105"/>
                </a:lnTo>
                <a:lnTo>
                  <a:pt x="678" y="68"/>
                </a:lnTo>
                <a:lnTo>
                  <a:pt x="803" y="82"/>
                </a:lnTo>
                <a:lnTo>
                  <a:pt x="818" y="178"/>
                </a:lnTo>
                <a:lnTo>
                  <a:pt x="691" y="172"/>
                </a:lnTo>
                <a:lnTo>
                  <a:pt x="699" y="237"/>
                </a:lnTo>
                <a:lnTo>
                  <a:pt x="829" y="265"/>
                </a:lnTo>
                <a:lnTo>
                  <a:pt x="822" y="293"/>
                </a:lnTo>
                <a:lnTo>
                  <a:pt x="773" y="327"/>
                </a:lnTo>
                <a:lnTo>
                  <a:pt x="644" y="324"/>
                </a:lnTo>
                <a:lnTo>
                  <a:pt x="597" y="243"/>
                </a:lnTo>
                <a:lnTo>
                  <a:pt x="228" y="190"/>
                </a:lnTo>
                <a:lnTo>
                  <a:pt x="169" y="256"/>
                </a:lnTo>
                <a:lnTo>
                  <a:pt x="61" y="263"/>
                </a:lnTo>
                <a:lnTo>
                  <a:pt x="5" y="161"/>
                </a:lnTo>
                <a:lnTo>
                  <a:pt x="119" y="158"/>
                </a:lnTo>
                <a:lnTo>
                  <a:pt x="117" y="82"/>
                </a:lnTo>
                <a:lnTo>
                  <a:pt x="0" y="68"/>
                </a:lnTo>
                <a:close/>
              </a:path>
            </a:pathLst>
          </a:custGeom>
          <a:solidFill>
            <a:srgbClr val="CCCCFF"/>
          </a:solidFill>
          <a:ln w="9525">
            <a:noFill/>
            <a:round/>
            <a:headEnd/>
            <a:tailEnd/>
          </a:ln>
        </p:spPr>
        <p:txBody>
          <a:bodyPr/>
          <a:lstStyle/>
          <a:p>
            <a:endParaRPr lang="es-ES"/>
          </a:p>
        </p:txBody>
      </p:sp>
      <p:sp>
        <p:nvSpPr>
          <p:cNvPr id="99337" name="Freeform 9"/>
          <p:cNvSpPr>
            <a:spLocks/>
          </p:cNvSpPr>
          <p:nvPr/>
        </p:nvSpPr>
        <p:spPr bwMode="auto">
          <a:xfrm>
            <a:off x="1431925" y="4198938"/>
            <a:ext cx="358775" cy="652462"/>
          </a:xfrm>
          <a:custGeom>
            <a:avLst/>
            <a:gdLst>
              <a:gd name="T0" fmla="*/ 50 w 226"/>
              <a:gd name="T1" fmla="*/ 6 h 411"/>
              <a:gd name="T2" fmla="*/ 173 w 226"/>
              <a:gd name="T3" fmla="*/ 0 h 411"/>
              <a:gd name="T4" fmla="*/ 164 w 226"/>
              <a:gd name="T5" fmla="*/ 144 h 411"/>
              <a:gd name="T6" fmla="*/ 221 w 226"/>
              <a:gd name="T7" fmla="*/ 196 h 411"/>
              <a:gd name="T8" fmla="*/ 202 w 226"/>
              <a:gd name="T9" fmla="*/ 234 h 411"/>
              <a:gd name="T10" fmla="*/ 192 w 226"/>
              <a:gd name="T11" fmla="*/ 294 h 411"/>
              <a:gd name="T12" fmla="*/ 226 w 226"/>
              <a:gd name="T13" fmla="*/ 400 h 411"/>
              <a:gd name="T14" fmla="*/ 139 w 226"/>
              <a:gd name="T15" fmla="*/ 411 h 411"/>
              <a:gd name="T16" fmla="*/ 130 w 226"/>
              <a:gd name="T17" fmla="*/ 339 h 411"/>
              <a:gd name="T18" fmla="*/ 88 w 226"/>
              <a:gd name="T19" fmla="*/ 374 h 411"/>
              <a:gd name="T20" fmla="*/ 0 w 226"/>
              <a:gd name="T21" fmla="*/ 344 h 411"/>
              <a:gd name="T22" fmla="*/ 0 w 226"/>
              <a:gd name="T23" fmla="*/ 237 h 411"/>
              <a:gd name="T24" fmla="*/ 54 w 226"/>
              <a:gd name="T25" fmla="*/ 164 h 411"/>
              <a:gd name="T26" fmla="*/ 50 w 226"/>
              <a:gd name="T27" fmla="*/ 6 h 411"/>
              <a:gd name="T28" fmla="*/ 50 w 226"/>
              <a:gd name="T29" fmla="*/ 6 h 4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26"/>
              <a:gd name="T46" fmla="*/ 0 h 411"/>
              <a:gd name="T47" fmla="*/ 226 w 226"/>
              <a:gd name="T48" fmla="*/ 411 h 4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26" h="411">
                <a:moveTo>
                  <a:pt x="50" y="6"/>
                </a:moveTo>
                <a:lnTo>
                  <a:pt x="173" y="0"/>
                </a:lnTo>
                <a:lnTo>
                  <a:pt x="164" y="144"/>
                </a:lnTo>
                <a:lnTo>
                  <a:pt x="221" y="196"/>
                </a:lnTo>
                <a:lnTo>
                  <a:pt x="202" y="234"/>
                </a:lnTo>
                <a:lnTo>
                  <a:pt x="192" y="294"/>
                </a:lnTo>
                <a:lnTo>
                  <a:pt x="226" y="400"/>
                </a:lnTo>
                <a:lnTo>
                  <a:pt x="139" y="411"/>
                </a:lnTo>
                <a:lnTo>
                  <a:pt x="130" y="339"/>
                </a:lnTo>
                <a:lnTo>
                  <a:pt x="88" y="374"/>
                </a:lnTo>
                <a:lnTo>
                  <a:pt x="0" y="344"/>
                </a:lnTo>
                <a:lnTo>
                  <a:pt x="0" y="237"/>
                </a:lnTo>
                <a:lnTo>
                  <a:pt x="54" y="164"/>
                </a:lnTo>
                <a:lnTo>
                  <a:pt x="50" y="6"/>
                </a:lnTo>
                <a:close/>
              </a:path>
            </a:pathLst>
          </a:custGeom>
          <a:solidFill>
            <a:srgbClr val="FFC7B0"/>
          </a:solidFill>
          <a:ln w="9525">
            <a:noFill/>
            <a:round/>
            <a:headEnd/>
            <a:tailEnd/>
          </a:ln>
        </p:spPr>
        <p:txBody>
          <a:bodyPr/>
          <a:lstStyle/>
          <a:p>
            <a:endParaRPr lang="es-ES"/>
          </a:p>
        </p:txBody>
      </p:sp>
      <p:sp>
        <p:nvSpPr>
          <p:cNvPr id="99338" name="Freeform 10"/>
          <p:cNvSpPr>
            <a:spLocks/>
          </p:cNvSpPr>
          <p:nvPr/>
        </p:nvSpPr>
        <p:spPr bwMode="auto">
          <a:xfrm>
            <a:off x="3260725" y="4173538"/>
            <a:ext cx="1077913" cy="349250"/>
          </a:xfrm>
          <a:custGeom>
            <a:avLst/>
            <a:gdLst>
              <a:gd name="T0" fmla="*/ 0 w 679"/>
              <a:gd name="T1" fmla="*/ 64 h 220"/>
              <a:gd name="T2" fmla="*/ 125 w 679"/>
              <a:gd name="T3" fmla="*/ 0 h 220"/>
              <a:gd name="T4" fmla="*/ 316 w 679"/>
              <a:gd name="T5" fmla="*/ 56 h 220"/>
              <a:gd name="T6" fmla="*/ 403 w 679"/>
              <a:gd name="T7" fmla="*/ 28 h 220"/>
              <a:gd name="T8" fmla="*/ 406 w 679"/>
              <a:gd name="T9" fmla="*/ 96 h 220"/>
              <a:gd name="T10" fmla="*/ 501 w 679"/>
              <a:gd name="T11" fmla="*/ 104 h 220"/>
              <a:gd name="T12" fmla="*/ 517 w 679"/>
              <a:gd name="T13" fmla="*/ 42 h 220"/>
              <a:gd name="T14" fmla="*/ 610 w 679"/>
              <a:gd name="T15" fmla="*/ 42 h 220"/>
              <a:gd name="T16" fmla="*/ 546 w 679"/>
              <a:gd name="T17" fmla="*/ 107 h 220"/>
              <a:gd name="T18" fmla="*/ 654 w 679"/>
              <a:gd name="T19" fmla="*/ 132 h 220"/>
              <a:gd name="T20" fmla="*/ 679 w 679"/>
              <a:gd name="T21" fmla="*/ 189 h 220"/>
              <a:gd name="T22" fmla="*/ 620 w 679"/>
              <a:gd name="T23" fmla="*/ 214 h 220"/>
              <a:gd name="T24" fmla="*/ 421 w 679"/>
              <a:gd name="T25" fmla="*/ 220 h 220"/>
              <a:gd name="T26" fmla="*/ 281 w 679"/>
              <a:gd name="T27" fmla="*/ 147 h 220"/>
              <a:gd name="T28" fmla="*/ 56 w 679"/>
              <a:gd name="T29" fmla="*/ 163 h 220"/>
              <a:gd name="T30" fmla="*/ 0 w 679"/>
              <a:gd name="T31" fmla="*/ 64 h 220"/>
              <a:gd name="T32" fmla="*/ 0 w 679"/>
              <a:gd name="T33" fmla="*/ 64 h 2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9"/>
              <a:gd name="T52" fmla="*/ 0 h 220"/>
              <a:gd name="T53" fmla="*/ 679 w 679"/>
              <a:gd name="T54" fmla="*/ 220 h 2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9" h="220">
                <a:moveTo>
                  <a:pt x="0" y="64"/>
                </a:moveTo>
                <a:lnTo>
                  <a:pt x="125" y="0"/>
                </a:lnTo>
                <a:lnTo>
                  <a:pt x="316" y="56"/>
                </a:lnTo>
                <a:lnTo>
                  <a:pt x="403" y="28"/>
                </a:lnTo>
                <a:lnTo>
                  <a:pt x="406" y="96"/>
                </a:lnTo>
                <a:lnTo>
                  <a:pt x="501" y="104"/>
                </a:lnTo>
                <a:lnTo>
                  <a:pt x="517" y="42"/>
                </a:lnTo>
                <a:lnTo>
                  <a:pt x="610" y="42"/>
                </a:lnTo>
                <a:lnTo>
                  <a:pt x="546" y="107"/>
                </a:lnTo>
                <a:lnTo>
                  <a:pt x="654" y="132"/>
                </a:lnTo>
                <a:lnTo>
                  <a:pt x="679" y="189"/>
                </a:lnTo>
                <a:lnTo>
                  <a:pt x="620" y="214"/>
                </a:lnTo>
                <a:lnTo>
                  <a:pt x="421" y="220"/>
                </a:lnTo>
                <a:lnTo>
                  <a:pt x="281" y="147"/>
                </a:lnTo>
                <a:lnTo>
                  <a:pt x="56" y="163"/>
                </a:lnTo>
                <a:lnTo>
                  <a:pt x="0" y="64"/>
                </a:lnTo>
                <a:close/>
              </a:path>
            </a:pathLst>
          </a:custGeom>
          <a:solidFill>
            <a:srgbClr val="FFC7B0"/>
          </a:solidFill>
          <a:ln w="9525">
            <a:noFill/>
            <a:round/>
            <a:headEnd/>
            <a:tailEnd/>
          </a:ln>
        </p:spPr>
        <p:txBody>
          <a:bodyPr/>
          <a:lstStyle/>
          <a:p>
            <a:endParaRPr lang="es-ES"/>
          </a:p>
        </p:txBody>
      </p:sp>
      <p:sp>
        <p:nvSpPr>
          <p:cNvPr id="99339" name="Freeform 11"/>
          <p:cNvSpPr>
            <a:spLocks/>
          </p:cNvSpPr>
          <p:nvPr/>
        </p:nvSpPr>
        <p:spPr bwMode="auto">
          <a:xfrm>
            <a:off x="1419225" y="4208463"/>
            <a:ext cx="333375" cy="612775"/>
          </a:xfrm>
          <a:custGeom>
            <a:avLst/>
            <a:gdLst>
              <a:gd name="T0" fmla="*/ 58 w 210"/>
              <a:gd name="T1" fmla="*/ 0 h 386"/>
              <a:gd name="T2" fmla="*/ 191 w 210"/>
              <a:gd name="T3" fmla="*/ 6 h 386"/>
              <a:gd name="T4" fmla="*/ 172 w 210"/>
              <a:gd name="T5" fmla="*/ 138 h 386"/>
              <a:gd name="T6" fmla="*/ 135 w 210"/>
              <a:gd name="T7" fmla="*/ 112 h 386"/>
              <a:gd name="T8" fmla="*/ 93 w 210"/>
              <a:gd name="T9" fmla="*/ 133 h 386"/>
              <a:gd name="T10" fmla="*/ 110 w 210"/>
              <a:gd name="T11" fmla="*/ 190 h 386"/>
              <a:gd name="T12" fmla="*/ 83 w 210"/>
              <a:gd name="T13" fmla="*/ 214 h 386"/>
              <a:gd name="T14" fmla="*/ 56 w 210"/>
              <a:gd name="T15" fmla="*/ 234 h 386"/>
              <a:gd name="T16" fmla="*/ 62 w 210"/>
              <a:gd name="T17" fmla="*/ 252 h 386"/>
              <a:gd name="T18" fmla="*/ 82 w 210"/>
              <a:gd name="T19" fmla="*/ 265 h 386"/>
              <a:gd name="T20" fmla="*/ 115 w 210"/>
              <a:gd name="T21" fmla="*/ 263 h 386"/>
              <a:gd name="T22" fmla="*/ 132 w 210"/>
              <a:gd name="T23" fmla="*/ 241 h 386"/>
              <a:gd name="T24" fmla="*/ 146 w 210"/>
              <a:gd name="T25" fmla="*/ 243 h 386"/>
              <a:gd name="T26" fmla="*/ 160 w 210"/>
              <a:gd name="T27" fmla="*/ 333 h 386"/>
              <a:gd name="T28" fmla="*/ 179 w 210"/>
              <a:gd name="T29" fmla="*/ 308 h 386"/>
              <a:gd name="T30" fmla="*/ 200 w 210"/>
              <a:gd name="T31" fmla="*/ 288 h 386"/>
              <a:gd name="T32" fmla="*/ 210 w 210"/>
              <a:gd name="T33" fmla="*/ 378 h 386"/>
              <a:gd name="T34" fmla="*/ 162 w 210"/>
              <a:gd name="T35" fmla="*/ 386 h 386"/>
              <a:gd name="T36" fmla="*/ 131 w 210"/>
              <a:gd name="T37" fmla="*/ 352 h 386"/>
              <a:gd name="T38" fmla="*/ 88 w 210"/>
              <a:gd name="T39" fmla="*/ 381 h 386"/>
              <a:gd name="T40" fmla="*/ 29 w 210"/>
              <a:gd name="T41" fmla="*/ 346 h 386"/>
              <a:gd name="T42" fmla="*/ 0 w 210"/>
              <a:gd name="T43" fmla="*/ 216 h 386"/>
              <a:gd name="T44" fmla="*/ 62 w 210"/>
              <a:gd name="T45" fmla="*/ 158 h 386"/>
              <a:gd name="T46" fmla="*/ 58 w 210"/>
              <a:gd name="T47" fmla="*/ 0 h 386"/>
              <a:gd name="T48" fmla="*/ 58 w 210"/>
              <a:gd name="T49" fmla="*/ 0 h 38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10"/>
              <a:gd name="T76" fmla="*/ 0 h 386"/>
              <a:gd name="T77" fmla="*/ 210 w 210"/>
              <a:gd name="T78" fmla="*/ 386 h 38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10" h="386">
                <a:moveTo>
                  <a:pt x="58" y="0"/>
                </a:moveTo>
                <a:lnTo>
                  <a:pt x="191" y="6"/>
                </a:lnTo>
                <a:lnTo>
                  <a:pt x="172" y="138"/>
                </a:lnTo>
                <a:lnTo>
                  <a:pt x="135" y="112"/>
                </a:lnTo>
                <a:lnTo>
                  <a:pt x="93" y="133"/>
                </a:lnTo>
                <a:lnTo>
                  <a:pt x="110" y="190"/>
                </a:lnTo>
                <a:lnTo>
                  <a:pt x="83" y="214"/>
                </a:lnTo>
                <a:lnTo>
                  <a:pt x="56" y="234"/>
                </a:lnTo>
                <a:lnTo>
                  <a:pt x="62" y="252"/>
                </a:lnTo>
                <a:lnTo>
                  <a:pt x="82" y="265"/>
                </a:lnTo>
                <a:lnTo>
                  <a:pt x="115" y="263"/>
                </a:lnTo>
                <a:lnTo>
                  <a:pt x="132" y="241"/>
                </a:lnTo>
                <a:lnTo>
                  <a:pt x="146" y="243"/>
                </a:lnTo>
                <a:lnTo>
                  <a:pt x="160" y="333"/>
                </a:lnTo>
                <a:lnTo>
                  <a:pt x="179" y="308"/>
                </a:lnTo>
                <a:lnTo>
                  <a:pt x="200" y="288"/>
                </a:lnTo>
                <a:lnTo>
                  <a:pt x="210" y="378"/>
                </a:lnTo>
                <a:lnTo>
                  <a:pt x="162" y="386"/>
                </a:lnTo>
                <a:lnTo>
                  <a:pt x="131" y="352"/>
                </a:lnTo>
                <a:lnTo>
                  <a:pt x="88" y="381"/>
                </a:lnTo>
                <a:lnTo>
                  <a:pt x="29" y="346"/>
                </a:lnTo>
                <a:lnTo>
                  <a:pt x="0" y="216"/>
                </a:lnTo>
                <a:lnTo>
                  <a:pt x="62" y="158"/>
                </a:lnTo>
                <a:lnTo>
                  <a:pt x="58" y="0"/>
                </a:lnTo>
                <a:close/>
              </a:path>
            </a:pathLst>
          </a:custGeom>
          <a:solidFill>
            <a:srgbClr val="E89678"/>
          </a:solidFill>
          <a:ln w="9525">
            <a:noFill/>
            <a:round/>
            <a:headEnd/>
            <a:tailEnd/>
          </a:ln>
        </p:spPr>
        <p:txBody>
          <a:bodyPr/>
          <a:lstStyle/>
          <a:p>
            <a:endParaRPr lang="es-ES"/>
          </a:p>
        </p:txBody>
      </p:sp>
      <p:sp>
        <p:nvSpPr>
          <p:cNvPr id="99340" name="Freeform 12"/>
          <p:cNvSpPr>
            <a:spLocks/>
          </p:cNvSpPr>
          <p:nvPr/>
        </p:nvSpPr>
        <p:spPr bwMode="auto">
          <a:xfrm>
            <a:off x="3227388" y="4176713"/>
            <a:ext cx="1001712" cy="349250"/>
          </a:xfrm>
          <a:custGeom>
            <a:avLst/>
            <a:gdLst>
              <a:gd name="T0" fmla="*/ 175 w 631"/>
              <a:gd name="T1" fmla="*/ 0 h 220"/>
              <a:gd name="T2" fmla="*/ 133 w 631"/>
              <a:gd name="T3" fmla="*/ 32 h 220"/>
              <a:gd name="T4" fmla="*/ 138 w 631"/>
              <a:gd name="T5" fmla="*/ 77 h 220"/>
              <a:gd name="T6" fmla="*/ 165 w 631"/>
              <a:gd name="T7" fmla="*/ 100 h 220"/>
              <a:gd name="T8" fmla="*/ 218 w 631"/>
              <a:gd name="T9" fmla="*/ 113 h 220"/>
              <a:gd name="T10" fmla="*/ 335 w 631"/>
              <a:gd name="T11" fmla="*/ 105 h 220"/>
              <a:gd name="T12" fmla="*/ 355 w 631"/>
              <a:gd name="T13" fmla="*/ 138 h 220"/>
              <a:gd name="T14" fmla="*/ 389 w 631"/>
              <a:gd name="T15" fmla="*/ 133 h 220"/>
              <a:gd name="T16" fmla="*/ 419 w 631"/>
              <a:gd name="T17" fmla="*/ 108 h 220"/>
              <a:gd name="T18" fmla="*/ 498 w 631"/>
              <a:gd name="T19" fmla="*/ 77 h 220"/>
              <a:gd name="T20" fmla="*/ 609 w 631"/>
              <a:gd name="T21" fmla="*/ 122 h 220"/>
              <a:gd name="T22" fmla="*/ 612 w 631"/>
              <a:gd name="T23" fmla="*/ 155 h 220"/>
              <a:gd name="T24" fmla="*/ 538 w 631"/>
              <a:gd name="T25" fmla="*/ 151 h 220"/>
              <a:gd name="T26" fmla="*/ 557 w 631"/>
              <a:gd name="T27" fmla="*/ 177 h 220"/>
              <a:gd name="T28" fmla="*/ 615 w 631"/>
              <a:gd name="T29" fmla="*/ 192 h 220"/>
              <a:gd name="T30" fmla="*/ 631 w 631"/>
              <a:gd name="T31" fmla="*/ 220 h 220"/>
              <a:gd name="T32" fmla="*/ 405 w 631"/>
              <a:gd name="T33" fmla="*/ 206 h 220"/>
              <a:gd name="T34" fmla="*/ 302 w 631"/>
              <a:gd name="T35" fmla="*/ 145 h 220"/>
              <a:gd name="T36" fmla="*/ 90 w 631"/>
              <a:gd name="T37" fmla="*/ 170 h 220"/>
              <a:gd name="T38" fmla="*/ 0 w 631"/>
              <a:gd name="T39" fmla="*/ 74 h 220"/>
              <a:gd name="T40" fmla="*/ 57 w 631"/>
              <a:gd name="T41" fmla="*/ 33 h 220"/>
              <a:gd name="T42" fmla="*/ 127 w 631"/>
              <a:gd name="T43" fmla="*/ 0 h 220"/>
              <a:gd name="T44" fmla="*/ 175 w 631"/>
              <a:gd name="T45" fmla="*/ 0 h 220"/>
              <a:gd name="T46" fmla="*/ 175 w 631"/>
              <a:gd name="T47" fmla="*/ 0 h 2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31"/>
              <a:gd name="T73" fmla="*/ 0 h 220"/>
              <a:gd name="T74" fmla="*/ 631 w 631"/>
              <a:gd name="T75" fmla="*/ 220 h 2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31" h="220">
                <a:moveTo>
                  <a:pt x="175" y="0"/>
                </a:moveTo>
                <a:lnTo>
                  <a:pt x="133" y="32"/>
                </a:lnTo>
                <a:lnTo>
                  <a:pt x="138" y="77"/>
                </a:lnTo>
                <a:lnTo>
                  <a:pt x="165" y="100"/>
                </a:lnTo>
                <a:lnTo>
                  <a:pt x="218" y="113"/>
                </a:lnTo>
                <a:lnTo>
                  <a:pt x="335" y="105"/>
                </a:lnTo>
                <a:lnTo>
                  <a:pt x="355" y="138"/>
                </a:lnTo>
                <a:lnTo>
                  <a:pt x="389" y="133"/>
                </a:lnTo>
                <a:lnTo>
                  <a:pt x="419" y="108"/>
                </a:lnTo>
                <a:lnTo>
                  <a:pt x="498" y="77"/>
                </a:lnTo>
                <a:lnTo>
                  <a:pt x="609" y="122"/>
                </a:lnTo>
                <a:lnTo>
                  <a:pt x="612" y="155"/>
                </a:lnTo>
                <a:lnTo>
                  <a:pt x="538" y="151"/>
                </a:lnTo>
                <a:lnTo>
                  <a:pt x="557" y="177"/>
                </a:lnTo>
                <a:lnTo>
                  <a:pt x="615" y="192"/>
                </a:lnTo>
                <a:lnTo>
                  <a:pt x="631" y="220"/>
                </a:lnTo>
                <a:lnTo>
                  <a:pt x="405" y="206"/>
                </a:lnTo>
                <a:lnTo>
                  <a:pt x="302" y="145"/>
                </a:lnTo>
                <a:lnTo>
                  <a:pt x="90" y="170"/>
                </a:lnTo>
                <a:lnTo>
                  <a:pt x="0" y="74"/>
                </a:lnTo>
                <a:lnTo>
                  <a:pt x="57" y="33"/>
                </a:lnTo>
                <a:lnTo>
                  <a:pt x="127" y="0"/>
                </a:lnTo>
                <a:lnTo>
                  <a:pt x="175" y="0"/>
                </a:lnTo>
                <a:close/>
              </a:path>
            </a:pathLst>
          </a:custGeom>
          <a:solidFill>
            <a:srgbClr val="E89678"/>
          </a:solidFill>
          <a:ln w="9525">
            <a:noFill/>
            <a:round/>
            <a:headEnd/>
            <a:tailEnd/>
          </a:ln>
        </p:spPr>
        <p:txBody>
          <a:bodyPr/>
          <a:lstStyle/>
          <a:p>
            <a:endParaRPr lang="es-ES"/>
          </a:p>
        </p:txBody>
      </p:sp>
      <p:sp>
        <p:nvSpPr>
          <p:cNvPr id="99341" name="Freeform 13"/>
          <p:cNvSpPr>
            <a:spLocks/>
          </p:cNvSpPr>
          <p:nvPr/>
        </p:nvSpPr>
        <p:spPr bwMode="auto">
          <a:xfrm>
            <a:off x="2462213" y="2608263"/>
            <a:ext cx="615950" cy="777875"/>
          </a:xfrm>
          <a:custGeom>
            <a:avLst/>
            <a:gdLst>
              <a:gd name="T0" fmla="*/ 78 w 388"/>
              <a:gd name="T1" fmla="*/ 104 h 490"/>
              <a:gd name="T2" fmla="*/ 269 w 388"/>
              <a:gd name="T3" fmla="*/ 56 h 490"/>
              <a:gd name="T4" fmla="*/ 306 w 388"/>
              <a:gd name="T5" fmla="*/ 0 h 490"/>
              <a:gd name="T6" fmla="*/ 351 w 388"/>
              <a:gd name="T7" fmla="*/ 61 h 490"/>
              <a:gd name="T8" fmla="*/ 382 w 388"/>
              <a:gd name="T9" fmla="*/ 150 h 490"/>
              <a:gd name="T10" fmla="*/ 388 w 388"/>
              <a:gd name="T11" fmla="*/ 271 h 490"/>
              <a:gd name="T12" fmla="*/ 347 w 388"/>
              <a:gd name="T13" fmla="*/ 350 h 490"/>
              <a:gd name="T14" fmla="*/ 279 w 388"/>
              <a:gd name="T15" fmla="*/ 393 h 490"/>
              <a:gd name="T16" fmla="*/ 200 w 388"/>
              <a:gd name="T17" fmla="*/ 478 h 490"/>
              <a:gd name="T18" fmla="*/ 170 w 388"/>
              <a:gd name="T19" fmla="*/ 490 h 490"/>
              <a:gd name="T20" fmla="*/ 93 w 388"/>
              <a:gd name="T21" fmla="*/ 454 h 490"/>
              <a:gd name="T22" fmla="*/ 64 w 388"/>
              <a:gd name="T23" fmla="*/ 337 h 490"/>
              <a:gd name="T24" fmla="*/ 0 w 388"/>
              <a:gd name="T25" fmla="*/ 216 h 490"/>
              <a:gd name="T26" fmla="*/ 78 w 388"/>
              <a:gd name="T27" fmla="*/ 104 h 490"/>
              <a:gd name="T28" fmla="*/ 78 w 388"/>
              <a:gd name="T29" fmla="*/ 104 h 4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8"/>
              <a:gd name="T46" fmla="*/ 0 h 490"/>
              <a:gd name="T47" fmla="*/ 388 w 388"/>
              <a:gd name="T48" fmla="*/ 490 h 4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8" h="490">
                <a:moveTo>
                  <a:pt x="78" y="104"/>
                </a:moveTo>
                <a:lnTo>
                  <a:pt x="269" y="56"/>
                </a:lnTo>
                <a:lnTo>
                  <a:pt x="306" y="0"/>
                </a:lnTo>
                <a:lnTo>
                  <a:pt x="351" y="61"/>
                </a:lnTo>
                <a:lnTo>
                  <a:pt x="382" y="150"/>
                </a:lnTo>
                <a:lnTo>
                  <a:pt x="388" y="271"/>
                </a:lnTo>
                <a:lnTo>
                  <a:pt x="347" y="350"/>
                </a:lnTo>
                <a:lnTo>
                  <a:pt x="279" y="393"/>
                </a:lnTo>
                <a:lnTo>
                  <a:pt x="200" y="478"/>
                </a:lnTo>
                <a:lnTo>
                  <a:pt x="170" y="490"/>
                </a:lnTo>
                <a:lnTo>
                  <a:pt x="93" y="454"/>
                </a:lnTo>
                <a:lnTo>
                  <a:pt x="64" y="337"/>
                </a:lnTo>
                <a:lnTo>
                  <a:pt x="0" y="216"/>
                </a:lnTo>
                <a:lnTo>
                  <a:pt x="78" y="104"/>
                </a:lnTo>
                <a:close/>
              </a:path>
            </a:pathLst>
          </a:custGeom>
          <a:solidFill>
            <a:srgbClr val="FFC7B0"/>
          </a:solidFill>
          <a:ln w="9525">
            <a:noFill/>
            <a:round/>
            <a:headEnd/>
            <a:tailEnd/>
          </a:ln>
        </p:spPr>
        <p:txBody>
          <a:bodyPr/>
          <a:lstStyle/>
          <a:p>
            <a:endParaRPr lang="es-ES"/>
          </a:p>
        </p:txBody>
      </p:sp>
      <p:sp>
        <p:nvSpPr>
          <p:cNvPr id="99342" name="Freeform 14"/>
          <p:cNvSpPr>
            <a:spLocks/>
          </p:cNvSpPr>
          <p:nvPr/>
        </p:nvSpPr>
        <p:spPr bwMode="auto">
          <a:xfrm>
            <a:off x="2482850" y="2617788"/>
            <a:ext cx="552450" cy="774700"/>
          </a:xfrm>
          <a:custGeom>
            <a:avLst/>
            <a:gdLst>
              <a:gd name="T0" fmla="*/ 348 w 348"/>
              <a:gd name="T1" fmla="*/ 76 h 488"/>
              <a:gd name="T2" fmla="*/ 303 w 348"/>
              <a:gd name="T3" fmla="*/ 63 h 488"/>
              <a:gd name="T4" fmla="*/ 210 w 348"/>
              <a:gd name="T5" fmla="*/ 82 h 488"/>
              <a:gd name="T6" fmla="*/ 164 w 348"/>
              <a:gd name="T7" fmla="*/ 118 h 488"/>
              <a:gd name="T8" fmla="*/ 213 w 348"/>
              <a:gd name="T9" fmla="*/ 112 h 488"/>
              <a:gd name="T10" fmla="*/ 256 w 348"/>
              <a:gd name="T11" fmla="*/ 110 h 488"/>
              <a:gd name="T12" fmla="*/ 249 w 348"/>
              <a:gd name="T13" fmla="*/ 173 h 488"/>
              <a:gd name="T14" fmla="*/ 261 w 348"/>
              <a:gd name="T15" fmla="*/ 211 h 488"/>
              <a:gd name="T16" fmla="*/ 233 w 348"/>
              <a:gd name="T17" fmla="*/ 214 h 488"/>
              <a:gd name="T18" fmla="*/ 216 w 348"/>
              <a:gd name="T19" fmla="*/ 245 h 488"/>
              <a:gd name="T20" fmla="*/ 294 w 348"/>
              <a:gd name="T21" fmla="*/ 239 h 488"/>
              <a:gd name="T22" fmla="*/ 287 w 348"/>
              <a:gd name="T23" fmla="*/ 263 h 488"/>
              <a:gd name="T24" fmla="*/ 261 w 348"/>
              <a:gd name="T25" fmla="*/ 292 h 488"/>
              <a:gd name="T26" fmla="*/ 247 w 348"/>
              <a:gd name="T27" fmla="*/ 294 h 488"/>
              <a:gd name="T28" fmla="*/ 240 w 348"/>
              <a:gd name="T29" fmla="*/ 279 h 488"/>
              <a:gd name="T30" fmla="*/ 208 w 348"/>
              <a:gd name="T31" fmla="*/ 275 h 488"/>
              <a:gd name="T32" fmla="*/ 173 w 348"/>
              <a:gd name="T33" fmla="*/ 214 h 488"/>
              <a:gd name="T34" fmla="*/ 163 w 348"/>
              <a:gd name="T35" fmla="*/ 182 h 488"/>
              <a:gd name="T36" fmla="*/ 133 w 348"/>
              <a:gd name="T37" fmla="*/ 169 h 488"/>
              <a:gd name="T38" fmla="*/ 142 w 348"/>
              <a:gd name="T39" fmla="*/ 221 h 488"/>
              <a:gd name="T40" fmla="*/ 111 w 348"/>
              <a:gd name="T41" fmla="*/ 295 h 488"/>
              <a:gd name="T42" fmla="*/ 145 w 348"/>
              <a:gd name="T43" fmla="*/ 317 h 488"/>
              <a:gd name="T44" fmla="*/ 154 w 348"/>
              <a:gd name="T45" fmla="*/ 340 h 488"/>
              <a:gd name="T46" fmla="*/ 212 w 348"/>
              <a:gd name="T47" fmla="*/ 357 h 488"/>
              <a:gd name="T48" fmla="*/ 209 w 348"/>
              <a:gd name="T49" fmla="*/ 375 h 488"/>
              <a:gd name="T50" fmla="*/ 154 w 348"/>
              <a:gd name="T51" fmla="*/ 395 h 488"/>
              <a:gd name="T52" fmla="*/ 146 w 348"/>
              <a:gd name="T53" fmla="*/ 416 h 488"/>
              <a:gd name="T54" fmla="*/ 167 w 348"/>
              <a:gd name="T55" fmla="*/ 448 h 488"/>
              <a:gd name="T56" fmla="*/ 181 w 348"/>
              <a:gd name="T57" fmla="*/ 467 h 488"/>
              <a:gd name="T58" fmla="*/ 124 w 348"/>
              <a:gd name="T59" fmla="*/ 488 h 488"/>
              <a:gd name="T60" fmla="*/ 70 w 348"/>
              <a:gd name="T61" fmla="*/ 423 h 488"/>
              <a:gd name="T62" fmla="*/ 54 w 348"/>
              <a:gd name="T63" fmla="*/ 352 h 488"/>
              <a:gd name="T64" fmla="*/ 4 w 348"/>
              <a:gd name="T65" fmla="*/ 269 h 488"/>
              <a:gd name="T66" fmla="*/ 0 w 348"/>
              <a:gd name="T67" fmla="*/ 180 h 488"/>
              <a:gd name="T68" fmla="*/ 21 w 348"/>
              <a:gd name="T69" fmla="*/ 139 h 488"/>
              <a:gd name="T70" fmla="*/ 43 w 348"/>
              <a:gd name="T71" fmla="*/ 102 h 488"/>
              <a:gd name="T72" fmla="*/ 216 w 348"/>
              <a:gd name="T73" fmla="*/ 61 h 488"/>
              <a:gd name="T74" fmla="*/ 267 w 348"/>
              <a:gd name="T75" fmla="*/ 45 h 488"/>
              <a:gd name="T76" fmla="*/ 290 w 348"/>
              <a:gd name="T77" fmla="*/ 0 h 488"/>
              <a:gd name="T78" fmla="*/ 340 w 348"/>
              <a:gd name="T79" fmla="*/ 34 h 488"/>
              <a:gd name="T80" fmla="*/ 348 w 348"/>
              <a:gd name="T81" fmla="*/ 76 h 488"/>
              <a:gd name="T82" fmla="*/ 348 w 348"/>
              <a:gd name="T83" fmla="*/ 76 h 4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48"/>
              <a:gd name="T127" fmla="*/ 0 h 488"/>
              <a:gd name="T128" fmla="*/ 348 w 348"/>
              <a:gd name="T129" fmla="*/ 488 h 4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48" h="488">
                <a:moveTo>
                  <a:pt x="348" y="76"/>
                </a:moveTo>
                <a:lnTo>
                  <a:pt x="303" y="63"/>
                </a:lnTo>
                <a:lnTo>
                  <a:pt x="210" y="82"/>
                </a:lnTo>
                <a:lnTo>
                  <a:pt x="164" y="118"/>
                </a:lnTo>
                <a:lnTo>
                  <a:pt x="213" y="112"/>
                </a:lnTo>
                <a:lnTo>
                  <a:pt x="256" y="110"/>
                </a:lnTo>
                <a:lnTo>
                  <a:pt x="249" y="173"/>
                </a:lnTo>
                <a:lnTo>
                  <a:pt x="261" y="211"/>
                </a:lnTo>
                <a:lnTo>
                  <a:pt x="233" y="214"/>
                </a:lnTo>
                <a:lnTo>
                  <a:pt x="216" y="245"/>
                </a:lnTo>
                <a:lnTo>
                  <a:pt x="294" y="239"/>
                </a:lnTo>
                <a:lnTo>
                  <a:pt x="287" y="263"/>
                </a:lnTo>
                <a:lnTo>
                  <a:pt x="261" y="292"/>
                </a:lnTo>
                <a:lnTo>
                  <a:pt x="247" y="294"/>
                </a:lnTo>
                <a:lnTo>
                  <a:pt x="240" y="279"/>
                </a:lnTo>
                <a:lnTo>
                  <a:pt x="208" y="275"/>
                </a:lnTo>
                <a:lnTo>
                  <a:pt x="173" y="214"/>
                </a:lnTo>
                <a:lnTo>
                  <a:pt x="163" y="182"/>
                </a:lnTo>
                <a:lnTo>
                  <a:pt x="133" y="169"/>
                </a:lnTo>
                <a:lnTo>
                  <a:pt x="142" y="221"/>
                </a:lnTo>
                <a:lnTo>
                  <a:pt x="111" y="295"/>
                </a:lnTo>
                <a:lnTo>
                  <a:pt x="145" y="317"/>
                </a:lnTo>
                <a:lnTo>
                  <a:pt x="154" y="340"/>
                </a:lnTo>
                <a:lnTo>
                  <a:pt x="212" y="357"/>
                </a:lnTo>
                <a:lnTo>
                  <a:pt x="209" y="375"/>
                </a:lnTo>
                <a:lnTo>
                  <a:pt x="154" y="395"/>
                </a:lnTo>
                <a:lnTo>
                  <a:pt x="146" y="416"/>
                </a:lnTo>
                <a:lnTo>
                  <a:pt x="167" y="448"/>
                </a:lnTo>
                <a:lnTo>
                  <a:pt x="181" y="467"/>
                </a:lnTo>
                <a:lnTo>
                  <a:pt x="124" y="488"/>
                </a:lnTo>
                <a:lnTo>
                  <a:pt x="70" y="423"/>
                </a:lnTo>
                <a:lnTo>
                  <a:pt x="54" y="352"/>
                </a:lnTo>
                <a:lnTo>
                  <a:pt x="4" y="269"/>
                </a:lnTo>
                <a:lnTo>
                  <a:pt x="0" y="180"/>
                </a:lnTo>
                <a:lnTo>
                  <a:pt x="21" y="139"/>
                </a:lnTo>
                <a:lnTo>
                  <a:pt x="43" y="102"/>
                </a:lnTo>
                <a:lnTo>
                  <a:pt x="216" y="61"/>
                </a:lnTo>
                <a:lnTo>
                  <a:pt x="267" y="45"/>
                </a:lnTo>
                <a:lnTo>
                  <a:pt x="290" y="0"/>
                </a:lnTo>
                <a:lnTo>
                  <a:pt x="340" y="34"/>
                </a:lnTo>
                <a:lnTo>
                  <a:pt x="348" y="76"/>
                </a:lnTo>
                <a:close/>
              </a:path>
            </a:pathLst>
          </a:custGeom>
          <a:solidFill>
            <a:srgbClr val="E89678"/>
          </a:solidFill>
          <a:ln w="9525">
            <a:noFill/>
            <a:round/>
            <a:headEnd/>
            <a:tailEnd/>
          </a:ln>
        </p:spPr>
        <p:txBody>
          <a:bodyPr/>
          <a:lstStyle/>
          <a:p>
            <a:endParaRPr lang="es-ES"/>
          </a:p>
        </p:txBody>
      </p:sp>
      <p:sp>
        <p:nvSpPr>
          <p:cNvPr id="99343" name="Freeform 15"/>
          <p:cNvSpPr>
            <a:spLocks/>
          </p:cNvSpPr>
          <p:nvPr/>
        </p:nvSpPr>
        <p:spPr bwMode="auto">
          <a:xfrm>
            <a:off x="1958975" y="3240088"/>
            <a:ext cx="525463" cy="1338262"/>
          </a:xfrm>
          <a:custGeom>
            <a:avLst/>
            <a:gdLst>
              <a:gd name="T0" fmla="*/ 232 w 331"/>
              <a:gd name="T1" fmla="*/ 2 h 843"/>
              <a:gd name="T2" fmla="*/ 243 w 331"/>
              <a:gd name="T3" fmla="*/ 60 h 843"/>
              <a:gd name="T4" fmla="*/ 233 w 331"/>
              <a:gd name="T5" fmla="*/ 360 h 843"/>
              <a:gd name="T6" fmla="*/ 172 w 331"/>
              <a:gd name="T7" fmla="*/ 643 h 843"/>
              <a:gd name="T8" fmla="*/ 5 w 331"/>
              <a:gd name="T9" fmla="*/ 749 h 843"/>
              <a:gd name="T10" fmla="*/ 0 w 331"/>
              <a:gd name="T11" fmla="*/ 843 h 843"/>
              <a:gd name="T12" fmla="*/ 69 w 331"/>
              <a:gd name="T13" fmla="*/ 803 h 843"/>
              <a:gd name="T14" fmla="*/ 203 w 331"/>
              <a:gd name="T15" fmla="*/ 836 h 843"/>
              <a:gd name="T16" fmla="*/ 201 w 331"/>
              <a:gd name="T17" fmla="*/ 788 h 843"/>
              <a:gd name="T18" fmla="*/ 323 w 331"/>
              <a:gd name="T19" fmla="*/ 781 h 843"/>
              <a:gd name="T20" fmla="*/ 310 w 331"/>
              <a:gd name="T21" fmla="*/ 762 h 843"/>
              <a:gd name="T22" fmla="*/ 267 w 331"/>
              <a:gd name="T23" fmla="*/ 737 h 843"/>
              <a:gd name="T24" fmla="*/ 248 w 331"/>
              <a:gd name="T25" fmla="*/ 672 h 843"/>
              <a:gd name="T26" fmla="*/ 263 w 331"/>
              <a:gd name="T27" fmla="*/ 483 h 843"/>
              <a:gd name="T28" fmla="*/ 279 w 331"/>
              <a:gd name="T29" fmla="*/ 301 h 843"/>
              <a:gd name="T30" fmla="*/ 283 w 331"/>
              <a:gd name="T31" fmla="*/ 224 h 843"/>
              <a:gd name="T32" fmla="*/ 331 w 331"/>
              <a:gd name="T33" fmla="*/ 202 h 843"/>
              <a:gd name="T34" fmla="*/ 315 w 331"/>
              <a:gd name="T35" fmla="*/ 104 h 843"/>
              <a:gd name="T36" fmla="*/ 307 w 331"/>
              <a:gd name="T37" fmla="*/ 58 h 843"/>
              <a:gd name="T38" fmla="*/ 281 w 331"/>
              <a:gd name="T39" fmla="*/ 0 h 843"/>
              <a:gd name="T40" fmla="*/ 232 w 331"/>
              <a:gd name="T41" fmla="*/ 2 h 843"/>
              <a:gd name="T42" fmla="*/ 232 w 331"/>
              <a:gd name="T43" fmla="*/ 2 h 8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1"/>
              <a:gd name="T67" fmla="*/ 0 h 843"/>
              <a:gd name="T68" fmla="*/ 331 w 331"/>
              <a:gd name="T69" fmla="*/ 843 h 84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1" h="843">
                <a:moveTo>
                  <a:pt x="232" y="2"/>
                </a:moveTo>
                <a:lnTo>
                  <a:pt x="243" y="60"/>
                </a:lnTo>
                <a:lnTo>
                  <a:pt x="233" y="360"/>
                </a:lnTo>
                <a:lnTo>
                  <a:pt x="172" y="643"/>
                </a:lnTo>
                <a:lnTo>
                  <a:pt x="5" y="749"/>
                </a:lnTo>
                <a:lnTo>
                  <a:pt x="0" y="843"/>
                </a:lnTo>
                <a:lnTo>
                  <a:pt x="69" y="803"/>
                </a:lnTo>
                <a:lnTo>
                  <a:pt x="203" y="836"/>
                </a:lnTo>
                <a:lnTo>
                  <a:pt x="201" y="788"/>
                </a:lnTo>
                <a:lnTo>
                  <a:pt x="323" y="781"/>
                </a:lnTo>
                <a:lnTo>
                  <a:pt x="310" y="762"/>
                </a:lnTo>
                <a:lnTo>
                  <a:pt x="267" y="737"/>
                </a:lnTo>
                <a:lnTo>
                  <a:pt x="248" y="672"/>
                </a:lnTo>
                <a:lnTo>
                  <a:pt x="263" y="483"/>
                </a:lnTo>
                <a:lnTo>
                  <a:pt x="279" y="301"/>
                </a:lnTo>
                <a:lnTo>
                  <a:pt x="283" y="224"/>
                </a:lnTo>
                <a:lnTo>
                  <a:pt x="331" y="202"/>
                </a:lnTo>
                <a:lnTo>
                  <a:pt x="315" y="104"/>
                </a:lnTo>
                <a:lnTo>
                  <a:pt x="307" y="58"/>
                </a:lnTo>
                <a:lnTo>
                  <a:pt x="281" y="0"/>
                </a:lnTo>
                <a:lnTo>
                  <a:pt x="232" y="2"/>
                </a:lnTo>
                <a:close/>
              </a:path>
            </a:pathLst>
          </a:custGeom>
          <a:solidFill>
            <a:srgbClr val="665C00"/>
          </a:solidFill>
          <a:ln w="9525">
            <a:noFill/>
            <a:round/>
            <a:headEnd/>
            <a:tailEnd/>
          </a:ln>
        </p:spPr>
        <p:txBody>
          <a:bodyPr/>
          <a:lstStyle/>
          <a:p>
            <a:endParaRPr lang="es-ES"/>
          </a:p>
        </p:txBody>
      </p:sp>
      <p:sp>
        <p:nvSpPr>
          <p:cNvPr id="99344" name="Freeform 16"/>
          <p:cNvSpPr>
            <a:spLocks/>
          </p:cNvSpPr>
          <p:nvPr/>
        </p:nvSpPr>
        <p:spPr bwMode="auto">
          <a:xfrm>
            <a:off x="982663" y="4440238"/>
            <a:ext cx="206375" cy="109537"/>
          </a:xfrm>
          <a:custGeom>
            <a:avLst/>
            <a:gdLst>
              <a:gd name="T0" fmla="*/ 43 w 130"/>
              <a:gd name="T1" fmla="*/ 0 h 69"/>
              <a:gd name="T2" fmla="*/ 44 w 130"/>
              <a:gd name="T3" fmla="*/ 35 h 69"/>
              <a:gd name="T4" fmla="*/ 130 w 130"/>
              <a:gd name="T5" fmla="*/ 69 h 69"/>
              <a:gd name="T6" fmla="*/ 0 w 130"/>
              <a:gd name="T7" fmla="*/ 60 h 69"/>
              <a:gd name="T8" fmla="*/ 43 w 130"/>
              <a:gd name="T9" fmla="*/ 0 h 69"/>
              <a:gd name="T10" fmla="*/ 43 w 130"/>
              <a:gd name="T11" fmla="*/ 0 h 69"/>
              <a:gd name="T12" fmla="*/ 0 60000 65536"/>
              <a:gd name="T13" fmla="*/ 0 60000 65536"/>
              <a:gd name="T14" fmla="*/ 0 60000 65536"/>
              <a:gd name="T15" fmla="*/ 0 60000 65536"/>
              <a:gd name="T16" fmla="*/ 0 60000 65536"/>
              <a:gd name="T17" fmla="*/ 0 60000 65536"/>
              <a:gd name="T18" fmla="*/ 0 w 130"/>
              <a:gd name="T19" fmla="*/ 0 h 69"/>
              <a:gd name="T20" fmla="*/ 130 w 13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30" h="69">
                <a:moveTo>
                  <a:pt x="43" y="0"/>
                </a:moveTo>
                <a:lnTo>
                  <a:pt x="44" y="35"/>
                </a:lnTo>
                <a:lnTo>
                  <a:pt x="130" y="69"/>
                </a:lnTo>
                <a:lnTo>
                  <a:pt x="0" y="60"/>
                </a:lnTo>
                <a:lnTo>
                  <a:pt x="43" y="0"/>
                </a:lnTo>
                <a:close/>
              </a:path>
            </a:pathLst>
          </a:custGeom>
          <a:solidFill>
            <a:srgbClr val="7A7AAD"/>
          </a:solidFill>
          <a:ln w="9525">
            <a:noFill/>
            <a:round/>
            <a:headEnd/>
            <a:tailEnd/>
          </a:ln>
        </p:spPr>
        <p:txBody>
          <a:bodyPr/>
          <a:lstStyle/>
          <a:p>
            <a:endParaRPr lang="es-ES"/>
          </a:p>
        </p:txBody>
      </p:sp>
      <p:sp>
        <p:nvSpPr>
          <p:cNvPr id="99345" name="Freeform 17"/>
          <p:cNvSpPr>
            <a:spLocks/>
          </p:cNvSpPr>
          <p:nvPr/>
        </p:nvSpPr>
        <p:spPr bwMode="auto">
          <a:xfrm>
            <a:off x="995363" y="4432300"/>
            <a:ext cx="449262" cy="412750"/>
          </a:xfrm>
          <a:custGeom>
            <a:avLst/>
            <a:gdLst>
              <a:gd name="T0" fmla="*/ 87 w 283"/>
              <a:gd name="T1" fmla="*/ 5 h 260"/>
              <a:gd name="T2" fmla="*/ 149 w 283"/>
              <a:gd name="T3" fmla="*/ 28 h 260"/>
              <a:gd name="T4" fmla="*/ 170 w 283"/>
              <a:gd name="T5" fmla="*/ 102 h 260"/>
              <a:gd name="T6" fmla="*/ 215 w 283"/>
              <a:gd name="T7" fmla="*/ 116 h 260"/>
              <a:gd name="T8" fmla="*/ 151 w 283"/>
              <a:gd name="T9" fmla="*/ 219 h 260"/>
              <a:gd name="T10" fmla="*/ 69 w 283"/>
              <a:gd name="T11" fmla="*/ 227 h 260"/>
              <a:gd name="T12" fmla="*/ 0 w 283"/>
              <a:gd name="T13" fmla="*/ 170 h 260"/>
              <a:gd name="T14" fmla="*/ 53 w 283"/>
              <a:gd name="T15" fmla="*/ 260 h 260"/>
              <a:gd name="T16" fmla="*/ 161 w 283"/>
              <a:gd name="T17" fmla="*/ 253 h 260"/>
              <a:gd name="T18" fmla="*/ 212 w 283"/>
              <a:gd name="T19" fmla="*/ 194 h 260"/>
              <a:gd name="T20" fmla="*/ 283 w 283"/>
              <a:gd name="T21" fmla="*/ 194 h 260"/>
              <a:gd name="T22" fmla="*/ 275 w 283"/>
              <a:gd name="T23" fmla="*/ 90 h 260"/>
              <a:gd name="T24" fmla="*/ 209 w 283"/>
              <a:gd name="T25" fmla="*/ 72 h 260"/>
              <a:gd name="T26" fmla="*/ 175 w 283"/>
              <a:gd name="T27" fmla="*/ 0 h 260"/>
              <a:gd name="T28" fmla="*/ 87 w 283"/>
              <a:gd name="T29" fmla="*/ 5 h 260"/>
              <a:gd name="T30" fmla="*/ 87 w 283"/>
              <a:gd name="T31" fmla="*/ 5 h 2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3"/>
              <a:gd name="T49" fmla="*/ 0 h 260"/>
              <a:gd name="T50" fmla="*/ 283 w 283"/>
              <a:gd name="T51" fmla="*/ 260 h 26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3" h="260">
                <a:moveTo>
                  <a:pt x="87" y="5"/>
                </a:moveTo>
                <a:lnTo>
                  <a:pt x="149" y="28"/>
                </a:lnTo>
                <a:lnTo>
                  <a:pt x="170" y="102"/>
                </a:lnTo>
                <a:lnTo>
                  <a:pt x="215" y="116"/>
                </a:lnTo>
                <a:lnTo>
                  <a:pt x="151" y="219"/>
                </a:lnTo>
                <a:lnTo>
                  <a:pt x="69" y="227"/>
                </a:lnTo>
                <a:lnTo>
                  <a:pt x="0" y="170"/>
                </a:lnTo>
                <a:lnTo>
                  <a:pt x="53" y="260"/>
                </a:lnTo>
                <a:lnTo>
                  <a:pt x="161" y="253"/>
                </a:lnTo>
                <a:lnTo>
                  <a:pt x="212" y="194"/>
                </a:lnTo>
                <a:lnTo>
                  <a:pt x="283" y="194"/>
                </a:lnTo>
                <a:lnTo>
                  <a:pt x="275" y="90"/>
                </a:lnTo>
                <a:lnTo>
                  <a:pt x="209" y="72"/>
                </a:lnTo>
                <a:lnTo>
                  <a:pt x="175" y="0"/>
                </a:lnTo>
                <a:lnTo>
                  <a:pt x="87" y="5"/>
                </a:lnTo>
                <a:close/>
              </a:path>
            </a:pathLst>
          </a:custGeom>
          <a:solidFill>
            <a:srgbClr val="7A7AAD"/>
          </a:solidFill>
          <a:ln w="9525">
            <a:noFill/>
            <a:round/>
            <a:headEnd/>
            <a:tailEnd/>
          </a:ln>
        </p:spPr>
        <p:txBody>
          <a:bodyPr/>
          <a:lstStyle/>
          <a:p>
            <a:endParaRPr lang="es-ES"/>
          </a:p>
        </p:txBody>
      </p:sp>
      <p:sp>
        <p:nvSpPr>
          <p:cNvPr id="99346" name="Freeform 18"/>
          <p:cNvSpPr>
            <a:spLocks/>
          </p:cNvSpPr>
          <p:nvPr/>
        </p:nvSpPr>
        <p:spPr bwMode="auto">
          <a:xfrm>
            <a:off x="1725613" y="4524375"/>
            <a:ext cx="531812" cy="422275"/>
          </a:xfrm>
          <a:custGeom>
            <a:avLst/>
            <a:gdLst>
              <a:gd name="T0" fmla="*/ 335 w 335"/>
              <a:gd name="T1" fmla="*/ 40 h 266"/>
              <a:gd name="T2" fmla="*/ 218 w 335"/>
              <a:gd name="T3" fmla="*/ 19 h 266"/>
              <a:gd name="T4" fmla="*/ 152 w 335"/>
              <a:gd name="T5" fmla="*/ 83 h 266"/>
              <a:gd name="T6" fmla="*/ 86 w 335"/>
              <a:gd name="T7" fmla="*/ 74 h 266"/>
              <a:gd name="T8" fmla="*/ 47 w 335"/>
              <a:gd name="T9" fmla="*/ 111 h 266"/>
              <a:gd name="T10" fmla="*/ 107 w 335"/>
              <a:gd name="T11" fmla="*/ 137 h 266"/>
              <a:gd name="T12" fmla="*/ 146 w 335"/>
              <a:gd name="T13" fmla="*/ 117 h 266"/>
              <a:gd name="T14" fmla="*/ 184 w 335"/>
              <a:gd name="T15" fmla="*/ 231 h 266"/>
              <a:gd name="T16" fmla="*/ 305 w 335"/>
              <a:gd name="T17" fmla="*/ 266 h 266"/>
              <a:gd name="T18" fmla="*/ 176 w 335"/>
              <a:gd name="T19" fmla="*/ 263 h 266"/>
              <a:gd name="T20" fmla="*/ 127 w 335"/>
              <a:gd name="T21" fmla="*/ 169 h 266"/>
              <a:gd name="T22" fmla="*/ 31 w 335"/>
              <a:gd name="T23" fmla="*/ 163 h 266"/>
              <a:gd name="T24" fmla="*/ 0 w 335"/>
              <a:gd name="T25" fmla="*/ 100 h 266"/>
              <a:gd name="T26" fmla="*/ 23 w 335"/>
              <a:gd name="T27" fmla="*/ 19 h 266"/>
              <a:gd name="T28" fmla="*/ 149 w 335"/>
              <a:gd name="T29" fmla="*/ 40 h 266"/>
              <a:gd name="T30" fmla="*/ 221 w 335"/>
              <a:gd name="T31" fmla="*/ 0 h 266"/>
              <a:gd name="T32" fmla="*/ 335 w 335"/>
              <a:gd name="T33" fmla="*/ 40 h 266"/>
              <a:gd name="T34" fmla="*/ 335 w 335"/>
              <a:gd name="T35" fmla="*/ 40 h 2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5"/>
              <a:gd name="T55" fmla="*/ 0 h 266"/>
              <a:gd name="T56" fmla="*/ 335 w 335"/>
              <a:gd name="T57" fmla="*/ 266 h 26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5" h="266">
                <a:moveTo>
                  <a:pt x="335" y="40"/>
                </a:moveTo>
                <a:lnTo>
                  <a:pt x="218" y="19"/>
                </a:lnTo>
                <a:lnTo>
                  <a:pt x="152" y="83"/>
                </a:lnTo>
                <a:lnTo>
                  <a:pt x="86" y="74"/>
                </a:lnTo>
                <a:lnTo>
                  <a:pt x="47" y="111"/>
                </a:lnTo>
                <a:lnTo>
                  <a:pt x="107" y="137"/>
                </a:lnTo>
                <a:lnTo>
                  <a:pt x="146" y="117"/>
                </a:lnTo>
                <a:lnTo>
                  <a:pt x="184" y="231"/>
                </a:lnTo>
                <a:lnTo>
                  <a:pt x="305" y="266"/>
                </a:lnTo>
                <a:lnTo>
                  <a:pt x="176" y="263"/>
                </a:lnTo>
                <a:lnTo>
                  <a:pt x="127" y="169"/>
                </a:lnTo>
                <a:lnTo>
                  <a:pt x="31" y="163"/>
                </a:lnTo>
                <a:lnTo>
                  <a:pt x="0" y="100"/>
                </a:lnTo>
                <a:lnTo>
                  <a:pt x="23" y="19"/>
                </a:lnTo>
                <a:lnTo>
                  <a:pt x="149" y="40"/>
                </a:lnTo>
                <a:lnTo>
                  <a:pt x="221" y="0"/>
                </a:lnTo>
                <a:lnTo>
                  <a:pt x="335" y="40"/>
                </a:lnTo>
                <a:close/>
              </a:path>
            </a:pathLst>
          </a:custGeom>
          <a:solidFill>
            <a:srgbClr val="7A7AAD"/>
          </a:solidFill>
          <a:ln w="9525">
            <a:noFill/>
            <a:round/>
            <a:headEnd/>
            <a:tailEnd/>
          </a:ln>
        </p:spPr>
        <p:txBody>
          <a:bodyPr/>
          <a:lstStyle/>
          <a:p>
            <a:endParaRPr lang="es-ES"/>
          </a:p>
        </p:txBody>
      </p:sp>
      <p:sp>
        <p:nvSpPr>
          <p:cNvPr id="99347" name="Freeform 19"/>
          <p:cNvSpPr>
            <a:spLocks/>
          </p:cNvSpPr>
          <p:nvPr/>
        </p:nvSpPr>
        <p:spPr bwMode="auto">
          <a:xfrm>
            <a:off x="3668713" y="3494088"/>
            <a:ext cx="790575" cy="844550"/>
          </a:xfrm>
          <a:custGeom>
            <a:avLst/>
            <a:gdLst>
              <a:gd name="T0" fmla="*/ 30 w 498"/>
              <a:gd name="T1" fmla="*/ 121 h 532"/>
              <a:gd name="T2" fmla="*/ 114 w 498"/>
              <a:gd name="T3" fmla="*/ 56 h 532"/>
              <a:gd name="T4" fmla="*/ 164 w 498"/>
              <a:gd name="T5" fmla="*/ 129 h 532"/>
              <a:gd name="T6" fmla="*/ 215 w 498"/>
              <a:gd name="T7" fmla="*/ 98 h 532"/>
              <a:gd name="T8" fmla="*/ 241 w 498"/>
              <a:gd name="T9" fmla="*/ 0 h 532"/>
              <a:gd name="T10" fmla="*/ 339 w 498"/>
              <a:gd name="T11" fmla="*/ 22 h 532"/>
              <a:gd name="T12" fmla="*/ 325 w 498"/>
              <a:gd name="T13" fmla="*/ 121 h 532"/>
              <a:gd name="T14" fmla="*/ 370 w 498"/>
              <a:gd name="T15" fmla="*/ 158 h 532"/>
              <a:gd name="T16" fmla="*/ 463 w 498"/>
              <a:gd name="T17" fmla="*/ 135 h 532"/>
              <a:gd name="T18" fmla="*/ 498 w 498"/>
              <a:gd name="T19" fmla="*/ 228 h 532"/>
              <a:gd name="T20" fmla="*/ 429 w 498"/>
              <a:gd name="T21" fmla="*/ 259 h 532"/>
              <a:gd name="T22" fmla="*/ 408 w 498"/>
              <a:gd name="T23" fmla="*/ 374 h 532"/>
              <a:gd name="T24" fmla="*/ 453 w 498"/>
              <a:gd name="T25" fmla="*/ 419 h 532"/>
              <a:gd name="T26" fmla="*/ 387 w 498"/>
              <a:gd name="T27" fmla="*/ 515 h 532"/>
              <a:gd name="T28" fmla="*/ 328 w 498"/>
              <a:gd name="T29" fmla="*/ 453 h 532"/>
              <a:gd name="T30" fmla="*/ 260 w 498"/>
              <a:gd name="T31" fmla="*/ 470 h 532"/>
              <a:gd name="T32" fmla="*/ 244 w 498"/>
              <a:gd name="T33" fmla="*/ 532 h 532"/>
              <a:gd name="T34" fmla="*/ 149 w 498"/>
              <a:gd name="T35" fmla="*/ 524 h 532"/>
              <a:gd name="T36" fmla="*/ 146 w 498"/>
              <a:gd name="T37" fmla="*/ 456 h 532"/>
              <a:gd name="T38" fmla="*/ 93 w 498"/>
              <a:gd name="T39" fmla="*/ 397 h 532"/>
              <a:gd name="T40" fmla="*/ 30 w 498"/>
              <a:gd name="T41" fmla="*/ 414 h 532"/>
              <a:gd name="T42" fmla="*/ 0 w 498"/>
              <a:gd name="T43" fmla="*/ 299 h 532"/>
              <a:gd name="T44" fmla="*/ 59 w 498"/>
              <a:gd name="T45" fmla="*/ 267 h 532"/>
              <a:gd name="T46" fmla="*/ 69 w 498"/>
              <a:gd name="T47" fmla="*/ 191 h 532"/>
              <a:gd name="T48" fmla="*/ 30 w 498"/>
              <a:gd name="T49" fmla="*/ 121 h 532"/>
              <a:gd name="T50" fmla="*/ 30 w 498"/>
              <a:gd name="T51" fmla="*/ 121 h 5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98"/>
              <a:gd name="T79" fmla="*/ 0 h 532"/>
              <a:gd name="T80" fmla="*/ 498 w 498"/>
              <a:gd name="T81" fmla="*/ 532 h 5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98" h="532">
                <a:moveTo>
                  <a:pt x="30" y="121"/>
                </a:moveTo>
                <a:lnTo>
                  <a:pt x="114" y="56"/>
                </a:lnTo>
                <a:lnTo>
                  <a:pt x="164" y="129"/>
                </a:lnTo>
                <a:lnTo>
                  <a:pt x="215" y="98"/>
                </a:lnTo>
                <a:lnTo>
                  <a:pt x="241" y="0"/>
                </a:lnTo>
                <a:lnTo>
                  <a:pt x="339" y="22"/>
                </a:lnTo>
                <a:lnTo>
                  <a:pt x="325" y="121"/>
                </a:lnTo>
                <a:lnTo>
                  <a:pt x="370" y="158"/>
                </a:lnTo>
                <a:lnTo>
                  <a:pt x="463" y="135"/>
                </a:lnTo>
                <a:lnTo>
                  <a:pt x="498" y="228"/>
                </a:lnTo>
                <a:lnTo>
                  <a:pt x="429" y="259"/>
                </a:lnTo>
                <a:lnTo>
                  <a:pt x="408" y="374"/>
                </a:lnTo>
                <a:lnTo>
                  <a:pt x="453" y="419"/>
                </a:lnTo>
                <a:lnTo>
                  <a:pt x="387" y="515"/>
                </a:lnTo>
                <a:lnTo>
                  <a:pt x="328" y="453"/>
                </a:lnTo>
                <a:lnTo>
                  <a:pt x="260" y="470"/>
                </a:lnTo>
                <a:lnTo>
                  <a:pt x="244" y="532"/>
                </a:lnTo>
                <a:lnTo>
                  <a:pt x="149" y="524"/>
                </a:lnTo>
                <a:lnTo>
                  <a:pt x="146" y="456"/>
                </a:lnTo>
                <a:lnTo>
                  <a:pt x="93" y="397"/>
                </a:lnTo>
                <a:lnTo>
                  <a:pt x="30" y="414"/>
                </a:lnTo>
                <a:lnTo>
                  <a:pt x="0" y="299"/>
                </a:lnTo>
                <a:lnTo>
                  <a:pt x="59" y="267"/>
                </a:lnTo>
                <a:lnTo>
                  <a:pt x="69" y="191"/>
                </a:lnTo>
                <a:lnTo>
                  <a:pt x="30" y="121"/>
                </a:lnTo>
                <a:close/>
              </a:path>
            </a:pathLst>
          </a:custGeom>
          <a:solidFill>
            <a:srgbClr val="CCCCFF"/>
          </a:solidFill>
          <a:ln w="9525">
            <a:noFill/>
            <a:round/>
            <a:headEnd/>
            <a:tailEnd/>
          </a:ln>
        </p:spPr>
        <p:txBody>
          <a:bodyPr/>
          <a:lstStyle/>
          <a:p>
            <a:endParaRPr lang="es-ES"/>
          </a:p>
        </p:txBody>
      </p:sp>
      <p:sp>
        <p:nvSpPr>
          <p:cNvPr id="99348" name="Freeform 20"/>
          <p:cNvSpPr>
            <a:spLocks/>
          </p:cNvSpPr>
          <p:nvPr/>
        </p:nvSpPr>
        <p:spPr bwMode="auto">
          <a:xfrm>
            <a:off x="3854450" y="3790950"/>
            <a:ext cx="347663" cy="404813"/>
          </a:xfrm>
          <a:custGeom>
            <a:avLst/>
            <a:gdLst>
              <a:gd name="T0" fmla="*/ 104 w 219"/>
              <a:gd name="T1" fmla="*/ 0 h 255"/>
              <a:gd name="T2" fmla="*/ 81 w 219"/>
              <a:gd name="T3" fmla="*/ 73 h 255"/>
              <a:gd name="T4" fmla="*/ 105 w 219"/>
              <a:gd name="T5" fmla="*/ 133 h 255"/>
              <a:gd name="T6" fmla="*/ 164 w 219"/>
              <a:gd name="T7" fmla="*/ 133 h 255"/>
              <a:gd name="T8" fmla="*/ 219 w 219"/>
              <a:gd name="T9" fmla="*/ 95 h 255"/>
              <a:gd name="T10" fmla="*/ 205 w 219"/>
              <a:gd name="T11" fmla="*/ 213 h 255"/>
              <a:gd name="T12" fmla="*/ 133 w 219"/>
              <a:gd name="T13" fmla="*/ 255 h 255"/>
              <a:gd name="T14" fmla="*/ 30 w 219"/>
              <a:gd name="T15" fmla="*/ 211 h 255"/>
              <a:gd name="T16" fmla="*/ 0 w 219"/>
              <a:gd name="T17" fmla="*/ 140 h 255"/>
              <a:gd name="T18" fmla="*/ 52 w 219"/>
              <a:gd name="T19" fmla="*/ 46 h 255"/>
              <a:gd name="T20" fmla="*/ 104 w 219"/>
              <a:gd name="T21" fmla="*/ 0 h 255"/>
              <a:gd name="T22" fmla="*/ 104 w 219"/>
              <a:gd name="T23" fmla="*/ 0 h 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9"/>
              <a:gd name="T37" fmla="*/ 0 h 255"/>
              <a:gd name="T38" fmla="*/ 219 w 219"/>
              <a:gd name="T39" fmla="*/ 255 h 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9" h="255">
                <a:moveTo>
                  <a:pt x="104" y="0"/>
                </a:moveTo>
                <a:lnTo>
                  <a:pt x="81" y="73"/>
                </a:lnTo>
                <a:lnTo>
                  <a:pt x="105" y="133"/>
                </a:lnTo>
                <a:lnTo>
                  <a:pt x="164" y="133"/>
                </a:lnTo>
                <a:lnTo>
                  <a:pt x="219" y="95"/>
                </a:lnTo>
                <a:lnTo>
                  <a:pt x="205" y="213"/>
                </a:lnTo>
                <a:lnTo>
                  <a:pt x="133" y="255"/>
                </a:lnTo>
                <a:lnTo>
                  <a:pt x="30" y="211"/>
                </a:lnTo>
                <a:lnTo>
                  <a:pt x="0" y="140"/>
                </a:lnTo>
                <a:lnTo>
                  <a:pt x="52" y="46"/>
                </a:lnTo>
                <a:lnTo>
                  <a:pt x="104" y="0"/>
                </a:lnTo>
                <a:close/>
              </a:path>
            </a:pathLst>
          </a:custGeom>
          <a:solidFill>
            <a:srgbClr val="7A7AAD"/>
          </a:solidFill>
          <a:ln w="9525">
            <a:noFill/>
            <a:round/>
            <a:headEnd/>
            <a:tailEnd/>
          </a:ln>
        </p:spPr>
        <p:txBody>
          <a:bodyPr/>
          <a:lstStyle/>
          <a:p>
            <a:endParaRPr lang="es-ES"/>
          </a:p>
        </p:txBody>
      </p:sp>
      <p:sp>
        <p:nvSpPr>
          <p:cNvPr id="99349" name="Freeform 21"/>
          <p:cNvSpPr>
            <a:spLocks/>
          </p:cNvSpPr>
          <p:nvPr/>
        </p:nvSpPr>
        <p:spPr bwMode="auto">
          <a:xfrm>
            <a:off x="3722688" y="3662363"/>
            <a:ext cx="146050" cy="274637"/>
          </a:xfrm>
          <a:custGeom>
            <a:avLst/>
            <a:gdLst>
              <a:gd name="T0" fmla="*/ 23 w 92"/>
              <a:gd name="T1" fmla="*/ 0 h 173"/>
              <a:gd name="T2" fmla="*/ 92 w 92"/>
              <a:gd name="T3" fmla="*/ 64 h 173"/>
              <a:gd name="T4" fmla="*/ 62 w 92"/>
              <a:gd name="T5" fmla="*/ 108 h 173"/>
              <a:gd name="T6" fmla="*/ 52 w 92"/>
              <a:gd name="T7" fmla="*/ 173 h 173"/>
              <a:gd name="T8" fmla="*/ 25 w 92"/>
              <a:gd name="T9" fmla="*/ 161 h 173"/>
              <a:gd name="T10" fmla="*/ 35 w 92"/>
              <a:gd name="T11" fmla="*/ 85 h 173"/>
              <a:gd name="T12" fmla="*/ 0 w 92"/>
              <a:gd name="T13" fmla="*/ 26 h 173"/>
              <a:gd name="T14" fmla="*/ 23 w 92"/>
              <a:gd name="T15" fmla="*/ 0 h 173"/>
              <a:gd name="T16" fmla="*/ 23 w 92"/>
              <a:gd name="T17" fmla="*/ 0 h 1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173"/>
              <a:gd name="T29" fmla="*/ 92 w 92"/>
              <a:gd name="T30" fmla="*/ 173 h 17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173">
                <a:moveTo>
                  <a:pt x="23" y="0"/>
                </a:moveTo>
                <a:lnTo>
                  <a:pt x="92" y="64"/>
                </a:lnTo>
                <a:lnTo>
                  <a:pt x="62" y="108"/>
                </a:lnTo>
                <a:lnTo>
                  <a:pt x="52" y="173"/>
                </a:lnTo>
                <a:lnTo>
                  <a:pt x="25" y="161"/>
                </a:lnTo>
                <a:lnTo>
                  <a:pt x="35" y="85"/>
                </a:lnTo>
                <a:lnTo>
                  <a:pt x="0" y="26"/>
                </a:lnTo>
                <a:lnTo>
                  <a:pt x="23" y="0"/>
                </a:lnTo>
                <a:close/>
              </a:path>
            </a:pathLst>
          </a:custGeom>
          <a:solidFill>
            <a:srgbClr val="7A7AAD"/>
          </a:solidFill>
          <a:ln w="9525">
            <a:noFill/>
            <a:round/>
            <a:headEnd/>
            <a:tailEnd/>
          </a:ln>
        </p:spPr>
        <p:txBody>
          <a:bodyPr/>
          <a:lstStyle/>
          <a:p>
            <a:endParaRPr lang="es-ES"/>
          </a:p>
        </p:txBody>
      </p:sp>
      <p:sp>
        <p:nvSpPr>
          <p:cNvPr id="99350" name="Freeform 22"/>
          <p:cNvSpPr>
            <a:spLocks/>
          </p:cNvSpPr>
          <p:nvPr/>
        </p:nvSpPr>
        <p:spPr bwMode="auto">
          <a:xfrm>
            <a:off x="3690938" y="3983038"/>
            <a:ext cx="696912" cy="373062"/>
          </a:xfrm>
          <a:custGeom>
            <a:avLst/>
            <a:gdLst>
              <a:gd name="T0" fmla="*/ 0 w 439"/>
              <a:gd name="T1" fmla="*/ 15 h 235"/>
              <a:gd name="T2" fmla="*/ 25 w 439"/>
              <a:gd name="T3" fmla="*/ 65 h 235"/>
              <a:gd name="T4" fmla="*/ 83 w 439"/>
              <a:gd name="T5" fmla="*/ 42 h 235"/>
              <a:gd name="T6" fmla="*/ 120 w 439"/>
              <a:gd name="T7" fmla="*/ 0 h 235"/>
              <a:gd name="T8" fmla="*/ 215 w 439"/>
              <a:gd name="T9" fmla="*/ 114 h 235"/>
              <a:gd name="T10" fmla="*/ 308 w 439"/>
              <a:gd name="T11" fmla="*/ 92 h 235"/>
              <a:gd name="T12" fmla="*/ 342 w 439"/>
              <a:gd name="T13" fmla="*/ 80 h 235"/>
              <a:gd name="T14" fmla="*/ 331 w 439"/>
              <a:gd name="T15" fmla="*/ 124 h 235"/>
              <a:gd name="T16" fmla="*/ 367 w 439"/>
              <a:gd name="T17" fmla="*/ 158 h 235"/>
              <a:gd name="T18" fmla="*/ 439 w 439"/>
              <a:gd name="T19" fmla="*/ 111 h 235"/>
              <a:gd name="T20" fmla="*/ 373 w 439"/>
              <a:gd name="T21" fmla="*/ 207 h 235"/>
              <a:gd name="T22" fmla="*/ 311 w 439"/>
              <a:gd name="T23" fmla="*/ 156 h 235"/>
              <a:gd name="T24" fmla="*/ 257 w 439"/>
              <a:gd name="T25" fmla="*/ 158 h 235"/>
              <a:gd name="T26" fmla="*/ 229 w 439"/>
              <a:gd name="T27" fmla="*/ 235 h 235"/>
              <a:gd name="T28" fmla="*/ 127 w 439"/>
              <a:gd name="T29" fmla="*/ 230 h 235"/>
              <a:gd name="T30" fmla="*/ 132 w 439"/>
              <a:gd name="T31" fmla="*/ 148 h 235"/>
              <a:gd name="T32" fmla="*/ 79 w 439"/>
              <a:gd name="T33" fmla="*/ 89 h 235"/>
              <a:gd name="T34" fmla="*/ 16 w 439"/>
              <a:gd name="T35" fmla="*/ 117 h 235"/>
              <a:gd name="T36" fmla="*/ 0 w 439"/>
              <a:gd name="T37" fmla="*/ 15 h 235"/>
              <a:gd name="T38" fmla="*/ 0 w 439"/>
              <a:gd name="T39" fmla="*/ 15 h 2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39"/>
              <a:gd name="T61" fmla="*/ 0 h 235"/>
              <a:gd name="T62" fmla="*/ 439 w 439"/>
              <a:gd name="T63" fmla="*/ 235 h 2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39" h="235">
                <a:moveTo>
                  <a:pt x="0" y="15"/>
                </a:moveTo>
                <a:lnTo>
                  <a:pt x="25" y="65"/>
                </a:lnTo>
                <a:lnTo>
                  <a:pt x="83" y="42"/>
                </a:lnTo>
                <a:lnTo>
                  <a:pt x="120" y="0"/>
                </a:lnTo>
                <a:lnTo>
                  <a:pt x="215" y="114"/>
                </a:lnTo>
                <a:lnTo>
                  <a:pt x="308" y="92"/>
                </a:lnTo>
                <a:lnTo>
                  <a:pt x="342" y="80"/>
                </a:lnTo>
                <a:lnTo>
                  <a:pt x="331" y="124"/>
                </a:lnTo>
                <a:lnTo>
                  <a:pt x="367" y="158"/>
                </a:lnTo>
                <a:lnTo>
                  <a:pt x="439" y="111"/>
                </a:lnTo>
                <a:lnTo>
                  <a:pt x="373" y="207"/>
                </a:lnTo>
                <a:lnTo>
                  <a:pt x="311" y="156"/>
                </a:lnTo>
                <a:lnTo>
                  <a:pt x="257" y="158"/>
                </a:lnTo>
                <a:lnTo>
                  <a:pt x="229" y="235"/>
                </a:lnTo>
                <a:lnTo>
                  <a:pt x="127" y="230"/>
                </a:lnTo>
                <a:lnTo>
                  <a:pt x="132" y="148"/>
                </a:lnTo>
                <a:lnTo>
                  <a:pt x="79" y="89"/>
                </a:lnTo>
                <a:lnTo>
                  <a:pt x="16" y="117"/>
                </a:lnTo>
                <a:lnTo>
                  <a:pt x="0" y="15"/>
                </a:lnTo>
                <a:close/>
              </a:path>
            </a:pathLst>
          </a:custGeom>
          <a:solidFill>
            <a:srgbClr val="7A7AAD"/>
          </a:solidFill>
          <a:ln w="9525">
            <a:noFill/>
            <a:round/>
            <a:headEnd/>
            <a:tailEnd/>
          </a:ln>
        </p:spPr>
        <p:txBody>
          <a:bodyPr/>
          <a:lstStyle/>
          <a:p>
            <a:endParaRPr lang="es-ES"/>
          </a:p>
        </p:txBody>
      </p:sp>
      <p:sp>
        <p:nvSpPr>
          <p:cNvPr id="99351" name="Freeform 23"/>
          <p:cNvSpPr>
            <a:spLocks/>
          </p:cNvSpPr>
          <p:nvPr/>
        </p:nvSpPr>
        <p:spPr bwMode="auto">
          <a:xfrm>
            <a:off x="2986088" y="3971925"/>
            <a:ext cx="461962" cy="311150"/>
          </a:xfrm>
          <a:custGeom>
            <a:avLst/>
            <a:gdLst>
              <a:gd name="T0" fmla="*/ 24 w 291"/>
              <a:gd name="T1" fmla="*/ 35 h 196"/>
              <a:gd name="T2" fmla="*/ 55 w 291"/>
              <a:gd name="T3" fmla="*/ 21 h 196"/>
              <a:gd name="T4" fmla="*/ 117 w 291"/>
              <a:gd name="T5" fmla="*/ 0 h 196"/>
              <a:gd name="T6" fmla="*/ 191 w 291"/>
              <a:gd name="T7" fmla="*/ 15 h 196"/>
              <a:gd name="T8" fmla="*/ 214 w 291"/>
              <a:gd name="T9" fmla="*/ 87 h 196"/>
              <a:gd name="T10" fmla="*/ 261 w 291"/>
              <a:gd name="T11" fmla="*/ 111 h 196"/>
              <a:gd name="T12" fmla="*/ 291 w 291"/>
              <a:gd name="T13" fmla="*/ 119 h 196"/>
              <a:gd name="T14" fmla="*/ 181 w 291"/>
              <a:gd name="T15" fmla="*/ 196 h 196"/>
              <a:gd name="T16" fmla="*/ 0 w 291"/>
              <a:gd name="T17" fmla="*/ 156 h 196"/>
              <a:gd name="T18" fmla="*/ 24 w 291"/>
              <a:gd name="T19" fmla="*/ 35 h 196"/>
              <a:gd name="T20" fmla="*/ 24 w 291"/>
              <a:gd name="T21" fmla="*/ 35 h 1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1"/>
              <a:gd name="T34" fmla="*/ 0 h 196"/>
              <a:gd name="T35" fmla="*/ 291 w 291"/>
              <a:gd name="T36" fmla="*/ 196 h 19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1" h="196">
                <a:moveTo>
                  <a:pt x="24" y="35"/>
                </a:moveTo>
                <a:lnTo>
                  <a:pt x="55" y="21"/>
                </a:lnTo>
                <a:lnTo>
                  <a:pt x="117" y="0"/>
                </a:lnTo>
                <a:lnTo>
                  <a:pt x="191" y="15"/>
                </a:lnTo>
                <a:lnTo>
                  <a:pt x="214" y="87"/>
                </a:lnTo>
                <a:lnTo>
                  <a:pt x="261" y="111"/>
                </a:lnTo>
                <a:lnTo>
                  <a:pt x="291" y="119"/>
                </a:lnTo>
                <a:lnTo>
                  <a:pt x="181" y="196"/>
                </a:lnTo>
                <a:lnTo>
                  <a:pt x="0" y="156"/>
                </a:lnTo>
                <a:lnTo>
                  <a:pt x="24" y="35"/>
                </a:lnTo>
                <a:close/>
              </a:path>
            </a:pathLst>
          </a:custGeom>
          <a:solidFill>
            <a:srgbClr val="CCC480"/>
          </a:solidFill>
          <a:ln w="9525">
            <a:noFill/>
            <a:round/>
            <a:headEnd/>
            <a:tailEnd/>
          </a:ln>
        </p:spPr>
        <p:txBody>
          <a:bodyPr/>
          <a:lstStyle/>
          <a:p>
            <a:endParaRPr lang="es-ES"/>
          </a:p>
        </p:txBody>
      </p:sp>
      <p:sp>
        <p:nvSpPr>
          <p:cNvPr id="99352" name="Freeform 24"/>
          <p:cNvSpPr>
            <a:spLocks/>
          </p:cNvSpPr>
          <p:nvPr/>
        </p:nvSpPr>
        <p:spPr bwMode="auto">
          <a:xfrm>
            <a:off x="2413000" y="2466975"/>
            <a:ext cx="581025" cy="339725"/>
          </a:xfrm>
          <a:custGeom>
            <a:avLst/>
            <a:gdLst>
              <a:gd name="T0" fmla="*/ 0 w 366"/>
              <a:gd name="T1" fmla="*/ 103 h 214"/>
              <a:gd name="T2" fmla="*/ 85 w 366"/>
              <a:gd name="T3" fmla="*/ 35 h 214"/>
              <a:gd name="T4" fmla="*/ 181 w 366"/>
              <a:gd name="T5" fmla="*/ 0 h 214"/>
              <a:gd name="T6" fmla="*/ 264 w 366"/>
              <a:gd name="T7" fmla="*/ 9 h 214"/>
              <a:gd name="T8" fmla="*/ 274 w 366"/>
              <a:gd name="T9" fmla="*/ 65 h 214"/>
              <a:gd name="T10" fmla="*/ 366 w 366"/>
              <a:gd name="T11" fmla="*/ 43 h 214"/>
              <a:gd name="T12" fmla="*/ 300 w 366"/>
              <a:gd name="T13" fmla="*/ 145 h 214"/>
              <a:gd name="T14" fmla="*/ 98 w 366"/>
              <a:gd name="T15" fmla="*/ 214 h 214"/>
              <a:gd name="T16" fmla="*/ 0 w 366"/>
              <a:gd name="T17" fmla="*/ 103 h 214"/>
              <a:gd name="T18" fmla="*/ 0 w 366"/>
              <a:gd name="T19" fmla="*/ 103 h 2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6"/>
              <a:gd name="T31" fmla="*/ 0 h 214"/>
              <a:gd name="T32" fmla="*/ 366 w 366"/>
              <a:gd name="T33" fmla="*/ 214 h 2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6" h="214">
                <a:moveTo>
                  <a:pt x="0" y="103"/>
                </a:moveTo>
                <a:lnTo>
                  <a:pt x="85" y="35"/>
                </a:lnTo>
                <a:lnTo>
                  <a:pt x="181" y="0"/>
                </a:lnTo>
                <a:lnTo>
                  <a:pt x="264" y="9"/>
                </a:lnTo>
                <a:lnTo>
                  <a:pt x="274" y="65"/>
                </a:lnTo>
                <a:lnTo>
                  <a:pt x="366" y="43"/>
                </a:lnTo>
                <a:lnTo>
                  <a:pt x="300" y="145"/>
                </a:lnTo>
                <a:lnTo>
                  <a:pt x="98" y="214"/>
                </a:lnTo>
                <a:lnTo>
                  <a:pt x="0" y="103"/>
                </a:lnTo>
                <a:close/>
              </a:path>
            </a:pathLst>
          </a:custGeom>
          <a:solidFill>
            <a:srgbClr val="665C00"/>
          </a:solidFill>
          <a:ln w="9525">
            <a:noFill/>
            <a:round/>
            <a:headEnd/>
            <a:tailEnd/>
          </a:ln>
        </p:spPr>
        <p:txBody>
          <a:bodyPr/>
          <a:lstStyle/>
          <a:p>
            <a:endParaRPr lang="es-ES"/>
          </a:p>
        </p:txBody>
      </p:sp>
      <p:sp>
        <p:nvSpPr>
          <p:cNvPr id="99353" name="Freeform 25"/>
          <p:cNvSpPr>
            <a:spLocks/>
          </p:cNvSpPr>
          <p:nvPr/>
        </p:nvSpPr>
        <p:spPr bwMode="auto">
          <a:xfrm>
            <a:off x="1290638" y="5603875"/>
            <a:ext cx="684212" cy="612775"/>
          </a:xfrm>
          <a:custGeom>
            <a:avLst/>
            <a:gdLst>
              <a:gd name="T0" fmla="*/ 0 w 431"/>
              <a:gd name="T1" fmla="*/ 5 h 386"/>
              <a:gd name="T2" fmla="*/ 153 w 431"/>
              <a:gd name="T3" fmla="*/ 0 h 386"/>
              <a:gd name="T4" fmla="*/ 243 w 431"/>
              <a:gd name="T5" fmla="*/ 25 h 386"/>
              <a:gd name="T6" fmla="*/ 214 w 431"/>
              <a:gd name="T7" fmla="*/ 130 h 386"/>
              <a:gd name="T8" fmla="*/ 225 w 431"/>
              <a:gd name="T9" fmla="*/ 225 h 386"/>
              <a:gd name="T10" fmla="*/ 312 w 431"/>
              <a:gd name="T11" fmla="*/ 223 h 386"/>
              <a:gd name="T12" fmla="*/ 394 w 431"/>
              <a:gd name="T13" fmla="*/ 256 h 386"/>
              <a:gd name="T14" fmla="*/ 431 w 431"/>
              <a:gd name="T15" fmla="*/ 358 h 386"/>
              <a:gd name="T16" fmla="*/ 325 w 431"/>
              <a:gd name="T17" fmla="*/ 364 h 386"/>
              <a:gd name="T18" fmla="*/ 24 w 431"/>
              <a:gd name="T19" fmla="*/ 386 h 386"/>
              <a:gd name="T20" fmla="*/ 28 w 431"/>
              <a:gd name="T21" fmla="*/ 300 h 386"/>
              <a:gd name="T22" fmla="*/ 103 w 431"/>
              <a:gd name="T23" fmla="*/ 192 h 386"/>
              <a:gd name="T24" fmla="*/ 0 w 431"/>
              <a:gd name="T25" fmla="*/ 5 h 386"/>
              <a:gd name="T26" fmla="*/ 0 w 431"/>
              <a:gd name="T27" fmla="*/ 5 h 38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1"/>
              <a:gd name="T43" fmla="*/ 0 h 386"/>
              <a:gd name="T44" fmla="*/ 431 w 431"/>
              <a:gd name="T45" fmla="*/ 386 h 38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1" h="386">
                <a:moveTo>
                  <a:pt x="0" y="5"/>
                </a:moveTo>
                <a:lnTo>
                  <a:pt x="153" y="0"/>
                </a:lnTo>
                <a:lnTo>
                  <a:pt x="243" y="25"/>
                </a:lnTo>
                <a:lnTo>
                  <a:pt x="214" y="130"/>
                </a:lnTo>
                <a:lnTo>
                  <a:pt x="225" y="225"/>
                </a:lnTo>
                <a:lnTo>
                  <a:pt x="312" y="223"/>
                </a:lnTo>
                <a:lnTo>
                  <a:pt x="394" y="256"/>
                </a:lnTo>
                <a:lnTo>
                  <a:pt x="431" y="358"/>
                </a:lnTo>
                <a:lnTo>
                  <a:pt x="325" y="364"/>
                </a:lnTo>
                <a:lnTo>
                  <a:pt x="24" y="386"/>
                </a:lnTo>
                <a:lnTo>
                  <a:pt x="28" y="300"/>
                </a:lnTo>
                <a:lnTo>
                  <a:pt x="103" y="192"/>
                </a:lnTo>
                <a:lnTo>
                  <a:pt x="0" y="5"/>
                </a:lnTo>
                <a:close/>
              </a:path>
            </a:pathLst>
          </a:custGeom>
          <a:solidFill>
            <a:srgbClr val="E08238"/>
          </a:solidFill>
          <a:ln w="9525">
            <a:noFill/>
            <a:round/>
            <a:headEnd/>
            <a:tailEnd/>
          </a:ln>
        </p:spPr>
        <p:txBody>
          <a:bodyPr/>
          <a:lstStyle/>
          <a:p>
            <a:endParaRPr lang="es-ES"/>
          </a:p>
        </p:txBody>
      </p:sp>
      <p:sp>
        <p:nvSpPr>
          <p:cNvPr id="99354" name="Freeform 26"/>
          <p:cNvSpPr>
            <a:spLocks/>
          </p:cNvSpPr>
          <p:nvPr/>
        </p:nvSpPr>
        <p:spPr bwMode="auto">
          <a:xfrm>
            <a:off x="3122613" y="5657850"/>
            <a:ext cx="706437" cy="531813"/>
          </a:xfrm>
          <a:custGeom>
            <a:avLst/>
            <a:gdLst>
              <a:gd name="T0" fmla="*/ 0 w 445"/>
              <a:gd name="T1" fmla="*/ 0 h 335"/>
              <a:gd name="T2" fmla="*/ 260 w 445"/>
              <a:gd name="T3" fmla="*/ 11 h 335"/>
              <a:gd name="T4" fmla="*/ 220 w 445"/>
              <a:gd name="T5" fmla="*/ 174 h 335"/>
              <a:gd name="T6" fmla="*/ 331 w 445"/>
              <a:gd name="T7" fmla="*/ 197 h 335"/>
              <a:gd name="T8" fmla="*/ 421 w 445"/>
              <a:gd name="T9" fmla="*/ 229 h 335"/>
              <a:gd name="T10" fmla="*/ 445 w 445"/>
              <a:gd name="T11" fmla="*/ 304 h 335"/>
              <a:gd name="T12" fmla="*/ 329 w 445"/>
              <a:gd name="T13" fmla="*/ 321 h 335"/>
              <a:gd name="T14" fmla="*/ 122 w 445"/>
              <a:gd name="T15" fmla="*/ 335 h 335"/>
              <a:gd name="T16" fmla="*/ 37 w 445"/>
              <a:gd name="T17" fmla="*/ 330 h 335"/>
              <a:gd name="T18" fmla="*/ 34 w 445"/>
              <a:gd name="T19" fmla="*/ 286 h 335"/>
              <a:gd name="T20" fmla="*/ 95 w 445"/>
              <a:gd name="T21" fmla="*/ 197 h 335"/>
              <a:gd name="T22" fmla="*/ 0 w 445"/>
              <a:gd name="T23" fmla="*/ 0 h 335"/>
              <a:gd name="T24" fmla="*/ 0 w 445"/>
              <a:gd name="T25" fmla="*/ 0 h 3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5"/>
              <a:gd name="T40" fmla="*/ 0 h 335"/>
              <a:gd name="T41" fmla="*/ 445 w 445"/>
              <a:gd name="T42" fmla="*/ 335 h 3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5" h="335">
                <a:moveTo>
                  <a:pt x="0" y="0"/>
                </a:moveTo>
                <a:lnTo>
                  <a:pt x="260" y="11"/>
                </a:lnTo>
                <a:lnTo>
                  <a:pt x="220" y="174"/>
                </a:lnTo>
                <a:lnTo>
                  <a:pt x="331" y="197"/>
                </a:lnTo>
                <a:lnTo>
                  <a:pt x="421" y="229"/>
                </a:lnTo>
                <a:lnTo>
                  <a:pt x="445" y="304"/>
                </a:lnTo>
                <a:lnTo>
                  <a:pt x="329" y="321"/>
                </a:lnTo>
                <a:lnTo>
                  <a:pt x="122" y="335"/>
                </a:lnTo>
                <a:lnTo>
                  <a:pt x="37" y="330"/>
                </a:lnTo>
                <a:lnTo>
                  <a:pt x="34" y="286"/>
                </a:lnTo>
                <a:lnTo>
                  <a:pt x="95" y="197"/>
                </a:lnTo>
                <a:lnTo>
                  <a:pt x="0" y="0"/>
                </a:lnTo>
                <a:close/>
              </a:path>
            </a:pathLst>
          </a:custGeom>
          <a:solidFill>
            <a:srgbClr val="E08238"/>
          </a:solidFill>
          <a:ln w="9525">
            <a:noFill/>
            <a:round/>
            <a:headEnd/>
            <a:tailEnd/>
          </a:ln>
        </p:spPr>
        <p:txBody>
          <a:bodyPr/>
          <a:lstStyle/>
          <a:p>
            <a:endParaRPr lang="es-ES"/>
          </a:p>
        </p:txBody>
      </p:sp>
      <p:sp>
        <p:nvSpPr>
          <p:cNvPr id="99355" name="Freeform 27"/>
          <p:cNvSpPr>
            <a:spLocks/>
          </p:cNvSpPr>
          <p:nvPr/>
        </p:nvSpPr>
        <p:spPr bwMode="auto">
          <a:xfrm>
            <a:off x="962025" y="4411663"/>
            <a:ext cx="488950" cy="285750"/>
          </a:xfrm>
          <a:custGeom>
            <a:avLst/>
            <a:gdLst>
              <a:gd name="T0" fmla="*/ 64 w 308"/>
              <a:gd name="T1" fmla="*/ 0 h 180"/>
              <a:gd name="T2" fmla="*/ 200 w 308"/>
              <a:gd name="T3" fmla="*/ 4 h 180"/>
              <a:gd name="T4" fmla="*/ 252 w 308"/>
              <a:gd name="T5" fmla="*/ 81 h 180"/>
              <a:gd name="T6" fmla="*/ 308 w 308"/>
              <a:gd name="T7" fmla="*/ 90 h 180"/>
              <a:gd name="T8" fmla="*/ 306 w 308"/>
              <a:gd name="T9" fmla="*/ 115 h 180"/>
              <a:gd name="T10" fmla="*/ 217 w 308"/>
              <a:gd name="T11" fmla="*/ 103 h 180"/>
              <a:gd name="T12" fmla="*/ 181 w 308"/>
              <a:gd name="T13" fmla="*/ 25 h 180"/>
              <a:gd name="T14" fmla="*/ 54 w 308"/>
              <a:gd name="T15" fmla="*/ 25 h 180"/>
              <a:gd name="T16" fmla="*/ 29 w 308"/>
              <a:gd name="T17" fmla="*/ 68 h 180"/>
              <a:gd name="T18" fmla="*/ 146 w 308"/>
              <a:gd name="T19" fmla="*/ 86 h 180"/>
              <a:gd name="T20" fmla="*/ 150 w 308"/>
              <a:gd name="T21" fmla="*/ 175 h 180"/>
              <a:gd name="T22" fmla="*/ 123 w 308"/>
              <a:gd name="T23" fmla="*/ 180 h 180"/>
              <a:gd name="T24" fmla="*/ 126 w 308"/>
              <a:gd name="T25" fmla="*/ 105 h 180"/>
              <a:gd name="T26" fmla="*/ 0 w 308"/>
              <a:gd name="T27" fmla="*/ 86 h 180"/>
              <a:gd name="T28" fmla="*/ 40 w 308"/>
              <a:gd name="T29" fmla="*/ 13 h 180"/>
              <a:gd name="T30" fmla="*/ 64 w 308"/>
              <a:gd name="T31" fmla="*/ 0 h 180"/>
              <a:gd name="T32" fmla="*/ 64 w 308"/>
              <a:gd name="T33" fmla="*/ 0 h 1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8"/>
              <a:gd name="T52" fmla="*/ 0 h 180"/>
              <a:gd name="T53" fmla="*/ 308 w 308"/>
              <a:gd name="T54" fmla="*/ 180 h 1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8" h="180">
                <a:moveTo>
                  <a:pt x="64" y="0"/>
                </a:moveTo>
                <a:lnTo>
                  <a:pt x="200" y="4"/>
                </a:lnTo>
                <a:lnTo>
                  <a:pt x="252" y="81"/>
                </a:lnTo>
                <a:lnTo>
                  <a:pt x="308" y="90"/>
                </a:lnTo>
                <a:lnTo>
                  <a:pt x="306" y="115"/>
                </a:lnTo>
                <a:lnTo>
                  <a:pt x="217" y="103"/>
                </a:lnTo>
                <a:lnTo>
                  <a:pt x="181" y="25"/>
                </a:lnTo>
                <a:lnTo>
                  <a:pt x="54" y="25"/>
                </a:lnTo>
                <a:lnTo>
                  <a:pt x="29" y="68"/>
                </a:lnTo>
                <a:lnTo>
                  <a:pt x="146" y="86"/>
                </a:lnTo>
                <a:lnTo>
                  <a:pt x="150" y="175"/>
                </a:lnTo>
                <a:lnTo>
                  <a:pt x="123" y="180"/>
                </a:lnTo>
                <a:lnTo>
                  <a:pt x="126" y="105"/>
                </a:lnTo>
                <a:lnTo>
                  <a:pt x="0" y="86"/>
                </a:lnTo>
                <a:lnTo>
                  <a:pt x="40" y="13"/>
                </a:lnTo>
                <a:lnTo>
                  <a:pt x="64" y="0"/>
                </a:lnTo>
                <a:close/>
              </a:path>
            </a:pathLst>
          </a:custGeom>
          <a:solidFill>
            <a:srgbClr val="000000"/>
          </a:solidFill>
          <a:ln w="9525">
            <a:noFill/>
            <a:round/>
            <a:headEnd/>
            <a:tailEnd/>
          </a:ln>
        </p:spPr>
        <p:txBody>
          <a:bodyPr/>
          <a:lstStyle/>
          <a:p>
            <a:endParaRPr lang="es-ES"/>
          </a:p>
        </p:txBody>
      </p:sp>
      <p:sp>
        <p:nvSpPr>
          <p:cNvPr id="99356" name="Freeform 28"/>
          <p:cNvSpPr>
            <a:spLocks/>
          </p:cNvSpPr>
          <p:nvPr/>
        </p:nvSpPr>
        <p:spPr bwMode="auto">
          <a:xfrm>
            <a:off x="962025" y="4649788"/>
            <a:ext cx="503238" cy="209550"/>
          </a:xfrm>
          <a:custGeom>
            <a:avLst/>
            <a:gdLst>
              <a:gd name="T0" fmla="*/ 0 w 317"/>
              <a:gd name="T1" fmla="*/ 19 h 132"/>
              <a:gd name="T2" fmla="*/ 37 w 317"/>
              <a:gd name="T3" fmla="*/ 0 h 132"/>
              <a:gd name="T4" fmla="*/ 146 w 317"/>
              <a:gd name="T5" fmla="*/ 4 h 132"/>
              <a:gd name="T6" fmla="*/ 150 w 317"/>
              <a:gd name="T7" fmla="*/ 25 h 132"/>
              <a:gd name="T8" fmla="*/ 29 w 317"/>
              <a:gd name="T9" fmla="*/ 37 h 132"/>
              <a:gd name="T10" fmla="*/ 73 w 317"/>
              <a:gd name="T11" fmla="*/ 107 h 132"/>
              <a:gd name="T12" fmla="*/ 176 w 317"/>
              <a:gd name="T13" fmla="*/ 111 h 132"/>
              <a:gd name="T14" fmla="*/ 231 w 317"/>
              <a:gd name="T15" fmla="*/ 39 h 132"/>
              <a:gd name="T16" fmla="*/ 295 w 317"/>
              <a:gd name="T17" fmla="*/ 45 h 132"/>
              <a:gd name="T18" fmla="*/ 317 w 317"/>
              <a:gd name="T19" fmla="*/ 68 h 132"/>
              <a:gd name="T20" fmla="*/ 240 w 317"/>
              <a:gd name="T21" fmla="*/ 66 h 132"/>
              <a:gd name="T22" fmla="*/ 189 w 317"/>
              <a:gd name="T23" fmla="*/ 132 h 132"/>
              <a:gd name="T24" fmla="*/ 70 w 317"/>
              <a:gd name="T25" fmla="*/ 130 h 132"/>
              <a:gd name="T26" fmla="*/ 0 w 317"/>
              <a:gd name="T27" fmla="*/ 19 h 132"/>
              <a:gd name="T28" fmla="*/ 0 w 317"/>
              <a:gd name="T29" fmla="*/ 19 h 1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7"/>
              <a:gd name="T46" fmla="*/ 0 h 132"/>
              <a:gd name="T47" fmla="*/ 317 w 317"/>
              <a:gd name="T48" fmla="*/ 132 h 1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7" h="132">
                <a:moveTo>
                  <a:pt x="0" y="19"/>
                </a:moveTo>
                <a:lnTo>
                  <a:pt x="37" y="0"/>
                </a:lnTo>
                <a:lnTo>
                  <a:pt x="146" y="4"/>
                </a:lnTo>
                <a:lnTo>
                  <a:pt x="150" y="25"/>
                </a:lnTo>
                <a:lnTo>
                  <a:pt x="29" y="37"/>
                </a:lnTo>
                <a:lnTo>
                  <a:pt x="73" y="107"/>
                </a:lnTo>
                <a:lnTo>
                  <a:pt x="176" y="111"/>
                </a:lnTo>
                <a:lnTo>
                  <a:pt x="231" y="39"/>
                </a:lnTo>
                <a:lnTo>
                  <a:pt x="295" y="45"/>
                </a:lnTo>
                <a:lnTo>
                  <a:pt x="317" y="68"/>
                </a:lnTo>
                <a:lnTo>
                  <a:pt x="240" y="66"/>
                </a:lnTo>
                <a:lnTo>
                  <a:pt x="189" y="132"/>
                </a:lnTo>
                <a:lnTo>
                  <a:pt x="70" y="130"/>
                </a:lnTo>
                <a:lnTo>
                  <a:pt x="0" y="19"/>
                </a:lnTo>
                <a:close/>
              </a:path>
            </a:pathLst>
          </a:custGeom>
          <a:solidFill>
            <a:srgbClr val="000000"/>
          </a:solidFill>
          <a:ln w="9525">
            <a:noFill/>
            <a:round/>
            <a:headEnd/>
            <a:tailEnd/>
          </a:ln>
        </p:spPr>
        <p:txBody>
          <a:bodyPr/>
          <a:lstStyle/>
          <a:p>
            <a:endParaRPr lang="es-ES"/>
          </a:p>
        </p:txBody>
      </p:sp>
      <p:sp>
        <p:nvSpPr>
          <p:cNvPr id="99357" name="Freeform 29"/>
          <p:cNvSpPr>
            <a:spLocks/>
          </p:cNvSpPr>
          <p:nvPr/>
        </p:nvSpPr>
        <p:spPr bwMode="auto">
          <a:xfrm>
            <a:off x="1743075" y="4503738"/>
            <a:ext cx="601663" cy="368300"/>
          </a:xfrm>
          <a:custGeom>
            <a:avLst/>
            <a:gdLst>
              <a:gd name="T0" fmla="*/ 13 w 379"/>
              <a:gd name="T1" fmla="*/ 36 h 232"/>
              <a:gd name="T2" fmla="*/ 138 w 379"/>
              <a:gd name="T3" fmla="*/ 41 h 232"/>
              <a:gd name="T4" fmla="*/ 200 w 379"/>
              <a:gd name="T5" fmla="*/ 0 h 232"/>
              <a:gd name="T6" fmla="*/ 321 w 379"/>
              <a:gd name="T7" fmla="*/ 20 h 232"/>
              <a:gd name="T8" fmla="*/ 350 w 379"/>
              <a:gd name="T9" fmla="*/ 47 h 232"/>
              <a:gd name="T10" fmla="*/ 379 w 379"/>
              <a:gd name="T11" fmla="*/ 135 h 232"/>
              <a:gd name="T12" fmla="*/ 335 w 379"/>
              <a:gd name="T13" fmla="*/ 147 h 232"/>
              <a:gd name="T14" fmla="*/ 238 w 379"/>
              <a:gd name="T15" fmla="*/ 131 h 232"/>
              <a:gd name="T16" fmla="*/ 241 w 379"/>
              <a:gd name="T17" fmla="*/ 183 h 232"/>
              <a:gd name="T18" fmla="*/ 368 w 379"/>
              <a:gd name="T19" fmla="*/ 213 h 232"/>
              <a:gd name="T20" fmla="*/ 294 w 379"/>
              <a:gd name="T21" fmla="*/ 232 h 232"/>
              <a:gd name="T22" fmla="*/ 200 w 379"/>
              <a:gd name="T23" fmla="*/ 203 h 232"/>
              <a:gd name="T24" fmla="*/ 198 w 379"/>
              <a:gd name="T25" fmla="*/ 115 h 232"/>
              <a:gd name="T26" fmla="*/ 322 w 379"/>
              <a:gd name="T27" fmla="*/ 117 h 232"/>
              <a:gd name="T28" fmla="*/ 314 w 379"/>
              <a:gd name="T29" fmla="*/ 57 h 232"/>
              <a:gd name="T30" fmla="*/ 200 w 379"/>
              <a:gd name="T31" fmla="*/ 25 h 232"/>
              <a:gd name="T32" fmla="*/ 133 w 379"/>
              <a:gd name="T33" fmla="*/ 70 h 232"/>
              <a:gd name="T34" fmla="*/ 0 w 379"/>
              <a:gd name="T35" fmla="*/ 55 h 232"/>
              <a:gd name="T36" fmla="*/ 13 w 379"/>
              <a:gd name="T37" fmla="*/ 36 h 232"/>
              <a:gd name="T38" fmla="*/ 13 w 379"/>
              <a:gd name="T39" fmla="*/ 36 h 2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9"/>
              <a:gd name="T61" fmla="*/ 0 h 232"/>
              <a:gd name="T62" fmla="*/ 379 w 379"/>
              <a:gd name="T63" fmla="*/ 232 h 2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9" h="232">
                <a:moveTo>
                  <a:pt x="13" y="36"/>
                </a:moveTo>
                <a:lnTo>
                  <a:pt x="138" y="41"/>
                </a:lnTo>
                <a:lnTo>
                  <a:pt x="200" y="0"/>
                </a:lnTo>
                <a:lnTo>
                  <a:pt x="321" y="20"/>
                </a:lnTo>
                <a:lnTo>
                  <a:pt x="350" y="47"/>
                </a:lnTo>
                <a:lnTo>
                  <a:pt x="379" y="135"/>
                </a:lnTo>
                <a:lnTo>
                  <a:pt x="335" y="147"/>
                </a:lnTo>
                <a:lnTo>
                  <a:pt x="238" y="131"/>
                </a:lnTo>
                <a:lnTo>
                  <a:pt x="241" y="183"/>
                </a:lnTo>
                <a:lnTo>
                  <a:pt x="368" y="213"/>
                </a:lnTo>
                <a:lnTo>
                  <a:pt x="294" y="232"/>
                </a:lnTo>
                <a:lnTo>
                  <a:pt x="200" y="203"/>
                </a:lnTo>
                <a:lnTo>
                  <a:pt x="198" y="115"/>
                </a:lnTo>
                <a:lnTo>
                  <a:pt x="322" y="117"/>
                </a:lnTo>
                <a:lnTo>
                  <a:pt x="314" y="57"/>
                </a:lnTo>
                <a:lnTo>
                  <a:pt x="200" y="25"/>
                </a:lnTo>
                <a:lnTo>
                  <a:pt x="133" y="70"/>
                </a:lnTo>
                <a:lnTo>
                  <a:pt x="0" y="55"/>
                </a:lnTo>
                <a:lnTo>
                  <a:pt x="13" y="36"/>
                </a:lnTo>
                <a:close/>
              </a:path>
            </a:pathLst>
          </a:custGeom>
          <a:solidFill>
            <a:srgbClr val="000000"/>
          </a:solidFill>
          <a:ln w="9525">
            <a:noFill/>
            <a:round/>
            <a:headEnd/>
            <a:tailEnd/>
          </a:ln>
        </p:spPr>
        <p:txBody>
          <a:bodyPr/>
          <a:lstStyle/>
          <a:p>
            <a:endParaRPr lang="es-ES"/>
          </a:p>
        </p:txBody>
      </p:sp>
      <p:sp>
        <p:nvSpPr>
          <p:cNvPr id="99358" name="Freeform 30"/>
          <p:cNvSpPr>
            <a:spLocks/>
          </p:cNvSpPr>
          <p:nvPr/>
        </p:nvSpPr>
        <p:spPr bwMode="auto">
          <a:xfrm>
            <a:off x="1766888" y="4719638"/>
            <a:ext cx="560387" cy="249237"/>
          </a:xfrm>
          <a:custGeom>
            <a:avLst/>
            <a:gdLst>
              <a:gd name="T0" fmla="*/ 0 w 353"/>
              <a:gd name="T1" fmla="*/ 20 h 157"/>
              <a:gd name="T2" fmla="*/ 94 w 353"/>
              <a:gd name="T3" fmla="*/ 30 h 157"/>
              <a:gd name="T4" fmla="*/ 110 w 353"/>
              <a:gd name="T5" fmla="*/ 0 h 157"/>
              <a:gd name="T6" fmla="*/ 153 w 353"/>
              <a:gd name="T7" fmla="*/ 128 h 157"/>
              <a:gd name="T8" fmla="*/ 263 w 353"/>
              <a:gd name="T9" fmla="*/ 142 h 157"/>
              <a:gd name="T10" fmla="*/ 304 w 353"/>
              <a:gd name="T11" fmla="*/ 115 h 157"/>
              <a:gd name="T12" fmla="*/ 326 w 353"/>
              <a:gd name="T13" fmla="*/ 73 h 157"/>
              <a:gd name="T14" fmla="*/ 353 w 353"/>
              <a:gd name="T15" fmla="*/ 77 h 157"/>
              <a:gd name="T16" fmla="*/ 337 w 353"/>
              <a:gd name="T17" fmla="*/ 124 h 157"/>
              <a:gd name="T18" fmla="*/ 282 w 353"/>
              <a:gd name="T19" fmla="*/ 157 h 157"/>
              <a:gd name="T20" fmla="*/ 144 w 353"/>
              <a:gd name="T21" fmla="*/ 148 h 157"/>
              <a:gd name="T22" fmla="*/ 95 w 353"/>
              <a:gd name="T23" fmla="*/ 59 h 157"/>
              <a:gd name="T24" fmla="*/ 7 w 353"/>
              <a:gd name="T25" fmla="*/ 49 h 157"/>
              <a:gd name="T26" fmla="*/ 0 w 353"/>
              <a:gd name="T27" fmla="*/ 20 h 157"/>
              <a:gd name="T28" fmla="*/ 0 w 353"/>
              <a:gd name="T29" fmla="*/ 20 h 1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3"/>
              <a:gd name="T46" fmla="*/ 0 h 157"/>
              <a:gd name="T47" fmla="*/ 353 w 353"/>
              <a:gd name="T48" fmla="*/ 157 h 1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3" h="157">
                <a:moveTo>
                  <a:pt x="0" y="20"/>
                </a:moveTo>
                <a:lnTo>
                  <a:pt x="94" y="30"/>
                </a:lnTo>
                <a:lnTo>
                  <a:pt x="110" y="0"/>
                </a:lnTo>
                <a:lnTo>
                  <a:pt x="153" y="128"/>
                </a:lnTo>
                <a:lnTo>
                  <a:pt x="263" y="142"/>
                </a:lnTo>
                <a:lnTo>
                  <a:pt x="304" y="115"/>
                </a:lnTo>
                <a:lnTo>
                  <a:pt x="326" y="73"/>
                </a:lnTo>
                <a:lnTo>
                  <a:pt x="353" y="77"/>
                </a:lnTo>
                <a:lnTo>
                  <a:pt x="337" y="124"/>
                </a:lnTo>
                <a:lnTo>
                  <a:pt x="282" y="157"/>
                </a:lnTo>
                <a:lnTo>
                  <a:pt x="144" y="148"/>
                </a:lnTo>
                <a:lnTo>
                  <a:pt x="95" y="59"/>
                </a:lnTo>
                <a:lnTo>
                  <a:pt x="7" y="49"/>
                </a:lnTo>
                <a:lnTo>
                  <a:pt x="0" y="20"/>
                </a:lnTo>
                <a:close/>
              </a:path>
            </a:pathLst>
          </a:custGeom>
          <a:solidFill>
            <a:srgbClr val="000000"/>
          </a:solidFill>
          <a:ln w="9525">
            <a:noFill/>
            <a:round/>
            <a:headEnd/>
            <a:tailEnd/>
          </a:ln>
        </p:spPr>
        <p:txBody>
          <a:bodyPr/>
          <a:lstStyle/>
          <a:p>
            <a:endParaRPr lang="es-ES"/>
          </a:p>
        </p:txBody>
      </p:sp>
      <p:sp>
        <p:nvSpPr>
          <p:cNvPr id="99359" name="Freeform 31"/>
          <p:cNvSpPr>
            <a:spLocks/>
          </p:cNvSpPr>
          <p:nvPr/>
        </p:nvSpPr>
        <p:spPr bwMode="auto">
          <a:xfrm>
            <a:off x="3149600" y="4168775"/>
            <a:ext cx="1203325" cy="385763"/>
          </a:xfrm>
          <a:custGeom>
            <a:avLst/>
            <a:gdLst>
              <a:gd name="T0" fmla="*/ 195 w 758"/>
              <a:gd name="T1" fmla="*/ 0 h 243"/>
              <a:gd name="T2" fmla="*/ 172 w 758"/>
              <a:gd name="T3" fmla="*/ 19 h 243"/>
              <a:gd name="T4" fmla="*/ 137 w 758"/>
              <a:gd name="T5" fmla="*/ 56 h 243"/>
              <a:gd name="T6" fmla="*/ 129 w 758"/>
              <a:gd name="T7" fmla="*/ 86 h 243"/>
              <a:gd name="T8" fmla="*/ 143 w 758"/>
              <a:gd name="T9" fmla="*/ 108 h 243"/>
              <a:gd name="T10" fmla="*/ 216 w 758"/>
              <a:gd name="T11" fmla="*/ 133 h 243"/>
              <a:gd name="T12" fmla="*/ 295 w 758"/>
              <a:gd name="T13" fmla="*/ 142 h 243"/>
              <a:gd name="T14" fmla="*/ 333 w 758"/>
              <a:gd name="T15" fmla="*/ 140 h 243"/>
              <a:gd name="T16" fmla="*/ 330 w 758"/>
              <a:gd name="T17" fmla="*/ 117 h 243"/>
              <a:gd name="T18" fmla="*/ 360 w 758"/>
              <a:gd name="T19" fmla="*/ 97 h 243"/>
              <a:gd name="T20" fmla="*/ 412 w 758"/>
              <a:gd name="T21" fmla="*/ 91 h 243"/>
              <a:gd name="T22" fmla="*/ 384 w 758"/>
              <a:gd name="T23" fmla="*/ 110 h 243"/>
              <a:gd name="T24" fmla="*/ 382 w 758"/>
              <a:gd name="T25" fmla="*/ 148 h 243"/>
              <a:gd name="T26" fmla="*/ 412 w 758"/>
              <a:gd name="T27" fmla="*/ 170 h 243"/>
              <a:gd name="T28" fmla="*/ 447 w 758"/>
              <a:gd name="T29" fmla="*/ 180 h 243"/>
              <a:gd name="T30" fmla="*/ 483 w 758"/>
              <a:gd name="T31" fmla="*/ 163 h 243"/>
              <a:gd name="T32" fmla="*/ 525 w 758"/>
              <a:gd name="T33" fmla="*/ 143 h 243"/>
              <a:gd name="T34" fmla="*/ 572 w 758"/>
              <a:gd name="T35" fmla="*/ 149 h 243"/>
              <a:gd name="T36" fmla="*/ 529 w 758"/>
              <a:gd name="T37" fmla="*/ 186 h 243"/>
              <a:gd name="T38" fmla="*/ 578 w 758"/>
              <a:gd name="T39" fmla="*/ 192 h 243"/>
              <a:gd name="T40" fmla="*/ 661 w 758"/>
              <a:gd name="T41" fmla="*/ 212 h 243"/>
              <a:gd name="T42" fmla="*/ 696 w 758"/>
              <a:gd name="T43" fmla="*/ 208 h 243"/>
              <a:gd name="T44" fmla="*/ 710 w 758"/>
              <a:gd name="T45" fmla="*/ 188 h 243"/>
              <a:gd name="T46" fmla="*/ 608 w 758"/>
              <a:gd name="T47" fmla="*/ 158 h 243"/>
              <a:gd name="T48" fmla="*/ 646 w 758"/>
              <a:gd name="T49" fmla="*/ 153 h 243"/>
              <a:gd name="T50" fmla="*/ 734 w 758"/>
              <a:gd name="T51" fmla="*/ 173 h 243"/>
              <a:gd name="T52" fmla="*/ 718 w 758"/>
              <a:gd name="T53" fmla="*/ 148 h 243"/>
              <a:gd name="T54" fmla="*/ 577 w 758"/>
              <a:gd name="T55" fmla="*/ 108 h 243"/>
              <a:gd name="T56" fmla="*/ 626 w 758"/>
              <a:gd name="T57" fmla="*/ 106 h 243"/>
              <a:gd name="T58" fmla="*/ 737 w 758"/>
              <a:gd name="T59" fmla="*/ 138 h 243"/>
              <a:gd name="T60" fmla="*/ 745 w 758"/>
              <a:gd name="T61" fmla="*/ 163 h 243"/>
              <a:gd name="T62" fmla="*/ 758 w 758"/>
              <a:gd name="T63" fmla="*/ 180 h 243"/>
              <a:gd name="T64" fmla="*/ 747 w 758"/>
              <a:gd name="T65" fmla="*/ 210 h 243"/>
              <a:gd name="T66" fmla="*/ 722 w 758"/>
              <a:gd name="T67" fmla="*/ 208 h 243"/>
              <a:gd name="T68" fmla="*/ 710 w 758"/>
              <a:gd name="T69" fmla="*/ 230 h 243"/>
              <a:gd name="T70" fmla="*/ 652 w 758"/>
              <a:gd name="T71" fmla="*/ 230 h 243"/>
              <a:gd name="T72" fmla="*/ 615 w 758"/>
              <a:gd name="T73" fmla="*/ 243 h 243"/>
              <a:gd name="T74" fmla="*/ 545 w 758"/>
              <a:gd name="T75" fmla="*/ 238 h 243"/>
              <a:gd name="T76" fmla="*/ 432 w 758"/>
              <a:gd name="T77" fmla="*/ 223 h 243"/>
              <a:gd name="T78" fmla="*/ 392 w 758"/>
              <a:gd name="T79" fmla="*/ 192 h 243"/>
              <a:gd name="T80" fmla="*/ 358 w 758"/>
              <a:gd name="T81" fmla="*/ 168 h 243"/>
              <a:gd name="T82" fmla="*/ 300 w 758"/>
              <a:gd name="T83" fmla="*/ 183 h 243"/>
              <a:gd name="T84" fmla="*/ 223 w 758"/>
              <a:gd name="T85" fmla="*/ 193 h 243"/>
              <a:gd name="T86" fmla="*/ 99 w 758"/>
              <a:gd name="T87" fmla="*/ 183 h 243"/>
              <a:gd name="T88" fmla="*/ 29 w 758"/>
              <a:gd name="T89" fmla="*/ 163 h 243"/>
              <a:gd name="T90" fmla="*/ 0 w 758"/>
              <a:gd name="T91" fmla="*/ 103 h 243"/>
              <a:gd name="T92" fmla="*/ 84 w 758"/>
              <a:gd name="T93" fmla="*/ 25 h 243"/>
              <a:gd name="T94" fmla="*/ 195 w 758"/>
              <a:gd name="T95" fmla="*/ 0 h 243"/>
              <a:gd name="T96" fmla="*/ 195 w 758"/>
              <a:gd name="T97" fmla="*/ 0 h 24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58"/>
              <a:gd name="T148" fmla="*/ 0 h 243"/>
              <a:gd name="T149" fmla="*/ 758 w 758"/>
              <a:gd name="T150" fmla="*/ 243 h 24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58" h="243">
                <a:moveTo>
                  <a:pt x="195" y="0"/>
                </a:moveTo>
                <a:lnTo>
                  <a:pt x="172" y="19"/>
                </a:lnTo>
                <a:lnTo>
                  <a:pt x="137" y="56"/>
                </a:lnTo>
                <a:lnTo>
                  <a:pt x="129" y="86"/>
                </a:lnTo>
                <a:lnTo>
                  <a:pt x="143" y="108"/>
                </a:lnTo>
                <a:lnTo>
                  <a:pt x="216" y="133"/>
                </a:lnTo>
                <a:lnTo>
                  <a:pt x="295" y="142"/>
                </a:lnTo>
                <a:lnTo>
                  <a:pt x="333" y="140"/>
                </a:lnTo>
                <a:lnTo>
                  <a:pt x="330" y="117"/>
                </a:lnTo>
                <a:lnTo>
                  <a:pt x="360" y="97"/>
                </a:lnTo>
                <a:lnTo>
                  <a:pt x="412" y="91"/>
                </a:lnTo>
                <a:lnTo>
                  <a:pt x="384" y="110"/>
                </a:lnTo>
                <a:lnTo>
                  <a:pt x="382" y="148"/>
                </a:lnTo>
                <a:lnTo>
                  <a:pt x="412" y="170"/>
                </a:lnTo>
                <a:lnTo>
                  <a:pt x="447" y="180"/>
                </a:lnTo>
                <a:lnTo>
                  <a:pt x="483" y="163"/>
                </a:lnTo>
                <a:lnTo>
                  <a:pt x="525" y="143"/>
                </a:lnTo>
                <a:lnTo>
                  <a:pt x="572" y="149"/>
                </a:lnTo>
                <a:lnTo>
                  <a:pt x="529" y="186"/>
                </a:lnTo>
                <a:lnTo>
                  <a:pt x="578" y="192"/>
                </a:lnTo>
                <a:lnTo>
                  <a:pt x="661" y="212"/>
                </a:lnTo>
                <a:lnTo>
                  <a:pt x="696" y="208"/>
                </a:lnTo>
                <a:lnTo>
                  <a:pt x="710" y="188"/>
                </a:lnTo>
                <a:lnTo>
                  <a:pt x="608" y="158"/>
                </a:lnTo>
                <a:lnTo>
                  <a:pt x="646" y="153"/>
                </a:lnTo>
                <a:lnTo>
                  <a:pt x="734" y="173"/>
                </a:lnTo>
                <a:lnTo>
                  <a:pt x="718" y="148"/>
                </a:lnTo>
                <a:lnTo>
                  <a:pt x="577" y="108"/>
                </a:lnTo>
                <a:lnTo>
                  <a:pt x="626" y="106"/>
                </a:lnTo>
                <a:lnTo>
                  <a:pt x="737" y="138"/>
                </a:lnTo>
                <a:lnTo>
                  <a:pt x="745" y="163"/>
                </a:lnTo>
                <a:lnTo>
                  <a:pt x="758" y="180"/>
                </a:lnTo>
                <a:lnTo>
                  <a:pt x="747" y="210"/>
                </a:lnTo>
                <a:lnTo>
                  <a:pt x="722" y="208"/>
                </a:lnTo>
                <a:lnTo>
                  <a:pt x="710" y="230"/>
                </a:lnTo>
                <a:lnTo>
                  <a:pt x="652" y="230"/>
                </a:lnTo>
                <a:lnTo>
                  <a:pt x="615" y="243"/>
                </a:lnTo>
                <a:lnTo>
                  <a:pt x="545" y="238"/>
                </a:lnTo>
                <a:lnTo>
                  <a:pt x="432" y="223"/>
                </a:lnTo>
                <a:lnTo>
                  <a:pt x="392" y="192"/>
                </a:lnTo>
                <a:lnTo>
                  <a:pt x="358" y="168"/>
                </a:lnTo>
                <a:lnTo>
                  <a:pt x="300" y="183"/>
                </a:lnTo>
                <a:lnTo>
                  <a:pt x="223" y="193"/>
                </a:lnTo>
                <a:lnTo>
                  <a:pt x="99" y="183"/>
                </a:lnTo>
                <a:lnTo>
                  <a:pt x="29" y="163"/>
                </a:lnTo>
                <a:lnTo>
                  <a:pt x="0" y="103"/>
                </a:lnTo>
                <a:lnTo>
                  <a:pt x="84" y="25"/>
                </a:lnTo>
                <a:lnTo>
                  <a:pt x="195" y="0"/>
                </a:lnTo>
                <a:close/>
              </a:path>
            </a:pathLst>
          </a:custGeom>
          <a:solidFill>
            <a:srgbClr val="000000"/>
          </a:solidFill>
          <a:ln w="9525">
            <a:noFill/>
            <a:round/>
            <a:headEnd/>
            <a:tailEnd/>
          </a:ln>
        </p:spPr>
        <p:txBody>
          <a:bodyPr/>
          <a:lstStyle/>
          <a:p>
            <a:endParaRPr lang="es-ES"/>
          </a:p>
        </p:txBody>
      </p:sp>
      <p:sp>
        <p:nvSpPr>
          <p:cNvPr id="99360" name="Freeform 32"/>
          <p:cNvSpPr>
            <a:spLocks/>
          </p:cNvSpPr>
          <p:nvPr/>
        </p:nvSpPr>
        <p:spPr bwMode="auto">
          <a:xfrm>
            <a:off x="3394075" y="4146550"/>
            <a:ext cx="522288" cy="152400"/>
          </a:xfrm>
          <a:custGeom>
            <a:avLst/>
            <a:gdLst>
              <a:gd name="T0" fmla="*/ 53 w 329"/>
              <a:gd name="T1" fmla="*/ 0 h 96"/>
              <a:gd name="T2" fmla="*/ 238 w 329"/>
              <a:gd name="T3" fmla="*/ 62 h 96"/>
              <a:gd name="T4" fmla="*/ 302 w 329"/>
              <a:gd name="T5" fmla="*/ 46 h 96"/>
              <a:gd name="T6" fmla="*/ 329 w 329"/>
              <a:gd name="T7" fmla="*/ 67 h 96"/>
              <a:gd name="T8" fmla="*/ 268 w 329"/>
              <a:gd name="T9" fmla="*/ 74 h 96"/>
              <a:gd name="T10" fmla="*/ 219 w 329"/>
              <a:gd name="T11" fmla="*/ 96 h 96"/>
              <a:gd name="T12" fmla="*/ 209 w 329"/>
              <a:gd name="T13" fmla="*/ 73 h 96"/>
              <a:gd name="T14" fmla="*/ 106 w 329"/>
              <a:gd name="T15" fmla="*/ 39 h 96"/>
              <a:gd name="T16" fmla="*/ 0 w 329"/>
              <a:gd name="T17" fmla="*/ 38 h 96"/>
              <a:gd name="T18" fmla="*/ 53 w 329"/>
              <a:gd name="T19" fmla="*/ 0 h 96"/>
              <a:gd name="T20" fmla="*/ 53 w 329"/>
              <a:gd name="T21" fmla="*/ 0 h 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9"/>
              <a:gd name="T34" fmla="*/ 0 h 96"/>
              <a:gd name="T35" fmla="*/ 329 w 329"/>
              <a:gd name="T36" fmla="*/ 96 h 9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9" h="96">
                <a:moveTo>
                  <a:pt x="53" y="0"/>
                </a:moveTo>
                <a:lnTo>
                  <a:pt x="238" y="62"/>
                </a:lnTo>
                <a:lnTo>
                  <a:pt x="302" y="46"/>
                </a:lnTo>
                <a:lnTo>
                  <a:pt x="329" y="67"/>
                </a:lnTo>
                <a:lnTo>
                  <a:pt x="268" y="74"/>
                </a:lnTo>
                <a:lnTo>
                  <a:pt x="219" y="96"/>
                </a:lnTo>
                <a:lnTo>
                  <a:pt x="209" y="73"/>
                </a:lnTo>
                <a:lnTo>
                  <a:pt x="106" y="39"/>
                </a:lnTo>
                <a:lnTo>
                  <a:pt x="0" y="38"/>
                </a:lnTo>
                <a:lnTo>
                  <a:pt x="53" y="0"/>
                </a:lnTo>
                <a:close/>
              </a:path>
            </a:pathLst>
          </a:custGeom>
          <a:solidFill>
            <a:srgbClr val="000000"/>
          </a:solidFill>
          <a:ln w="9525">
            <a:noFill/>
            <a:round/>
            <a:headEnd/>
            <a:tailEnd/>
          </a:ln>
        </p:spPr>
        <p:txBody>
          <a:bodyPr/>
          <a:lstStyle/>
          <a:p>
            <a:endParaRPr lang="es-ES"/>
          </a:p>
        </p:txBody>
      </p:sp>
      <p:sp>
        <p:nvSpPr>
          <p:cNvPr id="99361" name="Freeform 33"/>
          <p:cNvSpPr>
            <a:spLocks/>
          </p:cNvSpPr>
          <p:nvPr/>
        </p:nvSpPr>
        <p:spPr bwMode="auto">
          <a:xfrm>
            <a:off x="4059238" y="4252913"/>
            <a:ext cx="157162" cy="106362"/>
          </a:xfrm>
          <a:custGeom>
            <a:avLst/>
            <a:gdLst>
              <a:gd name="T0" fmla="*/ 0 w 99"/>
              <a:gd name="T1" fmla="*/ 40 h 67"/>
              <a:gd name="T2" fmla="*/ 33 w 99"/>
              <a:gd name="T3" fmla="*/ 37 h 67"/>
              <a:gd name="T4" fmla="*/ 84 w 99"/>
              <a:gd name="T5" fmla="*/ 0 h 67"/>
              <a:gd name="T6" fmla="*/ 99 w 99"/>
              <a:gd name="T7" fmla="*/ 15 h 67"/>
              <a:gd name="T8" fmla="*/ 57 w 99"/>
              <a:gd name="T9" fmla="*/ 67 h 67"/>
              <a:gd name="T10" fmla="*/ 4 w 99"/>
              <a:gd name="T11" fmla="*/ 55 h 67"/>
              <a:gd name="T12" fmla="*/ 0 w 99"/>
              <a:gd name="T13" fmla="*/ 40 h 67"/>
              <a:gd name="T14" fmla="*/ 0 w 99"/>
              <a:gd name="T15" fmla="*/ 40 h 67"/>
              <a:gd name="T16" fmla="*/ 0 60000 65536"/>
              <a:gd name="T17" fmla="*/ 0 60000 65536"/>
              <a:gd name="T18" fmla="*/ 0 60000 65536"/>
              <a:gd name="T19" fmla="*/ 0 60000 65536"/>
              <a:gd name="T20" fmla="*/ 0 60000 65536"/>
              <a:gd name="T21" fmla="*/ 0 60000 65536"/>
              <a:gd name="T22" fmla="*/ 0 60000 65536"/>
              <a:gd name="T23" fmla="*/ 0 60000 65536"/>
              <a:gd name="T24" fmla="*/ 0 w 99"/>
              <a:gd name="T25" fmla="*/ 0 h 67"/>
              <a:gd name="T26" fmla="*/ 99 w 99"/>
              <a:gd name="T27" fmla="*/ 67 h 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9" h="67">
                <a:moveTo>
                  <a:pt x="0" y="40"/>
                </a:moveTo>
                <a:lnTo>
                  <a:pt x="33" y="37"/>
                </a:lnTo>
                <a:lnTo>
                  <a:pt x="84" y="0"/>
                </a:lnTo>
                <a:lnTo>
                  <a:pt x="99" y="15"/>
                </a:lnTo>
                <a:lnTo>
                  <a:pt x="57" y="67"/>
                </a:lnTo>
                <a:lnTo>
                  <a:pt x="4" y="55"/>
                </a:lnTo>
                <a:lnTo>
                  <a:pt x="0" y="40"/>
                </a:lnTo>
                <a:close/>
              </a:path>
            </a:pathLst>
          </a:custGeom>
          <a:solidFill>
            <a:srgbClr val="000000"/>
          </a:solidFill>
          <a:ln w="9525">
            <a:noFill/>
            <a:round/>
            <a:headEnd/>
            <a:tailEnd/>
          </a:ln>
        </p:spPr>
        <p:txBody>
          <a:bodyPr/>
          <a:lstStyle/>
          <a:p>
            <a:endParaRPr lang="es-ES"/>
          </a:p>
        </p:txBody>
      </p:sp>
      <p:sp>
        <p:nvSpPr>
          <p:cNvPr id="99362" name="Freeform 34"/>
          <p:cNvSpPr>
            <a:spLocks/>
          </p:cNvSpPr>
          <p:nvPr/>
        </p:nvSpPr>
        <p:spPr bwMode="auto">
          <a:xfrm>
            <a:off x="3629025" y="3565525"/>
            <a:ext cx="776288" cy="812800"/>
          </a:xfrm>
          <a:custGeom>
            <a:avLst/>
            <a:gdLst>
              <a:gd name="T0" fmla="*/ 119 w 489"/>
              <a:gd name="T1" fmla="*/ 323 h 512"/>
              <a:gd name="T2" fmla="*/ 150 w 489"/>
              <a:gd name="T3" fmla="*/ 369 h 512"/>
              <a:gd name="T4" fmla="*/ 195 w 489"/>
              <a:gd name="T5" fmla="*/ 396 h 512"/>
              <a:gd name="T6" fmla="*/ 180 w 489"/>
              <a:gd name="T7" fmla="*/ 468 h 512"/>
              <a:gd name="T8" fmla="*/ 259 w 489"/>
              <a:gd name="T9" fmla="*/ 481 h 512"/>
              <a:gd name="T10" fmla="*/ 276 w 489"/>
              <a:gd name="T11" fmla="*/ 414 h 512"/>
              <a:gd name="T12" fmla="*/ 352 w 489"/>
              <a:gd name="T13" fmla="*/ 398 h 512"/>
              <a:gd name="T14" fmla="*/ 409 w 489"/>
              <a:gd name="T15" fmla="*/ 452 h 512"/>
              <a:gd name="T16" fmla="*/ 474 w 489"/>
              <a:gd name="T17" fmla="*/ 366 h 512"/>
              <a:gd name="T18" fmla="*/ 489 w 489"/>
              <a:gd name="T19" fmla="*/ 379 h 512"/>
              <a:gd name="T20" fmla="*/ 414 w 489"/>
              <a:gd name="T21" fmla="*/ 485 h 512"/>
              <a:gd name="T22" fmla="*/ 339 w 489"/>
              <a:gd name="T23" fmla="*/ 428 h 512"/>
              <a:gd name="T24" fmla="*/ 299 w 489"/>
              <a:gd name="T25" fmla="*/ 441 h 512"/>
              <a:gd name="T26" fmla="*/ 279 w 489"/>
              <a:gd name="T27" fmla="*/ 512 h 512"/>
              <a:gd name="T28" fmla="*/ 148 w 489"/>
              <a:gd name="T29" fmla="*/ 495 h 512"/>
              <a:gd name="T30" fmla="*/ 155 w 489"/>
              <a:gd name="T31" fmla="*/ 436 h 512"/>
              <a:gd name="T32" fmla="*/ 106 w 489"/>
              <a:gd name="T33" fmla="*/ 383 h 512"/>
              <a:gd name="T34" fmla="*/ 45 w 489"/>
              <a:gd name="T35" fmla="*/ 401 h 512"/>
              <a:gd name="T36" fmla="*/ 0 w 489"/>
              <a:gd name="T37" fmla="*/ 288 h 512"/>
              <a:gd name="T38" fmla="*/ 17 w 489"/>
              <a:gd name="T39" fmla="*/ 245 h 512"/>
              <a:gd name="T40" fmla="*/ 68 w 489"/>
              <a:gd name="T41" fmla="*/ 226 h 512"/>
              <a:gd name="T42" fmla="*/ 70 w 489"/>
              <a:gd name="T43" fmla="*/ 153 h 512"/>
              <a:gd name="T44" fmla="*/ 34 w 489"/>
              <a:gd name="T45" fmla="*/ 114 h 512"/>
              <a:gd name="T46" fmla="*/ 55 w 489"/>
              <a:gd name="T47" fmla="*/ 46 h 512"/>
              <a:gd name="T48" fmla="*/ 157 w 489"/>
              <a:gd name="T49" fmla="*/ 0 h 512"/>
              <a:gd name="T50" fmla="*/ 72 w 489"/>
              <a:gd name="T51" fmla="*/ 82 h 512"/>
              <a:gd name="T52" fmla="*/ 124 w 489"/>
              <a:gd name="T53" fmla="*/ 136 h 512"/>
              <a:gd name="T54" fmla="*/ 108 w 489"/>
              <a:gd name="T55" fmla="*/ 170 h 512"/>
              <a:gd name="T56" fmla="*/ 103 w 489"/>
              <a:gd name="T57" fmla="*/ 233 h 512"/>
              <a:gd name="T58" fmla="*/ 38 w 489"/>
              <a:gd name="T59" fmla="*/ 273 h 512"/>
              <a:gd name="T60" fmla="*/ 61 w 489"/>
              <a:gd name="T61" fmla="*/ 355 h 512"/>
              <a:gd name="T62" fmla="*/ 119 w 489"/>
              <a:gd name="T63" fmla="*/ 323 h 512"/>
              <a:gd name="T64" fmla="*/ 119 w 489"/>
              <a:gd name="T65" fmla="*/ 323 h 5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89"/>
              <a:gd name="T100" fmla="*/ 0 h 512"/>
              <a:gd name="T101" fmla="*/ 489 w 489"/>
              <a:gd name="T102" fmla="*/ 512 h 5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89" h="512">
                <a:moveTo>
                  <a:pt x="119" y="323"/>
                </a:moveTo>
                <a:lnTo>
                  <a:pt x="150" y="369"/>
                </a:lnTo>
                <a:lnTo>
                  <a:pt x="195" y="396"/>
                </a:lnTo>
                <a:lnTo>
                  <a:pt x="180" y="468"/>
                </a:lnTo>
                <a:lnTo>
                  <a:pt x="259" y="481"/>
                </a:lnTo>
                <a:lnTo>
                  <a:pt x="276" y="414"/>
                </a:lnTo>
                <a:lnTo>
                  <a:pt x="352" y="398"/>
                </a:lnTo>
                <a:lnTo>
                  <a:pt x="409" y="452"/>
                </a:lnTo>
                <a:lnTo>
                  <a:pt x="474" y="366"/>
                </a:lnTo>
                <a:lnTo>
                  <a:pt x="489" y="379"/>
                </a:lnTo>
                <a:lnTo>
                  <a:pt x="414" y="485"/>
                </a:lnTo>
                <a:lnTo>
                  <a:pt x="339" y="428"/>
                </a:lnTo>
                <a:lnTo>
                  <a:pt x="299" y="441"/>
                </a:lnTo>
                <a:lnTo>
                  <a:pt x="279" y="512"/>
                </a:lnTo>
                <a:lnTo>
                  <a:pt x="148" y="495"/>
                </a:lnTo>
                <a:lnTo>
                  <a:pt x="155" y="436"/>
                </a:lnTo>
                <a:lnTo>
                  <a:pt x="106" y="383"/>
                </a:lnTo>
                <a:lnTo>
                  <a:pt x="45" y="401"/>
                </a:lnTo>
                <a:lnTo>
                  <a:pt x="0" y="288"/>
                </a:lnTo>
                <a:lnTo>
                  <a:pt x="17" y="245"/>
                </a:lnTo>
                <a:lnTo>
                  <a:pt x="68" y="226"/>
                </a:lnTo>
                <a:lnTo>
                  <a:pt x="70" y="153"/>
                </a:lnTo>
                <a:lnTo>
                  <a:pt x="34" y="114"/>
                </a:lnTo>
                <a:lnTo>
                  <a:pt x="55" y="46"/>
                </a:lnTo>
                <a:lnTo>
                  <a:pt x="157" y="0"/>
                </a:lnTo>
                <a:lnTo>
                  <a:pt x="72" y="82"/>
                </a:lnTo>
                <a:lnTo>
                  <a:pt x="124" y="136"/>
                </a:lnTo>
                <a:lnTo>
                  <a:pt x="108" y="170"/>
                </a:lnTo>
                <a:lnTo>
                  <a:pt x="103" y="233"/>
                </a:lnTo>
                <a:lnTo>
                  <a:pt x="38" y="273"/>
                </a:lnTo>
                <a:lnTo>
                  <a:pt x="61" y="355"/>
                </a:lnTo>
                <a:lnTo>
                  <a:pt x="119" y="323"/>
                </a:lnTo>
                <a:close/>
              </a:path>
            </a:pathLst>
          </a:custGeom>
          <a:solidFill>
            <a:srgbClr val="000000"/>
          </a:solidFill>
          <a:ln w="9525">
            <a:noFill/>
            <a:round/>
            <a:headEnd/>
            <a:tailEnd/>
          </a:ln>
        </p:spPr>
        <p:txBody>
          <a:bodyPr/>
          <a:lstStyle/>
          <a:p>
            <a:endParaRPr lang="es-ES"/>
          </a:p>
        </p:txBody>
      </p:sp>
      <p:sp>
        <p:nvSpPr>
          <p:cNvPr id="99363" name="Freeform 35"/>
          <p:cNvSpPr>
            <a:spLocks/>
          </p:cNvSpPr>
          <p:nvPr/>
        </p:nvSpPr>
        <p:spPr bwMode="auto">
          <a:xfrm>
            <a:off x="3887788" y="3789363"/>
            <a:ext cx="312737" cy="361950"/>
          </a:xfrm>
          <a:custGeom>
            <a:avLst/>
            <a:gdLst>
              <a:gd name="T0" fmla="*/ 87 w 197"/>
              <a:gd name="T1" fmla="*/ 0 h 228"/>
              <a:gd name="T2" fmla="*/ 44 w 197"/>
              <a:gd name="T3" fmla="*/ 63 h 228"/>
              <a:gd name="T4" fmla="*/ 55 w 197"/>
              <a:gd name="T5" fmla="*/ 138 h 228"/>
              <a:gd name="T6" fmla="*/ 99 w 197"/>
              <a:gd name="T7" fmla="*/ 168 h 228"/>
              <a:gd name="T8" fmla="*/ 161 w 197"/>
              <a:gd name="T9" fmla="*/ 153 h 228"/>
              <a:gd name="T10" fmla="*/ 197 w 197"/>
              <a:gd name="T11" fmla="*/ 100 h 228"/>
              <a:gd name="T12" fmla="*/ 192 w 197"/>
              <a:gd name="T13" fmla="*/ 167 h 228"/>
              <a:gd name="T14" fmla="*/ 174 w 197"/>
              <a:gd name="T15" fmla="*/ 197 h 228"/>
              <a:gd name="T16" fmla="*/ 148 w 197"/>
              <a:gd name="T17" fmla="*/ 215 h 228"/>
              <a:gd name="T18" fmla="*/ 84 w 197"/>
              <a:gd name="T19" fmla="*/ 228 h 228"/>
              <a:gd name="T20" fmla="*/ 19 w 197"/>
              <a:gd name="T21" fmla="*/ 190 h 228"/>
              <a:gd name="T22" fmla="*/ 0 w 197"/>
              <a:gd name="T23" fmla="*/ 125 h 228"/>
              <a:gd name="T24" fmla="*/ 17 w 197"/>
              <a:gd name="T25" fmla="*/ 55 h 228"/>
              <a:gd name="T26" fmla="*/ 51 w 197"/>
              <a:gd name="T27" fmla="*/ 20 h 228"/>
              <a:gd name="T28" fmla="*/ 87 w 197"/>
              <a:gd name="T29" fmla="*/ 0 h 228"/>
              <a:gd name="T30" fmla="*/ 87 w 197"/>
              <a:gd name="T31" fmla="*/ 0 h 2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7"/>
              <a:gd name="T49" fmla="*/ 0 h 228"/>
              <a:gd name="T50" fmla="*/ 197 w 197"/>
              <a:gd name="T51" fmla="*/ 228 h 2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7" h="228">
                <a:moveTo>
                  <a:pt x="87" y="0"/>
                </a:moveTo>
                <a:lnTo>
                  <a:pt x="44" y="63"/>
                </a:lnTo>
                <a:lnTo>
                  <a:pt x="55" y="138"/>
                </a:lnTo>
                <a:lnTo>
                  <a:pt x="99" y="168"/>
                </a:lnTo>
                <a:lnTo>
                  <a:pt x="161" y="153"/>
                </a:lnTo>
                <a:lnTo>
                  <a:pt x="197" y="100"/>
                </a:lnTo>
                <a:lnTo>
                  <a:pt x="192" y="167"/>
                </a:lnTo>
                <a:lnTo>
                  <a:pt x="174" y="197"/>
                </a:lnTo>
                <a:lnTo>
                  <a:pt x="148" y="215"/>
                </a:lnTo>
                <a:lnTo>
                  <a:pt x="84" y="228"/>
                </a:lnTo>
                <a:lnTo>
                  <a:pt x="19" y="190"/>
                </a:lnTo>
                <a:lnTo>
                  <a:pt x="0" y="125"/>
                </a:lnTo>
                <a:lnTo>
                  <a:pt x="17" y="55"/>
                </a:lnTo>
                <a:lnTo>
                  <a:pt x="51" y="20"/>
                </a:lnTo>
                <a:lnTo>
                  <a:pt x="87" y="0"/>
                </a:lnTo>
                <a:close/>
              </a:path>
            </a:pathLst>
          </a:custGeom>
          <a:solidFill>
            <a:srgbClr val="000000"/>
          </a:solidFill>
          <a:ln w="9525">
            <a:noFill/>
            <a:round/>
            <a:headEnd/>
            <a:tailEnd/>
          </a:ln>
        </p:spPr>
        <p:txBody>
          <a:bodyPr/>
          <a:lstStyle/>
          <a:p>
            <a:endParaRPr lang="es-ES"/>
          </a:p>
        </p:txBody>
      </p:sp>
      <p:sp>
        <p:nvSpPr>
          <p:cNvPr id="99364" name="Freeform 36"/>
          <p:cNvSpPr>
            <a:spLocks/>
          </p:cNvSpPr>
          <p:nvPr/>
        </p:nvSpPr>
        <p:spPr bwMode="auto">
          <a:xfrm>
            <a:off x="3840163" y="3470275"/>
            <a:ext cx="660400" cy="696913"/>
          </a:xfrm>
          <a:custGeom>
            <a:avLst/>
            <a:gdLst>
              <a:gd name="T0" fmla="*/ 24 w 416"/>
              <a:gd name="T1" fmla="*/ 60 h 439"/>
              <a:gd name="T2" fmla="*/ 62 w 416"/>
              <a:gd name="T3" fmla="*/ 128 h 439"/>
              <a:gd name="T4" fmla="*/ 96 w 416"/>
              <a:gd name="T5" fmla="*/ 115 h 439"/>
              <a:gd name="T6" fmla="*/ 94 w 416"/>
              <a:gd name="T7" fmla="*/ 25 h 439"/>
              <a:gd name="T8" fmla="*/ 140 w 416"/>
              <a:gd name="T9" fmla="*/ 0 h 439"/>
              <a:gd name="T10" fmla="*/ 253 w 416"/>
              <a:gd name="T11" fmla="*/ 40 h 439"/>
              <a:gd name="T12" fmla="*/ 227 w 416"/>
              <a:gd name="T13" fmla="*/ 131 h 439"/>
              <a:gd name="T14" fmla="*/ 266 w 416"/>
              <a:gd name="T15" fmla="*/ 153 h 439"/>
              <a:gd name="T16" fmla="*/ 365 w 416"/>
              <a:gd name="T17" fmla="*/ 128 h 439"/>
              <a:gd name="T18" fmla="*/ 416 w 416"/>
              <a:gd name="T19" fmla="*/ 254 h 439"/>
              <a:gd name="T20" fmla="*/ 329 w 416"/>
              <a:gd name="T21" fmla="*/ 286 h 439"/>
              <a:gd name="T22" fmla="*/ 314 w 416"/>
              <a:gd name="T23" fmla="*/ 377 h 439"/>
              <a:gd name="T24" fmla="*/ 356 w 416"/>
              <a:gd name="T25" fmla="*/ 439 h 439"/>
              <a:gd name="T26" fmla="*/ 283 w 416"/>
              <a:gd name="T27" fmla="*/ 398 h 439"/>
              <a:gd name="T28" fmla="*/ 301 w 416"/>
              <a:gd name="T29" fmla="*/ 296 h 439"/>
              <a:gd name="T30" fmla="*/ 293 w 416"/>
              <a:gd name="T31" fmla="*/ 243 h 439"/>
              <a:gd name="T32" fmla="*/ 314 w 416"/>
              <a:gd name="T33" fmla="*/ 260 h 439"/>
              <a:gd name="T34" fmla="*/ 383 w 416"/>
              <a:gd name="T35" fmla="*/ 239 h 439"/>
              <a:gd name="T36" fmla="*/ 339 w 416"/>
              <a:gd name="T37" fmla="*/ 158 h 439"/>
              <a:gd name="T38" fmla="*/ 257 w 416"/>
              <a:gd name="T39" fmla="*/ 188 h 439"/>
              <a:gd name="T40" fmla="*/ 199 w 416"/>
              <a:gd name="T41" fmla="*/ 153 h 439"/>
              <a:gd name="T42" fmla="*/ 223 w 416"/>
              <a:gd name="T43" fmla="*/ 50 h 439"/>
              <a:gd name="T44" fmla="*/ 138 w 416"/>
              <a:gd name="T45" fmla="*/ 27 h 439"/>
              <a:gd name="T46" fmla="*/ 124 w 416"/>
              <a:gd name="T47" fmla="*/ 125 h 439"/>
              <a:gd name="T48" fmla="*/ 39 w 416"/>
              <a:gd name="T49" fmla="*/ 167 h 439"/>
              <a:gd name="T50" fmla="*/ 42 w 416"/>
              <a:gd name="T51" fmla="*/ 143 h 439"/>
              <a:gd name="T52" fmla="*/ 0 w 416"/>
              <a:gd name="T53" fmla="*/ 75 h 439"/>
              <a:gd name="T54" fmla="*/ 24 w 416"/>
              <a:gd name="T55" fmla="*/ 60 h 439"/>
              <a:gd name="T56" fmla="*/ 24 w 416"/>
              <a:gd name="T57" fmla="*/ 60 h 43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16"/>
              <a:gd name="T88" fmla="*/ 0 h 439"/>
              <a:gd name="T89" fmla="*/ 416 w 416"/>
              <a:gd name="T90" fmla="*/ 439 h 43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16" h="439">
                <a:moveTo>
                  <a:pt x="24" y="60"/>
                </a:moveTo>
                <a:lnTo>
                  <a:pt x="62" y="128"/>
                </a:lnTo>
                <a:lnTo>
                  <a:pt x="96" y="115"/>
                </a:lnTo>
                <a:lnTo>
                  <a:pt x="94" y="25"/>
                </a:lnTo>
                <a:lnTo>
                  <a:pt x="140" y="0"/>
                </a:lnTo>
                <a:lnTo>
                  <a:pt x="253" y="40"/>
                </a:lnTo>
                <a:lnTo>
                  <a:pt x="227" y="131"/>
                </a:lnTo>
                <a:lnTo>
                  <a:pt x="266" y="153"/>
                </a:lnTo>
                <a:lnTo>
                  <a:pt x="365" y="128"/>
                </a:lnTo>
                <a:lnTo>
                  <a:pt x="416" y="254"/>
                </a:lnTo>
                <a:lnTo>
                  <a:pt x="329" y="286"/>
                </a:lnTo>
                <a:lnTo>
                  <a:pt x="314" y="377"/>
                </a:lnTo>
                <a:lnTo>
                  <a:pt x="356" y="439"/>
                </a:lnTo>
                <a:lnTo>
                  <a:pt x="283" y="398"/>
                </a:lnTo>
                <a:lnTo>
                  <a:pt x="301" y="296"/>
                </a:lnTo>
                <a:lnTo>
                  <a:pt x="293" y="243"/>
                </a:lnTo>
                <a:lnTo>
                  <a:pt x="314" y="260"/>
                </a:lnTo>
                <a:lnTo>
                  <a:pt x="383" y="239"/>
                </a:lnTo>
                <a:lnTo>
                  <a:pt x="339" y="158"/>
                </a:lnTo>
                <a:lnTo>
                  <a:pt x="257" y="188"/>
                </a:lnTo>
                <a:lnTo>
                  <a:pt x="199" y="153"/>
                </a:lnTo>
                <a:lnTo>
                  <a:pt x="223" y="50"/>
                </a:lnTo>
                <a:lnTo>
                  <a:pt x="138" y="27"/>
                </a:lnTo>
                <a:lnTo>
                  <a:pt x="124" y="125"/>
                </a:lnTo>
                <a:lnTo>
                  <a:pt x="39" y="167"/>
                </a:lnTo>
                <a:lnTo>
                  <a:pt x="42" y="143"/>
                </a:lnTo>
                <a:lnTo>
                  <a:pt x="0" y="75"/>
                </a:lnTo>
                <a:lnTo>
                  <a:pt x="24" y="60"/>
                </a:lnTo>
                <a:close/>
              </a:path>
            </a:pathLst>
          </a:custGeom>
          <a:solidFill>
            <a:srgbClr val="000000"/>
          </a:solidFill>
          <a:ln w="9525">
            <a:noFill/>
            <a:round/>
            <a:headEnd/>
            <a:tailEnd/>
          </a:ln>
        </p:spPr>
        <p:txBody>
          <a:bodyPr/>
          <a:lstStyle/>
          <a:p>
            <a:endParaRPr lang="es-ES"/>
          </a:p>
        </p:txBody>
      </p:sp>
      <p:sp>
        <p:nvSpPr>
          <p:cNvPr id="99365" name="Freeform 37"/>
          <p:cNvSpPr>
            <a:spLocks/>
          </p:cNvSpPr>
          <p:nvPr/>
        </p:nvSpPr>
        <p:spPr bwMode="auto">
          <a:xfrm>
            <a:off x="3570288" y="3475038"/>
            <a:ext cx="238125" cy="314325"/>
          </a:xfrm>
          <a:custGeom>
            <a:avLst/>
            <a:gdLst>
              <a:gd name="T0" fmla="*/ 150 w 150"/>
              <a:gd name="T1" fmla="*/ 0 h 198"/>
              <a:gd name="T2" fmla="*/ 41 w 150"/>
              <a:gd name="T3" fmla="*/ 38 h 198"/>
              <a:gd name="T4" fmla="*/ 5 w 150"/>
              <a:gd name="T5" fmla="*/ 94 h 198"/>
              <a:gd name="T6" fmla="*/ 0 w 150"/>
              <a:gd name="T7" fmla="*/ 152 h 198"/>
              <a:gd name="T8" fmla="*/ 36 w 150"/>
              <a:gd name="T9" fmla="*/ 198 h 198"/>
              <a:gd name="T10" fmla="*/ 43 w 150"/>
              <a:gd name="T11" fmla="*/ 130 h 198"/>
              <a:gd name="T12" fmla="*/ 74 w 150"/>
              <a:gd name="T13" fmla="*/ 65 h 198"/>
              <a:gd name="T14" fmla="*/ 150 w 150"/>
              <a:gd name="T15" fmla="*/ 0 h 198"/>
              <a:gd name="T16" fmla="*/ 150 w 150"/>
              <a:gd name="T17" fmla="*/ 0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0"/>
              <a:gd name="T28" fmla="*/ 0 h 198"/>
              <a:gd name="T29" fmla="*/ 150 w 150"/>
              <a:gd name="T30" fmla="*/ 198 h 1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0" h="198">
                <a:moveTo>
                  <a:pt x="150" y="0"/>
                </a:moveTo>
                <a:lnTo>
                  <a:pt x="41" y="38"/>
                </a:lnTo>
                <a:lnTo>
                  <a:pt x="5" y="94"/>
                </a:lnTo>
                <a:lnTo>
                  <a:pt x="0" y="152"/>
                </a:lnTo>
                <a:lnTo>
                  <a:pt x="36" y="198"/>
                </a:lnTo>
                <a:lnTo>
                  <a:pt x="43" y="130"/>
                </a:lnTo>
                <a:lnTo>
                  <a:pt x="74" y="65"/>
                </a:lnTo>
                <a:lnTo>
                  <a:pt x="150" y="0"/>
                </a:lnTo>
                <a:close/>
              </a:path>
            </a:pathLst>
          </a:custGeom>
          <a:solidFill>
            <a:srgbClr val="000000"/>
          </a:solidFill>
          <a:ln w="9525">
            <a:noFill/>
            <a:round/>
            <a:headEnd/>
            <a:tailEnd/>
          </a:ln>
        </p:spPr>
        <p:txBody>
          <a:bodyPr/>
          <a:lstStyle/>
          <a:p>
            <a:endParaRPr lang="es-ES"/>
          </a:p>
        </p:txBody>
      </p:sp>
      <p:sp>
        <p:nvSpPr>
          <p:cNvPr id="99366" name="Freeform 38"/>
          <p:cNvSpPr>
            <a:spLocks/>
          </p:cNvSpPr>
          <p:nvPr/>
        </p:nvSpPr>
        <p:spPr bwMode="auto">
          <a:xfrm>
            <a:off x="4491038" y="3770313"/>
            <a:ext cx="123825" cy="309562"/>
          </a:xfrm>
          <a:custGeom>
            <a:avLst/>
            <a:gdLst>
              <a:gd name="T0" fmla="*/ 29 w 78"/>
              <a:gd name="T1" fmla="*/ 0 h 195"/>
              <a:gd name="T2" fmla="*/ 47 w 78"/>
              <a:gd name="T3" fmla="*/ 78 h 195"/>
              <a:gd name="T4" fmla="*/ 31 w 78"/>
              <a:gd name="T5" fmla="*/ 136 h 195"/>
              <a:gd name="T6" fmla="*/ 0 w 78"/>
              <a:gd name="T7" fmla="*/ 195 h 195"/>
              <a:gd name="T8" fmla="*/ 55 w 78"/>
              <a:gd name="T9" fmla="*/ 165 h 195"/>
              <a:gd name="T10" fmla="*/ 78 w 78"/>
              <a:gd name="T11" fmla="*/ 98 h 195"/>
              <a:gd name="T12" fmla="*/ 29 w 78"/>
              <a:gd name="T13" fmla="*/ 0 h 195"/>
              <a:gd name="T14" fmla="*/ 29 w 78"/>
              <a:gd name="T15" fmla="*/ 0 h 195"/>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195"/>
              <a:gd name="T26" fmla="*/ 78 w 78"/>
              <a:gd name="T27" fmla="*/ 195 h 19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195">
                <a:moveTo>
                  <a:pt x="29" y="0"/>
                </a:moveTo>
                <a:lnTo>
                  <a:pt x="47" y="78"/>
                </a:lnTo>
                <a:lnTo>
                  <a:pt x="31" y="136"/>
                </a:lnTo>
                <a:lnTo>
                  <a:pt x="0" y="195"/>
                </a:lnTo>
                <a:lnTo>
                  <a:pt x="55" y="165"/>
                </a:lnTo>
                <a:lnTo>
                  <a:pt x="78" y="98"/>
                </a:lnTo>
                <a:lnTo>
                  <a:pt x="29" y="0"/>
                </a:lnTo>
                <a:close/>
              </a:path>
            </a:pathLst>
          </a:custGeom>
          <a:solidFill>
            <a:srgbClr val="000000"/>
          </a:solidFill>
          <a:ln w="9525">
            <a:noFill/>
            <a:round/>
            <a:headEnd/>
            <a:tailEnd/>
          </a:ln>
        </p:spPr>
        <p:txBody>
          <a:bodyPr/>
          <a:lstStyle/>
          <a:p>
            <a:endParaRPr lang="es-ES"/>
          </a:p>
        </p:txBody>
      </p:sp>
      <p:sp>
        <p:nvSpPr>
          <p:cNvPr id="99367" name="Freeform 39"/>
          <p:cNvSpPr>
            <a:spLocks/>
          </p:cNvSpPr>
          <p:nvPr/>
        </p:nvSpPr>
        <p:spPr bwMode="auto">
          <a:xfrm>
            <a:off x="4397375" y="4081463"/>
            <a:ext cx="211138" cy="192087"/>
          </a:xfrm>
          <a:custGeom>
            <a:avLst/>
            <a:gdLst>
              <a:gd name="T0" fmla="*/ 133 w 133"/>
              <a:gd name="T1" fmla="*/ 0 h 121"/>
              <a:gd name="T2" fmla="*/ 95 w 133"/>
              <a:gd name="T3" fmla="*/ 51 h 121"/>
              <a:gd name="T4" fmla="*/ 27 w 133"/>
              <a:gd name="T5" fmla="*/ 91 h 121"/>
              <a:gd name="T6" fmla="*/ 0 w 133"/>
              <a:gd name="T7" fmla="*/ 121 h 121"/>
              <a:gd name="T8" fmla="*/ 74 w 133"/>
              <a:gd name="T9" fmla="*/ 111 h 121"/>
              <a:gd name="T10" fmla="*/ 115 w 133"/>
              <a:gd name="T11" fmla="*/ 69 h 121"/>
              <a:gd name="T12" fmla="*/ 133 w 133"/>
              <a:gd name="T13" fmla="*/ 0 h 121"/>
              <a:gd name="T14" fmla="*/ 133 w 133"/>
              <a:gd name="T15" fmla="*/ 0 h 121"/>
              <a:gd name="T16" fmla="*/ 0 60000 65536"/>
              <a:gd name="T17" fmla="*/ 0 60000 65536"/>
              <a:gd name="T18" fmla="*/ 0 60000 65536"/>
              <a:gd name="T19" fmla="*/ 0 60000 65536"/>
              <a:gd name="T20" fmla="*/ 0 60000 65536"/>
              <a:gd name="T21" fmla="*/ 0 60000 65536"/>
              <a:gd name="T22" fmla="*/ 0 60000 65536"/>
              <a:gd name="T23" fmla="*/ 0 60000 65536"/>
              <a:gd name="T24" fmla="*/ 0 w 133"/>
              <a:gd name="T25" fmla="*/ 0 h 121"/>
              <a:gd name="T26" fmla="*/ 133 w 133"/>
              <a:gd name="T27" fmla="*/ 121 h 1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3" h="121">
                <a:moveTo>
                  <a:pt x="133" y="0"/>
                </a:moveTo>
                <a:lnTo>
                  <a:pt x="95" y="51"/>
                </a:lnTo>
                <a:lnTo>
                  <a:pt x="27" y="91"/>
                </a:lnTo>
                <a:lnTo>
                  <a:pt x="0" y="121"/>
                </a:lnTo>
                <a:lnTo>
                  <a:pt x="74" y="111"/>
                </a:lnTo>
                <a:lnTo>
                  <a:pt x="115" y="69"/>
                </a:lnTo>
                <a:lnTo>
                  <a:pt x="133" y="0"/>
                </a:lnTo>
                <a:close/>
              </a:path>
            </a:pathLst>
          </a:custGeom>
          <a:solidFill>
            <a:srgbClr val="000000"/>
          </a:solidFill>
          <a:ln w="9525">
            <a:noFill/>
            <a:round/>
            <a:headEnd/>
            <a:tailEnd/>
          </a:ln>
        </p:spPr>
        <p:txBody>
          <a:bodyPr/>
          <a:lstStyle/>
          <a:p>
            <a:endParaRPr lang="es-ES"/>
          </a:p>
        </p:txBody>
      </p:sp>
      <p:sp>
        <p:nvSpPr>
          <p:cNvPr id="99368" name="Freeform 40"/>
          <p:cNvSpPr>
            <a:spLocks/>
          </p:cNvSpPr>
          <p:nvPr/>
        </p:nvSpPr>
        <p:spPr bwMode="auto">
          <a:xfrm>
            <a:off x="2087563" y="4833938"/>
            <a:ext cx="1460500" cy="854075"/>
          </a:xfrm>
          <a:custGeom>
            <a:avLst/>
            <a:gdLst>
              <a:gd name="T0" fmla="*/ 46 w 920"/>
              <a:gd name="T1" fmla="*/ 214 h 538"/>
              <a:gd name="T2" fmla="*/ 65 w 920"/>
              <a:gd name="T3" fmla="*/ 195 h 538"/>
              <a:gd name="T4" fmla="*/ 112 w 920"/>
              <a:gd name="T5" fmla="*/ 148 h 538"/>
              <a:gd name="T6" fmla="*/ 170 w 920"/>
              <a:gd name="T7" fmla="*/ 91 h 538"/>
              <a:gd name="T8" fmla="*/ 224 w 920"/>
              <a:gd name="T9" fmla="*/ 41 h 538"/>
              <a:gd name="T10" fmla="*/ 282 w 920"/>
              <a:gd name="T11" fmla="*/ 0 h 538"/>
              <a:gd name="T12" fmla="*/ 311 w 920"/>
              <a:gd name="T13" fmla="*/ 8 h 538"/>
              <a:gd name="T14" fmla="*/ 411 w 920"/>
              <a:gd name="T15" fmla="*/ 19 h 538"/>
              <a:gd name="T16" fmla="*/ 479 w 920"/>
              <a:gd name="T17" fmla="*/ 3 h 538"/>
              <a:gd name="T18" fmla="*/ 558 w 920"/>
              <a:gd name="T19" fmla="*/ 0 h 538"/>
              <a:gd name="T20" fmla="*/ 645 w 920"/>
              <a:gd name="T21" fmla="*/ 42 h 538"/>
              <a:gd name="T22" fmla="*/ 693 w 920"/>
              <a:gd name="T23" fmla="*/ 111 h 538"/>
              <a:gd name="T24" fmla="*/ 674 w 920"/>
              <a:gd name="T25" fmla="*/ 179 h 538"/>
              <a:gd name="T26" fmla="*/ 649 w 920"/>
              <a:gd name="T27" fmla="*/ 211 h 538"/>
              <a:gd name="T28" fmla="*/ 766 w 920"/>
              <a:gd name="T29" fmla="*/ 199 h 538"/>
              <a:gd name="T30" fmla="*/ 797 w 920"/>
              <a:gd name="T31" fmla="*/ 224 h 538"/>
              <a:gd name="T32" fmla="*/ 859 w 920"/>
              <a:gd name="T33" fmla="*/ 306 h 538"/>
              <a:gd name="T34" fmla="*/ 911 w 920"/>
              <a:gd name="T35" fmla="*/ 433 h 538"/>
              <a:gd name="T36" fmla="*/ 920 w 920"/>
              <a:gd name="T37" fmla="*/ 491 h 538"/>
              <a:gd name="T38" fmla="*/ 912 w 920"/>
              <a:gd name="T39" fmla="*/ 530 h 538"/>
              <a:gd name="T40" fmla="*/ 849 w 920"/>
              <a:gd name="T41" fmla="*/ 538 h 538"/>
              <a:gd name="T42" fmla="*/ 804 w 920"/>
              <a:gd name="T43" fmla="*/ 519 h 538"/>
              <a:gd name="T44" fmla="*/ 697 w 920"/>
              <a:gd name="T45" fmla="*/ 294 h 538"/>
              <a:gd name="T46" fmla="*/ 555 w 920"/>
              <a:gd name="T47" fmla="*/ 162 h 538"/>
              <a:gd name="T48" fmla="*/ 417 w 920"/>
              <a:gd name="T49" fmla="*/ 81 h 538"/>
              <a:gd name="T50" fmla="*/ 287 w 920"/>
              <a:gd name="T51" fmla="*/ 78 h 538"/>
              <a:gd name="T52" fmla="*/ 168 w 920"/>
              <a:gd name="T53" fmla="*/ 119 h 538"/>
              <a:gd name="T54" fmla="*/ 0 w 920"/>
              <a:gd name="T55" fmla="*/ 293 h 538"/>
              <a:gd name="T56" fmla="*/ 46 w 920"/>
              <a:gd name="T57" fmla="*/ 214 h 538"/>
              <a:gd name="T58" fmla="*/ 46 w 920"/>
              <a:gd name="T59" fmla="*/ 214 h 53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20"/>
              <a:gd name="T91" fmla="*/ 0 h 538"/>
              <a:gd name="T92" fmla="*/ 920 w 920"/>
              <a:gd name="T93" fmla="*/ 538 h 53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20" h="538">
                <a:moveTo>
                  <a:pt x="46" y="214"/>
                </a:moveTo>
                <a:lnTo>
                  <a:pt x="65" y="195"/>
                </a:lnTo>
                <a:lnTo>
                  <a:pt x="112" y="148"/>
                </a:lnTo>
                <a:lnTo>
                  <a:pt x="170" y="91"/>
                </a:lnTo>
                <a:lnTo>
                  <a:pt x="224" y="41"/>
                </a:lnTo>
                <a:lnTo>
                  <a:pt x="282" y="0"/>
                </a:lnTo>
                <a:lnTo>
                  <a:pt x="311" y="8"/>
                </a:lnTo>
                <a:lnTo>
                  <a:pt x="411" y="19"/>
                </a:lnTo>
                <a:lnTo>
                  <a:pt x="479" y="3"/>
                </a:lnTo>
                <a:lnTo>
                  <a:pt x="558" y="0"/>
                </a:lnTo>
                <a:lnTo>
                  <a:pt x="645" y="42"/>
                </a:lnTo>
                <a:lnTo>
                  <a:pt x="693" y="111"/>
                </a:lnTo>
                <a:lnTo>
                  <a:pt x="674" y="179"/>
                </a:lnTo>
                <a:lnTo>
                  <a:pt x="649" y="211"/>
                </a:lnTo>
                <a:lnTo>
                  <a:pt x="766" y="199"/>
                </a:lnTo>
                <a:lnTo>
                  <a:pt x="797" y="224"/>
                </a:lnTo>
                <a:lnTo>
                  <a:pt x="859" y="306"/>
                </a:lnTo>
                <a:lnTo>
                  <a:pt x="911" y="433"/>
                </a:lnTo>
                <a:lnTo>
                  <a:pt x="920" y="491"/>
                </a:lnTo>
                <a:lnTo>
                  <a:pt x="912" y="530"/>
                </a:lnTo>
                <a:lnTo>
                  <a:pt x="849" y="538"/>
                </a:lnTo>
                <a:lnTo>
                  <a:pt x="804" y="519"/>
                </a:lnTo>
                <a:lnTo>
                  <a:pt x="697" y="294"/>
                </a:lnTo>
                <a:lnTo>
                  <a:pt x="555" y="162"/>
                </a:lnTo>
                <a:lnTo>
                  <a:pt x="417" y="81"/>
                </a:lnTo>
                <a:lnTo>
                  <a:pt x="287" y="78"/>
                </a:lnTo>
                <a:lnTo>
                  <a:pt x="168" y="119"/>
                </a:lnTo>
                <a:lnTo>
                  <a:pt x="0" y="293"/>
                </a:lnTo>
                <a:lnTo>
                  <a:pt x="46" y="214"/>
                </a:lnTo>
                <a:close/>
              </a:path>
            </a:pathLst>
          </a:custGeom>
          <a:solidFill>
            <a:srgbClr val="665C00"/>
          </a:solidFill>
          <a:ln w="9525">
            <a:noFill/>
            <a:round/>
            <a:headEnd/>
            <a:tailEnd/>
          </a:ln>
        </p:spPr>
        <p:txBody>
          <a:bodyPr/>
          <a:lstStyle/>
          <a:p>
            <a:endParaRPr lang="es-ES"/>
          </a:p>
        </p:txBody>
      </p:sp>
      <p:sp>
        <p:nvSpPr>
          <p:cNvPr id="99369" name="Freeform 41"/>
          <p:cNvSpPr>
            <a:spLocks/>
          </p:cNvSpPr>
          <p:nvPr/>
        </p:nvSpPr>
        <p:spPr bwMode="auto">
          <a:xfrm>
            <a:off x="1477963" y="3311525"/>
            <a:ext cx="896937" cy="1282700"/>
          </a:xfrm>
          <a:custGeom>
            <a:avLst/>
            <a:gdLst>
              <a:gd name="T0" fmla="*/ 64 w 565"/>
              <a:gd name="T1" fmla="*/ 189 h 808"/>
              <a:gd name="T2" fmla="*/ 109 w 565"/>
              <a:gd name="T3" fmla="*/ 216 h 808"/>
              <a:gd name="T4" fmla="*/ 215 w 565"/>
              <a:gd name="T5" fmla="*/ 257 h 808"/>
              <a:gd name="T6" fmla="*/ 337 w 565"/>
              <a:gd name="T7" fmla="*/ 266 h 808"/>
              <a:gd name="T8" fmla="*/ 438 w 565"/>
              <a:gd name="T9" fmla="*/ 239 h 808"/>
              <a:gd name="T10" fmla="*/ 496 w 565"/>
              <a:gd name="T11" fmla="*/ 186 h 808"/>
              <a:gd name="T12" fmla="*/ 522 w 565"/>
              <a:gd name="T13" fmla="*/ 113 h 808"/>
              <a:gd name="T14" fmla="*/ 544 w 565"/>
              <a:gd name="T15" fmla="*/ 0 h 808"/>
              <a:gd name="T16" fmla="*/ 565 w 565"/>
              <a:gd name="T17" fmla="*/ 154 h 808"/>
              <a:gd name="T18" fmla="*/ 551 w 565"/>
              <a:gd name="T19" fmla="*/ 321 h 808"/>
              <a:gd name="T20" fmla="*/ 522 w 565"/>
              <a:gd name="T21" fmla="*/ 487 h 808"/>
              <a:gd name="T22" fmla="*/ 494 w 565"/>
              <a:gd name="T23" fmla="*/ 601 h 808"/>
              <a:gd name="T24" fmla="*/ 480 w 565"/>
              <a:gd name="T25" fmla="*/ 641 h 808"/>
              <a:gd name="T26" fmla="*/ 316 w 565"/>
              <a:gd name="T27" fmla="*/ 726 h 808"/>
              <a:gd name="T28" fmla="*/ 316 w 565"/>
              <a:gd name="T29" fmla="*/ 808 h 808"/>
              <a:gd name="T30" fmla="*/ 283 w 565"/>
              <a:gd name="T31" fmla="*/ 804 h 808"/>
              <a:gd name="T32" fmla="*/ 274 w 565"/>
              <a:gd name="T33" fmla="*/ 704 h 808"/>
              <a:gd name="T34" fmla="*/ 329 w 565"/>
              <a:gd name="T35" fmla="*/ 668 h 808"/>
              <a:gd name="T36" fmla="*/ 304 w 565"/>
              <a:gd name="T37" fmla="*/ 519 h 808"/>
              <a:gd name="T38" fmla="*/ 308 w 565"/>
              <a:gd name="T39" fmla="*/ 334 h 808"/>
              <a:gd name="T40" fmla="*/ 233 w 565"/>
              <a:gd name="T41" fmla="*/ 311 h 808"/>
              <a:gd name="T42" fmla="*/ 211 w 565"/>
              <a:gd name="T43" fmla="*/ 356 h 808"/>
              <a:gd name="T44" fmla="*/ 0 w 565"/>
              <a:gd name="T45" fmla="*/ 352 h 808"/>
              <a:gd name="T46" fmla="*/ 85 w 565"/>
              <a:gd name="T47" fmla="*/ 294 h 808"/>
              <a:gd name="T48" fmla="*/ 80 w 565"/>
              <a:gd name="T49" fmla="*/ 227 h 808"/>
              <a:gd name="T50" fmla="*/ 64 w 565"/>
              <a:gd name="T51" fmla="*/ 189 h 808"/>
              <a:gd name="T52" fmla="*/ 64 w 565"/>
              <a:gd name="T53" fmla="*/ 189 h 80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65"/>
              <a:gd name="T82" fmla="*/ 0 h 808"/>
              <a:gd name="T83" fmla="*/ 565 w 565"/>
              <a:gd name="T84" fmla="*/ 808 h 80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65" h="808">
                <a:moveTo>
                  <a:pt x="64" y="189"/>
                </a:moveTo>
                <a:lnTo>
                  <a:pt x="109" y="216"/>
                </a:lnTo>
                <a:lnTo>
                  <a:pt x="215" y="257"/>
                </a:lnTo>
                <a:lnTo>
                  <a:pt x="337" y="266"/>
                </a:lnTo>
                <a:lnTo>
                  <a:pt x="438" y="239"/>
                </a:lnTo>
                <a:lnTo>
                  <a:pt x="496" y="186"/>
                </a:lnTo>
                <a:lnTo>
                  <a:pt x="522" y="113"/>
                </a:lnTo>
                <a:lnTo>
                  <a:pt x="544" y="0"/>
                </a:lnTo>
                <a:lnTo>
                  <a:pt x="565" y="154"/>
                </a:lnTo>
                <a:lnTo>
                  <a:pt x="551" y="321"/>
                </a:lnTo>
                <a:lnTo>
                  <a:pt x="522" y="487"/>
                </a:lnTo>
                <a:lnTo>
                  <a:pt x="494" y="601"/>
                </a:lnTo>
                <a:lnTo>
                  <a:pt x="480" y="641"/>
                </a:lnTo>
                <a:lnTo>
                  <a:pt x="316" y="726"/>
                </a:lnTo>
                <a:lnTo>
                  <a:pt x="316" y="808"/>
                </a:lnTo>
                <a:lnTo>
                  <a:pt x="283" y="804"/>
                </a:lnTo>
                <a:lnTo>
                  <a:pt x="274" y="704"/>
                </a:lnTo>
                <a:lnTo>
                  <a:pt x="329" y="668"/>
                </a:lnTo>
                <a:lnTo>
                  <a:pt x="304" y="519"/>
                </a:lnTo>
                <a:lnTo>
                  <a:pt x="308" y="334"/>
                </a:lnTo>
                <a:lnTo>
                  <a:pt x="233" y="311"/>
                </a:lnTo>
                <a:lnTo>
                  <a:pt x="211" y="356"/>
                </a:lnTo>
                <a:lnTo>
                  <a:pt x="0" y="352"/>
                </a:lnTo>
                <a:lnTo>
                  <a:pt x="85" y="294"/>
                </a:lnTo>
                <a:lnTo>
                  <a:pt x="80" y="227"/>
                </a:lnTo>
                <a:lnTo>
                  <a:pt x="64" y="189"/>
                </a:lnTo>
                <a:close/>
              </a:path>
            </a:pathLst>
          </a:custGeom>
          <a:solidFill>
            <a:srgbClr val="000000"/>
          </a:solidFill>
          <a:ln w="9525">
            <a:noFill/>
            <a:round/>
            <a:headEnd/>
            <a:tailEnd/>
          </a:ln>
        </p:spPr>
        <p:txBody>
          <a:bodyPr/>
          <a:lstStyle/>
          <a:p>
            <a:endParaRPr lang="es-ES"/>
          </a:p>
        </p:txBody>
      </p:sp>
      <p:sp>
        <p:nvSpPr>
          <p:cNvPr id="99370" name="Freeform 42"/>
          <p:cNvSpPr>
            <a:spLocks/>
          </p:cNvSpPr>
          <p:nvPr/>
        </p:nvSpPr>
        <p:spPr bwMode="auto">
          <a:xfrm>
            <a:off x="1398588" y="3125788"/>
            <a:ext cx="1116012" cy="744537"/>
          </a:xfrm>
          <a:custGeom>
            <a:avLst/>
            <a:gdLst>
              <a:gd name="T0" fmla="*/ 703 w 703"/>
              <a:gd name="T1" fmla="*/ 0 h 469"/>
              <a:gd name="T2" fmla="*/ 551 w 703"/>
              <a:gd name="T3" fmla="*/ 13 h 469"/>
              <a:gd name="T4" fmla="*/ 341 w 703"/>
              <a:gd name="T5" fmla="*/ 77 h 469"/>
              <a:gd name="T6" fmla="*/ 263 w 703"/>
              <a:gd name="T7" fmla="*/ 106 h 469"/>
              <a:gd name="T8" fmla="*/ 179 w 703"/>
              <a:gd name="T9" fmla="*/ 141 h 469"/>
              <a:gd name="T10" fmla="*/ 46 w 703"/>
              <a:gd name="T11" fmla="*/ 212 h 469"/>
              <a:gd name="T12" fmla="*/ 10 w 703"/>
              <a:gd name="T13" fmla="*/ 266 h 469"/>
              <a:gd name="T14" fmla="*/ 17 w 703"/>
              <a:gd name="T15" fmla="*/ 288 h 469"/>
              <a:gd name="T16" fmla="*/ 0 w 703"/>
              <a:gd name="T17" fmla="*/ 469 h 469"/>
              <a:gd name="T18" fmla="*/ 50 w 703"/>
              <a:gd name="T19" fmla="*/ 469 h 469"/>
              <a:gd name="T20" fmla="*/ 46 w 703"/>
              <a:gd name="T21" fmla="*/ 383 h 469"/>
              <a:gd name="T22" fmla="*/ 59 w 703"/>
              <a:gd name="T23" fmla="*/ 266 h 469"/>
              <a:gd name="T24" fmla="*/ 102 w 703"/>
              <a:gd name="T25" fmla="*/ 222 h 469"/>
              <a:gd name="T26" fmla="*/ 173 w 703"/>
              <a:gd name="T27" fmla="*/ 185 h 469"/>
              <a:gd name="T28" fmla="*/ 270 w 703"/>
              <a:gd name="T29" fmla="*/ 144 h 469"/>
              <a:gd name="T30" fmla="*/ 370 w 703"/>
              <a:gd name="T31" fmla="*/ 103 h 469"/>
              <a:gd name="T32" fmla="*/ 458 w 703"/>
              <a:gd name="T33" fmla="*/ 72 h 469"/>
              <a:gd name="T34" fmla="*/ 547 w 703"/>
              <a:gd name="T35" fmla="*/ 49 h 469"/>
              <a:gd name="T36" fmla="*/ 694 w 703"/>
              <a:gd name="T37" fmla="*/ 31 h 469"/>
              <a:gd name="T38" fmla="*/ 703 w 703"/>
              <a:gd name="T39" fmla="*/ 0 h 469"/>
              <a:gd name="T40" fmla="*/ 703 w 703"/>
              <a:gd name="T41" fmla="*/ 0 h 46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3"/>
              <a:gd name="T64" fmla="*/ 0 h 469"/>
              <a:gd name="T65" fmla="*/ 703 w 703"/>
              <a:gd name="T66" fmla="*/ 469 h 46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3" h="469">
                <a:moveTo>
                  <a:pt x="703" y="0"/>
                </a:moveTo>
                <a:lnTo>
                  <a:pt x="551" y="13"/>
                </a:lnTo>
                <a:lnTo>
                  <a:pt x="341" y="77"/>
                </a:lnTo>
                <a:lnTo>
                  <a:pt x="263" y="106"/>
                </a:lnTo>
                <a:lnTo>
                  <a:pt x="179" y="141"/>
                </a:lnTo>
                <a:lnTo>
                  <a:pt x="46" y="212"/>
                </a:lnTo>
                <a:lnTo>
                  <a:pt x="10" y="266"/>
                </a:lnTo>
                <a:lnTo>
                  <a:pt x="17" y="288"/>
                </a:lnTo>
                <a:lnTo>
                  <a:pt x="0" y="469"/>
                </a:lnTo>
                <a:lnTo>
                  <a:pt x="50" y="469"/>
                </a:lnTo>
                <a:lnTo>
                  <a:pt x="46" y="383"/>
                </a:lnTo>
                <a:lnTo>
                  <a:pt x="59" y="266"/>
                </a:lnTo>
                <a:lnTo>
                  <a:pt x="102" y="222"/>
                </a:lnTo>
                <a:lnTo>
                  <a:pt x="173" y="185"/>
                </a:lnTo>
                <a:lnTo>
                  <a:pt x="270" y="144"/>
                </a:lnTo>
                <a:lnTo>
                  <a:pt x="370" y="103"/>
                </a:lnTo>
                <a:lnTo>
                  <a:pt x="458" y="72"/>
                </a:lnTo>
                <a:lnTo>
                  <a:pt x="547" y="49"/>
                </a:lnTo>
                <a:lnTo>
                  <a:pt x="694" y="31"/>
                </a:lnTo>
                <a:lnTo>
                  <a:pt x="703" y="0"/>
                </a:lnTo>
                <a:close/>
              </a:path>
            </a:pathLst>
          </a:custGeom>
          <a:solidFill>
            <a:srgbClr val="000000"/>
          </a:solidFill>
          <a:ln w="9525">
            <a:noFill/>
            <a:round/>
            <a:headEnd/>
            <a:tailEnd/>
          </a:ln>
        </p:spPr>
        <p:txBody>
          <a:bodyPr/>
          <a:lstStyle/>
          <a:p>
            <a:endParaRPr lang="es-ES"/>
          </a:p>
        </p:txBody>
      </p:sp>
      <p:sp>
        <p:nvSpPr>
          <p:cNvPr id="99371" name="Freeform 43"/>
          <p:cNvSpPr>
            <a:spLocks/>
          </p:cNvSpPr>
          <p:nvPr/>
        </p:nvSpPr>
        <p:spPr bwMode="auto">
          <a:xfrm>
            <a:off x="1339850" y="3833813"/>
            <a:ext cx="539750" cy="1011237"/>
          </a:xfrm>
          <a:custGeom>
            <a:avLst/>
            <a:gdLst>
              <a:gd name="T0" fmla="*/ 58 w 340"/>
              <a:gd name="T1" fmla="*/ 0 h 637"/>
              <a:gd name="T2" fmla="*/ 286 w 340"/>
              <a:gd name="T3" fmla="*/ 0 h 637"/>
              <a:gd name="T4" fmla="*/ 340 w 340"/>
              <a:gd name="T5" fmla="*/ 27 h 637"/>
              <a:gd name="T6" fmla="*/ 302 w 340"/>
              <a:gd name="T7" fmla="*/ 226 h 637"/>
              <a:gd name="T8" fmla="*/ 252 w 340"/>
              <a:gd name="T9" fmla="*/ 244 h 637"/>
              <a:gd name="T10" fmla="*/ 235 w 340"/>
              <a:gd name="T11" fmla="*/ 403 h 637"/>
              <a:gd name="T12" fmla="*/ 210 w 340"/>
              <a:gd name="T13" fmla="*/ 384 h 637"/>
              <a:gd name="T14" fmla="*/ 210 w 340"/>
              <a:gd name="T15" fmla="*/ 226 h 637"/>
              <a:gd name="T16" fmla="*/ 286 w 340"/>
              <a:gd name="T17" fmla="*/ 195 h 637"/>
              <a:gd name="T18" fmla="*/ 311 w 340"/>
              <a:gd name="T19" fmla="*/ 54 h 637"/>
              <a:gd name="T20" fmla="*/ 37 w 340"/>
              <a:gd name="T21" fmla="*/ 54 h 637"/>
              <a:gd name="T22" fmla="*/ 75 w 340"/>
              <a:gd name="T23" fmla="*/ 190 h 637"/>
              <a:gd name="T24" fmla="*/ 138 w 340"/>
              <a:gd name="T25" fmla="*/ 230 h 637"/>
              <a:gd name="T26" fmla="*/ 113 w 340"/>
              <a:gd name="T27" fmla="*/ 267 h 637"/>
              <a:gd name="T28" fmla="*/ 133 w 340"/>
              <a:gd name="T29" fmla="*/ 397 h 637"/>
              <a:gd name="T30" fmla="*/ 87 w 340"/>
              <a:gd name="T31" fmla="*/ 461 h 637"/>
              <a:gd name="T32" fmla="*/ 78 w 340"/>
              <a:gd name="T33" fmla="*/ 502 h 637"/>
              <a:gd name="T34" fmla="*/ 112 w 340"/>
              <a:gd name="T35" fmla="*/ 511 h 637"/>
              <a:gd name="T36" fmla="*/ 116 w 340"/>
              <a:gd name="T37" fmla="*/ 589 h 637"/>
              <a:gd name="T38" fmla="*/ 146 w 340"/>
              <a:gd name="T39" fmla="*/ 604 h 637"/>
              <a:gd name="T40" fmla="*/ 191 w 340"/>
              <a:gd name="T41" fmla="*/ 539 h 637"/>
              <a:gd name="T42" fmla="*/ 210 w 340"/>
              <a:gd name="T43" fmla="*/ 610 h 637"/>
              <a:gd name="T44" fmla="*/ 176 w 340"/>
              <a:gd name="T45" fmla="*/ 610 h 637"/>
              <a:gd name="T46" fmla="*/ 151 w 340"/>
              <a:gd name="T47" fmla="*/ 637 h 637"/>
              <a:gd name="T48" fmla="*/ 87 w 340"/>
              <a:gd name="T49" fmla="*/ 610 h 637"/>
              <a:gd name="T50" fmla="*/ 54 w 340"/>
              <a:gd name="T51" fmla="*/ 588 h 637"/>
              <a:gd name="T52" fmla="*/ 50 w 340"/>
              <a:gd name="T53" fmla="*/ 452 h 637"/>
              <a:gd name="T54" fmla="*/ 100 w 340"/>
              <a:gd name="T55" fmla="*/ 389 h 637"/>
              <a:gd name="T56" fmla="*/ 92 w 340"/>
              <a:gd name="T57" fmla="*/ 239 h 637"/>
              <a:gd name="T58" fmla="*/ 54 w 340"/>
              <a:gd name="T59" fmla="*/ 235 h 637"/>
              <a:gd name="T60" fmla="*/ 0 w 340"/>
              <a:gd name="T61" fmla="*/ 23 h 637"/>
              <a:gd name="T62" fmla="*/ 58 w 340"/>
              <a:gd name="T63" fmla="*/ 0 h 637"/>
              <a:gd name="T64" fmla="*/ 58 w 340"/>
              <a:gd name="T65" fmla="*/ 0 h 6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40"/>
              <a:gd name="T100" fmla="*/ 0 h 637"/>
              <a:gd name="T101" fmla="*/ 340 w 340"/>
              <a:gd name="T102" fmla="*/ 637 h 6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40" h="637">
                <a:moveTo>
                  <a:pt x="58" y="0"/>
                </a:moveTo>
                <a:lnTo>
                  <a:pt x="286" y="0"/>
                </a:lnTo>
                <a:lnTo>
                  <a:pt x="340" y="27"/>
                </a:lnTo>
                <a:lnTo>
                  <a:pt x="302" y="226"/>
                </a:lnTo>
                <a:lnTo>
                  <a:pt x="252" y="244"/>
                </a:lnTo>
                <a:lnTo>
                  <a:pt x="235" y="403"/>
                </a:lnTo>
                <a:lnTo>
                  <a:pt x="210" y="384"/>
                </a:lnTo>
                <a:lnTo>
                  <a:pt x="210" y="226"/>
                </a:lnTo>
                <a:lnTo>
                  <a:pt x="286" y="195"/>
                </a:lnTo>
                <a:lnTo>
                  <a:pt x="311" y="54"/>
                </a:lnTo>
                <a:lnTo>
                  <a:pt x="37" y="54"/>
                </a:lnTo>
                <a:lnTo>
                  <a:pt x="75" y="190"/>
                </a:lnTo>
                <a:lnTo>
                  <a:pt x="138" y="230"/>
                </a:lnTo>
                <a:lnTo>
                  <a:pt x="113" y="267"/>
                </a:lnTo>
                <a:lnTo>
                  <a:pt x="133" y="397"/>
                </a:lnTo>
                <a:lnTo>
                  <a:pt x="87" y="461"/>
                </a:lnTo>
                <a:lnTo>
                  <a:pt x="78" y="502"/>
                </a:lnTo>
                <a:lnTo>
                  <a:pt x="112" y="511"/>
                </a:lnTo>
                <a:lnTo>
                  <a:pt x="116" y="589"/>
                </a:lnTo>
                <a:lnTo>
                  <a:pt x="146" y="604"/>
                </a:lnTo>
                <a:lnTo>
                  <a:pt x="191" y="539"/>
                </a:lnTo>
                <a:lnTo>
                  <a:pt x="210" y="610"/>
                </a:lnTo>
                <a:lnTo>
                  <a:pt x="176" y="610"/>
                </a:lnTo>
                <a:lnTo>
                  <a:pt x="151" y="637"/>
                </a:lnTo>
                <a:lnTo>
                  <a:pt x="87" y="610"/>
                </a:lnTo>
                <a:lnTo>
                  <a:pt x="54" y="588"/>
                </a:lnTo>
                <a:lnTo>
                  <a:pt x="50" y="452"/>
                </a:lnTo>
                <a:lnTo>
                  <a:pt x="100" y="389"/>
                </a:lnTo>
                <a:lnTo>
                  <a:pt x="92" y="239"/>
                </a:lnTo>
                <a:lnTo>
                  <a:pt x="54" y="235"/>
                </a:lnTo>
                <a:lnTo>
                  <a:pt x="0" y="23"/>
                </a:lnTo>
                <a:lnTo>
                  <a:pt x="58" y="0"/>
                </a:lnTo>
                <a:close/>
              </a:path>
            </a:pathLst>
          </a:custGeom>
          <a:solidFill>
            <a:srgbClr val="000000"/>
          </a:solidFill>
          <a:ln w="9525">
            <a:noFill/>
            <a:round/>
            <a:headEnd/>
            <a:tailEnd/>
          </a:ln>
        </p:spPr>
        <p:txBody>
          <a:bodyPr/>
          <a:lstStyle/>
          <a:p>
            <a:endParaRPr lang="es-ES"/>
          </a:p>
        </p:txBody>
      </p:sp>
      <p:sp>
        <p:nvSpPr>
          <p:cNvPr id="99372" name="Freeform 44"/>
          <p:cNvSpPr>
            <a:spLocks/>
          </p:cNvSpPr>
          <p:nvPr/>
        </p:nvSpPr>
        <p:spPr bwMode="auto">
          <a:xfrm>
            <a:off x="1627188" y="4386263"/>
            <a:ext cx="206375" cy="479425"/>
          </a:xfrm>
          <a:custGeom>
            <a:avLst/>
            <a:gdLst>
              <a:gd name="T0" fmla="*/ 4 w 130"/>
              <a:gd name="T1" fmla="*/ 0 h 302"/>
              <a:gd name="T2" fmla="*/ 113 w 130"/>
              <a:gd name="T3" fmla="*/ 55 h 302"/>
              <a:gd name="T4" fmla="*/ 130 w 130"/>
              <a:gd name="T5" fmla="*/ 121 h 302"/>
              <a:gd name="T6" fmla="*/ 100 w 130"/>
              <a:gd name="T7" fmla="*/ 117 h 302"/>
              <a:gd name="T8" fmla="*/ 79 w 130"/>
              <a:gd name="T9" fmla="*/ 185 h 302"/>
              <a:gd name="T10" fmla="*/ 113 w 130"/>
              <a:gd name="T11" fmla="*/ 266 h 302"/>
              <a:gd name="T12" fmla="*/ 79 w 130"/>
              <a:gd name="T13" fmla="*/ 302 h 302"/>
              <a:gd name="T14" fmla="*/ 16 w 130"/>
              <a:gd name="T15" fmla="*/ 293 h 302"/>
              <a:gd name="T16" fmla="*/ 0 w 130"/>
              <a:gd name="T17" fmla="*/ 240 h 302"/>
              <a:gd name="T18" fmla="*/ 12 w 130"/>
              <a:gd name="T19" fmla="*/ 158 h 302"/>
              <a:gd name="T20" fmla="*/ 29 w 130"/>
              <a:gd name="T21" fmla="*/ 262 h 302"/>
              <a:gd name="T22" fmla="*/ 79 w 130"/>
              <a:gd name="T23" fmla="*/ 266 h 302"/>
              <a:gd name="T24" fmla="*/ 50 w 130"/>
              <a:gd name="T25" fmla="*/ 194 h 302"/>
              <a:gd name="T26" fmla="*/ 58 w 130"/>
              <a:gd name="T27" fmla="*/ 104 h 302"/>
              <a:gd name="T28" fmla="*/ 83 w 130"/>
              <a:gd name="T29" fmla="*/ 77 h 302"/>
              <a:gd name="T30" fmla="*/ 29 w 130"/>
              <a:gd name="T31" fmla="*/ 36 h 302"/>
              <a:gd name="T32" fmla="*/ 4 w 130"/>
              <a:gd name="T33" fmla="*/ 0 h 302"/>
              <a:gd name="T34" fmla="*/ 4 w 130"/>
              <a:gd name="T35" fmla="*/ 0 h 30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0"/>
              <a:gd name="T55" fmla="*/ 0 h 302"/>
              <a:gd name="T56" fmla="*/ 130 w 130"/>
              <a:gd name="T57" fmla="*/ 302 h 30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0" h="302">
                <a:moveTo>
                  <a:pt x="4" y="0"/>
                </a:moveTo>
                <a:lnTo>
                  <a:pt x="113" y="55"/>
                </a:lnTo>
                <a:lnTo>
                  <a:pt x="130" y="121"/>
                </a:lnTo>
                <a:lnTo>
                  <a:pt x="100" y="117"/>
                </a:lnTo>
                <a:lnTo>
                  <a:pt x="79" y="185"/>
                </a:lnTo>
                <a:lnTo>
                  <a:pt x="113" y="266"/>
                </a:lnTo>
                <a:lnTo>
                  <a:pt x="79" y="302"/>
                </a:lnTo>
                <a:lnTo>
                  <a:pt x="16" y="293"/>
                </a:lnTo>
                <a:lnTo>
                  <a:pt x="0" y="240"/>
                </a:lnTo>
                <a:lnTo>
                  <a:pt x="12" y="158"/>
                </a:lnTo>
                <a:lnTo>
                  <a:pt x="29" y="262"/>
                </a:lnTo>
                <a:lnTo>
                  <a:pt x="79" y="266"/>
                </a:lnTo>
                <a:lnTo>
                  <a:pt x="50" y="194"/>
                </a:lnTo>
                <a:lnTo>
                  <a:pt x="58" y="104"/>
                </a:lnTo>
                <a:lnTo>
                  <a:pt x="83" y="77"/>
                </a:lnTo>
                <a:lnTo>
                  <a:pt x="29" y="36"/>
                </a:lnTo>
                <a:lnTo>
                  <a:pt x="4" y="0"/>
                </a:lnTo>
                <a:close/>
              </a:path>
            </a:pathLst>
          </a:custGeom>
          <a:solidFill>
            <a:srgbClr val="000000"/>
          </a:solidFill>
          <a:ln w="9525">
            <a:noFill/>
            <a:round/>
            <a:headEnd/>
            <a:tailEnd/>
          </a:ln>
        </p:spPr>
        <p:txBody>
          <a:bodyPr/>
          <a:lstStyle/>
          <a:p>
            <a:endParaRPr lang="es-ES"/>
          </a:p>
        </p:txBody>
      </p:sp>
      <p:sp>
        <p:nvSpPr>
          <p:cNvPr id="99373" name="Freeform 45"/>
          <p:cNvSpPr>
            <a:spLocks/>
          </p:cNvSpPr>
          <p:nvPr/>
        </p:nvSpPr>
        <p:spPr bwMode="auto">
          <a:xfrm>
            <a:off x="1398588" y="3919538"/>
            <a:ext cx="374650" cy="458787"/>
          </a:xfrm>
          <a:custGeom>
            <a:avLst/>
            <a:gdLst>
              <a:gd name="T0" fmla="*/ 0 w 236"/>
              <a:gd name="T1" fmla="*/ 0 h 289"/>
              <a:gd name="T2" fmla="*/ 67 w 236"/>
              <a:gd name="T3" fmla="*/ 37 h 289"/>
              <a:gd name="T4" fmla="*/ 152 w 236"/>
              <a:gd name="T5" fmla="*/ 45 h 289"/>
              <a:gd name="T6" fmla="*/ 185 w 236"/>
              <a:gd name="T7" fmla="*/ 123 h 289"/>
              <a:gd name="T8" fmla="*/ 236 w 236"/>
              <a:gd name="T9" fmla="*/ 162 h 289"/>
              <a:gd name="T10" fmla="*/ 194 w 236"/>
              <a:gd name="T11" fmla="*/ 176 h 289"/>
              <a:gd name="T12" fmla="*/ 181 w 236"/>
              <a:gd name="T13" fmla="*/ 217 h 289"/>
              <a:gd name="T14" fmla="*/ 131 w 236"/>
              <a:gd name="T15" fmla="*/ 222 h 289"/>
              <a:gd name="T16" fmla="*/ 84 w 236"/>
              <a:gd name="T17" fmla="*/ 289 h 289"/>
              <a:gd name="T18" fmla="*/ 55 w 236"/>
              <a:gd name="T19" fmla="*/ 185 h 289"/>
              <a:gd name="T20" fmla="*/ 38 w 236"/>
              <a:gd name="T21" fmla="*/ 136 h 289"/>
              <a:gd name="T22" fmla="*/ 0 w 236"/>
              <a:gd name="T23" fmla="*/ 0 h 289"/>
              <a:gd name="T24" fmla="*/ 0 w 236"/>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6"/>
              <a:gd name="T40" fmla="*/ 0 h 289"/>
              <a:gd name="T41" fmla="*/ 236 w 236"/>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6" h="289">
                <a:moveTo>
                  <a:pt x="0" y="0"/>
                </a:moveTo>
                <a:lnTo>
                  <a:pt x="67" y="37"/>
                </a:lnTo>
                <a:lnTo>
                  <a:pt x="152" y="45"/>
                </a:lnTo>
                <a:lnTo>
                  <a:pt x="185" y="123"/>
                </a:lnTo>
                <a:lnTo>
                  <a:pt x="236" y="162"/>
                </a:lnTo>
                <a:lnTo>
                  <a:pt x="194" y="176"/>
                </a:lnTo>
                <a:lnTo>
                  <a:pt x="181" y="217"/>
                </a:lnTo>
                <a:lnTo>
                  <a:pt x="131" y="222"/>
                </a:lnTo>
                <a:lnTo>
                  <a:pt x="84" y="289"/>
                </a:lnTo>
                <a:lnTo>
                  <a:pt x="55" y="185"/>
                </a:lnTo>
                <a:lnTo>
                  <a:pt x="38" y="136"/>
                </a:lnTo>
                <a:lnTo>
                  <a:pt x="0" y="0"/>
                </a:lnTo>
                <a:close/>
              </a:path>
            </a:pathLst>
          </a:custGeom>
          <a:solidFill>
            <a:srgbClr val="000000"/>
          </a:solidFill>
          <a:ln w="9525">
            <a:noFill/>
            <a:round/>
            <a:headEnd/>
            <a:tailEnd/>
          </a:ln>
        </p:spPr>
        <p:txBody>
          <a:bodyPr/>
          <a:lstStyle/>
          <a:p>
            <a:endParaRPr lang="es-ES"/>
          </a:p>
        </p:txBody>
      </p:sp>
      <p:sp>
        <p:nvSpPr>
          <p:cNvPr id="99374" name="Freeform 46"/>
          <p:cNvSpPr>
            <a:spLocks/>
          </p:cNvSpPr>
          <p:nvPr/>
        </p:nvSpPr>
        <p:spPr bwMode="auto">
          <a:xfrm>
            <a:off x="2416175" y="3262313"/>
            <a:ext cx="539750" cy="852487"/>
          </a:xfrm>
          <a:custGeom>
            <a:avLst/>
            <a:gdLst>
              <a:gd name="T0" fmla="*/ 0 w 340"/>
              <a:gd name="T1" fmla="*/ 0 h 537"/>
              <a:gd name="T2" fmla="*/ 20 w 340"/>
              <a:gd name="T3" fmla="*/ 83 h 537"/>
              <a:gd name="T4" fmla="*/ 45 w 340"/>
              <a:gd name="T5" fmla="*/ 261 h 537"/>
              <a:gd name="T6" fmla="*/ 37 w 340"/>
              <a:gd name="T7" fmla="*/ 532 h 537"/>
              <a:gd name="T8" fmla="*/ 269 w 340"/>
              <a:gd name="T9" fmla="*/ 537 h 537"/>
              <a:gd name="T10" fmla="*/ 286 w 340"/>
              <a:gd name="T11" fmla="*/ 487 h 537"/>
              <a:gd name="T12" fmla="*/ 319 w 340"/>
              <a:gd name="T13" fmla="*/ 370 h 537"/>
              <a:gd name="T14" fmla="*/ 340 w 340"/>
              <a:gd name="T15" fmla="*/ 180 h 537"/>
              <a:gd name="T16" fmla="*/ 323 w 340"/>
              <a:gd name="T17" fmla="*/ 17 h 537"/>
              <a:gd name="T18" fmla="*/ 315 w 340"/>
              <a:gd name="T19" fmla="*/ 148 h 537"/>
              <a:gd name="T20" fmla="*/ 285 w 340"/>
              <a:gd name="T21" fmla="*/ 216 h 537"/>
              <a:gd name="T22" fmla="*/ 192 w 340"/>
              <a:gd name="T23" fmla="*/ 103 h 537"/>
              <a:gd name="T24" fmla="*/ 113 w 340"/>
              <a:gd name="T25" fmla="*/ 167 h 537"/>
              <a:gd name="T26" fmla="*/ 176 w 340"/>
              <a:gd name="T27" fmla="*/ 175 h 537"/>
              <a:gd name="T28" fmla="*/ 224 w 340"/>
              <a:gd name="T29" fmla="*/ 203 h 537"/>
              <a:gd name="T30" fmla="*/ 248 w 340"/>
              <a:gd name="T31" fmla="*/ 220 h 537"/>
              <a:gd name="T32" fmla="*/ 260 w 340"/>
              <a:gd name="T33" fmla="*/ 356 h 537"/>
              <a:gd name="T34" fmla="*/ 242 w 340"/>
              <a:gd name="T35" fmla="*/ 463 h 537"/>
              <a:gd name="T36" fmla="*/ 226 w 340"/>
              <a:gd name="T37" fmla="*/ 514 h 537"/>
              <a:gd name="T38" fmla="*/ 71 w 340"/>
              <a:gd name="T39" fmla="*/ 496 h 537"/>
              <a:gd name="T40" fmla="*/ 80 w 340"/>
              <a:gd name="T41" fmla="*/ 288 h 537"/>
              <a:gd name="T42" fmla="*/ 54 w 340"/>
              <a:gd name="T43" fmla="*/ 141 h 537"/>
              <a:gd name="T44" fmla="*/ 37 w 340"/>
              <a:gd name="T45" fmla="*/ 72 h 537"/>
              <a:gd name="T46" fmla="*/ 0 w 340"/>
              <a:gd name="T47" fmla="*/ 0 h 537"/>
              <a:gd name="T48" fmla="*/ 0 w 340"/>
              <a:gd name="T49" fmla="*/ 0 h 53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0"/>
              <a:gd name="T76" fmla="*/ 0 h 537"/>
              <a:gd name="T77" fmla="*/ 340 w 340"/>
              <a:gd name="T78" fmla="*/ 537 h 53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0" h="537">
                <a:moveTo>
                  <a:pt x="0" y="0"/>
                </a:moveTo>
                <a:lnTo>
                  <a:pt x="20" y="83"/>
                </a:lnTo>
                <a:lnTo>
                  <a:pt x="45" y="261"/>
                </a:lnTo>
                <a:lnTo>
                  <a:pt x="37" y="532"/>
                </a:lnTo>
                <a:lnTo>
                  <a:pt x="269" y="537"/>
                </a:lnTo>
                <a:lnTo>
                  <a:pt x="286" y="487"/>
                </a:lnTo>
                <a:lnTo>
                  <a:pt x="319" y="370"/>
                </a:lnTo>
                <a:lnTo>
                  <a:pt x="340" y="180"/>
                </a:lnTo>
                <a:lnTo>
                  <a:pt x="323" y="17"/>
                </a:lnTo>
                <a:lnTo>
                  <a:pt x="315" y="148"/>
                </a:lnTo>
                <a:lnTo>
                  <a:pt x="285" y="216"/>
                </a:lnTo>
                <a:lnTo>
                  <a:pt x="192" y="103"/>
                </a:lnTo>
                <a:lnTo>
                  <a:pt x="113" y="167"/>
                </a:lnTo>
                <a:lnTo>
                  <a:pt x="176" y="175"/>
                </a:lnTo>
                <a:lnTo>
                  <a:pt x="224" y="203"/>
                </a:lnTo>
                <a:lnTo>
                  <a:pt x="248" y="220"/>
                </a:lnTo>
                <a:lnTo>
                  <a:pt x="260" y="356"/>
                </a:lnTo>
                <a:lnTo>
                  <a:pt x="242" y="463"/>
                </a:lnTo>
                <a:lnTo>
                  <a:pt x="226" y="514"/>
                </a:lnTo>
                <a:lnTo>
                  <a:pt x="71" y="496"/>
                </a:lnTo>
                <a:lnTo>
                  <a:pt x="80" y="288"/>
                </a:lnTo>
                <a:lnTo>
                  <a:pt x="54" y="141"/>
                </a:lnTo>
                <a:lnTo>
                  <a:pt x="37" y="72"/>
                </a:lnTo>
                <a:lnTo>
                  <a:pt x="0" y="0"/>
                </a:lnTo>
                <a:close/>
              </a:path>
            </a:pathLst>
          </a:custGeom>
          <a:solidFill>
            <a:srgbClr val="000000"/>
          </a:solidFill>
          <a:ln w="9525">
            <a:noFill/>
            <a:round/>
            <a:headEnd/>
            <a:tailEnd/>
          </a:ln>
        </p:spPr>
        <p:txBody>
          <a:bodyPr/>
          <a:lstStyle/>
          <a:p>
            <a:endParaRPr lang="es-ES"/>
          </a:p>
        </p:txBody>
      </p:sp>
      <p:sp>
        <p:nvSpPr>
          <p:cNvPr id="99375" name="Freeform 47"/>
          <p:cNvSpPr>
            <a:spLocks/>
          </p:cNvSpPr>
          <p:nvPr/>
        </p:nvSpPr>
        <p:spPr bwMode="auto">
          <a:xfrm>
            <a:off x="2811463" y="3338513"/>
            <a:ext cx="598487" cy="1184275"/>
          </a:xfrm>
          <a:custGeom>
            <a:avLst/>
            <a:gdLst>
              <a:gd name="T0" fmla="*/ 110 w 377"/>
              <a:gd name="T1" fmla="*/ 0 h 746"/>
              <a:gd name="T2" fmla="*/ 147 w 377"/>
              <a:gd name="T3" fmla="*/ 64 h 746"/>
              <a:gd name="T4" fmla="*/ 168 w 377"/>
              <a:gd name="T5" fmla="*/ 147 h 746"/>
              <a:gd name="T6" fmla="*/ 200 w 377"/>
              <a:gd name="T7" fmla="*/ 197 h 746"/>
              <a:gd name="T8" fmla="*/ 234 w 377"/>
              <a:gd name="T9" fmla="*/ 249 h 746"/>
              <a:gd name="T10" fmla="*/ 255 w 377"/>
              <a:gd name="T11" fmla="*/ 349 h 746"/>
              <a:gd name="T12" fmla="*/ 159 w 377"/>
              <a:gd name="T13" fmla="*/ 411 h 746"/>
              <a:gd name="T14" fmla="*/ 141 w 377"/>
              <a:gd name="T15" fmla="*/ 475 h 746"/>
              <a:gd name="T16" fmla="*/ 234 w 377"/>
              <a:gd name="T17" fmla="*/ 444 h 746"/>
              <a:gd name="T18" fmla="*/ 248 w 377"/>
              <a:gd name="T19" fmla="*/ 471 h 746"/>
              <a:gd name="T20" fmla="*/ 289 w 377"/>
              <a:gd name="T21" fmla="*/ 516 h 746"/>
              <a:gd name="T22" fmla="*/ 377 w 377"/>
              <a:gd name="T23" fmla="*/ 528 h 746"/>
              <a:gd name="T24" fmla="*/ 209 w 377"/>
              <a:gd name="T25" fmla="*/ 660 h 746"/>
              <a:gd name="T26" fmla="*/ 133 w 377"/>
              <a:gd name="T27" fmla="*/ 636 h 746"/>
              <a:gd name="T28" fmla="*/ 100 w 377"/>
              <a:gd name="T29" fmla="*/ 746 h 746"/>
              <a:gd name="T30" fmla="*/ 0 w 377"/>
              <a:gd name="T31" fmla="*/ 723 h 746"/>
              <a:gd name="T32" fmla="*/ 49 w 377"/>
              <a:gd name="T33" fmla="*/ 625 h 746"/>
              <a:gd name="T34" fmla="*/ 91 w 377"/>
              <a:gd name="T35" fmla="*/ 514 h 746"/>
              <a:gd name="T36" fmla="*/ 129 w 377"/>
              <a:gd name="T37" fmla="*/ 264 h 746"/>
              <a:gd name="T38" fmla="*/ 132 w 377"/>
              <a:gd name="T39" fmla="*/ 204 h 746"/>
              <a:gd name="T40" fmla="*/ 131 w 377"/>
              <a:gd name="T41" fmla="*/ 129 h 746"/>
              <a:gd name="T42" fmla="*/ 110 w 377"/>
              <a:gd name="T43" fmla="*/ 0 h 746"/>
              <a:gd name="T44" fmla="*/ 110 w 377"/>
              <a:gd name="T45" fmla="*/ 0 h 7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7"/>
              <a:gd name="T70" fmla="*/ 0 h 746"/>
              <a:gd name="T71" fmla="*/ 377 w 377"/>
              <a:gd name="T72" fmla="*/ 746 h 74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7" h="746">
                <a:moveTo>
                  <a:pt x="110" y="0"/>
                </a:moveTo>
                <a:lnTo>
                  <a:pt x="147" y="64"/>
                </a:lnTo>
                <a:lnTo>
                  <a:pt x="168" y="147"/>
                </a:lnTo>
                <a:lnTo>
                  <a:pt x="200" y="197"/>
                </a:lnTo>
                <a:lnTo>
                  <a:pt x="234" y="249"/>
                </a:lnTo>
                <a:lnTo>
                  <a:pt x="255" y="349"/>
                </a:lnTo>
                <a:lnTo>
                  <a:pt x="159" y="411"/>
                </a:lnTo>
                <a:lnTo>
                  <a:pt x="141" y="475"/>
                </a:lnTo>
                <a:lnTo>
                  <a:pt x="234" y="444"/>
                </a:lnTo>
                <a:lnTo>
                  <a:pt x="248" y="471"/>
                </a:lnTo>
                <a:lnTo>
                  <a:pt x="289" y="516"/>
                </a:lnTo>
                <a:lnTo>
                  <a:pt x="377" y="528"/>
                </a:lnTo>
                <a:lnTo>
                  <a:pt x="209" y="660"/>
                </a:lnTo>
                <a:lnTo>
                  <a:pt x="133" y="636"/>
                </a:lnTo>
                <a:lnTo>
                  <a:pt x="100" y="746"/>
                </a:lnTo>
                <a:lnTo>
                  <a:pt x="0" y="723"/>
                </a:lnTo>
                <a:lnTo>
                  <a:pt x="49" y="625"/>
                </a:lnTo>
                <a:lnTo>
                  <a:pt x="91" y="514"/>
                </a:lnTo>
                <a:lnTo>
                  <a:pt x="129" y="264"/>
                </a:lnTo>
                <a:lnTo>
                  <a:pt x="132" y="204"/>
                </a:lnTo>
                <a:lnTo>
                  <a:pt x="131" y="129"/>
                </a:lnTo>
                <a:lnTo>
                  <a:pt x="110" y="0"/>
                </a:lnTo>
                <a:close/>
              </a:path>
            </a:pathLst>
          </a:custGeom>
          <a:solidFill>
            <a:srgbClr val="000000"/>
          </a:solidFill>
          <a:ln w="9525">
            <a:noFill/>
            <a:round/>
            <a:headEnd/>
            <a:tailEnd/>
          </a:ln>
        </p:spPr>
        <p:txBody>
          <a:bodyPr/>
          <a:lstStyle/>
          <a:p>
            <a:endParaRPr lang="es-ES"/>
          </a:p>
        </p:txBody>
      </p:sp>
      <p:sp>
        <p:nvSpPr>
          <p:cNvPr id="99376" name="Freeform 48"/>
          <p:cNvSpPr>
            <a:spLocks/>
          </p:cNvSpPr>
          <p:nvPr/>
        </p:nvSpPr>
        <p:spPr bwMode="auto">
          <a:xfrm>
            <a:off x="2933700" y="3182938"/>
            <a:ext cx="584200" cy="1046162"/>
          </a:xfrm>
          <a:custGeom>
            <a:avLst/>
            <a:gdLst>
              <a:gd name="T0" fmla="*/ 31 w 368"/>
              <a:gd name="T1" fmla="*/ 0 h 659"/>
              <a:gd name="T2" fmla="*/ 149 w 368"/>
              <a:gd name="T3" fmla="*/ 63 h 659"/>
              <a:gd name="T4" fmla="*/ 200 w 368"/>
              <a:gd name="T5" fmla="*/ 190 h 659"/>
              <a:gd name="T6" fmla="*/ 236 w 368"/>
              <a:gd name="T7" fmla="*/ 335 h 659"/>
              <a:gd name="T8" fmla="*/ 254 w 368"/>
              <a:gd name="T9" fmla="*/ 415 h 659"/>
              <a:gd name="T10" fmla="*/ 317 w 368"/>
              <a:gd name="T11" fmla="*/ 437 h 659"/>
              <a:gd name="T12" fmla="*/ 321 w 368"/>
              <a:gd name="T13" fmla="*/ 501 h 659"/>
              <a:gd name="T14" fmla="*/ 348 w 368"/>
              <a:gd name="T15" fmla="*/ 562 h 659"/>
              <a:gd name="T16" fmla="*/ 368 w 368"/>
              <a:gd name="T17" fmla="*/ 595 h 659"/>
              <a:gd name="T18" fmla="*/ 360 w 368"/>
              <a:gd name="T19" fmla="*/ 626 h 659"/>
              <a:gd name="T20" fmla="*/ 289 w 368"/>
              <a:gd name="T21" fmla="*/ 648 h 659"/>
              <a:gd name="T22" fmla="*/ 242 w 368"/>
              <a:gd name="T23" fmla="*/ 659 h 659"/>
              <a:gd name="T24" fmla="*/ 321 w 368"/>
              <a:gd name="T25" fmla="*/ 600 h 659"/>
              <a:gd name="T26" fmla="*/ 283 w 368"/>
              <a:gd name="T27" fmla="*/ 519 h 659"/>
              <a:gd name="T28" fmla="*/ 271 w 368"/>
              <a:gd name="T29" fmla="*/ 456 h 659"/>
              <a:gd name="T30" fmla="*/ 221 w 368"/>
              <a:gd name="T31" fmla="*/ 464 h 659"/>
              <a:gd name="T32" fmla="*/ 149 w 368"/>
              <a:gd name="T33" fmla="*/ 482 h 659"/>
              <a:gd name="T34" fmla="*/ 57 w 368"/>
              <a:gd name="T35" fmla="*/ 532 h 659"/>
              <a:gd name="T36" fmla="*/ 107 w 368"/>
              <a:gd name="T37" fmla="*/ 460 h 659"/>
              <a:gd name="T38" fmla="*/ 217 w 368"/>
              <a:gd name="T39" fmla="*/ 415 h 659"/>
              <a:gd name="T40" fmla="*/ 178 w 368"/>
              <a:gd name="T41" fmla="*/ 221 h 659"/>
              <a:gd name="T42" fmla="*/ 132 w 368"/>
              <a:gd name="T43" fmla="*/ 100 h 659"/>
              <a:gd name="T44" fmla="*/ 0 w 368"/>
              <a:gd name="T45" fmla="*/ 30 h 659"/>
              <a:gd name="T46" fmla="*/ 31 w 368"/>
              <a:gd name="T47" fmla="*/ 0 h 659"/>
              <a:gd name="T48" fmla="*/ 31 w 368"/>
              <a:gd name="T49" fmla="*/ 0 h 65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8"/>
              <a:gd name="T76" fmla="*/ 0 h 659"/>
              <a:gd name="T77" fmla="*/ 368 w 368"/>
              <a:gd name="T78" fmla="*/ 659 h 65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8" h="659">
                <a:moveTo>
                  <a:pt x="31" y="0"/>
                </a:moveTo>
                <a:lnTo>
                  <a:pt x="149" y="63"/>
                </a:lnTo>
                <a:lnTo>
                  <a:pt x="200" y="190"/>
                </a:lnTo>
                <a:lnTo>
                  <a:pt x="236" y="335"/>
                </a:lnTo>
                <a:lnTo>
                  <a:pt x="254" y="415"/>
                </a:lnTo>
                <a:lnTo>
                  <a:pt x="317" y="437"/>
                </a:lnTo>
                <a:lnTo>
                  <a:pt x="321" y="501"/>
                </a:lnTo>
                <a:lnTo>
                  <a:pt x="348" y="562"/>
                </a:lnTo>
                <a:lnTo>
                  <a:pt x="368" y="595"/>
                </a:lnTo>
                <a:lnTo>
                  <a:pt x="360" y="626"/>
                </a:lnTo>
                <a:lnTo>
                  <a:pt x="289" y="648"/>
                </a:lnTo>
                <a:lnTo>
                  <a:pt x="242" y="659"/>
                </a:lnTo>
                <a:lnTo>
                  <a:pt x="321" y="600"/>
                </a:lnTo>
                <a:lnTo>
                  <a:pt x="283" y="519"/>
                </a:lnTo>
                <a:lnTo>
                  <a:pt x="271" y="456"/>
                </a:lnTo>
                <a:lnTo>
                  <a:pt x="221" y="464"/>
                </a:lnTo>
                <a:lnTo>
                  <a:pt x="149" y="482"/>
                </a:lnTo>
                <a:lnTo>
                  <a:pt x="57" y="532"/>
                </a:lnTo>
                <a:lnTo>
                  <a:pt x="107" y="460"/>
                </a:lnTo>
                <a:lnTo>
                  <a:pt x="217" y="415"/>
                </a:lnTo>
                <a:lnTo>
                  <a:pt x="178" y="221"/>
                </a:lnTo>
                <a:lnTo>
                  <a:pt x="132" y="100"/>
                </a:lnTo>
                <a:lnTo>
                  <a:pt x="0" y="30"/>
                </a:lnTo>
                <a:lnTo>
                  <a:pt x="31" y="0"/>
                </a:lnTo>
                <a:close/>
              </a:path>
            </a:pathLst>
          </a:custGeom>
          <a:solidFill>
            <a:srgbClr val="000000"/>
          </a:solidFill>
          <a:ln w="9525">
            <a:noFill/>
            <a:round/>
            <a:headEnd/>
            <a:tailEnd/>
          </a:ln>
        </p:spPr>
        <p:txBody>
          <a:bodyPr/>
          <a:lstStyle/>
          <a:p>
            <a:endParaRPr lang="es-ES"/>
          </a:p>
        </p:txBody>
      </p:sp>
      <p:sp>
        <p:nvSpPr>
          <p:cNvPr id="99377" name="Freeform 49"/>
          <p:cNvSpPr>
            <a:spLocks/>
          </p:cNvSpPr>
          <p:nvPr/>
        </p:nvSpPr>
        <p:spPr bwMode="auto">
          <a:xfrm>
            <a:off x="2613025" y="4478338"/>
            <a:ext cx="1152525" cy="1462087"/>
          </a:xfrm>
          <a:custGeom>
            <a:avLst/>
            <a:gdLst>
              <a:gd name="T0" fmla="*/ 168 w 726"/>
              <a:gd name="T1" fmla="*/ 0 h 921"/>
              <a:gd name="T2" fmla="*/ 271 w 726"/>
              <a:gd name="T3" fmla="*/ 23 h 921"/>
              <a:gd name="T4" fmla="*/ 403 w 726"/>
              <a:gd name="T5" fmla="*/ 102 h 921"/>
              <a:gd name="T6" fmla="*/ 464 w 726"/>
              <a:gd name="T7" fmla="*/ 160 h 921"/>
              <a:gd name="T8" fmla="*/ 519 w 726"/>
              <a:gd name="T9" fmla="*/ 231 h 921"/>
              <a:gd name="T10" fmla="*/ 571 w 726"/>
              <a:gd name="T11" fmla="*/ 315 h 921"/>
              <a:gd name="T12" fmla="*/ 618 w 726"/>
              <a:gd name="T13" fmla="*/ 410 h 921"/>
              <a:gd name="T14" fmla="*/ 687 w 726"/>
              <a:gd name="T15" fmla="*/ 618 h 921"/>
              <a:gd name="T16" fmla="*/ 726 w 726"/>
              <a:gd name="T17" fmla="*/ 903 h 921"/>
              <a:gd name="T18" fmla="*/ 552 w 726"/>
              <a:gd name="T19" fmla="*/ 921 h 921"/>
              <a:gd name="T20" fmla="*/ 570 w 726"/>
              <a:gd name="T21" fmla="*/ 867 h 921"/>
              <a:gd name="T22" fmla="*/ 671 w 726"/>
              <a:gd name="T23" fmla="*/ 876 h 921"/>
              <a:gd name="T24" fmla="*/ 654 w 726"/>
              <a:gd name="T25" fmla="*/ 641 h 921"/>
              <a:gd name="T26" fmla="*/ 634 w 726"/>
              <a:gd name="T27" fmla="*/ 562 h 921"/>
              <a:gd name="T28" fmla="*/ 608 w 726"/>
              <a:gd name="T29" fmla="*/ 487 h 921"/>
              <a:gd name="T30" fmla="*/ 577 w 726"/>
              <a:gd name="T31" fmla="*/ 416 h 921"/>
              <a:gd name="T32" fmla="*/ 544 w 726"/>
              <a:gd name="T33" fmla="*/ 348 h 921"/>
              <a:gd name="T34" fmla="*/ 504 w 726"/>
              <a:gd name="T35" fmla="*/ 278 h 921"/>
              <a:gd name="T36" fmla="*/ 448 w 726"/>
              <a:gd name="T37" fmla="*/ 206 h 921"/>
              <a:gd name="T38" fmla="*/ 378 w 726"/>
              <a:gd name="T39" fmla="*/ 138 h 921"/>
              <a:gd name="T40" fmla="*/ 338 w 726"/>
              <a:gd name="T41" fmla="*/ 107 h 921"/>
              <a:gd name="T42" fmla="*/ 294 w 726"/>
              <a:gd name="T43" fmla="*/ 81 h 921"/>
              <a:gd name="T44" fmla="*/ 198 w 726"/>
              <a:gd name="T45" fmla="*/ 45 h 921"/>
              <a:gd name="T46" fmla="*/ 102 w 726"/>
              <a:gd name="T47" fmla="*/ 26 h 921"/>
              <a:gd name="T48" fmla="*/ 0 w 726"/>
              <a:gd name="T49" fmla="*/ 20 h 921"/>
              <a:gd name="T50" fmla="*/ 168 w 726"/>
              <a:gd name="T51" fmla="*/ 0 h 921"/>
              <a:gd name="T52" fmla="*/ 168 w 726"/>
              <a:gd name="T53" fmla="*/ 0 h 9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26"/>
              <a:gd name="T82" fmla="*/ 0 h 921"/>
              <a:gd name="T83" fmla="*/ 726 w 726"/>
              <a:gd name="T84" fmla="*/ 921 h 9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26" h="921">
                <a:moveTo>
                  <a:pt x="168" y="0"/>
                </a:moveTo>
                <a:lnTo>
                  <a:pt x="271" y="23"/>
                </a:lnTo>
                <a:lnTo>
                  <a:pt x="403" y="102"/>
                </a:lnTo>
                <a:lnTo>
                  <a:pt x="464" y="160"/>
                </a:lnTo>
                <a:lnTo>
                  <a:pt x="519" y="231"/>
                </a:lnTo>
                <a:lnTo>
                  <a:pt x="571" y="315"/>
                </a:lnTo>
                <a:lnTo>
                  <a:pt x="618" y="410"/>
                </a:lnTo>
                <a:lnTo>
                  <a:pt x="687" y="618"/>
                </a:lnTo>
                <a:lnTo>
                  <a:pt x="726" y="903"/>
                </a:lnTo>
                <a:lnTo>
                  <a:pt x="552" y="921"/>
                </a:lnTo>
                <a:lnTo>
                  <a:pt x="570" y="867"/>
                </a:lnTo>
                <a:lnTo>
                  <a:pt x="671" y="876"/>
                </a:lnTo>
                <a:lnTo>
                  <a:pt x="654" y="641"/>
                </a:lnTo>
                <a:lnTo>
                  <a:pt x="634" y="562"/>
                </a:lnTo>
                <a:lnTo>
                  <a:pt x="608" y="487"/>
                </a:lnTo>
                <a:lnTo>
                  <a:pt x="577" y="416"/>
                </a:lnTo>
                <a:lnTo>
                  <a:pt x="544" y="348"/>
                </a:lnTo>
                <a:lnTo>
                  <a:pt x="504" y="278"/>
                </a:lnTo>
                <a:lnTo>
                  <a:pt x="448" y="206"/>
                </a:lnTo>
                <a:lnTo>
                  <a:pt x="378" y="138"/>
                </a:lnTo>
                <a:lnTo>
                  <a:pt x="338" y="107"/>
                </a:lnTo>
                <a:lnTo>
                  <a:pt x="294" y="81"/>
                </a:lnTo>
                <a:lnTo>
                  <a:pt x="198" y="45"/>
                </a:lnTo>
                <a:lnTo>
                  <a:pt x="102" y="26"/>
                </a:lnTo>
                <a:lnTo>
                  <a:pt x="0" y="20"/>
                </a:lnTo>
                <a:lnTo>
                  <a:pt x="168" y="0"/>
                </a:lnTo>
                <a:close/>
              </a:path>
            </a:pathLst>
          </a:custGeom>
          <a:solidFill>
            <a:srgbClr val="000000"/>
          </a:solidFill>
          <a:ln w="9525">
            <a:noFill/>
            <a:round/>
            <a:headEnd/>
            <a:tailEnd/>
          </a:ln>
        </p:spPr>
        <p:txBody>
          <a:bodyPr/>
          <a:lstStyle/>
          <a:p>
            <a:endParaRPr lang="es-ES"/>
          </a:p>
        </p:txBody>
      </p:sp>
      <p:sp>
        <p:nvSpPr>
          <p:cNvPr id="99378" name="Freeform 50"/>
          <p:cNvSpPr>
            <a:spLocks/>
          </p:cNvSpPr>
          <p:nvPr/>
        </p:nvSpPr>
        <p:spPr bwMode="auto">
          <a:xfrm>
            <a:off x="1639888" y="4930775"/>
            <a:ext cx="1849437" cy="968375"/>
          </a:xfrm>
          <a:custGeom>
            <a:avLst/>
            <a:gdLst>
              <a:gd name="T0" fmla="*/ 0 w 1165"/>
              <a:gd name="T1" fmla="*/ 609 h 610"/>
              <a:gd name="T2" fmla="*/ 174 w 1165"/>
              <a:gd name="T3" fmla="*/ 610 h 610"/>
              <a:gd name="T4" fmla="*/ 206 w 1165"/>
              <a:gd name="T5" fmla="*/ 429 h 610"/>
              <a:gd name="T6" fmla="*/ 231 w 1165"/>
              <a:gd name="T7" fmla="*/ 368 h 610"/>
              <a:gd name="T8" fmla="*/ 265 w 1165"/>
              <a:gd name="T9" fmla="*/ 307 h 610"/>
              <a:gd name="T10" fmla="*/ 305 w 1165"/>
              <a:gd name="T11" fmla="*/ 250 h 610"/>
              <a:gd name="T12" fmla="*/ 345 w 1165"/>
              <a:gd name="T13" fmla="*/ 199 h 610"/>
              <a:gd name="T14" fmla="*/ 381 w 1165"/>
              <a:gd name="T15" fmla="*/ 156 h 610"/>
              <a:gd name="T16" fmla="*/ 415 w 1165"/>
              <a:gd name="T17" fmla="*/ 121 h 610"/>
              <a:gd name="T18" fmla="*/ 484 w 1165"/>
              <a:gd name="T19" fmla="*/ 72 h 610"/>
              <a:gd name="T20" fmla="*/ 566 w 1165"/>
              <a:gd name="T21" fmla="*/ 41 h 610"/>
              <a:gd name="T22" fmla="*/ 661 w 1165"/>
              <a:gd name="T23" fmla="*/ 41 h 610"/>
              <a:gd name="T24" fmla="*/ 758 w 1165"/>
              <a:gd name="T25" fmla="*/ 76 h 610"/>
              <a:gd name="T26" fmla="*/ 841 w 1165"/>
              <a:gd name="T27" fmla="*/ 127 h 610"/>
              <a:gd name="T28" fmla="*/ 947 w 1165"/>
              <a:gd name="T29" fmla="*/ 252 h 610"/>
              <a:gd name="T30" fmla="*/ 992 w 1165"/>
              <a:gd name="T31" fmla="*/ 393 h 610"/>
              <a:gd name="T32" fmla="*/ 1015 w 1165"/>
              <a:gd name="T33" fmla="*/ 474 h 610"/>
              <a:gd name="T34" fmla="*/ 1165 w 1165"/>
              <a:gd name="T35" fmla="*/ 478 h 610"/>
              <a:gd name="T36" fmla="*/ 1151 w 1165"/>
              <a:gd name="T37" fmla="*/ 394 h 610"/>
              <a:gd name="T38" fmla="*/ 1132 w 1165"/>
              <a:gd name="T39" fmla="*/ 320 h 610"/>
              <a:gd name="T40" fmla="*/ 1107 w 1165"/>
              <a:gd name="T41" fmla="*/ 252 h 610"/>
              <a:gd name="T42" fmla="*/ 1065 w 1165"/>
              <a:gd name="T43" fmla="*/ 178 h 610"/>
              <a:gd name="T44" fmla="*/ 1040 w 1165"/>
              <a:gd name="T45" fmla="*/ 148 h 610"/>
              <a:gd name="T46" fmla="*/ 1015 w 1165"/>
              <a:gd name="T47" fmla="*/ 134 h 610"/>
              <a:gd name="T48" fmla="*/ 931 w 1165"/>
              <a:gd name="T49" fmla="*/ 150 h 610"/>
              <a:gd name="T50" fmla="*/ 962 w 1165"/>
              <a:gd name="T51" fmla="*/ 96 h 610"/>
              <a:gd name="T52" fmla="*/ 912 w 1165"/>
              <a:gd name="T53" fmla="*/ 64 h 610"/>
              <a:gd name="T54" fmla="*/ 855 w 1165"/>
              <a:gd name="T55" fmla="*/ 38 h 610"/>
              <a:gd name="T56" fmla="*/ 737 w 1165"/>
              <a:gd name="T57" fmla="*/ 0 h 610"/>
              <a:gd name="T58" fmla="*/ 521 w 1165"/>
              <a:gd name="T59" fmla="*/ 4 h 610"/>
              <a:gd name="T60" fmla="*/ 439 w 1165"/>
              <a:gd name="T61" fmla="*/ 47 h 610"/>
              <a:gd name="T62" fmla="*/ 370 w 1165"/>
              <a:gd name="T63" fmla="*/ 108 h 610"/>
              <a:gd name="T64" fmla="*/ 309 w 1165"/>
              <a:gd name="T65" fmla="*/ 180 h 610"/>
              <a:gd name="T66" fmla="*/ 252 w 1165"/>
              <a:gd name="T67" fmla="*/ 257 h 610"/>
              <a:gd name="T68" fmla="*/ 164 w 1165"/>
              <a:gd name="T69" fmla="*/ 419 h 610"/>
              <a:gd name="T70" fmla="*/ 118 w 1165"/>
              <a:gd name="T71" fmla="*/ 569 h 610"/>
              <a:gd name="T72" fmla="*/ 47 w 1165"/>
              <a:gd name="T73" fmla="*/ 579 h 610"/>
              <a:gd name="T74" fmla="*/ 4 w 1165"/>
              <a:gd name="T75" fmla="*/ 573 h 610"/>
              <a:gd name="T76" fmla="*/ 0 w 1165"/>
              <a:gd name="T77" fmla="*/ 609 h 610"/>
              <a:gd name="T78" fmla="*/ 0 w 1165"/>
              <a:gd name="T79" fmla="*/ 609 h 6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65"/>
              <a:gd name="T121" fmla="*/ 0 h 610"/>
              <a:gd name="T122" fmla="*/ 1165 w 1165"/>
              <a:gd name="T123" fmla="*/ 610 h 6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65" h="610">
                <a:moveTo>
                  <a:pt x="0" y="609"/>
                </a:moveTo>
                <a:lnTo>
                  <a:pt x="174" y="610"/>
                </a:lnTo>
                <a:lnTo>
                  <a:pt x="206" y="429"/>
                </a:lnTo>
                <a:lnTo>
                  <a:pt x="231" y="368"/>
                </a:lnTo>
                <a:lnTo>
                  <a:pt x="265" y="307"/>
                </a:lnTo>
                <a:lnTo>
                  <a:pt x="305" y="250"/>
                </a:lnTo>
                <a:lnTo>
                  <a:pt x="345" y="199"/>
                </a:lnTo>
                <a:lnTo>
                  <a:pt x="381" y="156"/>
                </a:lnTo>
                <a:lnTo>
                  <a:pt x="415" y="121"/>
                </a:lnTo>
                <a:lnTo>
                  <a:pt x="484" y="72"/>
                </a:lnTo>
                <a:lnTo>
                  <a:pt x="566" y="41"/>
                </a:lnTo>
                <a:lnTo>
                  <a:pt x="661" y="41"/>
                </a:lnTo>
                <a:lnTo>
                  <a:pt x="758" y="76"/>
                </a:lnTo>
                <a:lnTo>
                  <a:pt x="841" y="127"/>
                </a:lnTo>
                <a:lnTo>
                  <a:pt x="947" y="252"/>
                </a:lnTo>
                <a:lnTo>
                  <a:pt x="992" y="393"/>
                </a:lnTo>
                <a:lnTo>
                  <a:pt x="1015" y="474"/>
                </a:lnTo>
                <a:lnTo>
                  <a:pt x="1165" y="478"/>
                </a:lnTo>
                <a:lnTo>
                  <a:pt x="1151" y="394"/>
                </a:lnTo>
                <a:lnTo>
                  <a:pt x="1132" y="320"/>
                </a:lnTo>
                <a:lnTo>
                  <a:pt x="1107" y="252"/>
                </a:lnTo>
                <a:lnTo>
                  <a:pt x="1065" y="178"/>
                </a:lnTo>
                <a:lnTo>
                  <a:pt x="1040" y="148"/>
                </a:lnTo>
                <a:lnTo>
                  <a:pt x="1015" y="134"/>
                </a:lnTo>
                <a:lnTo>
                  <a:pt x="931" y="150"/>
                </a:lnTo>
                <a:lnTo>
                  <a:pt x="962" y="96"/>
                </a:lnTo>
                <a:lnTo>
                  <a:pt x="912" y="64"/>
                </a:lnTo>
                <a:lnTo>
                  <a:pt x="855" y="38"/>
                </a:lnTo>
                <a:lnTo>
                  <a:pt x="737" y="0"/>
                </a:lnTo>
                <a:lnTo>
                  <a:pt x="521" y="4"/>
                </a:lnTo>
                <a:lnTo>
                  <a:pt x="439" y="47"/>
                </a:lnTo>
                <a:lnTo>
                  <a:pt x="370" y="108"/>
                </a:lnTo>
                <a:lnTo>
                  <a:pt x="309" y="180"/>
                </a:lnTo>
                <a:lnTo>
                  <a:pt x="252" y="257"/>
                </a:lnTo>
                <a:lnTo>
                  <a:pt x="164" y="419"/>
                </a:lnTo>
                <a:lnTo>
                  <a:pt x="118" y="569"/>
                </a:lnTo>
                <a:lnTo>
                  <a:pt x="47" y="579"/>
                </a:lnTo>
                <a:lnTo>
                  <a:pt x="4" y="573"/>
                </a:lnTo>
                <a:lnTo>
                  <a:pt x="0" y="609"/>
                </a:lnTo>
                <a:close/>
              </a:path>
            </a:pathLst>
          </a:custGeom>
          <a:solidFill>
            <a:srgbClr val="000000"/>
          </a:solidFill>
          <a:ln w="9525">
            <a:noFill/>
            <a:round/>
            <a:headEnd/>
            <a:tailEnd/>
          </a:ln>
        </p:spPr>
        <p:txBody>
          <a:bodyPr/>
          <a:lstStyle/>
          <a:p>
            <a:endParaRPr lang="es-ES"/>
          </a:p>
        </p:txBody>
      </p:sp>
      <p:sp>
        <p:nvSpPr>
          <p:cNvPr id="99379" name="Freeform 51"/>
          <p:cNvSpPr>
            <a:spLocks/>
          </p:cNvSpPr>
          <p:nvPr/>
        </p:nvSpPr>
        <p:spPr bwMode="auto">
          <a:xfrm>
            <a:off x="3089275" y="5624513"/>
            <a:ext cx="655638" cy="565150"/>
          </a:xfrm>
          <a:custGeom>
            <a:avLst/>
            <a:gdLst>
              <a:gd name="T0" fmla="*/ 144 w 413"/>
              <a:gd name="T1" fmla="*/ 0 h 356"/>
              <a:gd name="T2" fmla="*/ 325 w 413"/>
              <a:gd name="T3" fmla="*/ 19 h 356"/>
              <a:gd name="T4" fmla="*/ 273 w 413"/>
              <a:gd name="T5" fmla="*/ 212 h 356"/>
              <a:gd name="T6" fmla="*/ 211 w 413"/>
              <a:gd name="T7" fmla="*/ 245 h 356"/>
              <a:gd name="T8" fmla="*/ 252 w 413"/>
              <a:gd name="T9" fmla="*/ 41 h 356"/>
              <a:gd name="T10" fmla="*/ 55 w 413"/>
              <a:gd name="T11" fmla="*/ 46 h 356"/>
              <a:gd name="T12" fmla="*/ 123 w 413"/>
              <a:gd name="T13" fmla="*/ 118 h 356"/>
              <a:gd name="T14" fmla="*/ 152 w 413"/>
              <a:gd name="T15" fmla="*/ 190 h 356"/>
              <a:gd name="T16" fmla="*/ 119 w 413"/>
              <a:gd name="T17" fmla="*/ 276 h 356"/>
              <a:gd name="T18" fmla="*/ 215 w 413"/>
              <a:gd name="T19" fmla="*/ 307 h 356"/>
              <a:gd name="T20" fmla="*/ 299 w 413"/>
              <a:gd name="T21" fmla="*/ 266 h 356"/>
              <a:gd name="T22" fmla="*/ 366 w 413"/>
              <a:gd name="T23" fmla="*/ 289 h 356"/>
              <a:gd name="T24" fmla="*/ 413 w 413"/>
              <a:gd name="T25" fmla="*/ 356 h 356"/>
              <a:gd name="T26" fmla="*/ 206 w 413"/>
              <a:gd name="T27" fmla="*/ 356 h 356"/>
              <a:gd name="T28" fmla="*/ 156 w 413"/>
              <a:gd name="T29" fmla="*/ 317 h 356"/>
              <a:gd name="T30" fmla="*/ 55 w 413"/>
              <a:gd name="T31" fmla="*/ 307 h 356"/>
              <a:gd name="T32" fmla="*/ 88 w 413"/>
              <a:gd name="T33" fmla="*/ 194 h 356"/>
              <a:gd name="T34" fmla="*/ 69 w 413"/>
              <a:gd name="T35" fmla="*/ 135 h 356"/>
              <a:gd name="T36" fmla="*/ 39 w 413"/>
              <a:gd name="T37" fmla="*/ 76 h 356"/>
              <a:gd name="T38" fmla="*/ 0 w 413"/>
              <a:gd name="T39" fmla="*/ 14 h 356"/>
              <a:gd name="T40" fmla="*/ 144 w 413"/>
              <a:gd name="T41" fmla="*/ 0 h 356"/>
              <a:gd name="T42" fmla="*/ 144 w 413"/>
              <a:gd name="T43" fmla="*/ 0 h 3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3"/>
              <a:gd name="T67" fmla="*/ 0 h 356"/>
              <a:gd name="T68" fmla="*/ 413 w 413"/>
              <a:gd name="T69" fmla="*/ 356 h 3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3" h="356">
                <a:moveTo>
                  <a:pt x="144" y="0"/>
                </a:moveTo>
                <a:lnTo>
                  <a:pt x="325" y="19"/>
                </a:lnTo>
                <a:lnTo>
                  <a:pt x="273" y="212"/>
                </a:lnTo>
                <a:lnTo>
                  <a:pt x="211" y="245"/>
                </a:lnTo>
                <a:lnTo>
                  <a:pt x="252" y="41"/>
                </a:lnTo>
                <a:lnTo>
                  <a:pt x="55" y="46"/>
                </a:lnTo>
                <a:lnTo>
                  <a:pt x="123" y="118"/>
                </a:lnTo>
                <a:lnTo>
                  <a:pt x="152" y="190"/>
                </a:lnTo>
                <a:lnTo>
                  <a:pt x="119" y="276"/>
                </a:lnTo>
                <a:lnTo>
                  <a:pt x="215" y="307"/>
                </a:lnTo>
                <a:lnTo>
                  <a:pt x="299" y="266"/>
                </a:lnTo>
                <a:lnTo>
                  <a:pt x="366" y="289"/>
                </a:lnTo>
                <a:lnTo>
                  <a:pt x="413" y="356"/>
                </a:lnTo>
                <a:lnTo>
                  <a:pt x="206" y="356"/>
                </a:lnTo>
                <a:lnTo>
                  <a:pt x="156" y="317"/>
                </a:lnTo>
                <a:lnTo>
                  <a:pt x="55" y="307"/>
                </a:lnTo>
                <a:lnTo>
                  <a:pt x="88" y="194"/>
                </a:lnTo>
                <a:lnTo>
                  <a:pt x="69" y="135"/>
                </a:lnTo>
                <a:lnTo>
                  <a:pt x="39" y="76"/>
                </a:lnTo>
                <a:lnTo>
                  <a:pt x="0" y="14"/>
                </a:lnTo>
                <a:lnTo>
                  <a:pt x="144" y="0"/>
                </a:lnTo>
                <a:close/>
              </a:path>
            </a:pathLst>
          </a:custGeom>
          <a:solidFill>
            <a:srgbClr val="000000"/>
          </a:solidFill>
          <a:ln w="9525">
            <a:noFill/>
            <a:round/>
            <a:headEnd/>
            <a:tailEnd/>
          </a:ln>
        </p:spPr>
        <p:txBody>
          <a:bodyPr/>
          <a:lstStyle/>
          <a:p>
            <a:endParaRPr lang="es-ES"/>
          </a:p>
        </p:txBody>
      </p:sp>
      <p:sp>
        <p:nvSpPr>
          <p:cNvPr id="99380" name="Freeform 52"/>
          <p:cNvSpPr>
            <a:spLocks/>
          </p:cNvSpPr>
          <p:nvPr/>
        </p:nvSpPr>
        <p:spPr bwMode="auto">
          <a:xfrm>
            <a:off x="1435100" y="4776788"/>
            <a:ext cx="676275" cy="852487"/>
          </a:xfrm>
          <a:custGeom>
            <a:avLst/>
            <a:gdLst>
              <a:gd name="T0" fmla="*/ 175 w 426"/>
              <a:gd name="T1" fmla="*/ 43 h 537"/>
              <a:gd name="T2" fmla="*/ 136 w 426"/>
              <a:gd name="T3" fmla="*/ 86 h 537"/>
              <a:gd name="T4" fmla="*/ 66 w 426"/>
              <a:gd name="T5" fmla="*/ 220 h 537"/>
              <a:gd name="T6" fmla="*/ 17 w 426"/>
              <a:gd name="T7" fmla="*/ 424 h 537"/>
              <a:gd name="T8" fmla="*/ 0 w 426"/>
              <a:gd name="T9" fmla="*/ 534 h 537"/>
              <a:gd name="T10" fmla="*/ 116 w 426"/>
              <a:gd name="T11" fmla="*/ 537 h 537"/>
              <a:gd name="T12" fmla="*/ 114 w 426"/>
              <a:gd name="T13" fmla="*/ 442 h 537"/>
              <a:gd name="T14" fmla="*/ 137 w 426"/>
              <a:gd name="T15" fmla="*/ 352 h 537"/>
              <a:gd name="T16" fmla="*/ 177 w 426"/>
              <a:gd name="T17" fmla="*/ 399 h 537"/>
              <a:gd name="T18" fmla="*/ 194 w 426"/>
              <a:gd name="T19" fmla="*/ 483 h 537"/>
              <a:gd name="T20" fmla="*/ 308 w 426"/>
              <a:gd name="T21" fmla="*/ 514 h 537"/>
              <a:gd name="T22" fmla="*/ 312 w 426"/>
              <a:gd name="T23" fmla="*/ 489 h 537"/>
              <a:gd name="T24" fmla="*/ 280 w 426"/>
              <a:gd name="T25" fmla="*/ 436 h 537"/>
              <a:gd name="T26" fmla="*/ 264 w 426"/>
              <a:gd name="T27" fmla="*/ 360 h 537"/>
              <a:gd name="T28" fmla="*/ 331 w 426"/>
              <a:gd name="T29" fmla="*/ 302 h 537"/>
              <a:gd name="T30" fmla="*/ 381 w 426"/>
              <a:gd name="T31" fmla="*/ 381 h 537"/>
              <a:gd name="T32" fmla="*/ 411 w 426"/>
              <a:gd name="T33" fmla="*/ 329 h 537"/>
              <a:gd name="T34" fmla="*/ 426 w 426"/>
              <a:gd name="T35" fmla="*/ 264 h 537"/>
              <a:gd name="T36" fmla="*/ 396 w 426"/>
              <a:gd name="T37" fmla="*/ 205 h 537"/>
              <a:gd name="T38" fmla="*/ 355 w 426"/>
              <a:gd name="T39" fmla="*/ 171 h 537"/>
              <a:gd name="T40" fmla="*/ 331 w 426"/>
              <a:gd name="T41" fmla="*/ 158 h 537"/>
              <a:gd name="T42" fmla="*/ 241 w 426"/>
              <a:gd name="T43" fmla="*/ 191 h 537"/>
              <a:gd name="T44" fmla="*/ 219 w 426"/>
              <a:gd name="T45" fmla="*/ 167 h 537"/>
              <a:gd name="T46" fmla="*/ 247 w 426"/>
              <a:gd name="T47" fmla="*/ 111 h 537"/>
              <a:gd name="T48" fmla="*/ 307 w 426"/>
              <a:gd name="T49" fmla="*/ 72 h 537"/>
              <a:gd name="T50" fmla="*/ 343 w 426"/>
              <a:gd name="T51" fmla="*/ 54 h 537"/>
              <a:gd name="T52" fmla="*/ 312 w 426"/>
              <a:gd name="T53" fmla="*/ 23 h 537"/>
              <a:gd name="T54" fmla="*/ 226 w 426"/>
              <a:gd name="T55" fmla="*/ 0 h 537"/>
              <a:gd name="T56" fmla="*/ 196 w 426"/>
              <a:gd name="T57" fmla="*/ 36 h 537"/>
              <a:gd name="T58" fmla="*/ 175 w 426"/>
              <a:gd name="T59" fmla="*/ 43 h 537"/>
              <a:gd name="T60" fmla="*/ 175 w 426"/>
              <a:gd name="T61" fmla="*/ 43 h 53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26"/>
              <a:gd name="T94" fmla="*/ 0 h 537"/>
              <a:gd name="T95" fmla="*/ 426 w 426"/>
              <a:gd name="T96" fmla="*/ 537 h 53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26" h="537">
                <a:moveTo>
                  <a:pt x="175" y="43"/>
                </a:moveTo>
                <a:lnTo>
                  <a:pt x="136" y="86"/>
                </a:lnTo>
                <a:lnTo>
                  <a:pt x="66" y="220"/>
                </a:lnTo>
                <a:lnTo>
                  <a:pt x="17" y="424"/>
                </a:lnTo>
                <a:lnTo>
                  <a:pt x="0" y="534"/>
                </a:lnTo>
                <a:lnTo>
                  <a:pt x="116" y="537"/>
                </a:lnTo>
                <a:lnTo>
                  <a:pt x="114" y="442"/>
                </a:lnTo>
                <a:lnTo>
                  <a:pt x="137" y="352"/>
                </a:lnTo>
                <a:lnTo>
                  <a:pt x="177" y="399"/>
                </a:lnTo>
                <a:lnTo>
                  <a:pt x="194" y="483"/>
                </a:lnTo>
                <a:lnTo>
                  <a:pt x="308" y="514"/>
                </a:lnTo>
                <a:lnTo>
                  <a:pt x="312" y="489"/>
                </a:lnTo>
                <a:lnTo>
                  <a:pt x="280" y="436"/>
                </a:lnTo>
                <a:lnTo>
                  <a:pt x="264" y="360"/>
                </a:lnTo>
                <a:lnTo>
                  <a:pt x="331" y="302"/>
                </a:lnTo>
                <a:lnTo>
                  <a:pt x="381" y="381"/>
                </a:lnTo>
                <a:lnTo>
                  <a:pt x="411" y="329"/>
                </a:lnTo>
                <a:lnTo>
                  <a:pt x="426" y="264"/>
                </a:lnTo>
                <a:lnTo>
                  <a:pt x="396" y="205"/>
                </a:lnTo>
                <a:lnTo>
                  <a:pt x="355" y="171"/>
                </a:lnTo>
                <a:lnTo>
                  <a:pt x="331" y="158"/>
                </a:lnTo>
                <a:lnTo>
                  <a:pt x="241" y="191"/>
                </a:lnTo>
                <a:lnTo>
                  <a:pt x="219" y="167"/>
                </a:lnTo>
                <a:lnTo>
                  <a:pt x="247" y="111"/>
                </a:lnTo>
                <a:lnTo>
                  <a:pt x="307" y="72"/>
                </a:lnTo>
                <a:lnTo>
                  <a:pt x="343" y="54"/>
                </a:lnTo>
                <a:lnTo>
                  <a:pt x="312" y="23"/>
                </a:lnTo>
                <a:lnTo>
                  <a:pt x="226" y="0"/>
                </a:lnTo>
                <a:lnTo>
                  <a:pt x="196" y="36"/>
                </a:lnTo>
                <a:lnTo>
                  <a:pt x="175" y="43"/>
                </a:lnTo>
                <a:close/>
              </a:path>
            </a:pathLst>
          </a:custGeom>
          <a:solidFill>
            <a:srgbClr val="000000"/>
          </a:solidFill>
          <a:ln w="9525">
            <a:noFill/>
            <a:round/>
            <a:headEnd/>
            <a:tailEnd/>
          </a:ln>
        </p:spPr>
        <p:txBody>
          <a:bodyPr/>
          <a:lstStyle/>
          <a:p>
            <a:endParaRPr lang="es-ES"/>
          </a:p>
        </p:txBody>
      </p:sp>
      <p:sp>
        <p:nvSpPr>
          <p:cNvPr id="99381" name="Freeform 53"/>
          <p:cNvSpPr>
            <a:spLocks/>
          </p:cNvSpPr>
          <p:nvPr/>
        </p:nvSpPr>
        <p:spPr bwMode="auto">
          <a:xfrm>
            <a:off x="1290638" y="5595938"/>
            <a:ext cx="573087" cy="609600"/>
          </a:xfrm>
          <a:custGeom>
            <a:avLst/>
            <a:gdLst>
              <a:gd name="T0" fmla="*/ 116 w 361"/>
              <a:gd name="T1" fmla="*/ 0 h 384"/>
              <a:gd name="T2" fmla="*/ 0 w 361"/>
              <a:gd name="T3" fmla="*/ 10 h 384"/>
              <a:gd name="T4" fmla="*/ 22 w 361"/>
              <a:gd name="T5" fmla="*/ 64 h 384"/>
              <a:gd name="T6" fmla="*/ 56 w 361"/>
              <a:gd name="T7" fmla="*/ 160 h 384"/>
              <a:gd name="T8" fmla="*/ 54 w 361"/>
              <a:gd name="T9" fmla="*/ 242 h 384"/>
              <a:gd name="T10" fmla="*/ 33 w 361"/>
              <a:gd name="T11" fmla="*/ 284 h 384"/>
              <a:gd name="T12" fmla="*/ 25 w 361"/>
              <a:gd name="T13" fmla="*/ 337 h 384"/>
              <a:gd name="T14" fmla="*/ 139 w 361"/>
              <a:gd name="T15" fmla="*/ 352 h 384"/>
              <a:gd name="T16" fmla="*/ 186 w 361"/>
              <a:gd name="T17" fmla="*/ 384 h 384"/>
              <a:gd name="T18" fmla="*/ 361 w 361"/>
              <a:gd name="T19" fmla="*/ 374 h 384"/>
              <a:gd name="T20" fmla="*/ 355 w 361"/>
              <a:gd name="T21" fmla="*/ 348 h 384"/>
              <a:gd name="T22" fmla="*/ 329 w 361"/>
              <a:gd name="T23" fmla="*/ 307 h 384"/>
              <a:gd name="T24" fmla="*/ 255 w 361"/>
              <a:gd name="T25" fmla="*/ 280 h 384"/>
              <a:gd name="T26" fmla="*/ 146 w 361"/>
              <a:gd name="T27" fmla="*/ 296 h 384"/>
              <a:gd name="T28" fmla="*/ 125 w 361"/>
              <a:gd name="T29" fmla="*/ 274 h 384"/>
              <a:gd name="T30" fmla="*/ 127 w 361"/>
              <a:gd name="T31" fmla="*/ 242 h 384"/>
              <a:gd name="T32" fmla="*/ 148 w 361"/>
              <a:gd name="T33" fmla="*/ 172 h 384"/>
              <a:gd name="T34" fmla="*/ 124 w 361"/>
              <a:gd name="T35" fmla="*/ 93 h 384"/>
              <a:gd name="T36" fmla="*/ 81 w 361"/>
              <a:gd name="T37" fmla="*/ 48 h 384"/>
              <a:gd name="T38" fmla="*/ 56 w 361"/>
              <a:gd name="T39" fmla="*/ 25 h 384"/>
              <a:gd name="T40" fmla="*/ 207 w 361"/>
              <a:gd name="T41" fmla="*/ 21 h 384"/>
              <a:gd name="T42" fmla="*/ 116 w 361"/>
              <a:gd name="T43" fmla="*/ 0 h 384"/>
              <a:gd name="T44" fmla="*/ 116 w 361"/>
              <a:gd name="T45" fmla="*/ 0 h 3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1"/>
              <a:gd name="T70" fmla="*/ 0 h 384"/>
              <a:gd name="T71" fmla="*/ 361 w 361"/>
              <a:gd name="T72" fmla="*/ 384 h 38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1" h="384">
                <a:moveTo>
                  <a:pt x="116" y="0"/>
                </a:moveTo>
                <a:lnTo>
                  <a:pt x="0" y="10"/>
                </a:lnTo>
                <a:lnTo>
                  <a:pt x="22" y="64"/>
                </a:lnTo>
                <a:lnTo>
                  <a:pt x="56" y="160"/>
                </a:lnTo>
                <a:lnTo>
                  <a:pt x="54" y="242"/>
                </a:lnTo>
                <a:lnTo>
                  <a:pt x="33" y="284"/>
                </a:lnTo>
                <a:lnTo>
                  <a:pt x="25" y="337"/>
                </a:lnTo>
                <a:lnTo>
                  <a:pt x="139" y="352"/>
                </a:lnTo>
                <a:lnTo>
                  <a:pt x="186" y="384"/>
                </a:lnTo>
                <a:lnTo>
                  <a:pt x="361" y="374"/>
                </a:lnTo>
                <a:lnTo>
                  <a:pt x="355" y="348"/>
                </a:lnTo>
                <a:lnTo>
                  <a:pt x="329" y="307"/>
                </a:lnTo>
                <a:lnTo>
                  <a:pt x="255" y="280"/>
                </a:lnTo>
                <a:lnTo>
                  <a:pt x="146" y="296"/>
                </a:lnTo>
                <a:lnTo>
                  <a:pt x="125" y="274"/>
                </a:lnTo>
                <a:lnTo>
                  <a:pt x="127" y="242"/>
                </a:lnTo>
                <a:lnTo>
                  <a:pt x="148" y="172"/>
                </a:lnTo>
                <a:lnTo>
                  <a:pt x="124" y="93"/>
                </a:lnTo>
                <a:lnTo>
                  <a:pt x="81" y="48"/>
                </a:lnTo>
                <a:lnTo>
                  <a:pt x="56" y="25"/>
                </a:lnTo>
                <a:lnTo>
                  <a:pt x="207" y="21"/>
                </a:lnTo>
                <a:lnTo>
                  <a:pt x="116" y="0"/>
                </a:lnTo>
                <a:close/>
              </a:path>
            </a:pathLst>
          </a:custGeom>
          <a:solidFill>
            <a:srgbClr val="000000"/>
          </a:solidFill>
          <a:ln w="9525">
            <a:noFill/>
            <a:round/>
            <a:headEnd/>
            <a:tailEnd/>
          </a:ln>
        </p:spPr>
        <p:txBody>
          <a:bodyPr/>
          <a:lstStyle/>
          <a:p>
            <a:endParaRPr lang="es-ES"/>
          </a:p>
        </p:txBody>
      </p:sp>
      <p:sp>
        <p:nvSpPr>
          <p:cNvPr id="99382" name="Freeform 54"/>
          <p:cNvSpPr>
            <a:spLocks/>
          </p:cNvSpPr>
          <p:nvPr/>
        </p:nvSpPr>
        <p:spPr bwMode="auto">
          <a:xfrm>
            <a:off x="1474788" y="5595938"/>
            <a:ext cx="534987" cy="603250"/>
          </a:xfrm>
          <a:custGeom>
            <a:avLst/>
            <a:gdLst>
              <a:gd name="T0" fmla="*/ 0 w 337"/>
              <a:gd name="T1" fmla="*/ 0 h 380"/>
              <a:gd name="T2" fmla="*/ 170 w 337"/>
              <a:gd name="T3" fmla="*/ 17 h 380"/>
              <a:gd name="T4" fmla="*/ 147 w 337"/>
              <a:gd name="T5" fmla="*/ 63 h 380"/>
              <a:gd name="T6" fmla="*/ 121 w 337"/>
              <a:gd name="T7" fmla="*/ 144 h 380"/>
              <a:gd name="T8" fmla="*/ 133 w 337"/>
              <a:gd name="T9" fmla="*/ 220 h 380"/>
              <a:gd name="T10" fmla="*/ 220 w 337"/>
              <a:gd name="T11" fmla="*/ 224 h 380"/>
              <a:gd name="T12" fmla="*/ 301 w 337"/>
              <a:gd name="T13" fmla="*/ 271 h 380"/>
              <a:gd name="T14" fmla="*/ 337 w 337"/>
              <a:gd name="T15" fmla="*/ 372 h 380"/>
              <a:gd name="T16" fmla="*/ 283 w 337"/>
              <a:gd name="T17" fmla="*/ 380 h 380"/>
              <a:gd name="T18" fmla="*/ 133 w 337"/>
              <a:gd name="T19" fmla="*/ 378 h 380"/>
              <a:gd name="T20" fmla="*/ 295 w 337"/>
              <a:gd name="T21" fmla="*/ 345 h 380"/>
              <a:gd name="T22" fmla="*/ 267 w 337"/>
              <a:gd name="T23" fmla="*/ 287 h 380"/>
              <a:gd name="T24" fmla="*/ 246 w 337"/>
              <a:gd name="T25" fmla="*/ 259 h 380"/>
              <a:gd name="T26" fmla="*/ 213 w 337"/>
              <a:gd name="T27" fmla="*/ 246 h 380"/>
              <a:gd name="T28" fmla="*/ 125 w 337"/>
              <a:gd name="T29" fmla="*/ 242 h 380"/>
              <a:gd name="T30" fmla="*/ 58 w 337"/>
              <a:gd name="T31" fmla="*/ 265 h 380"/>
              <a:gd name="T32" fmla="*/ 91 w 337"/>
              <a:gd name="T33" fmla="*/ 217 h 380"/>
              <a:gd name="T34" fmla="*/ 87 w 337"/>
              <a:gd name="T35" fmla="*/ 133 h 380"/>
              <a:gd name="T36" fmla="*/ 101 w 337"/>
              <a:gd name="T37" fmla="*/ 53 h 380"/>
              <a:gd name="T38" fmla="*/ 0 w 337"/>
              <a:gd name="T39" fmla="*/ 0 h 380"/>
              <a:gd name="T40" fmla="*/ 0 w 337"/>
              <a:gd name="T41" fmla="*/ 0 h 3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37"/>
              <a:gd name="T64" fmla="*/ 0 h 380"/>
              <a:gd name="T65" fmla="*/ 337 w 337"/>
              <a:gd name="T66" fmla="*/ 380 h 38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37" h="380">
                <a:moveTo>
                  <a:pt x="0" y="0"/>
                </a:moveTo>
                <a:lnTo>
                  <a:pt x="170" y="17"/>
                </a:lnTo>
                <a:lnTo>
                  <a:pt x="147" y="63"/>
                </a:lnTo>
                <a:lnTo>
                  <a:pt x="121" y="144"/>
                </a:lnTo>
                <a:lnTo>
                  <a:pt x="133" y="220"/>
                </a:lnTo>
                <a:lnTo>
                  <a:pt x="220" y="224"/>
                </a:lnTo>
                <a:lnTo>
                  <a:pt x="301" y="271"/>
                </a:lnTo>
                <a:lnTo>
                  <a:pt x="337" y="372"/>
                </a:lnTo>
                <a:lnTo>
                  <a:pt x="283" y="380"/>
                </a:lnTo>
                <a:lnTo>
                  <a:pt x="133" y="378"/>
                </a:lnTo>
                <a:lnTo>
                  <a:pt x="295" y="345"/>
                </a:lnTo>
                <a:lnTo>
                  <a:pt x="267" y="287"/>
                </a:lnTo>
                <a:lnTo>
                  <a:pt x="246" y="259"/>
                </a:lnTo>
                <a:lnTo>
                  <a:pt x="213" y="246"/>
                </a:lnTo>
                <a:lnTo>
                  <a:pt x="125" y="242"/>
                </a:lnTo>
                <a:lnTo>
                  <a:pt x="58" y="265"/>
                </a:lnTo>
                <a:lnTo>
                  <a:pt x="91" y="217"/>
                </a:lnTo>
                <a:lnTo>
                  <a:pt x="87" y="133"/>
                </a:lnTo>
                <a:lnTo>
                  <a:pt x="101" y="53"/>
                </a:lnTo>
                <a:lnTo>
                  <a:pt x="0" y="0"/>
                </a:lnTo>
                <a:close/>
              </a:path>
            </a:pathLst>
          </a:custGeom>
          <a:solidFill>
            <a:srgbClr val="000000"/>
          </a:solidFill>
          <a:ln w="9525">
            <a:noFill/>
            <a:round/>
            <a:headEnd/>
            <a:tailEnd/>
          </a:ln>
        </p:spPr>
        <p:txBody>
          <a:bodyPr/>
          <a:lstStyle/>
          <a:p>
            <a:endParaRPr lang="es-ES"/>
          </a:p>
        </p:txBody>
      </p:sp>
      <p:sp>
        <p:nvSpPr>
          <p:cNvPr id="99383" name="Freeform 55"/>
          <p:cNvSpPr>
            <a:spLocks/>
          </p:cNvSpPr>
          <p:nvPr/>
        </p:nvSpPr>
        <p:spPr bwMode="auto">
          <a:xfrm>
            <a:off x="1328738" y="6154738"/>
            <a:ext cx="179387" cy="61912"/>
          </a:xfrm>
          <a:custGeom>
            <a:avLst/>
            <a:gdLst>
              <a:gd name="T0" fmla="*/ 9 w 113"/>
              <a:gd name="T1" fmla="*/ 0 h 39"/>
              <a:gd name="T2" fmla="*/ 103 w 113"/>
              <a:gd name="T3" fmla="*/ 14 h 39"/>
              <a:gd name="T4" fmla="*/ 113 w 113"/>
              <a:gd name="T5" fmla="*/ 36 h 39"/>
              <a:gd name="T6" fmla="*/ 0 w 113"/>
              <a:gd name="T7" fmla="*/ 39 h 39"/>
              <a:gd name="T8" fmla="*/ 9 w 113"/>
              <a:gd name="T9" fmla="*/ 0 h 39"/>
              <a:gd name="T10" fmla="*/ 9 w 113"/>
              <a:gd name="T11" fmla="*/ 0 h 39"/>
              <a:gd name="T12" fmla="*/ 0 60000 65536"/>
              <a:gd name="T13" fmla="*/ 0 60000 65536"/>
              <a:gd name="T14" fmla="*/ 0 60000 65536"/>
              <a:gd name="T15" fmla="*/ 0 60000 65536"/>
              <a:gd name="T16" fmla="*/ 0 60000 65536"/>
              <a:gd name="T17" fmla="*/ 0 60000 65536"/>
              <a:gd name="T18" fmla="*/ 0 w 113"/>
              <a:gd name="T19" fmla="*/ 0 h 39"/>
              <a:gd name="T20" fmla="*/ 113 w 113"/>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113" h="39">
                <a:moveTo>
                  <a:pt x="9" y="0"/>
                </a:moveTo>
                <a:lnTo>
                  <a:pt x="103" y="14"/>
                </a:lnTo>
                <a:lnTo>
                  <a:pt x="113" y="36"/>
                </a:lnTo>
                <a:lnTo>
                  <a:pt x="0" y="39"/>
                </a:lnTo>
                <a:lnTo>
                  <a:pt x="9" y="0"/>
                </a:lnTo>
                <a:close/>
              </a:path>
            </a:pathLst>
          </a:custGeom>
          <a:solidFill>
            <a:srgbClr val="000000"/>
          </a:solidFill>
          <a:ln w="9525">
            <a:noFill/>
            <a:round/>
            <a:headEnd/>
            <a:tailEnd/>
          </a:ln>
        </p:spPr>
        <p:txBody>
          <a:bodyPr/>
          <a:lstStyle/>
          <a:p>
            <a:endParaRPr lang="es-ES"/>
          </a:p>
        </p:txBody>
      </p:sp>
      <p:sp>
        <p:nvSpPr>
          <p:cNvPr id="99384" name="Freeform 56"/>
          <p:cNvSpPr>
            <a:spLocks/>
          </p:cNvSpPr>
          <p:nvPr/>
        </p:nvSpPr>
        <p:spPr bwMode="auto">
          <a:xfrm>
            <a:off x="3151188" y="6130925"/>
            <a:ext cx="198437" cy="68263"/>
          </a:xfrm>
          <a:custGeom>
            <a:avLst/>
            <a:gdLst>
              <a:gd name="T0" fmla="*/ 18 w 125"/>
              <a:gd name="T1" fmla="*/ 0 h 43"/>
              <a:gd name="T2" fmla="*/ 107 w 125"/>
              <a:gd name="T3" fmla="*/ 6 h 43"/>
              <a:gd name="T4" fmla="*/ 125 w 125"/>
              <a:gd name="T5" fmla="*/ 41 h 43"/>
              <a:gd name="T6" fmla="*/ 0 w 125"/>
              <a:gd name="T7" fmla="*/ 43 h 43"/>
              <a:gd name="T8" fmla="*/ 18 w 125"/>
              <a:gd name="T9" fmla="*/ 0 h 43"/>
              <a:gd name="T10" fmla="*/ 18 w 125"/>
              <a:gd name="T11" fmla="*/ 0 h 43"/>
              <a:gd name="T12" fmla="*/ 0 60000 65536"/>
              <a:gd name="T13" fmla="*/ 0 60000 65536"/>
              <a:gd name="T14" fmla="*/ 0 60000 65536"/>
              <a:gd name="T15" fmla="*/ 0 60000 65536"/>
              <a:gd name="T16" fmla="*/ 0 60000 65536"/>
              <a:gd name="T17" fmla="*/ 0 60000 65536"/>
              <a:gd name="T18" fmla="*/ 0 w 125"/>
              <a:gd name="T19" fmla="*/ 0 h 43"/>
              <a:gd name="T20" fmla="*/ 125 w 12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125" h="43">
                <a:moveTo>
                  <a:pt x="18" y="0"/>
                </a:moveTo>
                <a:lnTo>
                  <a:pt x="107" y="6"/>
                </a:lnTo>
                <a:lnTo>
                  <a:pt x="125" y="41"/>
                </a:lnTo>
                <a:lnTo>
                  <a:pt x="0" y="43"/>
                </a:lnTo>
                <a:lnTo>
                  <a:pt x="18" y="0"/>
                </a:lnTo>
                <a:close/>
              </a:path>
            </a:pathLst>
          </a:custGeom>
          <a:solidFill>
            <a:srgbClr val="000000"/>
          </a:solidFill>
          <a:ln w="9525">
            <a:noFill/>
            <a:round/>
            <a:headEnd/>
            <a:tailEnd/>
          </a:ln>
        </p:spPr>
        <p:txBody>
          <a:bodyPr/>
          <a:lstStyle/>
          <a:p>
            <a:endParaRPr lang="es-ES"/>
          </a:p>
        </p:txBody>
      </p:sp>
      <p:sp>
        <p:nvSpPr>
          <p:cNvPr id="99385" name="Freeform 57"/>
          <p:cNvSpPr>
            <a:spLocks/>
          </p:cNvSpPr>
          <p:nvPr/>
        </p:nvSpPr>
        <p:spPr bwMode="auto">
          <a:xfrm>
            <a:off x="2627313" y="3633788"/>
            <a:ext cx="144462" cy="150812"/>
          </a:xfrm>
          <a:custGeom>
            <a:avLst/>
            <a:gdLst>
              <a:gd name="T0" fmla="*/ 42 w 91"/>
              <a:gd name="T1" fmla="*/ 0 h 95"/>
              <a:gd name="T2" fmla="*/ 33 w 91"/>
              <a:gd name="T3" fmla="*/ 57 h 95"/>
              <a:gd name="T4" fmla="*/ 91 w 91"/>
              <a:gd name="T5" fmla="*/ 75 h 95"/>
              <a:gd name="T6" fmla="*/ 26 w 91"/>
              <a:gd name="T7" fmla="*/ 95 h 95"/>
              <a:gd name="T8" fmla="*/ 0 w 91"/>
              <a:gd name="T9" fmla="*/ 84 h 95"/>
              <a:gd name="T10" fmla="*/ 0 w 91"/>
              <a:gd name="T11" fmla="*/ 54 h 95"/>
              <a:gd name="T12" fmla="*/ 25 w 91"/>
              <a:gd name="T13" fmla="*/ 18 h 95"/>
              <a:gd name="T14" fmla="*/ 42 w 91"/>
              <a:gd name="T15" fmla="*/ 0 h 95"/>
              <a:gd name="T16" fmla="*/ 42 w 91"/>
              <a:gd name="T17" fmla="*/ 0 h 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95"/>
              <a:gd name="T29" fmla="*/ 91 w 91"/>
              <a:gd name="T30" fmla="*/ 95 h 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95">
                <a:moveTo>
                  <a:pt x="42" y="0"/>
                </a:moveTo>
                <a:lnTo>
                  <a:pt x="33" y="57"/>
                </a:lnTo>
                <a:lnTo>
                  <a:pt x="91" y="75"/>
                </a:lnTo>
                <a:lnTo>
                  <a:pt x="26" y="95"/>
                </a:lnTo>
                <a:lnTo>
                  <a:pt x="0" y="84"/>
                </a:lnTo>
                <a:lnTo>
                  <a:pt x="0" y="54"/>
                </a:lnTo>
                <a:lnTo>
                  <a:pt x="25" y="18"/>
                </a:lnTo>
                <a:lnTo>
                  <a:pt x="42" y="0"/>
                </a:lnTo>
                <a:close/>
              </a:path>
            </a:pathLst>
          </a:custGeom>
          <a:solidFill>
            <a:srgbClr val="000000"/>
          </a:solidFill>
          <a:ln w="9525">
            <a:noFill/>
            <a:round/>
            <a:headEnd/>
            <a:tailEnd/>
          </a:ln>
        </p:spPr>
        <p:txBody>
          <a:bodyPr/>
          <a:lstStyle/>
          <a:p>
            <a:endParaRPr lang="es-ES"/>
          </a:p>
        </p:txBody>
      </p:sp>
      <p:sp>
        <p:nvSpPr>
          <p:cNvPr id="99386" name="Freeform 58"/>
          <p:cNvSpPr>
            <a:spLocks/>
          </p:cNvSpPr>
          <p:nvPr/>
        </p:nvSpPr>
        <p:spPr bwMode="auto">
          <a:xfrm>
            <a:off x="2617788" y="3859213"/>
            <a:ext cx="150812" cy="150812"/>
          </a:xfrm>
          <a:custGeom>
            <a:avLst/>
            <a:gdLst>
              <a:gd name="T0" fmla="*/ 39 w 95"/>
              <a:gd name="T1" fmla="*/ 0 h 95"/>
              <a:gd name="T2" fmla="*/ 36 w 95"/>
              <a:gd name="T3" fmla="*/ 53 h 95"/>
              <a:gd name="T4" fmla="*/ 95 w 95"/>
              <a:gd name="T5" fmla="*/ 70 h 95"/>
              <a:gd name="T6" fmla="*/ 46 w 95"/>
              <a:gd name="T7" fmla="*/ 95 h 95"/>
              <a:gd name="T8" fmla="*/ 11 w 95"/>
              <a:gd name="T9" fmla="*/ 89 h 95"/>
              <a:gd name="T10" fmla="*/ 0 w 95"/>
              <a:gd name="T11" fmla="*/ 60 h 95"/>
              <a:gd name="T12" fmla="*/ 20 w 95"/>
              <a:gd name="T13" fmla="*/ 21 h 95"/>
              <a:gd name="T14" fmla="*/ 39 w 95"/>
              <a:gd name="T15" fmla="*/ 0 h 95"/>
              <a:gd name="T16" fmla="*/ 39 w 95"/>
              <a:gd name="T17" fmla="*/ 0 h 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5"/>
              <a:gd name="T28" fmla="*/ 0 h 95"/>
              <a:gd name="T29" fmla="*/ 95 w 95"/>
              <a:gd name="T30" fmla="*/ 95 h 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5" h="95">
                <a:moveTo>
                  <a:pt x="39" y="0"/>
                </a:moveTo>
                <a:lnTo>
                  <a:pt x="36" y="53"/>
                </a:lnTo>
                <a:lnTo>
                  <a:pt x="95" y="70"/>
                </a:lnTo>
                <a:lnTo>
                  <a:pt x="46" y="95"/>
                </a:lnTo>
                <a:lnTo>
                  <a:pt x="11" y="89"/>
                </a:lnTo>
                <a:lnTo>
                  <a:pt x="0" y="60"/>
                </a:lnTo>
                <a:lnTo>
                  <a:pt x="20" y="21"/>
                </a:lnTo>
                <a:lnTo>
                  <a:pt x="39" y="0"/>
                </a:lnTo>
                <a:close/>
              </a:path>
            </a:pathLst>
          </a:custGeom>
          <a:solidFill>
            <a:srgbClr val="000000"/>
          </a:solidFill>
          <a:ln w="9525">
            <a:noFill/>
            <a:round/>
            <a:headEnd/>
            <a:tailEnd/>
          </a:ln>
        </p:spPr>
        <p:txBody>
          <a:bodyPr/>
          <a:lstStyle/>
          <a:p>
            <a:endParaRPr lang="es-ES"/>
          </a:p>
        </p:txBody>
      </p:sp>
      <p:sp>
        <p:nvSpPr>
          <p:cNvPr id="99387" name="Freeform 59"/>
          <p:cNvSpPr>
            <a:spLocks/>
          </p:cNvSpPr>
          <p:nvPr/>
        </p:nvSpPr>
        <p:spPr bwMode="auto">
          <a:xfrm>
            <a:off x="2446338" y="2759075"/>
            <a:ext cx="411162" cy="652463"/>
          </a:xfrm>
          <a:custGeom>
            <a:avLst/>
            <a:gdLst>
              <a:gd name="T0" fmla="*/ 259 w 259"/>
              <a:gd name="T1" fmla="*/ 330 h 411"/>
              <a:gd name="T2" fmla="*/ 241 w 259"/>
              <a:gd name="T3" fmla="*/ 346 h 411"/>
              <a:gd name="T4" fmla="*/ 208 w 259"/>
              <a:gd name="T5" fmla="*/ 371 h 411"/>
              <a:gd name="T6" fmla="*/ 156 w 259"/>
              <a:gd name="T7" fmla="*/ 373 h 411"/>
              <a:gd name="T8" fmla="*/ 117 w 259"/>
              <a:gd name="T9" fmla="*/ 313 h 411"/>
              <a:gd name="T10" fmla="*/ 110 w 259"/>
              <a:gd name="T11" fmla="*/ 283 h 411"/>
              <a:gd name="T12" fmla="*/ 144 w 259"/>
              <a:gd name="T13" fmla="*/ 298 h 411"/>
              <a:gd name="T14" fmla="*/ 205 w 259"/>
              <a:gd name="T15" fmla="*/ 292 h 411"/>
              <a:gd name="T16" fmla="*/ 128 w 259"/>
              <a:gd name="T17" fmla="*/ 258 h 411"/>
              <a:gd name="T18" fmla="*/ 66 w 259"/>
              <a:gd name="T19" fmla="*/ 201 h 411"/>
              <a:gd name="T20" fmla="*/ 87 w 259"/>
              <a:gd name="T21" fmla="*/ 165 h 411"/>
              <a:gd name="T22" fmla="*/ 49 w 259"/>
              <a:gd name="T23" fmla="*/ 143 h 411"/>
              <a:gd name="T24" fmla="*/ 63 w 259"/>
              <a:gd name="T25" fmla="*/ 88 h 411"/>
              <a:gd name="T26" fmla="*/ 98 w 259"/>
              <a:gd name="T27" fmla="*/ 86 h 411"/>
              <a:gd name="T28" fmla="*/ 126 w 259"/>
              <a:gd name="T29" fmla="*/ 105 h 411"/>
              <a:gd name="T30" fmla="*/ 121 w 259"/>
              <a:gd name="T31" fmla="*/ 46 h 411"/>
              <a:gd name="T32" fmla="*/ 142 w 259"/>
              <a:gd name="T33" fmla="*/ 0 h 411"/>
              <a:gd name="T34" fmla="*/ 42 w 259"/>
              <a:gd name="T35" fmla="*/ 30 h 411"/>
              <a:gd name="T36" fmla="*/ 26 w 259"/>
              <a:gd name="T37" fmla="*/ 52 h 411"/>
              <a:gd name="T38" fmla="*/ 0 w 259"/>
              <a:gd name="T39" fmla="*/ 95 h 411"/>
              <a:gd name="T40" fmla="*/ 2 w 259"/>
              <a:gd name="T41" fmla="*/ 168 h 411"/>
              <a:gd name="T42" fmla="*/ 34 w 259"/>
              <a:gd name="T43" fmla="*/ 228 h 411"/>
              <a:gd name="T44" fmla="*/ 30 w 259"/>
              <a:gd name="T45" fmla="*/ 285 h 411"/>
              <a:gd name="T46" fmla="*/ 40 w 259"/>
              <a:gd name="T47" fmla="*/ 333 h 411"/>
              <a:gd name="T48" fmla="*/ 84 w 259"/>
              <a:gd name="T49" fmla="*/ 383 h 411"/>
              <a:gd name="T50" fmla="*/ 168 w 259"/>
              <a:gd name="T51" fmla="*/ 411 h 411"/>
              <a:gd name="T52" fmla="*/ 224 w 259"/>
              <a:gd name="T53" fmla="*/ 396 h 411"/>
              <a:gd name="T54" fmla="*/ 259 w 259"/>
              <a:gd name="T55" fmla="*/ 330 h 411"/>
              <a:gd name="T56" fmla="*/ 259 w 259"/>
              <a:gd name="T57" fmla="*/ 330 h 41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9"/>
              <a:gd name="T88" fmla="*/ 0 h 411"/>
              <a:gd name="T89" fmla="*/ 259 w 259"/>
              <a:gd name="T90" fmla="*/ 411 h 41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9" h="411">
                <a:moveTo>
                  <a:pt x="259" y="330"/>
                </a:moveTo>
                <a:lnTo>
                  <a:pt x="241" y="346"/>
                </a:lnTo>
                <a:lnTo>
                  <a:pt x="208" y="371"/>
                </a:lnTo>
                <a:lnTo>
                  <a:pt x="156" y="373"/>
                </a:lnTo>
                <a:lnTo>
                  <a:pt x="117" y="313"/>
                </a:lnTo>
                <a:lnTo>
                  <a:pt x="110" y="283"/>
                </a:lnTo>
                <a:lnTo>
                  <a:pt x="144" y="298"/>
                </a:lnTo>
                <a:lnTo>
                  <a:pt x="205" y="292"/>
                </a:lnTo>
                <a:lnTo>
                  <a:pt x="128" y="258"/>
                </a:lnTo>
                <a:lnTo>
                  <a:pt x="66" y="201"/>
                </a:lnTo>
                <a:lnTo>
                  <a:pt x="87" y="165"/>
                </a:lnTo>
                <a:lnTo>
                  <a:pt x="49" y="143"/>
                </a:lnTo>
                <a:lnTo>
                  <a:pt x="63" y="88"/>
                </a:lnTo>
                <a:lnTo>
                  <a:pt x="98" y="86"/>
                </a:lnTo>
                <a:lnTo>
                  <a:pt x="126" y="105"/>
                </a:lnTo>
                <a:lnTo>
                  <a:pt x="121" y="46"/>
                </a:lnTo>
                <a:lnTo>
                  <a:pt x="142" y="0"/>
                </a:lnTo>
                <a:lnTo>
                  <a:pt x="42" y="30"/>
                </a:lnTo>
                <a:lnTo>
                  <a:pt x="26" y="52"/>
                </a:lnTo>
                <a:lnTo>
                  <a:pt x="0" y="95"/>
                </a:lnTo>
                <a:lnTo>
                  <a:pt x="2" y="168"/>
                </a:lnTo>
                <a:lnTo>
                  <a:pt x="34" y="228"/>
                </a:lnTo>
                <a:lnTo>
                  <a:pt x="30" y="285"/>
                </a:lnTo>
                <a:lnTo>
                  <a:pt x="40" y="333"/>
                </a:lnTo>
                <a:lnTo>
                  <a:pt x="84" y="383"/>
                </a:lnTo>
                <a:lnTo>
                  <a:pt x="168" y="411"/>
                </a:lnTo>
                <a:lnTo>
                  <a:pt x="224" y="396"/>
                </a:lnTo>
                <a:lnTo>
                  <a:pt x="259" y="330"/>
                </a:lnTo>
                <a:close/>
              </a:path>
            </a:pathLst>
          </a:custGeom>
          <a:solidFill>
            <a:srgbClr val="000000"/>
          </a:solidFill>
          <a:ln w="9525">
            <a:noFill/>
            <a:round/>
            <a:headEnd/>
            <a:tailEnd/>
          </a:ln>
        </p:spPr>
        <p:txBody>
          <a:bodyPr/>
          <a:lstStyle/>
          <a:p>
            <a:endParaRPr lang="es-ES"/>
          </a:p>
        </p:txBody>
      </p:sp>
      <p:sp>
        <p:nvSpPr>
          <p:cNvPr id="99388" name="Freeform 60"/>
          <p:cNvSpPr>
            <a:spLocks/>
          </p:cNvSpPr>
          <p:nvPr/>
        </p:nvSpPr>
        <p:spPr bwMode="auto">
          <a:xfrm>
            <a:off x="2349500" y="2452688"/>
            <a:ext cx="544513" cy="411162"/>
          </a:xfrm>
          <a:custGeom>
            <a:avLst/>
            <a:gdLst>
              <a:gd name="T0" fmla="*/ 95 w 343"/>
              <a:gd name="T1" fmla="*/ 256 h 259"/>
              <a:gd name="T2" fmla="*/ 56 w 343"/>
              <a:gd name="T3" fmla="*/ 259 h 259"/>
              <a:gd name="T4" fmla="*/ 33 w 343"/>
              <a:gd name="T5" fmla="*/ 226 h 259"/>
              <a:gd name="T6" fmla="*/ 10 w 343"/>
              <a:gd name="T7" fmla="*/ 183 h 259"/>
              <a:gd name="T8" fmla="*/ 0 w 343"/>
              <a:gd name="T9" fmla="*/ 115 h 259"/>
              <a:gd name="T10" fmla="*/ 51 w 343"/>
              <a:gd name="T11" fmla="*/ 83 h 259"/>
              <a:gd name="T12" fmla="*/ 97 w 343"/>
              <a:gd name="T13" fmla="*/ 54 h 259"/>
              <a:gd name="T14" fmla="*/ 142 w 343"/>
              <a:gd name="T15" fmla="*/ 28 h 259"/>
              <a:gd name="T16" fmla="*/ 197 w 343"/>
              <a:gd name="T17" fmla="*/ 4 h 259"/>
              <a:gd name="T18" fmla="*/ 243 w 343"/>
              <a:gd name="T19" fmla="*/ 0 h 259"/>
              <a:gd name="T20" fmla="*/ 327 w 343"/>
              <a:gd name="T21" fmla="*/ 20 h 259"/>
              <a:gd name="T22" fmla="*/ 322 w 343"/>
              <a:gd name="T23" fmla="*/ 49 h 259"/>
              <a:gd name="T24" fmla="*/ 343 w 343"/>
              <a:gd name="T25" fmla="*/ 74 h 259"/>
              <a:gd name="T26" fmla="*/ 309 w 343"/>
              <a:gd name="T27" fmla="*/ 86 h 259"/>
              <a:gd name="T28" fmla="*/ 282 w 343"/>
              <a:gd name="T29" fmla="*/ 56 h 259"/>
              <a:gd name="T30" fmla="*/ 290 w 343"/>
              <a:gd name="T31" fmla="*/ 26 h 259"/>
              <a:gd name="T32" fmla="*/ 237 w 343"/>
              <a:gd name="T33" fmla="*/ 18 h 259"/>
              <a:gd name="T34" fmla="*/ 162 w 343"/>
              <a:gd name="T35" fmla="*/ 44 h 259"/>
              <a:gd name="T36" fmla="*/ 131 w 343"/>
              <a:gd name="T37" fmla="*/ 61 h 259"/>
              <a:gd name="T38" fmla="*/ 89 w 343"/>
              <a:gd name="T39" fmla="*/ 98 h 259"/>
              <a:gd name="T40" fmla="*/ 138 w 343"/>
              <a:gd name="T41" fmla="*/ 103 h 259"/>
              <a:gd name="T42" fmla="*/ 173 w 343"/>
              <a:gd name="T43" fmla="*/ 133 h 259"/>
              <a:gd name="T44" fmla="*/ 217 w 343"/>
              <a:gd name="T45" fmla="*/ 124 h 259"/>
              <a:gd name="T46" fmla="*/ 224 w 343"/>
              <a:gd name="T47" fmla="*/ 138 h 259"/>
              <a:gd name="T48" fmla="*/ 194 w 343"/>
              <a:gd name="T49" fmla="*/ 170 h 259"/>
              <a:gd name="T50" fmla="*/ 151 w 343"/>
              <a:gd name="T51" fmla="*/ 208 h 259"/>
              <a:gd name="T52" fmla="*/ 112 w 343"/>
              <a:gd name="T53" fmla="*/ 242 h 259"/>
              <a:gd name="T54" fmla="*/ 95 w 343"/>
              <a:gd name="T55" fmla="*/ 256 h 259"/>
              <a:gd name="T56" fmla="*/ 95 w 343"/>
              <a:gd name="T57" fmla="*/ 256 h 2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3"/>
              <a:gd name="T88" fmla="*/ 0 h 259"/>
              <a:gd name="T89" fmla="*/ 343 w 343"/>
              <a:gd name="T90" fmla="*/ 259 h 2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3" h="259">
                <a:moveTo>
                  <a:pt x="95" y="256"/>
                </a:moveTo>
                <a:lnTo>
                  <a:pt x="56" y="259"/>
                </a:lnTo>
                <a:lnTo>
                  <a:pt x="33" y="226"/>
                </a:lnTo>
                <a:lnTo>
                  <a:pt x="10" y="183"/>
                </a:lnTo>
                <a:lnTo>
                  <a:pt x="0" y="115"/>
                </a:lnTo>
                <a:lnTo>
                  <a:pt x="51" y="83"/>
                </a:lnTo>
                <a:lnTo>
                  <a:pt x="97" y="54"/>
                </a:lnTo>
                <a:lnTo>
                  <a:pt x="142" y="28"/>
                </a:lnTo>
                <a:lnTo>
                  <a:pt x="197" y="4"/>
                </a:lnTo>
                <a:lnTo>
                  <a:pt x="243" y="0"/>
                </a:lnTo>
                <a:lnTo>
                  <a:pt x="327" y="20"/>
                </a:lnTo>
                <a:lnTo>
                  <a:pt x="322" y="49"/>
                </a:lnTo>
                <a:lnTo>
                  <a:pt x="343" y="74"/>
                </a:lnTo>
                <a:lnTo>
                  <a:pt x="309" y="86"/>
                </a:lnTo>
                <a:lnTo>
                  <a:pt x="282" y="56"/>
                </a:lnTo>
                <a:lnTo>
                  <a:pt x="290" y="26"/>
                </a:lnTo>
                <a:lnTo>
                  <a:pt x="237" y="18"/>
                </a:lnTo>
                <a:lnTo>
                  <a:pt x="162" y="44"/>
                </a:lnTo>
                <a:lnTo>
                  <a:pt x="131" y="61"/>
                </a:lnTo>
                <a:lnTo>
                  <a:pt x="89" y="98"/>
                </a:lnTo>
                <a:lnTo>
                  <a:pt x="138" y="103"/>
                </a:lnTo>
                <a:lnTo>
                  <a:pt x="173" y="133"/>
                </a:lnTo>
                <a:lnTo>
                  <a:pt x="217" y="124"/>
                </a:lnTo>
                <a:lnTo>
                  <a:pt x="224" y="138"/>
                </a:lnTo>
                <a:lnTo>
                  <a:pt x="194" y="170"/>
                </a:lnTo>
                <a:lnTo>
                  <a:pt x="151" y="208"/>
                </a:lnTo>
                <a:lnTo>
                  <a:pt x="112" y="242"/>
                </a:lnTo>
                <a:lnTo>
                  <a:pt x="95" y="256"/>
                </a:lnTo>
                <a:close/>
              </a:path>
            </a:pathLst>
          </a:custGeom>
          <a:solidFill>
            <a:srgbClr val="000000"/>
          </a:solidFill>
          <a:ln w="9525">
            <a:noFill/>
            <a:round/>
            <a:headEnd/>
            <a:tailEnd/>
          </a:ln>
        </p:spPr>
        <p:txBody>
          <a:bodyPr/>
          <a:lstStyle/>
          <a:p>
            <a:endParaRPr lang="es-ES"/>
          </a:p>
        </p:txBody>
      </p:sp>
      <p:sp>
        <p:nvSpPr>
          <p:cNvPr id="99389" name="Freeform 61"/>
          <p:cNvSpPr>
            <a:spLocks/>
          </p:cNvSpPr>
          <p:nvPr/>
        </p:nvSpPr>
        <p:spPr bwMode="auto">
          <a:xfrm>
            <a:off x="2560638" y="2516188"/>
            <a:ext cx="593725" cy="290512"/>
          </a:xfrm>
          <a:custGeom>
            <a:avLst/>
            <a:gdLst>
              <a:gd name="T0" fmla="*/ 170 w 374"/>
              <a:gd name="T1" fmla="*/ 33 h 183"/>
              <a:gd name="T2" fmla="*/ 213 w 374"/>
              <a:gd name="T3" fmla="*/ 19 h 183"/>
              <a:gd name="T4" fmla="*/ 266 w 374"/>
              <a:gd name="T5" fmla="*/ 3 h 183"/>
              <a:gd name="T6" fmla="*/ 306 w 374"/>
              <a:gd name="T7" fmla="*/ 0 h 183"/>
              <a:gd name="T8" fmla="*/ 350 w 374"/>
              <a:gd name="T9" fmla="*/ 23 h 183"/>
              <a:gd name="T10" fmla="*/ 371 w 374"/>
              <a:gd name="T11" fmla="*/ 68 h 183"/>
              <a:gd name="T12" fmla="*/ 374 w 374"/>
              <a:gd name="T13" fmla="*/ 111 h 183"/>
              <a:gd name="T14" fmla="*/ 340 w 374"/>
              <a:gd name="T15" fmla="*/ 130 h 183"/>
              <a:gd name="T16" fmla="*/ 294 w 374"/>
              <a:gd name="T17" fmla="*/ 156 h 183"/>
              <a:gd name="T18" fmla="*/ 269 w 374"/>
              <a:gd name="T19" fmla="*/ 111 h 183"/>
              <a:gd name="T20" fmla="*/ 236 w 374"/>
              <a:gd name="T21" fmla="*/ 83 h 183"/>
              <a:gd name="T22" fmla="*/ 225 w 374"/>
              <a:gd name="T23" fmla="*/ 120 h 183"/>
              <a:gd name="T24" fmla="*/ 5 w 374"/>
              <a:gd name="T25" fmla="*/ 183 h 183"/>
              <a:gd name="T26" fmla="*/ 0 w 374"/>
              <a:gd name="T27" fmla="*/ 156 h 183"/>
              <a:gd name="T28" fmla="*/ 203 w 374"/>
              <a:gd name="T29" fmla="*/ 106 h 183"/>
              <a:gd name="T30" fmla="*/ 205 w 374"/>
              <a:gd name="T31" fmla="*/ 78 h 183"/>
              <a:gd name="T32" fmla="*/ 218 w 374"/>
              <a:gd name="T33" fmla="*/ 51 h 183"/>
              <a:gd name="T34" fmla="*/ 248 w 374"/>
              <a:gd name="T35" fmla="*/ 25 h 183"/>
              <a:gd name="T36" fmla="*/ 192 w 374"/>
              <a:gd name="T37" fmla="*/ 48 h 183"/>
              <a:gd name="T38" fmla="*/ 118 w 374"/>
              <a:gd name="T39" fmla="*/ 80 h 183"/>
              <a:gd name="T40" fmla="*/ 170 w 374"/>
              <a:gd name="T41" fmla="*/ 33 h 183"/>
              <a:gd name="T42" fmla="*/ 170 w 374"/>
              <a:gd name="T43" fmla="*/ 33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4"/>
              <a:gd name="T67" fmla="*/ 0 h 183"/>
              <a:gd name="T68" fmla="*/ 374 w 374"/>
              <a:gd name="T69" fmla="*/ 183 h 1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4" h="183">
                <a:moveTo>
                  <a:pt x="170" y="33"/>
                </a:moveTo>
                <a:lnTo>
                  <a:pt x="213" y="19"/>
                </a:lnTo>
                <a:lnTo>
                  <a:pt x="266" y="3"/>
                </a:lnTo>
                <a:lnTo>
                  <a:pt x="306" y="0"/>
                </a:lnTo>
                <a:lnTo>
                  <a:pt x="350" y="23"/>
                </a:lnTo>
                <a:lnTo>
                  <a:pt x="371" y="68"/>
                </a:lnTo>
                <a:lnTo>
                  <a:pt x="374" y="111"/>
                </a:lnTo>
                <a:lnTo>
                  <a:pt x="340" y="130"/>
                </a:lnTo>
                <a:lnTo>
                  <a:pt x="294" y="156"/>
                </a:lnTo>
                <a:lnTo>
                  <a:pt x="269" y="111"/>
                </a:lnTo>
                <a:lnTo>
                  <a:pt x="236" y="83"/>
                </a:lnTo>
                <a:lnTo>
                  <a:pt x="225" y="120"/>
                </a:lnTo>
                <a:lnTo>
                  <a:pt x="5" y="183"/>
                </a:lnTo>
                <a:lnTo>
                  <a:pt x="0" y="156"/>
                </a:lnTo>
                <a:lnTo>
                  <a:pt x="203" y="106"/>
                </a:lnTo>
                <a:lnTo>
                  <a:pt x="205" y="78"/>
                </a:lnTo>
                <a:lnTo>
                  <a:pt x="218" y="51"/>
                </a:lnTo>
                <a:lnTo>
                  <a:pt x="248" y="25"/>
                </a:lnTo>
                <a:lnTo>
                  <a:pt x="192" y="48"/>
                </a:lnTo>
                <a:lnTo>
                  <a:pt x="118" y="80"/>
                </a:lnTo>
                <a:lnTo>
                  <a:pt x="170" y="33"/>
                </a:lnTo>
                <a:close/>
              </a:path>
            </a:pathLst>
          </a:custGeom>
          <a:solidFill>
            <a:srgbClr val="000000"/>
          </a:solidFill>
          <a:ln w="9525">
            <a:noFill/>
            <a:round/>
            <a:headEnd/>
            <a:tailEnd/>
          </a:ln>
        </p:spPr>
        <p:txBody>
          <a:bodyPr/>
          <a:lstStyle/>
          <a:p>
            <a:endParaRPr lang="es-ES"/>
          </a:p>
        </p:txBody>
      </p:sp>
      <p:sp>
        <p:nvSpPr>
          <p:cNvPr id="99390" name="Freeform 62"/>
          <p:cNvSpPr>
            <a:spLocks/>
          </p:cNvSpPr>
          <p:nvPr/>
        </p:nvSpPr>
        <p:spPr bwMode="auto">
          <a:xfrm>
            <a:off x="2849563" y="2782888"/>
            <a:ext cx="163512" cy="238125"/>
          </a:xfrm>
          <a:custGeom>
            <a:avLst/>
            <a:gdLst>
              <a:gd name="T0" fmla="*/ 38 w 103"/>
              <a:gd name="T1" fmla="*/ 0 h 150"/>
              <a:gd name="T2" fmla="*/ 56 w 103"/>
              <a:gd name="T3" fmla="*/ 73 h 150"/>
              <a:gd name="T4" fmla="*/ 86 w 103"/>
              <a:gd name="T5" fmla="*/ 103 h 150"/>
              <a:gd name="T6" fmla="*/ 103 w 103"/>
              <a:gd name="T7" fmla="*/ 113 h 150"/>
              <a:gd name="T8" fmla="*/ 64 w 103"/>
              <a:gd name="T9" fmla="*/ 143 h 150"/>
              <a:gd name="T10" fmla="*/ 0 w 103"/>
              <a:gd name="T11" fmla="*/ 150 h 150"/>
              <a:gd name="T12" fmla="*/ 28 w 103"/>
              <a:gd name="T13" fmla="*/ 121 h 150"/>
              <a:gd name="T14" fmla="*/ 51 w 103"/>
              <a:gd name="T15" fmla="*/ 109 h 150"/>
              <a:gd name="T16" fmla="*/ 28 w 103"/>
              <a:gd name="T17" fmla="*/ 67 h 150"/>
              <a:gd name="T18" fmla="*/ 38 w 103"/>
              <a:gd name="T19" fmla="*/ 0 h 150"/>
              <a:gd name="T20" fmla="*/ 38 w 103"/>
              <a:gd name="T21" fmla="*/ 0 h 1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3"/>
              <a:gd name="T34" fmla="*/ 0 h 150"/>
              <a:gd name="T35" fmla="*/ 103 w 103"/>
              <a:gd name="T36" fmla="*/ 150 h 15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3" h="150">
                <a:moveTo>
                  <a:pt x="38" y="0"/>
                </a:moveTo>
                <a:lnTo>
                  <a:pt x="56" y="73"/>
                </a:lnTo>
                <a:lnTo>
                  <a:pt x="86" y="103"/>
                </a:lnTo>
                <a:lnTo>
                  <a:pt x="103" y="113"/>
                </a:lnTo>
                <a:lnTo>
                  <a:pt x="64" y="143"/>
                </a:lnTo>
                <a:lnTo>
                  <a:pt x="0" y="150"/>
                </a:lnTo>
                <a:lnTo>
                  <a:pt x="28" y="121"/>
                </a:lnTo>
                <a:lnTo>
                  <a:pt x="51" y="109"/>
                </a:lnTo>
                <a:lnTo>
                  <a:pt x="28" y="67"/>
                </a:lnTo>
                <a:lnTo>
                  <a:pt x="38" y="0"/>
                </a:lnTo>
                <a:close/>
              </a:path>
            </a:pathLst>
          </a:custGeom>
          <a:solidFill>
            <a:srgbClr val="000000"/>
          </a:solidFill>
          <a:ln w="9525">
            <a:noFill/>
            <a:round/>
            <a:headEnd/>
            <a:tailEnd/>
          </a:ln>
        </p:spPr>
        <p:txBody>
          <a:bodyPr/>
          <a:lstStyle/>
          <a:p>
            <a:endParaRPr lang="es-ES"/>
          </a:p>
        </p:txBody>
      </p:sp>
      <p:sp>
        <p:nvSpPr>
          <p:cNvPr id="99391" name="Freeform 63"/>
          <p:cNvSpPr>
            <a:spLocks/>
          </p:cNvSpPr>
          <p:nvPr/>
        </p:nvSpPr>
        <p:spPr bwMode="auto">
          <a:xfrm>
            <a:off x="2660650" y="2906713"/>
            <a:ext cx="300038" cy="233362"/>
          </a:xfrm>
          <a:custGeom>
            <a:avLst/>
            <a:gdLst>
              <a:gd name="T0" fmla="*/ 51 w 189"/>
              <a:gd name="T1" fmla="*/ 0 h 147"/>
              <a:gd name="T2" fmla="*/ 73 w 189"/>
              <a:gd name="T3" fmla="*/ 43 h 147"/>
              <a:gd name="T4" fmla="*/ 68 w 189"/>
              <a:gd name="T5" fmla="*/ 90 h 147"/>
              <a:gd name="T6" fmla="*/ 109 w 189"/>
              <a:gd name="T7" fmla="*/ 117 h 147"/>
              <a:gd name="T8" fmla="*/ 189 w 189"/>
              <a:gd name="T9" fmla="*/ 133 h 147"/>
              <a:gd name="T10" fmla="*/ 98 w 189"/>
              <a:gd name="T11" fmla="*/ 147 h 147"/>
              <a:gd name="T12" fmla="*/ 51 w 189"/>
              <a:gd name="T13" fmla="*/ 122 h 147"/>
              <a:gd name="T14" fmla="*/ 0 w 189"/>
              <a:gd name="T15" fmla="*/ 133 h 147"/>
              <a:gd name="T16" fmla="*/ 41 w 189"/>
              <a:gd name="T17" fmla="*/ 90 h 147"/>
              <a:gd name="T18" fmla="*/ 49 w 189"/>
              <a:gd name="T19" fmla="*/ 47 h 147"/>
              <a:gd name="T20" fmla="*/ 51 w 189"/>
              <a:gd name="T21" fmla="*/ 0 h 147"/>
              <a:gd name="T22" fmla="*/ 51 w 189"/>
              <a:gd name="T23" fmla="*/ 0 h 1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9"/>
              <a:gd name="T37" fmla="*/ 0 h 147"/>
              <a:gd name="T38" fmla="*/ 189 w 189"/>
              <a:gd name="T39" fmla="*/ 147 h 1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9" h="147">
                <a:moveTo>
                  <a:pt x="51" y="0"/>
                </a:moveTo>
                <a:lnTo>
                  <a:pt x="73" y="43"/>
                </a:lnTo>
                <a:lnTo>
                  <a:pt x="68" y="90"/>
                </a:lnTo>
                <a:lnTo>
                  <a:pt x="109" y="117"/>
                </a:lnTo>
                <a:lnTo>
                  <a:pt x="189" y="133"/>
                </a:lnTo>
                <a:lnTo>
                  <a:pt x="98" y="147"/>
                </a:lnTo>
                <a:lnTo>
                  <a:pt x="51" y="122"/>
                </a:lnTo>
                <a:lnTo>
                  <a:pt x="0" y="133"/>
                </a:lnTo>
                <a:lnTo>
                  <a:pt x="41" y="90"/>
                </a:lnTo>
                <a:lnTo>
                  <a:pt x="49" y="47"/>
                </a:lnTo>
                <a:lnTo>
                  <a:pt x="51" y="0"/>
                </a:lnTo>
                <a:close/>
              </a:path>
            </a:pathLst>
          </a:custGeom>
          <a:solidFill>
            <a:srgbClr val="000000"/>
          </a:solidFill>
          <a:ln w="9525">
            <a:noFill/>
            <a:round/>
            <a:headEnd/>
            <a:tailEnd/>
          </a:ln>
        </p:spPr>
        <p:txBody>
          <a:bodyPr/>
          <a:lstStyle/>
          <a:p>
            <a:endParaRPr lang="es-ES"/>
          </a:p>
        </p:txBody>
      </p:sp>
      <p:sp>
        <p:nvSpPr>
          <p:cNvPr id="99392" name="Freeform 64"/>
          <p:cNvSpPr>
            <a:spLocks/>
          </p:cNvSpPr>
          <p:nvPr/>
        </p:nvSpPr>
        <p:spPr bwMode="auto">
          <a:xfrm>
            <a:off x="3400425" y="5940425"/>
            <a:ext cx="457200" cy="244475"/>
          </a:xfrm>
          <a:custGeom>
            <a:avLst/>
            <a:gdLst>
              <a:gd name="T0" fmla="*/ 0 w 288"/>
              <a:gd name="T1" fmla="*/ 56 h 154"/>
              <a:gd name="T2" fmla="*/ 56 w 288"/>
              <a:gd name="T3" fmla="*/ 0 h 154"/>
              <a:gd name="T4" fmla="*/ 159 w 288"/>
              <a:gd name="T5" fmla="*/ 5 h 154"/>
              <a:gd name="T6" fmla="*/ 246 w 288"/>
              <a:gd name="T7" fmla="*/ 51 h 154"/>
              <a:gd name="T8" fmla="*/ 283 w 288"/>
              <a:gd name="T9" fmla="*/ 116 h 154"/>
              <a:gd name="T10" fmla="*/ 288 w 288"/>
              <a:gd name="T11" fmla="*/ 154 h 154"/>
              <a:gd name="T12" fmla="*/ 140 w 288"/>
              <a:gd name="T13" fmla="*/ 152 h 154"/>
              <a:gd name="T14" fmla="*/ 254 w 288"/>
              <a:gd name="T15" fmla="*/ 124 h 154"/>
              <a:gd name="T16" fmla="*/ 225 w 288"/>
              <a:gd name="T17" fmla="*/ 70 h 154"/>
              <a:gd name="T18" fmla="*/ 150 w 288"/>
              <a:gd name="T19" fmla="*/ 33 h 154"/>
              <a:gd name="T20" fmla="*/ 66 w 288"/>
              <a:gd name="T21" fmla="*/ 25 h 154"/>
              <a:gd name="T22" fmla="*/ 0 w 288"/>
              <a:gd name="T23" fmla="*/ 56 h 154"/>
              <a:gd name="T24" fmla="*/ 0 w 288"/>
              <a:gd name="T25" fmla="*/ 56 h 1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8"/>
              <a:gd name="T40" fmla="*/ 0 h 154"/>
              <a:gd name="T41" fmla="*/ 288 w 288"/>
              <a:gd name="T42" fmla="*/ 154 h 1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8" h="154">
                <a:moveTo>
                  <a:pt x="0" y="56"/>
                </a:moveTo>
                <a:lnTo>
                  <a:pt x="56" y="0"/>
                </a:lnTo>
                <a:lnTo>
                  <a:pt x="159" y="5"/>
                </a:lnTo>
                <a:lnTo>
                  <a:pt x="246" y="51"/>
                </a:lnTo>
                <a:lnTo>
                  <a:pt x="283" y="116"/>
                </a:lnTo>
                <a:lnTo>
                  <a:pt x="288" y="154"/>
                </a:lnTo>
                <a:lnTo>
                  <a:pt x="140" y="152"/>
                </a:lnTo>
                <a:lnTo>
                  <a:pt x="254" y="124"/>
                </a:lnTo>
                <a:lnTo>
                  <a:pt x="225" y="70"/>
                </a:lnTo>
                <a:lnTo>
                  <a:pt x="150" y="33"/>
                </a:lnTo>
                <a:lnTo>
                  <a:pt x="66" y="25"/>
                </a:lnTo>
                <a:lnTo>
                  <a:pt x="0" y="56"/>
                </a:lnTo>
                <a:close/>
              </a:path>
            </a:pathLst>
          </a:custGeom>
          <a:solidFill>
            <a:srgbClr val="000000"/>
          </a:solidFill>
          <a:ln w="9525">
            <a:noFill/>
            <a:round/>
            <a:headEnd/>
            <a:tailEnd/>
          </a:ln>
        </p:spPr>
        <p:txBody>
          <a:bodyPr/>
          <a:lstStyle/>
          <a:p>
            <a:endParaRPr lang="es-ES"/>
          </a:p>
        </p:txBody>
      </p:sp>
      <p:sp>
        <p:nvSpPr>
          <p:cNvPr id="99393" name="Freeform 65"/>
          <p:cNvSpPr>
            <a:spLocks/>
          </p:cNvSpPr>
          <p:nvPr/>
        </p:nvSpPr>
        <p:spPr bwMode="auto">
          <a:xfrm>
            <a:off x="2946400" y="2803525"/>
            <a:ext cx="139700" cy="77788"/>
          </a:xfrm>
          <a:custGeom>
            <a:avLst/>
            <a:gdLst>
              <a:gd name="T0" fmla="*/ 71 w 88"/>
              <a:gd name="T1" fmla="*/ 5 h 49"/>
              <a:gd name="T2" fmla="*/ 88 w 88"/>
              <a:gd name="T3" fmla="*/ 25 h 49"/>
              <a:gd name="T4" fmla="*/ 67 w 88"/>
              <a:gd name="T5" fmla="*/ 45 h 49"/>
              <a:gd name="T6" fmla="*/ 35 w 88"/>
              <a:gd name="T7" fmla="*/ 49 h 49"/>
              <a:gd name="T8" fmla="*/ 0 w 88"/>
              <a:gd name="T9" fmla="*/ 40 h 49"/>
              <a:gd name="T10" fmla="*/ 3 w 88"/>
              <a:gd name="T11" fmla="*/ 15 h 49"/>
              <a:gd name="T12" fmla="*/ 37 w 88"/>
              <a:gd name="T13" fmla="*/ 0 h 49"/>
              <a:gd name="T14" fmla="*/ 71 w 88"/>
              <a:gd name="T15" fmla="*/ 5 h 49"/>
              <a:gd name="T16" fmla="*/ 71 w 88"/>
              <a:gd name="T17" fmla="*/ 5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8"/>
              <a:gd name="T28" fmla="*/ 0 h 49"/>
              <a:gd name="T29" fmla="*/ 88 w 88"/>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8" h="49">
                <a:moveTo>
                  <a:pt x="71" y="5"/>
                </a:moveTo>
                <a:lnTo>
                  <a:pt x="88" y="25"/>
                </a:lnTo>
                <a:lnTo>
                  <a:pt x="67" y="45"/>
                </a:lnTo>
                <a:lnTo>
                  <a:pt x="35" y="49"/>
                </a:lnTo>
                <a:lnTo>
                  <a:pt x="0" y="40"/>
                </a:lnTo>
                <a:lnTo>
                  <a:pt x="3" y="15"/>
                </a:lnTo>
                <a:lnTo>
                  <a:pt x="37" y="0"/>
                </a:lnTo>
                <a:lnTo>
                  <a:pt x="71" y="5"/>
                </a:lnTo>
                <a:close/>
              </a:path>
            </a:pathLst>
          </a:custGeom>
          <a:solidFill>
            <a:srgbClr val="FFE5E5"/>
          </a:solidFill>
          <a:ln w="9525">
            <a:noFill/>
            <a:round/>
            <a:headEnd/>
            <a:tailEnd/>
          </a:ln>
        </p:spPr>
        <p:txBody>
          <a:bodyPr/>
          <a:lstStyle/>
          <a:p>
            <a:endParaRPr lang="es-ES"/>
          </a:p>
        </p:txBody>
      </p:sp>
      <p:sp>
        <p:nvSpPr>
          <p:cNvPr id="99394" name="Freeform 66"/>
          <p:cNvSpPr>
            <a:spLocks/>
          </p:cNvSpPr>
          <p:nvPr/>
        </p:nvSpPr>
        <p:spPr bwMode="auto">
          <a:xfrm>
            <a:off x="2743200" y="2794000"/>
            <a:ext cx="101600" cy="77788"/>
          </a:xfrm>
          <a:custGeom>
            <a:avLst/>
            <a:gdLst>
              <a:gd name="T0" fmla="*/ 61 w 64"/>
              <a:gd name="T1" fmla="*/ 0 h 49"/>
              <a:gd name="T2" fmla="*/ 64 w 64"/>
              <a:gd name="T3" fmla="*/ 24 h 49"/>
              <a:gd name="T4" fmla="*/ 56 w 64"/>
              <a:gd name="T5" fmla="*/ 43 h 49"/>
              <a:gd name="T6" fmla="*/ 34 w 64"/>
              <a:gd name="T7" fmla="*/ 49 h 49"/>
              <a:gd name="T8" fmla="*/ 0 w 64"/>
              <a:gd name="T9" fmla="*/ 25 h 49"/>
              <a:gd name="T10" fmla="*/ 25 w 64"/>
              <a:gd name="T11" fmla="*/ 5 h 49"/>
              <a:gd name="T12" fmla="*/ 61 w 64"/>
              <a:gd name="T13" fmla="*/ 0 h 49"/>
              <a:gd name="T14" fmla="*/ 61 w 64"/>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49"/>
              <a:gd name="T26" fmla="*/ 64 w 64"/>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49">
                <a:moveTo>
                  <a:pt x="61" y="0"/>
                </a:moveTo>
                <a:lnTo>
                  <a:pt x="64" y="24"/>
                </a:lnTo>
                <a:lnTo>
                  <a:pt x="56" y="43"/>
                </a:lnTo>
                <a:lnTo>
                  <a:pt x="34" y="49"/>
                </a:lnTo>
                <a:lnTo>
                  <a:pt x="0" y="25"/>
                </a:lnTo>
                <a:lnTo>
                  <a:pt x="25" y="5"/>
                </a:lnTo>
                <a:lnTo>
                  <a:pt x="61" y="0"/>
                </a:lnTo>
                <a:close/>
              </a:path>
            </a:pathLst>
          </a:custGeom>
          <a:solidFill>
            <a:srgbClr val="FFE5E5"/>
          </a:solidFill>
          <a:ln w="9525">
            <a:noFill/>
            <a:round/>
            <a:headEnd/>
            <a:tailEnd/>
          </a:ln>
        </p:spPr>
        <p:txBody>
          <a:bodyPr/>
          <a:lstStyle/>
          <a:p>
            <a:endParaRPr lang="es-ES"/>
          </a:p>
        </p:txBody>
      </p:sp>
      <p:sp>
        <p:nvSpPr>
          <p:cNvPr id="99395" name="Freeform 67"/>
          <p:cNvSpPr>
            <a:spLocks/>
          </p:cNvSpPr>
          <p:nvPr/>
        </p:nvSpPr>
        <p:spPr bwMode="auto">
          <a:xfrm>
            <a:off x="2928938" y="2797175"/>
            <a:ext cx="157162" cy="90488"/>
          </a:xfrm>
          <a:custGeom>
            <a:avLst/>
            <a:gdLst>
              <a:gd name="T0" fmla="*/ 99 w 99"/>
              <a:gd name="T1" fmla="*/ 29 h 57"/>
              <a:gd name="T2" fmla="*/ 86 w 99"/>
              <a:gd name="T3" fmla="*/ 5 h 57"/>
              <a:gd name="T4" fmla="*/ 41 w 99"/>
              <a:gd name="T5" fmla="*/ 0 h 57"/>
              <a:gd name="T6" fmla="*/ 0 w 99"/>
              <a:gd name="T7" fmla="*/ 30 h 57"/>
              <a:gd name="T8" fmla="*/ 5 w 99"/>
              <a:gd name="T9" fmla="*/ 52 h 57"/>
              <a:gd name="T10" fmla="*/ 41 w 99"/>
              <a:gd name="T11" fmla="*/ 57 h 57"/>
              <a:gd name="T12" fmla="*/ 52 w 99"/>
              <a:gd name="T13" fmla="*/ 44 h 57"/>
              <a:gd name="T14" fmla="*/ 34 w 99"/>
              <a:gd name="T15" fmla="*/ 28 h 57"/>
              <a:gd name="T16" fmla="*/ 62 w 99"/>
              <a:gd name="T17" fmla="*/ 18 h 57"/>
              <a:gd name="T18" fmla="*/ 99 w 99"/>
              <a:gd name="T19" fmla="*/ 29 h 57"/>
              <a:gd name="T20" fmla="*/ 99 w 99"/>
              <a:gd name="T21" fmla="*/ 29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57"/>
              <a:gd name="T35" fmla="*/ 99 w 99"/>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57">
                <a:moveTo>
                  <a:pt x="99" y="29"/>
                </a:moveTo>
                <a:lnTo>
                  <a:pt x="86" y="5"/>
                </a:lnTo>
                <a:lnTo>
                  <a:pt x="41" y="0"/>
                </a:lnTo>
                <a:lnTo>
                  <a:pt x="0" y="30"/>
                </a:lnTo>
                <a:lnTo>
                  <a:pt x="5" y="52"/>
                </a:lnTo>
                <a:lnTo>
                  <a:pt x="41" y="57"/>
                </a:lnTo>
                <a:lnTo>
                  <a:pt x="52" y="44"/>
                </a:lnTo>
                <a:lnTo>
                  <a:pt x="34" y="28"/>
                </a:lnTo>
                <a:lnTo>
                  <a:pt x="62" y="18"/>
                </a:lnTo>
                <a:lnTo>
                  <a:pt x="99" y="29"/>
                </a:lnTo>
                <a:close/>
              </a:path>
            </a:pathLst>
          </a:custGeom>
          <a:solidFill>
            <a:srgbClr val="000000"/>
          </a:solidFill>
          <a:ln w="9525">
            <a:noFill/>
            <a:round/>
            <a:headEnd/>
            <a:tailEnd/>
          </a:ln>
        </p:spPr>
        <p:txBody>
          <a:bodyPr/>
          <a:lstStyle/>
          <a:p>
            <a:endParaRPr lang="es-ES"/>
          </a:p>
        </p:txBody>
      </p:sp>
      <p:sp>
        <p:nvSpPr>
          <p:cNvPr id="99396" name="Freeform 68"/>
          <p:cNvSpPr>
            <a:spLocks/>
          </p:cNvSpPr>
          <p:nvPr/>
        </p:nvSpPr>
        <p:spPr bwMode="auto">
          <a:xfrm>
            <a:off x="2743200" y="2782888"/>
            <a:ext cx="106363" cy="88900"/>
          </a:xfrm>
          <a:custGeom>
            <a:avLst/>
            <a:gdLst>
              <a:gd name="T0" fmla="*/ 66 w 67"/>
              <a:gd name="T1" fmla="*/ 5 h 56"/>
              <a:gd name="T2" fmla="*/ 40 w 67"/>
              <a:gd name="T3" fmla="*/ 0 h 56"/>
              <a:gd name="T4" fmla="*/ 17 w 67"/>
              <a:gd name="T5" fmla="*/ 10 h 56"/>
              <a:gd name="T6" fmla="*/ 0 w 67"/>
              <a:gd name="T7" fmla="*/ 32 h 56"/>
              <a:gd name="T8" fmla="*/ 4 w 67"/>
              <a:gd name="T9" fmla="*/ 53 h 56"/>
              <a:gd name="T10" fmla="*/ 34 w 67"/>
              <a:gd name="T11" fmla="*/ 56 h 56"/>
              <a:gd name="T12" fmla="*/ 45 w 67"/>
              <a:gd name="T13" fmla="*/ 39 h 56"/>
              <a:gd name="T14" fmla="*/ 25 w 67"/>
              <a:gd name="T15" fmla="*/ 30 h 56"/>
              <a:gd name="T16" fmla="*/ 42 w 67"/>
              <a:gd name="T17" fmla="*/ 17 h 56"/>
              <a:gd name="T18" fmla="*/ 67 w 67"/>
              <a:gd name="T19" fmla="*/ 26 h 56"/>
              <a:gd name="T20" fmla="*/ 66 w 67"/>
              <a:gd name="T21" fmla="*/ 5 h 56"/>
              <a:gd name="T22" fmla="*/ 66 w 67"/>
              <a:gd name="T23" fmla="*/ 5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7"/>
              <a:gd name="T37" fmla="*/ 0 h 56"/>
              <a:gd name="T38" fmla="*/ 67 w 67"/>
              <a:gd name="T39" fmla="*/ 56 h 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7" h="56">
                <a:moveTo>
                  <a:pt x="66" y="5"/>
                </a:moveTo>
                <a:lnTo>
                  <a:pt x="40" y="0"/>
                </a:lnTo>
                <a:lnTo>
                  <a:pt x="17" y="10"/>
                </a:lnTo>
                <a:lnTo>
                  <a:pt x="0" y="32"/>
                </a:lnTo>
                <a:lnTo>
                  <a:pt x="4" y="53"/>
                </a:lnTo>
                <a:lnTo>
                  <a:pt x="34" y="56"/>
                </a:lnTo>
                <a:lnTo>
                  <a:pt x="45" y="39"/>
                </a:lnTo>
                <a:lnTo>
                  <a:pt x="25" y="30"/>
                </a:lnTo>
                <a:lnTo>
                  <a:pt x="42" y="17"/>
                </a:lnTo>
                <a:lnTo>
                  <a:pt x="67" y="26"/>
                </a:lnTo>
                <a:lnTo>
                  <a:pt x="66" y="5"/>
                </a:lnTo>
                <a:close/>
              </a:path>
            </a:pathLst>
          </a:custGeom>
          <a:solidFill>
            <a:srgbClr val="000000"/>
          </a:solidFill>
          <a:ln w="9525">
            <a:noFill/>
            <a:round/>
            <a:headEnd/>
            <a:tailEnd/>
          </a:ln>
        </p:spPr>
        <p:txBody>
          <a:bodyPr/>
          <a:lstStyle/>
          <a:p>
            <a:endParaRPr lang="es-ES"/>
          </a:p>
        </p:txBody>
      </p:sp>
      <p:sp>
        <p:nvSpPr>
          <p:cNvPr id="99397" name="Freeform 69"/>
          <p:cNvSpPr>
            <a:spLocks/>
          </p:cNvSpPr>
          <p:nvPr/>
        </p:nvSpPr>
        <p:spPr bwMode="auto">
          <a:xfrm>
            <a:off x="2879725" y="2635250"/>
            <a:ext cx="215900" cy="623888"/>
          </a:xfrm>
          <a:custGeom>
            <a:avLst/>
            <a:gdLst>
              <a:gd name="T0" fmla="*/ 60 w 136"/>
              <a:gd name="T1" fmla="*/ 0 h 393"/>
              <a:gd name="T2" fmla="*/ 81 w 136"/>
              <a:gd name="T3" fmla="*/ 29 h 393"/>
              <a:gd name="T4" fmla="*/ 117 w 136"/>
              <a:gd name="T5" fmla="*/ 93 h 393"/>
              <a:gd name="T6" fmla="*/ 136 w 136"/>
              <a:gd name="T7" fmla="*/ 239 h 393"/>
              <a:gd name="T8" fmla="*/ 123 w 136"/>
              <a:gd name="T9" fmla="*/ 291 h 393"/>
              <a:gd name="T10" fmla="*/ 99 w 136"/>
              <a:gd name="T11" fmla="*/ 335 h 393"/>
              <a:gd name="T12" fmla="*/ 51 w 136"/>
              <a:gd name="T13" fmla="*/ 379 h 393"/>
              <a:gd name="T14" fmla="*/ 0 w 136"/>
              <a:gd name="T15" fmla="*/ 393 h 393"/>
              <a:gd name="T16" fmla="*/ 8 w 136"/>
              <a:gd name="T17" fmla="*/ 362 h 393"/>
              <a:gd name="T18" fmla="*/ 60 w 136"/>
              <a:gd name="T19" fmla="*/ 340 h 393"/>
              <a:gd name="T20" fmla="*/ 100 w 136"/>
              <a:gd name="T21" fmla="*/ 287 h 393"/>
              <a:gd name="T22" fmla="*/ 115 w 136"/>
              <a:gd name="T23" fmla="*/ 251 h 393"/>
              <a:gd name="T24" fmla="*/ 115 w 136"/>
              <a:gd name="T25" fmla="*/ 146 h 393"/>
              <a:gd name="T26" fmla="*/ 82 w 136"/>
              <a:gd name="T27" fmla="*/ 50 h 393"/>
              <a:gd name="T28" fmla="*/ 60 w 136"/>
              <a:gd name="T29" fmla="*/ 0 h 393"/>
              <a:gd name="T30" fmla="*/ 60 w 136"/>
              <a:gd name="T31" fmla="*/ 0 h 3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6"/>
              <a:gd name="T49" fmla="*/ 0 h 393"/>
              <a:gd name="T50" fmla="*/ 136 w 136"/>
              <a:gd name="T51" fmla="*/ 393 h 3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6" h="393">
                <a:moveTo>
                  <a:pt x="60" y="0"/>
                </a:moveTo>
                <a:lnTo>
                  <a:pt x="81" y="29"/>
                </a:lnTo>
                <a:lnTo>
                  <a:pt x="117" y="93"/>
                </a:lnTo>
                <a:lnTo>
                  <a:pt x="136" y="239"/>
                </a:lnTo>
                <a:lnTo>
                  <a:pt x="123" y="291"/>
                </a:lnTo>
                <a:lnTo>
                  <a:pt x="99" y="335"/>
                </a:lnTo>
                <a:lnTo>
                  <a:pt x="51" y="379"/>
                </a:lnTo>
                <a:lnTo>
                  <a:pt x="0" y="393"/>
                </a:lnTo>
                <a:lnTo>
                  <a:pt x="8" y="362"/>
                </a:lnTo>
                <a:lnTo>
                  <a:pt x="60" y="340"/>
                </a:lnTo>
                <a:lnTo>
                  <a:pt x="100" y="287"/>
                </a:lnTo>
                <a:lnTo>
                  <a:pt x="115" y="251"/>
                </a:lnTo>
                <a:lnTo>
                  <a:pt x="115" y="146"/>
                </a:lnTo>
                <a:lnTo>
                  <a:pt x="82" y="50"/>
                </a:lnTo>
                <a:lnTo>
                  <a:pt x="60" y="0"/>
                </a:lnTo>
                <a:close/>
              </a:path>
            </a:pathLst>
          </a:custGeom>
          <a:solidFill>
            <a:srgbClr val="000000"/>
          </a:solidFill>
          <a:ln w="9525">
            <a:noFill/>
            <a:round/>
            <a:headEnd/>
            <a:tailEnd/>
          </a:ln>
        </p:spPr>
        <p:txBody>
          <a:bodyPr/>
          <a:lstStyle/>
          <a:p>
            <a:endParaRPr lang="es-ES"/>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143000" y="0"/>
            <a:ext cx="7772400" cy="1143000"/>
          </a:xfrm>
        </p:spPr>
        <p:txBody>
          <a:bodyPr/>
          <a:lstStyle/>
          <a:p>
            <a:pPr eaLnBrk="1" hangingPunct="1"/>
            <a:r>
              <a:rPr lang="es-ES_tradnl" sz="3600" smtClean="0"/>
              <a:t>Estudio de Viabilidad Técnica</a:t>
            </a:r>
            <a:endParaRPr lang="es-ES_tradnl" smtClean="0"/>
          </a:p>
        </p:txBody>
      </p:sp>
      <p:sp>
        <p:nvSpPr>
          <p:cNvPr id="471043" name="Rectangle 3"/>
          <p:cNvSpPr>
            <a:spLocks noGrp="1" noChangeArrowheads="1"/>
          </p:cNvSpPr>
          <p:nvPr>
            <p:ph type="body" idx="1"/>
          </p:nvPr>
        </p:nvSpPr>
        <p:spPr>
          <a:xfrm>
            <a:off x="1169988" y="1295400"/>
            <a:ext cx="7772400" cy="4114800"/>
          </a:xfrm>
        </p:spPr>
        <p:txBody>
          <a:bodyPr/>
          <a:lstStyle/>
          <a:p>
            <a:pPr algn="just" eaLnBrk="1" hangingPunct="1">
              <a:lnSpc>
                <a:spcPct val="90000"/>
              </a:lnSpc>
              <a:defRPr/>
            </a:pPr>
            <a:r>
              <a:rPr lang="es-EC" sz="2000" smtClean="0"/>
              <a:t>Estudia posibilidades materiales, físicas, químicas, tecnológicas y biológicas de producir el  bien o servicio que generará el proyecto.</a:t>
            </a:r>
          </a:p>
          <a:p>
            <a:pPr eaLnBrk="1" hangingPunct="1">
              <a:lnSpc>
                <a:spcPct val="90000"/>
              </a:lnSpc>
              <a:defRPr/>
            </a:pPr>
            <a:r>
              <a:rPr lang="es-EC" sz="2000" smtClean="0"/>
              <a:t>Técnicamente pueden haber varias maneras de lograr el producto.</a:t>
            </a:r>
          </a:p>
          <a:p>
            <a:pPr lvl="1" eaLnBrk="1" hangingPunct="1">
              <a:lnSpc>
                <a:spcPct val="90000"/>
              </a:lnSpc>
              <a:defRPr/>
            </a:pPr>
            <a:r>
              <a:rPr lang="es-EC" sz="2000" smtClean="0"/>
              <a:t>Definir la función de producción que optimice los recursos disponibles  en la producción del bien o servicio. </a:t>
            </a:r>
          </a:p>
          <a:p>
            <a:pPr eaLnBrk="1" hangingPunct="1">
              <a:lnSpc>
                <a:spcPct val="90000"/>
              </a:lnSpc>
              <a:defRPr/>
            </a:pPr>
            <a:r>
              <a:rPr lang="es-EC" sz="2000" smtClean="0"/>
              <a:t>Projectos de conocida viabilidad técnica:</a:t>
            </a:r>
          </a:p>
          <a:p>
            <a:pPr lvl="1" eaLnBrk="1" hangingPunct="1">
              <a:lnSpc>
                <a:spcPct val="90000"/>
              </a:lnSpc>
              <a:defRPr/>
            </a:pPr>
            <a:r>
              <a:rPr lang="es-EC" sz="2000" smtClean="0"/>
              <a:t>Decidir sobre que metodología de producción se utilizará.</a:t>
            </a:r>
          </a:p>
          <a:p>
            <a:pPr eaLnBrk="1" hangingPunct="1">
              <a:lnSpc>
                <a:spcPct val="90000"/>
              </a:lnSpc>
              <a:defRPr/>
            </a:pPr>
            <a:r>
              <a:rPr lang="es-EC" sz="2000" smtClean="0"/>
              <a:t>Proyectos nuevos, antes de determinar rentabilidad financiera :</a:t>
            </a:r>
          </a:p>
          <a:p>
            <a:pPr lvl="1" eaLnBrk="1" hangingPunct="1">
              <a:lnSpc>
                <a:spcPct val="90000"/>
              </a:lnSpc>
              <a:defRPr/>
            </a:pPr>
            <a:r>
              <a:rPr lang="es-EC" sz="2000" smtClean="0"/>
              <a:t>Probar y pulir técnicamente </a:t>
            </a:r>
            <a:r>
              <a:rPr lang="es-EC" sz="2000" smtClean="0">
                <a:ea typeface="MS Gothic" pitchFamily="49" charset="-128"/>
              </a:rPr>
              <a:t>⇒</a:t>
            </a:r>
            <a:r>
              <a:rPr lang="es-EC" sz="2000" smtClean="0"/>
              <a:t> Garantizar viabilidad de su producción.</a:t>
            </a:r>
          </a:p>
          <a:p>
            <a:pPr lvl="1" eaLnBrk="1" hangingPunct="1">
              <a:lnSpc>
                <a:spcPct val="90000"/>
              </a:lnSpc>
              <a:defRPr/>
            </a:pPr>
            <a:r>
              <a:rPr lang="es-EC" sz="2000" smtClean="0"/>
              <a:t>Se puede producir el bien?: fase experimental o piloto:</a:t>
            </a:r>
          </a:p>
          <a:p>
            <a:pPr lvl="2" eaLnBrk="1" hangingPunct="1">
              <a:lnSpc>
                <a:spcPct val="90000"/>
              </a:lnSpc>
              <a:defRPr/>
            </a:pPr>
            <a:r>
              <a:rPr lang="es-EC" sz="2000" smtClean="0"/>
              <a:t>Información empírica </a:t>
            </a:r>
            <a:r>
              <a:rPr lang="es-EC" sz="2000" smtClean="0">
                <a:ea typeface="MS Gothic" pitchFamily="49" charset="-128"/>
              </a:rPr>
              <a:t>⇒</a:t>
            </a:r>
            <a:r>
              <a:rPr lang="es-EC" sz="2000" smtClean="0"/>
              <a:t> Mejores proyecciones sobre lo que podría ocurrir en un sistema de producción comercial. </a:t>
            </a:r>
            <a:endParaRPr lang="es-ES_tradnl" sz="2000" smtClean="0"/>
          </a:p>
          <a:p>
            <a:pPr algn="r" eaLnBrk="1" hangingPunct="1">
              <a:lnSpc>
                <a:spcPct val="90000"/>
              </a:lnSpc>
              <a:buFont typeface="Wingdings" pitchFamily="2" charset="2"/>
              <a:buNone/>
              <a:defRPr/>
            </a:pPr>
            <a:r>
              <a:rPr lang="es-EC" sz="2000" b="1" smtClean="0"/>
              <a:t>...</a:t>
            </a:r>
            <a:endParaRPr lang="es-EC" sz="2000" smtClean="0"/>
          </a:p>
          <a:p>
            <a:pPr eaLnBrk="1" hangingPunct="1">
              <a:lnSpc>
                <a:spcPct val="90000"/>
              </a:lnSpc>
              <a:defRPr/>
            </a:pPr>
            <a:endParaRPr lang="es-EC" sz="2000" smtClean="0"/>
          </a:p>
        </p:txBody>
      </p:sp>
    </p:spTree>
  </p:cSld>
  <p:clrMapOvr>
    <a:masterClrMapping/>
  </p:clrMapOvr>
  <p:transition>
    <p:sndAc>
      <p:stSnd>
        <p:snd r:embed="rId2" name="DIALOG.WAV"/>
      </p:stSnd>
    </p:sndAc>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s-ES_tradnl" sz="3200" smtClean="0"/>
              <a:t>Estudio de Viabilidad Técnica (cont.)</a:t>
            </a:r>
            <a:endParaRPr lang="es-ES_tradnl" smtClean="0"/>
          </a:p>
        </p:txBody>
      </p:sp>
      <p:sp>
        <p:nvSpPr>
          <p:cNvPr id="472067" name="Rectangle 3"/>
          <p:cNvSpPr>
            <a:spLocks noGrp="1" noChangeArrowheads="1"/>
          </p:cNvSpPr>
          <p:nvPr>
            <p:ph type="body" idx="1"/>
          </p:nvPr>
        </p:nvSpPr>
        <p:spPr/>
        <p:txBody>
          <a:bodyPr/>
          <a:lstStyle/>
          <a:p>
            <a:pPr algn="just" eaLnBrk="1" hangingPunct="1">
              <a:defRPr/>
            </a:pPr>
            <a:r>
              <a:rPr lang="es-EC" sz="2000" smtClean="0"/>
              <a:t>Análisis de operaciones</a:t>
            </a:r>
          </a:p>
          <a:p>
            <a:pPr lvl="1" algn="just" eaLnBrk="1" hangingPunct="1">
              <a:defRPr/>
            </a:pPr>
            <a:r>
              <a:rPr lang="es-EC" sz="1800" smtClean="0"/>
              <a:t>Decisión de localización</a:t>
            </a:r>
          </a:p>
          <a:p>
            <a:pPr lvl="1" algn="just" eaLnBrk="1" hangingPunct="1">
              <a:defRPr/>
            </a:pPr>
            <a:r>
              <a:rPr lang="es-EC" sz="1800" smtClean="0"/>
              <a:t>Análisis de Tamaño</a:t>
            </a:r>
          </a:p>
          <a:p>
            <a:pPr lvl="1" algn="just" eaLnBrk="1" hangingPunct="1">
              <a:defRPr/>
            </a:pPr>
            <a:r>
              <a:rPr lang="es-EC" sz="1800" smtClean="0"/>
              <a:t>Volúmenes de producción</a:t>
            </a:r>
          </a:p>
          <a:p>
            <a:pPr eaLnBrk="1" hangingPunct="1">
              <a:defRPr/>
            </a:pPr>
            <a:r>
              <a:rPr lang="es-EC" sz="2000" smtClean="0"/>
              <a:t>Ingeniería del proyecto</a:t>
            </a:r>
          </a:p>
          <a:p>
            <a:pPr algn="just" eaLnBrk="1" hangingPunct="1">
              <a:defRPr/>
            </a:pPr>
            <a:r>
              <a:rPr lang="es-EC" sz="2000" smtClean="0"/>
              <a:t>Necesidades de recursos.</a:t>
            </a:r>
          </a:p>
          <a:p>
            <a:pPr lvl="1" eaLnBrk="1" hangingPunct="1">
              <a:defRPr/>
            </a:pPr>
            <a:r>
              <a:rPr lang="es-EC" sz="1800" smtClean="0"/>
              <a:t>Activos fijos.</a:t>
            </a:r>
          </a:p>
          <a:p>
            <a:pPr lvl="1" eaLnBrk="1" hangingPunct="1">
              <a:defRPr/>
            </a:pPr>
            <a:r>
              <a:rPr lang="es-EC" sz="1800" smtClean="0"/>
              <a:t>Capital de trabajo. </a:t>
            </a:r>
          </a:p>
          <a:p>
            <a:pPr lvl="1" eaLnBrk="1" hangingPunct="1">
              <a:defRPr/>
            </a:pPr>
            <a:r>
              <a:rPr lang="es-EC" sz="1800" smtClean="0"/>
              <a:t>Mano de obra. </a:t>
            </a:r>
          </a:p>
          <a:p>
            <a:pPr lvl="1" eaLnBrk="1" hangingPunct="1">
              <a:defRPr/>
            </a:pPr>
            <a:r>
              <a:rPr lang="es-EC" sz="1800" smtClean="0"/>
              <a:t>Recursos materiales.</a:t>
            </a:r>
          </a:p>
          <a:p>
            <a:pPr lvl="1" eaLnBrk="1" hangingPunct="1">
              <a:defRPr/>
            </a:pPr>
            <a:r>
              <a:rPr lang="es-EC" sz="1800" smtClean="0"/>
              <a:t>Recursos biológicos.</a:t>
            </a:r>
          </a:p>
          <a:p>
            <a:pPr lvl="1" eaLnBrk="1" hangingPunct="1">
              <a:defRPr/>
            </a:pPr>
            <a:r>
              <a:rPr lang="es-EC" sz="1800" smtClean="0"/>
              <a:t>Recursos hídricos.</a:t>
            </a:r>
          </a:p>
          <a:p>
            <a:pPr algn="just" eaLnBrk="1" hangingPunct="1">
              <a:defRPr/>
            </a:pPr>
            <a:endParaRPr lang="es-EC" sz="2000" smtClean="0"/>
          </a:p>
        </p:txBody>
      </p:sp>
    </p:spTree>
  </p:cSld>
  <p:clrMapOvr>
    <a:masterClrMapping/>
  </p:clrMapOvr>
  <p:transition>
    <p:sndAc>
      <p:stSnd>
        <p:snd r:embed="rId2" name="DIALOG.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s-ES_tradnl" sz="3600" smtClean="0"/>
              <a:t>En donde puedo Aplicar la </a:t>
            </a:r>
            <a:br>
              <a:rPr lang="es-ES_tradnl" sz="3600" smtClean="0"/>
            </a:br>
            <a:r>
              <a:rPr lang="es-ES_tradnl" sz="3600" smtClean="0"/>
              <a:t>Evaluación de Proyectos?</a:t>
            </a:r>
            <a:endParaRPr lang="es-ES_tradnl" smtClean="0"/>
          </a:p>
        </p:txBody>
      </p:sp>
      <p:sp>
        <p:nvSpPr>
          <p:cNvPr id="452611" name="Rectangle 3"/>
          <p:cNvSpPr>
            <a:spLocks noGrp="1" noChangeArrowheads="1"/>
          </p:cNvSpPr>
          <p:nvPr>
            <p:ph type="body" idx="1"/>
          </p:nvPr>
        </p:nvSpPr>
        <p:spPr/>
        <p:txBody>
          <a:bodyPr/>
          <a:lstStyle/>
          <a:p>
            <a:pPr eaLnBrk="1" hangingPunct="1">
              <a:defRPr/>
            </a:pPr>
            <a:r>
              <a:rPr lang="es-EC" sz="2000" smtClean="0"/>
              <a:t>Cada estudio de inversión es único, pero la metodología puede adaptarse a cualquier proyecto algunas áreas en que se puede usar:</a:t>
            </a:r>
          </a:p>
          <a:p>
            <a:pPr eaLnBrk="1" hangingPunct="1">
              <a:defRPr/>
            </a:pPr>
            <a:endParaRPr lang="es-ES_tradnl" sz="2000" smtClean="0"/>
          </a:p>
          <a:p>
            <a:pPr lvl="1" eaLnBrk="1" hangingPunct="1">
              <a:defRPr/>
            </a:pPr>
            <a:r>
              <a:rPr lang="es-ES_tradnl" sz="2000" smtClean="0"/>
              <a:t>Instalación de un nuev</a:t>
            </a:r>
            <a:r>
              <a:rPr lang="en-US" sz="2000" smtClean="0"/>
              <a:t>o</a:t>
            </a:r>
            <a:r>
              <a:rPr lang="es-ES_tradnl" sz="2000" smtClean="0"/>
              <a:t> </a:t>
            </a:r>
            <a:r>
              <a:rPr lang="en-US" sz="2000" smtClean="0"/>
              <a:t>negocio turístico</a:t>
            </a:r>
            <a:r>
              <a:rPr lang="es-ES_tradnl" sz="2000" smtClean="0"/>
              <a:t>.</a:t>
            </a:r>
          </a:p>
          <a:p>
            <a:pPr lvl="1" eaLnBrk="1" hangingPunct="1">
              <a:defRPr/>
            </a:pPr>
            <a:r>
              <a:rPr lang="es-ES_tradnl" sz="2000" smtClean="0"/>
              <a:t>Compra de un nuev</a:t>
            </a:r>
            <a:r>
              <a:rPr lang="en-US" sz="2000" smtClean="0"/>
              <a:t>o negocio turístico</a:t>
            </a:r>
            <a:r>
              <a:rPr lang="es-ES_tradnl" sz="2000" smtClean="0"/>
              <a:t>.</a:t>
            </a:r>
            <a:endParaRPr lang="en-US" sz="2000" smtClean="0"/>
          </a:p>
          <a:p>
            <a:pPr lvl="1" eaLnBrk="1" hangingPunct="1">
              <a:defRPr/>
            </a:pPr>
            <a:r>
              <a:rPr lang="es-ES_tradnl" sz="2000" smtClean="0"/>
              <a:t>Ampliación de la capacidad instalada.</a:t>
            </a:r>
            <a:endParaRPr lang="en-US" sz="2000" smtClean="0"/>
          </a:p>
          <a:p>
            <a:pPr lvl="1" eaLnBrk="1" hangingPunct="1">
              <a:defRPr/>
            </a:pPr>
            <a:r>
              <a:rPr lang="en-US" sz="2000" smtClean="0"/>
              <a:t>Instalacion de nuevas lineas o descontinuación de lineas.</a:t>
            </a:r>
            <a:endParaRPr lang="es-ES_tradnl" sz="2000" smtClean="0"/>
          </a:p>
          <a:p>
            <a:pPr lvl="1" eaLnBrk="1" hangingPunct="1">
              <a:defRPr/>
            </a:pPr>
            <a:r>
              <a:rPr lang="es-ES_tradnl" sz="2000" smtClean="0"/>
              <a:t>Sustitución de equipos o maquinaria.</a:t>
            </a:r>
          </a:p>
          <a:p>
            <a:pPr lvl="1" eaLnBrk="1" hangingPunct="1">
              <a:defRPr/>
            </a:pPr>
            <a:r>
              <a:rPr lang="es-ES_tradnl" sz="2000" smtClean="0"/>
              <a:t>Cambio de políticas de manejo / Uso de distintos productos.</a:t>
            </a:r>
          </a:p>
          <a:p>
            <a:pPr lvl="1" eaLnBrk="1" hangingPunct="1">
              <a:defRPr/>
            </a:pPr>
            <a:r>
              <a:rPr lang="es-ES_tradnl" sz="2000" smtClean="0"/>
              <a:t>Integración o Outsourcing?</a:t>
            </a:r>
          </a:p>
          <a:p>
            <a:pPr eaLnBrk="1" hangingPunct="1">
              <a:defRPr/>
            </a:pPr>
            <a:endParaRPr lang="es-ES_tradnl" sz="2000" smtClean="0"/>
          </a:p>
        </p:txBody>
      </p:sp>
    </p:spTree>
  </p:cSld>
  <p:clrMapOvr>
    <a:masterClrMapping/>
  </p:clrMapOvr>
  <p:transition>
    <p:sndAc>
      <p:stSnd>
        <p:snd r:embed="rId2" name="DIALOG.WAV"/>
      </p:stSnd>
    </p:sndAc>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body" idx="1"/>
          </p:nvPr>
        </p:nvSpPr>
        <p:spPr>
          <a:xfrm>
            <a:off x="1169988" y="2760663"/>
            <a:ext cx="7772400" cy="2900362"/>
          </a:xfrm>
        </p:spPr>
        <p:txBody>
          <a:bodyPr/>
          <a:lstStyle/>
          <a:p>
            <a:pPr eaLnBrk="1" hangingPunct="1">
              <a:buFont typeface="Wingdings" pitchFamily="2" charset="2"/>
              <a:buNone/>
              <a:defRPr/>
            </a:pPr>
            <a:r>
              <a:rPr lang="en-US" smtClean="0"/>
              <a:t>Si no puedes describir lo que estas haciendo como un proceso, no sabes lo que estas haciendo.</a:t>
            </a:r>
          </a:p>
          <a:p>
            <a:pPr lvl="1" eaLnBrk="1" hangingPunct="1">
              <a:defRPr/>
            </a:pPr>
            <a:r>
              <a:rPr lang="en-US" smtClean="0"/>
              <a:t>W. Edwards Deming (1900-1993) U.S. business consultant.</a:t>
            </a:r>
          </a:p>
        </p:txBody>
      </p:sp>
      <p:sp>
        <p:nvSpPr>
          <p:cNvPr id="102403" name="Rectangle 3"/>
          <p:cNvSpPr>
            <a:spLocks noGrp="1" noChangeArrowheads="1"/>
          </p:cNvSpPr>
          <p:nvPr>
            <p:ph type="title"/>
          </p:nvPr>
        </p:nvSpPr>
        <p:spPr/>
        <p:txBody>
          <a:bodyPr/>
          <a:lstStyle/>
          <a:p>
            <a:pPr eaLnBrk="1" hangingPunct="1"/>
            <a:endParaRPr lang="es-ES_tradnl" smtClean="0"/>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Text Box 2"/>
          <p:cNvSpPr txBox="1">
            <a:spLocks noChangeArrowheads="1"/>
          </p:cNvSpPr>
          <p:nvPr/>
        </p:nvSpPr>
        <p:spPr bwMode="auto">
          <a:xfrm>
            <a:off x="1676400" y="381000"/>
            <a:ext cx="7216775" cy="579438"/>
          </a:xfrm>
          <a:prstGeom prst="rect">
            <a:avLst/>
          </a:prstGeom>
          <a:noFill/>
          <a:ln w="12700" cap="sq">
            <a:noFill/>
            <a:miter lim="800000"/>
            <a:headEnd type="none" w="sm" len="sm"/>
            <a:tailEnd type="none" w="sm" len="sm"/>
          </a:ln>
          <a:effectLst/>
        </p:spPr>
        <p:txBody>
          <a:bodyPr wrap="none">
            <a:spAutoFit/>
          </a:bodyPr>
          <a:lstStyle/>
          <a:p>
            <a:pPr defTabSz="762000">
              <a:spcBef>
                <a:spcPct val="50000"/>
              </a:spcBef>
              <a:defRPr/>
            </a:pPr>
            <a:r>
              <a:rPr lang="es-ES_tradnl" sz="3200" b="1">
                <a:solidFill>
                  <a:srgbClr val="FFFF00"/>
                </a:solidFill>
                <a:effectLst>
                  <a:outerShdw blurRad="38100" dist="38100" dir="2700000" algn="tl">
                    <a:srgbClr val="000000"/>
                  </a:outerShdw>
                </a:effectLst>
                <a:latin typeface="Arial" charset="0"/>
              </a:rPr>
              <a:t>Mecanismos de control del proyecto</a:t>
            </a:r>
          </a:p>
        </p:txBody>
      </p:sp>
      <p:sp>
        <p:nvSpPr>
          <p:cNvPr id="39940" name="Text Box 3"/>
          <p:cNvSpPr txBox="1">
            <a:spLocks noChangeArrowheads="1"/>
          </p:cNvSpPr>
          <p:nvPr/>
        </p:nvSpPr>
        <p:spPr bwMode="auto">
          <a:xfrm>
            <a:off x="1219200" y="1295400"/>
            <a:ext cx="4702175" cy="1552575"/>
          </a:xfrm>
          <a:prstGeom prst="rect">
            <a:avLst/>
          </a:prstGeom>
          <a:noFill/>
          <a:ln w="12700" cap="sq">
            <a:noFill/>
            <a:miter lim="800000"/>
            <a:headEnd type="none" w="sm" len="sm"/>
            <a:tailEnd type="none" w="sm" len="sm"/>
          </a:ln>
        </p:spPr>
        <p:txBody>
          <a:bodyPr wrap="none">
            <a:spAutoFit/>
          </a:bodyPr>
          <a:lstStyle/>
          <a:p>
            <a:pPr defTabSz="762000">
              <a:spcBef>
                <a:spcPct val="50000"/>
              </a:spcBef>
              <a:buFontTx/>
              <a:buChar char="•"/>
            </a:pPr>
            <a:r>
              <a:rPr lang="es-ES_tradnl"/>
              <a:t>Estructura de repartición de trabajos</a:t>
            </a:r>
          </a:p>
          <a:p>
            <a:pPr defTabSz="762000">
              <a:spcBef>
                <a:spcPct val="50000"/>
              </a:spcBef>
              <a:buFontTx/>
              <a:buChar char="•"/>
            </a:pPr>
            <a:r>
              <a:rPr lang="es-ES_tradnl"/>
              <a:t>Diagramas de Gantt</a:t>
            </a:r>
          </a:p>
          <a:p>
            <a:pPr defTabSz="762000">
              <a:spcBef>
                <a:spcPct val="50000"/>
              </a:spcBef>
              <a:buFontTx/>
              <a:buChar char="•"/>
            </a:pPr>
            <a:r>
              <a:rPr lang="es-ES_tradnl"/>
              <a:t>CPM y PERT </a:t>
            </a:r>
          </a:p>
        </p:txBody>
      </p:sp>
      <p:sp>
        <p:nvSpPr>
          <p:cNvPr id="547844" name="Text Box 4"/>
          <p:cNvSpPr txBox="1">
            <a:spLocks noChangeArrowheads="1"/>
          </p:cNvSpPr>
          <p:nvPr/>
        </p:nvSpPr>
        <p:spPr bwMode="auto">
          <a:xfrm>
            <a:off x="609600" y="3382963"/>
            <a:ext cx="8370888" cy="579437"/>
          </a:xfrm>
          <a:prstGeom prst="rect">
            <a:avLst/>
          </a:prstGeom>
          <a:noFill/>
          <a:ln w="12700" cap="sq">
            <a:noFill/>
            <a:miter lim="800000"/>
            <a:headEnd type="none" w="sm" len="sm"/>
            <a:tailEnd type="none" w="sm" len="sm"/>
          </a:ln>
          <a:effectLst/>
        </p:spPr>
        <p:txBody>
          <a:bodyPr wrap="none">
            <a:spAutoFit/>
          </a:bodyPr>
          <a:lstStyle/>
          <a:p>
            <a:pPr defTabSz="762000">
              <a:spcBef>
                <a:spcPct val="50000"/>
              </a:spcBef>
              <a:defRPr/>
            </a:pPr>
            <a:r>
              <a:rPr lang="es-ES_tradnl" sz="3200" b="1">
                <a:effectLst>
                  <a:outerShdw blurRad="38100" dist="38100" dir="2700000" algn="tl">
                    <a:srgbClr val="000000"/>
                  </a:outerShdw>
                </a:effectLst>
                <a:latin typeface="Arial" charset="0"/>
              </a:rPr>
              <a:t>Herramientas para el manejo de proyectos</a:t>
            </a:r>
          </a:p>
        </p:txBody>
      </p:sp>
      <p:sp>
        <p:nvSpPr>
          <p:cNvPr id="39942" name="Text Box 5"/>
          <p:cNvSpPr txBox="1">
            <a:spLocks noChangeArrowheads="1"/>
          </p:cNvSpPr>
          <p:nvPr/>
        </p:nvSpPr>
        <p:spPr bwMode="auto">
          <a:xfrm>
            <a:off x="1371600" y="4191000"/>
            <a:ext cx="2362200" cy="1552575"/>
          </a:xfrm>
          <a:prstGeom prst="rect">
            <a:avLst/>
          </a:prstGeom>
          <a:noFill/>
          <a:ln w="12700" cap="sq">
            <a:noFill/>
            <a:miter lim="800000"/>
            <a:headEnd type="none" w="sm" len="sm"/>
            <a:tailEnd type="none" w="sm" len="sm"/>
          </a:ln>
        </p:spPr>
        <p:txBody>
          <a:bodyPr>
            <a:spAutoFit/>
          </a:bodyPr>
          <a:lstStyle/>
          <a:p>
            <a:pPr algn="r" defTabSz="762000">
              <a:spcBef>
                <a:spcPct val="50000"/>
              </a:spcBef>
              <a:buFontTx/>
              <a:buChar char="•"/>
            </a:pPr>
            <a:r>
              <a:rPr lang="en-US"/>
              <a:t>MS</a:t>
            </a:r>
            <a:r>
              <a:rPr lang="es-ES_tradnl"/>
              <a:t> </a:t>
            </a:r>
            <a:r>
              <a:rPr lang="en-US"/>
              <a:t>P</a:t>
            </a:r>
            <a:r>
              <a:rPr lang="es-ES_tradnl"/>
              <a:t>roject</a:t>
            </a:r>
          </a:p>
          <a:p>
            <a:pPr algn="r" defTabSz="762000">
              <a:spcBef>
                <a:spcPct val="50000"/>
              </a:spcBef>
              <a:buFontTx/>
              <a:buChar char="•"/>
            </a:pPr>
            <a:endParaRPr lang="es-ES_tradnl"/>
          </a:p>
          <a:p>
            <a:pPr algn="r" defTabSz="762000">
              <a:spcBef>
                <a:spcPct val="50000"/>
              </a:spcBef>
              <a:buFontTx/>
              <a:buChar char="•"/>
            </a:pPr>
            <a:r>
              <a:rPr lang="es-ES_tradnl"/>
              <a:t>Excel</a:t>
            </a:r>
          </a:p>
        </p:txBody>
      </p:sp>
      <p:sp>
        <p:nvSpPr>
          <p:cNvPr id="39943" name="AutoShape 6"/>
          <p:cNvSpPr>
            <a:spLocks/>
          </p:cNvSpPr>
          <p:nvPr/>
        </p:nvSpPr>
        <p:spPr bwMode="auto">
          <a:xfrm>
            <a:off x="3657600" y="4572000"/>
            <a:ext cx="457200" cy="1905000"/>
          </a:xfrm>
          <a:prstGeom prst="leftBrace">
            <a:avLst>
              <a:gd name="adj1" fmla="val 34722"/>
              <a:gd name="adj2" fmla="val 50000"/>
            </a:avLst>
          </a:prstGeom>
          <a:noFill/>
          <a:ln w="12700" cap="sq">
            <a:solidFill>
              <a:schemeClr val="tx1"/>
            </a:solidFill>
            <a:round/>
            <a:headEnd type="none" w="sm" len="sm"/>
            <a:tailEnd type="none" w="sm" len="sm"/>
          </a:ln>
        </p:spPr>
        <p:txBody>
          <a:bodyPr wrap="none" anchor="ctr"/>
          <a:lstStyle/>
          <a:p>
            <a:pPr algn="r" defTabSz="762000"/>
            <a:endParaRPr lang="es-ES_tradnl"/>
          </a:p>
        </p:txBody>
      </p:sp>
      <p:sp>
        <p:nvSpPr>
          <p:cNvPr id="39944" name="Text Box 7"/>
          <p:cNvSpPr txBox="1">
            <a:spLocks noChangeArrowheads="1"/>
          </p:cNvSpPr>
          <p:nvPr/>
        </p:nvSpPr>
        <p:spPr bwMode="auto">
          <a:xfrm>
            <a:off x="4038600" y="4800600"/>
            <a:ext cx="4360863" cy="1552575"/>
          </a:xfrm>
          <a:prstGeom prst="rect">
            <a:avLst/>
          </a:prstGeom>
          <a:noFill/>
          <a:ln w="12700" cap="sq">
            <a:noFill/>
            <a:miter lim="800000"/>
            <a:headEnd type="none" w="sm" len="sm"/>
            <a:tailEnd type="none" w="sm" len="sm"/>
          </a:ln>
        </p:spPr>
        <p:txBody>
          <a:bodyPr wrap="none">
            <a:spAutoFit/>
          </a:bodyPr>
          <a:lstStyle/>
          <a:p>
            <a:pPr defTabSz="762000">
              <a:spcBef>
                <a:spcPct val="50000"/>
              </a:spcBef>
              <a:buFontTx/>
              <a:buChar char="•"/>
            </a:pPr>
            <a:r>
              <a:rPr lang="es-ES_tradnl"/>
              <a:t>Buscar objetivo</a:t>
            </a:r>
            <a:r>
              <a:rPr lang="en-US"/>
              <a:t> / Goal Seek</a:t>
            </a:r>
            <a:endParaRPr lang="es-ES_tradnl"/>
          </a:p>
          <a:p>
            <a:pPr defTabSz="762000">
              <a:spcBef>
                <a:spcPct val="50000"/>
              </a:spcBef>
              <a:buFontTx/>
              <a:buChar char="•"/>
            </a:pPr>
            <a:r>
              <a:rPr lang="es-ES_tradnl"/>
              <a:t>Solver</a:t>
            </a:r>
          </a:p>
          <a:p>
            <a:pPr defTabSz="762000">
              <a:spcBef>
                <a:spcPct val="50000"/>
              </a:spcBef>
              <a:buFontTx/>
              <a:buChar char="•"/>
            </a:pPr>
            <a:r>
              <a:rPr lang="es-ES_tradnl"/>
              <a:t>Administración de escenarios </a:t>
            </a:r>
          </a:p>
        </p:txBody>
      </p:sp>
      <p:graphicFrame>
        <p:nvGraphicFramePr>
          <p:cNvPr id="39938" name="Object 8">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39938" name="Imagen" r:id="rId4" imgW="1728720" imgH="3252600" progId="MS_ClipArt_Gallery.2">
              <p:embed/>
            </p:oleObj>
          </a:graphicData>
        </a:graphic>
      </p:graphicFrame>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ext Box 2"/>
          <p:cNvSpPr txBox="1">
            <a:spLocks noChangeArrowheads="1"/>
          </p:cNvSpPr>
          <p:nvPr/>
        </p:nvSpPr>
        <p:spPr bwMode="auto">
          <a:xfrm>
            <a:off x="1219200" y="1793875"/>
            <a:ext cx="7924800" cy="3387725"/>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a:t>Procedimiento sistemático de distribución del proyecto en una jerarquía de partes de trabajo, en el cual se reducen la envergadura y la complejidad en cada grado, hasta que sea alcanzado un nivel de precisión deseado</a:t>
            </a:r>
          </a:p>
        </p:txBody>
      </p:sp>
      <p:sp>
        <p:nvSpPr>
          <p:cNvPr id="548867" name="Text Box 3"/>
          <p:cNvSpPr txBox="1">
            <a:spLocks noChangeArrowheads="1"/>
          </p:cNvSpPr>
          <p:nvPr/>
        </p:nvSpPr>
        <p:spPr bwMode="auto">
          <a:xfrm>
            <a:off x="0" y="803275"/>
            <a:ext cx="9144000" cy="579438"/>
          </a:xfrm>
          <a:prstGeom prst="rect">
            <a:avLst/>
          </a:prstGeom>
          <a:noFill/>
          <a:ln w="9525">
            <a:noFill/>
            <a:miter lim="800000"/>
            <a:headEnd/>
            <a:tailEnd/>
          </a:ln>
          <a:effectLst/>
        </p:spPr>
        <p:txBody>
          <a:bodyPr>
            <a:spAutoFit/>
          </a:bodyPr>
          <a:lstStyle/>
          <a:p>
            <a:pPr algn="ctr">
              <a:spcBef>
                <a:spcPct val="50000"/>
              </a:spcBef>
              <a:defRPr/>
            </a:pPr>
            <a:r>
              <a:rPr lang="es-ES_tradnl" sz="3200" b="1">
                <a:effectLst>
                  <a:outerShdw blurRad="38100" dist="38100" dir="2700000" algn="tl">
                    <a:srgbClr val="000000"/>
                  </a:outerShdw>
                </a:effectLst>
                <a:latin typeface="Arial" charset="0"/>
              </a:rPr>
              <a:t>CADENA DE RESULTADOS </a:t>
            </a:r>
          </a:p>
        </p:txBody>
      </p:sp>
      <p:sp>
        <p:nvSpPr>
          <p:cNvPr id="40965" name="Text Box 4"/>
          <p:cNvSpPr txBox="1">
            <a:spLocks noChangeArrowheads="1"/>
          </p:cNvSpPr>
          <p:nvPr/>
        </p:nvSpPr>
        <p:spPr bwMode="auto">
          <a:xfrm>
            <a:off x="6019800" y="6324600"/>
            <a:ext cx="2947988" cy="396875"/>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sz="2000"/>
              <a:t>Tomado de Prevost et al</a:t>
            </a:r>
          </a:p>
        </p:txBody>
      </p:sp>
      <p:graphicFrame>
        <p:nvGraphicFramePr>
          <p:cNvPr id="40962" name="Object 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0962" name="Imagen" r:id="rId4" imgW="1728720" imgH="3252600" progId="MS_ClipArt_Gallery.2">
              <p:embed/>
            </p:oleObj>
          </a:graphicData>
        </a:graphic>
      </p:graphicFrame>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1988" name="Rectangle 2"/>
          <p:cNvSpPr>
            <a:spLocks noChangeArrowheads="1"/>
          </p:cNvSpPr>
          <p:nvPr/>
        </p:nvSpPr>
        <p:spPr bwMode="auto">
          <a:xfrm>
            <a:off x="0" y="0"/>
            <a:ext cx="9144000" cy="6858000"/>
          </a:xfrm>
          <a:prstGeom prst="rect">
            <a:avLst/>
          </a:prstGeom>
          <a:noFill/>
          <a:ln w="9525">
            <a:noFill/>
            <a:miter lim="800000"/>
            <a:headEnd/>
            <a:tailEnd/>
          </a:ln>
        </p:spPr>
        <p:txBody>
          <a:bodyPr wrap="none" anchor="ctr"/>
          <a:lstStyle/>
          <a:p>
            <a:endParaRPr lang="es-ES"/>
          </a:p>
        </p:txBody>
      </p:sp>
      <p:sp>
        <p:nvSpPr>
          <p:cNvPr id="41989" name="Rectangle 3"/>
          <p:cNvSpPr>
            <a:spLocks noChangeArrowheads="1"/>
          </p:cNvSpPr>
          <p:nvPr/>
        </p:nvSpPr>
        <p:spPr bwMode="auto">
          <a:xfrm>
            <a:off x="7086600" y="533400"/>
            <a:ext cx="1600200" cy="6324600"/>
          </a:xfrm>
          <a:prstGeom prst="rect">
            <a:avLst/>
          </a:prstGeom>
          <a:solidFill>
            <a:srgbClr val="FFCCFF">
              <a:alpha val="50195"/>
            </a:srgbClr>
          </a:solidFill>
          <a:ln w="9525">
            <a:noFill/>
            <a:miter lim="800000"/>
            <a:headEnd/>
            <a:tailEnd/>
          </a:ln>
        </p:spPr>
        <p:txBody>
          <a:bodyPr wrap="none" tIns="36000"/>
          <a:lstStyle/>
          <a:p>
            <a:pPr algn="ctr"/>
            <a:r>
              <a:rPr lang="es-ES_tradnl" sz="1600">
                <a:solidFill>
                  <a:schemeClr val="bg2"/>
                </a:solidFill>
              </a:rPr>
              <a:t>Nivel 5</a:t>
            </a:r>
          </a:p>
          <a:p>
            <a:pPr algn="ctr"/>
            <a:endParaRPr lang="es-ES_tradnl" sz="1600">
              <a:solidFill>
                <a:schemeClr val="bg2"/>
              </a:solidFill>
            </a:endParaRPr>
          </a:p>
        </p:txBody>
      </p:sp>
      <p:sp>
        <p:nvSpPr>
          <p:cNvPr id="41990" name="Rectangle 4"/>
          <p:cNvSpPr>
            <a:spLocks noChangeArrowheads="1"/>
          </p:cNvSpPr>
          <p:nvPr/>
        </p:nvSpPr>
        <p:spPr bwMode="auto">
          <a:xfrm>
            <a:off x="5181600" y="533400"/>
            <a:ext cx="1600200" cy="6324600"/>
          </a:xfrm>
          <a:prstGeom prst="rect">
            <a:avLst/>
          </a:prstGeom>
          <a:solidFill>
            <a:srgbClr val="FFFF99">
              <a:alpha val="50195"/>
            </a:srgbClr>
          </a:solidFill>
          <a:ln w="9525">
            <a:noFill/>
            <a:miter lim="800000"/>
            <a:headEnd/>
            <a:tailEnd/>
          </a:ln>
        </p:spPr>
        <p:txBody>
          <a:bodyPr wrap="none" tIns="36000"/>
          <a:lstStyle/>
          <a:p>
            <a:pPr algn="ctr"/>
            <a:r>
              <a:rPr lang="es-ES_tradnl" sz="1600">
                <a:solidFill>
                  <a:schemeClr val="bg2"/>
                </a:solidFill>
              </a:rPr>
              <a:t>Nivel 4</a:t>
            </a:r>
          </a:p>
          <a:p>
            <a:pPr algn="ctr"/>
            <a:endParaRPr lang="es-ES_tradnl" sz="1600">
              <a:solidFill>
                <a:schemeClr val="bg2"/>
              </a:solidFill>
            </a:endParaRPr>
          </a:p>
        </p:txBody>
      </p:sp>
      <p:sp>
        <p:nvSpPr>
          <p:cNvPr id="41991" name="Rectangle 5"/>
          <p:cNvSpPr>
            <a:spLocks noChangeArrowheads="1"/>
          </p:cNvSpPr>
          <p:nvPr/>
        </p:nvSpPr>
        <p:spPr bwMode="auto">
          <a:xfrm>
            <a:off x="3429000" y="533400"/>
            <a:ext cx="1447800" cy="6324600"/>
          </a:xfrm>
          <a:prstGeom prst="rect">
            <a:avLst/>
          </a:prstGeom>
          <a:solidFill>
            <a:srgbClr val="FFCC99">
              <a:alpha val="50195"/>
            </a:srgbClr>
          </a:solidFill>
          <a:ln w="9525">
            <a:noFill/>
            <a:miter lim="800000"/>
            <a:headEnd/>
            <a:tailEnd/>
          </a:ln>
        </p:spPr>
        <p:txBody>
          <a:bodyPr wrap="none" tIns="36000"/>
          <a:lstStyle/>
          <a:p>
            <a:pPr algn="ctr"/>
            <a:r>
              <a:rPr lang="es-ES_tradnl" sz="1600">
                <a:solidFill>
                  <a:schemeClr val="bg2"/>
                </a:solidFill>
              </a:rPr>
              <a:t>Nivel 3</a:t>
            </a:r>
          </a:p>
          <a:p>
            <a:pPr algn="ctr"/>
            <a:endParaRPr lang="es-ES_tradnl" sz="1600">
              <a:solidFill>
                <a:schemeClr val="bg2"/>
              </a:solidFill>
            </a:endParaRPr>
          </a:p>
        </p:txBody>
      </p:sp>
      <p:sp>
        <p:nvSpPr>
          <p:cNvPr id="41992" name="Rectangle 6"/>
          <p:cNvSpPr>
            <a:spLocks noChangeArrowheads="1"/>
          </p:cNvSpPr>
          <p:nvPr/>
        </p:nvSpPr>
        <p:spPr bwMode="auto">
          <a:xfrm>
            <a:off x="1676400" y="533400"/>
            <a:ext cx="1371600" cy="6324600"/>
          </a:xfrm>
          <a:prstGeom prst="rect">
            <a:avLst/>
          </a:prstGeom>
          <a:solidFill>
            <a:srgbClr val="CCFFCC">
              <a:alpha val="50195"/>
            </a:srgbClr>
          </a:solidFill>
          <a:ln w="9525">
            <a:noFill/>
            <a:miter lim="800000"/>
            <a:headEnd/>
            <a:tailEnd/>
          </a:ln>
        </p:spPr>
        <p:txBody>
          <a:bodyPr wrap="none" tIns="36000"/>
          <a:lstStyle/>
          <a:p>
            <a:pPr algn="ctr"/>
            <a:r>
              <a:rPr lang="es-ES_tradnl" sz="1600">
                <a:solidFill>
                  <a:schemeClr val="bg2"/>
                </a:solidFill>
              </a:rPr>
              <a:t>Nivel 2</a:t>
            </a:r>
          </a:p>
          <a:p>
            <a:pPr algn="ctr"/>
            <a:endParaRPr lang="es-ES_tradnl" sz="1600">
              <a:solidFill>
                <a:schemeClr val="bg2"/>
              </a:solidFill>
            </a:endParaRPr>
          </a:p>
        </p:txBody>
      </p:sp>
      <p:sp>
        <p:nvSpPr>
          <p:cNvPr id="41993" name="Rectangle 7"/>
          <p:cNvSpPr>
            <a:spLocks noChangeArrowheads="1"/>
          </p:cNvSpPr>
          <p:nvPr/>
        </p:nvSpPr>
        <p:spPr bwMode="auto">
          <a:xfrm>
            <a:off x="0" y="533400"/>
            <a:ext cx="1371600" cy="6324600"/>
          </a:xfrm>
          <a:prstGeom prst="rect">
            <a:avLst/>
          </a:prstGeom>
          <a:solidFill>
            <a:srgbClr val="99CCFF">
              <a:alpha val="50195"/>
            </a:srgbClr>
          </a:solidFill>
          <a:ln w="9525">
            <a:noFill/>
            <a:miter lim="800000"/>
            <a:headEnd/>
            <a:tailEnd/>
          </a:ln>
        </p:spPr>
        <p:txBody>
          <a:bodyPr wrap="none" tIns="36000"/>
          <a:lstStyle/>
          <a:p>
            <a:pPr algn="ctr"/>
            <a:r>
              <a:rPr lang="es-ES_tradnl" sz="1600">
                <a:solidFill>
                  <a:schemeClr val="bg2"/>
                </a:solidFill>
              </a:rPr>
              <a:t>Nivel 1</a:t>
            </a:r>
          </a:p>
          <a:p>
            <a:pPr algn="ctr"/>
            <a:r>
              <a:rPr lang="es-ES_tradnl" sz="1600">
                <a:solidFill>
                  <a:schemeClr val="bg2"/>
                </a:solidFill>
              </a:rPr>
              <a:t>Meta</a:t>
            </a:r>
          </a:p>
        </p:txBody>
      </p:sp>
      <p:sp>
        <p:nvSpPr>
          <p:cNvPr id="41994" name="Text Box 8"/>
          <p:cNvSpPr txBox="1">
            <a:spLocks noChangeArrowheads="1"/>
          </p:cNvSpPr>
          <p:nvPr/>
        </p:nvSpPr>
        <p:spPr bwMode="auto">
          <a:xfrm>
            <a:off x="0" y="2962275"/>
            <a:ext cx="15240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Montaje de la empresa</a:t>
            </a:r>
          </a:p>
        </p:txBody>
      </p:sp>
      <p:sp>
        <p:nvSpPr>
          <p:cNvPr id="41995" name="Text Box 9"/>
          <p:cNvSpPr txBox="1">
            <a:spLocks noChangeArrowheads="1"/>
          </p:cNvSpPr>
          <p:nvPr/>
        </p:nvSpPr>
        <p:spPr bwMode="auto">
          <a:xfrm>
            <a:off x="1676400" y="1914525"/>
            <a:ext cx="16002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Estructura Administrativa</a:t>
            </a:r>
          </a:p>
        </p:txBody>
      </p:sp>
      <p:sp>
        <p:nvSpPr>
          <p:cNvPr id="41996" name="Text Box 10"/>
          <p:cNvSpPr txBox="1">
            <a:spLocks noChangeArrowheads="1"/>
          </p:cNvSpPr>
          <p:nvPr/>
        </p:nvSpPr>
        <p:spPr bwMode="auto">
          <a:xfrm>
            <a:off x="1752600" y="5172075"/>
            <a:ext cx="13716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Montaje de la planta</a:t>
            </a:r>
          </a:p>
        </p:txBody>
      </p:sp>
      <p:sp>
        <p:nvSpPr>
          <p:cNvPr id="41997" name="Text Box 11"/>
          <p:cNvSpPr txBox="1">
            <a:spLocks noChangeArrowheads="1"/>
          </p:cNvSpPr>
          <p:nvPr/>
        </p:nvSpPr>
        <p:spPr bwMode="auto">
          <a:xfrm>
            <a:off x="1676400" y="806450"/>
            <a:ext cx="16002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Constitución legal</a:t>
            </a:r>
          </a:p>
        </p:txBody>
      </p:sp>
      <p:sp>
        <p:nvSpPr>
          <p:cNvPr id="41998" name="Text Box 12"/>
          <p:cNvSpPr txBox="1">
            <a:spLocks noChangeArrowheads="1"/>
          </p:cNvSpPr>
          <p:nvPr/>
        </p:nvSpPr>
        <p:spPr bwMode="auto">
          <a:xfrm>
            <a:off x="1752600" y="3876675"/>
            <a:ext cx="16002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Estrategia de marketing</a:t>
            </a:r>
          </a:p>
        </p:txBody>
      </p:sp>
      <p:sp>
        <p:nvSpPr>
          <p:cNvPr id="41999" name="Text Box 13"/>
          <p:cNvSpPr txBox="1">
            <a:spLocks noChangeArrowheads="1"/>
          </p:cNvSpPr>
          <p:nvPr/>
        </p:nvSpPr>
        <p:spPr bwMode="auto">
          <a:xfrm>
            <a:off x="3429000" y="1295400"/>
            <a:ext cx="16764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Estrategia gerencial</a:t>
            </a:r>
          </a:p>
        </p:txBody>
      </p:sp>
      <p:sp>
        <p:nvSpPr>
          <p:cNvPr id="42000" name="Text Box 14"/>
          <p:cNvSpPr txBox="1">
            <a:spLocks noChangeArrowheads="1"/>
          </p:cNvSpPr>
          <p:nvPr/>
        </p:nvSpPr>
        <p:spPr bwMode="auto">
          <a:xfrm>
            <a:off x="3429000" y="2981325"/>
            <a:ext cx="2133600" cy="581025"/>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Definición organizacional</a:t>
            </a:r>
          </a:p>
        </p:txBody>
      </p:sp>
      <p:sp>
        <p:nvSpPr>
          <p:cNvPr id="42001" name="Text Box 15"/>
          <p:cNvSpPr txBox="1">
            <a:spLocks noChangeArrowheads="1"/>
          </p:cNvSpPr>
          <p:nvPr/>
        </p:nvSpPr>
        <p:spPr bwMode="auto">
          <a:xfrm>
            <a:off x="5181600" y="92392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Misión</a:t>
            </a:r>
          </a:p>
        </p:txBody>
      </p:sp>
      <p:sp>
        <p:nvSpPr>
          <p:cNvPr id="42002" name="Text Box 16"/>
          <p:cNvSpPr txBox="1">
            <a:spLocks noChangeArrowheads="1"/>
          </p:cNvSpPr>
          <p:nvPr/>
        </p:nvSpPr>
        <p:spPr bwMode="auto">
          <a:xfrm>
            <a:off x="5181600" y="122872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Visión</a:t>
            </a:r>
          </a:p>
        </p:txBody>
      </p:sp>
      <p:sp>
        <p:nvSpPr>
          <p:cNvPr id="42003" name="Text Box 17"/>
          <p:cNvSpPr txBox="1">
            <a:spLocks noChangeArrowheads="1"/>
          </p:cNvSpPr>
          <p:nvPr/>
        </p:nvSpPr>
        <p:spPr bwMode="auto">
          <a:xfrm>
            <a:off x="5181600" y="153352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Objetivos</a:t>
            </a:r>
          </a:p>
        </p:txBody>
      </p:sp>
      <p:sp>
        <p:nvSpPr>
          <p:cNvPr id="42004" name="Text Box 18"/>
          <p:cNvSpPr txBox="1">
            <a:spLocks noChangeArrowheads="1"/>
          </p:cNvSpPr>
          <p:nvPr/>
        </p:nvSpPr>
        <p:spPr bwMode="auto">
          <a:xfrm>
            <a:off x="5181600" y="183832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Valores</a:t>
            </a:r>
          </a:p>
        </p:txBody>
      </p:sp>
      <p:sp>
        <p:nvSpPr>
          <p:cNvPr id="42005" name="Text Box 19"/>
          <p:cNvSpPr txBox="1">
            <a:spLocks noChangeArrowheads="1"/>
          </p:cNvSpPr>
          <p:nvPr/>
        </p:nvSpPr>
        <p:spPr bwMode="auto">
          <a:xfrm>
            <a:off x="5181600" y="2157413"/>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Creencias</a:t>
            </a:r>
          </a:p>
        </p:txBody>
      </p:sp>
      <p:sp>
        <p:nvSpPr>
          <p:cNvPr id="42006" name="Text Box 20"/>
          <p:cNvSpPr txBox="1">
            <a:spLocks noChangeArrowheads="1"/>
          </p:cNvSpPr>
          <p:nvPr/>
        </p:nvSpPr>
        <p:spPr bwMode="auto">
          <a:xfrm>
            <a:off x="5181600" y="26050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Perfiles de cargo</a:t>
            </a:r>
          </a:p>
        </p:txBody>
      </p:sp>
      <p:sp>
        <p:nvSpPr>
          <p:cNvPr id="42007" name="Text Box 21"/>
          <p:cNvSpPr txBox="1">
            <a:spLocks noChangeArrowheads="1"/>
          </p:cNvSpPr>
          <p:nvPr/>
        </p:nvSpPr>
        <p:spPr bwMode="auto">
          <a:xfrm>
            <a:off x="5181600" y="2986088"/>
            <a:ext cx="2590800" cy="703262"/>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Selección </a:t>
            </a:r>
          </a:p>
          <a:p>
            <a:pPr>
              <a:spcBef>
                <a:spcPct val="50000"/>
              </a:spcBef>
            </a:pPr>
            <a:endParaRPr lang="es-ES_tradnl" sz="1600">
              <a:solidFill>
                <a:schemeClr val="bg2"/>
              </a:solidFill>
            </a:endParaRPr>
          </a:p>
        </p:txBody>
      </p:sp>
      <p:sp>
        <p:nvSpPr>
          <p:cNvPr id="42008" name="Text Box 22"/>
          <p:cNvSpPr txBox="1">
            <a:spLocks noChangeArrowheads="1"/>
          </p:cNvSpPr>
          <p:nvPr/>
        </p:nvSpPr>
        <p:spPr bwMode="auto">
          <a:xfrm>
            <a:off x="5181600" y="3743325"/>
            <a:ext cx="25908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Capacitación</a:t>
            </a:r>
          </a:p>
        </p:txBody>
      </p:sp>
      <p:sp>
        <p:nvSpPr>
          <p:cNvPr id="42009" name="Text Box 23"/>
          <p:cNvSpPr txBox="1">
            <a:spLocks noChangeArrowheads="1"/>
          </p:cNvSpPr>
          <p:nvPr/>
        </p:nvSpPr>
        <p:spPr bwMode="auto">
          <a:xfrm>
            <a:off x="3429000" y="601027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Máquinaria</a:t>
            </a:r>
          </a:p>
        </p:txBody>
      </p:sp>
      <p:sp>
        <p:nvSpPr>
          <p:cNvPr id="42010" name="Text Box 24"/>
          <p:cNvSpPr txBox="1">
            <a:spLocks noChangeArrowheads="1"/>
          </p:cNvSpPr>
          <p:nvPr/>
        </p:nvSpPr>
        <p:spPr bwMode="auto">
          <a:xfrm>
            <a:off x="3429000" y="4714875"/>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Construcción</a:t>
            </a:r>
          </a:p>
        </p:txBody>
      </p:sp>
      <p:sp>
        <p:nvSpPr>
          <p:cNvPr id="42011" name="AutoShape 25"/>
          <p:cNvSpPr>
            <a:spLocks/>
          </p:cNvSpPr>
          <p:nvPr/>
        </p:nvSpPr>
        <p:spPr bwMode="auto">
          <a:xfrm>
            <a:off x="4876800" y="5638800"/>
            <a:ext cx="381000" cy="1219200"/>
          </a:xfrm>
          <a:prstGeom prst="leftBrace">
            <a:avLst>
              <a:gd name="adj1" fmla="val 26667"/>
              <a:gd name="adj2" fmla="val 50000"/>
            </a:avLst>
          </a:prstGeom>
          <a:noFill/>
          <a:ln w="9525">
            <a:solidFill>
              <a:schemeClr val="bg2"/>
            </a:solidFill>
            <a:round/>
            <a:headEnd/>
            <a:tailEnd/>
          </a:ln>
        </p:spPr>
        <p:txBody>
          <a:bodyPr wrap="none" anchor="ctr"/>
          <a:lstStyle/>
          <a:p>
            <a:endParaRPr lang="es-ES"/>
          </a:p>
        </p:txBody>
      </p:sp>
      <p:sp>
        <p:nvSpPr>
          <p:cNvPr id="42012" name="AutoShape 26"/>
          <p:cNvSpPr>
            <a:spLocks/>
          </p:cNvSpPr>
          <p:nvPr/>
        </p:nvSpPr>
        <p:spPr bwMode="auto">
          <a:xfrm>
            <a:off x="4876800" y="923925"/>
            <a:ext cx="381000" cy="1524000"/>
          </a:xfrm>
          <a:prstGeom prst="leftBrace">
            <a:avLst>
              <a:gd name="adj1" fmla="val 33333"/>
              <a:gd name="adj2" fmla="val 50000"/>
            </a:avLst>
          </a:prstGeom>
          <a:noFill/>
          <a:ln w="9525">
            <a:solidFill>
              <a:schemeClr val="bg2"/>
            </a:solidFill>
            <a:round/>
            <a:headEnd/>
            <a:tailEnd/>
          </a:ln>
        </p:spPr>
        <p:txBody>
          <a:bodyPr wrap="none" anchor="ctr"/>
          <a:lstStyle/>
          <a:p>
            <a:endParaRPr lang="es-ES"/>
          </a:p>
        </p:txBody>
      </p:sp>
      <p:sp>
        <p:nvSpPr>
          <p:cNvPr id="42013" name="AutoShape 27"/>
          <p:cNvSpPr>
            <a:spLocks/>
          </p:cNvSpPr>
          <p:nvPr/>
        </p:nvSpPr>
        <p:spPr bwMode="auto">
          <a:xfrm>
            <a:off x="4876800" y="2667000"/>
            <a:ext cx="381000" cy="1457325"/>
          </a:xfrm>
          <a:prstGeom prst="leftBrace">
            <a:avLst>
              <a:gd name="adj1" fmla="val 31875"/>
              <a:gd name="adj2" fmla="val 50000"/>
            </a:avLst>
          </a:prstGeom>
          <a:noFill/>
          <a:ln w="9525">
            <a:solidFill>
              <a:schemeClr val="bg2"/>
            </a:solidFill>
            <a:round/>
            <a:headEnd/>
            <a:tailEnd/>
          </a:ln>
        </p:spPr>
        <p:txBody>
          <a:bodyPr wrap="none" anchor="ctr"/>
          <a:lstStyle/>
          <a:p>
            <a:endParaRPr lang="es-ES"/>
          </a:p>
        </p:txBody>
      </p:sp>
      <p:sp>
        <p:nvSpPr>
          <p:cNvPr id="42014" name="AutoShape 28"/>
          <p:cNvSpPr>
            <a:spLocks/>
          </p:cNvSpPr>
          <p:nvPr/>
        </p:nvSpPr>
        <p:spPr bwMode="auto">
          <a:xfrm>
            <a:off x="3124200" y="4714875"/>
            <a:ext cx="381000" cy="1600200"/>
          </a:xfrm>
          <a:prstGeom prst="leftBrace">
            <a:avLst>
              <a:gd name="adj1" fmla="val 35000"/>
              <a:gd name="adj2" fmla="val 50000"/>
            </a:avLst>
          </a:prstGeom>
          <a:noFill/>
          <a:ln w="9525">
            <a:solidFill>
              <a:schemeClr val="bg2"/>
            </a:solidFill>
            <a:round/>
            <a:headEnd/>
            <a:tailEnd/>
          </a:ln>
        </p:spPr>
        <p:txBody>
          <a:bodyPr wrap="none" anchor="ctr"/>
          <a:lstStyle/>
          <a:p>
            <a:endParaRPr lang="es-ES"/>
          </a:p>
        </p:txBody>
      </p:sp>
      <p:sp>
        <p:nvSpPr>
          <p:cNvPr id="42015" name="AutoShape 29"/>
          <p:cNvSpPr>
            <a:spLocks/>
          </p:cNvSpPr>
          <p:nvPr/>
        </p:nvSpPr>
        <p:spPr bwMode="auto">
          <a:xfrm>
            <a:off x="1295400" y="762000"/>
            <a:ext cx="533400" cy="5029200"/>
          </a:xfrm>
          <a:prstGeom prst="leftBrace">
            <a:avLst>
              <a:gd name="adj1" fmla="val 78571"/>
              <a:gd name="adj2" fmla="val 50000"/>
            </a:avLst>
          </a:prstGeom>
          <a:noFill/>
          <a:ln w="9525">
            <a:solidFill>
              <a:schemeClr val="bg2"/>
            </a:solidFill>
            <a:round/>
            <a:headEnd/>
            <a:tailEnd/>
          </a:ln>
        </p:spPr>
        <p:txBody>
          <a:bodyPr wrap="none" anchor="ctr"/>
          <a:lstStyle/>
          <a:p>
            <a:endParaRPr lang="es-ES"/>
          </a:p>
        </p:txBody>
      </p:sp>
      <p:sp>
        <p:nvSpPr>
          <p:cNvPr id="42016" name="AutoShape 30"/>
          <p:cNvSpPr>
            <a:spLocks/>
          </p:cNvSpPr>
          <p:nvPr/>
        </p:nvSpPr>
        <p:spPr bwMode="auto">
          <a:xfrm>
            <a:off x="3124200" y="1371600"/>
            <a:ext cx="381000" cy="1905000"/>
          </a:xfrm>
          <a:prstGeom prst="leftBrace">
            <a:avLst>
              <a:gd name="adj1" fmla="val 41667"/>
              <a:gd name="adj2" fmla="val 50000"/>
            </a:avLst>
          </a:prstGeom>
          <a:noFill/>
          <a:ln w="9525">
            <a:solidFill>
              <a:schemeClr val="bg2"/>
            </a:solidFill>
            <a:round/>
            <a:headEnd/>
            <a:tailEnd/>
          </a:ln>
        </p:spPr>
        <p:txBody>
          <a:bodyPr wrap="none" anchor="ctr"/>
          <a:lstStyle/>
          <a:p>
            <a:endParaRPr lang="es-ES"/>
          </a:p>
        </p:txBody>
      </p:sp>
      <p:sp>
        <p:nvSpPr>
          <p:cNvPr id="42017" name="Text Box 31"/>
          <p:cNvSpPr txBox="1">
            <a:spLocks noChangeArrowheads="1"/>
          </p:cNvSpPr>
          <p:nvPr/>
        </p:nvSpPr>
        <p:spPr bwMode="auto">
          <a:xfrm>
            <a:off x="5181600" y="5638800"/>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Requerimientos</a:t>
            </a:r>
          </a:p>
        </p:txBody>
      </p:sp>
      <p:sp>
        <p:nvSpPr>
          <p:cNvPr id="42018" name="Text Box 32"/>
          <p:cNvSpPr txBox="1">
            <a:spLocks noChangeArrowheads="1"/>
          </p:cNvSpPr>
          <p:nvPr/>
        </p:nvSpPr>
        <p:spPr bwMode="auto">
          <a:xfrm>
            <a:off x="5181600" y="59578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Cotizaciones</a:t>
            </a:r>
          </a:p>
        </p:txBody>
      </p:sp>
      <p:sp>
        <p:nvSpPr>
          <p:cNvPr id="42019" name="Text Box 33"/>
          <p:cNvSpPr txBox="1">
            <a:spLocks noChangeArrowheads="1"/>
          </p:cNvSpPr>
          <p:nvPr/>
        </p:nvSpPr>
        <p:spPr bwMode="auto">
          <a:xfrm>
            <a:off x="5181600" y="62626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Compra</a:t>
            </a:r>
          </a:p>
        </p:txBody>
      </p:sp>
      <p:sp>
        <p:nvSpPr>
          <p:cNvPr id="42020" name="AutoShape 34"/>
          <p:cNvSpPr>
            <a:spLocks/>
          </p:cNvSpPr>
          <p:nvPr/>
        </p:nvSpPr>
        <p:spPr bwMode="auto">
          <a:xfrm>
            <a:off x="4876800" y="4419600"/>
            <a:ext cx="381000" cy="990600"/>
          </a:xfrm>
          <a:prstGeom prst="leftBrace">
            <a:avLst>
              <a:gd name="adj1" fmla="val 21667"/>
              <a:gd name="adj2" fmla="val 50000"/>
            </a:avLst>
          </a:prstGeom>
          <a:noFill/>
          <a:ln w="9525">
            <a:solidFill>
              <a:schemeClr val="bg2"/>
            </a:solidFill>
            <a:round/>
            <a:headEnd/>
            <a:tailEnd/>
          </a:ln>
        </p:spPr>
        <p:txBody>
          <a:bodyPr wrap="none" anchor="ctr"/>
          <a:lstStyle/>
          <a:p>
            <a:endParaRPr lang="es-ES"/>
          </a:p>
        </p:txBody>
      </p:sp>
      <p:sp>
        <p:nvSpPr>
          <p:cNvPr id="42021" name="Text Box 35"/>
          <p:cNvSpPr txBox="1">
            <a:spLocks noChangeArrowheads="1"/>
          </p:cNvSpPr>
          <p:nvPr/>
        </p:nvSpPr>
        <p:spPr bwMode="auto">
          <a:xfrm>
            <a:off x="5181600" y="4419600"/>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Planeación</a:t>
            </a:r>
          </a:p>
        </p:txBody>
      </p:sp>
      <p:sp>
        <p:nvSpPr>
          <p:cNvPr id="42022" name="Text Box 36"/>
          <p:cNvSpPr txBox="1">
            <a:spLocks noChangeArrowheads="1"/>
          </p:cNvSpPr>
          <p:nvPr/>
        </p:nvSpPr>
        <p:spPr bwMode="auto">
          <a:xfrm>
            <a:off x="5181600" y="47386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Reglamentación</a:t>
            </a:r>
          </a:p>
        </p:txBody>
      </p:sp>
      <p:sp>
        <p:nvSpPr>
          <p:cNvPr id="42023" name="Text Box 37"/>
          <p:cNvSpPr txBox="1">
            <a:spLocks noChangeArrowheads="1"/>
          </p:cNvSpPr>
          <p:nvPr/>
        </p:nvSpPr>
        <p:spPr bwMode="auto">
          <a:xfrm>
            <a:off x="5181600" y="50434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Construcción</a:t>
            </a:r>
          </a:p>
        </p:txBody>
      </p:sp>
      <p:sp>
        <p:nvSpPr>
          <p:cNvPr id="42024" name="AutoShape 38"/>
          <p:cNvSpPr>
            <a:spLocks/>
          </p:cNvSpPr>
          <p:nvPr/>
        </p:nvSpPr>
        <p:spPr bwMode="auto">
          <a:xfrm>
            <a:off x="6781800" y="4800600"/>
            <a:ext cx="381000" cy="990600"/>
          </a:xfrm>
          <a:prstGeom prst="leftBrace">
            <a:avLst>
              <a:gd name="adj1" fmla="val 21667"/>
              <a:gd name="adj2" fmla="val 50000"/>
            </a:avLst>
          </a:prstGeom>
          <a:noFill/>
          <a:ln w="9525">
            <a:solidFill>
              <a:schemeClr val="bg2"/>
            </a:solidFill>
            <a:round/>
            <a:headEnd/>
            <a:tailEnd/>
          </a:ln>
        </p:spPr>
        <p:txBody>
          <a:bodyPr wrap="none" anchor="ctr"/>
          <a:lstStyle/>
          <a:p>
            <a:endParaRPr lang="es-ES"/>
          </a:p>
        </p:txBody>
      </p:sp>
      <p:sp>
        <p:nvSpPr>
          <p:cNvPr id="42025" name="Text Box 39"/>
          <p:cNvSpPr txBox="1">
            <a:spLocks noChangeArrowheads="1"/>
          </p:cNvSpPr>
          <p:nvPr/>
        </p:nvSpPr>
        <p:spPr bwMode="auto">
          <a:xfrm>
            <a:off x="7086600" y="4800600"/>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Cimientos</a:t>
            </a:r>
          </a:p>
        </p:txBody>
      </p:sp>
      <p:sp>
        <p:nvSpPr>
          <p:cNvPr id="42026" name="Text Box 40"/>
          <p:cNvSpPr txBox="1">
            <a:spLocks noChangeArrowheads="1"/>
          </p:cNvSpPr>
          <p:nvPr/>
        </p:nvSpPr>
        <p:spPr bwMode="auto">
          <a:xfrm>
            <a:off x="7086600" y="51196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Techado</a:t>
            </a:r>
          </a:p>
        </p:txBody>
      </p:sp>
      <p:sp>
        <p:nvSpPr>
          <p:cNvPr id="42027" name="Text Box 41"/>
          <p:cNvSpPr txBox="1">
            <a:spLocks noChangeArrowheads="1"/>
          </p:cNvSpPr>
          <p:nvPr/>
        </p:nvSpPr>
        <p:spPr bwMode="auto">
          <a:xfrm>
            <a:off x="7086600" y="54244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Acabados</a:t>
            </a:r>
          </a:p>
        </p:txBody>
      </p:sp>
      <p:sp>
        <p:nvSpPr>
          <p:cNvPr id="42028" name="Text Box 42"/>
          <p:cNvSpPr txBox="1">
            <a:spLocks noChangeArrowheads="1"/>
          </p:cNvSpPr>
          <p:nvPr/>
        </p:nvSpPr>
        <p:spPr bwMode="auto">
          <a:xfrm>
            <a:off x="5181600" y="3386138"/>
            <a:ext cx="1335088" cy="336550"/>
          </a:xfrm>
          <a:prstGeom prst="rect">
            <a:avLst/>
          </a:prstGeom>
          <a:noFill/>
          <a:ln w="9525">
            <a:noFill/>
            <a:miter lim="800000"/>
            <a:headEnd/>
            <a:tailEnd/>
          </a:ln>
        </p:spPr>
        <p:txBody>
          <a:bodyPr wrap="none">
            <a:spAutoFit/>
          </a:bodyPr>
          <a:lstStyle/>
          <a:p>
            <a:r>
              <a:rPr lang="es-ES_tradnl" sz="1600">
                <a:solidFill>
                  <a:schemeClr val="bg2"/>
                </a:solidFill>
              </a:rPr>
              <a:t>Contratación</a:t>
            </a:r>
          </a:p>
        </p:txBody>
      </p:sp>
      <p:sp>
        <p:nvSpPr>
          <p:cNvPr id="549931" name="Text Box 43"/>
          <p:cNvSpPr txBox="1">
            <a:spLocks noChangeArrowheads="1"/>
          </p:cNvSpPr>
          <p:nvPr/>
        </p:nvSpPr>
        <p:spPr bwMode="auto">
          <a:xfrm>
            <a:off x="0" y="0"/>
            <a:ext cx="9144000" cy="336550"/>
          </a:xfrm>
          <a:prstGeom prst="rect">
            <a:avLst/>
          </a:prstGeom>
          <a:noFill/>
          <a:ln w="9525">
            <a:noFill/>
            <a:miter lim="800000"/>
            <a:headEnd/>
            <a:tailEnd/>
          </a:ln>
          <a:effectLst/>
        </p:spPr>
        <p:txBody>
          <a:bodyPr>
            <a:spAutoFit/>
          </a:bodyPr>
          <a:lstStyle/>
          <a:p>
            <a:pPr algn="ctr">
              <a:spcBef>
                <a:spcPct val="50000"/>
              </a:spcBef>
              <a:defRPr/>
            </a:pPr>
            <a:r>
              <a:rPr lang="es-ES_tradnl" sz="1600" b="1">
                <a:solidFill>
                  <a:schemeClr val="bg2"/>
                </a:solidFill>
                <a:effectLst>
                  <a:outerShdw blurRad="38100" dist="38100" dir="2700000" algn="tl">
                    <a:srgbClr val="C0C0C0"/>
                  </a:outerShdw>
                </a:effectLst>
                <a:latin typeface="Arial" charset="0"/>
              </a:rPr>
              <a:t>CADENA DE RESULTADOS </a:t>
            </a:r>
          </a:p>
        </p:txBody>
      </p:sp>
      <p:sp>
        <p:nvSpPr>
          <p:cNvPr id="42030" name="Text Box 44"/>
          <p:cNvSpPr txBox="1">
            <a:spLocks noChangeArrowheads="1"/>
          </p:cNvSpPr>
          <p:nvPr/>
        </p:nvSpPr>
        <p:spPr bwMode="auto">
          <a:xfrm>
            <a:off x="5105400" y="6567488"/>
            <a:ext cx="2133600" cy="336550"/>
          </a:xfrm>
          <a:prstGeom prst="rect">
            <a:avLst/>
          </a:prstGeom>
          <a:noFill/>
          <a:ln w="9525">
            <a:noFill/>
            <a:miter lim="800000"/>
            <a:headEnd/>
            <a:tailEnd/>
          </a:ln>
        </p:spPr>
        <p:txBody>
          <a:bodyPr>
            <a:spAutoFit/>
          </a:bodyPr>
          <a:lstStyle/>
          <a:p>
            <a:pPr>
              <a:spcBef>
                <a:spcPct val="50000"/>
              </a:spcBef>
            </a:pPr>
            <a:r>
              <a:rPr lang="es-ES_tradnl" sz="1600">
                <a:solidFill>
                  <a:schemeClr val="bg2"/>
                </a:solidFill>
              </a:rPr>
              <a:t>Instalación</a:t>
            </a:r>
          </a:p>
        </p:txBody>
      </p:sp>
      <p:graphicFrame>
        <p:nvGraphicFramePr>
          <p:cNvPr id="41986" name="Object 4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1986" name="Imagen" r:id="rId4" imgW="1728720" imgH="3252600" progId="MS_ClipArt_Gallery.2">
              <p:embed/>
            </p:oleObj>
          </a:graphicData>
        </a:graphic>
      </p:graphicFrame>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 Box 2"/>
          <p:cNvSpPr txBox="1">
            <a:spLocks noChangeArrowheads="1"/>
          </p:cNvSpPr>
          <p:nvPr/>
        </p:nvSpPr>
        <p:spPr bwMode="auto">
          <a:xfrm>
            <a:off x="1219200" y="990600"/>
            <a:ext cx="7924800" cy="5035550"/>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a:t>Representación visual de las actividades, eventos y controles relacionados con respecto al tiempo. </a:t>
            </a:r>
          </a:p>
          <a:p>
            <a:pPr defTabSz="762000">
              <a:spcBef>
                <a:spcPct val="50000"/>
              </a:spcBef>
            </a:pPr>
            <a:r>
              <a:rPr lang="es-ES_tradnl" sz="3600"/>
              <a:t>Está compuesto por:</a:t>
            </a:r>
          </a:p>
          <a:p>
            <a:pPr defTabSz="762000">
              <a:spcBef>
                <a:spcPct val="50000"/>
              </a:spcBef>
              <a:buFontTx/>
              <a:buChar char="•"/>
            </a:pPr>
            <a:r>
              <a:rPr lang="es-ES_tradnl" sz="3600"/>
              <a:t>línea de tiempo</a:t>
            </a:r>
          </a:p>
          <a:p>
            <a:pPr defTabSz="762000">
              <a:spcBef>
                <a:spcPct val="50000"/>
              </a:spcBef>
              <a:buFontTx/>
              <a:buChar char="•"/>
            </a:pPr>
            <a:r>
              <a:rPr lang="es-ES_tradnl" sz="3600"/>
              <a:t>Listado de actividades</a:t>
            </a:r>
          </a:p>
          <a:p>
            <a:pPr defTabSz="762000">
              <a:spcBef>
                <a:spcPct val="50000"/>
              </a:spcBef>
              <a:buFontTx/>
              <a:buChar char="•"/>
            </a:pPr>
            <a:r>
              <a:rPr lang="es-ES_tradnl" sz="3600"/>
              <a:t>Una Barra para cada actividad</a:t>
            </a:r>
          </a:p>
        </p:txBody>
      </p:sp>
      <p:sp>
        <p:nvSpPr>
          <p:cNvPr id="550915" name="Text Box 3"/>
          <p:cNvSpPr txBox="1">
            <a:spLocks noChangeArrowheads="1"/>
          </p:cNvSpPr>
          <p:nvPr/>
        </p:nvSpPr>
        <p:spPr bwMode="auto">
          <a:xfrm>
            <a:off x="0" y="0"/>
            <a:ext cx="9144000" cy="579438"/>
          </a:xfrm>
          <a:prstGeom prst="rect">
            <a:avLst/>
          </a:prstGeom>
          <a:noFill/>
          <a:ln w="9525">
            <a:noFill/>
            <a:miter lim="800000"/>
            <a:headEnd/>
            <a:tailEnd/>
          </a:ln>
          <a:effectLst/>
        </p:spPr>
        <p:txBody>
          <a:bodyPr>
            <a:spAutoFit/>
          </a:bodyPr>
          <a:lstStyle/>
          <a:p>
            <a:pPr algn="ctr">
              <a:spcBef>
                <a:spcPct val="50000"/>
              </a:spcBef>
              <a:defRPr/>
            </a:pPr>
            <a:r>
              <a:rPr lang="es-ES_tradnl" sz="3200" b="1">
                <a:solidFill>
                  <a:srgbClr val="FFFF00"/>
                </a:solidFill>
                <a:effectLst>
                  <a:outerShdw blurRad="38100" dist="38100" dir="2700000" algn="tl">
                    <a:srgbClr val="000000"/>
                  </a:outerShdw>
                </a:effectLst>
                <a:latin typeface="Arial" charset="0"/>
              </a:rPr>
              <a:t>DIAGRAMA DE GANTT </a:t>
            </a:r>
          </a:p>
        </p:txBody>
      </p:sp>
      <p:graphicFrame>
        <p:nvGraphicFramePr>
          <p:cNvPr id="43010" name="Object 4">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3010" name="Imagen" r:id="rId4" imgW="1728720" imgH="3252600" progId="MS_ClipArt_Gallery.2">
              <p:embed/>
            </p:oleObj>
          </a:graphicData>
        </a:graphic>
      </p:graphicFrame>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2"/>
          <p:cNvSpPr>
            <a:spLocks noChangeShapeType="1"/>
          </p:cNvSpPr>
          <p:nvPr/>
        </p:nvSpPr>
        <p:spPr bwMode="auto">
          <a:xfrm>
            <a:off x="3962400" y="2057400"/>
            <a:ext cx="0" cy="419100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44036" name="Text Box 3"/>
          <p:cNvSpPr txBox="1">
            <a:spLocks noChangeArrowheads="1"/>
          </p:cNvSpPr>
          <p:nvPr/>
        </p:nvSpPr>
        <p:spPr bwMode="auto">
          <a:xfrm>
            <a:off x="1219200" y="2667000"/>
            <a:ext cx="2133600" cy="366713"/>
          </a:xfrm>
          <a:prstGeom prst="rect">
            <a:avLst/>
          </a:prstGeom>
          <a:noFill/>
          <a:ln w="9525">
            <a:noFill/>
            <a:miter lim="800000"/>
            <a:headEnd/>
            <a:tailEnd/>
          </a:ln>
        </p:spPr>
        <p:txBody>
          <a:bodyPr>
            <a:spAutoFit/>
          </a:bodyPr>
          <a:lstStyle/>
          <a:p>
            <a:pPr>
              <a:spcBef>
                <a:spcPct val="50000"/>
              </a:spcBef>
            </a:pPr>
            <a:r>
              <a:rPr lang="es-ES_tradnl" sz="1800"/>
              <a:t>Cimientos</a:t>
            </a:r>
          </a:p>
        </p:txBody>
      </p:sp>
      <p:sp>
        <p:nvSpPr>
          <p:cNvPr id="44037" name="Text Box 4"/>
          <p:cNvSpPr txBox="1">
            <a:spLocks noChangeArrowheads="1"/>
          </p:cNvSpPr>
          <p:nvPr/>
        </p:nvSpPr>
        <p:spPr bwMode="auto">
          <a:xfrm>
            <a:off x="1219200" y="3624263"/>
            <a:ext cx="2895600" cy="366712"/>
          </a:xfrm>
          <a:prstGeom prst="rect">
            <a:avLst/>
          </a:prstGeom>
          <a:noFill/>
          <a:ln w="9525">
            <a:noFill/>
            <a:miter lim="800000"/>
            <a:headEnd/>
            <a:tailEnd/>
          </a:ln>
        </p:spPr>
        <p:txBody>
          <a:bodyPr>
            <a:spAutoFit/>
          </a:bodyPr>
          <a:lstStyle/>
          <a:p>
            <a:pPr>
              <a:spcBef>
                <a:spcPct val="50000"/>
              </a:spcBef>
            </a:pPr>
            <a:r>
              <a:rPr lang="es-ES_tradnl" sz="1800"/>
              <a:t>Instalaciones Hidrahulicas</a:t>
            </a:r>
          </a:p>
        </p:txBody>
      </p:sp>
      <p:sp>
        <p:nvSpPr>
          <p:cNvPr id="44038" name="Text Box 5"/>
          <p:cNvSpPr txBox="1">
            <a:spLocks noChangeArrowheads="1"/>
          </p:cNvSpPr>
          <p:nvPr/>
        </p:nvSpPr>
        <p:spPr bwMode="auto">
          <a:xfrm>
            <a:off x="1219200" y="4662488"/>
            <a:ext cx="2133600" cy="366712"/>
          </a:xfrm>
          <a:prstGeom prst="rect">
            <a:avLst/>
          </a:prstGeom>
          <a:noFill/>
          <a:ln w="9525">
            <a:noFill/>
            <a:miter lim="800000"/>
            <a:headEnd/>
            <a:tailEnd/>
          </a:ln>
        </p:spPr>
        <p:txBody>
          <a:bodyPr>
            <a:spAutoFit/>
          </a:bodyPr>
          <a:lstStyle/>
          <a:p>
            <a:pPr>
              <a:spcBef>
                <a:spcPct val="50000"/>
              </a:spcBef>
            </a:pPr>
            <a:r>
              <a:rPr lang="es-ES_tradnl" sz="1800"/>
              <a:t>Acabados Internos</a:t>
            </a:r>
          </a:p>
        </p:txBody>
      </p:sp>
      <p:sp>
        <p:nvSpPr>
          <p:cNvPr id="44039" name="Text Box 6"/>
          <p:cNvSpPr txBox="1">
            <a:spLocks noChangeArrowheads="1"/>
          </p:cNvSpPr>
          <p:nvPr/>
        </p:nvSpPr>
        <p:spPr bwMode="auto">
          <a:xfrm>
            <a:off x="1219200" y="5272088"/>
            <a:ext cx="2133600" cy="366712"/>
          </a:xfrm>
          <a:prstGeom prst="rect">
            <a:avLst/>
          </a:prstGeom>
          <a:noFill/>
          <a:ln w="9525">
            <a:noFill/>
            <a:miter lim="800000"/>
            <a:headEnd/>
            <a:tailEnd/>
          </a:ln>
        </p:spPr>
        <p:txBody>
          <a:bodyPr>
            <a:spAutoFit/>
          </a:bodyPr>
          <a:lstStyle/>
          <a:p>
            <a:pPr>
              <a:spcBef>
                <a:spcPct val="50000"/>
              </a:spcBef>
            </a:pPr>
            <a:r>
              <a:rPr lang="es-ES_tradnl" sz="1800"/>
              <a:t>Acabados Externos</a:t>
            </a:r>
          </a:p>
        </p:txBody>
      </p:sp>
      <p:sp>
        <p:nvSpPr>
          <p:cNvPr id="44040" name="Text Box 7"/>
          <p:cNvSpPr txBox="1">
            <a:spLocks noChangeArrowheads="1"/>
          </p:cNvSpPr>
          <p:nvPr/>
        </p:nvSpPr>
        <p:spPr bwMode="auto">
          <a:xfrm>
            <a:off x="1219200" y="3124200"/>
            <a:ext cx="2133600" cy="366713"/>
          </a:xfrm>
          <a:prstGeom prst="rect">
            <a:avLst/>
          </a:prstGeom>
          <a:noFill/>
          <a:ln w="9525">
            <a:noFill/>
            <a:miter lim="800000"/>
            <a:headEnd/>
            <a:tailEnd/>
          </a:ln>
        </p:spPr>
        <p:txBody>
          <a:bodyPr>
            <a:spAutoFit/>
          </a:bodyPr>
          <a:lstStyle/>
          <a:p>
            <a:pPr>
              <a:spcBef>
                <a:spcPct val="50000"/>
              </a:spcBef>
            </a:pPr>
            <a:r>
              <a:rPr lang="es-ES_tradnl" sz="1800"/>
              <a:t>Techado</a:t>
            </a:r>
          </a:p>
        </p:txBody>
      </p:sp>
      <p:sp>
        <p:nvSpPr>
          <p:cNvPr id="44041" name="Text Box 8"/>
          <p:cNvSpPr txBox="1">
            <a:spLocks noChangeArrowheads="1"/>
          </p:cNvSpPr>
          <p:nvPr/>
        </p:nvSpPr>
        <p:spPr bwMode="auto">
          <a:xfrm>
            <a:off x="1219200" y="4129088"/>
            <a:ext cx="2895600" cy="366712"/>
          </a:xfrm>
          <a:prstGeom prst="rect">
            <a:avLst/>
          </a:prstGeom>
          <a:noFill/>
          <a:ln w="9525">
            <a:noFill/>
            <a:miter lim="800000"/>
            <a:headEnd/>
            <a:tailEnd/>
          </a:ln>
        </p:spPr>
        <p:txBody>
          <a:bodyPr>
            <a:spAutoFit/>
          </a:bodyPr>
          <a:lstStyle/>
          <a:p>
            <a:pPr>
              <a:spcBef>
                <a:spcPct val="50000"/>
              </a:spcBef>
            </a:pPr>
            <a:r>
              <a:rPr lang="es-ES_tradnl" sz="1800"/>
              <a:t>Instalaciones eléctricas</a:t>
            </a:r>
          </a:p>
        </p:txBody>
      </p:sp>
      <p:sp>
        <p:nvSpPr>
          <p:cNvPr id="44042" name="Line 9"/>
          <p:cNvSpPr>
            <a:spLocks noChangeShapeType="1"/>
          </p:cNvSpPr>
          <p:nvPr/>
        </p:nvSpPr>
        <p:spPr bwMode="auto">
          <a:xfrm>
            <a:off x="4343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3" name="Line 10"/>
          <p:cNvSpPr>
            <a:spLocks noChangeShapeType="1"/>
          </p:cNvSpPr>
          <p:nvPr/>
        </p:nvSpPr>
        <p:spPr bwMode="auto">
          <a:xfrm>
            <a:off x="4724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4" name="Line 11"/>
          <p:cNvSpPr>
            <a:spLocks noChangeShapeType="1"/>
          </p:cNvSpPr>
          <p:nvPr/>
        </p:nvSpPr>
        <p:spPr bwMode="auto">
          <a:xfrm>
            <a:off x="5105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5" name="Line 12"/>
          <p:cNvSpPr>
            <a:spLocks noChangeShapeType="1"/>
          </p:cNvSpPr>
          <p:nvPr/>
        </p:nvSpPr>
        <p:spPr bwMode="auto">
          <a:xfrm>
            <a:off x="5486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6" name="Line 13"/>
          <p:cNvSpPr>
            <a:spLocks noChangeShapeType="1"/>
          </p:cNvSpPr>
          <p:nvPr/>
        </p:nvSpPr>
        <p:spPr bwMode="auto">
          <a:xfrm>
            <a:off x="5867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7" name="Line 14"/>
          <p:cNvSpPr>
            <a:spLocks noChangeShapeType="1"/>
          </p:cNvSpPr>
          <p:nvPr/>
        </p:nvSpPr>
        <p:spPr bwMode="auto">
          <a:xfrm>
            <a:off x="6248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8" name="Line 15"/>
          <p:cNvSpPr>
            <a:spLocks noChangeShapeType="1"/>
          </p:cNvSpPr>
          <p:nvPr/>
        </p:nvSpPr>
        <p:spPr bwMode="auto">
          <a:xfrm>
            <a:off x="6629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49" name="Line 16"/>
          <p:cNvSpPr>
            <a:spLocks noChangeShapeType="1"/>
          </p:cNvSpPr>
          <p:nvPr/>
        </p:nvSpPr>
        <p:spPr bwMode="auto">
          <a:xfrm>
            <a:off x="7010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50" name="Line 17"/>
          <p:cNvSpPr>
            <a:spLocks noChangeShapeType="1"/>
          </p:cNvSpPr>
          <p:nvPr/>
        </p:nvSpPr>
        <p:spPr bwMode="auto">
          <a:xfrm>
            <a:off x="7391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51" name="Line 18"/>
          <p:cNvSpPr>
            <a:spLocks noChangeShapeType="1"/>
          </p:cNvSpPr>
          <p:nvPr/>
        </p:nvSpPr>
        <p:spPr bwMode="auto">
          <a:xfrm>
            <a:off x="7772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52" name="Line 19"/>
          <p:cNvSpPr>
            <a:spLocks noChangeShapeType="1"/>
          </p:cNvSpPr>
          <p:nvPr/>
        </p:nvSpPr>
        <p:spPr bwMode="auto">
          <a:xfrm>
            <a:off x="8153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53" name="Line 20"/>
          <p:cNvSpPr>
            <a:spLocks noChangeShapeType="1"/>
          </p:cNvSpPr>
          <p:nvPr/>
        </p:nvSpPr>
        <p:spPr bwMode="auto">
          <a:xfrm>
            <a:off x="8534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4054" name="Text Box 21"/>
          <p:cNvSpPr txBox="1">
            <a:spLocks noChangeArrowheads="1"/>
          </p:cNvSpPr>
          <p:nvPr/>
        </p:nvSpPr>
        <p:spPr bwMode="auto">
          <a:xfrm>
            <a:off x="3886200" y="1600200"/>
            <a:ext cx="228600" cy="366713"/>
          </a:xfrm>
          <a:prstGeom prst="rect">
            <a:avLst/>
          </a:prstGeom>
          <a:noFill/>
          <a:ln w="9525">
            <a:noFill/>
            <a:miter lim="800000"/>
            <a:headEnd/>
            <a:tailEnd/>
          </a:ln>
        </p:spPr>
        <p:txBody>
          <a:bodyPr>
            <a:spAutoFit/>
          </a:bodyPr>
          <a:lstStyle/>
          <a:p>
            <a:pPr>
              <a:spcBef>
                <a:spcPct val="50000"/>
              </a:spcBef>
            </a:pPr>
            <a:r>
              <a:rPr lang="es-ES_tradnl" sz="1800"/>
              <a:t>0</a:t>
            </a:r>
          </a:p>
        </p:txBody>
      </p:sp>
      <p:sp>
        <p:nvSpPr>
          <p:cNvPr id="44055" name="Text Box 22"/>
          <p:cNvSpPr txBox="1">
            <a:spLocks noChangeArrowheads="1"/>
          </p:cNvSpPr>
          <p:nvPr/>
        </p:nvSpPr>
        <p:spPr bwMode="auto">
          <a:xfrm>
            <a:off x="4191000" y="1600200"/>
            <a:ext cx="381000" cy="366713"/>
          </a:xfrm>
          <a:prstGeom prst="rect">
            <a:avLst/>
          </a:prstGeom>
          <a:noFill/>
          <a:ln w="9525">
            <a:noFill/>
            <a:miter lim="800000"/>
            <a:headEnd/>
            <a:tailEnd/>
          </a:ln>
        </p:spPr>
        <p:txBody>
          <a:bodyPr>
            <a:spAutoFit/>
          </a:bodyPr>
          <a:lstStyle/>
          <a:p>
            <a:pPr>
              <a:spcBef>
                <a:spcPct val="50000"/>
              </a:spcBef>
            </a:pPr>
            <a:r>
              <a:rPr lang="es-ES_tradnl" sz="1800"/>
              <a:t>7</a:t>
            </a:r>
          </a:p>
        </p:txBody>
      </p:sp>
      <p:sp>
        <p:nvSpPr>
          <p:cNvPr id="44056" name="Text Box 23"/>
          <p:cNvSpPr txBox="1">
            <a:spLocks noChangeArrowheads="1"/>
          </p:cNvSpPr>
          <p:nvPr/>
        </p:nvSpPr>
        <p:spPr bwMode="auto">
          <a:xfrm>
            <a:off x="4495800" y="1600200"/>
            <a:ext cx="533400" cy="366713"/>
          </a:xfrm>
          <a:prstGeom prst="rect">
            <a:avLst/>
          </a:prstGeom>
          <a:noFill/>
          <a:ln w="9525">
            <a:noFill/>
            <a:miter lim="800000"/>
            <a:headEnd/>
            <a:tailEnd/>
          </a:ln>
        </p:spPr>
        <p:txBody>
          <a:bodyPr>
            <a:spAutoFit/>
          </a:bodyPr>
          <a:lstStyle/>
          <a:p>
            <a:pPr>
              <a:spcBef>
                <a:spcPct val="50000"/>
              </a:spcBef>
            </a:pPr>
            <a:r>
              <a:rPr lang="es-ES_tradnl" sz="1800"/>
              <a:t>14</a:t>
            </a:r>
          </a:p>
        </p:txBody>
      </p:sp>
      <p:sp>
        <p:nvSpPr>
          <p:cNvPr id="44057" name="Text Box 24"/>
          <p:cNvSpPr txBox="1">
            <a:spLocks noChangeArrowheads="1"/>
          </p:cNvSpPr>
          <p:nvPr/>
        </p:nvSpPr>
        <p:spPr bwMode="auto">
          <a:xfrm>
            <a:off x="4953000" y="1600200"/>
            <a:ext cx="457200" cy="366713"/>
          </a:xfrm>
          <a:prstGeom prst="rect">
            <a:avLst/>
          </a:prstGeom>
          <a:noFill/>
          <a:ln w="9525">
            <a:noFill/>
            <a:miter lim="800000"/>
            <a:headEnd/>
            <a:tailEnd/>
          </a:ln>
        </p:spPr>
        <p:txBody>
          <a:bodyPr>
            <a:spAutoFit/>
          </a:bodyPr>
          <a:lstStyle/>
          <a:p>
            <a:pPr>
              <a:spcBef>
                <a:spcPct val="50000"/>
              </a:spcBef>
            </a:pPr>
            <a:r>
              <a:rPr lang="es-ES_tradnl" sz="1800"/>
              <a:t>21</a:t>
            </a:r>
          </a:p>
        </p:txBody>
      </p:sp>
      <p:sp>
        <p:nvSpPr>
          <p:cNvPr id="44058" name="Text Box 25"/>
          <p:cNvSpPr txBox="1">
            <a:spLocks noChangeArrowheads="1"/>
          </p:cNvSpPr>
          <p:nvPr/>
        </p:nvSpPr>
        <p:spPr bwMode="auto">
          <a:xfrm>
            <a:off x="5334000" y="1600200"/>
            <a:ext cx="457200" cy="366713"/>
          </a:xfrm>
          <a:prstGeom prst="rect">
            <a:avLst/>
          </a:prstGeom>
          <a:noFill/>
          <a:ln w="9525">
            <a:noFill/>
            <a:miter lim="800000"/>
            <a:headEnd/>
            <a:tailEnd/>
          </a:ln>
        </p:spPr>
        <p:txBody>
          <a:bodyPr>
            <a:spAutoFit/>
          </a:bodyPr>
          <a:lstStyle/>
          <a:p>
            <a:pPr>
              <a:spcBef>
                <a:spcPct val="50000"/>
              </a:spcBef>
            </a:pPr>
            <a:r>
              <a:rPr lang="es-ES_tradnl" sz="1800"/>
              <a:t>28</a:t>
            </a:r>
          </a:p>
        </p:txBody>
      </p:sp>
      <p:sp>
        <p:nvSpPr>
          <p:cNvPr id="44059" name="Text Box 26"/>
          <p:cNvSpPr txBox="1">
            <a:spLocks noChangeArrowheads="1"/>
          </p:cNvSpPr>
          <p:nvPr/>
        </p:nvSpPr>
        <p:spPr bwMode="auto">
          <a:xfrm>
            <a:off x="5715000" y="1600200"/>
            <a:ext cx="457200" cy="366713"/>
          </a:xfrm>
          <a:prstGeom prst="rect">
            <a:avLst/>
          </a:prstGeom>
          <a:noFill/>
          <a:ln w="9525">
            <a:noFill/>
            <a:miter lim="800000"/>
            <a:headEnd/>
            <a:tailEnd/>
          </a:ln>
        </p:spPr>
        <p:txBody>
          <a:bodyPr>
            <a:spAutoFit/>
          </a:bodyPr>
          <a:lstStyle/>
          <a:p>
            <a:pPr>
              <a:spcBef>
                <a:spcPct val="50000"/>
              </a:spcBef>
            </a:pPr>
            <a:r>
              <a:rPr lang="es-ES_tradnl" sz="1800"/>
              <a:t>35</a:t>
            </a:r>
          </a:p>
        </p:txBody>
      </p:sp>
      <p:sp>
        <p:nvSpPr>
          <p:cNvPr id="44060" name="Text Box 27"/>
          <p:cNvSpPr txBox="1">
            <a:spLocks noChangeArrowheads="1"/>
          </p:cNvSpPr>
          <p:nvPr/>
        </p:nvSpPr>
        <p:spPr bwMode="auto">
          <a:xfrm>
            <a:off x="6096000" y="1600200"/>
            <a:ext cx="457200" cy="366713"/>
          </a:xfrm>
          <a:prstGeom prst="rect">
            <a:avLst/>
          </a:prstGeom>
          <a:noFill/>
          <a:ln w="9525">
            <a:noFill/>
            <a:miter lim="800000"/>
            <a:headEnd/>
            <a:tailEnd/>
          </a:ln>
        </p:spPr>
        <p:txBody>
          <a:bodyPr>
            <a:spAutoFit/>
          </a:bodyPr>
          <a:lstStyle/>
          <a:p>
            <a:pPr>
              <a:spcBef>
                <a:spcPct val="50000"/>
              </a:spcBef>
            </a:pPr>
            <a:r>
              <a:rPr lang="es-ES_tradnl" sz="1800"/>
              <a:t>42</a:t>
            </a:r>
          </a:p>
        </p:txBody>
      </p:sp>
      <p:sp>
        <p:nvSpPr>
          <p:cNvPr id="44061" name="Rectangle 28"/>
          <p:cNvSpPr>
            <a:spLocks noChangeArrowheads="1"/>
          </p:cNvSpPr>
          <p:nvPr/>
        </p:nvSpPr>
        <p:spPr bwMode="auto">
          <a:xfrm>
            <a:off x="3962400" y="25908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2" name="Rectangle 29"/>
          <p:cNvSpPr>
            <a:spLocks noChangeArrowheads="1"/>
          </p:cNvSpPr>
          <p:nvPr/>
        </p:nvSpPr>
        <p:spPr bwMode="auto">
          <a:xfrm>
            <a:off x="5105400" y="35814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3" name="Rectangle 30"/>
          <p:cNvSpPr>
            <a:spLocks noChangeArrowheads="1"/>
          </p:cNvSpPr>
          <p:nvPr/>
        </p:nvSpPr>
        <p:spPr bwMode="auto">
          <a:xfrm>
            <a:off x="7010400" y="46482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4" name="Rectangle 31"/>
          <p:cNvSpPr>
            <a:spLocks noChangeArrowheads="1"/>
          </p:cNvSpPr>
          <p:nvPr/>
        </p:nvSpPr>
        <p:spPr bwMode="auto">
          <a:xfrm>
            <a:off x="5867400" y="41148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5" name="Rectangle 32"/>
          <p:cNvSpPr>
            <a:spLocks noChangeArrowheads="1"/>
          </p:cNvSpPr>
          <p:nvPr/>
        </p:nvSpPr>
        <p:spPr bwMode="auto">
          <a:xfrm>
            <a:off x="6629400" y="52578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6" name="Rectangle 33"/>
          <p:cNvSpPr>
            <a:spLocks noChangeArrowheads="1"/>
          </p:cNvSpPr>
          <p:nvPr/>
        </p:nvSpPr>
        <p:spPr bwMode="auto">
          <a:xfrm>
            <a:off x="5105400" y="30480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4067" name="Text Box 34"/>
          <p:cNvSpPr txBox="1">
            <a:spLocks noChangeArrowheads="1"/>
          </p:cNvSpPr>
          <p:nvPr/>
        </p:nvSpPr>
        <p:spPr bwMode="auto">
          <a:xfrm>
            <a:off x="6477000" y="1600200"/>
            <a:ext cx="457200" cy="366713"/>
          </a:xfrm>
          <a:prstGeom prst="rect">
            <a:avLst/>
          </a:prstGeom>
          <a:noFill/>
          <a:ln w="9525">
            <a:noFill/>
            <a:miter lim="800000"/>
            <a:headEnd/>
            <a:tailEnd/>
          </a:ln>
        </p:spPr>
        <p:txBody>
          <a:bodyPr>
            <a:spAutoFit/>
          </a:bodyPr>
          <a:lstStyle/>
          <a:p>
            <a:pPr>
              <a:spcBef>
                <a:spcPct val="50000"/>
              </a:spcBef>
            </a:pPr>
            <a:r>
              <a:rPr lang="es-ES_tradnl" sz="1800"/>
              <a:t>49</a:t>
            </a:r>
          </a:p>
        </p:txBody>
      </p:sp>
      <p:sp>
        <p:nvSpPr>
          <p:cNvPr id="44068" name="Text Box 35"/>
          <p:cNvSpPr txBox="1">
            <a:spLocks noChangeArrowheads="1"/>
          </p:cNvSpPr>
          <p:nvPr/>
        </p:nvSpPr>
        <p:spPr bwMode="auto">
          <a:xfrm>
            <a:off x="6858000" y="1600200"/>
            <a:ext cx="457200" cy="366713"/>
          </a:xfrm>
          <a:prstGeom prst="rect">
            <a:avLst/>
          </a:prstGeom>
          <a:noFill/>
          <a:ln w="9525">
            <a:noFill/>
            <a:miter lim="800000"/>
            <a:headEnd/>
            <a:tailEnd/>
          </a:ln>
        </p:spPr>
        <p:txBody>
          <a:bodyPr>
            <a:spAutoFit/>
          </a:bodyPr>
          <a:lstStyle/>
          <a:p>
            <a:pPr>
              <a:spcBef>
                <a:spcPct val="50000"/>
              </a:spcBef>
            </a:pPr>
            <a:r>
              <a:rPr lang="es-ES_tradnl" sz="1800"/>
              <a:t>56</a:t>
            </a:r>
          </a:p>
        </p:txBody>
      </p:sp>
      <p:sp>
        <p:nvSpPr>
          <p:cNvPr id="44069" name="Text Box 36"/>
          <p:cNvSpPr txBox="1">
            <a:spLocks noChangeArrowheads="1"/>
          </p:cNvSpPr>
          <p:nvPr/>
        </p:nvSpPr>
        <p:spPr bwMode="auto">
          <a:xfrm>
            <a:off x="7239000" y="1600200"/>
            <a:ext cx="457200" cy="366713"/>
          </a:xfrm>
          <a:prstGeom prst="rect">
            <a:avLst/>
          </a:prstGeom>
          <a:noFill/>
          <a:ln w="9525">
            <a:noFill/>
            <a:miter lim="800000"/>
            <a:headEnd/>
            <a:tailEnd/>
          </a:ln>
        </p:spPr>
        <p:txBody>
          <a:bodyPr>
            <a:spAutoFit/>
          </a:bodyPr>
          <a:lstStyle/>
          <a:p>
            <a:pPr>
              <a:spcBef>
                <a:spcPct val="50000"/>
              </a:spcBef>
            </a:pPr>
            <a:r>
              <a:rPr lang="es-ES_tradnl" sz="1800"/>
              <a:t>63</a:t>
            </a:r>
          </a:p>
        </p:txBody>
      </p:sp>
      <p:sp>
        <p:nvSpPr>
          <p:cNvPr id="44070" name="Text Box 37"/>
          <p:cNvSpPr txBox="1">
            <a:spLocks noChangeArrowheads="1"/>
          </p:cNvSpPr>
          <p:nvPr/>
        </p:nvSpPr>
        <p:spPr bwMode="auto">
          <a:xfrm>
            <a:off x="7620000" y="1600200"/>
            <a:ext cx="457200" cy="366713"/>
          </a:xfrm>
          <a:prstGeom prst="rect">
            <a:avLst/>
          </a:prstGeom>
          <a:noFill/>
          <a:ln w="9525">
            <a:noFill/>
            <a:miter lim="800000"/>
            <a:headEnd/>
            <a:tailEnd/>
          </a:ln>
        </p:spPr>
        <p:txBody>
          <a:bodyPr>
            <a:spAutoFit/>
          </a:bodyPr>
          <a:lstStyle/>
          <a:p>
            <a:pPr>
              <a:spcBef>
                <a:spcPct val="50000"/>
              </a:spcBef>
            </a:pPr>
            <a:r>
              <a:rPr lang="es-ES_tradnl" sz="1800"/>
              <a:t>70</a:t>
            </a:r>
          </a:p>
        </p:txBody>
      </p:sp>
      <p:sp>
        <p:nvSpPr>
          <p:cNvPr id="44071" name="Text Box 38"/>
          <p:cNvSpPr txBox="1">
            <a:spLocks noChangeArrowheads="1"/>
          </p:cNvSpPr>
          <p:nvPr/>
        </p:nvSpPr>
        <p:spPr bwMode="auto">
          <a:xfrm>
            <a:off x="8001000" y="1600200"/>
            <a:ext cx="457200" cy="366713"/>
          </a:xfrm>
          <a:prstGeom prst="rect">
            <a:avLst/>
          </a:prstGeom>
          <a:noFill/>
          <a:ln w="9525">
            <a:noFill/>
            <a:miter lim="800000"/>
            <a:headEnd/>
            <a:tailEnd/>
          </a:ln>
        </p:spPr>
        <p:txBody>
          <a:bodyPr>
            <a:spAutoFit/>
          </a:bodyPr>
          <a:lstStyle/>
          <a:p>
            <a:pPr>
              <a:spcBef>
                <a:spcPct val="50000"/>
              </a:spcBef>
            </a:pPr>
            <a:r>
              <a:rPr lang="es-ES_tradnl" sz="1800"/>
              <a:t>77</a:t>
            </a:r>
          </a:p>
        </p:txBody>
      </p:sp>
      <p:sp>
        <p:nvSpPr>
          <p:cNvPr id="44072" name="Text Box 39"/>
          <p:cNvSpPr txBox="1">
            <a:spLocks noChangeArrowheads="1"/>
          </p:cNvSpPr>
          <p:nvPr/>
        </p:nvSpPr>
        <p:spPr bwMode="auto">
          <a:xfrm>
            <a:off x="8382000" y="1600200"/>
            <a:ext cx="457200" cy="366713"/>
          </a:xfrm>
          <a:prstGeom prst="rect">
            <a:avLst/>
          </a:prstGeom>
          <a:noFill/>
          <a:ln w="9525">
            <a:noFill/>
            <a:miter lim="800000"/>
            <a:headEnd/>
            <a:tailEnd/>
          </a:ln>
        </p:spPr>
        <p:txBody>
          <a:bodyPr>
            <a:spAutoFit/>
          </a:bodyPr>
          <a:lstStyle/>
          <a:p>
            <a:pPr>
              <a:spcBef>
                <a:spcPct val="50000"/>
              </a:spcBef>
            </a:pPr>
            <a:r>
              <a:rPr lang="es-ES_tradnl" sz="1800"/>
              <a:t>84</a:t>
            </a:r>
          </a:p>
        </p:txBody>
      </p:sp>
      <p:sp>
        <p:nvSpPr>
          <p:cNvPr id="44073" name="Line 40"/>
          <p:cNvSpPr>
            <a:spLocks noChangeShapeType="1"/>
          </p:cNvSpPr>
          <p:nvPr/>
        </p:nvSpPr>
        <p:spPr bwMode="auto">
          <a:xfrm>
            <a:off x="3962400" y="2133600"/>
            <a:ext cx="45720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551977" name="Text Box 41"/>
          <p:cNvSpPr txBox="1">
            <a:spLocks noChangeArrowheads="1"/>
          </p:cNvSpPr>
          <p:nvPr/>
        </p:nvSpPr>
        <p:spPr bwMode="auto">
          <a:xfrm>
            <a:off x="3962400" y="1143000"/>
            <a:ext cx="4800600" cy="396875"/>
          </a:xfrm>
          <a:prstGeom prst="rect">
            <a:avLst/>
          </a:prstGeom>
          <a:noFill/>
          <a:ln w="9525">
            <a:noFill/>
            <a:miter lim="800000"/>
            <a:headEnd/>
            <a:tailEnd/>
          </a:ln>
          <a:effectLst/>
        </p:spPr>
        <p:txBody>
          <a:bodyPr>
            <a:spAutoFit/>
          </a:bodyPr>
          <a:lstStyle/>
          <a:p>
            <a:pPr algn="ctr">
              <a:spcBef>
                <a:spcPct val="50000"/>
              </a:spcBef>
              <a:defRPr/>
            </a:pPr>
            <a:r>
              <a:rPr lang="es-ES_tradnl" sz="2000" b="1">
                <a:effectLst>
                  <a:outerShdw blurRad="38100" dist="38100" dir="2700000" algn="tl">
                    <a:srgbClr val="000000"/>
                  </a:outerShdw>
                </a:effectLst>
                <a:latin typeface="Arial" charset="0"/>
              </a:rPr>
              <a:t>Línea de tiempo (en días)</a:t>
            </a:r>
          </a:p>
        </p:txBody>
      </p:sp>
      <p:sp>
        <p:nvSpPr>
          <p:cNvPr id="551978" name="Text Box 42"/>
          <p:cNvSpPr txBox="1">
            <a:spLocks noChangeArrowheads="1"/>
          </p:cNvSpPr>
          <p:nvPr/>
        </p:nvSpPr>
        <p:spPr bwMode="auto">
          <a:xfrm>
            <a:off x="1219200" y="2133600"/>
            <a:ext cx="2438400" cy="366713"/>
          </a:xfrm>
          <a:prstGeom prst="rect">
            <a:avLst/>
          </a:prstGeom>
          <a:noFill/>
          <a:ln w="9525">
            <a:noFill/>
            <a:miter lim="800000"/>
            <a:headEnd/>
            <a:tailEnd/>
          </a:ln>
          <a:effectLst/>
        </p:spPr>
        <p:txBody>
          <a:bodyPr>
            <a:spAutoFit/>
          </a:bodyPr>
          <a:lstStyle/>
          <a:p>
            <a:pPr algn="ctr">
              <a:spcBef>
                <a:spcPct val="50000"/>
              </a:spcBef>
              <a:defRPr/>
            </a:pPr>
            <a:r>
              <a:rPr lang="es-ES_tradnl" sz="1800" b="1">
                <a:effectLst>
                  <a:outerShdw blurRad="38100" dist="38100" dir="2700000" algn="tl">
                    <a:srgbClr val="000000"/>
                  </a:outerShdw>
                </a:effectLst>
                <a:latin typeface="Arial" charset="0"/>
              </a:rPr>
              <a:t>Listado de actividades</a:t>
            </a:r>
          </a:p>
        </p:txBody>
      </p:sp>
      <p:sp>
        <p:nvSpPr>
          <p:cNvPr id="44076" name="AutoShape 43"/>
          <p:cNvSpPr>
            <a:spLocks noChangeArrowheads="1"/>
          </p:cNvSpPr>
          <p:nvPr/>
        </p:nvSpPr>
        <p:spPr bwMode="auto">
          <a:xfrm>
            <a:off x="5257800" y="2514600"/>
            <a:ext cx="1981200" cy="457200"/>
          </a:xfrm>
          <a:prstGeom prst="leftArrow">
            <a:avLst>
              <a:gd name="adj1" fmla="val 50000"/>
              <a:gd name="adj2" fmla="val 108333"/>
            </a:avLst>
          </a:prstGeom>
          <a:solidFill>
            <a:schemeClr val="bg1"/>
          </a:solidFill>
          <a:ln w="12700" cap="sq">
            <a:solidFill>
              <a:schemeClr val="tx1"/>
            </a:solidFill>
            <a:miter lim="800000"/>
            <a:headEnd type="none" w="sm" len="sm"/>
            <a:tailEnd type="none" w="sm" len="sm"/>
          </a:ln>
        </p:spPr>
        <p:txBody>
          <a:bodyPr wrap="none" anchor="ctr"/>
          <a:lstStyle/>
          <a:p>
            <a:pPr algn="ctr" defTabSz="762000"/>
            <a:r>
              <a:rPr lang="es-ES_tradnl" sz="1400" b="1"/>
              <a:t>Barras de actividades</a:t>
            </a:r>
          </a:p>
        </p:txBody>
      </p:sp>
      <p:sp>
        <p:nvSpPr>
          <p:cNvPr id="551980" name="Text Box 44"/>
          <p:cNvSpPr txBox="1">
            <a:spLocks noChangeArrowheads="1"/>
          </p:cNvSpPr>
          <p:nvPr/>
        </p:nvSpPr>
        <p:spPr bwMode="auto">
          <a:xfrm>
            <a:off x="0" y="0"/>
            <a:ext cx="9144000" cy="579438"/>
          </a:xfrm>
          <a:prstGeom prst="rect">
            <a:avLst/>
          </a:prstGeom>
          <a:noFill/>
          <a:ln w="9525">
            <a:noFill/>
            <a:miter lim="800000"/>
            <a:headEnd/>
            <a:tailEnd/>
          </a:ln>
          <a:effectLst/>
        </p:spPr>
        <p:txBody>
          <a:bodyPr>
            <a:spAutoFit/>
          </a:bodyPr>
          <a:lstStyle/>
          <a:p>
            <a:pPr algn="ctr">
              <a:spcBef>
                <a:spcPct val="50000"/>
              </a:spcBef>
              <a:defRPr/>
            </a:pPr>
            <a:r>
              <a:rPr lang="es-ES_tradnl" sz="3200" b="1">
                <a:effectLst>
                  <a:outerShdw blurRad="38100" dist="38100" dir="2700000" algn="tl">
                    <a:srgbClr val="000000"/>
                  </a:outerShdw>
                </a:effectLst>
                <a:latin typeface="Arial" charset="0"/>
              </a:rPr>
              <a:t>DIAGRAMA DE GANTT </a:t>
            </a:r>
          </a:p>
        </p:txBody>
      </p:sp>
      <p:graphicFrame>
        <p:nvGraphicFramePr>
          <p:cNvPr id="44034" name="Object 4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4034" name="Imagen" r:id="rId4" imgW="1728720" imgH="3252600" progId="MS_ClipArt_Gallery.2">
              <p:embed/>
            </p:oleObj>
          </a:graphicData>
        </a:graphic>
      </p:graphicFrame>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Line 2"/>
          <p:cNvSpPr>
            <a:spLocks noChangeShapeType="1"/>
          </p:cNvSpPr>
          <p:nvPr/>
        </p:nvSpPr>
        <p:spPr bwMode="auto">
          <a:xfrm>
            <a:off x="3962400" y="2057400"/>
            <a:ext cx="0" cy="419100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45060" name="Text Box 3"/>
          <p:cNvSpPr txBox="1">
            <a:spLocks noChangeArrowheads="1"/>
          </p:cNvSpPr>
          <p:nvPr/>
        </p:nvSpPr>
        <p:spPr bwMode="auto">
          <a:xfrm>
            <a:off x="1219200" y="2667000"/>
            <a:ext cx="2133600" cy="366713"/>
          </a:xfrm>
          <a:prstGeom prst="rect">
            <a:avLst/>
          </a:prstGeom>
          <a:noFill/>
          <a:ln w="9525">
            <a:noFill/>
            <a:miter lim="800000"/>
            <a:headEnd/>
            <a:tailEnd/>
          </a:ln>
        </p:spPr>
        <p:txBody>
          <a:bodyPr>
            <a:spAutoFit/>
          </a:bodyPr>
          <a:lstStyle/>
          <a:p>
            <a:pPr>
              <a:spcBef>
                <a:spcPct val="50000"/>
              </a:spcBef>
            </a:pPr>
            <a:r>
              <a:rPr lang="es-ES_tradnl" sz="1800"/>
              <a:t>Cimientos</a:t>
            </a:r>
          </a:p>
        </p:txBody>
      </p:sp>
      <p:sp>
        <p:nvSpPr>
          <p:cNvPr id="45061" name="Text Box 4"/>
          <p:cNvSpPr txBox="1">
            <a:spLocks noChangeArrowheads="1"/>
          </p:cNvSpPr>
          <p:nvPr/>
        </p:nvSpPr>
        <p:spPr bwMode="auto">
          <a:xfrm>
            <a:off x="1219200" y="3624263"/>
            <a:ext cx="2895600" cy="366712"/>
          </a:xfrm>
          <a:prstGeom prst="rect">
            <a:avLst/>
          </a:prstGeom>
          <a:noFill/>
          <a:ln w="9525">
            <a:noFill/>
            <a:miter lim="800000"/>
            <a:headEnd/>
            <a:tailEnd/>
          </a:ln>
        </p:spPr>
        <p:txBody>
          <a:bodyPr>
            <a:spAutoFit/>
          </a:bodyPr>
          <a:lstStyle/>
          <a:p>
            <a:pPr>
              <a:spcBef>
                <a:spcPct val="50000"/>
              </a:spcBef>
            </a:pPr>
            <a:r>
              <a:rPr lang="es-ES_tradnl" sz="1800"/>
              <a:t>Instalaciones Hidrahulicas</a:t>
            </a:r>
          </a:p>
        </p:txBody>
      </p:sp>
      <p:sp>
        <p:nvSpPr>
          <p:cNvPr id="45062" name="Text Box 5"/>
          <p:cNvSpPr txBox="1">
            <a:spLocks noChangeArrowheads="1"/>
          </p:cNvSpPr>
          <p:nvPr/>
        </p:nvSpPr>
        <p:spPr bwMode="auto">
          <a:xfrm>
            <a:off x="1219200" y="4662488"/>
            <a:ext cx="2133600" cy="366712"/>
          </a:xfrm>
          <a:prstGeom prst="rect">
            <a:avLst/>
          </a:prstGeom>
          <a:noFill/>
          <a:ln w="9525">
            <a:noFill/>
            <a:miter lim="800000"/>
            <a:headEnd/>
            <a:tailEnd/>
          </a:ln>
        </p:spPr>
        <p:txBody>
          <a:bodyPr>
            <a:spAutoFit/>
          </a:bodyPr>
          <a:lstStyle/>
          <a:p>
            <a:pPr>
              <a:spcBef>
                <a:spcPct val="50000"/>
              </a:spcBef>
            </a:pPr>
            <a:r>
              <a:rPr lang="es-ES_tradnl" sz="1800"/>
              <a:t>Acabados Internos</a:t>
            </a:r>
          </a:p>
        </p:txBody>
      </p:sp>
      <p:sp>
        <p:nvSpPr>
          <p:cNvPr id="45063" name="Text Box 6"/>
          <p:cNvSpPr txBox="1">
            <a:spLocks noChangeArrowheads="1"/>
          </p:cNvSpPr>
          <p:nvPr/>
        </p:nvSpPr>
        <p:spPr bwMode="auto">
          <a:xfrm>
            <a:off x="1219200" y="5272088"/>
            <a:ext cx="2133600" cy="366712"/>
          </a:xfrm>
          <a:prstGeom prst="rect">
            <a:avLst/>
          </a:prstGeom>
          <a:noFill/>
          <a:ln w="9525">
            <a:noFill/>
            <a:miter lim="800000"/>
            <a:headEnd/>
            <a:tailEnd/>
          </a:ln>
        </p:spPr>
        <p:txBody>
          <a:bodyPr>
            <a:spAutoFit/>
          </a:bodyPr>
          <a:lstStyle/>
          <a:p>
            <a:pPr>
              <a:spcBef>
                <a:spcPct val="50000"/>
              </a:spcBef>
            </a:pPr>
            <a:r>
              <a:rPr lang="es-ES_tradnl" sz="1800"/>
              <a:t>Acabados Externos</a:t>
            </a:r>
          </a:p>
        </p:txBody>
      </p:sp>
      <p:sp>
        <p:nvSpPr>
          <p:cNvPr id="45064" name="Text Box 7"/>
          <p:cNvSpPr txBox="1">
            <a:spLocks noChangeArrowheads="1"/>
          </p:cNvSpPr>
          <p:nvPr/>
        </p:nvSpPr>
        <p:spPr bwMode="auto">
          <a:xfrm>
            <a:off x="1219200" y="3124200"/>
            <a:ext cx="2133600" cy="366713"/>
          </a:xfrm>
          <a:prstGeom prst="rect">
            <a:avLst/>
          </a:prstGeom>
          <a:noFill/>
          <a:ln w="9525">
            <a:noFill/>
            <a:miter lim="800000"/>
            <a:headEnd/>
            <a:tailEnd/>
          </a:ln>
        </p:spPr>
        <p:txBody>
          <a:bodyPr>
            <a:spAutoFit/>
          </a:bodyPr>
          <a:lstStyle/>
          <a:p>
            <a:pPr>
              <a:spcBef>
                <a:spcPct val="50000"/>
              </a:spcBef>
            </a:pPr>
            <a:r>
              <a:rPr lang="es-ES_tradnl" sz="1800"/>
              <a:t>Techado</a:t>
            </a:r>
          </a:p>
        </p:txBody>
      </p:sp>
      <p:sp>
        <p:nvSpPr>
          <p:cNvPr id="45065" name="Text Box 8"/>
          <p:cNvSpPr txBox="1">
            <a:spLocks noChangeArrowheads="1"/>
          </p:cNvSpPr>
          <p:nvPr/>
        </p:nvSpPr>
        <p:spPr bwMode="auto">
          <a:xfrm>
            <a:off x="1219200" y="4129088"/>
            <a:ext cx="2895600" cy="366712"/>
          </a:xfrm>
          <a:prstGeom prst="rect">
            <a:avLst/>
          </a:prstGeom>
          <a:noFill/>
          <a:ln w="9525">
            <a:noFill/>
            <a:miter lim="800000"/>
            <a:headEnd/>
            <a:tailEnd/>
          </a:ln>
        </p:spPr>
        <p:txBody>
          <a:bodyPr>
            <a:spAutoFit/>
          </a:bodyPr>
          <a:lstStyle/>
          <a:p>
            <a:pPr>
              <a:spcBef>
                <a:spcPct val="50000"/>
              </a:spcBef>
            </a:pPr>
            <a:r>
              <a:rPr lang="es-ES_tradnl" sz="1800"/>
              <a:t>Instalaciones eléctricas</a:t>
            </a:r>
          </a:p>
        </p:txBody>
      </p:sp>
      <p:sp>
        <p:nvSpPr>
          <p:cNvPr id="45066" name="Line 9"/>
          <p:cNvSpPr>
            <a:spLocks noChangeShapeType="1"/>
          </p:cNvSpPr>
          <p:nvPr/>
        </p:nvSpPr>
        <p:spPr bwMode="auto">
          <a:xfrm>
            <a:off x="4343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67" name="Line 10"/>
          <p:cNvSpPr>
            <a:spLocks noChangeShapeType="1"/>
          </p:cNvSpPr>
          <p:nvPr/>
        </p:nvSpPr>
        <p:spPr bwMode="auto">
          <a:xfrm>
            <a:off x="4724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68" name="Line 11"/>
          <p:cNvSpPr>
            <a:spLocks noChangeShapeType="1"/>
          </p:cNvSpPr>
          <p:nvPr/>
        </p:nvSpPr>
        <p:spPr bwMode="auto">
          <a:xfrm>
            <a:off x="5105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69" name="Line 12"/>
          <p:cNvSpPr>
            <a:spLocks noChangeShapeType="1"/>
          </p:cNvSpPr>
          <p:nvPr/>
        </p:nvSpPr>
        <p:spPr bwMode="auto">
          <a:xfrm>
            <a:off x="5486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0" name="Line 13"/>
          <p:cNvSpPr>
            <a:spLocks noChangeShapeType="1"/>
          </p:cNvSpPr>
          <p:nvPr/>
        </p:nvSpPr>
        <p:spPr bwMode="auto">
          <a:xfrm>
            <a:off x="6248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1" name="Line 14"/>
          <p:cNvSpPr>
            <a:spLocks noChangeShapeType="1"/>
          </p:cNvSpPr>
          <p:nvPr/>
        </p:nvSpPr>
        <p:spPr bwMode="auto">
          <a:xfrm>
            <a:off x="6629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2" name="Line 15"/>
          <p:cNvSpPr>
            <a:spLocks noChangeShapeType="1"/>
          </p:cNvSpPr>
          <p:nvPr/>
        </p:nvSpPr>
        <p:spPr bwMode="auto">
          <a:xfrm>
            <a:off x="7010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3" name="Line 16"/>
          <p:cNvSpPr>
            <a:spLocks noChangeShapeType="1"/>
          </p:cNvSpPr>
          <p:nvPr/>
        </p:nvSpPr>
        <p:spPr bwMode="auto">
          <a:xfrm>
            <a:off x="7391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4" name="Line 17"/>
          <p:cNvSpPr>
            <a:spLocks noChangeShapeType="1"/>
          </p:cNvSpPr>
          <p:nvPr/>
        </p:nvSpPr>
        <p:spPr bwMode="auto">
          <a:xfrm>
            <a:off x="7772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5" name="Line 18"/>
          <p:cNvSpPr>
            <a:spLocks noChangeShapeType="1"/>
          </p:cNvSpPr>
          <p:nvPr/>
        </p:nvSpPr>
        <p:spPr bwMode="auto">
          <a:xfrm>
            <a:off x="8153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6" name="Line 19"/>
          <p:cNvSpPr>
            <a:spLocks noChangeShapeType="1"/>
          </p:cNvSpPr>
          <p:nvPr/>
        </p:nvSpPr>
        <p:spPr bwMode="auto">
          <a:xfrm>
            <a:off x="8534400" y="2057400"/>
            <a:ext cx="0" cy="4191000"/>
          </a:xfrm>
          <a:prstGeom prst="line">
            <a:avLst/>
          </a:prstGeom>
          <a:noFill/>
          <a:ln w="12700" cap="rnd">
            <a:solidFill>
              <a:schemeClr val="tx1"/>
            </a:solidFill>
            <a:prstDash val="sysDot"/>
            <a:round/>
            <a:headEnd type="none" w="sm" len="sm"/>
            <a:tailEnd type="none" w="sm" len="sm"/>
          </a:ln>
        </p:spPr>
        <p:txBody>
          <a:bodyPr wrap="none" anchor="ctr"/>
          <a:lstStyle/>
          <a:p>
            <a:endParaRPr lang="es-ES"/>
          </a:p>
        </p:txBody>
      </p:sp>
      <p:sp>
        <p:nvSpPr>
          <p:cNvPr id="45077" name="Text Box 20"/>
          <p:cNvSpPr txBox="1">
            <a:spLocks noChangeArrowheads="1"/>
          </p:cNvSpPr>
          <p:nvPr/>
        </p:nvSpPr>
        <p:spPr bwMode="auto">
          <a:xfrm>
            <a:off x="3886200" y="1600200"/>
            <a:ext cx="228600" cy="366713"/>
          </a:xfrm>
          <a:prstGeom prst="rect">
            <a:avLst/>
          </a:prstGeom>
          <a:noFill/>
          <a:ln w="9525">
            <a:noFill/>
            <a:miter lim="800000"/>
            <a:headEnd/>
            <a:tailEnd/>
          </a:ln>
        </p:spPr>
        <p:txBody>
          <a:bodyPr>
            <a:spAutoFit/>
          </a:bodyPr>
          <a:lstStyle/>
          <a:p>
            <a:pPr>
              <a:spcBef>
                <a:spcPct val="50000"/>
              </a:spcBef>
            </a:pPr>
            <a:r>
              <a:rPr lang="es-ES_tradnl" sz="1800"/>
              <a:t>0</a:t>
            </a:r>
          </a:p>
        </p:txBody>
      </p:sp>
      <p:sp>
        <p:nvSpPr>
          <p:cNvPr id="45078" name="Text Box 21"/>
          <p:cNvSpPr txBox="1">
            <a:spLocks noChangeArrowheads="1"/>
          </p:cNvSpPr>
          <p:nvPr/>
        </p:nvSpPr>
        <p:spPr bwMode="auto">
          <a:xfrm>
            <a:off x="4191000" y="1600200"/>
            <a:ext cx="381000" cy="366713"/>
          </a:xfrm>
          <a:prstGeom prst="rect">
            <a:avLst/>
          </a:prstGeom>
          <a:noFill/>
          <a:ln w="9525">
            <a:noFill/>
            <a:miter lim="800000"/>
            <a:headEnd/>
            <a:tailEnd/>
          </a:ln>
        </p:spPr>
        <p:txBody>
          <a:bodyPr>
            <a:spAutoFit/>
          </a:bodyPr>
          <a:lstStyle/>
          <a:p>
            <a:pPr>
              <a:spcBef>
                <a:spcPct val="50000"/>
              </a:spcBef>
            </a:pPr>
            <a:r>
              <a:rPr lang="es-ES_tradnl" sz="1800"/>
              <a:t>7</a:t>
            </a:r>
          </a:p>
        </p:txBody>
      </p:sp>
      <p:sp>
        <p:nvSpPr>
          <p:cNvPr id="45079" name="Text Box 22"/>
          <p:cNvSpPr txBox="1">
            <a:spLocks noChangeArrowheads="1"/>
          </p:cNvSpPr>
          <p:nvPr/>
        </p:nvSpPr>
        <p:spPr bwMode="auto">
          <a:xfrm>
            <a:off x="4495800" y="1600200"/>
            <a:ext cx="533400" cy="366713"/>
          </a:xfrm>
          <a:prstGeom prst="rect">
            <a:avLst/>
          </a:prstGeom>
          <a:noFill/>
          <a:ln w="9525">
            <a:noFill/>
            <a:miter lim="800000"/>
            <a:headEnd/>
            <a:tailEnd/>
          </a:ln>
        </p:spPr>
        <p:txBody>
          <a:bodyPr>
            <a:spAutoFit/>
          </a:bodyPr>
          <a:lstStyle/>
          <a:p>
            <a:pPr>
              <a:spcBef>
                <a:spcPct val="50000"/>
              </a:spcBef>
            </a:pPr>
            <a:r>
              <a:rPr lang="es-ES_tradnl" sz="1800"/>
              <a:t>14</a:t>
            </a:r>
          </a:p>
        </p:txBody>
      </p:sp>
      <p:sp>
        <p:nvSpPr>
          <p:cNvPr id="45080" name="Text Box 23"/>
          <p:cNvSpPr txBox="1">
            <a:spLocks noChangeArrowheads="1"/>
          </p:cNvSpPr>
          <p:nvPr/>
        </p:nvSpPr>
        <p:spPr bwMode="auto">
          <a:xfrm>
            <a:off x="4953000" y="1600200"/>
            <a:ext cx="457200" cy="366713"/>
          </a:xfrm>
          <a:prstGeom prst="rect">
            <a:avLst/>
          </a:prstGeom>
          <a:noFill/>
          <a:ln w="9525">
            <a:noFill/>
            <a:miter lim="800000"/>
            <a:headEnd/>
            <a:tailEnd/>
          </a:ln>
        </p:spPr>
        <p:txBody>
          <a:bodyPr>
            <a:spAutoFit/>
          </a:bodyPr>
          <a:lstStyle/>
          <a:p>
            <a:pPr>
              <a:spcBef>
                <a:spcPct val="50000"/>
              </a:spcBef>
            </a:pPr>
            <a:r>
              <a:rPr lang="es-ES_tradnl" sz="1800"/>
              <a:t>21</a:t>
            </a:r>
          </a:p>
        </p:txBody>
      </p:sp>
      <p:sp>
        <p:nvSpPr>
          <p:cNvPr id="45081" name="Text Box 24"/>
          <p:cNvSpPr txBox="1">
            <a:spLocks noChangeArrowheads="1"/>
          </p:cNvSpPr>
          <p:nvPr/>
        </p:nvSpPr>
        <p:spPr bwMode="auto">
          <a:xfrm>
            <a:off x="5334000" y="1600200"/>
            <a:ext cx="457200" cy="366713"/>
          </a:xfrm>
          <a:prstGeom prst="rect">
            <a:avLst/>
          </a:prstGeom>
          <a:noFill/>
          <a:ln w="9525">
            <a:noFill/>
            <a:miter lim="800000"/>
            <a:headEnd/>
            <a:tailEnd/>
          </a:ln>
        </p:spPr>
        <p:txBody>
          <a:bodyPr>
            <a:spAutoFit/>
          </a:bodyPr>
          <a:lstStyle/>
          <a:p>
            <a:pPr>
              <a:spcBef>
                <a:spcPct val="50000"/>
              </a:spcBef>
            </a:pPr>
            <a:r>
              <a:rPr lang="es-ES_tradnl" sz="1800"/>
              <a:t>28</a:t>
            </a:r>
          </a:p>
        </p:txBody>
      </p:sp>
      <p:sp>
        <p:nvSpPr>
          <p:cNvPr id="45082" name="Text Box 25"/>
          <p:cNvSpPr txBox="1">
            <a:spLocks noChangeArrowheads="1"/>
          </p:cNvSpPr>
          <p:nvPr/>
        </p:nvSpPr>
        <p:spPr bwMode="auto">
          <a:xfrm>
            <a:off x="5715000" y="1600200"/>
            <a:ext cx="457200" cy="366713"/>
          </a:xfrm>
          <a:prstGeom prst="rect">
            <a:avLst/>
          </a:prstGeom>
          <a:noFill/>
          <a:ln w="9525">
            <a:noFill/>
            <a:miter lim="800000"/>
            <a:headEnd/>
            <a:tailEnd/>
          </a:ln>
        </p:spPr>
        <p:txBody>
          <a:bodyPr>
            <a:spAutoFit/>
          </a:bodyPr>
          <a:lstStyle/>
          <a:p>
            <a:pPr>
              <a:spcBef>
                <a:spcPct val="50000"/>
              </a:spcBef>
            </a:pPr>
            <a:r>
              <a:rPr lang="es-ES_tradnl" sz="1800"/>
              <a:t>35</a:t>
            </a:r>
          </a:p>
        </p:txBody>
      </p:sp>
      <p:sp>
        <p:nvSpPr>
          <p:cNvPr id="45083" name="Text Box 26"/>
          <p:cNvSpPr txBox="1">
            <a:spLocks noChangeArrowheads="1"/>
          </p:cNvSpPr>
          <p:nvPr/>
        </p:nvSpPr>
        <p:spPr bwMode="auto">
          <a:xfrm>
            <a:off x="6096000" y="1600200"/>
            <a:ext cx="457200" cy="366713"/>
          </a:xfrm>
          <a:prstGeom prst="rect">
            <a:avLst/>
          </a:prstGeom>
          <a:noFill/>
          <a:ln w="9525">
            <a:noFill/>
            <a:miter lim="800000"/>
            <a:headEnd/>
            <a:tailEnd/>
          </a:ln>
        </p:spPr>
        <p:txBody>
          <a:bodyPr>
            <a:spAutoFit/>
          </a:bodyPr>
          <a:lstStyle/>
          <a:p>
            <a:pPr>
              <a:spcBef>
                <a:spcPct val="50000"/>
              </a:spcBef>
            </a:pPr>
            <a:r>
              <a:rPr lang="es-ES_tradnl" sz="1800"/>
              <a:t>42</a:t>
            </a:r>
          </a:p>
        </p:txBody>
      </p:sp>
      <p:sp>
        <p:nvSpPr>
          <p:cNvPr id="45084" name="Line 27"/>
          <p:cNvSpPr>
            <a:spLocks noChangeShapeType="1"/>
          </p:cNvSpPr>
          <p:nvPr/>
        </p:nvSpPr>
        <p:spPr bwMode="auto">
          <a:xfrm>
            <a:off x="5867400" y="2057400"/>
            <a:ext cx="0" cy="4191000"/>
          </a:xfrm>
          <a:prstGeom prst="line">
            <a:avLst/>
          </a:prstGeom>
          <a:noFill/>
          <a:ln w="57150">
            <a:solidFill>
              <a:schemeClr val="accent2"/>
            </a:solidFill>
            <a:prstDash val="dash"/>
            <a:round/>
            <a:headEnd type="none" w="sm" len="sm"/>
            <a:tailEnd type="none" w="sm" len="sm"/>
          </a:ln>
        </p:spPr>
        <p:txBody>
          <a:bodyPr wrap="none" anchor="ctr"/>
          <a:lstStyle/>
          <a:p>
            <a:endParaRPr lang="es-ES"/>
          </a:p>
        </p:txBody>
      </p:sp>
      <p:sp>
        <p:nvSpPr>
          <p:cNvPr id="45085" name="Rectangle 28"/>
          <p:cNvSpPr>
            <a:spLocks noChangeArrowheads="1"/>
          </p:cNvSpPr>
          <p:nvPr/>
        </p:nvSpPr>
        <p:spPr bwMode="auto">
          <a:xfrm>
            <a:off x="3962400" y="2590800"/>
            <a:ext cx="1143000" cy="304800"/>
          </a:xfrm>
          <a:prstGeom prst="rect">
            <a:avLst/>
          </a:prstGeom>
          <a:solidFill>
            <a:schemeClr val="hlink"/>
          </a:solidFill>
          <a:ln w="12700" cap="sq">
            <a:solidFill>
              <a:schemeClr val="tx1"/>
            </a:solidFill>
            <a:miter lim="800000"/>
            <a:headEnd type="none" w="sm" len="sm"/>
            <a:tailEnd type="none" w="sm" len="sm"/>
          </a:ln>
        </p:spPr>
        <p:txBody>
          <a:bodyPr wrap="none" anchor="ctr"/>
          <a:lstStyle/>
          <a:p>
            <a:endParaRPr lang="es-ES"/>
          </a:p>
        </p:txBody>
      </p:sp>
      <p:sp>
        <p:nvSpPr>
          <p:cNvPr id="45086" name="Rectangle 29"/>
          <p:cNvSpPr>
            <a:spLocks noChangeArrowheads="1"/>
          </p:cNvSpPr>
          <p:nvPr/>
        </p:nvSpPr>
        <p:spPr bwMode="auto">
          <a:xfrm>
            <a:off x="5105400" y="35814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5087" name="Rectangle 30"/>
          <p:cNvSpPr>
            <a:spLocks noChangeArrowheads="1"/>
          </p:cNvSpPr>
          <p:nvPr/>
        </p:nvSpPr>
        <p:spPr bwMode="auto">
          <a:xfrm>
            <a:off x="7010400" y="46482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5088" name="Rectangle 31"/>
          <p:cNvSpPr>
            <a:spLocks noChangeArrowheads="1"/>
          </p:cNvSpPr>
          <p:nvPr/>
        </p:nvSpPr>
        <p:spPr bwMode="auto">
          <a:xfrm>
            <a:off x="5867400" y="41148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5089" name="Rectangle 32"/>
          <p:cNvSpPr>
            <a:spLocks noChangeArrowheads="1"/>
          </p:cNvSpPr>
          <p:nvPr/>
        </p:nvSpPr>
        <p:spPr bwMode="auto">
          <a:xfrm>
            <a:off x="6629400" y="5257800"/>
            <a:ext cx="1143000" cy="304800"/>
          </a:xfrm>
          <a:prstGeom prst="rect">
            <a:avLst/>
          </a:prstGeom>
          <a:solidFill>
            <a:schemeClr val="bg1"/>
          </a:solidFill>
          <a:ln w="12700" cap="sq">
            <a:solidFill>
              <a:schemeClr val="tx1"/>
            </a:solidFill>
            <a:miter lim="800000"/>
            <a:headEnd type="none" w="sm" len="sm"/>
            <a:tailEnd type="none" w="sm" len="sm"/>
          </a:ln>
        </p:spPr>
        <p:txBody>
          <a:bodyPr wrap="none" anchor="ctr"/>
          <a:lstStyle/>
          <a:p>
            <a:endParaRPr lang="es-ES"/>
          </a:p>
        </p:txBody>
      </p:sp>
      <p:sp>
        <p:nvSpPr>
          <p:cNvPr id="45090" name="Text Box 33"/>
          <p:cNvSpPr txBox="1">
            <a:spLocks noChangeArrowheads="1"/>
          </p:cNvSpPr>
          <p:nvPr/>
        </p:nvSpPr>
        <p:spPr bwMode="auto">
          <a:xfrm>
            <a:off x="6477000" y="1600200"/>
            <a:ext cx="457200" cy="366713"/>
          </a:xfrm>
          <a:prstGeom prst="rect">
            <a:avLst/>
          </a:prstGeom>
          <a:noFill/>
          <a:ln w="9525">
            <a:noFill/>
            <a:miter lim="800000"/>
            <a:headEnd/>
            <a:tailEnd/>
          </a:ln>
        </p:spPr>
        <p:txBody>
          <a:bodyPr>
            <a:spAutoFit/>
          </a:bodyPr>
          <a:lstStyle/>
          <a:p>
            <a:pPr>
              <a:spcBef>
                <a:spcPct val="50000"/>
              </a:spcBef>
            </a:pPr>
            <a:r>
              <a:rPr lang="es-ES_tradnl" sz="1800"/>
              <a:t>49</a:t>
            </a:r>
          </a:p>
        </p:txBody>
      </p:sp>
      <p:sp>
        <p:nvSpPr>
          <p:cNvPr id="45091" name="Text Box 34"/>
          <p:cNvSpPr txBox="1">
            <a:spLocks noChangeArrowheads="1"/>
          </p:cNvSpPr>
          <p:nvPr/>
        </p:nvSpPr>
        <p:spPr bwMode="auto">
          <a:xfrm>
            <a:off x="6858000" y="1600200"/>
            <a:ext cx="457200" cy="366713"/>
          </a:xfrm>
          <a:prstGeom prst="rect">
            <a:avLst/>
          </a:prstGeom>
          <a:noFill/>
          <a:ln w="9525">
            <a:noFill/>
            <a:miter lim="800000"/>
            <a:headEnd/>
            <a:tailEnd/>
          </a:ln>
        </p:spPr>
        <p:txBody>
          <a:bodyPr>
            <a:spAutoFit/>
          </a:bodyPr>
          <a:lstStyle/>
          <a:p>
            <a:pPr>
              <a:spcBef>
                <a:spcPct val="50000"/>
              </a:spcBef>
            </a:pPr>
            <a:r>
              <a:rPr lang="es-ES_tradnl" sz="1800"/>
              <a:t>56</a:t>
            </a:r>
          </a:p>
        </p:txBody>
      </p:sp>
      <p:sp>
        <p:nvSpPr>
          <p:cNvPr id="45092" name="Text Box 35"/>
          <p:cNvSpPr txBox="1">
            <a:spLocks noChangeArrowheads="1"/>
          </p:cNvSpPr>
          <p:nvPr/>
        </p:nvSpPr>
        <p:spPr bwMode="auto">
          <a:xfrm>
            <a:off x="7239000" y="1600200"/>
            <a:ext cx="457200" cy="366713"/>
          </a:xfrm>
          <a:prstGeom prst="rect">
            <a:avLst/>
          </a:prstGeom>
          <a:noFill/>
          <a:ln w="9525">
            <a:noFill/>
            <a:miter lim="800000"/>
            <a:headEnd/>
            <a:tailEnd/>
          </a:ln>
        </p:spPr>
        <p:txBody>
          <a:bodyPr>
            <a:spAutoFit/>
          </a:bodyPr>
          <a:lstStyle/>
          <a:p>
            <a:pPr>
              <a:spcBef>
                <a:spcPct val="50000"/>
              </a:spcBef>
            </a:pPr>
            <a:r>
              <a:rPr lang="es-ES_tradnl" sz="1800"/>
              <a:t>63</a:t>
            </a:r>
          </a:p>
        </p:txBody>
      </p:sp>
      <p:sp>
        <p:nvSpPr>
          <p:cNvPr id="45093" name="Text Box 36"/>
          <p:cNvSpPr txBox="1">
            <a:spLocks noChangeArrowheads="1"/>
          </p:cNvSpPr>
          <p:nvPr/>
        </p:nvSpPr>
        <p:spPr bwMode="auto">
          <a:xfrm>
            <a:off x="7620000" y="1600200"/>
            <a:ext cx="457200" cy="366713"/>
          </a:xfrm>
          <a:prstGeom prst="rect">
            <a:avLst/>
          </a:prstGeom>
          <a:noFill/>
          <a:ln w="9525">
            <a:noFill/>
            <a:miter lim="800000"/>
            <a:headEnd/>
            <a:tailEnd/>
          </a:ln>
        </p:spPr>
        <p:txBody>
          <a:bodyPr>
            <a:spAutoFit/>
          </a:bodyPr>
          <a:lstStyle/>
          <a:p>
            <a:pPr>
              <a:spcBef>
                <a:spcPct val="50000"/>
              </a:spcBef>
            </a:pPr>
            <a:r>
              <a:rPr lang="es-ES_tradnl" sz="1800"/>
              <a:t>70</a:t>
            </a:r>
          </a:p>
        </p:txBody>
      </p:sp>
      <p:sp>
        <p:nvSpPr>
          <p:cNvPr id="45094" name="Text Box 37"/>
          <p:cNvSpPr txBox="1">
            <a:spLocks noChangeArrowheads="1"/>
          </p:cNvSpPr>
          <p:nvPr/>
        </p:nvSpPr>
        <p:spPr bwMode="auto">
          <a:xfrm>
            <a:off x="8001000" y="1600200"/>
            <a:ext cx="457200" cy="366713"/>
          </a:xfrm>
          <a:prstGeom prst="rect">
            <a:avLst/>
          </a:prstGeom>
          <a:noFill/>
          <a:ln w="9525">
            <a:noFill/>
            <a:miter lim="800000"/>
            <a:headEnd/>
            <a:tailEnd/>
          </a:ln>
        </p:spPr>
        <p:txBody>
          <a:bodyPr>
            <a:spAutoFit/>
          </a:bodyPr>
          <a:lstStyle/>
          <a:p>
            <a:pPr>
              <a:spcBef>
                <a:spcPct val="50000"/>
              </a:spcBef>
            </a:pPr>
            <a:r>
              <a:rPr lang="es-ES_tradnl" sz="1800"/>
              <a:t>77</a:t>
            </a:r>
          </a:p>
        </p:txBody>
      </p:sp>
      <p:sp>
        <p:nvSpPr>
          <p:cNvPr id="45095" name="Text Box 38"/>
          <p:cNvSpPr txBox="1">
            <a:spLocks noChangeArrowheads="1"/>
          </p:cNvSpPr>
          <p:nvPr/>
        </p:nvSpPr>
        <p:spPr bwMode="auto">
          <a:xfrm>
            <a:off x="8382000" y="1600200"/>
            <a:ext cx="457200" cy="366713"/>
          </a:xfrm>
          <a:prstGeom prst="rect">
            <a:avLst/>
          </a:prstGeom>
          <a:noFill/>
          <a:ln w="9525">
            <a:noFill/>
            <a:miter lim="800000"/>
            <a:headEnd/>
            <a:tailEnd/>
          </a:ln>
        </p:spPr>
        <p:txBody>
          <a:bodyPr>
            <a:spAutoFit/>
          </a:bodyPr>
          <a:lstStyle/>
          <a:p>
            <a:pPr>
              <a:spcBef>
                <a:spcPct val="50000"/>
              </a:spcBef>
            </a:pPr>
            <a:r>
              <a:rPr lang="es-ES_tradnl" sz="1800"/>
              <a:t>84</a:t>
            </a:r>
          </a:p>
        </p:txBody>
      </p:sp>
      <p:sp>
        <p:nvSpPr>
          <p:cNvPr id="45096" name="Line 39"/>
          <p:cNvSpPr>
            <a:spLocks noChangeShapeType="1"/>
          </p:cNvSpPr>
          <p:nvPr/>
        </p:nvSpPr>
        <p:spPr bwMode="auto">
          <a:xfrm>
            <a:off x="3962400" y="2133600"/>
            <a:ext cx="4572000" cy="0"/>
          </a:xfrm>
          <a:prstGeom prst="line">
            <a:avLst/>
          </a:prstGeom>
          <a:noFill/>
          <a:ln w="12700" cap="sq">
            <a:solidFill>
              <a:schemeClr val="tx1"/>
            </a:solidFill>
            <a:round/>
            <a:headEnd type="none" w="sm" len="sm"/>
            <a:tailEnd type="none" w="sm" len="sm"/>
          </a:ln>
        </p:spPr>
        <p:txBody>
          <a:bodyPr wrap="none" anchor="ctr"/>
          <a:lstStyle/>
          <a:p>
            <a:endParaRPr lang="es-ES"/>
          </a:p>
        </p:txBody>
      </p:sp>
      <p:sp>
        <p:nvSpPr>
          <p:cNvPr id="45097" name="Rectangle 40"/>
          <p:cNvSpPr>
            <a:spLocks noChangeArrowheads="1"/>
          </p:cNvSpPr>
          <p:nvPr/>
        </p:nvSpPr>
        <p:spPr bwMode="auto">
          <a:xfrm>
            <a:off x="5105400" y="3048000"/>
            <a:ext cx="1143000" cy="304800"/>
          </a:xfrm>
          <a:prstGeom prst="rect">
            <a:avLst/>
          </a:prstGeom>
          <a:solidFill>
            <a:schemeClr val="hlink"/>
          </a:solidFill>
          <a:ln w="12700" cap="sq">
            <a:solidFill>
              <a:schemeClr val="tx1"/>
            </a:solidFill>
            <a:miter lim="800000"/>
            <a:headEnd type="none" w="sm" len="sm"/>
            <a:tailEnd type="none" w="sm" len="sm"/>
          </a:ln>
        </p:spPr>
        <p:txBody>
          <a:bodyPr wrap="none" anchor="ctr"/>
          <a:lstStyle/>
          <a:p>
            <a:endParaRPr lang="es-ES"/>
          </a:p>
        </p:txBody>
      </p:sp>
      <p:sp>
        <p:nvSpPr>
          <p:cNvPr id="553001" name="Text Box 41"/>
          <p:cNvSpPr txBox="1">
            <a:spLocks noChangeArrowheads="1"/>
          </p:cNvSpPr>
          <p:nvPr/>
        </p:nvSpPr>
        <p:spPr bwMode="auto">
          <a:xfrm>
            <a:off x="1219200" y="2133600"/>
            <a:ext cx="2438400" cy="366713"/>
          </a:xfrm>
          <a:prstGeom prst="rect">
            <a:avLst/>
          </a:prstGeom>
          <a:noFill/>
          <a:ln w="9525">
            <a:noFill/>
            <a:miter lim="800000"/>
            <a:headEnd/>
            <a:tailEnd/>
          </a:ln>
          <a:effectLst/>
        </p:spPr>
        <p:txBody>
          <a:bodyPr>
            <a:spAutoFit/>
          </a:bodyPr>
          <a:lstStyle/>
          <a:p>
            <a:pPr algn="ctr">
              <a:spcBef>
                <a:spcPct val="50000"/>
              </a:spcBef>
              <a:defRPr/>
            </a:pPr>
            <a:r>
              <a:rPr lang="es-ES_tradnl" sz="1800" b="1">
                <a:effectLst>
                  <a:outerShdw blurRad="38100" dist="38100" dir="2700000" algn="tl">
                    <a:srgbClr val="000000"/>
                  </a:outerShdw>
                </a:effectLst>
                <a:latin typeface="Arial" charset="0"/>
              </a:rPr>
              <a:t>Listado de actividades</a:t>
            </a:r>
          </a:p>
        </p:txBody>
      </p:sp>
      <p:sp>
        <p:nvSpPr>
          <p:cNvPr id="553002" name="Text Box 42"/>
          <p:cNvSpPr txBox="1">
            <a:spLocks noChangeArrowheads="1"/>
          </p:cNvSpPr>
          <p:nvPr/>
        </p:nvSpPr>
        <p:spPr bwMode="auto">
          <a:xfrm>
            <a:off x="0" y="0"/>
            <a:ext cx="9144000" cy="579438"/>
          </a:xfrm>
          <a:prstGeom prst="rect">
            <a:avLst/>
          </a:prstGeom>
          <a:noFill/>
          <a:ln w="9525">
            <a:noFill/>
            <a:miter lim="800000"/>
            <a:headEnd/>
            <a:tailEnd/>
          </a:ln>
          <a:effectLst/>
        </p:spPr>
        <p:txBody>
          <a:bodyPr>
            <a:spAutoFit/>
          </a:bodyPr>
          <a:lstStyle/>
          <a:p>
            <a:pPr algn="ctr">
              <a:spcBef>
                <a:spcPct val="50000"/>
              </a:spcBef>
              <a:defRPr/>
            </a:pPr>
            <a:r>
              <a:rPr lang="es-ES_tradnl" sz="3200" b="1">
                <a:effectLst>
                  <a:outerShdw blurRad="38100" dist="38100" dir="2700000" algn="tl">
                    <a:srgbClr val="000000"/>
                  </a:outerShdw>
                </a:effectLst>
                <a:latin typeface="Arial" charset="0"/>
              </a:rPr>
              <a:t>DIAGRAMA DE GANTT </a:t>
            </a:r>
          </a:p>
        </p:txBody>
      </p:sp>
      <p:sp>
        <p:nvSpPr>
          <p:cNvPr id="45100" name="Rectangle 43"/>
          <p:cNvSpPr>
            <a:spLocks noChangeArrowheads="1"/>
          </p:cNvSpPr>
          <p:nvPr/>
        </p:nvSpPr>
        <p:spPr bwMode="auto">
          <a:xfrm>
            <a:off x="5105400" y="3581400"/>
            <a:ext cx="762000" cy="304800"/>
          </a:xfrm>
          <a:prstGeom prst="rect">
            <a:avLst/>
          </a:prstGeom>
          <a:solidFill>
            <a:schemeClr val="hlink"/>
          </a:solidFill>
          <a:ln w="12700" cap="sq">
            <a:solidFill>
              <a:schemeClr val="tx1"/>
            </a:solidFill>
            <a:miter lim="800000"/>
            <a:headEnd type="none" w="sm" len="sm"/>
            <a:tailEnd type="none" w="sm" len="sm"/>
          </a:ln>
        </p:spPr>
        <p:txBody>
          <a:bodyPr wrap="none" anchor="ctr"/>
          <a:lstStyle/>
          <a:p>
            <a:endParaRPr lang="es-ES"/>
          </a:p>
        </p:txBody>
      </p:sp>
      <p:sp>
        <p:nvSpPr>
          <p:cNvPr id="45101" name="Text Box 44"/>
          <p:cNvSpPr txBox="1">
            <a:spLocks noChangeArrowheads="1"/>
          </p:cNvSpPr>
          <p:nvPr/>
        </p:nvSpPr>
        <p:spPr bwMode="auto">
          <a:xfrm>
            <a:off x="5638800" y="1143000"/>
            <a:ext cx="488950" cy="4572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b="1">
                <a:solidFill>
                  <a:schemeClr val="accent2"/>
                </a:solidFill>
              </a:rPr>
              <a:t>T</a:t>
            </a:r>
            <a:r>
              <a:rPr lang="es-ES_tradnl" b="1" baseline="-25000">
                <a:solidFill>
                  <a:schemeClr val="accent2"/>
                </a:solidFill>
              </a:rPr>
              <a:t>1</a:t>
            </a:r>
            <a:endParaRPr lang="es-ES_tradnl" b="1">
              <a:solidFill>
                <a:schemeClr val="accent2"/>
              </a:solidFill>
            </a:endParaRPr>
          </a:p>
        </p:txBody>
      </p:sp>
      <p:graphicFrame>
        <p:nvGraphicFramePr>
          <p:cNvPr id="45058" name="Object 45">
            <a:hlinkClick r:id="rId3" action="ppaction://hlinksldjump"/>
          </p:cNvPr>
          <p:cNvGraphicFramePr>
            <a:graphicFrameLocks noChangeAspect="1"/>
          </p:cNvGraphicFramePr>
          <p:nvPr/>
        </p:nvGraphicFramePr>
        <p:xfrm>
          <a:off x="8763000" y="0"/>
          <a:ext cx="381000" cy="533400"/>
        </p:xfrm>
        <a:graphic>
          <a:graphicData uri="http://schemas.openxmlformats.org/presentationml/2006/ole">
            <p:oleObj spid="_x0000_s45058" name="Imagen" r:id="rId4" imgW="1728720" imgH="3252600" progId="MS_ClipArt_Gallery.2">
              <p:embed/>
            </p:oleObj>
          </a:graphicData>
        </a:graphic>
      </p:graphicFrame>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533400" y="304800"/>
            <a:ext cx="8153400" cy="1143000"/>
          </a:xfrm>
        </p:spPr>
        <p:txBody>
          <a:bodyPr/>
          <a:lstStyle/>
          <a:p>
            <a:pPr eaLnBrk="1" hangingPunct="1"/>
            <a:r>
              <a:rPr lang="es-ES_tradnl" u="sng" smtClean="0"/>
              <a:t>DETERMINACIÓN TAMAÑO ÓPTIMO DE PLANTA</a:t>
            </a:r>
            <a:endParaRPr lang="es-ES" u="sng" smtClean="0"/>
          </a:p>
        </p:txBody>
      </p:sp>
      <p:sp>
        <p:nvSpPr>
          <p:cNvPr id="103427" name="Text Box 3"/>
          <p:cNvSpPr txBox="1">
            <a:spLocks noChangeArrowheads="1"/>
          </p:cNvSpPr>
          <p:nvPr/>
        </p:nvSpPr>
        <p:spPr bwMode="auto">
          <a:xfrm>
            <a:off x="1447800" y="1676400"/>
            <a:ext cx="6477000" cy="376238"/>
          </a:xfrm>
          <a:prstGeom prst="rect">
            <a:avLst/>
          </a:prstGeom>
          <a:noFill/>
          <a:ln w="9525">
            <a:solidFill>
              <a:schemeClr val="tx2"/>
            </a:solidFill>
            <a:miter lim="800000"/>
            <a:headEnd/>
            <a:tailEnd/>
          </a:ln>
        </p:spPr>
        <p:txBody>
          <a:bodyPr>
            <a:spAutoFit/>
          </a:bodyPr>
          <a:lstStyle/>
          <a:p>
            <a:pPr algn="ctr">
              <a:spcBef>
                <a:spcPct val="50000"/>
              </a:spcBef>
            </a:pPr>
            <a:r>
              <a:rPr lang="es-ES_tradnl" sz="1800"/>
              <a:t>SELECCIÓN DEL PROCESO PRODUCTIVO</a:t>
            </a:r>
            <a:endParaRPr lang="es-ES" sz="1800"/>
          </a:p>
        </p:txBody>
      </p:sp>
      <p:sp>
        <p:nvSpPr>
          <p:cNvPr id="103428" name="Text Box 4"/>
          <p:cNvSpPr txBox="1">
            <a:spLocks noChangeArrowheads="1"/>
          </p:cNvSpPr>
          <p:nvPr/>
        </p:nvSpPr>
        <p:spPr bwMode="auto">
          <a:xfrm>
            <a:off x="1371600" y="2895600"/>
            <a:ext cx="6400800" cy="376238"/>
          </a:xfrm>
          <a:prstGeom prst="rect">
            <a:avLst/>
          </a:prstGeom>
          <a:noFill/>
          <a:ln w="9525">
            <a:solidFill>
              <a:schemeClr val="tx2"/>
            </a:solidFill>
            <a:miter lim="800000"/>
            <a:headEnd/>
            <a:tailEnd/>
          </a:ln>
        </p:spPr>
        <p:txBody>
          <a:bodyPr>
            <a:spAutoFit/>
          </a:bodyPr>
          <a:lstStyle/>
          <a:p>
            <a:pPr algn="ctr">
              <a:spcBef>
                <a:spcPct val="50000"/>
              </a:spcBef>
            </a:pPr>
            <a:r>
              <a:rPr lang="es-ES_tradnl" sz="1800"/>
              <a:t>NECESIDADES DE EQUIPO Y MAQUINARIA</a:t>
            </a:r>
            <a:endParaRPr lang="es-ES" sz="1800"/>
          </a:p>
        </p:txBody>
      </p:sp>
      <p:sp>
        <p:nvSpPr>
          <p:cNvPr id="103429" name="Text Box 5"/>
          <p:cNvSpPr txBox="1">
            <a:spLocks noChangeArrowheads="1"/>
          </p:cNvSpPr>
          <p:nvPr/>
        </p:nvSpPr>
        <p:spPr bwMode="auto">
          <a:xfrm>
            <a:off x="1143000" y="4105275"/>
            <a:ext cx="7162800" cy="466725"/>
          </a:xfrm>
          <a:prstGeom prst="rect">
            <a:avLst/>
          </a:prstGeom>
          <a:noFill/>
          <a:ln w="9525">
            <a:solidFill>
              <a:schemeClr val="tx2"/>
            </a:solidFill>
            <a:miter lim="800000"/>
            <a:headEnd/>
            <a:tailEnd/>
          </a:ln>
        </p:spPr>
        <p:txBody>
          <a:bodyPr>
            <a:spAutoFit/>
          </a:bodyPr>
          <a:lstStyle/>
          <a:p>
            <a:pPr>
              <a:spcBef>
                <a:spcPct val="50000"/>
              </a:spcBef>
            </a:pPr>
            <a:r>
              <a:rPr lang="es-ES_tradnl"/>
              <a:t>DETERMINAR EL TAMAÑO ÓPTIMO DE PLANTA</a:t>
            </a:r>
            <a:endParaRPr lang="es-ES"/>
          </a:p>
        </p:txBody>
      </p:sp>
      <p:sp>
        <p:nvSpPr>
          <p:cNvPr id="103430" name="AutoShape 6"/>
          <p:cNvSpPr>
            <a:spLocks noChangeArrowheads="1"/>
          </p:cNvSpPr>
          <p:nvPr/>
        </p:nvSpPr>
        <p:spPr bwMode="auto">
          <a:xfrm>
            <a:off x="4191000" y="2286000"/>
            <a:ext cx="6858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103431" name="AutoShape 7"/>
          <p:cNvSpPr>
            <a:spLocks noChangeArrowheads="1"/>
          </p:cNvSpPr>
          <p:nvPr/>
        </p:nvSpPr>
        <p:spPr bwMode="auto">
          <a:xfrm>
            <a:off x="4191000" y="3505200"/>
            <a:ext cx="6858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103432" name="AutoShape 8"/>
          <p:cNvSpPr>
            <a:spLocks noChangeArrowheads="1"/>
          </p:cNvSpPr>
          <p:nvPr/>
        </p:nvSpPr>
        <p:spPr bwMode="auto">
          <a:xfrm>
            <a:off x="4191000" y="4724400"/>
            <a:ext cx="685800" cy="457200"/>
          </a:xfrm>
          <a:prstGeom prst="down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103433" name="Text Box 9"/>
          <p:cNvSpPr txBox="1">
            <a:spLocks noChangeArrowheads="1"/>
          </p:cNvSpPr>
          <p:nvPr/>
        </p:nvSpPr>
        <p:spPr bwMode="auto">
          <a:xfrm>
            <a:off x="2743200" y="5257800"/>
            <a:ext cx="3657600" cy="782638"/>
          </a:xfrm>
          <a:prstGeom prst="rect">
            <a:avLst/>
          </a:prstGeom>
          <a:noFill/>
          <a:ln w="9525">
            <a:noFill/>
            <a:miter lim="800000"/>
            <a:headEnd/>
            <a:tailEnd/>
          </a:ln>
        </p:spPr>
        <p:txBody>
          <a:bodyPr>
            <a:spAutoFit/>
          </a:bodyPr>
          <a:lstStyle/>
          <a:p>
            <a:pPr algn="ctr">
              <a:lnSpc>
                <a:spcPct val="50000"/>
              </a:lnSpc>
              <a:spcBef>
                <a:spcPct val="50000"/>
              </a:spcBef>
            </a:pPr>
            <a:r>
              <a:rPr lang="es-ES_tradnl" sz="1800"/>
              <a:t>Afecta:</a:t>
            </a:r>
          </a:p>
          <a:p>
            <a:pPr>
              <a:lnSpc>
                <a:spcPct val="50000"/>
              </a:lnSpc>
              <a:spcBef>
                <a:spcPct val="50000"/>
              </a:spcBef>
              <a:buFontTx/>
              <a:buChar char="•"/>
            </a:pPr>
            <a:r>
              <a:rPr lang="es-ES_tradnl" sz="1800"/>
              <a:t> Nivel de inversión</a:t>
            </a:r>
          </a:p>
          <a:p>
            <a:pPr>
              <a:lnSpc>
                <a:spcPct val="50000"/>
              </a:lnSpc>
              <a:spcBef>
                <a:spcPct val="50000"/>
              </a:spcBef>
              <a:buFontTx/>
              <a:buChar char="•"/>
            </a:pPr>
            <a:r>
              <a:rPr lang="es-ES_tradnl" sz="1800"/>
              <a:t>Costos de producción</a:t>
            </a:r>
            <a:endParaRPr lang="es-ES" sz="1800"/>
          </a:p>
        </p:txBody>
      </p:sp>
      <p:sp>
        <p:nvSpPr>
          <p:cNvPr id="103434" name="AutoShape 10"/>
          <p:cNvSpPr>
            <a:spLocks/>
          </p:cNvSpPr>
          <p:nvPr/>
        </p:nvSpPr>
        <p:spPr bwMode="auto">
          <a:xfrm>
            <a:off x="5562600" y="5638800"/>
            <a:ext cx="152400" cy="609600"/>
          </a:xfrm>
          <a:prstGeom prst="rightBrace">
            <a:avLst>
              <a:gd name="adj1" fmla="val 33333"/>
              <a:gd name="adj2" fmla="val 50000"/>
            </a:avLst>
          </a:prstGeom>
          <a:noFill/>
          <a:ln w="9525">
            <a:solidFill>
              <a:schemeClr val="tx1"/>
            </a:solidFill>
            <a:round/>
            <a:headEnd/>
            <a:tailEnd/>
          </a:ln>
        </p:spPr>
        <p:txBody>
          <a:bodyPr wrap="none" anchor="ctr"/>
          <a:lstStyle/>
          <a:p>
            <a:endParaRPr lang="es-ES"/>
          </a:p>
        </p:txBody>
      </p:sp>
      <p:sp>
        <p:nvSpPr>
          <p:cNvPr id="103435" name="AutoShape 11"/>
          <p:cNvSpPr>
            <a:spLocks noChangeArrowheads="1"/>
          </p:cNvSpPr>
          <p:nvPr/>
        </p:nvSpPr>
        <p:spPr bwMode="auto">
          <a:xfrm>
            <a:off x="5791200" y="5715000"/>
            <a:ext cx="381000" cy="457200"/>
          </a:xfrm>
          <a:prstGeom prst="rightArrow">
            <a:avLst>
              <a:gd name="adj1" fmla="val 50000"/>
              <a:gd name="adj2" fmla="val 25000"/>
            </a:avLst>
          </a:prstGeom>
          <a:noFill/>
          <a:ln w="9525">
            <a:solidFill>
              <a:schemeClr val="tx1"/>
            </a:solidFill>
            <a:miter lim="800000"/>
            <a:headEnd/>
            <a:tailEnd/>
          </a:ln>
        </p:spPr>
        <p:txBody>
          <a:bodyPr wrap="none" anchor="ctr"/>
          <a:lstStyle/>
          <a:p>
            <a:endParaRPr lang="es-ES"/>
          </a:p>
        </p:txBody>
      </p:sp>
      <p:sp>
        <p:nvSpPr>
          <p:cNvPr id="103436" name="Text Box 12"/>
          <p:cNvSpPr txBox="1">
            <a:spLocks noChangeArrowheads="1"/>
          </p:cNvSpPr>
          <p:nvPr/>
        </p:nvSpPr>
        <p:spPr bwMode="auto">
          <a:xfrm>
            <a:off x="6248400" y="5562600"/>
            <a:ext cx="1981200" cy="641350"/>
          </a:xfrm>
          <a:prstGeom prst="rect">
            <a:avLst/>
          </a:prstGeom>
          <a:noFill/>
          <a:ln w="9525">
            <a:noFill/>
            <a:miter lim="800000"/>
            <a:headEnd/>
            <a:tailEnd/>
          </a:ln>
        </p:spPr>
        <p:txBody>
          <a:bodyPr>
            <a:spAutoFit/>
          </a:bodyPr>
          <a:lstStyle/>
          <a:p>
            <a:pPr algn="ctr">
              <a:spcBef>
                <a:spcPct val="50000"/>
              </a:spcBef>
            </a:pPr>
            <a:r>
              <a:rPr lang="es-ES_tradnl" sz="1800"/>
              <a:t>Rentabilidad de la inversión</a:t>
            </a:r>
            <a:endParaRPr lang="es-ES" sz="1800"/>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85800" y="381000"/>
            <a:ext cx="7772400" cy="1143000"/>
          </a:xfrm>
        </p:spPr>
        <p:txBody>
          <a:bodyPr/>
          <a:lstStyle/>
          <a:p>
            <a:pPr eaLnBrk="1" hangingPunct="1"/>
            <a:r>
              <a:rPr lang="es-ES_tradnl" sz="3600" u="sng" smtClean="0"/>
              <a:t>TAMAÑO ÓPTIMO DE LA PLANTA</a:t>
            </a:r>
          </a:p>
        </p:txBody>
      </p:sp>
      <p:sp>
        <p:nvSpPr>
          <p:cNvPr id="478211" name="Rectangle 3"/>
          <p:cNvSpPr>
            <a:spLocks noGrp="1" noChangeArrowheads="1"/>
          </p:cNvSpPr>
          <p:nvPr>
            <p:ph type="body" idx="1"/>
          </p:nvPr>
        </p:nvSpPr>
        <p:spPr>
          <a:xfrm>
            <a:off x="1169988" y="2022475"/>
            <a:ext cx="7696200" cy="3810000"/>
          </a:xfrm>
        </p:spPr>
        <p:txBody>
          <a:bodyPr/>
          <a:lstStyle/>
          <a:p>
            <a:pPr eaLnBrk="1" hangingPunct="1">
              <a:lnSpc>
                <a:spcPct val="90000"/>
              </a:lnSpc>
              <a:buFont typeface="Wingdings" pitchFamily="2" charset="2"/>
              <a:buNone/>
              <a:defRPr/>
            </a:pPr>
            <a:r>
              <a:rPr lang="es-ES_tradnl" smtClean="0"/>
              <a:t>	El tamaño óptimo de un proyecto es su capacidad instalada, y se expresa en unidades de producción por año.</a:t>
            </a:r>
          </a:p>
          <a:p>
            <a:pPr eaLnBrk="1" hangingPunct="1">
              <a:lnSpc>
                <a:spcPct val="90000"/>
              </a:lnSpc>
              <a:buFont typeface="Wingdings" pitchFamily="2" charset="2"/>
              <a:buNone/>
              <a:defRPr/>
            </a:pPr>
            <a:endParaRPr lang="es-ES_tradnl" smtClean="0"/>
          </a:p>
          <a:p>
            <a:pPr eaLnBrk="1" hangingPunct="1">
              <a:lnSpc>
                <a:spcPct val="90000"/>
              </a:lnSpc>
              <a:buFont typeface="Wingdings" pitchFamily="2" charset="2"/>
              <a:buNone/>
              <a:defRPr/>
            </a:pPr>
            <a:r>
              <a:rPr lang="es-ES_tradnl" smtClean="0"/>
              <a:t>	Se puede definir también por indicadores como el monto de la inversión o la cantidad de ocupación efectiva de mano de obra.</a:t>
            </a:r>
            <a:endParaRPr lang="es-ES_tradnl" sz="2800" smtClean="0"/>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685800"/>
            <a:ext cx="7772400" cy="1143000"/>
          </a:xfrm>
        </p:spPr>
        <p:txBody>
          <a:bodyPr/>
          <a:lstStyle/>
          <a:p>
            <a:pPr eaLnBrk="1" hangingPunct="1"/>
            <a:r>
              <a:rPr lang="es-ES_tradnl" sz="3600" u="sng" smtClean="0"/>
              <a:t>FACTORES QUE DETERMINAN TAMAÑO DE UN PROYECTO</a:t>
            </a:r>
          </a:p>
        </p:txBody>
      </p:sp>
      <p:sp>
        <p:nvSpPr>
          <p:cNvPr id="479235" name="Rectangle 3"/>
          <p:cNvSpPr>
            <a:spLocks noGrp="1" noChangeArrowheads="1"/>
          </p:cNvSpPr>
          <p:nvPr>
            <p:ph type="body" idx="1"/>
          </p:nvPr>
        </p:nvSpPr>
        <p:spPr>
          <a:xfrm>
            <a:off x="1246188" y="2327275"/>
            <a:ext cx="7467600" cy="3657600"/>
          </a:xfrm>
        </p:spPr>
        <p:txBody>
          <a:bodyPr/>
          <a:lstStyle/>
          <a:p>
            <a:pPr eaLnBrk="1" hangingPunct="1">
              <a:lnSpc>
                <a:spcPct val="90000"/>
              </a:lnSpc>
              <a:defRPr/>
            </a:pPr>
            <a:r>
              <a:rPr lang="es-ES_tradnl" sz="3600" smtClean="0"/>
              <a:t>Demanda</a:t>
            </a:r>
            <a:r>
              <a:rPr lang="en-US" sz="3600" smtClean="0"/>
              <a:t>.</a:t>
            </a:r>
            <a:endParaRPr lang="es-ES_tradnl" sz="3600" smtClean="0"/>
          </a:p>
          <a:p>
            <a:pPr eaLnBrk="1" hangingPunct="1">
              <a:lnSpc>
                <a:spcPct val="90000"/>
              </a:lnSpc>
              <a:defRPr/>
            </a:pPr>
            <a:r>
              <a:rPr lang="es-ES_tradnl" sz="3600" smtClean="0"/>
              <a:t>Disponibilidad de insumos</a:t>
            </a:r>
            <a:r>
              <a:rPr lang="en-US" sz="3600" smtClean="0"/>
              <a:t>.</a:t>
            </a:r>
            <a:endParaRPr lang="es-ES_tradnl" sz="3600" smtClean="0"/>
          </a:p>
          <a:p>
            <a:pPr eaLnBrk="1" hangingPunct="1">
              <a:lnSpc>
                <a:spcPct val="90000"/>
              </a:lnSpc>
              <a:defRPr/>
            </a:pPr>
            <a:r>
              <a:rPr lang="es-ES_tradnl" sz="3600" smtClean="0"/>
              <a:t>Localización</a:t>
            </a:r>
            <a:r>
              <a:rPr lang="en-US" sz="3600" smtClean="0"/>
              <a:t>.</a:t>
            </a:r>
            <a:endParaRPr lang="es-ES_tradnl" sz="3600" smtClean="0"/>
          </a:p>
          <a:p>
            <a:pPr eaLnBrk="1" hangingPunct="1">
              <a:lnSpc>
                <a:spcPct val="90000"/>
              </a:lnSpc>
              <a:defRPr/>
            </a:pPr>
            <a:r>
              <a:rPr lang="es-ES_tradnl" sz="3600" smtClean="0"/>
              <a:t>Plan estratégico comercial de desarrollo de la empresa</a:t>
            </a:r>
            <a:r>
              <a:rPr lang="en-US" sz="3600" smtClean="0"/>
              <a:t>.</a:t>
            </a:r>
          </a:p>
          <a:p>
            <a:pPr eaLnBrk="1" hangingPunct="1">
              <a:lnSpc>
                <a:spcPct val="90000"/>
              </a:lnSpc>
              <a:defRPr/>
            </a:pPr>
            <a:r>
              <a:rPr lang="en-US" sz="3600" smtClean="0"/>
              <a:t>Disponibilidad de Recursos.</a:t>
            </a:r>
            <a:endParaRPr lang="es-ES_tradnl" sz="3600" smtClean="0"/>
          </a:p>
        </p:txBody>
      </p:sp>
    </p:spTree>
  </p:cSld>
  <p:clrMapOvr>
    <a:masterClrMapping/>
  </p:clrMapOvr>
  <p:transition/>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1571</TotalTime>
  <Words>7756</Words>
  <Application>Microsoft PowerPoint</Application>
  <PresentationFormat>Presentación en pantalla (4:3)</PresentationFormat>
  <Paragraphs>1428</Paragraphs>
  <Slides>151</Slides>
  <Notes>38</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2</vt:i4>
      </vt:variant>
      <vt:variant>
        <vt:lpstr>Títulos de diapositiva</vt:lpstr>
      </vt:variant>
      <vt:variant>
        <vt:i4>151</vt:i4>
      </vt:variant>
    </vt:vector>
  </HeadingPairs>
  <TitlesOfParts>
    <vt:vector size="158" baseType="lpstr">
      <vt:lpstr>Arial</vt:lpstr>
      <vt:lpstr>Wingdings</vt:lpstr>
      <vt:lpstr>MS Gothic</vt:lpstr>
      <vt:lpstr>Symbol</vt:lpstr>
      <vt:lpstr>Azure</vt:lpstr>
      <vt:lpstr>Galería de imágenes de Microsoft</vt:lpstr>
      <vt:lpstr>Microsoft Equation 3.0</vt:lpstr>
      <vt:lpstr>Formulación y Evaluación de Proyectos Turísticos – Clase 5</vt:lpstr>
      <vt:lpstr>Fabrizio Marcillo Morla</vt:lpstr>
      <vt:lpstr>Evaluación de Proyectos Turísticos</vt:lpstr>
      <vt:lpstr>Razones para Planificar o para Elaborar Proyecto Financiero</vt:lpstr>
      <vt:lpstr>La Planeación Como Herramienta de  Toma de Decisiones</vt:lpstr>
      <vt:lpstr>La Planeación Como Herramienta de  Toma de Decisiones (cont. I)</vt:lpstr>
      <vt:lpstr>La Planeación Como Herramienta de  Toma de Decisiones (cont. II)</vt:lpstr>
      <vt:lpstr>Definición de Proyecto</vt:lpstr>
      <vt:lpstr>En donde puedo Aplicar la  Evaluación de Proyectos?</vt:lpstr>
      <vt:lpstr>Diapositiva 10</vt:lpstr>
      <vt:lpstr>Fases del Proyecto</vt:lpstr>
      <vt:lpstr>Diapositiva 12</vt:lpstr>
      <vt:lpstr>Diapositiva 13</vt:lpstr>
      <vt:lpstr>Diapositiva 14</vt:lpstr>
      <vt:lpstr>Diapositiva 15</vt:lpstr>
      <vt:lpstr>Objetivos básicos del Proyecto</vt:lpstr>
      <vt:lpstr>Características de los Proyectos</vt:lpstr>
      <vt:lpstr>Etapas de un Proyecto de Acuicultura </vt:lpstr>
      <vt:lpstr>Diapositiva 19</vt:lpstr>
      <vt:lpstr>Diapositiva 20</vt:lpstr>
      <vt:lpstr>Diapositiva 21</vt:lpstr>
      <vt:lpstr>Diapositiva 22</vt:lpstr>
      <vt:lpstr>Diapositiva 23</vt:lpstr>
      <vt:lpstr>Diapositiva 24</vt:lpstr>
      <vt:lpstr>Diapositiva 25</vt:lpstr>
      <vt:lpstr>Diapositiva 26</vt:lpstr>
      <vt:lpstr>Grupos de ideas</vt:lpstr>
      <vt:lpstr>Brainstorming</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Perfil</vt:lpstr>
      <vt:lpstr>Perfil.- Idea</vt:lpstr>
      <vt:lpstr>Perfil.- Detección de Necesidades</vt:lpstr>
      <vt:lpstr>Perfil.- Análisis del Entorno</vt:lpstr>
      <vt:lpstr>Estudios de Prefactibilidad</vt:lpstr>
      <vt:lpstr>Administración del Proyecto</vt:lpstr>
      <vt:lpstr>Estudios de Prefactibilidad</vt:lpstr>
      <vt:lpstr>Estudios de Prefactibilidad (cont.)</vt:lpstr>
      <vt:lpstr>Estudio de Mercado</vt:lpstr>
      <vt:lpstr>Estudios de Viabilidad  Comercial y Mercado</vt:lpstr>
      <vt:lpstr>Estudios de Viabilidad  Comercial y Mercado (cont. II)</vt:lpstr>
      <vt:lpstr>Estudios de Viabilidad  Comercial y Mercado (cont. III)</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Fuerzas Que Mueven La Competencia</vt:lpstr>
      <vt:lpstr>Diapositiva 66</vt:lpstr>
      <vt:lpstr>Diapositiva 67</vt:lpstr>
      <vt:lpstr>Estudio Macroeconómico</vt:lpstr>
      <vt:lpstr>Estudio Macroeconómico (cont. I)</vt:lpstr>
      <vt:lpstr>Estudio Macroeconómico (cont. II)</vt:lpstr>
      <vt:lpstr>Estudio del País</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Estudio Técnico</vt:lpstr>
      <vt:lpstr>Estudio de Viabilidad Técnica</vt:lpstr>
      <vt:lpstr>Estudio de Viabilidad Técnica (cont.)</vt:lpstr>
      <vt:lpstr>Diapositiva 90</vt:lpstr>
      <vt:lpstr>Diapositiva 91</vt:lpstr>
      <vt:lpstr>Diapositiva 92</vt:lpstr>
      <vt:lpstr>Diapositiva 93</vt:lpstr>
      <vt:lpstr>Diapositiva 94</vt:lpstr>
      <vt:lpstr>Diapositiva 95</vt:lpstr>
      <vt:lpstr>Diapositiva 96</vt:lpstr>
      <vt:lpstr>DETERMINACIÓN TAMAÑO ÓPTIMO DE PLANTA</vt:lpstr>
      <vt:lpstr>TAMAÑO ÓPTIMO DE LA PLANTA</vt:lpstr>
      <vt:lpstr>FACTORES QUE DETERMINAN TAMAÑO DE UN PROYECTO</vt:lpstr>
      <vt:lpstr>CAPACIDADES DENTRO DE UN EQUIPO</vt:lpstr>
      <vt:lpstr>RELACIONES  ENTRE LAS CAPACIDADES Y LA PRODUCCIÓN</vt:lpstr>
      <vt:lpstr>SELECCIÓN DE LA CAPACIDAD ÓPTIMA DE PRODUCCIÓN</vt:lpstr>
      <vt:lpstr>SELECCIÓN DE LA CAPACIDAD ÓPTIMA DE PRODUCCIÓN</vt:lpstr>
      <vt:lpstr>CONSIDERACIONES SOBRE EL TAMAÑO PARA UN ESTUDIO DE REEMPLAZO</vt:lpstr>
      <vt:lpstr>SELECCIÓN DE LA CAPACIDAD ÓPTIMA DE PRODUCCIÓN</vt:lpstr>
      <vt:lpstr>Estudio de Viabilidad Legal</vt:lpstr>
      <vt:lpstr>Estudio de Viabilidad de Gestión</vt:lpstr>
      <vt:lpstr>Estudio de Viabilidad de Gestión (cont.)</vt:lpstr>
      <vt:lpstr>Estudio de Viabilidad de  Impacto Ambiental</vt:lpstr>
      <vt:lpstr>Estudio de Impacto Social</vt:lpstr>
      <vt:lpstr>Estudio Económico Financiero</vt:lpstr>
      <vt:lpstr>Diapositiva 112</vt:lpstr>
      <vt:lpstr>Diapositiva 113</vt:lpstr>
      <vt:lpstr>Diapositiva 114</vt:lpstr>
      <vt:lpstr>Diapositiva 115</vt:lpstr>
      <vt:lpstr>Diapositiva 116</vt:lpstr>
      <vt:lpstr>Diapositiva 117</vt:lpstr>
      <vt:lpstr>Proyecto: Estructura</vt:lpstr>
      <vt:lpstr>Elementos  de la lógica del proyecto </vt:lpstr>
      <vt:lpstr>Ambito del proyecto</vt:lpstr>
      <vt:lpstr>El proyecto  actúa en un ámbito determinado</vt:lpstr>
      <vt:lpstr>Ámbito del proyecto:  Importancia de su definición</vt:lpstr>
      <vt:lpstr>Actores involucrados</vt:lpstr>
      <vt:lpstr>Actores involucrados</vt:lpstr>
      <vt:lpstr>Actores involucrados</vt:lpstr>
      <vt:lpstr>Consecuencias de la variedad de actores y de la oposición de intereses</vt:lpstr>
      <vt:lpstr>El proyecto como ámbito  de conflicto y de negociación</vt:lpstr>
      <vt:lpstr>Enfoques de la evaluación</vt:lpstr>
      <vt:lpstr>Enfoques de la evaluación</vt:lpstr>
      <vt:lpstr>Enfoques de la evaluación: Enfoques básicos</vt:lpstr>
      <vt:lpstr>Evaluación privada:  Características</vt:lpstr>
      <vt:lpstr>Evaluación del financista: Características</vt:lpstr>
      <vt:lpstr>Evaluación del Estado: Características</vt:lpstr>
      <vt:lpstr>Evaluación económica (social): Características</vt:lpstr>
      <vt:lpstr>Diferentes enfoques y flujos relevantes: Esquema</vt:lpstr>
      <vt:lpstr>Viabilidad, Conveniencia  y Estudios vinculados</vt:lpstr>
      <vt:lpstr>Evaluación y estudios vinculados</vt:lpstr>
      <vt:lpstr>Viabilidades y conveniencia</vt:lpstr>
      <vt:lpstr>Diapositiva 139</vt:lpstr>
      <vt:lpstr>La organización como administradora de portafolios</vt:lpstr>
      <vt:lpstr>Activos que integran  el portafolio de proyectos</vt:lpstr>
      <vt:lpstr>Portafolio de inversiones:  Objetivo</vt:lpstr>
      <vt:lpstr>1a conclusión: El proyecto es uno más en el portafolio de la organización</vt:lpstr>
      <vt:lpstr>Segunda conclusión: Los proyectos generan valor en la organización</vt:lpstr>
      <vt:lpstr>Tercera conclusión:  Independencia de las decisiones</vt:lpstr>
      <vt:lpstr>Diapositiva 146</vt:lpstr>
      <vt:lpstr>Valor de la organización</vt:lpstr>
      <vt:lpstr>Resumen: Factores de creación de valor</vt:lpstr>
      <vt:lpstr>Modelo del negocio:  Factores de valor y Flujo de Fondos</vt:lpstr>
      <vt:lpstr>Aspectos de la valoración  de un “negocio”</vt:lpstr>
      <vt:lpstr>Métodos  de valoración y evaluación</vt:lpstr>
    </vt:vector>
  </TitlesOfParts>
  <Company>ENACA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 Vale Pajaro en Mano que Ciento Volando</dc:title>
  <dc:creator>Fabrizio Marcillo Morla</dc:creator>
  <cp:lastModifiedBy>Administrador</cp:lastModifiedBy>
  <cp:revision>225</cp:revision>
  <dcterms:created xsi:type="dcterms:W3CDTF">1999-10-01T11:57:44Z</dcterms:created>
  <dcterms:modified xsi:type="dcterms:W3CDTF">2010-02-01T15:57:43Z</dcterms:modified>
</cp:coreProperties>
</file>