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9"/>
  </p:notesMasterIdLst>
  <p:handoutMasterIdLst>
    <p:handoutMasterId r:id="rId50"/>
  </p:handoutMasterIdLst>
  <p:sldIdLst>
    <p:sldId id="256" r:id="rId2"/>
    <p:sldId id="304"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6699"/>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autoAdjust="0"/>
    <p:restoredTop sz="94660" autoAdjust="0"/>
  </p:normalViewPr>
  <p:slideViewPr>
    <p:cSldViewPr>
      <p:cViewPr>
        <p:scale>
          <a:sx n="50" d="100"/>
          <a:sy n="50" d="100"/>
        </p:scale>
        <p:origin x="-132" y="-414"/>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583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26624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26624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26624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7EEB5E7-E510-4BCD-A2DF-9C2247770A19}" type="slidenum">
              <a:rPr lang="es-ES_tradnl"/>
              <a:pPr>
                <a:defRPr/>
              </a:pPr>
              <a:t>‹Nº›</a:t>
            </a:fld>
            <a:endParaRPr lang="es-ES_trad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s-ES_tradnl"/>
          </a:p>
        </p:txBody>
      </p:sp>
      <p:sp>
        <p:nvSpPr>
          <p:cNvPr id="3481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s-ES_tradnl"/>
          </a:p>
        </p:txBody>
      </p:sp>
      <p:sp>
        <p:nvSpPr>
          <p:cNvPr id="51204" name="Rectangle 4"/>
          <p:cNvSpPr>
            <a:spLocks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noProof="0" smtClean="0"/>
              <a:t>Click to edit Master text styles</a:t>
            </a:r>
          </a:p>
          <a:p>
            <a:pPr lvl="1"/>
            <a:r>
              <a:rPr lang="es-ES_tradnl" noProof="0" smtClean="0"/>
              <a:t>Second level</a:t>
            </a:r>
          </a:p>
          <a:p>
            <a:pPr lvl="2"/>
            <a:r>
              <a:rPr lang="es-ES_tradnl" noProof="0" smtClean="0"/>
              <a:t>Third level</a:t>
            </a:r>
          </a:p>
          <a:p>
            <a:pPr lvl="3"/>
            <a:r>
              <a:rPr lang="es-ES_tradnl" noProof="0" smtClean="0"/>
              <a:t>Fourth level</a:t>
            </a:r>
          </a:p>
          <a:p>
            <a:pPr lvl="4"/>
            <a:r>
              <a:rPr lang="es-ES_tradnl" noProof="0" smtClean="0"/>
              <a:t>Fifth level</a:t>
            </a:r>
          </a:p>
        </p:txBody>
      </p:sp>
      <p:sp>
        <p:nvSpPr>
          <p:cNvPr id="3482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s-ES_tradnl"/>
          </a:p>
        </p:txBody>
      </p:sp>
      <p:sp>
        <p:nvSpPr>
          <p:cNvPr id="3482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875EA4B-4D76-433E-ACED-59568E6DA608}" type="slidenum">
              <a:rPr lang="es-ES_tradnl"/>
              <a:pPr>
                <a:defRPr/>
              </a:pPr>
              <a:t>‹Nº›</a:t>
            </a:fld>
            <a:endParaRPr lang="es-ES_trad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5018298E-21EC-48B1-9E33-FF2B0D759F62}" type="slidenum">
              <a:rPr lang="es-ES_tradnl" smtClean="0"/>
              <a:pPr/>
              <a:t>1</a:t>
            </a:fld>
            <a:endParaRPr lang="es-ES_tradnl" smtClean="0"/>
          </a:p>
        </p:txBody>
      </p:sp>
      <p:sp>
        <p:nvSpPr>
          <p:cNvPr id="52227" name="Rectangle 2"/>
          <p:cNvSpPr>
            <a:spLocks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endParaRPr lang="es-ES_tradnl"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Marcador de imagen de diapositiva"/>
          <p:cNvSpPr>
            <a:spLocks noGrp="1" noRot="1" noChangeAspect="1" noTextEdit="1"/>
          </p:cNvSpPr>
          <p:nvPr>
            <p:ph type="sldImg"/>
          </p:nvPr>
        </p:nvSpPr>
        <p:spPr>
          <a:ln/>
        </p:spPr>
      </p:sp>
      <p:sp>
        <p:nvSpPr>
          <p:cNvPr id="62467" name="2 Marcador de notas"/>
          <p:cNvSpPr>
            <a:spLocks noGrp="1"/>
          </p:cNvSpPr>
          <p:nvPr>
            <p:ph type="body" idx="1"/>
          </p:nvPr>
        </p:nvSpPr>
        <p:spPr>
          <a:noFill/>
          <a:ln/>
        </p:spPr>
        <p:txBody>
          <a:bodyPr/>
          <a:lstStyle/>
          <a:p>
            <a:endParaRPr lang="es-US" smtClean="0"/>
          </a:p>
        </p:txBody>
      </p:sp>
      <p:sp>
        <p:nvSpPr>
          <p:cNvPr id="62468" name="3 Marcador de número de diapositiva"/>
          <p:cNvSpPr>
            <a:spLocks noGrp="1"/>
          </p:cNvSpPr>
          <p:nvPr>
            <p:ph type="sldNum" sz="quarter" idx="5"/>
          </p:nvPr>
        </p:nvSpPr>
        <p:spPr>
          <a:noFill/>
        </p:spPr>
        <p:txBody>
          <a:bodyPr/>
          <a:lstStyle/>
          <a:p>
            <a:fld id="{561BD4DB-DE28-42F6-A9FC-538508575ED0}" type="slidenum">
              <a:rPr lang="es-ES_tradnl" smtClean="0"/>
              <a:pPr/>
              <a:t>2</a:t>
            </a:fld>
            <a:endParaRPr lang="es-ES_tradn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0DE708E7-120B-489A-96F9-4DBF7173001F}" type="slidenum">
              <a:rPr lang="en-US" smtClean="0"/>
              <a:pPr/>
              <a:t>3</a:t>
            </a:fld>
            <a:endParaRPr lang="en-US" smtClean="0"/>
          </a:p>
        </p:txBody>
      </p:sp>
      <p:sp>
        <p:nvSpPr>
          <p:cNvPr id="54275" name="Rectangle 2"/>
          <p:cNvSpPr>
            <a:spLocks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endParaRPr lang="es-ES_tradnl"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1085850" cy="6854825"/>
            <a:chOff x="0" y="0"/>
            <a:chExt cx="684" cy="4318"/>
          </a:xfrm>
        </p:grpSpPr>
        <p:sp>
          <p:nvSpPr>
            <p:cNvPr id="5"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6" name="Group 4"/>
            <p:cNvGrpSpPr>
              <a:grpSpLocks/>
            </p:cNvGrpSpPr>
            <p:nvPr/>
          </p:nvGrpSpPr>
          <p:grpSpPr bwMode="auto">
            <a:xfrm>
              <a:off x="48" y="103"/>
              <a:ext cx="96" cy="4126"/>
              <a:chOff x="48" y="103"/>
              <a:chExt cx="96" cy="4126"/>
            </a:xfrm>
          </p:grpSpPr>
          <p:sp>
            <p:nvSpPr>
              <p:cNvPr id="7"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8" name="Rectangle 6"/>
              <p:cNvSpPr>
                <a:spLocks noChangeArrowheads="1"/>
              </p:cNvSpPr>
              <p:nvPr/>
            </p:nvSpPr>
            <p:spPr bwMode="auto">
              <a:xfrm>
                <a:off x="48" y="1250"/>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9"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0" name="Rectangle 8"/>
              <p:cNvSpPr>
                <a:spLocks noChangeArrowheads="1"/>
              </p:cNvSpPr>
              <p:nvPr/>
            </p:nvSpPr>
            <p:spPr bwMode="auto">
              <a:xfrm>
                <a:off x="48" y="153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1"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2" name="Rectangle 10"/>
              <p:cNvSpPr>
                <a:spLocks noChangeArrowheads="1"/>
              </p:cNvSpPr>
              <p:nvPr/>
            </p:nvSpPr>
            <p:spPr bwMode="auto">
              <a:xfrm>
                <a:off x="48" y="182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3"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4" name="Rectangle 12"/>
              <p:cNvSpPr>
                <a:spLocks noChangeArrowheads="1"/>
              </p:cNvSpPr>
              <p:nvPr/>
            </p:nvSpPr>
            <p:spPr bwMode="auto">
              <a:xfrm>
                <a:off x="48" y="2116"/>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5"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6" name="Rectangle 14"/>
              <p:cNvSpPr>
                <a:spLocks noChangeArrowheads="1"/>
              </p:cNvSpPr>
              <p:nvPr/>
            </p:nvSpPr>
            <p:spPr bwMode="auto">
              <a:xfrm>
                <a:off x="48" y="2404"/>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7" name="Rectangle 15"/>
              <p:cNvSpPr>
                <a:spLocks noChangeArrowheads="1"/>
              </p:cNvSpPr>
              <p:nvPr/>
            </p:nvSpPr>
            <p:spPr bwMode="auto">
              <a:xfrm>
                <a:off x="48" y="2549"/>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8" name="Rectangle 16"/>
              <p:cNvSpPr>
                <a:spLocks noChangeArrowheads="1"/>
              </p:cNvSpPr>
              <p:nvPr/>
            </p:nvSpPr>
            <p:spPr bwMode="auto">
              <a:xfrm>
                <a:off x="48" y="2691"/>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19"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 name="Rectangle 18"/>
              <p:cNvSpPr>
                <a:spLocks noChangeArrowheads="1"/>
              </p:cNvSpPr>
              <p:nvPr/>
            </p:nvSpPr>
            <p:spPr bwMode="auto">
              <a:xfrm>
                <a:off x="48" y="2979"/>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1"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2"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3"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4" name="Rectangle 22"/>
              <p:cNvSpPr>
                <a:spLocks noChangeArrowheads="1"/>
              </p:cNvSpPr>
              <p:nvPr/>
            </p:nvSpPr>
            <p:spPr bwMode="auto">
              <a:xfrm>
                <a:off x="48" y="3557"/>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5"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6"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7"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8" name="Rectangle 26"/>
              <p:cNvSpPr>
                <a:spLocks noChangeArrowheads="1"/>
              </p:cNvSpPr>
              <p:nvPr/>
            </p:nvSpPr>
            <p:spPr bwMode="auto">
              <a:xfrm>
                <a:off x="48" y="4134"/>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9" name="Rectangle 27"/>
              <p:cNvSpPr>
                <a:spLocks noChangeArrowheads="1"/>
              </p:cNvSpPr>
              <p:nvPr/>
            </p:nvSpPr>
            <p:spPr bwMode="auto">
              <a:xfrm>
                <a:off x="48" y="103"/>
                <a:ext cx="96" cy="94"/>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0"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1"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2"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3" name="Rectangle 31"/>
              <p:cNvSpPr>
                <a:spLocks noChangeArrowheads="1"/>
              </p:cNvSpPr>
              <p:nvPr/>
            </p:nvSpPr>
            <p:spPr bwMode="auto">
              <a:xfrm>
                <a:off x="48" y="678"/>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4"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35"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3106" name="Rectangle 34"/>
          <p:cNvSpPr>
            <a:spLocks noGrp="1" noChangeArrowheads="1"/>
          </p:cNvSpPr>
          <p:nvPr>
            <p:ph type="ctrTitle" sz="quarter"/>
          </p:nvPr>
        </p:nvSpPr>
        <p:spPr>
          <a:xfrm>
            <a:off x="1143000" y="2286000"/>
            <a:ext cx="7772400" cy="1143000"/>
          </a:xfrm>
        </p:spPr>
        <p:txBody>
          <a:bodyPr/>
          <a:lstStyle>
            <a:lvl1pPr>
              <a:defRPr/>
            </a:lvl1pPr>
          </a:lstStyle>
          <a:p>
            <a:r>
              <a:rPr lang="es-ES_tradnl"/>
              <a:t>Click to edit Master title style</a:t>
            </a:r>
          </a:p>
        </p:txBody>
      </p:sp>
      <p:sp>
        <p:nvSpPr>
          <p:cNvPr id="3107" name="Rectangle 35"/>
          <p:cNvSpPr>
            <a:spLocks noGrp="1" noChangeArrowheads="1"/>
          </p:cNvSpPr>
          <p:nvPr>
            <p:ph type="subTitle" sz="quarter" idx="1"/>
          </p:nvPr>
        </p:nvSpPr>
        <p:spPr>
          <a:xfrm>
            <a:off x="1828800" y="3886200"/>
            <a:ext cx="6400800" cy="1752600"/>
          </a:xfrm>
        </p:spPr>
        <p:txBody>
          <a:bodyPr lIns="92075" tIns="46038" rIns="92075" bIns="46038"/>
          <a:lstStyle>
            <a:lvl1pPr marL="0" indent="0" algn="ctr">
              <a:buFont typeface="Wingdings" pitchFamily="2" charset="2"/>
              <a:buNone/>
              <a:defRPr>
                <a:solidFill>
                  <a:srgbClr val="FFFFFF"/>
                </a:solidFill>
              </a:defRPr>
            </a:lvl1pPr>
          </a:lstStyle>
          <a:p>
            <a:r>
              <a:rPr lang="es-ES_tradnl"/>
              <a:t>Click to edit Master subtitle style</a:t>
            </a:r>
          </a:p>
        </p:txBody>
      </p:sp>
      <p:sp>
        <p:nvSpPr>
          <p:cNvPr id="36" name="Rectangle 36"/>
          <p:cNvSpPr>
            <a:spLocks noGrp="1" noChangeArrowheads="1"/>
          </p:cNvSpPr>
          <p:nvPr>
            <p:ph type="dt" sz="quarter" idx="10"/>
          </p:nvPr>
        </p:nvSpPr>
        <p:spPr/>
        <p:txBody>
          <a:bodyPr/>
          <a:lstStyle>
            <a:lvl1pPr>
              <a:defRPr>
                <a:solidFill>
                  <a:srgbClr val="FFFFFF"/>
                </a:solidFill>
              </a:defRPr>
            </a:lvl1pPr>
          </a:lstStyle>
          <a:p>
            <a:pPr>
              <a:defRPr/>
            </a:pPr>
            <a:endParaRPr lang="es-ES_tradnl"/>
          </a:p>
        </p:txBody>
      </p:sp>
      <p:sp>
        <p:nvSpPr>
          <p:cNvPr id="37" name="Rectangle 37"/>
          <p:cNvSpPr>
            <a:spLocks noGrp="1" noChangeArrowheads="1"/>
          </p:cNvSpPr>
          <p:nvPr>
            <p:ph type="ftr" sz="quarter" idx="11"/>
          </p:nvPr>
        </p:nvSpPr>
        <p:spPr/>
        <p:txBody>
          <a:bodyPr/>
          <a:lstStyle>
            <a:lvl1pPr>
              <a:defRPr>
                <a:solidFill>
                  <a:srgbClr val="FFFFFF"/>
                </a:solidFill>
              </a:defRPr>
            </a:lvl1pPr>
          </a:lstStyle>
          <a:p>
            <a:pPr>
              <a:defRPr/>
            </a:pPr>
            <a:endParaRPr lang="es-ES_tradnl"/>
          </a:p>
        </p:txBody>
      </p:sp>
      <p:sp>
        <p:nvSpPr>
          <p:cNvPr id="38" name="Rectangle 38"/>
          <p:cNvSpPr>
            <a:spLocks noGrp="1" noChangeArrowheads="1"/>
          </p:cNvSpPr>
          <p:nvPr>
            <p:ph type="sldNum" sz="quarter" idx="12"/>
          </p:nvPr>
        </p:nvSpPr>
        <p:spPr/>
        <p:txBody>
          <a:bodyPr/>
          <a:lstStyle>
            <a:lvl1pPr>
              <a:defRPr>
                <a:solidFill>
                  <a:srgbClr val="FFFFFF"/>
                </a:solidFill>
              </a:defRPr>
            </a:lvl1pPr>
          </a:lstStyle>
          <a:p>
            <a:pPr>
              <a:defRPr/>
            </a:pPr>
            <a:fld id="{34195EA1-2B75-4C95-AB41-E22B0E47B389}" type="slidenum">
              <a:rPr lang="es-ES_tradnl"/>
              <a:pPr>
                <a:defRPr/>
              </a:pPr>
              <a:t>‹Nº›</a:t>
            </a:fld>
            <a:endParaRPr lang="es-ES_tradnl"/>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9E84DB4D-6D8D-44A6-8643-DFCF79C6EF33}" type="slidenum">
              <a:rPr lang="es-ES_tradnl"/>
              <a:pPr>
                <a:defRPr/>
              </a:pPr>
              <a:t>‹Nº›</a:t>
            </a:fld>
            <a:endParaRPr lang="es-ES_tradnl"/>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992938" y="609600"/>
            <a:ext cx="1949450" cy="5451475"/>
          </a:xfrm>
        </p:spPr>
        <p:txBody>
          <a:bodyPr vert="eaVert"/>
          <a:lstStyle/>
          <a:p>
            <a:r>
              <a:rPr lang="es-ES" smtClean="0"/>
              <a:t>Haga clic para modificar el estilo de título del patrón</a:t>
            </a:r>
            <a:endParaRPr lang="es-US"/>
          </a:p>
        </p:txBody>
      </p:sp>
      <p:sp>
        <p:nvSpPr>
          <p:cNvPr id="3" name="2 Marcador de texto vertical"/>
          <p:cNvSpPr>
            <a:spLocks noGrp="1"/>
          </p:cNvSpPr>
          <p:nvPr>
            <p:ph type="body" orient="vert" idx="1"/>
          </p:nvPr>
        </p:nvSpPr>
        <p:spPr>
          <a:xfrm>
            <a:off x="1143000" y="609600"/>
            <a:ext cx="5697538" cy="545147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683DF760-6569-4EB2-B10E-237627BA376A}" type="slidenum">
              <a:rPr lang="es-ES_tradnl"/>
              <a:pPr>
                <a:defRPr/>
              </a:pPr>
              <a:t>‹Nº›</a:t>
            </a:fld>
            <a:endParaRPr lang="es-ES_tradnl"/>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1143000" y="609600"/>
            <a:ext cx="7772400" cy="1143000"/>
          </a:xfrm>
        </p:spPr>
        <p:txBody>
          <a:bodyPr/>
          <a:lstStyle/>
          <a:p>
            <a:r>
              <a:rPr lang="es-ES" smtClean="0"/>
              <a:t>Haga clic para modificar el estilo de título del patrón</a:t>
            </a:r>
            <a:endParaRPr lang="es-US"/>
          </a:p>
        </p:txBody>
      </p:sp>
      <p:sp>
        <p:nvSpPr>
          <p:cNvPr id="3" name="2 Marcador de tabla"/>
          <p:cNvSpPr>
            <a:spLocks noGrp="1"/>
          </p:cNvSpPr>
          <p:nvPr>
            <p:ph type="tbl" idx="1"/>
          </p:nvPr>
        </p:nvSpPr>
        <p:spPr>
          <a:xfrm>
            <a:off x="1169988" y="1946275"/>
            <a:ext cx="7772400" cy="4114800"/>
          </a:xfrm>
        </p:spPr>
        <p:txBody>
          <a:bodyPr/>
          <a:lstStyle/>
          <a:p>
            <a:pPr lvl="0"/>
            <a:endParaRPr lang="es-US" noProof="0" smtClean="0"/>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49677EF8-D09E-4BFA-97CC-500975D9A237}" type="slidenum">
              <a:rPr lang="es-ES_tradnl"/>
              <a:pPr>
                <a:defRPr/>
              </a:pPr>
              <a:t>‹Nº›</a:t>
            </a:fld>
            <a:endParaRPr lang="es-ES_tradnl"/>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9E359926-08C4-4B33-ADC5-80632941C039}" type="slidenum">
              <a:rPr lang="es-ES_tradnl"/>
              <a:pPr>
                <a:defRPr/>
              </a:pPr>
              <a:t>‹Nº›</a:t>
            </a:fld>
            <a:endParaRPr lang="es-ES_tradnl"/>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36"/>
          <p:cNvSpPr>
            <a:spLocks noGrp="1" noChangeArrowheads="1"/>
          </p:cNvSpPr>
          <p:nvPr>
            <p:ph type="dt" sz="half" idx="10"/>
          </p:nvPr>
        </p:nvSpPr>
        <p:spPr>
          <a:ln/>
        </p:spPr>
        <p:txBody>
          <a:bodyPr/>
          <a:lstStyle>
            <a:lvl1pPr>
              <a:defRPr/>
            </a:lvl1pPr>
          </a:lstStyle>
          <a:p>
            <a:pPr>
              <a:defRPr/>
            </a:pPr>
            <a:endParaRPr lang="es-ES_tradnl"/>
          </a:p>
        </p:txBody>
      </p:sp>
      <p:sp>
        <p:nvSpPr>
          <p:cNvPr id="5"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6" name="Rectangle 38"/>
          <p:cNvSpPr>
            <a:spLocks noGrp="1" noChangeArrowheads="1"/>
          </p:cNvSpPr>
          <p:nvPr>
            <p:ph type="sldNum" sz="quarter" idx="12"/>
          </p:nvPr>
        </p:nvSpPr>
        <p:spPr>
          <a:ln/>
        </p:spPr>
        <p:txBody>
          <a:bodyPr/>
          <a:lstStyle>
            <a:lvl1pPr>
              <a:defRPr/>
            </a:lvl1pPr>
          </a:lstStyle>
          <a:p>
            <a:pPr>
              <a:defRPr/>
            </a:pPr>
            <a:fld id="{C63CADB2-8839-432C-9DDF-AF8824B84587}" type="slidenum">
              <a:rPr lang="es-ES_tradnl"/>
              <a:pPr>
                <a:defRPr/>
              </a:pPr>
              <a:t>‹Nº›</a:t>
            </a:fld>
            <a:endParaRPr lang="es-ES_tradnl"/>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2 Marcador de contenido"/>
          <p:cNvSpPr>
            <a:spLocks noGrp="1"/>
          </p:cNvSpPr>
          <p:nvPr>
            <p:ph sz="half" idx="1"/>
          </p:nvPr>
        </p:nvSpPr>
        <p:spPr>
          <a:xfrm>
            <a:off x="11699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contenido"/>
          <p:cNvSpPr>
            <a:spLocks noGrp="1"/>
          </p:cNvSpPr>
          <p:nvPr>
            <p:ph sz="half" idx="2"/>
          </p:nvPr>
        </p:nvSpPr>
        <p:spPr>
          <a:xfrm>
            <a:off x="5132388" y="1946275"/>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A3E01C9A-746A-4569-AD4A-9B116950BF8E}" type="slidenum">
              <a:rPr lang="es-ES_tradnl"/>
              <a:pPr>
                <a:defRPr/>
              </a:pPr>
              <a:t>‹Nº›</a:t>
            </a:fld>
            <a:endParaRPr lang="es-ES_tradnl"/>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U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7" name="Rectangle 36"/>
          <p:cNvSpPr>
            <a:spLocks noGrp="1" noChangeArrowheads="1"/>
          </p:cNvSpPr>
          <p:nvPr>
            <p:ph type="dt" sz="half" idx="10"/>
          </p:nvPr>
        </p:nvSpPr>
        <p:spPr>
          <a:ln/>
        </p:spPr>
        <p:txBody>
          <a:bodyPr/>
          <a:lstStyle>
            <a:lvl1pPr>
              <a:defRPr/>
            </a:lvl1pPr>
          </a:lstStyle>
          <a:p>
            <a:pPr>
              <a:defRPr/>
            </a:pPr>
            <a:endParaRPr lang="es-ES_tradnl"/>
          </a:p>
        </p:txBody>
      </p:sp>
      <p:sp>
        <p:nvSpPr>
          <p:cNvPr id="8"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9" name="Rectangle 38"/>
          <p:cNvSpPr>
            <a:spLocks noGrp="1" noChangeArrowheads="1"/>
          </p:cNvSpPr>
          <p:nvPr>
            <p:ph type="sldNum" sz="quarter" idx="12"/>
          </p:nvPr>
        </p:nvSpPr>
        <p:spPr>
          <a:ln/>
        </p:spPr>
        <p:txBody>
          <a:bodyPr/>
          <a:lstStyle>
            <a:lvl1pPr>
              <a:defRPr/>
            </a:lvl1pPr>
          </a:lstStyle>
          <a:p>
            <a:pPr>
              <a:defRPr/>
            </a:pPr>
            <a:fld id="{3390862F-B2D4-41F9-AAA7-710397B3A6BD}" type="slidenum">
              <a:rPr lang="es-ES_tradnl"/>
              <a:pPr>
                <a:defRPr/>
              </a:pPr>
              <a:t>‹Nº›</a:t>
            </a:fld>
            <a:endParaRPr lang="es-ES_tradnl"/>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US"/>
          </a:p>
        </p:txBody>
      </p:sp>
      <p:sp>
        <p:nvSpPr>
          <p:cNvPr id="3" name="Rectangle 36"/>
          <p:cNvSpPr>
            <a:spLocks noGrp="1" noChangeArrowheads="1"/>
          </p:cNvSpPr>
          <p:nvPr>
            <p:ph type="dt" sz="half" idx="10"/>
          </p:nvPr>
        </p:nvSpPr>
        <p:spPr>
          <a:ln/>
        </p:spPr>
        <p:txBody>
          <a:bodyPr/>
          <a:lstStyle>
            <a:lvl1pPr>
              <a:defRPr/>
            </a:lvl1pPr>
          </a:lstStyle>
          <a:p>
            <a:pPr>
              <a:defRPr/>
            </a:pPr>
            <a:endParaRPr lang="es-ES_tradnl"/>
          </a:p>
        </p:txBody>
      </p:sp>
      <p:sp>
        <p:nvSpPr>
          <p:cNvPr id="4"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5" name="Rectangle 38"/>
          <p:cNvSpPr>
            <a:spLocks noGrp="1" noChangeArrowheads="1"/>
          </p:cNvSpPr>
          <p:nvPr>
            <p:ph type="sldNum" sz="quarter" idx="12"/>
          </p:nvPr>
        </p:nvSpPr>
        <p:spPr>
          <a:ln/>
        </p:spPr>
        <p:txBody>
          <a:bodyPr/>
          <a:lstStyle>
            <a:lvl1pPr>
              <a:defRPr/>
            </a:lvl1pPr>
          </a:lstStyle>
          <a:p>
            <a:pPr>
              <a:defRPr/>
            </a:pPr>
            <a:fld id="{B7ADA6BD-54BA-4809-846C-EAE8835B947E}" type="slidenum">
              <a:rPr lang="es-ES_tradnl"/>
              <a:pPr>
                <a:defRPr/>
              </a:pPr>
              <a:t>‹Nº›</a:t>
            </a:fld>
            <a:endParaRPr lang="es-ES_tradnl"/>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36"/>
          <p:cNvSpPr>
            <a:spLocks noGrp="1" noChangeArrowheads="1"/>
          </p:cNvSpPr>
          <p:nvPr>
            <p:ph type="dt" sz="half" idx="10"/>
          </p:nvPr>
        </p:nvSpPr>
        <p:spPr>
          <a:ln/>
        </p:spPr>
        <p:txBody>
          <a:bodyPr/>
          <a:lstStyle>
            <a:lvl1pPr>
              <a:defRPr/>
            </a:lvl1pPr>
          </a:lstStyle>
          <a:p>
            <a:pPr>
              <a:defRPr/>
            </a:pPr>
            <a:endParaRPr lang="es-ES_tradnl"/>
          </a:p>
        </p:txBody>
      </p:sp>
      <p:sp>
        <p:nvSpPr>
          <p:cNvPr id="3"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4" name="Rectangle 38"/>
          <p:cNvSpPr>
            <a:spLocks noGrp="1" noChangeArrowheads="1"/>
          </p:cNvSpPr>
          <p:nvPr>
            <p:ph type="sldNum" sz="quarter" idx="12"/>
          </p:nvPr>
        </p:nvSpPr>
        <p:spPr>
          <a:ln/>
        </p:spPr>
        <p:txBody>
          <a:bodyPr/>
          <a:lstStyle>
            <a:lvl1pPr>
              <a:defRPr/>
            </a:lvl1pPr>
          </a:lstStyle>
          <a:p>
            <a:pPr>
              <a:defRPr/>
            </a:pPr>
            <a:fld id="{360CB9B1-0F54-4918-9CBF-847559BDFE7E}" type="slidenum">
              <a:rPr lang="es-ES_tradnl"/>
              <a:pPr>
                <a:defRPr/>
              </a:pPr>
              <a:t>‹Nº›</a:t>
            </a:fld>
            <a:endParaRPr lang="es-ES_tradnl"/>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U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U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6C1E91DB-9FF4-4143-8CA6-6AE5420BE40F}" type="slidenum">
              <a:rPr lang="es-ES_tradnl"/>
              <a:pPr>
                <a:defRPr/>
              </a:pPr>
              <a:t>‹Nº›</a:t>
            </a:fld>
            <a:endParaRPr lang="es-ES_tradnl"/>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U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U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36"/>
          <p:cNvSpPr>
            <a:spLocks noGrp="1" noChangeArrowheads="1"/>
          </p:cNvSpPr>
          <p:nvPr>
            <p:ph type="dt" sz="half" idx="10"/>
          </p:nvPr>
        </p:nvSpPr>
        <p:spPr>
          <a:ln/>
        </p:spPr>
        <p:txBody>
          <a:bodyPr/>
          <a:lstStyle>
            <a:lvl1pPr>
              <a:defRPr/>
            </a:lvl1pPr>
          </a:lstStyle>
          <a:p>
            <a:pPr>
              <a:defRPr/>
            </a:pPr>
            <a:endParaRPr lang="es-ES_tradnl"/>
          </a:p>
        </p:txBody>
      </p:sp>
      <p:sp>
        <p:nvSpPr>
          <p:cNvPr id="6" name="Rectangle 37"/>
          <p:cNvSpPr>
            <a:spLocks noGrp="1" noChangeArrowheads="1"/>
          </p:cNvSpPr>
          <p:nvPr>
            <p:ph type="ftr" sz="quarter" idx="11"/>
          </p:nvPr>
        </p:nvSpPr>
        <p:spPr>
          <a:ln/>
        </p:spPr>
        <p:txBody>
          <a:bodyPr/>
          <a:lstStyle>
            <a:lvl1pPr>
              <a:defRPr/>
            </a:lvl1pPr>
          </a:lstStyle>
          <a:p>
            <a:pPr>
              <a:defRPr/>
            </a:pPr>
            <a:endParaRPr lang="es-ES_tradnl"/>
          </a:p>
        </p:txBody>
      </p:sp>
      <p:sp>
        <p:nvSpPr>
          <p:cNvPr id="7" name="Rectangle 38"/>
          <p:cNvSpPr>
            <a:spLocks noGrp="1" noChangeArrowheads="1"/>
          </p:cNvSpPr>
          <p:nvPr>
            <p:ph type="sldNum" sz="quarter" idx="12"/>
          </p:nvPr>
        </p:nvSpPr>
        <p:spPr>
          <a:ln/>
        </p:spPr>
        <p:txBody>
          <a:bodyPr/>
          <a:lstStyle>
            <a:lvl1pPr>
              <a:defRPr/>
            </a:lvl1pPr>
          </a:lstStyle>
          <a:p>
            <a:pPr>
              <a:defRPr/>
            </a:pPr>
            <a:fld id="{B9262B14-05E3-4CDD-9F78-4A5A042785FC}" type="slidenum">
              <a:rPr lang="es-ES_tradnl"/>
              <a:pPr>
                <a:defRPr/>
              </a:pPr>
              <a:t>‹Nº›</a:t>
            </a:fld>
            <a:endParaRPr lang="es-ES_tradnl"/>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1085850" cy="6854825"/>
            <a:chOff x="0" y="0"/>
            <a:chExt cx="684" cy="4318"/>
          </a:xfrm>
        </p:grpSpPr>
        <p:sp>
          <p:nvSpPr>
            <p:cNvPr id="2051" name="Rectangle 3"/>
            <p:cNvSpPr>
              <a:spLocks noChangeArrowheads="1"/>
            </p:cNvSpPr>
            <p:nvPr/>
          </p:nvSpPr>
          <p:spPr bwMode="auto">
            <a:xfrm>
              <a:off x="0" y="0"/>
              <a:ext cx="684" cy="4318"/>
            </a:xfrm>
            <a:prstGeom prst="rect">
              <a:avLst/>
            </a:prstGeom>
            <a:gradFill rotWithShape="0">
              <a:gsLst>
                <a:gs pos="0">
                  <a:schemeClr val="bg1"/>
                </a:gs>
                <a:gs pos="50000">
                  <a:schemeClr val="bg2"/>
                </a:gs>
                <a:gs pos="100000">
                  <a:schemeClr val="bg1"/>
                </a:gs>
              </a:gsLst>
              <a:lin ang="5400000" scaled="1"/>
            </a:gradFill>
            <a:ln w="9525">
              <a:noFill/>
              <a:miter lim="800000"/>
              <a:headEnd/>
              <a:tailEnd/>
            </a:ln>
            <a:effectLst/>
          </p:spPr>
          <p:txBody>
            <a:bodyPr wrap="none" anchor="ctr"/>
            <a:lstStyle/>
            <a:p>
              <a:pPr>
                <a:defRPr/>
              </a:pPr>
              <a:endParaRPr lang="es-US"/>
            </a:p>
          </p:txBody>
        </p:sp>
        <p:grpSp>
          <p:nvGrpSpPr>
            <p:cNvPr id="1033" name="Group 4"/>
            <p:cNvGrpSpPr>
              <a:grpSpLocks/>
            </p:cNvGrpSpPr>
            <p:nvPr/>
          </p:nvGrpSpPr>
          <p:grpSpPr bwMode="auto">
            <a:xfrm>
              <a:off x="48" y="102"/>
              <a:ext cx="96" cy="4128"/>
              <a:chOff x="48" y="102"/>
              <a:chExt cx="96" cy="4128"/>
            </a:xfrm>
          </p:grpSpPr>
          <p:sp>
            <p:nvSpPr>
              <p:cNvPr id="2053" name="Rectangle 5"/>
              <p:cNvSpPr>
                <a:spLocks noChangeArrowheads="1"/>
              </p:cNvSpPr>
              <p:nvPr/>
            </p:nvSpPr>
            <p:spPr bwMode="auto">
              <a:xfrm>
                <a:off x="48" y="110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4" name="Rectangle 6"/>
              <p:cNvSpPr>
                <a:spLocks noChangeArrowheads="1"/>
              </p:cNvSpPr>
              <p:nvPr/>
            </p:nvSpPr>
            <p:spPr bwMode="auto">
              <a:xfrm>
                <a:off x="48" y="125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5" name="Rectangle 7"/>
              <p:cNvSpPr>
                <a:spLocks noChangeArrowheads="1"/>
              </p:cNvSpPr>
              <p:nvPr/>
            </p:nvSpPr>
            <p:spPr bwMode="auto">
              <a:xfrm>
                <a:off x="48" y="139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6" name="Rectangle 8"/>
              <p:cNvSpPr>
                <a:spLocks noChangeArrowheads="1"/>
              </p:cNvSpPr>
              <p:nvPr/>
            </p:nvSpPr>
            <p:spPr bwMode="auto">
              <a:xfrm>
                <a:off x="48" y="1538"/>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7" name="Rectangle 9"/>
              <p:cNvSpPr>
                <a:spLocks noChangeArrowheads="1"/>
              </p:cNvSpPr>
              <p:nvPr/>
            </p:nvSpPr>
            <p:spPr bwMode="auto">
              <a:xfrm>
                <a:off x="48" y="1683"/>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8" name="Rectangle 10"/>
              <p:cNvSpPr>
                <a:spLocks noChangeArrowheads="1"/>
              </p:cNvSpPr>
              <p:nvPr/>
            </p:nvSpPr>
            <p:spPr bwMode="auto">
              <a:xfrm>
                <a:off x="48" y="182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59" name="Rectangle 11"/>
              <p:cNvSpPr>
                <a:spLocks noChangeArrowheads="1"/>
              </p:cNvSpPr>
              <p:nvPr/>
            </p:nvSpPr>
            <p:spPr bwMode="auto">
              <a:xfrm>
                <a:off x="48" y="197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0" name="Rectangle 12"/>
              <p:cNvSpPr>
                <a:spLocks noChangeArrowheads="1"/>
              </p:cNvSpPr>
              <p:nvPr/>
            </p:nvSpPr>
            <p:spPr bwMode="auto">
              <a:xfrm>
                <a:off x="48" y="2115"/>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1" name="Rectangle 13"/>
              <p:cNvSpPr>
                <a:spLocks noChangeArrowheads="1"/>
              </p:cNvSpPr>
              <p:nvPr/>
            </p:nvSpPr>
            <p:spPr bwMode="auto">
              <a:xfrm>
                <a:off x="48" y="225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2" name="Rectangle 14"/>
              <p:cNvSpPr>
                <a:spLocks noChangeArrowheads="1"/>
              </p:cNvSpPr>
              <p:nvPr/>
            </p:nvSpPr>
            <p:spPr bwMode="auto">
              <a:xfrm>
                <a:off x="48" y="240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3" name="Rectangle 15"/>
              <p:cNvSpPr>
                <a:spLocks noChangeArrowheads="1"/>
              </p:cNvSpPr>
              <p:nvPr/>
            </p:nvSpPr>
            <p:spPr bwMode="auto">
              <a:xfrm>
                <a:off x="48" y="254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4" name="Rectangle 16"/>
              <p:cNvSpPr>
                <a:spLocks noChangeArrowheads="1"/>
              </p:cNvSpPr>
              <p:nvPr/>
            </p:nvSpPr>
            <p:spPr bwMode="auto">
              <a:xfrm>
                <a:off x="48" y="269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5" name="Rectangle 17"/>
              <p:cNvSpPr>
                <a:spLocks noChangeArrowheads="1"/>
              </p:cNvSpPr>
              <p:nvPr/>
            </p:nvSpPr>
            <p:spPr bwMode="auto">
              <a:xfrm>
                <a:off x="48" y="2836"/>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6" name="Rectangle 18"/>
              <p:cNvSpPr>
                <a:spLocks noChangeArrowheads="1"/>
              </p:cNvSpPr>
              <p:nvPr/>
            </p:nvSpPr>
            <p:spPr bwMode="auto">
              <a:xfrm>
                <a:off x="48" y="298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7" name="Rectangle 19"/>
              <p:cNvSpPr>
                <a:spLocks noChangeArrowheads="1"/>
              </p:cNvSpPr>
              <p:nvPr/>
            </p:nvSpPr>
            <p:spPr bwMode="auto">
              <a:xfrm>
                <a:off x="48" y="3124"/>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8" name="Rectangle 20"/>
              <p:cNvSpPr>
                <a:spLocks noChangeArrowheads="1"/>
              </p:cNvSpPr>
              <p:nvPr/>
            </p:nvSpPr>
            <p:spPr bwMode="auto">
              <a:xfrm>
                <a:off x="48" y="3269"/>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69" name="Rectangle 21"/>
              <p:cNvSpPr>
                <a:spLocks noChangeArrowheads="1"/>
              </p:cNvSpPr>
              <p:nvPr/>
            </p:nvSpPr>
            <p:spPr bwMode="auto">
              <a:xfrm>
                <a:off x="48" y="3412"/>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0" name="Rectangle 22"/>
              <p:cNvSpPr>
                <a:spLocks noChangeArrowheads="1"/>
              </p:cNvSpPr>
              <p:nvPr/>
            </p:nvSpPr>
            <p:spPr bwMode="auto">
              <a:xfrm>
                <a:off x="48" y="3557"/>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1" name="Rectangle 23"/>
              <p:cNvSpPr>
                <a:spLocks noChangeArrowheads="1"/>
              </p:cNvSpPr>
              <p:nvPr/>
            </p:nvSpPr>
            <p:spPr bwMode="auto">
              <a:xfrm>
                <a:off x="48" y="3702"/>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2" name="Rectangle 24"/>
              <p:cNvSpPr>
                <a:spLocks noChangeArrowheads="1"/>
              </p:cNvSpPr>
              <p:nvPr/>
            </p:nvSpPr>
            <p:spPr bwMode="auto">
              <a:xfrm>
                <a:off x="48" y="3845"/>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3" name="Rectangle 25"/>
              <p:cNvSpPr>
                <a:spLocks noChangeArrowheads="1"/>
              </p:cNvSpPr>
              <p:nvPr/>
            </p:nvSpPr>
            <p:spPr bwMode="auto">
              <a:xfrm>
                <a:off x="48" y="3990"/>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4" name="Rectangle 26"/>
              <p:cNvSpPr>
                <a:spLocks noChangeArrowheads="1"/>
              </p:cNvSpPr>
              <p:nvPr/>
            </p:nvSpPr>
            <p:spPr bwMode="auto">
              <a:xfrm>
                <a:off x="48" y="413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5" name="Rectangle 27"/>
              <p:cNvSpPr>
                <a:spLocks noChangeArrowheads="1"/>
              </p:cNvSpPr>
              <p:nvPr/>
            </p:nvSpPr>
            <p:spPr bwMode="auto">
              <a:xfrm>
                <a:off x="48" y="102"/>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6" name="Rectangle 28"/>
              <p:cNvSpPr>
                <a:spLocks noChangeArrowheads="1"/>
              </p:cNvSpPr>
              <p:nvPr/>
            </p:nvSpPr>
            <p:spPr bwMode="auto">
              <a:xfrm>
                <a:off x="48" y="246"/>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7" name="Rectangle 29"/>
              <p:cNvSpPr>
                <a:spLocks noChangeArrowheads="1"/>
              </p:cNvSpPr>
              <p:nvPr/>
            </p:nvSpPr>
            <p:spPr bwMode="auto">
              <a:xfrm>
                <a:off x="48" y="391"/>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8" name="Rectangle 30"/>
              <p:cNvSpPr>
                <a:spLocks noChangeArrowheads="1"/>
              </p:cNvSpPr>
              <p:nvPr/>
            </p:nvSpPr>
            <p:spPr bwMode="auto">
              <a:xfrm>
                <a:off x="48" y="535"/>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79" name="Rectangle 31"/>
              <p:cNvSpPr>
                <a:spLocks noChangeArrowheads="1"/>
              </p:cNvSpPr>
              <p:nvPr/>
            </p:nvSpPr>
            <p:spPr bwMode="auto">
              <a:xfrm>
                <a:off x="48" y="679"/>
                <a:ext cx="96" cy="96"/>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0" name="Rectangle 32"/>
              <p:cNvSpPr>
                <a:spLocks noChangeArrowheads="1"/>
              </p:cNvSpPr>
              <p:nvPr/>
            </p:nvSpPr>
            <p:spPr bwMode="auto">
              <a:xfrm>
                <a:off x="48" y="823"/>
                <a:ext cx="96" cy="97"/>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sp>
            <p:nvSpPr>
              <p:cNvPr id="2081" name="Rectangle 33"/>
              <p:cNvSpPr>
                <a:spLocks noChangeArrowheads="1"/>
              </p:cNvSpPr>
              <p:nvPr/>
            </p:nvSpPr>
            <p:spPr bwMode="auto">
              <a:xfrm>
                <a:off x="48" y="968"/>
                <a:ext cx="96" cy="95"/>
              </a:xfrm>
              <a:prstGeom prst="rect">
                <a:avLst/>
              </a:prstGeom>
              <a:solidFill>
                <a:schemeClr val="bg1">
                  <a:alpha val="50000"/>
                </a:schemeClr>
              </a:solidFill>
              <a:ln w="9525">
                <a:noFill/>
                <a:miter lim="800000"/>
                <a:headEnd/>
                <a:tailEnd/>
              </a:ln>
              <a:effectLst/>
            </p:spPr>
            <p:txBody>
              <a:bodyPr wrap="none" anchor="ctr"/>
              <a:lstStyle/>
              <a:p>
                <a:pPr>
                  <a:defRPr/>
                </a:pPr>
                <a:endParaRPr lang="es-US"/>
              </a:p>
            </p:txBody>
          </p:sp>
        </p:grpSp>
      </p:grpSp>
      <p:sp>
        <p:nvSpPr>
          <p:cNvPr id="1027" name="Rectangle 34"/>
          <p:cNvSpPr>
            <a:spLocks noGrp="1" noChangeArrowheads="1"/>
          </p:cNvSpPr>
          <p:nvPr>
            <p:ph type="title"/>
          </p:nvPr>
        </p:nvSpPr>
        <p:spPr bwMode="auto">
          <a:xfrm>
            <a:off x="1143000" y="609600"/>
            <a:ext cx="77724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s-ES_tradnl" smtClean="0"/>
              <a:t>Click to edit Master title style</a:t>
            </a:r>
          </a:p>
        </p:txBody>
      </p:sp>
      <p:sp>
        <p:nvSpPr>
          <p:cNvPr id="2084" name="Rectangle 36"/>
          <p:cNvSpPr>
            <a:spLocks noGrp="1" noChangeArrowheads="1"/>
          </p:cNvSpPr>
          <p:nvPr>
            <p:ph type="dt" sz="half" idx="2"/>
          </p:nvPr>
        </p:nvSpPr>
        <p:spPr bwMode="auto">
          <a:xfrm>
            <a:off x="11430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sz="1400">
                <a:latin typeface="+mn-lt"/>
              </a:defRPr>
            </a:lvl1pPr>
          </a:lstStyle>
          <a:p>
            <a:pPr>
              <a:defRPr/>
            </a:pPr>
            <a:endParaRPr lang="es-ES_tradnl"/>
          </a:p>
        </p:txBody>
      </p:sp>
      <p:sp>
        <p:nvSpPr>
          <p:cNvPr id="2085" name="Rectangle 37"/>
          <p:cNvSpPr>
            <a:spLocks noGrp="1" noChangeArrowheads="1"/>
          </p:cNvSpPr>
          <p:nvPr>
            <p:ph type="ftr" sz="quarter" idx="3"/>
          </p:nvPr>
        </p:nvSpPr>
        <p:spPr bwMode="auto">
          <a:xfrm>
            <a:off x="3581400" y="62484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sz="1400">
                <a:latin typeface="+mn-lt"/>
              </a:defRPr>
            </a:lvl1pPr>
          </a:lstStyle>
          <a:p>
            <a:pPr>
              <a:defRPr/>
            </a:pPr>
            <a:endParaRPr lang="es-ES_tradnl"/>
          </a:p>
        </p:txBody>
      </p:sp>
      <p:sp>
        <p:nvSpPr>
          <p:cNvPr id="2086" name="Rectangle 38"/>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defRPr sz="1400">
                <a:latin typeface="+mn-lt"/>
              </a:defRPr>
            </a:lvl1pPr>
          </a:lstStyle>
          <a:p>
            <a:pPr>
              <a:defRPr/>
            </a:pPr>
            <a:fld id="{78D42668-AEBA-48E4-BCCD-6DB593765054}" type="slidenum">
              <a:rPr lang="es-ES_tradnl"/>
              <a:pPr>
                <a:defRPr/>
              </a:pPr>
              <a:t>‹Nº›</a:t>
            </a:fld>
            <a:endParaRPr lang="es-ES_tradnl"/>
          </a:p>
        </p:txBody>
      </p:sp>
      <p:sp>
        <p:nvSpPr>
          <p:cNvPr id="2087" name="Rectangle 39"/>
          <p:cNvSpPr>
            <a:spLocks noGrp="1" noChangeArrowheads="1"/>
          </p:cNvSpPr>
          <p:nvPr>
            <p:ph type="body" idx="1"/>
          </p:nvPr>
        </p:nvSpPr>
        <p:spPr bwMode="auto">
          <a:xfrm>
            <a:off x="1169988" y="1946275"/>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_tradnl" smtClean="0"/>
              <a:t>Click to edit Master text styles</a:t>
            </a:r>
          </a:p>
          <a:p>
            <a:pPr lvl="1"/>
            <a:r>
              <a:rPr lang="es-ES_tradnl" smtClean="0"/>
              <a:t>Second level</a:t>
            </a:r>
          </a:p>
          <a:p>
            <a:pPr lvl="2"/>
            <a:r>
              <a:rPr lang="es-ES_tradnl" smtClean="0"/>
              <a:t>Third level</a:t>
            </a:r>
          </a:p>
          <a:p>
            <a:pPr lvl="3"/>
            <a:r>
              <a:rPr lang="es-ES_tradnl" smtClean="0"/>
              <a:t>Fourth level</a:t>
            </a:r>
          </a:p>
          <a:p>
            <a:pPr lvl="4"/>
            <a:r>
              <a:rPr lang="es-ES_tradnl" smtClean="0"/>
              <a:t>Fifth level</a:t>
            </a:r>
          </a:p>
        </p:txBody>
      </p:sp>
    </p:spTree>
  </p:cSld>
  <p:clrMap bg1="dk2" tx1="lt1" bg2="dk1" tx2="lt2" accent1="accent1" accent2="accent2" accent3="accent3" accent4="accent4" accent5="accent5" accent6="accent6" hlink="hlink" folHlink="folHlink"/>
  <p:sldLayoutIdLst>
    <p:sldLayoutId id="2147483778"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ransition spd="med"/>
  <p:txStyles>
    <p:titleStyle>
      <a:lvl1pPr algn="ctr" rtl="0" eaLnBrk="0" fontAlgn="base" hangingPunct="0">
        <a:spcBef>
          <a:spcPct val="0"/>
        </a:spcBef>
        <a:spcAft>
          <a:spcPct val="0"/>
        </a:spcAft>
        <a:defRPr sz="4400">
          <a:solidFill>
            <a:srgbClr val="FFFF00"/>
          </a:solidFill>
          <a:latin typeface="+mj-lt"/>
          <a:ea typeface="+mj-ea"/>
          <a:cs typeface="+mj-cs"/>
        </a:defRPr>
      </a:lvl1pPr>
      <a:lvl2pPr algn="ctr" rtl="0" eaLnBrk="0" fontAlgn="base" hangingPunct="0">
        <a:spcBef>
          <a:spcPct val="0"/>
        </a:spcBef>
        <a:spcAft>
          <a:spcPct val="0"/>
        </a:spcAft>
        <a:defRPr sz="4400">
          <a:solidFill>
            <a:srgbClr val="FFFF00"/>
          </a:solidFill>
          <a:latin typeface="Arial" charset="0"/>
        </a:defRPr>
      </a:lvl2pPr>
      <a:lvl3pPr algn="ctr" rtl="0" eaLnBrk="0" fontAlgn="base" hangingPunct="0">
        <a:spcBef>
          <a:spcPct val="0"/>
        </a:spcBef>
        <a:spcAft>
          <a:spcPct val="0"/>
        </a:spcAft>
        <a:defRPr sz="4400">
          <a:solidFill>
            <a:srgbClr val="FFFF00"/>
          </a:solidFill>
          <a:latin typeface="Arial" charset="0"/>
        </a:defRPr>
      </a:lvl3pPr>
      <a:lvl4pPr algn="ctr" rtl="0" eaLnBrk="0" fontAlgn="base" hangingPunct="0">
        <a:spcBef>
          <a:spcPct val="0"/>
        </a:spcBef>
        <a:spcAft>
          <a:spcPct val="0"/>
        </a:spcAft>
        <a:defRPr sz="4400">
          <a:solidFill>
            <a:srgbClr val="FFFF00"/>
          </a:solidFill>
          <a:latin typeface="Arial" charset="0"/>
        </a:defRPr>
      </a:lvl4pPr>
      <a:lvl5pPr algn="ctr" rtl="0" eaLnBrk="0" fontAlgn="base" hangingPunct="0">
        <a:spcBef>
          <a:spcPct val="0"/>
        </a:spcBef>
        <a:spcAft>
          <a:spcPct val="0"/>
        </a:spcAft>
        <a:defRPr sz="4400">
          <a:solidFill>
            <a:srgbClr val="FFFF00"/>
          </a:solidFill>
          <a:latin typeface="Arial" charset="0"/>
        </a:defRPr>
      </a:lvl5pPr>
      <a:lvl6pPr marL="457200" algn="ctr" rtl="0" fontAlgn="base">
        <a:spcBef>
          <a:spcPct val="0"/>
        </a:spcBef>
        <a:spcAft>
          <a:spcPct val="0"/>
        </a:spcAft>
        <a:defRPr sz="4400">
          <a:solidFill>
            <a:srgbClr val="FFFF00"/>
          </a:solidFill>
          <a:latin typeface="Arial" charset="0"/>
        </a:defRPr>
      </a:lvl6pPr>
      <a:lvl7pPr marL="914400" algn="ctr" rtl="0" fontAlgn="base">
        <a:spcBef>
          <a:spcPct val="0"/>
        </a:spcBef>
        <a:spcAft>
          <a:spcPct val="0"/>
        </a:spcAft>
        <a:defRPr sz="4400">
          <a:solidFill>
            <a:srgbClr val="FFFF00"/>
          </a:solidFill>
          <a:latin typeface="Arial" charset="0"/>
        </a:defRPr>
      </a:lvl7pPr>
      <a:lvl8pPr marL="1371600" algn="ctr" rtl="0" fontAlgn="base">
        <a:spcBef>
          <a:spcPct val="0"/>
        </a:spcBef>
        <a:spcAft>
          <a:spcPct val="0"/>
        </a:spcAft>
        <a:defRPr sz="4400">
          <a:solidFill>
            <a:srgbClr val="FFFF00"/>
          </a:solidFill>
          <a:latin typeface="Arial" charset="0"/>
        </a:defRPr>
      </a:lvl8pPr>
      <a:lvl9pPr marL="1828800" algn="ctr" rtl="0" fontAlgn="base">
        <a:spcBef>
          <a:spcPct val="0"/>
        </a:spcBef>
        <a:spcAft>
          <a:spcPct val="0"/>
        </a:spcAft>
        <a:defRPr sz="4400">
          <a:solidFill>
            <a:srgbClr val="FFFF00"/>
          </a:solidFill>
          <a:latin typeface="Arial" charset="0"/>
        </a:defRPr>
      </a:lvl9pPr>
    </p:titleStyle>
    <p:bodyStyle>
      <a:lvl1pPr marL="342900" indent="-342900" algn="l" rtl="0" eaLnBrk="0" fontAlgn="base" hangingPunct="0">
        <a:spcBef>
          <a:spcPct val="20000"/>
        </a:spcBef>
        <a:spcAft>
          <a:spcPct val="0"/>
        </a:spcAft>
        <a:buClr>
          <a:srgbClr val="FF0000"/>
        </a:buClr>
        <a:buSzPct val="7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rgbClr val="FFFF00"/>
        </a:buClr>
        <a:buSzPct val="60000"/>
        <a:buFont typeface="Wingdings" pitchFamily="2" charset="2"/>
        <a:buChar char="u"/>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60000"/>
        <a:buFont typeface="Wingdings" pitchFamily="2" charset="2"/>
        <a:buChar char="t"/>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100000"/>
        <a:buChar char="–"/>
        <a:defRPr sz="2000">
          <a:solidFill>
            <a:schemeClr val="tx1"/>
          </a:solidFill>
          <a:effectLst>
            <a:outerShdw blurRad="38100" dist="38100" dir="2700000" algn="tl">
              <a:srgbClr val="000000"/>
            </a:outerShdw>
          </a:effectLst>
          <a:latin typeface="+mn-lt"/>
        </a:defRPr>
      </a:lvl9pPr>
    </p:bodyStyle>
    <p:otherStyle>
      <a:defPPr>
        <a:defRPr lang="es-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mailto:barcillo@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dspace.espol.edu.ec/browse?type=author&amp;order=ASC&amp;rpp=20&amp;value=Marcillo+Morla%2C+Fabrizio"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143000" y="609600"/>
            <a:ext cx="7696200" cy="1676400"/>
          </a:xfrm>
        </p:spPr>
        <p:txBody>
          <a:bodyPr/>
          <a:lstStyle/>
          <a:p>
            <a:pPr eaLnBrk="1" hangingPunct="1"/>
            <a:r>
              <a:rPr lang="es-ES_tradnl" sz="4200" smtClean="0"/>
              <a:t>Diplomado de </a:t>
            </a:r>
            <a:br>
              <a:rPr lang="es-ES_tradnl" sz="4200" smtClean="0"/>
            </a:br>
            <a:r>
              <a:rPr lang="es-ES_tradnl" sz="4200" smtClean="0"/>
              <a:t>Gerencia en Acuicultura</a:t>
            </a:r>
            <a:r>
              <a:rPr lang="es-ES_tradnl" smtClean="0"/>
              <a:t/>
            </a:r>
            <a:br>
              <a:rPr lang="es-ES_tradnl" smtClean="0"/>
            </a:br>
            <a:r>
              <a:rPr lang="en-US" sz="2400" smtClean="0"/>
              <a:t>EVALUACION DE PROYECTOS ACUICOLAS: ASPECTOS ECONOMICOS Y FINANCIEROS</a:t>
            </a:r>
            <a:r>
              <a:rPr lang="es-ES_tradnl" sz="3000" smtClean="0"/>
              <a:t/>
            </a:r>
            <a:br>
              <a:rPr lang="es-ES_tradnl" sz="3000" smtClean="0"/>
            </a:br>
            <a:endParaRPr lang="es-ES_tradnl" sz="3000" smtClean="0"/>
          </a:p>
        </p:txBody>
      </p:sp>
      <p:sp>
        <p:nvSpPr>
          <p:cNvPr id="28675" name="Rectangle 3"/>
          <p:cNvSpPr>
            <a:spLocks noGrp="1" noChangeArrowheads="1"/>
          </p:cNvSpPr>
          <p:nvPr>
            <p:ph type="subTitle" idx="1"/>
          </p:nvPr>
        </p:nvSpPr>
        <p:spPr>
          <a:xfrm>
            <a:off x="1828800" y="3886200"/>
            <a:ext cx="6400800" cy="838200"/>
          </a:xfrm>
        </p:spPr>
        <p:txBody>
          <a:bodyPr/>
          <a:lstStyle/>
          <a:p>
            <a:pPr algn="l" eaLnBrk="1" hangingPunct="1">
              <a:defRPr/>
            </a:pPr>
            <a:r>
              <a:rPr lang="es-ES_tradnl" dirty="0" smtClean="0"/>
              <a:t>Fabrizio Marcillo </a:t>
            </a:r>
            <a:r>
              <a:rPr lang="es-ES_tradnl" dirty="0" err="1" smtClean="0"/>
              <a:t>Morla</a:t>
            </a:r>
            <a:r>
              <a:rPr lang="es-ES_tradnl" dirty="0" smtClean="0"/>
              <a:t> </a:t>
            </a:r>
            <a:r>
              <a:rPr lang="es-ES_tradnl" dirty="0" err="1" smtClean="0"/>
              <a:t>MBA</a:t>
            </a:r>
            <a:endParaRPr lang="es-ES_tradnl" dirty="0" smtClean="0"/>
          </a:p>
        </p:txBody>
      </p:sp>
      <p:pic>
        <p:nvPicPr>
          <p:cNvPr id="3076" name="Picture 9" descr="Logofimcm"/>
          <p:cNvPicPr>
            <a:picLocks noChangeAspect="1" noChangeArrowheads="1"/>
          </p:cNvPicPr>
          <p:nvPr/>
        </p:nvPicPr>
        <p:blipFill>
          <a:blip r:embed="rId3"/>
          <a:srcRect/>
          <a:stretch>
            <a:fillRect/>
          </a:stretch>
        </p:blipFill>
        <p:spPr bwMode="auto">
          <a:xfrm>
            <a:off x="7162800" y="2286000"/>
            <a:ext cx="1676400" cy="1673225"/>
          </a:xfrm>
          <a:prstGeom prst="rect">
            <a:avLst/>
          </a:prstGeom>
          <a:noFill/>
          <a:ln w="9525">
            <a:noFill/>
            <a:miter lim="800000"/>
            <a:headEnd/>
            <a:tailEnd/>
          </a:ln>
        </p:spPr>
      </p:pic>
      <p:sp>
        <p:nvSpPr>
          <p:cNvPr id="3077" name="Text Box 10"/>
          <p:cNvSpPr txBox="1">
            <a:spLocks noChangeArrowheads="1"/>
          </p:cNvSpPr>
          <p:nvPr/>
        </p:nvSpPr>
        <p:spPr bwMode="auto">
          <a:xfrm>
            <a:off x="4932363" y="4960938"/>
            <a:ext cx="2711450" cy="1200150"/>
          </a:xfrm>
          <a:prstGeom prst="rect">
            <a:avLst/>
          </a:prstGeom>
          <a:noFill/>
          <a:ln w="9525">
            <a:noFill/>
            <a:miter lim="800000"/>
            <a:headEnd/>
            <a:tailEnd/>
          </a:ln>
        </p:spPr>
        <p:txBody>
          <a:bodyPr wrap="none">
            <a:spAutoFit/>
          </a:bodyPr>
          <a:lstStyle/>
          <a:p>
            <a:r>
              <a:rPr lang="en-US">
                <a:hlinkClick r:id="rId4"/>
              </a:rPr>
              <a:t>barcillo@gmail.com</a:t>
            </a:r>
            <a:endParaRPr lang="en-US"/>
          </a:p>
          <a:p>
            <a:r>
              <a:rPr lang="en-US"/>
              <a:t>(593-9) 4194239</a:t>
            </a:r>
          </a:p>
          <a:p>
            <a:endParaRPr lang="es-ES"/>
          </a:p>
        </p:txBody>
      </p:sp>
      <p:pic>
        <p:nvPicPr>
          <p:cNvPr id="3078" name="6 Imagen" descr="espol1-300x299.png"/>
          <p:cNvPicPr>
            <a:picLocks noChangeAspect="1"/>
          </p:cNvPicPr>
          <p:nvPr/>
        </p:nvPicPr>
        <p:blipFill>
          <a:blip r:embed="rId5"/>
          <a:srcRect/>
          <a:stretch>
            <a:fillRect/>
          </a:stretch>
        </p:blipFill>
        <p:spPr bwMode="auto">
          <a:xfrm>
            <a:off x="0" y="2071688"/>
            <a:ext cx="1792288" cy="1785937"/>
          </a:xfrm>
          <a:prstGeom prst="rect">
            <a:avLst/>
          </a:prstGeom>
          <a:noFill/>
          <a:ln w="9525">
            <a:noFill/>
            <a:miter lim="800000"/>
            <a:headEnd/>
            <a:tailEnd/>
          </a:ln>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s-ES_tradnl" sz="2800" smtClean="0"/>
              <a:t>En donde puedo Aplicar la </a:t>
            </a:r>
            <a:br>
              <a:rPr lang="es-ES_tradnl" sz="2800" smtClean="0"/>
            </a:br>
            <a:r>
              <a:rPr lang="es-ES_tradnl" sz="2800" smtClean="0"/>
              <a:t>Evaluación de Proyectos?</a:t>
            </a:r>
            <a:endParaRPr lang="es-ES_tradnl" smtClean="0"/>
          </a:p>
        </p:txBody>
      </p:sp>
      <p:sp>
        <p:nvSpPr>
          <p:cNvPr id="11267" name="Rectangle 3"/>
          <p:cNvSpPr>
            <a:spLocks noGrp="1" noChangeArrowheads="1"/>
          </p:cNvSpPr>
          <p:nvPr>
            <p:ph type="body" idx="1"/>
          </p:nvPr>
        </p:nvSpPr>
        <p:spPr/>
        <p:txBody>
          <a:bodyPr/>
          <a:lstStyle/>
          <a:p>
            <a:pPr>
              <a:defRPr/>
            </a:pPr>
            <a:r>
              <a:rPr lang="es-EC" sz="1800"/>
              <a:t>Cada estudio de inversión es único, pero la metodología puede adaptarse a cualquier proyecto algunas áreas en que se puede usar:</a:t>
            </a:r>
          </a:p>
          <a:p>
            <a:pPr>
              <a:defRPr/>
            </a:pPr>
            <a:endParaRPr lang="es-ES_tradnl" sz="1800"/>
          </a:p>
          <a:p>
            <a:pPr lvl="1">
              <a:defRPr/>
            </a:pPr>
            <a:r>
              <a:rPr lang="es-ES_tradnl" sz="2000"/>
              <a:t>Instalación de una nueva finca/ planta.</a:t>
            </a:r>
          </a:p>
          <a:p>
            <a:pPr lvl="1">
              <a:defRPr/>
            </a:pPr>
            <a:r>
              <a:rPr lang="es-ES_tradnl" sz="2000"/>
              <a:t>Compra de una nueva finca/planta</a:t>
            </a:r>
          </a:p>
          <a:p>
            <a:pPr lvl="1">
              <a:defRPr/>
            </a:pPr>
            <a:r>
              <a:rPr lang="es-ES_tradnl" sz="2000"/>
              <a:t>Cultivo de una nueva especie en una finca ya existente.</a:t>
            </a:r>
          </a:p>
          <a:p>
            <a:pPr lvl="1">
              <a:defRPr/>
            </a:pPr>
            <a:r>
              <a:rPr lang="es-ES_tradnl" sz="2000"/>
              <a:t>Cultivo de una nueva especie en una nueva finca</a:t>
            </a:r>
          </a:p>
          <a:p>
            <a:pPr lvl="1">
              <a:defRPr/>
            </a:pPr>
            <a:r>
              <a:rPr lang="es-ES_tradnl" sz="2000"/>
              <a:t>Ampliación de la capacidad instalada.</a:t>
            </a:r>
          </a:p>
          <a:p>
            <a:pPr lvl="1">
              <a:defRPr/>
            </a:pPr>
            <a:r>
              <a:rPr lang="es-ES_tradnl" sz="2000"/>
              <a:t>Sustitución de equipos o maquinaria.</a:t>
            </a:r>
          </a:p>
          <a:p>
            <a:pPr lvl="1">
              <a:defRPr/>
            </a:pPr>
            <a:r>
              <a:rPr lang="es-ES_tradnl" sz="2000"/>
              <a:t>Cambio de políticas de manejo / Uso de distintos productos.</a:t>
            </a:r>
          </a:p>
          <a:p>
            <a:pPr lvl="1">
              <a:defRPr/>
            </a:pPr>
            <a:r>
              <a:rPr lang="es-ES_tradnl" sz="2000"/>
              <a:t>Integración o Outsourcing? </a:t>
            </a:r>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267">
                                            <p:txEl>
                                              <p:pRg st="2" end="2"/>
                                            </p:txEl>
                                          </p:spTgt>
                                        </p:tgtEl>
                                        <p:attrNameLst>
                                          <p:attrName>style.visibility</p:attrName>
                                        </p:attrNameLst>
                                      </p:cBhvr>
                                      <p:to>
                                        <p:strVal val="visible"/>
                                      </p:to>
                                    </p:set>
                                    <p:anim calcmode="lin" valueType="num">
                                      <p:cBhvr additive="base">
                                        <p:cTn id="13" dur="500" fill="hold"/>
                                        <p:tgtEl>
                                          <p:spTgt spid="1126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12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267">
                                            <p:txEl>
                                              <p:pRg st="3" end="3"/>
                                            </p:txEl>
                                          </p:spTgt>
                                        </p:tgtEl>
                                        <p:attrNameLst>
                                          <p:attrName>style.visibility</p:attrName>
                                        </p:attrNameLst>
                                      </p:cBhvr>
                                      <p:to>
                                        <p:strVal val="visible"/>
                                      </p:to>
                                    </p:set>
                                    <p:anim calcmode="lin" valueType="num">
                                      <p:cBhvr additive="base">
                                        <p:cTn id="19" dur="500" fill="hold"/>
                                        <p:tgtEl>
                                          <p:spTgt spid="11267">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2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1267">
                                            <p:txEl>
                                              <p:pRg st="4" end="4"/>
                                            </p:txEl>
                                          </p:spTgt>
                                        </p:tgtEl>
                                        <p:attrNameLst>
                                          <p:attrName>style.visibility</p:attrName>
                                        </p:attrNameLst>
                                      </p:cBhvr>
                                      <p:to>
                                        <p:strVal val="visible"/>
                                      </p:to>
                                    </p:set>
                                    <p:anim calcmode="lin" valueType="num">
                                      <p:cBhvr additive="base">
                                        <p:cTn id="25" dur="500" fill="hold"/>
                                        <p:tgtEl>
                                          <p:spTgt spid="11267">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12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1267">
                                            <p:txEl>
                                              <p:pRg st="5" end="5"/>
                                            </p:txEl>
                                          </p:spTgt>
                                        </p:tgtEl>
                                        <p:attrNameLst>
                                          <p:attrName>style.visibility</p:attrName>
                                        </p:attrNameLst>
                                      </p:cBhvr>
                                      <p:to>
                                        <p:strVal val="visible"/>
                                      </p:to>
                                    </p:set>
                                    <p:anim calcmode="lin" valueType="num">
                                      <p:cBhvr additive="base">
                                        <p:cTn id="31" dur="500" fill="hold"/>
                                        <p:tgtEl>
                                          <p:spTgt spid="1126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12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1267">
                                            <p:txEl>
                                              <p:pRg st="6" end="6"/>
                                            </p:txEl>
                                          </p:spTgt>
                                        </p:tgtEl>
                                        <p:attrNameLst>
                                          <p:attrName>style.visibility</p:attrName>
                                        </p:attrNameLst>
                                      </p:cBhvr>
                                      <p:to>
                                        <p:strVal val="visible"/>
                                      </p:to>
                                    </p:set>
                                    <p:anim calcmode="lin" valueType="num">
                                      <p:cBhvr additive="base">
                                        <p:cTn id="37" dur="500" fill="hold"/>
                                        <p:tgtEl>
                                          <p:spTgt spid="11267">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126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1267">
                                            <p:txEl>
                                              <p:pRg st="7" end="7"/>
                                            </p:txEl>
                                          </p:spTgt>
                                        </p:tgtEl>
                                        <p:attrNameLst>
                                          <p:attrName>style.visibility</p:attrName>
                                        </p:attrNameLst>
                                      </p:cBhvr>
                                      <p:to>
                                        <p:strVal val="visible"/>
                                      </p:to>
                                    </p:set>
                                    <p:anim calcmode="lin" valueType="num">
                                      <p:cBhvr additive="base">
                                        <p:cTn id="43" dur="500" fill="hold"/>
                                        <p:tgtEl>
                                          <p:spTgt spid="1126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126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1267">
                                            <p:txEl>
                                              <p:pRg st="8" end="8"/>
                                            </p:txEl>
                                          </p:spTgt>
                                        </p:tgtEl>
                                        <p:attrNameLst>
                                          <p:attrName>style.visibility</p:attrName>
                                        </p:attrNameLst>
                                      </p:cBhvr>
                                      <p:to>
                                        <p:strVal val="visible"/>
                                      </p:to>
                                    </p:set>
                                    <p:anim calcmode="lin" valueType="num">
                                      <p:cBhvr additive="base">
                                        <p:cTn id="49" dur="500" fill="hold"/>
                                        <p:tgtEl>
                                          <p:spTgt spid="11267">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126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1267">
                                            <p:txEl>
                                              <p:pRg st="9" end="9"/>
                                            </p:txEl>
                                          </p:spTgt>
                                        </p:tgtEl>
                                        <p:attrNameLst>
                                          <p:attrName>style.visibility</p:attrName>
                                        </p:attrNameLst>
                                      </p:cBhvr>
                                      <p:to>
                                        <p:strVal val="visible"/>
                                      </p:to>
                                    </p:set>
                                    <p:anim calcmode="lin" valueType="num">
                                      <p:cBhvr additive="base">
                                        <p:cTn id="55" dur="500" fill="hold"/>
                                        <p:tgtEl>
                                          <p:spTgt spid="11267">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126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s-ES_tradnl" sz="2800" smtClean="0"/>
              <a:t>Etapas de un Proyecto de Acuicultura </a:t>
            </a:r>
            <a:endParaRPr lang="es-ES_tradnl" smtClean="0"/>
          </a:p>
        </p:txBody>
      </p:sp>
      <p:sp>
        <p:nvSpPr>
          <p:cNvPr id="13315" name="Rectangle 3"/>
          <p:cNvSpPr>
            <a:spLocks noGrp="1" noChangeArrowheads="1"/>
          </p:cNvSpPr>
          <p:nvPr>
            <p:ph type="body" idx="1"/>
          </p:nvPr>
        </p:nvSpPr>
        <p:spPr/>
        <p:txBody>
          <a:bodyPr/>
          <a:lstStyle/>
          <a:p>
            <a:pPr>
              <a:defRPr/>
            </a:pPr>
            <a:r>
              <a:rPr lang="es-EC" sz="2000"/>
              <a:t>Se distinguen tres niveles de profundidad en un estudio de evaluación de proyectos:</a:t>
            </a:r>
            <a:endParaRPr lang="es-EC" sz="1800"/>
          </a:p>
          <a:p>
            <a:pPr>
              <a:defRPr/>
            </a:pPr>
            <a:endParaRPr lang="es-ES_tradnl" sz="1800"/>
          </a:p>
          <a:p>
            <a:pPr lvl="1">
              <a:defRPr/>
            </a:pPr>
            <a:r>
              <a:rPr lang="es-ES_tradnl" sz="2400"/>
              <a:t>Perfil</a:t>
            </a:r>
          </a:p>
          <a:p>
            <a:pPr lvl="1">
              <a:defRPr/>
            </a:pPr>
            <a:endParaRPr lang="es-ES_tradnl" sz="2400"/>
          </a:p>
          <a:p>
            <a:pPr lvl="1">
              <a:defRPr/>
            </a:pPr>
            <a:r>
              <a:rPr lang="es-ES_tradnl" sz="2400"/>
              <a:t>Estudios de Prefactibilidad</a:t>
            </a:r>
          </a:p>
          <a:p>
            <a:pPr lvl="1">
              <a:defRPr/>
            </a:pPr>
            <a:endParaRPr lang="es-ES_tradnl" sz="2400"/>
          </a:p>
          <a:p>
            <a:pPr lvl="1">
              <a:defRPr/>
            </a:pPr>
            <a:r>
              <a:rPr lang="es-ES_tradnl" sz="2400"/>
              <a:t>Administración del Proyecto</a:t>
            </a:r>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315">
                                            <p:txEl>
                                              <p:pRg st="2" end="2"/>
                                            </p:txEl>
                                          </p:spTgt>
                                        </p:tgtEl>
                                        <p:attrNameLst>
                                          <p:attrName>style.visibility</p:attrName>
                                        </p:attrNameLst>
                                      </p:cBhvr>
                                      <p:to>
                                        <p:strVal val="visible"/>
                                      </p:to>
                                    </p:set>
                                    <p:anim calcmode="lin" valueType="num">
                                      <p:cBhvr additive="base">
                                        <p:cTn id="13" dur="500" fill="hold"/>
                                        <p:tgtEl>
                                          <p:spTgt spid="1331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33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3315">
                                            <p:txEl>
                                              <p:pRg st="4" end="4"/>
                                            </p:txEl>
                                          </p:spTgt>
                                        </p:tgtEl>
                                        <p:attrNameLst>
                                          <p:attrName>style.visibility</p:attrName>
                                        </p:attrNameLst>
                                      </p:cBhvr>
                                      <p:to>
                                        <p:strVal val="visible"/>
                                      </p:to>
                                    </p:set>
                                    <p:anim calcmode="lin" valueType="num">
                                      <p:cBhvr additive="base">
                                        <p:cTn id="19" dur="500" fill="hold"/>
                                        <p:tgtEl>
                                          <p:spTgt spid="1331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33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3315">
                                            <p:txEl>
                                              <p:pRg st="6" end="6"/>
                                            </p:txEl>
                                          </p:spTgt>
                                        </p:tgtEl>
                                        <p:attrNameLst>
                                          <p:attrName>style.visibility</p:attrName>
                                        </p:attrNameLst>
                                      </p:cBhvr>
                                      <p:to>
                                        <p:strVal val="visible"/>
                                      </p:to>
                                    </p:set>
                                    <p:anim calcmode="lin" valueType="num">
                                      <p:cBhvr additive="base">
                                        <p:cTn id="25" dur="500" fill="hold"/>
                                        <p:tgtEl>
                                          <p:spTgt spid="13315">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331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s-ES_tradnl" sz="2800" smtClean="0"/>
              <a:t>Perfil</a:t>
            </a:r>
            <a:endParaRPr lang="es-ES_tradnl" smtClean="0"/>
          </a:p>
        </p:txBody>
      </p:sp>
      <p:sp>
        <p:nvSpPr>
          <p:cNvPr id="14339" name="Rectangle 3"/>
          <p:cNvSpPr>
            <a:spLocks noGrp="1" noChangeArrowheads="1"/>
          </p:cNvSpPr>
          <p:nvPr>
            <p:ph type="body" idx="1"/>
          </p:nvPr>
        </p:nvSpPr>
        <p:spPr/>
        <p:txBody>
          <a:bodyPr/>
          <a:lstStyle/>
          <a:p>
            <a:pPr algn="just">
              <a:defRPr/>
            </a:pPr>
            <a:r>
              <a:rPr lang="es-EC" sz="2000"/>
              <a:t>El nivel más simple de la evaluación (gran visión/identificación idea)</a:t>
            </a:r>
          </a:p>
          <a:p>
            <a:pPr algn="just">
              <a:defRPr/>
            </a:pPr>
            <a:r>
              <a:rPr lang="es-EC" sz="2000"/>
              <a:t>Información existente, sentido común, experiencia y </a:t>
            </a:r>
            <a:r>
              <a:rPr lang="es-EC" sz="2000" b="1"/>
              <a:t>“</a:t>
            </a:r>
            <a:r>
              <a:rPr lang="en-US" sz="2000"/>
              <a:t>feeling</a:t>
            </a:r>
            <a:r>
              <a:rPr lang="es-EC" sz="2000" b="1"/>
              <a:t>”</a:t>
            </a:r>
            <a:r>
              <a:rPr lang="es-EC" sz="2000"/>
              <a:t>.</a:t>
            </a:r>
          </a:p>
          <a:p>
            <a:pPr algn="just">
              <a:defRPr/>
            </a:pPr>
            <a:r>
              <a:rPr lang="es-EC" sz="2000"/>
              <a:t>Cálculos </a:t>
            </a:r>
            <a:r>
              <a:rPr lang="es-EC" sz="2000" u="sng"/>
              <a:t>globales</a:t>
            </a:r>
            <a:r>
              <a:rPr lang="es-EC" sz="2000"/>
              <a:t> de las inversiones, los costos y los ingresos.</a:t>
            </a:r>
          </a:p>
          <a:p>
            <a:pPr algn="just">
              <a:defRPr/>
            </a:pPr>
            <a:r>
              <a:rPr lang="es-EC" sz="2000"/>
              <a:t>No entrar a  investigaciones de campo.</a:t>
            </a:r>
          </a:p>
          <a:p>
            <a:pPr>
              <a:defRPr/>
            </a:pPr>
            <a:r>
              <a:rPr lang="es-EC" sz="2000"/>
              <a:t>Deja mas incógnitas que respuestas. </a:t>
            </a:r>
          </a:p>
          <a:p>
            <a:pPr>
              <a:defRPr/>
            </a:pPr>
            <a:r>
              <a:rPr lang="es-EC" sz="2000"/>
              <a:t>Investigación a incógnitas en la siguiente fase.</a:t>
            </a:r>
          </a:p>
          <a:p>
            <a:pPr>
              <a:defRPr/>
            </a:pPr>
            <a:r>
              <a:rPr lang="es-EC" sz="2000"/>
              <a:t>Objetivo: filtrar a </a:t>
            </a:r>
            <a:r>
              <a:rPr lang="es-EC" sz="2000" u="sng"/>
              <a:t>bajo costo</a:t>
            </a:r>
            <a:r>
              <a:rPr lang="es-EC" sz="2000"/>
              <a:t> proyectos que, que serían descartados en siguiente fase </a:t>
            </a:r>
            <a:r>
              <a:rPr lang="es-EC" sz="2000">
                <a:ea typeface="MS Gothic" pitchFamily="49" charset="-128"/>
              </a:rPr>
              <a:t>⇒</a:t>
            </a:r>
            <a:r>
              <a:rPr lang="es-EC" sz="2000"/>
              <a:t> con un mayor costo</a:t>
            </a:r>
            <a:endParaRPr lang="es-ES_tradnl" sz="2000"/>
          </a:p>
          <a:p>
            <a:pPr>
              <a:defRPr/>
            </a:pPr>
            <a:r>
              <a:rPr lang="es-EC" sz="2000"/>
              <a:t>Principales pasos en esta etapa:</a:t>
            </a:r>
          </a:p>
          <a:p>
            <a:pPr lvl="1">
              <a:defRPr/>
            </a:pPr>
            <a:r>
              <a:rPr lang="es-EC" sz="1800"/>
              <a:t>La idea del proyecto, </a:t>
            </a:r>
          </a:p>
          <a:p>
            <a:pPr lvl="1">
              <a:defRPr/>
            </a:pPr>
            <a:r>
              <a:rPr lang="es-EC" sz="1800"/>
              <a:t>Detección de necesidades </a:t>
            </a:r>
          </a:p>
          <a:p>
            <a:pPr lvl="1">
              <a:defRPr/>
            </a:pPr>
            <a:r>
              <a:rPr lang="es-EC" sz="1800"/>
              <a:t>Análisis del entorno.</a:t>
            </a:r>
          </a:p>
          <a:p>
            <a:pPr algn="just">
              <a:defRPr/>
            </a:pP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additive="base">
                                        <p:cTn id="7" dur="500" fill="hold"/>
                                        <p:tgtEl>
                                          <p:spTgt spid="1433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433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339">
                                            <p:txEl>
                                              <p:pRg st="1" end="1"/>
                                            </p:txEl>
                                          </p:spTgt>
                                        </p:tgtEl>
                                        <p:attrNameLst>
                                          <p:attrName>style.visibility</p:attrName>
                                        </p:attrNameLst>
                                      </p:cBhvr>
                                      <p:to>
                                        <p:strVal val="visible"/>
                                      </p:to>
                                    </p:set>
                                    <p:anim calcmode="lin" valueType="num">
                                      <p:cBhvr additive="base">
                                        <p:cTn id="13" dur="500" fill="hold"/>
                                        <p:tgtEl>
                                          <p:spTgt spid="1433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433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339">
                                            <p:txEl>
                                              <p:pRg st="2" end="2"/>
                                            </p:txEl>
                                          </p:spTgt>
                                        </p:tgtEl>
                                        <p:attrNameLst>
                                          <p:attrName>style.visibility</p:attrName>
                                        </p:attrNameLst>
                                      </p:cBhvr>
                                      <p:to>
                                        <p:strVal val="visible"/>
                                      </p:to>
                                    </p:set>
                                    <p:anim calcmode="lin" valueType="num">
                                      <p:cBhvr additive="base">
                                        <p:cTn id="19" dur="500" fill="hold"/>
                                        <p:tgtEl>
                                          <p:spTgt spid="1433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43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4339">
                                            <p:txEl>
                                              <p:pRg st="3" end="3"/>
                                            </p:txEl>
                                          </p:spTgt>
                                        </p:tgtEl>
                                        <p:attrNameLst>
                                          <p:attrName>style.visibility</p:attrName>
                                        </p:attrNameLst>
                                      </p:cBhvr>
                                      <p:to>
                                        <p:strVal val="visible"/>
                                      </p:to>
                                    </p:set>
                                    <p:anim calcmode="lin" valueType="num">
                                      <p:cBhvr additive="base">
                                        <p:cTn id="25" dur="500" fill="hold"/>
                                        <p:tgtEl>
                                          <p:spTgt spid="1433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43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4339">
                                            <p:txEl>
                                              <p:pRg st="4" end="4"/>
                                            </p:txEl>
                                          </p:spTgt>
                                        </p:tgtEl>
                                        <p:attrNameLst>
                                          <p:attrName>style.visibility</p:attrName>
                                        </p:attrNameLst>
                                      </p:cBhvr>
                                      <p:to>
                                        <p:strVal val="visible"/>
                                      </p:to>
                                    </p:set>
                                    <p:anim calcmode="lin" valueType="num">
                                      <p:cBhvr additive="base">
                                        <p:cTn id="31" dur="500" fill="hold"/>
                                        <p:tgtEl>
                                          <p:spTgt spid="1433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43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4339">
                                            <p:txEl>
                                              <p:pRg st="5" end="5"/>
                                            </p:txEl>
                                          </p:spTgt>
                                        </p:tgtEl>
                                        <p:attrNameLst>
                                          <p:attrName>style.visibility</p:attrName>
                                        </p:attrNameLst>
                                      </p:cBhvr>
                                      <p:to>
                                        <p:strVal val="visible"/>
                                      </p:to>
                                    </p:set>
                                    <p:anim calcmode="lin" valueType="num">
                                      <p:cBhvr additive="base">
                                        <p:cTn id="37" dur="500" fill="hold"/>
                                        <p:tgtEl>
                                          <p:spTgt spid="14339">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433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4339">
                                            <p:txEl>
                                              <p:pRg st="6" end="6"/>
                                            </p:txEl>
                                          </p:spTgt>
                                        </p:tgtEl>
                                        <p:attrNameLst>
                                          <p:attrName>style.visibility</p:attrName>
                                        </p:attrNameLst>
                                      </p:cBhvr>
                                      <p:to>
                                        <p:strVal val="visible"/>
                                      </p:to>
                                    </p:set>
                                    <p:anim calcmode="lin" valueType="num">
                                      <p:cBhvr additive="base">
                                        <p:cTn id="43" dur="500" fill="hold"/>
                                        <p:tgtEl>
                                          <p:spTgt spid="14339">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433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4339">
                                            <p:txEl>
                                              <p:pRg st="7" end="7"/>
                                            </p:txEl>
                                          </p:spTgt>
                                        </p:tgtEl>
                                        <p:attrNameLst>
                                          <p:attrName>style.visibility</p:attrName>
                                        </p:attrNameLst>
                                      </p:cBhvr>
                                      <p:to>
                                        <p:strVal val="visible"/>
                                      </p:to>
                                    </p:set>
                                    <p:anim calcmode="lin" valueType="num">
                                      <p:cBhvr additive="base">
                                        <p:cTn id="49" dur="500" fill="hold"/>
                                        <p:tgtEl>
                                          <p:spTgt spid="14339">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4339">
                                            <p:txEl>
                                              <p:pRg st="7" end="7"/>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14339">
                                            <p:txEl>
                                              <p:pRg st="8" end="8"/>
                                            </p:txEl>
                                          </p:spTgt>
                                        </p:tgtEl>
                                        <p:attrNameLst>
                                          <p:attrName>style.visibility</p:attrName>
                                        </p:attrNameLst>
                                      </p:cBhvr>
                                      <p:to>
                                        <p:strVal val="visible"/>
                                      </p:to>
                                    </p:set>
                                    <p:anim calcmode="lin" valueType="num">
                                      <p:cBhvr additive="base">
                                        <p:cTn id="53" dur="500" fill="hold"/>
                                        <p:tgtEl>
                                          <p:spTgt spid="14339">
                                            <p:txEl>
                                              <p:pRg st="8" end="8"/>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14339">
                                            <p:txEl>
                                              <p:pRg st="8" end="8"/>
                                            </p:txEl>
                                          </p:spTgt>
                                        </p:tgtEl>
                                        <p:attrNameLst>
                                          <p:attrName>ppt_y</p:attrName>
                                        </p:attrNameLst>
                                      </p:cBhvr>
                                      <p:tavLst>
                                        <p:tav tm="0">
                                          <p:val>
                                            <p:strVal val="#ppt_y"/>
                                          </p:val>
                                        </p:tav>
                                        <p:tav tm="100000">
                                          <p:val>
                                            <p:strVal val="#ppt_y"/>
                                          </p:val>
                                        </p:tav>
                                      </p:tavLst>
                                    </p:anim>
                                  </p:childTnLst>
                                </p:cTn>
                              </p:par>
                              <p:par>
                                <p:cTn id="55" presetID="2" presetClass="entr" presetSubtype="8" fill="hold" grpId="0" nodeType="withEffect">
                                  <p:stCondLst>
                                    <p:cond delay="0"/>
                                  </p:stCondLst>
                                  <p:childTnLst>
                                    <p:set>
                                      <p:cBhvr>
                                        <p:cTn id="56" dur="1" fill="hold">
                                          <p:stCondLst>
                                            <p:cond delay="0"/>
                                          </p:stCondLst>
                                        </p:cTn>
                                        <p:tgtEl>
                                          <p:spTgt spid="14339">
                                            <p:txEl>
                                              <p:pRg st="9" end="9"/>
                                            </p:txEl>
                                          </p:spTgt>
                                        </p:tgtEl>
                                        <p:attrNameLst>
                                          <p:attrName>style.visibility</p:attrName>
                                        </p:attrNameLst>
                                      </p:cBhvr>
                                      <p:to>
                                        <p:strVal val="visible"/>
                                      </p:to>
                                    </p:set>
                                    <p:anim calcmode="lin" valueType="num">
                                      <p:cBhvr additive="base">
                                        <p:cTn id="57" dur="500" fill="hold"/>
                                        <p:tgtEl>
                                          <p:spTgt spid="14339">
                                            <p:txEl>
                                              <p:pRg st="9" end="9"/>
                                            </p:txEl>
                                          </p:spTgt>
                                        </p:tgtEl>
                                        <p:attrNameLst>
                                          <p:attrName>ppt_x</p:attrName>
                                        </p:attrNameLst>
                                      </p:cBhvr>
                                      <p:tavLst>
                                        <p:tav tm="0">
                                          <p:val>
                                            <p:strVal val="0-#ppt_w/2"/>
                                          </p:val>
                                        </p:tav>
                                        <p:tav tm="100000">
                                          <p:val>
                                            <p:strVal val="#ppt_x"/>
                                          </p:val>
                                        </p:tav>
                                      </p:tavLst>
                                    </p:anim>
                                    <p:anim calcmode="lin" valueType="num">
                                      <p:cBhvr additive="base">
                                        <p:cTn id="58" dur="500" fill="hold"/>
                                        <p:tgtEl>
                                          <p:spTgt spid="14339">
                                            <p:txEl>
                                              <p:pRg st="9" end="9"/>
                                            </p:txEl>
                                          </p:spTgt>
                                        </p:tgtEl>
                                        <p:attrNameLst>
                                          <p:attrName>ppt_y</p:attrName>
                                        </p:attrNameLst>
                                      </p:cBhvr>
                                      <p:tavLst>
                                        <p:tav tm="0">
                                          <p:val>
                                            <p:strVal val="#ppt_y"/>
                                          </p:val>
                                        </p:tav>
                                        <p:tav tm="100000">
                                          <p:val>
                                            <p:strVal val="#ppt_y"/>
                                          </p:val>
                                        </p:tav>
                                      </p:tavLst>
                                    </p:anim>
                                  </p:childTnLst>
                                </p:cTn>
                              </p:par>
                              <p:par>
                                <p:cTn id="59" presetID="2" presetClass="entr" presetSubtype="8" fill="hold" grpId="0" nodeType="withEffect">
                                  <p:stCondLst>
                                    <p:cond delay="0"/>
                                  </p:stCondLst>
                                  <p:childTnLst>
                                    <p:set>
                                      <p:cBhvr>
                                        <p:cTn id="60" dur="1" fill="hold">
                                          <p:stCondLst>
                                            <p:cond delay="0"/>
                                          </p:stCondLst>
                                        </p:cTn>
                                        <p:tgtEl>
                                          <p:spTgt spid="14339">
                                            <p:txEl>
                                              <p:pRg st="10" end="10"/>
                                            </p:txEl>
                                          </p:spTgt>
                                        </p:tgtEl>
                                        <p:attrNameLst>
                                          <p:attrName>style.visibility</p:attrName>
                                        </p:attrNameLst>
                                      </p:cBhvr>
                                      <p:to>
                                        <p:strVal val="visible"/>
                                      </p:to>
                                    </p:set>
                                    <p:anim calcmode="lin" valueType="num">
                                      <p:cBhvr additive="base">
                                        <p:cTn id="61" dur="500" fill="hold"/>
                                        <p:tgtEl>
                                          <p:spTgt spid="14339">
                                            <p:txEl>
                                              <p:pRg st="10" end="10"/>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4339">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s-ES_tradnl" sz="2800" smtClean="0"/>
              <a:t>Perfil.- Idea</a:t>
            </a:r>
            <a:endParaRPr lang="es-ES_tradnl" smtClean="0"/>
          </a:p>
        </p:txBody>
      </p:sp>
      <p:sp>
        <p:nvSpPr>
          <p:cNvPr id="33795" name="Rectangle 3"/>
          <p:cNvSpPr>
            <a:spLocks noGrp="1" noChangeArrowheads="1"/>
          </p:cNvSpPr>
          <p:nvPr>
            <p:ph type="body" idx="1"/>
          </p:nvPr>
        </p:nvSpPr>
        <p:spPr/>
        <p:txBody>
          <a:bodyPr/>
          <a:lstStyle/>
          <a:p>
            <a:pPr algn="just">
              <a:defRPr/>
            </a:pPr>
            <a:r>
              <a:rPr lang="es-EC" sz="2000"/>
              <a:t>Todo empieza con una idea. </a:t>
            </a:r>
          </a:p>
          <a:p>
            <a:pPr algn="just">
              <a:defRPr/>
            </a:pPr>
            <a:r>
              <a:rPr lang="es-EC" sz="2000"/>
              <a:t>Cada una de las etapas siguientes es una profundización de la idea inicial</a:t>
            </a:r>
          </a:p>
          <a:p>
            <a:pPr lvl="1" algn="just">
              <a:defRPr/>
            </a:pPr>
            <a:r>
              <a:rPr lang="es-EC" sz="1800"/>
              <a:t>Conocimiento.</a:t>
            </a:r>
          </a:p>
          <a:p>
            <a:pPr lvl="1" algn="just">
              <a:defRPr/>
            </a:pPr>
            <a:r>
              <a:rPr lang="es-EC" sz="1800"/>
              <a:t>Investigación.</a:t>
            </a:r>
          </a:p>
          <a:p>
            <a:pPr lvl="1" algn="just">
              <a:defRPr/>
            </a:pPr>
            <a:r>
              <a:rPr lang="es-EC" sz="1800"/>
              <a:t>Análisis. </a:t>
            </a:r>
          </a:p>
          <a:p>
            <a:pPr algn="just">
              <a:defRPr/>
            </a:pPr>
            <a:r>
              <a:rPr lang="es-EC" sz="1800"/>
              <a:t>No importa de donde provenga la idea. La misma semilla puede dar diferentes frutos en diferentes mentes. </a:t>
            </a:r>
          </a:p>
          <a:p>
            <a:pPr algn="just">
              <a:defRPr/>
            </a:pPr>
            <a:r>
              <a:rPr lang="es-EC" sz="1800"/>
              <a:t>Lo importante es que al fin esta semilla de idea se concreta en un plan general que debe de tener un marco de desarrollo específico de donde el proyecto surgirá. </a:t>
            </a:r>
          </a:p>
          <a:p>
            <a:pPr algn="just">
              <a:defRPr/>
            </a:pPr>
            <a:endParaRPr lang="es-EC" sz="1800"/>
          </a:p>
          <a:p>
            <a:pPr algn="just">
              <a:defRPr/>
            </a:pPr>
            <a:endParaRPr lang="es-ES_tradnl"/>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3795">
                                            <p:txEl>
                                              <p:pRg st="0" end="0"/>
                                            </p:txEl>
                                          </p:spTgt>
                                        </p:tgtEl>
                                        <p:attrNameLst>
                                          <p:attrName>style.visibility</p:attrName>
                                        </p:attrNameLst>
                                      </p:cBhvr>
                                      <p:to>
                                        <p:strVal val="visible"/>
                                      </p:to>
                                    </p:set>
                                    <p:anim calcmode="lin" valueType="num">
                                      <p:cBhvr additive="base">
                                        <p:cTn id="7" dur="500" fill="hold"/>
                                        <p:tgtEl>
                                          <p:spTgt spid="337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37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3795">
                                            <p:txEl>
                                              <p:pRg st="1" end="1"/>
                                            </p:txEl>
                                          </p:spTgt>
                                        </p:tgtEl>
                                        <p:attrNameLst>
                                          <p:attrName>style.visibility</p:attrName>
                                        </p:attrNameLst>
                                      </p:cBhvr>
                                      <p:to>
                                        <p:strVal val="visible"/>
                                      </p:to>
                                    </p:set>
                                    <p:anim calcmode="lin" valueType="num">
                                      <p:cBhvr additive="base">
                                        <p:cTn id="13" dur="500" fill="hold"/>
                                        <p:tgtEl>
                                          <p:spTgt spid="337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379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33795">
                                            <p:txEl>
                                              <p:pRg st="2" end="2"/>
                                            </p:txEl>
                                          </p:spTgt>
                                        </p:tgtEl>
                                        <p:attrNameLst>
                                          <p:attrName>style.visibility</p:attrName>
                                        </p:attrNameLst>
                                      </p:cBhvr>
                                      <p:to>
                                        <p:strVal val="visible"/>
                                      </p:to>
                                    </p:set>
                                    <p:anim calcmode="lin" valueType="num">
                                      <p:cBhvr additive="base">
                                        <p:cTn id="17" dur="500" fill="hold"/>
                                        <p:tgtEl>
                                          <p:spTgt spid="3379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379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33795">
                                            <p:txEl>
                                              <p:pRg st="3" end="3"/>
                                            </p:txEl>
                                          </p:spTgt>
                                        </p:tgtEl>
                                        <p:attrNameLst>
                                          <p:attrName>style.visibility</p:attrName>
                                        </p:attrNameLst>
                                      </p:cBhvr>
                                      <p:to>
                                        <p:strVal val="visible"/>
                                      </p:to>
                                    </p:set>
                                    <p:anim calcmode="lin" valueType="num">
                                      <p:cBhvr additive="base">
                                        <p:cTn id="21" dur="500" fill="hold"/>
                                        <p:tgtEl>
                                          <p:spTgt spid="3379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33795">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33795">
                                            <p:txEl>
                                              <p:pRg st="4" end="4"/>
                                            </p:txEl>
                                          </p:spTgt>
                                        </p:tgtEl>
                                        <p:attrNameLst>
                                          <p:attrName>style.visibility</p:attrName>
                                        </p:attrNameLst>
                                      </p:cBhvr>
                                      <p:to>
                                        <p:strVal val="visible"/>
                                      </p:to>
                                    </p:set>
                                    <p:anim calcmode="lin" valueType="num">
                                      <p:cBhvr additive="base">
                                        <p:cTn id="25" dur="500" fill="hold"/>
                                        <p:tgtEl>
                                          <p:spTgt spid="3379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37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3795">
                                            <p:txEl>
                                              <p:pRg st="5" end="5"/>
                                            </p:txEl>
                                          </p:spTgt>
                                        </p:tgtEl>
                                        <p:attrNameLst>
                                          <p:attrName>style.visibility</p:attrName>
                                        </p:attrNameLst>
                                      </p:cBhvr>
                                      <p:to>
                                        <p:strVal val="visible"/>
                                      </p:to>
                                    </p:set>
                                    <p:anim calcmode="lin" valueType="num">
                                      <p:cBhvr additive="base">
                                        <p:cTn id="31" dur="500" fill="hold"/>
                                        <p:tgtEl>
                                          <p:spTgt spid="3379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37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3795">
                                            <p:txEl>
                                              <p:pRg st="6" end="6"/>
                                            </p:txEl>
                                          </p:spTgt>
                                        </p:tgtEl>
                                        <p:attrNameLst>
                                          <p:attrName>style.visibility</p:attrName>
                                        </p:attrNameLst>
                                      </p:cBhvr>
                                      <p:to>
                                        <p:strVal val="visible"/>
                                      </p:to>
                                    </p:set>
                                    <p:anim calcmode="lin" valueType="num">
                                      <p:cBhvr additive="base">
                                        <p:cTn id="37" dur="500" fill="hold"/>
                                        <p:tgtEl>
                                          <p:spTgt spid="3379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3795">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s-ES_tradnl" sz="2800" smtClean="0"/>
              <a:t>Perfil.- Detección de Necesidades</a:t>
            </a:r>
            <a:endParaRPr lang="es-ES_tradnl" smtClean="0"/>
          </a:p>
        </p:txBody>
      </p:sp>
      <p:sp>
        <p:nvSpPr>
          <p:cNvPr id="34819" name="Rectangle 3"/>
          <p:cNvSpPr>
            <a:spLocks noGrp="1" noChangeArrowheads="1"/>
          </p:cNvSpPr>
          <p:nvPr>
            <p:ph type="body" idx="1"/>
          </p:nvPr>
        </p:nvSpPr>
        <p:spPr/>
        <p:txBody>
          <a:bodyPr/>
          <a:lstStyle/>
          <a:p>
            <a:pPr algn="just">
              <a:defRPr/>
            </a:pPr>
            <a:r>
              <a:rPr lang="es-EC" sz="2000"/>
              <a:t>Depende grandemente de las experiencias del generador del proyecto.</a:t>
            </a:r>
          </a:p>
          <a:p>
            <a:pPr algn="just">
              <a:defRPr/>
            </a:pPr>
            <a:r>
              <a:rPr lang="es-EC" sz="2000"/>
              <a:t>En esta fase se asumen muchas cosas que se desconocen basados en las experiencias y gustos particulares.</a:t>
            </a:r>
          </a:p>
          <a:p>
            <a:pPr algn="just">
              <a:defRPr/>
            </a:pPr>
            <a:r>
              <a:rPr lang="es-EC" sz="2000"/>
              <a:t>No hay un estudio de mercado formal, pero se estima en forma general cual será la reacción del mismo al producto que el proyecto brindará. </a:t>
            </a:r>
          </a:p>
          <a:p>
            <a:pPr algn="just">
              <a:defRPr/>
            </a:pPr>
            <a:r>
              <a:rPr lang="es-EC" sz="2000"/>
              <a:t>No se sabe de exactamente que precio o que volumen de ventas se pueda conseguir, pero se estiman de manera general. </a:t>
            </a:r>
          </a:p>
          <a:p>
            <a:pPr algn="just">
              <a:defRPr/>
            </a:pPr>
            <a:r>
              <a:rPr lang="es-EC" sz="2000"/>
              <a:t>Puede que no se sepa si el producto se pueda cultivar / elaborar, pero hay la posibilidad de que pueda ser así. </a:t>
            </a:r>
          </a:p>
          <a:p>
            <a:pPr algn="just">
              <a:defRPr/>
            </a:pP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19">
                                            <p:txEl>
                                              <p:pRg st="0" end="0"/>
                                            </p:txEl>
                                          </p:spTgt>
                                        </p:tgtEl>
                                        <p:attrNameLst>
                                          <p:attrName>style.visibility</p:attrName>
                                        </p:attrNameLst>
                                      </p:cBhvr>
                                      <p:to>
                                        <p:strVal val="visible"/>
                                      </p:to>
                                    </p:set>
                                    <p:anim calcmode="lin" valueType="num">
                                      <p:cBhvr additive="base">
                                        <p:cTn id="7" dur="500" fill="hold"/>
                                        <p:tgtEl>
                                          <p:spTgt spid="348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48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19">
                                            <p:txEl>
                                              <p:pRg st="1" end="1"/>
                                            </p:txEl>
                                          </p:spTgt>
                                        </p:tgtEl>
                                        <p:attrNameLst>
                                          <p:attrName>style.visibility</p:attrName>
                                        </p:attrNameLst>
                                      </p:cBhvr>
                                      <p:to>
                                        <p:strVal val="visible"/>
                                      </p:to>
                                    </p:set>
                                    <p:anim calcmode="lin" valueType="num">
                                      <p:cBhvr additive="base">
                                        <p:cTn id="13" dur="500" fill="hold"/>
                                        <p:tgtEl>
                                          <p:spTgt spid="348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48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19">
                                            <p:txEl>
                                              <p:pRg st="2" end="2"/>
                                            </p:txEl>
                                          </p:spTgt>
                                        </p:tgtEl>
                                        <p:attrNameLst>
                                          <p:attrName>style.visibility</p:attrName>
                                        </p:attrNameLst>
                                      </p:cBhvr>
                                      <p:to>
                                        <p:strVal val="visible"/>
                                      </p:to>
                                    </p:set>
                                    <p:anim calcmode="lin" valueType="num">
                                      <p:cBhvr additive="base">
                                        <p:cTn id="19" dur="500" fill="hold"/>
                                        <p:tgtEl>
                                          <p:spTgt spid="348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48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4819">
                                            <p:txEl>
                                              <p:pRg st="3" end="3"/>
                                            </p:txEl>
                                          </p:spTgt>
                                        </p:tgtEl>
                                        <p:attrNameLst>
                                          <p:attrName>style.visibility</p:attrName>
                                        </p:attrNameLst>
                                      </p:cBhvr>
                                      <p:to>
                                        <p:strVal val="visible"/>
                                      </p:to>
                                    </p:set>
                                    <p:anim calcmode="lin" valueType="num">
                                      <p:cBhvr additive="base">
                                        <p:cTn id="25" dur="500" fill="hold"/>
                                        <p:tgtEl>
                                          <p:spTgt spid="348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48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4819">
                                            <p:txEl>
                                              <p:pRg st="4" end="4"/>
                                            </p:txEl>
                                          </p:spTgt>
                                        </p:tgtEl>
                                        <p:attrNameLst>
                                          <p:attrName>style.visibility</p:attrName>
                                        </p:attrNameLst>
                                      </p:cBhvr>
                                      <p:to>
                                        <p:strVal val="visible"/>
                                      </p:to>
                                    </p:set>
                                    <p:anim calcmode="lin" valueType="num">
                                      <p:cBhvr additive="base">
                                        <p:cTn id="31" dur="500" fill="hold"/>
                                        <p:tgtEl>
                                          <p:spTgt spid="34819">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4819">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1026"/>
          <p:cNvSpPr>
            <a:spLocks noGrp="1" noChangeArrowheads="1"/>
          </p:cNvSpPr>
          <p:nvPr>
            <p:ph type="title"/>
          </p:nvPr>
        </p:nvSpPr>
        <p:spPr/>
        <p:txBody>
          <a:bodyPr/>
          <a:lstStyle/>
          <a:p>
            <a:r>
              <a:rPr lang="es-ES_tradnl" sz="2800" smtClean="0"/>
              <a:t>Perfil.- Análisis del Entorno</a:t>
            </a:r>
            <a:endParaRPr lang="es-ES_tradnl" smtClean="0"/>
          </a:p>
        </p:txBody>
      </p:sp>
      <p:sp>
        <p:nvSpPr>
          <p:cNvPr id="35843" name="Rectangle 1027"/>
          <p:cNvSpPr>
            <a:spLocks noGrp="1" noChangeArrowheads="1"/>
          </p:cNvSpPr>
          <p:nvPr>
            <p:ph type="body" idx="1"/>
          </p:nvPr>
        </p:nvSpPr>
        <p:spPr/>
        <p:txBody>
          <a:bodyPr/>
          <a:lstStyle/>
          <a:p>
            <a:pPr algn="just">
              <a:defRPr/>
            </a:pPr>
            <a:r>
              <a:rPr lang="es-EC" sz="2000"/>
              <a:t>El análisis del entorno corresponde a un análisis de prefactibilidad preliminar. </a:t>
            </a:r>
          </a:p>
          <a:p>
            <a:pPr algn="just">
              <a:defRPr/>
            </a:pPr>
            <a:endParaRPr lang="es-EC" sz="2000"/>
          </a:p>
          <a:p>
            <a:pPr algn="just">
              <a:defRPr/>
            </a:pPr>
            <a:r>
              <a:rPr lang="es-EC" sz="2000"/>
              <a:t>Se puede consultar personas versadas en las diferentes disciplinas.</a:t>
            </a:r>
          </a:p>
          <a:p>
            <a:pPr algn="just">
              <a:defRPr/>
            </a:pPr>
            <a:endParaRPr lang="es-EC" sz="2000"/>
          </a:p>
          <a:p>
            <a:pPr algn="just">
              <a:defRPr/>
            </a:pPr>
            <a:r>
              <a:rPr lang="es-EC" sz="2000"/>
              <a:t>No se incurre en los costos de este estudio.</a:t>
            </a:r>
            <a:endParaRPr lang="es-EC"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3">
                                            <p:txEl>
                                              <p:pRg st="0" end="0"/>
                                            </p:txEl>
                                          </p:spTgt>
                                        </p:tgtEl>
                                        <p:attrNameLst>
                                          <p:attrName>style.visibility</p:attrName>
                                        </p:attrNameLst>
                                      </p:cBhvr>
                                      <p:to>
                                        <p:strVal val="visible"/>
                                      </p:to>
                                    </p:set>
                                    <p:anim calcmode="lin" valueType="num">
                                      <p:cBhvr additive="base">
                                        <p:cTn id="7" dur="500" fill="hold"/>
                                        <p:tgtEl>
                                          <p:spTgt spid="358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58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5843">
                                            <p:txEl>
                                              <p:pRg st="2" end="2"/>
                                            </p:txEl>
                                          </p:spTgt>
                                        </p:tgtEl>
                                        <p:attrNameLst>
                                          <p:attrName>style.visibility</p:attrName>
                                        </p:attrNameLst>
                                      </p:cBhvr>
                                      <p:to>
                                        <p:strVal val="visible"/>
                                      </p:to>
                                    </p:set>
                                    <p:anim calcmode="lin" valueType="num">
                                      <p:cBhvr additive="base">
                                        <p:cTn id="13" dur="500" fill="hold"/>
                                        <p:tgtEl>
                                          <p:spTgt spid="358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58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5843">
                                            <p:txEl>
                                              <p:pRg st="4" end="4"/>
                                            </p:txEl>
                                          </p:spTgt>
                                        </p:tgtEl>
                                        <p:attrNameLst>
                                          <p:attrName>style.visibility</p:attrName>
                                        </p:attrNameLst>
                                      </p:cBhvr>
                                      <p:to>
                                        <p:strVal val="visible"/>
                                      </p:to>
                                    </p:set>
                                    <p:anim calcmode="lin" valueType="num">
                                      <p:cBhvr additive="base">
                                        <p:cTn id="19" dur="500" fill="hold"/>
                                        <p:tgtEl>
                                          <p:spTgt spid="358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58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3"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s-ES_tradnl" sz="2800" smtClean="0"/>
              <a:t>Estudios de Prefactibilidad</a:t>
            </a:r>
            <a:endParaRPr lang="es-ES_tradnl" smtClean="0"/>
          </a:p>
        </p:txBody>
      </p:sp>
      <p:sp>
        <p:nvSpPr>
          <p:cNvPr id="15363" name="Rectangle 3"/>
          <p:cNvSpPr>
            <a:spLocks noGrp="1" noChangeArrowheads="1"/>
          </p:cNvSpPr>
          <p:nvPr>
            <p:ph type="body" idx="1"/>
          </p:nvPr>
        </p:nvSpPr>
        <p:spPr/>
        <p:txBody>
          <a:bodyPr/>
          <a:lstStyle/>
          <a:p>
            <a:pPr algn="just">
              <a:defRPr/>
            </a:pPr>
            <a:endParaRPr lang="es-EC" sz="1800"/>
          </a:p>
          <a:p>
            <a:pPr>
              <a:defRPr/>
            </a:pPr>
            <a:r>
              <a:rPr lang="es-EC" sz="2000"/>
              <a:t>Profundiza la investigación en fuentes secundarias y primarias en las áreas relacionadas</a:t>
            </a:r>
          </a:p>
          <a:p>
            <a:pPr>
              <a:defRPr/>
            </a:pPr>
            <a:r>
              <a:rPr lang="es-EC" sz="2000"/>
              <a:t>Da respuestas a las incógnitas de la fase anterior</a:t>
            </a:r>
          </a:p>
          <a:p>
            <a:pPr>
              <a:defRPr/>
            </a:pPr>
            <a:r>
              <a:rPr lang="es-EC" sz="2000"/>
              <a:t>Se plantea la tecnología que se piensa utilizar</a:t>
            </a:r>
          </a:p>
          <a:p>
            <a:pPr>
              <a:defRPr/>
            </a:pPr>
            <a:r>
              <a:rPr lang="es-EC" sz="2000"/>
              <a:t>Se determinan los costos y la rentabilidad esperada</a:t>
            </a:r>
          </a:p>
          <a:p>
            <a:pPr>
              <a:defRPr/>
            </a:pPr>
            <a:r>
              <a:rPr lang="es-EC" sz="2000"/>
              <a:t>Es la base en que nos apoyamos para tomar la decisión. </a:t>
            </a:r>
          </a:p>
          <a:p>
            <a:pPr>
              <a:defRPr/>
            </a:pPr>
            <a:endParaRPr lang="es-EC" sz="2000"/>
          </a:p>
          <a:p>
            <a:pPr>
              <a:defRPr/>
            </a:pP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 calcmode="lin" valueType="num">
                                      <p:cBhvr additive="base">
                                        <p:cTn id="7" dur="500" fill="hold"/>
                                        <p:tgtEl>
                                          <p:spTgt spid="153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3" end="3"/>
                                            </p:txEl>
                                          </p:spTgt>
                                        </p:tgtEl>
                                        <p:attrNameLst>
                                          <p:attrName>style.visibility</p:attrName>
                                        </p:attrNameLst>
                                      </p:cBhvr>
                                      <p:to>
                                        <p:strVal val="visible"/>
                                      </p:to>
                                    </p:set>
                                    <p:anim calcmode="lin" valueType="num">
                                      <p:cBhvr additive="base">
                                        <p:cTn id="19" dur="500" fill="hold"/>
                                        <p:tgtEl>
                                          <p:spTgt spid="1536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5363">
                                            <p:txEl>
                                              <p:pRg st="4" end="4"/>
                                            </p:txEl>
                                          </p:spTgt>
                                        </p:tgtEl>
                                        <p:attrNameLst>
                                          <p:attrName>style.visibility</p:attrName>
                                        </p:attrNameLst>
                                      </p:cBhvr>
                                      <p:to>
                                        <p:strVal val="visible"/>
                                      </p:to>
                                    </p:set>
                                    <p:anim calcmode="lin" valueType="num">
                                      <p:cBhvr additive="base">
                                        <p:cTn id="25"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5363">
                                            <p:txEl>
                                              <p:pRg st="5" end="5"/>
                                            </p:txEl>
                                          </p:spTgt>
                                        </p:tgtEl>
                                        <p:attrNameLst>
                                          <p:attrName>style.visibility</p:attrName>
                                        </p:attrNameLst>
                                      </p:cBhvr>
                                      <p:to>
                                        <p:strVal val="visible"/>
                                      </p:to>
                                    </p:set>
                                    <p:anim calcmode="lin" valueType="num">
                                      <p:cBhvr additive="base">
                                        <p:cTn id="31" dur="500" fill="hold"/>
                                        <p:tgtEl>
                                          <p:spTgt spid="1536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5363">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s-ES_tradnl" sz="2800" smtClean="0"/>
              <a:t>Administración del Proyecto</a:t>
            </a:r>
            <a:endParaRPr lang="es-ES_tradnl" smtClean="0"/>
          </a:p>
        </p:txBody>
      </p:sp>
      <p:sp>
        <p:nvSpPr>
          <p:cNvPr id="16387" name="Rectangle 3"/>
          <p:cNvSpPr>
            <a:spLocks noGrp="1" noChangeArrowheads="1"/>
          </p:cNvSpPr>
          <p:nvPr>
            <p:ph type="body" idx="1"/>
          </p:nvPr>
        </p:nvSpPr>
        <p:spPr/>
        <p:txBody>
          <a:bodyPr/>
          <a:lstStyle/>
          <a:p>
            <a:pPr algn="just">
              <a:defRPr/>
            </a:pPr>
            <a:r>
              <a:rPr lang="es-EC" sz="2000"/>
              <a:t>Ultimo nivel, y más profundo</a:t>
            </a:r>
          </a:p>
          <a:p>
            <a:pPr algn="just">
              <a:defRPr/>
            </a:pPr>
            <a:r>
              <a:rPr lang="es-EC" sz="2000"/>
              <a:t>Es el proyecto definitivo.</a:t>
            </a:r>
          </a:p>
          <a:p>
            <a:pPr algn="just">
              <a:defRPr/>
            </a:pPr>
            <a:r>
              <a:rPr lang="es-EC" sz="2000"/>
              <a:t>Toda la información del anteproyecto, mas los puntos finos.</a:t>
            </a:r>
          </a:p>
          <a:p>
            <a:pPr algn="just">
              <a:defRPr/>
            </a:pPr>
            <a:r>
              <a:rPr lang="es-EC" sz="2000"/>
              <a:t>Además de evaluar el proyecto se  termina con su administración.</a:t>
            </a:r>
          </a:p>
          <a:p>
            <a:pPr algn="just">
              <a:defRPr/>
            </a:pPr>
            <a:r>
              <a:rPr lang="es-EC" sz="2000"/>
              <a:t>Se pasa de solo papel a la verdadera realidad del mismo</a:t>
            </a:r>
          </a:p>
          <a:p>
            <a:pPr algn="just">
              <a:defRPr/>
            </a:pPr>
            <a:r>
              <a:rPr lang="es-EC" sz="2000"/>
              <a:t>Todas las suposiciones que se deben de ser probadas verdaderas.</a:t>
            </a:r>
          </a:p>
          <a:p>
            <a:pPr algn="just">
              <a:defRPr/>
            </a:pPr>
            <a:r>
              <a:rPr lang="es-EC" sz="2000"/>
              <a:t>No solo presentar canales comercialización sino tener listas las ventas </a:t>
            </a:r>
          </a:p>
          <a:p>
            <a:pPr algn="just">
              <a:defRPr/>
            </a:pPr>
            <a:r>
              <a:rPr lang="es-EC" sz="2000"/>
              <a:t>Actualizar las cotizaciones que se hicieron</a:t>
            </a:r>
          </a:p>
          <a:p>
            <a:pPr algn="just">
              <a:defRPr/>
            </a:pPr>
            <a:r>
              <a:rPr lang="es-EC" sz="2000"/>
              <a:t>Presentar los planos definitivos, diagramas GHANT y PERT.</a:t>
            </a:r>
          </a:p>
          <a:p>
            <a:pPr algn="just">
              <a:defRPr/>
            </a:pPr>
            <a:r>
              <a:rPr lang="es-EC" sz="2000"/>
              <a:t>Termina con presupuesto </a:t>
            </a:r>
            <a:r>
              <a:rPr lang="es-EC" sz="2000">
                <a:ea typeface="MS Gothic" pitchFamily="49" charset="-128"/>
              </a:rPr>
              <a:t>⇒</a:t>
            </a:r>
            <a:r>
              <a:rPr lang="es-EC" sz="2000"/>
              <a:t> medir la eficiencia de la gestión. </a:t>
            </a: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additive="base">
                                        <p:cTn id="7" dur="500" fill="hold"/>
                                        <p:tgtEl>
                                          <p:spTgt spid="163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63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387">
                                            <p:txEl>
                                              <p:pRg st="1" end="1"/>
                                            </p:txEl>
                                          </p:spTgt>
                                        </p:tgtEl>
                                        <p:attrNameLst>
                                          <p:attrName>style.visibility</p:attrName>
                                        </p:attrNameLst>
                                      </p:cBhvr>
                                      <p:to>
                                        <p:strVal val="visible"/>
                                      </p:to>
                                    </p:set>
                                    <p:anim calcmode="lin" valueType="num">
                                      <p:cBhvr additive="base">
                                        <p:cTn id="13" dur="500" fill="hold"/>
                                        <p:tgtEl>
                                          <p:spTgt spid="163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63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6387">
                                            <p:txEl>
                                              <p:pRg st="2" end="2"/>
                                            </p:txEl>
                                          </p:spTgt>
                                        </p:tgtEl>
                                        <p:attrNameLst>
                                          <p:attrName>style.visibility</p:attrName>
                                        </p:attrNameLst>
                                      </p:cBhvr>
                                      <p:to>
                                        <p:strVal val="visible"/>
                                      </p:to>
                                    </p:set>
                                    <p:anim calcmode="lin" valueType="num">
                                      <p:cBhvr additive="base">
                                        <p:cTn id="19" dur="500" fill="hold"/>
                                        <p:tgtEl>
                                          <p:spTgt spid="163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63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6387">
                                            <p:txEl>
                                              <p:pRg st="3" end="3"/>
                                            </p:txEl>
                                          </p:spTgt>
                                        </p:tgtEl>
                                        <p:attrNameLst>
                                          <p:attrName>style.visibility</p:attrName>
                                        </p:attrNameLst>
                                      </p:cBhvr>
                                      <p:to>
                                        <p:strVal val="visible"/>
                                      </p:to>
                                    </p:set>
                                    <p:anim calcmode="lin" valueType="num">
                                      <p:cBhvr additive="base">
                                        <p:cTn id="25" dur="500" fill="hold"/>
                                        <p:tgtEl>
                                          <p:spTgt spid="163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63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6387">
                                            <p:txEl>
                                              <p:pRg st="4" end="4"/>
                                            </p:txEl>
                                          </p:spTgt>
                                        </p:tgtEl>
                                        <p:attrNameLst>
                                          <p:attrName>style.visibility</p:attrName>
                                        </p:attrNameLst>
                                      </p:cBhvr>
                                      <p:to>
                                        <p:strVal val="visible"/>
                                      </p:to>
                                    </p:set>
                                    <p:anim calcmode="lin" valueType="num">
                                      <p:cBhvr additive="base">
                                        <p:cTn id="31" dur="500" fill="hold"/>
                                        <p:tgtEl>
                                          <p:spTgt spid="163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63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6387">
                                            <p:txEl>
                                              <p:pRg st="5" end="5"/>
                                            </p:txEl>
                                          </p:spTgt>
                                        </p:tgtEl>
                                        <p:attrNameLst>
                                          <p:attrName>style.visibility</p:attrName>
                                        </p:attrNameLst>
                                      </p:cBhvr>
                                      <p:to>
                                        <p:strVal val="visible"/>
                                      </p:to>
                                    </p:set>
                                    <p:anim calcmode="lin" valueType="num">
                                      <p:cBhvr additive="base">
                                        <p:cTn id="37" dur="500" fill="hold"/>
                                        <p:tgtEl>
                                          <p:spTgt spid="163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63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6387">
                                            <p:txEl>
                                              <p:pRg st="6" end="6"/>
                                            </p:txEl>
                                          </p:spTgt>
                                        </p:tgtEl>
                                        <p:attrNameLst>
                                          <p:attrName>style.visibility</p:attrName>
                                        </p:attrNameLst>
                                      </p:cBhvr>
                                      <p:to>
                                        <p:strVal val="visible"/>
                                      </p:to>
                                    </p:set>
                                    <p:anim calcmode="lin" valueType="num">
                                      <p:cBhvr additive="base">
                                        <p:cTn id="43" dur="500" fill="hold"/>
                                        <p:tgtEl>
                                          <p:spTgt spid="163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63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6387">
                                            <p:txEl>
                                              <p:pRg st="7" end="7"/>
                                            </p:txEl>
                                          </p:spTgt>
                                        </p:tgtEl>
                                        <p:attrNameLst>
                                          <p:attrName>style.visibility</p:attrName>
                                        </p:attrNameLst>
                                      </p:cBhvr>
                                      <p:to>
                                        <p:strVal val="visible"/>
                                      </p:to>
                                    </p:set>
                                    <p:anim calcmode="lin" valueType="num">
                                      <p:cBhvr additive="base">
                                        <p:cTn id="49" dur="500" fill="hold"/>
                                        <p:tgtEl>
                                          <p:spTgt spid="1638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163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6387">
                                            <p:txEl>
                                              <p:pRg st="8" end="8"/>
                                            </p:txEl>
                                          </p:spTgt>
                                        </p:tgtEl>
                                        <p:attrNameLst>
                                          <p:attrName>style.visibility</p:attrName>
                                        </p:attrNameLst>
                                      </p:cBhvr>
                                      <p:to>
                                        <p:strVal val="visible"/>
                                      </p:to>
                                    </p:set>
                                    <p:anim calcmode="lin" valueType="num">
                                      <p:cBhvr additive="base">
                                        <p:cTn id="55" dur="500" fill="hold"/>
                                        <p:tgtEl>
                                          <p:spTgt spid="1638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1638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16387">
                                            <p:txEl>
                                              <p:pRg st="9" end="9"/>
                                            </p:txEl>
                                          </p:spTgt>
                                        </p:tgtEl>
                                        <p:attrNameLst>
                                          <p:attrName>style.visibility</p:attrName>
                                        </p:attrNameLst>
                                      </p:cBhvr>
                                      <p:to>
                                        <p:strVal val="visible"/>
                                      </p:to>
                                    </p:set>
                                    <p:anim calcmode="lin" valueType="num">
                                      <p:cBhvr additive="base">
                                        <p:cTn id="61" dur="500" fill="hold"/>
                                        <p:tgtEl>
                                          <p:spTgt spid="1638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1638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s-ES_tradnl" sz="2800" smtClean="0"/>
              <a:t>Estudios de Prefactibilidad</a:t>
            </a:r>
            <a:endParaRPr lang="es-ES_tradnl" smtClean="0"/>
          </a:p>
        </p:txBody>
      </p:sp>
      <p:sp>
        <p:nvSpPr>
          <p:cNvPr id="36867" name="Rectangle 3"/>
          <p:cNvSpPr>
            <a:spLocks noGrp="1" noChangeArrowheads="1"/>
          </p:cNvSpPr>
          <p:nvPr>
            <p:ph type="body" idx="1"/>
          </p:nvPr>
        </p:nvSpPr>
        <p:spPr/>
        <p:txBody>
          <a:bodyPr/>
          <a:lstStyle/>
          <a:p>
            <a:pPr algn="just">
              <a:defRPr/>
            </a:pPr>
            <a:r>
              <a:rPr lang="es-EC" sz="2000"/>
              <a:t>Decisión de inversión </a:t>
            </a:r>
            <a:r>
              <a:rPr lang="es-EC" sz="2000">
                <a:ea typeface="MS Gothic" pitchFamily="49" charset="-128"/>
              </a:rPr>
              <a:t>⇒</a:t>
            </a:r>
            <a:r>
              <a:rPr lang="es-EC" sz="2000"/>
              <a:t> estudio previo de ventajas y desventajas</a:t>
            </a:r>
          </a:p>
          <a:p>
            <a:pPr algn="just">
              <a:defRPr/>
            </a:pPr>
            <a:r>
              <a:rPr lang="es-EC" sz="2000"/>
              <a:t>La profundidad del mismo dependede cada proyecto en particular. </a:t>
            </a:r>
          </a:p>
          <a:p>
            <a:pPr algn="just">
              <a:defRPr/>
            </a:pPr>
            <a:r>
              <a:rPr lang="es-EC" sz="2000"/>
              <a:t>Análisis multidisciplinario de varios especialistas. No tomada por una sola persona (enfoque limitado / solo un punto de vista)</a:t>
            </a:r>
          </a:p>
          <a:p>
            <a:pPr algn="just">
              <a:defRPr/>
            </a:pPr>
            <a:r>
              <a:rPr lang="es-EC" sz="2000"/>
              <a:t>Decisión basada en análisis de muchos antecedentes con la aplicación de una metodología lógica que abarque la consideración de </a:t>
            </a:r>
            <a:r>
              <a:rPr lang="es-EC" sz="2000" u="sng"/>
              <a:t>todos los factores</a:t>
            </a:r>
            <a:r>
              <a:rPr lang="es-EC" sz="2000"/>
              <a:t> que afectan al proyecto</a:t>
            </a:r>
            <a:endParaRPr lang="es-EC" sz="1800"/>
          </a:p>
          <a:p>
            <a:pPr>
              <a:defRPr/>
            </a:pPr>
            <a:r>
              <a:rPr lang="es-EC" sz="2000"/>
              <a:t>Varios estudios deben realizarse para evaluar  el proyecto.</a:t>
            </a:r>
          </a:p>
          <a:p>
            <a:pPr>
              <a:defRPr/>
            </a:pPr>
            <a:r>
              <a:rPr lang="es-EC" sz="2000"/>
              <a:t>Cualquiera que resulte negativo </a:t>
            </a:r>
            <a:r>
              <a:rPr lang="es-EC" sz="2000">
                <a:ea typeface="MS Gothic" pitchFamily="49" charset="-128"/>
              </a:rPr>
              <a:t>⇒</a:t>
            </a:r>
            <a:r>
              <a:rPr lang="es-EC" sz="2000"/>
              <a:t> El proyecto no debe de realizarse. (Cadena se rompe por eslabón mas debil)</a:t>
            </a:r>
          </a:p>
          <a:p>
            <a:pPr>
              <a:defRPr/>
            </a:pPr>
            <a:endParaRPr lang="es-EC" sz="2000"/>
          </a:p>
          <a:p>
            <a:pPr algn="r">
              <a:buFont typeface="Monotype Sorts" pitchFamily="2" charset="2"/>
              <a:buNone/>
              <a:defRPr/>
            </a:pPr>
            <a:r>
              <a:rPr lang="es-ES_tradnl"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anim calcmode="lin" valueType="num">
                                      <p:cBhvr additive="base">
                                        <p:cTn id="7" dur="500" fill="hold"/>
                                        <p:tgtEl>
                                          <p:spTgt spid="3686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686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67">
                                            <p:txEl>
                                              <p:pRg st="1" end="1"/>
                                            </p:txEl>
                                          </p:spTgt>
                                        </p:tgtEl>
                                        <p:attrNameLst>
                                          <p:attrName>style.visibility</p:attrName>
                                        </p:attrNameLst>
                                      </p:cBhvr>
                                      <p:to>
                                        <p:strVal val="visible"/>
                                      </p:to>
                                    </p:set>
                                    <p:anim calcmode="lin" valueType="num">
                                      <p:cBhvr additive="base">
                                        <p:cTn id="13" dur="500" fill="hold"/>
                                        <p:tgtEl>
                                          <p:spTgt spid="3686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686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67">
                                            <p:txEl>
                                              <p:pRg st="2" end="2"/>
                                            </p:txEl>
                                          </p:spTgt>
                                        </p:tgtEl>
                                        <p:attrNameLst>
                                          <p:attrName>style.visibility</p:attrName>
                                        </p:attrNameLst>
                                      </p:cBhvr>
                                      <p:to>
                                        <p:strVal val="visible"/>
                                      </p:to>
                                    </p:set>
                                    <p:anim calcmode="lin" valueType="num">
                                      <p:cBhvr additive="base">
                                        <p:cTn id="19" dur="500" fill="hold"/>
                                        <p:tgtEl>
                                          <p:spTgt spid="3686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686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67">
                                            <p:txEl>
                                              <p:pRg st="3" end="3"/>
                                            </p:txEl>
                                          </p:spTgt>
                                        </p:tgtEl>
                                        <p:attrNameLst>
                                          <p:attrName>style.visibility</p:attrName>
                                        </p:attrNameLst>
                                      </p:cBhvr>
                                      <p:to>
                                        <p:strVal val="visible"/>
                                      </p:to>
                                    </p:set>
                                    <p:anim calcmode="lin" valueType="num">
                                      <p:cBhvr additive="base">
                                        <p:cTn id="25" dur="500" fill="hold"/>
                                        <p:tgtEl>
                                          <p:spTgt spid="3686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686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6867">
                                            <p:txEl>
                                              <p:pRg st="4" end="4"/>
                                            </p:txEl>
                                          </p:spTgt>
                                        </p:tgtEl>
                                        <p:attrNameLst>
                                          <p:attrName>style.visibility</p:attrName>
                                        </p:attrNameLst>
                                      </p:cBhvr>
                                      <p:to>
                                        <p:strVal val="visible"/>
                                      </p:to>
                                    </p:set>
                                    <p:anim calcmode="lin" valueType="num">
                                      <p:cBhvr additive="base">
                                        <p:cTn id="31" dur="500" fill="hold"/>
                                        <p:tgtEl>
                                          <p:spTgt spid="3686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686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6867">
                                            <p:txEl>
                                              <p:pRg st="5" end="5"/>
                                            </p:txEl>
                                          </p:spTgt>
                                        </p:tgtEl>
                                        <p:attrNameLst>
                                          <p:attrName>style.visibility</p:attrName>
                                        </p:attrNameLst>
                                      </p:cBhvr>
                                      <p:to>
                                        <p:strVal val="visible"/>
                                      </p:to>
                                    </p:set>
                                    <p:anim calcmode="lin" valueType="num">
                                      <p:cBhvr additive="base">
                                        <p:cTn id="37" dur="500" fill="hold"/>
                                        <p:tgtEl>
                                          <p:spTgt spid="3686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686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6867">
                                            <p:txEl>
                                              <p:pRg st="7" end="7"/>
                                            </p:txEl>
                                          </p:spTgt>
                                        </p:tgtEl>
                                        <p:attrNameLst>
                                          <p:attrName>style.visibility</p:attrName>
                                        </p:attrNameLst>
                                      </p:cBhvr>
                                      <p:to>
                                        <p:strVal val="visible"/>
                                      </p:to>
                                    </p:set>
                                    <p:anim calcmode="lin" valueType="num">
                                      <p:cBhvr additive="base">
                                        <p:cTn id="43" dur="500" fill="hold"/>
                                        <p:tgtEl>
                                          <p:spTgt spid="36867">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686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1026"/>
          <p:cNvSpPr>
            <a:spLocks noGrp="1" noChangeArrowheads="1"/>
          </p:cNvSpPr>
          <p:nvPr>
            <p:ph type="title"/>
          </p:nvPr>
        </p:nvSpPr>
        <p:spPr/>
        <p:txBody>
          <a:bodyPr/>
          <a:lstStyle/>
          <a:p>
            <a:r>
              <a:rPr lang="es-ES_tradnl" sz="2800" smtClean="0"/>
              <a:t>Estudios de Prefactibilidad (cont.)</a:t>
            </a:r>
            <a:endParaRPr lang="es-ES_tradnl" smtClean="0"/>
          </a:p>
        </p:txBody>
      </p:sp>
      <p:sp>
        <p:nvSpPr>
          <p:cNvPr id="37891" name="Rectangle 1027"/>
          <p:cNvSpPr>
            <a:spLocks noGrp="1" noChangeArrowheads="1"/>
          </p:cNvSpPr>
          <p:nvPr>
            <p:ph type="body" idx="1"/>
          </p:nvPr>
        </p:nvSpPr>
        <p:spPr/>
        <p:txBody>
          <a:bodyPr/>
          <a:lstStyle/>
          <a:p>
            <a:pPr>
              <a:defRPr/>
            </a:pPr>
            <a:endParaRPr lang="es-ES_tradnl" sz="2000"/>
          </a:p>
          <a:p>
            <a:pPr>
              <a:defRPr/>
            </a:pPr>
            <a:r>
              <a:rPr lang="es-ES_tradnl" sz="2000"/>
              <a:t>Estudio de Viabilidad Comercial y de Mercado</a:t>
            </a:r>
          </a:p>
          <a:p>
            <a:pPr>
              <a:defRPr/>
            </a:pPr>
            <a:r>
              <a:rPr lang="es-ES_tradnl" sz="2000"/>
              <a:t>Estudio Macroeconómico</a:t>
            </a:r>
          </a:p>
          <a:p>
            <a:pPr>
              <a:defRPr/>
            </a:pPr>
            <a:r>
              <a:rPr lang="es-ES_tradnl" sz="2000"/>
              <a:t>Estudio del País.</a:t>
            </a:r>
          </a:p>
          <a:p>
            <a:pPr>
              <a:defRPr/>
            </a:pPr>
            <a:r>
              <a:rPr lang="es-ES_tradnl" sz="2000"/>
              <a:t>Estudio de Viabilidad Técnica</a:t>
            </a:r>
          </a:p>
          <a:p>
            <a:pPr>
              <a:defRPr/>
            </a:pPr>
            <a:r>
              <a:rPr lang="es-ES_tradnl" sz="2000"/>
              <a:t>Estudio de Viabilidad Legal</a:t>
            </a:r>
          </a:p>
          <a:p>
            <a:pPr>
              <a:defRPr/>
            </a:pPr>
            <a:r>
              <a:rPr lang="es-ES_tradnl" sz="2000"/>
              <a:t>Estudio de Viabilidad de Gestión</a:t>
            </a:r>
          </a:p>
          <a:p>
            <a:pPr>
              <a:defRPr/>
            </a:pPr>
            <a:r>
              <a:rPr lang="es-ES_tradnl" sz="2000"/>
              <a:t>Estudio de Impacto Ambiental</a:t>
            </a:r>
          </a:p>
          <a:p>
            <a:pPr>
              <a:defRPr/>
            </a:pPr>
            <a:r>
              <a:rPr lang="es-ES_tradnl" sz="2000"/>
              <a:t>Estudio de Viabilidad Financiera</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1">
                                            <p:txEl>
                                              <p:pRg st="1" end="1"/>
                                            </p:txEl>
                                          </p:spTgt>
                                        </p:tgtEl>
                                        <p:attrNameLst>
                                          <p:attrName>style.visibility</p:attrName>
                                        </p:attrNameLst>
                                      </p:cBhvr>
                                      <p:to>
                                        <p:strVal val="visible"/>
                                      </p:to>
                                    </p:set>
                                    <p:anim calcmode="lin" valueType="num">
                                      <p:cBhvr additive="base">
                                        <p:cTn id="7" dur="500" fill="hold"/>
                                        <p:tgtEl>
                                          <p:spTgt spid="37891">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7891">
                                            <p:txEl>
                                              <p:pRg st="2" end="2"/>
                                            </p:txEl>
                                          </p:spTgt>
                                        </p:tgtEl>
                                        <p:attrNameLst>
                                          <p:attrName>style.visibility</p:attrName>
                                        </p:attrNameLst>
                                      </p:cBhvr>
                                      <p:to>
                                        <p:strVal val="visible"/>
                                      </p:to>
                                    </p:set>
                                    <p:anim calcmode="lin" valueType="num">
                                      <p:cBhvr additive="base">
                                        <p:cTn id="13" dur="500" fill="hold"/>
                                        <p:tgtEl>
                                          <p:spTgt spid="3789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78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7891">
                                            <p:txEl>
                                              <p:pRg st="3" end="3"/>
                                            </p:txEl>
                                          </p:spTgt>
                                        </p:tgtEl>
                                        <p:attrNameLst>
                                          <p:attrName>style.visibility</p:attrName>
                                        </p:attrNameLst>
                                      </p:cBhvr>
                                      <p:to>
                                        <p:strVal val="visible"/>
                                      </p:to>
                                    </p:set>
                                    <p:anim calcmode="lin" valueType="num">
                                      <p:cBhvr additive="base">
                                        <p:cTn id="19" dur="500" fill="hold"/>
                                        <p:tgtEl>
                                          <p:spTgt spid="37891">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789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7891">
                                            <p:txEl>
                                              <p:pRg st="4" end="4"/>
                                            </p:txEl>
                                          </p:spTgt>
                                        </p:tgtEl>
                                        <p:attrNameLst>
                                          <p:attrName>style.visibility</p:attrName>
                                        </p:attrNameLst>
                                      </p:cBhvr>
                                      <p:to>
                                        <p:strVal val="visible"/>
                                      </p:to>
                                    </p:set>
                                    <p:anim calcmode="lin" valueType="num">
                                      <p:cBhvr additive="base">
                                        <p:cTn id="25" dur="500" fill="hold"/>
                                        <p:tgtEl>
                                          <p:spTgt spid="3789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789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7891">
                                            <p:txEl>
                                              <p:pRg st="5" end="5"/>
                                            </p:txEl>
                                          </p:spTgt>
                                        </p:tgtEl>
                                        <p:attrNameLst>
                                          <p:attrName>style.visibility</p:attrName>
                                        </p:attrNameLst>
                                      </p:cBhvr>
                                      <p:to>
                                        <p:strVal val="visible"/>
                                      </p:to>
                                    </p:set>
                                    <p:anim calcmode="lin" valueType="num">
                                      <p:cBhvr additive="base">
                                        <p:cTn id="31" dur="500" fill="hold"/>
                                        <p:tgtEl>
                                          <p:spTgt spid="3789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789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7891">
                                            <p:txEl>
                                              <p:pRg st="6" end="6"/>
                                            </p:txEl>
                                          </p:spTgt>
                                        </p:tgtEl>
                                        <p:attrNameLst>
                                          <p:attrName>style.visibility</p:attrName>
                                        </p:attrNameLst>
                                      </p:cBhvr>
                                      <p:to>
                                        <p:strVal val="visible"/>
                                      </p:to>
                                    </p:set>
                                    <p:anim calcmode="lin" valueType="num">
                                      <p:cBhvr additive="base">
                                        <p:cTn id="37" dur="500" fill="hold"/>
                                        <p:tgtEl>
                                          <p:spTgt spid="3789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789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7891">
                                            <p:txEl>
                                              <p:pRg st="7" end="7"/>
                                            </p:txEl>
                                          </p:spTgt>
                                        </p:tgtEl>
                                        <p:attrNameLst>
                                          <p:attrName>style.visibility</p:attrName>
                                        </p:attrNameLst>
                                      </p:cBhvr>
                                      <p:to>
                                        <p:strVal val="visible"/>
                                      </p:to>
                                    </p:set>
                                    <p:anim calcmode="lin" valueType="num">
                                      <p:cBhvr additive="base">
                                        <p:cTn id="43" dur="500" fill="hold"/>
                                        <p:tgtEl>
                                          <p:spTgt spid="37891">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789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7891">
                                            <p:txEl>
                                              <p:pRg st="8" end="8"/>
                                            </p:txEl>
                                          </p:spTgt>
                                        </p:tgtEl>
                                        <p:attrNameLst>
                                          <p:attrName>style.visibility</p:attrName>
                                        </p:attrNameLst>
                                      </p:cBhvr>
                                      <p:to>
                                        <p:strVal val="visible"/>
                                      </p:to>
                                    </p:set>
                                    <p:anim calcmode="lin" valueType="num">
                                      <p:cBhvr additive="base">
                                        <p:cTn id="49" dur="500" fill="hold"/>
                                        <p:tgtEl>
                                          <p:spTgt spid="37891">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789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1"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1228725" y="0"/>
            <a:ext cx="7772400" cy="1143000"/>
          </a:xfrm>
        </p:spPr>
        <p:txBody>
          <a:bodyPr/>
          <a:lstStyle/>
          <a:p>
            <a:pPr algn="r"/>
            <a:r>
              <a:rPr lang="en-US" smtClean="0"/>
              <a:t>Fabrizio Marcillo Morla</a:t>
            </a:r>
            <a:endParaRPr lang="es-US" smtClean="0"/>
          </a:p>
        </p:txBody>
      </p:sp>
      <p:sp>
        <p:nvSpPr>
          <p:cNvPr id="3" name="2 Marcador de contenido"/>
          <p:cNvSpPr>
            <a:spLocks noGrp="1"/>
          </p:cNvSpPr>
          <p:nvPr>
            <p:ph idx="1"/>
          </p:nvPr>
        </p:nvSpPr>
        <p:spPr>
          <a:xfrm>
            <a:off x="1169988" y="928688"/>
            <a:ext cx="7772400" cy="4114800"/>
          </a:xfrm>
        </p:spPr>
        <p:txBody>
          <a:bodyPr/>
          <a:lstStyle/>
          <a:p>
            <a:pPr algn="r">
              <a:defRPr/>
            </a:pPr>
            <a:r>
              <a:rPr lang="es-EC" dirty="0" smtClean="0"/>
              <a:t>Guayaquil, 1966.</a:t>
            </a:r>
          </a:p>
          <a:p>
            <a:pPr algn="r">
              <a:defRPr/>
            </a:pPr>
            <a:r>
              <a:rPr lang="es-EC" dirty="0" err="1" smtClean="0"/>
              <a:t>BSc.</a:t>
            </a:r>
            <a:r>
              <a:rPr lang="es-EC" dirty="0" smtClean="0"/>
              <a:t> Acuicultura. (ESPOL 1991).</a:t>
            </a:r>
          </a:p>
          <a:p>
            <a:pPr algn="r">
              <a:defRPr/>
            </a:pPr>
            <a:r>
              <a:rPr lang="es-EC" dirty="0" smtClean="0"/>
              <a:t>Magister en Administración de Empresas. (ESPOL, 1996).</a:t>
            </a:r>
          </a:p>
          <a:p>
            <a:pPr algn="r">
              <a:defRPr/>
            </a:pPr>
            <a:r>
              <a:rPr lang="es-EC" dirty="0" smtClean="0"/>
              <a:t>Profesor ESPOL desde el 2001.</a:t>
            </a:r>
          </a:p>
          <a:p>
            <a:pPr algn="r">
              <a:defRPr/>
            </a:pPr>
            <a:r>
              <a:rPr lang="es-EC" dirty="0" smtClean="0"/>
              <a:t>20 años experiencia profesional: </a:t>
            </a:r>
          </a:p>
          <a:p>
            <a:pPr lvl="1" algn="r">
              <a:defRPr/>
            </a:pPr>
            <a:r>
              <a:rPr lang="es-EC" sz="2800" dirty="0" smtClean="0"/>
              <a:t>Producción.</a:t>
            </a:r>
          </a:p>
          <a:p>
            <a:pPr lvl="1" algn="r">
              <a:defRPr/>
            </a:pPr>
            <a:r>
              <a:rPr lang="es-EC" sz="2800" dirty="0" smtClean="0"/>
              <a:t>Administración.</a:t>
            </a:r>
          </a:p>
          <a:p>
            <a:pPr lvl="1" algn="r">
              <a:defRPr/>
            </a:pPr>
            <a:r>
              <a:rPr lang="es-EC" sz="2800" dirty="0" smtClean="0"/>
              <a:t>Finanzas.</a:t>
            </a:r>
          </a:p>
          <a:p>
            <a:pPr lvl="1" algn="r">
              <a:defRPr/>
            </a:pPr>
            <a:r>
              <a:rPr lang="es-EC" sz="2800" dirty="0" smtClean="0"/>
              <a:t>Investigación.</a:t>
            </a:r>
          </a:p>
          <a:p>
            <a:pPr lvl="1" algn="r">
              <a:defRPr/>
            </a:pPr>
            <a:r>
              <a:rPr lang="es-EC" sz="2800" dirty="0" smtClean="0"/>
              <a:t>Consultorías.</a:t>
            </a:r>
          </a:p>
        </p:txBody>
      </p:sp>
      <p:pic>
        <p:nvPicPr>
          <p:cNvPr id="8196" name="Picture 3" descr="Yop por ti."/>
          <p:cNvPicPr>
            <a:picLocks noChangeAspect="1" noChangeArrowheads="1"/>
          </p:cNvPicPr>
          <p:nvPr/>
        </p:nvPicPr>
        <p:blipFill>
          <a:blip r:embed="rId3"/>
          <a:srcRect/>
          <a:stretch>
            <a:fillRect/>
          </a:stretch>
        </p:blipFill>
        <p:spPr bwMode="auto">
          <a:xfrm>
            <a:off x="0" y="0"/>
            <a:ext cx="2571750" cy="1928813"/>
          </a:xfrm>
          <a:prstGeom prst="rect">
            <a:avLst/>
          </a:prstGeom>
          <a:noFill/>
          <a:ln w="9525">
            <a:noFill/>
            <a:miter lim="800000"/>
            <a:headEnd/>
            <a:tailEnd/>
          </a:ln>
        </p:spPr>
      </p:pic>
      <p:sp>
        <p:nvSpPr>
          <p:cNvPr id="9" name="8 Rectángulo"/>
          <p:cNvSpPr/>
          <p:nvPr/>
        </p:nvSpPr>
        <p:spPr>
          <a:xfrm>
            <a:off x="357188" y="5670550"/>
            <a:ext cx="4572000" cy="830263"/>
          </a:xfrm>
          <a:prstGeom prst="rect">
            <a:avLst/>
          </a:prstGeom>
        </p:spPr>
        <p:txBody>
          <a:bodyPr>
            <a:spAutoFit/>
          </a:bodyPr>
          <a:lstStyle/>
          <a:p>
            <a:pPr>
              <a:defRPr/>
            </a:pPr>
            <a:r>
              <a:rPr lang="es-US" dirty="0">
                <a:latin typeface="+mn-lt"/>
                <a:hlinkClick r:id="rId4"/>
              </a:rPr>
              <a:t>Otras Publicaciones del mismo autor en Repositorio ESPOL</a:t>
            </a:r>
            <a:endParaRPr lang="es-US" dirty="0">
              <a:latin typeface="+mn-lt"/>
            </a:endParaRP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es-ES_tradnl" sz="2800" smtClean="0"/>
              <a:t>Estudios de Viabilidad </a:t>
            </a:r>
            <a:br>
              <a:rPr lang="es-ES_tradnl" sz="2800" smtClean="0"/>
            </a:br>
            <a:r>
              <a:rPr lang="es-ES_tradnl" sz="2800" smtClean="0"/>
              <a:t>Comercial y Mercado</a:t>
            </a:r>
            <a:endParaRPr lang="es-ES_tradnl" smtClean="0"/>
          </a:p>
        </p:txBody>
      </p:sp>
      <p:sp>
        <p:nvSpPr>
          <p:cNvPr id="17411" name="Rectangle 3"/>
          <p:cNvSpPr>
            <a:spLocks noGrp="1" noChangeArrowheads="1"/>
          </p:cNvSpPr>
          <p:nvPr>
            <p:ph type="body" idx="1"/>
          </p:nvPr>
        </p:nvSpPr>
        <p:spPr/>
        <p:txBody>
          <a:bodyPr/>
          <a:lstStyle/>
          <a:p>
            <a:pPr algn="just">
              <a:defRPr/>
            </a:pPr>
            <a:r>
              <a:rPr lang="es-EC" sz="2000"/>
              <a:t>Indicará si mercado </a:t>
            </a:r>
            <a:r>
              <a:rPr lang="es-EC" sz="2000" b="1"/>
              <a:t>“</a:t>
            </a:r>
            <a:r>
              <a:rPr lang="es-EC" sz="2000"/>
              <a:t>apetece</a:t>
            </a:r>
            <a:r>
              <a:rPr lang="es-EC" sz="2000" b="1"/>
              <a:t>”</a:t>
            </a:r>
            <a:r>
              <a:rPr lang="es-EC" sz="2000"/>
              <a:t> bien o servicio</a:t>
            </a:r>
          </a:p>
          <a:p>
            <a:pPr algn="just">
              <a:defRPr/>
            </a:pPr>
            <a:r>
              <a:rPr lang="es-EC" sz="2000"/>
              <a:t>Cuantifica volúmenes, precios, sensibilidades</a:t>
            </a:r>
          </a:p>
          <a:p>
            <a:pPr algn="just">
              <a:defRPr/>
            </a:pPr>
            <a:r>
              <a:rPr lang="es-EC" sz="2000"/>
              <a:t>Permitirá determinar si se debe postergar o rechazar proyecto antes de asumir costos de estudio económico completo.</a:t>
            </a:r>
          </a:p>
          <a:p>
            <a:pPr>
              <a:defRPr/>
            </a:pPr>
            <a:r>
              <a:rPr lang="es-EC" sz="2000"/>
              <a:t>El factor mercado </a:t>
            </a:r>
            <a:r>
              <a:rPr lang="es-EC" sz="2000">
                <a:ea typeface="MS Gothic" pitchFamily="49" charset="-128"/>
              </a:rPr>
              <a:t>⇒</a:t>
            </a:r>
            <a:r>
              <a:rPr lang="es-EC" sz="2000"/>
              <a:t> el más decisivo sobre resultado final.</a:t>
            </a:r>
          </a:p>
          <a:p>
            <a:pPr>
              <a:defRPr/>
            </a:pPr>
            <a:endParaRPr lang="es-EC" sz="2000"/>
          </a:p>
          <a:p>
            <a:pPr>
              <a:defRPr/>
            </a:pPr>
            <a:r>
              <a:rPr lang="es-EC" sz="2400"/>
              <a:t>De nada sirve producir de la forma más eficiente un bien o servicio, si no podemos vender suficiente cantidad de él a un precio que nos garantice una rentabilidad adecuada.</a:t>
            </a:r>
            <a:endParaRPr lang="es-EC" sz="2000"/>
          </a:p>
          <a:p>
            <a:pPr>
              <a:defRPr/>
            </a:pPr>
            <a:endParaRPr lang="es-EC" sz="1800"/>
          </a:p>
          <a:p>
            <a:pPr algn="r">
              <a:buFont typeface="Monotype Sorts" pitchFamily="2" charset="2"/>
              <a:buNone/>
              <a:defRPr/>
            </a:pPr>
            <a:r>
              <a:rPr lang="es-EC"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additive="base">
                                        <p:cTn id="7" dur="500" fill="hold"/>
                                        <p:tgtEl>
                                          <p:spTgt spid="174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74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411">
                                            <p:txEl>
                                              <p:pRg st="1" end="1"/>
                                            </p:txEl>
                                          </p:spTgt>
                                        </p:tgtEl>
                                        <p:attrNameLst>
                                          <p:attrName>style.visibility</p:attrName>
                                        </p:attrNameLst>
                                      </p:cBhvr>
                                      <p:to>
                                        <p:strVal val="visible"/>
                                      </p:to>
                                    </p:set>
                                    <p:anim calcmode="lin" valueType="num">
                                      <p:cBhvr additive="base">
                                        <p:cTn id="13" dur="500" fill="hold"/>
                                        <p:tgtEl>
                                          <p:spTgt spid="174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741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411">
                                            <p:txEl>
                                              <p:pRg st="2" end="2"/>
                                            </p:txEl>
                                          </p:spTgt>
                                        </p:tgtEl>
                                        <p:attrNameLst>
                                          <p:attrName>style.visibility</p:attrName>
                                        </p:attrNameLst>
                                      </p:cBhvr>
                                      <p:to>
                                        <p:strVal val="visible"/>
                                      </p:to>
                                    </p:set>
                                    <p:anim calcmode="lin" valueType="num">
                                      <p:cBhvr additive="base">
                                        <p:cTn id="19" dur="500" fill="hold"/>
                                        <p:tgtEl>
                                          <p:spTgt spid="1741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74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411">
                                            <p:txEl>
                                              <p:pRg st="3" end="3"/>
                                            </p:txEl>
                                          </p:spTgt>
                                        </p:tgtEl>
                                        <p:attrNameLst>
                                          <p:attrName>style.visibility</p:attrName>
                                        </p:attrNameLst>
                                      </p:cBhvr>
                                      <p:to>
                                        <p:strVal val="visible"/>
                                      </p:to>
                                    </p:set>
                                    <p:anim calcmode="lin" valueType="num">
                                      <p:cBhvr additive="base">
                                        <p:cTn id="25" dur="500" fill="hold"/>
                                        <p:tgtEl>
                                          <p:spTgt spid="1741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741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411">
                                            <p:txEl>
                                              <p:pRg st="5" end="5"/>
                                            </p:txEl>
                                          </p:spTgt>
                                        </p:tgtEl>
                                        <p:attrNameLst>
                                          <p:attrName>style.visibility</p:attrName>
                                        </p:attrNameLst>
                                      </p:cBhvr>
                                      <p:to>
                                        <p:strVal val="visible"/>
                                      </p:to>
                                    </p:set>
                                    <p:anim calcmode="lin" valueType="num">
                                      <p:cBhvr additive="base">
                                        <p:cTn id="31" dur="500" fill="hold"/>
                                        <p:tgtEl>
                                          <p:spTgt spid="1741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741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411">
                                            <p:txEl>
                                              <p:pRg st="7" end="7"/>
                                            </p:txEl>
                                          </p:spTgt>
                                        </p:tgtEl>
                                        <p:attrNameLst>
                                          <p:attrName>style.visibility</p:attrName>
                                        </p:attrNameLst>
                                      </p:cBhvr>
                                      <p:to>
                                        <p:strVal val="visible"/>
                                      </p:to>
                                    </p:set>
                                    <p:anim calcmode="lin" valueType="num">
                                      <p:cBhvr additive="base">
                                        <p:cTn id="37" dur="500" fill="hold"/>
                                        <p:tgtEl>
                                          <p:spTgt spid="17411">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7411">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p:txBody>
          <a:bodyPr/>
          <a:lstStyle/>
          <a:p>
            <a:r>
              <a:rPr lang="es-ES_tradnl" sz="2800" smtClean="0"/>
              <a:t>Estudios de Viabilidad </a:t>
            </a:r>
            <a:br>
              <a:rPr lang="es-ES_tradnl" sz="2800" smtClean="0"/>
            </a:br>
            <a:r>
              <a:rPr lang="es-ES_tradnl" sz="2800" smtClean="0"/>
              <a:t>Comercial y Mercado </a:t>
            </a:r>
            <a:r>
              <a:rPr lang="es-ES_tradnl" sz="1800" smtClean="0"/>
              <a:t>(cont. I)</a:t>
            </a:r>
          </a:p>
        </p:txBody>
      </p:sp>
      <p:sp>
        <p:nvSpPr>
          <p:cNvPr id="39939" name="Rectangle 1027"/>
          <p:cNvSpPr>
            <a:spLocks noGrp="1" noChangeArrowheads="1"/>
          </p:cNvSpPr>
          <p:nvPr>
            <p:ph type="body" idx="1"/>
          </p:nvPr>
        </p:nvSpPr>
        <p:spPr/>
        <p:txBody>
          <a:bodyPr/>
          <a:lstStyle/>
          <a:p>
            <a:pPr algn="just">
              <a:defRPr/>
            </a:pPr>
            <a:endParaRPr lang="es-EC" sz="2000"/>
          </a:p>
          <a:p>
            <a:pPr algn="just">
              <a:defRPr/>
            </a:pPr>
            <a:r>
              <a:rPr lang="es-EC" sz="2000"/>
              <a:t>En acuicultura en el Ecuador. La experiencia del camarón: </a:t>
            </a:r>
          </a:p>
          <a:p>
            <a:pPr lvl="1" algn="just">
              <a:defRPr/>
            </a:pPr>
            <a:r>
              <a:rPr lang="es-EC" sz="1800"/>
              <a:t>Mercado mundial ha sido capaz de absorber toda la producción del país (?)</a:t>
            </a:r>
          </a:p>
          <a:p>
            <a:pPr algn="just">
              <a:defRPr/>
            </a:pPr>
            <a:r>
              <a:rPr lang="es-EC" sz="2000"/>
              <a:t>Muchos productores han incursionado en cultivo de otras especies, las cuales han sido viables técnicamente (?) pero no han logrado vender sus producciones a precios que garanticen rentabilidad. </a:t>
            </a:r>
          </a:p>
          <a:p>
            <a:pPr algn="just">
              <a:defRPr/>
            </a:pPr>
            <a:r>
              <a:rPr lang="es-EC" sz="2000"/>
              <a:t>El problema puede haber sido (?) un débil estudio de viabilidad comercial y de mercado. </a:t>
            </a:r>
          </a:p>
          <a:p>
            <a:pPr>
              <a:defRPr/>
            </a:pPr>
            <a:endParaRPr lang="es-EC" sz="1800"/>
          </a:p>
          <a:p>
            <a:pPr>
              <a:defRPr/>
            </a:pPr>
            <a:endParaRPr lang="es-EC" sz="1800"/>
          </a:p>
          <a:p>
            <a:pPr algn="r">
              <a:buFont typeface="Monotype Sorts" pitchFamily="2" charset="2"/>
              <a:buNone/>
              <a:defRPr/>
            </a:pPr>
            <a:r>
              <a:rPr lang="es-EC"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39">
                                            <p:txEl>
                                              <p:pRg st="1" end="1"/>
                                            </p:txEl>
                                          </p:spTgt>
                                        </p:tgtEl>
                                        <p:attrNameLst>
                                          <p:attrName>style.visibility</p:attrName>
                                        </p:attrNameLst>
                                      </p:cBhvr>
                                      <p:to>
                                        <p:strVal val="visible"/>
                                      </p:to>
                                    </p:set>
                                    <p:anim calcmode="lin" valueType="num">
                                      <p:cBhvr additive="base">
                                        <p:cTn id="7" dur="500" fill="hold"/>
                                        <p:tgtEl>
                                          <p:spTgt spid="3993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9939">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39939">
                                            <p:txEl>
                                              <p:pRg st="2" end="2"/>
                                            </p:txEl>
                                          </p:spTgt>
                                        </p:tgtEl>
                                        <p:attrNameLst>
                                          <p:attrName>style.visibility</p:attrName>
                                        </p:attrNameLst>
                                      </p:cBhvr>
                                      <p:to>
                                        <p:strVal val="visible"/>
                                      </p:to>
                                    </p:set>
                                    <p:anim calcmode="lin" valueType="num">
                                      <p:cBhvr additive="base">
                                        <p:cTn id="11" dur="500" fill="hold"/>
                                        <p:tgtEl>
                                          <p:spTgt spid="39939">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993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39939">
                                            <p:txEl>
                                              <p:pRg st="3" end="3"/>
                                            </p:txEl>
                                          </p:spTgt>
                                        </p:tgtEl>
                                        <p:attrNameLst>
                                          <p:attrName>style.visibility</p:attrName>
                                        </p:attrNameLst>
                                      </p:cBhvr>
                                      <p:to>
                                        <p:strVal val="visible"/>
                                      </p:to>
                                    </p:set>
                                    <p:anim calcmode="lin" valueType="num">
                                      <p:cBhvr additive="base">
                                        <p:cTn id="17" dur="500" fill="hold"/>
                                        <p:tgtEl>
                                          <p:spTgt spid="39939">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993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39939">
                                            <p:txEl>
                                              <p:pRg st="4" end="4"/>
                                            </p:txEl>
                                          </p:spTgt>
                                        </p:tgtEl>
                                        <p:attrNameLst>
                                          <p:attrName>style.visibility</p:attrName>
                                        </p:attrNameLst>
                                      </p:cBhvr>
                                      <p:to>
                                        <p:strVal val="visible"/>
                                      </p:to>
                                    </p:set>
                                    <p:anim calcmode="lin" valueType="num">
                                      <p:cBhvr additive="base">
                                        <p:cTn id="23" dur="500" fill="hold"/>
                                        <p:tgtEl>
                                          <p:spTgt spid="39939">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3993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39939">
                                            <p:txEl>
                                              <p:pRg st="7" end="7"/>
                                            </p:txEl>
                                          </p:spTgt>
                                        </p:tgtEl>
                                        <p:attrNameLst>
                                          <p:attrName>style.visibility</p:attrName>
                                        </p:attrNameLst>
                                      </p:cBhvr>
                                      <p:to>
                                        <p:strVal val="visible"/>
                                      </p:to>
                                    </p:set>
                                    <p:anim calcmode="lin" valueType="num">
                                      <p:cBhvr additive="base">
                                        <p:cTn id="29" dur="500" fill="hold"/>
                                        <p:tgtEl>
                                          <p:spTgt spid="39939">
                                            <p:txEl>
                                              <p:pRg st="7" end="7"/>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3993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s-ES_tradnl" sz="2800" smtClean="0"/>
              <a:t>Estudios de Viabilidad </a:t>
            </a:r>
            <a:br>
              <a:rPr lang="es-ES_tradnl" sz="2800" smtClean="0"/>
            </a:br>
            <a:r>
              <a:rPr lang="es-ES_tradnl" sz="2800" smtClean="0"/>
              <a:t>Comercial y Mercado </a:t>
            </a:r>
            <a:r>
              <a:rPr lang="es-ES_tradnl" sz="1800" smtClean="0"/>
              <a:t>(cont. II)</a:t>
            </a:r>
          </a:p>
        </p:txBody>
      </p:sp>
      <p:sp>
        <p:nvSpPr>
          <p:cNvPr id="38915" name="Rectangle 3"/>
          <p:cNvSpPr>
            <a:spLocks noGrp="1" noChangeArrowheads="1"/>
          </p:cNvSpPr>
          <p:nvPr>
            <p:ph type="body" idx="1"/>
          </p:nvPr>
        </p:nvSpPr>
        <p:spPr>
          <a:xfrm>
            <a:off x="457200" y="1752600"/>
            <a:ext cx="8178800" cy="4171950"/>
          </a:xfrm>
        </p:spPr>
        <p:txBody>
          <a:bodyPr/>
          <a:lstStyle/>
          <a:p>
            <a:pPr>
              <a:defRPr/>
            </a:pPr>
            <a:r>
              <a:rPr lang="es-EC" sz="2000"/>
              <a:t>Estudio de la demanda </a:t>
            </a:r>
          </a:p>
          <a:p>
            <a:pPr lvl="1">
              <a:defRPr/>
            </a:pPr>
            <a:r>
              <a:rPr lang="es-EC" sz="1800"/>
              <a:t>Cantidad de  bien o servicio que mercado requiere </a:t>
            </a:r>
            <a:r>
              <a:rPr lang="es-EC" sz="1800" u="sng"/>
              <a:t>a un precio dado</a:t>
            </a:r>
          </a:p>
          <a:p>
            <a:pPr lvl="1">
              <a:defRPr/>
            </a:pPr>
            <a:r>
              <a:rPr lang="es-EC" sz="1800"/>
              <a:t>Actual y Futura (Oportuniades)</a:t>
            </a:r>
          </a:p>
          <a:p>
            <a:pPr lvl="1">
              <a:defRPr/>
            </a:pPr>
            <a:r>
              <a:rPr lang="es-EC" sz="1800"/>
              <a:t>Localización del mercado</a:t>
            </a:r>
          </a:p>
          <a:p>
            <a:pPr>
              <a:defRPr/>
            </a:pPr>
            <a:r>
              <a:rPr lang="es-EC" sz="2000"/>
              <a:t>Estudio de la oferta</a:t>
            </a:r>
          </a:p>
          <a:p>
            <a:pPr lvl="1">
              <a:defRPr/>
            </a:pPr>
            <a:r>
              <a:rPr lang="es-EC" sz="1800"/>
              <a:t>Competencia.</a:t>
            </a:r>
          </a:p>
          <a:p>
            <a:pPr lvl="1">
              <a:defRPr/>
            </a:pPr>
            <a:r>
              <a:rPr lang="es-EC" sz="1800"/>
              <a:t>Actual y Futura (Amenazas)</a:t>
            </a:r>
          </a:p>
          <a:p>
            <a:pPr lvl="1">
              <a:defRPr/>
            </a:pPr>
            <a:r>
              <a:rPr lang="es-EC" sz="1800"/>
              <a:t>Participación del mercado</a:t>
            </a:r>
          </a:p>
          <a:p>
            <a:pPr>
              <a:defRPr/>
            </a:pPr>
            <a:r>
              <a:rPr lang="es-EC" sz="2000"/>
              <a:t>Estudio de precios </a:t>
            </a:r>
          </a:p>
          <a:p>
            <a:pPr lvl="1">
              <a:defRPr/>
            </a:pPr>
            <a:r>
              <a:rPr lang="es-EC" sz="1800"/>
              <a:t>Elasticidad</a:t>
            </a:r>
          </a:p>
          <a:p>
            <a:pPr lvl="1">
              <a:defRPr/>
            </a:pPr>
            <a:r>
              <a:rPr lang="es-EC" sz="1800"/>
              <a:t>Pendientes</a:t>
            </a:r>
          </a:p>
          <a:p>
            <a:pPr lvl="1">
              <a:defRPr/>
            </a:pPr>
            <a:endParaRPr lang="es-EC" sz="1800"/>
          </a:p>
          <a:p>
            <a:pPr lvl="1" algn="r">
              <a:buFont typeface="Monotype Sorts" pitchFamily="2" charset="2"/>
              <a:buNone/>
              <a:defRPr/>
            </a:pPr>
            <a:r>
              <a:rPr lang="es-EC" sz="18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anim calcmode="lin" valueType="num">
                                      <p:cBhvr additive="base">
                                        <p:cTn id="7" dur="500" fill="hold"/>
                                        <p:tgtEl>
                                          <p:spTgt spid="3891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891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8915">
                                            <p:txEl>
                                              <p:pRg st="1" end="1"/>
                                            </p:txEl>
                                          </p:spTgt>
                                        </p:tgtEl>
                                        <p:attrNameLst>
                                          <p:attrName>style.visibility</p:attrName>
                                        </p:attrNameLst>
                                      </p:cBhvr>
                                      <p:to>
                                        <p:strVal val="visible"/>
                                      </p:to>
                                    </p:set>
                                    <p:anim calcmode="lin" valueType="num">
                                      <p:cBhvr additive="base">
                                        <p:cTn id="13" dur="500" fill="hold"/>
                                        <p:tgtEl>
                                          <p:spTgt spid="3891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891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8915">
                                            <p:txEl>
                                              <p:pRg st="2" end="2"/>
                                            </p:txEl>
                                          </p:spTgt>
                                        </p:tgtEl>
                                        <p:attrNameLst>
                                          <p:attrName>style.visibility</p:attrName>
                                        </p:attrNameLst>
                                      </p:cBhvr>
                                      <p:to>
                                        <p:strVal val="visible"/>
                                      </p:to>
                                    </p:set>
                                    <p:anim calcmode="lin" valueType="num">
                                      <p:cBhvr additive="base">
                                        <p:cTn id="19" dur="500" fill="hold"/>
                                        <p:tgtEl>
                                          <p:spTgt spid="3891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891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8915">
                                            <p:txEl>
                                              <p:pRg st="3" end="3"/>
                                            </p:txEl>
                                          </p:spTgt>
                                        </p:tgtEl>
                                        <p:attrNameLst>
                                          <p:attrName>style.visibility</p:attrName>
                                        </p:attrNameLst>
                                      </p:cBhvr>
                                      <p:to>
                                        <p:strVal val="visible"/>
                                      </p:to>
                                    </p:set>
                                    <p:anim calcmode="lin" valueType="num">
                                      <p:cBhvr additive="base">
                                        <p:cTn id="25" dur="500" fill="hold"/>
                                        <p:tgtEl>
                                          <p:spTgt spid="3891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891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38915">
                                            <p:txEl>
                                              <p:pRg st="4" end="4"/>
                                            </p:txEl>
                                          </p:spTgt>
                                        </p:tgtEl>
                                        <p:attrNameLst>
                                          <p:attrName>style.visibility</p:attrName>
                                        </p:attrNameLst>
                                      </p:cBhvr>
                                      <p:to>
                                        <p:strVal val="visible"/>
                                      </p:to>
                                    </p:set>
                                    <p:anim calcmode="lin" valueType="num">
                                      <p:cBhvr additive="base">
                                        <p:cTn id="31" dur="500" fill="hold"/>
                                        <p:tgtEl>
                                          <p:spTgt spid="3891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891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38915">
                                            <p:txEl>
                                              <p:pRg st="5" end="5"/>
                                            </p:txEl>
                                          </p:spTgt>
                                        </p:tgtEl>
                                        <p:attrNameLst>
                                          <p:attrName>style.visibility</p:attrName>
                                        </p:attrNameLst>
                                      </p:cBhvr>
                                      <p:to>
                                        <p:strVal val="visible"/>
                                      </p:to>
                                    </p:set>
                                    <p:anim calcmode="lin" valueType="num">
                                      <p:cBhvr additive="base">
                                        <p:cTn id="37" dur="500" fill="hold"/>
                                        <p:tgtEl>
                                          <p:spTgt spid="3891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891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38915">
                                            <p:txEl>
                                              <p:pRg st="6" end="6"/>
                                            </p:txEl>
                                          </p:spTgt>
                                        </p:tgtEl>
                                        <p:attrNameLst>
                                          <p:attrName>style.visibility</p:attrName>
                                        </p:attrNameLst>
                                      </p:cBhvr>
                                      <p:to>
                                        <p:strVal val="visible"/>
                                      </p:to>
                                    </p:set>
                                    <p:anim calcmode="lin" valueType="num">
                                      <p:cBhvr additive="base">
                                        <p:cTn id="43" dur="500" fill="hold"/>
                                        <p:tgtEl>
                                          <p:spTgt spid="3891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3891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38915">
                                            <p:txEl>
                                              <p:pRg st="7" end="7"/>
                                            </p:txEl>
                                          </p:spTgt>
                                        </p:tgtEl>
                                        <p:attrNameLst>
                                          <p:attrName>style.visibility</p:attrName>
                                        </p:attrNameLst>
                                      </p:cBhvr>
                                      <p:to>
                                        <p:strVal val="visible"/>
                                      </p:to>
                                    </p:set>
                                    <p:anim calcmode="lin" valueType="num">
                                      <p:cBhvr additive="base">
                                        <p:cTn id="49" dur="500" fill="hold"/>
                                        <p:tgtEl>
                                          <p:spTgt spid="3891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3891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38915">
                                            <p:txEl>
                                              <p:pRg st="8" end="8"/>
                                            </p:txEl>
                                          </p:spTgt>
                                        </p:tgtEl>
                                        <p:attrNameLst>
                                          <p:attrName>style.visibility</p:attrName>
                                        </p:attrNameLst>
                                      </p:cBhvr>
                                      <p:to>
                                        <p:strVal val="visible"/>
                                      </p:to>
                                    </p:set>
                                    <p:anim calcmode="lin" valueType="num">
                                      <p:cBhvr additive="base">
                                        <p:cTn id="55" dur="500" fill="hold"/>
                                        <p:tgtEl>
                                          <p:spTgt spid="38915">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3891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38915">
                                            <p:txEl>
                                              <p:pRg st="9" end="9"/>
                                            </p:txEl>
                                          </p:spTgt>
                                        </p:tgtEl>
                                        <p:attrNameLst>
                                          <p:attrName>style.visibility</p:attrName>
                                        </p:attrNameLst>
                                      </p:cBhvr>
                                      <p:to>
                                        <p:strVal val="visible"/>
                                      </p:to>
                                    </p:set>
                                    <p:anim calcmode="lin" valueType="num">
                                      <p:cBhvr additive="base">
                                        <p:cTn id="61" dur="500" fill="hold"/>
                                        <p:tgtEl>
                                          <p:spTgt spid="38915">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38915">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38915">
                                            <p:txEl>
                                              <p:pRg st="10" end="10"/>
                                            </p:txEl>
                                          </p:spTgt>
                                        </p:tgtEl>
                                        <p:attrNameLst>
                                          <p:attrName>style.visibility</p:attrName>
                                        </p:attrNameLst>
                                      </p:cBhvr>
                                      <p:to>
                                        <p:strVal val="visible"/>
                                      </p:to>
                                    </p:set>
                                    <p:anim calcmode="lin" valueType="num">
                                      <p:cBhvr additive="base">
                                        <p:cTn id="67" dur="500" fill="hold"/>
                                        <p:tgtEl>
                                          <p:spTgt spid="38915">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38915">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38915">
                                            <p:txEl>
                                              <p:pRg st="12" end="12"/>
                                            </p:txEl>
                                          </p:spTgt>
                                        </p:tgtEl>
                                        <p:attrNameLst>
                                          <p:attrName>style.visibility</p:attrName>
                                        </p:attrNameLst>
                                      </p:cBhvr>
                                      <p:to>
                                        <p:strVal val="visible"/>
                                      </p:to>
                                    </p:set>
                                    <p:anim calcmode="lin" valueType="num">
                                      <p:cBhvr additive="base">
                                        <p:cTn id="73" dur="500" fill="hold"/>
                                        <p:tgtEl>
                                          <p:spTgt spid="38915">
                                            <p:txEl>
                                              <p:pRg st="12" end="12"/>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38915">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bldLvl="2"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p:txBody>
          <a:bodyPr/>
          <a:lstStyle/>
          <a:p>
            <a:r>
              <a:rPr lang="es-ES_tradnl" sz="2800" smtClean="0"/>
              <a:t>Estudios de Viabilidad </a:t>
            </a:r>
            <a:br>
              <a:rPr lang="es-ES_tradnl" sz="2800" smtClean="0"/>
            </a:br>
            <a:r>
              <a:rPr lang="es-ES_tradnl" sz="2800" smtClean="0"/>
              <a:t>Comercial y Mercado </a:t>
            </a:r>
            <a:r>
              <a:rPr lang="es-ES_tradnl" sz="1800" smtClean="0"/>
              <a:t>(cont. III)</a:t>
            </a:r>
          </a:p>
        </p:txBody>
      </p:sp>
      <p:sp>
        <p:nvSpPr>
          <p:cNvPr id="40963" name="Rectangle 1027"/>
          <p:cNvSpPr>
            <a:spLocks noGrp="1" noChangeArrowheads="1"/>
          </p:cNvSpPr>
          <p:nvPr>
            <p:ph type="body" idx="1"/>
          </p:nvPr>
        </p:nvSpPr>
        <p:spPr>
          <a:xfrm>
            <a:off x="457200" y="1752600"/>
            <a:ext cx="8178800" cy="4171950"/>
          </a:xfrm>
        </p:spPr>
        <p:txBody>
          <a:bodyPr/>
          <a:lstStyle/>
          <a:p>
            <a:pPr>
              <a:defRPr/>
            </a:pPr>
            <a:endParaRPr lang="es-EC" sz="2000"/>
          </a:p>
          <a:p>
            <a:pPr>
              <a:defRPr/>
            </a:pPr>
            <a:r>
              <a:rPr lang="es-EC" sz="2000"/>
              <a:t>Estudio de políticas de comercialización</a:t>
            </a:r>
          </a:p>
          <a:p>
            <a:pPr lvl="1">
              <a:defRPr/>
            </a:pPr>
            <a:r>
              <a:rPr lang="es-EC" sz="1800"/>
              <a:t>Canales de distribución</a:t>
            </a:r>
          </a:p>
          <a:p>
            <a:pPr lvl="1">
              <a:defRPr/>
            </a:pPr>
            <a:r>
              <a:rPr lang="es-EC" sz="1800"/>
              <a:t>Niveles de descuentos, </a:t>
            </a:r>
          </a:p>
          <a:p>
            <a:pPr lvl="1">
              <a:defRPr/>
            </a:pPr>
            <a:r>
              <a:rPr lang="es-EC" sz="1800"/>
              <a:t>Márgenes en la cadena</a:t>
            </a:r>
          </a:p>
          <a:p>
            <a:pPr lvl="1">
              <a:defRPr/>
            </a:pPr>
            <a:r>
              <a:rPr lang="es-EC" sz="1800"/>
              <a:t>Políticas de crédito</a:t>
            </a:r>
          </a:p>
          <a:p>
            <a:pPr>
              <a:defRPr/>
            </a:pPr>
            <a:r>
              <a:rPr lang="es-EC" sz="2000"/>
              <a:t> Estudio de los proveedores</a:t>
            </a:r>
          </a:p>
          <a:p>
            <a:pPr lvl="1">
              <a:defRPr/>
            </a:pPr>
            <a:r>
              <a:rPr lang="es-EC" sz="1800"/>
              <a:t>Disponibilidad, calidad y precio  de insumos</a:t>
            </a:r>
          </a:p>
          <a:p>
            <a:pPr lvl="1">
              <a:defRPr/>
            </a:pPr>
            <a:r>
              <a:rPr lang="es-EC" sz="1800"/>
              <a:t>Cantidad y tipo de proveedores </a:t>
            </a:r>
          </a:p>
          <a:p>
            <a:pPr lvl="1">
              <a:defRPr/>
            </a:pPr>
            <a:r>
              <a:rPr lang="es-EC" sz="1800"/>
              <a:t>Poder de control sobre el proyecto.</a:t>
            </a:r>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0963">
                                            <p:txEl>
                                              <p:pRg st="1" end="1"/>
                                            </p:txEl>
                                          </p:spTgt>
                                        </p:tgtEl>
                                        <p:attrNameLst>
                                          <p:attrName>style.visibility</p:attrName>
                                        </p:attrNameLst>
                                      </p:cBhvr>
                                      <p:to>
                                        <p:strVal val="visible"/>
                                      </p:to>
                                    </p:set>
                                    <p:anim calcmode="lin" valueType="num">
                                      <p:cBhvr additive="base">
                                        <p:cTn id="7" dur="500" fill="hold"/>
                                        <p:tgtEl>
                                          <p:spTgt spid="4096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096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0963">
                                            <p:txEl>
                                              <p:pRg st="2" end="2"/>
                                            </p:txEl>
                                          </p:spTgt>
                                        </p:tgtEl>
                                        <p:attrNameLst>
                                          <p:attrName>style.visibility</p:attrName>
                                        </p:attrNameLst>
                                      </p:cBhvr>
                                      <p:to>
                                        <p:strVal val="visible"/>
                                      </p:to>
                                    </p:set>
                                    <p:anim calcmode="lin" valueType="num">
                                      <p:cBhvr additive="base">
                                        <p:cTn id="13" dur="500" fill="hold"/>
                                        <p:tgtEl>
                                          <p:spTgt spid="409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09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0963">
                                            <p:txEl>
                                              <p:pRg st="3" end="3"/>
                                            </p:txEl>
                                          </p:spTgt>
                                        </p:tgtEl>
                                        <p:attrNameLst>
                                          <p:attrName>style.visibility</p:attrName>
                                        </p:attrNameLst>
                                      </p:cBhvr>
                                      <p:to>
                                        <p:strVal val="visible"/>
                                      </p:to>
                                    </p:set>
                                    <p:anim calcmode="lin" valueType="num">
                                      <p:cBhvr additive="base">
                                        <p:cTn id="19" dur="500" fill="hold"/>
                                        <p:tgtEl>
                                          <p:spTgt spid="4096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096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0963">
                                            <p:txEl>
                                              <p:pRg st="4" end="4"/>
                                            </p:txEl>
                                          </p:spTgt>
                                        </p:tgtEl>
                                        <p:attrNameLst>
                                          <p:attrName>style.visibility</p:attrName>
                                        </p:attrNameLst>
                                      </p:cBhvr>
                                      <p:to>
                                        <p:strVal val="visible"/>
                                      </p:to>
                                    </p:set>
                                    <p:anim calcmode="lin" valueType="num">
                                      <p:cBhvr additive="base">
                                        <p:cTn id="25" dur="500" fill="hold"/>
                                        <p:tgtEl>
                                          <p:spTgt spid="4096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096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0963">
                                            <p:txEl>
                                              <p:pRg st="5" end="5"/>
                                            </p:txEl>
                                          </p:spTgt>
                                        </p:tgtEl>
                                        <p:attrNameLst>
                                          <p:attrName>style.visibility</p:attrName>
                                        </p:attrNameLst>
                                      </p:cBhvr>
                                      <p:to>
                                        <p:strVal val="visible"/>
                                      </p:to>
                                    </p:set>
                                    <p:anim calcmode="lin" valueType="num">
                                      <p:cBhvr additive="base">
                                        <p:cTn id="31" dur="500" fill="hold"/>
                                        <p:tgtEl>
                                          <p:spTgt spid="4096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096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0963">
                                            <p:txEl>
                                              <p:pRg st="6" end="6"/>
                                            </p:txEl>
                                          </p:spTgt>
                                        </p:tgtEl>
                                        <p:attrNameLst>
                                          <p:attrName>style.visibility</p:attrName>
                                        </p:attrNameLst>
                                      </p:cBhvr>
                                      <p:to>
                                        <p:strVal val="visible"/>
                                      </p:to>
                                    </p:set>
                                    <p:anim calcmode="lin" valueType="num">
                                      <p:cBhvr additive="base">
                                        <p:cTn id="37" dur="500" fill="hold"/>
                                        <p:tgtEl>
                                          <p:spTgt spid="4096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096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0963">
                                            <p:txEl>
                                              <p:pRg st="7" end="7"/>
                                            </p:txEl>
                                          </p:spTgt>
                                        </p:tgtEl>
                                        <p:attrNameLst>
                                          <p:attrName>style.visibility</p:attrName>
                                        </p:attrNameLst>
                                      </p:cBhvr>
                                      <p:to>
                                        <p:strVal val="visible"/>
                                      </p:to>
                                    </p:set>
                                    <p:anim calcmode="lin" valueType="num">
                                      <p:cBhvr additive="base">
                                        <p:cTn id="43" dur="500" fill="hold"/>
                                        <p:tgtEl>
                                          <p:spTgt spid="40963">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096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0963">
                                            <p:txEl>
                                              <p:pRg st="8" end="8"/>
                                            </p:txEl>
                                          </p:spTgt>
                                        </p:tgtEl>
                                        <p:attrNameLst>
                                          <p:attrName>style.visibility</p:attrName>
                                        </p:attrNameLst>
                                      </p:cBhvr>
                                      <p:to>
                                        <p:strVal val="visible"/>
                                      </p:to>
                                    </p:set>
                                    <p:anim calcmode="lin" valueType="num">
                                      <p:cBhvr additive="base">
                                        <p:cTn id="49" dur="500" fill="hold"/>
                                        <p:tgtEl>
                                          <p:spTgt spid="4096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096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0963">
                                            <p:txEl>
                                              <p:pRg st="9" end="9"/>
                                            </p:txEl>
                                          </p:spTgt>
                                        </p:tgtEl>
                                        <p:attrNameLst>
                                          <p:attrName>style.visibility</p:attrName>
                                        </p:attrNameLst>
                                      </p:cBhvr>
                                      <p:to>
                                        <p:strVal val="visible"/>
                                      </p:to>
                                    </p:set>
                                    <p:anim calcmode="lin" valueType="num">
                                      <p:cBhvr additive="base">
                                        <p:cTn id="55" dur="500" fill="hold"/>
                                        <p:tgtEl>
                                          <p:spTgt spid="40963">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0963">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3" grpId="0" build="p" bldLvl="2"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s-ES_tradnl" sz="2800" smtClean="0"/>
              <a:t>Estudio Macroeconómico</a:t>
            </a:r>
            <a:endParaRPr lang="es-ES_tradnl" smtClean="0"/>
          </a:p>
        </p:txBody>
      </p:sp>
      <p:sp>
        <p:nvSpPr>
          <p:cNvPr id="18435" name="Rectangle 3"/>
          <p:cNvSpPr>
            <a:spLocks noGrp="1" noChangeArrowheads="1"/>
          </p:cNvSpPr>
          <p:nvPr>
            <p:ph type="body" idx="1"/>
          </p:nvPr>
        </p:nvSpPr>
        <p:spPr/>
        <p:txBody>
          <a:bodyPr/>
          <a:lstStyle/>
          <a:p>
            <a:pPr algn="just">
              <a:defRPr/>
            </a:pPr>
            <a:endParaRPr lang="es-ES_tradnl" sz="2000"/>
          </a:p>
          <a:p>
            <a:pPr algn="just">
              <a:defRPr/>
            </a:pPr>
            <a:r>
              <a:rPr lang="es-ES_tradnl" sz="2000"/>
              <a:t>E</a:t>
            </a:r>
            <a:r>
              <a:rPr lang="es-EC" sz="2000"/>
              <a:t>studio de las diversas variables económicas</a:t>
            </a:r>
          </a:p>
          <a:p>
            <a:pPr lvl="1" algn="just">
              <a:defRPr/>
            </a:pPr>
            <a:r>
              <a:rPr lang="es-EC" sz="1800"/>
              <a:t>Del país en donde se va a realizar la producción</a:t>
            </a:r>
          </a:p>
          <a:p>
            <a:pPr lvl="1" algn="just">
              <a:defRPr/>
            </a:pPr>
            <a:r>
              <a:rPr lang="es-EC" sz="1800"/>
              <a:t>Del país del mercado destino </a:t>
            </a:r>
          </a:p>
          <a:p>
            <a:pPr lvl="1" algn="just">
              <a:defRPr/>
            </a:pPr>
            <a:r>
              <a:rPr lang="es-EC" sz="1800"/>
              <a:t>Del país de los proveedores. </a:t>
            </a:r>
          </a:p>
          <a:p>
            <a:pPr algn="just">
              <a:defRPr/>
            </a:pPr>
            <a:r>
              <a:rPr lang="es-EC" sz="2000"/>
              <a:t>Va a afectar directamente al proyecto.</a:t>
            </a:r>
          </a:p>
          <a:p>
            <a:pPr algn="just">
              <a:defRPr/>
            </a:pPr>
            <a:r>
              <a:rPr lang="es-EC" sz="2000"/>
              <a:t>No decide en sí el realizar o no el proyecto, pero la información por él proporcionada va a afectar el análisis del mismo mediante los  otros estudios</a:t>
            </a:r>
          </a:p>
          <a:p>
            <a:pPr algn="just">
              <a:defRPr/>
            </a:pPr>
            <a:endParaRPr lang="es-EC" sz="2000"/>
          </a:p>
          <a:p>
            <a:pPr algn="r">
              <a:buFont typeface="Monotype Sorts" pitchFamily="2" charset="2"/>
              <a:buNone/>
              <a:defRPr/>
            </a:pPr>
            <a:r>
              <a:rPr lang="es-EC" sz="2000" b="1"/>
              <a:t>...</a:t>
            </a: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xEl>
                                              <p:pRg st="1" end="1"/>
                                            </p:txEl>
                                          </p:spTgt>
                                        </p:tgtEl>
                                        <p:attrNameLst>
                                          <p:attrName>style.visibility</p:attrName>
                                        </p:attrNameLst>
                                      </p:cBhvr>
                                      <p:to>
                                        <p:strVal val="visible"/>
                                      </p:to>
                                    </p:set>
                                    <p:anim calcmode="lin" valueType="num">
                                      <p:cBhvr additive="base">
                                        <p:cTn id="7" dur="500" fill="hold"/>
                                        <p:tgtEl>
                                          <p:spTgt spid="1843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84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8435">
                                            <p:txEl>
                                              <p:pRg st="2" end="2"/>
                                            </p:txEl>
                                          </p:spTgt>
                                        </p:tgtEl>
                                        <p:attrNameLst>
                                          <p:attrName>style.visibility</p:attrName>
                                        </p:attrNameLst>
                                      </p:cBhvr>
                                      <p:to>
                                        <p:strVal val="visible"/>
                                      </p:to>
                                    </p:set>
                                    <p:anim calcmode="lin" valueType="num">
                                      <p:cBhvr additive="base">
                                        <p:cTn id="13" dur="500" fill="hold"/>
                                        <p:tgtEl>
                                          <p:spTgt spid="1843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84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8435">
                                            <p:txEl>
                                              <p:pRg st="3" end="3"/>
                                            </p:txEl>
                                          </p:spTgt>
                                        </p:tgtEl>
                                        <p:attrNameLst>
                                          <p:attrName>style.visibility</p:attrName>
                                        </p:attrNameLst>
                                      </p:cBhvr>
                                      <p:to>
                                        <p:strVal val="visible"/>
                                      </p:to>
                                    </p:set>
                                    <p:anim calcmode="lin" valueType="num">
                                      <p:cBhvr additive="base">
                                        <p:cTn id="19" dur="500" fill="hold"/>
                                        <p:tgtEl>
                                          <p:spTgt spid="1843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84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8435">
                                            <p:txEl>
                                              <p:pRg st="4" end="4"/>
                                            </p:txEl>
                                          </p:spTgt>
                                        </p:tgtEl>
                                        <p:attrNameLst>
                                          <p:attrName>style.visibility</p:attrName>
                                        </p:attrNameLst>
                                      </p:cBhvr>
                                      <p:to>
                                        <p:strVal val="visible"/>
                                      </p:to>
                                    </p:set>
                                    <p:anim calcmode="lin" valueType="num">
                                      <p:cBhvr additive="base">
                                        <p:cTn id="25" dur="500" fill="hold"/>
                                        <p:tgtEl>
                                          <p:spTgt spid="18435">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84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8435">
                                            <p:txEl>
                                              <p:pRg st="5" end="5"/>
                                            </p:txEl>
                                          </p:spTgt>
                                        </p:tgtEl>
                                        <p:attrNameLst>
                                          <p:attrName>style.visibility</p:attrName>
                                        </p:attrNameLst>
                                      </p:cBhvr>
                                      <p:to>
                                        <p:strVal val="visible"/>
                                      </p:to>
                                    </p:set>
                                    <p:anim calcmode="lin" valueType="num">
                                      <p:cBhvr additive="base">
                                        <p:cTn id="31" dur="500" fill="hold"/>
                                        <p:tgtEl>
                                          <p:spTgt spid="184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84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8435">
                                            <p:txEl>
                                              <p:pRg st="6" end="6"/>
                                            </p:txEl>
                                          </p:spTgt>
                                        </p:tgtEl>
                                        <p:attrNameLst>
                                          <p:attrName>style.visibility</p:attrName>
                                        </p:attrNameLst>
                                      </p:cBhvr>
                                      <p:to>
                                        <p:strVal val="visible"/>
                                      </p:to>
                                    </p:set>
                                    <p:anim calcmode="lin" valueType="num">
                                      <p:cBhvr additive="base">
                                        <p:cTn id="37" dur="500" fill="hold"/>
                                        <p:tgtEl>
                                          <p:spTgt spid="1843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843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8435">
                                            <p:txEl>
                                              <p:pRg st="8" end="8"/>
                                            </p:txEl>
                                          </p:spTgt>
                                        </p:tgtEl>
                                        <p:attrNameLst>
                                          <p:attrName>style.visibility</p:attrName>
                                        </p:attrNameLst>
                                      </p:cBhvr>
                                      <p:to>
                                        <p:strVal val="visible"/>
                                      </p:to>
                                    </p:set>
                                    <p:anim calcmode="lin" valueType="num">
                                      <p:cBhvr additive="base">
                                        <p:cTn id="43" dur="500" fill="hold"/>
                                        <p:tgtEl>
                                          <p:spTgt spid="18435">
                                            <p:txEl>
                                              <p:pRg st="8" end="8"/>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843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bldLvl="2"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_tradnl" sz="2800" smtClean="0"/>
              <a:t>Estudio Macroeconómico (cont. I)</a:t>
            </a:r>
            <a:endParaRPr lang="es-ES_tradnl" smtClean="0"/>
          </a:p>
        </p:txBody>
      </p:sp>
      <p:sp>
        <p:nvSpPr>
          <p:cNvPr id="41987" name="Rectangle 3"/>
          <p:cNvSpPr>
            <a:spLocks noGrp="1" noChangeArrowheads="1"/>
          </p:cNvSpPr>
          <p:nvPr>
            <p:ph type="body" idx="1"/>
          </p:nvPr>
        </p:nvSpPr>
        <p:spPr/>
        <p:txBody>
          <a:bodyPr/>
          <a:lstStyle/>
          <a:p>
            <a:pPr algn="just">
              <a:defRPr/>
            </a:pPr>
            <a:r>
              <a:rPr lang="es-EC" sz="2000"/>
              <a:t>Tasas de inflación:</a:t>
            </a:r>
          </a:p>
          <a:p>
            <a:pPr lvl="1" algn="just">
              <a:defRPr/>
            </a:pPr>
            <a:r>
              <a:rPr lang="es-EC" sz="1800"/>
              <a:t>Internas.- Afectan costos de producción</a:t>
            </a:r>
          </a:p>
          <a:p>
            <a:pPr lvl="1" algn="just">
              <a:defRPr/>
            </a:pPr>
            <a:r>
              <a:rPr lang="es-EC" sz="1800"/>
              <a:t>Externas.- Afectan insumos importados / Demanda</a:t>
            </a:r>
          </a:p>
          <a:p>
            <a:pPr algn="just">
              <a:defRPr/>
            </a:pPr>
            <a:r>
              <a:rPr lang="es-EC" sz="2000"/>
              <a:t>Políticas cambiarias</a:t>
            </a:r>
          </a:p>
          <a:p>
            <a:pPr lvl="1" algn="just">
              <a:defRPr/>
            </a:pPr>
            <a:r>
              <a:rPr lang="es-EC" sz="1800"/>
              <a:t>Encarecen / abaratan insumos importados</a:t>
            </a:r>
          </a:p>
          <a:p>
            <a:pPr lvl="1" algn="just">
              <a:defRPr/>
            </a:pPr>
            <a:r>
              <a:rPr lang="es-EC" sz="1800"/>
              <a:t>Afectan precio que se recibe por las exportaciones</a:t>
            </a:r>
          </a:p>
          <a:p>
            <a:pPr algn="just">
              <a:defRPr/>
            </a:pPr>
            <a:r>
              <a:rPr lang="es-EC" sz="2000"/>
              <a:t>Políticas salariales / Desempleo </a:t>
            </a:r>
          </a:p>
          <a:p>
            <a:pPr lvl="1" algn="just">
              <a:defRPr/>
            </a:pPr>
            <a:r>
              <a:rPr lang="es-EC" sz="1800"/>
              <a:t>Afectan Demanda</a:t>
            </a:r>
          </a:p>
          <a:p>
            <a:pPr lvl="1" algn="just">
              <a:defRPr/>
            </a:pPr>
            <a:r>
              <a:rPr lang="es-EC" sz="1800"/>
              <a:t>Afectan a  Disponibilidad de mano de Obra</a:t>
            </a:r>
          </a:p>
          <a:p>
            <a:pPr lvl="1" algn="just">
              <a:defRPr/>
            </a:pPr>
            <a:endParaRPr lang="es-EC" sz="1800"/>
          </a:p>
          <a:p>
            <a:pPr lvl="1" algn="just">
              <a:defRPr/>
            </a:pPr>
            <a:endParaRPr lang="es-EC" sz="1800"/>
          </a:p>
          <a:p>
            <a:pPr algn="r">
              <a:buFont typeface="Monotype Sorts" pitchFamily="2" charset="2"/>
              <a:buNone/>
              <a:defRPr/>
            </a:pPr>
            <a:r>
              <a:rPr lang="es-EC" sz="2000" b="1"/>
              <a:t>...</a:t>
            </a: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987">
                                            <p:txEl>
                                              <p:pRg st="0" end="0"/>
                                            </p:txEl>
                                          </p:spTgt>
                                        </p:tgtEl>
                                        <p:attrNameLst>
                                          <p:attrName>style.visibility</p:attrName>
                                        </p:attrNameLst>
                                      </p:cBhvr>
                                      <p:to>
                                        <p:strVal val="visible"/>
                                      </p:to>
                                    </p:set>
                                    <p:anim calcmode="lin" valueType="num">
                                      <p:cBhvr additive="base">
                                        <p:cTn id="7" dur="500" fill="hold"/>
                                        <p:tgtEl>
                                          <p:spTgt spid="4198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198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987">
                                            <p:txEl>
                                              <p:pRg st="1" end="1"/>
                                            </p:txEl>
                                          </p:spTgt>
                                        </p:tgtEl>
                                        <p:attrNameLst>
                                          <p:attrName>style.visibility</p:attrName>
                                        </p:attrNameLst>
                                      </p:cBhvr>
                                      <p:to>
                                        <p:strVal val="visible"/>
                                      </p:to>
                                    </p:set>
                                    <p:anim calcmode="lin" valueType="num">
                                      <p:cBhvr additive="base">
                                        <p:cTn id="13" dur="500" fill="hold"/>
                                        <p:tgtEl>
                                          <p:spTgt spid="4198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198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987">
                                            <p:txEl>
                                              <p:pRg st="2" end="2"/>
                                            </p:txEl>
                                          </p:spTgt>
                                        </p:tgtEl>
                                        <p:attrNameLst>
                                          <p:attrName>style.visibility</p:attrName>
                                        </p:attrNameLst>
                                      </p:cBhvr>
                                      <p:to>
                                        <p:strVal val="visible"/>
                                      </p:to>
                                    </p:set>
                                    <p:anim calcmode="lin" valueType="num">
                                      <p:cBhvr additive="base">
                                        <p:cTn id="19" dur="500" fill="hold"/>
                                        <p:tgtEl>
                                          <p:spTgt spid="4198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198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1987">
                                            <p:txEl>
                                              <p:pRg st="3" end="3"/>
                                            </p:txEl>
                                          </p:spTgt>
                                        </p:tgtEl>
                                        <p:attrNameLst>
                                          <p:attrName>style.visibility</p:attrName>
                                        </p:attrNameLst>
                                      </p:cBhvr>
                                      <p:to>
                                        <p:strVal val="visible"/>
                                      </p:to>
                                    </p:set>
                                    <p:anim calcmode="lin" valueType="num">
                                      <p:cBhvr additive="base">
                                        <p:cTn id="25" dur="500" fill="hold"/>
                                        <p:tgtEl>
                                          <p:spTgt spid="4198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198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1987">
                                            <p:txEl>
                                              <p:pRg st="4" end="4"/>
                                            </p:txEl>
                                          </p:spTgt>
                                        </p:tgtEl>
                                        <p:attrNameLst>
                                          <p:attrName>style.visibility</p:attrName>
                                        </p:attrNameLst>
                                      </p:cBhvr>
                                      <p:to>
                                        <p:strVal val="visible"/>
                                      </p:to>
                                    </p:set>
                                    <p:anim calcmode="lin" valueType="num">
                                      <p:cBhvr additive="base">
                                        <p:cTn id="31" dur="500" fill="hold"/>
                                        <p:tgtEl>
                                          <p:spTgt spid="4198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198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1987">
                                            <p:txEl>
                                              <p:pRg st="5" end="5"/>
                                            </p:txEl>
                                          </p:spTgt>
                                        </p:tgtEl>
                                        <p:attrNameLst>
                                          <p:attrName>style.visibility</p:attrName>
                                        </p:attrNameLst>
                                      </p:cBhvr>
                                      <p:to>
                                        <p:strVal val="visible"/>
                                      </p:to>
                                    </p:set>
                                    <p:anim calcmode="lin" valueType="num">
                                      <p:cBhvr additive="base">
                                        <p:cTn id="37" dur="500" fill="hold"/>
                                        <p:tgtEl>
                                          <p:spTgt spid="4198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198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1987">
                                            <p:txEl>
                                              <p:pRg st="6" end="6"/>
                                            </p:txEl>
                                          </p:spTgt>
                                        </p:tgtEl>
                                        <p:attrNameLst>
                                          <p:attrName>style.visibility</p:attrName>
                                        </p:attrNameLst>
                                      </p:cBhvr>
                                      <p:to>
                                        <p:strVal val="visible"/>
                                      </p:to>
                                    </p:set>
                                    <p:anim calcmode="lin" valueType="num">
                                      <p:cBhvr additive="base">
                                        <p:cTn id="43" dur="500" fill="hold"/>
                                        <p:tgtEl>
                                          <p:spTgt spid="4198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198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1987">
                                            <p:txEl>
                                              <p:pRg st="7" end="7"/>
                                            </p:txEl>
                                          </p:spTgt>
                                        </p:tgtEl>
                                        <p:attrNameLst>
                                          <p:attrName>style.visibility</p:attrName>
                                        </p:attrNameLst>
                                      </p:cBhvr>
                                      <p:to>
                                        <p:strVal val="visible"/>
                                      </p:to>
                                    </p:set>
                                    <p:anim calcmode="lin" valueType="num">
                                      <p:cBhvr additive="base">
                                        <p:cTn id="49" dur="500" fill="hold"/>
                                        <p:tgtEl>
                                          <p:spTgt spid="4198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198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1987">
                                            <p:txEl>
                                              <p:pRg st="8" end="8"/>
                                            </p:txEl>
                                          </p:spTgt>
                                        </p:tgtEl>
                                        <p:attrNameLst>
                                          <p:attrName>style.visibility</p:attrName>
                                        </p:attrNameLst>
                                      </p:cBhvr>
                                      <p:to>
                                        <p:strVal val="visible"/>
                                      </p:to>
                                    </p:set>
                                    <p:anim calcmode="lin" valueType="num">
                                      <p:cBhvr additive="base">
                                        <p:cTn id="55" dur="500" fill="hold"/>
                                        <p:tgtEl>
                                          <p:spTgt spid="4198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198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1987">
                                            <p:txEl>
                                              <p:pRg st="11" end="11"/>
                                            </p:txEl>
                                          </p:spTgt>
                                        </p:tgtEl>
                                        <p:attrNameLst>
                                          <p:attrName>style.visibility</p:attrName>
                                        </p:attrNameLst>
                                      </p:cBhvr>
                                      <p:to>
                                        <p:strVal val="visible"/>
                                      </p:to>
                                    </p:set>
                                    <p:anim calcmode="lin" valueType="num">
                                      <p:cBhvr additive="base">
                                        <p:cTn id="61" dur="500" fill="hold"/>
                                        <p:tgtEl>
                                          <p:spTgt spid="41987">
                                            <p:txEl>
                                              <p:pRg st="11" end="1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1987">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7" grpId="0" build="p" bldLvl="2"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1026"/>
          <p:cNvSpPr>
            <a:spLocks noGrp="1" noChangeArrowheads="1"/>
          </p:cNvSpPr>
          <p:nvPr>
            <p:ph type="title"/>
          </p:nvPr>
        </p:nvSpPr>
        <p:spPr/>
        <p:txBody>
          <a:bodyPr/>
          <a:lstStyle/>
          <a:p>
            <a:r>
              <a:rPr lang="es-ES_tradnl" sz="2800" smtClean="0"/>
              <a:t>Estudio Macroeconómico (cont. II)</a:t>
            </a:r>
            <a:endParaRPr lang="es-ES_tradnl" smtClean="0"/>
          </a:p>
        </p:txBody>
      </p:sp>
      <p:sp>
        <p:nvSpPr>
          <p:cNvPr id="44035" name="Rectangle 1027"/>
          <p:cNvSpPr>
            <a:spLocks noGrp="1" noChangeArrowheads="1"/>
          </p:cNvSpPr>
          <p:nvPr>
            <p:ph type="body" idx="1"/>
          </p:nvPr>
        </p:nvSpPr>
        <p:spPr/>
        <p:txBody>
          <a:bodyPr/>
          <a:lstStyle/>
          <a:p>
            <a:pPr algn="just">
              <a:defRPr/>
            </a:pPr>
            <a:r>
              <a:rPr lang="es-EC" sz="2000"/>
              <a:t>Crecimiento de la economía</a:t>
            </a:r>
          </a:p>
          <a:p>
            <a:pPr lvl="1" algn="just">
              <a:defRPr/>
            </a:pPr>
            <a:r>
              <a:rPr lang="es-EC" sz="1800"/>
              <a:t>Afectan a la Demanda</a:t>
            </a:r>
          </a:p>
          <a:p>
            <a:pPr algn="just">
              <a:defRPr/>
            </a:pPr>
            <a:r>
              <a:rPr lang="es-EC" sz="2000"/>
              <a:t>Tasas de interés nacionales y extranjeras</a:t>
            </a:r>
          </a:p>
          <a:p>
            <a:pPr lvl="1" algn="just">
              <a:defRPr/>
            </a:pPr>
            <a:r>
              <a:rPr lang="es-EC" sz="1800"/>
              <a:t>Afectan al Costo de Dinero</a:t>
            </a:r>
          </a:p>
          <a:p>
            <a:pPr algn="just">
              <a:defRPr/>
            </a:pPr>
            <a:r>
              <a:rPr lang="es-EC" sz="2000"/>
              <a:t>Políticas monetarias</a:t>
            </a:r>
          </a:p>
          <a:p>
            <a:pPr lvl="1" algn="just">
              <a:defRPr/>
            </a:pPr>
            <a:r>
              <a:rPr lang="es-EC" sz="1800"/>
              <a:t>Afectan a la inflación/ Tasa de  interes / Riesgo del Pais</a:t>
            </a:r>
          </a:p>
          <a:p>
            <a:pPr algn="just">
              <a:defRPr/>
            </a:pPr>
            <a:r>
              <a:rPr lang="es-EC" sz="2000"/>
              <a:t>Políticas Fiscales</a:t>
            </a:r>
          </a:p>
          <a:p>
            <a:pPr lvl="1" algn="just">
              <a:defRPr/>
            </a:pPr>
            <a:r>
              <a:rPr lang="es-EC" sz="1800"/>
              <a:t>Impuestos</a:t>
            </a:r>
          </a:p>
          <a:p>
            <a:pPr lvl="1" algn="just">
              <a:defRPr/>
            </a:pPr>
            <a:r>
              <a:rPr lang="es-EC" sz="1800"/>
              <a:t>Barreras Comerciales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 calcmode="lin" valueType="num">
                                      <p:cBhvr additive="base">
                                        <p:cTn id="7" dur="500" fill="hold"/>
                                        <p:tgtEl>
                                          <p:spTgt spid="4403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403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4035">
                                            <p:txEl>
                                              <p:pRg st="1" end="1"/>
                                            </p:txEl>
                                          </p:spTgt>
                                        </p:tgtEl>
                                        <p:attrNameLst>
                                          <p:attrName>style.visibility</p:attrName>
                                        </p:attrNameLst>
                                      </p:cBhvr>
                                      <p:to>
                                        <p:strVal val="visible"/>
                                      </p:to>
                                    </p:set>
                                    <p:anim calcmode="lin" valueType="num">
                                      <p:cBhvr additive="base">
                                        <p:cTn id="11" dur="500" fill="hold"/>
                                        <p:tgtEl>
                                          <p:spTgt spid="4403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403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4035">
                                            <p:txEl>
                                              <p:pRg st="2" end="2"/>
                                            </p:txEl>
                                          </p:spTgt>
                                        </p:tgtEl>
                                        <p:attrNameLst>
                                          <p:attrName>style.visibility</p:attrName>
                                        </p:attrNameLst>
                                      </p:cBhvr>
                                      <p:to>
                                        <p:strVal val="visible"/>
                                      </p:to>
                                    </p:set>
                                    <p:anim calcmode="lin" valueType="num">
                                      <p:cBhvr additive="base">
                                        <p:cTn id="17" dur="500" fill="hold"/>
                                        <p:tgtEl>
                                          <p:spTgt spid="4403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403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4035">
                                            <p:txEl>
                                              <p:pRg st="3" end="3"/>
                                            </p:txEl>
                                          </p:spTgt>
                                        </p:tgtEl>
                                        <p:attrNameLst>
                                          <p:attrName>style.visibility</p:attrName>
                                        </p:attrNameLst>
                                      </p:cBhvr>
                                      <p:to>
                                        <p:strVal val="visible"/>
                                      </p:to>
                                    </p:set>
                                    <p:anim calcmode="lin" valueType="num">
                                      <p:cBhvr additive="base">
                                        <p:cTn id="21" dur="500" fill="hold"/>
                                        <p:tgtEl>
                                          <p:spTgt spid="4403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40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4035">
                                            <p:txEl>
                                              <p:pRg st="4" end="4"/>
                                            </p:txEl>
                                          </p:spTgt>
                                        </p:tgtEl>
                                        <p:attrNameLst>
                                          <p:attrName>style.visibility</p:attrName>
                                        </p:attrNameLst>
                                      </p:cBhvr>
                                      <p:to>
                                        <p:strVal val="visible"/>
                                      </p:to>
                                    </p:set>
                                    <p:anim calcmode="lin" valueType="num">
                                      <p:cBhvr additive="base">
                                        <p:cTn id="27" dur="500" fill="hold"/>
                                        <p:tgtEl>
                                          <p:spTgt spid="4403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4035">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44035">
                                            <p:txEl>
                                              <p:pRg st="5" end="5"/>
                                            </p:txEl>
                                          </p:spTgt>
                                        </p:tgtEl>
                                        <p:attrNameLst>
                                          <p:attrName>style.visibility</p:attrName>
                                        </p:attrNameLst>
                                      </p:cBhvr>
                                      <p:to>
                                        <p:strVal val="visible"/>
                                      </p:to>
                                    </p:set>
                                    <p:anim calcmode="lin" valueType="num">
                                      <p:cBhvr additive="base">
                                        <p:cTn id="31" dur="500" fill="hold"/>
                                        <p:tgtEl>
                                          <p:spTgt spid="4403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40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4035">
                                            <p:txEl>
                                              <p:pRg st="6" end="6"/>
                                            </p:txEl>
                                          </p:spTgt>
                                        </p:tgtEl>
                                        <p:attrNameLst>
                                          <p:attrName>style.visibility</p:attrName>
                                        </p:attrNameLst>
                                      </p:cBhvr>
                                      <p:to>
                                        <p:strVal val="visible"/>
                                      </p:to>
                                    </p:set>
                                    <p:anim calcmode="lin" valueType="num">
                                      <p:cBhvr additive="base">
                                        <p:cTn id="37" dur="500" fill="hold"/>
                                        <p:tgtEl>
                                          <p:spTgt spid="4403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4035">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4035">
                                            <p:txEl>
                                              <p:pRg st="7" end="7"/>
                                            </p:txEl>
                                          </p:spTgt>
                                        </p:tgtEl>
                                        <p:attrNameLst>
                                          <p:attrName>style.visibility</p:attrName>
                                        </p:attrNameLst>
                                      </p:cBhvr>
                                      <p:to>
                                        <p:strVal val="visible"/>
                                      </p:to>
                                    </p:set>
                                    <p:anim calcmode="lin" valueType="num">
                                      <p:cBhvr additive="base">
                                        <p:cTn id="41" dur="500" fill="hold"/>
                                        <p:tgtEl>
                                          <p:spTgt spid="4403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4035">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4035">
                                            <p:txEl>
                                              <p:pRg st="8" end="8"/>
                                            </p:txEl>
                                          </p:spTgt>
                                        </p:tgtEl>
                                        <p:attrNameLst>
                                          <p:attrName>style.visibility</p:attrName>
                                        </p:attrNameLst>
                                      </p:cBhvr>
                                      <p:to>
                                        <p:strVal val="visible"/>
                                      </p:to>
                                    </p:set>
                                    <p:anim calcmode="lin" valueType="num">
                                      <p:cBhvr additive="base">
                                        <p:cTn id="45" dur="500" fill="hold"/>
                                        <p:tgtEl>
                                          <p:spTgt spid="44035">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4403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_tradnl" sz="2800" smtClean="0"/>
              <a:t>Estudio del País</a:t>
            </a:r>
            <a:endParaRPr lang="es-ES_tradnl" smtClean="0"/>
          </a:p>
        </p:txBody>
      </p:sp>
      <p:sp>
        <p:nvSpPr>
          <p:cNvPr id="19459" name="Rectangle 3"/>
          <p:cNvSpPr>
            <a:spLocks noGrp="1" noChangeArrowheads="1"/>
          </p:cNvSpPr>
          <p:nvPr>
            <p:ph type="body" idx="1"/>
          </p:nvPr>
        </p:nvSpPr>
        <p:spPr/>
        <p:txBody>
          <a:bodyPr/>
          <a:lstStyle/>
          <a:p>
            <a:pPr algn="just">
              <a:defRPr/>
            </a:pPr>
            <a:r>
              <a:rPr lang="es-ES_tradnl" sz="2000"/>
              <a:t>País en donde se Produce / País mercado / País Proveedor</a:t>
            </a:r>
          </a:p>
          <a:p>
            <a:pPr>
              <a:defRPr/>
            </a:pPr>
            <a:endParaRPr lang="es-ES_tradnl" sz="2000"/>
          </a:p>
          <a:p>
            <a:pPr>
              <a:defRPr/>
            </a:pPr>
            <a:r>
              <a:rPr lang="es-ES_tradnl" sz="2000"/>
              <a:t>Estabilidad Política</a:t>
            </a:r>
          </a:p>
          <a:p>
            <a:pPr>
              <a:defRPr/>
            </a:pPr>
            <a:r>
              <a:rPr lang="es-ES_tradnl" sz="2000"/>
              <a:t>Estabilidad Social</a:t>
            </a:r>
          </a:p>
          <a:p>
            <a:pPr>
              <a:defRPr/>
            </a:pPr>
            <a:r>
              <a:rPr lang="es-ES_tradnl" sz="2000"/>
              <a:t>Seguridad</a:t>
            </a:r>
          </a:p>
          <a:p>
            <a:pPr>
              <a:defRPr/>
            </a:pPr>
            <a:r>
              <a:rPr lang="es-ES_tradnl" sz="2000"/>
              <a:t>Cultura  e Idiosincrasia</a:t>
            </a:r>
          </a:p>
          <a:p>
            <a:pPr>
              <a:defRPr/>
            </a:pPr>
            <a:r>
              <a:rPr lang="es-ES_tradnl" sz="2000"/>
              <a:t>Infraestructura</a:t>
            </a:r>
          </a:p>
          <a:p>
            <a:pPr>
              <a:defRPr/>
            </a:pPr>
            <a:r>
              <a:rPr lang="es-ES_tradnl" sz="2000"/>
              <a:t>Niveles de Corrupción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 calcmode="lin" valueType="num">
                                      <p:cBhvr additive="base">
                                        <p:cTn id="7" dur="500" fill="hold"/>
                                        <p:tgtEl>
                                          <p:spTgt spid="1945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945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9459">
                                            <p:txEl>
                                              <p:pRg st="2" end="2"/>
                                            </p:txEl>
                                          </p:spTgt>
                                        </p:tgtEl>
                                        <p:attrNameLst>
                                          <p:attrName>style.visibility</p:attrName>
                                        </p:attrNameLst>
                                      </p:cBhvr>
                                      <p:to>
                                        <p:strVal val="visible"/>
                                      </p:to>
                                    </p:set>
                                    <p:anim calcmode="lin" valueType="num">
                                      <p:cBhvr additive="base">
                                        <p:cTn id="13" dur="500" fill="hold"/>
                                        <p:tgtEl>
                                          <p:spTgt spid="19459">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945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9459">
                                            <p:txEl>
                                              <p:pRg st="3" end="3"/>
                                            </p:txEl>
                                          </p:spTgt>
                                        </p:tgtEl>
                                        <p:attrNameLst>
                                          <p:attrName>style.visibility</p:attrName>
                                        </p:attrNameLst>
                                      </p:cBhvr>
                                      <p:to>
                                        <p:strVal val="visible"/>
                                      </p:to>
                                    </p:set>
                                    <p:anim calcmode="lin" valueType="num">
                                      <p:cBhvr additive="base">
                                        <p:cTn id="19" dur="500" fill="hold"/>
                                        <p:tgtEl>
                                          <p:spTgt spid="19459">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945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9459">
                                            <p:txEl>
                                              <p:pRg st="4" end="4"/>
                                            </p:txEl>
                                          </p:spTgt>
                                        </p:tgtEl>
                                        <p:attrNameLst>
                                          <p:attrName>style.visibility</p:attrName>
                                        </p:attrNameLst>
                                      </p:cBhvr>
                                      <p:to>
                                        <p:strVal val="visible"/>
                                      </p:to>
                                    </p:set>
                                    <p:anim calcmode="lin" valueType="num">
                                      <p:cBhvr additive="base">
                                        <p:cTn id="25" dur="500" fill="hold"/>
                                        <p:tgtEl>
                                          <p:spTgt spid="1945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945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9459">
                                            <p:txEl>
                                              <p:pRg st="5" end="5"/>
                                            </p:txEl>
                                          </p:spTgt>
                                        </p:tgtEl>
                                        <p:attrNameLst>
                                          <p:attrName>style.visibility</p:attrName>
                                        </p:attrNameLst>
                                      </p:cBhvr>
                                      <p:to>
                                        <p:strVal val="visible"/>
                                      </p:to>
                                    </p:set>
                                    <p:anim calcmode="lin" valueType="num">
                                      <p:cBhvr additive="base">
                                        <p:cTn id="31" dur="500" fill="hold"/>
                                        <p:tgtEl>
                                          <p:spTgt spid="1945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1945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9459">
                                            <p:txEl>
                                              <p:pRg st="6" end="6"/>
                                            </p:txEl>
                                          </p:spTgt>
                                        </p:tgtEl>
                                        <p:attrNameLst>
                                          <p:attrName>style.visibility</p:attrName>
                                        </p:attrNameLst>
                                      </p:cBhvr>
                                      <p:to>
                                        <p:strVal val="visible"/>
                                      </p:to>
                                    </p:set>
                                    <p:anim calcmode="lin" valueType="num">
                                      <p:cBhvr additive="base">
                                        <p:cTn id="37" dur="500" fill="hold"/>
                                        <p:tgtEl>
                                          <p:spTgt spid="1945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19459">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9459">
                                            <p:txEl>
                                              <p:pRg st="7" end="7"/>
                                            </p:txEl>
                                          </p:spTgt>
                                        </p:tgtEl>
                                        <p:attrNameLst>
                                          <p:attrName>style.visibility</p:attrName>
                                        </p:attrNameLst>
                                      </p:cBhvr>
                                      <p:to>
                                        <p:strVal val="visible"/>
                                      </p:to>
                                    </p:set>
                                    <p:anim calcmode="lin" valueType="num">
                                      <p:cBhvr additive="base">
                                        <p:cTn id="43" dur="500" fill="hold"/>
                                        <p:tgtEl>
                                          <p:spTgt spid="19459">
                                            <p:txEl>
                                              <p:pRg st="7" end="7"/>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1945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s-ES_tradnl" sz="2800" smtClean="0"/>
              <a:t>Estudio de Viabilidad Técnica</a:t>
            </a:r>
            <a:endParaRPr lang="es-ES_tradnl" smtClean="0"/>
          </a:p>
        </p:txBody>
      </p:sp>
      <p:sp>
        <p:nvSpPr>
          <p:cNvPr id="43011" name="Rectangle 3"/>
          <p:cNvSpPr>
            <a:spLocks noGrp="1" noChangeArrowheads="1"/>
          </p:cNvSpPr>
          <p:nvPr>
            <p:ph type="body" idx="1"/>
          </p:nvPr>
        </p:nvSpPr>
        <p:spPr>
          <a:xfrm>
            <a:off x="1169988" y="1428750"/>
            <a:ext cx="7772400" cy="4114800"/>
          </a:xfrm>
        </p:spPr>
        <p:txBody>
          <a:bodyPr/>
          <a:lstStyle/>
          <a:p>
            <a:pPr algn="just">
              <a:defRPr/>
            </a:pPr>
            <a:r>
              <a:rPr lang="es-EC" sz="2000" dirty="0"/>
              <a:t>Estudia posibilidades materiales, físicas, químicas, tecnológicas y biológicas de producir el  bien o servicio que generará el proyecto.</a:t>
            </a:r>
          </a:p>
          <a:p>
            <a:pPr>
              <a:defRPr/>
            </a:pPr>
            <a:r>
              <a:rPr lang="es-EC" sz="2000" dirty="0"/>
              <a:t>Técnicamente pueden haber varias maneras de lograr el producto.</a:t>
            </a:r>
          </a:p>
          <a:p>
            <a:pPr lvl="1">
              <a:defRPr/>
            </a:pPr>
            <a:r>
              <a:rPr lang="es-EC" sz="1800" dirty="0"/>
              <a:t>Definir la función de producción que optimice los recursos disponibles  en la producción del bien o servicio. </a:t>
            </a:r>
          </a:p>
          <a:p>
            <a:pPr>
              <a:defRPr/>
            </a:pPr>
            <a:r>
              <a:rPr lang="es-EC" sz="2000" dirty="0" err="1"/>
              <a:t>Projectos</a:t>
            </a:r>
            <a:r>
              <a:rPr lang="es-EC" sz="2000" dirty="0"/>
              <a:t> de conocida viabilidad técnica:</a:t>
            </a:r>
          </a:p>
          <a:p>
            <a:pPr lvl="1">
              <a:defRPr/>
            </a:pPr>
            <a:r>
              <a:rPr lang="es-EC" sz="1800" dirty="0"/>
              <a:t>Decidir sobre que metodología de producción se utilizará.</a:t>
            </a:r>
          </a:p>
          <a:p>
            <a:pPr>
              <a:defRPr/>
            </a:pPr>
            <a:r>
              <a:rPr lang="es-EC" sz="2000" dirty="0"/>
              <a:t>Proyectos nuevos, antes de determinar rentabilidad financiera :</a:t>
            </a:r>
          </a:p>
          <a:p>
            <a:pPr lvl="1">
              <a:defRPr/>
            </a:pPr>
            <a:r>
              <a:rPr lang="es-EC" sz="1800" dirty="0"/>
              <a:t>Probar y pulir técnicamente </a:t>
            </a:r>
            <a:r>
              <a:rPr lang="es-EC" sz="1800" dirty="0">
                <a:ea typeface="MS Gothic" pitchFamily="49" charset="-128"/>
              </a:rPr>
              <a:t>⇒</a:t>
            </a:r>
            <a:r>
              <a:rPr lang="es-EC" sz="1800" dirty="0"/>
              <a:t> Garantizar viabilidad de su producción.</a:t>
            </a:r>
          </a:p>
          <a:p>
            <a:pPr lvl="1">
              <a:defRPr/>
            </a:pPr>
            <a:r>
              <a:rPr lang="es-EC" sz="1800" dirty="0"/>
              <a:t>Se puede producir el organismo?: Cultivos experimentales o pilotos:</a:t>
            </a:r>
          </a:p>
          <a:p>
            <a:pPr lvl="2">
              <a:defRPr/>
            </a:pPr>
            <a:r>
              <a:rPr lang="es-EC" sz="1600" dirty="0"/>
              <a:t>Información empírica </a:t>
            </a:r>
            <a:r>
              <a:rPr lang="es-EC" sz="1600" dirty="0">
                <a:ea typeface="MS Gothic" pitchFamily="49" charset="-128"/>
              </a:rPr>
              <a:t>⇒</a:t>
            </a:r>
            <a:r>
              <a:rPr lang="es-EC" sz="1600" dirty="0"/>
              <a:t> Mejores proyecciones sobre lo que podría ocurrir en un sistema de producción comercial. </a:t>
            </a:r>
            <a:endParaRPr lang="es-ES_tradnl" sz="1600" dirty="0"/>
          </a:p>
          <a:p>
            <a:pPr algn="r">
              <a:buFont typeface="Monotype Sorts" pitchFamily="2" charset="2"/>
              <a:buNone/>
              <a:defRPr/>
            </a:pPr>
            <a:r>
              <a:rPr lang="es-EC" sz="2000" b="1" dirty="0"/>
              <a:t>...</a:t>
            </a:r>
            <a:endParaRPr lang="es-EC" sz="2000" dirty="0"/>
          </a:p>
          <a:p>
            <a:pPr>
              <a:defRPr/>
            </a:pPr>
            <a:endParaRPr lang="es-EC" sz="20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3011">
                                            <p:txEl>
                                              <p:pRg st="0" end="0"/>
                                            </p:txEl>
                                          </p:spTgt>
                                        </p:tgtEl>
                                        <p:attrNameLst>
                                          <p:attrName>style.visibility</p:attrName>
                                        </p:attrNameLst>
                                      </p:cBhvr>
                                      <p:to>
                                        <p:strVal val="visible"/>
                                      </p:to>
                                    </p:set>
                                    <p:anim calcmode="lin" valueType="num">
                                      <p:cBhvr additive="base">
                                        <p:cTn id="7" dur="500" fill="hold"/>
                                        <p:tgtEl>
                                          <p:spTgt spid="4301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30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3011">
                                            <p:txEl>
                                              <p:pRg st="1" end="1"/>
                                            </p:txEl>
                                          </p:spTgt>
                                        </p:tgtEl>
                                        <p:attrNameLst>
                                          <p:attrName>style.visibility</p:attrName>
                                        </p:attrNameLst>
                                      </p:cBhvr>
                                      <p:to>
                                        <p:strVal val="visible"/>
                                      </p:to>
                                    </p:set>
                                    <p:anim calcmode="lin" valueType="num">
                                      <p:cBhvr additive="base">
                                        <p:cTn id="13" dur="500" fill="hold"/>
                                        <p:tgtEl>
                                          <p:spTgt spid="4301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301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43011">
                                            <p:txEl>
                                              <p:pRg st="2" end="2"/>
                                            </p:txEl>
                                          </p:spTgt>
                                        </p:tgtEl>
                                        <p:attrNameLst>
                                          <p:attrName>style.visibility</p:attrName>
                                        </p:attrNameLst>
                                      </p:cBhvr>
                                      <p:to>
                                        <p:strVal val="visible"/>
                                      </p:to>
                                    </p:set>
                                    <p:anim calcmode="lin" valueType="num">
                                      <p:cBhvr additive="base">
                                        <p:cTn id="17" dur="500" fill="hold"/>
                                        <p:tgtEl>
                                          <p:spTgt spid="4301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301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43011">
                                            <p:txEl>
                                              <p:pRg st="3" end="3"/>
                                            </p:txEl>
                                          </p:spTgt>
                                        </p:tgtEl>
                                        <p:attrNameLst>
                                          <p:attrName>style.visibility</p:attrName>
                                        </p:attrNameLst>
                                      </p:cBhvr>
                                      <p:to>
                                        <p:strVal val="visible"/>
                                      </p:to>
                                    </p:set>
                                    <p:anim calcmode="lin" valueType="num">
                                      <p:cBhvr additive="base">
                                        <p:cTn id="23" dur="500" fill="hold"/>
                                        <p:tgtEl>
                                          <p:spTgt spid="43011">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43011">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43011">
                                            <p:txEl>
                                              <p:pRg st="4" end="4"/>
                                            </p:txEl>
                                          </p:spTgt>
                                        </p:tgtEl>
                                        <p:attrNameLst>
                                          <p:attrName>style.visibility</p:attrName>
                                        </p:attrNameLst>
                                      </p:cBhvr>
                                      <p:to>
                                        <p:strVal val="visible"/>
                                      </p:to>
                                    </p:set>
                                    <p:anim calcmode="lin" valueType="num">
                                      <p:cBhvr additive="base">
                                        <p:cTn id="27" dur="500" fill="hold"/>
                                        <p:tgtEl>
                                          <p:spTgt spid="4301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301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3011">
                                            <p:txEl>
                                              <p:pRg st="5" end="5"/>
                                            </p:txEl>
                                          </p:spTgt>
                                        </p:tgtEl>
                                        <p:attrNameLst>
                                          <p:attrName>style.visibility</p:attrName>
                                        </p:attrNameLst>
                                      </p:cBhvr>
                                      <p:to>
                                        <p:strVal val="visible"/>
                                      </p:to>
                                    </p:set>
                                    <p:anim calcmode="lin" valueType="num">
                                      <p:cBhvr additive="base">
                                        <p:cTn id="33" dur="500" fill="hold"/>
                                        <p:tgtEl>
                                          <p:spTgt spid="43011">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3011">
                                            <p:txEl>
                                              <p:pRg st="5" end="5"/>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43011">
                                            <p:txEl>
                                              <p:pRg st="6" end="6"/>
                                            </p:txEl>
                                          </p:spTgt>
                                        </p:tgtEl>
                                        <p:attrNameLst>
                                          <p:attrName>style.visibility</p:attrName>
                                        </p:attrNameLst>
                                      </p:cBhvr>
                                      <p:to>
                                        <p:strVal val="visible"/>
                                      </p:to>
                                    </p:set>
                                    <p:anim calcmode="lin" valueType="num">
                                      <p:cBhvr additive="base">
                                        <p:cTn id="37" dur="500" fill="hold"/>
                                        <p:tgtEl>
                                          <p:spTgt spid="4301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3011">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43011">
                                            <p:txEl>
                                              <p:pRg st="7" end="7"/>
                                            </p:txEl>
                                          </p:spTgt>
                                        </p:tgtEl>
                                        <p:attrNameLst>
                                          <p:attrName>style.visibility</p:attrName>
                                        </p:attrNameLst>
                                      </p:cBhvr>
                                      <p:to>
                                        <p:strVal val="visible"/>
                                      </p:to>
                                    </p:set>
                                    <p:anim calcmode="lin" valueType="num">
                                      <p:cBhvr additive="base">
                                        <p:cTn id="41" dur="500" fill="hold"/>
                                        <p:tgtEl>
                                          <p:spTgt spid="43011">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43011">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43011">
                                            <p:txEl>
                                              <p:pRg st="8" end="8"/>
                                            </p:txEl>
                                          </p:spTgt>
                                        </p:tgtEl>
                                        <p:attrNameLst>
                                          <p:attrName>style.visibility</p:attrName>
                                        </p:attrNameLst>
                                      </p:cBhvr>
                                      <p:to>
                                        <p:strVal val="visible"/>
                                      </p:to>
                                    </p:set>
                                    <p:anim calcmode="lin" valueType="num">
                                      <p:cBhvr additive="base">
                                        <p:cTn id="45" dur="500" fill="hold"/>
                                        <p:tgtEl>
                                          <p:spTgt spid="43011">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4301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43011">
                                            <p:txEl>
                                              <p:pRg st="9" end="9"/>
                                            </p:txEl>
                                          </p:spTgt>
                                        </p:tgtEl>
                                        <p:attrNameLst>
                                          <p:attrName>style.visibility</p:attrName>
                                        </p:attrNameLst>
                                      </p:cBhvr>
                                      <p:to>
                                        <p:strVal val="visible"/>
                                      </p:to>
                                    </p:set>
                                    <p:anim calcmode="lin" valueType="num">
                                      <p:cBhvr additive="base">
                                        <p:cTn id="51" dur="500" fill="hold"/>
                                        <p:tgtEl>
                                          <p:spTgt spid="43011">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301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11"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1026"/>
          <p:cNvSpPr>
            <a:spLocks noGrp="1" noChangeArrowheads="1"/>
          </p:cNvSpPr>
          <p:nvPr>
            <p:ph type="title"/>
          </p:nvPr>
        </p:nvSpPr>
        <p:spPr/>
        <p:txBody>
          <a:bodyPr/>
          <a:lstStyle/>
          <a:p>
            <a:r>
              <a:rPr lang="es-ES_tradnl" sz="2800" smtClean="0"/>
              <a:t>Estudio de Viabilidad Técnica (cont.)</a:t>
            </a:r>
            <a:endParaRPr lang="es-ES_tradnl" smtClean="0"/>
          </a:p>
        </p:txBody>
      </p:sp>
      <p:sp>
        <p:nvSpPr>
          <p:cNvPr id="46083" name="Rectangle 1027"/>
          <p:cNvSpPr>
            <a:spLocks noGrp="1" noChangeArrowheads="1"/>
          </p:cNvSpPr>
          <p:nvPr>
            <p:ph type="body" idx="1"/>
          </p:nvPr>
        </p:nvSpPr>
        <p:spPr/>
        <p:txBody>
          <a:bodyPr/>
          <a:lstStyle/>
          <a:p>
            <a:pPr algn="just">
              <a:defRPr/>
            </a:pPr>
            <a:r>
              <a:rPr lang="es-EC" sz="2000"/>
              <a:t>Análisis de operaciones</a:t>
            </a:r>
          </a:p>
          <a:p>
            <a:pPr lvl="1" algn="just">
              <a:defRPr/>
            </a:pPr>
            <a:r>
              <a:rPr lang="es-EC" sz="1800"/>
              <a:t>Decisión de localización</a:t>
            </a:r>
          </a:p>
          <a:p>
            <a:pPr lvl="1" algn="just">
              <a:defRPr/>
            </a:pPr>
            <a:r>
              <a:rPr lang="es-EC" sz="1800"/>
              <a:t>Análisis de Tamaño</a:t>
            </a:r>
          </a:p>
          <a:p>
            <a:pPr lvl="1" algn="just">
              <a:defRPr/>
            </a:pPr>
            <a:r>
              <a:rPr lang="es-EC" sz="1800"/>
              <a:t>Volúmenes de producción</a:t>
            </a:r>
          </a:p>
          <a:p>
            <a:pPr>
              <a:defRPr/>
            </a:pPr>
            <a:r>
              <a:rPr lang="es-EC" sz="2000"/>
              <a:t>Ingeniería del proyecto</a:t>
            </a:r>
          </a:p>
          <a:p>
            <a:pPr algn="just">
              <a:defRPr/>
            </a:pPr>
            <a:r>
              <a:rPr lang="es-EC" sz="2000"/>
              <a:t>Necesidades de recursos.</a:t>
            </a:r>
          </a:p>
          <a:p>
            <a:pPr lvl="1">
              <a:defRPr/>
            </a:pPr>
            <a:r>
              <a:rPr lang="es-EC" sz="1800"/>
              <a:t>Activos fijos.</a:t>
            </a:r>
          </a:p>
          <a:p>
            <a:pPr lvl="1">
              <a:defRPr/>
            </a:pPr>
            <a:r>
              <a:rPr lang="es-EC" sz="1800"/>
              <a:t>Capital de trabajo. </a:t>
            </a:r>
          </a:p>
          <a:p>
            <a:pPr lvl="1">
              <a:defRPr/>
            </a:pPr>
            <a:r>
              <a:rPr lang="es-EC" sz="1800"/>
              <a:t>Mano de obra. </a:t>
            </a:r>
          </a:p>
          <a:p>
            <a:pPr lvl="1">
              <a:defRPr/>
            </a:pPr>
            <a:r>
              <a:rPr lang="es-EC" sz="1800"/>
              <a:t>Recursos materiales.</a:t>
            </a:r>
          </a:p>
          <a:p>
            <a:pPr lvl="1">
              <a:defRPr/>
            </a:pPr>
            <a:r>
              <a:rPr lang="es-EC" sz="1800"/>
              <a:t>Recursos biológicos.</a:t>
            </a:r>
          </a:p>
          <a:p>
            <a:pPr lvl="1">
              <a:defRPr/>
            </a:pPr>
            <a:r>
              <a:rPr lang="es-EC" sz="1800"/>
              <a:t>Recursos hídricos.</a:t>
            </a:r>
          </a:p>
          <a:p>
            <a:pPr algn="just">
              <a:defRPr/>
            </a:pP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6083">
                                            <p:txEl>
                                              <p:pRg st="0" end="0"/>
                                            </p:txEl>
                                          </p:spTgt>
                                        </p:tgtEl>
                                        <p:attrNameLst>
                                          <p:attrName>style.visibility</p:attrName>
                                        </p:attrNameLst>
                                      </p:cBhvr>
                                      <p:to>
                                        <p:strVal val="visible"/>
                                      </p:to>
                                    </p:set>
                                    <p:anim calcmode="lin" valueType="num">
                                      <p:cBhvr additive="base">
                                        <p:cTn id="7" dur="500" fill="hold"/>
                                        <p:tgtEl>
                                          <p:spTgt spid="460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60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6083">
                                            <p:txEl>
                                              <p:pRg st="1" end="1"/>
                                            </p:txEl>
                                          </p:spTgt>
                                        </p:tgtEl>
                                        <p:attrNameLst>
                                          <p:attrName>style.visibility</p:attrName>
                                        </p:attrNameLst>
                                      </p:cBhvr>
                                      <p:to>
                                        <p:strVal val="visible"/>
                                      </p:to>
                                    </p:set>
                                    <p:anim calcmode="lin" valueType="num">
                                      <p:cBhvr additive="base">
                                        <p:cTn id="13" dur="500" fill="hold"/>
                                        <p:tgtEl>
                                          <p:spTgt spid="460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60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6083">
                                            <p:txEl>
                                              <p:pRg st="2" end="2"/>
                                            </p:txEl>
                                          </p:spTgt>
                                        </p:tgtEl>
                                        <p:attrNameLst>
                                          <p:attrName>style.visibility</p:attrName>
                                        </p:attrNameLst>
                                      </p:cBhvr>
                                      <p:to>
                                        <p:strVal val="visible"/>
                                      </p:to>
                                    </p:set>
                                    <p:anim calcmode="lin" valueType="num">
                                      <p:cBhvr additive="base">
                                        <p:cTn id="19" dur="500" fill="hold"/>
                                        <p:tgtEl>
                                          <p:spTgt spid="460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60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6083">
                                            <p:txEl>
                                              <p:pRg st="3" end="3"/>
                                            </p:txEl>
                                          </p:spTgt>
                                        </p:tgtEl>
                                        <p:attrNameLst>
                                          <p:attrName>style.visibility</p:attrName>
                                        </p:attrNameLst>
                                      </p:cBhvr>
                                      <p:to>
                                        <p:strVal val="visible"/>
                                      </p:to>
                                    </p:set>
                                    <p:anim calcmode="lin" valueType="num">
                                      <p:cBhvr additive="base">
                                        <p:cTn id="25" dur="500" fill="hold"/>
                                        <p:tgtEl>
                                          <p:spTgt spid="460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60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6083">
                                            <p:txEl>
                                              <p:pRg st="4" end="4"/>
                                            </p:txEl>
                                          </p:spTgt>
                                        </p:tgtEl>
                                        <p:attrNameLst>
                                          <p:attrName>style.visibility</p:attrName>
                                        </p:attrNameLst>
                                      </p:cBhvr>
                                      <p:to>
                                        <p:strVal val="visible"/>
                                      </p:to>
                                    </p:set>
                                    <p:anim calcmode="lin" valueType="num">
                                      <p:cBhvr additive="base">
                                        <p:cTn id="31" dur="500" fill="hold"/>
                                        <p:tgtEl>
                                          <p:spTgt spid="460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60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6083">
                                            <p:txEl>
                                              <p:pRg st="5" end="5"/>
                                            </p:txEl>
                                          </p:spTgt>
                                        </p:tgtEl>
                                        <p:attrNameLst>
                                          <p:attrName>style.visibility</p:attrName>
                                        </p:attrNameLst>
                                      </p:cBhvr>
                                      <p:to>
                                        <p:strVal val="visible"/>
                                      </p:to>
                                    </p:set>
                                    <p:anim calcmode="lin" valueType="num">
                                      <p:cBhvr additive="base">
                                        <p:cTn id="37" dur="500" fill="hold"/>
                                        <p:tgtEl>
                                          <p:spTgt spid="460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60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6083">
                                            <p:txEl>
                                              <p:pRg st="6" end="6"/>
                                            </p:txEl>
                                          </p:spTgt>
                                        </p:tgtEl>
                                        <p:attrNameLst>
                                          <p:attrName>style.visibility</p:attrName>
                                        </p:attrNameLst>
                                      </p:cBhvr>
                                      <p:to>
                                        <p:strVal val="visible"/>
                                      </p:to>
                                    </p:set>
                                    <p:anim calcmode="lin" valueType="num">
                                      <p:cBhvr additive="base">
                                        <p:cTn id="43" dur="500" fill="hold"/>
                                        <p:tgtEl>
                                          <p:spTgt spid="4608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60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6083">
                                            <p:txEl>
                                              <p:pRg st="7" end="7"/>
                                            </p:txEl>
                                          </p:spTgt>
                                        </p:tgtEl>
                                        <p:attrNameLst>
                                          <p:attrName>style.visibility</p:attrName>
                                        </p:attrNameLst>
                                      </p:cBhvr>
                                      <p:to>
                                        <p:strVal val="visible"/>
                                      </p:to>
                                    </p:set>
                                    <p:anim calcmode="lin" valueType="num">
                                      <p:cBhvr additive="base">
                                        <p:cTn id="49" dur="500" fill="hold"/>
                                        <p:tgtEl>
                                          <p:spTgt spid="4608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60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6083">
                                            <p:txEl>
                                              <p:pRg st="8" end="8"/>
                                            </p:txEl>
                                          </p:spTgt>
                                        </p:tgtEl>
                                        <p:attrNameLst>
                                          <p:attrName>style.visibility</p:attrName>
                                        </p:attrNameLst>
                                      </p:cBhvr>
                                      <p:to>
                                        <p:strVal val="visible"/>
                                      </p:to>
                                    </p:set>
                                    <p:anim calcmode="lin" valueType="num">
                                      <p:cBhvr additive="base">
                                        <p:cTn id="55" dur="500" fill="hold"/>
                                        <p:tgtEl>
                                          <p:spTgt spid="46083">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6083">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6083">
                                            <p:txEl>
                                              <p:pRg st="9" end="9"/>
                                            </p:txEl>
                                          </p:spTgt>
                                        </p:tgtEl>
                                        <p:attrNameLst>
                                          <p:attrName>style.visibility</p:attrName>
                                        </p:attrNameLst>
                                      </p:cBhvr>
                                      <p:to>
                                        <p:strVal val="visible"/>
                                      </p:to>
                                    </p:set>
                                    <p:anim calcmode="lin" valueType="num">
                                      <p:cBhvr additive="base">
                                        <p:cTn id="61" dur="500" fill="hold"/>
                                        <p:tgtEl>
                                          <p:spTgt spid="46083">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6083">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46083">
                                            <p:txEl>
                                              <p:pRg st="10" end="10"/>
                                            </p:txEl>
                                          </p:spTgt>
                                        </p:tgtEl>
                                        <p:attrNameLst>
                                          <p:attrName>style.visibility</p:attrName>
                                        </p:attrNameLst>
                                      </p:cBhvr>
                                      <p:to>
                                        <p:strVal val="visible"/>
                                      </p:to>
                                    </p:set>
                                    <p:anim calcmode="lin" valueType="num">
                                      <p:cBhvr additive="base">
                                        <p:cTn id="67" dur="500" fill="hold"/>
                                        <p:tgtEl>
                                          <p:spTgt spid="46083">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46083">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46083">
                                            <p:txEl>
                                              <p:pRg st="11" end="11"/>
                                            </p:txEl>
                                          </p:spTgt>
                                        </p:tgtEl>
                                        <p:attrNameLst>
                                          <p:attrName>style.visibility</p:attrName>
                                        </p:attrNameLst>
                                      </p:cBhvr>
                                      <p:to>
                                        <p:strVal val="visible"/>
                                      </p:to>
                                    </p:set>
                                    <p:anim calcmode="lin" valueType="num">
                                      <p:cBhvr additive="base">
                                        <p:cTn id="73" dur="500" fill="hold"/>
                                        <p:tgtEl>
                                          <p:spTgt spid="46083">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46083">
                                            <p:txEl>
                                              <p:pRg st="11" end="1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3"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s-ES_tradnl" sz="3600" smtClean="0"/>
              <a:t>Objetivos</a:t>
            </a:r>
            <a:r>
              <a:rPr lang="es-ES_tradnl" smtClean="0"/>
              <a:t> del Curso</a:t>
            </a:r>
          </a:p>
        </p:txBody>
      </p:sp>
      <p:sp>
        <p:nvSpPr>
          <p:cNvPr id="5123" name="Rectangle 3"/>
          <p:cNvSpPr>
            <a:spLocks noGrp="1" noChangeArrowheads="1"/>
          </p:cNvSpPr>
          <p:nvPr>
            <p:ph type="body" idx="1"/>
          </p:nvPr>
        </p:nvSpPr>
        <p:spPr/>
        <p:txBody>
          <a:bodyPr/>
          <a:lstStyle/>
          <a:p>
            <a:pPr>
              <a:defRPr/>
            </a:pPr>
            <a:r>
              <a:rPr lang="es-EC" sz="2000"/>
              <a:t>Dar a conocer la orientación y la metodología adecuada que permite actuar con mayores bases y criterios frente a la planeación y puesta en marcha de un proyecto de acuicultura de tipo privado</a:t>
            </a:r>
          </a:p>
          <a:p>
            <a:pPr>
              <a:defRPr/>
            </a:pPr>
            <a:r>
              <a:rPr lang="es-EC" sz="2000"/>
              <a:t>Desarrollar conceptos que permitan el análisis económico y financiero de un proyecto acuícola para optimizar el  rendimiento y reducir el riesgo de una inversión financiera,  o la creación de una empresa acuícola.</a:t>
            </a:r>
          </a:p>
          <a:p>
            <a:pPr>
              <a:defRPr/>
            </a:pPr>
            <a:r>
              <a:rPr lang="es-EC" sz="2000"/>
              <a:t>Revisar los principales puntos que influyen en un proyecto de Acuicultura</a:t>
            </a:r>
          </a:p>
          <a:p>
            <a:pPr>
              <a:defRPr/>
            </a:pPr>
            <a:r>
              <a:rPr lang="es-EC" sz="2000"/>
              <a:t>Revisar ejemplos de modelos prácticos para evaulación de Proyectos que pueden servir como base para evaluar prroyectos en el futuro</a:t>
            </a:r>
          </a:p>
          <a:p>
            <a:pPr>
              <a:defRPr/>
            </a:pP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1" end="1"/>
                                            </p:txEl>
                                          </p:spTgt>
                                        </p:tgtEl>
                                        <p:attrNameLst>
                                          <p:attrName>style.visibility</p:attrName>
                                        </p:attrNameLst>
                                      </p:cBhvr>
                                      <p:to>
                                        <p:strVal val="visible"/>
                                      </p:to>
                                    </p:set>
                                    <p:anim calcmode="lin" valueType="num">
                                      <p:cBhvr additive="base">
                                        <p:cTn id="13" dur="500" fill="hold"/>
                                        <p:tgtEl>
                                          <p:spTgt spid="512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2" end="2"/>
                                            </p:txEl>
                                          </p:spTgt>
                                        </p:tgtEl>
                                        <p:attrNameLst>
                                          <p:attrName>style.visibility</p:attrName>
                                        </p:attrNameLst>
                                      </p:cBhvr>
                                      <p:to>
                                        <p:strVal val="visible"/>
                                      </p:to>
                                    </p:set>
                                    <p:anim calcmode="lin" valueType="num">
                                      <p:cBhvr additive="base">
                                        <p:cTn id="19"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3" end="3"/>
                                            </p:txEl>
                                          </p:spTgt>
                                        </p:tgtEl>
                                        <p:attrNameLst>
                                          <p:attrName>style.visibility</p:attrName>
                                        </p:attrNameLst>
                                      </p:cBhvr>
                                      <p:to>
                                        <p:strVal val="visible"/>
                                      </p:to>
                                    </p:set>
                                    <p:anim calcmode="lin" valueType="num">
                                      <p:cBhvr additive="base">
                                        <p:cTn id="25" dur="500" fill="hold"/>
                                        <p:tgtEl>
                                          <p:spTgt spid="512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s-ES_tradnl" sz="2800" smtClean="0"/>
              <a:t>Estudio de Viabilidad Legal</a:t>
            </a:r>
            <a:endParaRPr lang="es-ES_tradnl" smtClean="0"/>
          </a:p>
        </p:txBody>
      </p:sp>
      <p:sp>
        <p:nvSpPr>
          <p:cNvPr id="20483" name="Rectangle 3"/>
          <p:cNvSpPr>
            <a:spLocks noGrp="1" noChangeArrowheads="1"/>
          </p:cNvSpPr>
          <p:nvPr>
            <p:ph type="body" idx="1"/>
          </p:nvPr>
        </p:nvSpPr>
        <p:spPr/>
        <p:txBody>
          <a:bodyPr/>
          <a:lstStyle/>
          <a:p>
            <a:pPr algn="just">
              <a:defRPr/>
            </a:pPr>
            <a:r>
              <a:rPr lang="es-EC" sz="2000"/>
              <a:t>Un proyecto puede ser viable tanto por tener un mercado asegurado como por ser técnicamente factible.Sin embargo, podrían existir algunas restricciones de carácter legal que impidan su funcionamiento en los términos que se habían previsto, no haciendo recomendable su ejecución.</a:t>
            </a:r>
          </a:p>
          <a:p>
            <a:pPr algn="just">
              <a:defRPr/>
            </a:pPr>
            <a:r>
              <a:rPr lang="es-EC" sz="2000"/>
              <a:t>Por ejemplo, limitaciones en cuanto a:</a:t>
            </a:r>
          </a:p>
          <a:p>
            <a:pPr lvl="1" algn="just">
              <a:defRPr/>
            </a:pPr>
            <a:r>
              <a:rPr lang="es-EC" sz="1800"/>
              <a:t>Localización</a:t>
            </a:r>
          </a:p>
          <a:p>
            <a:pPr lvl="1" algn="just">
              <a:defRPr/>
            </a:pPr>
            <a:r>
              <a:rPr lang="es-EC" sz="1800"/>
              <a:t>Uso del producto</a:t>
            </a:r>
          </a:p>
          <a:p>
            <a:pPr lvl="1" algn="just">
              <a:defRPr/>
            </a:pPr>
            <a:r>
              <a:rPr lang="es-EC" sz="1800"/>
              <a:t>Uso de zonas de reserva</a:t>
            </a:r>
            <a:endParaRPr lang="es-ES_tradnl"/>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 calcmode="lin" valueType="num">
                                      <p:cBhvr additive="base">
                                        <p:cTn id="7" dur="500" fill="hold"/>
                                        <p:tgtEl>
                                          <p:spTgt spid="204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04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0483">
                                            <p:txEl>
                                              <p:pRg st="1" end="1"/>
                                            </p:txEl>
                                          </p:spTgt>
                                        </p:tgtEl>
                                        <p:attrNameLst>
                                          <p:attrName>style.visibility</p:attrName>
                                        </p:attrNameLst>
                                      </p:cBhvr>
                                      <p:to>
                                        <p:strVal val="visible"/>
                                      </p:to>
                                    </p:set>
                                    <p:anim calcmode="lin" valueType="num">
                                      <p:cBhvr additive="base">
                                        <p:cTn id="13" dur="500" fill="hold"/>
                                        <p:tgtEl>
                                          <p:spTgt spid="204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04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0483">
                                            <p:txEl>
                                              <p:pRg st="2" end="2"/>
                                            </p:txEl>
                                          </p:spTgt>
                                        </p:tgtEl>
                                        <p:attrNameLst>
                                          <p:attrName>style.visibility</p:attrName>
                                        </p:attrNameLst>
                                      </p:cBhvr>
                                      <p:to>
                                        <p:strVal val="visible"/>
                                      </p:to>
                                    </p:set>
                                    <p:anim calcmode="lin" valueType="num">
                                      <p:cBhvr additive="base">
                                        <p:cTn id="19" dur="500" fill="hold"/>
                                        <p:tgtEl>
                                          <p:spTgt spid="204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04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0483">
                                            <p:txEl>
                                              <p:pRg st="3" end="3"/>
                                            </p:txEl>
                                          </p:spTgt>
                                        </p:tgtEl>
                                        <p:attrNameLst>
                                          <p:attrName>style.visibility</p:attrName>
                                        </p:attrNameLst>
                                      </p:cBhvr>
                                      <p:to>
                                        <p:strVal val="visible"/>
                                      </p:to>
                                    </p:set>
                                    <p:anim calcmode="lin" valueType="num">
                                      <p:cBhvr additive="base">
                                        <p:cTn id="25" dur="500" fill="hold"/>
                                        <p:tgtEl>
                                          <p:spTgt spid="204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04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0483">
                                            <p:txEl>
                                              <p:pRg st="4" end="4"/>
                                            </p:txEl>
                                          </p:spTgt>
                                        </p:tgtEl>
                                        <p:attrNameLst>
                                          <p:attrName>style.visibility</p:attrName>
                                        </p:attrNameLst>
                                      </p:cBhvr>
                                      <p:to>
                                        <p:strVal val="visible"/>
                                      </p:to>
                                    </p:set>
                                    <p:anim calcmode="lin" valueType="num">
                                      <p:cBhvr additive="base">
                                        <p:cTn id="31" dur="500" fill="hold"/>
                                        <p:tgtEl>
                                          <p:spTgt spid="204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048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2"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s-ES_tradnl" sz="2800" smtClean="0"/>
              <a:t>Estudio de Viabilidad de Gestión</a:t>
            </a:r>
            <a:endParaRPr lang="es-ES_tradnl" smtClean="0"/>
          </a:p>
        </p:txBody>
      </p:sp>
      <p:sp>
        <p:nvSpPr>
          <p:cNvPr id="21507" name="Rectangle 3"/>
          <p:cNvSpPr>
            <a:spLocks noGrp="1" noChangeArrowheads="1"/>
          </p:cNvSpPr>
          <p:nvPr>
            <p:ph type="body" idx="1"/>
          </p:nvPr>
        </p:nvSpPr>
        <p:spPr/>
        <p:txBody>
          <a:bodyPr/>
          <a:lstStyle/>
          <a:p>
            <a:pPr algn="just">
              <a:defRPr/>
            </a:pPr>
            <a:r>
              <a:rPr lang="es-ES_tradnl" sz="2000"/>
              <a:t>R</a:t>
            </a:r>
            <a:r>
              <a:rPr lang="es-EC" sz="2000"/>
              <a:t>ecibe poca atención(?), a pesar de que muchos proyectos fracasan por falta de capacidad administrativa.</a:t>
            </a:r>
          </a:p>
          <a:p>
            <a:pPr>
              <a:defRPr/>
            </a:pPr>
            <a:r>
              <a:rPr lang="es-EC" sz="2000"/>
              <a:t>Dentro de este estudio se incluye  el estudio organizacional y administrativo.</a:t>
            </a:r>
          </a:p>
          <a:p>
            <a:pPr algn="just">
              <a:defRPr/>
            </a:pPr>
            <a:r>
              <a:rPr lang="es-EC" sz="2000"/>
              <a:t>Objetivo: Ver si hay condiciones necesarias para  garantizar la implementación,  tanto en lo estructural como en lo funcional.</a:t>
            </a:r>
          </a:p>
          <a:p>
            <a:pPr algn="just">
              <a:defRPr/>
            </a:pPr>
            <a:r>
              <a:rPr lang="es-EC" sz="2000"/>
              <a:t>Revisa estudio financiero con 2 objetivos</a:t>
            </a:r>
          </a:p>
          <a:p>
            <a:pPr lvl="1" algn="just">
              <a:defRPr/>
            </a:pPr>
            <a:r>
              <a:rPr lang="es-EC" sz="1800"/>
              <a:t>Estimar la rentabilidad de la inversión.</a:t>
            </a:r>
          </a:p>
          <a:p>
            <a:pPr lvl="1" algn="just">
              <a:defRPr/>
            </a:pPr>
            <a:r>
              <a:rPr lang="es-EC" sz="1800" u="sng"/>
              <a:t>Ver si hay incongruencias que permitan apreciar la falta de capacidad de gestión.</a:t>
            </a:r>
            <a:r>
              <a:rPr lang="es-EC" sz="1800"/>
              <a:t> </a:t>
            </a:r>
          </a:p>
          <a:p>
            <a:pPr algn="just">
              <a:defRPr/>
            </a:pPr>
            <a:endParaRPr lang="es-EC" sz="2000"/>
          </a:p>
          <a:p>
            <a:pPr algn="r">
              <a:buFont typeface="Monotype Sorts" pitchFamily="2" charset="2"/>
              <a:buNone/>
              <a:defRPr/>
            </a:pPr>
            <a:r>
              <a:rPr lang="es-EC" sz="2000" b="1"/>
              <a:t>...</a:t>
            </a: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additive="base">
                                        <p:cTn id="7" dur="500" fill="hold"/>
                                        <p:tgtEl>
                                          <p:spTgt spid="215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15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1507">
                                            <p:txEl>
                                              <p:pRg st="1" end="1"/>
                                            </p:txEl>
                                          </p:spTgt>
                                        </p:tgtEl>
                                        <p:attrNameLst>
                                          <p:attrName>style.visibility</p:attrName>
                                        </p:attrNameLst>
                                      </p:cBhvr>
                                      <p:to>
                                        <p:strVal val="visible"/>
                                      </p:to>
                                    </p:set>
                                    <p:anim calcmode="lin" valueType="num">
                                      <p:cBhvr additive="base">
                                        <p:cTn id="13" dur="500" fill="hold"/>
                                        <p:tgtEl>
                                          <p:spTgt spid="215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15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1507">
                                            <p:txEl>
                                              <p:pRg st="2" end="2"/>
                                            </p:txEl>
                                          </p:spTgt>
                                        </p:tgtEl>
                                        <p:attrNameLst>
                                          <p:attrName>style.visibility</p:attrName>
                                        </p:attrNameLst>
                                      </p:cBhvr>
                                      <p:to>
                                        <p:strVal val="visible"/>
                                      </p:to>
                                    </p:set>
                                    <p:anim calcmode="lin" valueType="num">
                                      <p:cBhvr additive="base">
                                        <p:cTn id="19" dur="500" fill="hold"/>
                                        <p:tgtEl>
                                          <p:spTgt spid="215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15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1507">
                                            <p:txEl>
                                              <p:pRg st="3" end="3"/>
                                            </p:txEl>
                                          </p:spTgt>
                                        </p:tgtEl>
                                        <p:attrNameLst>
                                          <p:attrName>style.visibility</p:attrName>
                                        </p:attrNameLst>
                                      </p:cBhvr>
                                      <p:to>
                                        <p:strVal val="visible"/>
                                      </p:to>
                                    </p:set>
                                    <p:anim calcmode="lin" valueType="num">
                                      <p:cBhvr additive="base">
                                        <p:cTn id="25" dur="500" fill="hold"/>
                                        <p:tgtEl>
                                          <p:spTgt spid="215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1507">
                                            <p:txEl>
                                              <p:pRg st="3" end="3"/>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1507">
                                            <p:txEl>
                                              <p:pRg st="4" end="4"/>
                                            </p:txEl>
                                          </p:spTgt>
                                        </p:tgtEl>
                                        <p:attrNameLst>
                                          <p:attrName>style.visibility</p:attrName>
                                        </p:attrNameLst>
                                      </p:cBhvr>
                                      <p:to>
                                        <p:strVal val="visible"/>
                                      </p:to>
                                    </p:set>
                                    <p:anim calcmode="lin" valueType="num">
                                      <p:cBhvr additive="base">
                                        <p:cTn id="29" dur="500" fill="hold"/>
                                        <p:tgtEl>
                                          <p:spTgt spid="21507">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1507">
                                            <p:txEl>
                                              <p:pRg st="4" end="4"/>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1507">
                                            <p:txEl>
                                              <p:pRg st="5" end="5"/>
                                            </p:txEl>
                                          </p:spTgt>
                                        </p:tgtEl>
                                        <p:attrNameLst>
                                          <p:attrName>style.visibility</p:attrName>
                                        </p:attrNameLst>
                                      </p:cBhvr>
                                      <p:to>
                                        <p:strVal val="visible"/>
                                      </p:to>
                                    </p:set>
                                    <p:anim calcmode="lin" valueType="num">
                                      <p:cBhvr additive="base">
                                        <p:cTn id="33" dur="500" fill="hold"/>
                                        <p:tgtEl>
                                          <p:spTgt spid="21507">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15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1507">
                                            <p:txEl>
                                              <p:pRg st="7" end="7"/>
                                            </p:txEl>
                                          </p:spTgt>
                                        </p:tgtEl>
                                        <p:attrNameLst>
                                          <p:attrName>style.visibility</p:attrName>
                                        </p:attrNameLst>
                                      </p:cBhvr>
                                      <p:to>
                                        <p:strVal val="visible"/>
                                      </p:to>
                                    </p:set>
                                    <p:anim calcmode="lin" valueType="num">
                                      <p:cBhvr additive="base">
                                        <p:cTn id="39" dur="500" fill="hold"/>
                                        <p:tgtEl>
                                          <p:spTgt spid="21507">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1507">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1026"/>
          <p:cNvSpPr>
            <a:spLocks noGrp="1" noChangeArrowheads="1"/>
          </p:cNvSpPr>
          <p:nvPr>
            <p:ph type="title"/>
          </p:nvPr>
        </p:nvSpPr>
        <p:spPr/>
        <p:txBody>
          <a:bodyPr/>
          <a:lstStyle/>
          <a:p>
            <a:r>
              <a:rPr lang="es-ES_tradnl" sz="2800" smtClean="0"/>
              <a:t>Estudio de Viabilidad de Gestión </a:t>
            </a:r>
            <a:r>
              <a:rPr lang="es-ES_tradnl" sz="2400" smtClean="0"/>
              <a:t>(cont.)</a:t>
            </a:r>
            <a:endParaRPr lang="es-ES_tradnl" smtClean="0"/>
          </a:p>
        </p:txBody>
      </p:sp>
      <p:sp>
        <p:nvSpPr>
          <p:cNvPr id="47107" name="Rectangle 1027"/>
          <p:cNvSpPr>
            <a:spLocks noGrp="1" noChangeArrowheads="1"/>
          </p:cNvSpPr>
          <p:nvPr>
            <p:ph type="body" idx="1"/>
          </p:nvPr>
        </p:nvSpPr>
        <p:spPr/>
        <p:txBody>
          <a:bodyPr/>
          <a:lstStyle/>
          <a:p>
            <a:pPr algn="just">
              <a:defRPr/>
            </a:pPr>
            <a:r>
              <a:rPr lang="es-EC" sz="2000"/>
              <a:t>El equipo humano que manejará el proyecto será el que haga la diferencia entre fracasar o triunfar un proyecto dado.</a:t>
            </a:r>
          </a:p>
          <a:p>
            <a:pPr algn="just">
              <a:defRPr/>
            </a:pPr>
            <a:r>
              <a:rPr lang="es-EC" sz="2000"/>
              <a:t>Estas personas deberán:</a:t>
            </a:r>
          </a:p>
          <a:p>
            <a:pPr lvl="1" algn="just">
              <a:defRPr/>
            </a:pPr>
            <a:r>
              <a:rPr lang="es-EC" sz="1800"/>
              <a:t>Estar comprometidas con el proyecto.</a:t>
            </a:r>
          </a:p>
          <a:p>
            <a:pPr lvl="1" algn="just">
              <a:defRPr/>
            </a:pPr>
            <a:r>
              <a:rPr lang="es-EC" sz="1800"/>
              <a:t>Tener habilidades gerenciales,</a:t>
            </a:r>
          </a:p>
          <a:p>
            <a:pPr lvl="1" algn="just">
              <a:defRPr/>
            </a:pPr>
            <a:r>
              <a:rPr lang="es-EC" sz="1800"/>
              <a:t>administrativas, y</a:t>
            </a:r>
          </a:p>
          <a:p>
            <a:pPr lvl="1" algn="just">
              <a:defRPr/>
            </a:pPr>
            <a:r>
              <a:rPr lang="es-EC" sz="1800"/>
              <a:t>financieras</a:t>
            </a:r>
          </a:p>
          <a:p>
            <a:pPr lvl="1" algn="just">
              <a:defRPr/>
            </a:pPr>
            <a:r>
              <a:rPr lang="es-EC" sz="1800"/>
              <a:t>Conocer muy bien el negocio y su manejo</a:t>
            </a:r>
          </a:p>
          <a:p>
            <a:pPr lvl="1" algn="just">
              <a:defRPr/>
            </a:pPr>
            <a:r>
              <a:rPr lang="es-EC" sz="1800"/>
              <a:t>Conocimiento de mercadeo</a:t>
            </a:r>
          </a:p>
          <a:p>
            <a:pPr lvl="1" algn="just">
              <a:defRPr/>
            </a:pPr>
            <a:r>
              <a:rPr lang="es-EC" sz="1800" b="1"/>
              <a:t>Habilidad para manejar el grupo humano.</a:t>
            </a:r>
            <a:endParaRPr lang="es-EC" sz="1800"/>
          </a:p>
          <a:p>
            <a:pPr algn="just">
              <a:defRPr/>
            </a:pPr>
            <a:r>
              <a:rPr lang="es-EC" sz="2000"/>
              <a:t>Conocer equipo gerencial y la organización esperada al poner en marcha el proyecto. Porqué ponerlos, calificaciones, debilidades y fortalezas.</a:t>
            </a: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7107">
                                            <p:txEl>
                                              <p:pRg st="0" end="0"/>
                                            </p:txEl>
                                          </p:spTgt>
                                        </p:tgtEl>
                                        <p:attrNameLst>
                                          <p:attrName>style.visibility</p:attrName>
                                        </p:attrNameLst>
                                      </p:cBhvr>
                                      <p:to>
                                        <p:strVal val="visible"/>
                                      </p:to>
                                    </p:set>
                                    <p:anim calcmode="lin" valueType="num">
                                      <p:cBhvr additive="base">
                                        <p:cTn id="7" dur="500" fill="hold"/>
                                        <p:tgtEl>
                                          <p:spTgt spid="4710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710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7107">
                                            <p:txEl>
                                              <p:pRg st="1" end="1"/>
                                            </p:txEl>
                                          </p:spTgt>
                                        </p:tgtEl>
                                        <p:attrNameLst>
                                          <p:attrName>style.visibility</p:attrName>
                                        </p:attrNameLst>
                                      </p:cBhvr>
                                      <p:to>
                                        <p:strVal val="visible"/>
                                      </p:to>
                                    </p:set>
                                    <p:anim calcmode="lin" valueType="num">
                                      <p:cBhvr additive="base">
                                        <p:cTn id="13" dur="500" fill="hold"/>
                                        <p:tgtEl>
                                          <p:spTgt spid="4710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710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7107">
                                            <p:txEl>
                                              <p:pRg st="2" end="2"/>
                                            </p:txEl>
                                          </p:spTgt>
                                        </p:tgtEl>
                                        <p:attrNameLst>
                                          <p:attrName>style.visibility</p:attrName>
                                        </p:attrNameLst>
                                      </p:cBhvr>
                                      <p:to>
                                        <p:strVal val="visible"/>
                                      </p:to>
                                    </p:set>
                                    <p:anim calcmode="lin" valueType="num">
                                      <p:cBhvr additive="base">
                                        <p:cTn id="19" dur="500" fill="hold"/>
                                        <p:tgtEl>
                                          <p:spTgt spid="4710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4710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47107">
                                            <p:txEl>
                                              <p:pRg st="3" end="3"/>
                                            </p:txEl>
                                          </p:spTgt>
                                        </p:tgtEl>
                                        <p:attrNameLst>
                                          <p:attrName>style.visibility</p:attrName>
                                        </p:attrNameLst>
                                      </p:cBhvr>
                                      <p:to>
                                        <p:strVal val="visible"/>
                                      </p:to>
                                    </p:set>
                                    <p:anim calcmode="lin" valueType="num">
                                      <p:cBhvr additive="base">
                                        <p:cTn id="25" dur="500" fill="hold"/>
                                        <p:tgtEl>
                                          <p:spTgt spid="4710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4710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47107">
                                            <p:txEl>
                                              <p:pRg st="4" end="4"/>
                                            </p:txEl>
                                          </p:spTgt>
                                        </p:tgtEl>
                                        <p:attrNameLst>
                                          <p:attrName>style.visibility</p:attrName>
                                        </p:attrNameLst>
                                      </p:cBhvr>
                                      <p:to>
                                        <p:strVal val="visible"/>
                                      </p:to>
                                    </p:set>
                                    <p:anim calcmode="lin" valueType="num">
                                      <p:cBhvr additive="base">
                                        <p:cTn id="31" dur="500" fill="hold"/>
                                        <p:tgtEl>
                                          <p:spTgt spid="4710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4710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47107">
                                            <p:txEl>
                                              <p:pRg st="5" end="5"/>
                                            </p:txEl>
                                          </p:spTgt>
                                        </p:tgtEl>
                                        <p:attrNameLst>
                                          <p:attrName>style.visibility</p:attrName>
                                        </p:attrNameLst>
                                      </p:cBhvr>
                                      <p:to>
                                        <p:strVal val="visible"/>
                                      </p:to>
                                    </p:set>
                                    <p:anim calcmode="lin" valueType="num">
                                      <p:cBhvr additive="base">
                                        <p:cTn id="37" dur="500" fill="hold"/>
                                        <p:tgtEl>
                                          <p:spTgt spid="4710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4710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47107">
                                            <p:txEl>
                                              <p:pRg st="6" end="6"/>
                                            </p:txEl>
                                          </p:spTgt>
                                        </p:tgtEl>
                                        <p:attrNameLst>
                                          <p:attrName>style.visibility</p:attrName>
                                        </p:attrNameLst>
                                      </p:cBhvr>
                                      <p:to>
                                        <p:strVal val="visible"/>
                                      </p:to>
                                    </p:set>
                                    <p:anim calcmode="lin" valueType="num">
                                      <p:cBhvr additive="base">
                                        <p:cTn id="43" dur="500" fill="hold"/>
                                        <p:tgtEl>
                                          <p:spTgt spid="4710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4710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47107">
                                            <p:txEl>
                                              <p:pRg st="7" end="7"/>
                                            </p:txEl>
                                          </p:spTgt>
                                        </p:tgtEl>
                                        <p:attrNameLst>
                                          <p:attrName>style.visibility</p:attrName>
                                        </p:attrNameLst>
                                      </p:cBhvr>
                                      <p:to>
                                        <p:strVal val="visible"/>
                                      </p:to>
                                    </p:set>
                                    <p:anim calcmode="lin" valueType="num">
                                      <p:cBhvr additive="base">
                                        <p:cTn id="49" dur="500" fill="hold"/>
                                        <p:tgtEl>
                                          <p:spTgt spid="4710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4710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47107">
                                            <p:txEl>
                                              <p:pRg st="8" end="8"/>
                                            </p:txEl>
                                          </p:spTgt>
                                        </p:tgtEl>
                                        <p:attrNameLst>
                                          <p:attrName>style.visibility</p:attrName>
                                        </p:attrNameLst>
                                      </p:cBhvr>
                                      <p:to>
                                        <p:strVal val="visible"/>
                                      </p:to>
                                    </p:set>
                                    <p:anim calcmode="lin" valueType="num">
                                      <p:cBhvr additive="base">
                                        <p:cTn id="55" dur="500" fill="hold"/>
                                        <p:tgtEl>
                                          <p:spTgt spid="4710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4710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47107">
                                            <p:txEl>
                                              <p:pRg st="9" end="9"/>
                                            </p:txEl>
                                          </p:spTgt>
                                        </p:tgtEl>
                                        <p:attrNameLst>
                                          <p:attrName>style.visibility</p:attrName>
                                        </p:attrNameLst>
                                      </p:cBhvr>
                                      <p:to>
                                        <p:strVal val="visible"/>
                                      </p:to>
                                    </p:set>
                                    <p:anim calcmode="lin" valueType="num">
                                      <p:cBhvr additive="base">
                                        <p:cTn id="61" dur="500" fill="hold"/>
                                        <p:tgtEl>
                                          <p:spTgt spid="4710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4710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7" grpId="0" build="p" bldLvl="2"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_tradnl" sz="2800" smtClean="0"/>
              <a:t>Estudio de Viabilidad de </a:t>
            </a:r>
            <a:br>
              <a:rPr lang="es-ES_tradnl" sz="2800" smtClean="0"/>
            </a:br>
            <a:r>
              <a:rPr lang="es-ES_tradnl" sz="2800" smtClean="0"/>
              <a:t>Impacto Ambiental</a:t>
            </a:r>
            <a:endParaRPr lang="es-ES_tradnl" smtClean="0"/>
          </a:p>
        </p:txBody>
      </p:sp>
      <p:sp>
        <p:nvSpPr>
          <p:cNvPr id="22531" name="Rectangle 3"/>
          <p:cNvSpPr>
            <a:spLocks noGrp="1" noChangeArrowheads="1"/>
          </p:cNvSpPr>
          <p:nvPr>
            <p:ph type="body" idx="1"/>
          </p:nvPr>
        </p:nvSpPr>
        <p:spPr/>
        <p:txBody>
          <a:bodyPr/>
          <a:lstStyle/>
          <a:p>
            <a:pPr>
              <a:defRPr/>
            </a:pPr>
            <a:r>
              <a:rPr lang="es-EC" sz="2000" b="1"/>
              <a:t>Objetivo:</a:t>
            </a:r>
            <a:r>
              <a:rPr lang="es-EC" sz="2000"/>
              <a:t> Determinar los impactos, evaluar sus desventajas frente a sus ventajas y presentar alternativas para reducir este impacto.</a:t>
            </a:r>
          </a:p>
          <a:p>
            <a:pPr>
              <a:defRPr/>
            </a:pPr>
            <a:r>
              <a:rPr lang="es-ES_tradnl" sz="2000"/>
              <a:t>H</a:t>
            </a:r>
            <a:r>
              <a:rPr lang="es-EC" sz="2000"/>
              <a:t>a cobrado auge la conservación de los recursos y del medio ambiente. </a:t>
            </a:r>
          </a:p>
          <a:p>
            <a:pPr>
              <a:defRPr/>
            </a:pPr>
            <a:r>
              <a:rPr lang="es-EC" sz="2000"/>
              <a:t>Es indispensable, desde el punto  de vista de responsabilidad con la sociedad, determinar  el Impacto  Ambiental del proyecto.</a:t>
            </a:r>
          </a:p>
          <a:p>
            <a:pPr>
              <a:defRPr/>
            </a:pPr>
            <a:r>
              <a:rPr lang="es-EC" sz="2000"/>
              <a:t>Es actualmente un requerimiento legal  para todo proyecto.</a:t>
            </a:r>
          </a:p>
          <a:p>
            <a:pPr>
              <a:defRPr/>
            </a:pPr>
            <a:r>
              <a:rPr lang="es-EC" sz="2000"/>
              <a:t>La acuicultura depende directamente de la naturaleza.,Cualquier deterioro del medio ambiente influenciará en la producción.</a:t>
            </a:r>
          </a:p>
          <a:p>
            <a:pPr>
              <a:defRPr/>
            </a:pPr>
            <a:r>
              <a:rPr lang="es-EC" sz="2000"/>
              <a:t>Influencia del método de cultivo en la  percepción del consumidor final sobre el producto: demanda, precio o embargos comerciales</a:t>
            </a:r>
          </a:p>
          <a:p>
            <a:pPr algn="just">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2531">
                                            <p:txEl>
                                              <p:pRg st="1" end="1"/>
                                            </p:txEl>
                                          </p:spTgt>
                                        </p:tgtEl>
                                        <p:attrNameLst>
                                          <p:attrName>style.visibility</p:attrName>
                                        </p:attrNameLst>
                                      </p:cBhvr>
                                      <p:to>
                                        <p:strVal val="visible"/>
                                      </p:to>
                                    </p:set>
                                    <p:anim calcmode="lin" valueType="num">
                                      <p:cBhvr additive="base">
                                        <p:cTn id="13" dur="500" fill="hold"/>
                                        <p:tgtEl>
                                          <p:spTgt spid="2253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25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2531">
                                            <p:txEl>
                                              <p:pRg st="2" end="2"/>
                                            </p:txEl>
                                          </p:spTgt>
                                        </p:tgtEl>
                                        <p:attrNameLst>
                                          <p:attrName>style.visibility</p:attrName>
                                        </p:attrNameLst>
                                      </p:cBhvr>
                                      <p:to>
                                        <p:strVal val="visible"/>
                                      </p:to>
                                    </p:set>
                                    <p:anim calcmode="lin" valueType="num">
                                      <p:cBhvr additive="base">
                                        <p:cTn id="19" dur="500" fill="hold"/>
                                        <p:tgtEl>
                                          <p:spTgt spid="2253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253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additive="base">
                                        <p:cTn id="25" dur="500" fill="hold"/>
                                        <p:tgtEl>
                                          <p:spTgt spid="2253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25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2531">
                                            <p:txEl>
                                              <p:pRg st="4" end="4"/>
                                            </p:txEl>
                                          </p:spTgt>
                                        </p:tgtEl>
                                        <p:attrNameLst>
                                          <p:attrName>style.visibility</p:attrName>
                                        </p:attrNameLst>
                                      </p:cBhvr>
                                      <p:to>
                                        <p:strVal val="visible"/>
                                      </p:to>
                                    </p:set>
                                    <p:anim calcmode="lin" valueType="num">
                                      <p:cBhvr additive="base">
                                        <p:cTn id="31" dur="500" fill="hold"/>
                                        <p:tgtEl>
                                          <p:spTgt spid="2253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25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2531">
                                            <p:txEl>
                                              <p:pRg st="5" end="5"/>
                                            </p:txEl>
                                          </p:spTgt>
                                        </p:tgtEl>
                                        <p:attrNameLst>
                                          <p:attrName>style.visibility</p:attrName>
                                        </p:attrNameLst>
                                      </p:cBhvr>
                                      <p:to>
                                        <p:strVal val="visible"/>
                                      </p:to>
                                    </p:set>
                                    <p:anim calcmode="lin" valueType="num">
                                      <p:cBhvr additive="base">
                                        <p:cTn id="37" dur="500" fill="hold"/>
                                        <p:tgtEl>
                                          <p:spTgt spid="2253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2531">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s-ES_tradnl" sz="2800" smtClean="0"/>
              <a:t>Estudio de Viabilidad </a:t>
            </a:r>
            <a:br>
              <a:rPr lang="es-ES_tradnl" sz="2800" smtClean="0"/>
            </a:br>
            <a:r>
              <a:rPr lang="es-ES_tradnl" sz="2800" smtClean="0"/>
              <a:t>Financiera</a:t>
            </a:r>
            <a:endParaRPr lang="es-ES_tradnl" smtClean="0"/>
          </a:p>
        </p:txBody>
      </p:sp>
      <p:sp>
        <p:nvSpPr>
          <p:cNvPr id="23555" name="Rectangle 3"/>
          <p:cNvSpPr>
            <a:spLocks noGrp="1" noChangeArrowheads="1"/>
          </p:cNvSpPr>
          <p:nvPr>
            <p:ph type="body" idx="1"/>
          </p:nvPr>
        </p:nvSpPr>
        <p:spPr/>
        <p:txBody>
          <a:bodyPr/>
          <a:lstStyle/>
          <a:p>
            <a:pPr algn="just">
              <a:defRPr/>
            </a:pPr>
            <a:endParaRPr lang="es-EC" sz="2000"/>
          </a:p>
          <a:p>
            <a:pPr algn="just">
              <a:defRPr/>
            </a:pPr>
            <a:r>
              <a:rPr lang="es-EC" sz="2400"/>
              <a:t>Determina, en último caso, la aprobación o rechazo del proyecto. </a:t>
            </a:r>
          </a:p>
          <a:p>
            <a:pPr algn="just">
              <a:defRPr/>
            </a:pPr>
            <a:endParaRPr lang="es-EC" sz="2400"/>
          </a:p>
          <a:p>
            <a:pPr algn="just">
              <a:defRPr/>
            </a:pPr>
            <a:r>
              <a:rPr lang="es-EC" sz="2400"/>
              <a:t>Mide, en bases monetarias, la rentabilidad que retorna de la inversión</a:t>
            </a:r>
            <a:r>
              <a:rPr lang="es-EC" sz="2000"/>
              <a:t>.</a:t>
            </a:r>
          </a:p>
          <a:p>
            <a:pPr algn="just">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55">
                                            <p:txEl>
                                              <p:pRg st="1" end="1"/>
                                            </p:txEl>
                                          </p:spTgt>
                                        </p:tgtEl>
                                        <p:attrNameLst>
                                          <p:attrName>style.visibility</p:attrName>
                                        </p:attrNameLst>
                                      </p:cBhvr>
                                      <p:to>
                                        <p:strVal val="visible"/>
                                      </p:to>
                                    </p:set>
                                    <p:anim calcmode="lin" valueType="num">
                                      <p:cBhvr additive="base">
                                        <p:cTn id="7" dur="500" fill="hold"/>
                                        <p:tgtEl>
                                          <p:spTgt spid="23555">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355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555">
                                            <p:txEl>
                                              <p:pRg st="3" end="3"/>
                                            </p:txEl>
                                          </p:spTgt>
                                        </p:tgtEl>
                                        <p:attrNameLst>
                                          <p:attrName>style.visibility</p:attrName>
                                        </p:attrNameLst>
                                      </p:cBhvr>
                                      <p:to>
                                        <p:strVal val="visible"/>
                                      </p:to>
                                    </p:set>
                                    <p:anim calcmode="lin" valueType="num">
                                      <p:cBhvr additive="base">
                                        <p:cTn id="13" dur="500" fill="hold"/>
                                        <p:tgtEl>
                                          <p:spTgt spid="23555">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3555">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s-ES_tradnl" sz="2800" smtClean="0"/>
              <a:t>Plan de Inversiones en </a:t>
            </a:r>
            <a:br>
              <a:rPr lang="es-ES_tradnl" sz="2800" smtClean="0"/>
            </a:br>
            <a:r>
              <a:rPr lang="es-ES_tradnl" sz="2800" smtClean="0"/>
              <a:t>Operaciones Acuícolas</a:t>
            </a:r>
            <a:endParaRPr lang="es-ES_tradnl" smtClean="0"/>
          </a:p>
        </p:txBody>
      </p:sp>
      <p:sp>
        <p:nvSpPr>
          <p:cNvPr id="24579" name="Rectangle 3"/>
          <p:cNvSpPr>
            <a:spLocks noGrp="1" noChangeArrowheads="1"/>
          </p:cNvSpPr>
          <p:nvPr>
            <p:ph type="body" idx="1"/>
          </p:nvPr>
        </p:nvSpPr>
        <p:spPr/>
        <p:txBody>
          <a:bodyPr/>
          <a:lstStyle/>
          <a:p>
            <a:pPr algn="just">
              <a:defRPr/>
            </a:pPr>
            <a:endParaRPr lang="es-EC" sz="1800"/>
          </a:p>
          <a:p>
            <a:pPr>
              <a:defRPr/>
            </a:pPr>
            <a:r>
              <a:rPr lang="es-EC" sz="2400"/>
              <a:t>Activos fijos</a:t>
            </a:r>
          </a:p>
          <a:p>
            <a:pPr>
              <a:defRPr/>
            </a:pPr>
            <a:endParaRPr lang="es-EC" sz="2400"/>
          </a:p>
          <a:p>
            <a:pPr>
              <a:defRPr/>
            </a:pPr>
            <a:r>
              <a:rPr lang="es-EC" sz="2400"/>
              <a:t>Activos intangibles</a:t>
            </a:r>
          </a:p>
          <a:p>
            <a:pPr>
              <a:defRPr/>
            </a:pPr>
            <a:endParaRPr lang="es-EC" sz="2400"/>
          </a:p>
          <a:p>
            <a:pPr>
              <a:defRPr/>
            </a:pPr>
            <a:r>
              <a:rPr lang="es-EC" sz="2400"/>
              <a:t>Capital de trabajo</a:t>
            </a:r>
            <a:endParaRPr lang="es-ES_tradnl"/>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 calcmode="lin" valueType="num">
                                      <p:cBhvr additive="base">
                                        <p:cTn id="7" dur="500" fill="hold"/>
                                        <p:tgtEl>
                                          <p:spTgt spid="2457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457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4579">
                                            <p:txEl>
                                              <p:pRg st="3" end="3"/>
                                            </p:txEl>
                                          </p:spTgt>
                                        </p:tgtEl>
                                        <p:attrNameLst>
                                          <p:attrName>style.visibility</p:attrName>
                                        </p:attrNameLst>
                                      </p:cBhvr>
                                      <p:to>
                                        <p:strVal val="visible"/>
                                      </p:to>
                                    </p:set>
                                    <p:anim calcmode="lin" valueType="num">
                                      <p:cBhvr additive="base">
                                        <p:cTn id="13" dur="500" fill="hold"/>
                                        <p:tgtEl>
                                          <p:spTgt spid="2457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45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4579">
                                            <p:txEl>
                                              <p:pRg st="5" end="5"/>
                                            </p:txEl>
                                          </p:spTgt>
                                        </p:tgtEl>
                                        <p:attrNameLst>
                                          <p:attrName>style.visibility</p:attrName>
                                        </p:attrNameLst>
                                      </p:cBhvr>
                                      <p:to>
                                        <p:strVal val="visible"/>
                                      </p:to>
                                    </p:set>
                                    <p:anim calcmode="lin" valueType="num">
                                      <p:cBhvr additive="base">
                                        <p:cTn id="19" dur="500" fill="hold"/>
                                        <p:tgtEl>
                                          <p:spTgt spid="24579">
                                            <p:txEl>
                                              <p:pRg st="5" end="5"/>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4579">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s-ES_tradnl" sz="2800" smtClean="0"/>
              <a:t>Inversiones en </a:t>
            </a:r>
            <a:br>
              <a:rPr lang="es-ES_tradnl" sz="2800" smtClean="0"/>
            </a:br>
            <a:r>
              <a:rPr lang="es-ES_tradnl" sz="2800" smtClean="0"/>
              <a:t>Activos Fijos</a:t>
            </a:r>
            <a:endParaRPr lang="es-ES_tradnl" smtClean="0"/>
          </a:p>
        </p:txBody>
      </p:sp>
      <p:sp>
        <p:nvSpPr>
          <p:cNvPr id="25603" name="Rectangle 3"/>
          <p:cNvSpPr>
            <a:spLocks noGrp="1" noChangeArrowheads="1"/>
          </p:cNvSpPr>
          <p:nvPr>
            <p:ph type="body" idx="1"/>
          </p:nvPr>
        </p:nvSpPr>
        <p:spPr/>
        <p:txBody>
          <a:bodyPr/>
          <a:lstStyle/>
          <a:p>
            <a:pPr algn="just">
              <a:defRPr/>
            </a:pPr>
            <a:r>
              <a:rPr lang="es-EC" sz="2000"/>
              <a:t>Son las que se realizan en los bienes </a:t>
            </a:r>
            <a:r>
              <a:rPr lang="es-EC" sz="2000" u="sng"/>
              <a:t>tangibles</a:t>
            </a:r>
            <a:r>
              <a:rPr lang="es-EC" sz="2000"/>
              <a:t> que se usarán en el proceso de transformación de los insumos y materia prima, o que sirvan para la operación normal del  proyecto: </a:t>
            </a:r>
          </a:p>
          <a:p>
            <a:pPr lvl="1" algn="just">
              <a:defRPr/>
            </a:pPr>
            <a:r>
              <a:rPr lang="es-EC" sz="1800"/>
              <a:t>Terrenos (si son propios)</a:t>
            </a:r>
          </a:p>
          <a:p>
            <a:pPr lvl="1" algn="just">
              <a:defRPr/>
            </a:pPr>
            <a:r>
              <a:rPr lang="es-EC" sz="1800"/>
              <a:t>Obras físicas (movimiento de  tierra, edificios, piscinas, compuertas,  carreteros, canales, pozos, tanques, oficinas administrativas, etc.)</a:t>
            </a:r>
          </a:p>
          <a:p>
            <a:pPr lvl="1" algn="just">
              <a:defRPr/>
            </a:pPr>
            <a:r>
              <a:rPr lang="es-EC" sz="1800"/>
              <a:t>Equipos y maquinarias (bombas, motores, barcos, calderos, tractores, tanques, aireadores, etc.)</a:t>
            </a:r>
          </a:p>
          <a:p>
            <a:pPr lvl="1" algn="just">
              <a:defRPr/>
            </a:pPr>
            <a:r>
              <a:rPr lang="es-EC" sz="1800"/>
              <a:t>Vehículos (camiones, camionetas, motos, carros, botes, etc. )</a:t>
            </a:r>
          </a:p>
          <a:p>
            <a:pPr lvl="1" algn="just">
              <a:defRPr/>
            </a:pPr>
            <a:r>
              <a:rPr lang="es-EC" sz="1800"/>
              <a:t>Equipos de oficina (computadoras, teléfonos, radios, etc.)</a:t>
            </a:r>
          </a:p>
          <a:p>
            <a:pPr lvl="1" algn="just">
              <a:defRPr/>
            </a:pPr>
            <a:r>
              <a:rPr lang="es-EC" sz="1800"/>
              <a:t>Infraestructura de apoyo (Agua potable,  red eléctrica, etc.). </a:t>
            </a:r>
          </a:p>
          <a:p>
            <a:pPr lvl="1" algn="just">
              <a:defRPr/>
            </a:pPr>
            <a:endParaRPr lang="es-EC" sz="1800"/>
          </a:p>
          <a:p>
            <a:pPr algn="r">
              <a:buFont typeface="Monotype Sorts" pitchFamily="2" charset="2"/>
              <a:buNone/>
              <a:defRPr/>
            </a:pPr>
            <a:r>
              <a:rPr lang="es-EC" sz="2000" b="1"/>
              <a:t>...</a:t>
            </a: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 calcmode="lin" valueType="num">
                                      <p:cBhvr additive="base">
                                        <p:cTn id="7" dur="500" fill="hold"/>
                                        <p:tgtEl>
                                          <p:spTgt spid="2560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560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5603">
                                            <p:txEl>
                                              <p:pRg st="1" end="1"/>
                                            </p:txEl>
                                          </p:spTgt>
                                        </p:tgtEl>
                                        <p:attrNameLst>
                                          <p:attrName>style.visibility</p:attrName>
                                        </p:attrNameLst>
                                      </p:cBhvr>
                                      <p:to>
                                        <p:strVal val="visible"/>
                                      </p:to>
                                    </p:set>
                                    <p:anim calcmode="lin" valueType="num">
                                      <p:cBhvr additive="base">
                                        <p:cTn id="13" dur="500" fill="hold"/>
                                        <p:tgtEl>
                                          <p:spTgt spid="2560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56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5603">
                                            <p:txEl>
                                              <p:pRg st="2" end="2"/>
                                            </p:txEl>
                                          </p:spTgt>
                                        </p:tgtEl>
                                        <p:attrNameLst>
                                          <p:attrName>style.visibility</p:attrName>
                                        </p:attrNameLst>
                                      </p:cBhvr>
                                      <p:to>
                                        <p:strVal val="visible"/>
                                      </p:to>
                                    </p:set>
                                    <p:anim calcmode="lin" valueType="num">
                                      <p:cBhvr additive="base">
                                        <p:cTn id="19" dur="500" fill="hold"/>
                                        <p:tgtEl>
                                          <p:spTgt spid="2560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56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5603">
                                            <p:txEl>
                                              <p:pRg st="3" end="3"/>
                                            </p:txEl>
                                          </p:spTgt>
                                        </p:tgtEl>
                                        <p:attrNameLst>
                                          <p:attrName>style.visibility</p:attrName>
                                        </p:attrNameLst>
                                      </p:cBhvr>
                                      <p:to>
                                        <p:strVal val="visible"/>
                                      </p:to>
                                    </p:set>
                                    <p:anim calcmode="lin" valueType="num">
                                      <p:cBhvr additive="base">
                                        <p:cTn id="25" dur="500" fill="hold"/>
                                        <p:tgtEl>
                                          <p:spTgt spid="2560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56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5603">
                                            <p:txEl>
                                              <p:pRg st="4" end="4"/>
                                            </p:txEl>
                                          </p:spTgt>
                                        </p:tgtEl>
                                        <p:attrNameLst>
                                          <p:attrName>style.visibility</p:attrName>
                                        </p:attrNameLst>
                                      </p:cBhvr>
                                      <p:to>
                                        <p:strVal val="visible"/>
                                      </p:to>
                                    </p:set>
                                    <p:anim calcmode="lin" valueType="num">
                                      <p:cBhvr additive="base">
                                        <p:cTn id="31" dur="500" fill="hold"/>
                                        <p:tgtEl>
                                          <p:spTgt spid="2560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560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5603">
                                            <p:txEl>
                                              <p:pRg st="5" end="5"/>
                                            </p:txEl>
                                          </p:spTgt>
                                        </p:tgtEl>
                                        <p:attrNameLst>
                                          <p:attrName>style.visibility</p:attrName>
                                        </p:attrNameLst>
                                      </p:cBhvr>
                                      <p:to>
                                        <p:strVal val="visible"/>
                                      </p:to>
                                    </p:set>
                                    <p:anim calcmode="lin" valueType="num">
                                      <p:cBhvr additive="base">
                                        <p:cTn id="37" dur="500" fill="hold"/>
                                        <p:tgtEl>
                                          <p:spTgt spid="2560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560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25603">
                                            <p:txEl>
                                              <p:pRg st="6" end="6"/>
                                            </p:txEl>
                                          </p:spTgt>
                                        </p:tgtEl>
                                        <p:attrNameLst>
                                          <p:attrName>style.visibility</p:attrName>
                                        </p:attrNameLst>
                                      </p:cBhvr>
                                      <p:to>
                                        <p:strVal val="visible"/>
                                      </p:to>
                                    </p:set>
                                    <p:anim calcmode="lin" valueType="num">
                                      <p:cBhvr additive="base">
                                        <p:cTn id="43" dur="500" fill="hold"/>
                                        <p:tgtEl>
                                          <p:spTgt spid="2560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2560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25603">
                                            <p:txEl>
                                              <p:pRg st="8" end="8"/>
                                            </p:txEl>
                                          </p:spTgt>
                                        </p:tgtEl>
                                        <p:attrNameLst>
                                          <p:attrName>style.visibility</p:attrName>
                                        </p:attrNameLst>
                                      </p:cBhvr>
                                      <p:to>
                                        <p:strVal val="visible"/>
                                      </p:to>
                                    </p:set>
                                    <p:anim calcmode="lin" valueType="num">
                                      <p:cBhvr additive="base">
                                        <p:cTn id="49" dur="500" fill="hold"/>
                                        <p:tgtEl>
                                          <p:spTgt spid="25603">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560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bldLvl="2"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_tradnl" sz="2800" smtClean="0"/>
              <a:t>Inversiones en </a:t>
            </a:r>
            <a:br>
              <a:rPr lang="es-ES_tradnl" sz="2800" smtClean="0"/>
            </a:br>
            <a:r>
              <a:rPr lang="es-ES_tradnl" sz="2800" smtClean="0"/>
              <a:t>Activos Fijos (cont. I)</a:t>
            </a:r>
            <a:endParaRPr lang="es-ES_tradnl" smtClean="0"/>
          </a:p>
        </p:txBody>
      </p:sp>
      <p:sp>
        <p:nvSpPr>
          <p:cNvPr id="48131" name="Rectangle 3"/>
          <p:cNvSpPr>
            <a:spLocks noGrp="1" noChangeArrowheads="1"/>
          </p:cNvSpPr>
          <p:nvPr>
            <p:ph type="body" idx="1"/>
          </p:nvPr>
        </p:nvSpPr>
        <p:spPr/>
        <p:txBody>
          <a:bodyPr/>
          <a:lstStyle/>
          <a:p>
            <a:pPr algn="just">
              <a:defRPr/>
            </a:pPr>
            <a:r>
              <a:rPr lang="es-EC" sz="2000"/>
              <a:t>Activo Fijo son aquellos activos que por su </a:t>
            </a:r>
            <a:r>
              <a:rPr lang="es-EC" sz="2000" b="1"/>
              <a:t>valor</a:t>
            </a:r>
            <a:r>
              <a:rPr lang="es-EC" sz="2000"/>
              <a:t> y su </a:t>
            </a:r>
            <a:r>
              <a:rPr lang="es-EC" sz="2000" b="1"/>
              <a:t>duración</a:t>
            </a:r>
            <a:r>
              <a:rPr lang="es-EC" sz="2000"/>
              <a:t> sea necesario considerarlos como tal.</a:t>
            </a:r>
          </a:p>
          <a:p>
            <a:pPr lvl="1" algn="just">
              <a:defRPr/>
            </a:pPr>
            <a:r>
              <a:rPr lang="es-EC" sz="1800"/>
              <a:t>Que se considera activo fijo y que gasto depende de la política de la compañía: valor mínimo para considerar un bien como activo fijo.</a:t>
            </a:r>
          </a:p>
          <a:p>
            <a:pPr>
              <a:defRPr/>
            </a:pPr>
            <a:r>
              <a:rPr lang="es-EC" sz="2000"/>
              <a:t>Vendrán dados por el estudio técnico. </a:t>
            </a:r>
          </a:p>
          <a:p>
            <a:pPr lvl="1">
              <a:defRPr/>
            </a:pPr>
            <a:r>
              <a:rPr lang="es-EC" sz="1800"/>
              <a:t>Ingeniería /manejo técnico: Que activos adquirir y cuando adquirirlos.</a:t>
            </a:r>
          </a:p>
          <a:p>
            <a:pPr>
              <a:defRPr/>
            </a:pPr>
            <a:r>
              <a:rPr lang="es-EC" sz="2000"/>
              <a:t>Incluir todos los activos necesarios para la operación</a:t>
            </a:r>
          </a:p>
          <a:p>
            <a:pPr>
              <a:defRPr/>
            </a:pPr>
            <a:r>
              <a:rPr lang="es-EC" sz="2000"/>
              <a:t>Considerar calendario de adquisición y desembolsos</a:t>
            </a:r>
          </a:p>
          <a:p>
            <a:pPr>
              <a:defRPr/>
            </a:pPr>
            <a:r>
              <a:rPr lang="es-EC" sz="2000"/>
              <a:t>Considerar reinversiones/remplazo e inversiones/ ampliaciones previstas. </a:t>
            </a:r>
          </a:p>
          <a:p>
            <a:pPr>
              <a:defRPr/>
            </a:pPr>
            <a:r>
              <a:rPr lang="es-EC" sz="2000"/>
              <a:t>Calendarios de reinversiones de  equipos de acuerdo al período real de  vida útil del activo y no de acuerdo al de depreciación. </a:t>
            </a:r>
          </a:p>
          <a:p>
            <a:pPr algn="r">
              <a:buFont typeface="Monotype Sorts" pitchFamily="2" charset="2"/>
              <a:buNone/>
              <a:defRPr/>
            </a:pPr>
            <a:r>
              <a:rPr lang="es-EC"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8131">
                                            <p:txEl>
                                              <p:pRg st="0" end="0"/>
                                            </p:txEl>
                                          </p:spTgt>
                                        </p:tgtEl>
                                        <p:attrNameLst>
                                          <p:attrName>style.visibility</p:attrName>
                                        </p:attrNameLst>
                                      </p:cBhvr>
                                      <p:to>
                                        <p:strVal val="visible"/>
                                      </p:to>
                                    </p:set>
                                    <p:anim calcmode="lin" valueType="num">
                                      <p:cBhvr additive="base">
                                        <p:cTn id="7" dur="500" fill="hold"/>
                                        <p:tgtEl>
                                          <p:spTgt spid="4813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813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48131">
                                            <p:txEl>
                                              <p:pRg st="1" end="1"/>
                                            </p:txEl>
                                          </p:spTgt>
                                        </p:tgtEl>
                                        <p:attrNameLst>
                                          <p:attrName>style.visibility</p:attrName>
                                        </p:attrNameLst>
                                      </p:cBhvr>
                                      <p:to>
                                        <p:strVal val="visible"/>
                                      </p:to>
                                    </p:set>
                                    <p:anim calcmode="lin" valueType="num">
                                      <p:cBhvr additive="base">
                                        <p:cTn id="11" dur="500" fill="hold"/>
                                        <p:tgtEl>
                                          <p:spTgt spid="4813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4813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48131">
                                            <p:txEl>
                                              <p:pRg st="2" end="2"/>
                                            </p:txEl>
                                          </p:spTgt>
                                        </p:tgtEl>
                                        <p:attrNameLst>
                                          <p:attrName>style.visibility</p:attrName>
                                        </p:attrNameLst>
                                      </p:cBhvr>
                                      <p:to>
                                        <p:strVal val="visible"/>
                                      </p:to>
                                    </p:set>
                                    <p:anim calcmode="lin" valueType="num">
                                      <p:cBhvr additive="base">
                                        <p:cTn id="17" dur="500" fill="hold"/>
                                        <p:tgtEl>
                                          <p:spTgt spid="4813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4813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48131">
                                            <p:txEl>
                                              <p:pRg st="3" end="3"/>
                                            </p:txEl>
                                          </p:spTgt>
                                        </p:tgtEl>
                                        <p:attrNameLst>
                                          <p:attrName>style.visibility</p:attrName>
                                        </p:attrNameLst>
                                      </p:cBhvr>
                                      <p:to>
                                        <p:strVal val="visible"/>
                                      </p:to>
                                    </p:set>
                                    <p:anim calcmode="lin" valueType="num">
                                      <p:cBhvr additive="base">
                                        <p:cTn id="21" dur="500" fill="hold"/>
                                        <p:tgtEl>
                                          <p:spTgt spid="4813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4813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48131">
                                            <p:txEl>
                                              <p:pRg st="4" end="4"/>
                                            </p:txEl>
                                          </p:spTgt>
                                        </p:tgtEl>
                                        <p:attrNameLst>
                                          <p:attrName>style.visibility</p:attrName>
                                        </p:attrNameLst>
                                      </p:cBhvr>
                                      <p:to>
                                        <p:strVal val="visible"/>
                                      </p:to>
                                    </p:set>
                                    <p:anim calcmode="lin" valueType="num">
                                      <p:cBhvr additive="base">
                                        <p:cTn id="27" dur="500" fill="hold"/>
                                        <p:tgtEl>
                                          <p:spTgt spid="4813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4813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8" fill="hold" grpId="0" nodeType="clickEffect">
                                  <p:stCondLst>
                                    <p:cond delay="0"/>
                                  </p:stCondLst>
                                  <p:childTnLst>
                                    <p:set>
                                      <p:cBhvr>
                                        <p:cTn id="32" dur="1" fill="hold">
                                          <p:stCondLst>
                                            <p:cond delay="0"/>
                                          </p:stCondLst>
                                        </p:cTn>
                                        <p:tgtEl>
                                          <p:spTgt spid="48131">
                                            <p:txEl>
                                              <p:pRg st="5" end="5"/>
                                            </p:txEl>
                                          </p:spTgt>
                                        </p:tgtEl>
                                        <p:attrNameLst>
                                          <p:attrName>style.visibility</p:attrName>
                                        </p:attrNameLst>
                                      </p:cBhvr>
                                      <p:to>
                                        <p:strVal val="visible"/>
                                      </p:to>
                                    </p:set>
                                    <p:anim calcmode="lin" valueType="num">
                                      <p:cBhvr additive="base">
                                        <p:cTn id="33" dur="500" fill="hold"/>
                                        <p:tgtEl>
                                          <p:spTgt spid="48131">
                                            <p:txEl>
                                              <p:pRg st="5" end="5"/>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4813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48131">
                                            <p:txEl>
                                              <p:pRg st="6" end="6"/>
                                            </p:txEl>
                                          </p:spTgt>
                                        </p:tgtEl>
                                        <p:attrNameLst>
                                          <p:attrName>style.visibility</p:attrName>
                                        </p:attrNameLst>
                                      </p:cBhvr>
                                      <p:to>
                                        <p:strVal val="visible"/>
                                      </p:to>
                                    </p:set>
                                    <p:anim calcmode="lin" valueType="num">
                                      <p:cBhvr additive="base">
                                        <p:cTn id="39" dur="500" fill="hold"/>
                                        <p:tgtEl>
                                          <p:spTgt spid="48131">
                                            <p:txEl>
                                              <p:pRg st="6" end="6"/>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4813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48131">
                                            <p:txEl>
                                              <p:pRg st="7" end="7"/>
                                            </p:txEl>
                                          </p:spTgt>
                                        </p:tgtEl>
                                        <p:attrNameLst>
                                          <p:attrName>style.visibility</p:attrName>
                                        </p:attrNameLst>
                                      </p:cBhvr>
                                      <p:to>
                                        <p:strVal val="visible"/>
                                      </p:to>
                                    </p:set>
                                    <p:anim calcmode="lin" valueType="num">
                                      <p:cBhvr additive="base">
                                        <p:cTn id="45" dur="500" fill="hold"/>
                                        <p:tgtEl>
                                          <p:spTgt spid="48131">
                                            <p:txEl>
                                              <p:pRg st="7" end="7"/>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4813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48131">
                                            <p:txEl>
                                              <p:pRg st="8" end="8"/>
                                            </p:txEl>
                                          </p:spTgt>
                                        </p:tgtEl>
                                        <p:attrNameLst>
                                          <p:attrName>style.visibility</p:attrName>
                                        </p:attrNameLst>
                                      </p:cBhvr>
                                      <p:to>
                                        <p:strVal val="visible"/>
                                      </p:to>
                                    </p:set>
                                    <p:anim calcmode="lin" valueType="num">
                                      <p:cBhvr additive="base">
                                        <p:cTn id="51" dur="500" fill="hold"/>
                                        <p:tgtEl>
                                          <p:spTgt spid="48131">
                                            <p:txEl>
                                              <p:pRg st="8" end="8"/>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48131">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1026"/>
          <p:cNvSpPr>
            <a:spLocks noGrp="1" noChangeArrowheads="1"/>
          </p:cNvSpPr>
          <p:nvPr>
            <p:ph type="title"/>
          </p:nvPr>
        </p:nvSpPr>
        <p:spPr/>
        <p:txBody>
          <a:bodyPr/>
          <a:lstStyle/>
          <a:p>
            <a:r>
              <a:rPr lang="es-ES_tradnl" sz="2800" smtClean="0"/>
              <a:t>Inversiones en Activos Fijos </a:t>
            </a:r>
            <a:br>
              <a:rPr lang="es-ES_tradnl" sz="2800" smtClean="0"/>
            </a:br>
            <a:r>
              <a:rPr lang="es-ES_tradnl" sz="2800" smtClean="0"/>
              <a:t>(cont. II) Depreciación</a:t>
            </a:r>
          </a:p>
        </p:txBody>
      </p:sp>
      <p:sp>
        <p:nvSpPr>
          <p:cNvPr id="50179" name="Rectangle 1027"/>
          <p:cNvSpPr>
            <a:spLocks noGrp="1" noChangeArrowheads="1"/>
          </p:cNvSpPr>
          <p:nvPr>
            <p:ph type="body" idx="1"/>
          </p:nvPr>
        </p:nvSpPr>
        <p:spPr>
          <a:xfrm>
            <a:off x="1169988" y="1643063"/>
            <a:ext cx="7772400" cy="4114800"/>
          </a:xfrm>
        </p:spPr>
        <p:txBody>
          <a:bodyPr/>
          <a:lstStyle/>
          <a:p>
            <a:pPr algn="just">
              <a:defRPr/>
            </a:pPr>
            <a:r>
              <a:rPr lang="es-EC" sz="2000" u="sng" dirty="0"/>
              <a:t>Contablemente</a:t>
            </a:r>
            <a:r>
              <a:rPr lang="es-EC" sz="2000" dirty="0"/>
              <a:t>, los Activos Fijos están sujetos a la </a:t>
            </a:r>
            <a:r>
              <a:rPr lang="es-EC" sz="2000" b="1" dirty="0"/>
              <a:t>Depreciación</a:t>
            </a:r>
            <a:r>
              <a:rPr lang="es-EC" sz="2000" dirty="0"/>
              <a:t>.</a:t>
            </a:r>
          </a:p>
          <a:p>
            <a:pPr algn="just">
              <a:defRPr/>
            </a:pPr>
            <a:r>
              <a:rPr lang="es-EC" sz="2000" dirty="0"/>
              <a:t>Es una forma de trasladar el valor del activo que estamos usando al costo del producto durante su vida útil.</a:t>
            </a:r>
          </a:p>
          <a:p>
            <a:pPr lvl="1" algn="just">
              <a:defRPr/>
            </a:pPr>
            <a:r>
              <a:rPr lang="es-EC" sz="1800" dirty="0"/>
              <a:t>El activo producirá en su vida útil una cantidad de productos, y por  lo tanto se debe de transferir su costo a todos esos productos.</a:t>
            </a:r>
          </a:p>
          <a:p>
            <a:pPr algn="just">
              <a:defRPr/>
            </a:pPr>
            <a:r>
              <a:rPr lang="es-EC" sz="2000" dirty="0"/>
              <a:t>Por su efecto fiscal, existe una tabla en código tributario que indica a cuanto tiempo se  debe de depreciar cada tipo  de activo. </a:t>
            </a:r>
          </a:p>
          <a:p>
            <a:pPr algn="just">
              <a:defRPr/>
            </a:pPr>
            <a:r>
              <a:rPr lang="es-EC" sz="2000" u="sng" dirty="0"/>
              <a:t>Solo</a:t>
            </a:r>
            <a:r>
              <a:rPr lang="es-EC" sz="2000" dirty="0"/>
              <a:t> afecta a la evaluación por su efecto sobre los impuestos.</a:t>
            </a:r>
          </a:p>
          <a:p>
            <a:pPr algn="just">
              <a:defRPr/>
            </a:pPr>
            <a:r>
              <a:rPr lang="es-EC" sz="2000" b="1" u="sng" dirty="0"/>
              <a:t>No</a:t>
            </a:r>
            <a:r>
              <a:rPr lang="es-EC" sz="2000" b="1" dirty="0"/>
              <a:t> genera un egreso</a:t>
            </a:r>
            <a:r>
              <a:rPr lang="es-EC" sz="2000" dirty="0"/>
              <a:t>. El egreso se da al comprar el activo fijo.</a:t>
            </a:r>
          </a:p>
          <a:p>
            <a:pPr algn="just">
              <a:defRPr/>
            </a:pPr>
            <a:r>
              <a:rPr lang="es-EC" sz="2000" dirty="0"/>
              <a:t>Los terrenos no se deprecian, al contrario se revalorizan.</a:t>
            </a:r>
          </a:p>
          <a:p>
            <a:pPr lvl="1" algn="just">
              <a:defRPr/>
            </a:pPr>
            <a:r>
              <a:rPr lang="es-EC" sz="1800" dirty="0"/>
              <a:t>Generalmente se considera constante el valor del terreno, a no ser que se tengan buenas evidencias de que el valor del terreno pueda cambiar en el tiempo. </a:t>
            </a:r>
            <a:endParaRPr lang="es-EC" sz="1600" dirty="0"/>
          </a:p>
          <a:p>
            <a:pPr>
              <a:defRPr/>
            </a:pPr>
            <a:endParaRPr lang="es-ES_tradnl" sz="1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0179">
                                            <p:txEl>
                                              <p:pRg st="0" end="0"/>
                                            </p:txEl>
                                          </p:spTgt>
                                        </p:tgtEl>
                                        <p:attrNameLst>
                                          <p:attrName>style.visibility</p:attrName>
                                        </p:attrNameLst>
                                      </p:cBhvr>
                                      <p:to>
                                        <p:strVal val="visible"/>
                                      </p:to>
                                    </p:set>
                                    <p:anim calcmode="lin" valueType="num">
                                      <p:cBhvr additive="base">
                                        <p:cTn id="7" dur="500" fill="hold"/>
                                        <p:tgtEl>
                                          <p:spTgt spid="5017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017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0179">
                                            <p:txEl>
                                              <p:pRg st="1" end="1"/>
                                            </p:txEl>
                                          </p:spTgt>
                                        </p:tgtEl>
                                        <p:attrNameLst>
                                          <p:attrName>style.visibility</p:attrName>
                                        </p:attrNameLst>
                                      </p:cBhvr>
                                      <p:to>
                                        <p:strVal val="visible"/>
                                      </p:to>
                                    </p:set>
                                    <p:anim calcmode="lin" valueType="num">
                                      <p:cBhvr additive="base">
                                        <p:cTn id="13" dur="500" fill="hold"/>
                                        <p:tgtEl>
                                          <p:spTgt spid="5017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0179">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0179">
                                            <p:txEl>
                                              <p:pRg st="2" end="2"/>
                                            </p:txEl>
                                          </p:spTgt>
                                        </p:tgtEl>
                                        <p:attrNameLst>
                                          <p:attrName>style.visibility</p:attrName>
                                        </p:attrNameLst>
                                      </p:cBhvr>
                                      <p:to>
                                        <p:strVal val="visible"/>
                                      </p:to>
                                    </p:set>
                                    <p:anim calcmode="lin" valueType="num">
                                      <p:cBhvr additive="base">
                                        <p:cTn id="17" dur="500" fill="hold"/>
                                        <p:tgtEl>
                                          <p:spTgt spid="5017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017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8" fill="hold" grpId="0" nodeType="clickEffect">
                                  <p:stCondLst>
                                    <p:cond delay="0"/>
                                  </p:stCondLst>
                                  <p:childTnLst>
                                    <p:set>
                                      <p:cBhvr>
                                        <p:cTn id="22" dur="1" fill="hold">
                                          <p:stCondLst>
                                            <p:cond delay="0"/>
                                          </p:stCondLst>
                                        </p:cTn>
                                        <p:tgtEl>
                                          <p:spTgt spid="50179">
                                            <p:txEl>
                                              <p:pRg st="3" end="3"/>
                                            </p:txEl>
                                          </p:spTgt>
                                        </p:tgtEl>
                                        <p:attrNameLst>
                                          <p:attrName>style.visibility</p:attrName>
                                        </p:attrNameLst>
                                      </p:cBhvr>
                                      <p:to>
                                        <p:strVal val="visible"/>
                                      </p:to>
                                    </p:set>
                                    <p:anim calcmode="lin" valueType="num">
                                      <p:cBhvr additive="base">
                                        <p:cTn id="23" dur="500" fill="hold"/>
                                        <p:tgtEl>
                                          <p:spTgt spid="50179">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5017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50179">
                                            <p:txEl>
                                              <p:pRg st="4" end="4"/>
                                            </p:txEl>
                                          </p:spTgt>
                                        </p:tgtEl>
                                        <p:attrNameLst>
                                          <p:attrName>style.visibility</p:attrName>
                                        </p:attrNameLst>
                                      </p:cBhvr>
                                      <p:to>
                                        <p:strVal val="visible"/>
                                      </p:to>
                                    </p:set>
                                    <p:anim calcmode="lin" valueType="num">
                                      <p:cBhvr additive="base">
                                        <p:cTn id="29" dur="500" fill="hold"/>
                                        <p:tgtEl>
                                          <p:spTgt spid="50179">
                                            <p:txEl>
                                              <p:pRg st="4" end="4"/>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5017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8" fill="hold" grpId="0" nodeType="clickEffect">
                                  <p:stCondLst>
                                    <p:cond delay="0"/>
                                  </p:stCondLst>
                                  <p:childTnLst>
                                    <p:set>
                                      <p:cBhvr>
                                        <p:cTn id="34" dur="1" fill="hold">
                                          <p:stCondLst>
                                            <p:cond delay="0"/>
                                          </p:stCondLst>
                                        </p:cTn>
                                        <p:tgtEl>
                                          <p:spTgt spid="50179">
                                            <p:txEl>
                                              <p:pRg st="5" end="5"/>
                                            </p:txEl>
                                          </p:spTgt>
                                        </p:tgtEl>
                                        <p:attrNameLst>
                                          <p:attrName>style.visibility</p:attrName>
                                        </p:attrNameLst>
                                      </p:cBhvr>
                                      <p:to>
                                        <p:strVal val="visible"/>
                                      </p:to>
                                    </p:set>
                                    <p:anim calcmode="lin" valueType="num">
                                      <p:cBhvr additive="base">
                                        <p:cTn id="35" dur="500" fill="hold"/>
                                        <p:tgtEl>
                                          <p:spTgt spid="50179">
                                            <p:txEl>
                                              <p:pRg st="5" end="5"/>
                                            </p:txEl>
                                          </p:spTgt>
                                        </p:tgtEl>
                                        <p:attrNameLst>
                                          <p:attrName>ppt_x</p:attrName>
                                        </p:attrNameLst>
                                      </p:cBhvr>
                                      <p:tavLst>
                                        <p:tav tm="0">
                                          <p:val>
                                            <p:strVal val="0-#ppt_w/2"/>
                                          </p:val>
                                        </p:tav>
                                        <p:tav tm="100000">
                                          <p:val>
                                            <p:strVal val="#ppt_x"/>
                                          </p:val>
                                        </p:tav>
                                      </p:tavLst>
                                    </p:anim>
                                    <p:anim calcmode="lin" valueType="num">
                                      <p:cBhvr additive="base">
                                        <p:cTn id="36" dur="500" fill="hold"/>
                                        <p:tgtEl>
                                          <p:spTgt spid="5017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8" fill="hold" grpId="0" nodeType="clickEffect">
                                  <p:stCondLst>
                                    <p:cond delay="0"/>
                                  </p:stCondLst>
                                  <p:childTnLst>
                                    <p:set>
                                      <p:cBhvr>
                                        <p:cTn id="40" dur="1" fill="hold">
                                          <p:stCondLst>
                                            <p:cond delay="0"/>
                                          </p:stCondLst>
                                        </p:cTn>
                                        <p:tgtEl>
                                          <p:spTgt spid="50179">
                                            <p:txEl>
                                              <p:pRg st="6" end="6"/>
                                            </p:txEl>
                                          </p:spTgt>
                                        </p:tgtEl>
                                        <p:attrNameLst>
                                          <p:attrName>style.visibility</p:attrName>
                                        </p:attrNameLst>
                                      </p:cBhvr>
                                      <p:to>
                                        <p:strVal val="visible"/>
                                      </p:to>
                                    </p:set>
                                    <p:anim calcmode="lin" valueType="num">
                                      <p:cBhvr additive="base">
                                        <p:cTn id="41" dur="500" fill="hold"/>
                                        <p:tgtEl>
                                          <p:spTgt spid="50179">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0179">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50179">
                                            <p:txEl>
                                              <p:pRg st="7" end="7"/>
                                            </p:txEl>
                                          </p:spTgt>
                                        </p:tgtEl>
                                        <p:attrNameLst>
                                          <p:attrName>style.visibility</p:attrName>
                                        </p:attrNameLst>
                                      </p:cBhvr>
                                      <p:to>
                                        <p:strVal val="visible"/>
                                      </p:to>
                                    </p:set>
                                    <p:anim calcmode="lin" valueType="num">
                                      <p:cBhvr additive="base">
                                        <p:cTn id="45" dur="500" fill="hold"/>
                                        <p:tgtEl>
                                          <p:spTgt spid="50179">
                                            <p:txEl>
                                              <p:pRg st="7" end="7"/>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50179">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79" grpId="0" build="p"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s-ES_tradnl" sz="2800" smtClean="0"/>
              <a:t>Inversiones en </a:t>
            </a:r>
            <a:br>
              <a:rPr lang="es-ES_tradnl" sz="2800" smtClean="0"/>
            </a:br>
            <a:r>
              <a:rPr lang="es-ES_tradnl" sz="2800" smtClean="0"/>
              <a:t>Activos Intangibles</a:t>
            </a:r>
            <a:endParaRPr lang="es-ES_tradnl" smtClean="0"/>
          </a:p>
        </p:txBody>
      </p:sp>
      <p:sp>
        <p:nvSpPr>
          <p:cNvPr id="26627" name="Rectangle 3"/>
          <p:cNvSpPr>
            <a:spLocks noGrp="1" noChangeArrowheads="1"/>
          </p:cNvSpPr>
          <p:nvPr>
            <p:ph type="body" idx="1"/>
          </p:nvPr>
        </p:nvSpPr>
        <p:spPr/>
        <p:txBody>
          <a:bodyPr/>
          <a:lstStyle/>
          <a:p>
            <a:pPr algn="just">
              <a:defRPr/>
            </a:pPr>
            <a:r>
              <a:rPr lang="es-EC" sz="2000"/>
              <a:t>Son aquellas que se realizan sobre activos constituidos por servicios o derechos adquiridos o gastos preoperativos, necesarios para la puesta en marcha del proyecto:</a:t>
            </a:r>
          </a:p>
          <a:p>
            <a:pPr lvl="1" algn="just">
              <a:defRPr/>
            </a:pPr>
            <a:r>
              <a:rPr lang="es-EC" sz="1800"/>
              <a:t>Gastos de constitución</a:t>
            </a:r>
          </a:p>
          <a:p>
            <a:pPr lvl="1" algn="just">
              <a:defRPr/>
            </a:pPr>
            <a:r>
              <a:rPr lang="es-EC" sz="1800"/>
              <a:t>Patentes y licencias</a:t>
            </a:r>
          </a:p>
          <a:p>
            <a:pPr lvl="1" algn="just">
              <a:defRPr/>
            </a:pPr>
            <a:r>
              <a:rPr lang="es-EC" sz="1800"/>
              <a:t>Concesiones de terrenos</a:t>
            </a:r>
          </a:p>
          <a:p>
            <a:pPr lvl="1" algn="just">
              <a:defRPr/>
            </a:pPr>
            <a:r>
              <a:rPr lang="es-EC" sz="1800"/>
              <a:t>Gastos de Puesta en Marcha</a:t>
            </a:r>
          </a:p>
          <a:p>
            <a:pPr lvl="1" algn="just">
              <a:defRPr/>
            </a:pPr>
            <a:r>
              <a:rPr lang="es-EC" sz="1800"/>
              <a:t>Otros gastos preoperativos</a:t>
            </a:r>
          </a:p>
          <a:p>
            <a:pPr lvl="2" algn="just">
              <a:defRPr/>
            </a:pPr>
            <a:r>
              <a:rPr lang="es-EC" sz="1600"/>
              <a:t>Desarrollo de líneas de reproductores</a:t>
            </a:r>
          </a:p>
          <a:p>
            <a:pPr lvl="2" algn="just">
              <a:defRPr/>
            </a:pPr>
            <a:r>
              <a:rPr lang="es-EC" sz="1600"/>
              <a:t>Gastos de investigación</a:t>
            </a:r>
          </a:p>
          <a:p>
            <a:pPr lvl="2" algn="just">
              <a:defRPr/>
            </a:pPr>
            <a:r>
              <a:rPr lang="es-EC" sz="1600"/>
              <a:t>Capacitación preoperativa</a:t>
            </a:r>
          </a:p>
          <a:p>
            <a:pPr algn="r">
              <a:buFont typeface="Monotype Sorts" pitchFamily="2" charset="2"/>
              <a:buNone/>
              <a:defRPr/>
            </a:pPr>
            <a:r>
              <a:rPr lang="es-EC" sz="2000" b="1"/>
              <a:t>...</a:t>
            </a:r>
            <a:endParaRPr lang="es-EC"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anim calcmode="lin" valueType="num">
                                      <p:cBhvr additive="base">
                                        <p:cTn id="7" dur="500" fill="hold"/>
                                        <p:tgtEl>
                                          <p:spTgt spid="266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66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627">
                                            <p:txEl>
                                              <p:pRg st="1" end="1"/>
                                            </p:txEl>
                                          </p:spTgt>
                                        </p:tgtEl>
                                        <p:attrNameLst>
                                          <p:attrName>style.visibility</p:attrName>
                                        </p:attrNameLst>
                                      </p:cBhvr>
                                      <p:to>
                                        <p:strVal val="visible"/>
                                      </p:to>
                                    </p:set>
                                    <p:anim calcmode="lin" valueType="num">
                                      <p:cBhvr additive="base">
                                        <p:cTn id="13" dur="500" fill="hold"/>
                                        <p:tgtEl>
                                          <p:spTgt spid="266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66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6627">
                                            <p:txEl>
                                              <p:pRg st="2" end="2"/>
                                            </p:txEl>
                                          </p:spTgt>
                                        </p:tgtEl>
                                        <p:attrNameLst>
                                          <p:attrName>style.visibility</p:attrName>
                                        </p:attrNameLst>
                                      </p:cBhvr>
                                      <p:to>
                                        <p:strVal val="visible"/>
                                      </p:to>
                                    </p:set>
                                    <p:anim calcmode="lin" valueType="num">
                                      <p:cBhvr additive="base">
                                        <p:cTn id="19" dur="500" fill="hold"/>
                                        <p:tgtEl>
                                          <p:spTgt spid="266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66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 calcmode="lin" valueType="num">
                                      <p:cBhvr additive="base">
                                        <p:cTn id="25" dur="500" fill="hold"/>
                                        <p:tgtEl>
                                          <p:spTgt spid="266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66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6627">
                                            <p:txEl>
                                              <p:pRg st="4" end="4"/>
                                            </p:txEl>
                                          </p:spTgt>
                                        </p:tgtEl>
                                        <p:attrNameLst>
                                          <p:attrName>style.visibility</p:attrName>
                                        </p:attrNameLst>
                                      </p:cBhvr>
                                      <p:to>
                                        <p:strVal val="visible"/>
                                      </p:to>
                                    </p:set>
                                    <p:anim calcmode="lin" valueType="num">
                                      <p:cBhvr additive="base">
                                        <p:cTn id="31" dur="500" fill="hold"/>
                                        <p:tgtEl>
                                          <p:spTgt spid="266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66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6627">
                                            <p:txEl>
                                              <p:pRg st="5" end="5"/>
                                            </p:txEl>
                                          </p:spTgt>
                                        </p:tgtEl>
                                        <p:attrNameLst>
                                          <p:attrName>style.visibility</p:attrName>
                                        </p:attrNameLst>
                                      </p:cBhvr>
                                      <p:to>
                                        <p:strVal val="visible"/>
                                      </p:to>
                                    </p:set>
                                    <p:anim calcmode="lin" valueType="num">
                                      <p:cBhvr additive="base">
                                        <p:cTn id="37" dur="500" fill="hold"/>
                                        <p:tgtEl>
                                          <p:spTgt spid="2662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6627">
                                            <p:txEl>
                                              <p:pRg st="5" end="5"/>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6627">
                                            <p:txEl>
                                              <p:pRg st="6" end="6"/>
                                            </p:txEl>
                                          </p:spTgt>
                                        </p:tgtEl>
                                        <p:attrNameLst>
                                          <p:attrName>style.visibility</p:attrName>
                                        </p:attrNameLst>
                                      </p:cBhvr>
                                      <p:to>
                                        <p:strVal val="visible"/>
                                      </p:to>
                                    </p:set>
                                    <p:anim calcmode="lin" valueType="num">
                                      <p:cBhvr additive="base">
                                        <p:cTn id="41" dur="500" fill="hold"/>
                                        <p:tgtEl>
                                          <p:spTgt spid="26627">
                                            <p:txEl>
                                              <p:pRg st="6" end="6"/>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6627">
                                            <p:txEl>
                                              <p:pRg st="6" end="6"/>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26627">
                                            <p:txEl>
                                              <p:pRg st="7" end="7"/>
                                            </p:txEl>
                                          </p:spTgt>
                                        </p:tgtEl>
                                        <p:attrNameLst>
                                          <p:attrName>style.visibility</p:attrName>
                                        </p:attrNameLst>
                                      </p:cBhvr>
                                      <p:to>
                                        <p:strVal val="visible"/>
                                      </p:to>
                                    </p:set>
                                    <p:anim calcmode="lin" valueType="num">
                                      <p:cBhvr additive="base">
                                        <p:cTn id="45" dur="500" fill="hold"/>
                                        <p:tgtEl>
                                          <p:spTgt spid="26627">
                                            <p:txEl>
                                              <p:pRg st="7" end="7"/>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26627">
                                            <p:txEl>
                                              <p:pRg st="7" end="7"/>
                                            </p:txEl>
                                          </p:spTgt>
                                        </p:tgtEl>
                                        <p:attrNameLst>
                                          <p:attrName>ppt_y</p:attrName>
                                        </p:attrNameLst>
                                      </p:cBhvr>
                                      <p:tavLst>
                                        <p:tav tm="0">
                                          <p:val>
                                            <p:strVal val="#ppt_y"/>
                                          </p:val>
                                        </p:tav>
                                        <p:tav tm="100000">
                                          <p:val>
                                            <p:strVal val="#ppt_y"/>
                                          </p:val>
                                        </p:tav>
                                      </p:tavLst>
                                    </p:anim>
                                  </p:childTnLst>
                                </p:cTn>
                              </p:par>
                              <p:par>
                                <p:cTn id="47" presetID="2" presetClass="entr" presetSubtype="8" fill="hold" grpId="0" nodeType="withEffect">
                                  <p:stCondLst>
                                    <p:cond delay="0"/>
                                  </p:stCondLst>
                                  <p:childTnLst>
                                    <p:set>
                                      <p:cBhvr>
                                        <p:cTn id="48" dur="1" fill="hold">
                                          <p:stCondLst>
                                            <p:cond delay="0"/>
                                          </p:stCondLst>
                                        </p:cTn>
                                        <p:tgtEl>
                                          <p:spTgt spid="26627">
                                            <p:txEl>
                                              <p:pRg st="8" end="8"/>
                                            </p:txEl>
                                          </p:spTgt>
                                        </p:tgtEl>
                                        <p:attrNameLst>
                                          <p:attrName>style.visibility</p:attrName>
                                        </p:attrNameLst>
                                      </p:cBhvr>
                                      <p:to>
                                        <p:strVal val="visible"/>
                                      </p:to>
                                    </p:set>
                                    <p:anim calcmode="lin" valueType="num">
                                      <p:cBhvr additive="base">
                                        <p:cTn id="49" dur="500" fill="hold"/>
                                        <p:tgtEl>
                                          <p:spTgt spid="26627">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2662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26627">
                                            <p:txEl>
                                              <p:pRg st="9" end="9"/>
                                            </p:txEl>
                                          </p:spTgt>
                                        </p:tgtEl>
                                        <p:attrNameLst>
                                          <p:attrName>style.visibility</p:attrName>
                                        </p:attrNameLst>
                                      </p:cBhvr>
                                      <p:to>
                                        <p:strVal val="visible"/>
                                      </p:to>
                                    </p:set>
                                    <p:anim calcmode="lin" valueType="num">
                                      <p:cBhvr additive="base">
                                        <p:cTn id="55" dur="500" fill="hold"/>
                                        <p:tgtEl>
                                          <p:spTgt spid="26627">
                                            <p:txEl>
                                              <p:pRg st="9" end="9"/>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26627">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bldLvl="2"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s-ES_tradnl" sz="3600" smtClean="0"/>
              <a:t>Organización</a:t>
            </a:r>
            <a:r>
              <a:rPr lang="es-ES_tradnl" smtClean="0"/>
              <a:t> del Curso</a:t>
            </a:r>
          </a:p>
        </p:txBody>
      </p:sp>
      <p:sp>
        <p:nvSpPr>
          <p:cNvPr id="6147" name="Rectangle 3"/>
          <p:cNvSpPr>
            <a:spLocks noGrp="1" noChangeArrowheads="1"/>
          </p:cNvSpPr>
          <p:nvPr>
            <p:ph type="body" idx="1"/>
          </p:nvPr>
        </p:nvSpPr>
        <p:spPr/>
        <p:txBody>
          <a:bodyPr/>
          <a:lstStyle/>
          <a:p>
            <a:pPr>
              <a:defRPr/>
            </a:pPr>
            <a:r>
              <a:rPr lang="es-ES_tradnl" sz="2000"/>
              <a:t>Generalidades de los Proyectos.</a:t>
            </a:r>
          </a:p>
          <a:p>
            <a:pPr>
              <a:defRPr/>
            </a:pPr>
            <a:r>
              <a:rPr lang="es-ES_tradnl" sz="2000"/>
              <a:t>Repaso de la estructura de Costos, ingresos, egresos e inversiones en la industria Acuícola.</a:t>
            </a:r>
          </a:p>
          <a:p>
            <a:pPr>
              <a:defRPr/>
            </a:pPr>
            <a:r>
              <a:rPr lang="es-ES_tradnl" sz="2000"/>
              <a:t>Bases matemáticas y financieras que se utilizan para la evaluación de proyectos. Mas énfasis en partes conceptual y práctica, menos en le cálculo de las mismas.</a:t>
            </a:r>
          </a:p>
          <a:p>
            <a:pPr>
              <a:defRPr/>
            </a:pPr>
            <a:r>
              <a:rPr lang="es-ES_tradnl" sz="2000"/>
              <a:t>Talleres prácticos.- Evaluación de proyectos de inversión en Acuicultura. Incluye desarrollo de un proyecto por parte de los participantes. </a:t>
            </a:r>
          </a:p>
          <a:p>
            <a:pPr>
              <a:defRPr/>
            </a:pPr>
            <a:endParaRPr lang="es-ES_tradnl" sz="2000"/>
          </a:p>
          <a:p>
            <a:pPr>
              <a:defRPr/>
            </a:pPr>
            <a:r>
              <a:rPr lang="es-ES_tradnl" sz="2000" b="1"/>
              <a:t>Objetivo Final.-</a:t>
            </a:r>
            <a:r>
              <a:rPr lang="es-ES_tradnl" sz="2000"/>
              <a:t> Utilizar las herramientas revisadas para tomar mejor decisiones de asignación de recursos en su trabajo diario</a:t>
            </a:r>
          </a:p>
          <a:p>
            <a:pPr>
              <a:defRPr/>
            </a:pPr>
            <a:endParaRPr lang="es-ES_tradnl" sz="20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147">
                                            <p:txEl>
                                              <p:pRg st="1" end="1"/>
                                            </p:txEl>
                                          </p:spTgt>
                                        </p:tgtEl>
                                        <p:attrNameLst>
                                          <p:attrName>style.visibility</p:attrName>
                                        </p:attrNameLst>
                                      </p:cBhvr>
                                      <p:to>
                                        <p:strVal val="visible"/>
                                      </p:to>
                                    </p:set>
                                    <p:anim calcmode="lin" valueType="num">
                                      <p:cBhvr additive="base">
                                        <p:cTn id="13" dur="500" fill="hold"/>
                                        <p:tgtEl>
                                          <p:spTgt spid="614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6147">
                                            <p:txEl>
                                              <p:pRg st="2" end="2"/>
                                            </p:txEl>
                                          </p:spTgt>
                                        </p:tgtEl>
                                        <p:attrNameLst>
                                          <p:attrName>style.visibility</p:attrName>
                                        </p:attrNameLst>
                                      </p:cBhvr>
                                      <p:to>
                                        <p:strVal val="visible"/>
                                      </p:to>
                                    </p:set>
                                    <p:anim calcmode="lin" valueType="num">
                                      <p:cBhvr additive="base">
                                        <p:cTn id="19"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147">
                                            <p:txEl>
                                              <p:pRg st="3" end="3"/>
                                            </p:txEl>
                                          </p:spTgt>
                                        </p:tgtEl>
                                        <p:attrNameLst>
                                          <p:attrName>style.visibility</p:attrName>
                                        </p:attrNameLst>
                                      </p:cBhvr>
                                      <p:to>
                                        <p:strVal val="visible"/>
                                      </p:to>
                                    </p:set>
                                    <p:anim calcmode="lin" valueType="num">
                                      <p:cBhvr additive="base">
                                        <p:cTn id="25" dur="500" fill="hold"/>
                                        <p:tgtEl>
                                          <p:spTgt spid="614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6147">
                                            <p:txEl>
                                              <p:pRg st="5" end="5"/>
                                            </p:txEl>
                                          </p:spTgt>
                                        </p:tgtEl>
                                        <p:attrNameLst>
                                          <p:attrName>style.visibility</p:attrName>
                                        </p:attrNameLst>
                                      </p:cBhvr>
                                      <p:to>
                                        <p:strVal val="visible"/>
                                      </p:to>
                                    </p:set>
                                    <p:anim calcmode="lin" valueType="num">
                                      <p:cBhvr additive="base">
                                        <p:cTn id="31" dur="500" fill="hold"/>
                                        <p:tgtEl>
                                          <p:spTgt spid="6147">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1026"/>
          <p:cNvSpPr>
            <a:spLocks noGrp="1" noChangeArrowheads="1"/>
          </p:cNvSpPr>
          <p:nvPr>
            <p:ph type="title"/>
          </p:nvPr>
        </p:nvSpPr>
        <p:spPr/>
        <p:txBody>
          <a:bodyPr/>
          <a:lstStyle/>
          <a:p>
            <a:r>
              <a:rPr lang="es-ES_tradnl" sz="2800" smtClean="0"/>
              <a:t>Inversiones en </a:t>
            </a:r>
            <a:br>
              <a:rPr lang="es-ES_tradnl" sz="2800" smtClean="0"/>
            </a:br>
            <a:r>
              <a:rPr lang="es-ES_tradnl" sz="2800" smtClean="0"/>
              <a:t>Activos Intangibles (cont.)</a:t>
            </a:r>
            <a:endParaRPr lang="es-ES_tradnl" smtClean="0"/>
          </a:p>
        </p:txBody>
      </p:sp>
      <p:sp>
        <p:nvSpPr>
          <p:cNvPr id="51203" name="Rectangle 1027"/>
          <p:cNvSpPr>
            <a:spLocks noGrp="1" noChangeArrowheads="1"/>
          </p:cNvSpPr>
          <p:nvPr>
            <p:ph type="body" idx="1"/>
          </p:nvPr>
        </p:nvSpPr>
        <p:spPr/>
        <p:txBody>
          <a:bodyPr/>
          <a:lstStyle/>
          <a:p>
            <a:pPr algn="just">
              <a:defRPr/>
            </a:pPr>
            <a:endParaRPr lang="es-EC" sz="2000"/>
          </a:p>
          <a:p>
            <a:pPr algn="just">
              <a:defRPr/>
            </a:pPr>
            <a:r>
              <a:rPr lang="es-EC" sz="2000"/>
              <a:t>El concepto es similar al de activos fijos, es decir son egresos que se generan en un momento dado, pero que son necesarios para todo el funcionamiento después de ellos. </a:t>
            </a:r>
          </a:p>
          <a:p>
            <a:pPr algn="just">
              <a:defRPr/>
            </a:pPr>
            <a:r>
              <a:rPr lang="es-EC" sz="2000"/>
              <a:t>No se deprecian, pero se </a:t>
            </a:r>
            <a:r>
              <a:rPr lang="es-EC" sz="2000" b="1"/>
              <a:t>amortizan</a:t>
            </a:r>
            <a:r>
              <a:rPr lang="es-EC" sz="2000"/>
              <a:t>.</a:t>
            </a:r>
          </a:p>
          <a:p>
            <a:pPr algn="just">
              <a:defRPr/>
            </a:pPr>
            <a:r>
              <a:rPr lang="es-EC" sz="2000"/>
              <a:t>El concepto es similar, y consiste en trasladar al costo poco a poco durante cierto tiempo el valor  que ya se desembolsó. </a:t>
            </a:r>
          </a:p>
          <a:p>
            <a:pPr algn="just">
              <a:defRPr/>
            </a:pPr>
            <a:r>
              <a:rPr lang="es-EC" sz="2000"/>
              <a:t>Al Igual que la depreciación, la amortización solo afectará al flujo de caja como  un escudo fiscal.</a:t>
            </a:r>
            <a:endParaRPr lang="es-EC" sz="1800"/>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03">
                                            <p:txEl>
                                              <p:pRg st="1" end="1"/>
                                            </p:txEl>
                                          </p:spTgt>
                                        </p:tgtEl>
                                        <p:attrNameLst>
                                          <p:attrName>style.visibility</p:attrName>
                                        </p:attrNameLst>
                                      </p:cBhvr>
                                      <p:to>
                                        <p:strVal val="visible"/>
                                      </p:to>
                                    </p:set>
                                    <p:anim calcmode="lin" valueType="num">
                                      <p:cBhvr additive="base">
                                        <p:cTn id="7" dur="500" fill="hold"/>
                                        <p:tgtEl>
                                          <p:spTgt spid="5120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0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03">
                                            <p:txEl>
                                              <p:pRg st="2" end="2"/>
                                            </p:txEl>
                                          </p:spTgt>
                                        </p:tgtEl>
                                        <p:attrNameLst>
                                          <p:attrName>style.visibility</p:attrName>
                                        </p:attrNameLst>
                                      </p:cBhvr>
                                      <p:to>
                                        <p:strVal val="visible"/>
                                      </p:to>
                                    </p:set>
                                    <p:anim calcmode="lin" valueType="num">
                                      <p:cBhvr additive="base">
                                        <p:cTn id="13" dur="500" fill="hold"/>
                                        <p:tgtEl>
                                          <p:spTgt spid="5120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0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03">
                                            <p:txEl>
                                              <p:pRg st="3" end="3"/>
                                            </p:txEl>
                                          </p:spTgt>
                                        </p:tgtEl>
                                        <p:attrNameLst>
                                          <p:attrName>style.visibility</p:attrName>
                                        </p:attrNameLst>
                                      </p:cBhvr>
                                      <p:to>
                                        <p:strVal val="visible"/>
                                      </p:to>
                                    </p:set>
                                    <p:anim calcmode="lin" valueType="num">
                                      <p:cBhvr additive="base">
                                        <p:cTn id="19" dur="500" fill="hold"/>
                                        <p:tgtEl>
                                          <p:spTgt spid="5120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0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03">
                                            <p:txEl>
                                              <p:pRg st="4" end="4"/>
                                            </p:txEl>
                                          </p:spTgt>
                                        </p:tgtEl>
                                        <p:attrNameLst>
                                          <p:attrName>style.visibility</p:attrName>
                                        </p:attrNameLst>
                                      </p:cBhvr>
                                      <p:to>
                                        <p:strVal val="visible"/>
                                      </p:to>
                                    </p:set>
                                    <p:anim calcmode="lin" valueType="num">
                                      <p:cBhvr additive="base">
                                        <p:cTn id="25" dur="500" fill="hold"/>
                                        <p:tgtEl>
                                          <p:spTgt spid="5120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0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s-ES_tradnl" sz="2800" smtClean="0"/>
              <a:t>Inversiones en </a:t>
            </a:r>
            <a:br>
              <a:rPr lang="es-ES_tradnl" sz="2800" smtClean="0"/>
            </a:br>
            <a:r>
              <a:rPr lang="es-ES_tradnl" sz="2800" smtClean="0"/>
              <a:t>Capital de Trabajo</a:t>
            </a:r>
            <a:endParaRPr lang="es-ES_tradnl" smtClean="0"/>
          </a:p>
        </p:txBody>
      </p:sp>
      <p:sp>
        <p:nvSpPr>
          <p:cNvPr id="27651" name="Rectangle 3"/>
          <p:cNvSpPr>
            <a:spLocks noGrp="1" noChangeArrowheads="1"/>
          </p:cNvSpPr>
          <p:nvPr>
            <p:ph type="body" idx="1"/>
          </p:nvPr>
        </p:nvSpPr>
        <p:spPr/>
        <p:txBody>
          <a:bodyPr/>
          <a:lstStyle/>
          <a:p>
            <a:pPr algn="just">
              <a:defRPr/>
            </a:pPr>
            <a:r>
              <a:rPr lang="es-ES_tradnl" sz="2000"/>
              <a:t>E</a:t>
            </a:r>
            <a:r>
              <a:rPr lang="es-EC" sz="2000"/>
              <a:t>l conjunto de recursos necesarios, en la forma de </a:t>
            </a:r>
            <a:r>
              <a:rPr lang="es-EC" sz="2000" b="1"/>
              <a:t>activos corrientes</a:t>
            </a:r>
            <a:r>
              <a:rPr lang="es-EC" sz="2000"/>
              <a:t>, para la operación normal del proyecto durante un ciclo productivo, para </a:t>
            </a:r>
            <a:r>
              <a:rPr lang="es-EC" sz="2000" u="sng"/>
              <a:t>una capacidad y tamaño determinados</a:t>
            </a:r>
            <a:r>
              <a:rPr lang="es-EC" sz="2000"/>
              <a:t>. </a:t>
            </a:r>
          </a:p>
          <a:p>
            <a:pPr>
              <a:defRPr/>
            </a:pPr>
            <a:r>
              <a:rPr lang="es-EC" sz="2000"/>
              <a:t>A pesar de que el capital de  trabajo es un activo corriente:</a:t>
            </a:r>
          </a:p>
          <a:p>
            <a:pPr lvl="1">
              <a:defRPr/>
            </a:pPr>
            <a:r>
              <a:rPr lang="es-EC" sz="1800"/>
              <a:t>Inventarios en proceso</a:t>
            </a:r>
          </a:p>
          <a:p>
            <a:pPr lvl="1">
              <a:defRPr/>
            </a:pPr>
            <a:r>
              <a:rPr lang="es-EC" sz="1800"/>
              <a:t>Inventarios de producto terminado</a:t>
            </a:r>
          </a:p>
          <a:p>
            <a:pPr lvl="1">
              <a:defRPr/>
            </a:pPr>
            <a:r>
              <a:rPr lang="es-EC" sz="1800"/>
              <a:t>Inventarios de materiales</a:t>
            </a:r>
          </a:p>
          <a:p>
            <a:pPr lvl="1">
              <a:defRPr/>
            </a:pPr>
            <a:r>
              <a:rPr lang="es-EC" sz="1800"/>
              <a:t>Caja y bancos</a:t>
            </a:r>
          </a:p>
          <a:p>
            <a:pPr lvl="1">
              <a:defRPr/>
            </a:pPr>
            <a:r>
              <a:rPr lang="es-EC" sz="1800"/>
              <a:t>Cuentas por cobrar</a:t>
            </a:r>
          </a:p>
          <a:p>
            <a:pPr>
              <a:defRPr/>
            </a:pPr>
            <a:r>
              <a:rPr lang="es-EC" sz="2000"/>
              <a:t>En la práctica se considera una inversión a largo plazo: debe de reinvertirse en el proyecto para mantenerlo funcionando.</a:t>
            </a:r>
          </a:p>
          <a:p>
            <a:pPr>
              <a:defRPr/>
            </a:pPr>
            <a:r>
              <a:rPr lang="es-EC" sz="2000"/>
              <a:t>Solo se lo podrá recuperar  al finalizar el proyecto paralizándolo.</a:t>
            </a:r>
          </a:p>
          <a:p>
            <a:pPr algn="r">
              <a:buFont typeface="Monotype Sorts" pitchFamily="2" charset="2"/>
              <a:buNone/>
              <a:defRPr/>
            </a:pPr>
            <a:r>
              <a:rPr lang="es-EC"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 calcmode="lin" valueType="num">
                                      <p:cBhvr additive="base">
                                        <p:cTn id="7" dur="500" fill="hold"/>
                                        <p:tgtEl>
                                          <p:spTgt spid="276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765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651">
                                            <p:txEl>
                                              <p:pRg st="1" end="1"/>
                                            </p:txEl>
                                          </p:spTgt>
                                        </p:tgtEl>
                                        <p:attrNameLst>
                                          <p:attrName>style.visibility</p:attrName>
                                        </p:attrNameLst>
                                      </p:cBhvr>
                                      <p:to>
                                        <p:strVal val="visible"/>
                                      </p:to>
                                    </p:set>
                                    <p:anim calcmode="lin" valueType="num">
                                      <p:cBhvr additive="base">
                                        <p:cTn id="13" dur="500" fill="hold"/>
                                        <p:tgtEl>
                                          <p:spTgt spid="2765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7651">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7651">
                                            <p:txEl>
                                              <p:pRg st="2" end="2"/>
                                            </p:txEl>
                                          </p:spTgt>
                                        </p:tgtEl>
                                        <p:attrNameLst>
                                          <p:attrName>style.visibility</p:attrName>
                                        </p:attrNameLst>
                                      </p:cBhvr>
                                      <p:to>
                                        <p:strVal val="visible"/>
                                      </p:to>
                                    </p:set>
                                    <p:anim calcmode="lin" valueType="num">
                                      <p:cBhvr additive="base">
                                        <p:cTn id="17" dur="500" fill="hold"/>
                                        <p:tgtEl>
                                          <p:spTgt spid="2765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7651">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7651">
                                            <p:txEl>
                                              <p:pRg st="3" end="3"/>
                                            </p:txEl>
                                          </p:spTgt>
                                        </p:tgtEl>
                                        <p:attrNameLst>
                                          <p:attrName>style.visibility</p:attrName>
                                        </p:attrNameLst>
                                      </p:cBhvr>
                                      <p:to>
                                        <p:strVal val="visible"/>
                                      </p:to>
                                    </p:set>
                                    <p:anim calcmode="lin" valueType="num">
                                      <p:cBhvr additive="base">
                                        <p:cTn id="21" dur="500" fill="hold"/>
                                        <p:tgtEl>
                                          <p:spTgt spid="2765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7651">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7651">
                                            <p:txEl>
                                              <p:pRg st="4" end="4"/>
                                            </p:txEl>
                                          </p:spTgt>
                                        </p:tgtEl>
                                        <p:attrNameLst>
                                          <p:attrName>style.visibility</p:attrName>
                                        </p:attrNameLst>
                                      </p:cBhvr>
                                      <p:to>
                                        <p:strVal val="visible"/>
                                      </p:to>
                                    </p:set>
                                    <p:anim calcmode="lin" valueType="num">
                                      <p:cBhvr additive="base">
                                        <p:cTn id="25" dur="500" fill="hold"/>
                                        <p:tgtEl>
                                          <p:spTgt spid="27651">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7651">
                                            <p:txEl>
                                              <p:pRg st="4" end="4"/>
                                            </p:txEl>
                                          </p:spTgt>
                                        </p:tgtEl>
                                        <p:attrNameLst>
                                          <p:attrName>ppt_y</p:attrName>
                                        </p:attrNameLst>
                                      </p:cBhvr>
                                      <p:tavLst>
                                        <p:tav tm="0">
                                          <p:val>
                                            <p:strVal val="#ppt_y"/>
                                          </p:val>
                                        </p:tav>
                                        <p:tav tm="100000">
                                          <p:val>
                                            <p:strVal val="#ppt_y"/>
                                          </p:val>
                                        </p:tav>
                                      </p:tavLst>
                                    </p:anim>
                                  </p:childTnLst>
                                </p:cTn>
                              </p:par>
                              <p:par>
                                <p:cTn id="27" presetID="2" presetClass="entr" presetSubtype="8" fill="hold" grpId="0" nodeType="withEffect">
                                  <p:stCondLst>
                                    <p:cond delay="0"/>
                                  </p:stCondLst>
                                  <p:childTnLst>
                                    <p:set>
                                      <p:cBhvr>
                                        <p:cTn id="28" dur="1" fill="hold">
                                          <p:stCondLst>
                                            <p:cond delay="0"/>
                                          </p:stCondLst>
                                        </p:cTn>
                                        <p:tgtEl>
                                          <p:spTgt spid="27651">
                                            <p:txEl>
                                              <p:pRg st="5" end="5"/>
                                            </p:txEl>
                                          </p:spTgt>
                                        </p:tgtEl>
                                        <p:attrNameLst>
                                          <p:attrName>style.visibility</p:attrName>
                                        </p:attrNameLst>
                                      </p:cBhvr>
                                      <p:to>
                                        <p:strVal val="visible"/>
                                      </p:to>
                                    </p:set>
                                    <p:anim calcmode="lin" valueType="num">
                                      <p:cBhvr additive="base">
                                        <p:cTn id="29" dur="500" fill="hold"/>
                                        <p:tgtEl>
                                          <p:spTgt spid="27651">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7651">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7651">
                                            <p:txEl>
                                              <p:pRg st="6" end="6"/>
                                            </p:txEl>
                                          </p:spTgt>
                                        </p:tgtEl>
                                        <p:attrNameLst>
                                          <p:attrName>style.visibility</p:attrName>
                                        </p:attrNameLst>
                                      </p:cBhvr>
                                      <p:to>
                                        <p:strVal val="visible"/>
                                      </p:to>
                                    </p:set>
                                    <p:anim calcmode="lin" valueType="num">
                                      <p:cBhvr additive="base">
                                        <p:cTn id="33" dur="500" fill="hold"/>
                                        <p:tgtEl>
                                          <p:spTgt spid="27651">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765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27651">
                                            <p:txEl>
                                              <p:pRg st="7" end="7"/>
                                            </p:txEl>
                                          </p:spTgt>
                                        </p:tgtEl>
                                        <p:attrNameLst>
                                          <p:attrName>style.visibility</p:attrName>
                                        </p:attrNameLst>
                                      </p:cBhvr>
                                      <p:to>
                                        <p:strVal val="visible"/>
                                      </p:to>
                                    </p:set>
                                    <p:anim calcmode="lin" valueType="num">
                                      <p:cBhvr additive="base">
                                        <p:cTn id="39" dur="500" fill="hold"/>
                                        <p:tgtEl>
                                          <p:spTgt spid="27651">
                                            <p:txEl>
                                              <p:pRg st="7" end="7"/>
                                            </p:txEl>
                                          </p:spTgt>
                                        </p:tgtEl>
                                        <p:attrNameLst>
                                          <p:attrName>ppt_x</p:attrName>
                                        </p:attrNameLst>
                                      </p:cBhvr>
                                      <p:tavLst>
                                        <p:tav tm="0">
                                          <p:val>
                                            <p:strVal val="0-#ppt_w/2"/>
                                          </p:val>
                                        </p:tav>
                                        <p:tav tm="100000">
                                          <p:val>
                                            <p:strVal val="#ppt_x"/>
                                          </p:val>
                                        </p:tav>
                                      </p:tavLst>
                                    </p:anim>
                                    <p:anim calcmode="lin" valueType="num">
                                      <p:cBhvr additive="base">
                                        <p:cTn id="40" dur="500" fill="hold"/>
                                        <p:tgtEl>
                                          <p:spTgt spid="27651">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8" fill="hold" grpId="0" nodeType="clickEffect">
                                  <p:stCondLst>
                                    <p:cond delay="0"/>
                                  </p:stCondLst>
                                  <p:childTnLst>
                                    <p:set>
                                      <p:cBhvr>
                                        <p:cTn id="44" dur="1" fill="hold">
                                          <p:stCondLst>
                                            <p:cond delay="0"/>
                                          </p:stCondLst>
                                        </p:cTn>
                                        <p:tgtEl>
                                          <p:spTgt spid="27651">
                                            <p:txEl>
                                              <p:pRg st="8" end="8"/>
                                            </p:txEl>
                                          </p:spTgt>
                                        </p:tgtEl>
                                        <p:attrNameLst>
                                          <p:attrName>style.visibility</p:attrName>
                                        </p:attrNameLst>
                                      </p:cBhvr>
                                      <p:to>
                                        <p:strVal val="visible"/>
                                      </p:to>
                                    </p:set>
                                    <p:anim calcmode="lin" valueType="num">
                                      <p:cBhvr additive="base">
                                        <p:cTn id="45" dur="500" fill="hold"/>
                                        <p:tgtEl>
                                          <p:spTgt spid="27651">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27651">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8" fill="hold" grpId="0" nodeType="clickEffect">
                                  <p:stCondLst>
                                    <p:cond delay="0"/>
                                  </p:stCondLst>
                                  <p:childTnLst>
                                    <p:set>
                                      <p:cBhvr>
                                        <p:cTn id="50" dur="1" fill="hold">
                                          <p:stCondLst>
                                            <p:cond delay="0"/>
                                          </p:stCondLst>
                                        </p:cTn>
                                        <p:tgtEl>
                                          <p:spTgt spid="27651">
                                            <p:txEl>
                                              <p:pRg st="9" end="9"/>
                                            </p:txEl>
                                          </p:spTgt>
                                        </p:tgtEl>
                                        <p:attrNameLst>
                                          <p:attrName>style.visibility</p:attrName>
                                        </p:attrNameLst>
                                      </p:cBhvr>
                                      <p:to>
                                        <p:strVal val="visible"/>
                                      </p:to>
                                    </p:set>
                                    <p:anim calcmode="lin" valueType="num">
                                      <p:cBhvr additive="base">
                                        <p:cTn id="51" dur="500" fill="hold"/>
                                        <p:tgtEl>
                                          <p:spTgt spid="27651">
                                            <p:txEl>
                                              <p:pRg st="9" end="9"/>
                                            </p:txEl>
                                          </p:spTgt>
                                        </p:tgtEl>
                                        <p:attrNameLst>
                                          <p:attrName>ppt_x</p:attrName>
                                        </p:attrNameLst>
                                      </p:cBhvr>
                                      <p:tavLst>
                                        <p:tav tm="0">
                                          <p:val>
                                            <p:strVal val="0-#ppt_w/2"/>
                                          </p:val>
                                        </p:tav>
                                        <p:tav tm="100000">
                                          <p:val>
                                            <p:strVal val="#ppt_x"/>
                                          </p:val>
                                        </p:tav>
                                      </p:tavLst>
                                    </p:anim>
                                    <p:anim calcmode="lin" valueType="num">
                                      <p:cBhvr additive="base">
                                        <p:cTn id="52" dur="500" fill="hold"/>
                                        <p:tgtEl>
                                          <p:spTgt spid="2765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s-ES_tradnl" sz="2800" smtClean="0"/>
              <a:t>Inversiones en Capital de Trabajo</a:t>
            </a:r>
            <a:br>
              <a:rPr lang="es-ES_tradnl" sz="2800" smtClean="0"/>
            </a:br>
            <a:r>
              <a:rPr lang="es-ES_tradnl" sz="2800" smtClean="0"/>
              <a:t>(cont. I)</a:t>
            </a:r>
          </a:p>
        </p:txBody>
      </p:sp>
      <p:sp>
        <p:nvSpPr>
          <p:cNvPr id="52227" name="Rectangle 3"/>
          <p:cNvSpPr>
            <a:spLocks noGrp="1" noChangeArrowheads="1"/>
          </p:cNvSpPr>
          <p:nvPr>
            <p:ph type="body" idx="1"/>
          </p:nvPr>
        </p:nvSpPr>
        <p:spPr/>
        <p:txBody>
          <a:bodyPr/>
          <a:lstStyle/>
          <a:p>
            <a:pPr algn="just">
              <a:defRPr/>
            </a:pPr>
            <a:r>
              <a:rPr lang="es-EC" sz="2000"/>
              <a:t>En Camaronera, disponibilidad de recursos para:</a:t>
            </a:r>
          </a:p>
          <a:p>
            <a:pPr lvl="1" algn="just">
              <a:defRPr/>
            </a:pPr>
            <a:r>
              <a:rPr lang="es-EC" sz="1800"/>
              <a:t>Pagar al personal :</a:t>
            </a:r>
          </a:p>
          <a:p>
            <a:pPr lvl="1" algn="just">
              <a:defRPr/>
            </a:pPr>
            <a:r>
              <a:rPr lang="es-EC" sz="1800"/>
              <a:t>Comprar materiales</a:t>
            </a:r>
          </a:p>
          <a:p>
            <a:pPr lvl="1" algn="just">
              <a:defRPr/>
            </a:pPr>
            <a:r>
              <a:rPr lang="es-EC" sz="1800"/>
              <a:t>Comprar insumos y materia prima</a:t>
            </a:r>
          </a:p>
          <a:p>
            <a:pPr lvl="1" algn="just">
              <a:defRPr/>
            </a:pPr>
            <a:r>
              <a:rPr lang="es-EC" sz="1800"/>
              <a:t>Llenar las piscinas</a:t>
            </a:r>
          </a:p>
          <a:p>
            <a:pPr lvl="1" algn="just">
              <a:defRPr/>
            </a:pPr>
            <a:r>
              <a:rPr lang="es-EC" sz="1800"/>
              <a:t>Adquirir la semilla</a:t>
            </a:r>
          </a:p>
          <a:p>
            <a:pPr lvl="1" algn="just">
              <a:defRPr/>
            </a:pPr>
            <a:r>
              <a:rPr lang="es-EC" sz="1800"/>
              <a:t>Comprar alimento balanceado</a:t>
            </a:r>
          </a:p>
          <a:p>
            <a:pPr lvl="1" algn="just">
              <a:defRPr/>
            </a:pPr>
            <a:r>
              <a:rPr lang="es-EC" sz="1800"/>
              <a:t>Cubrir los costos  de operación</a:t>
            </a:r>
          </a:p>
          <a:p>
            <a:pPr lvl="1" algn="just">
              <a:defRPr/>
            </a:pPr>
            <a:r>
              <a:rPr lang="es-EC" sz="1800"/>
              <a:t>Tener inventarios de materiales (Bodega)</a:t>
            </a:r>
          </a:p>
          <a:p>
            <a:pPr lvl="1" algn="just">
              <a:defRPr/>
            </a:pPr>
            <a:r>
              <a:rPr lang="es-EC" sz="1800"/>
              <a:t>Inventario de camarón en cultivo</a:t>
            </a:r>
          </a:p>
          <a:p>
            <a:pPr lvl="1" algn="just">
              <a:defRPr/>
            </a:pPr>
            <a:r>
              <a:rPr lang="es-EC" sz="1800"/>
              <a:t>Cosechar las primeras piscinas</a:t>
            </a:r>
          </a:p>
          <a:p>
            <a:pPr lvl="1" algn="just">
              <a:defRPr/>
            </a:pPr>
            <a:r>
              <a:rPr lang="es-EC" sz="1800"/>
              <a:t>Esperar hasta que la empacadora liquide la pesca</a:t>
            </a:r>
          </a:p>
          <a:p>
            <a:pPr algn="r">
              <a:buFont typeface="Monotype Sorts" pitchFamily="2" charset="2"/>
              <a:buNone/>
              <a:defRPr/>
            </a:pPr>
            <a:r>
              <a:rPr lang="es-EC" sz="2000" b="1"/>
              <a:t>...</a:t>
            </a:r>
            <a:r>
              <a:rPr lang="es-EC" sz="2000"/>
              <a:t>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 calcmode="lin" valueType="num">
                                      <p:cBhvr additive="base">
                                        <p:cTn id="7" dur="500" fill="hold"/>
                                        <p:tgtEl>
                                          <p:spTgt spid="5222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222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2227">
                                            <p:txEl>
                                              <p:pRg st="1" end="1"/>
                                            </p:txEl>
                                          </p:spTgt>
                                        </p:tgtEl>
                                        <p:attrNameLst>
                                          <p:attrName>style.visibility</p:attrName>
                                        </p:attrNameLst>
                                      </p:cBhvr>
                                      <p:to>
                                        <p:strVal val="visible"/>
                                      </p:to>
                                    </p:set>
                                    <p:anim calcmode="lin" valueType="num">
                                      <p:cBhvr additive="base">
                                        <p:cTn id="13" dur="500" fill="hold"/>
                                        <p:tgtEl>
                                          <p:spTgt spid="52227">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2227">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2227">
                                            <p:txEl>
                                              <p:pRg st="2" end="2"/>
                                            </p:txEl>
                                          </p:spTgt>
                                        </p:tgtEl>
                                        <p:attrNameLst>
                                          <p:attrName>style.visibility</p:attrName>
                                        </p:attrNameLst>
                                      </p:cBhvr>
                                      <p:to>
                                        <p:strVal val="visible"/>
                                      </p:to>
                                    </p:set>
                                    <p:anim calcmode="lin" valueType="num">
                                      <p:cBhvr additive="base">
                                        <p:cTn id="19" dur="500" fill="hold"/>
                                        <p:tgtEl>
                                          <p:spTgt spid="52227">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222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2227">
                                            <p:txEl>
                                              <p:pRg st="3" end="3"/>
                                            </p:txEl>
                                          </p:spTgt>
                                        </p:tgtEl>
                                        <p:attrNameLst>
                                          <p:attrName>style.visibility</p:attrName>
                                        </p:attrNameLst>
                                      </p:cBhvr>
                                      <p:to>
                                        <p:strVal val="visible"/>
                                      </p:to>
                                    </p:set>
                                    <p:anim calcmode="lin" valueType="num">
                                      <p:cBhvr additive="base">
                                        <p:cTn id="25" dur="500" fill="hold"/>
                                        <p:tgtEl>
                                          <p:spTgt spid="52227">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2227">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2227">
                                            <p:txEl>
                                              <p:pRg st="4" end="4"/>
                                            </p:txEl>
                                          </p:spTgt>
                                        </p:tgtEl>
                                        <p:attrNameLst>
                                          <p:attrName>style.visibility</p:attrName>
                                        </p:attrNameLst>
                                      </p:cBhvr>
                                      <p:to>
                                        <p:strVal val="visible"/>
                                      </p:to>
                                    </p:set>
                                    <p:anim calcmode="lin" valueType="num">
                                      <p:cBhvr additive="base">
                                        <p:cTn id="31" dur="500" fill="hold"/>
                                        <p:tgtEl>
                                          <p:spTgt spid="52227">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222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2227">
                                            <p:txEl>
                                              <p:pRg st="5" end="5"/>
                                            </p:txEl>
                                          </p:spTgt>
                                        </p:tgtEl>
                                        <p:attrNameLst>
                                          <p:attrName>style.visibility</p:attrName>
                                        </p:attrNameLst>
                                      </p:cBhvr>
                                      <p:to>
                                        <p:strVal val="visible"/>
                                      </p:to>
                                    </p:set>
                                    <p:anim calcmode="lin" valueType="num">
                                      <p:cBhvr additive="base">
                                        <p:cTn id="37" dur="500" fill="hold"/>
                                        <p:tgtEl>
                                          <p:spTgt spid="52227">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2227">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52227">
                                            <p:txEl>
                                              <p:pRg st="6" end="6"/>
                                            </p:txEl>
                                          </p:spTgt>
                                        </p:tgtEl>
                                        <p:attrNameLst>
                                          <p:attrName>style.visibility</p:attrName>
                                        </p:attrNameLst>
                                      </p:cBhvr>
                                      <p:to>
                                        <p:strVal val="visible"/>
                                      </p:to>
                                    </p:set>
                                    <p:anim calcmode="lin" valueType="num">
                                      <p:cBhvr additive="base">
                                        <p:cTn id="43" dur="500" fill="hold"/>
                                        <p:tgtEl>
                                          <p:spTgt spid="52227">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5222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52227">
                                            <p:txEl>
                                              <p:pRg st="7" end="7"/>
                                            </p:txEl>
                                          </p:spTgt>
                                        </p:tgtEl>
                                        <p:attrNameLst>
                                          <p:attrName>style.visibility</p:attrName>
                                        </p:attrNameLst>
                                      </p:cBhvr>
                                      <p:to>
                                        <p:strVal val="visible"/>
                                      </p:to>
                                    </p:set>
                                    <p:anim calcmode="lin" valueType="num">
                                      <p:cBhvr additive="base">
                                        <p:cTn id="49" dur="500" fill="hold"/>
                                        <p:tgtEl>
                                          <p:spTgt spid="52227">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52227">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52227">
                                            <p:txEl>
                                              <p:pRg st="8" end="8"/>
                                            </p:txEl>
                                          </p:spTgt>
                                        </p:tgtEl>
                                        <p:attrNameLst>
                                          <p:attrName>style.visibility</p:attrName>
                                        </p:attrNameLst>
                                      </p:cBhvr>
                                      <p:to>
                                        <p:strVal val="visible"/>
                                      </p:to>
                                    </p:set>
                                    <p:anim calcmode="lin" valueType="num">
                                      <p:cBhvr additive="base">
                                        <p:cTn id="55" dur="500" fill="hold"/>
                                        <p:tgtEl>
                                          <p:spTgt spid="52227">
                                            <p:txEl>
                                              <p:pRg st="8" end="8"/>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52227">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52227">
                                            <p:txEl>
                                              <p:pRg st="9" end="9"/>
                                            </p:txEl>
                                          </p:spTgt>
                                        </p:tgtEl>
                                        <p:attrNameLst>
                                          <p:attrName>style.visibility</p:attrName>
                                        </p:attrNameLst>
                                      </p:cBhvr>
                                      <p:to>
                                        <p:strVal val="visible"/>
                                      </p:to>
                                    </p:set>
                                    <p:anim calcmode="lin" valueType="num">
                                      <p:cBhvr additive="base">
                                        <p:cTn id="61" dur="500" fill="hold"/>
                                        <p:tgtEl>
                                          <p:spTgt spid="52227">
                                            <p:txEl>
                                              <p:pRg st="9" end="9"/>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52227">
                                            <p:txEl>
                                              <p:pRg st="9" end="9"/>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52227">
                                            <p:txEl>
                                              <p:pRg st="10" end="10"/>
                                            </p:txEl>
                                          </p:spTgt>
                                        </p:tgtEl>
                                        <p:attrNameLst>
                                          <p:attrName>style.visibility</p:attrName>
                                        </p:attrNameLst>
                                      </p:cBhvr>
                                      <p:to>
                                        <p:strVal val="visible"/>
                                      </p:to>
                                    </p:set>
                                    <p:anim calcmode="lin" valueType="num">
                                      <p:cBhvr additive="base">
                                        <p:cTn id="67" dur="500" fill="hold"/>
                                        <p:tgtEl>
                                          <p:spTgt spid="52227">
                                            <p:txEl>
                                              <p:pRg st="1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52227">
                                            <p:txEl>
                                              <p:pRg st="1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52227">
                                            <p:txEl>
                                              <p:pRg st="11" end="11"/>
                                            </p:txEl>
                                          </p:spTgt>
                                        </p:tgtEl>
                                        <p:attrNameLst>
                                          <p:attrName>style.visibility</p:attrName>
                                        </p:attrNameLst>
                                      </p:cBhvr>
                                      <p:to>
                                        <p:strVal val="visible"/>
                                      </p:to>
                                    </p:set>
                                    <p:anim calcmode="lin" valueType="num">
                                      <p:cBhvr additive="base">
                                        <p:cTn id="73" dur="500" fill="hold"/>
                                        <p:tgtEl>
                                          <p:spTgt spid="52227">
                                            <p:txEl>
                                              <p:pRg st="11" end="11"/>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52227">
                                            <p:txEl>
                                              <p:pRg st="11" end="11"/>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52227">
                                            <p:txEl>
                                              <p:pRg st="12" end="12"/>
                                            </p:txEl>
                                          </p:spTgt>
                                        </p:tgtEl>
                                        <p:attrNameLst>
                                          <p:attrName>style.visibility</p:attrName>
                                        </p:attrNameLst>
                                      </p:cBhvr>
                                      <p:to>
                                        <p:strVal val="visible"/>
                                      </p:to>
                                    </p:set>
                                    <p:anim calcmode="lin" valueType="num">
                                      <p:cBhvr additive="base">
                                        <p:cTn id="79" dur="500" fill="hold"/>
                                        <p:tgtEl>
                                          <p:spTgt spid="52227">
                                            <p:txEl>
                                              <p:pRg st="12" end="1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52227">
                                            <p:txEl>
                                              <p:pRg st="12" end="1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1026"/>
          <p:cNvSpPr>
            <a:spLocks noGrp="1" noChangeArrowheads="1"/>
          </p:cNvSpPr>
          <p:nvPr>
            <p:ph type="title"/>
          </p:nvPr>
        </p:nvSpPr>
        <p:spPr/>
        <p:txBody>
          <a:bodyPr/>
          <a:lstStyle/>
          <a:p>
            <a:r>
              <a:rPr lang="es-ES_tradnl" sz="2800" smtClean="0"/>
              <a:t>Inversiones en Capital de Trabajo</a:t>
            </a:r>
            <a:br>
              <a:rPr lang="es-ES_tradnl" sz="2800" smtClean="0"/>
            </a:br>
            <a:r>
              <a:rPr lang="es-ES_tradnl" sz="2800" smtClean="0"/>
              <a:t> (cont. II)</a:t>
            </a:r>
          </a:p>
        </p:txBody>
      </p:sp>
      <p:sp>
        <p:nvSpPr>
          <p:cNvPr id="53251" name="Rectangle 1027"/>
          <p:cNvSpPr>
            <a:spLocks noGrp="1" noChangeArrowheads="1"/>
          </p:cNvSpPr>
          <p:nvPr>
            <p:ph type="body" idx="1"/>
          </p:nvPr>
        </p:nvSpPr>
        <p:spPr/>
        <p:txBody>
          <a:bodyPr/>
          <a:lstStyle/>
          <a:p>
            <a:pPr algn="just">
              <a:defRPr/>
            </a:pPr>
            <a:r>
              <a:rPr lang="es-EC" sz="2000"/>
              <a:t>En planta de balanceado, además para:</a:t>
            </a:r>
          </a:p>
          <a:p>
            <a:pPr lvl="1" algn="just">
              <a:defRPr/>
            </a:pPr>
            <a:r>
              <a:rPr lang="es-EC" sz="1800"/>
              <a:t>Crear inventario de producto terminado para la venta</a:t>
            </a:r>
          </a:p>
          <a:p>
            <a:pPr lvl="1" algn="just">
              <a:defRPr/>
            </a:pPr>
            <a:r>
              <a:rPr lang="es-EC" sz="1800"/>
              <a:t>Considerar que buena parte  de las ventas se realizan a crédito, por lo que necesitaremos cubrir este tiempo de espera entre la venta y el cobro de las cuentas.</a:t>
            </a:r>
          </a:p>
          <a:p>
            <a:pPr>
              <a:defRPr/>
            </a:pPr>
            <a:r>
              <a:rPr lang="es-EC" sz="2000"/>
              <a:t>No deberemos de olvidar el considerar el  efectivo que deberemos de mantener en caja y bancos, el cual forma también parte del capital de trabajo.</a:t>
            </a:r>
          </a:p>
          <a:p>
            <a:pPr algn="just">
              <a:defRPr/>
            </a:pPr>
            <a:r>
              <a:rPr lang="es-EC" sz="2000"/>
              <a:t>Utilizaremos el Método del </a:t>
            </a:r>
            <a:r>
              <a:rPr lang="es-EC" sz="2000" b="1"/>
              <a:t>“Déficit Acumulado Máximo”</a:t>
            </a:r>
            <a:r>
              <a:rPr lang="es-EC" sz="2000"/>
              <a:t>:</a:t>
            </a:r>
          </a:p>
          <a:p>
            <a:pPr lvl="1" algn="just">
              <a:defRPr/>
            </a:pPr>
            <a:r>
              <a:rPr lang="es-EC" sz="1800"/>
              <a:t>Calcular para cada mes los flujos de ingresos y egresos proyectados y determinar el déficit acumulado máximo </a:t>
            </a:r>
            <a:r>
              <a:rPr lang="es-EC" sz="1800">
                <a:ea typeface="MS Gothic" pitchFamily="49" charset="-128"/>
              </a:rPr>
              <a:t>⇒</a:t>
            </a:r>
            <a:r>
              <a:rPr lang="es-EC" sz="1800"/>
              <a:t> Capital de Trabajo.</a:t>
            </a:r>
          </a:p>
          <a:p>
            <a:pPr algn="just">
              <a:defRPr/>
            </a:pPr>
            <a:r>
              <a:rPr lang="es-ES_tradnl" sz="2000"/>
              <a:t>Esto está relacionado con el </a:t>
            </a:r>
            <a:r>
              <a:rPr lang="es-ES_tradnl" sz="2000" b="1"/>
              <a:t>“</a:t>
            </a:r>
            <a:r>
              <a:rPr lang="es-ES_tradnl" sz="2000"/>
              <a:t>Momento Cero</a:t>
            </a:r>
            <a:r>
              <a:rPr lang="es-ES_tradnl"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3251">
                                            <p:txEl>
                                              <p:pRg st="0" end="0"/>
                                            </p:txEl>
                                          </p:spTgt>
                                        </p:tgtEl>
                                        <p:attrNameLst>
                                          <p:attrName>style.visibility</p:attrName>
                                        </p:attrNameLst>
                                      </p:cBhvr>
                                      <p:to>
                                        <p:strVal val="visible"/>
                                      </p:to>
                                    </p:set>
                                    <p:anim calcmode="lin" valueType="num">
                                      <p:cBhvr additive="base">
                                        <p:cTn id="7" dur="500" fill="hold"/>
                                        <p:tgtEl>
                                          <p:spTgt spid="5325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325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53251">
                                            <p:txEl>
                                              <p:pRg st="1" end="1"/>
                                            </p:txEl>
                                          </p:spTgt>
                                        </p:tgtEl>
                                        <p:attrNameLst>
                                          <p:attrName>style.visibility</p:attrName>
                                        </p:attrNameLst>
                                      </p:cBhvr>
                                      <p:to>
                                        <p:strVal val="visible"/>
                                      </p:to>
                                    </p:set>
                                    <p:anim calcmode="lin" valueType="num">
                                      <p:cBhvr additive="base">
                                        <p:cTn id="11" dur="500" fill="hold"/>
                                        <p:tgtEl>
                                          <p:spTgt spid="5325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53251">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53251">
                                            <p:txEl>
                                              <p:pRg st="2" end="2"/>
                                            </p:txEl>
                                          </p:spTgt>
                                        </p:tgtEl>
                                        <p:attrNameLst>
                                          <p:attrName>style.visibility</p:attrName>
                                        </p:attrNameLst>
                                      </p:cBhvr>
                                      <p:to>
                                        <p:strVal val="visible"/>
                                      </p:to>
                                    </p:set>
                                    <p:anim calcmode="lin" valueType="num">
                                      <p:cBhvr additive="base">
                                        <p:cTn id="15" dur="500" fill="hold"/>
                                        <p:tgtEl>
                                          <p:spTgt spid="53251">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5325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53251">
                                            <p:txEl>
                                              <p:pRg st="3" end="3"/>
                                            </p:txEl>
                                          </p:spTgt>
                                        </p:tgtEl>
                                        <p:attrNameLst>
                                          <p:attrName>style.visibility</p:attrName>
                                        </p:attrNameLst>
                                      </p:cBhvr>
                                      <p:to>
                                        <p:strVal val="visible"/>
                                      </p:to>
                                    </p:set>
                                    <p:anim calcmode="lin" valueType="num">
                                      <p:cBhvr additive="base">
                                        <p:cTn id="21" dur="500" fill="hold"/>
                                        <p:tgtEl>
                                          <p:spTgt spid="53251">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325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53251">
                                            <p:txEl>
                                              <p:pRg st="4" end="4"/>
                                            </p:txEl>
                                          </p:spTgt>
                                        </p:tgtEl>
                                        <p:attrNameLst>
                                          <p:attrName>style.visibility</p:attrName>
                                        </p:attrNameLst>
                                      </p:cBhvr>
                                      <p:to>
                                        <p:strVal val="visible"/>
                                      </p:to>
                                    </p:set>
                                    <p:anim calcmode="lin" valueType="num">
                                      <p:cBhvr additive="base">
                                        <p:cTn id="27" dur="500" fill="hold"/>
                                        <p:tgtEl>
                                          <p:spTgt spid="5325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3251">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53251">
                                            <p:txEl>
                                              <p:pRg st="5" end="5"/>
                                            </p:txEl>
                                          </p:spTgt>
                                        </p:tgtEl>
                                        <p:attrNameLst>
                                          <p:attrName>style.visibility</p:attrName>
                                        </p:attrNameLst>
                                      </p:cBhvr>
                                      <p:to>
                                        <p:strVal val="visible"/>
                                      </p:to>
                                    </p:set>
                                    <p:anim calcmode="lin" valueType="num">
                                      <p:cBhvr additive="base">
                                        <p:cTn id="31" dur="500" fill="hold"/>
                                        <p:tgtEl>
                                          <p:spTgt spid="53251">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325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3251">
                                            <p:txEl>
                                              <p:pRg st="6" end="6"/>
                                            </p:txEl>
                                          </p:spTgt>
                                        </p:tgtEl>
                                        <p:attrNameLst>
                                          <p:attrName>style.visibility</p:attrName>
                                        </p:attrNameLst>
                                      </p:cBhvr>
                                      <p:to>
                                        <p:strVal val="visible"/>
                                      </p:to>
                                    </p:set>
                                    <p:anim calcmode="lin" valueType="num">
                                      <p:cBhvr additive="base">
                                        <p:cTn id="37" dur="500" fill="hold"/>
                                        <p:tgtEl>
                                          <p:spTgt spid="53251">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3251">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s-ES_tradnl" sz="2800" smtClean="0"/>
              <a:t>Valores ya Desembolsados</a:t>
            </a:r>
            <a:endParaRPr lang="es-ES_tradnl" smtClean="0"/>
          </a:p>
        </p:txBody>
      </p:sp>
      <p:sp>
        <p:nvSpPr>
          <p:cNvPr id="28675" name="Rectangle 3"/>
          <p:cNvSpPr>
            <a:spLocks noGrp="1" noChangeArrowheads="1"/>
          </p:cNvSpPr>
          <p:nvPr>
            <p:ph type="body" idx="1"/>
          </p:nvPr>
        </p:nvSpPr>
        <p:spPr/>
        <p:txBody>
          <a:bodyPr/>
          <a:lstStyle/>
          <a:p>
            <a:pPr algn="just">
              <a:defRPr/>
            </a:pPr>
            <a:r>
              <a:rPr lang="es-ES_tradnl" sz="2000"/>
              <a:t>A</a:t>
            </a:r>
            <a:r>
              <a:rPr lang="es-EC" sz="2000"/>
              <a:t>ctivos puedan ser utilizados en otro proceso o venderse:</a:t>
            </a:r>
          </a:p>
          <a:p>
            <a:pPr lvl="1" algn="just">
              <a:defRPr/>
            </a:pPr>
            <a:r>
              <a:rPr lang="es-EC" sz="1800"/>
              <a:t>Considerarlos como parte del desembolso.</a:t>
            </a:r>
          </a:p>
          <a:p>
            <a:pPr lvl="1" algn="just">
              <a:defRPr/>
            </a:pPr>
            <a:r>
              <a:rPr lang="es-EC" sz="1800"/>
              <a:t>Prestar atención al valor que les vamos a asignar</a:t>
            </a:r>
          </a:p>
          <a:p>
            <a:pPr lvl="1" algn="just">
              <a:defRPr/>
            </a:pPr>
            <a:r>
              <a:rPr lang="es-EC" sz="1800"/>
              <a:t>No necesariamente es el valor por el desembolsado/valor en libros</a:t>
            </a:r>
          </a:p>
          <a:p>
            <a:pPr lvl="1" algn="just">
              <a:defRPr/>
            </a:pPr>
            <a:r>
              <a:rPr lang="es-EC" sz="1800"/>
              <a:t>Una alternativa </a:t>
            </a:r>
            <a:r>
              <a:rPr lang="es-EC" sz="1800">
                <a:ea typeface="MS Gothic" pitchFamily="49" charset="-128"/>
              </a:rPr>
              <a:t>⇒</a:t>
            </a:r>
            <a:r>
              <a:rPr lang="es-EC" sz="1800"/>
              <a:t> el valor de mercado del bien, o el valor que podemos obtener haciendo producir dicho bien en otro proceso. </a:t>
            </a:r>
          </a:p>
          <a:p>
            <a:pPr algn="just">
              <a:defRPr/>
            </a:pPr>
            <a:r>
              <a:rPr lang="es-EC" sz="2000"/>
              <a:t>Egresos ya incurridos, pero que no pueden ser recuperados:</a:t>
            </a:r>
          </a:p>
          <a:p>
            <a:pPr lvl="1" algn="just">
              <a:defRPr/>
            </a:pPr>
            <a:r>
              <a:rPr lang="es-EC" sz="1800"/>
              <a:t>Activos que solo sirvan para un propósito y de los que no puede obtenerse nada de su venta</a:t>
            </a:r>
          </a:p>
          <a:p>
            <a:pPr lvl="1" algn="just">
              <a:defRPr/>
            </a:pPr>
            <a:r>
              <a:rPr lang="es-EC" sz="1800"/>
              <a:t>No deben de ser considerados.</a:t>
            </a:r>
          </a:p>
          <a:p>
            <a:pPr lvl="1" algn="just">
              <a:defRPr/>
            </a:pPr>
            <a:r>
              <a:rPr lang="es-EC" sz="1800"/>
              <a:t>Si ejecutamos o no el proyecto no habrá una diferencia en el valor ya desembolsado. </a:t>
            </a:r>
            <a:r>
              <a:rPr lang="es-EC" sz="1800" b="1"/>
              <a:t>“Costos Hundidos”</a:t>
            </a:r>
            <a:r>
              <a:rPr lang="es-EC" sz="1800"/>
              <a:t> o  </a:t>
            </a:r>
            <a:r>
              <a:rPr lang="es-EC" sz="1800" b="1"/>
              <a:t>“</a:t>
            </a:r>
            <a:r>
              <a:rPr lang="en-US" sz="1800" b="1"/>
              <a:t>Sunken Costs”</a:t>
            </a:r>
            <a:endParaRPr lang="es-ES_tradnl" sz="1800" b="1"/>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 calcmode="lin" valueType="num">
                                      <p:cBhvr additive="base">
                                        <p:cTn id="7" dur="500" fill="hold"/>
                                        <p:tgtEl>
                                          <p:spTgt spid="286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8675">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0"/>
                                  </p:stCondLst>
                                  <p:childTnLst>
                                    <p:set>
                                      <p:cBhvr>
                                        <p:cTn id="10" dur="1" fill="hold">
                                          <p:stCondLst>
                                            <p:cond delay="0"/>
                                          </p:stCondLst>
                                        </p:cTn>
                                        <p:tgtEl>
                                          <p:spTgt spid="28675">
                                            <p:txEl>
                                              <p:pRg st="1" end="1"/>
                                            </p:txEl>
                                          </p:spTgt>
                                        </p:tgtEl>
                                        <p:attrNameLst>
                                          <p:attrName>style.visibility</p:attrName>
                                        </p:attrNameLst>
                                      </p:cBhvr>
                                      <p:to>
                                        <p:strVal val="visible"/>
                                      </p:to>
                                    </p:set>
                                    <p:anim calcmode="lin" valueType="num">
                                      <p:cBhvr additive="base">
                                        <p:cTn id="11" dur="500" fill="hold"/>
                                        <p:tgtEl>
                                          <p:spTgt spid="28675">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28675">
                                            <p:txEl>
                                              <p:pRg st="1" end="1"/>
                                            </p:txEl>
                                          </p:spTgt>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28675">
                                            <p:txEl>
                                              <p:pRg st="2" end="2"/>
                                            </p:txEl>
                                          </p:spTgt>
                                        </p:tgtEl>
                                        <p:attrNameLst>
                                          <p:attrName>style.visibility</p:attrName>
                                        </p:attrNameLst>
                                      </p:cBhvr>
                                      <p:to>
                                        <p:strVal val="visible"/>
                                      </p:to>
                                    </p:set>
                                    <p:anim calcmode="lin" valueType="num">
                                      <p:cBhvr additive="base">
                                        <p:cTn id="15" dur="500" fill="hold"/>
                                        <p:tgtEl>
                                          <p:spTgt spid="28675">
                                            <p:txEl>
                                              <p:pRg st="2" end="2"/>
                                            </p:txEl>
                                          </p:spTgt>
                                        </p:tgtEl>
                                        <p:attrNameLst>
                                          <p:attrName>ppt_x</p:attrName>
                                        </p:attrNameLst>
                                      </p:cBhvr>
                                      <p:tavLst>
                                        <p:tav tm="0">
                                          <p:val>
                                            <p:strVal val="0-#ppt_w/2"/>
                                          </p:val>
                                        </p:tav>
                                        <p:tav tm="100000">
                                          <p:val>
                                            <p:strVal val="#ppt_x"/>
                                          </p:val>
                                        </p:tav>
                                      </p:tavLst>
                                    </p:anim>
                                    <p:anim calcmode="lin" valueType="num">
                                      <p:cBhvr additive="base">
                                        <p:cTn id="16" dur="500" fill="hold"/>
                                        <p:tgtEl>
                                          <p:spTgt spid="28675">
                                            <p:txEl>
                                              <p:pRg st="2" end="2"/>
                                            </p:txEl>
                                          </p:spTgt>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0"/>
                                  </p:stCondLst>
                                  <p:childTnLst>
                                    <p:set>
                                      <p:cBhvr>
                                        <p:cTn id="18" dur="1" fill="hold">
                                          <p:stCondLst>
                                            <p:cond delay="0"/>
                                          </p:stCondLst>
                                        </p:cTn>
                                        <p:tgtEl>
                                          <p:spTgt spid="28675">
                                            <p:txEl>
                                              <p:pRg st="3" end="3"/>
                                            </p:txEl>
                                          </p:spTgt>
                                        </p:tgtEl>
                                        <p:attrNameLst>
                                          <p:attrName>style.visibility</p:attrName>
                                        </p:attrNameLst>
                                      </p:cBhvr>
                                      <p:to>
                                        <p:strVal val="visible"/>
                                      </p:to>
                                    </p:set>
                                    <p:anim calcmode="lin" valueType="num">
                                      <p:cBhvr additive="base">
                                        <p:cTn id="19" dur="500" fill="hold"/>
                                        <p:tgtEl>
                                          <p:spTgt spid="28675">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28675">
                                            <p:txEl>
                                              <p:pRg st="3" end="3"/>
                                            </p:txEl>
                                          </p:spTgt>
                                        </p:tgtEl>
                                        <p:attrNameLst>
                                          <p:attrName>ppt_y</p:attrName>
                                        </p:attrNameLst>
                                      </p:cBhvr>
                                      <p:tavLst>
                                        <p:tav tm="0">
                                          <p:val>
                                            <p:strVal val="#ppt_y"/>
                                          </p:val>
                                        </p:tav>
                                        <p:tav tm="100000">
                                          <p:val>
                                            <p:strVal val="#ppt_y"/>
                                          </p:val>
                                        </p:tav>
                                      </p:tavLst>
                                    </p:anim>
                                  </p:childTnLst>
                                </p:cTn>
                              </p:par>
                              <p:par>
                                <p:cTn id="21" presetID="2" presetClass="entr" presetSubtype="8" fill="hold" grpId="0" nodeType="withEffect">
                                  <p:stCondLst>
                                    <p:cond delay="0"/>
                                  </p:stCondLst>
                                  <p:childTnLst>
                                    <p:set>
                                      <p:cBhvr>
                                        <p:cTn id="22" dur="1" fill="hold">
                                          <p:stCondLst>
                                            <p:cond delay="0"/>
                                          </p:stCondLst>
                                        </p:cTn>
                                        <p:tgtEl>
                                          <p:spTgt spid="28675">
                                            <p:txEl>
                                              <p:pRg st="4" end="4"/>
                                            </p:txEl>
                                          </p:spTgt>
                                        </p:tgtEl>
                                        <p:attrNameLst>
                                          <p:attrName>style.visibility</p:attrName>
                                        </p:attrNameLst>
                                      </p:cBhvr>
                                      <p:to>
                                        <p:strVal val="visible"/>
                                      </p:to>
                                    </p:set>
                                    <p:anim calcmode="lin" valueType="num">
                                      <p:cBhvr additive="base">
                                        <p:cTn id="23" dur="500" fill="hold"/>
                                        <p:tgtEl>
                                          <p:spTgt spid="28675">
                                            <p:txEl>
                                              <p:pRg st="4" end="4"/>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2867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8" fill="hold" grpId="0" nodeType="clickEffect">
                                  <p:stCondLst>
                                    <p:cond delay="0"/>
                                  </p:stCondLst>
                                  <p:childTnLst>
                                    <p:set>
                                      <p:cBhvr>
                                        <p:cTn id="28" dur="1" fill="hold">
                                          <p:stCondLst>
                                            <p:cond delay="0"/>
                                          </p:stCondLst>
                                        </p:cTn>
                                        <p:tgtEl>
                                          <p:spTgt spid="28675">
                                            <p:txEl>
                                              <p:pRg st="5" end="5"/>
                                            </p:txEl>
                                          </p:spTgt>
                                        </p:tgtEl>
                                        <p:attrNameLst>
                                          <p:attrName>style.visibility</p:attrName>
                                        </p:attrNameLst>
                                      </p:cBhvr>
                                      <p:to>
                                        <p:strVal val="visible"/>
                                      </p:to>
                                    </p:set>
                                    <p:anim calcmode="lin" valueType="num">
                                      <p:cBhvr additive="base">
                                        <p:cTn id="29" dur="500" fill="hold"/>
                                        <p:tgtEl>
                                          <p:spTgt spid="28675">
                                            <p:txEl>
                                              <p:pRg st="5" end="5"/>
                                            </p:txEl>
                                          </p:spTgt>
                                        </p:tgtEl>
                                        <p:attrNameLst>
                                          <p:attrName>ppt_x</p:attrName>
                                        </p:attrNameLst>
                                      </p:cBhvr>
                                      <p:tavLst>
                                        <p:tav tm="0">
                                          <p:val>
                                            <p:strVal val="0-#ppt_w/2"/>
                                          </p:val>
                                        </p:tav>
                                        <p:tav tm="100000">
                                          <p:val>
                                            <p:strVal val="#ppt_x"/>
                                          </p:val>
                                        </p:tav>
                                      </p:tavLst>
                                    </p:anim>
                                    <p:anim calcmode="lin" valueType="num">
                                      <p:cBhvr additive="base">
                                        <p:cTn id="30" dur="500" fill="hold"/>
                                        <p:tgtEl>
                                          <p:spTgt spid="28675">
                                            <p:txEl>
                                              <p:pRg st="5" end="5"/>
                                            </p:txEl>
                                          </p:spTgt>
                                        </p:tgtEl>
                                        <p:attrNameLst>
                                          <p:attrName>ppt_y</p:attrName>
                                        </p:attrNameLst>
                                      </p:cBhvr>
                                      <p:tavLst>
                                        <p:tav tm="0">
                                          <p:val>
                                            <p:strVal val="#ppt_y"/>
                                          </p:val>
                                        </p:tav>
                                        <p:tav tm="100000">
                                          <p:val>
                                            <p:strVal val="#ppt_y"/>
                                          </p:val>
                                        </p:tav>
                                      </p:tavLst>
                                    </p:anim>
                                  </p:childTnLst>
                                </p:cTn>
                              </p:par>
                              <p:par>
                                <p:cTn id="31" presetID="2" presetClass="entr" presetSubtype="8" fill="hold" grpId="0" nodeType="withEffect">
                                  <p:stCondLst>
                                    <p:cond delay="0"/>
                                  </p:stCondLst>
                                  <p:childTnLst>
                                    <p:set>
                                      <p:cBhvr>
                                        <p:cTn id="32" dur="1" fill="hold">
                                          <p:stCondLst>
                                            <p:cond delay="0"/>
                                          </p:stCondLst>
                                        </p:cTn>
                                        <p:tgtEl>
                                          <p:spTgt spid="28675">
                                            <p:txEl>
                                              <p:pRg st="6" end="6"/>
                                            </p:txEl>
                                          </p:spTgt>
                                        </p:tgtEl>
                                        <p:attrNameLst>
                                          <p:attrName>style.visibility</p:attrName>
                                        </p:attrNameLst>
                                      </p:cBhvr>
                                      <p:to>
                                        <p:strVal val="visible"/>
                                      </p:to>
                                    </p:set>
                                    <p:anim calcmode="lin" valueType="num">
                                      <p:cBhvr additive="base">
                                        <p:cTn id="33" dur="500" fill="hold"/>
                                        <p:tgtEl>
                                          <p:spTgt spid="28675">
                                            <p:txEl>
                                              <p:pRg st="6" end="6"/>
                                            </p:txEl>
                                          </p:spTgt>
                                        </p:tgtEl>
                                        <p:attrNameLst>
                                          <p:attrName>ppt_x</p:attrName>
                                        </p:attrNameLst>
                                      </p:cBhvr>
                                      <p:tavLst>
                                        <p:tav tm="0">
                                          <p:val>
                                            <p:strVal val="0-#ppt_w/2"/>
                                          </p:val>
                                        </p:tav>
                                        <p:tav tm="100000">
                                          <p:val>
                                            <p:strVal val="#ppt_x"/>
                                          </p:val>
                                        </p:tav>
                                      </p:tavLst>
                                    </p:anim>
                                    <p:anim calcmode="lin" valueType="num">
                                      <p:cBhvr additive="base">
                                        <p:cTn id="34" dur="500" fill="hold"/>
                                        <p:tgtEl>
                                          <p:spTgt spid="28675">
                                            <p:txEl>
                                              <p:pRg st="6" end="6"/>
                                            </p:txEl>
                                          </p:spTgt>
                                        </p:tgtEl>
                                        <p:attrNameLst>
                                          <p:attrName>ppt_y</p:attrName>
                                        </p:attrNameLst>
                                      </p:cBhvr>
                                      <p:tavLst>
                                        <p:tav tm="0">
                                          <p:val>
                                            <p:strVal val="#ppt_y"/>
                                          </p:val>
                                        </p:tav>
                                        <p:tav tm="100000">
                                          <p:val>
                                            <p:strVal val="#ppt_y"/>
                                          </p:val>
                                        </p:tav>
                                      </p:tavLst>
                                    </p:anim>
                                  </p:childTnLst>
                                </p:cTn>
                              </p:par>
                              <p:par>
                                <p:cTn id="35" presetID="2" presetClass="entr" presetSubtype="8" fill="hold" grpId="0" nodeType="withEffect">
                                  <p:stCondLst>
                                    <p:cond delay="0"/>
                                  </p:stCondLst>
                                  <p:childTnLst>
                                    <p:set>
                                      <p:cBhvr>
                                        <p:cTn id="36" dur="1" fill="hold">
                                          <p:stCondLst>
                                            <p:cond delay="0"/>
                                          </p:stCondLst>
                                        </p:cTn>
                                        <p:tgtEl>
                                          <p:spTgt spid="28675">
                                            <p:txEl>
                                              <p:pRg st="7" end="7"/>
                                            </p:txEl>
                                          </p:spTgt>
                                        </p:tgtEl>
                                        <p:attrNameLst>
                                          <p:attrName>style.visibility</p:attrName>
                                        </p:attrNameLst>
                                      </p:cBhvr>
                                      <p:to>
                                        <p:strVal val="visible"/>
                                      </p:to>
                                    </p:set>
                                    <p:anim calcmode="lin" valueType="num">
                                      <p:cBhvr additive="base">
                                        <p:cTn id="37" dur="500" fill="hold"/>
                                        <p:tgtEl>
                                          <p:spTgt spid="28675">
                                            <p:txEl>
                                              <p:pRg st="7" end="7"/>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8675">
                                            <p:txEl>
                                              <p:pRg st="7" end="7"/>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8675">
                                            <p:txEl>
                                              <p:pRg st="8" end="8"/>
                                            </p:txEl>
                                          </p:spTgt>
                                        </p:tgtEl>
                                        <p:attrNameLst>
                                          <p:attrName>style.visibility</p:attrName>
                                        </p:attrNameLst>
                                      </p:cBhvr>
                                      <p:to>
                                        <p:strVal val="visible"/>
                                      </p:to>
                                    </p:set>
                                    <p:anim calcmode="lin" valueType="num">
                                      <p:cBhvr additive="base">
                                        <p:cTn id="41" dur="500" fill="hold"/>
                                        <p:tgtEl>
                                          <p:spTgt spid="28675">
                                            <p:txEl>
                                              <p:pRg st="8" end="8"/>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867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s-ES_tradnl" sz="2800" smtClean="0"/>
              <a:t>Valores de Desecho</a:t>
            </a:r>
            <a:endParaRPr lang="es-ES_tradnl" smtClean="0"/>
          </a:p>
        </p:txBody>
      </p:sp>
      <p:sp>
        <p:nvSpPr>
          <p:cNvPr id="29699" name="Rectangle 3"/>
          <p:cNvSpPr>
            <a:spLocks noGrp="1" noChangeArrowheads="1"/>
          </p:cNvSpPr>
          <p:nvPr>
            <p:ph type="body" idx="1"/>
          </p:nvPr>
        </p:nvSpPr>
        <p:spPr>
          <a:xfrm>
            <a:off x="1169988" y="1571625"/>
            <a:ext cx="7772400" cy="4114800"/>
          </a:xfrm>
        </p:spPr>
        <p:txBody>
          <a:bodyPr/>
          <a:lstStyle/>
          <a:p>
            <a:pPr algn="just">
              <a:defRPr/>
            </a:pPr>
            <a:r>
              <a:rPr lang="es-EC" sz="2000" dirty="0"/>
              <a:t>Considerar que al final del proyecto se puede recuperar efectivo.</a:t>
            </a:r>
          </a:p>
          <a:p>
            <a:pPr algn="just">
              <a:defRPr/>
            </a:pPr>
            <a:r>
              <a:rPr lang="es-EC" sz="2000" dirty="0"/>
              <a:t>Valor en libros: </a:t>
            </a:r>
          </a:p>
          <a:p>
            <a:pPr lvl="1" algn="just">
              <a:defRPr/>
            </a:pPr>
            <a:r>
              <a:rPr lang="es-EC" sz="1800" dirty="0"/>
              <a:t>Apreciación  demasiado conservadora del valor real del proyecto.</a:t>
            </a:r>
          </a:p>
          <a:p>
            <a:pPr lvl="1" algn="just">
              <a:defRPr/>
            </a:pPr>
            <a:r>
              <a:rPr lang="es-EC" sz="1800" dirty="0"/>
              <a:t>Algunos activos tienen tiempo de vida mayor que su vida útil contable.</a:t>
            </a:r>
          </a:p>
          <a:p>
            <a:pPr lvl="1" algn="just">
              <a:defRPr/>
            </a:pPr>
            <a:r>
              <a:rPr lang="es-EC" sz="1800" dirty="0"/>
              <a:t>Mantenimiento asegurar  que activos se encuentren operativos. </a:t>
            </a:r>
          </a:p>
          <a:p>
            <a:pPr algn="just">
              <a:defRPr/>
            </a:pPr>
            <a:r>
              <a:rPr lang="es-EC" sz="2000" dirty="0"/>
              <a:t>No se vende activos fijos, sino un ente productivo en operación. Incluso con inventarios (Si no se paraliza actividades al final, y se recupera el capital de trabajo).</a:t>
            </a:r>
          </a:p>
          <a:p>
            <a:pPr algn="just">
              <a:defRPr/>
            </a:pPr>
            <a:r>
              <a:rPr lang="es-EC" sz="2000" dirty="0"/>
              <a:t>Considerar al final una recuperación por la venta del proyecto:</a:t>
            </a:r>
          </a:p>
          <a:p>
            <a:pPr lvl="1" algn="just">
              <a:defRPr/>
            </a:pPr>
            <a:r>
              <a:rPr lang="es-EC" sz="1800" dirty="0"/>
              <a:t>El “valor del proyecto en el futuro”</a:t>
            </a:r>
          </a:p>
          <a:p>
            <a:pPr lvl="1" algn="just">
              <a:defRPr/>
            </a:pPr>
            <a:r>
              <a:rPr lang="es-EC" sz="1800" dirty="0"/>
              <a:t>Una forma: El valor equivalente a una perpetuidad o anualidad a largo plazo por un valor similar a los flujos de caja de los últimos años.</a:t>
            </a:r>
            <a:endParaRPr lang="es-EC" sz="1600" dirty="0"/>
          </a:p>
          <a:p>
            <a:pPr>
              <a:defRPr/>
            </a:pPr>
            <a:endParaRPr lang="es-ES_tradnl" sz="1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 calcmode="lin" valueType="num">
                                      <p:cBhvr additive="base">
                                        <p:cTn id="7" dur="500" fill="hold"/>
                                        <p:tgtEl>
                                          <p:spTgt spid="2969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2969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9699">
                                            <p:txEl>
                                              <p:pRg st="1" end="1"/>
                                            </p:txEl>
                                          </p:spTgt>
                                        </p:tgtEl>
                                        <p:attrNameLst>
                                          <p:attrName>style.visibility</p:attrName>
                                        </p:attrNameLst>
                                      </p:cBhvr>
                                      <p:to>
                                        <p:strVal val="visible"/>
                                      </p:to>
                                    </p:set>
                                    <p:anim calcmode="lin" valueType="num">
                                      <p:cBhvr additive="base">
                                        <p:cTn id="13" dur="500" fill="hold"/>
                                        <p:tgtEl>
                                          <p:spTgt spid="2969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29699">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29699">
                                            <p:txEl>
                                              <p:pRg st="2" end="2"/>
                                            </p:txEl>
                                          </p:spTgt>
                                        </p:tgtEl>
                                        <p:attrNameLst>
                                          <p:attrName>style.visibility</p:attrName>
                                        </p:attrNameLst>
                                      </p:cBhvr>
                                      <p:to>
                                        <p:strVal val="visible"/>
                                      </p:to>
                                    </p:set>
                                    <p:anim calcmode="lin" valueType="num">
                                      <p:cBhvr additive="base">
                                        <p:cTn id="17" dur="500" fill="hold"/>
                                        <p:tgtEl>
                                          <p:spTgt spid="29699">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29699">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29699">
                                            <p:txEl>
                                              <p:pRg st="3" end="3"/>
                                            </p:txEl>
                                          </p:spTgt>
                                        </p:tgtEl>
                                        <p:attrNameLst>
                                          <p:attrName>style.visibility</p:attrName>
                                        </p:attrNameLst>
                                      </p:cBhvr>
                                      <p:to>
                                        <p:strVal val="visible"/>
                                      </p:to>
                                    </p:set>
                                    <p:anim calcmode="lin" valueType="num">
                                      <p:cBhvr additive="base">
                                        <p:cTn id="21" dur="500" fill="hold"/>
                                        <p:tgtEl>
                                          <p:spTgt spid="29699">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29699">
                                            <p:txEl>
                                              <p:pRg st="3" end="3"/>
                                            </p:txEl>
                                          </p:spTgt>
                                        </p:tgtEl>
                                        <p:attrNameLst>
                                          <p:attrName>ppt_y</p:attrName>
                                        </p:attrNameLst>
                                      </p:cBhvr>
                                      <p:tavLst>
                                        <p:tav tm="0">
                                          <p:val>
                                            <p:strVal val="#ppt_y"/>
                                          </p:val>
                                        </p:tav>
                                        <p:tav tm="100000">
                                          <p:val>
                                            <p:strVal val="#ppt_y"/>
                                          </p:val>
                                        </p:tav>
                                      </p:tavLst>
                                    </p:anim>
                                  </p:childTnLst>
                                </p:cTn>
                              </p:par>
                              <p:par>
                                <p:cTn id="23" presetID="2" presetClass="entr" presetSubtype="8" fill="hold" grpId="0" nodeType="withEffect">
                                  <p:stCondLst>
                                    <p:cond delay="0"/>
                                  </p:stCondLst>
                                  <p:childTnLst>
                                    <p:set>
                                      <p:cBhvr>
                                        <p:cTn id="24" dur="1" fill="hold">
                                          <p:stCondLst>
                                            <p:cond delay="0"/>
                                          </p:stCondLst>
                                        </p:cTn>
                                        <p:tgtEl>
                                          <p:spTgt spid="29699">
                                            <p:txEl>
                                              <p:pRg st="4" end="4"/>
                                            </p:txEl>
                                          </p:spTgt>
                                        </p:tgtEl>
                                        <p:attrNameLst>
                                          <p:attrName>style.visibility</p:attrName>
                                        </p:attrNameLst>
                                      </p:cBhvr>
                                      <p:to>
                                        <p:strVal val="visible"/>
                                      </p:to>
                                    </p:set>
                                    <p:anim calcmode="lin" valueType="num">
                                      <p:cBhvr additive="base">
                                        <p:cTn id="25" dur="500" fill="hold"/>
                                        <p:tgtEl>
                                          <p:spTgt spid="29699">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2969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29699">
                                            <p:txEl>
                                              <p:pRg st="5" end="5"/>
                                            </p:txEl>
                                          </p:spTgt>
                                        </p:tgtEl>
                                        <p:attrNameLst>
                                          <p:attrName>style.visibility</p:attrName>
                                        </p:attrNameLst>
                                      </p:cBhvr>
                                      <p:to>
                                        <p:strVal val="visible"/>
                                      </p:to>
                                    </p:set>
                                    <p:anim calcmode="lin" valueType="num">
                                      <p:cBhvr additive="base">
                                        <p:cTn id="31" dur="500" fill="hold"/>
                                        <p:tgtEl>
                                          <p:spTgt spid="29699">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2969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29699">
                                            <p:txEl>
                                              <p:pRg st="6" end="6"/>
                                            </p:txEl>
                                          </p:spTgt>
                                        </p:tgtEl>
                                        <p:attrNameLst>
                                          <p:attrName>style.visibility</p:attrName>
                                        </p:attrNameLst>
                                      </p:cBhvr>
                                      <p:to>
                                        <p:strVal val="visible"/>
                                      </p:to>
                                    </p:set>
                                    <p:anim calcmode="lin" valueType="num">
                                      <p:cBhvr additive="base">
                                        <p:cTn id="37" dur="500" fill="hold"/>
                                        <p:tgtEl>
                                          <p:spTgt spid="29699">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29699">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29699">
                                            <p:txEl>
                                              <p:pRg st="7" end="7"/>
                                            </p:txEl>
                                          </p:spTgt>
                                        </p:tgtEl>
                                        <p:attrNameLst>
                                          <p:attrName>style.visibility</p:attrName>
                                        </p:attrNameLst>
                                      </p:cBhvr>
                                      <p:to>
                                        <p:strVal val="visible"/>
                                      </p:to>
                                    </p:set>
                                    <p:anim calcmode="lin" valueType="num">
                                      <p:cBhvr additive="base">
                                        <p:cTn id="41" dur="500" fill="hold"/>
                                        <p:tgtEl>
                                          <p:spTgt spid="29699">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29699">
                                            <p:txEl>
                                              <p:pRg st="7" end="7"/>
                                            </p:txEl>
                                          </p:spTgt>
                                        </p:tgtEl>
                                        <p:attrNameLst>
                                          <p:attrName>ppt_y</p:attrName>
                                        </p:attrNameLst>
                                      </p:cBhvr>
                                      <p:tavLst>
                                        <p:tav tm="0">
                                          <p:val>
                                            <p:strVal val="#ppt_y"/>
                                          </p:val>
                                        </p:tav>
                                        <p:tav tm="100000">
                                          <p:val>
                                            <p:strVal val="#ppt_y"/>
                                          </p:val>
                                        </p:tav>
                                      </p:tavLst>
                                    </p:anim>
                                  </p:childTnLst>
                                </p:cTn>
                              </p:par>
                              <p:par>
                                <p:cTn id="43" presetID="2" presetClass="entr" presetSubtype="8" fill="hold" grpId="0" nodeType="withEffect">
                                  <p:stCondLst>
                                    <p:cond delay="0"/>
                                  </p:stCondLst>
                                  <p:childTnLst>
                                    <p:set>
                                      <p:cBhvr>
                                        <p:cTn id="44" dur="1" fill="hold">
                                          <p:stCondLst>
                                            <p:cond delay="0"/>
                                          </p:stCondLst>
                                        </p:cTn>
                                        <p:tgtEl>
                                          <p:spTgt spid="29699">
                                            <p:txEl>
                                              <p:pRg st="8" end="8"/>
                                            </p:txEl>
                                          </p:spTgt>
                                        </p:tgtEl>
                                        <p:attrNameLst>
                                          <p:attrName>style.visibility</p:attrName>
                                        </p:attrNameLst>
                                      </p:cBhvr>
                                      <p:to>
                                        <p:strVal val="visible"/>
                                      </p:to>
                                    </p:set>
                                    <p:anim calcmode="lin" valueType="num">
                                      <p:cBhvr additive="base">
                                        <p:cTn id="45" dur="500" fill="hold"/>
                                        <p:tgtEl>
                                          <p:spTgt spid="29699">
                                            <p:txEl>
                                              <p:pRg st="8" end="8"/>
                                            </p:txEl>
                                          </p:spTgt>
                                        </p:tgtEl>
                                        <p:attrNameLst>
                                          <p:attrName>ppt_x</p:attrName>
                                        </p:attrNameLst>
                                      </p:cBhvr>
                                      <p:tavLst>
                                        <p:tav tm="0">
                                          <p:val>
                                            <p:strVal val="0-#ppt_w/2"/>
                                          </p:val>
                                        </p:tav>
                                        <p:tav tm="100000">
                                          <p:val>
                                            <p:strVal val="#ppt_x"/>
                                          </p:val>
                                        </p:tav>
                                      </p:tavLst>
                                    </p:anim>
                                    <p:anim calcmode="lin" valueType="num">
                                      <p:cBhvr additive="base">
                                        <p:cTn id="46" dur="500" fill="hold"/>
                                        <p:tgtEl>
                                          <p:spTgt spid="29699">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s-ES" sz="2800" noProof="1" smtClean="0">
                <a:solidFill>
                  <a:schemeClr val="tx1"/>
                </a:solidFill>
              </a:rPr>
              <a:t>Estructura de Costos y Egresos en Sistemas de Producción Acuícola</a:t>
            </a:r>
            <a:endParaRPr lang="es-ES_tradnl" smtClean="0">
              <a:solidFill>
                <a:schemeClr val="tx1"/>
              </a:solidFill>
            </a:endParaRPr>
          </a:p>
        </p:txBody>
      </p:sp>
      <p:sp>
        <p:nvSpPr>
          <p:cNvPr id="54275" name="Rectangle 3"/>
          <p:cNvSpPr>
            <a:spLocks noGrp="1" noChangeArrowheads="1"/>
          </p:cNvSpPr>
          <p:nvPr>
            <p:ph type="body" idx="1"/>
          </p:nvPr>
        </p:nvSpPr>
        <p:spPr/>
        <p:txBody>
          <a:bodyPr/>
          <a:lstStyle/>
          <a:p>
            <a:pPr algn="just">
              <a:defRPr/>
            </a:pPr>
            <a:r>
              <a:rPr lang="es-EC" sz="2000"/>
              <a:t>Método a usar: basado en </a:t>
            </a:r>
            <a:r>
              <a:rPr lang="es-EC" sz="2000" b="1"/>
              <a:t>ingresos  y egresos</a:t>
            </a:r>
            <a:r>
              <a:rPr lang="es-EC" sz="2000"/>
              <a:t> </a:t>
            </a:r>
            <a:r>
              <a:rPr lang="es-EC" sz="2000" b="1"/>
              <a:t>de efectivo</a:t>
            </a:r>
            <a:r>
              <a:rPr lang="es-EC" sz="2000"/>
              <a:t>, </a:t>
            </a:r>
            <a:r>
              <a:rPr lang="es-EC" sz="2000" u="sng"/>
              <a:t>no en costos de producción ni en costos de ventas</a:t>
            </a:r>
            <a:r>
              <a:rPr lang="es-EC" sz="2000"/>
              <a:t>.</a:t>
            </a:r>
          </a:p>
          <a:p>
            <a:pPr algn="just">
              <a:defRPr/>
            </a:pPr>
            <a:r>
              <a:rPr lang="es-EC" sz="2000"/>
              <a:t>Estimación de costos futuros constituye uno de los aspectos centrales del trabajo del evaluador.</a:t>
            </a:r>
          </a:p>
          <a:p>
            <a:pPr lvl="1" algn="just">
              <a:defRPr/>
            </a:pPr>
            <a:r>
              <a:rPr lang="es-EC" sz="1800"/>
              <a:t>Para poder definir  todos los egresos, se debe calcular primero la situación contable de la empresa. </a:t>
            </a:r>
          </a:p>
          <a:p>
            <a:pPr lvl="1" algn="just">
              <a:defRPr/>
            </a:pPr>
            <a:r>
              <a:rPr lang="es-EC" sz="1800"/>
              <a:t>Se requiere estructura contable: determinar efectos reales de los costos que se desea medir. </a:t>
            </a:r>
          </a:p>
          <a:p>
            <a:pPr algn="just">
              <a:defRPr/>
            </a:pPr>
            <a:r>
              <a:rPr lang="es-EC" sz="2000"/>
              <a:t>Una forma: Costos Fijos y Variables</a:t>
            </a:r>
          </a:p>
          <a:p>
            <a:pPr lvl="1" algn="just">
              <a:defRPr/>
            </a:pPr>
            <a:r>
              <a:rPr lang="es-EC" sz="1800"/>
              <a:t>Mas Facil pero menos preciso</a:t>
            </a:r>
          </a:p>
          <a:p>
            <a:pPr algn="just">
              <a:defRPr/>
            </a:pPr>
            <a:r>
              <a:rPr lang="es-EC" sz="2000"/>
              <a:t>Otra Forma: Simular sistema de producción </a:t>
            </a:r>
            <a:r>
              <a:rPr lang="es-EC" sz="2000">
                <a:ea typeface="MS Gothic" pitchFamily="49" charset="-128"/>
              </a:rPr>
              <a:t>⇒</a:t>
            </a:r>
            <a:r>
              <a:rPr lang="es-EC" sz="2000"/>
              <a:t> identificar por separado costos y egresos</a:t>
            </a:r>
          </a:p>
          <a:p>
            <a:pPr lvl="1" algn="just">
              <a:defRPr/>
            </a:pPr>
            <a:r>
              <a:rPr lang="es-EC" sz="1800"/>
              <a:t>Mayor precisión, mas costoso</a:t>
            </a:r>
          </a:p>
          <a:p>
            <a:pPr algn="r">
              <a:buFont typeface="Monotype Sorts" pitchFamily="2" charset="2"/>
              <a:buNone/>
              <a:defRPr/>
            </a:pPr>
            <a:r>
              <a:rPr lang="es-EC" sz="20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4275">
                                            <p:txEl>
                                              <p:pRg st="0" end="0"/>
                                            </p:txEl>
                                          </p:spTgt>
                                        </p:tgtEl>
                                        <p:attrNameLst>
                                          <p:attrName>style.visibility</p:attrName>
                                        </p:attrNameLst>
                                      </p:cBhvr>
                                      <p:to>
                                        <p:strVal val="visible"/>
                                      </p:to>
                                    </p:set>
                                    <p:anim calcmode="lin" valueType="num">
                                      <p:cBhvr additive="base">
                                        <p:cTn id="7" dur="500" fill="hold"/>
                                        <p:tgtEl>
                                          <p:spTgt spid="542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42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4275">
                                            <p:txEl>
                                              <p:pRg st="1" end="1"/>
                                            </p:txEl>
                                          </p:spTgt>
                                        </p:tgtEl>
                                        <p:attrNameLst>
                                          <p:attrName>style.visibility</p:attrName>
                                        </p:attrNameLst>
                                      </p:cBhvr>
                                      <p:to>
                                        <p:strVal val="visible"/>
                                      </p:to>
                                    </p:set>
                                    <p:anim calcmode="lin" valueType="num">
                                      <p:cBhvr additive="base">
                                        <p:cTn id="13" dur="500" fill="hold"/>
                                        <p:tgtEl>
                                          <p:spTgt spid="542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4275">
                                            <p:txEl>
                                              <p:pRg st="1" end="1"/>
                                            </p:txEl>
                                          </p:spTgt>
                                        </p:tgtEl>
                                        <p:attrNameLst>
                                          <p:attrName>ppt_y</p:attrName>
                                        </p:attrNameLst>
                                      </p:cBhvr>
                                      <p:tavLst>
                                        <p:tav tm="0">
                                          <p:val>
                                            <p:strVal val="#ppt_y"/>
                                          </p:val>
                                        </p:tav>
                                        <p:tav tm="100000">
                                          <p:val>
                                            <p:strVal val="#ppt_y"/>
                                          </p:val>
                                        </p:tav>
                                      </p:tavLst>
                                    </p:anim>
                                  </p:childTnLst>
                                </p:cTn>
                              </p:par>
                              <p:par>
                                <p:cTn id="15" presetID="2" presetClass="entr" presetSubtype="8" fill="hold" grpId="0" nodeType="withEffect">
                                  <p:stCondLst>
                                    <p:cond delay="0"/>
                                  </p:stCondLst>
                                  <p:childTnLst>
                                    <p:set>
                                      <p:cBhvr>
                                        <p:cTn id="16" dur="1" fill="hold">
                                          <p:stCondLst>
                                            <p:cond delay="0"/>
                                          </p:stCondLst>
                                        </p:cTn>
                                        <p:tgtEl>
                                          <p:spTgt spid="54275">
                                            <p:txEl>
                                              <p:pRg st="2" end="2"/>
                                            </p:txEl>
                                          </p:spTgt>
                                        </p:tgtEl>
                                        <p:attrNameLst>
                                          <p:attrName>style.visibility</p:attrName>
                                        </p:attrNameLst>
                                      </p:cBhvr>
                                      <p:to>
                                        <p:strVal val="visible"/>
                                      </p:to>
                                    </p:set>
                                    <p:anim calcmode="lin" valueType="num">
                                      <p:cBhvr additive="base">
                                        <p:cTn id="17" dur="500" fill="hold"/>
                                        <p:tgtEl>
                                          <p:spTgt spid="54275">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54275">
                                            <p:txEl>
                                              <p:pRg st="2" end="2"/>
                                            </p:txEl>
                                          </p:spTgt>
                                        </p:tgtEl>
                                        <p:attrNameLst>
                                          <p:attrName>ppt_y</p:attrName>
                                        </p:attrNameLst>
                                      </p:cBhvr>
                                      <p:tavLst>
                                        <p:tav tm="0">
                                          <p:val>
                                            <p:strVal val="#ppt_y"/>
                                          </p:val>
                                        </p:tav>
                                        <p:tav tm="100000">
                                          <p:val>
                                            <p:strVal val="#ppt_y"/>
                                          </p:val>
                                        </p:tav>
                                      </p:tavLst>
                                    </p:anim>
                                  </p:childTnLst>
                                </p:cTn>
                              </p:par>
                              <p:par>
                                <p:cTn id="19" presetID="2" presetClass="entr" presetSubtype="8" fill="hold" grpId="0" nodeType="withEffect">
                                  <p:stCondLst>
                                    <p:cond delay="0"/>
                                  </p:stCondLst>
                                  <p:childTnLst>
                                    <p:set>
                                      <p:cBhvr>
                                        <p:cTn id="20" dur="1" fill="hold">
                                          <p:stCondLst>
                                            <p:cond delay="0"/>
                                          </p:stCondLst>
                                        </p:cTn>
                                        <p:tgtEl>
                                          <p:spTgt spid="54275">
                                            <p:txEl>
                                              <p:pRg st="3" end="3"/>
                                            </p:txEl>
                                          </p:spTgt>
                                        </p:tgtEl>
                                        <p:attrNameLst>
                                          <p:attrName>style.visibility</p:attrName>
                                        </p:attrNameLst>
                                      </p:cBhvr>
                                      <p:to>
                                        <p:strVal val="visible"/>
                                      </p:to>
                                    </p:set>
                                    <p:anim calcmode="lin" valueType="num">
                                      <p:cBhvr additive="base">
                                        <p:cTn id="21" dur="500" fill="hold"/>
                                        <p:tgtEl>
                                          <p:spTgt spid="54275">
                                            <p:txEl>
                                              <p:pRg st="3" end="3"/>
                                            </p:txEl>
                                          </p:spTgt>
                                        </p:tgtEl>
                                        <p:attrNameLst>
                                          <p:attrName>ppt_x</p:attrName>
                                        </p:attrNameLst>
                                      </p:cBhvr>
                                      <p:tavLst>
                                        <p:tav tm="0">
                                          <p:val>
                                            <p:strVal val="0-#ppt_w/2"/>
                                          </p:val>
                                        </p:tav>
                                        <p:tav tm="100000">
                                          <p:val>
                                            <p:strVal val="#ppt_x"/>
                                          </p:val>
                                        </p:tav>
                                      </p:tavLst>
                                    </p:anim>
                                    <p:anim calcmode="lin" valueType="num">
                                      <p:cBhvr additive="base">
                                        <p:cTn id="22" dur="500" fill="hold"/>
                                        <p:tgtEl>
                                          <p:spTgt spid="5427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8" fill="hold" grpId="0" nodeType="clickEffect">
                                  <p:stCondLst>
                                    <p:cond delay="0"/>
                                  </p:stCondLst>
                                  <p:childTnLst>
                                    <p:set>
                                      <p:cBhvr>
                                        <p:cTn id="26" dur="1" fill="hold">
                                          <p:stCondLst>
                                            <p:cond delay="0"/>
                                          </p:stCondLst>
                                        </p:cTn>
                                        <p:tgtEl>
                                          <p:spTgt spid="54275">
                                            <p:txEl>
                                              <p:pRg st="4" end="4"/>
                                            </p:txEl>
                                          </p:spTgt>
                                        </p:tgtEl>
                                        <p:attrNameLst>
                                          <p:attrName>style.visibility</p:attrName>
                                        </p:attrNameLst>
                                      </p:cBhvr>
                                      <p:to>
                                        <p:strVal val="visible"/>
                                      </p:to>
                                    </p:set>
                                    <p:anim calcmode="lin" valueType="num">
                                      <p:cBhvr additive="base">
                                        <p:cTn id="27" dur="500" fill="hold"/>
                                        <p:tgtEl>
                                          <p:spTgt spid="54275">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54275">
                                            <p:txEl>
                                              <p:pRg st="4" end="4"/>
                                            </p:txEl>
                                          </p:spTgt>
                                        </p:tgtEl>
                                        <p:attrNameLst>
                                          <p:attrName>ppt_y</p:attrName>
                                        </p:attrNameLst>
                                      </p:cBhvr>
                                      <p:tavLst>
                                        <p:tav tm="0">
                                          <p:val>
                                            <p:strVal val="#ppt_y"/>
                                          </p:val>
                                        </p:tav>
                                        <p:tav tm="100000">
                                          <p:val>
                                            <p:strVal val="#ppt_y"/>
                                          </p:val>
                                        </p:tav>
                                      </p:tavLst>
                                    </p:anim>
                                  </p:childTnLst>
                                </p:cTn>
                              </p:par>
                              <p:par>
                                <p:cTn id="29" presetID="2" presetClass="entr" presetSubtype="8" fill="hold" grpId="0" nodeType="withEffect">
                                  <p:stCondLst>
                                    <p:cond delay="0"/>
                                  </p:stCondLst>
                                  <p:childTnLst>
                                    <p:set>
                                      <p:cBhvr>
                                        <p:cTn id="30" dur="1" fill="hold">
                                          <p:stCondLst>
                                            <p:cond delay="0"/>
                                          </p:stCondLst>
                                        </p:cTn>
                                        <p:tgtEl>
                                          <p:spTgt spid="54275">
                                            <p:txEl>
                                              <p:pRg st="5" end="5"/>
                                            </p:txEl>
                                          </p:spTgt>
                                        </p:tgtEl>
                                        <p:attrNameLst>
                                          <p:attrName>style.visibility</p:attrName>
                                        </p:attrNameLst>
                                      </p:cBhvr>
                                      <p:to>
                                        <p:strVal val="visible"/>
                                      </p:to>
                                    </p:set>
                                    <p:anim calcmode="lin" valueType="num">
                                      <p:cBhvr additive="base">
                                        <p:cTn id="31" dur="500" fill="hold"/>
                                        <p:tgtEl>
                                          <p:spTgt spid="54275">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427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54275">
                                            <p:txEl>
                                              <p:pRg st="6" end="6"/>
                                            </p:txEl>
                                          </p:spTgt>
                                        </p:tgtEl>
                                        <p:attrNameLst>
                                          <p:attrName>style.visibility</p:attrName>
                                        </p:attrNameLst>
                                      </p:cBhvr>
                                      <p:to>
                                        <p:strVal val="visible"/>
                                      </p:to>
                                    </p:set>
                                    <p:anim calcmode="lin" valueType="num">
                                      <p:cBhvr additive="base">
                                        <p:cTn id="37" dur="500" fill="hold"/>
                                        <p:tgtEl>
                                          <p:spTgt spid="54275">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54275">
                                            <p:txEl>
                                              <p:pRg st="6" end="6"/>
                                            </p:txEl>
                                          </p:spTgt>
                                        </p:tgtEl>
                                        <p:attrNameLst>
                                          <p:attrName>ppt_y</p:attrName>
                                        </p:attrNameLst>
                                      </p:cBhvr>
                                      <p:tavLst>
                                        <p:tav tm="0">
                                          <p:val>
                                            <p:strVal val="#ppt_y"/>
                                          </p:val>
                                        </p:tav>
                                        <p:tav tm="100000">
                                          <p:val>
                                            <p:strVal val="#ppt_y"/>
                                          </p:val>
                                        </p:tav>
                                      </p:tavLst>
                                    </p:anim>
                                  </p:childTnLst>
                                </p:cTn>
                              </p:par>
                              <p:par>
                                <p:cTn id="39" presetID="2" presetClass="entr" presetSubtype="8" fill="hold" grpId="0" nodeType="withEffect">
                                  <p:stCondLst>
                                    <p:cond delay="0"/>
                                  </p:stCondLst>
                                  <p:childTnLst>
                                    <p:set>
                                      <p:cBhvr>
                                        <p:cTn id="40" dur="1" fill="hold">
                                          <p:stCondLst>
                                            <p:cond delay="0"/>
                                          </p:stCondLst>
                                        </p:cTn>
                                        <p:tgtEl>
                                          <p:spTgt spid="54275">
                                            <p:txEl>
                                              <p:pRg st="7" end="7"/>
                                            </p:txEl>
                                          </p:spTgt>
                                        </p:tgtEl>
                                        <p:attrNameLst>
                                          <p:attrName>style.visibility</p:attrName>
                                        </p:attrNameLst>
                                      </p:cBhvr>
                                      <p:to>
                                        <p:strVal val="visible"/>
                                      </p:to>
                                    </p:set>
                                    <p:anim calcmode="lin" valueType="num">
                                      <p:cBhvr additive="base">
                                        <p:cTn id="41" dur="500" fill="hold"/>
                                        <p:tgtEl>
                                          <p:spTgt spid="54275">
                                            <p:txEl>
                                              <p:pRg st="7" end="7"/>
                                            </p:txEl>
                                          </p:spTgt>
                                        </p:tgtEl>
                                        <p:attrNameLst>
                                          <p:attrName>ppt_x</p:attrName>
                                        </p:attrNameLst>
                                      </p:cBhvr>
                                      <p:tavLst>
                                        <p:tav tm="0">
                                          <p:val>
                                            <p:strVal val="0-#ppt_w/2"/>
                                          </p:val>
                                        </p:tav>
                                        <p:tav tm="100000">
                                          <p:val>
                                            <p:strVal val="#ppt_x"/>
                                          </p:val>
                                        </p:tav>
                                      </p:tavLst>
                                    </p:anim>
                                    <p:anim calcmode="lin" valueType="num">
                                      <p:cBhvr additive="base">
                                        <p:cTn id="42" dur="500" fill="hold"/>
                                        <p:tgtEl>
                                          <p:spTgt spid="54275">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8" fill="hold" grpId="0" nodeType="clickEffect">
                                  <p:stCondLst>
                                    <p:cond delay="0"/>
                                  </p:stCondLst>
                                  <p:childTnLst>
                                    <p:set>
                                      <p:cBhvr>
                                        <p:cTn id="46" dur="1" fill="hold">
                                          <p:stCondLst>
                                            <p:cond delay="0"/>
                                          </p:stCondLst>
                                        </p:cTn>
                                        <p:tgtEl>
                                          <p:spTgt spid="54275">
                                            <p:txEl>
                                              <p:pRg st="8" end="8"/>
                                            </p:txEl>
                                          </p:spTgt>
                                        </p:tgtEl>
                                        <p:attrNameLst>
                                          <p:attrName>style.visibility</p:attrName>
                                        </p:attrNameLst>
                                      </p:cBhvr>
                                      <p:to>
                                        <p:strVal val="visible"/>
                                      </p:to>
                                    </p:set>
                                    <p:anim calcmode="lin" valueType="num">
                                      <p:cBhvr additive="base">
                                        <p:cTn id="47" dur="500" fill="hold"/>
                                        <p:tgtEl>
                                          <p:spTgt spid="54275">
                                            <p:txEl>
                                              <p:pRg st="8" end="8"/>
                                            </p:txEl>
                                          </p:spTgt>
                                        </p:tgtEl>
                                        <p:attrNameLst>
                                          <p:attrName>ppt_x</p:attrName>
                                        </p:attrNameLst>
                                      </p:cBhvr>
                                      <p:tavLst>
                                        <p:tav tm="0">
                                          <p:val>
                                            <p:strVal val="0-#ppt_w/2"/>
                                          </p:val>
                                        </p:tav>
                                        <p:tav tm="100000">
                                          <p:val>
                                            <p:strVal val="#ppt_x"/>
                                          </p:val>
                                        </p:tav>
                                      </p:tavLst>
                                    </p:anim>
                                    <p:anim calcmode="lin" valueType="num">
                                      <p:cBhvr additive="base">
                                        <p:cTn id="48" dur="500" fill="hold"/>
                                        <p:tgtEl>
                                          <p:spTgt spid="54275">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5" grpId="0" build="p"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s-ES" sz="2800" noProof="1" smtClean="0">
                <a:solidFill>
                  <a:schemeClr val="tx1"/>
                </a:solidFill>
              </a:rPr>
              <a:t>Estructura de Costos y Egresos en Sistemas de Producción Acuícola</a:t>
            </a:r>
            <a:endParaRPr lang="es-ES_tradnl" smtClean="0">
              <a:solidFill>
                <a:schemeClr val="tx1"/>
              </a:solidFill>
            </a:endParaRPr>
          </a:p>
        </p:txBody>
      </p:sp>
      <p:sp>
        <p:nvSpPr>
          <p:cNvPr id="71683" name="Rectangle 3"/>
          <p:cNvSpPr>
            <a:spLocks noGrp="1" noChangeArrowheads="1"/>
          </p:cNvSpPr>
          <p:nvPr>
            <p:ph type="body" sz="half" idx="1"/>
          </p:nvPr>
        </p:nvSpPr>
        <p:spPr/>
        <p:txBody>
          <a:bodyPr/>
          <a:lstStyle/>
          <a:p>
            <a:pPr>
              <a:defRPr/>
            </a:pPr>
            <a:r>
              <a:rPr lang="es-ES_tradnl" sz="2000"/>
              <a:t>Reproductores</a:t>
            </a:r>
          </a:p>
          <a:p>
            <a:pPr>
              <a:defRPr/>
            </a:pPr>
            <a:r>
              <a:rPr lang="es-ES_tradnl" sz="2000"/>
              <a:t>Semillas</a:t>
            </a:r>
          </a:p>
          <a:p>
            <a:pPr>
              <a:defRPr/>
            </a:pPr>
            <a:r>
              <a:rPr lang="es-ES_tradnl" sz="2000"/>
              <a:t>Mano de Obra</a:t>
            </a:r>
          </a:p>
          <a:p>
            <a:pPr>
              <a:defRPr/>
            </a:pPr>
            <a:r>
              <a:rPr lang="es-ES_tradnl" sz="2000"/>
              <a:t>Insumos</a:t>
            </a:r>
          </a:p>
          <a:p>
            <a:pPr>
              <a:defRPr/>
            </a:pPr>
            <a:r>
              <a:rPr lang="es-ES_tradnl" sz="2000"/>
              <a:t>Alimentos</a:t>
            </a:r>
          </a:p>
          <a:p>
            <a:pPr>
              <a:defRPr/>
            </a:pPr>
            <a:r>
              <a:rPr lang="es-ES_tradnl" sz="2000"/>
              <a:t>Químicos y Fertilizantes</a:t>
            </a:r>
          </a:p>
          <a:p>
            <a:pPr>
              <a:defRPr/>
            </a:pPr>
            <a:r>
              <a:rPr lang="es-ES_tradnl" sz="2000"/>
              <a:t>Preparación</a:t>
            </a:r>
          </a:p>
          <a:p>
            <a:pPr>
              <a:defRPr/>
            </a:pPr>
            <a:r>
              <a:rPr lang="es-ES_tradnl" sz="2000"/>
              <a:t>Gastos de Cosechas</a:t>
            </a:r>
          </a:p>
        </p:txBody>
      </p:sp>
      <p:sp>
        <p:nvSpPr>
          <p:cNvPr id="71684" name="Rectangle 4"/>
          <p:cNvSpPr>
            <a:spLocks noGrp="1" noChangeArrowheads="1"/>
          </p:cNvSpPr>
          <p:nvPr>
            <p:ph type="body" sz="half" idx="2"/>
          </p:nvPr>
        </p:nvSpPr>
        <p:spPr/>
        <p:txBody>
          <a:bodyPr/>
          <a:lstStyle/>
          <a:p>
            <a:pPr>
              <a:defRPr/>
            </a:pPr>
            <a:r>
              <a:rPr lang="es-ES_tradnl" sz="2000"/>
              <a:t>Mantenimientos</a:t>
            </a:r>
          </a:p>
          <a:p>
            <a:pPr>
              <a:defRPr/>
            </a:pPr>
            <a:r>
              <a:rPr lang="es-ES_tradnl" sz="2000"/>
              <a:t>Energía y Combustibles</a:t>
            </a:r>
          </a:p>
          <a:p>
            <a:pPr>
              <a:defRPr/>
            </a:pPr>
            <a:r>
              <a:rPr lang="es-ES_tradnl" sz="2000"/>
              <a:t>Otros Costos de Producción</a:t>
            </a:r>
          </a:p>
          <a:p>
            <a:pPr>
              <a:defRPr/>
            </a:pPr>
            <a:r>
              <a:rPr lang="es-ES_tradnl" sz="2000"/>
              <a:t>Depreciación y Amortizaciones</a:t>
            </a:r>
          </a:p>
          <a:p>
            <a:pPr>
              <a:defRPr/>
            </a:pPr>
            <a:r>
              <a:rPr lang="es-ES_tradnl" sz="2000"/>
              <a:t>Gastos Generales  y de Administración</a:t>
            </a:r>
          </a:p>
          <a:p>
            <a:pPr>
              <a:defRPr/>
            </a:pPr>
            <a:r>
              <a:rPr lang="es-ES_tradnl" sz="2000"/>
              <a:t>Gastos de Venta</a:t>
            </a:r>
          </a:p>
          <a:p>
            <a:pPr>
              <a:defRPr/>
            </a:pPr>
            <a:r>
              <a:rPr lang="es-ES_tradnl" sz="2000"/>
              <a:t>Gastos Financieros</a:t>
            </a:r>
          </a:p>
          <a:p>
            <a:pPr>
              <a:defRPr/>
            </a:pPr>
            <a:endParaRPr lang="es-ES_tradnl" sz="2000"/>
          </a:p>
          <a:p>
            <a:pPr>
              <a:defRPr/>
            </a:pPr>
            <a:endParaRPr lang="en-US"/>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 calcmode="lin" valueType="num">
                                      <p:cBhvr additive="base">
                                        <p:cTn id="7" dur="500" fill="hold"/>
                                        <p:tgtEl>
                                          <p:spTgt spid="7168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68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683">
                                            <p:txEl>
                                              <p:pRg st="1" end="1"/>
                                            </p:txEl>
                                          </p:spTgt>
                                        </p:tgtEl>
                                        <p:attrNameLst>
                                          <p:attrName>style.visibility</p:attrName>
                                        </p:attrNameLst>
                                      </p:cBhvr>
                                      <p:to>
                                        <p:strVal val="visible"/>
                                      </p:to>
                                    </p:set>
                                    <p:anim calcmode="lin" valueType="num">
                                      <p:cBhvr additive="base">
                                        <p:cTn id="13" dur="500" fill="hold"/>
                                        <p:tgtEl>
                                          <p:spTgt spid="7168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68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683">
                                            <p:txEl>
                                              <p:pRg st="2" end="2"/>
                                            </p:txEl>
                                          </p:spTgt>
                                        </p:tgtEl>
                                        <p:attrNameLst>
                                          <p:attrName>style.visibility</p:attrName>
                                        </p:attrNameLst>
                                      </p:cBhvr>
                                      <p:to>
                                        <p:strVal val="visible"/>
                                      </p:to>
                                    </p:set>
                                    <p:anim calcmode="lin" valueType="num">
                                      <p:cBhvr additive="base">
                                        <p:cTn id="19" dur="500" fill="hold"/>
                                        <p:tgtEl>
                                          <p:spTgt spid="7168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68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683">
                                            <p:txEl>
                                              <p:pRg st="3" end="3"/>
                                            </p:txEl>
                                          </p:spTgt>
                                        </p:tgtEl>
                                        <p:attrNameLst>
                                          <p:attrName>style.visibility</p:attrName>
                                        </p:attrNameLst>
                                      </p:cBhvr>
                                      <p:to>
                                        <p:strVal val="visible"/>
                                      </p:to>
                                    </p:set>
                                    <p:anim calcmode="lin" valueType="num">
                                      <p:cBhvr additive="base">
                                        <p:cTn id="25" dur="500" fill="hold"/>
                                        <p:tgtEl>
                                          <p:spTgt spid="7168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68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683">
                                            <p:txEl>
                                              <p:pRg st="4" end="4"/>
                                            </p:txEl>
                                          </p:spTgt>
                                        </p:tgtEl>
                                        <p:attrNameLst>
                                          <p:attrName>style.visibility</p:attrName>
                                        </p:attrNameLst>
                                      </p:cBhvr>
                                      <p:to>
                                        <p:strVal val="visible"/>
                                      </p:to>
                                    </p:set>
                                    <p:anim calcmode="lin" valueType="num">
                                      <p:cBhvr additive="base">
                                        <p:cTn id="31" dur="500" fill="hold"/>
                                        <p:tgtEl>
                                          <p:spTgt spid="71683">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68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683">
                                            <p:txEl>
                                              <p:pRg st="5" end="5"/>
                                            </p:txEl>
                                          </p:spTgt>
                                        </p:tgtEl>
                                        <p:attrNameLst>
                                          <p:attrName>style.visibility</p:attrName>
                                        </p:attrNameLst>
                                      </p:cBhvr>
                                      <p:to>
                                        <p:strVal val="visible"/>
                                      </p:to>
                                    </p:set>
                                    <p:anim calcmode="lin" valueType="num">
                                      <p:cBhvr additive="base">
                                        <p:cTn id="37" dur="500" fill="hold"/>
                                        <p:tgtEl>
                                          <p:spTgt spid="71683">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68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1683">
                                            <p:txEl>
                                              <p:pRg st="6" end="6"/>
                                            </p:txEl>
                                          </p:spTgt>
                                        </p:tgtEl>
                                        <p:attrNameLst>
                                          <p:attrName>style.visibility</p:attrName>
                                        </p:attrNameLst>
                                      </p:cBhvr>
                                      <p:to>
                                        <p:strVal val="visible"/>
                                      </p:to>
                                    </p:set>
                                    <p:anim calcmode="lin" valueType="num">
                                      <p:cBhvr additive="base">
                                        <p:cTn id="43" dur="500" fill="hold"/>
                                        <p:tgtEl>
                                          <p:spTgt spid="71683">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68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683">
                                            <p:txEl>
                                              <p:pRg st="7" end="7"/>
                                            </p:txEl>
                                          </p:spTgt>
                                        </p:tgtEl>
                                        <p:attrNameLst>
                                          <p:attrName>style.visibility</p:attrName>
                                        </p:attrNameLst>
                                      </p:cBhvr>
                                      <p:to>
                                        <p:strVal val="visible"/>
                                      </p:to>
                                    </p:set>
                                    <p:anim calcmode="lin" valueType="num">
                                      <p:cBhvr additive="base">
                                        <p:cTn id="49" dur="500" fill="hold"/>
                                        <p:tgtEl>
                                          <p:spTgt spid="71683">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683">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71684">
                                            <p:txEl>
                                              <p:pRg st="0" end="0"/>
                                            </p:txEl>
                                          </p:spTgt>
                                        </p:tgtEl>
                                        <p:attrNameLst>
                                          <p:attrName>style.visibility</p:attrName>
                                        </p:attrNameLst>
                                      </p:cBhvr>
                                      <p:to>
                                        <p:strVal val="visible"/>
                                      </p:to>
                                    </p:set>
                                    <p:anim calcmode="lin" valueType="num">
                                      <p:cBhvr additive="base">
                                        <p:cTn id="55" dur="500" fill="hold"/>
                                        <p:tgtEl>
                                          <p:spTgt spid="71684">
                                            <p:txEl>
                                              <p:pRg st="0" end="0"/>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7168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71684">
                                            <p:txEl>
                                              <p:pRg st="1" end="1"/>
                                            </p:txEl>
                                          </p:spTgt>
                                        </p:tgtEl>
                                        <p:attrNameLst>
                                          <p:attrName>style.visibility</p:attrName>
                                        </p:attrNameLst>
                                      </p:cBhvr>
                                      <p:to>
                                        <p:strVal val="visible"/>
                                      </p:to>
                                    </p:set>
                                    <p:anim calcmode="lin" valueType="num">
                                      <p:cBhvr additive="base">
                                        <p:cTn id="61" dur="500" fill="hold"/>
                                        <p:tgtEl>
                                          <p:spTgt spid="71684">
                                            <p:txEl>
                                              <p:pRg st="1" end="1"/>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71684">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71684">
                                            <p:txEl>
                                              <p:pRg st="2" end="2"/>
                                            </p:txEl>
                                          </p:spTgt>
                                        </p:tgtEl>
                                        <p:attrNameLst>
                                          <p:attrName>style.visibility</p:attrName>
                                        </p:attrNameLst>
                                      </p:cBhvr>
                                      <p:to>
                                        <p:strVal val="visible"/>
                                      </p:to>
                                    </p:set>
                                    <p:anim calcmode="lin" valueType="num">
                                      <p:cBhvr additive="base">
                                        <p:cTn id="67" dur="500" fill="hold"/>
                                        <p:tgtEl>
                                          <p:spTgt spid="71684">
                                            <p:txEl>
                                              <p:pRg st="2" end="2"/>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7168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71684">
                                            <p:txEl>
                                              <p:pRg st="3" end="3"/>
                                            </p:txEl>
                                          </p:spTgt>
                                        </p:tgtEl>
                                        <p:attrNameLst>
                                          <p:attrName>style.visibility</p:attrName>
                                        </p:attrNameLst>
                                      </p:cBhvr>
                                      <p:to>
                                        <p:strVal val="visible"/>
                                      </p:to>
                                    </p:set>
                                    <p:anim calcmode="lin" valueType="num">
                                      <p:cBhvr additive="base">
                                        <p:cTn id="73" dur="500" fill="hold"/>
                                        <p:tgtEl>
                                          <p:spTgt spid="71684">
                                            <p:txEl>
                                              <p:pRg st="3" end="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7168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71684">
                                            <p:txEl>
                                              <p:pRg st="4" end="4"/>
                                            </p:txEl>
                                          </p:spTgt>
                                        </p:tgtEl>
                                        <p:attrNameLst>
                                          <p:attrName>style.visibility</p:attrName>
                                        </p:attrNameLst>
                                      </p:cBhvr>
                                      <p:to>
                                        <p:strVal val="visible"/>
                                      </p:to>
                                    </p:set>
                                    <p:anim calcmode="lin" valueType="num">
                                      <p:cBhvr additive="base">
                                        <p:cTn id="79" dur="500" fill="hold"/>
                                        <p:tgtEl>
                                          <p:spTgt spid="71684">
                                            <p:txEl>
                                              <p:pRg st="4" end="4"/>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71684">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71684">
                                            <p:txEl>
                                              <p:pRg st="5" end="5"/>
                                            </p:txEl>
                                          </p:spTgt>
                                        </p:tgtEl>
                                        <p:attrNameLst>
                                          <p:attrName>style.visibility</p:attrName>
                                        </p:attrNameLst>
                                      </p:cBhvr>
                                      <p:to>
                                        <p:strVal val="visible"/>
                                      </p:to>
                                    </p:set>
                                    <p:anim calcmode="lin" valueType="num">
                                      <p:cBhvr additive="base">
                                        <p:cTn id="85" dur="500" fill="hold"/>
                                        <p:tgtEl>
                                          <p:spTgt spid="71684">
                                            <p:txEl>
                                              <p:pRg st="5" end="5"/>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71684">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71684">
                                            <p:txEl>
                                              <p:pRg st="6" end="6"/>
                                            </p:txEl>
                                          </p:spTgt>
                                        </p:tgtEl>
                                        <p:attrNameLst>
                                          <p:attrName>style.visibility</p:attrName>
                                        </p:attrNameLst>
                                      </p:cBhvr>
                                      <p:to>
                                        <p:strVal val="visible"/>
                                      </p:to>
                                    </p:set>
                                    <p:anim calcmode="lin" valueType="num">
                                      <p:cBhvr additive="base">
                                        <p:cTn id="91" dur="500" fill="hold"/>
                                        <p:tgtEl>
                                          <p:spTgt spid="71684">
                                            <p:txEl>
                                              <p:pRg st="6" end="6"/>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71684">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83" grpId="0" build="p" autoUpdateAnimBg="0"/>
      <p:bldP spid="71684"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s-ES_tradnl" sz="3200" smtClean="0"/>
              <a:t>Razones para Planificar o para Elaborar Proyecto Financiero</a:t>
            </a:r>
            <a:endParaRPr lang="es-ES_tradnl" smtClean="0"/>
          </a:p>
        </p:txBody>
      </p:sp>
      <p:sp>
        <p:nvSpPr>
          <p:cNvPr id="7171" name="Rectangle 3"/>
          <p:cNvSpPr>
            <a:spLocks noGrp="1" noChangeArrowheads="1"/>
          </p:cNvSpPr>
          <p:nvPr>
            <p:ph type="body" idx="1"/>
          </p:nvPr>
        </p:nvSpPr>
        <p:spPr/>
        <p:txBody>
          <a:bodyPr/>
          <a:lstStyle/>
          <a:p>
            <a:pPr>
              <a:defRPr/>
            </a:pPr>
            <a:r>
              <a:rPr lang="es-ES_tradnl" sz="1800"/>
              <a:t>Conseguir Financiamiento para el Proyecto.</a:t>
            </a:r>
          </a:p>
          <a:p>
            <a:pPr>
              <a:defRPr/>
            </a:pPr>
            <a:r>
              <a:rPr lang="es-ES_tradnl" sz="1800"/>
              <a:t>Cumplir un Requisito de un Banco para conseguir un crédito.</a:t>
            </a:r>
          </a:p>
          <a:p>
            <a:pPr>
              <a:defRPr/>
            </a:pPr>
            <a:r>
              <a:rPr lang="es-ES_tradnl" sz="1800"/>
              <a:t>Conocer Requerimientos y Disponibilidad de Recursos.</a:t>
            </a:r>
          </a:p>
          <a:p>
            <a:pPr>
              <a:defRPr/>
            </a:pPr>
            <a:r>
              <a:rPr lang="es-ES_tradnl" sz="1800"/>
              <a:t>Controlar Costos, Egresos e Ingresos.</a:t>
            </a:r>
          </a:p>
          <a:p>
            <a:pPr>
              <a:defRPr/>
            </a:pPr>
            <a:r>
              <a:rPr lang="es-ES_tradnl" sz="1800"/>
              <a:t>Determinar la utilidad de un Proyecto.</a:t>
            </a:r>
          </a:p>
          <a:p>
            <a:pPr>
              <a:defRPr/>
            </a:pPr>
            <a:r>
              <a:rPr lang="es-ES_tradnl" sz="1800"/>
              <a:t>Determinar la rentabilidad de un Proyecto.</a:t>
            </a:r>
          </a:p>
          <a:p>
            <a:pPr>
              <a:defRPr/>
            </a:pPr>
            <a:r>
              <a:rPr lang="es-ES_tradnl" sz="1800"/>
              <a:t>Analizar el Riesgo de un Proyecto</a:t>
            </a:r>
          </a:p>
          <a:p>
            <a:pPr>
              <a:defRPr/>
            </a:pPr>
            <a:endParaRPr lang="es-ES_tradnl" sz="1800"/>
          </a:p>
          <a:p>
            <a:pPr>
              <a:defRPr/>
            </a:pPr>
            <a:r>
              <a:rPr lang="es-ES_tradnl" sz="1800"/>
              <a:t>En este curso se enfocará a la planeación como </a:t>
            </a:r>
            <a:r>
              <a:rPr lang="es-ES_tradnl" sz="1800" b="1"/>
              <a:t>“Una Herramienta de toma de decisiones Económicas- Financieras”</a:t>
            </a:r>
            <a:r>
              <a:rPr lang="es-ES_tradnl" sz="1800"/>
              <a:t>:</a:t>
            </a:r>
          </a:p>
          <a:p>
            <a:pPr lvl="1">
              <a:defRPr/>
            </a:pPr>
            <a:r>
              <a:rPr lang="es-ES_tradnl" sz="1600"/>
              <a:t>Evaluar Financieramente un Proyecto o alternativa de Inversión y con base en esos resultados decidir si invertimos recursos en dicho proyecto.</a:t>
            </a:r>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171">
                                            <p:txEl>
                                              <p:pRg st="1" end="1"/>
                                            </p:txEl>
                                          </p:spTgt>
                                        </p:tgtEl>
                                        <p:attrNameLst>
                                          <p:attrName>style.visibility</p:attrName>
                                        </p:attrNameLst>
                                      </p:cBhvr>
                                      <p:to>
                                        <p:strVal val="visible"/>
                                      </p:to>
                                    </p:set>
                                    <p:anim calcmode="lin" valueType="num">
                                      <p:cBhvr additive="base">
                                        <p:cTn id="13" dur="500" fill="hold"/>
                                        <p:tgtEl>
                                          <p:spTgt spid="717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171">
                                            <p:txEl>
                                              <p:pRg st="2" end="2"/>
                                            </p:txEl>
                                          </p:spTgt>
                                        </p:tgtEl>
                                        <p:attrNameLst>
                                          <p:attrName>style.visibility</p:attrName>
                                        </p:attrNameLst>
                                      </p:cBhvr>
                                      <p:to>
                                        <p:strVal val="visible"/>
                                      </p:to>
                                    </p:set>
                                    <p:anim calcmode="lin" valueType="num">
                                      <p:cBhvr additive="base">
                                        <p:cTn id="19"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7171">
                                            <p:txEl>
                                              <p:pRg st="3" end="3"/>
                                            </p:txEl>
                                          </p:spTgt>
                                        </p:tgtEl>
                                        <p:attrNameLst>
                                          <p:attrName>style.visibility</p:attrName>
                                        </p:attrNameLst>
                                      </p:cBhvr>
                                      <p:to>
                                        <p:strVal val="visible"/>
                                      </p:to>
                                    </p:set>
                                    <p:anim calcmode="lin" valueType="num">
                                      <p:cBhvr additive="base">
                                        <p:cTn id="25" dur="500" fill="hold"/>
                                        <p:tgtEl>
                                          <p:spTgt spid="717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7171">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7171">
                                            <p:txEl>
                                              <p:pRg st="4" end="4"/>
                                            </p:txEl>
                                          </p:spTgt>
                                        </p:tgtEl>
                                        <p:attrNameLst>
                                          <p:attrName>style.visibility</p:attrName>
                                        </p:attrNameLst>
                                      </p:cBhvr>
                                      <p:to>
                                        <p:strVal val="visible"/>
                                      </p:to>
                                    </p:set>
                                    <p:anim calcmode="lin" valueType="num">
                                      <p:cBhvr additive="base">
                                        <p:cTn id="31" dur="500" fill="hold"/>
                                        <p:tgtEl>
                                          <p:spTgt spid="7171">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7171">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7171">
                                            <p:txEl>
                                              <p:pRg st="5" end="5"/>
                                            </p:txEl>
                                          </p:spTgt>
                                        </p:tgtEl>
                                        <p:attrNameLst>
                                          <p:attrName>style.visibility</p:attrName>
                                        </p:attrNameLst>
                                      </p:cBhvr>
                                      <p:to>
                                        <p:strVal val="visible"/>
                                      </p:to>
                                    </p:set>
                                    <p:anim calcmode="lin" valueType="num">
                                      <p:cBhvr additive="base">
                                        <p:cTn id="37" dur="500" fill="hold"/>
                                        <p:tgtEl>
                                          <p:spTgt spid="7171">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7171">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7171">
                                            <p:txEl>
                                              <p:pRg st="6" end="6"/>
                                            </p:txEl>
                                          </p:spTgt>
                                        </p:tgtEl>
                                        <p:attrNameLst>
                                          <p:attrName>style.visibility</p:attrName>
                                        </p:attrNameLst>
                                      </p:cBhvr>
                                      <p:to>
                                        <p:strVal val="visible"/>
                                      </p:to>
                                    </p:set>
                                    <p:anim calcmode="lin" valueType="num">
                                      <p:cBhvr additive="base">
                                        <p:cTn id="43" dur="500" fill="hold"/>
                                        <p:tgtEl>
                                          <p:spTgt spid="7171">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7171">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7171">
                                            <p:txEl>
                                              <p:pRg st="8" end="8"/>
                                            </p:txEl>
                                          </p:spTgt>
                                        </p:tgtEl>
                                        <p:attrNameLst>
                                          <p:attrName>style.visibility</p:attrName>
                                        </p:attrNameLst>
                                      </p:cBhvr>
                                      <p:to>
                                        <p:strVal val="visible"/>
                                      </p:to>
                                    </p:set>
                                    <p:anim calcmode="lin" valueType="num">
                                      <p:cBhvr additive="base">
                                        <p:cTn id="49" dur="500" fill="hold"/>
                                        <p:tgtEl>
                                          <p:spTgt spid="7171">
                                            <p:txEl>
                                              <p:pRg st="8" end="8"/>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7171">
                                            <p:txEl>
                                              <p:pRg st="8" end="8"/>
                                            </p:txEl>
                                          </p:spTgt>
                                        </p:tgtEl>
                                        <p:attrNameLst>
                                          <p:attrName>ppt_y</p:attrName>
                                        </p:attrNameLst>
                                      </p:cBhvr>
                                      <p:tavLst>
                                        <p:tav tm="0">
                                          <p:val>
                                            <p:strVal val="#ppt_y"/>
                                          </p:val>
                                        </p:tav>
                                        <p:tav tm="100000">
                                          <p:val>
                                            <p:strVal val="#ppt_y"/>
                                          </p:val>
                                        </p:tav>
                                      </p:tavLst>
                                    </p:anim>
                                  </p:childTnLst>
                                </p:cTn>
                              </p:par>
                              <p:par>
                                <p:cTn id="51" presetID="2" presetClass="entr" presetSubtype="8" fill="hold" grpId="0" nodeType="withEffect">
                                  <p:stCondLst>
                                    <p:cond delay="0"/>
                                  </p:stCondLst>
                                  <p:childTnLst>
                                    <p:set>
                                      <p:cBhvr>
                                        <p:cTn id="52" dur="1" fill="hold">
                                          <p:stCondLst>
                                            <p:cond delay="0"/>
                                          </p:stCondLst>
                                        </p:cTn>
                                        <p:tgtEl>
                                          <p:spTgt spid="7171">
                                            <p:txEl>
                                              <p:pRg st="9" end="9"/>
                                            </p:txEl>
                                          </p:spTgt>
                                        </p:tgtEl>
                                        <p:attrNameLst>
                                          <p:attrName>style.visibility</p:attrName>
                                        </p:attrNameLst>
                                      </p:cBhvr>
                                      <p:to>
                                        <p:strVal val="visible"/>
                                      </p:to>
                                    </p:set>
                                    <p:anim calcmode="lin" valueType="num">
                                      <p:cBhvr additive="base">
                                        <p:cTn id="53" dur="500" fill="hold"/>
                                        <p:tgtEl>
                                          <p:spTgt spid="7171">
                                            <p:txEl>
                                              <p:pRg st="9" end="9"/>
                                            </p:txEl>
                                          </p:spTgt>
                                        </p:tgtEl>
                                        <p:attrNameLst>
                                          <p:attrName>ppt_x</p:attrName>
                                        </p:attrNameLst>
                                      </p:cBhvr>
                                      <p:tavLst>
                                        <p:tav tm="0">
                                          <p:val>
                                            <p:strVal val="0-#ppt_w/2"/>
                                          </p:val>
                                        </p:tav>
                                        <p:tav tm="100000">
                                          <p:val>
                                            <p:strVal val="#ppt_x"/>
                                          </p:val>
                                        </p:tav>
                                      </p:tavLst>
                                    </p:anim>
                                    <p:anim calcmode="lin" valueType="num">
                                      <p:cBhvr additive="base">
                                        <p:cTn id="54" dur="500" fill="hold"/>
                                        <p:tgtEl>
                                          <p:spTgt spid="7171">
                                            <p:txEl>
                                              <p:pRg st="9" end="9"/>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s-ES_tradnl" sz="2800" smtClean="0"/>
              <a:t>La Planeación Como Herramienta de </a:t>
            </a:r>
            <a:br>
              <a:rPr lang="es-ES_tradnl" sz="2800" smtClean="0"/>
            </a:br>
            <a:r>
              <a:rPr lang="es-ES_tradnl" sz="2800" smtClean="0"/>
              <a:t>Toma de Decisiones</a:t>
            </a:r>
            <a:endParaRPr lang="es-ES_tradnl" smtClean="0"/>
          </a:p>
        </p:txBody>
      </p:sp>
      <p:sp>
        <p:nvSpPr>
          <p:cNvPr id="8195" name="Rectangle 3"/>
          <p:cNvSpPr>
            <a:spLocks noGrp="1" noChangeArrowheads="1"/>
          </p:cNvSpPr>
          <p:nvPr>
            <p:ph type="body" idx="1"/>
          </p:nvPr>
        </p:nvSpPr>
        <p:spPr/>
        <p:txBody>
          <a:bodyPr/>
          <a:lstStyle/>
          <a:p>
            <a:pPr>
              <a:defRPr/>
            </a:pPr>
            <a:r>
              <a:rPr lang="es-ES_tradnl" sz="1800"/>
              <a:t>Es imposible  conocer con total certeza que ocurrirá en el futuro. Por ende toda decisión lleva implícita un riesgo. </a:t>
            </a:r>
          </a:p>
          <a:p>
            <a:pPr>
              <a:defRPr/>
            </a:pPr>
            <a:r>
              <a:rPr lang="es-ES_tradnl" sz="1800"/>
              <a:t>Algunas decisiones tienen mayor riesgo </a:t>
            </a:r>
            <a:r>
              <a:rPr lang="es-EC" sz="2000">
                <a:ea typeface="MS Gothic" pitchFamily="49" charset="-128"/>
              </a:rPr>
              <a:t>⇒</a:t>
            </a:r>
            <a:r>
              <a:rPr lang="es-ES_tradnl" sz="1800"/>
              <a:t> rentabilidad.</a:t>
            </a:r>
          </a:p>
          <a:p>
            <a:pPr>
              <a:defRPr/>
            </a:pPr>
            <a:r>
              <a:rPr lang="es-ES_tradnl" sz="1800"/>
              <a:t>La toma de decisiones debe de cimentarse en antecedentes básicos, con conocimiento de las variables en juego.</a:t>
            </a:r>
          </a:p>
          <a:p>
            <a:pPr>
              <a:defRPr/>
            </a:pPr>
            <a:r>
              <a:rPr lang="es-ES_tradnl" sz="1800"/>
              <a:t>Existen herramientas que  nos permiten tomar decisiones mas o menos sólidas: </a:t>
            </a:r>
            <a:r>
              <a:rPr lang="es-ES_tradnl" sz="1800" b="1"/>
              <a:t>“Evaluación de Proyectos”</a:t>
            </a:r>
            <a:r>
              <a:rPr lang="es-ES_tradnl" sz="1800"/>
              <a:t>.- Los antecedentes justificantes para la toma de decisión, tratando de reducir el riesgo.</a:t>
            </a:r>
          </a:p>
          <a:p>
            <a:pPr>
              <a:defRPr/>
            </a:pPr>
            <a:r>
              <a:rPr lang="es-ES_tradnl" sz="1800"/>
              <a:t>La Evaluación de Proyectos pretende contestar la interrogante </a:t>
            </a:r>
            <a:r>
              <a:rPr lang="es-ES_tradnl" sz="1800" b="1"/>
              <a:t>“</a:t>
            </a:r>
            <a:r>
              <a:rPr lang="es-ES_tradnl" sz="1800"/>
              <a:t>Es o no conveniente realizar determinada inversión?</a:t>
            </a:r>
            <a:r>
              <a:rPr lang="es-ES_tradnl" sz="1800" b="1"/>
              <a:t>”</a:t>
            </a:r>
            <a:endParaRPr lang="es-ES_tradnl" sz="1800"/>
          </a:p>
          <a:p>
            <a:pPr>
              <a:defRPr/>
            </a:pPr>
            <a:r>
              <a:rPr lang="es-ES_tradnl" sz="1800"/>
              <a:t>Esto es posible solo si se tienen todos los elementos de juicio posibles. </a:t>
            </a:r>
          </a:p>
          <a:p>
            <a:pPr>
              <a:defRPr/>
            </a:pPr>
            <a:r>
              <a:rPr lang="es-ES_tradnl" sz="1800"/>
              <a:t>Se debe simular con la mayor precisión lo que se piensa que sucedería una vez implementado el proyecto. </a:t>
            </a:r>
          </a:p>
          <a:p>
            <a:pPr algn="r">
              <a:buFont typeface="Monotype Sorts" pitchFamily="2" charset="2"/>
              <a:buNone/>
              <a:defRPr/>
            </a:pPr>
            <a:r>
              <a:rPr lang="es-ES_tradnl" sz="1800" b="1"/>
              <a:t>...</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195">
                                            <p:txEl>
                                              <p:pRg st="6" end="6"/>
                                            </p:txEl>
                                          </p:spTgt>
                                        </p:tgtEl>
                                        <p:attrNameLst>
                                          <p:attrName>style.visibility</p:attrName>
                                        </p:attrNameLst>
                                      </p:cBhvr>
                                      <p:to>
                                        <p:strVal val="visible"/>
                                      </p:to>
                                    </p:set>
                                    <p:anim calcmode="lin" valueType="num">
                                      <p:cBhvr additive="base">
                                        <p:cTn id="43"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195">
                                            <p:txEl>
                                              <p:pRg st="7" end="7"/>
                                            </p:txEl>
                                          </p:spTgt>
                                        </p:tgtEl>
                                        <p:attrNameLst>
                                          <p:attrName>style.visibility</p:attrName>
                                        </p:attrNameLst>
                                      </p:cBhvr>
                                      <p:to>
                                        <p:strVal val="visible"/>
                                      </p:to>
                                    </p:set>
                                    <p:anim calcmode="lin" valueType="num">
                                      <p:cBhvr additive="base">
                                        <p:cTn id="49" dur="500" fill="hold"/>
                                        <p:tgtEl>
                                          <p:spTgt spid="8195">
                                            <p:txEl>
                                              <p:pRg st="7" end="7"/>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195">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s-ES_tradnl" sz="2800" smtClean="0"/>
              <a:t>La Planeación Como Herramienta de </a:t>
            </a:r>
            <a:br>
              <a:rPr lang="es-ES_tradnl" sz="2800" smtClean="0"/>
            </a:br>
            <a:r>
              <a:rPr lang="es-ES_tradnl" sz="2800" smtClean="0"/>
              <a:t>Toma de Decisiones </a:t>
            </a:r>
            <a:r>
              <a:rPr lang="es-ES_tradnl" sz="1800" smtClean="0"/>
              <a:t>(cont. I)</a:t>
            </a:r>
            <a:endParaRPr lang="es-ES_tradnl" smtClean="0"/>
          </a:p>
        </p:txBody>
      </p:sp>
      <p:sp>
        <p:nvSpPr>
          <p:cNvPr id="9219" name="Rectangle 3"/>
          <p:cNvSpPr>
            <a:spLocks noGrp="1" noChangeArrowheads="1"/>
          </p:cNvSpPr>
          <p:nvPr>
            <p:ph type="body" idx="1"/>
          </p:nvPr>
        </p:nvSpPr>
        <p:spPr/>
        <p:txBody>
          <a:bodyPr/>
          <a:lstStyle/>
          <a:p>
            <a:pPr>
              <a:defRPr/>
            </a:pPr>
            <a:r>
              <a:rPr lang="es-EC" sz="2000"/>
              <a:t>Las técnicas de análisis empleadas en cada una de las partes de la metodología sirven para hacer algunas determinaciones, esto es son </a:t>
            </a:r>
            <a:r>
              <a:rPr lang="es-EC" sz="2000" u="sng"/>
              <a:t>herramientas</a:t>
            </a:r>
            <a:r>
              <a:rPr lang="es-EC" sz="2000"/>
              <a:t>.</a:t>
            </a:r>
          </a:p>
          <a:p>
            <a:pPr>
              <a:defRPr/>
            </a:pPr>
            <a:r>
              <a:rPr lang="es-EC" sz="2000"/>
              <a:t>El estudio no decide por sí mismo, sino que provee las bases para decidir.</a:t>
            </a:r>
          </a:p>
          <a:p>
            <a:pPr>
              <a:defRPr/>
            </a:pPr>
            <a:r>
              <a:rPr lang="es-EC" sz="2000"/>
              <a:t>Hay situaciones de tipo intangible, para las cuales no hay técnicas numéricas de evaluación.</a:t>
            </a:r>
          </a:p>
          <a:p>
            <a:pPr>
              <a:defRPr/>
            </a:pPr>
            <a:r>
              <a:rPr lang="es-EC" sz="2000"/>
              <a:t>En la mayoría de los problemas, la decisión </a:t>
            </a:r>
            <a:r>
              <a:rPr lang="es-EC" sz="2000" b="1"/>
              <a:t>final</a:t>
            </a:r>
            <a:r>
              <a:rPr lang="es-EC" sz="2000"/>
              <a:t> la toma una persona y no una metodología. </a:t>
            </a:r>
          </a:p>
          <a:p>
            <a:pPr>
              <a:defRPr/>
            </a:pPr>
            <a:endParaRPr lang="es-EC" sz="2000"/>
          </a:p>
          <a:p>
            <a:pPr>
              <a:defRPr/>
            </a:pPr>
            <a:endParaRPr lang="es-ES_tradnl" sz="1800"/>
          </a:p>
          <a:p>
            <a:pPr algn="r">
              <a:buFont typeface="Monotype Sorts" pitchFamily="2" charset="2"/>
              <a:buNone/>
              <a:defRPr/>
            </a:pPr>
            <a:r>
              <a:rPr lang="es-ES_tradnl" sz="1800" b="1"/>
              <a:t>...</a:t>
            </a:r>
            <a:endParaRPr lang="es-ES_tradnl" sz="1800"/>
          </a:p>
          <a:p>
            <a:pPr>
              <a:defRPr/>
            </a:pP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additive="base">
                                        <p:cTn id="7" dur="500" fill="hold"/>
                                        <p:tgtEl>
                                          <p:spTgt spid="9219">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1" end="1"/>
                                            </p:txEl>
                                          </p:spTgt>
                                        </p:tgtEl>
                                        <p:attrNameLst>
                                          <p:attrName>style.visibility</p:attrName>
                                        </p:attrNameLst>
                                      </p:cBhvr>
                                      <p:to>
                                        <p:strVal val="visible"/>
                                      </p:to>
                                    </p:set>
                                    <p:anim calcmode="lin" valueType="num">
                                      <p:cBhvr additive="base">
                                        <p:cTn id="13"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219">
                                            <p:txEl>
                                              <p:pRg st="2" end="2"/>
                                            </p:txEl>
                                          </p:spTgt>
                                        </p:tgtEl>
                                        <p:attrNameLst>
                                          <p:attrName>style.visibility</p:attrName>
                                        </p:attrNameLst>
                                      </p:cBhvr>
                                      <p:to>
                                        <p:strVal val="visible"/>
                                      </p:to>
                                    </p:set>
                                    <p:anim calcmode="lin" valueType="num">
                                      <p:cBhvr additive="base">
                                        <p:cTn id="19" dur="500" fill="hold"/>
                                        <p:tgtEl>
                                          <p:spTgt spid="9219">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21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219">
                                            <p:txEl>
                                              <p:pRg st="3" end="3"/>
                                            </p:txEl>
                                          </p:spTgt>
                                        </p:tgtEl>
                                        <p:attrNameLst>
                                          <p:attrName>style.visibility</p:attrName>
                                        </p:attrNameLst>
                                      </p:cBhvr>
                                      <p:to>
                                        <p:strVal val="visible"/>
                                      </p:to>
                                    </p:set>
                                    <p:anim calcmode="lin" valueType="num">
                                      <p:cBhvr additive="base">
                                        <p:cTn id="25"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anim calcmode="lin" valueType="num">
                                      <p:cBhvr additive="base">
                                        <p:cTn id="31" dur="500" fill="hold"/>
                                        <p:tgtEl>
                                          <p:spTgt spid="9219">
                                            <p:txEl>
                                              <p:pRg st="6" end="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21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s-ES_tradnl" sz="2800" smtClean="0"/>
              <a:t>La Planeación Como Herramienta de </a:t>
            </a:r>
            <a:br>
              <a:rPr lang="es-ES_tradnl" sz="2800" smtClean="0"/>
            </a:br>
            <a:r>
              <a:rPr lang="es-ES_tradnl" sz="2800" smtClean="0"/>
              <a:t>Toma de Decisiones </a:t>
            </a:r>
            <a:r>
              <a:rPr lang="es-ES_tradnl" sz="1800" smtClean="0"/>
              <a:t>(cont. II)</a:t>
            </a:r>
            <a:endParaRPr lang="es-ES_tradnl" smtClean="0"/>
          </a:p>
        </p:txBody>
      </p:sp>
      <p:sp>
        <p:nvSpPr>
          <p:cNvPr id="12291" name="Rectangle 1027"/>
          <p:cNvSpPr>
            <a:spLocks noGrp="1" noChangeArrowheads="1"/>
          </p:cNvSpPr>
          <p:nvPr>
            <p:ph type="body" idx="1"/>
          </p:nvPr>
        </p:nvSpPr>
        <p:spPr/>
        <p:txBody>
          <a:bodyPr/>
          <a:lstStyle/>
          <a:p>
            <a:pPr>
              <a:defRPr/>
            </a:pPr>
            <a:r>
              <a:rPr lang="es-EC" sz="1800"/>
              <a:t>Además de la decisión de ejecutar o no un proyecto, la fase de evaluación nos brinda la posibilidad de retroalimentar de información al mismo y decidir cambiar su enfoque.</a:t>
            </a:r>
          </a:p>
          <a:p>
            <a:pPr>
              <a:defRPr/>
            </a:pPr>
            <a:r>
              <a:rPr lang="es-EC" sz="1800"/>
              <a:t>Con base en la simulación que representa la evaluación, podemos realizar cambios en la fase de formulación del mismo,  para que funcione de mejor forma.</a:t>
            </a:r>
          </a:p>
          <a:p>
            <a:pPr>
              <a:defRPr/>
            </a:pPr>
            <a:r>
              <a:rPr lang="es-EC" sz="1800"/>
              <a:t>Debemos de ser lo mas realistas posibles en realizar cualquier cambio en  formulación del mismo. Los cambios que podemos hacer en esta fase se limitan a aquellos factores sobre los cuales nosotros tenemos incidencia, no a un cambio en el nivel  de </a:t>
            </a:r>
            <a:r>
              <a:rPr lang="es-EC" sz="1800" b="1"/>
              <a:t>“</a:t>
            </a:r>
            <a:r>
              <a:rPr lang="es-EC" sz="1800"/>
              <a:t>optimismo</a:t>
            </a:r>
            <a:r>
              <a:rPr lang="es-EC" sz="1800" b="1"/>
              <a:t>”</a:t>
            </a:r>
            <a:r>
              <a:rPr lang="es-EC" sz="1800"/>
              <a:t> del proyecto.</a:t>
            </a:r>
          </a:p>
          <a:p>
            <a:pPr>
              <a:defRPr/>
            </a:pPr>
            <a:r>
              <a:rPr lang="es-EC" sz="1800" b="1">
                <a:solidFill>
                  <a:srgbClr val="FF0000"/>
                </a:solidFill>
              </a:rPr>
              <a:t>Cuidado:</a:t>
            </a:r>
            <a:r>
              <a:rPr lang="es-EC" sz="1800"/>
              <a:t> </a:t>
            </a:r>
            <a:r>
              <a:rPr lang="es-EC" sz="1800" b="1"/>
              <a:t>“El papel aguanta todo”</a:t>
            </a:r>
            <a:endParaRPr lang="es-ES_tradnl" sz="180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291">
                                            <p:txEl>
                                              <p:pRg st="1" end="1"/>
                                            </p:txEl>
                                          </p:spTgt>
                                        </p:tgtEl>
                                        <p:attrNameLst>
                                          <p:attrName>style.visibility</p:attrName>
                                        </p:attrNameLst>
                                      </p:cBhvr>
                                      <p:to>
                                        <p:strVal val="visible"/>
                                      </p:to>
                                    </p:set>
                                    <p:anim calcmode="lin" valueType="num">
                                      <p:cBhvr additive="base">
                                        <p:cTn id="13"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2291">
                                            <p:txEl>
                                              <p:pRg st="2" end="2"/>
                                            </p:txEl>
                                          </p:spTgt>
                                        </p:tgtEl>
                                        <p:attrNameLst>
                                          <p:attrName>style.visibility</p:attrName>
                                        </p:attrNameLst>
                                      </p:cBhvr>
                                      <p:to>
                                        <p:strVal val="visible"/>
                                      </p:to>
                                    </p:set>
                                    <p:anim calcmode="lin" valueType="num">
                                      <p:cBhvr additive="base">
                                        <p:cTn id="19"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291">
                                            <p:txEl>
                                              <p:pRg st="3" end="3"/>
                                            </p:txEl>
                                          </p:spTgt>
                                        </p:tgtEl>
                                        <p:attrNameLst>
                                          <p:attrName>style.visibility</p:attrName>
                                        </p:attrNameLst>
                                      </p:cBhvr>
                                      <p:to>
                                        <p:strVal val="visible"/>
                                      </p:to>
                                    </p:set>
                                    <p:anim calcmode="lin" valueType="num">
                                      <p:cBhvr additive="base">
                                        <p:cTn id="25"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291">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s-ES_tradnl" sz="2800" smtClean="0"/>
              <a:t>Definición de Proyecto</a:t>
            </a:r>
            <a:endParaRPr lang="es-ES_tradnl" smtClean="0"/>
          </a:p>
        </p:txBody>
      </p:sp>
      <p:sp>
        <p:nvSpPr>
          <p:cNvPr id="10243" name="Rectangle 3"/>
          <p:cNvSpPr>
            <a:spLocks noGrp="1" noChangeArrowheads="1"/>
          </p:cNvSpPr>
          <p:nvPr>
            <p:ph type="body" idx="1"/>
          </p:nvPr>
        </p:nvSpPr>
        <p:spPr>
          <a:xfrm>
            <a:off x="1169988" y="1714500"/>
            <a:ext cx="7772400" cy="4114800"/>
          </a:xfrm>
        </p:spPr>
        <p:txBody>
          <a:bodyPr/>
          <a:lstStyle/>
          <a:p>
            <a:pPr algn="just">
              <a:defRPr/>
            </a:pPr>
            <a:r>
              <a:rPr lang="es-EC" sz="1800" dirty="0"/>
              <a:t>Proyecto es la búsqueda de una solución inteligente al planteamiento de un problema tendente a resolver, entre muchas, una necesidad humana.</a:t>
            </a:r>
          </a:p>
          <a:p>
            <a:pPr algn="just">
              <a:defRPr/>
            </a:pPr>
            <a:r>
              <a:rPr lang="es-EC" sz="1800" dirty="0"/>
              <a:t>Pueden haber diferentes ideas, inversiones de diverso monto, tecnologías, metodologías, distintos enfoques, pero todas ellas destinadas a resolver las necesidades del ser humano en todas sus facetas. </a:t>
            </a:r>
          </a:p>
          <a:p>
            <a:pPr algn="just">
              <a:defRPr/>
            </a:pPr>
            <a:r>
              <a:rPr lang="es-EC" sz="1800" dirty="0"/>
              <a:t>El proyecto de inversión se puede describir como un plan que, si se le asigna determinada cantidad de recursos monetarios y se le proporcionan insumos de varios tipos, podría producir un bien o un servicio a la vez que generara rentabilidad sobre los recursos aportados a él. </a:t>
            </a:r>
          </a:p>
          <a:p>
            <a:pPr algn="just">
              <a:defRPr/>
            </a:pPr>
            <a:r>
              <a:rPr lang="es-EC" sz="1800" dirty="0"/>
              <a:t>La evaluación de un proyecto de inversión, tiene por objeto conocer su rentabilidad económica y social, de tal manera que asegure resolver una necesidad humana en forma eficiente, segura y rentable. Solo así es posible asignar los escasos recursos económicos a la mejor alternativa.</a:t>
            </a:r>
          </a:p>
          <a:p>
            <a:pPr>
              <a:defRPr/>
            </a:pPr>
            <a:endParaRPr lang="es-ES_tradnl" sz="18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1" end="1"/>
                                            </p:txEl>
                                          </p:spTgt>
                                        </p:tgtEl>
                                        <p:attrNameLst>
                                          <p:attrName>style.visibility</p:attrName>
                                        </p:attrNameLst>
                                      </p:cBhvr>
                                      <p:to>
                                        <p:strVal val="visible"/>
                                      </p:to>
                                    </p:set>
                                    <p:anim calcmode="lin" valueType="num">
                                      <p:cBhvr additive="base">
                                        <p:cTn id="13" dur="500" fill="hold"/>
                                        <p:tgtEl>
                                          <p:spTgt spid="10243">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2" end="2"/>
                                            </p:txEl>
                                          </p:spTgt>
                                        </p:tgtEl>
                                        <p:attrNameLst>
                                          <p:attrName>style.visibility</p:attrName>
                                        </p:attrNameLst>
                                      </p:cBhvr>
                                      <p:to>
                                        <p:strVal val="visible"/>
                                      </p:to>
                                    </p:set>
                                    <p:anim calcmode="lin" valueType="num">
                                      <p:cBhvr additive="base">
                                        <p:cTn id="19"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0243">
                                            <p:txEl>
                                              <p:pRg st="3" end="3"/>
                                            </p:txEl>
                                          </p:spTgt>
                                        </p:tgtEl>
                                        <p:attrNameLst>
                                          <p:attrName>style.visibility</p:attrName>
                                        </p:attrNameLst>
                                      </p:cBhvr>
                                      <p:to>
                                        <p:strVal val="visible"/>
                                      </p:to>
                                    </p:set>
                                    <p:anim calcmode="lin" valueType="num">
                                      <p:cBhvr additive="base">
                                        <p:cTn id="25" dur="500" fill="hold"/>
                                        <p:tgtEl>
                                          <p:spTgt spid="10243">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0243">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theme/theme1.xml><?xml version="1.0" encoding="utf-8"?>
<a:theme xmlns:a="http://schemas.openxmlformats.org/drawingml/2006/main" name="Azure">
  <a:themeElements>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fontScheme name="Azur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zure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Azure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Azure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C:\Archivos de programa\Microsoft Office\Templates\Presentation Designs\Azure.pot</Template>
  <TotalTime>3387</TotalTime>
  <Words>3798</Words>
  <Application>Microsoft Office PowerPoint</Application>
  <PresentationFormat>Presentación en pantalla (4:3)</PresentationFormat>
  <Paragraphs>436</Paragraphs>
  <Slides>47</Slides>
  <Notes>3</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47</vt:i4>
      </vt:variant>
    </vt:vector>
  </HeadingPairs>
  <TitlesOfParts>
    <vt:vector size="53" baseType="lpstr">
      <vt:lpstr>Times New Roman</vt:lpstr>
      <vt:lpstr>Arial</vt:lpstr>
      <vt:lpstr>Wingdings</vt:lpstr>
      <vt:lpstr>MS Gothic</vt:lpstr>
      <vt:lpstr>Monotype Sorts</vt:lpstr>
      <vt:lpstr>Azure</vt:lpstr>
      <vt:lpstr>Diplomado de  Gerencia en Acuicultura EVALUACION DE PROYECTOS ACUICOLAS: ASPECTOS ECONOMICOS Y FINANCIEROS </vt:lpstr>
      <vt:lpstr>Fabrizio Marcillo Morla</vt:lpstr>
      <vt:lpstr>Objetivos del Curso</vt:lpstr>
      <vt:lpstr>Organización del Curso</vt:lpstr>
      <vt:lpstr>Razones para Planificar o para Elaborar Proyecto Financiero</vt:lpstr>
      <vt:lpstr>La Planeación Como Herramienta de  Toma de Decisiones</vt:lpstr>
      <vt:lpstr>La Planeación Como Herramienta de  Toma de Decisiones (cont. I)</vt:lpstr>
      <vt:lpstr>La Planeación Como Herramienta de  Toma de Decisiones (cont. II)</vt:lpstr>
      <vt:lpstr>Definición de Proyecto</vt:lpstr>
      <vt:lpstr>En donde puedo Aplicar la  Evaluación de Proyectos?</vt:lpstr>
      <vt:lpstr>Etapas de un Proyecto de Acuicultura </vt:lpstr>
      <vt:lpstr>Perfil</vt:lpstr>
      <vt:lpstr>Perfil.- Idea</vt:lpstr>
      <vt:lpstr>Perfil.- Detección de Necesidades</vt:lpstr>
      <vt:lpstr>Perfil.- Análisis del Entorno</vt:lpstr>
      <vt:lpstr>Estudios de Prefactibilidad</vt:lpstr>
      <vt:lpstr>Administración del Proyecto</vt:lpstr>
      <vt:lpstr>Estudios de Prefactibilidad</vt:lpstr>
      <vt:lpstr>Estudios de Prefactibilidad (cont.)</vt:lpstr>
      <vt:lpstr>Estudios de Viabilidad  Comercial y Mercado</vt:lpstr>
      <vt:lpstr>Estudios de Viabilidad  Comercial y Mercado (cont. I)</vt:lpstr>
      <vt:lpstr>Estudios de Viabilidad  Comercial y Mercado (cont. II)</vt:lpstr>
      <vt:lpstr>Estudios de Viabilidad  Comercial y Mercado (cont. III)</vt:lpstr>
      <vt:lpstr>Estudio Macroeconómico</vt:lpstr>
      <vt:lpstr>Estudio Macroeconómico (cont. I)</vt:lpstr>
      <vt:lpstr>Estudio Macroeconómico (cont. II)</vt:lpstr>
      <vt:lpstr>Estudio del País</vt:lpstr>
      <vt:lpstr>Estudio de Viabilidad Técnica</vt:lpstr>
      <vt:lpstr>Estudio de Viabilidad Técnica (cont.)</vt:lpstr>
      <vt:lpstr>Estudio de Viabilidad Legal</vt:lpstr>
      <vt:lpstr>Estudio de Viabilidad de Gestión</vt:lpstr>
      <vt:lpstr>Estudio de Viabilidad de Gestión (cont.)</vt:lpstr>
      <vt:lpstr>Estudio de Viabilidad de  Impacto Ambiental</vt:lpstr>
      <vt:lpstr>Estudio de Viabilidad  Financiera</vt:lpstr>
      <vt:lpstr>Plan de Inversiones en  Operaciones Acuícolas</vt:lpstr>
      <vt:lpstr>Inversiones en  Activos Fijos</vt:lpstr>
      <vt:lpstr>Inversiones en  Activos Fijos (cont. I)</vt:lpstr>
      <vt:lpstr>Inversiones en Activos Fijos  (cont. II) Depreciación</vt:lpstr>
      <vt:lpstr>Inversiones en  Activos Intangibles</vt:lpstr>
      <vt:lpstr>Inversiones en  Activos Intangibles (cont.)</vt:lpstr>
      <vt:lpstr>Inversiones en  Capital de Trabajo</vt:lpstr>
      <vt:lpstr>Inversiones en Capital de Trabajo (cont. I)</vt:lpstr>
      <vt:lpstr>Inversiones en Capital de Trabajo  (cont. II)</vt:lpstr>
      <vt:lpstr>Valores ya Desembolsados</vt:lpstr>
      <vt:lpstr>Valores de Desecho</vt:lpstr>
      <vt:lpstr>Estructura de Costos y Egresos en Sistemas de Producción Acuícola</vt:lpstr>
      <vt:lpstr>Estructura de Costos y Egresos en Sistemas de Producción Acuícola</vt:lpstr>
    </vt:vector>
  </TitlesOfParts>
  <Company>Barcillo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Barcillo Barzinister</dc:creator>
  <cp:lastModifiedBy>Administrador</cp:lastModifiedBy>
  <cp:revision>545</cp:revision>
  <cp:lastPrinted>1601-01-01T00:00:00Z</cp:lastPrinted>
  <dcterms:created xsi:type="dcterms:W3CDTF">2002-07-19T11:47:45Z</dcterms:created>
  <dcterms:modified xsi:type="dcterms:W3CDTF">2010-02-01T16:07:17Z</dcterms:modified>
</cp:coreProperties>
</file>