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9"/>
  </p:notesMasterIdLst>
  <p:handoutMasterIdLst>
    <p:handoutMasterId r:id="rId50"/>
  </p:handoutMasterIdLst>
  <p:sldIdLst>
    <p:sldId id="256" r:id="rId2"/>
    <p:sldId id="304"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66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autoAdjust="0"/>
    <p:restoredTop sz="94660" autoAdjust="0"/>
  </p:normalViewPr>
  <p:slideViewPr>
    <p:cSldViewPr>
      <p:cViewPr>
        <p:scale>
          <a:sx n="50" d="100"/>
          <a:sy n="50" d="100"/>
        </p:scale>
        <p:origin x="-132" y="-4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583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7EEB5E7-E510-4BCD-A2DF-9C2247770A19}"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512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875EA4B-4D76-433E-ACED-59568E6DA608}"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018298E-21EC-48B1-9E33-FF2B0D759F62}" type="slidenum">
              <a:rPr lang="es-ES_tradnl" smtClean="0"/>
              <a:pPr/>
              <a:t>1</a:t>
            </a:fld>
            <a:endParaRPr lang="es-ES_tradnl"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s-ES_tradn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noFill/>
          <a:ln/>
        </p:spPr>
        <p:txBody>
          <a:bodyPr/>
          <a:lstStyle/>
          <a:p>
            <a:endParaRPr lang="es-US" smtClean="0"/>
          </a:p>
        </p:txBody>
      </p:sp>
      <p:sp>
        <p:nvSpPr>
          <p:cNvPr id="62468" name="3 Marcador de número de diapositiva"/>
          <p:cNvSpPr>
            <a:spLocks noGrp="1"/>
          </p:cNvSpPr>
          <p:nvPr>
            <p:ph type="sldNum" sz="quarter" idx="5"/>
          </p:nvPr>
        </p:nvSpPr>
        <p:spPr>
          <a:noFill/>
        </p:spPr>
        <p:txBody>
          <a:bodyPr/>
          <a:lstStyle/>
          <a:p>
            <a:fld id="{561BD4DB-DE28-42F6-A9FC-538508575ED0}" type="slidenum">
              <a:rPr lang="es-ES_tradnl" smtClean="0"/>
              <a:pPr/>
              <a:t>2</a:t>
            </a:fld>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DE708E7-120B-489A-96F9-4DBF7173001F}" type="slidenum">
              <a:rPr lang="en-US" smtClean="0"/>
              <a:pPr/>
              <a:t>3</a:t>
            </a:fld>
            <a:endParaRPr lang="en-US"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s-ES_tradn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34195EA1-2B75-4C95-AB41-E22B0E47B389}"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9E84DB4D-6D8D-44A6-8643-DFCF79C6EF33}" type="slidenum">
              <a:rPr lang="es-ES_tradnl"/>
              <a:pPr>
                <a:defRPr/>
              </a:pPr>
              <a:t>‹Nº›</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683DF760-6569-4EB2-B10E-237627BA376A}" type="slidenum">
              <a:rPr lang="es-ES_tradnl"/>
              <a:pPr>
                <a:defRPr/>
              </a:pPr>
              <a:t>‹Nº›</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S"/>
          </a:p>
        </p:txBody>
      </p:sp>
      <p:sp>
        <p:nvSpPr>
          <p:cNvPr id="3" name="2 Marcador de tabla"/>
          <p:cNvSpPr>
            <a:spLocks noGrp="1"/>
          </p:cNvSpPr>
          <p:nvPr>
            <p:ph type="tbl" idx="1"/>
          </p:nvPr>
        </p:nvSpPr>
        <p:spPr>
          <a:xfrm>
            <a:off x="1169988" y="1946275"/>
            <a:ext cx="7772400" cy="4114800"/>
          </a:xfrm>
        </p:spPr>
        <p:txBody>
          <a:bodyPr/>
          <a:lstStyle/>
          <a:p>
            <a:pPr lvl="0"/>
            <a:endParaRPr lang="es-U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49677EF8-D09E-4BFA-97CC-500975D9A237}"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9E359926-08C4-4B33-ADC5-80632941C039}" type="slidenum">
              <a:rPr lang="es-ES_tradnl"/>
              <a:pPr>
                <a:defRPr/>
              </a:pPr>
              <a:t>‹Nº›</a:t>
            </a:fld>
            <a:endParaRPr lang="es-ES_tradn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C63CADB2-8839-432C-9DDF-AF8824B84587}" type="slidenum">
              <a:rPr lang="es-ES_tradnl"/>
              <a:pPr>
                <a:defRPr/>
              </a:pPr>
              <a:t>‹Nº›</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A3E01C9A-746A-4569-AD4A-9B116950BF8E}" type="slidenum">
              <a:rPr lang="es-ES_tradnl"/>
              <a:pPr>
                <a:defRPr/>
              </a:pPr>
              <a:t>‹Nº›</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3390862F-B2D4-41F9-AAA7-710397B3A6BD}" type="slidenum">
              <a:rPr lang="es-ES_tradnl"/>
              <a:pPr>
                <a:defRPr/>
              </a:pPr>
              <a:t>‹Nº›</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B7ADA6BD-54BA-4809-846C-EAE8835B947E}" type="slidenum">
              <a:rPr lang="es-ES_tradnl"/>
              <a:pPr>
                <a:defRPr/>
              </a:pPr>
              <a:t>‹Nº›</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360CB9B1-0F54-4918-9CBF-847559BDFE7E}" type="slidenum">
              <a:rPr lang="es-ES_tradnl"/>
              <a:pPr>
                <a:defRPr/>
              </a:pPr>
              <a:t>‹Nº›</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6C1E91DB-9FF4-4143-8CA6-6AE5420BE40F}" type="slidenum">
              <a:rPr lang="es-ES_tradnl"/>
              <a:pPr>
                <a:defRPr/>
              </a:pPr>
              <a:t>‹Nº›</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B9262B14-05E3-4CDD-9F78-4A5A042785FC}" type="slidenum">
              <a:rPr lang="es-ES_tradnl"/>
              <a:pPr>
                <a:defRPr/>
              </a:pPr>
              <a:t>‹Nº›</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1033"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mn-lt"/>
              </a:defRPr>
            </a:lvl1pPr>
          </a:lstStyle>
          <a:p>
            <a:pPr>
              <a:defRPr/>
            </a:pPr>
            <a:fld id="{78D42668-AEBA-48E4-BCCD-6DB593765054}" type="slidenum">
              <a:rPr lang="es-ES_tradnl"/>
              <a:pPr>
                <a:defRPr/>
              </a:pPr>
              <a:t>‹Nº›</a:t>
            </a:fld>
            <a:endParaRPr lang="es-ES_tradnl"/>
          </a:p>
        </p:txBody>
      </p:sp>
      <p:sp>
        <p:nvSpPr>
          <p:cNvPr id="2087" name="Rectangle 39"/>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778"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609600"/>
            <a:ext cx="7696200" cy="1676400"/>
          </a:xfrm>
        </p:spPr>
        <p:txBody>
          <a:bodyPr/>
          <a:lstStyle/>
          <a:p>
            <a:pPr eaLnBrk="1" hangingPunct="1"/>
            <a:r>
              <a:rPr lang="es-ES_tradnl" sz="4200" smtClean="0"/>
              <a:t>Diplomado de </a:t>
            </a:r>
            <a:br>
              <a:rPr lang="es-ES_tradnl" sz="4200" smtClean="0"/>
            </a:br>
            <a:r>
              <a:rPr lang="es-ES_tradnl" sz="4200" smtClean="0"/>
              <a:t>Gerencia en Acuicultura</a:t>
            </a:r>
            <a:r>
              <a:rPr lang="es-ES_tradnl" smtClean="0"/>
              <a:t/>
            </a:r>
            <a:br>
              <a:rPr lang="es-ES_tradnl" smtClean="0"/>
            </a:br>
            <a:r>
              <a:rPr lang="en-US" sz="2400" smtClean="0"/>
              <a:t>EVALUACION DE PROYECTOS ACUICOLAS: ASPECTOS ECONOMICOS Y FINANCIEROS</a:t>
            </a:r>
            <a:r>
              <a:rPr lang="es-ES_tradnl" sz="3000" smtClean="0"/>
              <a:t/>
            </a:r>
            <a:br>
              <a:rPr lang="es-ES_tradnl" sz="3000" smtClean="0"/>
            </a:br>
            <a:endParaRPr lang="es-ES_tradnl" sz="3000"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_tradnl" sz="2800" smtClean="0"/>
              <a:t>En donde puedo Aplicar la </a:t>
            </a:r>
            <a:br>
              <a:rPr lang="es-ES_tradnl" sz="2800" smtClean="0"/>
            </a:br>
            <a:r>
              <a:rPr lang="es-ES_tradnl" sz="2800" smtClean="0"/>
              <a:t>Evaluación de Proyectos?</a:t>
            </a:r>
            <a:endParaRPr lang="es-ES_tradnl" smtClean="0"/>
          </a:p>
        </p:txBody>
      </p:sp>
      <p:sp>
        <p:nvSpPr>
          <p:cNvPr id="11267" name="Rectangle 3"/>
          <p:cNvSpPr>
            <a:spLocks noGrp="1" noChangeArrowheads="1"/>
          </p:cNvSpPr>
          <p:nvPr>
            <p:ph type="body" idx="1"/>
          </p:nvPr>
        </p:nvSpPr>
        <p:spPr/>
        <p:txBody>
          <a:bodyPr/>
          <a:lstStyle/>
          <a:p>
            <a:pPr>
              <a:defRPr/>
            </a:pPr>
            <a:r>
              <a:rPr lang="es-EC" sz="1800"/>
              <a:t>Cada estudio de inversión es único, pero la metodología puede adaptarse a cualquier proyecto algunas áreas en que se puede usar:</a:t>
            </a:r>
          </a:p>
          <a:p>
            <a:pPr>
              <a:defRPr/>
            </a:pPr>
            <a:endParaRPr lang="es-ES_tradnl" sz="1800"/>
          </a:p>
          <a:p>
            <a:pPr lvl="1">
              <a:defRPr/>
            </a:pPr>
            <a:r>
              <a:rPr lang="es-ES_tradnl" sz="2000"/>
              <a:t>Instalación de una nueva finca/ planta.</a:t>
            </a:r>
          </a:p>
          <a:p>
            <a:pPr lvl="1">
              <a:defRPr/>
            </a:pPr>
            <a:r>
              <a:rPr lang="es-ES_tradnl" sz="2000"/>
              <a:t>Compra de una nueva finca/planta</a:t>
            </a:r>
          </a:p>
          <a:p>
            <a:pPr lvl="1">
              <a:defRPr/>
            </a:pPr>
            <a:r>
              <a:rPr lang="es-ES_tradnl" sz="2000"/>
              <a:t>Cultivo de una nueva especie en una finca ya existente.</a:t>
            </a:r>
          </a:p>
          <a:p>
            <a:pPr lvl="1">
              <a:defRPr/>
            </a:pPr>
            <a:r>
              <a:rPr lang="es-ES_tradnl" sz="2000"/>
              <a:t>Cultivo de una nueva especie en una nueva finca</a:t>
            </a:r>
          </a:p>
          <a:p>
            <a:pPr lvl="1">
              <a:defRPr/>
            </a:pPr>
            <a:r>
              <a:rPr lang="es-ES_tradnl" sz="2000"/>
              <a:t>Ampliación de la capacidad instalada.</a:t>
            </a:r>
          </a:p>
          <a:p>
            <a:pPr lvl="1">
              <a:defRPr/>
            </a:pPr>
            <a:r>
              <a:rPr lang="es-ES_tradnl" sz="2000"/>
              <a:t>Sustitución de equipos o maquinaria.</a:t>
            </a:r>
          </a:p>
          <a:p>
            <a:pPr lvl="1">
              <a:defRPr/>
            </a:pPr>
            <a:r>
              <a:rPr lang="es-ES_tradnl" sz="2000"/>
              <a:t>Cambio de políticas de manejo / Uso de distintos productos.</a:t>
            </a:r>
          </a:p>
          <a:p>
            <a:pPr lvl="1">
              <a:defRPr/>
            </a:pPr>
            <a:r>
              <a:rPr lang="es-ES_tradnl" sz="2000"/>
              <a:t>Integración o Outsourcing? </a:t>
            </a:r>
          </a:p>
          <a:p>
            <a:pPr>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 calcmode="lin" valueType="num">
                                      <p:cBhvr additive="base">
                                        <p:cTn id="31"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 calcmode="lin" valueType="num">
                                      <p:cBhvr additive="base">
                                        <p:cTn id="37"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7" end="7"/>
                                            </p:txEl>
                                          </p:spTgt>
                                        </p:tgtEl>
                                        <p:attrNameLst>
                                          <p:attrName>style.visibility</p:attrName>
                                        </p:attrNameLst>
                                      </p:cBhvr>
                                      <p:to>
                                        <p:strVal val="visible"/>
                                      </p:to>
                                    </p:set>
                                    <p:anim calcmode="lin" valueType="num">
                                      <p:cBhvr additive="base">
                                        <p:cTn id="43"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267">
                                            <p:txEl>
                                              <p:pRg st="8" end="8"/>
                                            </p:txEl>
                                          </p:spTgt>
                                        </p:tgtEl>
                                        <p:attrNameLst>
                                          <p:attrName>style.visibility</p:attrName>
                                        </p:attrNameLst>
                                      </p:cBhvr>
                                      <p:to>
                                        <p:strVal val="visible"/>
                                      </p:to>
                                    </p:set>
                                    <p:anim calcmode="lin" valueType="num">
                                      <p:cBhvr additive="base">
                                        <p:cTn id="49"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26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1267">
                                            <p:txEl>
                                              <p:pRg st="9" end="9"/>
                                            </p:txEl>
                                          </p:spTgt>
                                        </p:tgtEl>
                                        <p:attrNameLst>
                                          <p:attrName>style.visibility</p:attrName>
                                        </p:attrNameLst>
                                      </p:cBhvr>
                                      <p:to>
                                        <p:strVal val="visible"/>
                                      </p:to>
                                    </p:set>
                                    <p:anim calcmode="lin" valueType="num">
                                      <p:cBhvr additive="base">
                                        <p:cTn id="55" dur="500" fill="hold"/>
                                        <p:tgtEl>
                                          <p:spTgt spid="11267">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26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ES_tradnl" sz="2800" smtClean="0"/>
              <a:t>Etapas de un Proyecto de Acuicultura </a:t>
            </a:r>
            <a:endParaRPr lang="es-ES_tradnl" smtClean="0"/>
          </a:p>
        </p:txBody>
      </p:sp>
      <p:sp>
        <p:nvSpPr>
          <p:cNvPr id="13315" name="Rectangle 3"/>
          <p:cNvSpPr>
            <a:spLocks noGrp="1" noChangeArrowheads="1"/>
          </p:cNvSpPr>
          <p:nvPr>
            <p:ph type="body" idx="1"/>
          </p:nvPr>
        </p:nvSpPr>
        <p:spPr/>
        <p:txBody>
          <a:bodyPr/>
          <a:lstStyle/>
          <a:p>
            <a:pPr>
              <a:defRPr/>
            </a:pPr>
            <a:r>
              <a:rPr lang="es-EC" sz="2000"/>
              <a:t>Se distinguen tres niveles de profundidad en un estudio de evaluación de proyectos:</a:t>
            </a:r>
            <a:endParaRPr lang="es-EC" sz="1800"/>
          </a:p>
          <a:p>
            <a:pPr>
              <a:defRPr/>
            </a:pPr>
            <a:endParaRPr lang="es-ES_tradnl" sz="1800"/>
          </a:p>
          <a:p>
            <a:pPr lvl="1">
              <a:defRPr/>
            </a:pPr>
            <a:r>
              <a:rPr lang="es-ES_tradnl" sz="2400"/>
              <a:t>Perfil</a:t>
            </a:r>
          </a:p>
          <a:p>
            <a:pPr lvl="1">
              <a:defRPr/>
            </a:pPr>
            <a:endParaRPr lang="es-ES_tradnl" sz="2400"/>
          </a:p>
          <a:p>
            <a:pPr lvl="1">
              <a:defRPr/>
            </a:pPr>
            <a:r>
              <a:rPr lang="es-ES_tradnl" sz="2400"/>
              <a:t>Estudios de Prefactibilidad</a:t>
            </a:r>
          </a:p>
          <a:p>
            <a:pPr lvl="1">
              <a:defRPr/>
            </a:pPr>
            <a:endParaRPr lang="es-ES_tradnl" sz="2400"/>
          </a:p>
          <a:p>
            <a:pPr lvl="1">
              <a:defRPr/>
            </a:pPr>
            <a:r>
              <a:rPr lang="es-ES_tradnl" sz="2400"/>
              <a:t>Administración del Proyecto</a:t>
            </a:r>
          </a:p>
          <a:p>
            <a:pPr>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5">
                                            <p:txEl>
                                              <p:pRg st="6" end="6"/>
                                            </p:txEl>
                                          </p:spTgt>
                                        </p:tgtEl>
                                        <p:attrNameLst>
                                          <p:attrName>style.visibility</p:attrName>
                                        </p:attrNameLst>
                                      </p:cBhvr>
                                      <p:to>
                                        <p:strVal val="visible"/>
                                      </p:to>
                                    </p:set>
                                    <p:anim calcmode="lin" valueType="num">
                                      <p:cBhvr additive="base">
                                        <p:cTn id="25" dur="500" fill="hold"/>
                                        <p:tgtEl>
                                          <p:spTgt spid="13315">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_tradnl" sz="2800" smtClean="0"/>
              <a:t>Perfil</a:t>
            </a:r>
            <a:endParaRPr lang="es-ES_tradnl" smtClean="0"/>
          </a:p>
        </p:txBody>
      </p:sp>
      <p:sp>
        <p:nvSpPr>
          <p:cNvPr id="14339" name="Rectangle 3"/>
          <p:cNvSpPr>
            <a:spLocks noGrp="1" noChangeArrowheads="1"/>
          </p:cNvSpPr>
          <p:nvPr>
            <p:ph type="body" idx="1"/>
          </p:nvPr>
        </p:nvSpPr>
        <p:spPr/>
        <p:txBody>
          <a:bodyPr/>
          <a:lstStyle/>
          <a:p>
            <a:pPr algn="just">
              <a:defRPr/>
            </a:pPr>
            <a:r>
              <a:rPr lang="es-EC" sz="2000"/>
              <a:t>El nivel más simple de la evaluación (gran visión/identificación idea)</a:t>
            </a:r>
          </a:p>
          <a:p>
            <a:pPr algn="just">
              <a:defRPr/>
            </a:pPr>
            <a:r>
              <a:rPr lang="es-EC" sz="2000"/>
              <a:t>Información existente, sentido común, experiencia y </a:t>
            </a:r>
            <a:r>
              <a:rPr lang="es-EC" sz="2000" b="1"/>
              <a:t>“</a:t>
            </a:r>
            <a:r>
              <a:rPr lang="en-US" sz="2000"/>
              <a:t>feeling</a:t>
            </a:r>
            <a:r>
              <a:rPr lang="es-EC" sz="2000" b="1"/>
              <a:t>”</a:t>
            </a:r>
            <a:r>
              <a:rPr lang="es-EC" sz="2000"/>
              <a:t>.</a:t>
            </a:r>
          </a:p>
          <a:p>
            <a:pPr algn="just">
              <a:defRPr/>
            </a:pPr>
            <a:r>
              <a:rPr lang="es-EC" sz="2000"/>
              <a:t>Cálculos </a:t>
            </a:r>
            <a:r>
              <a:rPr lang="es-EC" sz="2000" u="sng"/>
              <a:t>globales</a:t>
            </a:r>
            <a:r>
              <a:rPr lang="es-EC" sz="2000"/>
              <a:t> de las inversiones, los costos y los ingresos.</a:t>
            </a:r>
          </a:p>
          <a:p>
            <a:pPr algn="just">
              <a:defRPr/>
            </a:pPr>
            <a:r>
              <a:rPr lang="es-EC" sz="2000"/>
              <a:t>No entrar a  investigaciones de campo.</a:t>
            </a:r>
          </a:p>
          <a:p>
            <a:pPr>
              <a:defRPr/>
            </a:pPr>
            <a:r>
              <a:rPr lang="es-EC" sz="2000"/>
              <a:t>Deja mas incógnitas que respuestas. </a:t>
            </a:r>
          </a:p>
          <a:p>
            <a:pPr>
              <a:defRPr/>
            </a:pPr>
            <a:r>
              <a:rPr lang="es-EC" sz="2000"/>
              <a:t>Investigación a incógnitas en la siguiente fase.</a:t>
            </a:r>
          </a:p>
          <a:p>
            <a:pPr>
              <a:defRPr/>
            </a:pPr>
            <a:r>
              <a:rPr lang="es-EC" sz="2000"/>
              <a:t>Objetivo: filtrar a </a:t>
            </a:r>
            <a:r>
              <a:rPr lang="es-EC" sz="2000" u="sng"/>
              <a:t>bajo costo</a:t>
            </a:r>
            <a:r>
              <a:rPr lang="es-EC" sz="2000"/>
              <a:t> proyectos que, que serían descartados en siguiente fase </a:t>
            </a:r>
            <a:r>
              <a:rPr lang="es-EC" sz="2000">
                <a:ea typeface="MS Gothic" pitchFamily="49" charset="-128"/>
              </a:rPr>
              <a:t>⇒</a:t>
            </a:r>
            <a:r>
              <a:rPr lang="es-EC" sz="2000"/>
              <a:t> con un mayor costo</a:t>
            </a:r>
            <a:endParaRPr lang="es-ES_tradnl" sz="2000"/>
          </a:p>
          <a:p>
            <a:pPr>
              <a:defRPr/>
            </a:pPr>
            <a:r>
              <a:rPr lang="es-EC" sz="2000"/>
              <a:t>Principales pasos en esta etapa:</a:t>
            </a:r>
          </a:p>
          <a:p>
            <a:pPr lvl="1">
              <a:defRPr/>
            </a:pPr>
            <a:r>
              <a:rPr lang="es-EC" sz="1800"/>
              <a:t>La idea del proyecto, </a:t>
            </a:r>
          </a:p>
          <a:p>
            <a:pPr lvl="1">
              <a:defRPr/>
            </a:pPr>
            <a:r>
              <a:rPr lang="es-EC" sz="1800"/>
              <a:t>Detección de necesidades </a:t>
            </a:r>
          </a:p>
          <a:p>
            <a:pPr lvl="1">
              <a:defRPr/>
            </a:pPr>
            <a:r>
              <a:rPr lang="es-EC" sz="1800"/>
              <a:t>Análisis del entorno.</a:t>
            </a:r>
          </a:p>
          <a:p>
            <a:pPr algn="just">
              <a:defRPr/>
            </a:pP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39">
                                            <p:txEl>
                                              <p:pRg st="6" end="6"/>
                                            </p:txEl>
                                          </p:spTgt>
                                        </p:tgtEl>
                                        <p:attrNameLst>
                                          <p:attrName>style.visibility</p:attrName>
                                        </p:attrNameLst>
                                      </p:cBhvr>
                                      <p:to>
                                        <p:strVal val="visible"/>
                                      </p:to>
                                    </p:set>
                                    <p:anim calcmode="lin" valueType="num">
                                      <p:cBhvr additive="base">
                                        <p:cTn id="43" dur="500" fill="hold"/>
                                        <p:tgtEl>
                                          <p:spTgt spid="1433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3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4339">
                                            <p:txEl>
                                              <p:pRg st="7" end="7"/>
                                            </p:txEl>
                                          </p:spTgt>
                                        </p:tgtEl>
                                        <p:attrNameLst>
                                          <p:attrName>style.visibility</p:attrName>
                                        </p:attrNameLst>
                                      </p:cBhvr>
                                      <p:to>
                                        <p:strVal val="visible"/>
                                      </p:to>
                                    </p:set>
                                    <p:anim calcmode="lin" valueType="num">
                                      <p:cBhvr additive="base">
                                        <p:cTn id="49" dur="500" fill="hold"/>
                                        <p:tgtEl>
                                          <p:spTgt spid="1433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4339">
                                            <p:txEl>
                                              <p:pRg st="7" end="7"/>
                                            </p:txEl>
                                          </p:spTgt>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14339">
                                            <p:txEl>
                                              <p:pRg st="8" end="8"/>
                                            </p:txEl>
                                          </p:spTgt>
                                        </p:tgtEl>
                                        <p:attrNameLst>
                                          <p:attrName>style.visibility</p:attrName>
                                        </p:attrNameLst>
                                      </p:cBhvr>
                                      <p:to>
                                        <p:strVal val="visible"/>
                                      </p:to>
                                    </p:set>
                                    <p:anim calcmode="lin" valueType="num">
                                      <p:cBhvr additive="base">
                                        <p:cTn id="53" dur="500" fill="hold"/>
                                        <p:tgtEl>
                                          <p:spTgt spid="14339">
                                            <p:txEl>
                                              <p:pRg st="8" end="8"/>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4339">
                                            <p:txEl>
                                              <p:pRg st="8" end="8"/>
                                            </p:txEl>
                                          </p:spTgt>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14339">
                                            <p:txEl>
                                              <p:pRg st="9" end="9"/>
                                            </p:txEl>
                                          </p:spTgt>
                                        </p:tgtEl>
                                        <p:attrNameLst>
                                          <p:attrName>style.visibility</p:attrName>
                                        </p:attrNameLst>
                                      </p:cBhvr>
                                      <p:to>
                                        <p:strVal val="visible"/>
                                      </p:to>
                                    </p:set>
                                    <p:anim calcmode="lin" valueType="num">
                                      <p:cBhvr additive="base">
                                        <p:cTn id="57" dur="500" fill="hold"/>
                                        <p:tgtEl>
                                          <p:spTgt spid="14339">
                                            <p:txEl>
                                              <p:pRg st="9" end="9"/>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14339">
                                            <p:txEl>
                                              <p:pRg st="9" end="9"/>
                                            </p:txEl>
                                          </p:spTgt>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14339">
                                            <p:txEl>
                                              <p:pRg st="10" end="10"/>
                                            </p:txEl>
                                          </p:spTgt>
                                        </p:tgtEl>
                                        <p:attrNameLst>
                                          <p:attrName>style.visibility</p:attrName>
                                        </p:attrNameLst>
                                      </p:cBhvr>
                                      <p:to>
                                        <p:strVal val="visible"/>
                                      </p:to>
                                    </p:set>
                                    <p:anim calcmode="lin" valueType="num">
                                      <p:cBhvr additive="base">
                                        <p:cTn id="61" dur="500" fill="hold"/>
                                        <p:tgtEl>
                                          <p:spTgt spid="14339">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4339">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s-ES_tradnl" sz="2800" smtClean="0"/>
              <a:t>Perfil.- Idea</a:t>
            </a:r>
            <a:endParaRPr lang="es-ES_tradnl" smtClean="0"/>
          </a:p>
        </p:txBody>
      </p:sp>
      <p:sp>
        <p:nvSpPr>
          <p:cNvPr id="33795" name="Rectangle 3"/>
          <p:cNvSpPr>
            <a:spLocks noGrp="1" noChangeArrowheads="1"/>
          </p:cNvSpPr>
          <p:nvPr>
            <p:ph type="body" idx="1"/>
          </p:nvPr>
        </p:nvSpPr>
        <p:spPr/>
        <p:txBody>
          <a:bodyPr/>
          <a:lstStyle/>
          <a:p>
            <a:pPr algn="just">
              <a:defRPr/>
            </a:pPr>
            <a:r>
              <a:rPr lang="es-EC" sz="2000"/>
              <a:t>Todo empieza con una idea. </a:t>
            </a:r>
          </a:p>
          <a:p>
            <a:pPr algn="just">
              <a:defRPr/>
            </a:pPr>
            <a:r>
              <a:rPr lang="es-EC" sz="2000"/>
              <a:t>Cada una de las etapas siguientes es una profundización de la idea inicial</a:t>
            </a:r>
          </a:p>
          <a:p>
            <a:pPr lvl="1" algn="just">
              <a:defRPr/>
            </a:pPr>
            <a:r>
              <a:rPr lang="es-EC" sz="1800"/>
              <a:t>Conocimiento.</a:t>
            </a:r>
          </a:p>
          <a:p>
            <a:pPr lvl="1" algn="just">
              <a:defRPr/>
            </a:pPr>
            <a:r>
              <a:rPr lang="es-EC" sz="1800"/>
              <a:t>Investigación.</a:t>
            </a:r>
          </a:p>
          <a:p>
            <a:pPr lvl="1" algn="just">
              <a:defRPr/>
            </a:pPr>
            <a:r>
              <a:rPr lang="es-EC" sz="1800"/>
              <a:t>Análisis. </a:t>
            </a:r>
          </a:p>
          <a:p>
            <a:pPr algn="just">
              <a:defRPr/>
            </a:pPr>
            <a:r>
              <a:rPr lang="es-EC" sz="1800"/>
              <a:t>No importa de donde provenga la idea. La misma semilla puede dar diferentes frutos en diferentes mentes. </a:t>
            </a:r>
          </a:p>
          <a:p>
            <a:pPr algn="just">
              <a:defRPr/>
            </a:pPr>
            <a:r>
              <a:rPr lang="es-EC" sz="1800"/>
              <a:t>Lo importante es que al fin esta semilla de idea se concreta en un plan general que debe de tener un marco de desarrollo específico de donde el proyecto surgirá. </a:t>
            </a:r>
          </a:p>
          <a:p>
            <a:pPr algn="just">
              <a:defRPr/>
            </a:pPr>
            <a:endParaRPr lang="es-EC" sz="1800"/>
          </a:p>
          <a:p>
            <a:pPr algn="just">
              <a:defRPr/>
            </a:pPr>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calcmode="lin" valueType="num">
                                      <p:cBhvr additive="base">
                                        <p:cTn id="17"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379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3795">
                                            <p:txEl>
                                              <p:pRg st="3" end="3"/>
                                            </p:txEl>
                                          </p:spTgt>
                                        </p:tgtEl>
                                        <p:attrNameLst>
                                          <p:attrName>style.visibility</p:attrName>
                                        </p:attrNameLst>
                                      </p:cBhvr>
                                      <p:to>
                                        <p:strVal val="visible"/>
                                      </p:to>
                                    </p:set>
                                    <p:anim calcmode="lin" valueType="num">
                                      <p:cBhvr additive="base">
                                        <p:cTn id="21"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37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 calcmode="lin" valueType="num">
                                      <p:cBhvr additive="base">
                                        <p:cTn id="25"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795">
                                            <p:txEl>
                                              <p:pRg st="5" end="5"/>
                                            </p:txEl>
                                          </p:spTgt>
                                        </p:tgtEl>
                                        <p:attrNameLst>
                                          <p:attrName>style.visibility</p:attrName>
                                        </p:attrNameLst>
                                      </p:cBhvr>
                                      <p:to>
                                        <p:strVal val="visible"/>
                                      </p:to>
                                    </p:set>
                                    <p:anim calcmode="lin" valueType="num">
                                      <p:cBhvr additive="base">
                                        <p:cTn id="31" dur="500" fill="hold"/>
                                        <p:tgtEl>
                                          <p:spTgt spid="337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795">
                                            <p:txEl>
                                              <p:pRg st="6" end="6"/>
                                            </p:txEl>
                                          </p:spTgt>
                                        </p:tgtEl>
                                        <p:attrNameLst>
                                          <p:attrName>style.visibility</p:attrName>
                                        </p:attrNameLst>
                                      </p:cBhvr>
                                      <p:to>
                                        <p:strVal val="visible"/>
                                      </p:to>
                                    </p:set>
                                    <p:anim calcmode="lin" valueType="num">
                                      <p:cBhvr additive="base">
                                        <p:cTn id="37" dur="500" fill="hold"/>
                                        <p:tgtEl>
                                          <p:spTgt spid="3379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37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s-ES_tradnl" sz="2800" smtClean="0"/>
              <a:t>Perfil.- Detección de Necesidades</a:t>
            </a:r>
            <a:endParaRPr lang="es-ES_tradnl" smtClean="0"/>
          </a:p>
        </p:txBody>
      </p:sp>
      <p:sp>
        <p:nvSpPr>
          <p:cNvPr id="34819" name="Rectangle 3"/>
          <p:cNvSpPr>
            <a:spLocks noGrp="1" noChangeArrowheads="1"/>
          </p:cNvSpPr>
          <p:nvPr>
            <p:ph type="body" idx="1"/>
          </p:nvPr>
        </p:nvSpPr>
        <p:spPr/>
        <p:txBody>
          <a:bodyPr/>
          <a:lstStyle/>
          <a:p>
            <a:pPr algn="just">
              <a:defRPr/>
            </a:pPr>
            <a:r>
              <a:rPr lang="es-EC" sz="2000"/>
              <a:t>Depende grandemente de las experiencias del generador del proyecto.</a:t>
            </a:r>
          </a:p>
          <a:p>
            <a:pPr algn="just">
              <a:defRPr/>
            </a:pPr>
            <a:r>
              <a:rPr lang="es-EC" sz="2000"/>
              <a:t>En esta fase se asumen muchas cosas que se desconocen basados en las experiencias y gustos particulares.</a:t>
            </a:r>
          </a:p>
          <a:p>
            <a:pPr algn="just">
              <a:defRPr/>
            </a:pPr>
            <a:r>
              <a:rPr lang="es-EC" sz="2000"/>
              <a:t>No hay un estudio de mercado formal, pero se estima en forma general cual será la reacción del mismo al producto que el proyecto brindará. </a:t>
            </a:r>
          </a:p>
          <a:p>
            <a:pPr algn="just">
              <a:defRPr/>
            </a:pPr>
            <a:r>
              <a:rPr lang="es-EC" sz="2000"/>
              <a:t>No se sabe de exactamente que precio o que volumen de ventas se pueda conseguir, pero se estiman de manera general. </a:t>
            </a:r>
          </a:p>
          <a:p>
            <a:pPr algn="just">
              <a:defRPr/>
            </a:pPr>
            <a:r>
              <a:rPr lang="es-EC" sz="2000"/>
              <a:t>Puede que no se sepa si el producto se pueda cultivar / elaborar, pero hay la posibilidad de que pueda ser así. </a:t>
            </a:r>
          </a:p>
          <a:p>
            <a:pPr algn="just">
              <a:defRPr/>
            </a:pP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 calcmode="lin" valueType="num">
                                      <p:cBhvr additive="base">
                                        <p:cTn id="25"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 calcmode="lin" valueType="num">
                                      <p:cBhvr additive="base">
                                        <p:cTn id="31"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r>
              <a:rPr lang="es-ES_tradnl" sz="2800" smtClean="0"/>
              <a:t>Perfil.- Análisis del Entorno</a:t>
            </a:r>
            <a:endParaRPr lang="es-ES_tradnl" smtClean="0"/>
          </a:p>
        </p:txBody>
      </p:sp>
      <p:sp>
        <p:nvSpPr>
          <p:cNvPr id="35843" name="Rectangle 1027"/>
          <p:cNvSpPr>
            <a:spLocks noGrp="1" noChangeArrowheads="1"/>
          </p:cNvSpPr>
          <p:nvPr>
            <p:ph type="body" idx="1"/>
          </p:nvPr>
        </p:nvSpPr>
        <p:spPr/>
        <p:txBody>
          <a:bodyPr/>
          <a:lstStyle/>
          <a:p>
            <a:pPr algn="just">
              <a:defRPr/>
            </a:pPr>
            <a:r>
              <a:rPr lang="es-EC" sz="2000"/>
              <a:t>El análisis del entorno corresponde a un análisis de prefactibilidad preliminar. </a:t>
            </a:r>
          </a:p>
          <a:p>
            <a:pPr algn="just">
              <a:defRPr/>
            </a:pPr>
            <a:endParaRPr lang="es-EC" sz="2000"/>
          </a:p>
          <a:p>
            <a:pPr algn="just">
              <a:defRPr/>
            </a:pPr>
            <a:r>
              <a:rPr lang="es-EC" sz="2000"/>
              <a:t>Se puede consultar personas versadas en las diferentes disciplinas.</a:t>
            </a:r>
          </a:p>
          <a:p>
            <a:pPr algn="just">
              <a:defRPr/>
            </a:pPr>
            <a:endParaRPr lang="es-EC" sz="2000"/>
          </a:p>
          <a:p>
            <a:pPr algn="just">
              <a:defRPr/>
            </a:pPr>
            <a:r>
              <a:rPr lang="es-EC" sz="2000"/>
              <a:t>No se incurre en los costos de este estudio.</a:t>
            </a:r>
            <a:endParaRPr lang="es-EC"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anim calcmode="lin" valueType="num">
                                      <p:cBhvr additive="base">
                                        <p:cTn id="19"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s-ES_tradnl" sz="2800" smtClean="0"/>
              <a:t>Estudios de Prefactibilidad</a:t>
            </a:r>
            <a:endParaRPr lang="es-ES_tradnl" smtClean="0"/>
          </a:p>
        </p:txBody>
      </p:sp>
      <p:sp>
        <p:nvSpPr>
          <p:cNvPr id="15363" name="Rectangle 3"/>
          <p:cNvSpPr>
            <a:spLocks noGrp="1" noChangeArrowheads="1"/>
          </p:cNvSpPr>
          <p:nvPr>
            <p:ph type="body" idx="1"/>
          </p:nvPr>
        </p:nvSpPr>
        <p:spPr/>
        <p:txBody>
          <a:bodyPr/>
          <a:lstStyle/>
          <a:p>
            <a:pPr algn="just">
              <a:defRPr/>
            </a:pPr>
            <a:endParaRPr lang="es-EC" sz="1800"/>
          </a:p>
          <a:p>
            <a:pPr>
              <a:defRPr/>
            </a:pPr>
            <a:r>
              <a:rPr lang="es-EC" sz="2000"/>
              <a:t>Profundiza la investigación en fuentes secundarias y primarias en las áreas relacionadas</a:t>
            </a:r>
          </a:p>
          <a:p>
            <a:pPr>
              <a:defRPr/>
            </a:pPr>
            <a:r>
              <a:rPr lang="es-EC" sz="2000"/>
              <a:t>Da respuestas a las incógnitas de la fase anterior</a:t>
            </a:r>
          </a:p>
          <a:p>
            <a:pPr>
              <a:defRPr/>
            </a:pPr>
            <a:r>
              <a:rPr lang="es-EC" sz="2000"/>
              <a:t>Se plantea la tecnología que se piensa utilizar</a:t>
            </a:r>
          </a:p>
          <a:p>
            <a:pPr>
              <a:defRPr/>
            </a:pPr>
            <a:r>
              <a:rPr lang="es-EC" sz="2000"/>
              <a:t>Se determinan los costos y la rentabilidad esperada</a:t>
            </a:r>
          </a:p>
          <a:p>
            <a:pPr>
              <a:defRPr/>
            </a:pPr>
            <a:r>
              <a:rPr lang="es-EC" sz="2000"/>
              <a:t>Es la base en que nos apoyamos para tomar la decisión. </a:t>
            </a:r>
          </a:p>
          <a:p>
            <a:pPr>
              <a:defRPr/>
            </a:pPr>
            <a:endParaRPr lang="es-EC" sz="2000"/>
          </a:p>
          <a:p>
            <a:pPr>
              <a:defRPr/>
            </a:pP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 calcmode="lin" valueType="num">
                                      <p:cBhvr additive="base">
                                        <p:cTn id="25"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5" end="5"/>
                                            </p:txEl>
                                          </p:spTgt>
                                        </p:tgtEl>
                                        <p:attrNameLst>
                                          <p:attrName>style.visibility</p:attrName>
                                        </p:attrNameLst>
                                      </p:cBhvr>
                                      <p:to>
                                        <p:strVal val="visible"/>
                                      </p:to>
                                    </p:set>
                                    <p:anim calcmode="lin" valueType="num">
                                      <p:cBhvr additive="base">
                                        <p:cTn id="31"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_tradnl" sz="2800" smtClean="0"/>
              <a:t>Administración del Proyecto</a:t>
            </a:r>
            <a:endParaRPr lang="es-ES_tradnl" smtClean="0"/>
          </a:p>
        </p:txBody>
      </p:sp>
      <p:sp>
        <p:nvSpPr>
          <p:cNvPr id="16387" name="Rectangle 3"/>
          <p:cNvSpPr>
            <a:spLocks noGrp="1" noChangeArrowheads="1"/>
          </p:cNvSpPr>
          <p:nvPr>
            <p:ph type="body" idx="1"/>
          </p:nvPr>
        </p:nvSpPr>
        <p:spPr/>
        <p:txBody>
          <a:bodyPr/>
          <a:lstStyle/>
          <a:p>
            <a:pPr algn="just">
              <a:defRPr/>
            </a:pPr>
            <a:r>
              <a:rPr lang="es-EC" sz="2000"/>
              <a:t>Ultimo nivel, y más profundo</a:t>
            </a:r>
          </a:p>
          <a:p>
            <a:pPr algn="just">
              <a:defRPr/>
            </a:pPr>
            <a:r>
              <a:rPr lang="es-EC" sz="2000"/>
              <a:t>Es el proyecto definitivo.</a:t>
            </a:r>
          </a:p>
          <a:p>
            <a:pPr algn="just">
              <a:defRPr/>
            </a:pPr>
            <a:r>
              <a:rPr lang="es-EC" sz="2000"/>
              <a:t>Toda la información del anteproyecto, mas los puntos finos.</a:t>
            </a:r>
          </a:p>
          <a:p>
            <a:pPr algn="just">
              <a:defRPr/>
            </a:pPr>
            <a:r>
              <a:rPr lang="es-EC" sz="2000"/>
              <a:t>Además de evaluar el proyecto se  termina con su administración.</a:t>
            </a:r>
          </a:p>
          <a:p>
            <a:pPr algn="just">
              <a:defRPr/>
            </a:pPr>
            <a:r>
              <a:rPr lang="es-EC" sz="2000"/>
              <a:t>Se pasa de solo papel a la verdadera realidad del mismo</a:t>
            </a:r>
          </a:p>
          <a:p>
            <a:pPr algn="just">
              <a:defRPr/>
            </a:pPr>
            <a:r>
              <a:rPr lang="es-EC" sz="2000"/>
              <a:t>Todas las suposiciones que se deben de ser probadas verdaderas.</a:t>
            </a:r>
          </a:p>
          <a:p>
            <a:pPr algn="just">
              <a:defRPr/>
            </a:pPr>
            <a:r>
              <a:rPr lang="es-EC" sz="2000"/>
              <a:t>No solo presentar canales comercialización sino tener listas las ventas </a:t>
            </a:r>
          </a:p>
          <a:p>
            <a:pPr algn="just">
              <a:defRPr/>
            </a:pPr>
            <a:r>
              <a:rPr lang="es-EC" sz="2000"/>
              <a:t>Actualizar las cotizaciones que se hicieron</a:t>
            </a:r>
          </a:p>
          <a:p>
            <a:pPr algn="just">
              <a:defRPr/>
            </a:pPr>
            <a:r>
              <a:rPr lang="es-EC" sz="2000"/>
              <a:t>Presentar los planos definitivos, diagramas GHANT y PERT.</a:t>
            </a:r>
          </a:p>
          <a:p>
            <a:pPr algn="just">
              <a:defRPr/>
            </a:pPr>
            <a:r>
              <a:rPr lang="es-EC" sz="2000"/>
              <a:t>Termina con presupuesto </a:t>
            </a:r>
            <a:r>
              <a:rPr lang="es-EC" sz="2000">
                <a:ea typeface="MS Gothic" pitchFamily="49" charset="-128"/>
              </a:rPr>
              <a:t>⇒</a:t>
            </a:r>
            <a:r>
              <a:rPr lang="es-EC" sz="2000"/>
              <a:t> medir la eficiencia de la gestión. </a:t>
            </a: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6387">
                                            <p:txEl>
                                              <p:pRg st="9" end="9"/>
                                            </p:txEl>
                                          </p:spTgt>
                                        </p:tgtEl>
                                        <p:attrNameLst>
                                          <p:attrName>style.visibility</p:attrName>
                                        </p:attrNameLst>
                                      </p:cBhvr>
                                      <p:to>
                                        <p:strVal val="visible"/>
                                      </p:to>
                                    </p:set>
                                    <p:anim calcmode="lin" valueType="num">
                                      <p:cBhvr additive="base">
                                        <p:cTn id="61" dur="500" fill="hold"/>
                                        <p:tgtEl>
                                          <p:spTgt spid="1638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638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s-ES_tradnl" sz="2800" smtClean="0"/>
              <a:t>Estudios de Prefactibilidad</a:t>
            </a:r>
            <a:endParaRPr lang="es-ES_tradnl" smtClean="0"/>
          </a:p>
        </p:txBody>
      </p:sp>
      <p:sp>
        <p:nvSpPr>
          <p:cNvPr id="36867" name="Rectangle 3"/>
          <p:cNvSpPr>
            <a:spLocks noGrp="1" noChangeArrowheads="1"/>
          </p:cNvSpPr>
          <p:nvPr>
            <p:ph type="body" idx="1"/>
          </p:nvPr>
        </p:nvSpPr>
        <p:spPr/>
        <p:txBody>
          <a:bodyPr/>
          <a:lstStyle/>
          <a:p>
            <a:pPr algn="just">
              <a:defRPr/>
            </a:pPr>
            <a:r>
              <a:rPr lang="es-EC" sz="2000"/>
              <a:t>Decisión de inversión </a:t>
            </a:r>
            <a:r>
              <a:rPr lang="es-EC" sz="2000">
                <a:ea typeface="MS Gothic" pitchFamily="49" charset="-128"/>
              </a:rPr>
              <a:t>⇒</a:t>
            </a:r>
            <a:r>
              <a:rPr lang="es-EC" sz="2000"/>
              <a:t> estudio previo de ventajas y desventajas</a:t>
            </a:r>
          </a:p>
          <a:p>
            <a:pPr algn="just">
              <a:defRPr/>
            </a:pPr>
            <a:r>
              <a:rPr lang="es-EC" sz="2000"/>
              <a:t>La profundidad del mismo dependede cada proyecto en particular. </a:t>
            </a:r>
          </a:p>
          <a:p>
            <a:pPr algn="just">
              <a:defRPr/>
            </a:pPr>
            <a:r>
              <a:rPr lang="es-EC" sz="2000"/>
              <a:t>Análisis multidisciplinario de varios especialistas. No tomada por una sola persona (enfoque limitado / solo un punto de vista)</a:t>
            </a:r>
          </a:p>
          <a:p>
            <a:pPr algn="just">
              <a:defRPr/>
            </a:pPr>
            <a:r>
              <a:rPr lang="es-EC" sz="2000"/>
              <a:t>Decisión basada en análisis de muchos antecedentes con la aplicación de una metodología lógica que abarque la consideración de </a:t>
            </a:r>
            <a:r>
              <a:rPr lang="es-EC" sz="2000" u="sng"/>
              <a:t>todos los factores</a:t>
            </a:r>
            <a:r>
              <a:rPr lang="es-EC" sz="2000"/>
              <a:t> que afectan al proyecto</a:t>
            </a:r>
            <a:endParaRPr lang="es-EC" sz="1800"/>
          </a:p>
          <a:p>
            <a:pPr>
              <a:defRPr/>
            </a:pPr>
            <a:r>
              <a:rPr lang="es-EC" sz="2000"/>
              <a:t>Varios estudios deben realizarse para evaluar  el proyecto.</a:t>
            </a:r>
          </a:p>
          <a:p>
            <a:pPr>
              <a:defRPr/>
            </a:pPr>
            <a:r>
              <a:rPr lang="es-EC" sz="2000"/>
              <a:t>Cualquiera que resulte negativo </a:t>
            </a:r>
            <a:r>
              <a:rPr lang="es-EC" sz="2000">
                <a:ea typeface="MS Gothic" pitchFamily="49" charset="-128"/>
              </a:rPr>
              <a:t>⇒</a:t>
            </a:r>
            <a:r>
              <a:rPr lang="es-EC" sz="2000"/>
              <a:t> El proyecto no debe de realizarse. (Cadena se rompe por eslabón mas debil)</a:t>
            </a:r>
          </a:p>
          <a:p>
            <a:pPr>
              <a:defRPr/>
            </a:pPr>
            <a:endParaRPr lang="es-EC" sz="2000"/>
          </a:p>
          <a:p>
            <a:pPr algn="r">
              <a:buFont typeface="Monotype Sorts" pitchFamily="2" charset="2"/>
              <a:buNone/>
              <a:defRPr/>
            </a:pPr>
            <a:r>
              <a:rPr lang="es-ES_tradnl"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867">
                                            <p:txEl>
                                              <p:pRg st="4" end="4"/>
                                            </p:txEl>
                                          </p:spTgt>
                                        </p:tgtEl>
                                        <p:attrNameLst>
                                          <p:attrName>style.visibility</p:attrName>
                                        </p:attrNameLst>
                                      </p:cBhvr>
                                      <p:to>
                                        <p:strVal val="visible"/>
                                      </p:to>
                                    </p:set>
                                    <p:anim calcmode="lin" valueType="num">
                                      <p:cBhvr additive="base">
                                        <p:cTn id="31"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 calcmode="lin" valueType="num">
                                      <p:cBhvr additive="base">
                                        <p:cTn id="37" dur="500" fill="hold"/>
                                        <p:tgtEl>
                                          <p:spTgt spid="368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8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6867">
                                            <p:txEl>
                                              <p:pRg st="7" end="7"/>
                                            </p:txEl>
                                          </p:spTgt>
                                        </p:tgtEl>
                                        <p:attrNameLst>
                                          <p:attrName>style.visibility</p:attrName>
                                        </p:attrNameLst>
                                      </p:cBhvr>
                                      <p:to>
                                        <p:strVal val="visible"/>
                                      </p:to>
                                    </p:set>
                                    <p:anim calcmode="lin" valueType="num">
                                      <p:cBhvr additive="base">
                                        <p:cTn id="43" dur="500" fill="hold"/>
                                        <p:tgtEl>
                                          <p:spTgt spid="3686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686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s-ES_tradnl" sz="2800" smtClean="0"/>
              <a:t>Estudios de Prefactibilidad (cont.)</a:t>
            </a:r>
            <a:endParaRPr lang="es-ES_tradnl" smtClean="0"/>
          </a:p>
        </p:txBody>
      </p:sp>
      <p:sp>
        <p:nvSpPr>
          <p:cNvPr id="37891" name="Rectangle 1027"/>
          <p:cNvSpPr>
            <a:spLocks noGrp="1" noChangeArrowheads="1"/>
          </p:cNvSpPr>
          <p:nvPr>
            <p:ph type="body" idx="1"/>
          </p:nvPr>
        </p:nvSpPr>
        <p:spPr/>
        <p:txBody>
          <a:bodyPr/>
          <a:lstStyle/>
          <a:p>
            <a:pPr>
              <a:defRPr/>
            </a:pPr>
            <a:endParaRPr lang="es-ES_tradnl" sz="2000"/>
          </a:p>
          <a:p>
            <a:pPr>
              <a:defRPr/>
            </a:pPr>
            <a:r>
              <a:rPr lang="es-ES_tradnl" sz="2000"/>
              <a:t>Estudio de Viabilidad Comercial y de Mercado</a:t>
            </a:r>
          </a:p>
          <a:p>
            <a:pPr>
              <a:defRPr/>
            </a:pPr>
            <a:r>
              <a:rPr lang="es-ES_tradnl" sz="2000"/>
              <a:t>Estudio Macroeconómico</a:t>
            </a:r>
          </a:p>
          <a:p>
            <a:pPr>
              <a:defRPr/>
            </a:pPr>
            <a:r>
              <a:rPr lang="es-ES_tradnl" sz="2000"/>
              <a:t>Estudio del País.</a:t>
            </a:r>
          </a:p>
          <a:p>
            <a:pPr>
              <a:defRPr/>
            </a:pPr>
            <a:r>
              <a:rPr lang="es-ES_tradnl" sz="2000"/>
              <a:t>Estudio de Viabilidad Técnica</a:t>
            </a:r>
          </a:p>
          <a:p>
            <a:pPr>
              <a:defRPr/>
            </a:pPr>
            <a:r>
              <a:rPr lang="es-ES_tradnl" sz="2000"/>
              <a:t>Estudio de Viabilidad Legal</a:t>
            </a:r>
          </a:p>
          <a:p>
            <a:pPr>
              <a:defRPr/>
            </a:pPr>
            <a:r>
              <a:rPr lang="es-ES_tradnl" sz="2000"/>
              <a:t>Estudio de Viabilidad de Gestión</a:t>
            </a:r>
          </a:p>
          <a:p>
            <a:pPr>
              <a:defRPr/>
            </a:pPr>
            <a:r>
              <a:rPr lang="es-ES_tradnl" sz="2000"/>
              <a:t>Estudio de Impacto Ambiental</a:t>
            </a:r>
          </a:p>
          <a:p>
            <a:pPr>
              <a:defRPr/>
            </a:pPr>
            <a:r>
              <a:rPr lang="es-ES_tradnl" sz="2000"/>
              <a:t>Estudio de Viabilidad Financiera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 calcmode="lin" valueType="num">
                                      <p:cBhvr additive="base">
                                        <p:cTn id="7"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 calcmode="lin" valueType="num">
                                      <p:cBhvr additive="base">
                                        <p:cTn id="13"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 calcmode="lin" valueType="num">
                                      <p:cBhvr additive="base">
                                        <p:cTn id="19"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891">
                                            <p:txEl>
                                              <p:pRg st="4" end="4"/>
                                            </p:txEl>
                                          </p:spTgt>
                                        </p:tgtEl>
                                        <p:attrNameLst>
                                          <p:attrName>style.visibility</p:attrName>
                                        </p:attrNameLst>
                                      </p:cBhvr>
                                      <p:to>
                                        <p:strVal val="visible"/>
                                      </p:to>
                                    </p:set>
                                    <p:anim calcmode="lin" valueType="num">
                                      <p:cBhvr additive="base">
                                        <p:cTn id="25"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891">
                                            <p:txEl>
                                              <p:pRg st="5" end="5"/>
                                            </p:txEl>
                                          </p:spTgt>
                                        </p:tgtEl>
                                        <p:attrNameLst>
                                          <p:attrName>style.visibility</p:attrName>
                                        </p:attrNameLst>
                                      </p:cBhvr>
                                      <p:to>
                                        <p:strVal val="visible"/>
                                      </p:to>
                                    </p:set>
                                    <p:anim calcmode="lin" valueType="num">
                                      <p:cBhvr additive="base">
                                        <p:cTn id="31" dur="500" fill="hold"/>
                                        <p:tgtEl>
                                          <p:spTgt spid="3789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8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891">
                                            <p:txEl>
                                              <p:pRg st="6" end="6"/>
                                            </p:txEl>
                                          </p:spTgt>
                                        </p:tgtEl>
                                        <p:attrNameLst>
                                          <p:attrName>style.visibility</p:attrName>
                                        </p:attrNameLst>
                                      </p:cBhvr>
                                      <p:to>
                                        <p:strVal val="visible"/>
                                      </p:to>
                                    </p:set>
                                    <p:anim calcmode="lin" valueType="num">
                                      <p:cBhvr additive="base">
                                        <p:cTn id="37" dur="500" fill="hold"/>
                                        <p:tgtEl>
                                          <p:spTgt spid="3789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8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7891">
                                            <p:txEl>
                                              <p:pRg st="7" end="7"/>
                                            </p:txEl>
                                          </p:spTgt>
                                        </p:tgtEl>
                                        <p:attrNameLst>
                                          <p:attrName>style.visibility</p:attrName>
                                        </p:attrNameLst>
                                      </p:cBhvr>
                                      <p:to>
                                        <p:strVal val="visible"/>
                                      </p:to>
                                    </p:set>
                                    <p:anim calcmode="lin" valueType="num">
                                      <p:cBhvr additive="base">
                                        <p:cTn id="43" dur="500" fill="hold"/>
                                        <p:tgtEl>
                                          <p:spTgt spid="37891">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789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7891">
                                            <p:txEl>
                                              <p:pRg st="8" end="8"/>
                                            </p:txEl>
                                          </p:spTgt>
                                        </p:tgtEl>
                                        <p:attrNameLst>
                                          <p:attrName>style.visibility</p:attrName>
                                        </p:attrNameLst>
                                      </p:cBhvr>
                                      <p:to>
                                        <p:strVal val="visible"/>
                                      </p:to>
                                    </p:set>
                                    <p:anim calcmode="lin" valueType="num">
                                      <p:cBhvr additive="base">
                                        <p:cTn id="49" dur="500" fill="hold"/>
                                        <p:tgtEl>
                                          <p:spTgt spid="37891">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789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sz="2800" dirty="0" smtClean="0"/>
              <a:t>Producción.</a:t>
            </a:r>
          </a:p>
          <a:p>
            <a:pPr lvl="1" algn="r">
              <a:defRPr/>
            </a:pPr>
            <a:r>
              <a:rPr lang="es-EC" sz="2800" dirty="0" smtClean="0"/>
              <a:t>Administración.</a:t>
            </a:r>
          </a:p>
          <a:p>
            <a:pPr lvl="1" algn="r">
              <a:defRPr/>
            </a:pPr>
            <a:r>
              <a:rPr lang="es-EC" sz="2800" dirty="0" smtClean="0"/>
              <a:t>Finanzas.</a:t>
            </a:r>
          </a:p>
          <a:p>
            <a:pPr lvl="1" algn="r">
              <a:defRPr/>
            </a:pPr>
            <a:r>
              <a:rPr lang="es-EC" sz="2800" dirty="0" smtClean="0"/>
              <a:t>Investigación.</a:t>
            </a:r>
          </a:p>
          <a:p>
            <a:pPr lvl="1" algn="r">
              <a:defRPr/>
            </a:pPr>
            <a:r>
              <a:rPr lang="es-EC" sz="2800" dirty="0" smtClean="0"/>
              <a:t>Consultorías.</a:t>
            </a:r>
          </a:p>
        </p:txBody>
      </p:sp>
      <p:pic>
        <p:nvPicPr>
          <p:cNvPr id="8196"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defRPr/>
            </a:pPr>
            <a:r>
              <a:rPr lang="es-US" dirty="0">
                <a:latin typeface="+mn-lt"/>
                <a:hlinkClick r:id="rId4"/>
              </a:rPr>
              <a:t>Otras Publicaciones del mismo autor en Repositorio ESPOL</a:t>
            </a:r>
            <a:endParaRPr lang="es-US"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s-ES_tradnl" sz="2800" smtClean="0"/>
              <a:t>Estudios de Viabilidad </a:t>
            </a:r>
            <a:br>
              <a:rPr lang="es-ES_tradnl" sz="2800" smtClean="0"/>
            </a:br>
            <a:r>
              <a:rPr lang="es-ES_tradnl" sz="2800" smtClean="0"/>
              <a:t>Comercial y Mercado</a:t>
            </a:r>
            <a:endParaRPr lang="es-ES_tradnl" smtClean="0"/>
          </a:p>
        </p:txBody>
      </p:sp>
      <p:sp>
        <p:nvSpPr>
          <p:cNvPr id="17411" name="Rectangle 3"/>
          <p:cNvSpPr>
            <a:spLocks noGrp="1" noChangeArrowheads="1"/>
          </p:cNvSpPr>
          <p:nvPr>
            <p:ph type="body" idx="1"/>
          </p:nvPr>
        </p:nvSpPr>
        <p:spPr/>
        <p:txBody>
          <a:bodyPr/>
          <a:lstStyle/>
          <a:p>
            <a:pPr algn="just">
              <a:defRPr/>
            </a:pPr>
            <a:r>
              <a:rPr lang="es-EC" sz="2000"/>
              <a:t>Indicará si mercado </a:t>
            </a:r>
            <a:r>
              <a:rPr lang="es-EC" sz="2000" b="1"/>
              <a:t>“</a:t>
            </a:r>
            <a:r>
              <a:rPr lang="es-EC" sz="2000"/>
              <a:t>apetece</a:t>
            </a:r>
            <a:r>
              <a:rPr lang="es-EC" sz="2000" b="1"/>
              <a:t>”</a:t>
            </a:r>
            <a:r>
              <a:rPr lang="es-EC" sz="2000"/>
              <a:t> bien o servicio</a:t>
            </a:r>
          </a:p>
          <a:p>
            <a:pPr algn="just">
              <a:defRPr/>
            </a:pPr>
            <a:r>
              <a:rPr lang="es-EC" sz="2000"/>
              <a:t>Cuantifica volúmenes, precios, sensibilidades</a:t>
            </a:r>
          </a:p>
          <a:p>
            <a:pPr algn="just">
              <a:defRPr/>
            </a:pPr>
            <a:r>
              <a:rPr lang="es-EC" sz="2000"/>
              <a:t>Permitirá determinar si se debe postergar o rechazar proyecto antes de asumir costos de estudio económico completo.</a:t>
            </a:r>
          </a:p>
          <a:p>
            <a:pPr>
              <a:defRPr/>
            </a:pPr>
            <a:r>
              <a:rPr lang="es-EC" sz="2000"/>
              <a:t>El factor mercado </a:t>
            </a:r>
            <a:r>
              <a:rPr lang="es-EC" sz="2000">
                <a:ea typeface="MS Gothic" pitchFamily="49" charset="-128"/>
              </a:rPr>
              <a:t>⇒</a:t>
            </a:r>
            <a:r>
              <a:rPr lang="es-EC" sz="2000"/>
              <a:t> el más decisivo sobre resultado final.</a:t>
            </a:r>
          </a:p>
          <a:p>
            <a:pPr>
              <a:defRPr/>
            </a:pPr>
            <a:endParaRPr lang="es-EC" sz="2000"/>
          </a:p>
          <a:p>
            <a:pPr>
              <a:defRPr/>
            </a:pPr>
            <a:r>
              <a:rPr lang="es-EC" sz="2400"/>
              <a:t>De nada sirve producir de la forma más eficiente un bien o servicio, si no podemos vender suficiente cantidad de él a un precio que nos garantice una rentabilidad adecuada.</a:t>
            </a:r>
            <a:endParaRPr lang="es-EC" sz="2000"/>
          </a:p>
          <a:p>
            <a:pPr>
              <a:defRPr/>
            </a:pPr>
            <a:endParaRPr lang="es-EC" sz="1800"/>
          </a:p>
          <a:p>
            <a:pPr algn="r">
              <a:buFont typeface="Monotype Sorts" pitchFamily="2" charset="2"/>
              <a:buNone/>
              <a:defRPr/>
            </a:pPr>
            <a:r>
              <a:rPr lang="es-EC"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 calcmode="lin" valueType="num">
                                      <p:cBhvr additive="base">
                                        <p:cTn id="31" dur="500" fill="hold"/>
                                        <p:tgtEl>
                                          <p:spTgt spid="1741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4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411">
                                            <p:txEl>
                                              <p:pRg st="7" end="7"/>
                                            </p:txEl>
                                          </p:spTgt>
                                        </p:tgtEl>
                                        <p:attrNameLst>
                                          <p:attrName>style.visibility</p:attrName>
                                        </p:attrNameLst>
                                      </p:cBhvr>
                                      <p:to>
                                        <p:strVal val="visible"/>
                                      </p:to>
                                    </p:set>
                                    <p:anim calcmode="lin" valueType="num">
                                      <p:cBhvr additive="base">
                                        <p:cTn id="37" dur="500" fill="hold"/>
                                        <p:tgtEl>
                                          <p:spTgt spid="1741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741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r>
              <a:rPr lang="es-ES_tradnl" sz="2800" smtClean="0"/>
              <a:t>Estudios de Viabilidad </a:t>
            </a:r>
            <a:br>
              <a:rPr lang="es-ES_tradnl" sz="2800" smtClean="0"/>
            </a:br>
            <a:r>
              <a:rPr lang="es-ES_tradnl" sz="2800" smtClean="0"/>
              <a:t>Comercial y Mercado </a:t>
            </a:r>
            <a:r>
              <a:rPr lang="es-ES_tradnl" sz="1800" smtClean="0"/>
              <a:t>(cont. I)</a:t>
            </a:r>
          </a:p>
        </p:txBody>
      </p:sp>
      <p:sp>
        <p:nvSpPr>
          <p:cNvPr id="39939" name="Rectangle 1027"/>
          <p:cNvSpPr>
            <a:spLocks noGrp="1" noChangeArrowheads="1"/>
          </p:cNvSpPr>
          <p:nvPr>
            <p:ph type="body" idx="1"/>
          </p:nvPr>
        </p:nvSpPr>
        <p:spPr/>
        <p:txBody>
          <a:bodyPr/>
          <a:lstStyle/>
          <a:p>
            <a:pPr algn="just">
              <a:defRPr/>
            </a:pPr>
            <a:endParaRPr lang="es-EC" sz="2000"/>
          </a:p>
          <a:p>
            <a:pPr algn="just">
              <a:defRPr/>
            </a:pPr>
            <a:r>
              <a:rPr lang="es-EC" sz="2000"/>
              <a:t>En acuicultura en el Ecuador. La experiencia del camarón: </a:t>
            </a:r>
          </a:p>
          <a:p>
            <a:pPr lvl="1" algn="just">
              <a:defRPr/>
            </a:pPr>
            <a:r>
              <a:rPr lang="es-EC" sz="1800"/>
              <a:t>Mercado mundial ha sido capaz de absorber toda la producción del país (?)</a:t>
            </a:r>
          </a:p>
          <a:p>
            <a:pPr algn="just">
              <a:defRPr/>
            </a:pPr>
            <a:r>
              <a:rPr lang="es-EC" sz="2000"/>
              <a:t>Muchos productores han incursionado en cultivo de otras especies, las cuales han sido viables técnicamente (?) pero no han logrado vender sus producciones a precios que garanticen rentabilidad. </a:t>
            </a:r>
          </a:p>
          <a:p>
            <a:pPr algn="just">
              <a:defRPr/>
            </a:pPr>
            <a:r>
              <a:rPr lang="es-EC" sz="2000"/>
              <a:t>El problema puede haber sido (?) un débil estudio de viabilidad comercial y de mercado. </a:t>
            </a:r>
          </a:p>
          <a:p>
            <a:pPr>
              <a:defRPr/>
            </a:pPr>
            <a:endParaRPr lang="es-EC" sz="1800"/>
          </a:p>
          <a:p>
            <a:pPr>
              <a:defRPr/>
            </a:pPr>
            <a:endParaRPr lang="es-EC" sz="1800"/>
          </a:p>
          <a:p>
            <a:pPr algn="r">
              <a:buFont typeface="Monotype Sorts" pitchFamily="2" charset="2"/>
              <a:buNone/>
              <a:defRPr/>
            </a:pPr>
            <a:r>
              <a:rPr lang="es-EC"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 calcmode="lin" valueType="num">
                                      <p:cBhvr additive="base">
                                        <p:cTn id="7" dur="500" fill="hold"/>
                                        <p:tgtEl>
                                          <p:spTgt spid="3993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anim calcmode="lin" valueType="num">
                                      <p:cBhvr additive="base">
                                        <p:cTn id="11"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 calcmode="lin" valueType="num">
                                      <p:cBhvr additive="base">
                                        <p:cTn id="17" dur="500" fill="hold"/>
                                        <p:tgtEl>
                                          <p:spTgt spid="39939">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9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anim calcmode="lin" valueType="num">
                                      <p:cBhvr additive="base">
                                        <p:cTn id="23" dur="500" fill="hold"/>
                                        <p:tgtEl>
                                          <p:spTgt spid="3993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99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9939">
                                            <p:txEl>
                                              <p:pRg st="7" end="7"/>
                                            </p:txEl>
                                          </p:spTgt>
                                        </p:tgtEl>
                                        <p:attrNameLst>
                                          <p:attrName>style.visibility</p:attrName>
                                        </p:attrNameLst>
                                      </p:cBhvr>
                                      <p:to>
                                        <p:strVal val="visible"/>
                                      </p:to>
                                    </p:set>
                                    <p:anim calcmode="lin" valueType="num">
                                      <p:cBhvr additive="base">
                                        <p:cTn id="29" dur="500" fill="hold"/>
                                        <p:tgtEl>
                                          <p:spTgt spid="39939">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99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s-ES_tradnl" sz="2800" smtClean="0"/>
              <a:t>Estudios de Viabilidad </a:t>
            </a:r>
            <a:br>
              <a:rPr lang="es-ES_tradnl" sz="2800" smtClean="0"/>
            </a:br>
            <a:r>
              <a:rPr lang="es-ES_tradnl" sz="2800" smtClean="0"/>
              <a:t>Comercial y Mercado </a:t>
            </a:r>
            <a:r>
              <a:rPr lang="es-ES_tradnl" sz="1800" smtClean="0"/>
              <a:t>(cont. II)</a:t>
            </a:r>
          </a:p>
        </p:txBody>
      </p:sp>
      <p:sp>
        <p:nvSpPr>
          <p:cNvPr id="38915" name="Rectangle 3"/>
          <p:cNvSpPr>
            <a:spLocks noGrp="1" noChangeArrowheads="1"/>
          </p:cNvSpPr>
          <p:nvPr>
            <p:ph type="body" idx="1"/>
          </p:nvPr>
        </p:nvSpPr>
        <p:spPr>
          <a:xfrm>
            <a:off x="457200" y="1752600"/>
            <a:ext cx="8178800" cy="4171950"/>
          </a:xfrm>
        </p:spPr>
        <p:txBody>
          <a:bodyPr/>
          <a:lstStyle/>
          <a:p>
            <a:pPr>
              <a:defRPr/>
            </a:pPr>
            <a:r>
              <a:rPr lang="es-EC" sz="2000"/>
              <a:t>Estudio de la demanda </a:t>
            </a:r>
          </a:p>
          <a:p>
            <a:pPr lvl="1">
              <a:defRPr/>
            </a:pPr>
            <a:r>
              <a:rPr lang="es-EC" sz="1800"/>
              <a:t>Cantidad de  bien o servicio que mercado requiere </a:t>
            </a:r>
            <a:r>
              <a:rPr lang="es-EC" sz="1800" u="sng"/>
              <a:t>a un precio dado</a:t>
            </a:r>
          </a:p>
          <a:p>
            <a:pPr lvl="1">
              <a:defRPr/>
            </a:pPr>
            <a:r>
              <a:rPr lang="es-EC" sz="1800"/>
              <a:t>Actual y Futura (Oportuniades)</a:t>
            </a:r>
          </a:p>
          <a:p>
            <a:pPr lvl="1">
              <a:defRPr/>
            </a:pPr>
            <a:r>
              <a:rPr lang="es-EC" sz="1800"/>
              <a:t>Localización del mercado</a:t>
            </a:r>
          </a:p>
          <a:p>
            <a:pPr>
              <a:defRPr/>
            </a:pPr>
            <a:r>
              <a:rPr lang="es-EC" sz="2000"/>
              <a:t>Estudio de la oferta</a:t>
            </a:r>
          </a:p>
          <a:p>
            <a:pPr lvl="1">
              <a:defRPr/>
            </a:pPr>
            <a:r>
              <a:rPr lang="es-EC" sz="1800"/>
              <a:t>Competencia.</a:t>
            </a:r>
          </a:p>
          <a:p>
            <a:pPr lvl="1">
              <a:defRPr/>
            </a:pPr>
            <a:r>
              <a:rPr lang="es-EC" sz="1800"/>
              <a:t>Actual y Futura (Amenazas)</a:t>
            </a:r>
          </a:p>
          <a:p>
            <a:pPr lvl="1">
              <a:defRPr/>
            </a:pPr>
            <a:r>
              <a:rPr lang="es-EC" sz="1800"/>
              <a:t>Participación del mercado</a:t>
            </a:r>
          </a:p>
          <a:p>
            <a:pPr>
              <a:defRPr/>
            </a:pPr>
            <a:r>
              <a:rPr lang="es-EC" sz="2000"/>
              <a:t>Estudio de precios </a:t>
            </a:r>
          </a:p>
          <a:p>
            <a:pPr lvl="1">
              <a:defRPr/>
            </a:pPr>
            <a:r>
              <a:rPr lang="es-EC" sz="1800"/>
              <a:t>Elasticidad</a:t>
            </a:r>
          </a:p>
          <a:p>
            <a:pPr lvl="1">
              <a:defRPr/>
            </a:pPr>
            <a:r>
              <a:rPr lang="es-EC" sz="1800"/>
              <a:t>Pendientes</a:t>
            </a:r>
          </a:p>
          <a:p>
            <a:pPr lvl="1">
              <a:defRPr/>
            </a:pPr>
            <a:endParaRPr lang="es-EC" sz="1800"/>
          </a:p>
          <a:p>
            <a:pPr lvl="1" algn="r">
              <a:buFont typeface="Monotype Sorts" pitchFamily="2" charset="2"/>
              <a:buNone/>
              <a:defRPr/>
            </a:pPr>
            <a:r>
              <a:rPr lang="es-EC" sz="18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 calcmode="lin" valueType="num">
                                      <p:cBhvr additive="base">
                                        <p:cTn id="31"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8915">
                                            <p:txEl>
                                              <p:pRg st="5" end="5"/>
                                            </p:txEl>
                                          </p:spTgt>
                                        </p:tgtEl>
                                        <p:attrNameLst>
                                          <p:attrName>style.visibility</p:attrName>
                                        </p:attrNameLst>
                                      </p:cBhvr>
                                      <p:to>
                                        <p:strVal val="visible"/>
                                      </p:to>
                                    </p:set>
                                    <p:anim calcmode="lin" valueType="num">
                                      <p:cBhvr additive="base">
                                        <p:cTn id="37"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8915">
                                            <p:txEl>
                                              <p:pRg st="6" end="6"/>
                                            </p:txEl>
                                          </p:spTgt>
                                        </p:tgtEl>
                                        <p:attrNameLst>
                                          <p:attrName>style.visibility</p:attrName>
                                        </p:attrNameLst>
                                      </p:cBhvr>
                                      <p:to>
                                        <p:strVal val="visible"/>
                                      </p:to>
                                    </p:set>
                                    <p:anim calcmode="lin" valueType="num">
                                      <p:cBhvr additive="base">
                                        <p:cTn id="43"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8915">
                                            <p:txEl>
                                              <p:pRg st="7" end="7"/>
                                            </p:txEl>
                                          </p:spTgt>
                                        </p:tgtEl>
                                        <p:attrNameLst>
                                          <p:attrName>style.visibility</p:attrName>
                                        </p:attrNameLst>
                                      </p:cBhvr>
                                      <p:to>
                                        <p:strVal val="visible"/>
                                      </p:to>
                                    </p:set>
                                    <p:anim calcmode="lin" valueType="num">
                                      <p:cBhvr additive="base">
                                        <p:cTn id="49" dur="500" fill="hold"/>
                                        <p:tgtEl>
                                          <p:spTgt spid="3891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89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8915">
                                            <p:txEl>
                                              <p:pRg st="8" end="8"/>
                                            </p:txEl>
                                          </p:spTgt>
                                        </p:tgtEl>
                                        <p:attrNameLst>
                                          <p:attrName>style.visibility</p:attrName>
                                        </p:attrNameLst>
                                      </p:cBhvr>
                                      <p:to>
                                        <p:strVal val="visible"/>
                                      </p:to>
                                    </p:set>
                                    <p:anim calcmode="lin" valueType="num">
                                      <p:cBhvr additive="base">
                                        <p:cTn id="55" dur="500" fill="hold"/>
                                        <p:tgtEl>
                                          <p:spTgt spid="3891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891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8915">
                                            <p:txEl>
                                              <p:pRg st="9" end="9"/>
                                            </p:txEl>
                                          </p:spTgt>
                                        </p:tgtEl>
                                        <p:attrNameLst>
                                          <p:attrName>style.visibility</p:attrName>
                                        </p:attrNameLst>
                                      </p:cBhvr>
                                      <p:to>
                                        <p:strVal val="visible"/>
                                      </p:to>
                                    </p:set>
                                    <p:anim calcmode="lin" valueType="num">
                                      <p:cBhvr additive="base">
                                        <p:cTn id="61" dur="500" fill="hold"/>
                                        <p:tgtEl>
                                          <p:spTgt spid="3891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891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8915">
                                            <p:txEl>
                                              <p:pRg st="10" end="10"/>
                                            </p:txEl>
                                          </p:spTgt>
                                        </p:tgtEl>
                                        <p:attrNameLst>
                                          <p:attrName>style.visibility</p:attrName>
                                        </p:attrNameLst>
                                      </p:cBhvr>
                                      <p:to>
                                        <p:strVal val="visible"/>
                                      </p:to>
                                    </p:set>
                                    <p:anim calcmode="lin" valueType="num">
                                      <p:cBhvr additive="base">
                                        <p:cTn id="67" dur="500" fill="hold"/>
                                        <p:tgtEl>
                                          <p:spTgt spid="38915">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891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8915">
                                            <p:txEl>
                                              <p:pRg st="12" end="12"/>
                                            </p:txEl>
                                          </p:spTgt>
                                        </p:tgtEl>
                                        <p:attrNameLst>
                                          <p:attrName>style.visibility</p:attrName>
                                        </p:attrNameLst>
                                      </p:cBhvr>
                                      <p:to>
                                        <p:strVal val="visible"/>
                                      </p:to>
                                    </p:set>
                                    <p:anim calcmode="lin" valueType="num">
                                      <p:cBhvr additive="base">
                                        <p:cTn id="73" dur="500" fill="hold"/>
                                        <p:tgtEl>
                                          <p:spTgt spid="38915">
                                            <p:txEl>
                                              <p:pRg st="12" end="12"/>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891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r>
              <a:rPr lang="es-ES_tradnl" sz="2800" smtClean="0"/>
              <a:t>Estudios de Viabilidad </a:t>
            </a:r>
            <a:br>
              <a:rPr lang="es-ES_tradnl" sz="2800" smtClean="0"/>
            </a:br>
            <a:r>
              <a:rPr lang="es-ES_tradnl" sz="2800" smtClean="0"/>
              <a:t>Comercial y Mercado </a:t>
            </a:r>
            <a:r>
              <a:rPr lang="es-ES_tradnl" sz="1800" smtClean="0"/>
              <a:t>(cont. III)</a:t>
            </a:r>
          </a:p>
        </p:txBody>
      </p:sp>
      <p:sp>
        <p:nvSpPr>
          <p:cNvPr id="40963" name="Rectangle 1027"/>
          <p:cNvSpPr>
            <a:spLocks noGrp="1" noChangeArrowheads="1"/>
          </p:cNvSpPr>
          <p:nvPr>
            <p:ph type="body" idx="1"/>
          </p:nvPr>
        </p:nvSpPr>
        <p:spPr>
          <a:xfrm>
            <a:off x="457200" y="1752600"/>
            <a:ext cx="8178800" cy="4171950"/>
          </a:xfrm>
        </p:spPr>
        <p:txBody>
          <a:bodyPr/>
          <a:lstStyle/>
          <a:p>
            <a:pPr>
              <a:defRPr/>
            </a:pPr>
            <a:endParaRPr lang="es-EC" sz="2000"/>
          </a:p>
          <a:p>
            <a:pPr>
              <a:defRPr/>
            </a:pPr>
            <a:r>
              <a:rPr lang="es-EC" sz="2000"/>
              <a:t>Estudio de políticas de comercialización</a:t>
            </a:r>
          </a:p>
          <a:p>
            <a:pPr lvl="1">
              <a:defRPr/>
            </a:pPr>
            <a:r>
              <a:rPr lang="es-EC" sz="1800"/>
              <a:t>Canales de distribución</a:t>
            </a:r>
          </a:p>
          <a:p>
            <a:pPr lvl="1">
              <a:defRPr/>
            </a:pPr>
            <a:r>
              <a:rPr lang="es-EC" sz="1800"/>
              <a:t>Niveles de descuentos, </a:t>
            </a:r>
          </a:p>
          <a:p>
            <a:pPr lvl="1">
              <a:defRPr/>
            </a:pPr>
            <a:r>
              <a:rPr lang="es-EC" sz="1800"/>
              <a:t>Márgenes en la cadena</a:t>
            </a:r>
          </a:p>
          <a:p>
            <a:pPr lvl="1">
              <a:defRPr/>
            </a:pPr>
            <a:r>
              <a:rPr lang="es-EC" sz="1800"/>
              <a:t>Políticas de crédito</a:t>
            </a:r>
          </a:p>
          <a:p>
            <a:pPr>
              <a:defRPr/>
            </a:pPr>
            <a:r>
              <a:rPr lang="es-EC" sz="2000"/>
              <a:t> Estudio de los proveedores</a:t>
            </a:r>
          </a:p>
          <a:p>
            <a:pPr lvl="1">
              <a:defRPr/>
            </a:pPr>
            <a:r>
              <a:rPr lang="es-EC" sz="1800"/>
              <a:t>Disponibilidad, calidad y precio  de insumos</a:t>
            </a:r>
          </a:p>
          <a:p>
            <a:pPr lvl="1">
              <a:defRPr/>
            </a:pPr>
            <a:r>
              <a:rPr lang="es-EC" sz="1800"/>
              <a:t>Cantidad y tipo de proveedores </a:t>
            </a:r>
          </a:p>
          <a:p>
            <a:pPr lvl="1">
              <a:defRPr/>
            </a:pPr>
            <a:r>
              <a:rPr lang="es-EC" sz="1800"/>
              <a:t>Poder de control sobre el proyecto.</a:t>
            </a:r>
          </a:p>
          <a:p>
            <a:pPr>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 calcmode="lin" valueType="num">
                                      <p:cBhvr additive="base">
                                        <p:cTn id="7"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 calcmode="lin" valueType="num">
                                      <p:cBhvr additive="base">
                                        <p:cTn id="13"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 calcmode="lin" valueType="num">
                                      <p:cBhvr additive="base">
                                        <p:cTn id="19"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3">
                                            <p:txEl>
                                              <p:pRg st="4" end="4"/>
                                            </p:txEl>
                                          </p:spTgt>
                                        </p:tgtEl>
                                        <p:attrNameLst>
                                          <p:attrName>style.visibility</p:attrName>
                                        </p:attrNameLst>
                                      </p:cBhvr>
                                      <p:to>
                                        <p:strVal val="visible"/>
                                      </p:to>
                                    </p:set>
                                    <p:anim calcmode="lin" valueType="num">
                                      <p:cBhvr additive="base">
                                        <p:cTn id="25"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3">
                                            <p:txEl>
                                              <p:pRg st="5" end="5"/>
                                            </p:txEl>
                                          </p:spTgt>
                                        </p:tgtEl>
                                        <p:attrNameLst>
                                          <p:attrName>style.visibility</p:attrName>
                                        </p:attrNameLst>
                                      </p:cBhvr>
                                      <p:to>
                                        <p:strVal val="visible"/>
                                      </p:to>
                                    </p:set>
                                    <p:anim calcmode="lin" valueType="num">
                                      <p:cBhvr additive="base">
                                        <p:cTn id="31"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63">
                                            <p:txEl>
                                              <p:pRg st="6" end="6"/>
                                            </p:txEl>
                                          </p:spTgt>
                                        </p:tgtEl>
                                        <p:attrNameLst>
                                          <p:attrName>style.visibility</p:attrName>
                                        </p:attrNameLst>
                                      </p:cBhvr>
                                      <p:to>
                                        <p:strVal val="visible"/>
                                      </p:to>
                                    </p:set>
                                    <p:anim calcmode="lin" valueType="num">
                                      <p:cBhvr additive="base">
                                        <p:cTn id="37"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63">
                                            <p:txEl>
                                              <p:pRg st="7" end="7"/>
                                            </p:txEl>
                                          </p:spTgt>
                                        </p:tgtEl>
                                        <p:attrNameLst>
                                          <p:attrName>style.visibility</p:attrName>
                                        </p:attrNameLst>
                                      </p:cBhvr>
                                      <p:to>
                                        <p:strVal val="visible"/>
                                      </p:to>
                                    </p:set>
                                    <p:anim calcmode="lin" valueType="num">
                                      <p:cBhvr additive="base">
                                        <p:cTn id="43" dur="500" fill="hold"/>
                                        <p:tgtEl>
                                          <p:spTgt spid="4096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6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963">
                                            <p:txEl>
                                              <p:pRg st="8" end="8"/>
                                            </p:txEl>
                                          </p:spTgt>
                                        </p:tgtEl>
                                        <p:attrNameLst>
                                          <p:attrName>style.visibility</p:attrName>
                                        </p:attrNameLst>
                                      </p:cBhvr>
                                      <p:to>
                                        <p:strVal val="visible"/>
                                      </p:to>
                                    </p:set>
                                    <p:anim calcmode="lin" valueType="num">
                                      <p:cBhvr additive="base">
                                        <p:cTn id="49" dur="500" fill="hold"/>
                                        <p:tgtEl>
                                          <p:spTgt spid="4096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0963">
                                            <p:txEl>
                                              <p:pRg st="9" end="9"/>
                                            </p:txEl>
                                          </p:spTgt>
                                        </p:tgtEl>
                                        <p:attrNameLst>
                                          <p:attrName>style.visibility</p:attrName>
                                        </p:attrNameLst>
                                      </p:cBhvr>
                                      <p:to>
                                        <p:strVal val="visible"/>
                                      </p:to>
                                    </p:set>
                                    <p:anim calcmode="lin" valueType="num">
                                      <p:cBhvr additive="base">
                                        <p:cTn id="55" dur="500" fill="hold"/>
                                        <p:tgtEl>
                                          <p:spTgt spid="40963">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096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s-ES_tradnl" sz="2800" smtClean="0"/>
              <a:t>Estudio Macroeconómico</a:t>
            </a:r>
            <a:endParaRPr lang="es-ES_tradnl" smtClean="0"/>
          </a:p>
        </p:txBody>
      </p:sp>
      <p:sp>
        <p:nvSpPr>
          <p:cNvPr id="18435" name="Rectangle 3"/>
          <p:cNvSpPr>
            <a:spLocks noGrp="1" noChangeArrowheads="1"/>
          </p:cNvSpPr>
          <p:nvPr>
            <p:ph type="body" idx="1"/>
          </p:nvPr>
        </p:nvSpPr>
        <p:spPr/>
        <p:txBody>
          <a:bodyPr/>
          <a:lstStyle/>
          <a:p>
            <a:pPr algn="just">
              <a:defRPr/>
            </a:pPr>
            <a:endParaRPr lang="es-ES_tradnl" sz="2000"/>
          </a:p>
          <a:p>
            <a:pPr algn="just">
              <a:defRPr/>
            </a:pPr>
            <a:r>
              <a:rPr lang="es-ES_tradnl" sz="2000"/>
              <a:t>E</a:t>
            </a:r>
            <a:r>
              <a:rPr lang="es-EC" sz="2000"/>
              <a:t>studio de las diversas variables económicas</a:t>
            </a:r>
          </a:p>
          <a:p>
            <a:pPr lvl="1" algn="just">
              <a:defRPr/>
            </a:pPr>
            <a:r>
              <a:rPr lang="es-EC" sz="1800"/>
              <a:t>Del país en donde se va a realizar la producción</a:t>
            </a:r>
          </a:p>
          <a:p>
            <a:pPr lvl="1" algn="just">
              <a:defRPr/>
            </a:pPr>
            <a:r>
              <a:rPr lang="es-EC" sz="1800"/>
              <a:t>Del país del mercado destino </a:t>
            </a:r>
          </a:p>
          <a:p>
            <a:pPr lvl="1" algn="just">
              <a:defRPr/>
            </a:pPr>
            <a:r>
              <a:rPr lang="es-EC" sz="1800"/>
              <a:t>Del país de los proveedores. </a:t>
            </a:r>
          </a:p>
          <a:p>
            <a:pPr algn="just">
              <a:defRPr/>
            </a:pPr>
            <a:r>
              <a:rPr lang="es-EC" sz="2000"/>
              <a:t>Va a afectar directamente al proyecto.</a:t>
            </a:r>
          </a:p>
          <a:p>
            <a:pPr algn="just">
              <a:defRPr/>
            </a:pPr>
            <a:r>
              <a:rPr lang="es-EC" sz="2000"/>
              <a:t>No decide en sí el realizar o no el proyecto, pero la información por él proporcionada va a afectar el análisis del mismo mediante los  otros estudios</a:t>
            </a:r>
          </a:p>
          <a:p>
            <a:pPr algn="just">
              <a:defRPr/>
            </a:pPr>
            <a:endParaRPr lang="es-EC" sz="2000"/>
          </a:p>
          <a:p>
            <a:pPr algn="r">
              <a:buFont typeface="Monotype Sorts" pitchFamily="2" charset="2"/>
              <a:buNone/>
              <a:defRPr/>
            </a:pPr>
            <a:r>
              <a:rPr lang="es-EC" sz="2000" b="1"/>
              <a:t>...</a:t>
            </a: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 calcmode="lin" valueType="num">
                                      <p:cBhvr additive="base">
                                        <p:cTn id="7"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 calcmode="lin" valueType="num">
                                      <p:cBhvr additive="base">
                                        <p:cTn id="37" dur="500" fill="hold"/>
                                        <p:tgtEl>
                                          <p:spTgt spid="1843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4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8435">
                                            <p:txEl>
                                              <p:pRg st="8" end="8"/>
                                            </p:txEl>
                                          </p:spTgt>
                                        </p:tgtEl>
                                        <p:attrNameLst>
                                          <p:attrName>style.visibility</p:attrName>
                                        </p:attrNameLst>
                                      </p:cBhvr>
                                      <p:to>
                                        <p:strVal val="visible"/>
                                      </p:to>
                                    </p:set>
                                    <p:anim calcmode="lin" valueType="num">
                                      <p:cBhvr additive="base">
                                        <p:cTn id="43" dur="500" fill="hold"/>
                                        <p:tgtEl>
                                          <p:spTgt spid="18435">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843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s-ES_tradnl" sz="2800" smtClean="0"/>
              <a:t>Estudio Macroeconómico (cont. I)</a:t>
            </a:r>
            <a:endParaRPr lang="es-ES_tradnl" smtClean="0"/>
          </a:p>
        </p:txBody>
      </p:sp>
      <p:sp>
        <p:nvSpPr>
          <p:cNvPr id="41987" name="Rectangle 3"/>
          <p:cNvSpPr>
            <a:spLocks noGrp="1" noChangeArrowheads="1"/>
          </p:cNvSpPr>
          <p:nvPr>
            <p:ph type="body" idx="1"/>
          </p:nvPr>
        </p:nvSpPr>
        <p:spPr/>
        <p:txBody>
          <a:bodyPr/>
          <a:lstStyle/>
          <a:p>
            <a:pPr algn="just">
              <a:defRPr/>
            </a:pPr>
            <a:r>
              <a:rPr lang="es-EC" sz="2000"/>
              <a:t>Tasas de inflación:</a:t>
            </a:r>
          </a:p>
          <a:p>
            <a:pPr lvl="1" algn="just">
              <a:defRPr/>
            </a:pPr>
            <a:r>
              <a:rPr lang="es-EC" sz="1800"/>
              <a:t>Internas.- Afectan costos de producción</a:t>
            </a:r>
          </a:p>
          <a:p>
            <a:pPr lvl="1" algn="just">
              <a:defRPr/>
            </a:pPr>
            <a:r>
              <a:rPr lang="es-EC" sz="1800"/>
              <a:t>Externas.- Afectan insumos importados / Demanda</a:t>
            </a:r>
          </a:p>
          <a:p>
            <a:pPr algn="just">
              <a:defRPr/>
            </a:pPr>
            <a:r>
              <a:rPr lang="es-EC" sz="2000"/>
              <a:t>Políticas cambiarias</a:t>
            </a:r>
          </a:p>
          <a:p>
            <a:pPr lvl="1" algn="just">
              <a:defRPr/>
            </a:pPr>
            <a:r>
              <a:rPr lang="es-EC" sz="1800"/>
              <a:t>Encarecen / abaratan insumos importados</a:t>
            </a:r>
          </a:p>
          <a:p>
            <a:pPr lvl="1" algn="just">
              <a:defRPr/>
            </a:pPr>
            <a:r>
              <a:rPr lang="es-EC" sz="1800"/>
              <a:t>Afectan precio que se recibe por las exportaciones</a:t>
            </a:r>
          </a:p>
          <a:p>
            <a:pPr algn="just">
              <a:defRPr/>
            </a:pPr>
            <a:r>
              <a:rPr lang="es-EC" sz="2000"/>
              <a:t>Políticas salariales / Desempleo </a:t>
            </a:r>
          </a:p>
          <a:p>
            <a:pPr lvl="1" algn="just">
              <a:defRPr/>
            </a:pPr>
            <a:r>
              <a:rPr lang="es-EC" sz="1800"/>
              <a:t>Afectan Demanda</a:t>
            </a:r>
          </a:p>
          <a:p>
            <a:pPr lvl="1" algn="just">
              <a:defRPr/>
            </a:pPr>
            <a:r>
              <a:rPr lang="es-EC" sz="1800"/>
              <a:t>Afectan a  Disponibilidad de mano de Obra</a:t>
            </a:r>
          </a:p>
          <a:p>
            <a:pPr lvl="1" algn="just">
              <a:defRPr/>
            </a:pPr>
            <a:endParaRPr lang="es-EC" sz="1800"/>
          </a:p>
          <a:p>
            <a:pPr lvl="1" algn="just">
              <a:defRPr/>
            </a:pPr>
            <a:endParaRPr lang="es-EC" sz="1800"/>
          </a:p>
          <a:p>
            <a:pPr algn="r">
              <a:buFont typeface="Monotype Sorts" pitchFamily="2" charset="2"/>
              <a:buNone/>
              <a:defRPr/>
            </a:pPr>
            <a:r>
              <a:rPr lang="es-EC" sz="2000" b="1"/>
              <a:t>...</a:t>
            </a: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additive="base">
                                        <p:cTn id="25"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additive="base">
                                        <p:cTn id="31"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987">
                                            <p:txEl>
                                              <p:pRg st="5" end="5"/>
                                            </p:txEl>
                                          </p:spTgt>
                                        </p:tgtEl>
                                        <p:attrNameLst>
                                          <p:attrName>style.visibility</p:attrName>
                                        </p:attrNameLst>
                                      </p:cBhvr>
                                      <p:to>
                                        <p:strVal val="visible"/>
                                      </p:to>
                                    </p:set>
                                    <p:anim calcmode="lin" valueType="num">
                                      <p:cBhvr additive="base">
                                        <p:cTn id="37" dur="500" fill="hold"/>
                                        <p:tgtEl>
                                          <p:spTgt spid="41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987">
                                            <p:txEl>
                                              <p:pRg st="6" end="6"/>
                                            </p:txEl>
                                          </p:spTgt>
                                        </p:tgtEl>
                                        <p:attrNameLst>
                                          <p:attrName>style.visibility</p:attrName>
                                        </p:attrNameLst>
                                      </p:cBhvr>
                                      <p:to>
                                        <p:strVal val="visible"/>
                                      </p:to>
                                    </p:set>
                                    <p:anim calcmode="lin" valueType="num">
                                      <p:cBhvr additive="base">
                                        <p:cTn id="43" dur="500" fill="hold"/>
                                        <p:tgtEl>
                                          <p:spTgt spid="41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9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987">
                                            <p:txEl>
                                              <p:pRg st="7" end="7"/>
                                            </p:txEl>
                                          </p:spTgt>
                                        </p:tgtEl>
                                        <p:attrNameLst>
                                          <p:attrName>style.visibility</p:attrName>
                                        </p:attrNameLst>
                                      </p:cBhvr>
                                      <p:to>
                                        <p:strVal val="visible"/>
                                      </p:to>
                                    </p:set>
                                    <p:anim calcmode="lin" valueType="num">
                                      <p:cBhvr additive="base">
                                        <p:cTn id="49" dur="500" fill="hold"/>
                                        <p:tgtEl>
                                          <p:spTgt spid="41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9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987">
                                            <p:txEl>
                                              <p:pRg st="8" end="8"/>
                                            </p:txEl>
                                          </p:spTgt>
                                        </p:tgtEl>
                                        <p:attrNameLst>
                                          <p:attrName>style.visibility</p:attrName>
                                        </p:attrNameLst>
                                      </p:cBhvr>
                                      <p:to>
                                        <p:strVal val="visible"/>
                                      </p:to>
                                    </p:set>
                                    <p:anim calcmode="lin" valueType="num">
                                      <p:cBhvr additive="base">
                                        <p:cTn id="55" dur="500" fill="hold"/>
                                        <p:tgtEl>
                                          <p:spTgt spid="419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9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1987">
                                            <p:txEl>
                                              <p:pRg st="11" end="11"/>
                                            </p:txEl>
                                          </p:spTgt>
                                        </p:tgtEl>
                                        <p:attrNameLst>
                                          <p:attrName>style.visibility</p:attrName>
                                        </p:attrNameLst>
                                      </p:cBhvr>
                                      <p:to>
                                        <p:strVal val="visible"/>
                                      </p:to>
                                    </p:set>
                                    <p:anim calcmode="lin" valueType="num">
                                      <p:cBhvr additive="base">
                                        <p:cTn id="61" dur="500" fill="hold"/>
                                        <p:tgtEl>
                                          <p:spTgt spid="41987">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198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r>
              <a:rPr lang="es-ES_tradnl" sz="2800" smtClean="0"/>
              <a:t>Estudio Macroeconómico (cont. II)</a:t>
            </a:r>
            <a:endParaRPr lang="es-ES_tradnl" smtClean="0"/>
          </a:p>
        </p:txBody>
      </p:sp>
      <p:sp>
        <p:nvSpPr>
          <p:cNvPr id="44035" name="Rectangle 1027"/>
          <p:cNvSpPr>
            <a:spLocks noGrp="1" noChangeArrowheads="1"/>
          </p:cNvSpPr>
          <p:nvPr>
            <p:ph type="body" idx="1"/>
          </p:nvPr>
        </p:nvSpPr>
        <p:spPr/>
        <p:txBody>
          <a:bodyPr/>
          <a:lstStyle/>
          <a:p>
            <a:pPr algn="just">
              <a:defRPr/>
            </a:pPr>
            <a:r>
              <a:rPr lang="es-EC" sz="2000"/>
              <a:t>Crecimiento de la economía</a:t>
            </a:r>
          </a:p>
          <a:p>
            <a:pPr lvl="1" algn="just">
              <a:defRPr/>
            </a:pPr>
            <a:r>
              <a:rPr lang="es-EC" sz="1800"/>
              <a:t>Afectan a la Demanda</a:t>
            </a:r>
          </a:p>
          <a:p>
            <a:pPr algn="just">
              <a:defRPr/>
            </a:pPr>
            <a:r>
              <a:rPr lang="es-EC" sz="2000"/>
              <a:t>Tasas de interés nacionales y extranjeras</a:t>
            </a:r>
          </a:p>
          <a:p>
            <a:pPr lvl="1" algn="just">
              <a:defRPr/>
            </a:pPr>
            <a:r>
              <a:rPr lang="es-EC" sz="1800"/>
              <a:t>Afectan al Costo de Dinero</a:t>
            </a:r>
          </a:p>
          <a:p>
            <a:pPr algn="just">
              <a:defRPr/>
            </a:pPr>
            <a:r>
              <a:rPr lang="es-EC" sz="2000"/>
              <a:t>Políticas monetarias</a:t>
            </a:r>
          </a:p>
          <a:p>
            <a:pPr lvl="1" algn="just">
              <a:defRPr/>
            </a:pPr>
            <a:r>
              <a:rPr lang="es-EC" sz="1800"/>
              <a:t>Afectan a la inflación/ Tasa de  interes / Riesgo del Pais</a:t>
            </a:r>
          </a:p>
          <a:p>
            <a:pPr algn="just">
              <a:defRPr/>
            </a:pPr>
            <a:r>
              <a:rPr lang="es-EC" sz="2000"/>
              <a:t>Políticas Fiscales</a:t>
            </a:r>
          </a:p>
          <a:p>
            <a:pPr lvl="1" algn="just">
              <a:defRPr/>
            </a:pPr>
            <a:r>
              <a:rPr lang="es-EC" sz="1800"/>
              <a:t>Impuestos</a:t>
            </a:r>
          </a:p>
          <a:p>
            <a:pPr lvl="1" algn="just">
              <a:defRPr/>
            </a:pPr>
            <a:r>
              <a:rPr lang="es-EC" sz="1800"/>
              <a:t>Barreras Comerciales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anim calcmode="lin" valueType="num">
                                      <p:cBhvr additive="base">
                                        <p:cTn id="11" dur="500" fill="hold"/>
                                        <p:tgtEl>
                                          <p:spTgt spid="440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4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 calcmode="lin" valueType="num">
                                      <p:cBhvr additive="base">
                                        <p:cTn id="17" dur="500" fill="hold"/>
                                        <p:tgtEl>
                                          <p:spTgt spid="4403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403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4035">
                                            <p:txEl>
                                              <p:pRg st="3" end="3"/>
                                            </p:txEl>
                                          </p:spTgt>
                                        </p:tgtEl>
                                        <p:attrNameLst>
                                          <p:attrName>style.visibility</p:attrName>
                                        </p:attrNameLst>
                                      </p:cBhvr>
                                      <p:to>
                                        <p:strVal val="visible"/>
                                      </p:to>
                                    </p:set>
                                    <p:anim calcmode="lin" valueType="num">
                                      <p:cBhvr additive="base">
                                        <p:cTn id="21"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40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 calcmode="lin" valueType="num">
                                      <p:cBhvr additive="base">
                                        <p:cTn id="27" dur="500" fill="hold"/>
                                        <p:tgtEl>
                                          <p:spTgt spid="4403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403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4035">
                                            <p:txEl>
                                              <p:pRg st="5" end="5"/>
                                            </p:txEl>
                                          </p:spTgt>
                                        </p:tgtEl>
                                        <p:attrNameLst>
                                          <p:attrName>style.visibility</p:attrName>
                                        </p:attrNameLst>
                                      </p:cBhvr>
                                      <p:to>
                                        <p:strVal val="visible"/>
                                      </p:to>
                                    </p:set>
                                    <p:anim calcmode="lin" valueType="num">
                                      <p:cBhvr additive="base">
                                        <p:cTn id="31" dur="500" fill="hold"/>
                                        <p:tgtEl>
                                          <p:spTgt spid="4403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0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035">
                                            <p:txEl>
                                              <p:pRg st="6" end="6"/>
                                            </p:txEl>
                                          </p:spTgt>
                                        </p:tgtEl>
                                        <p:attrNameLst>
                                          <p:attrName>style.visibility</p:attrName>
                                        </p:attrNameLst>
                                      </p:cBhvr>
                                      <p:to>
                                        <p:strVal val="visible"/>
                                      </p:to>
                                    </p:set>
                                    <p:anim calcmode="lin" valueType="num">
                                      <p:cBhvr additive="base">
                                        <p:cTn id="37" dur="500" fill="hold"/>
                                        <p:tgtEl>
                                          <p:spTgt spid="4403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035">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4035">
                                            <p:txEl>
                                              <p:pRg st="7" end="7"/>
                                            </p:txEl>
                                          </p:spTgt>
                                        </p:tgtEl>
                                        <p:attrNameLst>
                                          <p:attrName>style.visibility</p:attrName>
                                        </p:attrNameLst>
                                      </p:cBhvr>
                                      <p:to>
                                        <p:strVal val="visible"/>
                                      </p:to>
                                    </p:set>
                                    <p:anim calcmode="lin" valueType="num">
                                      <p:cBhvr additive="base">
                                        <p:cTn id="41" dur="500" fill="hold"/>
                                        <p:tgtEl>
                                          <p:spTgt spid="44035">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4035">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4035">
                                            <p:txEl>
                                              <p:pRg st="8" end="8"/>
                                            </p:txEl>
                                          </p:spTgt>
                                        </p:tgtEl>
                                        <p:attrNameLst>
                                          <p:attrName>style.visibility</p:attrName>
                                        </p:attrNameLst>
                                      </p:cBhvr>
                                      <p:to>
                                        <p:strVal val="visible"/>
                                      </p:to>
                                    </p:set>
                                    <p:anim calcmode="lin" valueType="num">
                                      <p:cBhvr additive="base">
                                        <p:cTn id="45" dur="500" fill="hold"/>
                                        <p:tgtEl>
                                          <p:spTgt spid="44035">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403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s-ES_tradnl" sz="2800" smtClean="0"/>
              <a:t>Estudio del País</a:t>
            </a:r>
            <a:endParaRPr lang="es-ES_tradnl" smtClean="0"/>
          </a:p>
        </p:txBody>
      </p:sp>
      <p:sp>
        <p:nvSpPr>
          <p:cNvPr id="19459" name="Rectangle 3"/>
          <p:cNvSpPr>
            <a:spLocks noGrp="1" noChangeArrowheads="1"/>
          </p:cNvSpPr>
          <p:nvPr>
            <p:ph type="body" idx="1"/>
          </p:nvPr>
        </p:nvSpPr>
        <p:spPr/>
        <p:txBody>
          <a:bodyPr/>
          <a:lstStyle/>
          <a:p>
            <a:pPr algn="just">
              <a:defRPr/>
            </a:pPr>
            <a:r>
              <a:rPr lang="es-ES_tradnl" sz="2000"/>
              <a:t>País en donde se Produce / País mercado / País Proveedor</a:t>
            </a:r>
          </a:p>
          <a:p>
            <a:pPr>
              <a:defRPr/>
            </a:pPr>
            <a:endParaRPr lang="es-ES_tradnl" sz="2000"/>
          </a:p>
          <a:p>
            <a:pPr>
              <a:defRPr/>
            </a:pPr>
            <a:r>
              <a:rPr lang="es-ES_tradnl" sz="2000"/>
              <a:t>Estabilidad Política</a:t>
            </a:r>
          </a:p>
          <a:p>
            <a:pPr>
              <a:defRPr/>
            </a:pPr>
            <a:r>
              <a:rPr lang="es-ES_tradnl" sz="2000"/>
              <a:t>Estabilidad Social</a:t>
            </a:r>
          </a:p>
          <a:p>
            <a:pPr>
              <a:defRPr/>
            </a:pPr>
            <a:r>
              <a:rPr lang="es-ES_tradnl" sz="2000"/>
              <a:t>Seguridad</a:t>
            </a:r>
          </a:p>
          <a:p>
            <a:pPr>
              <a:defRPr/>
            </a:pPr>
            <a:r>
              <a:rPr lang="es-ES_tradnl" sz="2000"/>
              <a:t>Cultura  e Idiosincrasia</a:t>
            </a:r>
          </a:p>
          <a:p>
            <a:pPr>
              <a:defRPr/>
            </a:pPr>
            <a:r>
              <a:rPr lang="es-ES_tradnl" sz="2000"/>
              <a:t>Infraestructura</a:t>
            </a:r>
          </a:p>
          <a:p>
            <a:pPr>
              <a:defRPr/>
            </a:pPr>
            <a:r>
              <a:rPr lang="es-ES_tradnl" sz="2000"/>
              <a:t>Niveles de Corrupción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4" end="4"/>
                                            </p:txEl>
                                          </p:spTgt>
                                        </p:tgtEl>
                                        <p:attrNameLst>
                                          <p:attrName>style.visibility</p:attrName>
                                        </p:attrNameLst>
                                      </p:cBhvr>
                                      <p:to>
                                        <p:strVal val="visible"/>
                                      </p:to>
                                    </p:set>
                                    <p:anim calcmode="lin" valueType="num">
                                      <p:cBhvr additive="base">
                                        <p:cTn id="25"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59">
                                            <p:txEl>
                                              <p:pRg st="5" end="5"/>
                                            </p:txEl>
                                          </p:spTgt>
                                        </p:tgtEl>
                                        <p:attrNameLst>
                                          <p:attrName>style.visibility</p:attrName>
                                        </p:attrNameLst>
                                      </p:cBhvr>
                                      <p:to>
                                        <p:strVal val="visible"/>
                                      </p:to>
                                    </p:set>
                                    <p:anim calcmode="lin" valueType="num">
                                      <p:cBhvr additive="base">
                                        <p:cTn id="31"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 calcmode="lin" valueType="num">
                                      <p:cBhvr additive="base">
                                        <p:cTn id="37" dur="500" fill="hold"/>
                                        <p:tgtEl>
                                          <p:spTgt spid="1945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945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9459">
                                            <p:txEl>
                                              <p:pRg st="7" end="7"/>
                                            </p:txEl>
                                          </p:spTgt>
                                        </p:tgtEl>
                                        <p:attrNameLst>
                                          <p:attrName>style.visibility</p:attrName>
                                        </p:attrNameLst>
                                      </p:cBhvr>
                                      <p:to>
                                        <p:strVal val="visible"/>
                                      </p:to>
                                    </p:set>
                                    <p:anim calcmode="lin" valueType="num">
                                      <p:cBhvr additive="base">
                                        <p:cTn id="43" dur="500" fill="hold"/>
                                        <p:tgtEl>
                                          <p:spTgt spid="1945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945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s-ES_tradnl" sz="2800" smtClean="0"/>
              <a:t>Estudio de Viabilidad Técnica</a:t>
            </a:r>
            <a:endParaRPr lang="es-ES_tradnl" smtClean="0"/>
          </a:p>
        </p:txBody>
      </p:sp>
      <p:sp>
        <p:nvSpPr>
          <p:cNvPr id="43011" name="Rectangle 3"/>
          <p:cNvSpPr>
            <a:spLocks noGrp="1" noChangeArrowheads="1"/>
          </p:cNvSpPr>
          <p:nvPr>
            <p:ph type="body" idx="1"/>
          </p:nvPr>
        </p:nvSpPr>
        <p:spPr>
          <a:xfrm>
            <a:off x="1169988" y="1428750"/>
            <a:ext cx="7772400" cy="4114800"/>
          </a:xfrm>
        </p:spPr>
        <p:txBody>
          <a:bodyPr/>
          <a:lstStyle/>
          <a:p>
            <a:pPr algn="just">
              <a:defRPr/>
            </a:pPr>
            <a:r>
              <a:rPr lang="es-EC" sz="2000" dirty="0"/>
              <a:t>Estudia posibilidades materiales, físicas, químicas, tecnológicas y biológicas de producir el  bien o servicio que generará el proyecto.</a:t>
            </a:r>
          </a:p>
          <a:p>
            <a:pPr>
              <a:defRPr/>
            </a:pPr>
            <a:r>
              <a:rPr lang="es-EC" sz="2000" dirty="0"/>
              <a:t>Técnicamente pueden haber varias maneras de lograr el producto.</a:t>
            </a:r>
          </a:p>
          <a:p>
            <a:pPr lvl="1">
              <a:defRPr/>
            </a:pPr>
            <a:r>
              <a:rPr lang="es-EC" sz="1800" dirty="0"/>
              <a:t>Definir la función de producción que optimice los recursos disponibles  en la producción del bien o servicio. </a:t>
            </a:r>
          </a:p>
          <a:p>
            <a:pPr>
              <a:defRPr/>
            </a:pPr>
            <a:r>
              <a:rPr lang="es-EC" sz="2000" dirty="0" err="1"/>
              <a:t>Projectos</a:t>
            </a:r>
            <a:r>
              <a:rPr lang="es-EC" sz="2000" dirty="0"/>
              <a:t> de conocida viabilidad técnica:</a:t>
            </a:r>
          </a:p>
          <a:p>
            <a:pPr lvl="1">
              <a:defRPr/>
            </a:pPr>
            <a:r>
              <a:rPr lang="es-EC" sz="1800" dirty="0"/>
              <a:t>Decidir sobre que metodología de producción se utilizará.</a:t>
            </a:r>
          </a:p>
          <a:p>
            <a:pPr>
              <a:defRPr/>
            </a:pPr>
            <a:r>
              <a:rPr lang="es-EC" sz="2000" dirty="0"/>
              <a:t>Proyectos nuevos, antes de determinar rentabilidad financiera :</a:t>
            </a:r>
          </a:p>
          <a:p>
            <a:pPr lvl="1">
              <a:defRPr/>
            </a:pPr>
            <a:r>
              <a:rPr lang="es-EC" sz="1800" dirty="0"/>
              <a:t>Probar y pulir técnicamente </a:t>
            </a:r>
            <a:r>
              <a:rPr lang="es-EC" sz="1800" dirty="0">
                <a:ea typeface="MS Gothic" pitchFamily="49" charset="-128"/>
              </a:rPr>
              <a:t>⇒</a:t>
            </a:r>
            <a:r>
              <a:rPr lang="es-EC" sz="1800" dirty="0"/>
              <a:t> Garantizar viabilidad de su producción.</a:t>
            </a:r>
          </a:p>
          <a:p>
            <a:pPr lvl="1">
              <a:defRPr/>
            </a:pPr>
            <a:r>
              <a:rPr lang="es-EC" sz="1800" dirty="0"/>
              <a:t>Se puede producir el organismo?: Cultivos experimentales o pilotos:</a:t>
            </a:r>
          </a:p>
          <a:p>
            <a:pPr lvl="2">
              <a:defRPr/>
            </a:pPr>
            <a:r>
              <a:rPr lang="es-EC" sz="1600" dirty="0"/>
              <a:t>Información empírica </a:t>
            </a:r>
            <a:r>
              <a:rPr lang="es-EC" sz="1600" dirty="0">
                <a:ea typeface="MS Gothic" pitchFamily="49" charset="-128"/>
              </a:rPr>
              <a:t>⇒</a:t>
            </a:r>
            <a:r>
              <a:rPr lang="es-EC" sz="1600" dirty="0"/>
              <a:t> Mejores proyecciones sobre lo que podría ocurrir en un sistema de producción comercial. </a:t>
            </a:r>
            <a:endParaRPr lang="es-ES_tradnl" sz="1600" dirty="0"/>
          </a:p>
          <a:p>
            <a:pPr algn="r">
              <a:buFont typeface="Monotype Sorts" pitchFamily="2" charset="2"/>
              <a:buNone/>
              <a:defRPr/>
            </a:pPr>
            <a:r>
              <a:rPr lang="es-EC" sz="2000" b="1" dirty="0"/>
              <a:t>...</a:t>
            </a:r>
            <a:endParaRPr lang="es-EC" sz="2000" dirty="0"/>
          </a:p>
          <a:p>
            <a:pPr>
              <a:defRPr/>
            </a:pPr>
            <a:endParaRPr lang="es-EC" sz="20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 calcmode="lin" valueType="num">
                                      <p:cBhvr additive="base">
                                        <p:cTn id="17"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3011">
                                            <p:txEl>
                                              <p:pRg st="3" end="3"/>
                                            </p:txEl>
                                          </p:spTgt>
                                        </p:tgtEl>
                                        <p:attrNameLst>
                                          <p:attrName>style.visibility</p:attrName>
                                        </p:attrNameLst>
                                      </p:cBhvr>
                                      <p:to>
                                        <p:strVal val="visible"/>
                                      </p:to>
                                    </p:set>
                                    <p:anim calcmode="lin" valueType="num">
                                      <p:cBhvr additive="base">
                                        <p:cTn id="23"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3011">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 calcmode="lin" valueType="num">
                                      <p:cBhvr additive="base">
                                        <p:cTn id="27"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3011">
                                            <p:txEl>
                                              <p:pRg st="5" end="5"/>
                                            </p:txEl>
                                          </p:spTgt>
                                        </p:tgtEl>
                                        <p:attrNameLst>
                                          <p:attrName>style.visibility</p:attrName>
                                        </p:attrNameLst>
                                      </p:cBhvr>
                                      <p:to>
                                        <p:strVal val="visible"/>
                                      </p:to>
                                    </p:set>
                                    <p:anim calcmode="lin" valueType="num">
                                      <p:cBhvr additive="base">
                                        <p:cTn id="33" dur="500" fill="hold"/>
                                        <p:tgtEl>
                                          <p:spTgt spid="43011">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3011">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3011">
                                            <p:txEl>
                                              <p:pRg st="6" end="6"/>
                                            </p:txEl>
                                          </p:spTgt>
                                        </p:tgtEl>
                                        <p:attrNameLst>
                                          <p:attrName>style.visibility</p:attrName>
                                        </p:attrNameLst>
                                      </p:cBhvr>
                                      <p:to>
                                        <p:strVal val="visible"/>
                                      </p:to>
                                    </p:set>
                                    <p:anim calcmode="lin" valueType="num">
                                      <p:cBhvr additive="base">
                                        <p:cTn id="37" dur="500" fill="hold"/>
                                        <p:tgtEl>
                                          <p:spTgt spid="4301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011">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3011">
                                            <p:txEl>
                                              <p:pRg st="7" end="7"/>
                                            </p:txEl>
                                          </p:spTgt>
                                        </p:tgtEl>
                                        <p:attrNameLst>
                                          <p:attrName>style.visibility</p:attrName>
                                        </p:attrNameLst>
                                      </p:cBhvr>
                                      <p:to>
                                        <p:strVal val="visible"/>
                                      </p:to>
                                    </p:set>
                                    <p:anim calcmode="lin" valueType="num">
                                      <p:cBhvr additive="base">
                                        <p:cTn id="41" dur="500" fill="hold"/>
                                        <p:tgtEl>
                                          <p:spTgt spid="43011">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3011">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3011">
                                            <p:txEl>
                                              <p:pRg st="8" end="8"/>
                                            </p:txEl>
                                          </p:spTgt>
                                        </p:tgtEl>
                                        <p:attrNameLst>
                                          <p:attrName>style.visibility</p:attrName>
                                        </p:attrNameLst>
                                      </p:cBhvr>
                                      <p:to>
                                        <p:strVal val="visible"/>
                                      </p:to>
                                    </p:set>
                                    <p:anim calcmode="lin" valueType="num">
                                      <p:cBhvr additive="base">
                                        <p:cTn id="45" dur="500" fill="hold"/>
                                        <p:tgtEl>
                                          <p:spTgt spid="43011">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301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43011">
                                            <p:txEl>
                                              <p:pRg st="9" end="9"/>
                                            </p:txEl>
                                          </p:spTgt>
                                        </p:tgtEl>
                                        <p:attrNameLst>
                                          <p:attrName>style.visibility</p:attrName>
                                        </p:attrNameLst>
                                      </p:cBhvr>
                                      <p:to>
                                        <p:strVal val="visible"/>
                                      </p:to>
                                    </p:set>
                                    <p:anim calcmode="lin" valueType="num">
                                      <p:cBhvr additive="base">
                                        <p:cTn id="51" dur="500" fill="hold"/>
                                        <p:tgtEl>
                                          <p:spTgt spid="43011">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4301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p:txBody>
          <a:bodyPr/>
          <a:lstStyle/>
          <a:p>
            <a:r>
              <a:rPr lang="es-ES_tradnl" sz="2800" smtClean="0"/>
              <a:t>Estudio de Viabilidad Técnica (cont.)</a:t>
            </a:r>
            <a:endParaRPr lang="es-ES_tradnl" smtClean="0"/>
          </a:p>
        </p:txBody>
      </p:sp>
      <p:sp>
        <p:nvSpPr>
          <p:cNvPr id="46083" name="Rectangle 1027"/>
          <p:cNvSpPr>
            <a:spLocks noGrp="1" noChangeArrowheads="1"/>
          </p:cNvSpPr>
          <p:nvPr>
            <p:ph type="body" idx="1"/>
          </p:nvPr>
        </p:nvSpPr>
        <p:spPr/>
        <p:txBody>
          <a:bodyPr/>
          <a:lstStyle/>
          <a:p>
            <a:pPr algn="just">
              <a:defRPr/>
            </a:pPr>
            <a:r>
              <a:rPr lang="es-EC" sz="2000"/>
              <a:t>Análisis de operaciones</a:t>
            </a:r>
          </a:p>
          <a:p>
            <a:pPr lvl="1" algn="just">
              <a:defRPr/>
            </a:pPr>
            <a:r>
              <a:rPr lang="es-EC" sz="1800"/>
              <a:t>Decisión de localización</a:t>
            </a:r>
          </a:p>
          <a:p>
            <a:pPr lvl="1" algn="just">
              <a:defRPr/>
            </a:pPr>
            <a:r>
              <a:rPr lang="es-EC" sz="1800"/>
              <a:t>Análisis de Tamaño</a:t>
            </a:r>
          </a:p>
          <a:p>
            <a:pPr lvl="1" algn="just">
              <a:defRPr/>
            </a:pPr>
            <a:r>
              <a:rPr lang="es-EC" sz="1800"/>
              <a:t>Volúmenes de producción</a:t>
            </a:r>
          </a:p>
          <a:p>
            <a:pPr>
              <a:defRPr/>
            </a:pPr>
            <a:r>
              <a:rPr lang="es-EC" sz="2000"/>
              <a:t>Ingeniería del proyecto</a:t>
            </a:r>
          </a:p>
          <a:p>
            <a:pPr algn="just">
              <a:defRPr/>
            </a:pPr>
            <a:r>
              <a:rPr lang="es-EC" sz="2000"/>
              <a:t>Necesidades de recursos.</a:t>
            </a:r>
          </a:p>
          <a:p>
            <a:pPr lvl="1">
              <a:defRPr/>
            </a:pPr>
            <a:r>
              <a:rPr lang="es-EC" sz="1800"/>
              <a:t>Activos fijos.</a:t>
            </a:r>
          </a:p>
          <a:p>
            <a:pPr lvl="1">
              <a:defRPr/>
            </a:pPr>
            <a:r>
              <a:rPr lang="es-EC" sz="1800"/>
              <a:t>Capital de trabajo. </a:t>
            </a:r>
          </a:p>
          <a:p>
            <a:pPr lvl="1">
              <a:defRPr/>
            </a:pPr>
            <a:r>
              <a:rPr lang="es-EC" sz="1800"/>
              <a:t>Mano de obra. </a:t>
            </a:r>
          </a:p>
          <a:p>
            <a:pPr lvl="1">
              <a:defRPr/>
            </a:pPr>
            <a:r>
              <a:rPr lang="es-EC" sz="1800"/>
              <a:t>Recursos materiales.</a:t>
            </a:r>
          </a:p>
          <a:p>
            <a:pPr lvl="1">
              <a:defRPr/>
            </a:pPr>
            <a:r>
              <a:rPr lang="es-EC" sz="1800"/>
              <a:t>Recursos biológicos.</a:t>
            </a:r>
          </a:p>
          <a:p>
            <a:pPr lvl="1">
              <a:defRPr/>
            </a:pPr>
            <a:r>
              <a:rPr lang="es-EC" sz="1800"/>
              <a:t>Recursos hídricos.</a:t>
            </a:r>
          </a:p>
          <a:p>
            <a:pPr algn="just">
              <a:defRPr/>
            </a:pP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083">
                                            <p:txEl>
                                              <p:pRg st="4" end="4"/>
                                            </p:txEl>
                                          </p:spTgt>
                                        </p:tgtEl>
                                        <p:attrNameLst>
                                          <p:attrName>style.visibility</p:attrName>
                                        </p:attrNameLst>
                                      </p:cBhvr>
                                      <p:to>
                                        <p:strVal val="visible"/>
                                      </p:to>
                                    </p:set>
                                    <p:anim calcmode="lin" valueType="num">
                                      <p:cBhvr additive="base">
                                        <p:cTn id="31" dur="500" fill="hold"/>
                                        <p:tgtEl>
                                          <p:spTgt spid="460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60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6083">
                                            <p:txEl>
                                              <p:pRg st="5" end="5"/>
                                            </p:txEl>
                                          </p:spTgt>
                                        </p:tgtEl>
                                        <p:attrNameLst>
                                          <p:attrName>style.visibility</p:attrName>
                                        </p:attrNameLst>
                                      </p:cBhvr>
                                      <p:to>
                                        <p:strVal val="visible"/>
                                      </p:to>
                                    </p:set>
                                    <p:anim calcmode="lin" valueType="num">
                                      <p:cBhvr additive="base">
                                        <p:cTn id="37" dur="500" fill="hold"/>
                                        <p:tgtEl>
                                          <p:spTgt spid="4608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60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6083">
                                            <p:txEl>
                                              <p:pRg st="6" end="6"/>
                                            </p:txEl>
                                          </p:spTgt>
                                        </p:tgtEl>
                                        <p:attrNameLst>
                                          <p:attrName>style.visibility</p:attrName>
                                        </p:attrNameLst>
                                      </p:cBhvr>
                                      <p:to>
                                        <p:strVal val="visible"/>
                                      </p:to>
                                    </p:set>
                                    <p:anim calcmode="lin" valueType="num">
                                      <p:cBhvr additive="base">
                                        <p:cTn id="43" dur="500" fill="hold"/>
                                        <p:tgtEl>
                                          <p:spTgt spid="4608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60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6083">
                                            <p:txEl>
                                              <p:pRg st="7" end="7"/>
                                            </p:txEl>
                                          </p:spTgt>
                                        </p:tgtEl>
                                        <p:attrNameLst>
                                          <p:attrName>style.visibility</p:attrName>
                                        </p:attrNameLst>
                                      </p:cBhvr>
                                      <p:to>
                                        <p:strVal val="visible"/>
                                      </p:to>
                                    </p:set>
                                    <p:anim calcmode="lin" valueType="num">
                                      <p:cBhvr additive="base">
                                        <p:cTn id="49" dur="500" fill="hold"/>
                                        <p:tgtEl>
                                          <p:spTgt spid="4608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60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6083">
                                            <p:txEl>
                                              <p:pRg st="8" end="8"/>
                                            </p:txEl>
                                          </p:spTgt>
                                        </p:tgtEl>
                                        <p:attrNameLst>
                                          <p:attrName>style.visibility</p:attrName>
                                        </p:attrNameLst>
                                      </p:cBhvr>
                                      <p:to>
                                        <p:strVal val="visible"/>
                                      </p:to>
                                    </p:set>
                                    <p:anim calcmode="lin" valueType="num">
                                      <p:cBhvr additive="base">
                                        <p:cTn id="55" dur="500" fill="hold"/>
                                        <p:tgtEl>
                                          <p:spTgt spid="4608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608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6083">
                                            <p:txEl>
                                              <p:pRg st="9" end="9"/>
                                            </p:txEl>
                                          </p:spTgt>
                                        </p:tgtEl>
                                        <p:attrNameLst>
                                          <p:attrName>style.visibility</p:attrName>
                                        </p:attrNameLst>
                                      </p:cBhvr>
                                      <p:to>
                                        <p:strVal val="visible"/>
                                      </p:to>
                                    </p:set>
                                    <p:anim calcmode="lin" valueType="num">
                                      <p:cBhvr additive="base">
                                        <p:cTn id="61" dur="500" fill="hold"/>
                                        <p:tgtEl>
                                          <p:spTgt spid="4608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608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6083">
                                            <p:txEl>
                                              <p:pRg st="10" end="10"/>
                                            </p:txEl>
                                          </p:spTgt>
                                        </p:tgtEl>
                                        <p:attrNameLst>
                                          <p:attrName>style.visibility</p:attrName>
                                        </p:attrNameLst>
                                      </p:cBhvr>
                                      <p:to>
                                        <p:strVal val="visible"/>
                                      </p:to>
                                    </p:set>
                                    <p:anim calcmode="lin" valueType="num">
                                      <p:cBhvr additive="base">
                                        <p:cTn id="67" dur="500" fill="hold"/>
                                        <p:tgtEl>
                                          <p:spTgt spid="4608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608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6083">
                                            <p:txEl>
                                              <p:pRg st="11" end="11"/>
                                            </p:txEl>
                                          </p:spTgt>
                                        </p:tgtEl>
                                        <p:attrNameLst>
                                          <p:attrName>style.visibility</p:attrName>
                                        </p:attrNameLst>
                                      </p:cBhvr>
                                      <p:to>
                                        <p:strVal val="visible"/>
                                      </p:to>
                                    </p:set>
                                    <p:anim calcmode="lin" valueType="num">
                                      <p:cBhvr additive="base">
                                        <p:cTn id="73" dur="500" fill="hold"/>
                                        <p:tgtEl>
                                          <p:spTgt spid="4608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608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ES_tradnl" sz="3600" smtClean="0"/>
              <a:t>Objetivos</a:t>
            </a:r>
            <a:r>
              <a:rPr lang="es-ES_tradnl" smtClean="0"/>
              <a:t> del Curso</a:t>
            </a:r>
          </a:p>
        </p:txBody>
      </p:sp>
      <p:sp>
        <p:nvSpPr>
          <p:cNvPr id="5123" name="Rectangle 3"/>
          <p:cNvSpPr>
            <a:spLocks noGrp="1" noChangeArrowheads="1"/>
          </p:cNvSpPr>
          <p:nvPr>
            <p:ph type="body" idx="1"/>
          </p:nvPr>
        </p:nvSpPr>
        <p:spPr/>
        <p:txBody>
          <a:bodyPr/>
          <a:lstStyle/>
          <a:p>
            <a:pPr>
              <a:defRPr/>
            </a:pPr>
            <a:r>
              <a:rPr lang="es-EC" sz="2000"/>
              <a:t>Dar a conocer la orientación y la metodología adecuada que permite actuar con mayores bases y criterios frente a la planeación y puesta en marcha de un proyecto de acuicultura de tipo privado</a:t>
            </a:r>
          </a:p>
          <a:p>
            <a:pPr>
              <a:defRPr/>
            </a:pPr>
            <a:r>
              <a:rPr lang="es-EC" sz="2000"/>
              <a:t>Desarrollar conceptos que permitan el análisis económico y financiero de un proyecto acuícola para optimizar el  rendimiento y reducir el riesgo de una inversión financiera,  o la creación de una empresa acuícola.</a:t>
            </a:r>
          </a:p>
          <a:p>
            <a:pPr>
              <a:defRPr/>
            </a:pPr>
            <a:r>
              <a:rPr lang="es-EC" sz="2000"/>
              <a:t>Revisar los principales puntos que influyen en un proyecto de Acuicultura</a:t>
            </a:r>
          </a:p>
          <a:p>
            <a:pPr>
              <a:defRPr/>
            </a:pPr>
            <a:r>
              <a:rPr lang="es-EC" sz="2000"/>
              <a:t>Revisar ejemplos de modelos prácticos para evaulación de Proyectos que pueden servir como base para evaluar prroyectos en el futuro</a:t>
            </a:r>
          </a:p>
          <a:p>
            <a:pPr>
              <a:defRPr/>
            </a:pP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_tradnl" sz="2800" smtClean="0"/>
              <a:t>Estudio de Viabilidad Legal</a:t>
            </a:r>
            <a:endParaRPr lang="es-ES_tradnl" smtClean="0"/>
          </a:p>
        </p:txBody>
      </p:sp>
      <p:sp>
        <p:nvSpPr>
          <p:cNvPr id="20483" name="Rectangle 3"/>
          <p:cNvSpPr>
            <a:spLocks noGrp="1" noChangeArrowheads="1"/>
          </p:cNvSpPr>
          <p:nvPr>
            <p:ph type="body" idx="1"/>
          </p:nvPr>
        </p:nvSpPr>
        <p:spPr/>
        <p:txBody>
          <a:bodyPr/>
          <a:lstStyle/>
          <a:p>
            <a:pPr algn="just">
              <a:defRPr/>
            </a:pPr>
            <a:r>
              <a:rPr lang="es-EC" sz="2000"/>
              <a:t>Un proyecto puede ser viable tanto por tener un mercado asegurado como por ser técnicamente factible.Sin embargo, podrían existir algunas restricciones de carácter legal que impidan su funcionamiento en los términos que se habían previsto, no haciendo recomendable su ejecución.</a:t>
            </a:r>
          </a:p>
          <a:p>
            <a:pPr algn="just">
              <a:defRPr/>
            </a:pPr>
            <a:r>
              <a:rPr lang="es-EC" sz="2000"/>
              <a:t>Por ejemplo, limitaciones en cuanto a:</a:t>
            </a:r>
          </a:p>
          <a:p>
            <a:pPr lvl="1" algn="just">
              <a:defRPr/>
            </a:pPr>
            <a:r>
              <a:rPr lang="es-EC" sz="1800"/>
              <a:t>Localización</a:t>
            </a:r>
          </a:p>
          <a:p>
            <a:pPr lvl="1" algn="just">
              <a:defRPr/>
            </a:pPr>
            <a:r>
              <a:rPr lang="es-EC" sz="1800"/>
              <a:t>Uso del producto</a:t>
            </a:r>
          </a:p>
          <a:p>
            <a:pPr lvl="1" algn="just">
              <a:defRPr/>
            </a:pPr>
            <a:r>
              <a:rPr lang="es-EC" sz="1800"/>
              <a:t>Uso de zonas de reserva</a:t>
            </a:r>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s-ES_tradnl" sz="2800" smtClean="0"/>
              <a:t>Estudio de Viabilidad de Gestión</a:t>
            </a:r>
            <a:endParaRPr lang="es-ES_tradnl" smtClean="0"/>
          </a:p>
        </p:txBody>
      </p:sp>
      <p:sp>
        <p:nvSpPr>
          <p:cNvPr id="21507" name="Rectangle 3"/>
          <p:cNvSpPr>
            <a:spLocks noGrp="1" noChangeArrowheads="1"/>
          </p:cNvSpPr>
          <p:nvPr>
            <p:ph type="body" idx="1"/>
          </p:nvPr>
        </p:nvSpPr>
        <p:spPr/>
        <p:txBody>
          <a:bodyPr/>
          <a:lstStyle/>
          <a:p>
            <a:pPr algn="just">
              <a:defRPr/>
            </a:pPr>
            <a:r>
              <a:rPr lang="es-ES_tradnl" sz="2000"/>
              <a:t>R</a:t>
            </a:r>
            <a:r>
              <a:rPr lang="es-EC" sz="2000"/>
              <a:t>ecibe poca atención(?), a pesar de que muchos proyectos fracasan por falta de capacidad administrativa.</a:t>
            </a:r>
          </a:p>
          <a:p>
            <a:pPr>
              <a:defRPr/>
            </a:pPr>
            <a:r>
              <a:rPr lang="es-EC" sz="2000"/>
              <a:t>Dentro de este estudio se incluye  el estudio organizacional y administrativo.</a:t>
            </a:r>
          </a:p>
          <a:p>
            <a:pPr algn="just">
              <a:defRPr/>
            </a:pPr>
            <a:r>
              <a:rPr lang="es-EC" sz="2000"/>
              <a:t>Objetivo: Ver si hay condiciones necesarias para  garantizar la implementación,  tanto en lo estructural como en lo funcional.</a:t>
            </a:r>
          </a:p>
          <a:p>
            <a:pPr algn="just">
              <a:defRPr/>
            </a:pPr>
            <a:r>
              <a:rPr lang="es-EC" sz="2000"/>
              <a:t>Revisa estudio financiero con 2 objetivos</a:t>
            </a:r>
          </a:p>
          <a:p>
            <a:pPr lvl="1" algn="just">
              <a:defRPr/>
            </a:pPr>
            <a:r>
              <a:rPr lang="es-EC" sz="1800"/>
              <a:t>Estimar la rentabilidad de la inversión.</a:t>
            </a:r>
          </a:p>
          <a:p>
            <a:pPr lvl="1" algn="just">
              <a:defRPr/>
            </a:pPr>
            <a:r>
              <a:rPr lang="es-EC" sz="1800" u="sng"/>
              <a:t>Ver si hay incongruencias que permitan apreciar la falta de capacidad de gestión.</a:t>
            </a:r>
            <a:r>
              <a:rPr lang="es-EC" sz="1800"/>
              <a:t> </a:t>
            </a:r>
          </a:p>
          <a:p>
            <a:pPr algn="just">
              <a:defRPr/>
            </a:pPr>
            <a:endParaRPr lang="es-EC" sz="2000"/>
          </a:p>
          <a:p>
            <a:pPr algn="r">
              <a:buFont typeface="Monotype Sorts" pitchFamily="2" charset="2"/>
              <a:buNone/>
              <a:defRPr/>
            </a:pPr>
            <a:r>
              <a:rPr lang="es-EC" sz="2000" b="1"/>
              <a:t>...</a:t>
            </a: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1507">
                                            <p:txEl>
                                              <p:pRg st="4" end="4"/>
                                            </p:txEl>
                                          </p:spTgt>
                                        </p:tgtEl>
                                        <p:attrNameLst>
                                          <p:attrName>style.visibility</p:attrName>
                                        </p:attrNameLst>
                                      </p:cBhvr>
                                      <p:to>
                                        <p:strVal val="visible"/>
                                      </p:to>
                                    </p:set>
                                    <p:anim calcmode="lin" valueType="num">
                                      <p:cBhvr additive="base">
                                        <p:cTn id="29"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1507">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1507">
                                            <p:txEl>
                                              <p:pRg st="5" end="5"/>
                                            </p:txEl>
                                          </p:spTgt>
                                        </p:tgtEl>
                                        <p:attrNameLst>
                                          <p:attrName>style.visibility</p:attrName>
                                        </p:attrNameLst>
                                      </p:cBhvr>
                                      <p:to>
                                        <p:strVal val="visible"/>
                                      </p:to>
                                    </p:set>
                                    <p:anim calcmode="lin" valueType="num">
                                      <p:cBhvr additive="base">
                                        <p:cTn id="33"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1507">
                                            <p:txEl>
                                              <p:pRg st="7" end="7"/>
                                            </p:txEl>
                                          </p:spTgt>
                                        </p:tgtEl>
                                        <p:attrNameLst>
                                          <p:attrName>style.visibility</p:attrName>
                                        </p:attrNameLst>
                                      </p:cBhvr>
                                      <p:to>
                                        <p:strVal val="visible"/>
                                      </p:to>
                                    </p:set>
                                    <p:anim calcmode="lin" valueType="num">
                                      <p:cBhvr additive="base">
                                        <p:cTn id="39" dur="500" fill="hold"/>
                                        <p:tgtEl>
                                          <p:spTgt spid="21507">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15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r>
              <a:rPr lang="es-ES_tradnl" sz="2800" smtClean="0"/>
              <a:t>Estudio de Viabilidad de Gestión </a:t>
            </a:r>
            <a:r>
              <a:rPr lang="es-ES_tradnl" sz="2400" smtClean="0"/>
              <a:t>(cont.)</a:t>
            </a:r>
            <a:endParaRPr lang="es-ES_tradnl" smtClean="0"/>
          </a:p>
        </p:txBody>
      </p:sp>
      <p:sp>
        <p:nvSpPr>
          <p:cNvPr id="47107" name="Rectangle 1027"/>
          <p:cNvSpPr>
            <a:spLocks noGrp="1" noChangeArrowheads="1"/>
          </p:cNvSpPr>
          <p:nvPr>
            <p:ph type="body" idx="1"/>
          </p:nvPr>
        </p:nvSpPr>
        <p:spPr/>
        <p:txBody>
          <a:bodyPr/>
          <a:lstStyle/>
          <a:p>
            <a:pPr algn="just">
              <a:defRPr/>
            </a:pPr>
            <a:r>
              <a:rPr lang="es-EC" sz="2000"/>
              <a:t>El equipo humano que manejará el proyecto será el que haga la diferencia entre fracasar o triunfar un proyecto dado.</a:t>
            </a:r>
          </a:p>
          <a:p>
            <a:pPr algn="just">
              <a:defRPr/>
            </a:pPr>
            <a:r>
              <a:rPr lang="es-EC" sz="2000"/>
              <a:t>Estas personas deberán:</a:t>
            </a:r>
          </a:p>
          <a:p>
            <a:pPr lvl="1" algn="just">
              <a:defRPr/>
            </a:pPr>
            <a:r>
              <a:rPr lang="es-EC" sz="1800"/>
              <a:t>Estar comprometidas con el proyecto.</a:t>
            </a:r>
          </a:p>
          <a:p>
            <a:pPr lvl="1" algn="just">
              <a:defRPr/>
            </a:pPr>
            <a:r>
              <a:rPr lang="es-EC" sz="1800"/>
              <a:t>Tener habilidades gerenciales,</a:t>
            </a:r>
          </a:p>
          <a:p>
            <a:pPr lvl="1" algn="just">
              <a:defRPr/>
            </a:pPr>
            <a:r>
              <a:rPr lang="es-EC" sz="1800"/>
              <a:t>administrativas, y</a:t>
            </a:r>
          </a:p>
          <a:p>
            <a:pPr lvl="1" algn="just">
              <a:defRPr/>
            </a:pPr>
            <a:r>
              <a:rPr lang="es-EC" sz="1800"/>
              <a:t>financieras</a:t>
            </a:r>
          </a:p>
          <a:p>
            <a:pPr lvl="1" algn="just">
              <a:defRPr/>
            </a:pPr>
            <a:r>
              <a:rPr lang="es-EC" sz="1800"/>
              <a:t>Conocer muy bien el negocio y su manejo</a:t>
            </a:r>
          </a:p>
          <a:p>
            <a:pPr lvl="1" algn="just">
              <a:defRPr/>
            </a:pPr>
            <a:r>
              <a:rPr lang="es-EC" sz="1800"/>
              <a:t>Conocimiento de mercadeo</a:t>
            </a:r>
          </a:p>
          <a:p>
            <a:pPr lvl="1" algn="just">
              <a:defRPr/>
            </a:pPr>
            <a:r>
              <a:rPr lang="es-EC" sz="1800" b="1"/>
              <a:t>Habilidad para manejar el grupo humano.</a:t>
            </a:r>
            <a:endParaRPr lang="es-EC" sz="1800"/>
          </a:p>
          <a:p>
            <a:pPr algn="just">
              <a:defRPr/>
            </a:pPr>
            <a:r>
              <a:rPr lang="es-EC" sz="2000"/>
              <a:t>Conocer equipo gerencial y la organización esperada al poner en marcha el proyecto. Porqué ponerlos, calificaciones, debilidades y fortalezas.</a:t>
            </a: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 calcmode="lin" valueType="num">
                                      <p:cBhvr additive="base">
                                        <p:cTn id="25"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107">
                                            <p:txEl>
                                              <p:pRg st="4" end="4"/>
                                            </p:txEl>
                                          </p:spTgt>
                                        </p:tgtEl>
                                        <p:attrNameLst>
                                          <p:attrName>style.visibility</p:attrName>
                                        </p:attrNameLst>
                                      </p:cBhvr>
                                      <p:to>
                                        <p:strVal val="visible"/>
                                      </p:to>
                                    </p:set>
                                    <p:anim calcmode="lin" valueType="num">
                                      <p:cBhvr additive="base">
                                        <p:cTn id="31"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1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7107">
                                            <p:txEl>
                                              <p:pRg st="5" end="5"/>
                                            </p:txEl>
                                          </p:spTgt>
                                        </p:tgtEl>
                                        <p:attrNameLst>
                                          <p:attrName>style.visibility</p:attrName>
                                        </p:attrNameLst>
                                      </p:cBhvr>
                                      <p:to>
                                        <p:strVal val="visible"/>
                                      </p:to>
                                    </p:set>
                                    <p:anim calcmode="lin" valueType="num">
                                      <p:cBhvr additive="base">
                                        <p:cTn id="37" dur="500" fill="hold"/>
                                        <p:tgtEl>
                                          <p:spTgt spid="4710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7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7107">
                                            <p:txEl>
                                              <p:pRg st="6" end="6"/>
                                            </p:txEl>
                                          </p:spTgt>
                                        </p:tgtEl>
                                        <p:attrNameLst>
                                          <p:attrName>style.visibility</p:attrName>
                                        </p:attrNameLst>
                                      </p:cBhvr>
                                      <p:to>
                                        <p:strVal val="visible"/>
                                      </p:to>
                                    </p:set>
                                    <p:anim calcmode="lin" valueType="num">
                                      <p:cBhvr additive="base">
                                        <p:cTn id="43" dur="500" fill="hold"/>
                                        <p:tgtEl>
                                          <p:spTgt spid="4710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71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7107">
                                            <p:txEl>
                                              <p:pRg st="7" end="7"/>
                                            </p:txEl>
                                          </p:spTgt>
                                        </p:tgtEl>
                                        <p:attrNameLst>
                                          <p:attrName>style.visibility</p:attrName>
                                        </p:attrNameLst>
                                      </p:cBhvr>
                                      <p:to>
                                        <p:strVal val="visible"/>
                                      </p:to>
                                    </p:set>
                                    <p:anim calcmode="lin" valueType="num">
                                      <p:cBhvr additive="base">
                                        <p:cTn id="49" dur="500" fill="hold"/>
                                        <p:tgtEl>
                                          <p:spTgt spid="4710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710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7107">
                                            <p:txEl>
                                              <p:pRg st="8" end="8"/>
                                            </p:txEl>
                                          </p:spTgt>
                                        </p:tgtEl>
                                        <p:attrNameLst>
                                          <p:attrName>style.visibility</p:attrName>
                                        </p:attrNameLst>
                                      </p:cBhvr>
                                      <p:to>
                                        <p:strVal val="visible"/>
                                      </p:to>
                                    </p:set>
                                    <p:anim calcmode="lin" valueType="num">
                                      <p:cBhvr additive="base">
                                        <p:cTn id="55" dur="500" fill="hold"/>
                                        <p:tgtEl>
                                          <p:spTgt spid="4710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710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7107">
                                            <p:txEl>
                                              <p:pRg st="9" end="9"/>
                                            </p:txEl>
                                          </p:spTgt>
                                        </p:tgtEl>
                                        <p:attrNameLst>
                                          <p:attrName>style.visibility</p:attrName>
                                        </p:attrNameLst>
                                      </p:cBhvr>
                                      <p:to>
                                        <p:strVal val="visible"/>
                                      </p:to>
                                    </p:set>
                                    <p:anim calcmode="lin" valueType="num">
                                      <p:cBhvr additive="base">
                                        <p:cTn id="61" dur="500" fill="hold"/>
                                        <p:tgtEl>
                                          <p:spTgt spid="4710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710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S_tradnl" sz="2800" smtClean="0"/>
              <a:t>Estudio de Viabilidad de </a:t>
            </a:r>
            <a:br>
              <a:rPr lang="es-ES_tradnl" sz="2800" smtClean="0"/>
            </a:br>
            <a:r>
              <a:rPr lang="es-ES_tradnl" sz="2800" smtClean="0"/>
              <a:t>Impacto Ambiental</a:t>
            </a:r>
            <a:endParaRPr lang="es-ES_tradnl" smtClean="0"/>
          </a:p>
        </p:txBody>
      </p:sp>
      <p:sp>
        <p:nvSpPr>
          <p:cNvPr id="22531" name="Rectangle 3"/>
          <p:cNvSpPr>
            <a:spLocks noGrp="1" noChangeArrowheads="1"/>
          </p:cNvSpPr>
          <p:nvPr>
            <p:ph type="body" idx="1"/>
          </p:nvPr>
        </p:nvSpPr>
        <p:spPr/>
        <p:txBody>
          <a:bodyPr/>
          <a:lstStyle/>
          <a:p>
            <a:pPr>
              <a:defRPr/>
            </a:pPr>
            <a:r>
              <a:rPr lang="es-EC" sz="2000" b="1"/>
              <a:t>Objetivo:</a:t>
            </a:r>
            <a:r>
              <a:rPr lang="es-EC" sz="2000"/>
              <a:t> Determinar los impactos, evaluar sus desventajas frente a sus ventajas y presentar alternativas para reducir este impacto.</a:t>
            </a:r>
          </a:p>
          <a:p>
            <a:pPr>
              <a:defRPr/>
            </a:pPr>
            <a:r>
              <a:rPr lang="es-ES_tradnl" sz="2000"/>
              <a:t>H</a:t>
            </a:r>
            <a:r>
              <a:rPr lang="es-EC" sz="2000"/>
              <a:t>a cobrado auge la conservación de los recursos y del medio ambiente. </a:t>
            </a:r>
          </a:p>
          <a:p>
            <a:pPr>
              <a:defRPr/>
            </a:pPr>
            <a:r>
              <a:rPr lang="es-EC" sz="2000"/>
              <a:t>Es indispensable, desde el punto  de vista de responsabilidad con la sociedad, determinar  el Impacto  Ambiental del proyecto.</a:t>
            </a:r>
          </a:p>
          <a:p>
            <a:pPr>
              <a:defRPr/>
            </a:pPr>
            <a:r>
              <a:rPr lang="es-EC" sz="2000"/>
              <a:t>Es actualmente un requerimiento legal  para todo proyecto.</a:t>
            </a:r>
          </a:p>
          <a:p>
            <a:pPr>
              <a:defRPr/>
            </a:pPr>
            <a:r>
              <a:rPr lang="es-EC" sz="2000"/>
              <a:t>La acuicultura depende directamente de la naturaleza.,Cualquier deterioro del medio ambiente influenciará en la producción.</a:t>
            </a:r>
          </a:p>
          <a:p>
            <a:pPr>
              <a:defRPr/>
            </a:pPr>
            <a:r>
              <a:rPr lang="es-EC" sz="2000"/>
              <a:t>Influencia del método de cultivo en la  percepción del consumidor final sobre el producto: demanda, precio o embargos comerciales</a:t>
            </a:r>
          </a:p>
          <a:p>
            <a:pPr algn="just">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 calcmode="lin" valueType="num">
                                      <p:cBhvr additive="base">
                                        <p:cTn id="37"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ES_tradnl" sz="2800" smtClean="0"/>
              <a:t>Estudio de Viabilidad </a:t>
            </a:r>
            <a:br>
              <a:rPr lang="es-ES_tradnl" sz="2800" smtClean="0"/>
            </a:br>
            <a:r>
              <a:rPr lang="es-ES_tradnl" sz="2800" smtClean="0"/>
              <a:t>Financiera</a:t>
            </a:r>
            <a:endParaRPr lang="es-ES_tradnl" smtClean="0"/>
          </a:p>
        </p:txBody>
      </p:sp>
      <p:sp>
        <p:nvSpPr>
          <p:cNvPr id="23555" name="Rectangle 3"/>
          <p:cNvSpPr>
            <a:spLocks noGrp="1" noChangeArrowheads="1"/>
          </p:cNvSpPr>
          <p:nvPr>
            <p:ph type="body" idx="1"/>
          </p:nvPr>
        </p:nvSpPr>
        <p:spPr/>
        <p:txBody>
          <a:bodyPr/>
          <a:lstStyle/>
          <a:p>
            <a:pPr algn="just">
              <a:defRPr/>
            </a:pPr>
            <a:endParaRPr lang="es-EC" sz="2000"/>
          </a:p>
          <a:p>
            <a:pPr algn="just">
              <a:defRPr/>
            </a:pPr>
            <a:r>
              <a:rPr lang="es-EC" sz="2400"/>
              <a:t>Determina, en último caso, la aprobación o rechazo del proyecto. </a:t>
            </a:r>
          </a:p>
          <a:p>
            <a:pPr algn="just">
              <a:defRPr/>
            </a:pPr>
            <a:endParaRPr lang="es-EC" sz="2400"/>
          </a:p>
          <a:p>
            <a:pPr algn="just">
              <a:defRPr/>
            </a:pPr>
            <a:r>
              <a:rPr lang="es-EC" sz="2400"/>
              <a:t>Mide, en bases monetarias, la rentabilidad que retorna de la inversión</a:t>
            </a:r>
            <a:r>
              <a:rPr lang="es-EC" sz="2000"/>
              <a:t>.</a:t>
            </a:r>
          </a:p>
          <a:p>
            <a:pPr algn="just">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anim calcmode="lin" valueType="num">
                                      <p:cBhvr additive="base">
                                        <p:cTn id="13"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s-ES_tradnl" sz="2800" smtClean="0"/>
              <a:t>Plan de Inversiones en </a:t>
            </a:r>
            <a:br>
              <a:rPr lang="es-ES_tradnl" sz="2800" smtClean="0"/>
            </a:br>
            <a:r>
              <a:rPr lang="es-ES_tradnl" sz="2800" smtClean="0"/>
              <a:t>Operaciones Acuícolas</a:t>
            </a:r>
            <a:endParaRPr lang="es-ES_tradnl" smtClean="0"/>
          </a:p>
        </p:txBody>
      </p:sp>
      <p:sp>
        <p:nvSpPr>
          <p:cNvPr id="24579" name="Rectangle 3"/>
          <p:cNvSpPr>
            <a:spLocks noGrp="1" noChangeArrowheads="1"/>
          </p:cNvSpPr>
          <p:nvPr>
            <p:ph type="body" idx="1"/>
          </p:nvPr>
        </p:nvSpPr>
        <p:spPr/>
        <p:txBody>
          <a:bodyPr/>
          <a:lstStyle/>
          <a:p>
            <a:pPr algn="just">
              <a:defRPr/>
            </a:pPr>
            <a:endParaRPr lang="es-EC" sz="1800"/>
          </a:p>
          <a:p>
            <a:pPr>
              <a:defRPr/>
            </a:pPr>
            <a:r>
              <a:rPr lang="es-EC" sz="2400"/>
              <a:t>Activos fijos</a:t>
            </a:r>
          </a:p>
          <a:p>
            <a:pPr>
              <a:defRPr/>
            </a:pPr>
            <a:endParaRPr lang="es-EC" sz="2400"/>
          </a:p>
          <a:p>
            <a:pPr>
              <a:defRPr/>
            </a:pPr>
            <a:r>
              <a:rPr lang="es-EC" sz="2400"/>
              <a:t>Activos intangibles</a:t>
            </a:r>
          </a:p>
          <a:p>
            <a:pPr>
              <a:defRPr/>
            </a:pPr>
            <a:endParaRPr lang="es-EC" sz="2400"/>
          </a:p>
          <a:p>
            <a:pPr>
              <a:defRPr/>
            </a:pPr>
            <a:r>
              <a:rPr lang="es-EC" sz="2400"/>
              <a:t>Capital de trabajo</a:t>
            </a:r>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anim calcmode="lin" valueType="num">
                                      <p:cBhvr additive="base">
                                        <p:cTn id="13"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5" end="5"/>
                                            </p:txEl>
                                          </p:spTgt>
                                        </p:tgtEl>
                                        <p:attrNameLst>
                                          <p:attrName>style.visibility</p:attrName>
                                        </p:attrNameLst>
                                      </p:cBhvr>
                                      <p:to>
                                        <p:strVal val="visible"/>
                                      </p:to>
                                    </p:set>
                                    <p:anim calcmode="lin" valueType="num">
                                      <p:cBhvr additive="base">
                                        <p:cTn id="19" dur="500" fill="hold"/>
                                        <p:tgtEl>
                                          <p:spTgt spid="24579">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s-ES_tradnl" sz="2800" smtClean="0"/>
              <a:t>Inversiones en </a:t>
            </a:r>
            <a:br>
              <a:rPr lang="es-ES_tradnl" sz="2800" smtClean="0"/>
            </a:br>
            <a:r>
              <a:rPr lang="es-ES_tradnl" sz="2800" smtClean="0"/>
              <a:t>Activos Fijos</a:t>
            </a:r>
            <a:endParaRPr lang="es-ES_tradnl" smtClean="0"/>
          </a:p>
        </p:txBody>
      </p:sp>
      <p:sp>
        <p:nvSpPr>
          <p:cNvPr id="25603" name="Rectangle 3"/>
          <p:cNvSpPr>
            <a:spLocks noGrp="1" noChangeArrowheads="1"/>
          </p:cNvSpPr>
          <p:nvPr>
            <p:ph type="body" idx="1"/>
          </p:nvPr>
        </p:nvSpPr>
        <p:spPr/>
        <p:txBody>
          <a:bodyPr/>
          <a:lstStyle/>
          <a:p>
            <a:pPr algn="just">
              <a:defRPr/>
            </a:pPr>
            <a:r>
              <a:rPr lang="es-EC" sz="2000"/>
              <a:t>Son las que se realizan en los bienes </a:t>
            </a:r>
            <a:r>
              <a:rPr lang="es-EC" sz="2000" u="sng"/>
              <a:t>tangibles</a:t>
            </a:r>
            <a:r>
              <a:rPr lang="es-EC" sz="2000"/>
              <a:t> que se usarán en el proceso de transformación de los insumos y materia prima, o que sirvan para la operación normal del  proyecto: </a:t>
            </a:r>
          </a:p>
          <a:p>
            <a:pPr lvl="1" algn="just">
              <a:defRPr/>
            </a:pPr>
            <a:r>
              <a:rPr lang="es-EC" sz="1800"/>
              <a:t>Terrenos (si son propios)</a:t>
            </a:r>
          </a:p>
          <a:p>
            <a:pPr lvl="1" algn="just">
              <a:defRPr/>
            </a:pPr>
            <a:r>
              <a:rPr lang="es-EC" sz="1800"/>
              <a:t>Obras físicas (movimiento de  tierra, edificios, piscinas, compuertas,  carreteros, canales, pozos, tanques, oficinas administrativas, etc.)</a:t>
            </a:r>
          </a:p>
          <a:p>
            <a:pPr lvl="1" algn="just">
              <a:defRPr/>
            </a:pPr>
            <a:r>
              <a:rPr lang="es-EC" sz="1800"/>
              <a:t>Equipos y maquinarias (bombas, motores, barcos, calderos, tractores, tanques, aireadores, etc.)</a:t>
            </a:r>
          </a:p>
          <a:p>
            <a:pPr lvl="1" algn="just">
              <a:defRPr/>
            </a:pPr>
            <a:r>
              <a:rPr lang="es-EC" sz="1800"/>
              <a:t>Vehículos (camiones, camionetas, motos, carros, botes, etc. )</a:t>
            </a:r>
          </a:p>
          <a:p>
            <a:pPr lvl="1" algn="just">
              <a:defRPr/>
            </a:pPr>
            <a:r>
              <a:rPr lang="es-EC" sz="1800"/>
              <a:t>Equipos de oficina (computadoras, teléfonos, radios, etc.)</a:t>
            </a:r>
          </a:p>
          <a:p>
            <a:pPr lvl="1" algn="just">
              <a:defRPr/>
            </a:pPr>
            <a:r>
              <a:rPr lang="es-EC" sz="1800"/>
              <a:t>Infraestructura de apoyo (Agua potable,  red eléctrica, etc.). </a:t>
            </a:r>
          </a:p>
          <a:p>
            <a:pPr lvl="1" algn="just">
              <a:defRPr/>
            </a:pPr>
            <a:endParaRPr lang="es-EC" sz="1800"/>
          </a:p>
          <a:p>
            <a:pPr algn="r">
              <a:buFont typeface="Monotype Sorts" pitchFamily="2" charset="2"/>
              <a:buNone/>
              <a:defRPr/>
            </a:pPr>
            <a:r>
              <a:rPr lang="es-EC" sz="2000" b="1"/>
              <a:t>...</a:t>
            </a: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additive="base">
                                        <p:cTn id="37"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6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603">
                                            <p:txEl>
                                              <p:pRg st="6" end="6"/>
                                            </p:txEl>
                                          </p:spTgt>
                                        </p:tgtEl>
                                        <p:attrNameLst>
                                          <p:attrName>style.visibility</p:attrName>
                                        </p:attrNameLst>
                                      </p:cBhvr>
                                      <p:to>
                                        <p:strVal val="visible"/>
                                      </p:to>
                                    </p:set>
                                    <p:anim calcmode="lin" valueType="num">
                                      <p:cBhvr additive="base">
                                        <p:cTn id="43" dur="500" fill="hold"/>
                                        <p:tgtEl>
                                          <p:spTgt spid="2560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560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5603">
                                            <p:txEl>
                                              <p:pRg st="8" end="8"/>
                                            </p:txEl>
                                          </p:spTgt>
                                        </p:tgtEl>
                                        <p:attrNameLst>
                                          <p:attrName>style.visibility</p:attrName>
                                        </p:attrNameLst>
                                      </p:cBhvr>
                                      <p:to>
                                        <p:strVal val="visible"/>
                                      </p:to>
                                    </p:set>
                                    <p:anim calcmode="lin" valueType="num">
                                      <p:cBhvr additive="base">
                                        <p:cTn id="49" dur="500" fill="hold"/>
                                        <p:tgtEl>
                                          <p:spTgt spid="2560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560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S_tradnl" sz="2800" smtClean="0"/>
              <a:t>Inversiones en </a:t>
            </a:r>
            <a:br>
              <a:rPr lang="es-ES_tradnl" sz="2800" smtClean="0"/>
            </a:br>
            <a:r>
              <a:rPr lang="es-ES_tradnl" sz="2800" smtClean="0"/>
              <a:t>Activos Fijos (cont. I)</a:t>
            </a:r>
            <a:endParaRPr lang="es-ES_tradnl" smtClean="0"/>
          </a:p>
        </p:txBody>
      </p:sp>
      <p:sp>
        <p:nvSpPr>
          <p:cNvPr id="48131" name="Rectangle 3"/>
          <p:cNvSpPr>
            <a:spLocks noGrp="1" noChangeArrowheads="1"/>
          </p:cNvSpPr>
          <p:nvPr>
            <p:ph type="body" idx="1"/>
          </p:nvPr>
        </p:nvSpPr>
        <p:spPr/>
        <p:txBody>
          <a:bodyPr/>
          <a:lstStyle/>
          <a:p>
            <a:pPr algn="just">
              <a:defRPr/>
            </a:pPr>
            <a:r>
              <a:rPr lang="es-EC" sz="2000"/>
              <a:t>Activo Fijo son aquellos activos que por su </a:t>
            </a:r>
            <a:r>
              <a:rPr lang="es-EC" sz="2000" b="1"/>
              <a:t>valor</a:t>
            </a:r>
            <a:r>
              <a:rPr lang="es-EC" sz="2000"/>
              <a:t> y su </a:t>
            </a:r>
            <a:r>
              <a:rPr lang="es-EC" sz="2000" b="1"/>
              <a:t>duración</a:t>
            </a:r>
            <a:r>
              <a:rPr lang="es-EC" sz="2000"/>
              <a:t> sea necesario considerarlos como tal.</a:t>
            </a:r>
          </a:p>
          <a:p>
            <a:pPr lvl="1" algn="just">
              <a:defRPr/>
            </a:pPr>
            <a:r>
              <a:rPr lang="es-EC" sz="1800"/>
              <a:t>Que se considera activo fijo y que gasto depende de la política de la compañía: valor mínimo para considerar un bien como activo fijo.</a:t>
            </a:r>
          </a:p>
          <a:p>
            <a:pPr>
              <a:defRPr/>
            </a:pPr>
            <a:r>
              <a:rPr lang="es-EC" sz="2000"/>
              <a:t>Vendrán dados por el estudio técnico. </a:t>
            </a:r>
          </a:p>
          <a:p>
            <a:pPr lvl="1">
              <a:defRPr/>
            </a:pPr>
            <a:r>
              <a:rPr lang="es-EC" sz="1800"/>
              <a:t>Ingeniería /manejo técnico: Que activos adquirir y cuando adquirirlos.</a:t>
            </a:r>
          </a:p>
          <a:p>
            <a:pPr>
              <a:defRPr/>
            </a:pPr>
            <a:r>
              <a:rPr lang="es-EC" sz="2000"/>
              <a:t>Incluir todos los activos necesarios para la operación</a:t>
            </a:r>
          </a:p>
          <a:p>
            <a:pPr>
              <a:defRPr/>
            </a:pPr>
            <a:r>
              <a:rPr lang="es-EC" sz="2000"/>
              <a:t>Considerar calendario de adquisición y desembolsos</a:t>
            </a:r>
          </a:p>
          <a:p>
            <a:pPr>
              <a:defRPr/>
            </a:pPr>
            <a:r>
              <a:rPr lang="es-EC" sz="2000"/>
              <a:t>Considerar reinversiones/remplazo e inversiones/ ampliaciones previstas. </a:t>
            </a:r>
          </a:p>
          <a:p>
            <a:pPr>
              <a:defRPr/>
            </a:pPr>
            <a:r>
              <a:rPr lang="es-EC" sz="2000"/>
              <a:t>Calendarios de reinversiones de  equipos de acuerdo al período real de  vida útil del activo y no de acuerdo al de depreciación. </a:t>
            </a:r>
          </a:p>
          <a:p>
            <a:pPr algn="r">
              <a:buFont typeface="Monotype Sorts" pitchFamily="2" charset="2"/>
              <a:buNone/>
              <a:defRPr/>
            </a:pPr>
            <a:r>
              <a:rPr lang="es-EC"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anim calcmode="lin" valueType="num">
                                      <p:cBhvr additive="base">
                                        <p:cTn id="11"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 calcmode="lin" valueType="num">
                                      <p:cBhvr additive="base">
                                        <p:cTn id="17"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813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8131">
                                            <p:txEl>
                                              <p:pRg st="3" end="3"/>
                                            </p:txEl>
                                          </p:spTgt>
                                        </p:tgtEl>
                                        <p:attrNameLst>
                                          <p:attrName>style.visibility</p:attrName>
                                        </p:attrNameLst>
                                      </p:cBhvr>
                                      <p:to>
                                        <p:strVal val="visible"/>
                                      </p:to>
                                    </p:set>
                                    <p:anim calcmode="lin" valueType="num">
                                      <p:cBhvr additive="base">
                                        <p:cTn id="21" dur="500" fill="hold"/>
                                        <p:tgtEl>
                                          <p:spTgt spid="4813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81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 calcmode="lin" valueType="num">
                                      <p:cBhvr additive="base">
                                        <p:cTn id="27" dur="500" fill="hold"/>
                                        <p:tgtEl>
                                          <p:spTgt spid="4813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81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8131">
                                            <p:txEl>
                                              <p:pRg st="5" end="5"/>
                                            </p:txEl>
                                          </p:spTgt>
                                        </p:tgtEl>
                                        <p:attrNameLst>
                                          <p:attrName>style.visibility</p:attrName>
                                        </p:attrNameLst>
                                      </p:cBhvr>
                                      <p:to>
                                        <p:strVal val="visible"/>
                                      </p:to>
                                    </p:set>
                                    <p:anim calcmode="lin" valueType="num">
                                      <p:cBhvr additive="base">
                                        <p:cTn id="33" dur="500" fill="hold"/>
                                        <p:tgtEl>
                                          <p:spTgt spid="48131">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81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48131">
                                            <p:txEl>
                                              <p:pRg st="6" end="6"/>
                                            </p:txEl>
                                          </p:spTgt>
                                        </p:tgtEl>
                                        <p:attrNameLst>
                                          <p:attrName>style.visibility</p:attrName>
                                        </p:attrNameLst>
                                      </p:cBhvr>
                                      <p:to>
                                        <p:strVal val="visible"/>
                                      </p:to>
                                    </p:set>
                                    <p:anim calcmode="lin" valueType="num">
                                      <p:cBhvr additive="base">
                                        <p:cTn id="39" dur="500" fill="hold"/>
                                        <p:tgtEl>
                                          <p:spTgt spid="48131">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481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48131">
                                            <p:txEl>
                                              <p:pRg st="7" end="7"/>
                                            </p:txEl>
                                          </p:spTgt>
                                        </p:tgtEl>
                                        <p:attrNameLst>
                                          <p:attrName>style.visibility</p:attrName>
                                        </p:attrNameLst>
                                      </p:cBhvr>
                                      <p:to>
                                        <p:strVal val="visible"/>
                                      </p:to>
                                    </p:set>
                                    <p:anim calcmode="lin" valueType="num">
                                      <p:cBhvr additive="base">
                                        <p:cTn id="45" dur="500" fill="hold"/>
                                        <p:tgtEl>
                                          <p:spTgt spid="48131">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81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48131">
                                            <p:txEl>
                                              <p:pRg st="8" end="8"/>
                                            </p:txEl>
                                          </p:spTgt>
                                        </p:tgtEl>
                                        <p:attrNameLst>
                                          <p:attrName>style.visibility</p:attrName>
                                        </p:attrNameLst>
                                      </p:cBhvr>
                                      <p:to>
                                        <p:strVal val="visible"/>
                                      </p:to>
                                    </p:set>
                                    <p:anim calcmode="lin" valueType="num">
                                      <p:cBhvr additive="base">
                                        <p:cTn id="51" dur="500" fill="hold"/>
                                        <p:tgtEl>
                                          <p:spTgt spid="48131">
                                            <p:txEl>
                                              <p:pRg st="8" end="8"/>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4813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p:txBody>
          <a:bodyPr/>
          <a:lstStyle/>
          <a:p>
            <a:r>
              <a:rPr lang="es-ES_tradnl" sz="2800" smtClean="0"/>
              <a:t>Inversiones en Activos Fijos </a:t>
            </a:r>
            <a:br>
              <a:rPr lang="es-ES_tradnl" sz="2800" smtClean="0"/>
            </a:br>
            <a:r>
              <a:rPr lang="es-ES_tradnl" sz="2800" smtClean="0"/>
              <a:t>(cont. II) Depreciación</a:t>
            </a:r>
          </a:p>
        </p:txBody>
      </p:sp>
      <p:sp>
        <p:nvSpPr>
          <p:cNvPr id="50179" name="Rectangle 1027"/>
          <p:cNvSpPr>
            <a:spLocks noGrp="1" noChangeArrowheads="1"/>
          </p:cNvSpPr>
          <p:nvPr>
            <p:ph type="body" idx="1"/>
          </p:nvPr>
        </p:nvSpPr>
        <p:spPr>
          <a:xfrm>
            <a:off x="1169988" y="1643063"/>
            <a:ext cx="7772400" cy="4114800"/>
          </a:xfrm>
        </p:spPr>
        <p:txBody>
          <a:bodyPr/>
          <a:lstStyle/>
          <a:p>
            <a:pPr algn="just">
              <a:defRPr/>
            </a:pPr>
            <a:r>
              <a:rPr lang="es-EC" sz="2000" u="sng" dirty="0"/>
              <a:t>Contablemente</a:t>
            </a:r>
            <a:r>
              <a:rPr lang="es-EC" sz="2000" dirty="0"/>
              <a:t>, los Activos Fijos están sujetos a la </a:t>
            </a:r>
            <a:r>
              <a:rPr lang="es-EC" sz="2000" b="1" dirty="0"/>
              <a:t>Depreciación</a:t>
            </a:r>
            <a:r>
              <a:rPr lang="es-EC" sz="2000" dirty="0"/>
              <a:t>.</a:t>
            </a:r>
          </a:p>
          <a:p>
            <a:pPr algn="just">
              <a:defRPr/>
            </a:pPr>
            <a:r>
              <a:rPr lang="es-EC" sz="2000" dirty="0"/>
              <a:t>Es una forma de trasladar el valor del activo que estamos usando al costo del producto durante su vida útil.</a:t>
            </a:r>
          </a:p>
          <a:p>
            <a:pPr lvl="1" algn="just">
              <a:defRPr/>
            </a:pPr>
            <a:r>
              <a:rPr lang="es-EC" sz="1800" dirty="0"/>
              <a:t>El activo producirá en su vida útil una cantidad de productos, y por  lo tanto se debe de transferir su costo a todos esos productos.</a:t>
            </a:r>
          </a:p>
          <a:p>
            <a:pPr algn="just">
              <a:defRPr/>
            </a:pPr>
            <a:r>
              <a:rPr lang="es-EC" sz="2000" dirty="0"/>
              <a:t>Por su efecto fiscal, existe una tabla en código tributario que indica a cuanto tiempo se  debe de depreciar cada tipo  de activo. </a:t>
            </a:r>
          </a:p>
          <a:p>
            <a:pPr algn="just">
              <a:defRPr/>
            </a:pPr>
            <a:r>
              <a:rPr lang="es-EC" sz="2000" u="sng" dirty="0"/>
              <a:t>Solo</a:t>
            </a:r>
            <a:r>
              <a:rPr lang="es-EC" sz="2000" dirty="0"/>
              <a:t> afecta a la evaluación por su efecto sobre los impuestos.</a:t>
            </a:r>
          </a:p>
          <a:p>
            <a:pPr algn="just">
              <a:defRPr/>
            </a:pPr>
            <a:r>
              <a:rPr lang="es-EC" sz="2000" b="1" u="sng" dirty="0"/>
              <a:t>No</a:t>
            </a:r>
            <a:r>
              <a:rPr lang="es-EC" sz="2000" b="1" dirty="0"/>
              <a:t> genera un egreso</a:t>
            </a:r>
            <a:r>
              <a:rPr lang="es-EC" sz="2000" dirty="0"/>
              <a:t>. El egreso se da al comprar el activo fijo.</a:t>
            </a:r>
          </a:p>
          <a:p>
            <a:pPr algn="just">
              <a:defRPr/>
            </a:pPr>
            <a:r>
              <a:rPr lang="es-EC" sz="2000" dirty="0"/>
              <a:t>Los terrenos no se deprecian, al contrario se revalorizan.</a:t>
            </a:r>
          </a:p>
          <a:p>
            <a:pPr lvl="1" algn="just">
              <a:defRPr/>
            </a:pPr>
            <a:r>
              <a:rPr lang="es-EC" sz="1800" dirty="0"/>
              <a:t>Generalmente se considera constante el valor del terreno, a no ser que se tengan buenas evidencias de que el valor del terreno pueda cambiar en el tiempo. </a:t>
            </a:r>
            <a:endParaRPr lang="es-EC" sz="1600" dirty="0"/>
          </a:p>
          <a:p>
            <a:pPr>
              <a:defRPr/>
            </a:pPr>
            <a:endParaRPr lang="es-ES_tradnl" sz="1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additive="base">
                                        <p:cTn id="13" dur="500" fill="hold"/>
                                        <p:tgtEl>
                                          <p:spTgt spid="501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17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 calcmode="lin" valueType="num">
                                      <p:cBhvr additive="base">
                                        <p:cTn id="17" dur="500" fill="hold"/>
                                        <p:tgtEl>
                                          <p:spTgt spid="5017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01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0179">
                                            <p:txEl>
                                              <p:pRg st="3" end="3"/>
                                            </p:txEl>
                                          </p:spTgt>
                                        </p:tgtEl>
                                        <p:attrNameLst>
                                          <p:attrName>style.visibility</p:attrName>
                                        </p:attrNameLst>
                                      </p:cBhvr>
                                      <p:to>
                                        <p:strVal val="visible"/>
                                      </p:to>
                                    </p:set>
                                    <p:anim calcmode="lin" valueType="num">
                                      <p:cBhvr additive="base">
                                        <p:cTn id="23" dur="500" fill="hold"/>
                                        <p:tgtEl>
                                          <p:spTgt spid="5017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50179">
                                            <p:txEl>
                                              <p:pRg st="4" end="4"/>
                                            </p:txEl>
                                          </p:spTgt>
                                        </p:tgtEl>
                                        <p:attrNameLst>
                                          <p:attrName>style.visibility</p:attrName>
                                        </p:attrNameLst>
                                      </p:cBhvr>
                                      <p:to>
                                        <p:strVal val="visible"/>
                                      </p:to>
                                    </p:set>
                                    <p:anim calcmode="lin" valueType="num">
                                      <p:cBhvr additive="base">
                                        <p:cTn id="29" dur="500" fill="hold"/>
                                        <p:tgtEl>
                                          <p:spTgt spid="50179">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01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0179">
                                            <p:txEl>
                                              <p:pRg st="5" end="5"/>
                                            </p:txEl>
                                          </p:spTgt>
                                        </p:tgtEl>
                                        <p:attrNameLst>
                                          <p:attrName>style.visibility</p:attrName>
                                        </p:attrNameLst>
                                      </p:cBhvr>
                                      <p:to>
                                        <p:strVal val="visible"/>
                                      </p:to>
                                    </p:set>
                                    <p:anim calcmode="lin" valueType="num">
                                      <p:cBhvr additive="base">
                                        <p:cTn id="35" dur="500" fill="hold"/>
                                        <p:tgtEl>
                                          <p:spTgt spid="50179">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01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50179">
                                            <p:txEl>
                                              <p:pRg st="6" end="6"/>
                                            </p:txEl>
                                          </p:spTgt>
                                        </p:tgtEl>
                                        <p:attrNameLst>
                                          <p:attrName>style.visibility</p:attrName>
                                        </p:attrNameLst>
                                      </p:cBhvr>
                                      <p:to>
                                        <p:strVal val="visible"/>
                                      </p:to>
                                    </p:set>
                                    <p:anim calcmode="lin" valueType="num">
                                      <p:cBhvr additive="base">
                                        <p:cTn id="41" dur="500" fill="hold"/>
                                        <p:tgtEl>
                                          <p:spTgt spid="50179">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50179">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50179">
                                            <p:txEl>
                                              <p:pRg st="7" end="7"/>
                                            </p:txEl>
                                          </p:spTgt>
                                        </p:tgtEl>
                                        <p:attrNameLst>
                                          <p:attrName>style.visibility</p:attrName>
                                        </p:attrNameLst>
                                      </p:cBhvr>
                                      <p:to>
                                        <p:strVal val="visible"/>
                                      </p:to>
                                    </p:set>
                                    <p:anim calcmode="lin" valueType="num">
                                      <p:cBhvr additive="base">
                                        <p:cTn id="45" dur="500" fill="hold"/>
                                        <p:tgtEl>
                                          <p:spTgt spid="50179">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5017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s-ES_tradnl" sz="2800" smtClean="0"/>
              <a:t>Inversiones en </a:t>
            </a:r>
            <a:br>
              <a:rPr lang="es-ES_tradnl" sz="2800" smtClean="0"/>
            </a:br>
            <a:r>
              <a:rPr lang="es-ES_tradnl" sz="2800" smtClean="0"/>
              <a:t>Activos Intangibles</a:t>
            </a:r>
            <a:endParaRPr lang="es-ES_tradnl" smtClean="0"/>
          </a:p>
        </p:txBody>
      </p:sp>
      <p:sp>
        <p:nvSpPr>
          <p:cNvPr id="26627" name="Rectangle 3"/>
          <p:cNvSpPr>
            <a:spLocks noGrp="1" noChangeArrowheads="1"/>
          </p:cNvSpPr>
          <p:nvPr>
            <p:ph type="body" idx="1"/>
          </p:nvPr>
        </p:nvSpPr>
        <p:spPr/>
        <p:txBody>
          <a:bodyPr/>
          <a:lstStyle/>
          <a:p>
            <a:pPr algn="just">
              <a:defRPr/>
            </a:pPr>
            <a:r>
              <a:rPr lang="es-EC" sz="2000"/>
              <a:t>Son aquellas que se realizan sobre activos constituidos por servicios o derechos adquiridos o gastos preoperativos, necesarios para la puesta en marcha del proyecto:</a:t>
            </a:r>
          </a:p>
          <a:p>
            <a:pPr lvl="1" algn="just">
              <a:defRPr/>
            </a:pPr>
            <a:r>
              <a:rPr lang="es-EC" sz="1800"/>
              <a:t>Gastos de constitución</a:t>
            </a:r>
          </a:p>
          <a:p>
            <a:pPr lvl="1" algn="just">
              <a:defRPr/>
            </a:pPr>
            <a:r>
              <a:rPr lang="es-EC" sz="1800"/>
              <a:t>Patentes y licencias</a:t>
            </a:r>
          </a:p>
          <a:p>
            <a:pPr lvl="1" algn="just">
              <a:defRPr/>
            </a:pPr>
            <a:r>
              <a:rPr lang="es-EC" sz="1800"/>
              <a:t>Concesiones de terrenos</a:t>
            </a:r>
          </a:p>
          <a:p>
            <a:pPr lvl="1" algn="just">
              <a:defRPr/>
            </a:pPr>
            <a:r>
              <a:rPr lang="es-EC" sz="1800"/>
              <a:t>Gastos de Puesta en Marcha</a:t>
            </a:r>
          </a:p>
          <a:p>
            <a:pPr lvl="1" algn="just">
              <a:defRPr/>
            </a:pPr>
            <a:r>
              <a:rPr lang="es-EC" sz="1800"/>
              <a:t>Otros gastos preoperativos</a:t>
            </a:r>
          </a:p>
          <a:p>
            <a:pPr lvl="2" algn="just">
              <a:defRPr/>
            </a:pPr>
            <a:r>
              <a:rPr lang="es-EC" sz="1600"/>
              <a:t>Desarrollo de líneas de reproductores</a:t>
            </a:r>
          </a:p>
          <a:p>
            <a:pPr lvl="2" algn="just">
              <a:defRPr/>
            </a:pPr>
            <a:r>
              <a:rPr lang="es-EC" sz="1600"/>
              <a:t>Gastos de investigación</a:t>
            </a:r>
          </a:p>
          <a:p>
            <a:pPr lvl="2" algn="just">
              <a:defRPr/>
            </a:pPr>
            <a:r>
              <a:rPr lang="es-EC" sz="1600"/>
              <a:t>Capacitación preoperativa</a:t>
            </a:r>
          </a:p>
          <a:p>
            <a:pPr algn="r">
              <a:buFont typeface="Monotype Sorts" pitchFamily="2" charset="2"/>
              <a:buNone/>
              <a:defRPr/>
            </a:pPr>
            <a:r>
              <a:rPr lang="es-EC" sz="2000" b="1"/>
              <a:t>...</a:t>
            </a: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 calcmode="lin" valueType="num">
                                      <p:cBhvr additive="base">
                                        <p:cTn id="37" dur="500" fill="hold"/>
                                        <p:tgtEl>
                                          <p:spTgt spid="266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27">
                                            <p:txEl>
                                              <p:pRg st="5" end="5"/>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6627">
                                            <p:txEl>
                                              <p:pRg st="6" end="6"/>
                                            </p:txEl>
                                          </p:spTgt>
                                        </p:tgtEl>
                                        <p:attrNameLst>
                                          <p:attrName>style.visibility</p:attrName>
                                        </p:attrNameLst>
                                      </p:cBhvr>
                                      <p:to>
                                        <p:strVal val="visible"/>
                                      </p:to>
                                    </p:set>
                                    <p:anim calcmode="lin" valueType="num">
                                      <p:cBhvr additive="base">
                                        <p:cTn id="41" dur="500" fill="hold"/>
                                        <p:tgtEl>
                                          <p:spTgt spid="26627">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6627">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26627">
                                            <p:txEl>
                                              <p:pRg st="7" end="7"/>
                                            </p:txEl>
                                          </p:spTgt>
                                        </p:tgtEl>
                                        <p:attrNameLst>
                                          <p:attrName>style.visibility</p:attrName>
                                        </p:attrNameLst>
                                      </p:cBhvr>
                                      <p:to>
                                        <p:strVal val="visible"/>
                                      </p:to>
                                    </p:set>
                                    <p:anim calcmode="lin" valueType="num">
                                      <p:cBhvr additive="base">
                                        <p:cTn id="45" dur="500" fill="hold"/>
                                        <p:tgtEl>
                                          <p:spTgt spid="26627">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26627">
                                            <p:txEl>
                                              <p:pRg st="7" end="7"/>
                                            </p:txEl>
                                          </p:spTgt>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6627">
                                            <p:txEl>
                                              <p:pRg st="8" end="8"/>
                                            </p:txEl>
                                          </p:spTgt>
                                        </p:tgtEl>
                                        <p:attrNameLst>
                                          <p:attrName>style.visibility</p:attrName>
                                        </p:attrNameLst>
                                      </p:cBhvr>
                                      <p:to>
                                        <p:strVal val="visible"/>
                                      </p:to>
                                    </p:set>
                                    <p:anim calcmode="lin" valueType="num">
                                      <p:cBhvr additive="base">
                                        <p:cTn id="49" dur="500" fill="hold"/>
                                        <p:tgtEl>
                                          <p:spTgt spid="26627">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662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6627">
                                            <p:txEl>
                                              <p:pRg st="9" end="9"/>
                                            </p:txEl>
                                          </p:spTgt>
                                        </p:tgtEl>
                                        <p:attrNameLst>
                                          <p:attrName>style.visibility</p:attrName>
                                        </p:attrNameLst>
                                      </p:cBhvr>
                                      <p:to>
                                        <p:strVal val="visible"/>
                                      </p:to>
                                    </p:set>
                                    <p:anim calcmode="lin" valueType="num">
                                      <p:cBhvr additive="base">
                                        <p:cTn id="55" dur="500" fill="hold"/>
                                        <p:tgtEl>
                                          <p:spTgt spid="26627">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662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_tradnl" sz="3600" smtClean="0"/>
              <a:t>Organización</a:t>
            </a:r>
            <a:r>
              <a:rPr lang="es-ES_tradnl" smtClean="0"/>
              <a:t> del Curso</a:t>
            </a:r>
          </a:p>
        </p:txBody>
      </p:sp>
      <p:sp>
        <p:nvSpPr>
          <p:cNvPr id="6147" name="Rectangle 3"/>
          <p:cNvSpPr>
            <a:spLocks noGrp="1" noChangeArrowheads="1"/>
          </p:cNvSpPr>
          <p:nvPr>
            <p:ph type="body" idx="1"/>
          </p:nvPr>
        </p:nvSpPr>
        <p:spPr/>
        <p:txBody>
          <a:bodyPr/>
          <a:lstStyle/>
          <a:p>
            <a:pPr>
              <a:defRPr/>
            </a:pPr>
            <a:r>
              <a:rPr lang="es-ES_tradnl" sz="2000"/>
              <a:t>Generalidades de los Proyectos.</a:t>
            </a:r>
          </a:p>
          <a:p>
            <a:pPr>
              <a:defRPr/>
            </a:pPr>
            <a:r>
              <a:rPr lang="es-ES_tradnl" sz="2000"/>
              <a:t>Repaso de la estructura de Costos, ingresos, egresos e inversiones en la industria Acuícola.</a:t>
            </a:r>
          </a:p>
          <a:p>
            <a:pPr>
              <a:defRPr/>
            </a:pPr>
            <a:r>
              <a:rPr lang="es-ES_tradnl" sz="2000"/>
              <a:t>Bases matemáticas y financieras que se utilizan para la evaluación de proyectos. Mas énfasis en partes conceptual y práctica, menos en le cálculo de las mismas.</a:t>
            </a:r>
          </a:p>
          <a:p>
            <a:pPr>
              <a:defRPr/>
            </a:pPr>
            <a:r>
              <a:rPr lang="es-ES_tradnl" sz="2000"/>
              <a:t>Talleres prácticos.- Evaluación de proyectos de inversión en Acuicultura. Incluye desarrollo de un proyecto por parte de los participantes. </a:t>
            </a:r>
          </a:p>
          <a:p>
            <a:pPr>
              <a:defRPr/>
            </a:pPr>
            <a:endParaRPr lang="es-ES_tradnl" sz="2000"/>
          </a:p>
          <a:p>
            <a:pPr>
              <a:defRPr/>
            </a:pPr>
            <a:r>
              <a:rPr lang="es-ES_tradnl" sz="2000" b="1"/>
              <a:t>Objetivo Final.-</a:t>
            </a:r>
            <a:r>
              <a:rPr lang="es-ES_tradnl" sz="2000"/>
              <a:t> Utilizar las herramientas revisadas para tomar mejor decisiones de asignación de recursos en su trabajo diario</a:t>
            </a:r>
          </a:p>
          <a:p>
            <a:pPr>
              <a:defRPr/>
            </a:pP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p:txBody>
          <a:bodyPr/>
          <a:lstStyle/>
          <a:p>
            <a:r>
              <a:rPr lang="es-ES_tradnl" sz="2800" smtClean="0"/>
              <a:t>Inversiones en </a:t>
            </a:r>
            <a:br>
              <a:rPr lang="es-ES_tradnl" sz="2800" smtClean="0"/>
            </a:br>
            <a:r>
              <a:rPr lang="es-ES_tradnl" sz="2800" smtClean="0"/>
              <a:t>Activos Intangibles (cont.)</a:t>
            </a:r>
            <a:endParaRPr lang="es-ES_tradnl" smtClean="0"/>
          </a:p>
        </p:txBody>
      </p:sp>
      <p:sp>
        <p:nvSpPr>
          <p:cNvPr id="51203" name="Rectangle 1027"/>
          <p:cNvSpPr>
            <a:spLocks noGrp="1" noChangeArrowheads="1"/>
          </p:cNvSpPr>
          <p:nvPr>
            <p:ph type="body" idx="1"/>
          </p:nvPr>
        </p:nvSpPr>
        <p:spPr/>
        <p:txBody>
          <a:bodyPr/>
          <a:lstStyle/>
          <a:p>
            <a:pPr algn="just">
              <a:defRPr/>
            </a:pPr>
            <a:endParaRPr lang="es-EC" sz="2000"/>
          </a:p>
          <a:p>
            <a:pPr algn="just">
              <a:defRPr/>
            </a:pPr>
            <a:r>
              <a:rPr lang="es-EC" sz="2000"/>
              <a:t>El concepto es similar al de activos fijos, es decir son egresos que se generan en un momento dado, pero que son necesarios para todo el funcionamiento después de ellos. </a:t>
            </a:r>
          </a:p>
          <a:p>
            <a:pPr algn="just">
              <a:defRPr/>
            </a:pPr>
            <a:r>
              <a:rPr lang="es-EC" sz="2000"/>
              <a:t>No se deprecian, pero se </a:t>
            </a:r>
            <a:r>
              <a:rPr lang="es-EC" sz="2000" b="1"/>
              <a:t>amortizan</a:t>
            </a:r>
            <a:r>
              <a:rPr lang="es-EC" sz="2000"/>
              <a:t>.</a:t>
            </a:r>
          </a:p>
          <a:p>
            <a:pPr algn="just">
              <a:defRPr/>
            </a:pPr>
            <a:r>
              <a:rPr lang="es-EC" sz="2000"/>
              <a:t>El concepto es similar, y consiste en trasladar al costo poco a poco durante cierto tiempo el valor  que ya se desembolsó. </a:t>
            </a:r>
          </a:p>
          <a:p>
            <a:pPr algn="just">
              <a:defRPr/>
            </a:pPr>
            <a:r>
              <a:rPr lang="es-EC" sz="2000"/>
              <a:t>Al Igual que la depreciación, la amortización solo afectará al flujo de caja como  un escudo fiscal.</a:t>
            </a:r>
            <a:endParaRPr lang="es-EC" sz="1800"/>
          </a:p>
          <a:p>
            <a:pPr>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 calcmode="lin" valueType="num">
                                      <p:cBhvr additive="base">
                                        <p:cTn id="7"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3">
                                            <p:txEl>
                                              <p:pRg st="2" end="2"/>
                                            </p:txEl>
                                          </p:spTgt>
                                        </p:tgtEl>
                                        <p:attrNameLst>
                                          <p:attrName>style.visibility</p:attrName>
                                        </p:attrNameLst>
                                      </p:cBhvr>
                                      <p:to>
                                        <p:strVal val="visible"/>
                                      </p:to>
                                    </p:set>
                                    <p:anim calcmode="lin" valueType="num">
                                      <p:cBhvr additive="base">
                                        <p:cTn id="13"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anim calcmode="lin" valueType="num">
                                      <p:cBhvr additive="base">
                                        <p:cTn id="19" dur="500" fill="hold"/>
                                        <p:tgtEl>
                                          <p:spTgt spid="5120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03">
                                            <p:txEl>
                                              <p:pRg st="4" end="4"/>
                                            </p:txEl>
                                          </p:spTgt>
                                        </p:tgtEl>
                                        <p:attrNameLst>
                                          <p:attrName>style.visibility</p:attrName>
                                        </p:attrNameLst>
                                      </p:cBhvr>
                                      <p:to>
                                        <p:strVal val="visible"/>
                                      </p:to>
                                    </p:set>
                                    <p:anim calcmode="lin" valueType="num">
                                      <p:cBhvr additive="base">
                                        <p:cTn id="25" dur="500" fill="hold"/>
                                        <p:tgtEl>
                                          <p:spTgt spid="5120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s-ES_tradnl" sz="2800" smtClean="0"/>
              <a:t>Inversiones en </a:t>
            </a:r>
            <a:br>
              <a:rPr lang="es-ES_tradnl" sz="2800" smtClean="0"/>
            </a:br>
            <a:r>
              <a:rPr lang="es-ES_tradnl" sz="2800" smtClean="0"/>
              <a:t>Capital de Trabajo</a:t>
            </a:r>
            <a:endParaRPr lang="es-ES_tradnl" smtClean="0"/>
          </a:p>
        </p:txBody>
      </p:sp>
      <p:sp>
        <p:nvSpPr>
          <p:cNvPr id="27651" name="Rectangle 3"/>
          <p:cNvSpPr>
            <a:spLocks noGrp="1" noChangeArrowheads="1"/>
          </p:cNvSpPr>
          <p:nvPr>
            <p:ph type="body" idx="1"/>
          </p:nvPr>
        </p:nvSpPr>
        <p:spPr/>
        <p:txBody>
          <a:bodyPr/>
          <a:lstStyle/>
          <a:p>
            <a:pPr algn="just">
              <a:defRPr/>
            </a:pPr>
            <a:r>
              <a:rPr lang="es-ES_tradnl" sz="2000"/>
              <a:t>E</a:t>
            </a:r>
            <a:r>
              <a:rPr lang="es-EC" sz="2000"/>
              <a:t>l conjunto de recursos necesarios, en la forma de </a:t>
            </a:r>
            <a:r>
              <a:rPr lang="es-EC" sz="2000" b="1"/>
              <a:t>activos corrientes</a:t>
            </a:r>
            <a:r>
              <a:rPr lang="es-EC" sz="2000"/>
              <a:t>, para la operación normal del proyecto durante un ciclo productivo, para </a:t>
            </a:r>
            <a:r>
              <a:rPr lang="es-EC" sz="2000" u="sng"/>
              <a:t>una capacidad y tamaño determinados</a:t>
            </a:r>
            <a:r>
              <a:rPr lang="es-EC" sz="2000"/>
              <a:t>. </a:t>
            </a:r>
          </a:p>
          <a:p>
            <a:pPr>
              <a:defRPr/>
            </a:pPr>
            <a:r>
              <a:rPr lang="es-EC" sz="2000"/>
              <a:t>A pesar de que el capital de  trabajo es un activo corriente:</a:t>
            </a:r>
          </a:p>
          <a:p>
            <a:pPr lvl="1">
              <a:defRPr/>
            </a:pPr>
            <a:r>
              <a:rPr lang="es-EC" sz="1800"/>
              <a:t>Inventarios en proceso</a:t>
            </a:r>
          </a:p>
          <a:p>
            <a:pPr lvl="1">
              <a:defRPr/>
            </a:pPr>
            <a:r>
              <a:rPr lang="es-EC" sz="1800"/>
              <a:t>Inventarios de producto terminado</a:t>
            </a:r>
          </a:p>
          <a:p>
            <a:pPr lvl="1">
              <a:defRPr/>
            </a:pPr>
            <a:r>
              <a:rPr lang="es-EC" sz="1800"/>
              <a:t>Inventarios de materiales</a:t>
            </a:r>
          </a:p>
          <a:p>
            <a:pPr lvl="1">
              <a:defRPr/>
            </a:pPr>
            <a:r>
              <a:rPr lang="es-EC" sz="1800"/>
              <a:t>Caja y bancos</a:t>
            </a:r>
          </a:p>
          <a:p>
            <a:pPr lvl="1">
              <a:defRPr/>
            </a:pPr>
            <a:r>
              <a:rPr lang="es-EC" sz="1800"/>
              <a:t>Cuentas por cobrar</a:t>
            </a:r>
          </a:p>
          <a:p>
            <a:pPr>
              <a:defRPr/>
            </a:pPr>
            <a:r>
              <a:rPr lang="es-EC" sz="2000"/>
              <a:t>En la práctica se considera una inversión a largo plazo: debe de reinvertirse en el proyecto para mantenerlo funcionando.</a:t>
            </a:r>
          </a:p>
          <a:p>
            <a:pPr>
              <a:defRPr/>
            </a:pPr>
            <a:r>
              <a:rPr lang="es-EC" sz="2000"/>
              <a:t>Solo se lo podrá recuperar  al finalizar el proyecto paralizándolo.</a:t>
            </a:r>
          </a:p>
          <a:p>
            <a:pPr algn="r">
              <a:buFont typeface="Monotype Sorts" pitchFamily="2" charset="2"/>
              <a:buNone/>
              <a:defRPr/>
            </a:pPr>
            <a:r>
              <a:rPr lang="es-EC"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 calcmode="lin" valueType="num">
                                      <p:cBhvr additive="base">
                                        <p:cTn id="17"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65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7651">
                                            <p:txEl>
                                              <p:pRg st="3" end="3"/>
                                            </p:txEl>
                                          </p:spTgt>
                                        </p:tgtEl>
                                        <p:attrNameLst>
                                          <p:attrName>style.visibility</p:attrName>
                                        </p:attrNameLst>
                                      </p:cBhvr>
                                      <p:to>
                                        <p:strVal val="visible"/>
                                      </p:to>
                                    </p:set>
                                    <p:anim calcmode="lin" valueType="num">
                                      <p:cBhvr additive="base">
                                        <p:cTn id="21"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65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7651">
                                            <p:txEl>
                                              <p:pRg st="4" end="4"/>
                                            </p:txEl>
                                          </p:spTgt>
                                        </p:tgtEl>
                                        <p:attrNameLst>
                                          <p:attrName>style.visibility</p:attrName>
                                        </p:attrNameLst>
                                      </p:cBhvr>
                                      <p:to>
                                        <p:strVal val="visible"/>
                                      </p:to>
                                    </p:set>
                                    <p:anim calcmode="lin" valueType="num">
                                      <p:cBhvr additive="base">
                                        <p:cTn id="25"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7651">
                                            <p:txEl>
                                              <p:pRg st="5" end="5"/>
                                            </p:txEl>
                                          </p:spTgt>
                                        </p:tgtEl>
                                        <p:attrNameLst>
                                          <p:attrName>style.visibility</p:attrName>
                                        </p:attrNameLst>
                                      </p:cBhvr>
                                      <p:to>
                                        <p:strVal val="visible"/>
                                      </p:to>
                                    </p:set>
                                    <p:anim calcmode="lin" valueType="num">
                                      <p:cBhvr additive="base">
                                        <p:cTn id="29" dur="500" fill="hold"/>
                                        <p:tgtEl>
                                          <p:spTgt spid="2765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765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7651">
                                            <p:txEl>
                                              <p:pRg st="6" end="6"/>
                                            </p:txEl>
                                          </p:spTgt>
                                        </p:tgtEl>
                                        <p:attrNameLst>
                                          <p:attrName>style.visibility</p:attrName>
                                        </p:attrNameLst>
                                      </p:cBhvr>
                                      <p:to>
                                        <p:strVal val="visible"/>
                                      </p:to>
                                    </p:set>
                                    <p:anim calcmode="lin" valueType="num">
                                      <p:cBhvr additive="base">
                                        <p:cTn id="33" dur="500" fill="hold"/>
                                        <p:tgtEl>
                                          <p:spTgt spid="27651">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76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7651">
                                            <p:txEl>
                                              <p:pRg st="7" end="7"/>
                                            </p:txEl>
                                          </p:spTgt>
                                        </p:tgtEl>
                                        <p:attrNameLst>
                                          <p:attrName>style.visibility</p:attrName>
                                        </p:attrNameLst>
                                      </p:cBhvr>
                                      <p:to>
                                        <p:strVal val="visible"/>
                                      </p:to>
                                    </p:set>
                                    <p:anim calcmode="lin" valueType="num">
                                      <p:cBhvr additive="base">
                                        <p:cTn id="39" dur="500" fill="hold"/>
                                        <p:tgtEl>
                                          <p:spTgt spid="27651">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765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7651">
                                            <p:txEl>
                                              <p:pRg st="8" end="8"/>
                                            </p:txEl>
                                          </p:spTgt>
                                        </p:tgtEl>
                                        <p:attrNameLst>
                                          <p:attrName>style.visibility</p:attrName>
                                        </p:attrNameLst>
                                      </p:cBhvr>
                                      <p:to>
                                        <p:strVal val="visible"/>
                                      </p:to>
                                    </p:set>
                                    <p:anim calcmode="lin" valueType="num">
                                      <p:cBhvr additive="base">
                                        <p:cTn id="45" dur="500" fill="hold"/>
                                        <p:tgtEl>
                                          <p:spTgt spid="27651">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2765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27651">
                                            <p:txEl>
                                              <p:pRg st="9" end="9"/>
                                            </p:txEl>
                                          </p:spTgt>
                                        </p:tgtEl>
                                        <p:attrNameLst>
                                          <p:attrName>style.visibility</p:attrName>
                                        </p:attrNameLst>
                                      </p:cBhvr>
                                      <p:to>
                                        <p:strVal val="visible"/>
                                      </p:to>
                                    </p:set>
                                    <p:anim calcmode="lin" valueType="num">
                                      <p:cBhvr additive="base">
                                        <p:cTn id="51" dur="500" fill="hold"/>
                                        <p:tgtEl>
                                          <p:spTgt spid="27651">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2765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s-ES_tradnl" sz="2800" smtClean="0"/>
              <a:t>Inversiones en Capital de Trabajo</a:t>
            </a:r>
            <a:br>
              <a:rPr lang="es-ES_tradnl" sz="2800" smtClean="0"/>
            </a:br>
            <a:r>
              <a:rPr lang="es-ES_tradnl" sz="2800" smtClean="0"/>
              <a:t>(cont. I)</a:t>
            </a:r>
          </a:p>
        </p:txBody>
      </p:sp>
      <p:sp>
        <p:nvSpPr>
          <p:cNvPr id="52227" name="Rectangle 3"/>
          <p:cNvSpPr>
            <a:spLocks noGrp="1" noChangeArrowheads="1"/>
          </p:cNvSpPr>
          <p:nvPr>
            <p:ph type="body" idx="1"/>
          </p:nvPr>
        </p:nvSpPr>
        <p:spPr/>
        <p:txBody>
          <a:bodyPr/>
          <a:lstStyle/>
          <a:p>
            <a:pPr algn="just">
              <a:defRPr/>
            </a:pPr>
            <a:r>
              <a:rPr lang="es-EC" sz="2000"/>
              <a:t>En Camaronera, disponibilidad de recursos para:</a:t>
            </a:r>
          </a:p>
          <a:p>
            <a:pPr lvl="1" algn="just">
              <a:defRPr/>
            </a:pPr>
            <a:r>
              <a:rPr lang="es-EC" sz="1800"/>
              <a:t>Pagar al personal :</a:t>
            </a:r>
          </a:p>
          <a:p>
            <a:pPr lvl="1" algn="just">
              <a:defRPr/>
            </a:pPr>
            <a:r>
              <a:rPr lang="es-EC" sz="1800"/>
              <a:t>Comprar materiales</a:t>
            </a:r>
          </a:p>
          <a:p>
            <a:pPr lvl="1" algn="just">
              <a:defRPr/>
            </a:pPr>
            <a:r>
              <a:rPr lang="es-EC" sz="1800"/>
              <a:t>Comprar insumos y materia prima</a:t>
            </a:r>
          </a:p>
          <a:p>
            <a:pPr lvl="1" algn="just">
              <a:defRPr/>
            </a:pPr>
            <a:r>
              <a:rPr lang="es-EC" sz="1800"/>
              <a:t>Llenar las piscinas</a:t>
            </a:r>
          </a:p>
          <a:p>
            <a:pPr lvl="1" algn="just">
              <a:defRPr/>
            </a:pPr>
            <a:r>
              <a:rPr lang="es-EC" sz="1800"/>
              <a:t>Adquirir la semilla</a:t>
            </a:r>
          </a:p>
          <a:p>
            <a:pPr lvl="1" algn="just">
              <a:defRPr/>
            </a:pPr>
            <a:r>
              <a:rPr lang="es-EC" sz="1800"/>
              <a:t>Comprar alimento balanceado</a:t>
            </a:r>
          </a:p>
          <a:p>
            <a:pPr lvl="1" algn="just">
              <a:defRPr/>
            </a:pPr>
            <a:r>
              <a:rPr lang="es-EC" sz="1800"/>
              <a:t>Cubrir los costos  de operación</a:t>
            </a:r>
          </a:p>
          <a:p>
            <a:pPr lvl="1" algn="just">
              <a:defRPr/>
            </a:pPr>
            <a:r>
              <a:rPr lang="es-EC" sz="1800"/>
              <a:t>Tener inventarios de materiales (Bodega)</a:t>
            </a:r>
          </a:p>
          <a:p>
            <a:pPr lvl="1" algn="just">
              <a:defRPr/>
            </a:pPr>
            <a:r>
              <a:rPr lang="es-EC" sz="1800"/>
              <a:t>Inventario de camarón en cultivo</a:t>
            </a:r>
          </a:p>
          <a:p>
            <a:pPr lvl="1" algn="just">
              <a:defRPr/>
            </a:pPr>
            <a:r>
              <a:rPr lang="es-EC" sz="1800"/>
              <a:t>Cosechar las primeras piscinas</a:t>
            </a:r>
          </a:p>
          <a:p>
            <a:pPr lvl="1" algn="just">
              <a:defRPr/>
            </a:pPr>
            <a:r>
              <a:rPr lang="es-EC" sz="1800"/>
              <a:t>Esperar hasta que la empacadora liquide la pesca</a:t>
            </a:r>
          </a:p>
          <a:p>
            <a:pPr algn="r">
              <a:buFont typeface="Monotype Sorts" pitchFamily="2" charset="2"/>
              <a:buNone/>
              <a:defRPr/>
            </a:pPr>
            <a:r>
              <a:rPr lang="es-EC" sz="2000" b="1"/>
              <a:t>...</a:t>
            </a:r>
            <a:r>
              <a:rPr lang="es-EC" sz="200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additive="base">
                                        <p:cTn id="25"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2227">
                                            <p:txEl>
                                              <p:pRg st="4" end="4"/>
                                            </p:txEl>
                                          </p:spTgt>
                                        </p:tgtEl>
                                        <p:attrNameLst>
                                          <p:attrName>style.visibility</p:attrName>
                                        </p:attrNameLst>
                                      </p:cBhvr>
                                      <p:to>
                                        <p:strVal val="visible"/>
                                      </p:to>
                                    </p:set>
                                    <p:anim calcmode="lin" valueType="num">
                                      <p:cBhvr additive="base">
                                        <p:cTn id="31"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22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2227">
                                            <p:txEl>
                                              <p:pRg st="5" end="5"/>
                                            </p:txEl>
                                          </p:spTgt>
                                        </p:tgtEl>
                                        <p:attrNameLst>
                                          <p:attrName>style.visibility</p:attrName>
                                        </p:attrNameLst>
                                      </p:cBhvr>
                                      <p:to>
                                        <p:strVal val="visible"/>
                                      </p:to>
                                    </p:set>
                                    <p:anim calcmode="lin" valueType="num">
                                      <p:cBhvr additive="base">
                                        <p:cTn id="37"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2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2227">
                                            <p:txEl>
                                              <p:pRg st="6" end="6"/>
                                            </p:txEl>
                                          </p:spTgt>
                                        </p:tgtEl>
                                        <p:attrNameLst>
                                          <p:attrName>style.visibility</p:attrName>
                                        </p:attrNameLst>
                                      </p:cBhvr>
                                      <p:to>
                                        <p:strVal val="visible"/>
                                      </p:to>
                                    </p:set>
                                    <p:anim calcmode="lin" valueType="num">
                                      <p:cBhvr additive="base">
                                        <p:cTn id="43" dur="500" fill="hold"/>
                                        <p:tgtEl>
                                          <p:spTgt spid="5222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22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2227">
                                            <p:txEl>
                                              <p:pRg st="7" end="7"/>
                                            </p:txEl>
                                          </p:spTgt>
                                        </p:tgtEl>
                                        <p:attrNameLst>
                                          <p:attrName>style.visibility</p:attrName>
                                        </p:attrNameLst>
                                      </p:cBhvr>
                                      <p:to>
                                        <p:strVal val="visible"/>
                                      </p:to>
                                    </p:set>
                                    <p:anim calcmode="lin" valueType="num">
                                      <p:cBhvr additive="base">
                                        <p:cTn id="49" dur="500" fill="hold"/>
                                        <p:tgtEl>
                                          <p:spTgt spid="5222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222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2227">
                                            <p:txEl>
                                              <p:pRg st="8" end="8"/>
                                            </p:txEl>
                                          </p:spTgt>
                                        </p:tgtEl>
                                        <p:attrNameLst>
                                          <p:attrName>style.visibility</p:attrName>
                                        </p:attrNameLst>
                                      </p:cBhvr>
                                      <p:to>
                                        <p:strVal val="visible"/>
                                      </p:to>
                                    </p:set>
                                    <p:anim calcmode="lin" valueType="num">
                                      <p:cBhvr additive="base">
                                        <p:cTn id="55" dur="500" fill="hold"/>
                                        <p:tgtEl>
                                          <p:spTgt spid="5222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222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2227">
                                            <p:txEl>
                                              <p:pRg st="9" end="9"/>
                                            </p:txEl>
                                          </p:spTgt>
                                        </p:tgtEl>
                                        <p:attrNameLst>
                                          <p:attrName>style.visibility</p:attrName>
                                        </p:attrNameLst>
                                      </p:cBhvr>
                                      <p:to>
                                        <p:strVal val="visible"/>
                                      </p:to>
                                    </p:set>
                                    <p:anim calcmode="lin" valueType="num">
                                      <p:cBhvr additive="base">
                                        <p:cTn id="61" dur="500" fill="hold"/>
                                        <p:tgtEl>
                                          <p:spTgt spid="5222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222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2227">
                                            <p:txEl>
                                              <p:pRg st="10" end="10"/>
                                            </p:txEl>
                                          </p:spTgt>
                                        </p:tgtEl>
                                        <p:attrNameLst>
                                          <p:attrName>style.visibility</p:attrName>
                                        </p:attrNameLst>
                                      </p:cBhvr>
                                      <p:to>
                                        <p:strVal val="visible"/>
                                      </p:to>
                                    </p:set>
                                    <p:anim calcmode="lin" valueType="num">
                                      <p:cBhvr additive="base">
                                        <p:cTn id="67" dur="500" fill="hold"/>
                                        <p:tgtEl>
                                          <p:spTgt spid="52227">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2227">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52227">
                                            <p:txEl>
                                              <p:pRg st="11" end="11"/>
                                            </p:txEl>
                                          </p:spTgt>
                                        </p:tgtEl>
                                        <p:attrNameLst>
                                          <p:attrName>style.visibility</p:attrName>
                                        </p:attrNameLst>
                                      </p:cBhvr>
                                      <p:to>
                                        <p:strVal val="visible"/>
                                      </p:to>
                                    </p:set>
                                    <p:anim calcmode="lin" valueType="num">
                                      <p:cBhvr additive="base">
                                        <p:cTn id="73" dur="500" fill="hold"/>
                                        <p:tgtEl>
                                          <p:spTgt spid="52227">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52227">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52227">
                                            <p:txEl>
                                              <p:pRg st="12" end="12"/>
                                            </p:txEl>
                                          </p:spTgt>
                                        </p:tgtEl>
                                        <p:attrNameLst>
                                          <p:attrName>style.visibility</p:attrName>
                                        </p:attrNameLst>
                                      </p:cBhvr>
                                      <p:to>
                                        <p:strVal val="visible"/>
                                      </p:to>
                                    </p:set>
                                    <p:anim calcmode="lin" valueType="num">
                                      <p:cBhvr additive="base">
                                        <p:cTn id="79" dur="500" fill="hold"/>
                                        <p:tgtEl>
                                          <p:spTgt spid="52227">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52227">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p:txBody>
          <a:bodyPr/>
          <a:lstStyle/>
          <a:p>
            <a:r>
              <a:rPr lang="es-ES_tradnl" sz="2800" smtClean="0"/>
              <a:t>Inversiones en Capital de Trabajo</a:t>
            </a:r>
            <a:br>
              <a:rPr lang="es-ES_tradnl" sz="2800" smtClean="0"/>
            </a:br>
            <a:r>
              <a:rPr lang="es-ES_tradnl" sz="2800" smtClean="0"/>
              <a:t> (cont. II)</a:t>
            </a:r>
          </a:p>
        </p:txBody>
      </p:sp>
      <p:sp>
        <p:nvSpPr>
          <p:cNvPr id="53251" name="Rectangle 1027"/>
          <p:cNvSpPr>
            <a:spLocks noGrp="1" noChangeArrowheads="1"/>
          </p:cNvSpPr>
          <p:nvPr>
            <p:ph type="body" idx="1"/>
          </p:nvPr>
        </p:nvSpPr>
        <p:spPr/>
        <p:txBody>
          <a:bodyPr/>
          <a:lstStyle/>
          <a:p>
            <a:pPr algn="just">
              <a:defRPr/>
            </a:pPr>
            <a:r>
              <a:rPr lang="es-EC" sz="2000"/>
              <a:t>En planta de balanceado, además para:</a:t>
            </a:r>
          </a:p>
          <a:p>
            <a:pPr lvl="1" algn="just">
              <a:defRPr/>
            </a:pPr>
            <a:r>
              <a:rPr lang="es-EC" sz="1800"/>
              <a:t>Crear inventario de producto terminado para la venta</a:t>
            </a:r>
          </a:p>
          <a:p>
            <a:pPr lvl="1" algn="just">
              <a:defRPr/>
            </a:pPr>
            <a:r>
              <a:rPr lang="es-EC" sz="1800"/>
              <a:t>Considerar que buena parte  de las ventas se realizan a crédito, por lo que necesitaremos cubrir este tiempo de espera entre la venta y el cobro de las cuentas.</a:t>
            </a:r>
          </a:p>
          <a:p>
            <a:pPr>
              <a:defRPr/>
            </a:pPr>
            <a:r>
              <a:rPr lang="es-EC" sz="2000"/>
              <a:t>No deberemos de olvidar el considerar el  efectivo que deberemos de mantener en caja y bancos, el cual forma también parte del capital de trabajo.</a:t>
            </a:r>
          </a:p>
          <a:p>
            <a:pPr algn="just">
              <a:defRPr/>
            </a:pPr>
            <a:r>
              <a:rPr lang="es-EC" sz="2000"/>
              <a:t>Utilizaremos el Método del </a:t>
            </a:r>
            <a:r>
              <a:rPr lang="es-EC" sz="2000" b="1"/>
              <a:t>“Déficit Acumulado Máximo”</a:t>
            </a:r>
            <a:r>
              <a:rPr lang="es-EC" sz="2000"/>
              <a:t>:</a:t>
            </a:r>
          </a:p>
          <a:p>
            <a:pPr lvl="1" algn="just">
              <a:defRPr/>
            </a:pPr>
            <a:r>
              <a:rPr lang="es-EC" sz="1800"/>
              <a:t>Calcular para cada mes los flujos de ingresos y egresos proyectados y determinar el déficit acumulado máximo </a:t>
            </a:r>
            <a:r>
              <a:rPr lang="es-EC" sz="1800">
                <a:ea typeface="MS Gothic" pitchFamily="49" charset="-128"/>
              </a:rPr>
              <a:t>⇒</a:t>
            </a:r>
            <a:r>
              <a:rPr lang="es-EC" sz="1800"/>
              <a:t> Capital de Trabajo.</a:t>
            </a:r>
          </a:p>
          <a:p>
            <a:pPr algn="just">
              <a:defRPr/>
            </a:pPr>
            <a:r>
              <a:rPr lang="es-ES_tradnl" sz="2000"/>
              <a:t>Esto está relacionado con el </a:t>
            </a:r>
            <a:r>
              <a:rPr lang="es-ES_tradnl" sz="2000" b="1"/>
              <a:t>“</a:t>
            </a:r>
            <a:r>
              <a:rPr lang="es-ES_tradnl" sz="2000"/>
              <a:t>Momento Cero</a:t>
            </a:r>
            <a:r>
              <a:rPr lang="es-ES_tradnl"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 calcmode="lin" valueType="num">
                                      <p:cBhvr additive="base">
                                        <p:cTn id="11" dur="5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325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anim calcmode="lin" valueType="num">
                                      <p:cBhvr additive="base">
                                        <p:cTn id="15"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3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53251">
                                            <p:txEl>
                                              <p:pRg st="3" end="3"/>
                                            </p:txEl>
                                          </p:spTgt>
                                        </p:tgtEl>
                                        <p:attrNameLst>
                                          <p:attrName>style.visibility</p:attrName>
                                        </p:attrNameLst>
                                      </p:cBhvr>
                                      <p:to>
                                        <p:strVal val="visible"/>
                                      </p:to>
                                    </p:set>
                                    <p:anim calcmode="lin" valueType="num">
                                      <p:cBhvr additive="base">
                                        <p:cTn id="21"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 calcmode="lin" valueType="num">
                                      <p:cBhvr additive="base">
                                        <p:cTn id="27" dur="500" fill="hold"/>
                                        <p:tgtEl>
                                          <p:spTgt spid="5325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325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3251">
                                            <p:txEl>
                                              <p:pRg st="5" end="5"/>
                                            </p:txEl>
                                          </p:spTgt>
                                        </p:tgtEl>
                                        <p:attrNameLst>
                                          <p:attrName>style.visibility</p:attrName>
                                        </p:attrNameLst>
                                      </p:cBhvr>
                                      <p:to>
                                        <p:strVal val="visible"/>
                                      </p:to>
                                    </p:set>
                                    <p:anim calcmode="lin" valueType="num">
                                      <p:cBhvr additive="base">
                                        <p:cTn id="31" dur="500" fill="hold"/>
                                        <p:tgtEl>
                                          <p:spTgt spid="5325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32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3251">
                                            <p:txEl>
                                              <p:pRg st="6" end="6"/>
                                            </p:txEl>
                                          </p:spTgt>
                                        </p:tgtEl>
                                        <p:attrNameLst>
                                          <p:attrName>style.visibility</p:attrName>
                                        </p:attrNameLst>
                                      </p:cBhvr>
                                      <p:to>
                                        <p:strVal val="visible"/>
                                      </p:to>
                                    </p:set>
                                    <p:anim calcmode="lin" valueType="num">
                                      <p:cBhvr additive="base">
                                        <p:cTn id="37" dur="500" fill="hold"/>
                                        <p:tgtEl>
                                          <p:spTgt spid="5325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32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s-ES_tradnl" sz="2800" smtClean="0"/>
              <a:t>Valores ya Desembolsados</a:t>
            </a:r>
            <a:endParaRPr lang="es-ES_tradnl" smtClean="0"/>
          </a:p>
        </p:txBody>
      </p:sp>
      <p:sp>
        <p:nvSpPr>
          <p:cNvPr id="28675" name="Rectangle 3"/>
          <p:cNvSpPr>
            <a:spLocks noGrp="1" noChangeArrowheads="1"/>
          </p:cNvSpPr>
          <p:nvPr>
            <p:ph type="body" idx="1"/>
          </p:nvPr>
        </p:nvSpPr>
        <p:spPr/>
        <p:txBody>
          <a:bodyPr/>
          <a:lstStyle/>
          <a:p>
            <a:pPr algn="just">
              <a:defRPr/>
            </a:pPr>
            <a:r>
              <a:rPr lang="es-ES_tradnl" sz="2000"/>
              <a:t>A</a:t>
            </a:r>
            <a:r>
              <a:rPr lang="es-EC" sz="2000"/>
              <a:t>ctivos puedan ser utilizados en otro proceso o venderse:</a:t>
            </a:r>
          </a:p>
          <a:p>
            <a:pPr lvl="1" algn="just">
              <a:defRPr/>
            </a:pPr>
            <a:r>
              <a:rPr lang="es-EC" sz="1800"/>
              <a:t>Considerarlos como parte del desembolso.</a:t>
            </a:r>
          </a:p>
          <a:p>
            <a:pPr lvl="1" algn="just">
              <a:defRPr/>
            </a:pPr>
            <a:r>
              <a:rPr lang="es-EC" sz="1800"/>
              <a:t>Prestar atención al valor que les vamos a asignar</a:t>
            </a:r>
          </a:p>
          <a:p>
            <a:pPr lvl="1" algn="just">
              <a:defRPr/>
            </a:pPr>
            <a:r>
              <a:rPr lang="es-EC" sz="1800"/>
              <a:t>No necesariamente es el valor por el desembolsado/valor en libros</a:t>
            </a:r>
          </a:p>
          <a:p>
            <a:pPr lvl="1" algn="just">
              <a:defRPr/>
            </a:pPr>
            <a:r>
              <a:rPr lang="es-EC" sz="1800"/>
              <a:t>Una alternativa </a:t>
            </a:r>
            <a:r>
              <a:rPr lang="es-EC" sz="1800">
                <a:ea typeface="MS Gothic" pitchFamily="49" charset="-128"/>
              </a:rPr>
              <a:t>⇒</a:t>
            </a:r>
            <a:r>
              <a:rPr lang="es-EC" sz="1800"/>
              <a:t> el valor de mercado del bien, o el valor que podemos obtener haciendo producir dicho bien en otro proceso. </a:t>
            </a:r>
          </a:p>
          <a:p>
            <a:pPr algn="just">
              <a:defRPr/>
            </a:pPr>
            <a:r>
              <a:rPr lang="es-EC" sz="2000"/>
              <a:t>Egresos ya incurridos, pero que no pueden ser recuperados:</a:t>
            </a:r>
          </a:p>
          <a:p>
            <a:pPr lvl="1" algn="just">
              <a:defRPr/>
            </a:pPr>
            <a:r>
              <a:rPr lang="es-EC" sz="1800"/>
              <a:t>Activos que solo sirvan para un propósito y de los que no puede obtenerse nada de su venta</a:t>
            </a:r>
          </a:p>
          <a:p>
            <a:pPr lvl="1" algn="just">
              <a:defRPr/>
            </a:pPr>
            <a:r>
              <a:rPr lang="es-EC" sz="1800"/>
              <a:t>No deben de ser considerados.</a:t>
            </a:r>
          </a:p>
          <a:p>
            <a:pPr lvl="1" algn="just">
              <a:defRPr/>
            </a:pPr>
            <a:r>
              <a:rPr lang="es-EC" sz="1800"/>
              <a:t>Si ejecutamos o no el proyecto no habrá una diferencia en el valor ya desembolsado. </a:t>
            </a:r>
            <a:r>
              <a:rPr lang="es-EC" sz="1800" b="1"/>
              <a:t>“Costos Hundidos”</a:t>
            </a:r>
            <a:r>
              <a:rPr lang="es-EC" sz="1800"/>
              <a:t> o  </a:t>
            </a:r>
            <a:r>
              <a:rPr lang="es-EC" sz="1800" b="1"/>
              <a:t>“</a:t>
            </a:r>
            <a:r>
              <a:rPr lang="en-US" sz="1800" b="1"/>
              <a:t>Sunken Costs”</a:t>
            </a:r>
            <a:endParaRPr lang="es-ES_tradnl" sz="1800" b="1"/>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 calcmode="lin" valueType="num">
                                      <p:cBhvr additive="base">
                                        <p:cTn id="11"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86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 calcmode="lin" valueType="num">
                                      <p:cBhvr additive="base">
                                        <p:cTn id="15"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67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anim calcmode="lin" valueType="num">
                                      <p:cBhvr additive="base">
                                        <p:cTn id="23"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8675">
                                            <p:txEl>
                                              <p:pRg st="5" end="5"/>
                                            </p:txEl>
                                          </p:spTgt>
                                        </p:tgtEl>
                                        <p:attrNameLst>
                                          <p:attrName>style.visibility</p:attrName>
                                        </p:attrNameLst>
                                      </p:cBhvr>
                                      <p:to>
                                        <p:strVal val="visible"/>
                                      </p:to>
                                    </p:set>
                                    <p:anim calcmode="lin" valueType="num">
                                      <p:cBhvr additive="base">
                                        <p:cTn id="29"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867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8675">
                                            <p:txEl>
                                              <p:pRg st="6" end="6"/>
                                            </p:txEl>
                                          </p:spTgt>
                                        </p:tgtEl>
                                        <p:attrNameLst>
                                          <p:attrName>style.visibility</p:attrName>
                                        </p:attrNameLst>
                                      </p:cBhvr>
                                      <p:to>
                                        <p:strVal val="visible"/>
                                      </p:to>
                                    </p:set>
                                    <p:anim calcmode="lin" valueType="num">
                                      <p:cBhvr additive="base">
                                        <p:cTn id="33" dur="500" fill="hold"/>
                                        <p:tgtEl>
                                          <p:spTgt spid="28675">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867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28675">
                                            <p:txEl>
                                              <p:pRg st="7" end="7"/>
                                            </p:txEl>
                                          </p:spTgt>
                                        </p:tgtEl>
                                        <p:attrNameLst>
                                          <p:attrName>style.visibility</p:attrName>
                                        </p:attrNameLst>
                                      </p:cBhvr>
                                      <p:to>
                                        <p:strVal val="visible"/>
                                      </p:to>
                                    </p:set>
                                    <p:anim calcmode="lin" valueType="num">
                                      <p:cBhvr additive="base">
                                        <p:cTn id="37" dur="500" fill="hold"/>
                                        <p:tgtEl>
                                          <p:spTgt spid="2867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5">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8675">
                                            <p:txEl>
                                              <p:pRg st="8" end="8"/>
                                            </p:txEl>
                                          </p:spTgt>
                                        </p:tgtEl>
                                        <p:attrNameLst>
                                          <p:attrName>style.visibility</p:attrName>
                                        </p:attrNameLst>
                                      </p:cBhvr>
                                      <p:to>
                                        <p:strVal val="visible"/>
                                      </p:to>
                                    </p:set>
                                    <p:anim calcmode="lin" valueType="num">
                                      <p:cBhvr additive="base">
                                        <p:cTn id="41" dur="500" fill="hold"/>
                                        <p:tgtEl>
                                          <p:spTgt spid="28675">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867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s-ES_tradnl" sz="2800" smtClean="0"/>
              <a:t>Valores de Desecho</a:t>
            </a:r>
            <a:endParaRPr lang="es-ES_tradnl" smtClean="0"/>
          </a:p>
        </p:txBody>
      </p:sp>
      <p:sp>
        <p:nvSpPr>
          <p:cNvPr id="29699" name="Rectangle 3"/>
          <p:cNvSpPr>
            <a:spLocks noGrp="1" noChangeArrowheads="1"/>
          </p:cNvSpPr>
          <p:nvPr>
            <p:ph type="body" idx="1"/>
          </p:nvPr>
        </p:nvSpPr>
        <p:spPr>
          <a:xfrm>
            <a:off x="1169988" y="1571625"/>
            <a:ext cx="7772400" cy="4114800"/>
          </a:xfrm>
        </p:spPr>
        <p:txBody>
          <a:bodyPr/>
          <a:lstStyle/>
          <a:p>
            <a:pPr algn="just">
              <a:defRPr/>
            </a:pPr>
            <a:r>
              <a:rPr lang="es-EC" sz="2000" dirty="0"/>
              <a:t>Considerar que al final del proyecto se puede recuperar efectivo.</a:t>
            </a:r>
          </a:p>
          <a:p>
            <a:pPr algn="just">
              <a:defRPr/>
            </a:pPr>
            <a:r>
              <a:rPr lang="es-EC" sz="2000" dirty="0"/>
              <a:t>Valor en libros: </a:t>
            </a:r>
          </a:p>
          <a:p>
            <a:pPr lvl="1" algn="just">
              <a:defRPr/>
            </a:pPr>
            <a:r>
              <a:rPr lang="es-EC" sz="1800" dirty="0"/>
              <a:t>Apreciación  demasiado conservadora del valor real del proyecto.</a:t>
            </a:r>
          </a:p>
          <a:p>
            <a:pPr lvl="1" algn="just">
              <a:defRPr/>
            </a:pPr>
            <a:r>
              <a:rPr lang="es-EC" sz="1800" dirty="0"/>
              <a:t>Algunos activos tienen tiempo de vida mayor que su vida útil contable.</a:t>
            </a:r>
          </a:p>
          <a:p>
            <a:pPr lvl="1" algn="just">
              <a:defRPr/>
            </a:pPr>
            <a:r>
              <a:rPr lang="es-EC" sz="1800" dirty="0"/>
              <a:t>Mantenimiento asegurar  que activos se encuentren operativos. </a:t>
            </a:r>
          </a:p>
          <a:p>
            <a:pPr algn="just">
              <a:defRPr/>
            </a:pPr>
            <a:r>
              <a:rPr lang="es-EC" sz="2000" dirty="0"/>
              <a:t>No se vende activos fijos, sino un ente productivo en operación. Incluso con inventarios (Si no se paraliza actividades al final, y se recupera el capital de trabajo).</a:t>
            </a:r>
          </a:p>
          <a:p>
            <a:pPr algn="just">
              <a:defRPr/>
            </a:pPr>
            <a:r>
              <a:rPr lang="es-EC" sz="2000" dirty="0"/>
              <a:t>Considerar al final una recuperación por la venta del proyecto:</a:t>
            </a:r>
          </a:p>
          <a:p>
            <a:pPr lvl="1" algn="just">
              <a:defRPr/>
            </a:pPr>
            <a:r>
              <a:rPr lang="es-EC" sz="1800" dirty="0"/>
              <a:t>El “valor del proyecto en el futuro”</a:t>
            </a:r>
          </a:p>
          <a:p>
            <a:pPr lvl="1" algn="just">
              <a:defRPr/>
            </a:pPr>
            <a:r>
              <a:rPr lang="es-EC" sz="1800" dirty="0"/>
              <a:t>Una forma: El valor equivalente a una perpetuidad o anualidad a largo plazo por un valor similar a los flujos de caja de los últimos años.</a:t>
            </a:r>
            <a:endParaRPr lang="es-EC" sz="1600" dirty="0"/>
          </a:p>
          <a:p>
            <a:pPr>
              <a:defRPr/>
            </a:pPr>
            <a:endParaRPr lang="es-ES_tradnl" sz="1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 calcmode="lin" valueType="num">
                                      <p:cBhvr additive="base">
                                        <p:cTn id="17"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969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9699">
                                            <p:txEl>
                                              <p:pRg st="3" end="3"/>
                                            </p:txEl>
                                          </p:spTgt>
                                        </p:tgtEl>
                                        <p:attrNameLst>
                                          <p:attrName>style.visibility</p:attrName>
                                        </p:attrNameLst>
                                      </p:cBhvr>
                                      <p:to>
                                        <p:strVal val="visible"/>
                                      </p:to>
                                    </p:set>
                                    <p:anim calcmode="lin" valueType="num">
                                      <p:cBhvr additive="base">
                                        <p:cTn id="21"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9699">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9699">
                                            <p:txEl>
                                              <p:pRg st="4" end="4"/>
                                            </p:txEl>
                                          </p:spTgt>
                                        </p:tgtEl>
                                        <p:attrNameLst>
                                          <p:attrName>style.visibility</p:attrName>
                                        </p:attrNameLst>
                                      </p:cBhvr>
                                      <p:to>
                                        <p:strVal val="visible"/>
                                      </p:to>
                                    </p:set>
                                    <p:anim calcmode="lin" valueType="num">
                                      <p:cBhvr additive="base">
                                        <p:cTn id="25"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699">
                                            <p:txEl>
                                              <p:pRg st="5" end="5"/>
                                            </p:txEl>
                                          </p:spTgt>
                                        </p:tgtEl>
                                        <p:attrNameLst>
                                          <p:attrName>style.visibility</p:attrName>
                                        </p:attrNameLst>
                                      </p:cBhvr>
                                      <p:to>
                                        <p:strVal val="visible"/>
                                      </p:to>
                                    </p:set>
                                    <p:anim calcmode="lin" valueType="num">
                                      <p:cBhvr additive="base">
                                        <p:cTn id="31" dur="500" fill="hold"/>
                                        <p:tgtEl>
                                          <p:spTgt spid="2969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6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699">
                                            <p:txEl>
                                              <p:pRg st="6" end="6"/>
                                            </p:txEl>
                                          </p:spTgt>
                                        </p:tgtEl>
                                        <p:attrNameLst>
                                          <p:attrName>style.visibility</p:attrName>
                                        </p:attrNameLst>
                                      </p:cBhvr>
                                      <p:to>
                                        <p:strVal val="visible"/>
                                      </p:to>
                                    </p:set>
                                    <p:anim calcmode="lin" valueType="num">
                                      <p:cBhvr additive="base">
                                        <p:cTn id="37" dur="500" fill="hold"/>
                                        <p:tgtEl>
                                          <p:spTgt spid="2969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699">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9699">
                                            <p:txEl>
                                              <p:pRg st="7" end="7"/>
                                            </p:txEl>
                                          </p:spTgt>
                                        </p:tgtEl>
                                        <p:attrNameLst>
                                          <p:attrName>style.visibility</p:attrName>
                                        </p:attrNameLst>
                                      </p:cBhvr>
                                      <p:to>
                                        <p:strVal val="visible"/>
                                      </p:to>
                                    </p:set>
                                    <p:anim calcmode="lin" valueType="num">
                                      <p:cBhvr additive="base">
                                        <p:cTn id="41" dur="500" fill="hold"/>
                                        <p:tgtEl>
                                          <p:spTgt spid="29699">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9699">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29699">
                                            <p:txEl>
                                              <p:pRg st="8" end="8"/>
                                            </p:txEl>
                                          </p:spTgt>
                                        </p:tgtEl>
                                        <p:attrNameLst>
                                          <p:attrName>style.visibility</p:attrName>
                                        </p:attrNameLst>
                                      </p:cBhvr>
                                      <p:to>
                                        <p:strVal val="visible"/>
                                      </p:to>
                                    </p:set>
                                    <p:anim calcmode="lin" valueType="num">
                                      <p:cBhvr additive="base">
                                        <p:cTn id="45" dur="500" fill="hold"/>
                                        <p:tgtEl>
                                          <p:spTgt spid="29699">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2969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s-ES" sz="2800" noProof="1" smtClean="0">
                <a:solidFill>
                  <a:schemeClr val="tx1"/>
                </a:solidFill>
              </a:rPr>
              <a:t>Estructura de Costos y Egresos en Sistemas de Producción Acuícola</a:t>
            </a:r>
            <a:endParaRPr lang="es-ES_tradnl" smtClean="0">
              <a:solidFill>
                <a:schemeClr val="tx1"/>
              </a:solidFill>
            </a:endParaRPr>
          </a:p>
        </p:txBody>
      </p:sp>
      <p:sp>
        <p:nvSpPr>
          <p:cNvPr id="54275" name="Rectangle 3"/>
          <p:cNvSpPr>
            <a:spLocks noGrp="1" noChangeArrowheads="1"/>
          </p:cNvSpPr>
          <p:nvPr>
            <p:ph type="body" idx="1"/>
          </p:nvPr>
        </p:nvSpPr>
        <p:spPr/>
        <p:txBody>
          <a:bodyPr/>
          <a:lstStyle/>
          <a:p>
            <a:pPr algn="just">
              <a:defRPr/>
            </a:pPr>
            <a:r>
              <a:rPr lang="es-EC" sz="2000"/>
              <a:t>Método a usar: basado en </a:t>
            </a:r>
            <a:r>
              <a:rPr lang="es-EC" sz="2000" b="1"/>
              <a:t>ingresos  y egresos</a:t>
            </a:r>
            <a:r>
              <a:rPr lang="es-EC" sz="2000"/>
              <a:t> </a:t>
            </a:r>
            <a:r>
              <a:rPr lang="es-EC" sz="2000" b="1"/>
              <a:t>de efectivo</a:t>
            </a:r>
            <a:r>
              <a:rPr lang="es-EC" sz="2000"/>
              <a:t>, </a:t>
            </a:r>
            <a:r>
              <a:rPr lang="es-EC" sz="2000" u="sng"/>
              <a:t>no en costos de producción ni en costos de ventas</a:t>
            </a:r>
            <a:r>
              <a:rPr lang="es-EC" sz="2000"/>
              <a:t>.</a:t>
            </a:r>
          </a:p>
          <a:p>
            <a:pPr algn="just">
              <a:defRPr/>
            </a:pPr>
            <a:r>
              <a:rPr lang="es-EC" sz="2000"/>
              <a:t>Estimación de costos futuros constituye uno de los aspectos centrales del trabajo del evaluador.</a:t>
            </a:r>
          </a:p>
          <a:p>
            <a:pPr lvl="1" algn="just">
              <a:defRPr/>
            </a:pPr>
            <a:r>
              <a:rPr lang="es-EC" sz="1800"/>
              <a:t>Para poder definir  todos los egresos, se debe calcular primero la situación contable de la empresa. </a:t>
            </a:r>
          </a:p>
          <a:p>
            <a:pPr lvl="1" algn="just">
              <a:defRPr/>
            </a:pPr>
            <a:r>
              <a:rPr lang="es-EC" sz="1800"/>
              <a:t>Se requiere estructura contable: determinar efectos reales de los costos que se desea medir. </a:t>
            </a:r>
          </a:p>
          <a:p>
            <a:pPr algn="just">
              <a:defRPr/>
            </a:pPr>
            <a:r>
              <a:rPr lang="es-EC" sz="2000"/>
              <a:t>Una forma: Costos Fijos y Variables</a:t>
            </a:r>
          </a:p>
          <a:p>
            <a:pPr lvl="1" algn="just">
              <a:defRPr/>
            </a:pPr>
            <a:r>
              <a:rPr lang="es-EC" sz="1800"/>
              <a:t>Mas Facil pero menos preciso</a:t>
            </a:r>
          </a:p>
          <a:p>
            <a:pPr algn="just">
              <a:defRPr/>
            </a:pPr>
            <a:r>
              <a:rPr lang="es-EC" sz="2000"/>
              <a:t>Otra Forma: Simular sistema de producción </a:t>
            </a:r>
            <a:r>
              <a:rPr lang="es-EC" sz="2000">
                <a:ea typeface="MS Gothic" pitchFamily="49" charset="-128"/>
              </a:rPr>
              <a:t>⇒</a:t>
            </a:r>
            <a:r>
              <a:rPr lang="es-EC" sz="2000"/>
              <a:t> identificar por separado costos y egresos</a:t>
            </a:r>
          </a:p>
          <a:p>
            <a:pPr lvl="1" algn="just">
              <a:defRPr/>
            </a:pPr>
            <a:r>
              <a:rPr lang="es-EC" sz="1800"/>
              <a:t>Mayor precisión, mas costoso</a:t>
            </a:r>
          </a:p>
          <a:p>
            <a:pPr algn="r">
              <a:buFont typeface="Monotype Sorts" pitchFamily="2" charset="2"/>
              <a:buNone/>
              <a:defRPr/>
            </a:pPr>
            <a:r>
              <a:rPr lang="es-EC"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 calcmode="lin" valueType="num">
                                      <p:cBhvr additive="base">
                                        <p:cTn id="17" dur="500" fill="hold"/>
                                        <p:tgtEl>
                                          <p:spTgt spid="5427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427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4275">
                                            <p:txEl>
                                              <p:pRg st="3" end="3"/>
                                            </p:txEl>
                                          </p:spTgt>
                                        </p:tgtEl>
                                        <p:attrNameLst>
                                          <p:attrName>style.visibility</p:attrName>
                                        </p:attrNameLst>
                                      </p:cBhvr>
                                      <p:to>
                                        <p:strVal val="visible"/>
                                      </p:to>
                                    </p:set>
                                    <p:anim calcmode="lin" valueType="num">
                                      <p:cBhvr additive="base">
                                        <p:cTn id="21" dur="500" fill="hold"/>
                                        <p:tgtEl>
                                          <p:spTgt spid="5427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42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4275">
                                            <p:txEl>
                                              <p:pRg st="4" end="4"/>
                                            </p:txEl>
                                          </p:spTgt>
                                        </p:tgtEl>
                                        <p:attrNameLst>
                                          <p:attrName>style.visibility</p:attrName>
                                        </p:attrNameLst>
                                      </p:cBhvr>
                                      <p:to>
                                        <p:strVal val="visible"/>
                                      </p:to>
                                    </p:set>
                                    <p:anim calcmode="lin" valueType="num">
                                      <p:cBhvr additive="base">
                                        <p:cTn id="27" dur="500" fill="hold"/>
                                        <p:tgtEl>
                                          <p:spTgt spid="5427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427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4275">
                                            <p:txEl>
                                              <p:pRg st="5" end="5"/>
                                            </p:txEl>
                                          </p:spTgt>
                                        </p:tgtEl>
                                        <p:attrNameLst>
                                          <p:attrName>style.visibility</p:attrName>
                                        </p:attrNameLst>
                                      </p:cBhvr>
                                      <p:to>
                                        <p:strVal val="visible"/>
                                      </p:to>
                                    </p:set>
                                    <p:anim calcmode="lin" valueType="num">
                                      <p:cBhvr additive="base">
                                        <p:cTn id="31" dur="500" fill="hold"/>
                                        <p:tgtEl>
                                          <p:spTgt spid="5427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42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4275">
                                            <p:txEl>
                                              <p:pRg st="6" end="6"/>
                                            </p:txEl>
                                          </p:spTgt>
                                        </p:tgtEl>
                                        <p:attrNameLst>
                                          <p:attrName>style.visibility</p:attrName>
                                        </p:attrNameLst>
                                      </p:cBhvr>
                                      <p:to>
                                        <p:strVal val="visible"/>
                                      </p:to>
                                    </p:set>
                                    <p:anim calcmode="lin" valueType="num">
                                      <p:cBhvr additive="base">
                                        <p:cTn id="37" dur="500" fill="hold"/>
                                        <p:tgtEl>
                                          <p:spTgt spid="5427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4275">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54275">
                                            <p:txEl>
                                              <p:pRg st="7" end="7"/>
                                            </p:txEl>
                                          </p:spTgt>
                                        </p:tgtEl>
                                        <p:attrNameLst>
                                          <p:attrName>style.visibility</p:attrName>
                                        </p:attrNameLst>
                                      </p:cBhvr>
                                      <p:to>
                                        <p:strVal val="visible"/>
                                      </p:to>
                                    </p:set>
                                    <p:anim calcmode="lin" valueType="num">
                                      <p:cBhvr additive="base">
                                        <p:cTn id="41" dur="500" fill="hold"/>
                                        <p:tgtEl>
                                          <p:spTgt spid="54275">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5427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54275">
                                            <p:txEl>
                                              <p:pRg st="8" end="8"/>
                                            </p:txEl>
                                          </p:spTgt>
                                        </p:tgtEl>
                                        <p:attrNameLst>
                                          <p:attrName>style.visibility</p:attrName>
                                        </p:attrNameLst>
                                      </p:cBhvr>
                                      <p:to>
                                        <p:strVal val="visible"/>
                                      </p:to>
                                    </p:set>
                                    <p:anim calcmode="lin" valueType="num">
                                      <p:cBhvr additive="base">
                                        <p:cTn id="47" dur="500" fill="hold"/>
                                        <p:tgtEl>
                                          <p:spTgt spid="54275">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5427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s-ES" sz="2800" noProof="1" smtClean="0">
                <a:solidFill>
                  <a:schemeClr val="tx1"/>
                </a:solidFill>
              </a:rPr>
              <a:t>Estructura de Costos y Egresos en Sistemas de Producción Acuícola</a:t>
            </a:r>
            <a:endParaRPr lang="es-ES_tradnl" smtClean="0">
              <a:solidFill>
                <a:schemeClr val="tx1"/>
              </a:solidFill>
            </a:endParaRPr>
          </a:p>
        </p:txBody>
      </p:sp>
      <p:sp>
        <p:nvSpPr>
          <p:cNvPr id="71683" name="Rectangle 3"/>
          <p:cNvSpPr>
            <a:spLocks noGrp="1" noChangeArrowheads="1"/>
          </p:cNvSpPr>
          <p:nvPr>
            <p:ph type="body" sz="half" idx="1"/>
          </p:nvPr>
        </p:nvSpPr>
        <p:spPr/>
        <p:txBody>
          <a:bodyPr/>
          <a:lstStyle/>
          <a:p>
            <a:pPr>
              <a:defRPr/>
            </a:pPr>
            <a:r>
              <a:rPr lang="es-ES_tradnl" sz="2000"/>
              <a:t>Reproductores</a:t>
            </a:r>
          </a:p>
          <a:p>
            <a:pPr>
              <a:defRPr/>
            </a:pPr>
            <a:r>
              <a:rPr lang="es-ES_tradnl" sz="2000"/>
              <a:t>Semillas</a:t>
            </a:r>
          </a:p>
          <a:p>
            <a:pPr>
              <a:defRPr/>
            </a:pPr>
            <a:r>
              <a:rPr lang="es-ES_tradnl" sz="2000"/>
              <a:t>Mano de Obra</a:t>
            </a:r>
          </a:p>
          <a:p>
            <a:pPr>
              <a:defRPr/>
            </a:pPr>
            <a:r>
              <a:rPr lang="es-ES_tradnl" sz="2000"/>
              <a:t>Insumos</a:t>
            </a:r>
          </a:p>
          <a:p>
            <a:pPr>
              <a:defRPr/>
            </a:pPr>
            <a:r>
              <a:rPr lang="es-ES_tradnl" sz="2000"/>
              <a:t>Alimentos</a:t>
            </a:r>
          </a:p>
          <a:p>
            <a:pPr>
              <a:defRPr/>
            </a:pPr>
            <a:r>
              <a:rPr lang="es-ES_tradnl" sz="2000"/>
              <a:t>Químicos y Fertilizantes</a:t>
            </a:r>
          </a:p>
          <a:p>
            <a:pPr>
              <a:defRPr/>
            </a:pPr>
            <a:r>
              <a:rPr lang="es-ES_tradnl" sz="2000"/>
              <a:t>Preparación</a:t>
            </a:r>
          </a:p>
          <a:p>
            <a:pPr>
              <a:defRPr/>
            </a:pPr>
            <a:r>
              <a:rPr lang="es-ES_tradnl" sz="2000"/>
              <a:t>Gastos de Cosechas</a:t>
            </a:r>
          </a:p>
        </p:txBody>
      </p:sp>
      <p:sp>
        <p:nvSpPr>
          <p:cNvPr id="71684" name="Rectangle 4"/>
          <p:cNvSpPr>
            <a:spLocks noGrp="1" noChangeArrowheads="1"/>
          </p:cNvSpPr>
          <p:nvPr>
            <p:ph type="body" sz="half" idx="2"/>
          </p:nvPr>
        </p:nvSpPr>
        <p:spPr/>
        <p:txBody>
          <a:bodyPr/>
          <a:lstStyle/>
          <a:p>
            <a:pPr>
              <a:defRPr/>
            </a:pPr>
            <a:r>
              <a:rPr lang="es-ES_tradnl" sz="2000"/>
              <a:t>Mantenimientos</a:t>
            </a:r>
          </a:p>
          <a:p>
            <a:pPr>
              <a:defRPr/>
            </a:pPr>
            <a:r>
              <a:rPr lang="es-ES_tradnl" sz="2000"/>
              <a:t>Energía y Combustibles</a:t>
            </a:r>
          </a:p>
          <a:p>
            <a:pPr>
              <a:defRPr/>
            </a:pPr>
            <a:r>
              <a:rPr lang="es-ES_tradnl" sz="2000"/>
              <a:t>Otros Costos de Producción</a:t>
            </a:r>
          </a:p>
          <a:p>
            <a:pPr>
              <a:defRPr/>
            </a:pPr>
            <a:r>
              <a:rPr lang="es-ES_tradnl" sz="2000"/>
              <a:t>Depreciación y Amortizaciones</a:t>
            </a:r>
          </a:p>
          <a:p>
            <a:pPr>
              <a:defRPr/>
            </a:pPr>
            <a:r>
              <a:rPr lang="es-ES_tradnl" sz="2000"/>
              <a:t>Gastos Generales  y de Administración</a:t>
            </a:r>
          </a:p>
          <a:p>
            <a:pPr>
              <a:defRPr/>
            </a:pPr>
            <a:r>
              <a:rPr lang="es-ES_tradnl" sz="2000"/>
              <a:t>Gastos de Venta</a:t>
            </a:r>
          </a:p>
          <a:p>
            <a:pPr>
              <a:defRPr/>
            </a:pPr>
            <a:r>
              <a:rPr lang="es-ES_tradnl" sz="2000"/>
              <a:t>Gastos Financieros</a:t>
            </a:r>
          </a:p>
          <a:p>
            <a:pPr>
              <a:defRPr/>
            </a:pPr>
            <a:endParaRPr lang="es-ES_tradnl" sz="2000"/>
          </a:p>
          <a:p>
            <a:pPr>
              <a:defRPr/>
            </a:pP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 calcmode="lin" valueType="num">
                                      <p:cBhvr additive="base">
                                        <p:cTn id="19"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683">
                                            <p:txEl>
                                              <p:pRg st="3" end="3"/>
                                            </p:txEl>
                                          </p:spTgt>
                                        </p:tgtEl>
                                        <p:attrNameLst>
                                          <p:attrName>style.visibility</p:attrName>
                                        </p:attrNameLst>
                                      </p:cBhvr>
                                      <p:to>
                                        <p:strVal val="visible"/>
                                      </p:to>
                                    </p:set>
                                    <p:anim calcmode="lin" valueType="num">
                                      <p:cBhvr additive="base">
                                        <p:cTn id="25"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683">
                                            <p:txEl>
                                              <p:pRg st="4" end="4"/>
                                            </p:txEl>
                                          </p:spTgt>
                                        </p:tgtEl>
                                        <p:attrNameLst>
                                          <p:attrName>style.visibility</p:attrName>
                                        </p:attrNameLst>
                                      </p:cBhvr>
                                      <p:to>
                                        <p:strVal val="visible"/>
                                      </p:to>
                                    </p:set>
                                    <p:anim calcmode="lin" valueType="num">
                                      <p:cBhvr additive="base">
                                        <p:cTn id="31" dur="500" fill="hold"/>
                                        <p:tgtEl>
                                          <p:spTgt spid="716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6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683">
                                            <p:txEl>
                                              <p:pRg st="5" end="5"/>
                                            </p:txEl>
                                          </p:spTgt>
                                        </p:tgtEl>
                                        <p:attrNameLst>
                                          <p:attrName>style.visibility</p:attrName>
                                        </p:attrNameLst>
                                      </p:cBhvr>
                                      <p:to>
                                        <p:strVal val="visible"/>
                                      </p:to>
                                    </p:set>
                                    <p:anim calcmode="lin" valueType="num">
                                      <p:cBhvr additive="base">
                                        <p:cTn id="37" dur="500" fill="hold"/>
                                        <p:tgtEl>
                                          <p:spTgt spid="7168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6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683">
                                            <p:txEl>
                                              <p:pRg st="6" end="6"/>
                                            </p:txEl>
                                          </p:spTgt>
                                        </p:tgtEl>
                                        <p:attrNameLst>
                                          <p:attrName>style.visibility</p:attrName>
                                        </p:attrNameLst>
                                      </p:cBhvr>
                                      <p:to>
                                        <p:strVal val="visible"/>
                                      </p:to>
                                    </p:set>
                                    <p:anim calcmode="lin" valueType="num">
                                      <p:cBhvr additive="base">
                                        <p:cTn id="43" dur="500" fill="hold"/>
                                        <p:tgtEl>
                                          <p:spTgt spid="7168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6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683">
                                            <p:txEl>
                                              <p:pRg st="7" end="7"/>
                                            </p:txEl>
                                          </p:spTgt>
                                        </p:tgtEl>
                                        <p:attrNameLst>
                                          <p:attrName>style.visibility</p:attrName>
                                        </p:attrNameLst>
                                      </p:cBhvr>
                                      <p:to>
                                        <p:strVal val="visible"/>
                                      </p:to>
                                    </p:set>
                                    <p:anim calcmode="lin" valueType="num">
                                      <p:cBhvr additive="base">
                                        <p:cTn id="49" dur="500" fill="hold"/>
                                        <p:tgtEl>
                                          <p:spTgt spid="7168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16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1684">
                                            <p:txEl>
                                              <p:pRg st="0" end="0"/>
                                            </p:txEl>
                                          </p:spTgt>
                                        </p:tgtEl>
                                        <p:attrNameLst>
                                          <p:attrName>style.visibility</p:attrName>
                                        </p:attrNameLst>
                                      </p:cBhvr>
                                      <p:to>
                                        <p:strVal val="visible"/>
                                      </p:to>
                                    </p:set>
                                    <p:anim calcmode="lin" valueType="num">
                                      <p:cBhvr additive="base">
                                        <p:cTn id="55" dur="500" fill="hold"/>
                                        <p:tgtEl>
                                          <p:spTgt spid="71684">
                                            <p:txEl>
                                              <p:pRg st="0" end="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16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1684">
                                            <p:txEl>
                                              <p:pRg st="1" end="1"/>
                                            </p:txEl>
                                          </p:spTgt>
                                        </p:tgtEl>
                                        <p:attrNameLst>
                                          <p:attrName>style.visibility</p:attrName>
                                        </p:attrNameLst>
                                      </p:cBhvr>
                                      <p:to>
                                        <p:strVal val="visible"/>
                                      </p:to>
                                    </p:set>
                                    <p:anim calcmode="lin" valueType="num">
                                      <p:cBhvr additive="base">
                                        <p:cTn id="61" dur="500" fill="hold"/>
                                        <p:tgtEl>
                                          <p:spTgt spid="71684">
                                            <p:txEl>
                                              <p:pRg st="1" end="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16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71684">
                                            <p:txEl>
                                              <p:pRg st="2" end="2"/>
                                            </p:txEl>
                                          </p:spTgt>
                                        </p:tgtEl>
                                        <p:attrNameLst>
                                          <p:attrName>style.visibility</p:attrName>
                                        </p:attrNameLst>
                                      </p:cBhvr>
                                      <p:to>
                                        <p:strVal val="visible"/>
                                      </p:to>
                                    </p:set>
                                    <p:anim calcmode="lin" valueType="num">
                                      <p:cBhvr additive="base">
                                        <p:cTn id="67" dur="500" fill="hold"/>
                                        <p:tgtEl>
                                          <p:spTgt spid="71684">
                                            <p:txEl>
                                              <p:pRg st="2" end="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7168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71684">
                                            <p:txEl>
                                              <p:pRg st="3" end="3"/>
                                            </p:txEl>
                                          </p:spTgt>
                                        </p:tgtEl>
                                        <p:attrNameLst>
                                          <p:attrName>style.visibility</p:attrName>
                                        </p:attrNameLst>
                                      </p:cBhvr>
                                      <p:to>
                                        <p:strVal val="visible"/>
                                      </p:to>
                                    </p:set>
                                    <p:anim calcmode="lin" valueType="num">
                                      <p:cBhvr additive="base">
                                        <p:cTn id="73" dur="500" fill="hold"/>
                                        <p:tgtEl>
                                          <p:spTgt spid="71684">
                                            <p:txEl>
                                              <p:pRg st="3" end="3"/>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716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71684">
                                            <p:txEl>
                                              <p:pRg st="4" end="4"/>
                                            </p:txEl>
                                          </p:spTgt>
                                        </p:tgtEl>
                                        <p:attrNameLst>
                                          <p:attrName>style.visibility</p:attrName>
                                        </p:attrNameLst>
                                      </p:cBhvr>
                                      <p:to>
                                        <p:strVal val="visible"/>
                                      </p:to>
                                    </p:set>
                                    <p:anim calcmode="lin" valueType="num">
                                      <p:cBhvr additive="base">
                                        <p:cTn id="79" dur="500" fill="hold"/>
                                        <p:tgtEl>
                                          <p:spTgt spid="71684">
                                            <p:txEl>
                                              <p:pRg st="4" end="4"/>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7168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71684">
                                            <p:txEl>
                                              <p:pRg st="5" end="5"/>
                                            </p:txEl>
                                          </p:spTgt>
                                        </p:tgtEl>
                                        <p:attrNameLst>
                                          <p:attrName>style.visibility</p:attrName>
                                        </p:attrNameLst>
                                      </p:cBhvr>
                                      <p:to>
                                        <p:strVal val="visible"/>
                                      </p:to>
                                    </p:set>
                                    <p:anim calcmode="lin" valueType="num">
                                      <p:cBhvr additive="base">
                                        <p:cTn id="85" dur="500" fill="hold"/>
                                        <p:tgtEl>
                                          <p:spTgt spid="71684">
                                            <p:txEl>
                                              <p:pRg st="5" end="5"/>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7168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71684">
                                            <p:txEl>
                                              <p:pRg st="6" end="6"/>
                                            </p:txEl>
                                          </p:spTgt>
                                        </p:tgtEl>
                                        <p:attrNameLst>
                                          <p:attrName>style.visibility</p:attrName>
                                        </p:attrNameLst>
                                      </p:cBhvr>
                                      <p:to>
                                        <p:strVal val="visible"/>
                                      </p:to>
                                    </p:set>
                                    <p:anim calcmode="lin" valueType="num">
                                      <p:cBhvr additive="base">
                                        <p:cTn id="91" dur="500" fill="hold"/>
                                        <p:tgtEl>
                                          <p:spTgt spid="71684">
                                            <p:txEl>
                                              <p:pRg st="6" end="6"/>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7168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P spid="71684"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_tradnl" sz="3200" smtClean="0"/>
              <a:t>Razones para Planificar o para Elaborar Proyecto Financiero</a:t>
            </a:r>
            <a:endParaRPr lang="es-ES_tradnl" smtClean="0"/>
          </a:p>
        </p:txBody>
      </p:sp>
      <p:sp>
        <p:nvSpPr>
          <p:cNvPr id="7171" name="Rectangle 3"/>
          <p:cNvSpPr>
            <a:spLocks noGrp="1" noChangeArrowheads="1"/>
          </p:cNvSpPr>
          <p:nvPr>
            <p:ph type="body" idx="1"/>
          </p:nvPr>
        </p:nvSpPr>
        <p:spPr/>
        <p:txBody>
          <a:bodyPr/>
          <a:lstStyle/>
          <a:p>
            <a:pPr>
              <a:defRPr/>
            </a:pPr>
            <a:r>
              <a:rPr lang="es-ES_tradnl" sz="1800"/>
              <a:t>Conseguir Financiamiento para el Proyecto.</a:t>
            </a:r>
          </a:p>
          <a:p>
            <a:pPr>
              <a:defRPr/>
            </a:pPr>
            <a:r>
              <a:rPr lang="es-ES_tradnl" sz="1800"/>
              <a:t>Cumplir un Requisito de un Banco para conseguir un crédito.</a:t>
            </a:r>
          </a:p>
          <a:p>
            <a:pPr>
              <a:defRPr/>
            </a:pPr>
            <a:r>
              <a:rPr lang="es-ES_tradnl" sz="1800"/>
              <a:t>Conocer Requerimientos y Disponibilidad de Recursos.</a:t>
            </a:r>
          </a:p>
          <a:p>
            <a:pPr>
              <a:defRPr/>
            </a:pPr>
            <a:r>
              <a:rPr lang="es-ES_tradnl" sz="1800"/>
              <a:t>Controlar Costos, Egresos e Ingresos.</a:t>
            </a:r>
          </a:p>
          <a:p>
            <a:pPr>
              <a:defRPr/>
            </a:pPr>
            <a:r>
              <a:rPr lang="es-ES_tradnl" sz="1800"/>
              <a:t>Determinar la utilidad de un Proyecto.</a:t>
            </a:r>
          </a:p>
          <a:p>
            <a:pPr>
              <a:defRPr/>
            </a:pPr>
            <a:r>
              <a:rPr lang="es-ES_tradnl" sz="1800"/>
              <a:t>Determinar la rentabilidad de un Proyecto.</a:t>
            </a:r>
          </a:p>
          <a:p>
            <a:pPr>
              <a:defRPr/>
            </a:pPr>
            <a:r>
              <a:rPr lang="es-ES_tradnl" sz="1800"/>
              <a:t>Analizar el Riesgo de un Proyecto</a:t>
            </a:r>
          </a:p>
          <a:p>
            <a:pPr>
              <a:defRPr/>
            </a:pPr>
            <a:endParaRPr lang="es-ES_tradnl" sz="1800"/>
          </a:p>
          <a:p>
            <a:pPr>
              <a:defRPr/>
            </a:pPr>
            <a:r>
              <a:rPr lang="es-ES_tradnl" sz="1800"/>
              <a:t>En este curso se enfocará a la planeación como </a:t>
            </a:r>
            <a:r>
              <a:rPr lang="es-ES_tradnl" sz="1800" b="1"/>
              <a:t>“Una Herramienta de toma de decisiones Económicas- Financieras”</a:t>
            </a:r>
            <a:r>
              <a:rPr lang="es-ES_tradnl" sz="1800"/>
              <a:t>:</a:t>
            </a:r>
          </a:p>
          <a:p>
            <a:pPr lvl="1">
              <a:defRPr/>
            </a:pPr>
            <a:r>
              <a:rPr lang="es-ES_tradnl" sz="1600"/>
              <a:t>Evaluar Financieramente un Proyecto o alternativa de Inversión y con base en esos resultados decidir si invertimos recursos en dicho proyecto.</a:t>
            </a:r>
          </a:p>
          <a:p>
            <a:pPr>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 calcmode="lin" valueType="num">
                                      <p:cBhvr additive="base">
                                        <p:cTn id="43"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71">
                                            <p:txEl>
                                              <p:pRg st="8" end="8"/>
                                            </p:txEl>
                                          </p:spTgt>
                                        </p:tgtEl>
                                        <p:attrNameLst>
                                          <p:attrName>style.visibility</p:attrName>
                                        </p:attrNameLst>
                                      </p:cBhvr>
                                      <p:to>
                                        <p:strVal val="visible"/>
                                      </p:to>
                                    </p:set>
                                    <p:anim calcmode="lin" valueType="num">
                                      <p:cBhvr additive="base">
                                        <p:cTn id="49" dur="500" fill="hold"/>
                                        <p:tgtEl>
                                          <p:spTgt spid="7171">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171">
                                            <p:txEl>
                                              <p:pRg st="8" end="8"/>
                                            </p:txEl>
                                          </p:spTgt>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7171">
                                            <p:txEl>
                                              <p:pRg st="9" end="9"/>
                                            </p:txEl>
                                          </p:spTgt>
                                        </p:tgtEl>
                                        <p:attrNameLst>
                                          <p:attrName>style.visibility</p:attrName>
                                        </p:attrNameLst>
                                      </p:cBhvr>
                                      <p:to>
                                        <p:strVal val="visible"/>
                                      </p:to>
                                    </p:set>
                                    <p:anim calcmode="lin" valueType="num">
                                      <p:cBhvr additive="base">
                                        <p:cTn id="53" dur="500" fill="hold"/>
                                        <p:tgtEl>
                                          <p:spTgt spid="7171">
                                            <p:txEl>
                                              <p:pRg st="9" end="9"/>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717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_tradnl" sz="2800" smtClean="0"/>
              <a:t>La Planeación Como Herramienta de </a:t>
            </a:r>
            <a:br>
              <a:rPr lang="es-ES_tradnl" sz="2800" smtClean="0"/>
            </a:br>
            <a:r>
              <a:rPr lang="es-ES_tradnl" sz="2800" smtClean="0"/>
              <a:t>Toma de Decisiones</a:t>
            </a:r>
            <a:endParaRPr lang="es-ES_tradnl" smtClean="0"/>
          </a:p>
        </p:txBody>
      </p:sp>
      <p:sp>
        <p:nvSpPr>
          <p:cNvPr id="8195" name="Rectangle 3"/>
          <p:cNvSpPr>
            <a:spLocks noGrp="1" noChangeArrowheads="1"/>
          </p:cNvSpPr>
          <p:nvPr>
            <p:ph type="body" idx="1"/>
          </p:nvPr>
        </p:nvSpPr>
        <p:spPr/>
        <p:txBody>
          <a:bodyPr/>
          <a:lstStyle/>
          <a:p>
            <a:pPr>
              <a:defRPr/>
            </a:pPr>
            <a:r>
              <a:rPr lang="es-ES_tradnl" sz="1800"/>
              <a:t>Es imposible  conocer con total certeza que ocurrirá en el futuro. Por ende toda decisión lleva implícita un riesgo. </a:t>
            </a:r>
          </a:p>
          <a:p>
            <a:pPr>
              <a:defRPr/>
            </a:pPr>
            <a:r>
              <a:rPr lang="es-ES_tradnl" sz="1800"/>
              <a:t>Algunas decisiones tienen mayor riesgo </a:t>
            </a:r>
            <a:r>
              <a:rPr lang="es-EC" sz="2000">
                <a:ea typeface="MS Gothic" pitchFamily="49" charset="-128"/>
              </a:rPr>
              <a:t>⇒</a:t>
            </a:r>
            <a:r>
              <a:rPr lang="es-ES_tradnl" sz="1800"/>
              <a:t> rentabilidad.</a:t>
            </a:r>
          </a:p>
          <a:p>
            <a:pPr>
              <a:defRPr/>
            </a:pPr>
            <a:r>
              <a:rPr lang="es-ES_tradnl" sz="1800"/>
              <a:t>La toma de decisiones debe de cimentarse en antecedentes básicos, con conocimiento de las variables en juego.</a:t>
            </a:r>
          </a:p>
          <a:p>
            <a:pPr>
              <a:defRPr/>
            </a:pPr>
            <a:r>
              <a:rPr lang="es-ES_tradnl" sz="1800"/>
              <a:t>Existen herramientas que  nos permiten tomar decisiones mas o menos sólidas: </a:t>
            </a:r>
            <a:r>
              <a:rPr lang="es-ES_tradnl" sz="1800" b="1"/>
              <a:t>“Evaluación de Proyectos”</a:t>
            </a:r>
            <a:r>
              <a:rPr lang="es-ES_tradnl" sz="1800"/>
              <a:t>.- Los antecedentes justificantes para la toma de decisión, tratando de reducir el riesgo.</a:t>
            </a:r>
          </a:p>
          <a:p>
            <a:pPr>
              <a:defRPr/>
            </a:pPr>
            <a:r>
              <a:rPr lang="es-ES_tradnl" sz="1800"/>
              <a:t>La Evaluación de Proyectos pretende contestar la interrogante </a:t>
            </a:r>
            <a:r>
              <a:rPr lang="es-ES_tradnl" sz="1800" b="1"/>
              <a:t>“</a:t>
            </a:r>
            <a:r>
              <a:rPr lang="es-ES_tradnl" sz="1800"/>
              <a:t>Es o no conveniente realizar determinada inversión?</a:t>
            </a:r>
            <a:r>
              <a:rPr lang="es-ES_tradnl" sz="1800" b="1"/>
              <a:t>”</a:t>
            </a:r>
            <a:endParaRPr lang="es-ES_tradnl" sz="1800"/>
          </a:p>
          <a:p>
            <a:pPr>
              <a:defRPr/>
            </a:pPr>
            <a:r>
              <a:rPr lang="es-ES_tradnl" sz="1800"/>
              <a:t>Esto es posible solo si se tienen todos los elementos de juicio posibles. </a:t>
            </a:r>
          </a:p>
          <a:p>
            <a:pPr>
              <a:defRPr/>
            </a:pPr>
            <a:r>
              <a:rPr lang="es-ES_tradnl" sz="1800"/>
              <a:t>Se debe simular con la mayor precisión lo que se piensa que sucedería una vez implementado el proyecto. </a:t>
            </a:r>
          </a:p>
          <a:p>
            <a:pPr algn="r">
              <a:buFont typeface="Monotype Sorts" pitchFamily="2" charset="2"/>
              <a:buNone/>
              <a:defRPr/>
            </a:pPr>
            <a:r>
              <a:rPr lang="es-ES_tradnl" sz="18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_tradnl" sz="2800" smtClean="0"/>
              <a:t>La Planeación Como Herramienta de </a:t>
            </a:r>
            <a:br>
              <a:rPr lang="es-ES_tradnl" sz="2800" smtClean="0"/>
            </a:br>
            <a:r>
              <a:rPr lang="es-ES_tradnl" sz="2800" smtClean="0"/>
              <a:t>Toma de Decisiones </a:t>
            </a:r>
            <a:r>
              <a:rPr lang="es-ES_tradnl" sz="1800" smtClean="0"/>
              <a:t>(cont. I)</a:t>
            </a:r>
            <a:endParaRPr lang="es-ES_tradnl" smtClean="0"/>
          </a:p>
        </p:txBody>
      </p:sp>
      <p:sp>
        <p:nvSpPr>
          <p:cNvPr id="9219" name="Rectangle 3"/>
          <p:cNvSpPr>
            <a:spLocks noGrp="1" noChangeArrowheads="1"/>
          </p:cNvSpPr>
          <p:nvPr>
            <p:ph type="body" idx="1"/>
          </p:nvPr>
        </p:nvSpPr>
        <p:spPr/>
        <p:txBody>
          <a:bodyPr/>
          <a:lstStyle/>
          <a:p>
            <a:pPr>
              <a:defRPr/>
            </a:pPr>
            <a:r>
              <a:rPr lang="es-EC" sz="2000"/>
              <a:t>Las técnicas de análisis empleadas en cada una de las partes de la metodología sirven para hacer algunas determinaciones, esto es son </a:t>
            </a:r>
            <a:r>
              <a:rPr lang="es-EC" sz="2000" u="sng"/>
              <a:t>herramientas</a:t>
            </a:r>
            <a:r>
              <a:rPr lang="es-EC" sz="2000"/>
              <a:t>.</a:t>
            </a:r>
          </a:p>
          <a:p>
            <a:pPr>
              <a:defRPr/>
            </a:pPr>
            <a:r>
              <a:rPr lang="es-EC" sz="2000"/>
              <a:t>El estudio no decide por sí mismo, sino que provee las bases para decidir.</a:t>
            </a:r>
          </a:p>
          <a:p>
            <a:pPr>
              <a:defRPr/>
            </a:pPr>
            <a:r>
              <a:rPr lang="es-EC" sz="2000"/>
              <a:t>Hay situaciones de tipo intangible, para las cuales no hay técnicas numéricas de evaluación.</a:t>
            </a:r>
          </a:p>
          <a:p>
            <a:pPr>
              <a:defRPr/>
            </a:pPr>
            <a:r>
              <a:rPr lang="es-EC" sz="2000"/>
              <a:t>En la mayoría de los problemas, la decisión </a:t>
            </a:r>
            <a:r>
              <a:rPr lang="es-EC" sz="2000" b="1"/>
              <a:t>final</a:t>
            </a:r>
            <a:r>
              <a:rPr lang="es-EC" sz="2000"/>
              <a:t> la toma una persona y no una metodología. </a:t>
            </a:r>
          </a:p>
          <a:p>
            <a:pPr>
              <a:defRPr/>
            </a:pPr>
            <a:endParaRPr lang="es-EC" sz="2000"/>
          </a:p>
          <a:p>
            <a:pPr>
              <a:defRPr/>
            </a:pPr>
            <a:endParaRPr lang="es-ES_tradnl" sz="1800"/>
          </a:p>
          <a:p>
            <a:pPr algn="r">
              <a:buFont typeface="Monotype Sorts" pitchFamily="2" charset="2"/>
              <a:buNone/>
              <a:defRPr/>
            </a:pPr>
            <a:r>
              <a:rPr lang="es-ES_tradnl" sz="1800" b="1"/>
              <a:t>...</a:t>
            </a:r>
            <a:endParaRPr lang="es-ES_tradnl" sz="1800"/>
          </a:p>
          <a:p>
            <a:pPr>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anim calcmode="lin" valueType="num">
                                      <p:cBhvr additive="base">
                                        <p:cTn id="31" dur="500" fill="hold"/>
                                        <p:tgtEl>
                                          <p:spTgt spid="9219">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s-ES_tradnl" sz="2800" smtClean="0"/>
              <a:t>La Planeación Como Herramienta de </a:t>
            </a:r>
            <a:br>
              <a:rPr lang="es-ES_tradnl" sz="2800" smtClean="0"/>
            </a:br>
            <a:r>
              <a:rPr lang="es-ES_tradnl" sz="2800" smtClean="0"/>
              <a:t>Toma de Decisiones </a:t>
            </a:r>
            <a:r>
              <a:rPr lang="es-ES_tradnl" sz="1800" smtClean="0"/>
              <a:t>(cont. II)</a:t>
            </a:r>
            <a:endParaRPr lang="es-ES_tradnl" smtClean="0"/>
          </a:p>
        </p:txBody>
      </p:sp>
      <p:sp>
        <p:nvSpPr>
          <p:cNvPr id="12291" name="Rectangle 1027"/>
          <p:cNvSpPr>
            <a:spLocks noGrp="1" noChangeArrowheads="1"/>
          </p:cNvSpPr>
          <p:nvPr>
            <p:ph type="body" idx="1"/>
          </p:nvPr>
        </p:nvSpPr>
        <p:spPr/>
        <p:txBody>
          <a:bodyPr/>
          <a:lstStyle/>
          <a:p>
            <a:pPr>
              <a:defRPr/>
            </a:pPr>
            <a:r>
              <a:rPr lang="es-EC" sz="1800"/>
              <a:t>Además de la decisión de ejecutar o no un proyecto, la fase de evaluación nos brinda la posibilidad de retroalimentar de información al mismo y decidir cambiar su enfoque.</a:t>
            </a:r>
          </a:p>
          <a:p>
            <a:pPr>
              <a:defRPr/>
            </a:pPr>
            <a:r>
              <a:rPr lang="es-EC" sz="1800"/>
              <a:t>Con base en la simulación que representa la evaluación, podemos realizar cambios en la fase de formulación del mismo,  para que funcione de mejor forma.</a:t>
            </a:r>
          </a:p>
          <a:p>
            <a:pPr>
              <a:defRPr/>
            </a:pPr>
            <a:r>
              <a:rPr lang="es-EC" sz="1800"/>
              <a:t>Debemos de ser lo mas realistas posibles en realizar cualquier cambio en  formulación del mismo. Los cambios que podemos hacer en esta fase se limitan a aquellos factores sobre los cuales nosotros tenemos incidencia, no a un cambio en el nivel  de </a:t>
            </a:r>
            <a:r>
              <a:rPr lang="es-EC" sz="1800" b="1"/>
              <a:t>“</a:t>
            </a:r>
            <a:r>
              <a:rPr lang="es-EC" sz="1800"/>
              <a:t>optimismo</a:t>
            </a:r>
            <a:r>
              <a:rPr lang="es-EC" sz="1800" b="1"/>
              <a:t>”</a:t>
            </a:r>
            <a:r>
              <a:rPr lang="es-EC" sz="1800"/>
              <a:t> del proyecto.</a:t>
            </a:r>
          </a:p>
          <a:p>
            <a:pPr>
              <a:defRPr/>
            </a:pPr>
            <a:r>
              <a:rPr lang="es-EC" sz="1800" b="1">
                <a:solidFill>
                  <a:srgbClr val="FF0000"/>
                </a:solidFill>
              </a:rPr>
              <a:t>Cuidado:</a:t>
            </a:r>
            <a:r>
              <a:rPr lang="es-EC" sz="1800"/>
              <a:t> </a:t>
            </a:r>
            <a:r>
              <a:rPr lang="es-EC" sz="1800" b="1"/>
              <a:t>“El papel aguanta todo”</a:t>
            </a: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_tradnl" sz="2800" smtClean="0"/>
              <a:t>Definición de Proyecto</a:t>
            </a:r>
            <a:endParaRPr lang="es-ES_tradnl" smtClean="0"/>
          </a:p>
        </p:txBody>
      </p:sp>
      <p:sp>
        <p:nvSpPr>
          <p:cNvPr id="10243" name="Rectangle 3"/>
          <p:cNvSpPr>
            <a:spLocks noGrp="1" noChangeArrowheads="1"/>
          </p:cNvSpPr>
          <p:nvPr>
            <p:ph type="body" idx="1"/>
          </p:nvPr>
        </p:nvSpPr>
        <p:spPr>
          <a:xfrm>
            <a:off x="1169988" y="1714500"/>
            <a:ext cx="7772400" cy="4114800"/>
          </a:xfrm>
        </p:spPr>
        <p:txBody>
          <a:bodyPr/>
          <a:lstStyle/>
          <a:p>
            <a:pPr algn="just">
              <a:defRPr/>
            </a:pPr>
            <a:r>
              <a:rPr lang="es-EC" sz="1800" dirty="0"/>
              <a:t>Proyecto es la búsqueda de una solución inteligente al planteamiento de un problema tendente a resolver, entre muchas, una necesidad humana.</a:t>
            </a:r>
          </a:p>
          <a:p>
            <a:pPr algn="just">
              <a:defRPr/>
            </a:pPr>
            <a:r>
              <a:rPr lang="es-EC" sz="1800" dirty="0"/>
              <a:t>Pueden haber diferentes ideas, inversiones de diverso monto, tecnologías, metodologías, distintos enfoques, pero todas ellas destinadas a resolver las necesidades del ser humano en todas sus facetas. </a:t>
            </a:r>
          </a:p>
          <a:p>
            <a:pPr algn="just">
              <a:defRPr/>
            </a:pPr>
            <a:r>
              <a:rPr lang="es-EC" sz="1800" dirty="0"/>
              <a:t>El proyecto de inversión se puede describir como un plan que, si se le asigna determinada cantidad de recursos monetarios y se le proporcionan insumos de varios tipos, podría producir un bien o un servicio a la vez que generara rentabilidad sobre los recursos aportados a él. </a:t>
            </a:r>
          </a:p>
          <a:p>
            <a:pPr algn="just">
              <a:defRPr/>
            </a:pPr>
            <a:r>
              <a:rPr lang="es-EC" sz="1800" dirty="0"/>
              <a:t>La evaluación de un proyecto de inversión, tiene por objeto conocer su rentabilidad económica y social, de tal manera que asegure resolver una necesidad humana en forma eficiente, segura y rentable. Solo así es posible asignar los escasos recursos económicos a la mejor alternativa.</a:t>
            </a:r>
          </a:p>
          <a:p>
            <a:pPr>
              <a:defRPr/>
            </a:pPr>
            <a:endParaRPr lang="es-ES_tradnl" sz="1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3387</TotalTime>
  <Words>3798</Words>
  <Application>Microsoft Office PowerPoint</Application>
  <PresentationFormat>Presentación en pantalla (4:3)</PresentationFormat>
  <Paragraphs>436</Paragraphs>
  <Slides>47</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47</vt:i4>
      </vt:variant>
    </vt:vector>
  </HeadingPairs>
  <TitlesOfParts>
    <vt:vector size="53" baseType="lpstr">
      <vt:lpstr>Times New Roman</vt:lpstr>
      <vt:lpstr>Arial</vt:lpstr>
      <vt:lpstr>Wingdings</vt:lpstr>
      <vt:lpstr>MS Gothic</vt:lpstr>
      <vt:lpstr>Monotype Sorts</vt:lpstr>
      <vt:lpstr>Azure</vt:lpstr>
      <vt:lpstr>Diplomado de  Gerencia en Acuicultura EVALUACION DE PROYECTOS ACUICOLAS: ASPECTOS ECONOMICOS Y FINANCIEROS </vt:lpstr>
      <vt:lpstr>Fabrizio Marcillo Morla</vt:lpstr>
      <vt:lpstr>Objetivos del Curso</vt:lpstr>
      <vt:lpstr>Organización del Curso</vt:lpstr>
      <vt:lpstr>Razones para Planificar o para Elaborar Proyecto Financiero</vt:lpstr>
      <vt:lpstr>La Planeación Como Herramienta de  Toma de Decisiones</vt:lpstr>
      <vt:lpstr>La Planeación Como Herramienta de  Toma de Decisiones (cont. I)</vt:lpstr>
      <vt:lpstr>La Planeación Como Herramienta de  Toma de Decisiones (cont. II)</vt:lpstr>
      <vt:lpstr>Definición de Proyecto</vt:lpstr>
      <vt:lpstr>En donde puedo Aplicar la  Evaluación de Proyectos?</vt:lpstr>
      <vt:lpstr>Etapas de un Proyecto de Acuicultura </vt:lpstr>
      <vt:lpstr>Perfil</vt:lpstr>
      <vt:lpstr>Perfil.- Idea</vt:lpstr>
      <vt:lpstr>Perfil.- Detección de Necesidades</vt:lpstr>
      <vt:lpstr>Perfil.- Análisis del Entorno</vt:lpstr>
      <vt:lpstr>Estudios de Prefactibilidad</vt:lpstr>
      <vt:lpstr>Administración del Proyecto</vt:lpstr>
      <vt:lpstr>Estudios de Prefactibilidad</vt:lpstr>
      <vt:lpstr>Estudios de Prefactibilidad (cont.)</vt:lpstr>
      <vt:lpstr>Estudios de Viabilidad  Comercial y Mercado</vt:lpstr>
      <vt:lpstr>Estudios de Viabilidad  Comercial y Mercado (cont. I)</vt:lpstr>
      <vt:lpstr>Estudios de Viabilidad  Comercial y Mercado (cont. II)</vt:lpstr>
      <vt:lpstr>Estudios de Viabilidad  Comercial y Mercado (cont. III)</vt:lpstr>
      <vt:lpstr>Estudio Macroeconómico</vt:lpstr>
      <vt:lpstr>Estudio Macroeconómico (cont. I)</vt:lpstr>
      <vt:lpstr>Estudio Macroeconómico (cont. II)</vt:lpstr>
      <vt:lpstr>Estudio del País</vt:lpstr>
      <vt:lpstr>Estudio de Viabilidad Técnica</vt:lpstr>
      <vt:lpstr>Estudio de Viabilidad Técnica (cont.)</vt:lpstr>
      <vt:lpstr>Estudio de Viabilidad Legal</vt:lpstr>
      <vt:lpstr>Estudio de Viabilidad de Gestión</vt:lpstr>
      <vt:lpstr>Estudio de Viabilidad de Gestión (cont.)</vt:lpstr>
      <vt:lpstr>Estudio de Viabilidad de  Impacto Ambiental</vt:lpstr>
      <vt:lpstr>Estudio de Viabilidad  Financiera</vt:lpstr>
      <vt:lpstr>Plan de Inversiones en  Operaciones Acuícolas</vt:lpstr>
      <vt:lpstr>Inversiones en  Activos Fijos</vt:lpstr>
      <vt:lpstr>Inversiones en  Activos Fijos (cont. I)</vt:lpstr>
      <vt:lpstr>Inversiones en Activos Fijos  (cont. II) Depreciación</vt:lpstr>
      <vt:lpstr>Inversiones en  Activos Intangibles</vt:lpstr>
      <vt:lpstr>Inversiones en  Activos Intangibles (cont.)</vt:lpstr>
      <vt:lpstr>Inversiones en  Capital de Trabajo</vt:lpstr>
      <vt:lpstr>Inversiones en Capital de Trabajo (cont. I)</vt:lpstr>
      <vt:lpstr>Inversiones en Capital de Trabajo  (cont. II)</vt:lpstr>
      <vt:lpstr>Valores ya Desembolsados</vt:lpstr>
      <vt:lpstr>Valores de Desecho</vt:lpstr>
      <vt:lpstr>Estructura de Costos y Egresos en Sistemas de Producción Acuícola</vt:lpstr>
      <vt:lpstr>Estructura de Costos y Egresos en Sistemas de Producción Acuícola</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Administrador</cp:lastModifiedBy>
  <cp:revision>545</cp:revision>
  <cp:lastPrinted>1601-01-01T00:00:00Z</cp:lastPrinted>
  <dcterms:created xsi:type="dcterms:W3CDTF">2002-07-19T11:47:45Z</dcterms:created>
  <dcterms:modified xsi:type="dcterms:W3CDTF">2010-02-01T16:07:17Z</dcterms:modified>
</cp:coreProperties>
</file>