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5"/>
  </p:notesMasterIdLst>
  <p:handoutMasterIdLst>
    <p:handoutMasterId r:id="rId196"/>
  </p:handoutMasterIdLst>
  <p:sldIdLst>
    <p:sldId id="487" r:id="rId2"/>
    <p:sldId id="4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68" r:id="rId16"/>
    <p:sldId id="270" r:id="rId17"/>
    <p:sldId id="271" r:id="rId18"/>
    <p:sldId id="272" r:id="rId19"/>
    <p:sldId id="285" r:id="rId20"/>
    <p:sldId id="473" r:id="rId21"/>
    <p:sldId id="474" r:id="rId22"/>
    <p:sldId id="475" r:id="rId23"/>
    <p:sldId id="476" r:id="rId24"/>
    <p:sldId id="477" r:id="rId25"/>
    <p:sldId id="478" r:id="rId26"/>
    <p:sldId id="479" r:id="rId27"/>
    <p:sldId id="386" r:id="rId28"/>
    <p:sldId id="387" r:id="rId29"/>
    <p:sldId id="388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450" r:id="rId38"/>
    <p:sldId id="396" r:id="rId39"/>
    <p:sldId id="397" r:id="rId40"/>
    <p:sldId id="398" r:id="rId41"/>
    <p:sldId id="451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7" r:id="rId61"/>
    <p:sldId id="418" r:id="rId62"/>
    <p:sldId id="419" r:id="rId63"/>
    <p:sldId id="420" r:id="rId64"/>
    <p:sldId id="421" r:id="rId65"/>
    <p:sldId id="422" r:id="rId66"/>
    <p:sldId id="423" r:id="rId67"/>
    <p:sldId id="424" r:id="rId68"/>
    <p:sldId id="425" r:id="rId69"/>
    <p:sldId id="426" r:id="rId70"/>
    <p:sldId id="427" r:id="rId71"/>
    <p:sldId id="428" r:id="rId72"/>
    <p:sldId id="429" r:id="rId73"/>
    <p:sldId id="430" r:id="rId74"/>
    <p:sldId id="452" r:id="rId75"/>
    <p:sldId id="453" r:id="rId76"/>
    <p:sldId id="454" r:id="rId77"/>
    <p:sldId id="432" r:id="rId78"/>
    <p:sldId id="433" r:id="rId79"/>
    <p:sldId id="434" r:id="rId80"/>
    <p:sldId id="435" r:id="rId81"/>
    <p:sldId id="436" r:id="rId82"/>
    <p:sldId id="437" r:id="rId83"/>
    <p:sldId id="438" r:id="rId84"/>
    <p:sldId id="439" r:id="rId85"/>
    <p:sldId id="440" r:id="rId86"/>
    <p:sldId id="441" r:id="rId87"/>
    <p:sldId id="442" r:id="rId88"/>
    <p:sldId id="443" r:id="rId89"/>
    <p:sldId id="444" r:id="rId90"/>
    <p:sldId id="445" r:id="rId91"/>
    <p:sldId id="446" r:id="rId92"/>
    <p:sldId id="464" r:id="rId93"/>
    <p:sldId id="465" r:id="rId94"/>
    <p:sldId id="466" r:id="rId95"/>
    <p:sldId id="467" r:id="rId96"/>
    <p:sldId id="468" r:id="rId97"/>
    <p:sldId id="469" r:id="rId98"/>
    <p:sldId id="470" r:id="rId99"/>
    <p:sldId id="471" r:id="rId100"/>
    <p:sldId id="472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447" r:id="rId110"/>
    <p:sldId id="448" r:id="rId111"/>
    <p:sldId id="449" r:id="rId112"/>
    <p:sldId id="367" r:id="rId113"/>
    <p:sldId id="368" r:id="rId114"/>
    <p:sldId id="287" r:id="rId115"/>
    <p:sldId id="317" r:id="rId116"/>
    <p:sldId id="318" r:id="rId117"/>
    <p:sldId id="319" r:id="rId118"/>
    <p:sldId id="290" r:id="rId119"/>
    <p:sldId id="291" r:id="rId120"/>
    <p:sldId id="292" r:id="rId121"/>
    <p:sldId id="293" r:id="rId122"/>
    <p:sldId id="460" r:id="rId123"/>
    <p:sldId id="455" r:id="rId124"/>
    <p:sldId id="462" r:id="rId125"/>
    <p:sldId id="354" r:id="rId126"/>
    <p:sldId id="463" r:id="rId127"/>
    <p:sldId id="458" r:id="rId128"/>
    <p:sldId id="461" r:id="rId129"/>
    <p:sldId id="456" r:id="rId130"/>
    <p:sldId id="457" r:id="rId131"/>
    <p:sldId id="294" r:id="rId132"/>
    <p:sldId id="295" r:id="rId133"/>
    <p:sldId id="296" r:id="rId134"/>
    <p:sldId id="297" r:id="rId135"/>
    <p:sldId id="298" r:id="rId136"/>
    <p:sldId id="299" r:id="rId137"/>
    <p:sldId id="369" r:id="rId138"/>
    <p:sldId id="370" r:id="rId139"/>
    <p:sldId id="371" r:id="rId140"/>
    <p:sldId id="372" r:id="rId141"/>
    <p:sldId id="373" r:id="rId142"/>
    <p:sldId id="374" r:id="rId143"/>
    <p:sldId id="375" r:id="rId144"/>
    <p:sldId id="376" r:id="rId145"/>
    <p:sldId id="377" r:id="rId146"/>
    <p:sldId id="378" r:id="rId147"/>
    <p:sldId id="379" r:id="rId148"/>
    <p:sldId id="380" r:id="rId149"/>
    <p:sldId id="381" r:id="rId150"/>
    <p:sldId id="382" r:id="rId151"/>
    <p:sldId id="383" r:id="rId152"/>
    <p:sldId id="384" r:id="rId153"/>
    <p:sldId id="385" r:id="rId154"/>
    <p:sldId id="300" r:id="rId155"/>
    <p:sldId id="301" r:id="rId156"/>
    <p:sldId id="302" r:id="rId157"/>
    <p:sldId id="303" r:id="rId158"/>
    <p:sldId id="304" r:id="rId159"/>
    <p:sldId id="305" r:id="rId160"/>
    <p:sldId id="306" r:id="rId161"/>
    <p:sldId id="307" r:id="rId162"/>
    <p:sldId id="308" r:id="rId163"/>
    <p:sldId id="309" r:id="rId164"/>
    <p:sldId id="310" r:id="rId165"/>
    <p:sldId id="311" r:id="rId166"/>
    <p:sldId id="312" r:id="rId167"/>
    <p:sldId id="313" r:id="rId168"/>
    <p:sldId id="314" r:id="rId169"/>
    <p:sldId id="315" r:id="rId170"/>
    <p:sldId id="316" r:id="rId171"/>
    <p:sldId id="280" r:id="rId172"/>
    <p:sldId id="347" r:id="rId173"/>
    <p:sldId id="348" r:id="rId174"/>
    <p:sldId id="332" r:id="rId175"/>
    <p:sldId id="333" r:id="rId176"/>
    <p:sldId id="334" r:id="rId177"/>
    <p:sldId id="335" r:id="rId178"/>
    <p:sldId id="338" r:id="rId179"/>
    <p:sldId id="339" r:id="rId180"/>
    <p:sldId id="340" r:id="rId181"/>
    <p:sldId id="341" r:id="rId182"/>
    <p:sldId id="342" r:id="rId183"/>
    <p:sldId id="343" r:id="rId184"/>
    <p:sldId id="344" r:id="rId185"/>
    <p:sldId id="345" r:id="rId186"/>
    <p:sldId id="346" r:id="rId187"/>
    <p:sldId id="480" r:id="rId188"/>
    <p:sldId id="485" r:id="rId189"/>
    <p:sldId id="486" r:id="rId190"/>
    <p:sldId id="481" r:id="rId191"/>
    <p:sldId id="482" r:id="rId192"/>
    <p:sldId id="483" r:id="rId193"/>
    <p:sldId id="484" r:id="rId1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SzPct val="75000"/>
      <a:buFont typeface="Wingding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SzPct val="75000"/>
      <a:buFont typeface="Wingding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SzPct val="75000"/>
      <a:buFont typeface="Wingding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SzPct val="75000"/>
      <a:buFont typeface="Wingding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SzPct val="75000"/>
      <a:buFont typeface="Wingding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FF"/>
    <a:srgbClr val="000066"/>
    <a:srgbClr val="000099"/>
    <a:srgbClr val="003399"/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2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71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handoutMaster" Target="handoutMasters/handout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notesMaster" Target="notesMasters/notes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40.xml"/><Relationship Id="rId13" Type="http://schemas.openxmlformats.org/officeDocument/2006/relationships/slide" Target="slides/slide52.xml"/><Relationship Id="rId18" Type="http://schemas.openxmlformats.org/officeDocument/2006/relationships/slide" Target="slides/slide67.xml"/><Relationship Id="rId26" Type="http://schemas.openxmlformats.org/officeDocument/2006/relationships/slide" Target="slides/slide85.xml"/><Relationship Id="rId39" Type="http://schemas.openxmlformats.org/officeDocument/2006/relationships/slide" Target="slides/slide142.xml"/><Relationship Id="rId3" Type="http://schemas.openxmlformats.org/officeDocument/2006/relationships/slide" Target="slides/slide28.xml"/><Relationship Id="rId21" Type="http://schemas.openxmlformats.org/officeDocument/2006/relationships/slide" Target="slides/slide74.xml"/><Relationship Id="rId34" Type="http://schemas.openxmlformats.org/officeDocument/2006/relationships/slide" Target="slides/slide137.xml"/><Relationship Id="rId42" Type="http://schemas.openxmlformats.org/officeDocument/2006/relationships/slide" Target="slides/slide147.xml"/><Relationship Id="rId47" Type="http://schemas.openxmlformats.org/officeDocument/2006/relationships/slide" Target="slides/slide152.xml"/><Relationship Id="rId7" Type="http://schemas.openxmlformats.org/officeDocument/2006/relationships/slide" Target="slides/slide39.xml"/><Relationship Id="rId12" Type="http://schemas.openxmlformats.org/officeDocument/2006/relationships/slide" Target="slides/slide50.xml"/><Relationship Id="rId17" Type="http://schemas.openxmlformats.org/officeDocument/2006/relationships/slide" Target="slides/slide66.xml"/><Relationship Id="rId25" Type="http://schemas.openxmlformats.org/officeDocument/2006/relationships/slide" Target="slides/slide84.xml"/><Relationship Id="rId33" Type="http://schemas.openxmlformats.org/officeDocument/2006/relationships/slide" Target="slides/slide123.xml"/><Relationship Id="rId38" Type="http://schemas.openxmlformats.org/officeDocument/2006/relationships/slide" Target="slides/slide141.xml"/><Relationship Id="rId46" Type="http://schemas.openxmlformats.org/officeDocument/2006/relationships/slide" Target="slides/slide151.xml"/><Relationship Id="rId2" Type="http://schemas.openxmlformats.org/officeDocument/2006/relationships/slide" Target="slides/slide27.xml"/><Relationship Id="rId16" Type="http://schemas.openxmlformats.org/officeDocument/2006/relationships/slide" Target="slides/slide64.xml"/><Relationship Id="rId20" Type="http://schemas.openxmlformats.org/officeDocument/2006/relationships/slide" Target="slides/slide70.xml"/><Relationship Id="rId29" Type="http://schemas.openxmlformats.org/officeDocument/2006/relationships/slide" Target="slides/slide88.xml"/><Relationship Id="rId41" Type="http://schemas.openxmlformats.org/officeDocument/2006/relationships/slide" Target="slides/slide146.xml"/><Relationship Id="rId1" Type="http://schemas.openxmlformats.org/officeDocument/2006/relationships/slide" Target="slides/slide1.xml"/><Relationship Id="rId6" Type="http://schemas.openxmlformats.org/officeDocument/2006/relationships/slide" Target="slides/slide34.xml"/><Relationship Id="rId11" Type="http://schemas.openxmlformats.org/officeDocument/2006/relationships/slide" Target="slides/slide46.xml"/><Relationship Id="rId24" Type="http://schemas.openxmlformats.org/officeDocument/2006/relationships/slide" Target="slides/slide82.xml"/><Relationship Id="rId32" Type="http://schemas.openxmlformats.org/officeDocument/2006/relationships/slide" Target="slides/slide91.xml"/><Relationship Id="rId37" Type="http://schemas.openxmlformats.org/officeDocument/2006/relationships/slide" Target="slides/slide140.xml"/><Relationship Id="rId40" Type="http://schemas.openxmlformats.org/officeDocument/2006/relationships/slide" Target="slides/slide144.xml"/><Relationship Id="rId45" Type="http://schemas.openxmlformats.org/officeDocument/2006/relationships/slide" Target="slides/slide150.xml"/><Relationship Id="rId5" Type="http://schemas.openxmlformats.org/officeDocument/2006/relationships/slide" Target="slides/slide32.xml"/><Relationship Id="rId15" Type="http://schemas.openxmlformats.org/officeDocument/2006/relationships/slide" Target="slides/slide60.xml"/><Relationship Id="rId23" Type="http://schemas.openxmlformats.org/officeDocument/2006/relationships/slide" Target="slides/slide81.xml"/><Relationship Id="rId28" Type="http://schemas.openxmlformats.org/officeDocument/2006/relationships/slide" Target="slides/slide87.xml"/><Relationship Id="rId36" Type="http://schemas.openxmlformats.org/officeDocument/2006/relationships/slide" Target="slides/slide139.xml"/><Relationship Id="rId10" Type="http://schemas.openxmlformats.org/officeDocument/2006/relationships/slide" Target="slides/slide43.xml"/><Relationship Id="rId19" Type="http://schemas.openxmlformats.org/officeDocument/2006/relationships/slide" Target="slides/slide68.xml"/><Relationship Id="rId31" Type="http://schemas.openxmlformats.org/officeDocument/2006/relationships/slide" Target="slides/slide90.xml"/><Relationship Id="rId44" Type="http://schemas.openxmlformats.org/officeDocument/2006/relationships/slide" Target="slides/slide149.xml"/><Relationship Id="rId4" Type="http://schemas.openxmlformats.org/officeDocument/2006/relationships/slide" Target="slides/slide29.xml"/><Relationship Id="rId9" Type="http://schemas.openxmlformats.org/officeDocument/2006/relationships/slide" Target="slides/slide42.xml"/><Relationship Id="rId14" Type="http://schemas.openxmlformats.org/officeDocument/2006/relationships/slide" Target="slides/slide59.xml"/><Relationship Id="rId22" Type="http://schemas.openxmlformats.org/officeDocument/2006/relationships/slide" Target="slides/slide77.xml"/><Relationship Id="rId27" Type="http://schemas.openxmlformats.org/officeDocument/2006/relationships/slide" Target="slides/slide86.xml"/><Relationship Id="rId30" Type="http://schemas.openxmlformats.org/officeDocument/2006/relationships/slide" Target="slides/slide89.xml"/><Relationship Id="rId35" Type="http://schemas.openxmlformats.org/officeDocument/2006/relationships/slide" Target="slides/slide138.xml"/><Relationship Id="rId43" Type="http://schemas.openxmlformats.org/officeDocument/2006/relationships/slide" Target="slides/slide148.xml"/><Relationship Id="rId48" Type="http://schemas.openxmlformats.org/officeDocument/2006/relationships/slide" Target="slides/slide1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778C28D6-9EC8-49BB-A9FB-88ABFAC1A70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9354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8BC94810-3B1B-4992-A15F-37390173BB8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100585-100A-42E8-895C-10A2EE36C35D}" type="slidenum">
              <a:rPr lang="es-ES_tradnl" smtClean="0"/>
              <a:pPr/>
              <a:t>1</a:t>
            </a:fld>
            <a:endParaRPr lang="es-ES_tradnl" smtClean="0"/>
          </a:p>
        </p:txBody>
      </p:sp>
      <p:sp>
        <p:nvSpPr>
          <p:cNvPr id="194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33990-DE54-41FD-B4C8-987D4FDD9E9E}" type="slidenum">
              <a:rPr lang="es-ES_tradnl" smtClean="0"/>
              <a:pPr/>
              <a:t>52</a:t>
            </a:fld>
            <a:endParaRPr lang="es-ES_tradnl" smtClean="0"/>
          </a:p>
        </p:txBody>
      </p:sp>
      <p:sp>
        <p:nvSpPr>
          <p:cNvPr id="2037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431E8F-BB14-4F7E-A476-D1742920330F}" type="slidenum">
              <a:rPr lang="es-ES_tradnl" smtClean="0"/>
              <a:pPr/>
              <a:t>54</a:t>
            </a:fld>
            <a:endParaRPr lang="es-ES_tradnl" smtClean="0"/>
          </a:p>
        </p:txBody>
      </p:sp>
      <p:sp>
        <p:nvSpPr>
          <p:cNvPr id="2048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CA07DF-8075-41A6-83DF-6E38579E73B4}" type="slidenum">
              <a:rPr lang="es-ES_tradnl" smtClean="0"/>
              <a:pPr/>
              <a:t>64</a:t>
            </a:fld>
            <a:endParaRPr lang="es-ES_tradnl" smtClean="0"/>
          </a:p>
        </p:txBody>
      </p:sp>
      <p:sp>
        <p:nvSpPr>
          <p:cNvPr id="2058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58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BAF52-59A4-4049-A9EC-EB3E722CEFE0}" type="slidenum">
              <a:rPr lang="es-ES_tradnl" smtClean="0"/>
              <a:pPr/>
              <a:t>83</a:t>
            </a:fld>
            <a:endParaRPr lang="es-ES_tradnl" smtClean="0"/>
          </a:p>
        </p:txBody>
      </p:sp>
      <p:sp>
        <p:nvSpPr>
          <p:cNvPr id="2068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150337-99C3-4446-8BCD-9840EF5DEB27}" type="slidenum">
              <a:rPr lang="es-ES_tradnl" smtClean="0"/>
              <a:pPr/>
              <a:t>93</a:t>
            </a:fld>
            <a:endParaRPr lang="es-ES_tradnl" smtClean="0"/>
          </a:p>
        </p:txBody>
      </p:sp>
      <p:sp>
        <p:nvSpPr>
          <p:cNvPr id="207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E651E-D490-4D9C-90C3-D3E301664DA0}" type="slidenum">
              <a:rPr lang="es-ES_tradnl" smtClean="0"/>
              <a:pPr/>
              <a:t>110</a:t>
            </a:fld>
            <a:endParaRPr lang="es-ES_tradnl" smtClean="0"/>
          </a:p>
        </p:txBody>
      </p:sp>
      <p:sp>
        <p:nvSpPr>
          <p:cNvPr id="2088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9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9D9C2-3735-4C6C-873E-D56E969B6574}" type="slidenum">
              <a:rPr lang="es-ES_tradnl" smtClean="0"/>
              <a:pPr/>
              <a:t>111</a:t>
            </a:fld>
            <a:endParaRPr lang="es-ES_tradnl" smtClean="0"/>
          </a:p>
        </p:txBody>
      </p:sp>
      <p:sp>
        <p:nvSpPr>
          <p:cNvPr id="2099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99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5072F-3239-4DD9-8DFB-5505E4BA1C09}" type="slidenum">
              <a:rPr lang="es-ES_tradnl" smtClean="0"/>
              <a:pPr/>
              <a:t>118</a:t>
            </a:fld>
            <a:endParaRPr lang="es-ES_tradnl" smtClean="0"/>
          </a:p>
        </p:txBody>
      </p:sp>
      <p:sp>
        <p:nvSpPr>
          <p:cNvPr id="2109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5506EE-17BF-45D1-9CD7-01FF205ED6F9}" type="slidenum">
              <a:rPr lang="es-ES_tradnl" smtClean="0"/>
              <a:pPr/>
              <a:t>119</a:t>
            </a:fld>
            <a:endParaRPr lang="es-ES_tradnl" smtClean="0"/>
          </a:p>
        </p:txBody>
      </p:sp>
      <p:sp>
        <p:nvSpPr>
          <p:cNvPr id="2119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19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B2B3DC-E4A3-49FC-8FD2-D379B58E7C56}" type="slidenum">
              <a:rPr lang="es-ES_tradnl" smtClean="0"/>
              <a:pPr/>
              <a:t>120</a:t>
            </a:fld>
            <a:endParaRPr lang="es-ES_tradnl" smtClean="0"/>
          </a:p>
        </p:txBody>
      </p:sp>
      <p:sp>
        <p:nvSpPr>
          <p:cNvPr id="2129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BD4DB-DE28-42F6-A9FC-538508575ED0}" type="slidenum">
              <a:rPr lang="es-ES_tradnl" smtClean="0"/>
              <a:pPr/>
              <a:t>2</a:t>
            </a:fld>
            <a:endParaRPr lang="es-ES_trad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0F5FFF-013E-422A-B4E8-32159FBD6A68}" type="slidenum">
              <a:rPr lang="es-ES_tradnl" smtClean="0"/>
              <a:pPr/>
              <a:t>131</a:t>
            </a:fld>
            <a:endParaRPr lang="es-ES_tradnl" smtClean="0"/>
          </a:p>
        </p:txBody>
      </p:sp>
      <p:sp>
        <p:nvSpPr>
          <p:cNvPr id="2140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8F0A34-D7BE-4538-8AD0-DA738A39D859}" type="slidenum">
              <a:rPr lang="es-ES_tradnl" smtClean="0"/>
              <a:pPr/>
              <a:t>132</a:t>
            </a:fld>
            <a:endParaRPr lang="es-ES_tradnl" smtClean="0"/>
          </a:p>
        </p:txBody>
      </p:sp>
      <p:sp>
        <p:nvSpPr>
          <p:cNvPr id="2150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7D9BC-B383-4329-9B69-C97C457F546C}" type="slidenum">
              <a:rPr lang="es-ES_tradnl" smtClean="0"/>
              <a:pPr/>
              <a:t>133</a:t>
            </a:fld>
            <a:endParaRPr lang="es-ES_tradnl" smtClean="0"/>
          </a:p>
        </p:txBody>
      </p:sp>
      <p:sp>
        <p:nvSpPr>
          <p:cNvPr id="21606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606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367F69-01BD-4F28-A3DD-392CC6165EB9}" type="slidenum">
              <a:rPr lang="es-ES_tradnl" smtClean="0"/>
              <a:pPr/>
              <a:t>156</a:t>
            </a:fld>
            <a:endParaRPr lang="es-ES_tradnl" smtClean="0"/>
          </a:p>
        </p:txBody>
      </p:sp>
      <p:sp>
        <p:nvSpPr>
          <p:cNvPr id="2170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14E04-B968-4C10-A0C6-36AB72F2E121}" type="slidenum">
              <a:rPr lang="es-ES_tradnl" smtClean="0"/>
              <a:pPr/>
              <a:t>157</a:t>
            </a:fld>
            <a:endParaRPr lang="es-ES_tradnl" smtClean="0"/>
          </a:p>
        </p:txBody>
      </p:sp>
      <p:sp>
        <p:nvSpPr>
          <p:cNvPr id="2181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81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9DA3D-90BF-4CD2-B0CB-116D7CF701FC}" type="slidenum">
              <a:rPr lang="es-ES_tradnl" smtClean="0"/>
              <a:pPr/>
              <a:t>158</a:t>
            </a:fld>
            <a:endParaRPr lang="es-ES_tradnl" smtClean="0"/>
          </a:p>
        </p:txBody>
      </p:sp>
      <p:sp>
        <p:nvSpPr>
          <p:cNvPr id="2191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641529-1CDC-4883-8943-2161100BE1A6}" type="slidenum">
              <a:rPr lang="es-ES_tradnl" smtClean="0"/>
              <a:pPr/>
              <a:t>159</a:t>
            </a:fld>
            <a:endParaRPr lang="es-ES_tradnl" smtClean="0"/>
          </a:p>
        </p:txBody>
      </p:sp>
      <p:sp>
        <p:nvSpPr>
          <p:cNvPr id="2201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01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89D148-11A0-4D4B-95EB-DD5EF75AF79C}" type="slidenum">
              <a:rPr lang="es-ES_tradnl" smtClean="0"/>
              <a:pPr/>
              <a:t>160</a:t>
            </a:fld>
            <a:endParaRPr lang="es-ES_tradnl" smtClean="0"/>
          </a:p>
        </p:txBody>
      </p:sp>
      <p:sp>
        <p:nvSpPr>
          <p:cNvPr id="22118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DA8B89-622C-4B34-8904-4E297665D9F0}" type="slidenum">
              <a:rPr lang="es-ES_tradnl" smtClean="0"/>
              <a:pPr/>
              <a:t>161</a:t>
            </a:fld>
            <a:endParaRPr lang="es-ES_tradnl" smtClean="0"/>
          </a:p>
        </p:txBody>
      </p:sp>
      <p:sp>
        <p:nvSpPr>
          <p:cNvPr id="2222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22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3608C-88D4-4C99-9D7D-642245FCF509}" type="slidenum">
              <a:rPr lang="es-ES_tradnl" smtClean="0"/>
              <a:pPr/>
              <a:t>162</a:t>
            </a:fld>
            <a:endParaRPr lang="es-ES_tradnl" smtClean="0"/>
          </a:p>
        </p:txBody>
      </p:sp>
      <p:sp>
        <p:nvSpPr>
          <p:cNvPr id="2232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53EDB-79A5-454B-9D19-154257952B54}" type="slidenum">
              <a:rPr lang="es-ES_tradnl" smtClean="0"/>
              <a:pPr/>
              <a:t>28</a:t>
            </a:fld>
            <a:endParaRPr lang="es-ES_tradnl" smtClean="0"/>
          </a:p>
        </p:txBody>
      </p:sp>
      <p:sp>
        <p:nvSpPr>
          <p:cNvPr id="19661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66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0DC701-B4C6-4F4F-AEF8-4E1A5291CA2F}" type="slidenum">
              <a:rPr lang="es-ES_tradnl" smtClean="0"/>
              <a:pPr/>
              <a:t>163</a:t>
            </a:fld>
            <a:endParaRPr lang="es-ES_tradnl" smtClean="0"/>
          </a:p>
        </p:txBody>
      </p:sp>
      <p:sp>
        <p:nvSpPr>
          <p:cNvPr id="2242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42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B95549-F958-4C03-92A2-FA75267BFB7F}" type="slidenum">
              <a:rPr lang="es-ES_tradnl" smtClean="0"/>
              <a:pPr/>
              <a:t>172</a:t>
            </a:fld>
            <a:endParaRPr lang="es-ES_tradnl" smtClean="0"/>
          </a:p>
        </p:txBody>
      </p:sp>
      <p:sp>
        <p:nvSpPr>
          <p:cNvPr id="2252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8CD53-DA02-4392-B63B-37994E1764B9}" type="slidenum">
              <a:rPr lang="es-ES_tradnl" smtClean="0"/>
              <a:pPr/>
              <a:t>173</a:t>
            </a:fld>
            <a:endParaRPr lang="es-ES_tradnl" smtClean="0"/>
          </a:p>
        </p:txBody>
      </p:sp>
      <p:sp>
        <p:nvSpPr>
          <p:cNvPr id="226307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6308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346F0F-EAE7-4765-862C-C56A39625432}" type="slidenum">
              <a:rPr lang="es-ES_tradnl" smtClean="0"/>
              <a:pPr/>
              <a:t>174</a:t>
            </a:fld>
            <a:endParaRPr lang="es-ES_tradnl" smtClean="0"/>
          </a:p>
        </p:txBody>
      </p:sp>
      <p:sp>
        <p:nvSpPr>
          <p:cNvPr id="2273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176BCF-2EB9-4752-8BD1-5A18981CE781}" type="slidenum">
              <a:rPr lang="es-ES_tradnl" smtClean="0"/>
              <a:pPr/>
              <a:t>175</a:t>
            </a:fld>
            <a:endParaRPr lang="es-ES_tradnl" smtClean="0"/>
          </a:p>
        </p:txBody>
      </p:sp>
      <p:sp>
        <p:nvSpPr>
          <p:cNvPr id="2283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83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334E2-D73C-444F-8B4D-EC9E37A5C440}" type="slidenum">
              <a:rPr lang="es-ES_tradnl" smtClean="0"/>
              <a:pPr/>
              <a:t>176</a:t>
            </a:fld>
            <a:endParaRPr lang="es-ES_tradnl" smtClean="0"/>
          </a:p>
        </p:txBody>
      </p:sp>
      <p:sp>
        <p:nvSpPr>
          <p:cNvPr id="2293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23695-77FA-4AE3-90F7-0546B4074438}" type="slidenum">
              <a:rPr lang="es-ES_tradnl" smtClean="0"/>
              <a:pPr/>
              <a:t>177</a:t>
            </a:fld>
            <a:endParaRPr lang="es-ES_tradnl" smtClean="0"/>
          </a:p>
        </p:txBody>
      </p:sp>
      <p:sp>
        <p:nvSpPr>
          <p:cNvPr id="23040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283F50-598A-4063-94F1-F2A8E82F424D}" type="slidenum">
              <a:rPr lang="es-ES_tradnl" smtClean="0"/>
              <a:pPr/>
              <a:t>178</a:t>
            </a:fld>
            <a:endParaRPr lang="es-ES_tradnl" smtClean="0"/>
          </a:p>
        </p:txBody>
      </p:sp>
      <p:sp>
        <p:nvSpPr>
          <p:cNvPr id="23142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E6CFF-2D22-419B-B5A0-9E405CA1573C}" type="slidenum">
              <a:rPr lang="es-ES_tradnl" smtClean="0"/>
              <a:pPr/>
              <a:t>179</a:t>
            </a:fld>
            <a:endParaRPr lang="es-ES_tradnl" smtClean="0"/>
          </a:p>
        </p:txBody>
      </p:sp>
      <p:sp>
        <p:nvSpPr>
          <p:cNvPr id="2324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4640D-B019-4F5E-A4BC-801DFAD5069D}" type="slidenum">
              <a:rPr lang="es-ES_tradnl" smtClean="0"/>
              <a:pPr/>
              <a:t>180</a:t>
            </a:fld>
            <a:endParaRPr lang="es-ES_tradnl" smtClean="0"/>
          </a:p>
        </p:txBody>
      </p:sp>
      <p:sp>
        <p:nvSpPr>
          <p:cNvPr id="2334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s-ES_tradnl" smtClean="0">
                <a:latin typeface="Arial" pitchFamily="34" charset="0"/>
              </a:rPr>
              <a:t>Hablando de Experiencias anteriores en Agua Dulce, en el Ecuador no somos nuevos en este tema. </a:t>
            </a:r>
          </a:p>
          <a:p>
            <a:r>
              <a:rPr lang="es-ES_tradnl" smtClean="0">
                <a:latin typeface="Arial" pitchFamily="34" charset="0"/>
              </a:rPr>
              <a:t>En Ecuador se viene cultivando camarón en en aguas de baja salinidad en varias zonas desde hace mucho tiempo…</a:t>
            </a:r>
          </a:p>
          <a:p>
            <a:r>
              <a:rPr lang="es-ES_tradnl" smtClean="0">
                <a:latin typeface="Arial" pitchFamily="34" charset="0"/>
              </a:rPr>
              <a:t>En Florida en HBOI: se esta usando un sistema recirculación. Con agua de 300 mg/l cloruros.</a:t>
            </a:r>
          </a:p>
          <a:p>
            <a:r>
              <a:rPr lang="es-ES_tradnl" smtClean="0">
                <a:latin typeface="Arial" pitchFamily="34" charset="0"/>
              </a:rPr>
              <a:t>Van Wyk (1999): Aguas aptas para cultivos agrícolas pueden usarse para cultivo de camarón.</a:t>
            </a:r>
          </a:p>
          <a:p>
            <a:r>
              <a:rPr lang="es-ES_tradnl" smtClean="0">
                <a:latin typeface="Arial" pitchFamily="34" charset="0"/>
              </a:rPr>
              <a:t>Scarpa (1999), Scarpa y Vaughn (1998): Agua dulce con dureza (150 ppm CaCO</a:t>
            </a:r>
            <a:r>
              <a:rPr lang="es-ES_tradnl" baseline="-25000" smtClean="0">
                <a:latin typeface="Arial" pitchFamily="34" charset="0"/>
              </a:rPr>
              <a:t>3</a:t>
            </a:r>
            <a:r>
              <a:rPr lang="es-ES_tradnl" smtClean="0">
                <a:latin typeface="Arial" pitchFamily="34" charset="0"/>
              </a:rPr>
              <a:t>) y balance iones necesarios pueden ser utilizadas para cultivo de camarón.</a:t>
            </a:r>
          </a:p>
          <a:p>
            <a:r>
              <a:rPr lang="es-ES_tradnl" smtClean="0">
                <a:latin typeface="Arial" pitchFamily="34" charset="0"/>
              </a:rPr>
              <a:t>Nobol (2001): Cultivo </a:t>
            </a:r>
            <a:r>
              <a:rPr lang="es-ES_tradnl" i="1" smtClean="0">
                <a:latin typeface="Arial" pitchFamily="34" charset="0"/>
              </a:rPr>
              <a:t>P. vannamei</a:t>
            </a:r>
            <a:r>
              <a:rPr lang="es-ES_tradnl" smtClean="0">
                <a:latin typeface="Arial" pitchFamily="34" charset="0"/>
              </a:rPr>
              <a:t> con 76 ppm cloruros.</a:t>
            </a:r>
          </a:p>
          <a:p>
            <a:r>
              <a:rPr lang="es-ES_tradnl" smtClean="0">
                <a:latin typeface="Arial" pitchFamily="34" charset="0"/>
              </a:rPr>
              <a:t>....</a:t>
            </a:r>
          </a:p>
          <a:p>
            <a:pPr algn="just"/>
            <a:r>
              <a:rPr lang="es-ES_tradnl" smtClean="0">
                <a:latin typeface="Arial" pitchFamily="34" charset="0"/>
                <a:cs typeface="Times New Roman" pitchFamily="18" charset="0"/>
              </a:rPr>
              <a:t>La importancia de los resultados de estos estudios es que se podría cultivar camarón en tierras agrícolas sin salinizar la tierra o las aguas circundantes. </a:t>
            </a:r>
          </a:p>
          <a:p>
            <a:pPr algn="just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400B9A-6B3F-428D-A021-E42191C63B3F}" type="slidenum">
              <a:rPr lang="es-ES_tradnl" smtClean="0"/>
              <a:pPr/>
              <a:t>29</a:t>
            </a:fld>
            <a:endParaRPr lang="es-ES_tradnl" smtClean="0"/>
          </a:p>
        </p:txBody>
      </p:sp>
      <p:sp>
        <p:nvSpPr>
          <p:cNvPr id="19763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76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D7148E-D79C-45AD-9D39-7AC5F74424CC}" type="slidenum">
              <a:rPr lang="es-ES_tradnl" smtClean="0"/>
              <a:pPr/>
              <a:t>181</a:t>
            </a:fld>
            <a:endParaRPr lang="es-ES_tradnl" smtClean="0"/>
          </a:p>
        </p:txBody>
      </p:sp>
      <p:sp>
        <p:nvSpPr>
          <p:cNvPr id="23449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5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s-ES_tradnl" smtClean="0">
                <a:latin typeface="Arial" pitchFamily="34" charset="0"/>
              </a:rPr>
              <a:t>Hablando de Experiencias anteriores en Agua Dulce, en el Ecuador no somos nuevos en este tema. </a:t>
            </a:r>
          </a:p>
          <a:p>
            <a:r>
              <a:rPr lang="es-ES_tradnl" smtClean="0">
                <a:latin typeface="Arial" pitchFamily="34" charset="0"/>
              </a:rPr>
              <a:t>En Ecuador se viene cultivando camarón en en aguas de baja salinidad en varias zonas desde hace mucho tiempo…</a:t>
            </a:r>
          </a:p>
          <a:p>
            <a:r>
              <a:rPr lang="es-ES_tradnl" smtClean="0">
                <a:latin typeface="Arial" pitchFamily="34" charset="0"/>
              </a:rPr>
              <a:t>En Florida en HBOI: se esta usando un sistema recirculación. Con agua de 300 mg/l cloruros.</a:t>
            </a:r>
          </a:p>
          <a:p>
            <a:r>
              <a:rPr lang="es-ES_tradnl" smtClean="0">
                <a:latin typeface="Arial" pitchFamily="34" charset="0"/>
              </a:rPr>
              <a:t>Van Wyk (1999): Aguas aptas para cultivos agrícolas pueden usarse para cultivo de camarón.</a:t>
            </a:r>
          </a:p>
          <a:p>
            <a:r>
              <a:rPr lang="es-ES_tradnl" smtClean="0">
                <a:latin typeface="Arial" pitchFamily="34" charset="0"/>
              </a:rPr>
              <a:t>Scarpa (1999), Scarpa y Vaughn (1998): Agua dulce con dureza (150 ppm CaCO</a:t>
            </a:r>
            <a:r>
              <a:rPr lang="es-ES_tradnl" baseline="-25000" smtClean="0">
                <a:latin typeface="Arial" pitchFamily="34" charset="0"/>
              </a:rPr>
              <a:t>3</a:t>
            </a:r>
            <a:r>
              <a:rPr lang="es-ES_tradnl" smtClean="0">
                <a:latin typeface="Arial" pitchFamily="34" charset="0"/>
              </a:rPr>
              <a:t>) y balance iones necesarios pueden ser utilizadas para cultivo de camarón.</a:t>
            </a:r>
          </a:p>
          <a:p>
            <a:r>
              <a:rPr lang="es-ES_tradnl" smtClean="0">
                <a:latin typeface="Arial" pitchFamily="34" charset="0"/>
              </a:rPr>
              <a:t>Nobol (2001): Cultivo </a:t>
            </a:r>
            <a:r>
              <a:rPr lang="es-ES_tradnl" i="1" smtClean="0">
                <a:latin typeface="Arial" pitchFamily="34" charset="0"/>
              </a:rPr>
              <a:t>P. vannamei</a:t>
            </a:r>
            <a:r>
              <a:rPr lang="es-ES_tradnl" smtClean="0">
                <a:latin typeface="Arial" pitchFamily="34" charset="0"/>
              </a:rPr>
              <a:t> con 76 ppm cloruros.</a:t>
            </a:r>
          </a:p>
          <a:p>
            <a:r>
              <a:rPr lang="es-ES_tradnl" smtClean="0">
                <a:latin typeface="Arial" pitchFamily="34" charset="0"/>
              </a:rPr>
              <a:t>....</a:t>
            </a:r>
          </a:p>
          <a:p>
            <a:pPr algn="just"/>
            <a:r>
              <a:rPr lang="es-ES_tradnl" smtClean="0">
                <a:latin typeface="Arial" pitchFamily="34" charset="0"/>
                <a:cs typeface="Times New Roman" pitchFamily="18" charset="0"/>
              </a:rPr>
              <a:t>La importancia de los resultados de estos estudios es que se podría cultivar camarón en tierras agrícolas sin salinizar la tierra o las aguas circundantes. </a:t>
            </a:r>
          </a:p>
          <a:p>
            <a:pPr algn="just"/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E27AC7-55E7-49AF-A88F-D9E364C97491}" type="slidenum">
              <a:rPr lang="es-ES_tradnl" smtClean="0"/>
              <a:pPr/>
              <a:t>182</a:t>
            </a:fld>
            <a:endParaRPr lang="es-ES_tradnl" smtClean="0"/>
          </a:p>
        </p:txBody>
      </p:sp>
      <p:sp>
        <p:nvSpPr>
          <p:cNvPr id="23552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42DBCA-97D3-4060-917D-7FDCD6C444A6}" type="slidenum">
              <a:rPr lang="es-ES_tradnl" smtClean="0"/>
              <a:pPr/>
              <a:t>183</a:t>
            </a:fld>
            <a:endParaRPr lang="es-ES_tradnl" smtClean="0"/>
          </a:p>
        </p:txBody>
      </p:sp>
      <p:sp>
        <p:nvSpPr>
          <p:cNvPr id="23654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65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17955-928B-451C-BFDF-C82D76F83768}" type="slidenum">
              <a:rPr lang="es-ES_tradnl" smtClean="0"/>
              <a:pPr/>
              <a:t>184</a:t>
            </a:fld>
            <a:endParaRPr lang="es-ES_tradnl" smtClean="0"/>
          </a:p>
        </p:txBody>
      </p:sp>
      <p:sp>
        <p:nvSpPr>
          <p:cNvPr id="23757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65EEEC-75EF-4382-8EC9-E83869A7D1F0}" type="slidenum">
              <a:rPr lang="es-ES_tradnl" smtClean="0"/>
              <a:pPr/>
              <a:t>185</a:t>
            </a:fld>
            <a:endParaRPr lang="es-ES_tradnl" smtClean="0"/>
          </a:p>
        </p:txBody>
      </p:sp>
      <p:sp>
        <p:nvSpPr>
          <p:cNvPr id="2385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85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7A6FAC-75C9-43C0-8391-B3CC2DBDADEE}" type="slidenum">
              <a:rPr lang="es-ES_tradnl" smtClean="0"/>
              <a:pPr/>
              <a:t>186</a:t>
            </a:fld>
            <a:endParaRPr lang="es-ES_tradnl" smtClean="0"/>
          </a:p>
        </p:txBody>
      </p:sp>
      <p:sp>
        <p:nvSpPr>
          <p:cNvPr id="2396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2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B72911-2F42-4762-ABF4-100907428284}" type="slidenum">
              <a:rPr lang="es-ES_tradnl" smtClean="0"/>
              <a:pPr/>
              <a:t>34</a:t>
            </a:fld>
            <a:endParaRPr lang="es-ES_tradnl" smtClean="0"/>
          </a:p>
        </p:txBody>
      </p:sp>
      <p:sp>
        <p:nvSpPr>
          <p:cNvPr id="19865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6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1E706B-26E8-4DB1-9C19-5F4104345CAE}" type="slidenum">
              <a:rPr lang="es-ES_tradnl" smtClean="0"/>
              <a:pPr/>
              <a:t>40</a:t>
            </a:fld>
            <a:endParaRPr lang="es-ES_tradnl" smtClean="0"/>
          </a:p>
        </p:txBody>
      </p:sp>
      <p:sp>
        <p:nvSpPr>
          <p:cNvPr id="1996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F4236C-03FA-4874-A61B-5D2D8DBC90BA}" type="slidenum">
              <a:rPr lang="es-ES_tradnl" smtClean="0"/>
              <a:pPr/>
              <a:t>46</a:t>
            </a:fld>
            <a:endParaRPr lang="es-ES_tradnl" smtClean="0"/>
          </a:p>
        </p:txBody>
      </p:sp>
      <p:sp>
        <p:nvSpPr>
          <p:cNvPr id="2007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FFB2A-955B-4BB0-9EE2-A2FF66B848DA}" type="slidenum">
              <a:rPr lang="es-ES_tradnl" smtClean="0"/>
              <a:pPr/>
              <a:t>48</a:t>
            </a:fld>
            <a:endParaRPr lang="es-ES_tradnl" smtClean="0"/>
          </a:p>
        </p:txBody>
      </p:sp>
      <p:sp>
        <p:nvSpPr>
          <p:cNvPr id="20173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17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8260FD-9E56-4935-8F13-2DE678459DA9}" type="slidenum">
              <a:rPr lang="es-ES_tradnl" smtClean="0"/>
              <a:pPr/>
              <a:t>51</a:t>
            </a:fld>
            <a:endParaRPr lang="es-ES_tradnl" smtClean="0"/>
          </a:p>
        </p:txBody>
      </p:sp>
      <p:sp>
        <p:nvSpPr>
          <p:cNvPr id="2027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EE6DA500-EA65-412C-89B3-C2813C20B59A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77050" y="-228600"/>
            <a:ext cx="1962150" cy="6934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90600" y="-228600"/>
            <a:ext cx="5734050" cy="6934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0600" y="-228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066800" y="1066800"/>
            <a:ext cx="7772400" cy="5638800"/>
          </a:xfrm>
        </p:spPr>
        <p:txBody>
          <a:bodyPr/>
          <a:lstStyle/>
          <a:p>
            <a:pPr lvl="0"/>
            <a:endParaRPr lang="es-ES" noProof="0" smtClean="0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0600" y="-228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1066800" y="1066800"/>
            <a:ext cx="7772400" cy="5638800"/>
          </a:xfrm>
        </p:spPr>
        <p:txBody>
          <a:bodyPr/>
          <a:lstStyle/>
          <a:p>
            <a:pPr lvl="0"/>
            <a:endParaRPr lang="es-ES" noProof="0" smtClean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66800" y="1066800"/>
            <a:ext cx="38100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066800"/>
            <a:ext cx="38100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grpSp>
          <p:nvGrpSpPr>
            <p:cNvPr id="16390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5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5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5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6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7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  <p:sp>
            <p:nvSpPr>
              <p:cNvPr id="208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>
                  <a:latin typeface="Arial" charset="0"/>
                </a:endParaRPr>
              </a:p>
            </p:txBody>
          </p:sp>
        </p:grpSp>
      </p:grpSp>
      <p:sp>
        <p:nvSpPr>
          <p:cNvPr id="1638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066800"/>
            <a:ext cx="7772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barcillo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5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6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Gr_fico_de_Microsoft_Office_Excel13.xls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7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8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9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space.espol.edu.ec/browse?type=author&amp;order=ASC&amp;rpp=20&amp;value=Marcillo+Morla%2C+Fabrizio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0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Hoja_de_c_lculo_de_Microsoft_Office_Excel_97-200312.xls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85750"/>
            <a:ext cx="7772400" cy="2428875"/>
          </a:xfrm>
        </p:spPr>
        <p:txBody>
          <a:bodyPr/>
          <a:lstStyle/>
          <a:p>
            <a:pPr eaLnBrk="1" hangingPunct="1"/>
            <a:r>
              <a:rPr lang="en-US" b="1" smtClean="0"/>
              <a:t>Seminarios de Graduación Acuicultura 2006</a:t>
            </a:r>
            <a:br>
              <a:rPr lang="en-US" b="1" smtClean="0"/>
            </a:br>
            <a:r>
              <a:rPr lang="en-US" sz="4000" b="1" smtClean="0"/>
              <a:t>Manejo de Cultivos Intensivos – Clase 2</a:t>
            </a:r>
            <a:endParaRPr lang="es-ES_tradnl" sz="4000" b="1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64008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s-ES_tradnl" dirty="0" smtClean="0"/>
              <a:t>Fabrizio Marcillo </a:t>
            </a:r>
            <a:r>
              <a:rPr lang="es-ES_tradnl" dirty="0" err="1" smtClean="0"/>
              <a:t>Morla</a:t>
            </a:r>
            <a:r>
              <a:rPr lang="es-ES_tradnl" dirty="0" smtClean="0"/>
              <a:t> </a:t>
            </a:r>
            <a:r>
              <a:rPr lang="es-ES_tradnl" dirty="0" err="1" smtClean="0"/>
              <a:t>MBA</a:t>
            </a:r>
            <a:endParaRPr lang="es-ES_tradnl" dirty="0" smtClean="0"/>
          </a:p>
        </p:txBody>
      </p:sp>
      <p:pic>
        <p:nvPicPr>
          <p:cNvPr id="18436" name="Picture 9" descr="Logofimc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286000"/>
            <a:ext cx="16764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4932363" y="4960938"/>
            <a:ext cx="271145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hlinkClick r:id="rId4"/>
              </a:rPr>
              <a:t>barcillo@gmail.com</a:t>
            </a:r>
          </a:p>
          <a:p>
            <a:pPr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en-US" sz="2400" dirty="0">
                <a:latin typeface="Times New Roman" pitchFamily="18" charset="0"/>
                <a:hlinkClick r:id="rId4"/>
              </a:rPr>
              <a:t>(593-9) 4194239</a:t>
            </a:r>
          </a:p>
          <a:p>
            <a:pPr>
              <a:defRPr/>
            </a:pPr>
            <a:endParaRPr lang="es-ES" dirty="0">
              <a:latin typeface="Arial" charset="0"/>
            </a:endParaRPr>
          </a:p>
        </p:txBody>
      </p:sp>
      <p:pic>
        <p:nvPicPr>
          <p:cNvPr id="18438" name="6 Imagen" descr="espol1-300x29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88"/>
            <a:ext cx="17922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Costos Fijos y Variables Unitarios</a:t>
            </a:r>
            <a:endParaRPr lang="es-ES_tradnl" sz="4000" smtClean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04800" y="1066800"/>
          <a:ext cx="8458200" cy="5410200"/>
        </p:xfrm>
        <a:graphic>
          <a:graphicData uri="http://schemas.openxmlformats.org/presentationml/2006/ole">
            <p:oleObj spid="_x0000_s3074" name="Chart" r:id="rId3" imgW="4924846" imgH="2848243" progId="Excel.Char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(6)</a:t>
            </a:r>
          </a:p>
        </p:txBody>
      </p:sp>
      <p:pic>
        <p:nvPicPr>
          <p:cNvPr id="105475" name="Picture 3" descr="aireador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0363" y="1066800"/>
            <a:ext cx="6645275" cy="5638800"/>
          </a:xfrm>
          <a:noFill/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Recipientes De Cultivo.</a:t>
            </a:r>
          </a:p>
        </p:txBody>
      </p:sp>
      <p:sp>
        <p:nvSpPr>
          <p:cNvPr id="12236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/>
              <a:t>Estanque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J</a:t>
            </a:r>
            <a:r>
              <a:rPr lang="es-ES_tradnl" smtClean="0"/>
              <a:t>aula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G</a:t>
            </a:r>
            <a:r>
              <a:rPr lang="es-ES_tradnl" smtClean="0"/>
              <a:t>alpón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R</a:t>
            </a:r>
            <a:r>
              <a:rPr lang="es-ES_tradnl" smtClean="0"/>
              <a:t>aceway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T</a:t>
            </a:r>
            <a:r>
              <a:rPr lang="es-ES_tradnl" smtClean="0"/>
              <a:t>anque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S</a:t>
            </a:r>
            <a:r>
              <a:rPr lang="es-ES_tradnl" smtClean="0"/>
              <a:t>ilo</a:t>
            </a:r>
            <a:r>
              <a:rPr lang="en-US" smtClean="0"/>
              <a:t>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Estanque</a:t>
            </a:r>
          </a:p>
        </p:txBody>
      </p:sp>
      <p:sp>
        <p:nvSpPr>
          <p:cNvPr id="1224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6106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(a) Piscina: Contenedor de agua retenida por tierra por todos lados exepto por arriba.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Por mucho el más importante de los recipientes.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Casi el 99% a nivel mundial.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puede aprovechar productividad natural del estanque.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Cosecha por vaciado o chinchorro.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Menos control sobre ambiente.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Costo construcción relativamente bajo.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Logística relativamente simple.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Necesita de terreno para construirse.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Puede ser de tierra o recubierta sintetica.</a:t>
            </a:r>
          </a:p>
        </p:txBody>
      </p:sp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ESTANQUE TIERRA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ESTANQUE RECUBIERTO</a:t>
            </a:r>
            <a:endParaRPr lang="es-ES_tradnl" smtClean="0"/>
          </a:p>
        </p:txBody>
      </p:sp>
      <p:pic>
        <p:nvPicPr>
          <p:cNvPr id="109571" name="Picture 3" descr="F:\quebro29.jpg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/>
          <a:stretch>
            <a:fillRect/>
          </a:stretch>
        </p:blipFill>
        <p:spPr bwMode="auto">
          <a:xfrm>
            <a:off x="685800" y="1371600"/>
            <a:ext cx="82296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Jaula</a:t>
            </a:r>
          </a:p>
        </p:txBody>
      </p:sp>
      <p:sp>
        <p:nvSpPr>
          <p:cNvPr id="1227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066800"/>
            <a:ext cx="7772400" cy="499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Carcel acuática. Rodeada por malla por todas partes excepto por arriba (aire).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necesitan tierra.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Es flotante o no topan fondo.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Pueden ser pequeñas o grandes.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Peces no pueden buscar alimento natural.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 necesita mejor calidad de alimento.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Enfermedades mas problematicas que estanque.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Limpieza y mantenimiento importantes.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Usadas en mar abierto o dentro de piscinas.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Galpón</a:t>
            </a:r>
          </a:p>
        </p:txBody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990600"/>
            <a:ext cx="7772400" cy="50704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Una cerca en el agua.</a:t>
            </a:r>
          </a:p>
          <a:p>
            <a:pPr eaLnBrk="1" hangingPunct="1">
              <a:defRPr/>
            </a:pPr>
            <a:r>
              <a:rPr lang="en-US" smtClean="0"/>
              <a:t>Lo mismo que una jaula pero con piso de tierra.</a:t>
            </a:r>
          </a:p>
          <a:p>
            <a:pPr eaLnBrk="1" hangingPunct="1">
              <a:defRPr/>
            </a:pPr>
            <a:r>
              <a:rPr lang="en-US" smtClean="0"/>
              <a:t>Puede ser dentro de una piscina o en un lugar abierto.</a:t>
            </a:r>
          </a:p>
          <a:p>
            <a:pPr eaLnBrk="1" hangingPunct="1">
              <a:defRPr/>
            </a:pPr>
            <a:r>
              <a:rPr lang="en-US" smtClean="0"/>
              <a:t>Mismas desventajas que jaula.</a:t>
            </a:r>
          </a:p>
          <a:p>
            <a:pPr eaLnBrk="1" hangingPunct="1">
              <a:defRPr/>
            </a:pPr>
            <a:r>
              <a:rPr lang="en-US" smtClean="0"/>
              <a:t>Peligro de escape por el fondo.</a:t>
            </a:r>
          </a:p>
          <a:p>
            <a:pPr eaLnBrk="1" hangingPunct="1">
              <a:defRPr/>
            </a:pPr>
            <a:r>
              <a:rPr lang="en-US" smtClean="0"/>
              <a:t>No gasta tanto material como en una jaula.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Raceway</a:t>
            </a:r>
          </a:p>
        </p:txBody>
      </p:sp>
      <p:sp>
        <p:nvSpPr>
          <p:cNvPr id="122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143000"/>
            <a:ext cx="7772400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Canal artificial, normalmente de concreto donde siempre hay </a:t>
            </a:r>
            <a:r>
              <a:rPr lang="en-US" sz="2800" u="sng" smtClean="0"/>
              <a:t>agua corriente</a:t>
            </a:r>
            <a:r>
              <a:rPr lang="en-US" sz="2800" smtClean="0"/>
              <a:t> y recambio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Oxígeno alto.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Excelente calidad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Alto costo de construcción y mantenimiento.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Alto requerimiento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Requerimiento de calidad y cantidad de alimento alto.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Flujo de agua alto.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Forma Maximiza recambio de agua.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Jerry\trout racew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Raceway</a:t>
            </a:r>
            <a:endParaRPr lang="es-ES_tradnl" smtClean="0"/>
          </a:p>
        </p:txBody>
      </p:sp>
      <p:pic>
        <p:nvPicPr>
          <p:cNvPr id="114691" name="Picture 3" descr="C:\Mis documentos\Espol\Informacion\Fotos\CAMARON\MVC-03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9350"/>
            <a:ext cx="78486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Fijos? Variables?</a:t>
            </a:r>
            <a:endParaRPr lang="es-ES_tradnl" smtClean="0"/>
          </a:p>
        </p:txBody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8077200" cy="601980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smtClean="0"/>
              <a:t>Costos fijos y variables solo se comprtan asi dentro de un rango de produccion.</a:t>
            </a:r>
          </a:p>
          <a:p>
            <a:pPr eaLnBrk="1" hangingPunct="1">
              <a:defRPr/>
            </a:pPr>
            <a:r>
              <a:rPr lang="en-US" sz="2600" smtClean="0"/>
              <a:t>Al pasar a otro rango, costos fijos totales saltan a un nuevo nivel, siendo fijos en este nuevo rango.</a:t>
            </a:r>
          </a:p>
          <a:p>
            <a:pPr eaLnBrk="1" hangingPunct="1">
              <a:defRPr/>
            </a:pPr>
            <a:r>
              <a:rPr lang="en-US" sz="2600" smtClean="0"/>
              <a:t>Inversiones igual, para pasar a rango produccion mayor, necesita mas inversiones, lo que lleva a mayores amortizaciones fijas.</a:t>
            </a:r>
          </a:p>
          <a:p>
            <a:pPr eaLnBrk="1" hangingPunct="1">
              <a:defRPr/>
            </a:pPr>
            <a:r>
              <a:rPr lang="en-US" sz="2600" smtClean="0"/>
              <a:t>Costos variables se normalmente lo contrario: </a:t>
            </a:r>
          </a:p>
          <a:p>
            <a:pPr lvl="1" eaLnBrk="1" hangingPunct="1">
              <a:defRPr/>
            </a:pPr>
            <a:r>
              <a:rPr lang="en-US" sz="2200" smtClean="0"/>
              <a:t>A mayor produccion, mayor poder negociacion: se puede conseguir costos variables unitarios menores.</a:t>
            </a:r>
          </a:p>
          <a:p>
            <a:pPr lvl="1" eaLnBrk="1" hangingPunct="1">
              <a:defRPr/>
            </a:pPr>
            <a:r>
              <a:rPr lang="en-US" sz="2200" smtClean="0"/>
              <a:t>Excepcion se da cuando para conseguir mayores producciones se necesita mejor calidad de materia prima, lo que lleva a un mayor costo variable unitario. Ejemplo: Alimento.</a:t>
            </a:r>
            <a:endParaRPr lang="es-ES_tradnl" sz="2200" smtClean="0"/>
          </a:p>
        </p:txBody>
      </p:sp>
    </p:spTree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</a:rPr>
              <a:t>Raceway?</a:t>
            </a:r>
            <a:endParaRPr lang="es-ES_tradnl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</a:rPr>
              <a:t>Raceway?</a:t>
            </a:r>
            <a:endParaRPr lang="es-ES_tradnl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Tanques</a:t>
            </a:r>
          </a:p>
        </p:txBody>
      </p:sp>
      <p:sp>
        <p:nvSpPr>
          <p:cNvPr id="1231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95400"/>
            <a:ext cx="7772400" cy="47656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Tipo estanque:</a:t>
            </a:r>
          </a:p>
          <a:p>
            <a:pPr lvl="1" eaLnBrk="1" hangingPunct="1">
              <a:defRPr/>
            </a:pPr>
            <a:r>
              <a:rPr lang="en-US" smtClean="0"/>
              <a:t>Menor tamaño.</a:t>
            </a:r>
          </a:p>
          <a:p>
            <a:pPr lvl="1" eaLnBrk="1" hangingPunct="1">
              <a:defRPr/>
            </a:pPr>
            <a:r>
              <a:rPr lang="en-US" smtClean="0"/>
              <a:t>Mayor control.</a:t>
            </a:r>
          </a:p>
          <a:p>
            <a:pPr eaLnBrk="1" hangingPunct="1">
              <a:defRPr/>
            </a:pPr>
            <a:r>
              <a:rPr lang="en-US" smtClean="0"/>
              <a:t>Tipo raceway:</a:t>
            </a:r>
          </a:p>
          <a:p>
            <a:pPr lvl="1" eaLnBrk="1" hangingPunct="1">
              <a:defRPr/>
            </a:pPr>
            <a:r>
              <a:rPr lang="en-US" smtClean="0"/>
              <a:t>Mejores corrientes (circulares).</a:t>
            </a:r>
          </a:p>
          <a:p>
            <a:pPr lvl="1" eaLnBrk="1" hangingPunct="1">
              <a:defRPr/>
            </a:pPr>
            <a:r>
              <a:rPr lang="en-US" smtClean="0"/>
              <a:t>Menor costo de construcción (circulo).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Silos</a:t>
            </a:r>
          </a:p>
        </p:txBody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19200"/>
            <a:ext cx="7772400" cy="48418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Tanques de pequeña área y alta altura.</a:t>
            </a:r>
          </a:p>
          <a:p>
            <a:pPr eaLnBrk="1" hangingPunct="1">
              <a:defRPr/>
            </a:pPr>
            <a:r>
              <a:rPr lang="en-US" smtClean="0"/>
              <a:t>Solo para cultivos super intensivos.</a:t>
            </a:r>
          </a:p>
          <a:p>
            <a:pPr eaLnBrk="1" hangingPunct="1">
              <a:defRPr/>
            </a:pPr>
            <a:r>
              <a:rPr lang="en-US" smtClean="0"/>
              <a:t>Aprovecha toda la columna de agua.</a:t>
            </a:r>
          </a:p>
          <a:p>
            <a:pPr eaLnBrk="1" hangingPunct="1">
              <a:defRPr/>
            </a:pPr>
            <a:r>
              <a:rPr lang="en-US" smtClean="0"/>
              <a:t>Optimiza uso de aireación por difusión, incluso permite uso de O</a:t>
            </a:r>
            <a:r>
              <a:rPr lang="en-US" baseline="-25000" smtClean="0"/>
              <a:t>2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Usados principalmente para peces pelágicos.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Liners</a:t>
            </a:r>
            <a:endParaRPr lang="es-ES_tradnl" smtClean="0"/>
          </a:p>
        </p:txBody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/>
              <a:t>Liners:</a:t>
            </a:r>
          </a:p>
          <a:p>
            <a:pPr lvl="1" eaLnBrk="1" hangingPunct="1">
              <a:defRPr/>
            </a:pPr>
            <a:r>
              <a:rPr lang="es-ES_tradnl" smtClean="0"/>
              <a:t>Mayor rotación piscinas.</a:t>
            </a:r>
          </a:p>
          <a:p>
            <a:pPr lvl="1" eaLnBrk="1" hangingPunct="1">
              <a:defRPr/>
            </a:pPr>
            <a:r>
              <a:rPr lang="es-ES_tradnl" smtClean="0"/>
              <a:t>Menor contaminación enfermedades.</a:t>
            </a:r>
          </a:p>
          <a:p>
            <a:pPr lvl="1" eaLnBrk="1" hangingPunct="1">
              <a:defRPr/>
            </a:pPr>
            <a:r>
              <a:rPr lang="es-ES_tradnl" smtClean="0"/>
              <a:t>Mayor control materia orgánica.</a:t>
            </a:r>
          </a:p>
          <a:p>
            <a:pPr eaLnBrk="1" hangingPunct="1">
              <a:defRPr/>
            </a:pPr>
            <a:r>
              <a:rPr lang="es-ES_tradnl" smtClean="0"/>
              <a:t>Invernaderos:</a:t>
            </a:r>
          </a:p>
          <a:p>
            <a:pPr lvl="1" eaLnBrk="1" hangingPunct="1">
              <a:defRPr/>
            </a:pPr>
            <a:r>
              <a:rPr lang="es-ES_tradnl" smtClean="0"/>
              <a:t>Mayor control temperatura.</a:t>
            </a:r>
          </a:p>
          <a:p>
            <a:pPr lvl="1" eaLnBrk="1" hangingPunct="1">
              <a:defRPr/>
            </a:pPr>
            <a:r>
              <a:rPr lang="es-ES_tradnl" smtClean="0"/>
              <a:t>Mayor crecimiento.</a:t>
            </a:r>
          </a:p>
          <a:p>
            <a:pPr lvl="1" eaLnBrk="1" hangingPunct="1">
              <a:defRPr/>
            </a:pPr>
            <a:r>
              <a:rPr lang="es-ES_tradnl" smtClean="0"/>
              <a:t>Posible menor riesgo enfermedad.</a:t>
            </a:r>
            <a:endParaRPr lang="en-US" smtClean="0"/>
          </a:p>
          <a:p>
            <a:pPr eaLnBrk="1" hangingPunct="1">
              <a:defRPr/>
            </a:pPr>
            <a:r>
              <a:rPr lang="es-ES_tradnl" smtClean="0"/>
              <a:t>Contras: Alto Costo.</a:t>
            </a:r>
          </a:p>
        </p:txBody>
      </p:sp>
    </p:spTree>
  </p:cSld>
  <p:clrMapOvr>
    <a:masterClrMapping/>
  </p:clrMapOvr>
  <p:transition spd="slow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Liners</a:t>
            </a:r>
            <a:endParaRPr lang="en-US" smtClean="0"/>
          </a:p>
        </p:txBody>
      </p:sp>
      <p:pic>
        <p:nvPicPr>
          <p:cNvPr id="120835" name="Picture 3" descr="F:\quebro29.jpg"/>
          <p:cNvPicPr>
            <a:picLocks noChangeAspect="1" noChangeArrowheads="1"/>
          </p:cNvPicPr>
          <p:nvPr/>
        </p:nvPicPr>
        <p:blipFill>
          <a:blip r:embed="rId2">
            <a:lum bright="12000" contrast="24000"/>
          </a:blip>
          <a:srcRect/>
          <a:stretch>
            <a:fillRect/>
          </a:stretch>
        </p:blipFill>
        <p:spPr bwMode="auto">
          <a:xfrm>
            <a:off x="914400" y="2057400"/>
            <a:ext cx="731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Revestimiento de Estanques</a:t>
            </a:r>
            <a:endParaRPr lang="en-US" smtClean="0"/>
          </a:p>
        </p:txBody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82725"/>
            <a:ext cx="8027988" cy="4994275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Polietileno o PVC.</a:t>
            </a:r>
          </a:p>
          <a:p>
            <a:pPr eaLnBrk="1" hangingPunct="1">
              <a:defRPr/>
            </a:pPr>
            <a:r>
              <a:rPr lang="es-PA" smtClean="0"/>
              <a:t>Espesor: 0.5 – 0.75 mm.</a:t>
            </a:r>
          </a:p>
          <a:p>
            <a:pPr eaLnBrk="1" hangingPunct="1">
              <a:defRPr/>
            </a:pPr>
            <a:r>
              <a:rPr lang="es-PA" smtClean="0"/>
              <a:t>Ventajas:</a:t>
            </a:r>
          </a:p>
          <a:p>
            <a:pPr lvl="1" eaLnBrk="1" hangingPunct="1">
              <a:defRPr/>
            </a:pPr>
            <a:r>
              <a:rPr lang="es-PA" smtClean="0"/>
              <a:t>Soporta mayor aireación.</a:t>
            </a:r>
          </a:p>
          <a:p>
            <a:pPr lvl="1" eaLnBrk="1" hangingPunct="1">
              <a:defRPr/>
            </a:pPr>
            <a:r>
              <a:rPr lang="es-PA" smtClean="0"/>
              <a:t>Apropiado para alta densidad (&gt;50Pl´s/m</a:t>
            </a:r>
            <a:r>
              <a:rPr lang="es-PA" baseline="30000" smtClean="0"/>
              <a:t>2</a:t>
            </a:r>
            <a:r>
              <a:rPr lang="es-PA" smtClean="0"/>
              <a:t>)</a:t>
            </a:r>
          </a:p>
          <a:p>
            <a:pPr lvl="1" eaLnBrk="1" hangingPunct="1">
              <a:defRPr/>
            </a:pPr>
            <a:r>
              <a:rPr lang="es-PA" smtClean="0"/>
              <a:t>Menos pérdidas en la cosecha.</a:t>
            </a:r>
          </a:p>
          <a:p>
            <a:pPr lvl="1" eaLnBrk="1" hangingPunct="1">
              <a:defRPr/>
            </a:pPr>
            <a:r>
              <a:rPr lang="es-PA" smtClean="0"/>
              <a:t>Rápida limpieza después de cosecha.</a:t>
            </a:r>
          </a:p>
          <a:p>
            <a:pPr lvl="1" eaLnBrk="1" hangingPunct="1">
              <a:defRPr/>
            </a:pPr>
            <a:r>
              <a:rPr lang="es-PA" smtClean="0"/>
              <a:t>Inicia llenado dos días después de cosecha.</a:t>
            </a:r>
          </a:p>
          <a:p>
            <a:pPr lvl="1" eaLnBrk="1" hangingPunct="1">
              <a:defRPr/>
            </a:pPr>
            <a:r>
              <a:rPr lang="es-PA" smtClean="0"/>
              <a:t>Permite mayor aireación.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Revestimiento de Estanques</a:t>
            </a:r>
            <a:endParaRPr lang="en-US" smtClean="0"/>
          </a:p>
        </p:txBody>
      </p:sp>
      <p:pic>
        <p:nvPicPr>
          <p:cNvPr id="122883" name="Picture 3" descr="F:\sajalices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75" y="1433513"/>
            <a:ext cx="6318250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Cantidad De Agua (1)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8027988" cy="5222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solo calidad de agua es importante, tanto o mas es la cantidad.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 Bortolli (2000): </a:t>
            </a:r>
            <a:r>
              <a:rPr lang="es-ES_tradnl" sz="2400" smtClean="0"/>
              <a:t>“El único Camarón que se cultiva sin agua se llama </a:t>
            </a:r>
            <a:r>
              <a:rPr lang="es-ES_tradnl" sz="2400" b="1" smtClean="0">
                <a:solidFill>
                  <a:srgbClr val="FFFF00"/>
                </a:solidFill>
              </a:rPr>
              <a:t>grillo</a:t>
            </a:r>
            <a:r>
              <a:rPr lang="es-ES_tradnl" sz="2400" smtClean="0"/>
              <a:t>”.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Principal limitante cantidad agua: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Estación bombeo tradicional: características de bomba.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Pozo</a:t>
            </a:r>
            <a:r>
              <a:rPr lang="es-ES_tradnl" sz="2800" smtClean="0"/>
              <a:t>: Características de acuífero que  no podemos ver.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Importante hacer estudio previo acuífero y correcta perforación de pozo/ elección de bomba.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Perder Pozo en medio ciclo muy riesgoso.</a:t>
            </a:r>
          </a:p>
        </p:txBody>
      </p:sp>
    </p:spTree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Cantidad De Agua (2)</a:t>
            </a:r>
          </a:p>
        </p:txBody>
      </p:sp>
      <p:sp>
        <p:nvSpPr>
          <p:cNvPr id="112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8027988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Cantidad de agua necesaria función de volumen de piscinas  / duración ciclo + evaporación + filtración.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Ejemplo:</a:t>
            </a:r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2808288"/>
            <a:ext cx="8634412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Fijos? Variables?</a:t>
            </a:r>
            <a:endParaRPr lang="es-ES_tradnl" smtClean="0"/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214563" y="728663"/>
          <a:ext cx="5100637" cy="5976937"/>
        </p:xfrm>
        <a:graphic>
          <a:graphicData uri="http://schemas.openxmlformats.org/presentationml/2006/ole">
            <p:oleObj spid="_x0000_s4098" name="Worksheet" r:id="rId3" imgW="3029396" imgH="3543728" progId="Excel.Shee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Distribución De Agua</a:t>
            </a:r>
            <a:endParaRPr lang="en-US" smtClean="0"/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38200"/>
            <a:ext cx="8153400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Canal tierra abierto:</a:t>
            </a:r>
          </a:p>
          <a:p>
            <a:pPr lvl="1" eaLnBrk="1" hangingPunct="1">
              <a:defRPr/>
            </a:pPr>
            <a:r>
              <a:rPr lang="en-US" sz="2400" smtClean="0"/>
              <a:t>Menor costo, No necesita rebombeo, Oxigenación agua.</a:t>
            </a:r>
          </a:p>
          <a:p>
            <a:pPr lvl="1" eaLnBrk="1" hangingPunct="1">
              <a:defRPr/>
            </a:pPr>
            <a:r>
              <a:rPr lang="en-US" sz="2400" smtClean="0"/>
              <a:t>Posible alta perdida filtración / evaporación, Necesita desyerbarse.</a:t>
            </a:r>
          </a:p>
          <a:p>
            <a:pPr eaLnBrk="1" hangingPunct="1">
              <a:defRPr/>
            </a:pPr>
            <a:r>
              <a:rPr lang="en-US" sz="2800" smtClean="0"/>
              <a:t>Canal impermeable abierto:</a:t>
            </a:r>
          </a:p>
          <a:p>
            <a:pPr lvl="1" eaLnBrk="1" hangingPunct="1">
              <a:defRPr/>
            </a:pPr>
            <a:r>
              <a:rPr lang="en-US" sz="2400" smtClean="0"/>
              <a:t>No necesita rebombeo, Oxigenación agua, Poca o ninguna perdida.</a:t>
            </a:r>
          </a:p>
          <a:p>
            <a:pPr lvl="1" eaLnBrk="1" hangingPunct="1">
              <a:defRPr/>
            </a:pPr>
            <a:r>
              <a:rPr lang="en-US" sz="2400" smtClean="0"/>
              <a:t>Costo instalación medio alto. Peligro roturas?</a:t>
            </a:r>
          </a:p>
          <a:p>
            <a:pPr eaLnBrk="1" hangingPunct="1">
              <a:defRPr/>
            </a:pPr>
            <a:r>
              <a:rPr lang="en-US" sz="2800" smtClean="0"/>
              <a:t>Tubería:</a:t>
            </a:r>
          </a:p>
          <a:p>
            <a:pPr lvl="1" eaLnBrk="1" hangingPunct="1">
              <a:defRPr/>
            </a:pPr>
            <a:r>
              <a:rPr lang="en-US" sz="2400" smtClean="0"/>
              <a:t>Poca o ninguna perdida. Mas limpio.</a:t>
            </a:r>
          </a:p>
          <a:p>
            <a:pPr lvl="1" eaLnBrk="1" hangingPunct="1">
              <a:defRPr/>
            </a:pPr>
            <a:r>
              <a:rPr lang="en-US" sz="2400" smtClean="0"/>
              <a:t>Mayor costo instalación, Necesidad de rebombeo / bomba mayor, No oxigenación.</a:t>
            </a:r>
          </a:p>
        </p:txBody>
      </p:sp>
    </p:spTree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u="sng" smtClean="0"/>
              <a:t>Conducción del Agua</a:t>
            </a:r>
            <a:endParaRPr lang="en-US" u="sng" smtClean="0"/>
          </a:p>
        </p:txBody>
      </p:sp>
      <p:sp>
        <p:nvSpPr>
          <p:cNvPr id="1127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Canal abierto</a:t>
            </a:r>
          </a:p>
          <a:p>
            <a:pPr lvl="1" eaLnBrk="1" hangingPunct="1">
              <a:defRPr/>
            </a:pPr>
            <a:r>
              <a:rPr lang="es-PA" smtClean="0"/>
              <a:t>Por Gravedad</a:t>
            </a:r>
          </a:p>
          <a:p>
            <a:pPr lvl="1" eaLnBrk="1" hangingPunct="1">
              <a:defRPr/>
            </a:pPr>
            <a:r>
              <a:rPr lang="es-PA" smtClean="0"/>
              <a:t>Ocupa espacio</a:t>
            </a:r>
          </a:p>
          <a:p>
            <a:pPr lvl="1" eaLnBrk="1" hangingPunct="1">
              <a:defRPr/>
            </a:pPr>
            <a:r>
              <a:rPr lang="es-PA" smtClean="0"/>
              <a:t>Sobre-elevado</a:t>
            </a:r>
          </a:p>
          <a:p>
            <a:pPr lvl="1" eaLnBrk="1" hangingPunct="1">
              <a:defRPr/>
            </a:pPr>
            <a:r>
              <a:rPr lang="es-PA" smtClean="0"/>
              <a:t>Crecimiento de algas bénticas</a:t>
            </a:r>
          </a:p>
          <a:p>
            <a:pPr lvl="1" eaLnBrk="1" hangingPunct="1">
              <a:defRPr/>
            </a:pPr>
            <a:r>
              <a:rPr lang="es-PA" smtClean="0"/>
              <a:t>Fecuente cambio de filtros</a:t>
            </a:r>
            <a:endParaRPr lang="en-US" smtClean="0"/>
          </a:p>
        </p:txBody>
      </p:sp>
      <p:sp>
        <p:nvSpPr>
          <p:cNvPr id="112742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Tubería a presión</a:t>
            </a:r>
          </a:p>
          <a:p>
            <a:pPr lvl="1" eaLnBrk="1" hangingPunct="1">
              <a:defRPr/>
            </a:pPr>
            <a:r>
              <a:rPr lang="es-PA" smtClean="0"/>
              <a:t>Bomba a presión</a:t>
            </a:r>
          </a:p>
          <a:p>
            <a:pPr lvl="1" eaLnBrk="1" hangingPunct="1">
              <a:defRPr/>
            </a:pPr>
            <a:r>
              <a:rPr lang="es-PA" smtClean="0"/>
              <a:t>No ocupa espacio</a:t>
            </a:r>
          </a:p>
          <a:p>
            <a:pPr lvl="1" eaLnBrk="1" hangingPunct="1">
              <a:defRPr/>
            </a:pPr>
            <a:r>
              <a:rPr lang="es-PA" smtClean="0"/>
              <a:t>Diques al mismo nivel</a:t>
            </a:r>
          </a:p>
          <a:p>
            <a:pPr lvl="1" eaLnBrk="1" hangingPunct="1">
              <a:defRPr/>
            </a:pPr>
            <a:r>
              <a:rPr lang="es-PA" smtClean="0"/>
              <a:t>No crecen algas</a:t>
            </a:r>
          </a:p>
          <a:p>
            <a:pPr lvl="1" eaLnBrk="1" hangingPunct="1">
              <a:defRPr/>
            </a:pPr>
            <a:r>
              <a:rPr lang="es-PA" smtClean="0"/>
              <a:t>Menos frecuente cambio de filtros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Tratamientos Agua Ingreso</a:t>
            </a:r>
            <a:endParaRPr lang="es-ES_tradnl" smtClean="0"/>
          </a:p>
        </p:txBody>
      </p:sp>
      <p:sp>
        <p:nvSpPr>
          <p:cNvPr id="134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143000"/>
            <a:ext cx="7951788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Cascadas / aireación: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Desgasificación.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Oxigenación.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Sedimentación.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Solidos suspension.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Metales pesados.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Encalado: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Alcalinidad.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Dureza.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Filtrado.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Desinfeccion.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Aplicacion de tratamiento / acondicionamiento.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Sedimentación</a:t>
            </a:r>
            <a:endParaRPr lang="es-ES_tradnl" smtClean="0"/>
          </a:p>
        </p:txBody>
      </p:sp>
      <p:sp>
        <p:nvSpPr>
          <p:cNvPr id="133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Para Remover Solidos mas gruesos:</a:t>
            </a:r>
          </a:p>
          <a:p>
            <a:pPr lvl="1" eaLnBrk="1" hangingPunct="1">
              <a:defRPr/>
            </a:pPr>
            <a:r>
              <a:rPr lang="en-US" smtClean="0"/>
              <a:t>&lt;5ppt : 12 H HRT.</a:t>
            </a:r>
          </a:p>
          <a:p>
            <a:pPr lvl="1" eaLnBrk="1" hangingPunct="1">
              <a:defRPr/>
            </a:pPr>
            <a:r>
              <a:rPr lang="en-US" smtClean="0"/>
              <a:t>&gt;5ppt :  6  H HRT.</a:t>
            </a:r>
          </a:p>
          <a:p>
            <a:pPr eaLnBrk="1" hangingPunct="1">
              <a:defRPr/>
            </a:pPr>
            <a:r>
              <a:rPr lang="en-US" smtClean="0"/>
              <a:t>Para Remover Solidos, disminuir DBO y P e incrementar OD:</a:t>
            </a:r>
          </a:p>
          <a:p>
            <a:pPr lvl="1" eaLnBrk="1" hangingPunct="1">
              <a:defRPr/>
            </a:pPr>
            <a:r>
              <a:rPr lang="en-US" smtClean="0"/>
              <a:t>5 dias HRT.</a:t>
            </a:r>
          </a:p>
          <a:p>
            <a:pPr eaLnBrk="1" hangingPunct="1">
              <a:defRPr/>
            </a:pPr>
            <a:r>
              <a:rPr lang="en-US" smtClean="0"/>
              <a:t>Se puede acelerar la oxidacion usando aireacion, pero aireacion debe ser en piscina separada de la sedimentacion.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Diseño Sedimentador Ingreso</a:t>
            </a:r>
            <a:endParaRPr lang="es-ES_tradnl" smtClean="0"/>
          </a:p>
        </p:txBody>
      </p:sp>
      <p:sp>
        <p:nvSpPr>
          <p:cNvPr id="134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875588" cy="47656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VSB = VP x 1.5 / (DT / HRT).</a:t>
            </a:r>
          </a:p>
          <a:p>
            <a:pPr eaLnBrk="1" hangingPunct="1">
              <a:defRPr/>
            </a:pPr>
            <a:r>
              <a:rPr lang="en-US" smtClean="0"/>
              <a:t>VSB = Volumen sedimentador.</a:t>
            </a:r>
          </a:p>
          <a:p>
            <a:pPr eaLnBrk="1" hangingPunct="1">
              <a:defRPr/>
            </a:pPr>
            <a:r>
              <a:rPr lang="en-US" smtClean="0"/>
              <a:t>VP = Volumen piscina.</a:t>
            </a:r>
          </a:p>
          <a:p>
            <a:pPr eaLnBrk="1" hangingPunct="1">
              <a:defRPr/>
            </a:pPr>
            <a:r>
              <a:rPr lang="en-US" smtClean="0"/>
              <a:t>DT = Tiempo llenado piscina.</a:t>
            </a:r>
          </a:p>
          <a:p>
            <a:pPr lvl="1" eaLnBrk="1" hangingPunct="1">
              <a:defRPr/>
            </a:pPr>
            <a:r>
              <a:rPr lang="en-US" smtClean="0"/>
              <a:t>VP/DT = flujo.</a:t>
            </a:r>
          </a:p>
          <a:p>
            <a:pPr eaLnBrk="1" hangingPunct="1">
              <a:defRPr/>
            </a:pPr>
            <a:r>
              <a:rPr lang="en-US" smtClean="0"/>
              <a:t>HRT = Tiempo Retención Hidraulica.</a:t>
            </a:r>
          </a:p>
          <a:p>
            <a:pPr lvl="1" eaLnBrk="1" hangingPunct="1">
              <a:defRPr/>
            </a:pPr>
            <a:r>
              <a:rPr lang="en-US" smtClean="0"/>
              <a:t>+/- 6-24 Hrs.</a:t>
            </a:r>
          </a:p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Sedimentacion</a:t>
            </a:r>
            <a:endParaRPr lang="es-ES_tradnl" smtClean="0"/>
          </a:p>
        </p:txBody>
      </p:sp>
      <p:pic>
        <p:nvPicPr>
          <p:cNvPr id="131075" name="Picture 1027" descr="C:\Mis documentos\Espol\SeminariosJerry\Fuentes\Sedimentado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9150" y="793750"/>
            <a:ext cx="5497513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smtClean="0"/>
              <a:t>Tratamiento Agua Egreso / Recirculación</a:t>
            </a:r>
            <a:endParaRPr lang="es-ES_tradnl" smtClean="0"/>
          </a:p>
        </p:txBody>
      </p:sp>
      <p:sp>
        <p:nvSpPr>
          <p:cNvPr id="134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875588" cy="4460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Piscinas Sedimentación:</a:t>
            </a:r>
          </a:p>
          <a:p>
            <a:pPr lvl="1" eaLnBrk="1" hangingPunct="1">
              <a:defRPr/>
            </a:pPr>
            <a:r>
              <a:rPr lang="en-US" sz="2400" smtClean="0"/>
              <a:t>Mayor eficacia.</a:t>
            </a:r>
          </a:p>
          <a:p>
            <a:pPr eaLnBrk="1" hangingPunct="1">
              <a:defRPr/>
            </a:pPr>
            <a:r>
              <a:rPr lang="en-US" sz="2800" smtClean="0"/>
              <a:t>Filtro Biologico:</a:t>
            </a:r>
          </a:p>
          <a:p>
            <a:pPr lvl="1" eaLnBrk="1" hangingPunct="1">
              <a:defRPr/>
            </a:pPr>
            <a:r>
              <a:rPr lang="en-US" sz="2400" smtClean="0"/>
              <a:t>Aumentar superficie / volumen</a:t>
            </a:r>
          </a:p>
          <a:p>
            <a:pPr lvl="1" eaLnBrk="1" hangingPunct="1">
              <a:defRPr/>
            </a:pPr>
            <a:r>
              <a:rPr lang="en-US" sz="2400" smtClean="0"/>
              <a:t>Bacterias ya presentes en medio.</a:t>
            </a:r>
          </a:p>
          <a:p>
            <a:pPr eaLnBrk="1" hangingPunct="1">
              <a:defRPr/>
            </a:pPr>
            <a:r>
              <a:rPr lang="en-US" sz="2800" smtClean="0"/>
              <a:t>Pantanos artificiales </a:t>
            </a:r>
          </a:p>
          <a:p>
            <a:pPr eaLnBrk="1" hangingPunct="1">
              <a:defRPr/>
            </a:pPr>
            <a:r>
              <a:rPr lang="en-US" sz="2800" smtClean="0"/>
              <a:t>Convertir N y P en Vegetal.</a:t>
            </a:r>
          </a:p>
          <a:p>
            <a:pPr eaLnBrk="1" hangingPunct="1">
              <a:defRPr/>
            </a:pPr>
            <a:r>
              <a:rPr lang="en-US" sz="2800" smtClean="0"/>
              <a:t>Desinfección Patogenos?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Recirculación</a:t>
            </a:r>
            <a:endParaRPr lang="es-ES_tradnl" smtClean="0"/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Mas amigable con el medio ambiente.</a:t>
            </a:r>
          </a:p>
          <a:p>
            <a:pPr eaLnBrk="1" hangingPunct="1">
              <a:defRPr/>
            </a:pPr>
            <a:r>
              <a:rPr lang="en-US" smtClean="0"/>
              <a:t>Menor consumo de agua.</a:t>
            </a:r>
          </a:p>
          <a:p>
            <a:pPr eaLnBrk="1" hangingPunct="1">
              <a:defRPr/>
            </a:pPr>
            <a:r>
              <a:rPr lang="en-US" smtClean="0"/>
              <a:t>Menor descarga de materia organica N y P al medio ambiente.</a:t>
            </a:r>
          </a:p>
          <a:p>
            <a:pPr eaLnBrk="1" hangingPunct="1">
              <a:defRPr/>
            </a:pPr>
            <a:r>
              <a:rPr lang="en-US" smtClean="0"/>
              <a:t>Menor eutroficación de aguas naturales.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smtClean="0"/>
              <a:t>Tratamiento Agua Egreso / Recirculación</a:t>
            </a:r>
            <a:endParaRPr lang="es-ES_tradnl" smtClean="0"/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875588" cy="4460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Para Remover Solidos Gruesos:</a:t>
            </a:r>
          </a:p>
          <a:p>
            <a:pPr lvl="1" eaLnBrk="1" hangingPunct="1">
              <a:defRPr/>
            </a:pPr>
            <a:r>
              <a:rPr lang="en-US" sz="2400" smtClean="0"/>
              <a:t>12H HRT &lt;5ppt.</a:t>
            </a:r>
          </a:p>
          <a:p>
            <a:pPr lvl="1" eaLnBrk="1" hangingPunct="1">
              <a:defRPr/>
            </a:pPr>
            <a:r>
              <a:rPr lang="en-US" sz="2400" smtClean="0"/>
              <a:t>6H HRT &gt;5ppt.</a:t>
            </a:r>
          </a:p>
          <a:p>
            <a:pPr eaLnBrk="1" hangingPunct="1">
              <a:defRPr/>
            </a:pPr>
            <a:r>
              <a:rPr lang="en-US" sz="2800" smtClean="0"/>
              <a:t>Remover solidos, disminuir DBO y P, e incrementar OD: 5 dias HRT.</a:t>
            </a:r>
          </a:p>
          <a:p>
            <a:pPr eaLnBrk="1" hangingPunct="1">
              <a:defRPr/>
            </a:pPr>
            <a:r>
              <a:rPr lang="en-US" sz="2800" smtClean="0"/>
              <a:t>Se puede acelerar oxidación con aireación, pero esto remueve sólidos. Hacerlo en piscinas separadas.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Rebombeo Piscina Tratamiento</a:t>
            </a:r>
            <a:endParaRPr lang="es-ES_tradnl" smtClean="0"/>
          </a:p>
        </p:txBody>
      </p:sp>
      <p:pic>
        <p:nvPicPr>
          <p:cNvPr id="135171" name="Picture 3" descr="C:\Mis documentos\Espol\Informacion\Fotos\CAMARON\MVC-00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6650" y="1117600"/>
            <a:ext cx="7778750" cy="523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Costos Fijos y Variables Totales</a:t>
            </a:r>
            <a:endParaRPr lang="es-ES_tradnl" sz="4000" smtClean="0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762000"/>
          <a:ext cx="8153400" cy="5867400"/>
        </p:xfrm>
        <a:graphic>
          <a:graphicData uri="http://schemas.openxmlformats.org/presentationml/2006/ole">
            <p:oleObj spid="_x0000_s5122" name="Chart" r:id="rId3" imgW="4677032" imgH="2457979" progId="Excel.Char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Filtro Biologico</a:t>
            </a:r>
            <a:endParaRPr lang="es-ES_tradnl" smtClean="0"/>
          </a:p>
        </p:txBody>
      </p:sp>
      <p:pic>
        <p:nvPicPr>
          <p:cNvPr id="136195" name="Picture 3" descr="C:\Mis documentos\Espol\Informacion\Fotos\CAMARON\MVC-00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1079500"/>
            <a:ext cx="75819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Tamaño De Piscinas?</a:t>
            </a:r>
            <a:endParaRPr lang="en-US" smtClean="0"/>
          </a:p>
        </p:txBody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305800" cy="52228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No </a:t>
            </a:r>
            <a:r>
              <a:rPr lang="en-US" b="1" u="sng" smtClean="0"/>
              <a:t>necesariamente</a:t>
            </a:r>
            <a:r>
              <a:rPr lang="en-US" smtClean="0"/>
              <a:t> muy pequeñas.</a:t>
            </a:r>
          </a:p>
          <a:p>
            <a:pPr eaLnBrk="1" hangingPunct="1">
              <a:defRPr/>
            </a:pPr>
            <a:r>
              <a:rPr lang="en-US" smtClean="0"/>
              <a:t>Piscinas pequeñas:</a:t>
            </a:r>
          </a:p>
          <a:p>
            <a:pPr lvl="2" eaLnBrk="1" hangingPunct="1">
              <a:defRPr/>
            </a:pPr>
            <a:r>
              <a:rPr lang="en-US" smtClean="0"/>
              <a:t>Menor riesgo individual.</a:t>
            </a:r>
          </a:p>
          <a:p>
            <a:pPr lvl="2" eaLnBrk="1" hangingPunct="1">
              <a:defRPr/>
            </a:pPr>
            <a:r>
              <a:rPr lang="en-US" smtClean="0"/>
              <a:t>Mejor circulación de agua.</a:t>
            </a:r>
          </a:p>
          <a:p>
            <a:pPr lvl="2" eaLnBrk="1" hangingPunct="1">
              <a:defRPr/>
            </a:pPr>
            <a:r>
              <a:rPr lang="en-US" smtClean="0"/>
              <a:t>Mayor posibilidad de manejo.</a:t>
            </a:r>
          </a:p>
          <a:p>
            <a:pPr eaLnBrk="1" hangingPunct="1">
              <a:defRPr/>
            </a:pPr>
            <a:r>
              <a:rPr lang="en-US" smtClean="0"/>
              <a:t>A mayor tamaño de piscina:</a:t>
            </a:r>
          </a:p>
          <a:p>
            <a:pPr lvl="2" eaLnBrk="1" hangingPunct="1">
              <a:defRPr/>
            </a:pPr>
            <a:r>
              <a:rPr lang="en-US" smtClean="0"/>
              <a:t>Menor costo de construcción.</a:t>
            </a:r>
          </a:p>
          <a:p>
            <a:pPr lvl="2" eaLnBrk="1" hangingPunct="1">
              <a:defRPr/>
            </a:pPr>
            <a:r>
              <a:rPr lang="en-US" smtClean="0"/>
              <a:t>Menor costo de equipamiento.</a:t>
            </a:r>
          </a:p>
          <a:p>
            <a:pPr lvl="2" eaLnBrk="1" hangingPunct="1">
              <a:defRPr/>
            </a:pPr>
            <a:r>
              <a:rPr lang="en-US" smtClean="0"/>
              <a:t>Menor costo de manejo.</a:t>
            </a:r>
          </a:p>
          <a:p>
            <a:pPr eaLnBrk="1" hangingPunct="1">
              <a:defRPr/>
            </a:pPr>
            <a:r>
              <a:rPr lang="en-US" smtClean="0"/>
              <a:t>Personalmente creo: 1 – 2 has.</a:t>
            </a:r>
          </a:p>
        </p:txBody>
      </p:sp>
    </p:spTree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0" y="914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Tamaño: 0.40-2.0 has.</a:t>
            </a:r>
          </a:p>
          <a:p>
            <a:pPr eaLnBrk="1" hangingPunct="1">
              <a:defRPr/>
            </a:pPr>
            <a:r>
              <a:rPr lang="es-PA" smtClean="0"/>
              <a:t>Forma: </a:t>
            </a:r>
          </a:p>
          <a:p>
            <a:pPr lvl="1" eaLnBrk="1" hangingPunct="1">
              <a:defRPr/>
            </a:pPr>
            <a:r>
              <a:rPr lang="es-PA" smtClean="0"/>
              <a:t>Cuadrados</a:t>
            </a:r>
          </a:p>
          <a:p>
            <a:pPr lvl="1" eaLnBrk="1" hangingPunct="1">
              <a:defRPr/>
            </a:pPr>
            <a:r>
              <a:rPr lang="es-PA" smtClean="0"/>
              <a:t>Rectangular</a:t>
            </a:r>
          </a:p>
          <a:p>
            <a:pPr lvl="1" eaLnBrk="1" hangingPunct="1">
              <a:defRPr/>
            </a:pPr>
            <a:r>
              <a:rPr lang="es-PA" smtClean="0"/>
              <a:t>Circular.</a:t>
            </a:r>
          </a:p>
          <a:p>
            <a:pPr eaLnBrk="1" hangingPunct="1">
              <a:defRPr/>
            </a:pPr>
            <a:r>
              <a:rPr lang="es-PA" smtClean="0"/>
              <a:t>Panama:Largo = 1.25xAncho.</a:t>
            </a:r>
          </a:p>
          <a:p>
            <a:pPr lvl="1" eaLnBrk="1" hangingPunct="1">
              <a:defRPr/>
            </a:pPr>
            <a:r>
              <a:rPr lang="es-PA" smtClean="0"/>
              <a:t>Alimentar desde bordes.</a:t>
            </a:r>
            <a:endParaRPr lang="en-US" smtClean="0"/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PA" u="sng" smtClean="0"/>
              <a:t>Diseño de Estanques</a:t>
            </a:r>
            <a:r>
              <a:rPr lang="es-PA" smtClean="0"/>
              <a:t> (1)</a:t>
            </a:r>
            <a:endParaRPr lang="en-US" smtClean="0"/>
          </a:p>
        </p:txBody>
      </p:sp>
      <p:graphicFrame>
        <p:nvGraphicFramePr>
          <p:cNvPr id="1134596" name="Object 4"/>
          <p:cNvGraphicFramePr>
            <a:graphicFrameLocks noChangeAspect="1"/>
          </p:cNvGraphicFramePr>
          <p:nvPr/>
        </p:nvGraphicFramePr>
        <p:xfrm>
          <a:off x="3429000" y="4897438"/>
          <a:ext cx="4860925" cy="1960562"/>
        </p:xfrm>
        <a:graphic>
          <a:graphicData uri="http://schemas.openxmlformats.org/presentationml/2006/ole">
            <p:oleObj spid="_x0000_s14338" name="Equation" r:id="rId4" imgW="1828800" imgH="736560" progId="Equation.3">
              <p:embed/>
            </p:oleObj>
          </a:graphicData>
        </a:graphic>
      </p:graphicFrame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4339" name="Equation" r:id="rId5" imgW="114120" imgH="21564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Diseño de Estanques (2)</a:t>
            </a:r>
            <a:endParaRPr lang="en-US" smtClean="0"/>
          </a:p>
        </p:txBody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143000"/>
            <a:ext cx="7951788" cy="4918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Pendiente longitudinal: 0.30%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Pendiente transversal: 0.30%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Profundidad: 1.0 -1.40m (no muy honda)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Talud diques: 1:1.50 – 1: 2.0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Ancho corona: &gt;4.0m, 6.0 m Carrozable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Compactación taludes y fondo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Panameña central recomendable.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Algunos optan por diseño australiano.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Otros por sifón central.</a:t>
            </a:r>
          </a:p>
        </p:txBody>
      </p:sp>
    </p:spTree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Diseño de Estanques (3)</a:t>
            </a:r>
            <a:br>
              <a:rPr lang="es-PA" smtClean="0"/>
            </a:br>
            <a:endParaRPr lang="en-US" smtClean="0"/>
          </a:p>
        </p:txBody>
      </p:sp>
      <p:sp>
        <p:nvSpPr>
          <p:cNvPr id="113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109663"/>
            <a:ext cx="7772400" cy="5595937"/>
          </a:xfrm>
        </p:spPr>
        <p:txBody>
          <a:bodyPr/>
          <a:lstStyle/>
          <a:p>
            <a:pPr eaLnBrk="1" hangingPunct="1">
              <a:defRPr/>
            </a:pPr>
            <a:r>
              <a:rPr lang="es-PA" smtClean="0"/>
              <a:t>Sección transversal</a:t>
            </a:r>
            <a:endParaRPr lang="en-US" smtClean="0"/>
          </a:p>
        </p:txBody>
      </p:sp>
      <p:sp>
        <p:nvSpPr>
          <p:cNvPr id="1136644" name="Line 4"/>
          <p:cNvSpPr>
            <a:spLocks noChangeShapeType="1"/>
          </p:cNvSpPr>
          <p:nvPr/>
        </p:nvSpPr>
        <p:spPr bwMode="auto">
          <a:xfrm>
            <a:off x="1828800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136645" name="Line 5"/>
          <p:cNvSpPr>
            <a:spLocks noChangeShapeType="1"/>
          </p:cNvSpPr>
          <p:nvPr/>
        </p:nvSpPr>
        <p:spPr bwMode="auto">
          <a:xfrm flipH="1">
            <a:off x="6781800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136646" name="Line 6"/>
          <p:cNvSpPr>
            <a:spLocks noChangeShapeType="1"/>
          </p:cNvSpPr>
          <p:nvPr/>
        </p:nvSpPr>
        <p:spPr bwMode="auto">
          <a:xfrm>
            <a:off x="2362200" y="4495800"/>
            <a:ext cx="2209800" cy="304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136647" name="Line 7"/>
          <p:cNvSpPr>
            <a:spLocks noChangeShapeType="1"/>
          </p:cNvSpPr>
          <p:nvPr/>
        </p:nvSpPr>
        <p:spPr bwMode="auto">
          <a:xfrm flipH="1">
            <a:off x="4572000" y="4495800"/>
            <a:ext cx="2209800" cy="304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136648" name="Line 8"/>
          <p:cNvSpPr>
            <a:spLocks noChangeShapeType="1"/>
          </p:cNvSpPr>
          <p:nvPr/>
        </p:nvSpPr>
        <p:spPr bwMode="auto">
          <a:xfrm flipH="1">
            <a:off x="1371600" y="3429000"/>
            <a:ext cx="4572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136649" name="Line 9"/>
          <p:cNvSpPr>
            <a:spLocks noChangeShapeType="1"/>
          </p:cNvSpPr>
          <p:nvPr/>
        </p:nvSpPr>
        <p:spPr bwMode="auto">
          <a:xfrm flipH="1">
            <a:off x="7319963" y="3429000"/>
            <a:ext cx="457200" cy="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136650" name="Line 10"/>
          <p:cNvSpPr>
            <a:spLocks noChangeShapeType="1"/>
          </p:cNvSpPr>
          <p:nvPr/>
        </p:nvSpPr>
        <p:spPr bwMode="auto">
          <a:xfrm flipV="1">
            <a:off x="796925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136651" name="Line 11"/>
          <p:cNvSpPr>
            <a:spLocks noChangeShapeType="1"/>
          </p:cNvSpPr>
          <p:nvPr/>
        </p:nvSpPr>
        <p:spPr bwMode="auto">
          <a:xfrm flipH="1" flipV="1">
            <a:off x="7805738" y="3429000"/>
            <a:ext cx="533400" cy="10668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2119313" y="4967288"/>
            <a:ext cx="21209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PA" sz="2400">
                <a:effectLst/>
                <a:latin typeface="Times New Roman" pitchFamily="18" charset="0"/>
              </a:rPr>
              <a:t>Pend. 0.30%</a:t>
            </a: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1849438" y="2681288"/>
            <a:ext cx="17462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PA" sz="2400">
                <a:effectLst/>
                <a:latin typeface="Times New Roman" pitchFamily="18" charset="0"/>
              </a:rPr>
              <a:t>Corona: 4m</a:t>
            </a: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1136654" name="Line 14"/>
          <p:cNvSpPr>
            <a:spLocks noChangeShapeType="1"/>
          </p:cNvSpPr>
          <p:nvPr/>
        </p:nvSpPr>
        <p:spPr bwMode="auto">
          <a:xfrm flipH="1">
            <a:off x="1641475" y="2889250"/>
            <a:ext cx="228600" cy="5397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lg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39279" name="Text Box 15"/>
          <p:cNvSpPr txBox="1">
            <a:spLocks noChangeArrowheads="1"/>
          </p:cNvSpPr>
          <p:nvPr/>
        </p:nvSpPr>
        <p:spPr bwMode="auto">
          <a:xfrm>
            <a:off x="5797550" y="2617788"/>
            <a:ext cx="19748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s-PA" sz="2400">
                <a:effectLst/>
                <a:latin typeface="Times New Roman" pitchFamily="18" charset="0"/>
              </a:rPr>
              <a:t>Talud: 1:1.50</a:t>
            </a: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1136656" name="Line 16"/>
          <p:cNvSpPr>
            <a:spLocks noChangeShapeType="1"/>
          </p:cNvSpPr>
          <p:nvPr/>
        </p:nvSpPr>
        <p:spPr bwMode="auto">
          <a:xfrm>
            <a:off x="6297613" y="3138488"/>
            <a:ext cx="685800" cy="665162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lg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136657" name="Line 17"/>
          <p:cNvSpPr>
            <a:spLocks noChangeShapeType="1"/>
          </p:cNvSpPr>
          <p:nvPr/>
        </p:nvSpPr>
        <p:spPr bwMode="auto">
          <a:xfrm flipV="1">
            <a:off x="2930525" y="4675188"/>
            <a:ext cx="311150" cy="395287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med" len="lg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ES_tradnl" smtClean="0"/>
              <a:t>Requerimientos </a:t>
            </a:r>
            <a:r>
              <a:rPr lang="en-US" smtClean="0"/>
              <a:t>A</a:t>
            </a:r>
            <a:r>
              <a:rPr lang="es-ES_tradnl" smtClean="0"/>
              <a:t>limenticios</a:t>
            </a:r>
            <a:endParaRPr lang="en-US" smtClean="0"/>
          </a:p>
        </p:txBody>
      </p:sp>
      <p:sp>
        <p:nvSpPr>
          <p:cNvPr id="12339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Tamaño</a:t>
            </a:r>
          </a:p>
        </p:txBody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9600"/>
            <a:ext cx="7951788" cy="6248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smtClean="0"/>
              <a:t>EL TAMAÑO SI IMPORTA.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smtClean="0">
                <a:solidFill>
                  <a:srgbClr val="FF0000"/>
                </a:solidFill>
              </a:rPr>
              <a:t>(Holmes J, Cicciolina P. 1985).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Muchos animales (pcpalmente peces y moluscos o estadíos larvarios de crustaceos) solo pueden ingerir comida de cierto tamaño.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Mamey mataserrano.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Crustaceos adultos pueden comer alimento de distintos tamaños, pero tamaño influye en número de “platos” por animal.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Tamaño influye también en dispersión y boyantés del alimento.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 forma exagerada, tamaño puede influir en capacidad de animal de manipular comida.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OJO! comederos.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Textura, Sabor Y Tipo</a:t>
            </a:r>
          </a:p>
        </p:txBody>
      </p:sp>
      <p:sp>
        <p:nvSpPr>
          <p:cNvPr id="123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915400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Algunas especies selectivas frente a textura.</a:t>
            </a:r>
          </a:p>
          <a:p>
            <a:pPr lvl="1" eaLnBrk="1" hangingPunct="1">
              <a:defRPr/>
            </a:pPr>
            <a:r>
              <a:rPr lang="en-US" sz="2000" smtClean="0"/>
              <a:t>Alimento “semi mojado”: mayor palatibilidad que alimento seco en peces de agua fría.</a:t>
            </a:r>
          </a:p>
          <a:p>
            <a:pPr lvl="1" eaLnBrk="1" hangingPunct="1">
              <a:defRPr/>
            </a:pPr>
            <a:r>
              <a:rPr lang="en-US" sz="2000" smtClean="0"/>
              <a:t>Textura influye también en boyantés alimento.</a:t>
            </a:r>
          </a:p>
          <a:p>
            <a:pPr lvl="1" eaLnBrk="1" hangingPunct="1">
              <a:defRPr/>
            </a:pPr>
            <a:r>
              <a:rPr lang="en-US" sz="2000" smtClean="0"/>
              <a:t>Influye en disponibilidad.</a:t>
            </a:r>
          </a:p>
          <a:p>
            <a:pPr eaLnBrk="1" hangingPunct="1">
              <a:defRPr/>
            </a:pPr>
            <a:r>
              <a:rPr lang="en-US" sz="2800" smtClean="0"/>
              <a:t>“Sabor” viene dado pcpalmente por grasas.</a:t>
            </a:r>
          </a:p>
          <a:p>
            <a:pPr lvl="1" eaLnBrk="1" hangingPunct="1">
              <a:defRPr/>
            </a:pPr>
            <a:r>
              <a:rPr lang="en-US" sz="2000" smtClean="0"/>
              <a:t>Algunos aminoácidos aumentan atractibilidad en peces y crustaceos. Pelo de gato.</a:t>
            </a:r>
          </a:p>
          <a:p>
            <a:pPr lvl="1" eaLnBrk="1" hangingPunct="1">
              <a:defRPr/>
            </a:pPr>
            <a:r>
              <a:rPr lang="en-US" sz="2000" smtClean="0"/>
              <a:t>Alimento mas atractivo aseguraría menor tiempo de respuesta y consumo, lo que permitiría menor lixivicación en agua</a:t>
            </a:r>
            <a:r>
              <a:rPr lang="en-US" sz="2400" smtClean="0"/>
              <a:t>.</a:t>
            </a:r>
          </a:p>
          <a:p>
            <a:pPr eaLnBrk="1" hangingPunct="1">
              <a:defRPr/>
            </a:pPr>
            <a:r>
              <a:rPr lang="en-US" sz="2800" smtClean="0"/>
              <a:t>Alimento vivo es más aceptado por especies carnívoras / omnívoras activas.</a:t>
            </a:r>
          </a:p>
          <a:p>
            <a:pPr eaLnBrk="1" hangingPunct="1">
              <a:defRPr/>
            </a:pPr>
            <a:r>
              <a:rPr lang="en-US" sz="2800" smtClean="0"/>
              <a:t>Proteina animal / marina atrae mas que vegetal / terrestre.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3058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Costos Fijos y Variables Unitarios</a:t>
            </a:r>
            <a:endParaRPr lang="es-ES_tradnl" sz="4000" smtClean="0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357188" y="685800"/>
          <a:ext cx="8634412" cy="5791200"/>
        </p:xfrm>
        <a:graphic>
          <a:graphicData uri="http://schemas.openxmlformats.org/presentationml/2006/ole">
            <p:oleObj spid="_x0000_s6146" name="Chart" r:id="rId3" imgW="4924846" imgH="2848243" progId="Excel.Char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Hábitos Alimenticios</a:t>
            </a:r>
          </a:p>
        </p:txBody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406525"/>
            <a:ext cx="7772400" cy="50704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Horario de alimentación.</a:t>
            </a:r>
          </a:p>
          <a:p>
            <a:pPr lvl="1" eaLnBrk="1" hangingPunct="1">
              <a:defRPr/>
            </a:pPr>
            <a:r>
              <a:rPr lang="en-US" sz="2000" smtClean="0"/>
              <a:t>Influenciado por Sol/T</a:t>
            </a:r>
            <a:r>
              <a:rPr lang="en-US" sz="2000" smtClean="0">
                <a:cs typeface="Arial" charset="0"/>
              </a:rPr>
              <a:t>º</a:t>
            </a:r>
            <a:r>
              <a:rPr lang="en-US" sz="2000" smtClean="0"/>
              <a:t>C /Marea/ Luna.</a:t>
            </a:r>
          </a:p>
          <a:p>
            <a:pPr eaLnBrk="1" hangingPunct="1">
              <a:defRPr/>
            </a:pPr>
            <a:r>
              <a:rPr lang="en-US" sz="2800" smtClean="0"/>
              <a:t>Activo / Pasivo.</a:t>
            </a:r>
          </a:p>
          <a:p>
            <a:pPr lvl="1" eaLnBrk="1" hangingPunct="1">
              <a:defRPr/>
            </a:pPr>
            <a:r>
              <a:rPr lang="en-US" sz="2000" smtClean="0"/>
              <a:t>Alimentadores automáticos/ comederos?</a:t>
            </a:r>
          </a:p>
          <a:p>
            <a:pPr eaLnBrk="1" hangingPunct="1">
              <a:defRPr/>
            </a:pPr>
            <a:r>
              <a:rPr lang="en-US" sz="2800" smtClean="0"/>
              <a:t>Gregario / Solitario.</a:t>
            </a:r>
          </a:p>
          <a:p>
            <a:pPr eaLnBrk="1" hangingPunct="1">
              <a:defRPr/>
            </a:pPr>
            <a:r>
              <a:rPr lang="en-US" sz="2800" smtClean="0"/>
              <a:t>En fila, en gajo, o en ruma.</a:t>
            </a:r>
          </a:p>
          <a:p>
            <a:pPr eaLnBrk="1" hangingPunct="1">
              <a:defRPr/>
            </a:pPr>
            <a:r>
              <a:rPr lang="en-US" sz="2800" smtClean="0"/>
              <a:t>Territorial?</a:t>
            </a:r>
          </a:p>
          <a:p>
            <a:pPr eaLnBrk="1" hangingPunct="1">
              <a:defRPr/>
            </a:pPr>
            <a:r>
              <a:rPr lang="en-US" sz="2800" smtClean="0"/>
              <a:t>Busca una zona?</a:t>
            </a:r>
          </a:p>
          <a:p>
            <a:pPr eaLnBrk="1" hangingPunct="1">
              <a:defRPr/>
            </a:pPr>
            <a:r>
              <a:rPr lang="en-US" sz="2800" smtClean="0"/>
              <a:t>Canibal?</a:t>
            </a:r>
          </a:p>
          <a:p>
            <a:pPr eaLnBrk="1" hangingPunct="1">
              <a:defRPr/>
            </a:pPr>
            <a:r>
              <a:rPr lang="en-US" sz="2800" smtClean="0"/>
              <a:t>Posición trófica.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6" name="Group 2"/>
          <p:cNvGrpSpPr>
            <a:grpSpLocks/>
          </p:cNvGrpSpPr>
          <p:nvPr/>
        </p:nvGrpSpPr>
        <p:grpSpPr bwMode="auto">
          <a:xfrm>
            <a:off x="0" y="762000"/>
            <a:ext cx="5384800" cy="5638800"/>
            <a:chOff x="400" y="1336"/>
            <a:chExt cx="2469" cy="2560"/>
          </a:xfrm>
        </p:grpSpPr>
        <p:sp>
          <p:nvSpPr>
            <p:cNvPr id="1238019" name="Freeform 3"/>
            <p:cNvSpPr>
              <a:spLocks/>
            </p:cNvSpPr>
            <p:nvPr/>
          </p:nvSpPr>
          <p:spPr bwMode="auto">
            <a:xfrm>
              <a:off x="1294" y="1947"/>
              <a:ext cx="834" cy="763"/>
            </a:xfrm>
            <a:custGeom>
              <a:avLst/>
              <a:gdLst/>
              <a:ahLst/>
              <a:cxnLst>
                <a:cxn ang="0">
                  <a:pos x="0" y="763"/>
                </a:cxn>
                <a:cxn ang="0">
                  <a:pos x="911" y="763"/>
                </a:cxn>
                <a:cxn ang="0">
                  <a:pos x="448" y="0"/>
                </a:cxn>
                <a:cxn ang="0">
                  <a:pos x="0" y="763"/>
                </a:cxn>
              </a:cxnLst>
              <a:rect l="0" t="0" r="r" b="b"/>
              <a:pathLst>
                <a:path w="911" h="763">
                  <a:moveTo>
                    <a:pt x="0" y="763"/>
                  </a:moveTo>
                  <a:lnTo>
                    <a:pt x="911" y="763"/>
                  </a:lnTo>
                  <a:lnTo>
                    <a:pt x="448" y="0"/>
                  </a:lnTo>
                  <a:lnTo>
                    <a:pt x="0" y="763"/>
                  </a:lnTo>
                  <a:close/>
                </a:path>
              </a:pathLst>
            </a:custGeom>
            <a:solidFill>
              <a:srgbClr val="F35B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38020" name="Freeform 4"/>
            <p:cNvSpPr>
              <a:spLocks/>
            </p:cNvSpPr>
            <p:nvPr/>
          </p:nvSpPr>
          <p:spPr bwMode="auto">
            <a:xfrm>
              <a:off x="1203" y="1947"/>
              <a:ext cx="919" cy="763"/>
            </a:xfrm>
            <a:custGeom>
              <a:avLst/>
              <a:gdLst/>
              <a:ahLst/>
              <a:cxnLst>
                <a:cxn ang="0">
                  <a:pos x="8" y="763"/>
                </a:cxn>
                <a:cxn ang="0">
                  <a:pos x="919" y="763"/>
                </a:cxn>
                <a:cxn ang="0">
                  <a:pos x="456" y="0"/>
                </a:cxn>
                <a:cxn ang="0">
                  <a:pos x="0" y="754"/>
                </a:cxn>
              </a:cxnLst>
              <a:rect l="0" t="0" r="r" b="b"/>
              <a:pathLst>
                <a:path w="919" h="763">
                  <a:moveTo>
                    <a:pt x="8" y="763"/>
                  </a:moveTo>
                  <a:lnTo>
                    <a:pt x="919" y="763"/>
                  </a:lnTo>
                  <a:lnTo>
                    <a:pt x="456" y="0"/>
                  </a:lnTo>
                  <a:lnTo>
                    <a:pt x="0" y="754"/>
                  </a:lnTo>
                </a:path>
              </a:pathLst>
            </a:custGeom>
            <a:noFill/>
            <a:ln w="12700">
              <a:solidFill>
                <a:srgbClr val="F35B1B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38021" name="Freeform 5"/>
            <p:cNvSpPr>
              <a:spLocks/>
            </p:cNvSpPr>
            <p:nvPr/>
          </p:nvSpPr>
          <p:spPr bwMode="auto">
            <a:xfrm>
              <a:off x="884" y="2719"/>
              <a:ext cx="1565" cy="539"/>
            </a:xfrm>
            <a:custGeom>
              <a:avLst/>
              <a:gdLst/>
              <a:ahLst/>
              <a:cxnLst>
                <a:cxn ang="0">
                  <a:pos x="1565" y="530"/>
                </a:cxn>
                <a:cxn ang="0">
                  <a:pos x="0" y="530"/>
                </a:cxn>
                <a:cxn ang="0">
                  <a:pos x="327" y="0"/>
                </a:cxn>
                <a:cxn ang="0">
                  <a:pos x="1238" y="0"/>
                </a:cxn>
                <a:cxn ang="0">
                  <a:pos x="1565" y="539"/>
                </a:cxn>
                <a:cxn ang="0">
                  <a:pos x="1549" y="521"/>
                </a:cxn>
                <a:cxn ang="0">
                  <a:pos x="1565" y="530"/>
                </a:cxn>
              </a:cxnLst>
              <a:rect l="0" t="0" r="r" b="b"/>
              <a:pathLst>
                <a:path w="1565" h="539">
                  <a:moveTo>
                    <a:pt x="1565" y="530"/>
                  </a:moveTo>
                  <a:lnTo>
                    <a:pt x="0" y="530"/>
                  </a:lnTo>
                  <a:lnTo>
                    <a:pt x="327" y="0"/>
                  </a:lnTo>
                  <a:lnTo>
                    <a:pt x="1238" y="0"/>
                  </a:lnTo>
                  <a:lnTo>
                    <a:pt x="1565" y="539"/>
                  </a:lnTo>
                  <a:lnTo>
                    <a:pt x="1549" y="521"/>
                  </a:lnTo>
                  <a:lnTo>
                    <a:pt x="1565" y="530"/>
                  </a:lnTo>
                  <a:close/>
                </a:path>
              </a:pathLst>
            </a:custGeom>
            <a:solidFill>
              <a:srgbClr val="7B00E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38022" name="Freeform 6"/>
            <p:cNvSpPr>
              <a:spLocks/>
            </p:cNvSpPr>
            <p:nvPr/>
          </p:nvSpPr>
          <p:spPr bwMode="auto">
            <a:xfrm>
              <a:off x="884" y="2719"/>
              <a:ext cx="1565" cy="539"/>
            </a:xfrm>
            <a:custGeom>
              <a:avLst/>
              <a:gdLst/>
              <a:ahLst/>
              <a:cxnLst>
                <a:cxn ang="0">
                  <a:pos x="1565" y="530"/>
                </a:cxn>
                <a:cxn ang="0">
                  <a:pos x="0" y="530"/>
                </a:cxn>
                <a:cxn ang="0">
                  <a:pos x="327" y="0"/>
                </a:cxn>
                <a:cxn ang="0">
                  <a:pos x="1238" y="0"/>
                </a:cxn>
                <a:cxn ang="0">
                  <a:pos x="1565" y="539"/>
                </a:cxn>
                <a:cxn ang="0">
                  <a:pos x="1549" y="521"/>
                </a:cxn>
              </a:cxnLst>
              <a:rect l="0" t="0" r="r" b="b"/>
              <a:pathLst>
                <a:path w="1565" h="539">
                  <a:moveTo>
                    <a:pt x="1565" y="530"/>
                  </a:moveTo>
                  <a:lnTo>
                    <a:pt x="0" y="530"/>
                  </a:lnTo>
                  <a:lnTo>
                    <a:pt x="327" y="0"/>
                  </a:lnTo>
                  <a:lnTo>
                    <a:pt x="1238" y="0"/>
                  </a:lnTo>
                  <a:lnTo>
                    <a:pt x="1565" y="539"/>
                  </a:lnTo>
                  <a:lnTo>
                    <a:pt x="1549" y="521"/>
                  </a:lnTo>
                </a:path>
              </a:pathLst>
            </a:custGeom>
            <a:noFill/>
            <a:ln w="12700">
              <a:solidFill>
                <a:srgbClr val="7B00E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38023" name="Freeform 7"/>
            <p:cNvSpPr>
              <a:spLocks/>
            </p:cNvSpPr>
            <p:nvPr/>
          </p:nvSpPr>
          <p:spPr bwMode="auto">
            <a:xfrm>
              <a:off x="554" y="3285"/>
              <a:ext cx="2315" cy="611"/>
            </a:xfrm>
            <a:custGeom>
              <a:avLst/>
              <a:gdLst/>
              <a:ahLst/>
              <a:cxnLst>
                <a:cxn ang="0">
                  <a:pos x="367" y="0"/>
                </a:cxn>
                <a:cxn ang="0">
                  <a:pos x="0" y="611"/>
                </a:cxn>
                <a:cxn ang="0">
                  <a:pos x="2315" y="611"/>
                </a:cxn>
                <a:cxn ang="0">
                  <a:pos x="1940" y="9"/>
                </a:cxn>
                <a:cxn ang="0">
                  <a:pos x="367" y="0"/>
                </a:cxn>
              </a:cxnLst>
              <a:rect l="0" t="0" r="r" b="b"/>
              <a:pathLst>
                <a:path w="2315" h="611">
                  <a:moveTo>
                    <a:pt x="367" y="0"/>
                  </a:moveTo>
                  <a:lnTo>
                    <a:pt x="0" y="611"/>
                  </a:lnTo>
                  <a:lnTo>
                    <a:pt x="2315" y="611"/>
                  </a:lnTo>
                  <a:lnTo>
                    <a:pt x="1940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38024" name="Freeform 8"/>
            <p:cNvSpPr>
              <a:spLocks/>
            </p:cNvSpPr>
            <p:nvPr/>
          </p:nvSpPr>
          <p:spPr bwMode="auto">
            <a:xfrm>
              <a:off x="509" y="3249"/>
              <a:ext cx="2315" cy="611"/>
            </a:xfrm>
            <a:custGeom>
              <a:avLst/>
              <a:gdLst/>
              <a:ahLst/>
              <a:cxnLst>
                <a:cxn ang="0">
                  <a:pos x="367" y="0"/>
                </a:cxn>
                <a:cxn ang="0">
                  <a:pos x="0" y="611"/>
                </a:cxn>
                <a:cxn ang="0">
                  <a:pos x="2315" y="611"/>
                </a:cxn>
                <a:cxn ang="0">
                  <a:pos x="1940" y="9"/>
                </a:cxn>
                <a:cxn ang="0">
                  <a:pos x="375" y="9"/>
                </a:cxn>
              </a:cxnLst>
              <a:rect l="0" t="0" r="r" b="b"/>
              <a:pathLst>
                <a:path w="2315" h="611">
                  <a:moveTo>
                    <a:pt x="367" y="0"/>
                  </a:moveTo>
                  <a:lnTo>
                    <a:pt x="0" y="611"/>
                  </a:lnTo>
                  <a:lnTo>
                    <a:pt x="2315" y="611"/>
                  </a:lnTo>
                  <a:lnTo>
                    <a:pt x="1940" y="9"/>
                  </a:lnTo>
                  <a:lnTo>
                    <a:pt x="375" y="9"/>
                  </a:lnTo>
                </a:path>
              </a:pathLst>
            </a:custGeom>
            <a:noFill/>
            <a:ln w="12700">
              <a:solidFill>
                <a:srgbClr val="D9319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38025" name="Freeform 9"/>
            <p:cNvSpPr>
              <a:spLocks/>
            </p:cNvSpPr>
            <p:nvPr/>
          </p:nvSpPr>
          <p:spPr bwMode="auto">
            <a:xfrm>
              <a:off x="533" y="1974"/>
              <a:ext cx="2315" cy="1922"/>
            </a:xfrm>
            <a:custGeom>
              <a:avLst/>
              <a:gdLst/>
              <a:ahLst/>
              <a:cxnLst>
                <a:cxn ang="0">
                  <a:pos x="1157" y="0"/>
                </a:cxn>
                <a:cxn ang="0">
                  <a:pos x="0" y="1922"/>
                </a:cxn>
                <a:cxn ang="0">
                  <a:pos x="2315" y="1922"/>
                </a:cxn>
                <a:cxn ang="0">
                  <a:pos x="1157" y="0"/>
                </a:cxn>
              </a:cxnLst>
              <a:rect l="0" t="0" r="r" b="b"/>
              <a:pathLst>
                <a:path w="2315" h="1922">
                  <a:moveTo>
                    <a:pt x="1157" y="0"/>
                  </a:moveTo>
                  <a:lnTo>
                    <a:pt x="0" y="1922"/>
                  </a:lnTo>
                  <a:lnTo>
                    <a:pt x="2315" y="1922"/>
                  </a:lnTo>
                  <a:lnTo>
                    <a:pt x="1157" y="0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38026" name="Line 10"/>
            <p:cNvSpPr>
              <a:spLocks noChangeShapeType="1"/>
            </p:cNvSpPr>
            <p:nvPr/>
          </p:nvSpPr>
          <p:spPr bwMode="auto">
            <a:xfrm>
              <a:off x="1223" y="2710"/>
              <a:ext cx="942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238027" name="Line 11"/>
            <p:cNvSpPr>
              <a:spLocks noChangeShapeType="1"/>
            </p:cNvSpPr>
            <p:nvPr/>
          </p:nvSpPr>
          <p:spPr bwMode="auto">
            <a:xfrm>
              <a:off x="896" y="3258"/>
              <a:ext cx="1589" cy="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pic>
          <p:nvPicPr>
            <p:cNvPr id="144403" name="Picture 1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0" y="1336"/>
              <a:ext cx="922" cy="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4387" name="Rectangle 13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Piramide Alimenticia</a:t>
            </a:r>
          </a:p>
        </p:txBody>
      </p:sp>
      <p:sp>
        <p:nvSpPr>
          <p:cNvPr id="1238030" name="Rectangle 14"/>
          <p:cNvSpPr>
            <a:spLocks noChangeArrowheads="1"/>
          </p:cNvSpPr>
          <p:nvPr/>
        </p:nvSpPr>
        <p:spPr bwMode="auto">
          <a:xfrm>
            <a:off x="2038350" y="3124200"/>
            <a:ext cx="16319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6783" tIns="26713" rIns="66783" bIns="26713">
            <a:spAutoFit/>
          </a:bodyPr>
          <a:lstStyle/>
          <a:p>
            <a:pPr algn="ctr" eaLnBrk="0" hangingPunct="0">
              <a:lnSpc>
                <a:spcPct val="87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Carnivoro</a:t>
            </a: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1238031" name="Rectangle 15"/>
          <p:cNvSpPr>
            <a:spLocks noChangeArrowheads="1"/>
          </p:cNvSpPr>
          <p:nvPr/>
        </p:nvSpPr>
        <p:spPr bwMode="auto">
          <a:xfrm>
            <a:off x="1905000" y="4205288"/>
            <a:ext cx="16319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6783" tIns="26713" rIns="66783" bIns="26713">
            <a:spAutoFit/>
          </a:bodyPr>
          <a:lstStyle/>
          <a:p>
            <a:pPr algn="ctr" eaLnBrk="0" hangingPunct="0">
              <a:lnSpc>
                <a:spcPct val="87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Herbivoro</a:t>
            </a: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1238032" name="Rectangle 16"/>
          <p:cNvSpPr>
            <a:spLocks noChangeArrowheads="1"/>
          </p:cNvSpPr>
          <p:nvPr/>
        </p:nvSpPr>
        <p:spPr bwMode="auto">
          <a:xfrm>
            <a:off x="2133600" y="5486400"/>
            <a:ext cx="9969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6783" tIns="26713" rIns="66783" bIns="26713">
            <a:spAutoFit/>
          </a:bodyPr>
          <a:lstStyle/>
          <a:p>
            <a:pPr algn="ctr" eaLnBrk="0" hangingPunct="0">
              <a:lnSpc>
                <a:spcPct val="87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Algas</a:t>
            </a: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1238033" name="Rectangle 17"/>
          <p:cNvSpPr>
            <a:spLocks noChangeArrowheads="1"/>
          </p:cNvSpPr>
          <p:nvPr/>
        </p:nvSpPr>
        <p:spPr bwMode="auto">
          <a:xfrm>
            <a:off x="3927475" y="3124200"/>
            <a:ext cx="52260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6783" tIns="26713" rIns="66783" bIns="26713">
            <a:spAutoFit/>
          </a:bodyPr>
          <a:lstStyle/>
          <a:p>
            <a:pPr algn="ctr" eaLnBrk="0" hangingPunct="0">
              <a:lnSpc>
                <a:spcPct val="87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 lb de Herbivoro = 1 lb Carnivoro</a:t>
            </a: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1238034" name="Rectangle 18"/>
          <p:cNvSpPr>
            <a:spLocks noChangeArrowheads="1"/>
          </p:cNvSpPr>
          <p:nvPr/>
        </p:nvSpPr>
        <p:spPr bwMode="auto">
          <a:xfrm>
            <a:off x="3654425" y="4191000"/>
            <a:ext cx="50863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6783" tIns="26713" rIns="66783" bIns="26713">
            <a:spAutoFit/>
          </a:bodyPr>
          <a:lstStyle/>
          <a:p>
            <a:pPr algn="ctr" eaLnBrk="0" hangingPunct="0">
              <a:lnSpc>
                <a:spcPct val="87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lb de algas = 1 lb. de Herviboro</a:t>
            </a:r>
            <a:endParaRPr lang="en-US" sz="2400">
              <a:effectLst/>
              <a:latin typeface="Times New Roman" pitchFamily="18" charset="0"/>
            </a:endParaRPr>
          </a:p>
        </p:txBody>
      </p:sp>
      <p:sp>
        <p:nvSpPr>
          <p:cNvPr id="1238035" name="Line 19"/>
          <p:cNvSpPr>
            <a:spLocks noChangeShapeType="1"/>
          </p:cNvSpPr>
          <p:nvPr/>
        </p:nvSpPr>
        <p:spPr bwMode="auto">
          <a:xfrm>
            <a:off x="762000" y="2590800"/>
            <a:ext cx="2286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Tipos De Tractos GI</a:t>
            </a:r>
          </a:p>
        </p:txBody>
      </p:sp>
      <p:sp>
        <p:nvSpPr>
          <p:cNvPr id="123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82296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Herbivoros.</a:t>
            </a:r>
          </a:p>
          <a:p>
            <a:pPr lvl="1" eaLnBrk="1" hangingPunct="1">
              <a:defRPr/>
            </a:pPr>
            <a:r>
              <a:rPr lang="en-US" sz="2400" smtClean="0"/>
              <a:t>Estomagos pequeños e intestinos largos.</a:t>
            </a:r>
          </a:p>
          <a:p>
            <a:pPr lvl="2" eaLnBrk="1" hangingPunct="1">
              <a:defRPr/>
            </a:pPr>
            <a:r>
              <a:rPr lang="en-US" sz="1800" smtClean="0"/>
              <a:t>Tilapia.</a:t>
            </a:r>
          </a:p>
          <a:p>
            <a:pPr lvl="2" eaLnBrk="1" hangingPunct="1">
              <a:defRPr/>
            </a:pPr>
            <a:r>
              <a:rPr lang="en-US" sz="1800" smtClean="0"/>
              <a:t>Carpa.</a:t>
            </a:r>
          </a:p>
          <a:p>
            <a:pPr eaLnBrk="1" hangingPunct="1">
              <a:defRPr/>
            </a:pPr>
            <a:r>
              <a:rPr lang="en-US" smtClean="0"/>
              <a:t>Omnivores.</a:t>
            </a:r>
          </a:p>
          <a:p>
            <a:pPr lvl="1" eaLnBrk="1" hangingPunct="1">
              <a:defRPr/>
            </a:pPr>
            <a:r>
              <a:rPr lang="en-US" sz="2400" smtClean="0"/>
              <a:t>Intestino y estomago moderado.</a:t>
            </a:r>
          </a:p>
          <a:p>
            <a:pPr lvl="2" eaLnBrk="1" hangingPunct="1">
              <a:defRPr/>
            </a:pPr>
            <a:r>
              <a:rPr lang="en-US" sz="1800" smtClean="0"/>
              <a:t>Bagre.</a:t>
            </a:r>
          </a:p>
          <a:p>
            <a:pPr eaLnBrk="1" hangingPunct="1">
              <a:defRPr/>
            </a:pPr>
            <a:r>
              <a:rPr lang="en-US" smtClean="0"/>
              <a:t>Carnivoro.</a:t>
            </a:r>
          </a:p>
          <a:p>
            <a:pPr lvl="1" eaLnBrk="1" hangingPunct="1">
              <a:defRPr/>
            </a:pPr>
            <a:r>
              <a:rPr lang="en-US" sz="2400" smtClean="0"/>
              <a:t>Estomago largo e intestino pequeño.</a:t>
            </a:r>
          </a:p>
          <a:p>
            <a:pPr lvl="2" eaLnBrk="1" hangingPunct="1">
              <a:defRPr/>
            </a:pPr>
            <a:r>
              <a:rPr lang="en-US" sz="1800" smtClean="0"/>
              <a:t>Trucha.</a:t>
            </a:r>
          </a:p>
          <a:p>
            <a:pPr lvl="2" eaLnBrk="1" hangingPunct="1">
              <a:defRPr/>
            </a:pPr>
            <a:r>
              <a:rPr lang="en-US" sz="1800" smtClean="0"/>
              <a:t>Striped bass.</a:t>
            </a:r>
          </a:p>
          <a:p>
            <a:pPr eaLnBrk="1" hangingPunct="1">
              <a:defRPr/>
            </a:pPr>
            <a:r>
              <a:rPr lang="en-US" smtClean="0"/>
              <a:t>Invertebrados:</a:t>
            </a:r>
          </a:p>
          <a:p>
            <a:pPr lvl="1" eaLnBrk="1" hangingPunct="1">
              <a:defRPr/>
            </a:pPr>
            <a:r>
              <a:rPr lang="en-US" sz="2400" smtClean="0"/>
              <a:t>Depende.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Destino De Alimento</a:t>
            </a:r>
          </a:p>
        </p:txBody>
      </p:sp>
      <p:pic>
        <p:nvPicPr>
          <p:cNvPr id="146435" name="Picture 3" descr="aliment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Destino De Alimento</a:t>
            </a:r>
          </a:p>
        </p:txBody>
      </p:sp>
      <p:sp>
        <p:nvSpPr>
          <p:cNvPr id="124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8180388" cy="46132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E. Bruta: Calorias que consume el animal (no importa calidad).</a:t>
            </a:r>
          </a:p>
          <a:p>
            <a:pPr lvl="1" eaLnBrk="1" hangingPunct="1">
              <a:defRPr/>
            </a:pPr>
            <a:r>
              <a:rPr lang="en-US" sz="2400" smtClean="0"/>
              <a:t>E. Fecal: Es la energía no absorbida.</a:t>
            </a:r>
          </a:p>
          <a:p>
            <a:pPr lvl="1" eaLnBrk="1" hangingPunct="1">
              <a:defRPr/>
            </a:pPr>
            <a:r>
              <a:rPr lang="en-US" sz="2400" smtClean="0"/>
              <a:t>E. Digerible: Energía absorbida del alimento.</a:t>
            </a:r>
          </a:p>
          <a:p>
            <a:pPr lvl="2" eaLnBrk="1" hangingPunct="1">
              <a:defRPr/>
            </a:pPr>
            <a:r>
              <a:rPr lang="en-US" sz="1800" smtClean="0"/>
              <a:t>E. Excreción: Orine, branquias piel, etc.</a:t>
            </a:r>
          </a:p>
          <a:p>
            <a:pPr lvl="2" eaLnBrk="1" hangingPunct="1">
              <a:defRPr/>
            </a:pPr>
            <a:r>
              <a:rPr lang="en-US" sz="1800" smtClean="0"/>
              <a:t>E. Metabolizable: Es la que le queda al organismo para sus demandas de Energía y crecer.</a:t>
            </a:r>
          </a:p>
          <a:p>
            <a:pPr lvl="2" eaLnBrk="1" hangingPunct="1">
              <a:defRPr/>
            </a:pPr>
            <a:endParaRPr lang="en-US" sz="1800" smtClean="0"/>
          </a:p>
        </p:txBody>
      </p:sp>
    </p:spTree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Destino de Nitrogeno y</a:t>
            </a:r>
            <a:br>
              <a:rPr lang="en-US" smtClean="0"/>
            </a:br>
            <a:r>
              <a:rPr lang="en-US" smtClean="0"/>
              <a:t>Fosforo de Alimento</a:t>
            </a:r>
          </a:p>
        </p:txBody>
      </p:sp>
      <p:sp>
        <p:nvSpPr>
          <p:cNvPr id="1242115" name="Rectangle 3"/>
          <p:cNvSpPr>
            <a:spLocks noChangeArrowheads="1"/>
          </p:cNvSpPr>
          <p:nvPr/>
        </p:nvSpPr>
        <p:spPr bwMode="auto">
          <a:xfrm>
            <a:off x="71438" y="0"/>
            <a:ext cx="0" cy="80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pic>
        <p:nvPicPr>
          <p:cNvPr id="148484" name="Picture 4" descr="yperc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260169"/>
              </a:clrFrom>
              <a:clrTo>
                <a:srgbClr val="26016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2667000"/>
            <a:ext cx="3429000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7010400" y="1905000"/>
            <a:ext cx="1149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Aplicado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100% 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100% P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1800" b="1">
              <a:solidFill>
                <a:schemeClr val="tx2"/>
              </a:solidFill>
              <a:effectLst/>
            </a:endParaRP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1593850" y="1828800"/>
            <a:ext cx="1162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Retenido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30% 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32% P</a:t>
            </a:r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6305550" y="5103813"/>
            <a:ext cx="1212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Disolvido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87% 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10-40% P</a:t>
            </a: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1752600" y="5133975"/>
            <a:ext cx="1187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Solidos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13% 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60-90% P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1800" b="1">
              <a:solidFill>
                <a:schemeClr val="tx2"/>
              </a:solidFill>
              <a:effectLst/>
            </a:endParaRPr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4178300" y="5105400"/>
            <a:ext cx="1212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Efluentes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70% 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>
                <a:solidFill>
                  <a:schemeClr val="tx2"/>
                </a:solidFill>
                <a:effectLst/>
              </a:rPr>
              <a:t>68% P</a:t>
            </a:r>
          </a:p>
        </p:txBody>
      </p:sp>
      <p:sp>
        <p:nvSpPr>
          <p:cNvPr id="1242122" name="Line 10"/>
          <p:cNvSpPr>
            <a:spLocks noChangeShapeType="1"/>
          </p:cNvSpPr>
          <p:nvPr/>
        </p:nvSpPr>
        <p:spPr bwMode="auto">
          <a:xfrm flipH="1">
            <a:off x="6019800" y="2362200"/>
            <a:ext cx="990600" cy="9906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242123" name="Line 11"/>
          <p:cNvSpPr>
            <a:spLocks noChangeShapeType="1"/>
          </p:cNvSpPr>
          <p:nvPr/>
        </p:nvSpPr>
        <p:spPr bwMode="auto">
          <a:xfrm flipH="1">
            <a:off x="5105400" y="4191000"/>
            <a:ext cx="685800" cy="685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242124" name="Line 12"/>
          <p:cNvSpPr>
            <a:spLocks noChangeShapeType="1"/>
          </p:cNvSpPr>
          <p:nvPr/>
        </p:nvSpPr>
        <p:spPr bwMode="auto">
          <a:xfrm flipH="1">
            <a:off x="5105400" y="3886200"/>
            <a:ext cx="304800" cy="11430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242125" name="Line 13"/>
          <p:cNvSpPr>
            <a:spLocks noChangeShapeType="1"/>
          </p:cNvSpPr>
          <p:nvPr/>
        </p:nvSpPr>
        <p:spPr bwMode="auto">
          <a:xfrm>
            <a:off x="4114800" y="3886200"/>
            <a:ext cx="304800" cy="11430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242126" name="Line 14"/>
          <p:cNvSpPr>
            <a:spLocks noChangeShapeType="1"/>
          </p:cNvSpPr>
          <p:nvPr/>
        </p:nvSpPr>
        <p:spPr bwMode="auto">
          <a:xfrm flipH="1">
            <a:off x="2819400" y="5562600"/>
            <a:ext cx="1447800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242127" name="Line 15"/>
          <p:cNvSpPr>
            <a:spLocks noChangeShapeType="1"/>
          </p:cNvSpPr>
          <p:nvPr/>
        </p:nvSpPr>
        <p:spPr bwMode="auto">
          <a:xfrm>
            <a:off x="5257800" y="5562600"/>
            <a:ext cx="1143000" cy="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sp>
        <p:nvSpPr>
          <p:cNvPr id="1242128" name="Line 16"/>
          <p:cNvSpPr>
            <a:spLocks noChangeShapeType="1"/>
          </p:cNvSpPr>
          <p:nvPr/>
        </p:nvSpPr>
        <p:spPr bwMode="auto">
          <a:xfrm>
            <a:off x="2514600" y="2438400"/>
            <a:ext cx="762000" cy="762000"/>
          </a:xfrm>
          <a:prstGeom prst="line">
            <a:avLst/>
          </a:prstGeom>
          <a:noFill/>
          <a:ln w="15875">
            <a:solidFill>
              <a:schemeClr val="tx2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Carbohidratos</a:t>
            </a:r>
          </a:p>
        </p:txBody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8486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</a:t>
            </a:r>
            <a:r>
              <a:rPr lang="es-ES_tradnl" sz="2800" baseline="-25000" smtClean="0"/>
              <a:t>n</a:t>
            </a:r>
            <a:r>
              <a:rPr lang="es-ES_tradnl" sz="2800" smtClean="0"/>
              <a:t> (H</a:t>
            </a:r>
            <a:r>
              <a:rPr lang="es-ES_tradnl" sz="2800" baseline="-25000" smtClean="0"/>
              <a:t>2</a:t>
            </a:r>
            <a:r>
              <a:rPr lang="es-ES_tradnl" sz="2800" smtClean="0"/>
              <a:t>O)</a:t>
            </a:r>
            <a:r>
              <a:rPr lang="es-ES_tradnl" sz="2800" baseline="-25000" smtClean="0"/>
              <a:t>m</a:t>
            </a:r>
            <a:r>
              <a:rPr lang="es-ES_tradnl" sz="2800" smtClean="0"/>
              <a:t>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</a:t>
            </a:r>
            <a:r>
              <a:rPr lang="es-ES_tradnl" sz="2800" smtClean="0"/>
              <a:t>rincipal función es como fuente de energía.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</a:t>
            </a:r>
            <a:r>
              <a:rPr lang="es-ES_tradnl" sz="2800" smtClean="0"/>
              <a:t>lgunos sirven de base para la síntesis de otros nutrientes.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esenciales pero son energía barata.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Cantidad máxima aceptable de carbohidratos varía de especie a especie.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Tipo de carbohidrato mas importante que cantidad.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Almidones,Polisacaridos.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Monosacaridos,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Fibra.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Fuente: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Natural o agregado</a:t>
            </a:r>
          </a:p>
        </p:txBody>
      </p:sp>
    </p:spTree>
  </p:cSld>
  <p:clrMapOvr>
    <a:masterClrMapping/>
  </p:clrMapOvr>
  <p:transition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Carbohidratos</a:t>
            </a:r>
          </a:p>
        </p:txBody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066800"/>
            <a:ext cx="7745412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TIPOS:	</a:t>
            </a:r>
          </a:p>
          <a:p>
            <a:pPr lvl="1" eaLnBrk="1" hangingPunct="1">
              <a:defRPr/>
            </a:pPr>
            <a:r>
              <a:rPr lang="en-US" sz="2400" smtClean="0"/>
              <a:t>Monosacáridos no sirven penaeidos o algunos peces. </a:t>
            </a:r>
          </a:p>
          <a:p>
            <a:pPr lvl="1" eaLnBrk="1" hangingPunct="1">
              <a:defRPr/>
            </a:pPr>
            <a:r>
              <a:rPr lang="en-US" sz="2400" smtClean="0"/>
              <a:t>Fibra Aprovechada por vacas VIA BACTERIAS y pocos monogástricos. pH importante.</a:t>
            </a:r>
          </a:p>
          <a:p>
            <a:pPr eaLnBrk="1" hangingPunct="1">
              <a:defRPr/>
            </a:pPr>
            <a:r>
              <a:rPr lang="en-US" sz="2800" smtClean="0"/>
              <a:t>Peces y camarones tienen poco control sobre niveles de glucosa:</a:t>
            </a:r>
          </a:p>
          <a:p>
            <a:pPr lvl="1" eaLnBrk="1" hangingPunct="1">
              <a:defRPr/>
            </a:pPr>
            <a:r>
              <a:rPr lang="en-US" sz="2400" smtClean="0"/>
              <a:t>Despues de ingestion de glucosa, los niveles en la sangre suben rapidamente, pero demoran en bajar.</a:t>
            </a:r>
          </a:p>
          <a:p>
            <a:pPr eaLnBrk="1" hangingPunct="1">
              <a:defRPr/>
            </a:pPr>
            <a:r>
              <a:rPr lang="en-US" sz="2800" smtClean="0"/>
              <a:t>Monosacáridos :regulación bacterias/ fertilización.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Lípidos o Grasas</a:t>
            </a:r>
          </a:p>
        </p:txBody>
      </p:sp>
      <p:sp>
        <p:nvSpPr>
          <p:cNvPr id="1245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6106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F</a:t>
            </a:r>
            <a:r>
              <a:rPr lang="es-ES_tradnl" sz="2800" smtClean="0"/>
              <a:t>orman parte tejidos animales y vegetales</a:t>
            </a:r>
            <a:r>
              <a:rPr lang="en-US" sz="2800" smtClean="0"/>
              <a:t>,</a:t>
            </a:r>
            <a:r>
              <a:rPr lang="es-ES_tradnl" sz="2800" smtClean="0"/>
              <a:t> insolubles en agua y solubles en </a:t>
            </a:r>
            <a:r>
              <a:rPr lang="en-US" sz="2800" smtClean="0"/>
              <a:t>é</a:t>
            </a:r>
            <a:r>
              <a:rPr lang="es-ES_tradnl" sz="2800" smtClean="0"/>
              <a:t>ter.</a:t>
            </a: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A</a:t>
            </a:r>
            <a:r>
              <a:rPr lang="es-ES_tradnl" sz="2800" smtClean="0"/>
              <a:t>cidos grasos</a:t>
            </a:r>
            <a:r>
              <a:rPr lang="en-US" sz="2800" smtClean="0"/>
              <a:t>:</a:t>
            </a:r>
            <a:r>
              <a:rPr lang="es-ES_tradnl" sz="2800" smtClean="0"/>
              <a:t> fuente energía</a:t>
            </a:r>
            <a:r>
              <a:rPr lang="en-US" sz="2800" smtClean="0"/>
              <a:t>y </a:t>
            </a:r>
            <a:r>
              <a:rPr lang="es-ES_tradnl" sz="2800" smtClean="0"/>
              <a:t>nutriente esencial</a:t>
            </a:r>
            <a:r>
              <a:rPr lang="en-US" sz="2800" smtClean="0"/>
              <a:t>.</a:t>
            </a:r>
          </a:p>
          <a:p>
            <a:pPr eaLnBrk="1" hangingPunct="1">
              <a:defRPr/>
            </a:pPr>
            <a:r>
              <a:rPr lang="en-US" sz="2800" smtClean="0"/>
              <a:t>Indispensables formar membranas y sintesis de hormonas y desarrollo sexual:</a:t>
            </a:r>
          </a:p>
          <a:p>
            <a:pPr lvl="1" eaLnBrk="1" hangingPunct="1">
              <a:defRPr/>
            </a:pPr>
            <a:r>
              <a:rPr lang="en-US" sz="2000" smtClean="0"/>
              <a:t>Colesterol.</a:t>
            </a:r>
          </a:p>
          <a:p>
            <a:pPr lvl="1" eaLnBrk="1" hangingPunct="1">
              <a:defRPr/>
            </a:pPr>
            <a:r>
              <a:rPr lang="en-US" sz="2000" smtClean="0"/>
              <a:t>Fosfolipidos.</a:t>
            </a:r>
          </a:p>
          <a:p>
            <a:pPr lvl="1" eaLnBrk="1" hangingPunct="1">
              <a:defRPr/>
            </a:pPr>
            <a:r>
              <a:rPr lang="en-US" sz="2000" smtClean="0"/>
              <a:t>Acidos grasos:</a:t>
            </a:r>
          </a:p>
          <a:p>
            <a:pPr lvl="2" eaLnBrk="1" hangingPunct="1">
              <a:defRPr/>
            </a:pPr>
            <a:r>
              <a:rPr lang="en-US" sz="1600" smtClean="0"/>
              <a:t>SW : eicosapentanoico: 20:5</a:t>
            </a:r>
            <a:r>
              <a:rPr lang="en-US" sz="1600" smtClean="0">
                <a:latin typeface="Symbol" pitchFamily="18" charset="2"/>
              </a:rPr>
              <a:t>w</a:t>
            </a:r>
            <a:r>
              <a:rPr lang="en-US" sz="1600" smtClean="0"/>
              <a:t>3y  docosahexanoico:22 :6</a:t>
            </a:r>
            <a:r>
              <a:rPr lang="en-US" sz="1600" smtClean="0">
                <a:latin typeface="Symbol" pitchFamily="18" charset="2"/>
              </a:rPr>
              <a:t>w</a:t>
            </a:r>
            <a:r>
              <a:rPr lang="en-US" sz="1600" smtClean="0"/>
              <a:t>3.</a:t>
            </a:r>
          </a:p>
          <a:p>
            <a:pPr lvl="2" eaLnBrk="1" hangingPunct="1">
              <a:defRPr/>
            </a:pPr>
            <a:r>
              <a:rPr lang="en-US" sz="1600" smtClean="0"/>
              <a:t>FW: linoleico: 18:2ω6, linolenico: 18:3ω3,</a:t>
            </a:r>
          </a:p>
          <a:p>
            <a:pPr eaLnBrk="1" hangingPunct="1">
              <a:defRPr/>
            </a:pPr>
            <a:r>
              <a:rPr lang="en-US" sz="2800" smtClean="0"/>
              <a:t>Doble energia que proteinas y carbohidratos.</a:t>
            </a:r>
          </a:p>
          <a:p>
            <a:pPr eaLnBrk="1" hangingPunct="1">
              <a:defRPr/>
            </a:pPr>
            <a:r>
              <a:rPr lang="en-US" sz="2800" smtClean="0"/>
              <a:t>Mas importante en algunas dietas que proteinas</a:t>
            </a:r>
          </a:p>
          <a:p>
            <a:pPr eaLnBrk="1" hangingPunct="1">
              <a:defRPr/>
            </a:pPr>
            <a:r>
              <a:rPr lang="en-US" sz="2800" smtClean="0"/>
              <a:t>Fuente: Natural o agregado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Proteínas</a:t>
            </a:r>
          </a:p>
        </p:txBody>
      </p:sp>
      <p:sp>
        <p:nvSpPr>
          <p:cNvPr id="124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610600" cy="6019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Unión aminoácidos mediante enlaces péptidos.</a:t>
            </a:r>
          </a:p>
          <a:p>
            <a:pPr eaLnBrk="1" hangingPunct="1">
              <a:defRPr/>
            </a:pPr>
            <a:r>
              <a:rPr lang="en-US" sz="2800" smtClean="0"/>
              <a:t>Necesarias formar tejidos, pcpalmente musculo.</a:t>
            </a:r>
          </a:p>
          <a:p>
            <a:pPr eaLnBrk="1" hangingPunct="1">
              <a:defRPr/>
            </a:pPr>
            <a:r>
              <a:rPr lang="en-US" sz="2800" smtClean="0"/>
              <a:t>Pueden ser usados como fuente de energía si no tienen composición correcta, pero no son eficientes. Necesitan energía para metabolizarse.</a:t>
            </a:r>
          </a:p>
          <a:p>
            <a:pPr eaLnBrk="1" hangingPunct="1">
              <a:defRPr/>
            </a:pPr>
            <a:r>
              <a:rPr lang="en-US" sz="2800" smtClean="0"/>
              <a:t>Exceso en dieta:</a:t>
            </a:r>
          </a:p>
          <a:p>
            <a:pPr lvl="1" eaLnBrk="1" hangingPunct="1">
              <a:defRPr/>
            </a:pPr>
            <a:r>
              <a:rPr lang="en-US" sz="2400" smtClean="0"/>
              <a:t>Daño al higado.</a:t>
            </a:r>
          </a:p>
          <a:p>
            <a:pPr lvl="1" eaLnBrk="1" hangingPunct="1">
              <a:defRPr/>
            </a:pPr>
            <a:r>
              <a:rPr lang="en-US" sz="2400" smtClean="0"/>
              <a:t>Gota, acumulacion de N.</a:t>
            </a:r>
          </a:p>
          <a:p>
            <a:pPr lvl="1" eaLnBrk="1" hangingPunct="1">
              <a:defRPr/>
            </a:pPr>
            <a:r>
              <a:rPr lang="en-US" sz="2400" smtClean="0"/>
              <a:t>Mayor excreción de amonia.</a:t>
            </a:r>
          </a:p>
          <a:p>
            <a:pPr lvl="1" eaLnBrk="1" hangingPunct="1">
              <a:defRPr/>
            </a:pPr>
            <a:r>
              <a:rPr lang="en-US" sz="2400" smtClean="0"/>
              <a:t>Aumento en costo.</a:t>
            </a:r>
          </a:p>
          <a:p>
            <a:pPr eaLnBrk="1" hangingPunct="1">
              <a:defRPr/>
            </a:pPr>
            <a:r>
              <a:rPr lang="en-US" sz="2800" smtClean="0"/>
              <a:t>Parte de dieta que mas se le para bola por costo.</a:t>
            </a:r>
          </a:p>
          <a:p>
            <a:pPr lvl="1" eaLnBrk="1" hangingPunct="1">
              <a:defRPr/>
            </a:pPr>
            <a:r>
              <a:rPr lang="en-US" sz="2400" smtClean="0"/>
              <a:t>Talvez no es lo mejor.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Efectos en Otros Parametros</a:t>
            </a:r>
            <a:endParaRPr lang="es-ES_tradnl" smtClean="0"/>
          </a:p>
        </p:txBody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5800"/>
            <a:ext cx="82296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 los dos ejemplos anteriores, por cuestiones didacticas, se consideraba situaciones ideales.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 el primero, los costos fijos y variables se comportaban de forma teorica.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 el segundo, la densidad de siembra, no afectaba los parametros de cultivo.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 realidad, como hemos visto, estas variables estan interconectadas. No existe receta unica para cultivo intensivo, lo que da infinidad de combinaciones de resultados.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Meta es lograr estrategia que optimice rendimiento financiero para condiciones (costos, tecnologia, ambiente, mercado, especie, etc) existentes.</a:t>
            </a:r>
          </a:p>
        </p:txBody>
      </p:sp>
    </p:spTree>
  </p:cSld>
  <p:clrMapOvr>
    <a:masterClrMapping/>
  </p:clrMapOvr>
  <p:transition spd="slow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Proteínas</a:t>
            </a:r>
          </a:p>
        </p:txBody>
      </p:sp>
      <p:sp>
        <p:nvSpPr>
          <p:cNvPr id="1247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8915400" cy="6400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Dificil de determinar (Control Calidad).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Camarones: </a:t>
            </a:r>
            <a:r>
              <a:rPr lang="es-ES_tradnl" sz="2800" smtClean="0"/>
              <a:t>10 aminoácidos esenciales</a:t>
            </a:r>
            <a:r>
              <a:rPr lang="en-US" sz="2800" smtClean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000" smtClean="0"/>
              <a:t>Arginina</a:t>
            </a:r>
            <a:r>
              <a:rPr lang="en-US" sz="2000" smtClean="0"/>
              <a:t>, </a:t>
            </a:r>
            <a:r>
              <a:rPr lang="es-ES_tradnl" sz="2000" b="1" smtClean="0">
                <a:solidFill>
                  <a:srgbClr val="FFFF00"/>
                </a:solidFill>
              </a:rPr>
              <a:t>metionina</a:t>
            </a:r>
            <a:r>
              <a:rPr lang="es-ES_tradnl" sz="2000" smtClean="0"/>
              <a:t>, valina, treonina, isoleucina, leucina, </a:t>
            </a:r>
            <a:r>
              <a:rPr lang="es-ES_tradnl" sz="2000" b="1" smtClean="0">
                <a:solidFill>
                  <a:srgbClr val="FFFF00"/>
                </a:solidFill>
              </a:rPr>
              <a:t>lisina</a:t>
            </a:r>
            <a:r>
              <a:rPr lang="es-ES_tradnl" sz="2000" smtClean="0"/>
              <a:t>, histidina, fenilanina y triptofano.</a:t>
            </a:r>
            <a:endParaRPr lang="en-US" sz="20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16% de la proteína en un balanceado es 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Composicoón/ origen de proteina mas importante que cantidad proteina.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Arroz con menestra vs carne.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Camarón necesita menos proteina pero de mejor calidad que antes pensado.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Nuevos sistemas aumentasn proteina bruta en piscinas reciclando nitrogeno.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% proteina dependiente de edad: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smtClean="0"/>
              <a:t>Sube?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smtClean="0"/>
              <a:t>Baja?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Fuente:????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Vitaminas</a:t>
            </a:r>
            <a:endParaRPr lang="en-US" smtClean="0"/>
          </a:p>
        </p:txBody>
      </p:sp>
      <p:sp>
        <p:nvSpPr>
          <p:cNvPr id="1248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762000"/>
            <a:ext cx="7924800" cy="6096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Microelementos necesarios para regulación en animales:</a:t>
            </a:r>
          </a:p>
          <a:p>
            <a:pPr lvl="1" eaLnBrk="1" hangingPunct="1">
              <a:defRPr/>
            </a:pPr>
            <a:r>
              <a:rPr lang="en-US" sz="2400" smtClean="0"/>
              <a:t>Algunas pueden ser sintetizadas.</a:t>
            </a:r>
          </a:p>
          <a:p>
            <a:pPr lvl="1" eaLnBrk="1" hangingPunct="1">
              <a:defRPr/>
            </a:pPr>
            <a:r>
              <a:rPr lang="en-US" sz="2400" smtClean="0"/>
              <a:t>Otras no.</a:t>
            </a:r>
          </a:p>
          <a:p>
            <a:pPr eaLnBrk="1" hangingPunct="1">
              <a:defRPr/>
            </a:pPr>
            <a:r>
              <a:rPr lang="en-US" sz="2800" smtClean="0"/>
              <a:t>Larvas Penaeidos necesitan vitamina:</a:t>
            </a:r>
          </a:p>
          <a:p>
            <a:pPr lvl="1" eaLnBrk="1" hangingPunct="1">
              <a:defRPr/>
            </a:pPr>
            <a:r>
              <a:rPr lang="en-US" sz="2400" smtClean="0"/>
              <a:t>E, ácido nicotínico, colina, piridoxina, biotina, ácido fólico, ácido ascórbico, cianocobalamina, vitamina D, inositol, riboflavina, </a:t>
            </a:r>
            <a:r>
              <a:rPr lang="en-US" sz="2400" smtClean="0">
                <a:solidFill>
                  <a:srgbClr val="FFFF00"/>
                </a:solidFill>
              </a:rPr>
              <a:t>tiamina </a:t>
            </a:r>
            <a:r>
              <a:rPr lang="en-US" sz="2400" smtClean="0"/>
              <a:t>y β-caroteno.</a:t>
            </a:r>
          </a:p>
          <a:p>
            <a:pPr eaLnBrk="1" hangingPunct="1">
              <a:defRPr/>
            </a:pPr>
            <a:r>
              <a:rPr lang="en-US" sz="2800" smtClean="0"/>
              <a:t>Falta resulta en retraso en metamorfosis y en altas mortalidades en desarrollo larval.</a:t>
            </a:r>
          </a:p>
          <a:p>
            <a:pPr eaLnBrk="1" hangingPunct="1">
              <a:defRPr/>
            </a:pPr>
            <a:r>
              <a:rPr lang="en-US" sz="2800" smtClean="0"/>
              <a:t>Falta Vitamina C causa deformidad en esqueleto de peces</a:t>
            </a:r>
          </a:p>
          <a:p>
            <a:pPr eaLnBrk="1" hangingPunct="1">
              <a:defRPr/>
            </a:pPr>
            <a:r>
              <a:rPr lang="en-US" sz="2800" smtClean="0"/>
              <a:t>Fuentes: Natural o Artificial</a:t>
            </a:r>
          </a:p>
        </p:txBody>
      </p:sp>
    </p:spTree>
  </p:cSld>
  <p:clrMapOvr>
    <a:masterClrMapping/>
  </p:clrMapOvr>
  <p:transition spd="med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</a:t>
            </a:r>
            <a:r>
              <a:rPr lang="es-ES_tradnl" smtClean="0"/>
              <a:t>inerales</a:t>
            </a:r>
            <a:endParaRPr lang="en-US" smtClean="0"/>
          </a:p>
        </p:txBody>
      </p:sp>
      <p:sp>
        <p:nvSpPr>
          <p:cNvPr id="124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Animales acuáticos absorven minerales de agua.</a:t>
            </a:r>
          </a:p>
          <a:p>
            <a:pPr eaLnBrk="1" hangingPunct="1">
              <a:defRPr/>
            </a:pPr>
            <a:r>
              <a:rPr lang="en-US" smtClean="0"/>
              <a:t>Crustáceos, necesitan otra fuente por perdida en muda.</a:t>
            </a:r>
          </a:p>
          <a:p>
            <a:pPr eaLnBrk="1" hangingPunct="1">
              <a:defRPr/>
            </a:pPr>
            <a:r>
              <a:rPr lang="en-US" smtClean="0"/>
              <a:t>Penaeidos requerimientos en dieta fósforo, potasio y metales trazas, pero no calcio, magnesio ni hierro.</a:t>
            </a:r>
          </a:p>
          <a:p>
            <a:pPr eaLnBrk="1" hangingPunct="1">
              <a:defRPr/>
            </a:pPr>
            <a:r>
              <a:rPr lang="en-US" smtClean="0"/>
              <a:t>Ca absorve del agua.</a:t>
            </a:r>
          </a:p>
        </p:txBody>
      </p:sp>
    </p:spTree>
  </p:cSld>
  <p:clrMapOvr>
    <a:masterClrMapping/>
  </p:clrMapOvr>
  <p:transition spd="med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</a:t>
            </a:r>
            <a:r>
              <a:rPr lang="es-ES_tradnl" smtClean="0"/>
              <a:t>inerales</a:t>
            </a:r>
            <a:endParaRPr lang="en-US" smtClean="0"/>
          </a:p>
        </p:txBody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6868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Ca y P son los mas importantes.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Están en relación: en el pez. Mayor parte en piel, escamas y esqueleto.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Ca puede ser absorbido directamente de agua, pero P necesita venir de dieta. Por lo que es mas importante incluir en la dieta 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 = 0.4% dieta.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  = 0.1 % dieta.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Comercialmente se usa el dicalcio fosfato al 1%.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Otros minerales que se incluyen como trazas: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Mg, Fe, I, Se Zn, Cu, Mn, Na, K, Cl, Cr.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mtClean="0"/>
          </a:p>
        </p:txBody>
      </p:sp>
    </p:spTree>
  </p:cSld>
  <p:clrMapOvr>
    <a:masterClrMapping/>
  </p:clrMapOvr>
  <p:transition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Alimentación</a:t>
            </a: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62000"/>
            <a:ext cx="8104188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Es el mayor elemento del costo.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Exceso de alimento eleva el costo y deteriora la calidad del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En sistemas intensivos el alimento provee la totalidad de los nutrientes requeridos.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Es importante el correcto balance de aminoácidos, vitaminas y ácidos grasos.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Alimentar por tabla, ó,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smtClean="0"/>
              <a:t>Alimentar de acuerdo al consumo.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Camarones: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Comederos Totales.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Comederos Control.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Peces: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Alimentadores por demanda.</a:t>
            </a:r>
            <a:endParaRPr lang="es-ES_tradnl" sz="2000" smtClean="0"/>
          </a:p>
        </p:txBody>
      </p:sp>
    </p:spTree>
  </p:cSld>
  <p:clrMapOvr>
    <a:masterClrMapping/>
  </p:clrMapOvr>
  <p:transition spd="med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Destino del alimento</a:t>
            </a:r>
            <a:endParaRPr lang="en-US" smtClean="0"/>
          </a:p>
        </p:txBody>
      </p:sp>
      <p:pic>
        <p:nvPicPr>
          <p:cNvPr id="158723" name="Picture 3" descr="C:\My Documents\M Grillo\alimento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Comederos Camaron</a:t>
            </a:r>
            <a:endParaRPr lang="es-ES_tradnl" smtClean="0"/>
          </a:p>
        </p:txBody>
      </p:sp>
      <p:sp>
        <p:nvSpPr>
          <p:cNvPr id="113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066800"/>
            <a:ext cx="7772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1a Semana: Dispersión desde la orilla.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2a Semana: Dispersión en canoa.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3a Semana: Colocación comederos (10-20/Ha).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3 días: 50% Alimento en 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Después de 4to día: 100% en 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No se disminuye cantidad por demanda.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4a Semana: 30 - 50 Comederos / Ha.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100% Alimento en Comederos.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100% Dosificado por demanda.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mtClean="0"/>
          </a:p>
        </p:txBody>
      </p:sp>
    </p:spTree>
  </p:cSld>
  <p:clrMapOvr>
    <a:masterClrMapping/>
  </p:clrMapOvr>
  <p:transition spd="med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Alimentacion</a:t>
            </a:r>
            <a:endParaRPr lang="es-ES_tradnl" smtClean="0"/>
          </a:p>
        </p:txBody>
      </p:sp>
      <p:sp>
        <p:nvSpPr>
          <p:cNvPr id="114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524000"/>
            <a:ext cx="7772400" cy="4537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Frecuencia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2 veces / día las primeras 3 semanas.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3 veces / día el resto del ciclo. (mañana, tarde y Noche).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% en cada dosis de acuerdo a demanda.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Mayor frecuencia = Mayor costo M.O., pero mayor % consumo optimo = mayor crecimiento = menor FCR.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Cantidad &lt; 2kg/ com. / dosis, o se aumenta Número de  Comederos.</a:t>
            </a:r>
          </a:p>
        </p:txBody>
      </p:sp>
    </p:spTree>
  </p:cSld>
  <p:clrMapOvr>
    <a:masterClrMapping/>
  </p:clrMapOvr>
  <p:transition spd="med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Relación Alimentación </a:t>
            </a:r>
            <a:r>
              <a:rPr lang="en-US" smtClean="0"/>
              <a:t>v</a:t>
            </a:r>
            <a:r>
              <a:rPr lang="es-ES_tradnl" smtClean="0"/>
              <a:t>s. FCR</a:t>
            </a:r>
          </a:p>
        </p:txBody>
      </p:sp>
      <p:graphicFrame>
        <p:nvGraphicFramePr>
          <p:cNvPr id="15362" name="Object 3"/>
          <p:cNvGraphicFramePr>
            <a:graphicFrameLocks noChangeAspect="1"/>
          </p:cNvGraphicFramePr>
          <p:nvPr>
            <p:ph type="chart" idx="1"/>
          </p:nvPr>
        </p:nvGraphicFramePr>
        <p:xfrm>
          <a:off x="201613" y="1427163"/>
          <a:ext cx="8942387" cy="5278437"/>
        </p:xfrm>
        <a:graphic>
          <a:graphicData uri="http://schemas.openxmlformats.org/presentationml/2006/ole">
            <p:oleObj spid="_x0000_s15362" name="Chart" r:id="rId4" imgW="7086961" imgH="3715112" progId="Excel.Chart.8">
              <p:embed/>
            </p:oleObj>
          </a:graphicData>
        </a:graphic>
      </p:graphicFrame>
    </p:spTree>
  </p:cSld>
  <p:clrMapOvr>
    <a:masterClrMapping/>
  </p:clrMapOvr>
  <p:transition spd="med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Variacion </a:t>
            </a:r>
            <a:r>
              <a:rPr lang="es-ES_tradnl" smtClean="0"/>
              <a:t>Alimentación</a:t>
            </a:r>
          </a:p>
        </p:txBody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762000"/>
            <a:ext cx="7974012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En Camaron, c</a:t>
            </a:r>
            <a:r>
              <a:rPr lang="es-ES_tradnl" smtClean="0"/>
              <a:t>onsumo aumenta y disminuye rápidamente.Relacionado con ciclos de luna / marea:</a:t>
            </a:r>
          </a:p>
          <a:p>
            <a:pPr lvl="1" eaLnBrk="1" hangingPunct="1">
              <a:defRPr/>
            </a:pPr>
            <a:r>
              <a:rPr lang="en-US" smtClean="0"/>
              <a:t>4</a:t>
            </a:r>
            <a:r>
              <a:rPr lang="es-ES_tradnl" smtClean="0"/>
              <a:t> – </a:t>
            </a:r>
            <a:r>
              <a:rPr lang="en-US" smtClean="0"/>
              <a:t>300</a:t>
            </a:r>
            <a:r>
              <a:rPr lang="es-ES_tradnl" smtClean="0"/>
              <a:t> Kg./Ha/día.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Efectos en Otros Parametros</a:t>
            </a:r>
            <a:endParaRPr lang="es-ES_tradnl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2117725" y="762000"/>
          <a:ext cx="4968875" cy="5943600"/>
        </p:xfrm>
        <a:graphic>
          <a:graphicData uri="http://schemas.openxmlformats.org/presentationml/2006/ole">
            <p:oleObj spid="_x0000_s7170" name="Worksheet" r:id="rId3" imgW="2962566" imgH="3543728" progId="Excel.Shee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Comederos </a:t>
            </a:r>
            <a:r>
              <a:rPr lang="en-US" smtClean="0"/>
              <a:t>v</a:t>
            </a:r>
            <a:r>
              <a:rPr lang="es-ES_tradnl" smtClean="0"/>
              <a:t>s. Tablas?</a:t>
            </a:r>
          </a:p>
        </p:txBody>
      </p:sp>
      <p:sp>
        <p:nvSpPr>
          <p:cNvPr id="114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9154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Dosis de alimento fija en mejor de los casos desperdicia 45% del tiempo y subalimenta 45% del tiempo. Solo 10% se da alimentación correcta. </a:t>
            </a:r>
          </a:p>
          <a:p>
            <a:pPr eaLnBrk="1" hangingPunct="1">
              <a:defRPr/>
            </a:pPr>
            <a:r>
              <a:rPr lang="es-ES_tradnl" sz="2800" smtClean="0"/>
              <a:t>Incertidumbre en estimación de población aumenta este error.</a:t>
            </a:r>
          </a:p>
          <a:p>
            <a:pPr eaLnBrk="1" hangingPunct="1">
              <a:defRPr/>
            </a:pPr>
            <a:r>
              <a:rPr lang="es-ES_tradnl" sz="2800" smtClean="0"/>
              <a:t>Incremento del costo y deterioro del suelo hace imprescindible uso de comederos.</a:t>
            </a:r>
          </a:p>
          <a:p>
            <a:pPr eaLnBrk="1" hangingPunct="1">
              <a:defRPr/>
            </a:pPr>
            <a:r>
              <a:rPr lang="es-ES_tradnl" sz="2800" smtClean="0"/>
              <a:t>Costo de M.O. irrisorio respecto a costo de alimento.</a:t>
            </a: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Bajo desperdicio de alimento evita deterioro de suelo.</a:t>
            </a:r>
          </a:p>
          <a:p>
            <a:pPr eaLnBrk="1" hangingPunct="1">
              <a:defRPr/>
            </a:pPr>
            <a:r>
              <a:rPr lang="en-US" sz="2800" smtClean="0"/>
              <a:t>Importante usar alimento con buena estabilidad.</a:t>
            </a:r>
          </a:p>
        </p:txBody>
      </p:sp>
    </p:spTree>
  </p:cSld>
  <p:clrMapOvr>
    <a:masterClrMapping/>
  </p:clrMapOvr>
  <p:transition spd="med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Grafico Variación Alimento</a:t>
            </a: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47725"/>
            <a:ext cx="86772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5562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Alimentación Con Comederos</a:t>
            </a:r>
          </a:p>
        </p:txBody>
      </p:sp>
    </p:spTree>
  </p:cSld>
  <p:clrMapOvr>
    <a:masterClrMapping/>
  </p:clrMapOvr>
  <p:transition spd="med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5562600"/>
            <a:ext cx="80772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Camarón Comiendo De Mano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Comederos Total</a:t>
            </a:r>
          </a:p>
        </p:txBody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685800"/>
            <a:ext cx="7772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aplica todo el alimento en los comederos.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40 - 50 comederos / Ha (usado hasta 10).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Mucho camaron/comedero, pero funciona.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Alto costo de Mano de Obra.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Certeza de correcta aplicación.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Metodología: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&lt; 5% se sube.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&gt;10% se baja el sobrante.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5-10% se mantiene.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Balanceado mojado doble del seco.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Anticipar subidas / bajadas.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Indispensable empowerment al personal.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Comederos Control</a:t>
            </a:r>
          </a:p>
        </p:txBody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47800"/>
            <a:ext cx="7799388" cy="46132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Se alimenta al boleo, pero se usan 1 - 5 comederos  / ha como control.</a:t>
            </a:r>
          </a:p>
          <a:p>
            <a:pPr eaLnBrk="1" hangingPunct="1">
              <a:defRPr/>
            </a:pPr>
            <a:r>
              <a:rPr lang="en-US" sz="2800" smtClean="0"/>
              <a:t>Se reparte del 2% – 4% de la dosis entre las bandejas.</a:t>
            </a:r>
          </a:p>
          <a:p>
            <a:pPr eaLnBrk="1" hangingPunct="1">
              <a:defRPr/>
            </a:pPr>
            <a:r>
              <a:rPr lang="en-US" sz="2800" smtClean="0"/>
              <a:t>Interpretación al ojo.</a:t>
            </a:r>
          </a:p>
          <a:p>
            <a:pPr eaLnBrk="1" hangingPunct="1">
              <a:defRPr/>
            </a:pPr>
            <a:r>
              <a:rPr lang="en-US" sz="2800" smtClean="0"/>
              <a:t>Revisar despues de 1-3 horas.</a:t>
            </a:r>
          </a:p>
          <a:p>
            <a:pPr eaLnBrk="1" hangingPunct="1">
              <a:defRPr/>
            </a:pPr>
            <a:r>
              <a:rPr lang="en-US" sz="2800" smtClean="0"/>
              <a:t>Menor costo de Mano de Obra.</a:t>
            </a:r>
          </a:p>
          <a:p>
            <a:pPr eaLnBrk="1" hangingPunct="1">
              <a:defRPr/>
            </a:pPr>
            <a:r>
              <a:rPr lang="en-US" sz="2800" smtClean="0"/>
              <a:t>Pienso que menos seguridad de informacion.</a:t>
            </a:r>
          </a:p>
          <a:p>
            <a:pPr eaLnBrk="1" hangingPunct="1">
              <a:defRPr/>
            </a:pPr>
            <a:r>
              <a:rPr lang="en-US" sz="2800" smtClean="0"/>
              <a:t>Dicen que alimento se distribuye mejor?</a:t>
            </a:r>
            <a:endParaRPr lang="es-ES_tradnl" sz="2800" smtClean="0"/>
          </a:p>
        </p:txBody>
      </p:sp>
    </p:spTree>
  </p:cSld>
  <p:clrMapOvr>
    <a:masterClrMapping/>
  </p:clrMapOvr>
  <p:transition spd="med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Bandejas de alimentación</a:t>
            </a:r>
            <a:endParaRPr lang="en-US" smtClean="0"/>
          </a:p>
        </p:txBody>
      </p:sp>
      <p:pic>
        <p:nvPicPr>
          <p:cNvPr id="168963" name="Picture 3" descr="E:\monitor4.jpg"/>
          <p:cNvPicPr>
            <a:picLocks noChangeAspect="1" noChangeArrowheads="1"/>
          </p:cNvPicPr>
          <p:nvPr>
            <p:ph idx="1"/>
          </p:nvPr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>
          <a:xfrm>
            <a:off x="1143000" y="1479550"/>
            <a:ext cx="7100888" cy="4581525"/>
          </a:xfrm>
          <a:noFill/>
        </p:spPr>
      </p:pic>
    </p:spTree>
  </p:cSld>
  <p:clrMapOvr>
    <a:masterClrMapping/>
  </p:clrMapOvr>
  <p:transition spd="med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890588"/>
          </a:xfrm>
        </p:spPr>
        <p:txBody>
          <a:bodyPr/>
          <a:lstStyle/>
          <a:p>
            <a:pPr eaLnBrk="1" hangingPunct="1"/>
            <a:r>
              <a:rPr lang="es-PA" smtClean="0"/>
              <a:t>Cantidad alimento en bandejas</a:t>
            </a:r>
            <a:endParaRPr lang="en-US" smtClean="0"/>
          </a:p>
        </p:txBody>
      </p:sp>
      <p:graphicFrame>
        <p:nvGraphicFramePr>
          <p:cNvPr id="1159171" name="Group 3"/>
          <p:cNvGraphicFramePr>
            <a:graphicFrameLocks noGrp="1"/>
          </p:cNvGraphicFramePr>
          <p:nvPr>
            <p:ph type="tbl" idx="1"/>
          </p:nvPr>
        </p:nvGraphicFramePr>
        <p:xfrm>
          <a:off x="539750" y="1423988"/>
          <a:ext cx="7918450" cy="5205412"/>
        </p:xfrm>
        <a:graphic>
          <a:graphicData uri="http://schemas.openxmlformats.org/drawingml/2006/table">
            <a:tbl>
              <a:tblPr/>
              <a:tblGrid>
                <a:gridCol w="2870200"/>
                <a:gridCol w="2524125"/>
                <a:gridCol w="2524125"/>
              </a:tblGrid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Peso Promedio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Cantidad, % del total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Intervalo para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observación, h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3.6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Alimentación preadulto</a:t>
            </a:r>
            <a:endParaRPr lang="en-US" smtClean="0"/>
          </a:p>
        </p:txBody>
      </p:sp>
      <p:graphicFrame>
        <p:nvGraphicFramePr>
          <p:cNvPr id="1160195" name="Group 3"/>
          <p:cNvGraphicFramePr>
            <a:graphicFrameLocks noGrp="1"/>
          </p:cNvGraphicFramePr>
          <p:nvPr>
            <p:ph type="tbl" idx="1"/>
          </p:nvPr>
        </p:nvGraphicFramePr>
        <p:xfrm>
          <a:off x="1169988" y="1946275"/>
          <a:ext cx="7772400" cy="4454525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1114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Código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Alimento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Camarón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Nada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Nada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4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Poco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&lt;10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Mucho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&gt;10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857250"/>
          </a:xfrm>
        </p:spPr>
        <p:txBody>
          <a:bodyPr/>
          <a:lstStyle/>
          <a:p>
            <a:pPr eaLnBrk="1" hangingPunct="1"/>
            <a:r>
              <a:rPr lang="es-PA" smtClean="0"/>
              <a:t>Interpretación de Códigos</a:t>
            </a:r>
            <a:endParaRPr lang="en-US" smtClean="0"/>
          </a:p>
        </p:txBody>
      </p:sp>
      <p:graphicFrame>
        <p:nvGraphicFramePr>
          <p:cNvPr id="1161219" name="Group 3"/>
          <p:cNvGraphicFramePr>
            <a:graphicFrameLocks noGrp="1"/>
          </p:cNvGraphicFramePr>
          <p:nvPr>
            <p:ph type="tbl" idx="1"/>
          </p:nvPr>
        </p:nvGraphicFramePr>
        <p:xfrm>
          <a:off x="304800" y="1468438"/>
          <a:ext cx="8382000" cy="4718050"/>
        </p:xfrm>
        <a:graphic>
          <a:graphicData uri="http://schemas.openxmlformats.org/drawingml/2006/table">
            <a:tbl>
              <a:tblPr/>
              <a:tblGrid>
                <a:gridCol w="1512888"/>
                <a:gridCol w="4964112"/>
                <a:gridCol w="1905000"/>
              </a:tblGrid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Código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Descripción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Accion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Subalimentado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5%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Ligeramente subalimentado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Bueno a lig.subalimentado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OK!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PN-PM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 normal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?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Ligera sobrealimentación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5%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Problemas, enfermedades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Ojo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MP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Problemas, enfermedades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Ojo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MM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Sobrealimentación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sym typeface="Symbol" pitchFamily="18" charset="2"/>
                        </a:rPr>
                        <a:t>20%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Costos Fijos y Variables Totales</a:t>
            </a:r>
            <a:endParaRPr lang="es-ES_tradnl" sz="4000" smtClean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709613" y="685800"/>
          <a:ext cx="8434387" cy="5867400"/>
        </p:xfrm>
        <a:graphic>
          <a:graphicData uri="http://schemas.openxmlformats.org/presentationml/2006/ole">
            <p:oleObj spid="_x0000_s8194" name="Chart" r:id="rId3" imgW="4677032" imgH="2457979" progId="Excel.Char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Interpretacion de bandejas</a:t>
            </a:r>
            <a:endParaRPr lang="en-US" smtClean="0"/>
          </a:p>
        </p:txBody>
      </p:sp>
      <p:graphicFrame>
        <p:nvGraphicFramePr>
          <p:cNvPr id="1162243" name="Group 3"/>
          <p:cNvGraphicFramePr>
            <a:graphicFrameLocks noGrp="1"/>
          </p:cNvGraphicFramePr>
          <p:nvPr>
            <p:ph type="tbl" idx="1"/>
          </p:nvPr>
        </p:nvGraphicFramePr>
        <p:xfrm>
          <a:off x="685800" y="1641475"/>
          <a:ext cx="7772400" cy="4857750"/>
        </p:xfrm>
        <a:graphic>
          <a:graphicData uri="http://schemas.openxmlformats.org/drawingml/2006/table">
            <a:tbl>
              <a:tblPr/>
              <a:tblGrid>
                <a:gridCol w="4056063"/>
                <a:gridCol w="3716337"/>
              </a:tblGrid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% Alimento en bandejas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Ajuste de la ración diaria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Aumente 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&lt;5%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No cambie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5-10%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Disminuya 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10-25%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Disminuya 10%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&gt;25%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anchorCtr="1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Suspenda dos raciones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Sistemas Inland</a:t>
            </a:r>
            <a:endParaRPr lang="es-ES_tradnl" smtClean="0"/>
          </a:p>
        </p:txBody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 spd="slow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Cultivo Tierra Adentro: Porque?</a:t>
            </a:r>
          </a:p>
        </p:txBody>
      </p:sp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83058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Fuentes de agua libre de patógenos + semilla libre de patógenos + bioseguridad permitirían prevenir enfermedades infecciosas.</a:t>
            </a:r>
            <a:endParaRPr lang="en-US" smtClean="0"/>
          </a:p>
          <a:p>
            <a:pPr lvl="1" eaLnBrk="1" hangingPunct="1">
              <a:defRPr/>
            </a:pPr>
            <a:r>
              <a:rPr lang="en-US" smtClean="0"/>
              <a:t>Problema: Fuente de semilla libre patogenos.</a:t>
            </a:r>
            <a:endParaRPr lang="es-ES_tradnl" smtClean="0"/>
          </a:p>
          <a:p>
            <a:pPr eaLnBrk="1" hangingPunct="1">
              <a:defRPr/>
            </a:pPr>
            <a:r>
              <a:rPr lang="es-ES_tradnl" smtClean="0"/>
              <a:t>Calidad de algunas aguas no afecta negativamente supervivencia y crecimiento.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Cultivo Tierra Adentro: Porque?</a:t>
            </a:r>
          </a:p>
        </p:txBody>
      </p:sp>
      <p:sp>
        <p:nvSpPr>
          <p:cNvPr id="12113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Temperatura mayor en algunas zonas permitiría mayor crecimiento</a:t>
            </a:r>
            <a:r>
              <a:rPr lang="en-US" smtClean="0"/>
              <a:t>.</a:t>
            </a:r>
            <a:r>
              <a:rPr lang="es-ES_tradnl" smtClean="0"/>
              <a:t> Posible mejor resistencia enfermedades.</a:t>
            </a:r>
          </a:p>
          <a:p>
            <a:pPr eaLnBrk="1" hangingPunct="1">
              <a:defRPr/>
            </a:pPr>
            <a:r>
              <a:rPr lang="es-ES_tradnl" smtClean="0"/>
              <a:t>Cultivo tierra adentro sin semilla libre de patógenos y sin bioseguridad o con agua de calidad inadecuada no tiene sentido.</a:t>
            </a:r>
          </a:p>
          <a:p>
            <a:pPr eaLnBrk="1" hangingPunct="1">
              <a:defRPr/>
            </a:pPr>
            <a:r>
              <a:rPr lang="es-ES_tradnl" b="1" smtClean="0">
                <a:solidFill>
                  <a:srgbClr val="FFFF00"/>
                </a:solidFill>
              </a:rPr>
              <a:t>SI hay WSSV</a:t>
            </a:r>
            <a:r>
              <a:rPr lang="es-ES_tradnl" smtClean="0"/>
              <a:t> y mortalidades en camaroneras tierra adentro.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534400" cy="1143000"/>
          </a:xfrm>
        </p:spPr>
        <p:txBody>
          <a:bodyPr/>
          <a:lstStyle/>
          <a:p>
            <a:pPr eaLnBrk="1" hangingPunct="1"/>
            <a:r>
              <a:rPr lang="en-US" smtClean="0"/>
              <a:t>Antecedentes Del Cultivo</a:t>
            </a:r>
            <a:endParaRPr lang="es-ES_tradnl" smtClean="0"/>
          </a:p>
        </p:txBody>
      </p:sp>
      <p:sp>
        <p:nvSpPr>
          <p:cNvPr id="117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058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Tailandia 87: al menos 1 Cultivo tierra adentro con salmuera + agua de pozo.</a:t>
            </a:r>
          </a:p>
          <a:p>
            <a:pPr eaLnBrk="1" hangingPunct="1">
              <a:defRPr/>
            </a:pPr>
            <a:r>
              <a:rPr lang="es-ES_tradnl" sz="2800" smtClean="0"/>
              <a:t>Tailandia 90’s: Salmuera + agua de pozo (5ppt) para evitar WSSV.</a:t>
            </a: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Tailandia 98: </a:t>
            </a:r>
            <a:r>
              <a:rPr lang="es-EC" sz="2800" smtClean="0"/>
              <a:t>Se contabilizaron 11,500 ha. y como respuesta a la preocupación de salinización de suelos se prohibió el cultivo.</a:t>
            </a:r>
          </a:p>
          <a:p>
            <a:pPr eaLnBrk="1" hangingPunct="1">
              <a:defRPr/>
            </a:pPr>
            <a:r>
              <a:rPr lang="en-US" sz="2800" smtClean="0"/>
              <a:t>Tailandia </a:t>
            </a:r>
            <a:r>
              <a:rPr lang="es-EC" sz="2800" smtClean="0"/>
              <a:t>2001. Se debate en el Congreso desde Julio el levantamiento de la prohibición.  </a:t>
            </a:r>
            <a:endParaRPr lang="es-ES_tradnl" sz="2800" smtClean="0"/>
          </a:p>
          <a:p>
            <a:pPr eaLnBrk="1" hangingPunct="1">
              <a:defRPr/>
            </a:pPr>
            <a:r>
              <a:rPr lang="es-ES_tradnl" sz="2800" smtClean="0"/>
              <a:t>Alabama 01 : Productores </a:t>
            </a:r>
            <a:r>
              <a:rPr lang="es-ES_tradnl" sz="2800" i="1" smtClean="0"/>
              <a:t>I. punctatus</a:t>
            </a:r>
            <a:r>
              <a:rPr lang="es-ES_tradnl" sz="2800" smtClean="0"/>
              <a:t> : probaron cultivo camarón con agua de 2-5 ppt. 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8534400" cy="1143000"/>
          </a:xfrm>
        </p:spPr>
        <p:txBody>
          <a:bodyPr/>
          <a:lstStyle/>
          <a:p>
            <a:pPr eaLnBrk="1" hangingPunct="1"/>
            <a:r>
              <a:rPr lang="en-US" smtClean="0"/>
              <a:t>Antecedentes Del Cultivo</a:t>
            </a:r>
            <a:endParaRPr lang="es-ES_tradnl" smtClean="0"/>
          </a:p>
        </p:txBody>
      </p:sp>
      <p:sp>
        <p:nvSpPr>
          <p:cNvPr id="118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05800" cy="56388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Florida (Harbor Branch): Cultivo exitoso de </a:t>
            </a:r>
            <a:r>
              <a:rPr lang="es-ES_tradnl" sz="2800" i="1" smtClean="0"/>
              <a:t>P. vannamei</a:t>
            </a:r>
            <a:r>
              <a:rPr lang="es-ES_tradnl" sz="2800" smtClean="0"/>
              <a:t> con </a:t>
            </a:r>
            <a:r>
              <a:rPr lang="es-ES_tradnl" sz="2800" b="1" smtClean="0">
                <a:solidFill>
                  <a:srgbClr val="FFFF00"/>
                </a:solidFill>
              </a:rPr>
              <a:t>agua dulce</a:t>
            </a:r>
            <a:r>
              <a:rPr lang="es-ES_tradnl" sz="2800" smtClean="0"/>
              <a:t> (0.5ppt / 300ppm Cl</a:t>
            </a:r>
            <a:r>
              <a:rPr lang="es-ES_tradnl" sz="2800" baseline="30000" smtClean="0"/>
              <a:t>-</a:t>
            </a:r>
            <a:r>
              <a:rPr lang="es-ES_tradnl" sz="2800" smtClean="0"/>
              <a:t>) en sistemas de raceway techados.</a:t>
            </a:r>
          </a:p>
          <a:p>
            <a:pPr eaLnBrk="1" hangingPunct="1">
              <a:defRPr/>
            </a:pPr>
            <a:r>
              <a:rPr lang="es-ES_tradnl" sz="2800" smtClean="0"/>
              <a:t>Arizona: Cultivo de camarón en desierto. Efluentes usados para irrigar cultivos agrícolas.</a:t>
            </a: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Ecuador: </a:t>
            </a:r>
            <a:r>
              <a:rPr lang="es-ES_tradnl" sz="2800" smtClean="0"/>
              <a:t>Popularizó uso desde finales 2,000 a inicios 2001</a:t>
            </a:r>
            <a:r>
              <a:rPr lang="en-US" sz="2800" smtClean="0"/>
              <a:t>. 2003 problemas de enfermedades debido a falta de semilla libre patogenos o mala bioseguridad.</a:t>
            </a:r>
          </a:p>
          <a:p>
            <a:pPr algn="just" eaLnBrk="1" hangingPunct="1">
              <a:defRPr/>
            </a:pPr>
            <a:r>
              <a:rPr lang="es-EC" sz="2800" smtClean="0"/>
              <a:t>Alabama: se cultiva bagre por mas de 25 años utilizando agua de pozo salobre (2-6 ppt) y un EIA, no encontró impactos negativos.</a:t>
            </a:r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Experiencia Extranjera</a:t>
            </a:r>
          </a:p>
        </p:txBody>
      </p:sp>
      <p:sp>
        <p:nvSpPr>
          <p:cNvPr id="1182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5344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Gran énfasis se ha hecho en las conferencias pasadas en la técnica extranjera.</a:t>
            </a:r>
          </a:p>
          <a:p>
            <a:pPr eaLnBrk="1" hangingPunct="1">
              <a:defRPr/>
            </a:pPr>
            <a:r>
              <a:rPr lang="es-ES_tradnl" smtClean="0"/>
              <a:t>Asia: especie, ambiente, y economía diferente.</a:t>
            </a:r>
          </a:p>
          <a:p>
            <a:pPr eaLnBrk="1" hangingPunct="1">
              <a:defRPr/>
            </a:pPr>
            <a:r>
              <a:rPr lang="es-ES_tradnl" smtClean="0"/>
              <a:t>Whitis, G. (2001): “ totalidad de industria de camarón marino en USA es de 1,200 has, con solo un 16% (200has) tierra adentro”.</a:t>
            </a:r>
          </a:p>
          <a:p>
            <a:pPr eaLnBrk="1" hangingPunct="1">
              <a:defRPr/>
            </a:pPr>
            <a:r>
              <a:rPr lang="es-ES_tradnl" smtClean="0"/>
              <a:t>Ecuador (2002): &gt;600 has cultivo tierra adentro.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Experiencia Extranjera</a:t>
            </a:r>
          </a:p>
        </p:txBody>
      </p:sp>
      <p:sp>
        <p:nvSpPr>
          <p:cNvPr id="118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5344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En solo 2 años se ha adelantado mucho en desarrollo de técnica propia.</a:t>
            </a:r>
          </a:p>
          <a:p>
            <a:pPr eaLnBrk="1" hangingPunct="1">
              <a:defRPr/>
            </a:pPr>
            <a:r>
              <a:rPr lang="es-ES_tradnl" smtClean="0"/>
              <a:t>Industria de apoyo y experiencia: ventaja competitiva a ecuador para desarrollo de nueva tecnología.</a:t>
            </a:r>
          </a:p>
          <a:p>
            <a:pPr eaLnBrk="1" hangingPunct="1">
              <a:defRPr/>
            </a:pPr>
            <a:r>
              <a:rPr lang="es-ES_tradnl" smtClean="0"/>
              <a:t>Tecnología “nueva” es poca (10%), resto es lo mismo que en cultivo tradicional o modificación de eso.</a:t>
            </a:r>
          </a:p>
          <a:p>
            <a:pPr eaLnBrk="1" hangingPunct="1">
              <a:defRPr/>
            </a:pPr>
            <a:r>
              <a:rPr lang="es-ES_tradnl" smtClean="0"/>
              <a:t>Selectivos en técnica a importar: usar lo bueno.</a:t>
            </a:r>
            <a:endParaRPr lang="en-US" smtClean="0"/>
          </a:p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C" smtClean="0"/>
              <a:t>Analisis Del Cultivo </a:t>
            </a:r>
            <a:endParaRPr lang="es-ES" smtClean="0"/>
          </a:p>
        </p:txBody>
      </p:sp>
      <p:sp>
        <p:nvSpPr>
          <p:cNvPr id="119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371600"/>
            <a:ext cx="7772400" cy="48006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/>
              <a:t>En Tailandia ha sido un éxito económico.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/>
              <a:t>En Ecuador al principio dio buenos resultados, pero problemas causaron cierre de muchas.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/>
              <a:t>Enfermedades especialmente las virales son los mayores problemas en la producción tradicional costera.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/>
              <a:t>El cultivo en tierras altas, aisla las piscinas de fuentes de enfermedades, las fuentes de agua no son compartidas, y los invertebrados marinos portadores de enfermedades no existen.</a:t>
            </a:r>
            <a:endParaRPr lang="es-ES" sz="2800" smtClean="0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C" smtClean="0"/>
              <a:t>Analisis Del Cultivo</a:t>
            </a:r>
            <a:endParaRPr lang="es-ES" smtClean="0"/>
          </a:p>
        </p:txBody>
      </p:sp>
      <p:sp>
        <p:nvSpPr>
          <p:cNvPr id="119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143000"/>
            <a:ext cx="7772400" cy="45307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/>
              <a:t>Permite la diversificación del uso del suelo para producción de alimento.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/>
              <a:t>Las posibilidades de causar impactos ambientales son menores.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/>
              <a:t>Existe un uso de suelo y agua mas eficiente, pues la producción se la realiza de manera intensiva.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C" sz="2800" smtClean="0"/>
              <a:t>Creación de fuentes de trabajo en zonas rurales.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s-ES" sz="2800" smtClean="0"/>
              <a:t>Altos costos de instalacion y manejo respecto a cultivo tradicional. Se compensa solo con alta produccion e ingresos.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8763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Costos Fijos y Variables Unitarios</a:t>
            </a:r>
            <a:endParaRPr lang="es-ES_tradnl" sz="4000" smtClean="0"/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585788" y="914400"/>
          <a:ext cx="8329612" cy="5791200"/>
        </p:xfrm>
        <a:graphic>
          <a:graphicData uri="http://schemas.openxmlformats.org/presentationml/2006/ole">
            <p:oleObj spid="_x0000_s9218" name="Chart" r:id="rId3" imgW="4924846" imgH="2867342" progId="Excel.Char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Experiencias En Agua Dulce</a:t>
            </a:r>
          </a:p>
        </p:txBody>
      </p:sp>
      <p:sp>
        <p:nvSpPr>
          <p:cNvPr id="119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5438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400" smtClean="0"/>
              <a:t>Ecuador: </a:t>
            </a:r>
            <a:endParaRPr lang="en-US" sz="3400" smtClean="0"/>
          </a:p>
          <a:p>
            <a:pPr lvl="1" eaLnBrk="1" hangingPunct="1">
              <a:defRPr/>
            </a:pPr>
            <a:r>
              <a:rPr lang="en-US" sz="3000" smtClean="0"/>
              <a:t>C</a:t>
            </a:r>
            <a:r>
              <a:rPr lang="es-ES_tradnl" sz="3000" smtClean="0"/>
              <a:t>ultivo</a:t>
            </a:r>
            <a:r>
              <a:rPr lang="en-US" sz="3000" smtClean="0"/>
              <a:t>s</a:t>
            </a:r>
            <a:r>
              <a:rPr lang="es-ES_tradnl" sz="3000" smtClean="0"/>
              <a:t> en aguas de baja salinidad:</a:t>
            </a:r>
            <a:endParaRPr lang="en-US" sz="3000" smtClean="0"/>
          </a:p>
          <a:p>
            <a:pPr lvl="2" eaLnBrk="1" hangingPunct="1">
              <a:defRPr/>
            </a:pPr>
            <a:r>
              <a:rPr lang="en-US" sz="2600" smtClean="0"/>
              <a:t>E</a:t>
            </a:r>
            <a:r>
              <a:rPr lang="es-ES_tradnl" sz="2600" smtClean="0"/>
              <a:t>stuario del río Guayas, río Chone, etc.</a:t>
            </a:r>
          </a:p>
          <a:p>
            <a:pPr eaLnBrk="1" hangingPunct="1">
              <a:defRPr/>
            </a:pPr>
            <a:r>
              <a:rPr lang="es-ES_tradnl" sz="3400" smtClean="0"/>
              <a:t>HBOI: </a:t>
            </a:r>
            <a:endParaRPr lang="en-US" sz="3400" smtClean="0"/>
          </a:p>
          <a:p>
            <a:pPr lvl="1" eaLnBrk="1" hangingPunct="1">
              <a:defRPr/>
            </a:pPr>
            <a:r>
              <a:rPr lang="en-US" sz="3000" smtClean="0"/>
              <a:t>R</a:t>
            </a:r>
            <a:r>
              <a:rPr lang="es-ES_tradnl" sz="3000" smtClean="0"/>
              <a:t>ecirculación. Agua con 300 mg/l [</a:t>
            </a:r>
            <a:r>
              <a:rPr lang="en-US" sz="3000" smtClean="0"/>
              <a:t>C</a:t>
            </a:r>
            <a:r>
              <a:rPr lang="es-ES_tradnl" sz="3000" smtClean="0"/>
              <a:t>l].</a:t>
            </a:r>
          </a:p>
          <a:p>
            <a:pPr eaLnBrk="1" hangingPunct="1">
              <a:defRPr/>
            </a:pPr>
            <a:r>
              <a:rPr lang="es-ES_tradnl" sz="3400" smtClean="0"/>
              <a:t>Van Wyk (1999): </a:t>
            </a:r>
            <a:r>
              <a:rPr lang="es-ES_tradnl" sz="3400" b="1" smtClean="0">
                <a:solidFill>
                  <a:srgbClr val="FFFF00"/>
                </a:solidFill>
              </a:rPr>
              <a:t>aguas aptas para cultivos agrícolas</a:t>
            </a:r>
            <a:r>
              <a:rPr lang="es-ES_tradnl" sz="3400" smtClean="0"/>
              <a:t> pueden usarse para cultivo de camarón.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Experiencias En Agua Dulce</a:t>
            </a:r>
          </a:p>
        </p:txBody>
      </p:sp>
      <p:sp>
        <p:nvSpPr>
          <p:cNvPr id="119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3058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000" smtClean="0"/>
              <a:t>Scarpa (1999), Scarpa y Vaughn (1998):</a:t>
            </a:r>
            <a:endParaRPr lang="en-US" sz="3000" smtClean="0"/>
          </a:p>
          <a:p>
            <a:pPr lvl="1" eaLnBrk="1" hangingPunct="1">
              <a:defRPr/>
            </a:pPr>
            <a:r>
              <a:rPr lang="en-US" sz="2600" smtClean="0"/>
              <a:t>A</a:t>
            </a:r>
            <a:r>
              <a:rPr lang="es-ES_tradnl" sz="2600" smtClean="0"/>
              <a:t>gua dulce con dureza (150 ppm </a:t>
            </a:r>
            <a:r>
              <a:rPr lang="en-US" sz="2600" smtClean="0"/>
              <a:t>C</a:t>
            </a:r>
            <a:r>
              <a:rPr lang="es-ES_tradnl" sz="2600" smtClean="0"/>
              <a:t>a</a:t>
            </a:r>
            <a:r>
              <a:rPr lang="en-US" sz="2600" smtClean="0"/>
              <a:t>C</a:t>
            </a:r>
            <a:r>
              <a:rPr lang="es-ES_tradnl" sz="2600" smtClean="0"/>
              <a:t>o</a:t>
            </a:r>
            <a:r>
              <a:rPr lang="es-ES_tradnl" sz="2600" baseline="-25000" smtClean="0"/>
              <a:t>3</a:t>
            </a:r>
            <a:r>
              <a:rPr lang="es-ES_tradnl" sz="2600" smtClean="0"/>
              <a:t>) y balance iones necesarios pueden ser utilizadas para cultivo de camarón.</a:t>
            </a:r>
          </a:p>
          <a:p>
            <a:pPr eaLnBrk="1" hangingPunct="1">
              <a:defRPr/>
            </a:pPr>
            <a:r>
              <a:rPr lang="es-ES_tradnl" sz="3000" smtClean="0"/>
              <a:t>Nobol (2001): cultivo </a:t>
            </a:r>
            <a:r>
              <a:rPr lang="es-ES_tradnl" sz="3000" i="1" smtClean="0"/>
              <a:t>P. </a:t>
            </a:r>
            <a:r>
              <a:rPr lang="en-US" sz="3000" i="1" smtClean="0"/>
              <a:t>v</a:t>
            </a:r>
            <a:r>
              <a:rPr lang="es-ES_tradnl" sz="3000" i="1" smtClean="0"/>
              <a:t>annamei</a:t>
            </a:r>
            <a:r>
              <a:rPr lang="es-ES_tradnl" sz="3000" smtClean="0"/>
              <a:t> con 76 ppm cloruros. Misma agua utilizada para regar mango.</a:t>
            </a:r>
          </a:p>
          <a:p>
            <a:pPr eaLnBrk="1" hangingPunct="1">
              <a:defRPr/>
            </a:pPr>
            <a:r>
              <a:rPr lang="es-ES_tradnl" sz="3000" smtClean="0"/>
              <a:t>Guayas (2002): </a:t>
            </a:r>
            <a:r>
              <a:rPr lang="en-US" sz="3000" smtClean="0"/>
              <a:t>C</a:t>
            </a:r>
            <a:r>
              <a:rPr lang="es-ES_tradnl" sz="3000" smtClean="0"/>
              <a:t>ultivos exitosos de </a:t>
            </a:r>
            <a:r>
              <a:rPr lang="es-ES_tradnl" sz="3000" i="1" smtClean="0"/>
              <a:t>P. </a:t>
            </a:r>
            <a:r>
              <a:rPr lang="en-US" sz="3000" i="1" smtClean="0"/>
              <a:t>v</a:t>
            </a:r>
            <a:r>
              <a:rPr lang="es-ES_tradnl" sz="3000" i="1" smtClean="0"/>
              <a:t>annamei</a:t>
            </a:r>
            <a:r>
              <a:rPr lang="es-ES_tradnl" sz="3000" smtClean="0"/>
              <a:t> con niveles de salinidad, </a:t>
            </a:r>
            <a:r>
              <a:rPr lang="en-US" sz="3000" smtClean="0"/>
              <a:t>C</a:t>
            </a:r>
            <a:r>
              <a:rPr lang="es-ES_tradnl" sz="3000" smtClean="0"/>
              <a:t>l, Na y K mas bajos que antes considerados posibles.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C" smtClean="0"/>
              <a:t>Tolerencia De Vegetación A La Salinidad</a:t>
            </a:r>
            <a:endParaRPr lang="es-ES" smtClean="0"/>
          </a:p>
        </p:txBody>
      </p:sp>
      <p:sp>
        <p:nvSpPr>
          <p:cNvPr id="1199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7772400" cy="5638800"/>
          </a:xfrm>
        </p:spPr>
        <p:txBody>
          <a:bodyPr/>
          <a:lstStyle/>
          <a:p>
            <a:pPr algn="just" eaLnBrk="1" hangingPunct="1">
              <a:defRPr/>
            </a:pPr>
            <a:r>
              <a:rPr lang="es-EC" sz="2800" smtClean="0"/>
              <a:t>De acuerdo al departamento de agricultura de USA las plantas más sensibles soportan una salinidad sostenida de hasta 2,3 ppt.</a:t>
            </a:r>
          </a:p>
          <a:p>
            <a:pPr algn="just" eaLnBrk="1" hangingPunct="1">
              <a:defRPr/>
            </a:pPr>
            <a:r>
              <a:rPr lang="es-EC" sz="2800" smtClean="0"/>
              <a:t>La legislación tailandesa incluirá máximo de salinidad 3 ppt.</a:t>
            </a:r>
          </a:p>
          <a:p>
            <a:pPr algn="just" eaLnBrk="1" hangingPunct="1">
              <a:defRPr/>
            </a:pPr>
            <a:r>
              <a:rPr lang="es-EC" sz="2800" smtClean="0"/>
              <a:t>En ecuador la comisión ha establecido como límite máximo permisible 2,0 ppt.</a:t>
            </a:r>
            <a:endParaRPr lang="es-EC" smtClean="0"/>
          </a:p>
          <a:p>
            <a:pPr algn="just" eaLnBrk="1" hangingPunct="1">
              <a:defRPr/>
            </a:pPr>
            <a:endParaRPr lang="es-ES" smtClean="0"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Seleccion de Sitio</a:t>
            </a:r>
            <a:endParaRPr lang="es-ES_tradnl" smtClean="0"/>
          </a:p>
        </p:txBody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7724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Características climáticas</a:t>
            </a:r>
            <a:r>
              <a:rPr lang="en-US" sz="2800" smtClean="0"/>
              <a:t>:</a:t>
            </a:r>
            <a:endParaRPr lang="es-ES_tradnl" sz="28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Temperatura.</a:t>
            </a:r>
            <a:endParaRPr lang="en-US" sz="24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Pluviosidad.</a:t>
            </a:r>
            <a:endParaRPr lang="en-US" sz="24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Luminosidad</a:t>
            </a:r>
            <a:r>
              <a:rPr lang="es-ES_tradnl" sz="2400" smtClean="0"/>
              <a:t> y nubosidad.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Disponibilidad y calidad </a:t>
            </a:r>
            <a:r>
              <a:rPr lang="es-ES_tradnl" sz="2800" smtClean="0"/>
              <a:t>de agua</a:t>
            </a:r>
            <a:r>
              <a:rPr lang="en-US" sz="2800" smtClean="0"/>
              <a:t>:</a:t>
            </a:r>
            <a:endParaRPr lang="es-ES_tradnl" sz="28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Volumenes.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Fuente: Superficial, lluva, subterranea, potable.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Temperatura.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Salinidad.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Dureza y alcalinidad.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Concentraciones de nutrientes y metabolitos.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Productividad primaria y secundaria.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</a:t>
            </a:r>
            <a:r>
              <a:rPr lang="es-ES_tradnl" sz="2400" smtClean="0"/>
              <a:t>area.</a:t>
            </a:r>
            <a:endParaRPr lang="en-US" sz="24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Contaminacion y efectos de poblados.</a:t>
            </a:r>
          </a:p>
        </p:txBody>
      </p:sp>
    </p:spTree>
  </p:cSld>
  <p:clrMapOvr>
    <a:masterClrMapping/>
  </p:clrMapOvr>
  <p:transition spd="slow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Seleccion de Sitio</a:t>
            </a:r>
            <a:endParaRPr lang="es-ES_tradnl" smtClean="0"/>
          </a:p>
        </p:txBody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7724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Características del terreno.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Topografia.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Granulometria.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Nutrientes y materia organica.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Tipo de propiedad.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Zonas de reserva.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Vías de acceso.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T</a:t>
            </a:r>
            <a:r>
              <a:rPr lang="es-ES_tradnl" smtClean="0"/>
              <a:t>errestres.</a:t>
            </a:r>
            <a:endParaRPr lang="en-US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</a:t>
            </a:r>
            <a:r>
              <a:rPr lang="es-ES_tradnl" smtClean="0"/>
              <a:t>arítima</a:t>
            </a:r>
            <a:r>
              <a:rPr lang="en-US" smtClean="0"/>
              <a:t>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F</a:t>
            </a:r>
            <a:r>
              <a:rPr lang="es-ES_tradnl" smtClean="0"/>
              <a:t>luviales.</a:t>
            </a:r>
            <a:endParaRPr lang="en-US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</a:t>
            </a:r>
            <a:r>
              <a:rPr lang="es-ES_tradnl" smtClean="0"/>
              <a:t>éreas.</a:t>
            </a:r>
            <a:endParaRPr lang="en-US" smtClean="0"/>
          </a:p>
        </p:txBody>
      </p:sp>
    </p:spTree>
  </p:cSld>
  <p:clrMapOvr>
    <a:masterClrMapping/>
  </p:clrMapOvr>
  <p:transition spd="slow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Seleccion de Sitio</a:t>
            </a:r>
            <a:endParaRPr lang="es-ES_tradnl" smtClean="0"/>
          </a:p>
        </p:txBody>
      </p:sp>
      <p:sp>
        <p:nvSpPr>
          <p:cNvPr id="136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62000"/>
            <a:ext cx="77724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600" smtClean="0"/>
              <a:t>Desarrollo</a:t>
            </a:r>
            <a:r>
              <a:rPr lang="es-ES_tradnl" sz="2800" smtClean="0"/>
              <a:t> socioeconómico del sector.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Cercania a centros poblados.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D</a:t>
            </a:r>
            <a:r>
              <a:rPr lang="es-ES_tradnl" sz="2200" smtClean="0"/>
              <a:t>isponibilidad de mano de obra calificada y no calificada.</a:t>
            </a:r>
            <a:endParaRPr lang="en-US" sz="22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Centros de estudios e investigacion.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S</a:t>
            </a:r>
            <a:r>
              <a:rPr lang="es-ES_tradnl" sz="2200" smtClean="0"/>
              <a:t>ervicios</a:t>
            </a:r>
            <a:r>
              <a:rPr lang="en-US" sz="2200" smtClean="0"/>
              <a:t> publicos</a:t>
            </a:r>
            <a:r>
              <a:rPr lang="es-ES_tradnl" sz="2200" smtClean="0"/>
              <a:t>.</a:t>
            </a:r>
            <a:endParaRPr lang="en-US" sz="22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Criminalidad.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Costumbres habitantes.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Uso alternativo de tierra y efectos socio – ambientales.</a:t>
            </a:r>
            <a:endParaRPr lang="es-ES_tradnl" sz="22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smtClean="0"/>
              <a:t>Infraestructura de apoyo: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Servicios.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Seguridad.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Proveedores.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200" smtClean="0"/>
              <a:t>Clientes.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smtClean="0"/>
              <a:t>Disponibilidad de insumos.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600" smtClean="0"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Principales Rubros</a:t>
            </a:r>
            <a:endParaRPr lang="es-ES_tradnl" smtClean="0"/>
          </a:p>
        </p:txBody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El costo y la disponibilidad de los siguientes rubros son los que generalmente mas afectan la decision de intensidad de cultivo: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Tierra / espacio.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Mano de obra calificada.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Mano de obra No Calificada.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Tecnologia.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Maquinaria y equipos.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Energia.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Materia prima e insumos.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Todos estos, logicamente tomando en cuenta los efectos de densidad en niveles y tamano de produccion y el mercado.</a:t>
            </a:r>
            <a:endParaRPr lang="es-ES_tradnl" sz="2800" smtClean="0"/>
          </a:p>
        </p:txBody>
      </p:sp>
    </p:spTree>
  </p:cSld>
  <p:clrMapOvr>
    <a:masterClrMapping/>
  </p:clrMapOvr>
  <p:transition spd="slow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pPr eaLnBrk="1" hangingPunct="1"/>
            <a:r>
              <a:rPr lang="en-US" smtClean="0"/>
              <a:t>Caracteristicas Fisicas. Socioeconómicas Y Regionales</a:t>
            </a:r>
          </a:p>
        </p:txBody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153400" cy="5334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Infraestructura básica.</a:t>
            </a:r>
          </a:p>
          <a:p>
            <a:pPr lvl="1" eaLnBrk="1" hangingPunct="1">
              <a:defRPr/>
            </a:pPr>
            <a:r>
              <a:rPr lang="en-US" sz="2000" smtClean="0"/>
              <a:t>Infraestructura pública: vias, puertos, luz, etc.</a:t>
            </a:r>
          </a:p>
          <a:p>
            <a:pPr lvl="1" eaLnBrk="1" hangingPunct="1">
              <a:defRPr/>
            </a:pPr>
            <a:r>
              <a:rPr lang="en-US" sz="2000" smtClean="0"/>
              <a:t>Prov. semilla, alimento, suminist/ insumos, equipos.</a:t>
            </a:r>
          </a:p>
          <a:p>
            <a:pPr lvl="1" eaLnBrk="1" hangingPunct="1">
              <a:defRPr/>
            </a:pPr>
            <a:r>
              <a:rPr lang="en-US" sz="2000" smtClean="0"/>
              <a:t>Apoyo: Lab analis, asesoría, segurid, transp, capacit.</a:t>
            </a:r>
          </a:p>
          <a:p>
            <a:pPr lvl="1" eaLnBrk="1" hangingPunct="1">
              <a:defRPr/>
            </a:pPr>
            <a:r>
              <a:rPr lang="en-US" sz="2000" smtClean="0"/>
              <a:t>Empacadoras / Mercados.</a:t>
            </a:r>
          </a:p>
          <a:p>
            <a:pPr eaLnBrk="1" hangingPunct="1">
              <a:defRPr/>
            </a:pPr>
            <a:r>
              <a:rPr lang="en-US" sz="2800" smtClean="0"/>
              <a:t>Capacidad económica y técnica del productor.</a:t>
            </a:r>
          </a:p>
          <a:p>
            <a:pPr lvl="1" eaLnBrk="1" hangingPunct="1">
              <a:defRPr/>
            </a:pPr>
            <a:r>
              <a:rPr lang="en-US" sz="2000" smtClean="0"/>
              <a:t>Inversión y Capital trabajo.</a:t>
            </a:r>
          </a:p>
          <a:p>
            <a:pPr eaLnBrk="1" hangingPunct="1">
              <a:defRPr/>
            </a:pPr>
            <a:r>
              <a:rPr lang="en-US" sz="2800" smtClean="0"/>
              <a:t>Planes a corto y largo plazo del gobierno para extensión y apoyo logístico.</a:t>
            </a:r>
          </a:p>
          <a:p>
            <a:pPr eaLnBrk="1" hangingPunct="1">
              <a:defRPr/>
            </a:pPr>
            <a:r>
              <a:rPr lang="en-US" sz="2800" smtClean="0"/>
              <a:t>Preferencias alimenticias del consumidor.</a:t>
            </a:r>
          </a:p>
          <a:p>
            <a:pPr eaLnBrk="1" hangingPunct="1">
              <a:defRPr/>
            </a:pPr>
            <a:r>
              <a:rPr lang="en-US" sz="2800" smtClean="0"/>
              <a:t>Costo y disponibilidad de insumos producción.</a:t>
            </a:r>
          </a:p>
          <a:p>
            <a:pPr lvl="1" eaLnBrk="1" hangingPunct="1">
              <a:defRPr/>
            </a:pPr>
            <a:r>
              <a:rPr lang="en-US" sz="2000" smtClean="0"/>
              <a:t>Disponibilidad.</a:t>
            </a:r>
            <a:endParaRPr lang="es-ES_tradnl" sz="2000" smtClean="0"/>
          </a:p>
        </p:txBody>
      </p:sp>
    </p:spTree>
  </p:cSld>
  <p:clrMapOvr>
    <a:masterClrMapping/>
  </p:clrMapOvr>
  <p:transition spd="med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Estudios De Prefactibilidad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82725"/>
            <a:ext cx="7875588" cy="499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Antes de iniciar un cultivo es indispensable hacer algunos estudios de prefactibilidad: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Estudio de Viabilidad Comercial y de Mercado.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Estudio Macroeconómico.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Estudio del País.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Estudio de Viabilidad Técnica.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Estudio de Viabilidad Legal.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Estudio de Viabilidad de Gestión.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Estudio de Impacto Ambiental.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Estudio de Viabilidad Financiera.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s-ES_tradnl" smtClean="0"/>
          </a:p>
        </p:txBody>
      </p:sp>
    </p:spTree>
  </p:cSld>
  <p:clrMapOvr>
    <a:masterClrMapping/>
  </p:clrMapOvr>
  <p:transition spd="med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1295400"/>
          </a:xfrm>
        </p:spPr>
        <p:txBody>
          <a:bodyPr/>
          <a:lstStyle/>
          <a:p>
            <a:pPr eaLnBrk="1" hangingPunct="1"/>
            <a:r>
              <a:rPr lang="es-ES_tradnl" smtClean="0"/>
              <a:t>Criterios Para La Selección De Una Especie a Cultivar</a:t>
            </a:r>
            <a:endParaRPr lang="en-US" smtClean="0"/>
          </a:p>
        </p:txBody>
      </p:sp>
      <p:sp>
        <p:nvSpPr>
          <p:cNvPr id="136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8027988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Condiciones ambientales apropiadas.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Temperatura, pluviosidad,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Compatibilidad biológica Spp. existentes.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Spp. exóticas escapan.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Hábitos alimenticios complementan insumos disponibles (Regiones poca tradición acuícola).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Varias categorias alimento artificial.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Toma comida cuando y como esté disponible.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Tecnología de producción existente.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Tolerancia condiciones adversas.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Hacinamiento, Calidad Agua, Enfermedades, Parásitos, Transporte, Manipuleo.</a:t>
            </a:r>
          </a:p>
        </p:txBody>
      </p:sp>
    </p:spTree>
  </p:cSld>
  <p:clrMapOvr>
    <a:masterClrMapping/>
  </p:clrMapOvr>
  <p:transition spd="med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1295400"/>
          </a:xfrm>
        </p:spPr>
        <p:txBody>
          <a:bodyPr/>
          <a:lstStyle/>
          <a:p>
            <a:pPr eaLnBrk="1" hangingPunct="1"/>
            <a:r>
              <a:rPr lang="es-ES_tradnl" smtClean="0"/>
              <a:t>Criterios Para La Selección De Una Especie a Cultivar</a:t>
            </a:r>
            <a:endParaRPr lang="en-US" smtClean="0"/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8027988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Aceptación del consumidor.</a:t>
            </a:r>
          </a:p>
          <a:p>
            <a:pPr lvl="1" eaLnBrk="1" hangingPunct="1">
              <a:defRPr/>
            </a:pPr>
            <a:r>
              <a:rPr lang="en-US" sz="2000" smtClean="0"/>
              <a:t>Especie ya consumida comercialmente.</a:t>
            </a:r>
          </a:p>
          <a:p>
            <a:pPr lvl="1" eaLnBrk="1" hangingPunct="1">
              <a:defRPr/>
            </a:pPr>
            <a:r>
              <a:rPr lang="en-US" sz="2000" smtClean="0"/>
              <a:t>Especie nueva con perspectivas (Est. Mcdo).</a:t>
            </a:r>
          </a:p>
          <a:p>
            <a:pPr eaLnBrk="1" hangingPunct="1">
              <a:defRPr/>
            </a:pPr>
            <a:r>
              <a:rPr lang="en-US" sz="2800" smtClean="0"/>
              <a:t>Características de mercado apropiadas:</a:t>
            </a:r>
          </a:p>
          <a:p>
            <a:pPr lvl="1" eaLnBrk="1" hangingPunct="1">
              <a:defRPr/>
            </a:pPr>
            <a:r>
              <a:rPr lang="en-US" sz="2000" smtClean="0"/>
              <a:t>Volumen adecuado.</a:t>
            </a:r>
          </a:p>
          <a:p>
            <a:pPr lvl="1" eaLnBrk="1" hangingPunct="1">
              <a:defRPr/>
            </a:pPr>
            <a:r>
              <a:rPr lang="en-US" sz="2000" smtClean="0"/>
              <a:t>Oferta y demanda.</a:t>
            </a:r>
          </a:p>
          <a:p>
            <a:pPr lvl="1" eaLnBrk="1" hangingPunct="1">
              <a:defRPr/>
            </a:pPr>
            <a:r>
              <a:rPr lang="en-US" sz="2000" smtClean="0"/>
              <a:t>Precio.</a:t>
            </a:r>
          </a:p>
          <a:p>
            <a:pPr lvl="1" eaLnBrk="1" hangingPunct="1">
              <a:defRPr/>
            </a:pPr>
            <a:r>
              <a:rPr lang="en-US" sz="2000" smtClean="0"/>
              <a:t>Accesibilidad.</a:t>
            </a:r>
          </a:p>
          <a:p>
            <a:pPr eaLnBrk="1" hangingPunct="1">
              <a:defRPr/>
            </a:pPr>
            <a:r>
              <a:rPr lang="en-US" sz="2400" smtClean="0"/>
              <a:t>Adecuada provisón de semilla.</a:t>
            </a:r>
          </a:p>
          <a:p>
            <a:pPr lvl="1" eaLnBrk="1" hangingPunct="1">
              <a:defRPr/>
            </a:pPr>
            <a:r>
              <a:rPr lang="en-US" sz="2000" smtClean="0"/>
              <a:t>Silvestre (No permite selección / control patógenos).</a:t>
            </a:r>
          </a:p>
          <a:p>
            <a:pPr lvl="1" eaLnBrk="1" hangingPunct="1">
              <a:defRPr/>
            </a:pPr>
            <a:r>
              <a:rPr lang="en-US" sz="2000" smtClean="0"/>
              <a:t>Reproducción natural piscina cultivo.</a:t>
            </a:r>
          </a:p>
          <a:p>
            <a:pPr lvl="1" eaLnBrk="1" hangingPunct="1">
              <a:defRPr/>
            </a:pPr>
            <a:r>
              <a:rPr lang="en-US" sz="2000" smtClean="0"/>
              <a:t>Reproducción inducida (VIAGRA).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1228725" y="0"/>
            <a:ext cx="7772400" cy="1143000"/>
          </a:xfrm>
        </p:spPr>
        <p:txBody>
          <a:bodyPr/>
          <a:lstStyle/>
          <a:p>
            <a:pPr algn="r"/>
            <a:r>
              <a:rPr lang="en-US" smtClean="0"/>
              <a:t>Fabrizio Marcillo Morla</a:t>
            </a:r>
            <a:endParaRPr lang="es-US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9988" y="928688"/>
            <a:ext cx="7772400" cy="4114800"/>
          </a:xfrm>
        </p:spPr>
        <p:txBody>
          <a:bodyPr/>
          <a:lstStyle/>
          <a:p>
            <a:pPr algn="r">
              <a:defRPr/>
            </a:pPr>
            <a:r>
              <a:rPr lang="es-EC" dirty="0" smtClean="0"/>
              <a:t>Guayaquil, 1966.</a:t>
            </a:r>
          </a:p>
          <a:p>
            <a:pPr algn="r">
              <a:defRPr/>
            </a:pPr>
            <a:r>
              <a:rPr lang="es-EC" dirty="0" err="1" smtClean="0"/>
              <a:t>BSc.</a:t>
            </a:r>
            <a:r>
              <a:rPr lang="es-EC" dirty="0" smtClean="0"/>
              <a:t> Acuicultura. (ESPOL 1991).</a:t>
            </a:r>
          </a:p>
          <a:p>
            <a:pPr algn="r">
              <a:defRPr/>
            </a:pPr>
            <a:r>
              <a:rPr lang="es-EC" dirty="0" smtClean="0"/>
              <a:t>Magister en Administración de Empresas. (ESPOL, 1996).</a:t>
            </a:r>
          </a:p>
          <a:p>
            <a:pPr algn="r">
              <a:defRPr/>
            </a:pPr>
            <a:r>
              <a:rPr lang="es-EC" dirty="0" smtClean="0"/>
              <a:t>Profesor ESPOL desde el 2001.</a:t>
            </a:r>
          </a:p>
          <a:p>
            <a:pPr algn="r">
              <a:defRPr/>
            </a:pPr>
            <a:r>
              <a:rPr lang="es-EC" dirty="0" smtClean="0"/>
              <a:t>20 años experiencia profesional: </a:t>
            </a:r>
          </a:p>
          <a:p>
            <a:pPr lvl="1" algn="r">
              <a:defRPr/>
            </a:pPr>
            <a:r>
              <a:rPr lang="es-EC" sz="2800" dirty="0" smtClean="0"/>
              <a:t>Producción.</a:t>
            </a:r>
          </a:p>
          <a:p>
            <a:pPr lvl="1" algn="r">
              <a:defRPr/>
            </a:pPr>
            <a:r>
              <a:rPr lang="es-EC" sz="2800" dirty="0" smtClean="0"/>
              <a:t>Administración.</a:t>
            </a:r>
          </a:p>
          <a:p>
            <a:pPr lvl="1" algn="r">
              <a:defRPr/>
            </a:pPr>
            <a:r>
              <a:rPr lang="es-EC" sz="2800" dirty="0" smtClean="0"/>
              <a:t>Finanzas.</a:t>
            </a:r>
          </a:p>
          <a:p>
            <a:pPr lvl="1" algn="r">
              <a:defRPr/>
            </a:pPr>
            <a:r>
              <a:rPr lang="es-EC" sz="2800" dirty="0" smtClean="0"/>
              <a:t>Investigación.</a:t>
            </a:r>
          </a:p>
          <a:p>
            <a:pPr lvl="1" algn="r">
              <a:defRPr/>
            </a:pPr>
            <a:r>
              <a:rPr lang="es-EC" sz="2800" dirty="0" smtClean="0"/>
              <a:t>Consultorías.</a:t>
            </a:r>
          </a:p>
        </p:txBody>
      </p:sp>
      <p:pic>
        <p:nvPicPr>
          <p:cNvPr id="8196" name="Picture 3" descr="Yop por ti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357188" y="5670550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es-US" sz="2400" dirty="0">
                <a:latin typeface="+mn-lt"/>
                <a:hlinkClick r:id="rId4"/>
              </a:rPr>
              <a:t>Otras Publicaciones del mismo autor en Repositorio ESPOL</a:t>
            </a:r>
            <a:endParaRPr lang="es-US" sz="2400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Bioseguridad</a:t>
            </a:r>
            <a:endParaRPr lang="es-ES_tradnl" smtClean="0"/>
          </a:p>
        </p:txBody>
      </p:sp>
      <p:sp>
        <p:nvSpPr>
          <p:cNvPr id="135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La bioseguridad se define como las practicas encaminadas a reducir las probabilidades de contaminacion con alguna enfermedad y su consecuentr diseminacion.</a:t>
            </a:r>
          </a:p>
          <a:p>
            <a:pPr eaLnBrk="1" hangingPunct="1">
              <a:defRPr/>
            </a:pPr>
            <a:r>
              <a:rPr lang="en-US" sz="2800" smtClean="0"/>
              <a:t>Fuentes de infeccion:</a:t>
            </a:r>
          </a:p>
          <a:p>
            <a:pPr lvl="1" eaLnBrk="1" hangingPunct="1">
              <a:defRPr/>
            </a:pPr>
            <a:r>
              <a:rPr lang="en-US" sz="2400" smtClean="0"/>
              <a:t>Semilla infectada.</a:t>
            </a:r>
          </a:p>
          <a:p>
            <a:pPr lvl="1" eaLnBrk="1" hangingPunct="1">
              <a:defRPr/>
            </a:pPr>
            <a:r>
              <a:rPr lang="en-US" sz="2400" smtClean="0"/>
              <a:t>Vectores en el medio natural.</a:t>
            </a:r>
          </a:p>
          <a:p>
            <a:pPr lvl="1" eaLnBrk="1" hangingPunct="1">
              <a:defRPr/>
            </a:pPr>
            <a:r>
              <a:rPr lang="en-US" sz="2400" smtClean="0"/>
              <a:t>Animales silvestres en medio cercano.</a:t>
            </a:r>
          </a:p>
          <a:p>
            <a:pPr lvl="1" eaLnBrk="1" hangingPunct="1">
              <a:defRPr/>
            </a:pPr>
            <a:r>
              <a:rPr lang="en-US" sz="2400" smtClean="0"/>
              <a:t>Patogenos en el agua y aire.</a:t>
            </a:r>
          </a:p>
          <a:p>
            <a:pPr lvl="1" eaLnBrk="1" hangingPunct="1">
              <a:defRPr/>
            </a:pPr>
            <a:r>
              <a:rPr lang="en-US" sz="2400" smtClean="0"/>
              <a:t>Aves, animales domesticos.</a:t>
            </a:r>
          </a:p>
          <a:p>
            <a:pPr lvl="1" eaLnBrk="1" hangingPunct="1">
              <a:defRPr/>
            </a:pPr>
            <a:r>
              <a:rPr lang="en-US" sz="2400" smtClean="0"/>
              <a:t>Equiposm vehiculos, implementos.</a:t>
            </a:r>
          </a:p>
          <a:p>
            <a:pPr lvl="1" eaLnBrk="1" hangingPunct="1">
              <a:defRPr/>
            </a:pPr>
            <a:r>
              <a:rPr lang="en-US" sz="2400" smtClean="0"/>
              <a:t>Personal.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Sostenibilidad</a:t>
            </a:r>
            <a:endParaRPr lang="es-ES_tradnl" smtClean="0"/>
          </a:p>
        </p:txBody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UN World Commision on Enviroment and Development define:</a:t>
            </a:r>
          </a:p>
          <a:p>
            <a:pPr eaLnBrk="1" hangingPunct="1">
              <a:defRPr/>
            </a:pPr>
            <a:r>
              <a:rPr lang="en-US" smtClean="0"/>
              <a:t>La sostenibilidad se define como la satisfaccion del presente sin compromenter la capacidad de las futuras generaciones para satisfacer sus propias necesidades.</a:t>
            </a:r>
          </a:p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Futuro de la Industria</a:t>
            </a:r>
            <a:endParaRPr lang="es-ES_tradnl" smtClean="0"/>
          </a:p>
        </p:txBody>
      </p:sp>
      <p:sp>
        <p:nvSpPr>
          <p:cNvPr id="135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“Los sistemas de de produccion acuaticos se asemejaran a los de animales terrestres, seran sistemas intensivos, en los que la bioseguridad sera un factor importante en la prevencion de enfermedades, y el desarrollo genetico  aportara animales de mejor rendimiento y resistencia a enfermedades”.</a:t>
            </a:r>
          </a:p>
          <a:p>
            <a:pPr lvl="1" eaLnBrk="1" hangingPunct="1">
              <a:defRPr/>
            </a:pPr>
            <a:r>
              <a:rPr lang="en-US" smtClean="0"/>
              <a:t>Victoria Alday.</a:t>
            </a:r>
            <a:endParaRPr lang="es-ES_tradnl" smtClean="0"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Futuro de la Industria</a:t>
            </a:r>
            <a:endParaRPr lang="es-ES_tradnl" smtClean="0"/>
          </a:p>
        </p:txBody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“Las nuevas fincas intensivas, tanto cubiertas como abiertas, estan produciendo actualmente entre 1.2 y 8.0Kg / m3 y desplazaran al viejo estilo de fincas de gran uso de tierra, por razon de una mayor bioseguridad en estanques pequeños y mas facilmente manejados”.</a:t>
            </a:r>
          </a:p>
          <a:p>
            <a:pPr lvl="1" eaLnBrk="1" hangingPunct="1">
              <a:defRPr/>
            </a:pPr>
            <a:r>
              <a:rPr lang="en-US" smtClean="0"/>
              <a:t>Rod McNeil.</a:t>
            </a:r>
            <a:endParaRPr lang="es-ES_tradnl" smtClean="0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Futuro de la Industria</a:t>
            </a:r>
            <a:endParaRPr lang="es-ES_tradnl" smtClean="0"/>
          </a:p>
        </p:txBody>
      </p:sp>
      <p:sp>
        <p:nvSpPr>
          <p:cNvPr id="135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“La bioseguridad ha sido la clave del exito de la industria acuicola moderna para aumentar produccion y disminuir perdidas por enfermedades. La industria de la acuicultura tiene la oportunidad de seguir este ejemplo para convertirse en una mas competitiva y amigable con el medio ambiente”.</a:t>
            </a:r>
          </a:p>
          <a:p>
            <a:pPr lvl="1" eaLnBrk="1" hangingPunct="1">
              <a:defRPr/>
            </a:pPr>
            <a:r>
              <a:rPr lang="en-US" smtClean="0"/>
              <a:t>Dr. Phillip Lee.</a:t>
            </a:r>
            <a:endParaRPr lang="es-ES_tradnl" smtClean="0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Sistema “Pollo”</a:t>
            </a:r>
            <a:endParaRPr lang="es-ES_tradnl" smtClean="0"/>
          </a:p>
        </p:txBody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“Yo a la tilapia la veo como el pollo del mar”.</a:t>
            </a:r>
          </a:p>
          <a:p>
            <a:pPr eaLnBrk="1" hangingPunct="1">
              <a:defRPr/>
            </a:pPr>
            <a:r>
              <a:rPr lang="en-US" smtClean="0"/>
              <a:t>“Si eso lo hacemos con los pollos, porque no lo podemos hacer con los camarones?”.</a:t>
            </a:r>
          </a:p>
          <a:p>
            <a:pPr eaLnBrk="1" hangingPunct="1">
              <a:defRPr/>
            </a:pPr>
            <a:r>
              <a:rPr lang="en-US" smtClean="0"/>
              <a:t>“Yo no me imagino tener que salir al bosque a recoger pollitos para ponerlo en los galpones, porque hacemos eso con los camarones?”.</a:t>
            </a:r>
          </a:p>
          <a:p>
            <a:pPr lvl="1" eaLnBrk="1" hangingPunct="1">
              <a:defRPr/>
            </a:pPr>
            <a:r>
              <a:rPr lang="en-US" smtClean="0"/>
              <a:t>Luis Bakker Jr.</a:t>
            </a:r>
            <a:endParaRPr lang="es-ES_tradnl" smtClean="0"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Sistema “Pollo”</a:t>
            </a:r>
            <a:endParaRPr lang="es-ES_tradnl" smtClean="0"/>
          </a:p>
        </p:txBody>
      </p:sp>
      <p:sp>
        <p:nvSpPr>
          <p:cNvPr id="136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Independencia de semilla silvestre.</a:t>
            </a:r>
          </a:p>
          <a:p>
            <a:pPr lvl="1" eaLnBrk="1" hangingPunct="1">
              <a:defRPr/>
            </a:pPr>
            <a:r>
              <a:rPr lang="en-US" sz="2400" smtClean="0"/>
              <a:t>Depende de la especie y tecnologia disponible</a:t>
            </a:r>
            <a:r>
              <a:rPr lang="es-ES_tradnl" sz="2400" smtClean="0"/>
              <a:t>.</a:t>
            </a:r>
          </a:p>
          <a:p>
            <a:pPr eaLnBrk="1" hangingPunct="1">
              <a:defRPr/>
            </a:pPr>
            <a:r>
              <a:rPr lang="es-ES_tradnl" sz="2800" smtClean="0"/>
              <a:t>Bioseguridad.</a:t>
            </a:r>
          </a:p>
          <a:p>
            <a:pPr lvl="1" eaLnBrk="1" hangingPunct="1">
              <a:defRPr/>
            </a:pPr>
            <a:r>
              <a:rPr lang="es-ES_tradnl" sz="2400" smtClean="0"/>
              <a:t>En camino.</a:t>
            </a:r>
          </a:p>
          <a:p>
            <a:pPr eaLnBrk="1" hangingPunct="1">
              <a:defRPr/>
            </a:pPr>
            <a:r>
              <a:rPr lang="es-ES_tradnl" sz="2800" smtClean="0"/>
              <a:t>Mayor intensificación y control sobre el sistema.</a:t>
            </a:r>
          </a:p>
          <a:p>
            <a:pPr lvl="1" eaLnBrk="1" hangingPunct="1">
              <a:defRPr/>
            </a:pPr>
            <a:r>
              <a:rPr lang="es-ES_tradnl" sz="2400" smtClean="0"/>
              <a:t>En camino.</a:t>
            </a:r>
          </a:p>
          <a:p>
            <a:pPr eaLnBrk="1" hangingPunct="1">
              <a:defRPr/>
            </a:pPr>
            <a:r>
              <a:rPr lang="es-ES_tradnl" sz="2800" smtClean="0"/>
              <a:t>Mejoramiento Genético:</a:t>
            </a:r>
          </a:p>
          <a:p>
            <a:pPr lvl="1" eaLnBrk="1" hangingPunct="1">
              <a:defRPr/>
            </a:pPr>
            <a:r>
              <a:rPr lang="es-ES_tradnl" sz="2400" smtClean="0"/>
              <a:t>Ver características más importantes.</a:t>
            </a:r>
          </a:p>
          <a:p>
            <a:pPr eaLnBrk="1" hangingPunct="1">
              <a:defRPr/>
            </a:pPr>
            <a:r>
              <a:rPr lang="es-ES_tradnl" sz="2800" smtClean="0"/>
              <a:t>Vacunas:</a:t>
            </a:r>
          </a:p>
          <a:p>
            <a:pPr lvl="1" eaLnBrk="1" hangingPunct="1">
              <a:defRPr/>
            </a:pPr>
            <a:r>
              <a:rPr lang="en-US" sz="2400" smtClean="0"/>
              <a:t>Disponible hasta cierto grado en peces.</a:t>
            </a:r>
          </a:p>
          <a:p>
            <a:pPr lvl="1" eaLnBrk="1" hangingPunct="1">
              <a:defRPr/>
            </a:pPr>
            <a:r>
              <a:rPr lang="es-ES_tradnl" sz="2400" smtClean="0"/>
              <a:t>No aplicable</a:t>
            </a:r>
            <a:r>
              <a:rPr lang="en-US" sz="2400" smtClean="0"/>
              <a:t> en camaron</a:t>
            </a:r>
            <a:r>
              <a:rPr lang="es-ES_tradnl" sz="2400" smtClean="0"/>
              <a:t>.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Sistemas de Aireacion</a:t>
            </a:r>
            <a:endParaRPr lang="es-ES_tradnl" smtClean="0"/>
          </a:p>
        </p:txBody>
      </p:sp>
      <p:sp>
        <p:nvSpPr>
          <p:cNvPr id="125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19200"/>
            <a:ext cx="7772400" cy="4841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Oxígeno disuelto es el factor mas critico en cultivos intensivos y semi–intensivos de camarón.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La Aireación de emergencia provee oxigeno en determinados momentos para evitar el estres o muerte de los animales.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Necesario ocasionalmente.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La aireación suplementaria provee oxigeno de forma continua para incrementar mas los niveles de produccion y permitir niveles de alimentación contínuos de &gt; 50 kg/Ha/día.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Aireación: Funciones</a:t>
            </a:r>
          </a:p>
        </p:txBody>
      </p:sp>
      <p:sp>
        <p:nvSpPr>
          <p:cNvPr id="1252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38200"/>
            <a:ext cx="7848600" cy="571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mtClean="0"/>
              <a:t>Añade O</a:t>
            </a:r>
            <a:r>
              <a:rPr lang="es-ES_tradnl" baseline="-25000" smtClean="0"/>
              <a:t>2</a:t>
            </a:r>
            <a:r>
              <a:rPr lang="es-ES_tradnl" smtClean="0"/>
              <a:t> al agua</a:t>
            </a:r>
            <a:r>
              <a:rPr lang="en-US" smtClean="0"/>
              <a:t>:</a:t>
            </a:r>
            <a:endParaRPr lang="es-ES_tradnl" smtClean="0"/>
          </a:p>
          <a:p>
            <a:pPr marL="1066800" lvl="1" indent="-609600" eaLnBrk="1" hangingPunct="1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s-ES_tradnl" smtClean="0"/>
              <a:t>Camarón</a:t>
            </a:r>
            <a:r>
              <a:rPr lang="en-US" smtClean="0"/>
              <a:t> usa &lt;20% O</a:t>
            </a:r>
            <a:r>
              <a:rPr lang="en-US" baseline="-25000" smtClean="0"/>
              <a:t>2</a:t>
            </a:r>
            <a:r>
              <a:rPr lang="es-ES_tradnl" smtClean="0"/>
              <a:t>.</a:t>
            </a:r>
          </a:p>
          <a:p>
            <a:pPr marL="1066800" lvl="1" indent="-609600" eaLnBrk="1" hangingPunct="1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s-ES_tradnl" smtClean="0"/>
              <a:t>Procesos Bacterianos y Químicos. </a:t>
            </a:r>
            <a:endParaRPr lang="en-US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mtClean="0"/>
              <a:t>Oxida capa orgánica superior del suelo.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mtClean="0"/>
              <a:t>Circula el agua y rompe estratificación.</a:t>
            </a:r>
            <a:endParaRPr lang="en-US" smtClean="0"/>
          </a:p>
          <a:p>
            <a:pPr marL="1066800" lvl="1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/>
              <a:t>&gt; 5-10 cm /s para mantener “flucular layer” en buen estado.</a:t>
            </a:r>
          </a:p>
          <a:p>
            <a:pPr marL="1066800" lvl="1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mtClean="0"/>
              <a:t>&gt; 20</a:t>
            </a:r>
            <a:r>
              <a:rPr lang="es-ES_tradnl" smtClean="0"/>
              <a:t> </a:t>
            </a:r>
            <a:r>
              <a:rPr lang="en-US" smtClean="0"/>
              <a:t>c</a:t>
            </a:r>
            <a:r>
              <a:rPr lang="es-ES_tradnl" smtClean="0"/>
              <a:t>m/</a:t>
            </a:r>
            <a:r>
              <a:rPr lang="en-US" smtClean="0"/>
              <a:t>s para suspender sólidos con liner (ZEHS). </a:t>
            </a:r>
            <a:endParaRPr lang="es-ES_tradnl" smtClean="0"/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mtClean="0"/>
              <a:t>Aleja agua aireada y acerca agua sin airear.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Aireación: Funciones</a:t>
            </a:r>
            <a:endParaRPr lang="en-US" smtClean="0"/>
          </a:p>
        </p:txBody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066800"/>
            <a:ext cx="7620000" cy="54864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Evita compuestos reducidos (NH</a:t>
            </a:r>
            <a:r>
              <a:rPr lang="en-US" baseline="-25000" smtClean="0"/>
              <a:t>4</a:t>
            </a:r>
            <a:r>
              <a:rPr lang="en-US" smtClean="0"/>
              <a:t>, H</a:t>
            </a:r>
            <a:r>
              <a:rPr lang="en-US" baseline="-25000" smtClean="0"/>
              <a:t>2</a:t>
            </a:r>
            <a:r>
              <a:rPr lang="en-US" smtClean="0"/>
              <a:t>S,etc).</a:t>
            </a:r>
          </a:p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Ayuda a eliminar gases dañinos (NH</a:t>
            </a:r>
            <a:r>
              <a:rPr lang="en-US" baseline="-25000" smtClean="0"/>
              <a:t>4</a:t>
            </a:r>
            <a:r>
              <a:rPr lang="en-US" smtClean="0"/>
              <a:t>,CO</a:t>
            </a:r>
            <a:r>
              <a:rPr lang="en-US" baseline="-25000" smtClean="0"/>
              <a:t>2</a:t>
            </a:r>
            <a:r>
              <a:rPr lang="en-US" smtClean="0"/>
              <a:t>).</a:t>
            </a:r>
          </a:p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ZEHS : Suspende sólidos para formar flóculos. (Sist. Heterótrofos cero recambio).</a:t>
            </a:r>
          </a:p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Acumula desechos en un área.</a:t>
            </a:r>
          </a:p>
          <a:p>
            <a:pPr marL="609600" indent="-609600" eaLnBrk="1" hangingPunct="1">
              <a:buFont typeface="Wingdings" pitchFamily="2" charset="2"/>
              <a:buAutoNum type="arabicPeriod" startAt="5"/>
              <a:defRPr/>
            </a:pPr>
            <a:r>
              <a:rPr lang="en-US" smtClean="0"/>
              <a:t>Contras:</a:t>
            </a:r>
          </a:p>
          <a:p>
            <a:pPr marL="1066800" lvl="1" indent="-6096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Ojo: reducen temperatura.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Porque Cultivo Intensivo?</a:t>
            </a:r>
            <a:endParaRPr lang="es-ES_tradnl" smtClean="0"/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La decision de hacer un cultivo extensivo, intensivo o algo intermedio debe de tomarse principalmente con base en los sigueintes criterios: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Grado de control de los animales bajo cultivo y/o modificaciones necesarias al medio: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Ejemplo: Larvicultura de camarones.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Disponibilidad de espacio: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Por limitacion de espacio, terreno o costo.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Estructura de costos que hace mas rentable economicamente cultivo intensivo.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Este punto incluye a los 2 anteriores.</a:t>
            </a:r>
            <a:endParaRPr lang="es-ES_tradnl" smtClean="0"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Capa Sedimentos Aerobica / Anaerobica</a:t>
            </a:r>
            <a:endParaRPr lang="es-ES_tradnl" smtClean="0"/>
          </a:p>
        </p:txBody>
      </p:sp>
      <p:pic>
        <p:nvPicPr>
          <p:cNvPr id="38915" name="Picture 3" descr="C:\Mis documentos\Espol\Inland\aq20fig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81150"/>
            <a:ext cx="76200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228600"/>
            <a:ext cx="8153400" cy="1143000"/>
          </a:xfrm>
        </p:spPr>
        <p:txBody>
          <a:bodyPr/>
          <a:lstStyle/>
          <a:p>
            <a:pPr eaLnBrk="1" hangingPunct="1"/>
            <a:r>
              <a:rPr lang="en-US" smtClean="0"/>
              <a:t>Oxigenación: Como Funciona?</a:t>
            </a:r>
          </a:p>
        </p:txBody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62000"/>
            <a:ext cx="83058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No se inyecta O</a:t>
            </a:r>
            <a:r>
              <a:rPr lang="en-US" baseline="-25000" smtClean="0"/>
              <a:t>2</a:t>
            </a:r>
            <a:r>
              <a:rPr lang="en-US" smtClean="0"/>
              <a:t> al agua, se lo disuelve.</a:t>
            </a:r>
            <a:endParaRPr lang="es-ES_tradnl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Es aumetar la difusión de oxigeno del aire al agua. Y la esta es función de: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Solubilidad (T</a:t>
            </a:r>
            <a:r>
              <a:rPr lang="en-US" baseline="30000" smtClean="0"/>
              <a:t>o</a:t>
            </a:r>
            <a:r>
              <a:rPr lang="en-US" smtClean="0"/>
              <a:t>C y salinidad).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Diferencia de concentración.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Area de Contacto.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Hay 3 formas de aumentar difusión: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Aumentar % O</a:t>
            </a:r>
            <a:r>
              <a:rPr lang="en-US" baseline="-25000" smtClean="0"/>
              <a:t>2</a:t>
            </a:r>
            <a:r>
              <a:rPr lang="en-US" smtClean="0"/>
              <a:t> en Aire.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Oxígeno puro.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Aumentar area de contacto.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Aireadores mecánicos (Circulan también).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mtClean="0"/>
              <a:t>Aireadores de gravedad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Solubilidadd de O</a:t>
            </a:r>
            <a:r>
              <a:rPr lang="en-US" baseline="-25000" smtClean="0"/>
              <a:t>2</a:t>
            </a:r>
            <a:r>
              <a:rPr lang="en-US" smtClean="0"/>
              <a:t> en Agua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ph type="tbl" idx="1"/>
          </p:nvPr>
        </p:nvGraphicFramePr>
        <p:xfrm>
          <a:off x="533400" y="1335088"/>
          <a:ext cx="8415338" cy="4725987"/>
        </p:xfrm>
        <a:graphic>
          <a:graphicData uri="http://schemas.openxmlformats.org/presentationml/2006/ole">
            <p:oleObj spid="_x0000_s10242" name="Worksheet" r:id="rId3" imgW="5496151" imgH="3086462" progId="Excel.Sheet.8">
              <p:embed/>
            </p:oleObj>
          </a:graphicData>
        </a:graphic>
      </p:graphicFrame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Tipos De Aireadores (1)</a:t>
            </a:r>
            <a:endParaRPr lang="en-US" smtClean="0"/>
          </a:p>
        </p:txBody>
      </p:sp>
      <p:sp>
        <p:nvSpPr>
          <p:cNvPr id="126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79248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smtClean="0"/>
              <a:t>Difusores de Aire.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Difusiores de aire (mangueras, piedras, etc).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Elevadores de aire, airlift. (bombas de aire).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Bajísima transferencia de oxigeno /HP.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Alto mantenimiento.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Bajísima circulación agua.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Método mas ineficiente para camaroneras.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Util en piscinas profundas (&gt;5m) o tanques.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Eficiencia: tamaño burbuja/tiempo contacto.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&gt; Tamaño burbuja &gt; Circulación.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&gt; Tamaño burbuja &lt; Oxigenación.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&gt; Tiempo contacto &gt; Oxigenación.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Presión noinfluye.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Difusores de agua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26259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4199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effectLst/>
                  <a:latin typeface="Times New Roman" pitchFamily="18" charset="0"/>
                </a:rPr>
                <a:t>  </a:t>
              </a:r>
              <a:r>
                <a:rPr lang="en-US" sz="10800">
                  <a:effectLst/>
                  <a:latin typeface="Times New Roman" pitchFamily="18" charset="0"/>
                </a:rPr>
                <a:t> </a:t>
              </a:r>
              <a:r>
                <a:rPr lang="en-US" sz="2400">
                  <a:effectLst/>
                  <a:latin typeface="Times New Roman" pitchFamily="18" charset="0"/>
                </a:rPr>
                <a:t>                             </a:t>
              </a:r>
            </a:p>
          </p:txBody>
        </p:sp>
      </p:grpSp>
      <p:pic>
        <p:nvPicPr>
          <p:cNvPr id="41988" name="Picture 6" descr="Figure 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8585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Air Lift</a:t>
            </a:r>
            <a:endParaRPr lang="es-ES_tradnl" smtClean="0"/>
          </a:p>
        </p:txBody>
      </p:sp>
      <p:grpSp>
        <p:nvGrpSpPr>
          <p:cNvPr id="43011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26362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43014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effectLst/>
                  <a:latin typeface="Times New Roman" pitchFamily="18" charset="0"/>
                </a:rPr>
                <a:t>  </a:t>
              </a:r>
              <a:r>
                <a:rPr lang="en-US" sz="10800">
                  <a:effectLst/>
                  <a:latin typeface="Times New Roman" pitchFamily="18" charset="0"/>
                </a:rPr>
                <a:t> </a:t>
              </a:r>
              <a:r>
                <a:rPr lang="en-US" sz="2400">
                  <a:effectLst/>
                  <a:latin typeface="Times New Roman" pitchFamily="18" charset="0"/>
                </a:rPr>
                <a:t>                             </a:t>
              </a:r>
            </a:p>
          </p:txBody>
        </p:sp>
      </p:grpSp>
      <p:pic>
        <p:nvPicPr>
          <p:cNvPr id="43012" name="Picture 6" descr="Figure 1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44780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Air Lift</a:t>
            </a:r>
            <a:endParaRPr lang="es-ES_tradnl" smtClean="0"/>
          </a:p>
        </p:txBody>
      </p:sp>
      <p:pic>
        <p:nvPicPr>
          <p:cNvPr id="44035" name="Picture 3" descr="C:\Mis documentos\Espol\Informacion\Fotos\CAMARON\MVC-015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23950"/>
            <a:ext cx="7620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Mangueras Difusión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Jerry\airlif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125"/>
            <a:ext cx="9144000" cy="696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6200"/>
            <a:ext cx="7772400" cy="7620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smtClean="0">
                <a:solidFill>
                  <a:srgbClr val="FF0000"/>
                </a:solidFill>
              </a:rPr>
              <a:t>Difusor de Aire; Elevador de aire.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smtClean="0">
                <a:solidFill>
                  <a:srgbClr val="FF0000"/>
                </a:solidFill>
              </a:rPr>
              <a:t>Diffused air; Airlift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Alto Grado de Control / Modificacion</a:t>
            </a:r>
            <a:endParaRPr lang="es-ES_tradnl" sz="4000" smtClean="0"/>
          </a:p>
        </p:txBody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600" smtClean="0"/>
              <a:t>El hecho de tener los animales confinados en alta densidad o en espacios pequenos permite un mayor control de forma economica.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smtClean="0"/>
              <a:t>Modificaciones al medio ambiente (agua, temperatura, instalaciones, calidad de alimento, tratamientos, etc) se vuelven mas eficientes, o tienen costos unitarios mas bajos cuando son amortizados entre una poblacion mayor.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smtClean="0"/>
              <a:t>Es mas facil el control de poca area / volumen con alta densidad / biomasa que lo contrario.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600" smtClean="0"/>
              <a:t>Ejemplos: Larvicultura de camaron, raceway de precria, camaroneras inland con aplicacion de sal, cria de organismos con requerimientos alimenticios muy caros, invernaderos. </a:t>
            </a:r>
            <a:endParaRPr lang="es-ES_tradnl" sz="2600" smtClean="0"/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Tipos De Aireadores (</a:t>
            </a:r>
            <a:r>
              <a:rPr lang="en-US" smtClean="0"/>
              <a:t>2</a:t>
            </a:r>
            <a:r>
              <a:rPr lang="es-ES_tradnl" smtClean="0"/>
              <a:t>)</a:t>
            </a:r>
          </a:p>
        </p:txBody>
      </p:sp>
      <p:sp>
        <p:nvSpPr>
          <p:cNvPr id="126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37588" cy="5486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3600" smtClean="0"/>
              <a:t>Bomba</a:t>
            </a:r>
            <a:r>
              <a:rPr lang="en-US" sz="3600" smtClean="0"/>
              <a:t>s:</a:t>
            </a:r>
          </a:p>
          <a:p>
            <a:pPr lvl="1" eaLnBrk="1" hangingPunct="1">
              <a:defRPr/>
            </a:pPr>
            <a:r>
              <a:rPr lang="en-US" sz="3200" smtClean="0"/>
              <a:t>Rociadora</a:t>
            </a:r>
          </a:p>
          <a:p>
            <a:pPr lvl="1" eaLnBrk="1" hangingPunct="1">
              <a:defRPr/>
            </a:pPr>
            <a:r>
              <a:rPr lang="en-US" sz="3200" smtClean="0"/>
              <a:t>Vertical</a:t>
            </a:r>
          </a:p>
          <a:p>
            <a:pPr lvl="1" eaLnBrk="1" hangingPunct="1">
              <a:defRPr/>
            </a:pPr>
            <a:r>
              <a:rPr lang="en-US" sz="3200" smtClean="0"/>
              <a:t>Sumergida</a:t>
            </a:r>
          </a:p>
          <a:p>
            <a:pPr lvl="2" eaLnBrk="1" hangingPunct="1">
              <a:defRPr/>
            </a:pPr>
            <a:r>
              <a:rPr lang="en-US" smtClean="0"/>
              <a:t>Muy bonitas para decoración.</a:t>
            </a:r>
          </a:p>
          <a:p>
            <a:pPr lvl="2" eaLnBrk="1" hangingPunct="1">
              <a:defRPr/>
            </a:pPr>
            <a:r>
              <a:rPr lang="es-ES_tradnl" smtClean="0"/>
              <a:t>Baja eficiencia.</a:t>
            </a:r>
          </a:p>
          <a:p>
            <a:pPr lvl="2" eaLnBrk="1" hangingPunct="1">
              <a:defRPr/>
            </a:pPr>
            <a:r>
              <a:rPr lang="es-ES_tradnl" smtClean="0"/>
              <a:t>Baja circulación.</a:t>
            </a:r>
          </a:p>
          <a:p>
            <a:pPr lvl="2" eaLnBrk="1" hangingPunct="1">
              <a:defRPr/>
            </a:pPr>
            <a:r>
              <a:rPr lang="es-ES_tradnl" smtClean="0"/>
              <a:t>Baja transferencia de oxígeno.</a:t>
            </a:r>
            <a:endParaRPr lang="en-US" smtClean="0"/>
          </a:p>
          <a:p>
            <a:pPr lvl="2" eaLnBrk="1" hangingPunct="1">
              <a:defRPr/>
            </a:pPr>
            <a:r>
              <a:rPr lang="en-US" smtClean="0"/>
              <a:t>No aplicables para acuicultura.</a:t>
            </a:r>
          </a:p>
          <a:p>
            <a:pPr lvl="2" eaLnBrk="1" hangingPunct="1">
              <a:defRPr/>
            </a:pPr>
            <a:r>
              <a:rPr lang="en-US" smtClean="0"/>
              <a:t>Si le ponen luces de colores pueden usarlas para decorar jardines.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Aireador de Bomba Rociadora</a:t>
            </a:r>
            <a:endParaRPr lang="es-ES_tradnl" smtClean="0"/>
          </a:p>
        </p:txBody>
      </p:sp>
      <p:pic>
        <p:nvPicPr>
          <p:cNvPr id="48131" name="Picture 3" descr="C:\Mis documentos\Espol\Informacion\Fotos\CAMARON\Aireador BombaLu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33988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C:\Mis documentos\Espol\Informacion\Fotos\CAMARON\AireadorBomba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838200"/>
            <a:ext cx="33051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Jerry\roci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buClrTx/>
              <a:buSzTx/>
              <a:buFontTx/>
              <a:buNone/>
            </a:pPr>
            <a:r>
              <a:rPr lang="es-ES" sz="3600" b="1">
                <a:solidFill>
                  <a:srgbClr val="FF0000"/>
                </a:solidFill>
                <a:effectLst/>
                <a:latin typeface="Times New Roman" pitchFamily="18" charset="0"/>
              </a:rPr>
              <a:t>Bomba Rociadora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Jerry\vertic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buClrTx/>
              <a:buSzTx/>
              <a:buFontTx/>
              <a:buNone/>
            </a:pPr>
            <a:r>
              <a:rPr lang="es-ES" sz="3600" b="1">
                <a:solidFill>
                  <a:srgbClr val="FF0000"/>
                </a:solidFill>
                <a:effectLst/>
                <a:latin typeface="Times New Roman" pitchFamily="18" charset="0"/>
              </a:rPr>
              <a:t>Bomba Vertical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Bomba Sumergible</a:t>
            </a:r>
          </a:p>
        </p:txBody>
      </p:sp>
      <p:grpSp>
        <p:nvGrpSpPr>
          <p:cNvPr id="51203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27078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12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effectLst/>
                  <a:latin typeface="Times New Roman" pitchFamily="18" charset="0"/>
                </a:rPr>
                <a:t>  </a:t>
              </a:r>
              <a:r>
                <a:rPr lang="en-US" sz="10800">
                  <a:effectLst/>
                  <a:latin typeface="Times New Roman" pitchFamily="18" charset="0"/>
                </a:rPr>
                <a:t> </a:t>
              </a:r>
              <a:r>
                <a:rPr lang="en-US" sz="2400">
                  <a:effectLst/>
                  <a:latin typeface="Times New Roman" pitchFamily="18" charset="0"/>
                </a:rPr>
                <a:t>                             </a:t>
              </a:r>
            </a:p>
          </p:txBody>
        </p:sp>
      </p:grpSp>
      <p:grpSp>
        <p:nvGrpSpPr>
          <p:cNvPr id="51204" name="Group 6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270791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1207" name="Rectangle 8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effectLst/>
                  <a:latin typeface="Times New Roman" pitchFamily="18" charset="0"/>
                </a:rPr>
                <a:t>  </a:t>
              </a:r>
              <a:r>
                <a:rPr lang="en-US" sz="10800">
                  <a:effectLst/>
                  <a:latin typeface="Times New Roman" pitchFamily="18" charset="0"/>
                </a:rPr>
                <a:t> </a:t>
              </a:r>
              <a:r>
                <a:rPr lang="en-US" sz="2400">
                  <a:effectLst/>
                  <a:latin typeface="Times New Roman" pitchFamily="18" charset="0"/>
                </a:rPr>
                <a:t>                             </a:t>
              </a:r>
            </a:p>
          </p:txBody>
        </p:sp>
      </p:grpSp>
      <p:pic>
        <p:nvPicPr>
          <p:cNvPr id="51205" name="Picture 9" descr="Figure 1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954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Bomba Sumergible / Splash</a:t>
            </a: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271812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2230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effectLst/>
                  <a:latin typeface="Times New Roman" pitchFamily="18" charset="0"/>
                </a:rPr>
                <a:t>  </a:t>
              </a:r>
              <a:r>
                <a:rPr lang="en-US" sz="10800">
                  <a:effectLst/>
                  <a:latin typeface="Times New Roman" pitchFamily="18" charset="0"/>
                </a:rPr>
                <a:t> </a:t>
              </a:r>
              <a:r>
                <a:rPr lang="en-US" sz="2400">
                  <a:effectLst/>
                  <a:latin typeface="Times New Roman" pitchFamily="18" charset="0"/>
                </a:rPr>
                <a:t>                             </a:t>
              </a:r>
            </a:p>
          </p:txBody>
        </p:sp>
      </p:grpSp>
      <p:pic>
        <p:nvPicPr>
          <p:cNvPr id="52228" name="Picture 6" descr="Figure 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Tipos De Aireadores (</a:t>
            </a:r>
            <a:r>
              <a:rPr lang="en-US" smtClean="0"/>
              <a:t>3</a:t>
            </a:r>
            <a:r>
              <a:rPr lang="es-ES_tradnl" smtClean="0"/>
              <a:t>)</a:t>
            </a:r>
            <a:endParaRPr lang="en-US" smtClean="0"/>
          </a:p>
        </p:txBody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762000"/>
            <a:ext cx="7799388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Inyección por hélice.</a:t>
            </a:r>
          </a:p>
          <a:p>
            <a:pPr lvl="2" eaLnBrk="1" hangingPunct="1">
              <a:defRPr/>
            </a:pPr>
            <a:r>
              <a:rPr lang="en-US" sz="2000" smtClean="0"/>
              <a:t>Inyección Superficie (AireO</a:t>
            </a:r>
            <a:r>
              <a:rPr lang="en-US" sz="2000" baseline="-25000" smtClean="0"/>
              <a:t>2</a:t>
            </a:r>
            <a:r>
              <a:rPr lang="en-US" sz="2000" smtClean="0"/>
              <a:t> Tornado).</a:t>
            </a:r>
          </a:p>
          <a:p>
            <a:pPr lvl="2" eaLnBrk="1" hangingPunct="1">
              <a:defRPr/>
            </a:pPr>
            <a:r>
              <a:rPr lang="en-US" sz="2000" smtClean="0"/>
              <a:t>Inyección Sumergida. (Forza 7, Biomasa).</a:t>
            </a:r>
          </a:p>
          <a:p>
            <a:pPr lvl="1" eaLnBrk="1" hangingPunct="1">
              <a:defRPr/>
            </a:pPr>
            <a:r>
              <a:rPr lang="en-US" smtClean="0"/>
              <a:t>Uno de los 2 sistemas mas eficientes/ prácticos.</a:t>
            </a:r>
          </a:p>
          <a:p>
            <a:pPr lvl="1" eaLnBrk="1" hangingPunct="1">
              <a:defRPr/>
            </a:pPr>
            <a:r>
              <a:rPr lang="en-US" smtClean="0"/>
              <a:t>Eficiencia similar a la de paletas.</a:t>
            </a:r>
          </a:p>
          <a:p>
            <a:pPr lvl="1" eaLnBrk="1" hangingPunct="1">
              <a:defRPr/>
            </a:pPr>
            <a:r>
              <a:rPr lang="en-US" smtClean="0"/>
              <a:t>Son eficientes arriba de 5-10ppt.</a:t>
            </a:r>
          </a:p>
          <a:p>
            <a:pPr lvl="1" eaLnBrk="1" hangingPunct="1">
              <a:defRPr/>
            </a:pPr>
            <a:r>
              <a:rPr lang="en-US" smtClean="0"/>
              <a:t>Diseñadas para mas profundidad (&gt;1.5m).</a:t>
            </a:r>
          </a:p>
          <a:p>
            <a:pPr lvl="1" eaLnBrk="1" hangingPunct="1">
              <a:defRPr/>
            </a:pPr>
            <a:r>
              <a:rPr lang="en-US" smtClean="0"/>
              <a:t>Circulan mas.</a:t>
            </a:r>
          </a:p>
          <a:p>
            <a:pPr lvl="1" eaLnBrk="1" hangingPunct="1">
              <a:defRPr/>
            </a:pPr>
            <a:r>
              <a:rPr lang="en-US" smtClean="0"/>
              <a:t>Cuidado cortan camarón.</a:t>
            </a:r>
          </a:p>
          <a:p>
            <a:pPr lvl="1" eaLnBrk="1" hangingPunct="1">
              <a:defRPr/>
            </a:pPr>
            <a:r>
              <a:rPr lang="en-US" smtClean="0"/>
              <a:t>Mas Caras.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Inyección Aire</a:t>
            </a:r>
            <a:endParaRPr lang="es-ES_tradnl" smtClean="0"/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27488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54278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effectLst/>
                  <a:latin typeface="Times New Roman" pitchFamily="18" charset="0"/>
                </a:rPr>
                <a:t>  </a:t>
              </a:r>
              <a:r>
                <a:rPr lang="en-US" sz="10800">
                  <a:effectLst/>
                  <a:latin typeface="Times New Roman" pitchFamily="18" charset="0"/>
                </a:rPr>
                <a:t> </a:t>
              </a:r>
              <a:r>
                <a:rPr lang="en-US" sz="2400">
                  <a:effectLst/>
                  <a:latin typeface="Times New Roman" pitchFamily="18" charset="0"/>
                </a:rPr>
                <a:t>                             </a:t>
              </a:r>
            </a:p>
          </p:txBody>
        </p:sp>
      </p:grpSp>
      <p:pic>
        <p:nvPicPr>
          <p:cNvPr id="54276" name="Picture 6" descr="Figure 1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rgbClr val="FF0000"/>
                </a:solidFill>
              </a:rPr>
              <a:t>Inyección Sumergida</a:t>
            </a:r>
            <a:r>
              <a:rPr lang="en-US" smtClean="0">
                <a:solidFill>
                  <a:srgbClr val="FF0000"/>
                </a:solidFill>
              </a:rPr>
              <a:t/>
            </a:r>
            <a:br>
              <a:rPr lang="en-US" smtClean="0">
                <a:solidFill>
                  <a:srgbClr val="FF0000"/>
                </a:solidFill>
              </a:rPr>
            </a:br>
            <a:r>
              <a:rPr lang="en-US" smtClean="0">
                <a:solidFill>
                  <a:srgbClr val="FF0000"/>
                </a:solidFill>
              </a:rPr>
              <a:t>(Biomasa)</a:t>
            </a:r>
            <a:endParaRPr lang="es-ES_tradnl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Inyeccion Sumergida (Forza7)</a:t>
            </a:r>
            <a:endParaRPr lang="es-ES_tradnl" smtClean="0"/>
          </a:p>
        </p:txBody>
      </p:sp>
      <p:pic>
        <p:nvPicPr>
          <p:cNvPr id="56323" name="Picture 3" descr="C:\My Documents\M Grillo\force7d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600200"/>
            <a:ext cx="41894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Disponibilidad de Espacio</a:t>
            </a:r>
            <a:endParaRPr lang="es-ES_tradnl" smtClean="0"/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38200"/>
            <a:ext cx="78486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Espacio / terreno no existe: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Puede que realmente no se dispone de espacio: Pecera en mesa, laboratorio en universidad, necesidad de tener cultivo en un lugar donde no hay mas espacio.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Costos de la tierra son muy altos y restringen acceso a la misma: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Zonas dedicadas a otras actividades: Turismo, agricultura, industria, vivienda.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Paises en donde tierra es muy cara.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Disponibilidad de agua restringida: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Cantidad, calidad, o costo: Pozos, costo por uso de agua, transporte, tratamientos necesarios, disponibilidad estacional, etc.</a:t>
            </a:r>
            <a:endParaRPr lang="es-ES_tradnl" sz="2400" smtClean="0"/>
          </a:p>
        </p:txBody>
      </p:sp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Jerry\aspirad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6200"/>
            <a:ext cx="7772400" cy="7620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s-ES" sz="3600" b="1" smtClean="0">
                <a:solidFill>
                  <a:srgbClr val="FF0000"/>
                </a:solidFill>
              </a:rPr>
              <a:t>Bomba Inyectora de aire (“O</a:t>
            </a:r>
            <a:r>
              <a:rPr lang="es-ES" sz="3600" b="1" baseline="-25000" smtClean="0">
                <a:solidFill>
                  <a:srgbClr val="FF0000"/>
                </a:solidFill>
              </a:rPr>
              <a:t>2</a:t>
            </a:r>
            <a:r>
              <a:rPr lang="es-ES" sz="3600" b="1" smtClean="0">
                <a:solidFill>
                  <a:srgbClr val="FF0000"/>
                </a:solidFill>
              </a:rPr>
              <a:t>”)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rgbClr val="FF0000"/>
                </a:solidFill>
              </a:rPr>
              <a:t>Inyección </a:t>
            </a:r>
            <a:r>
              <a:rPr lang="en-US" smtClean="0">
                <a:solidFill>
                  <a:srgbClr val="FF0000"/>
                </a:solidFill>
              </a:rPr>
              <a:t>Sumergida </a:t>
            </a:r>
            <a:r>
              <a:rPr lang="es-ES_tradnl" smtClean="0">
                <a:solidFill>
                  <a:srgbClr val="FF0000"/>
                </a:solidFill>
              </a:rPr>
              <a:t>(Aire O</a:t>
            </a:r>
            <a:r>
              <a:rPr lang="es-ES_tradnl" baseline="-25000" smtClean="0">
                <a:solidFill>
                  <a:srgbClr val="FF0000"/>
                </a:solidFill>
              </a:rPr>
              <a:t>2</a:t>
            </a:r>
            <a:r>
              <a:rPr lang="es-ES_tradnl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Tipos De Aireadores (</a:t>
            </a:r>
            <a:r>
              <a:rPr lang="en-US" smtClean="0"/>
              <a:t>4</a:t>
            </a:r>
            <a:r>
              <a:rPr lang="es-ES_tradnl" smtClean="0"/>
              <a:t>)</a:t>
            </a:r>
            <a:endParaRPr lang="en-US" smtClean="0"/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90600"/>
            <a:ext cx="7951788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smtClean="0"/>
              <a:t>Paletas.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Método mas utilizado.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Uno de los 2 sistemas mas eficientes/ prácticos.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Eficiencia similar a la de Inyección por Hélice</a:t>
            </a:r>
            <a:r>
              <a:rPr lang="en-US" b="1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Eficiente para oxigenar, de estratificar y circular.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Mayor mantenimiento.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Tienen buena eficiencia en agua dulce.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Diferencia entre eléctricos / diesel: 60%.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Cantidad y tipo de paletas importantes.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Paletas</a:t>
            </a:r>
            <a:endParaRPr lang="es-ES_tradnl" smtClean="0"/>
          </a:p>
        </p:txBody>
      </p:sp>
      <p:grpSp>
        <p:nvGrpSpPr>
          <p:cNvPr id="60419" name="Group 3"/>
          <p:cNvGrpSpPr>
            <a:grpSpLocks/>
          </p:cNvGrpSpPr>
          <p:nvPr/>
        </p:nvGrpSpPr>
        <p:grpSpPr bwMode="auto">
          <a:xfrm>
            <a:off x="2217738" y="2549525"/>
            <a:ext cx="4708525" cy="1738313"/>
            <a:chOff x="0" y="0"/>
            <a:chExt cx="2966" cy="1095"/>
          </a:xfrm>
        </p:grpSpPr>
        <p:sp>
          <p:nvSpPr>
            <p:cNvPr id="128410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6042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2966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2400">
                  <a:effectLst/>
                  <a:latin typeface="Times New Roman" pitchFamily="18" charset="0"/>
                </a:rPr>
                <a:t>  </a:t>
              </a:r>
              <a:r>
                <a:rPr lang="en-US" sz="10800">
                  <a:effectLst/>
                  <a:latin typeface="Times New Roman" pitchFamily="18" charset="0"/>
                </a:rPr>
                <a:t> </a:t>
              </a:r>
              <a:r>
                <a:rPr lang="en-US" sz="2400">
                  <a:effectLst/>
                  <a:latin typeface="Times New Roman" pitchFamily="18" charset="0"/>
                </a:rPr>
                <a:t>                             </a:t>
              </a:r>
            </a:p>
          </p:txBody>
        </p:sp>
      </p:grpSp>
      <p:pic>
        <p:nvPicPr>
          <p:cNvPr id="60420" name="Picture 6" descr="Figure 1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430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rgbClr val="FF0000"/>
                </a:solidFill>
              </a:rPr>
              <a:t>Paletas</a:t>
            </a:r>
            <a:r>
              <a:rPr lang="en-US" smtClean="0">
                <a:solidFill>
                  <a:srgbClr val="FF0000"/>
                </a:solidFill>
              </a:rPr>
              <a:t> Electricas 1HP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Paletas Electicas 2HP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Paletas a Diesel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Paletas a Diesel 2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Jerry\pale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ES" sz="3600" b="1" smtClean="0">
                <a:solidFill>
                  <a:srgbClr val="FF0000"/>
                </a:solidFill>
              </a:rPr>
              <a:t>Paletas o Paddle Wheel (electrica)</a:t>
            </a:r>
            <a:br>
              <a:rPr lang="es-ES" sz="3600" b="1" smtClean="0">
                <a:solidFill>
                  <a:srgbClr val="FF0000"/>
                </a:solidFill>
              </a:rPr>
            </a:br>
            <a:endParaRPr lang="es-ES_tradnl" sz="3600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Jerry\paletatract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Paletas a Tractor</a:t>
            </a:r>
            <a:endParaRPr lang="es-ES_tradnl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Estructura de Costos</a:t>
            </a:r>
            <a:endParaRPr lang="es-ES_tradnl" smtClean="0"/>
          </a:p>
        </p:txBody>
      </p:sp>
      <p:sp>
        <p:nvSpPr>
          <p:cNvPr id="108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El costo / beneficio es ultimamente el criterio que justifica o no la aplicacion de un cultivo intensivo.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Se refiere principalmente a aspecto economico, pero puede haber otros costos beneficios directos o indirectos que influyan en la decision.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Pecera en la casa.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Laboratorio de investigacion.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Recoge a 2 criterios anteriores mas otros.</a:t>
            </a:r>
            <a:endParaRPr lang="es-ES_tradnl" smtClean="0"/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Aireación por gravedad</a:t>
            </a:r>
            <a:endParaRPr lang="es-ES_tradnl" smtClean="0"/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Aprovechan energía cinetica para meter oxigeno al agua.</a:t>
            </a:r>
          </a:p>
          <a:p>
            <a:pPr eaLnBrk="1" hangingPunct="1">
              <a:defRPr/>
            </a:pPr>
            <a:r>
              <a:rPr lang="en-US" smtClean="0"/>
              <a:t>Utilizan el mismo principio de los aireadores mecánicos.</a:t>
            </a:r>
          </a:p>
          <a:p>
            <a:pPr eaLnBrk="1" hangingPunct="1">
              <a:defRPr/>
            </a:pPr>
            <a:r>
              <a:rPr lang="en-US" smtClean="0"/>
              <a:t>Mayor area de contacto = Mayor oxigenación.</a:t>
            </a:r>
          </a:p>
          <a:p>
            <a:pPr eaLnBrk="1" hangingPunct="1">
              <a:defRPr/>
            </a:pPr>
            <a:r>
              <a:rPr lang="en-US" smtClean="0"/>
              <a:t>Eficiencia depende de area de contacto aire – agua.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Multimedia Files\Camara\Langostera\2002\Nuevas\CascadaDean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-11113"/>
            <a:ext cx="7010400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Aireación por Cascada 1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Multimedia Files\Camara\Langostera\2002\Nuevas\Vago0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8875" y="76200"/>
            <a:ext cx="6618288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Aireación por Cascada 2</a:t>
            </a:r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Eficiencia Aireadores</a:t>
            </a:r>
            <a:endParaRPr lang="es-ES_tradnl" smtClean="0"/>
          </a:p>
        </p:txBody>
      </p:sp>
      <p:graphicFrame>
        <p:nvGraphicFramePr>
          <p:cNvPr id="1295363" name="Group 3"/>
          <p:cNvGraphicFramePr>
            <a:graphicFrameLocks noGrp="1"/>
          </p:cNvGraphicFramePr>
          <p:nvPr>
            <p:ph type="tbl" idx="1"/>
          </p:nvPr>
        </p:nvGraphicFramePr>
        <p:xfrm>
          <a:off x="1169988" y="1447800"/>
          <a:ext cx="7772400" cy="4800600"/>
        </p:xfrm>
        <a:graphic>
          <a:graphicData uri="http://schemas.openxmlformats.org/drawingml/2006/table">
            <a:tbl>
              <a:tblPr/>
              <a:tblGrid>
                <a:gridCol w="4240212"/>
                <a:gridCol w="1752600"/>
                <a:gridCol w="1779588"/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SAE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Tipo Aireador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Prom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Rango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Paletas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2.2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1.1-3.0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Inyección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1.3-1.8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Bombas verticales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0.7-1.8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Bombas rociadoras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1.3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0.9-1.9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Difusores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0.9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0.7-1.2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Uso De Aireación</a:t>
            </a:r>
            <a:endParaRPr lang="en-US" smtClean="0"/>
          </a:p>
        </p:txBody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914400"/>
            <a:ext cx="7669212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Por demanda. Se prende cuando OD baja: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18H00 – 22H00 : &lt; 7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00H00 – 03H00 : &lt; 6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07H00 – 18H00 : &lt; 4 ppm.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 día para evitar estratificación térmica: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13H00 – 15H00.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Cantidad Aireación: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Agua Salada : 400 – 550 Kg / 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Agua Dulce: 300 – 450 Kg/Hp.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Tensión Superficial a Salinidad  &gt; 5ppt permite burbujas mas pequeñas.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Minimo en sistemas cerrados 6HP/Ha para cubrir plancton.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Estanques Tierra &lt; 16- 20 HP/Ha.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Uso Aireadores </a:t>
            </a:r>
            <a:br>
              <a:rPr lang="es-PA" smtClean="0"/>
            </a:br>
            <a:r>
              <a:rPr lang="es-PA" smtClean="0"/>
              <a:t>(Panama - Camaron)</a:t>
            </a:r>
          </a:p>
        </p:txBody>
      </p:sp>
      <p:graphicFrame>
        <p:nvGraphicFramePr>
          <p:cNvPr id="1298435" name="Group 3"/>
          <p:cNvGraphicFramePr>
            <a:graphicFrameLocks noGrp="1"/>
          </p:cNvGraphicFramePr>
          <p:nvPr>
            <p:ph type="tbl" idx="1"/>
          </p:nvPr>
        </p:nvGraphicFramePr>
        <p:xfrm>
          <a:off x="838200" y="1641475"/>
          <a:ext cx="7924800" cy="4576763"/>
        </p:xfrm>
        <a:graphic>
          <a:graphicData uri="http://schemas.openxmlformats.org/drawingml/2006/table">
            <a:tbl>
              <a:tblPr/>
              <a:tblGrid>
                <a:gridCol w="2641600"/>
                <a:gridCol w="2641600"/>
                <a:gridCol w="2641600"/>
              </a:tblGrid>
              <a:tr h="1012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Días después de siembra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Aireación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Limpieza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 a 20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Baja luminosidad, lluvias, ½ airead.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4-6 h en la noche cada 2 a 3 días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2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 a 40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Idem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Cada noche, 8 a 12 horas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40 a 80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Idem con todos los aireadores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Idem con todos los aireadores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80 a cosecha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24 horas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PA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24 horas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1143000"/>
          </a:xfrm>
        </p:spPr>
        <p:txBody>
          <a:bodyPr/>
          <a:lstStyle/>
          <a:p>
            <a:pPr eaLnBrk="1" hangingPunct="1"/>
            <a:r>
              <a:rPr lang="es-PA" smtClean="0"/>
              <a:t>Uso Aireadores Otros Ecuador</a:t>
            </a:r>
            <a:endParaRPr lang="en-US" smtClean="0"/>
          </a:p>
        </p:txBody>
      </p:sp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8001000" cy="4876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30-60 HP/Ha.</a:t>
            </a:r>
          </a:p>
          <a:p>
            <a:pPr eaLnBrk="1" hangingPunct="1">
              <a:defRPr/>
            </a:pPr>
            <a:r>
              <a:rPr lang="en-US" smtClean="0"/>
              <a:t>Todos los aireadores colocados al inicio del ciclo:</a:t>
            </a:r>
          </a:p>
          <a:p>
            <a:pPr lvl="1" eaLnBrk="1" hangingPunct="1">
              <a:defRPr/>
            </a:pPr>
            <a:r>
              <a:rPr lang="en-US" sz="2600" smtClean="0"/>
              <a:t>Evitar levantar sedimentos.</a:t>
            </a:r>
          </a:p>
          <a:p>
            <a:pPr lvl="1" eaLnBrk="1" hangingPunct="1">
              <a:defRPr/>
            </a:pPr>
            <a:r>
              <a:rPr lang="en-US" sz="2600" smtClean="0"/>
              <a:t>Mayor inversión Activos Fijos.</a:t>
            </a:r>
          </a:p>
          <a:p>
            <a:pPr eaLnBrk="1" hangingPunct="1">
              <a:defRPr/>
            </a:pPr>
            <a:r>
              <a:rPr lang="en-US" smtClean="0"/>
              <a:t>Aireación antes de sembrar piscina.</a:t>
            </a:r>
          </a:p>
          <a:p>
            <a:pPr lvl="1" eaLnBrk="1" hangingPunct="1">
              <a:defRPr/>
            </a:pPr>
            <a:r>
              <a:rPr lang="en-US" sz="2600" smtClean="0"/>
              <a:t>Estabilizar agua.</a:t>
            </a:r>
          </a:p>
          <a:p>
            <a:pPr lvl="1" eaLnBrk="1" hangingPunct="1">
              <a:defRPr/>
            </a:pPr>
            <a:r>
              <a:rPr lang="en-US" sz="2600" smtClean="0"/>
              <a:t>Mayor costo.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15400" cy="1143000"/>
          </a:xfrm>
        </p:spPr>
        <p:txBody>
          <a:bodyPr/>
          <a:lstStyle/>
          <a:p>
            <a:pPr eaLnBrk="1" hangingPunct="1"/>
            <a:r>
              <a:rPr lang="es-PA" smtClean="0"/>
              <a:t>Uso Aireadores Otros Ecuador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8001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Aireación 24 Horas, no dependiente OD.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“Posible mayor estabilidad.”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Costo prohibitivo.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Altas tasas de aireación: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100-200 Kg / 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Viable económicamente?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600" smtClean="0"/>
              <a:t>Recomiendan estafa a Emelgur.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Exceso de Aireacion = Mayor erosión y sedimentación de solidos en otras partes.</a:t>
            </a:r>
            <a:endParaRPr lang="es-ES_tradnl" sz="3000" smtClean="0"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% Saturaci</a:t>
            </a:r>
            <a:r>
              <a:rPr lang="en-US" smtClean="0">
                <a:latin typeface="Times New Roman" pitchFamily="18" charset="0"/>
              </a:rPr>
              <a:t>ó</a:t>
            </a:r>
            <a:r>
              <a:rPr lang="en-US" smtClean="0"/>
              <a:t>n</a:t>
            </a:r>
          </a:p>
        </p:txBody>
      </p:sp>
      <p:sp>
        <p:nvSpPr>
          <p:cNvPr id="130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848600" cy="4876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es-EC" smtClean="0">
                <a:latin typeface="Verdana" pitchFamily="34" charset="0"/>
              </a:rPr>
              <a:t>Intriago 2001: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s-EC" smtClean="0">
                <a:latin typeface="Verdana" pitchFamily="34" charset="0"/>
              </a:rPr>
              <a:t>Se debe considerar % saturación y no solo su concentración. (Hopkins et al. 1991) mínimo O2=3 mg/l en agua mar.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s-EC" smtClean="0">
                <a:latin typeface="Verdana" pitchFamily="34" charset="0"/>
              </a:rPr>
              <a:t>3mg/l = 60% saturación en salinidad oceánica o muy cercana a esta 30- 35 ppt.</a:t>
            </a:r>
          </a:p>
          <a:p>
            <a:pPr lvl="1" algn="just" eaLnBrk="1" hangingPunct="1">
              <a:lnSpc>
                <a:spcPct val="90000"/>
              </a:lnSpc>
              <a:defRPr/>
            </a:pPr>
            <a:r>
              <a:rPr lang="es-EC" smtClean="0">
                <a:latin typeface="Verdana" pitchFamily="34" charset="0"/>
              </a:rPr>
              <a:t>Manteniendo % saturacion (60%), los  minimos aceptables en salinidades bajas serian mucho mayores. </a:t>
            </a:r>
          </a:p>
        </p:txBody>
      </p:sp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Relacion T</a:t>
            </a:r>
            <a:r>
              <a:rPr lang="en-US" baseline="30000" smtClean="0"/>
              <a:t>o</a:t>
            </a:r>
            <a:r>
              <a:rPr lang="en-US" smtClean="0"/>
              <a:t>C Salinidad vs Solubilidad O</a:t>
            </a:r>
            <a:r>
              <a:rPr lang="en-US" baseline="-25000" smtClean="0"/>
              <a:t>2</a:t>
            </a:r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>
            <p:ph type="tbl" idx="1"/>
          </p:nvPr>
        </p:nvGraphicFramePr>
        <p:xfrm>
          <a:off x="576263" y="1600200"/>
          <a:ext cx="8339137" cy="4683125"/>
        </p:xfrm>
        <a:graphic>
          <a:graphicData uri="http://schemas.openxmlformats.org/presentationml/2006/ole">
            <p:oleObj spid="_x0000_s11266" name="Worksheet" r:id="rId3" imgW="5496151" imgH="3086462" progId="Excel.Sheet.8">
              <p:embed/>
            </p:oleObj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Estructura de Costos</a:t>
            </a:r>
            <a:endParaRPr lang="es-ES_tradnl" smtClean="0"/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38200"/>
            <a:ext cx="80772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La estructura de costos mas simple es: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Inversion: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Lo que cuesta montar el sistema de cultivo.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Valor se amortiza (reparte) a lo largo de la vida del proyecto.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 mayor biomasa producida, su costo unitario es menor.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Para efectos de calculos pueden considerarse como fijos.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Costos Fijos: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Los que en total no varian al variar la produccion.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Costos fijos unitarios son inversos al nivel de produccion.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Costos Variables: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Los que en total varian proporcionalmente a la produccion.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Costos variables unitarios no varian al variar la produccion.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Costos Fijos y Costos variables solo lo son dentro de determinado rango de produccion, al salir de este, estos cambian su comportamiento.</a:t>
            </a:r>
            <a:endParaRPr lang="es-ES_tradnl" sz="2400" smtClean="0"/>
          </a:p>
        </p:txBody>
      </p:sp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Localización de aireadores (1)</a:t>
            </a:r>
            <a:endParaRPr lang="en-US" smtClean="0"/>
          </a:p>
        </p:txBody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Orientados paralelos a los diques para impulsar una circulación uniforme</a:t>
            </a:r>
          </a:p>
          <a:p>
            <a:pPr eaLnBrk="1" hangingPunct="1">
              <a:defRPr/>
            </a:pPr>
            <a:r>
              <a:rPr lang="es-PA" smtClean="0"/>
              <a:t>Separados del dique a una distancia igual al 30% del ancho del estanque</a:t>
            </a:r>
          </a:p>
          <a:p>
            <a:pPr eaLnBrk="1" hangingPunct="1">
              <a:defRPr/>
            </a:pPr>
            <a:r>
              <a:rPr lang="es-PA" smtClean="0"/>
              <a:t>Separación entre aireadores &lt; 30 m.</a:t>
            </a:r>
            <a:endParaRPr lang="en-US" smtClean="0"/>
          </a:p>
          <a:p>
            <a:pPr eaLnBrk="1" hangingPunct="1">
              <a:defRPr/>
            </a:pPr>
            <a:r>
              <a:rPr lang="es-PA" smtClean="0"/>
              <a:t>El lodo se depositará en el centro del estanque.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eaLnBrk="1" hangingPunct="1"/>
            <a:r>
              <a:rPr lang="es-PA" smtClean="0"/>
              <a:t>Localización de aireadores (2)</a:t>
            </a:r>
            <a:endParaRPr lang="en-US" smtClean="0"/>
          </a:p>
        </p:txBody>
      </p:sp>
      <p:grpSp>
        <p:nvGrpSpPr>
          <p:cNvPr id="77827" name="Group 3"/>
          <p:cNvGrpSpPr>
            <a:grpSpLocks/>
          </p:cNvGrpSpPr>
          <p:nvPr/>
        </p:nvGrpSpPr>
        <p:grpSpPr bwMode="auto">
          <a:xfrm>
            <a:off x="609600" y="1654175"/>
            <a:ext cx="7621588" cy="4670425"/>
            <a:chOff x="575" y="1283"/>
            <a:chExt cx="3981" cy="2670"/>
          </a:xfrm>
        </p:grpSpPr>
        <p:sp>
          <p:nvSpPr>
            <p:cNvPr id="1304580" name="Rectangle 4"/>
            <p:cNvSpPr>
              <a:spLocks noChangeArrowheads="1"/>
            </p:cNvSpPr>
            <p:nvPr/>
          </p:nvSpPr>
          <p:spPr bwMode="auto">
            <a:xfrm>
              <a:off x="1081" y="1315"/>
              <a:ext cx="3475" cy="1924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81" name="AutoShape 5"/>
            <p:cNvSpPr>
              <a:spLocks noChangeArrowheads="1"/>
            </p:cNvSpPr>
            <p:nvPr/>
          </p:nvSpPr>
          <p:spPr bwMode="auto">
            <a:xfrm rot="-5400000">
              <a:off x="1466" y="1549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82" name="AutoShape 6"/>
            <p:cNvSpPr>
              <a:spLocks noChangeArrowheads="1"/>
            </p:cNvSpPr>
            <p:nvPr/>
          </p:nvSpPr>
          <p:spPr bwMode="auto">
            <a:xfrm>
              <a:off x="2203" y="1549"/>
              <a:ext cx="367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83" name="AutoShape 7"/>
            <p:cNvSpPr>
              <a:spLocks noChangeArrowheads="1"/>
            </p:cNvSpPr>
            <p:nvPr/>
          </p:nvSpPr>
          <p:spPr bwMode="auto">
            <a:xfrm>
              <a:off x="3697" y="1549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84" name="AutoShape 8"/>
            <p:cNvSpPr>
              <a:spLocks noChangeArrowheads="1"/>
            </p:cNvSpPr>
            <p:nvPr/>
          </p:nvSpPr>
          <p:spPr bwMode="auto">
            <a:xfrm>
              <a:off x="2967" y="1549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85" name="AutoShape 9"/>
            <p:cNvSpPr>
              <a:spLocks noChangeArrowheads="1"/>
            </p:cNvSpPr>
            <p:nvPr/>
          </p:nvSpPr>
          <p:spPr bwMode="auto">
            <a:xfrm flipH="1">
              <a:off x="1497" y="2674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86" name="AutoShape 10"/>
            <p:cNvSpPr>
              <a:spLocks noChangeArrowheads="1"/>
            </p:cNvSpPr>
            <p:nvPr/>
          </p:nvSpPr>
          <p:spPr bwMode="auto">
            <a:xfrm flipH="1">
              <a:off x="2234" y="2674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87" name="AutoShape 11"/>
            <p:cNvSpPr>
              <a:spLocks noChangeArrowheads="1"/>
            </p:cNvSpPr>
            <p:nvPr/>
          </p:nvSpPr>
          <p:spPr bwMode="auto">
            <a:xfrm rot="16200000" flipH="1">
              <a:off x="3728" y="2674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88" name="AutoShape 12"/>
            <p:cNvSpPr>
              <a:spLocks noChangeArrowheads="1"/>
            </p:cNvSpPr>
            <p:nvPr/>
          </p:nvSpPr>
          <p:spPr bwMode="auto">
            <a:xfrm flipH="1">
              <a:off x="2998" y="2674"/>
              <a:ext cx="366" cy="306"/>
            </a:xfrm>
            <a:prstGeom prst="leftArrow">
              <a:avLst>
                <a:gd name="adj1" fmla="val 50000"/>
                <a:gd name="adj2" fmla="val 29902"/>
              </a:avLst>
            </a:prstGeom>
            <a:solidFill>
              <a:schemeClr val="accent2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89" name="AutoShape 13"/>
            <p:cNvSpPr>
              <a:spLocks/>
            </p:cNvSpPr>
            <p:nvPr/>
          </p:nvSpPr>
          <p:spPr bwMode="auto">
            <a:xfrm>
              <a:off x="877" y="1283"/>
              <a:ext cx="78" cy="1924"/>
            </a:xfrm>
            <a:prstGeom prst="leftBrace">
              <a:avLst>
                <a:gd name="adj1" fmla="val 205556"/>
                <a:gd name="adj2" fmla="val 50000"/>
              </a:avLst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90" name="AutoShape 14"/>
            <p:cNvSpPr>
              <a:spLocks/>
            </p:cNvSpPr>
            <p:nvPr/>
          </p:nvSpPr>
          <p:spPr bwMode="auto">
            <a:xfrm rot="16200000" flipV="1">
              <a:off x="2589" y="1731"/>
              <a:ext cx="459" cy="3475"/>
            </a:xfrm>
            <a:prstGeom prst="leftBrace">
              <a:avLst>
                <a:gd name="adj1" fmla="val 84576"/>
                <a:gd name="adj2" fmla="val 50000"/>
              </a:avLst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91" name="Line 15"/>
            <p:cNvSpPr>
              <a:spLocks noChangeShapeType="1"/>
            </p:cNvSpPr>
            <p:nvPr/>
          </p:nvSpPr>
          <p:spPr bwMode="auto">
            <a:xfrm>
              <a:off x="2203" y="2833"/>
              <a:ext cx="0" cy="42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77840" name="Text Box 16"/>
            <p:cNvSpPr txBox="1">
              <a:spLocks noChangeArrowheads="1"/>
            </p:cNvSpPr>
            <p:nvPr/>
          </p:nvSpPr>
          <p:spPr bwMode="auto">
            <a:xfrm>
              <a:off x="575" y="2068"/>
              <a:ext cx="302" cy="26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PA" sz="2400">
                  <a:effectLst/>
                  <a:latin typeface="Times New Roman" pitchFamily="18" charset="0"/>
                </a:rPr>
                <a:t>A</a:t>
              </a:r>
              <a:endParaRPr lang="en-US" sz="2400">
                <a:effectLst/>
                <a:latin typeface="Times New Roman" pitchFamily="18" charset="0"/>
              </a:endParaRPr>
            </a:p>
          </p:txBody>
        </p:sp>
        <p:sp>
          <p:nvSpPr>
            <p:cNvPr id="77841" name="Text Box 17"/>
            <p:cNvSpPr txBox="1">
              <a:spLocks noChangeArrowheads="1"/>
            </p:cNvSpPr>
            <p:nvPr/>
          </p:nvSpPr>
          <p:spPr bwMode="auto">
            <a:xfrm>
              <a:off x="2692" y="3691"/>
              <a:ext cx="275" cy="2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PA" sz="2400">
                  <a:effectLst/>
                  <a:latin typeface="Times New Roman" pitchFamily="18" charset="0"/>
                </a:rPr>
                <a:t>L</a:t>
              </a:r>
              <a:endParaRPr lang="en-US" sz="2400">
                <a:effectLst/>
                <a:latin typeface="Times New Roman" pitchFamily="18" charset="0"/>
              </a:endParaRPr>
            </a:p>
          </p:txBody>
        </p:sp>
        <p:sp>
          <p:nvSpPr>
            <p:cNvPr id="77842" name="Text Box 18"/>
            <p:cNvSpPr txBox="1">
              <a:spLocks noChangeArrowheads="1"/>
            </p:cNvSpPr>
            <p:nvPr/>
          </p:nvSpPr>
          <p:spPr bwMode="auto">
            <a:xfrm>
              <a:off x="1579" y="2919"/>
              <a:ext cx="655" cy="26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PA" sz="2400">
                  <a:effectLst/>
                  <a:latin typeface="Times New Roman" pitchFamily="18" charset="0"/>
                </a:rPr>
                <a:t>.30xA</a:t>
              </a:r>
              <a:endParaRPr lang="en-US" sz="2400">
                <a:effectLst/>
                <a:latin typeface="Times New Roman" pitchFamily="18" charset="0"/>
              </a:endParaRPr>
            </a:p>
          </p:txBody>
        </p:sp>
        <p:sp>
          <p:nvSpPr>
            <p:cNvPr id="1304595" name="Line 19"/>
            <p:cNvSpPr>
              <a:spLocks noChangeShapeType="1"/>
            </p:cNvSpPr>
            <p:nvPr/>
          </p:nvSpPr>
          <p:spPr bwMode="auto">
            <a:xfrm>
              <a:off x="1832" y="1855"/>
              <a:ext cx="371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77844" name="Text Box 20"/>
            <p:cNvSpPr txBox="1">
              <a:spLocks noChangeArrowheads="1"/>
            </p:cNvSpPr>
            <p:nvPr/>
          </p:nvSpPr>
          <p:spPr bwMode="auto">
            <a:xfrm>
              <a:off x="1787" y="1855"/>
              <a:ext cx="577" cy="26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PA" sz="2400">
                  <a:effectLst/>
                  <a:latin typeface="Times New Roman" pitchFamily="18" charset="0"/>
                </a:rPr>
                <a:t>30 m</a:t>
              </a:r>
              <a:endParaRPr lang="en-US" sz="2400">
                <a:effectLst/>
                <a:latin typeface="Times New Roman" pitchFamily="18" charset="0"/>
              </a:endParaRPr>
            </a:p>
          </p:txBody>
        </p:sp>
        <p:sp>
          <p:nvSpPr>
            <p:cNvPr id="1304597" name="Line 21"/>
            <p:cNvSpPr>
              <a:spLocks noChangeShapeType="1"/>
            </p:cNvSpPr>
            <p:nvPr/>
          </p:nvSpPr>
          <p:spPr bwMode="auto">
            <a:xfrm>
              <a:off x="1081" y="2827"/>
              <a:ext cx="3475" cy="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98" name="Line 22"/>
            <p:cNvSpPr>
              <a:spLocks noChangeShapeType="1"/>
            </p:cNvSpPr>
            <p:nvPr/>
          </p:nvSpPr>
          <p:spPr bwMode="auto">
            <a:xfrm>
              <a:off x="1081" y="1702"/>
              <a:ext cx="3475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304599" name="Freeform 23"/>
            <p:cNvSpPr>
              <a:spLocks/>
            </p:cNvSpPr>
            <p:nvPr/>
          </p:nvSpPr>
          <p:spPr bwMode="auto">
            <a:xfrm>
              <a:off x="2044" y="2095"/>
              <a:ext cx="1634" cy="510"/>
            </a:xfrm>
            <a:custGeom>
              <a:avLst/>
              <a:gdLst/>
              <a:ahLst/>
              <a:cxnLst>
                <a:cxn ang="0">
                  <a:pos x="1399" y="0"/>
                </a:cxn>
                <a:cxn ang="0">
                  <a:pos x="1045" y="52"/>
                </a:cxn>
                <a:cxn ang="0">
                  <a:pos x="967" y="78"/>
                </a:cxn>
                <a:cxn ang="0">
                  <a:pos x="836" y="65"/>
                </a:cxn>
                <a:cxn ang="0">
                  <a:pos x="613" y="52"/>
                </a:cxn>
                <a:cxn ang="0">
                  <a:pos x="600" y="117"/>
                </a:cxn>
                <a:cxn ang="0">
                  <a:pos x="561" y="104"/>
                </a:cxn>
                <a:cxn ang="0">
                  <a:pos x="417" y="13"/>
                </a:cxn>
                <a:cxn ang="0">
                  <a:pos x="221" y="26"/>
                </a:cxn>
                <a:cxn ang="0">
                  <a:pos x="90" y="91"/>
                </a:cxn>
                <a:cxn ang="0">
                  <a:pos x="90" y="327"/>
                </a:cxn>
                <a:cxn ang="0">
                  <a:pos x="221" y="471"/>
                </a:cxn>
                <a:cxn ang="0">
                  <a:pos x="325" y="484"/>
                </a:cxn>
                <a:cxn ang="0">
                  <a:pos x="456" y="458"/>
                </a:cxn>
                <a:cxn ang="0">
                  <a:pos x="666" y="458"/>
                </a:cxn>
                <a:cxn ang="0">
                  <a:pos x="744" y="418"/>
                </a:cxn>
                <a:cxn ang="0">
                  <a:pos x="862" y="484"/>
                </a:cxn>
                <a:cxn ang="0">
                  <a:pos x="954" y="510"/>
                </a:cxn>
                <a:cxn ang="0">
                  <a:pos x="1425" y="471"/>
                </a:cxn>
                <a:cxn ang="0">
                  <a:pos x="1517" y="392"/>
                </a:cxn>
                <a:cxn ang="0">
                  <a:pos x="1635" y="314"/>
                </a:cxn>
                <a:cxn ang="0">
                  <a:pos x="1608" y="117"/>
                </a:cxn>
                <a:cxn ang="0">
                  <a:pos x="1595" y="78"/>
                </a:cxn>
                <a:cxn ang="0">
                  <a:pos x="1464" y="26"/>
                </a:cxn>
                <a:cxn ang="0">
                  <a:pos x="1425" y="13"/>
                </a:cxn>
                <a:cxn ang="0">
                  <a:pos x="1386" y="0"/>
                </a:cxn>
                <a:cxn ang="0">
                  <a:pos x="1399" y="0"/>
                </a:cxn>
              </a:cxnLst>
              <a:rect l="0" t="0" r="r" b="b"/>
              <a:pathLst>
                <a:path w="1635" h="510">
                  <a:moveTo>
                    <a:pt x="1399" y="0"/>
                  </a:moveTo>
                  <a:cubicBezTo>
                    <a:pt x="1283" y="23"/>
                    <a:pt x="1162" y="35"/>
                    <a:pt x="1045" y="52"/>
                  </a:cubicBezTo>
                  <a:cubicBezTo>
                    <a:pt x="1019" y="61"/>
                    <a:pt x="982" y="55"/>
                    <a:pt x="967" y="78"/>
                  </a:cubicBezTo>
                  <a:cubicBezTo>
                    <a:pt x="931" y="132"/>
                    <a:pt x="899" y="44"/>
                    <a:pt x="836" y="65"/>
                  </a:cubicBezTo>
                  <a:cubicBezTo>
                    <a:pt x="665" y="37"/>
                    <a:pt x="702" y="82"/>
                    <a:pt x="613" y="52"/>
                  </a:cubicBezTo>
                  <a:cubicBezTo>
                    <a:pt x="600" y="43"/>
                    <a:pt x="614" y="124"/>
                    <a:pt x="600" y="117"/>
                  </a:cubicBezTo>
                  <a:cubicBezTo>
                    <a:pt x="588" y="111"/>
                    <a:pt x="573" y="111"/>
                    <a:pt x="561" y="104"/>
                  </a:cubicBezTo>
                  <a:cubicBezTo>
                    <a:pt x="516" y="79"/>
                    <a:pt x="461" y="42"/>
                    <a:pt x="417" y="13"/>
                  </a:cubicBezTo>
                  <a:cubicBezTo>
                    <a:pt x="352" y="17"/>
                    <a:pt x="286" y="16"/>
                    <a:pt x="221" y="26"/>
                  </a:cubicBezTo>
                  <a:cubicBezTo>
                    <a:pt x="176" y="33"/>
                    <a:pt x="134" y="76"/>
                    <a:pt x="90" y="91"/>
                  </a:cubicBezTo>
                  <a:cubicBezTo>
                    <a:pt x="24" y="157"/>
                    <a:pt x="0" y="267"/>
                    <a:pt x="90" y="327"/>
                  </a:cubicBezTo>
                  <a:cubicBezTo>
                    <a:pt x="118" y="370"/>
                    <a:pt x="163" y="455"/>
                    <a:pt x="221" y="471"/>
                  </a:cubicBezTo>
                  <a:cubicBezTo>
                    <a:pt x="255" y="480"/>
                    <a:pt x="290" y="480"/>
                    <a:pt x="325" y="484"/>
                  </a:cubicBezTo>
                  <a:cubicBezTo>
                    <a:pt x="370" y="478"/>
                    <a:pt x="415" y="477"/>
                    <a:pt x="456" y="458"/>
                  </a:cubicBezTo>
                  <a:cubicBezTo>
                    <a:pt x="604" y="390"/>
                    <a:pt x="564" y="484"/>
                    <a:pt x="666" y="458"/>
                  </a:cubicBezTo>
                  <a:cubicBezTo>
                    <a:pt x="692" y="462"/>
                    <a:pt x="713" y="406"/>
                    <a:pt x="744" y="418"/>
                  </a:cubicBezTo>
                  <a:cubicBezTo>
                    <a:pt x="829" y="450"/>
                    <a:pt x="768" y="443"/>
                    <a:pt x="862" y="484"/>
                  </a:cubicBezTo>
                  <a:cubicBezTo>
                    <a:pt x="891" y="497"/>
                    <a:pt x="924" y="500"/>
                    <a:pt x="954" y="510"/>
                  </a:cubicBezTo>
                  <a:cubicBezTo>
                    <a:pt x="1114" y="501"/>
                    <a:pt x="1265" y="482"/>
                    <a:pt x="1425" y="471"/>
                  </a:cubicBezTo>
                  <a:cubicBezTo>
                    <a:pt x="1455" y="426"/>
                    <a:pt x="1466" y="409"/>
                    <a:pt x="1517" y="392"/>
                  </a:cubicBezTo>
                  <a:cubicBezTo>
                    <a:pt x="1577" y="352"/>
                    <a:pt x="1593" y="375"/>
                    <a:pt x="1635" y="314"/>
                  </a:cubicBezTo>
                  <a:cubicBezTo>
                    <a:pt x="1629" y="266"/>
                    <a:pt x="1620" y="170"/>
                    <a:pt x="1608" y="117"/>
                  </a:cubicBezTo>
                  <a:cubicBezTo>
                    <a:pt x="1605" y="104"/>
                    <a:pt x="1605" y="88"/>
                    <a:pt x="1595" y="78"/>
                  </a:cubicBezTo>
                  <a:cubicBezTo>
                    <a:pt x="1575" y="58"/>
                    <a:pt x="1480" y="31"/>
                    <a:pt x="1464" y="26"/>
                  </a:cubicBezTo>
                  <a:cubicBezTo>
                    <a:pt x="1451" y="22"/>
                    <a:pt x="1438" y="17"/>
                    <a:pt x="1425" y="13"/>
                  </a:cubicBezTo>
                  <a:cubicBezTo>
                    <a:pt x="1412" y="9"/>
                    <a:pt x="1386" y="0"/>
                    <a:pt x="1386" y="0"/>
                  </a:cubicBezTo>
                  <a:cubicBezTo>
                    <a:pt x="1330" y="19"/>
                    <a:pt x="1334" y="16"/>
                    <a:pt x="1399" y="0"/>
                  </a:cubicBezTo>
                  <a:close/>
                </a:path>
              </a:pathLst>
            </a:custGeom>
            <a:solidFill>
              <a:srgbClr val="DDDDDD"/>
            </a:solidFill>
            <a:ln w="1270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77848" name="Text Box 24"/>
            <p:cNvSpPr txBox="1">
              <a:spLocks noChangeArrowheads="1"/>
            </p:cNvSpPr>
            <p:nvPr/>
          </p:nvSpPr>
          <p:spPr bwMode="auto">
            <a:xfrm>
              <a:off x="3836" y="1990"/>
              <a:ext cx="642" cy="26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s-PA" sz="2400">
                  <a:effectLst/>
                  <a:latin typeface="Times New Roman" pitchFamily="18" charset="0"/>
                </a:rPr>
                <a:t>Lodos</a:t>
              </a:r>
              <a:endParaRPr lang="en-US" sz="2400">
                <a:effectLst/>
                <a:latin typeface="Times New Roman" pitchFamily="18" charset="0"/>
              </a:endParaRPr>
            </a:p>
          </p:txBody>
        </p:sp>
        <p:sp>
          <p:nvSpPr>
            <p:cNvPr id="1304601" name="Line 25"/>
            <p:cNvSpPr>
              <a:spLocks noChangeShapeType="1"/>
            </p:cNvSpPr>
            <p:nvPr/>
          </p:nvSpPr>
          <p:spPr bwMode="auto">
            <a:xfrm flipH="1">
              <a:off x="3697" y="2143"/>
              <a:ext cx="139" cy="133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s-ES">
                <a:latin typeface="Arial" charset="0"/>
              </a:endParaRPr>
            </a:p>
          </p:txBody>
        </p:sp>
      </p:grp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Localización de aireadores (3)</a:t>
            </a:r>
          </a:p>
        </p:txBody>
      </p:sp>
      <p:pic>
        <p:nvPicPr>
          <p:cNvPr id="78851" name="Picture 3" descr="F:\acuip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7488" y="1682750"/>
            <a:ext cx="6169025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Muro Interno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Circuladores</a:t>
            </a:r>
          </a:p>
        </p:txBody>
      </p:sp>
      <p:sp>
        <p:nvSpPr>
          <p:cNvPr id="133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Remplazan Aireadores durante el dia.</a:t>
            </a:r>
          </a:p>
          <a:p>
            <a:pPr eaLnBrk="1" hangingPunct="1">
              <a:defRPr/>
            </a:pPr>
            <a:r>
              <a:rPr lang="en-US" smtClean="0"/>
              <a:t>Objetivo es con menos energia mover mayor cantidad de agua.</a:t>
            </a:r>
          </a:p>
          <a:p>
            <a:pPr eaLnBrk="1" hangingPunct="1">
              <a:defRPr/>
            </a:pPr>
            <a:r>
              <a:rPr lang="en-US" smtClean="0"/>
              <a:t>No airean pero aumentan cantidad de agua anoxica en contacto con aire.</a:t>
            </a:r>
          </a:p>
          <a:p>
            <a:pPr eaLnBrk="1" hangingPunct="1">
              <a:defRPr/>
            </a:pPr>
            <a:r>
              <a:rPr lang="en-US" smtClean="0"/>
              <a:t>Disminuyen costo de energia versus aireadores solamente.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Circuladores</a:t>
            </a:r>
            <a:endParaRPr lang="es-ES_tradnl" smtClean="0"/>
          </a:p>
        </p:txBody>
      </p:sp>
      <p:pic>
        <p:nvPicPr>
          <p:cNvPr id="81923" name="Picture 3" descr="C:\Mis documentos\Espol\Informacion\Circulador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19200"/>
            <a:ext cx="35845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 descr="C:\Mis documentos\Espol\Informacion\Circulador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95400"/>
            <a:ext cx="40973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Circuladores</a:t>
            </a:r>
            <a:endParaRPr lang="es-ES_tradnl" smtClean="0"/>
          </a:p>
        </p:txBody>
      </p:sp>
      <p:pic>
        <p:nvPicPr>
          <p:cNvPr id="82947" name="Picture 3" descr="D:\Backup\Guate\VISITA ESTEROMAR\Circulador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 descr="D:\Backup\Guate\VISITA ESTEROMAR\Circulador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1066800"/>
            <a:ext cx="41624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Revisar Sistema</a:t>
            </a:r>
          </a:p>
        </p:txBody>
      </p:sp>
      <p:sp>
        <p:nvSpPr>
          <p:cNvPr id="130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143000"/>
            <a:ext cx="7799388" cy="49180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Oxigenación:</a:t>
            </a:r>
          </a:p>
          <a:p>
            <a:pPr lvl="1" eaLnBrk="1" hangingPunct="1">
              <a:defRPr/>
            </a:pPr>
            <a:r>
              <a:rPr lang="en-US" smtClean="0"/>
              <a:t>Medir OD en distintos lugares, a distintas profundidades y a distintas horas.</a:t>
            </a:r>
          </a:p>
          <a:p>
            <a:pPr lvl="1" eaLnBrk="1" hangingPunct="1">
              <a:defRPr/>
            </a:pPr>
            <a:r>
              <a:rPr lang="en-US" smtClean="0"/>
              <a:t>Fondo oxidado, REDOX (no negro).</a:t>
            </a:r>
            <a:endParaRPr lang="en-US" sz="3200" smtClean="0"/>
          </a:p>
          <a:p>
            <a:pPr eaLnBrk="1" hangingPunct="1">
              <a:defRPr/>
            </a:pPr>
            <a:r>
              <a:rPr lang="en-US" sz="3600" smtClean="0"/>
              <a:t>Circ. vertical/ Destratificación: </a:t>
            </a:r>
          </a:p>
          <a:p>
            <a:pPr lvl="1" eaLnBrk="1" hangingPunct="1">
              <a:defRPr/>
            </a:pPr>
            <a:r>
              <a:rPr lang="en-US" smtClean="0"/>
              <a:t>Medir T</a:t>
            </a:r>
            <a:r>
              <a:rPr lang="en-US" baseline="30000" smtClean="0"/>
              <a:t>o</a:t>
            </a:r>
            <a:r>
              <a:rPr lang="en-US" smtClean="0"/>
              <a:t>C agua en distintos lugares y a distintas profundidades en la tarde.</a:t>
            </a:r>
          </a:p>
          <a:p>
            <a:pPr eaLnBrk="1" hangingPunct="1">
              <a:defRPr/>
            </a:pPr>
            <a:r>
              <a:rPr lang="en-US" sz="3600" smtClean="0"/>
              <a:t>Circ. Horizontal / Enlace flujos:</a:t>
            </a:r>
          </a:p>
          <a:p>
            <a:pPr lvl="1" eaLnBrk="1" hangingPunct="1">
              <a:defRPr/>
            </a:pPr>
            <a:r>
              <a:rPr lang="en-US" smtClean="0"/>
              <a:t>Boyas / Naranjas.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429000" cy="9144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rgbClr val="FF0000"/>
                </a:solidFill>
              </a:rPr>
              <a:t>Caja Control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7772400" cy="838200"/>
          </a:xfrm>
        </p:spPr>
        <p:txBody>
          <a:bodyPr/>
          <a:lstStyle/>
          <a:p>
            <a:pPr eaLnBrk="1" hangingPunct="1"/>
            <a:r>
              <a:rPr lang="es-ES_tradnl" smtClean="0"/>
              <a:t>Distribución de cableado </a:t>
            </a:r>
            <a:endParaRPr lang="en-US" smtClean="0">
              <a:solidFill>
                <a:srgbClr val="FF0000"/>
              </a:solidFill>
            </a:endParaRP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457200" y="1905000"/>
          <a:ext cx="7696200" cy="4175125"/>
        </p:xfrm>
        <a:graphic>
          <a:graphicData uri="http://schemas.openxmlformats.org/presentationml/2006/ole">
            <p:oleObj spid="_x0000_s12290" name="Drawing" r:id="rId3" imgW="6915240" imgH="3753000" progId="AutoCAD.Drawing.15">
              <p:embed/>
            </p:oleObj>
          </a:graphicData>
        </a:graphic>
      </p:graphicFrame>
      <p:sp>
        <p:nvSpPr>
          <p:cNvPr id="1310724" name="Line 4"/>
          <p:cNvSpPr>
            <a:spLocks noChangeShapeType="1"/>
          </p:cNvSpPr>
          <p:nvPr/>
        </p:nvSpPr>
        <p:spPr bwMode="auto">
          <a:xfrm flipV="1">
            <a:off x="4038600" y="3657600"/>
            <a:ext cx="1676400" cy="533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  <p:graphicFrame>
        <p:nvGraphicFramePr>
          <p:cNvPr id="12291" name="Object 5"/>
          <p:cNvGraphicFramePr>
            <a:graphicFrameLocks noChangeAspect="1"/>
          </p:cNvGraphicFramePr>
          <p:nvPr/>
        </p:nvGraphicFramePr>
        <p:xfrm>
          <a:off x="5867400" y="1905000"/>
          <a:ext cx="2286000" cy="1714500"/>
        </p:xfrm>
        <a:graphic>
          <a:graphicData uri="http://schemas.openxmlformats.org/presentationml/2006/ole">
            <p:oleObj spid="_x0000_s12291" name="Imagen de mapa de bits" r:id="rId4" imgW="6095238" imgH="4571429" progId="Paint.Picture">
              <p:embed/>
            </p:oleObj>
          </a:graphicData>
        </a:graphic>
      </p:graphicFrame>
      <p:graphicFrame>
        <p:nvGraphicFramePr>
          <p:cNvPr id="12292" name="Object 6"/>
          <p:cNvGraphicFramePr>
            <a:graphicFrameLocks noChangeAspect="1"/>
          </p:cNvGraphicFramePr>
          <p:nvPr/>
        </p:nvGraphicFramePr>
        <p:xfrm>
          <a:off x="6629400" y="4114800"/>
          <a:ext cx="1485900" cy="1982788"/>
        </p:xfrm>
        <a:graphic>
          <a:graphicData uri="http://schemas.openxmlformats.org/presentationml/2006/ole">
            <p:oleObj spid="_x0000_s12292" name="Imagen de mapa de bits" r:id="rId5" imgW="4571429" imgH="6095238" progId="Paint.Picture">
              <p:embed/>
            </p:oleObj>
          </a:graphicData>
        </a:graphic>
      </p:graphicFrame>
      <p:sp>
        <p:nvSpPr>
          <p:cNvPr id="1310727" name="Line 7"/>
          <p:cNvSpPr>
            <a:spLocks noChangeShapeType="1"/>
          </p:cNvSpPr>
          <p:nvPr/>
        </p:nvSpPr>
        <p:spPr bwMode="auto">
          <a:xfrm>
            <a:off x="6705600" y="3276600"/>
            <a:ext cx="304800" cy="762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latin typeface="Arial" charset="0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Costos Fijos y Variables</a:t>
            </a:r>
            <a:endParaRPr lang="es-ES_tradnl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362200" y="835025"/>
          <a:ext cx="4811713" cy="5794375"/>
        </p:xfrm>
        <a:graphic>
          <a:graphicData uri="http://schemas.openxmlformats.org/presentationml/2006/ole">
            <p:oleObj spid="_x0000_s1026" name="Worksheet" r:id="rId3" imgW="2943420" imgH="3543728" progId="Excel.Shee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Multimedia Files\Camara\Langostera\2002\Nuevas\Cablea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52400"/>
            <a:ext cx="60182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Cableado Secundario</a:t>
            </a: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Cableado</a:t>
            </a: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371600"/>
            <a:ext cx="7799388" cy="468947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Grosor funcion de distancia y amperaje.</a:t>
            </a:r>
          </a:p>
          <a:p>
            <a:pPr eaLnBrk="1" hangingPunct="1">
              <a:defRPr/>
            </a:pPr>
            <a:r>
              <a:rPr lang="en-US" smtClean="0"/>
              <a:t>Generalmente 4 x 14.</a:t>
            </a:r>
          </a:p>
          <a:p>
            <a:pPr eaLnBrk="1" hangingPunct="1">
              <a:defRPr/>
            </a:pPr>
            <a:r>
              <a:rPr lang="en-US" smtClean="0"/>
              <a:t>Bajadas múltiples pueden ser 4x 12 o   4 x 10.</a:t>
            </a:r>
          </a:p>
          <a:p>
            <a:pPr eaLnBrk="1" hangingPunct="1">
              <a:defRPr/>
            </a:pPr>
            <a:r>
              <a:rPr lang="en-US" smtClean="0"/>
              <a:t>Conecciones a prueba de agua.</a:t>
            </a:r>
          </a:p>
          <a:p>
            <a:pPr eaLnBrk="1" hangingPunct="1">
              <a:defRPr/>
            </a:pPr>
            <a:r>
              <a:rPr lang="en-US" smtClean="0"/>
              <a:t>Ojo con giro del motor.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Conversion de Medidas</a:t>
            </a:r>
          </a:p>
        </p:txBody>
      </p:sp>
      <p:sp>
        <p:nvSpPr>
          <p:cNvPr id="131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1KW = 1.34 HP</a:t>
            </a:r>
          </a:p>
          <a:p>
            <a:pPr eaLnBrk="1" hangingPunct="1">
              <a:defRPr/>
            </a:pPr>
            <a:r>
              <a:rPr lang="en-US" smtClean="0"/>
              <a:t>1HP = 0.746 KW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Aireaci</a:t>
            </a:r>
            <a:r>
              <a:rPr lang="es-ES_tradnl" smtClean="0">
                <a:latin typeface="Times New Roman" pitchFamily="18" charset="0"/>
              </a:rPr>
              <a:t>ó</a:t>
            </a:r>
            <a:r>
              <a:rPr lang="es-ES_tradnl" smtClean="0"/>
              <a:t>n: </a:t>
            </a:r>
            <a:r>
              <a:rPr lang="es-ES_tradnl" smtClean="0">
                <a:cs typeface="Times New Roman" pitchFamily="18" charset="0"/>
              </a:rPr>
              <a:t>C</a:t>
            </a:r>
            <a:r>
              <a:rPr lang="es-ES_tradnl" smtClean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s-ES_tradnl" smtClean="0">
                <a:cs typeface="Times New Roman" pitchFamily="18" charset="0"/>
              </a:rPr>
              <a:t>lculo Costo</a:t>
            </a:r>
            <a:r>
              <a:rPr lang="es-ES_tradnl" smtClean="0"/>
              <a:t> </a:t>
            </a:r>
            <a:endParaRPr lang="en-US" smtClean="0"/>
          </a:p>
        </p:txBody>
      </p:sp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1905000" y="809625"/>
          <a:ext cx="5943600" cy="5837238"/>
        </p:xfrm>
        <a:graphic>
          <a:graphicData uri="http://schemas.openxmlformats.org/presentationml/2006/ole">
            <p:oleObj spid="_x0000_s13314" name="Worksheet" r:id="rId4" imgW="2648221" imgH="2600687" progId="Excel.Sheet.8">
              <p:embed/>
            </p:oleObj>
          </a:graphicData>
        </a:graphic>
      </p:graphicFrame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Costo de Energia</a:t>
            </a:r>
          </a:p>
        </p:txBody>
      </p:sp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KWH x 0.0815</a:t>
            </a:r>
          </a:p>
          <a:p>
            <a:pPr lvl="1" eaLnBrk="1" hangingPunct="1">
              <a:defRPr/>
            </a:pPr>
            <a:r>
              <a:rPr lang="en-US" smtClean="0"/>
              <a:t>+ 2% Perdida en transformadores</a:t>
            </a:r>
          </a:p>
          <a:p>
            <a:pPr eaLnBrk="1" hangingPunct="1">
              <a:defRPr/>
            </a:pPr>
            <a:r>
              <a:rPr lang="en-US" smtClean="0"/>
              <a:t>Demanda = MaxKW (1 año) x $5.8987</a:t>
            </a:r>
          </a:p>
          <a:p>
            <a:pPr eaLnBrk="1" hangingPunct="1">
              <a:defRPr/>
            </a:pPr>
            <a:r>
              <a:rPr lang="en-US" smtClean="0"/>
              <a:t>Comercialización = $1.26</a:t>
            </a:r>
          </a:p>
          <a:p>
            <a:pPr eaLnBrk="1" hangingPunct="1">
              <a:defRPr/>
            </a:pPr>
            <a:r>
              <a:rPr lang="en-US" smtClean="0"/>
              <a:t>Factor de potencia:</a:t>
            </a:r>
          </a:p>
          <a:p>
            <a:pPr lvl="1" eaLnBrk="1" hangingPunct="1">
              <a:defRPr/>
            </a:pPr>
            <a:r>
              <a:rPr lang="en-US" smtClean="0"/>
              <a:t>% castigo = 0.9/ Fp.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Costo Energia Diesel</a:t>
            </a:r>
          </a:p>
        </p:txBody>
      </p:sp>
      <p:sp>
        <p:nvSpPr>
          <p:cNvPr id="131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Rendimiento Hp vs O</a:t>
            </a:r>
            <a:r>
              <a:rPr lang="en-US" baseline="-25000" smtClean="0"/>
              <a:t>2</a:t>
            </a:r>
            <a:r>
              <a:rPr lang="en-US" smtClean="0"/>
              <a:t> = 40- 60 %.</a:t>
            </a:r>
          </a:p>
          <a:p>
            <a:pPr eaLnBrk="1" hangingPunct="1">
              <a:defRPr/>
            </a:pPr>
            <a:r>
              <a:rPr lang="en-US" smtClean="0"/>
              <a:t>Consumo Diesel = 3-5 gal / 12 horas. Para 8 HP.</a:t>
            </a:r>
          </a:p>
          <a:p>
            <a:pPr eaLnBrk="1" hangingPunct="1">
              <a:defRPr/>
            </a:pPr>
            <a:r>
              <a:rPr lang="en-US" smtClean="0"/>
              <a:t>Ahorro+/- 20 -30 % Directo.</a:t>
            </a:r>
          </a:p>
          <a:p>
            <a:pPr lvl="1" eaLnBrk="1" hangingPunct="1">
              <a:defRPr/>
            </a:pPr>
            <a:r>
              <a:rPr lang="en-US" smtClean="0"/>
              <a:t>y mantenimiento?</a:t>
            </a:r>
          </a:p>
          <a:p>
            <a:pPr lvl="1" eaLnBrk="1" hangingPunct="1">
              <a:defRPr/>
            </a:pPr>
            <a:r>
              <a:rPr lang="en-US" smtClean="0"/>
              <a:t>Inversión inicial mayor.</a:t>
            </a:r>
            <a:endParaRPr lang="es-ES_tradnl" smtClean="0"/>
          </a:p>
        </p:txBody>
      </p:sp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Recambios de Agua</a:t>
            </a:r>
          </a:p>
        </p:txBody>
      </p:sp>
      <p:sp>
        <p:nvSpPr>
          <p:cNvPr id="131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256588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Metodología usada para: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Sacar compuestos no deseados del sistema.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Diluir compuestos no deseados en el sistema.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Ingresar compuestos deseados al sistema.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Proveer flujo mecánico.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Efectos no deseados: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Estrés.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Hacinamiento.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Cambios imprevistos.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Costo.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Salida de elementos deseados.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Posible entrada de agua de menor calidad.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Metodologías de Recambio</a:t>
            </a:r>
            <a:endParaRPr lang="es-ES_tradnl" smtClean="0"/>
          </a:p>
        </p:txBody>
      </p:sp>
      <p:sp>
        <p:nvSpPr>
          <p:cNvPr id="131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914400"/>
            <a:ext cx="7848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Flujo contínuo: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Entra agua al sistema y sale lo necesario para mantener el mismo nivel.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Método mas ineficiente. Mayor costo.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Menor cambio volumen / hacinamiento / estrés.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Dificil cuantificar recambio real.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Dilución: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Entra agua al sistema pero no sale: Se incrementa el nivel.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Mejor eficiencia que anterior.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 se saca nada no deseado.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Cambio de volumen y hacinamiento positivo.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Estrés se supone menor pero puede causar cambios no previstos.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Metodologías de Recambio</a:t>
            </a:r>
            <a:endParaRPr lang="es-ES_tradnl" smtClean="0"/>
          </a:p>
        </p:txBody>
      </p:sp>
      <p:sp>
        <p:nvSpPr>
          <p:cNvPr id="132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1000"/>
            <a:ext cx="7924800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Bajada y subida:</a:t>
            </a:r>
          </a:p>
          <a:p>
            <a:pPr lvl="1" eaLnBrk="1" hangingPunct="1">
              <a:defRPr/>
            </a:pPr>
            <a:r>
              <a:rPr lang="en-US" sz="2400" smtClean="0"/>
              <a:t>Sale agua del sistema y luego entra la misma cantidad: Nivel se recupera.</a:t>
            </a:r>
          </a:p>
          <a:p>
            <a:pPr lvl="1" eaLnBrk="1" hangingPunct="1">
              <a:defRPr/>
            </a:pPr>
            <a:r>
              <a:rPr lang="en-US" sz="2400" smtClean="0"/>
              <a:t>Mayor eficiencia que dilución.</a:t>
            </a:r>
          </a:p>
          <a:p>
            <a:pPr lvl="1" eaLnBrk="1" hangingPunct="1">
              <a:defRPr/>
            </a:pPr>
            <a:r>
              <a:rPr lang="en-US" sz="2400" smtClean="0"/>
              <a:t>Se saca algo de lo no deseado.</a:t>
            </a:r>
          </a:p>
          <a:p>
            <a:pPr lvl="1" eaLnBrk="1" hangingPunct="1">
              <a:defRPr/>
            </a:pPr>
            <a:r>
              <a:rPr lang="en-US" sz="2400" smtClean="0"/>
              <a:t>Cambio de volumen y hacinamiento temporal .</a:t>
            </a:r>
          </a:p>
          <a:p>
            <a:pPr eaLnBrk="1" hangingPunct="1">
              <a:defRPr/>
            </a:pPr>
            <a:r>
              <a:rPr lang="en-US" sz="2800" smtClean="0"/>
              <a:t>Recambio Ninja:</a:t>
            </a:r>
          </a:p>
          <a:p>
            <a:pPr lvl="1" eaLnBrk="1" hangingPunct="1">
              <a:defRPr/>
            </a:pPr>
            <a:r>
              <a:rPr lang="en-US" sz="2400" smtClean="0"/>
              <a:t>Sale agua de sistema, se recambia a nivel bajo y se recupera.</a:t>
            </a:r>
          </a:p>
          <a:p>
            <a:pPr lvl="1" eaLnBrk="1" hangingPunct="1">
              <a:defRPr/>
            </a:pPr>
            <a:r>
              <a:rPr lang="en-US" sz="2400" smtClean="0"/>
              <a:t>Mayor eficiencia aún.</a:t>
            </a:r>
          </a:p>
          <a:p>
            <a:pPr lvl="1" eaLnBrk="1" hangingPunct="1">
              <a:defRPr/>
            </a:pPr>
            <a:r>
              <a:rPr lang="en-US" sz="2400" smtClean="0"/>
              <a:t>Se saca mas de lo no deseado. </a:t>
            </a:r>
          </a:p>
          <a:p>
            <a:pPr lvl="1" eaLnBrk="1" hangingPunct="1">
              <a:defRPr/>
            </a:pPr>
            <a:r>
              <a:rPr lang="en-US" sz="2400" smtClean="0"/>
              <a:t>Cambio de volumen y hacinamiento mayor.</a:t>
            </a:r>
          </a:p>
          <a:p>
            <a:pPr lvl="1" eaLnBrk="1" hangingPunct="1">
              <a:defRPr/>
            </a:pPr>
            <a:r>
              <a:rPr lang="en-US" sz="2400" smtClean="0"/>
              <a:t>Mayor efecto de cambio de agua.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Metodologías de Recambio</a:t>
            </a:r>
          </a:p>
        </p:txBody>
      </p:sp>
      <p:sp>
        <p:nvSpPr>
          <p:cNvPr id="132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81000"/>
            <a:ext cx="7924800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Traspaso:</a:t>
            </a:r>
          </a:p>
          <a:p>
            <a:pPr lvl="1" eaLnBrk="1" hangingPunct="1">
              <a:defRPr/>
            </a:pPr>
            <a:r>
              <a:rPr lang="en-US" smtClean="0"/>
              <a:t>Cambio de agua total.</a:t>
            </a:r>
          </a:p>
          <a:p>
            <a:pPr lvl="1" eaLnBrk="1" hangingPunct="1">
              <a:defRPr/>
            </a:pPr>
            <a:r>
              <a:rPr lang="en-US" smtClean="0"/>
              <a:t>Mas eficiente pero necesita mas instalaciones.</a:t>
            </a:r>
          </a:p>
          <a:p>
            <a:pPr lvl="1" eaLnBrk="1" hangingPunct="1">
              <a:defRPr/>
            </a:pPr>
            <a:r>
              <a:rPr lang="en-US" smtClean="0"/>
              <a:t>Estrés de cambio y manipuleo.</a:t>
            </a:r>
          </a:p>
          <a:p>
            <a:pPr lvl="1" eaLnBrk="1" hangingPunct="1">
              <a:defRPr/>
            </a:pPr>
            <a:r>
              <a:rPr lang="en-US" smtClean="0"/>
              <a:t>Mayor shock de cambio de condiciones.</a:t>
            </a:r>
          </a:p>
          <a:p>
            <a:pPr eaLnBrk="1" hangingPunct="1">
              <a:defRPr/>
            </a:pPr>
            <a:r>
              <a:rPr lang="en-US" smtClean="0"/>
              <a:t>Recirculación:</a:t>
            </a:r>
          </a:p>
          <a:p>
            <a:pPr lvl="1" eaLnBrk="1" hangingPunct="1">
              <a:defRPr/>
            </a:pPr>
            <a:r>
              <a:rPr lang="en-US" smtClean="0"/>
              <a:t>Menor impacto ambiental.</a:t>
            </a:r>
          </a:p>
          <a:p>
            <a:pPr lvl="1" eaLnBrk="1" hangingPunct="1">
              <a:defRPr/>
            </a:pPr>
            <a:r>
              <a:rPr lang="en-US" smtClean="0"/>
              <a:t>Recambio real y eficiencia depende de capacidad de filtración/ purificación. Y area dedicada a eso.</a:t>
            </a:r>
          </a:p>
          <a:p>
            <a:pPr lvl="1" eaLnBrk="1" hangingPunct="1">
              <a:defRPr/>
            </a:pPr>
            <a:r>
              <a:rPr lang="en-US" smtClean="0"/>
              <a:t>Se combina con los otros.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Costos Fijos y Variables Totales</a:t>
            </a:r>
            <a:endParaRPr lang="es-ES_tradnl" sz="400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381000" y="762000"/>
          <a:ext cx="8763000" cy="5943600"/>
        </p:xfrm>
        <a:graphic>
          <a:graphicData uri="http://schemas.openxmlformats.org/presentationml/2006/ole">
            <p:oleObj spid="_x0000_s2050" name="Chart" r:id="rId3" imgW="4677032" imgH="2457979" progId="Excel.Char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Metodologías de Recambio</a:t>
            </a:r>
            <a:endParaRPr lang="es-ES_tradnl" smtClean="0"/>
          </a:p>
        </p:txBody>
      </p:sp>
      <p:sp>
        <p:nvSpPr>
          <p:cNvPr id="132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Recambio dirigido.</a:t>
            </a:r>
          </a:p>
          <a:p>
            <a:pPr lvl="1" eaLnBrk="1" hangingPunct="1">
              <a:defRPr/>
            </a:pPr>
            <a:r>
              <a:rPr lang="en-US" smtClean="0"/>
              <a:t>Sifoneo o recolección puntual.</a:t>
            </a:r>
          </a:p>
          <a:p>
            <a:pPr lvl="1" eaLnBrk="1" hangingPunct="1">
              <a:defRPr/>
            </a:pPr>
            <a:r>
              <a:rPr lang="en-US" smtClean="0"/>
              <a:t>Aumenta eficiencia.</a:t>
            </a:r>
          </a:p>
          <a:p>
            <a:pPr lvl="1" eaLnBrk="1" hangingPunct="1">
              <a:defRPr/>
            </a:pPr>
            <a:r>
              <a:rPr lang="en-US" smtClean="0"/>
              <a:t>Generalmente de fondo.</a:t>
            </a:r>
          </a:p>
          <a:p>
            <a:pPr lvl="1" eaLnBrk="1" hangingPunct="1">
              <a:defRPr/>
            </a:pPr>
            <a:r>
              <a:rPr lang="en-US" smtClean="0"/>
              <a:t>Generalmente de centro o salida.</a:t>
            </a:r>
          </a:p>
          <a:p>
            <a:pPr lvl="1" eaLnBrk="1" hangingPunct="1">
              <a:defRPr/>
            </a:pPr>
            <a:r>
              <a:rPr lang="en-US" smtClean="0"/>
              <a:t>Puede ser de otras partes según necesario.</a:t>
            </a:r>
          </a:p>
          <a:p>
            <a:pPr lvl="2" eaLnBrk="1" hangingPunct="1">
              <a:defRPr/>
            </a:pPr>
            <a:r>
              <a:rPr lang="en-US" smtClean="0"/>
              <a:t>Skimer, etc.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Puntos a Considerar</a:t>
            </a:r>
            <a:endParaRPr lang="es-ES_tradnl" smtClean="0"/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772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Grado de mezcla de agua nueva y vieja.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Dirección del flujo y coriolisis.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Cuantificación de recambio.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Cuanta agua entra y sale?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Vertedero rectangular: Entrada o salida?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Variación de volumen.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Bernoulli u otros.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Cual es el grado real de mezcla?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Torriccelli??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Mas que eso o menos que eso??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Forma del tanque / piscina?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Saca agua mezclada o concentrada?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Tipo de filtración en entrada y salida.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228600"/>
            <a:ext cx="8382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Sistemas Heterotrofos Cero Recambio</a:t>
            </a:r>
            <a:endParaRPr lang="es-ES_tradnl" sz="3600" smtClean="0"/>
          </a:p>
        </p:txBody>
      </p:sp>
      <p:sp>
        <p:nvSpPr>
          <p:cNvPr id="134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990600"/>
            <a:ext cx="77724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Manejo de N y Materia Organica.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% de la proteína en un balanceado es 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30% Prot. </a:t>
            </a:r>
            <a:r>
              <a:rPr lang="es-ES_tradnl" sz="2400" smtClean="0">
                <a:cs typeface="Times New Roman" pitchFamily="18" charset="0"/>
              </a:rPr>
              <a:t>~ C:N ~ 11:1.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22% Prot. </a:t>
            </a:r>
            <a:r>
              <a:rPr lang="es-ES_tradnl" sz="2400" smtClean="0">
                <a:cs typeface="Times New Roman" pitchFamily="18" charset="0"/>
              </a:rPr>
              <a:t>~ C:N ~ 16:1.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18% Prot. </a:t>
            </a:r>
            <a:r>
              <a:rPr lang="es-ES_tradnl" sz="2400" smtClean="0">
                <a:cs typeface="Times New Roman" pitchFamily="18" charset="0"/>
              </a:rPr>
              <a:t>~ C:N ~ 20:1.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35-40% Prot. </a:t>
            </a:r>
            <a:r>
              <a:rPr lang="es-ES_tradnl" sz="2400" smtClean="0">
                <a:cs typeface="Times New Roman" pitchFamily="18" charset="0"/>
              </a:rPr>
              <a:t>~ C:N &lt; 10:1.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Relación C:N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>
                <a:cs typeface="Times New Roman" pitchFamily="18" charset="0"/>
              </a:rPr>
              <a:t>Muy alta: MO se descompone lento.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>
                <a:cs typeface="Times New Roman" pitchFamily="18" charset="0"/>
              </a:rPr>
              <a:t>Muy baja: Acumula N y MO descompone lento.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>
                <a:cs typeface="Times New Roman" pitchFamily="18" charset="0"/>
              </a:rPr>
              <a:t>Optimo : 15 – 30 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Balanceado con menor proteína o aplicación de MO con baja proteína ayuda a descomposición MO y establecer comunidad bacteriana.</a:t>
            </a:r>
            <a:endParaRPr lang="es-ES_tradnl" sz="2800" smtClean="0"/>
          </a:p>
        </p:txBody>
      </p:sp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915400" cy="1143000"/>
          </a:xfrm>
        </p:spPr>
        <p:txBody>
          <a:bodyPr/>
          <a:lstStyle/>
          <a:p>
            <a:pPr eaLnBrk="1" hangingPunct="1"/>
            <a:r>
              <a:rPr lang="es-ES_tradnl" smtClean="0"/>
              <a:t>Manejo De N Y  Materia Orgánica</a:t>
            </a:r>
            <a:endParaRPr lang="en-US" smtClean="0"/>
          </a:p>
        </p:txBody>
      </p:sp>
      <p:sp>
        <p:nvSpPr>
          <p:cNvPr id="134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942388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Descomposición de MO por bacterias necesita además de correcto C:N de Oxigeno.</a:t>
            </a:r>
          </a:p>
          <a:p>
            <a:pPr lvl="1" eaLnBrk="1" hangingPunct="1">
              <a:defRPr/>
            </a:pPr>
            <a:r>
              <a:rPr lang="en-US" sz="2400" smtClean="0"/>
              <a:t>Bacterias </a:t>
            </a:r>
            <a:r>
              <a:rPr lang="en-US" sz="2400" b="1" smtClean="0"/>
              <a:t>Ya están presentes </a:t>
            </a:r>
            <a:r>
              <a:rPr lang="en-US" sz="2400" smtClean="0"/>
              <a:t>en piscina, necesario para su desarrollo : Relación C:N y O</a:t>
            </a:r>
            <a:r>
              <a:rPr lang="en-US" sz="2400" baseline="-25000" smtClean="0"/>
              <a:t>2</a:t>
            </a:r>
            <a:r>
              <a:rPr lang="en-US" sz="2400" smtClean="0"/>
              <a:t>.</a:t>
            </a:r>
          </a:p>
          <a:p>
            <a:pPr eaLnBrk="1" hangingPunct="1">
              <a:defRPr/>
            </a:pPr>
            <a:r>
              <a:rPr lang="en-US" sz="2800" smtClean="0"/>
              <a:t>Sistema ZEHS: Baja proteína, alta alimentación y alta  aireación:Suspender MO y formar comunidades bacterianas, aportan alimento para el camarón.</a:t>
            </a:r>
          </a:p>
          <a:p>
            <a:pPr lvl="1" eaLnBrk="1" hangingPunct="1">
              <a:defRPr/>
            </a:pPr>
            <a:r>
              <a:rPr lang="en-US" sz="2400" smtClean="0"/>
              <a:t>Liners. Evitar suspender arcilla.</a:t>
            </a:r>
          </a:p>
          <a:p>
            <a:pPr lvl="1" eaLnBrk="1" hangingPunct="1">
              <a:defRPr/>
            </a:pPr>
            <a:r>
              <a:rPr lang="en-US" sz="2400" smtClean="0"/>
              <a:t>Alta biomasa y alta densidad (125 –140 Pl/m</a:t>
            </a:r>
            <a:r>
              <a:rPr lang="en-US" sz="2400" baseline="30000" smtClean="0"/>
              <a:t>2</a:t>
            </a:r>
            <a:r>
              <a:rPr lang="en-US" sz="2400" smtClean="0"/>
              <a:t>).</a:t>
            </a:r>
          </a:p>
          <a:p>
            <a:pPr lvl="1" eaLnBrk="1" hangingPunct="1">
              <a:defRPr/>
            </a:pPr>
            <a:r>
              <a:rPr lang="en-US" sz="2400" smtClean="0"/>
              <a:t>Alta Aireación (30 HP/Ha): O</a:t>
            </a:r>
            <a:r>
              <a:rPr lang="en-US" sz="2400" baseline="-25000" smtClean="0"/>
              <a:t>2</a:t>
            </a:r>
            <a:r>
              <a:rPr lang="en-US" sz="2400" smtClean="0"/>
              <a:t> para camarón, suspender sólidos (6- 12 m/Min.) y O</a:t>
            </a:r>
            <a:r>
              <a:rPr lang="en-US" sz="2400" baseline="-25000" smtClean="0"/>
              <a:t>2</a:t>
            </a:r>
            <a:r>
              <a:rPr lang="en-US" sz="2400" smtClean="0"/>
              <a:t> Bacterias.</a:t>
            </a:r>
          </a:p>
          <a:p>
            <a:pPr lvl="1" eaLnBrk="1" hangingPunct="1">
              <a:defRPr/>
            </a:pPr>
            <a:r>
              <a:rPr lang="en-US" sz="2400" smtClean="0"/>
              <a:t>Alto aporte MO.Alimento+Fertilización Orgánica.</a:t>
            </a:r>
          </a:p>
          <a:p>
            <a:pPr lvl="1" eaLnBrk="1" hangingPunct="1">
              <a:defRPr/>
            </a:pPr>
            <a:r>
              <a:rPr lang="en-US" sz="2400" smtClean="0"/>
              <a:t>Correcto C:N. Baja Proteína y Aplicación MO.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(1)</a:t>
            </a:r>
            <a:endParaRPr lang="en-US" smtClean="0"/>
          </a:p>
        </p:txBody>
      </p:sp>
      <p:sp>
        <p:nvSpPr>
          <p:cNvPr id="134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En cultivos intensivos la nitrificación sola no es capaz de oxidar toda la amonia producida</a:t>
            </a:r>
          </a:p>
          <a:p>
            <a:pPr eaLnBrk="1" hangingPunct="1">
              <a:defRPr/>
            </a:pPr>
            <a:r>
              <a:rPr lang="es-PA" smtClean="0"/>
              <a:t>La alternativa es su asimilación (inmobilización) como proteína microbial</a:t>
            </a:r>
          </a:p>
          <a:p>
            <a:pPr eaLnBrk="1" hangingPunct="1">
              <a:defRPr/>
            </a:pPr>
            <a:r>
              <a:rPr lang="es-PA" smtClean="0"/>
              <a:t>La adición de carbono orgánico (C) promueve el desarrollo de una población abundante de bacterias heterotróficas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(2)</a:t>
            </a:r>
            <a:endParaRPr lang="en-US" smtClean="0"/>
          </a:p>
        </p:txBody>
      </p:sp>
      <p:sp>
        <p:nvSpPr>
          <p:cNvPr id="134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La proteína microbial puede ser consumida como fuente de proteína por el camarón</a:t>
            </a:r>
          </a:p>
          <a:p>
            <a:pPr eaLnBrk="1" hangingPunct="1">
              <a:defRPr/>
            </a:pPr>
            <a:r>
              <a:rPr lang="es-PA" smtClean="0"/>
              <a:t>Es necesario ajustar la relación C/N en el agua a 15:1</a:t>
            </a:r>
          </a:p>
          <a:p>
            <a:pPr eaLnBrk="1" hangingPunct="1">
              <a:defRPr/>
            </a:pPr>
            <a:r>
              <a:rPr lang="es-PA" smtClean="0"/>
              <a:t>Fuentes de carbono: harina de yuca, harina de arroz, melaza, etc</a:t>
            </a:r>
          </a:p>
          <a:p>
            <a:pPr eaLnBrk="1" hangingPunct="1">
              <a:defRPr/>
            </a:pPr>
            <a:r>
              <a:rPr lang="es-PA" smtClean="0"/>
              <a:t>La melaza tiene alto contenido de azúcares y es facilmente degradada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(3)</a:t>
            </a:r>
            <a:endParaRPr lang="en-US" smtClean="0"/>
          </a:p>
        </p:txBody>
      </p:sp>
      <p:sp>
        <p:nvSpPr>
          <p:cNvPr id="134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Bacterias usan los carbohidratos como alimento para producir energía y crecer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     </a:t>
            </a:r>
            <a:r>
              <a:rPr lang="es-PA" smtClean="0">
                <a:solidFill>
                  <a:schemeClr val="tx2"/>
                </a:solidFill>
              </a:rPr>
              <a:t>C orgánico=CO</a:t>
            </a:r>
            <a:r>
              <a:rPr lang="es-PA" baseline="-25000" smtClean="0">
                <a:solidFill>
                  <a:schemeClr val="tx2"/>
                </a:solidFill>
              </a:rPr>
              <a:t>2 </a:t>
            </a:r>
            <a:r>
              <a:rPr lang="es-PA" smtClean="0">
                <a:solidFill>
                  <a:schemeClr val="tx2"/>
                </a:solidFill>
              </a:rPr>
              <a:t>+ Energia + C</a:t>
            </a:r>
            <a:r>
              <a:rPr lang="es-PA" baseline="-25000" smtClean="0">
                <a:solidFill>
                  <a:schemeClr val="tx2"/>
                </a:solidFill>
              </a:rPr>
              <a:t>microbial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El 16% de la proteína es Nitrógeno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/>
              <a:t>El N excretado y producido por degradación de residuos es 50% del N consumido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z="2800" b="1" smtClean="0">
                <a:solidFill>
                  <a:schemeClr val="tx2"/>
                </a:solidFill>
                <a:sym typeface="Wingdings 3" pitchFamily="18" charset="2"/>
              </a:rPr>
              <a:t>N=Alimento x %N alimento x %N excretado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PA" smtClean="0">
                <a:sym typeface="Wingdings 3" pitchFamily="18" charset="2"/>
              </a:rPr>
              <a:t>Se debe adicionar C orgánico para obtenere la relación C/N = 15:1</a:t>
            </a:r>
            <a:endParaRPr lang="en-US" smtClean="0">
              <a:sym typeface="Wingdings 3" pitchFamily="18" charset="2"/>
            </a:endParaRPr>
          </a:p>
        </p:txBody>
      </p:sp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(4)</a:t>
            </a:r>
            <a:endParaRPr lang="en-US" smtClean="0"/>
          </a:p>
        </p:txBody>
      </p:sp>
      <p:sp>
        <p:nvSpPr>
          <p:cNvPr id="135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Ejemplo: Se usan 100 kg alimento 35% P por día</a:t>
            </a:r>
          </a:p>
          <a:p>
            <a:pPr eaLnBrk="1" hangingPunct="1">
              <a:defRPr/>
            </a:pPr>
            <a:r>
              <a:rPr lang="es-PA" smtClean="0"/>
              <a:t>Nitrógeno excretado por día:</a:t>
            </a:r>
          </a:p>
          <a:p>
            <a:pPr lvl="1" eaLnBrk="1" hangingPunct="1">
              <a:defRPr/>
            </a:pPr>
            <a:r>
              <a:rPr lang="es-PA" smtClean="0"/>
              <a:t>100 kg x 0.35 x 0.16 = 5.6 kg N/día</a:t>
            </a:r>
          </a:p>
          <a:p>
            <a:pPr lvl="1" eaLnBrk="1" hangingPunct="1">
              <a:defRPr/>
            </a:pPr>
            <a:r>
              <a:rPr lang="es-PA" smtClean="0"/>
              <a:t>Carbono necesario = 5.6 kg N x 15= 84 kg C</a:t>
            </a:r>
          </a:p>
          <a:p>
            <a:pPr lvl="1" eaLnBrk="1" hangingPunct="1">
              <a:defRPr/>
            </a:pPr>
            <a:r>
              <a:rPr lang="es-PA" smtClean="0"/>
              <a:t>En melaza 50% es Carbono</a:t>
            </a:r>
          </a:p>
          <a:p>
            <a:pPr lvl="1" eaLnBrk="1" hangingPunct="1">
              <a:defRPr/>
            </a:pPr>
            <a:r>
              <a:rPr lang="es-PA" smtClean="0"/>
              <a:t>84 kg C/0.50= 168 kg Melaza/día</a:t>
            </a:r>
          </a:p>
          <a:p>
            <a:pPr eaLnBrk="1" hangingPunct="1">
              <a:defRPr/>
            </a:pPr>
            <a:r>
              <a:rPr lang="es-PA" smtClean="0"/>
              <a:t>La melaza es rápidamente degradada por la población microbial</a:t>
            </a:r>
            <a:endParaRPr lang="en-US" smtClean="0"/>
          </a:p>
        </p:txBody>
      </p:sp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Aplicación Melaza</a:t>
            </a:r>
            <a:endParaRPr lang="en-US" smtClean="0"/>
          </a:p>
        </p:txBody>
      </p:sp>
      <p:pic>
        <p:nvPicPr>
          <p:cNvPr id="103427" name="Picture 3" descr="acuip66"/>
          <p:cNvPicPr>
            <a:picLocks noChangeAspect="1" noChangeArrowheads="1"/>
          </p:cNvPicPr>
          <p:nvPr>
            <p:ph idx="1"/>
          </p:nvPr>
        </p:nvPicPr>
        <p:blipFill>
          <a:blip r:embed="rId2">
            <a:lum bright="18000"/>
          </a:blip>
          <a:srcRect/>
          <a:stretch>
            <a:fillRect/>
          </a:stretch>
        </p:blipFill>
        <p:spPr>
          <a:xfrm>
            <a:off x="1066800" y="1131888"/>
            <a:ext cx="7772400" cy="5508625"/>
          </a:xfrm>
          <a:noFill/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A" smtClean="0"/>
              <a:t>Sistema Heterotrófico (5)</a:t>
            </a:r>
            <a:endParaRPr lang="en-US" smtClean="0"/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PA" smtClean="0"/>
              <a:t>El conteo bacterial oscila entre 10</a:t>
            </a:r>
            <a:r>
              <a:rPr lang="es-PA" baseline="30000" smtClean="0"/>
              <a:t>5</a:t>
            </a:r>
            <a:r>
              <a:rPr lang="es-PA" smtClean="0"/>
              <a:t> y 10</a:t>
            </a:r>
            <a:r>
              <a:rPr lang="es-PA" baseline="30000" smtClean="0"/>
              <a:t>9</a:t>
            </a:r>
            <a:r>
              <a:rPr lang="es-PA" smtClean="0"/>
              <a:t> colonias/ml</a:t>
            </a:r>
          </a:p>
          <a:p>
            <a:pPr eaLnBrk="1" hangingPunct="1">
              <a:defRPr/>
            </a:pPr>
            <a:r>
              <a:rPr lang="es-PA" smtClean="0"/>
              <a:t>Las células microbiales forman grandes flóculos hasta de 200 micras de diámetro</a:t>
            </a:r>
          </a:p>
          <a:p>
            <a:pPr eaLnBrk="1" hangingPunct="1">
              <a:defRPr/>
            </a:pPr>
            <a:r>
              <a:rPr lang="es-PA" smtClean="0"/>
              <a:t>Estos flóculos son consumidos como alimento (45% Proteína)</a:t>
            </a:r>
          </a:p>
          <a:p>
            <a:pPr eaLnBrk="1" hangingPunct="1">
              <a:defRPr/>
            </a:pPr>
            <a:r>
              <a:rPr lang="es-PA" smtClean="0"/>
              <a:t>Los flóculos causan alta turbiedad y originan el cambio a un sitema dominado por bacterias</a:t>
            </a:r>
            <a:endParaRPr lang="en-US" smtClean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75000"/>
          <a:buFont typeface="Wingding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75000"/>
          <a:buFont typeface="Wingding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Office\Templates\Presentation Designs\Azure.pot</Template>
  <TotalTime>4145</TotalTime>
  <Words>7722</Words>
  <Application>Microsoft PowerPoint</Application>
  <PresentationFormat>Presentación en pantalla (4:3)</PresentationFormat>
  <Paragraphs>1198</Paragraphs>
  <Slides>193</Slides>
  <Notes>45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193</vt:i4>
      </vt:variant>
    </vt:vector>
  </HeadingPairs>
  <TitlesOfParts>
    <vt:vector size="205" baseType="lpstr">
      <vt:lpstr>Arial</vt:lpstr>
      <vt:lpstr>Wingdings</vt:lpstr>
      <vt:lpstr>Times New Roman</vt:lpstr>
      <vt:lpstr>Verdana</vt:lpstr>
      <vt:lpstr>Wingdings 3</vt:lpstr>
      <vt:lpstr>Symbol</vt:lpstr>
      <vt:lpstr>Azure</vt:lpstr>
      <vt:lpstr>Microsoft Excel Worksheet</vt:lpstr>
      <vt:lpstr>Microsoft Excel Chart</vt:lpstr>
      <vt:lpstr>AutoCAD Drawing</vt:lpstr>
      <vt:lpstr>Imagen de mapa de bits</vt:lpstr>
      <vt:lpstr>Microsoft Equation 3.0</vt:lpstr>
      <vt:lpstr>Seminarios de Graduación Acuicultura 2006 Manejo de Cultivos Intensivos – Clase 2</vt:lpstr>
      <vt:lpstr>Fabrizio Marcillo Morla</vt:lpstr>
      <vt:lpstr>Porque Cultivo Intensivo?</vt:lpstr>
      <vt:lpstr>Alto Grado de Control / Modificacion</vt:lpstr>
      <vt:lpstr>Disponibilidad de Espacio</vt:lpstr>
      <vt:lpstr>Estructura de Costos</vt:lpstr>
      <vt:lpstr>Estructura de Costos</vt:lpstr>
      <vt:lpstr>Costos Fijos y Variables</vt:lpstr>
      <vt:lpstr>Costos Fijos y Variables Totales</vt:lpstr>
      <vt:lpstr>Costos Fijos y Variables Unitarios</vt:lpstr>
      <vt:lpstr>Fijos? Variables?</vt:lpstr>
      <vt:lpstr>Fijos? Variables?</vt:lpstr>
      <vt:lpstr>Costos Fijos y Variables Totales</vt:lpstr>
      <vt:lpstr>Costos Fijos y Variables Unitarios</vt:lpstr>
      <vt:lpstr>Efectos en Otros Parametros</vt:lpstr>
      <vt:lpstr>Efectos en Otros Parametros</vt:lpstr>
      <vt:lpstr>Costos Fijos y Variables Totales</vt:lpstr>
      <vt:lpstr>Costos Fijos y Variables Unitarios</vt:lpstr>
      <vt:lpstr>Principales Rubros</vt:lpstr>
      <vt:lpstr>Bioseguridad</vt:lpstr>
      <vt:lpstr>Sostenibilidad</vt:lpstr>
      <vt:lpstr>Futuro de la Industria</vt:lpstr>
      <vt:lpstr>Futuro de la Industria</vt:lpstr>
      <vt:lpstr>Futuro de la Industria</vt:lpstr>
      <vt:lpstr>Sistema “Pollo”</vt:lpstr>
      <vt:lpstr>Sistema “Pollo”</vt:lpstr>
      <vt:lpstr>Sistemas de Aireacion</vt:lpstr>
      <vt:lpstr>Aireación: Funciones</vt:lpstr>
      <vt:lpstr>Aireación: Funciones</vt:lpstr>
      <vt:lpstr>Diapositiva 30</vt:lpstr>
      <vt:lpstr>Capa Sedimentos Aerobica / Anaerobica</vt:lpstr>
      <vt:lpstr>Oxigenación: Como Funciona?</vt:lpstr>
      <vt:lpstr>Solubilidadd de O2 en Agua</vt:lpstr>
      <vt:lpstr>Tipos De Aireadores (1)</vt:lpstr>
      <vt:lpstr>Difusores de agua</vt:lpstr>
      <vt:lpstr>Air Lift</vt:lpstr>
      <vt:lpstr>Air Lift</vt:lpstr>
      <vt:lpstr>Mangueras Difusión</vt:lpstr>
      <vt:lpstr>Diapositiva 39</vt:lpstr>
      <vt:lpstr>Tipos De Aireadores (2)</vt:lpstr>
      <vt:lpstr>Aireador de Bomba Rociadora</vt:lpstr>
      <vt:lpstr>Diapositiva 42</vt:lpstr>
      <vt:lpstr>Diapositiva 43</vt:lpstr>
      <vt:lpstr>Bomba Sumergible</vt:lpstr>
      <vt:lpstr>Bomba Sumergible / Splash</vt:lpstr>
      <vt:lpstr>Tipos De Aireadores (3)</vt:lpstr>
      <vt:lpstr>Inyección Aire</vt:lpstr>
      <vt:lpstr>Inyección Sumergida (Biomasa)</vt:lpstr>
      <vt:lpstr>Inyeccion Sumergida (Forza7)</vt:lpstr>
      <vt:lpstr>Diapositiva 50</vt:lpstr>
      <vt:lpstr>Inyección Sumergida (Aire O2)</vt:lpstr>
      <vt:lpstr>Tipos De Aireadores (4)</vt:lpstr>
      <vt:lpstr>Paletas</vt:lpstr>
      <vt:lpstr>Paletas Electricas 1HP</vt:lpstr>
      <vt:lpstr>Paletas Electicas 2HP</vt:lpstr>
      <vt:lpstr>Paletas a Diesel</vt:lpstr>
      <vt:lpstr>Paletas a Diesel 2</vt:lpstr>
      <vt:lpstr>Paletas o Paddle Wheel (electrica) </vt:lpstr>
      <vt:lpstr>Paletas a Tractor</vt:lpstr>
      <vt:lpstr>Aireación por gravedad</vt:lpstr>
      <vt:lpstr>Aireación por Cascada 1</vt:lpstr>
      <vt:lpstr>Aireación por Cascada 2</vt:lpstr>
      <vt:lpstr>Eficiencia Aireadores</vt:lpstr>
      <vt:lpstr>Uso De Aireación</vt:lpstr>
      <vt:lpstr>Uso Aireadores  (Panama - Camaron)</vt:lpstr>
      <vt:lpstr>Uso Aireadores Otros Ecuador</vt:lpstr>
      <vt:lpstr>Uso Aireadores Otros Ecuador</vt:lpstr>
      <vt:lpstr>% Saturación</vt:lpstr>
      <vt:lpstr>Relacion ToC Salinidad vs Solubilidad O2</vt:lpstr>
      <vt:lpstr>Localización de aireadores (1)</vt:lpstr>
      <vt:lpstr>Localización de aireadores (2)</vt:lpstr>
      <vt:lpstr>Localización de aireadores (3)</vt:lpstr>
      <vt:lpstr>Muro Interno</vt:lpstr>
      <vt:lpstr>Circuladores</vt:lpstr>
      <vt:lpstr>Circuladores</vt:lpstr>
      <vt:lpstr>Circuladores</vt:lpstr>
      <vt:lpstr>Revisar Sistema</vt:lpstr>
      <vt:lpstr>Caja Control</vt:lpstr>
      <vt:lpstr>Distribución de cableado </vt:lpstr>
      <vt:lpstr>Cableado Secundario</vt:lpstr>
      <vt:lpstr>Cableado</vt:lpstr>
      <vt:lpstr>Conversion de Medidas</vt:lpstr>
      <vt:lpstr>Aireación: Cálculo Costo </vt:lpstr>
      <vt:lpstr>Costo de Energia</vt:lpstr>
      <vt:lpstr>Costo Energia Diesel</vt:lpstr>
      <vt:lpstr>Recambios de Agua</vt:lpstr>
      <vt:lpstr>Metodologías de Recambio</vt:lpstr>
      <vt:lpstr>Metodologías de Recambio</vt:lpstr>
      <vt:lpstr>Metodologías de Recambio</vt:lpstr>
      <vt:lpstr>Metodologías de Recambio</vt:lpstr>
      <vt:lpstr>Puntos a Considerar</vt:lpstr>
      <vt:lpstr>Sistemas Heterotrofos Cero Recambio</vt:lpstr>
      <vt:lpstr>Manejo De N Y  Materia Orgánica</vt:lpstr>
      <vt:lpstr>Sistema Heterotrófico (1)</vt:lpstr>
      <vt:lpstr>Sistema Heterotrófico (2)</vt:lpstr>
      <vt:lpstr>Sistema Heterotrófico (3)</vt:lpstr>
      <vt:lpstr>Sistema Heterotrófico (4)</vt:lpstr>
      <vt:lpstr>Aplicación Melaza</vt:lpstr>
      <vt:lpstr>Sistema Heterotrófico (5)</vt:lpstr>
      <vt:lpstr>Sistema Heterotrófico (6)</vt:lpstr>
      <vt:lpstr>Recipientes De Cultivo.</vt:lpstr>
      <vt:lpstr>Estanque</vt:lpstr>
      <vt:lpstr>ESTANQUE TIERRA</vt:lpstr>
      <vt:lpstr>ESTANQUE RECUBIERTO</vt:lpstr>
      <vt:lpstr>Jaula</vt:lpstr>
      <vt:lpstr>Galpón</vt:lpstr>
      <vt:lpstr>Raceway</vt:lpstr>
      <vt:lpstr>Diapositiva 108</vt:lpstr>
      <vt:lpstr>Raceway</vt:lpstr>
      <vt:lpstr>Raceway?</vt:lpstr>
      <vt:lpstr>Raceway?</vt:lpstr>
      <vt:lpstr>Tanques</vt:lpstr>
      <vt:lpstr>Silos</vt:lpstr>
      <vt:lpstr>Liners</vt:lpstr>
      <vt:lpstr>Liners</vt:lpstr>
      <vt:lpstr>Revestimiento de Estanques</vt:lpstr>
      <vt:lpstr>Revestimiento de Estanques</vt:lpstr>
      <vt:lpstr>Cantidad De Agua (1)</vt:lpstr>
      <vt:lpstr>Cantidad De Agua (2)</vt:lpstr>
      <vt:lpstr>Distribución De Agua</vt:lpstr>
      <vt:lpstr>Conducción del Agua</vt:lpstr>
      <vt:lpstr>Tratamientos Agua Ingreso</vt:lpstr>
      <vt:lpstr>Sedimentación</vt:lpstr>
      <vt:lpstr>Diseño Sedimentador Ingreso</vt:lpstr>
      <vt:lpstr>Sedimentacion</vt:lpstr>
      <vt:lpstr>Tratamiento Agua Egreso / Recirculación</vt:lpstr>
      <vt:lpstr>Recirculación</vt:lpstr>
      <vt:lpstr>Tratamiento Agua Egreso / Recirculación</vt:lpstr>
      <vt:lpstr>Rebombeo Piscina Tratamiento</vt:lpstr>
      <vt:lpstr>Filtro Biologico</vt:lpstr>
      <vt:lpstr>Diapositiva 131</vt:lpstr>
      <vt:lpstr>Diapositiva 132</vt:lpstr>
      <vt:lpstr>Tamaño De Piscinas?</vt:lpstr>
      <vt:lpstr>Diseño de Estanques (1)</vt:lpstr>
      <vt:lpstr>Diseño de Estanques (2)</vt:lpstr>
      <vt:lpstr>Diseño de Estanques (3) </vt:lpstr>
      <vt:lpstr>Requerimientos Alimenticios</vt:lpstr>
      <vt:lpstr>Tamaño</vt:lpstr>
      <vt:lpstr>Textura, Sabor Y Tipo</vt:lpstr>
      <vt:lpstr>Hábitos Alimenticios</vt:lpstr>
      <vt:lpstr>Piramide Alimenticia</vt:lpstr>
      <vt:lpstr>Tipos De Tractos GI</vt:lpstr>
      <vt:lpstr>Destino De Alimento</vt:lpstr>
      <vt:lpstr>Destino De Alimento</vt:lpstr>
      <vt:lpstr>Destino de Nitrogeno y Fosforo de Alimento</vt:lpstr>
      <vt:lpstr>Carbohidratos</vt:lpstr>
      <vt:lpstr>Carbohidratos</vt:lpstr>
      <vt:lpstr>Lípidos o Grasas</vt:lpstr>
      <vt:lpstr>Proteínas</vt:lpstr>
      <vt:lpstr>Proteínas</vt:lpstr>
      <vt:lpstr>Vitaminas</vt:lpstr>
      <vt:lpstr>Minerales</vt:lpstr>
      <vt:lpstr>Minerales</vt:lpstr>
      <vt:lpstr>Alimentación</vt:lpstr>
      <vt:lpstr>Destino del alimento</vt:lpstr>
      <vt:lpstr>Comederos Camaron</vt:lpstr>
      <vt:lpstr>Alimentacion</vt:lpstr>
      <vt:lpstr>Relación Alimentación vs. FCR</vt:lpstr>
      <vt:lpstr>Variacion Alimentación</vt:lpstr>
      <vt:lpstr>Comederos vs. Tablas?</vt:lpstr>
      <vt:lpstr>Grafico Variación Alimento</vt:lpstr>
      <vt:lpstr>Alimentación Con Comederos</vt:lpstr>
      <vt:lpstr>Camarón Comiendo De Mano</vt:lpstr>
      <vt:lpstr>Comederos Total</vt:lpstr>
      <vt:lpstr>Comederos Control</vt:lpstr>
      <vt:lpstr>Bandejas de alimentación</vt:lpstr>
      <vt:lpstr>Cantidad alimento en bandejas</vt:lpstr>
      <vt:lpstr>Alimentación preadulto</vt:lpstr>
      <vt:lpstr>Interpretación de Códigos</vt:lpstr>
      <vt:lpstr>Interpretacion de bandejas</vt:lpstr>
      <vt:lpstr>Sistemas Inland</vt:lpstr>
      <vt:lpstr>Cultivo Tierra Adentro: Porque?</vt:lpstr>
      <vt:lpstr>Cultivo Tierra Adentro: Porque?</vt:lpstr>
      <vt:lpstr>Antecedentes Del Cultivo</vt:lpstr>
      <vt:lpstr>Antecedentes Del Cultivo</vt:lpstr>
      <vt:lpstr>Experiencia Extranjera</vt:lpstr>
      <vt:lpstr>Experiencia Extranjera</vt:lpstr>
      <vt:lpstr>Analisis Del Cultivo </vt:lpstr>
      <vt:lpstr>Analisis Del Cultivo</vt:lpstr>
      <vt:lpstr>Experiencias En Agua Dulce</vt:lpstr>
      <vt:lpstr>Experiencias En Agua Dulce</vt:lpstr>
      <vt:lpstr>Tolerencia De Vegetación A La Salinidad</vt:lpstr>
      <vt:lpstr>Diapositiva 183</vt:lpstr>
      <vt:lpstr>Diapositiva 184</vt:lpstr>
      <vt:lpstr>Diapositiva 185</vt:lpstr>
      <vt:lpstr>Diapositiva 186</vt:lpstr>
      <vt:lpstr>Seleccion de Sitio</vt:lpstr>
      <vt:lpstr>Seleccion de Sitio</vt:lpstr>
      <vt:lpstr>Seleccion de Sitio</vt:lpstr>
      <vt:lpstr>Caracteristicas Fisicas. Socioeconómicas Y Regionales</vt:lpstr>
      <vt:lpstr>Estudios De Prefactibilidad</vt:lpstr>
      <vt:lpstr>Criterios Para La Selección De Una Especie a Cultivar</vt:lpstr>
      <vt:lpstr>Criterios Para La Selección De Una Especie a Cultivar</vt:lpstr>
    </vt:vector>
  </TitlesOfParts>
  <Manager>Barcillo Barzinister</Manager>
  <Company>ESPOL</Company>
  <LinksUpToDate>false</LinksUpToDate>
  <SharedDoc>false</SharedDoc>
  <HyperlinkBase>www.barcillo.com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Manejo de Cultivos Intensivos</dc:title>
  <dc:subject>Seminarios de Graduacion</dc:subject>
  <dc:creator>Fabrizio Marcillo</dc:creator>
  <cp:lastModifiedBy>Administrador</cp:lastModifiedBy>
  <cp:revision>820</cp:revision>
  <cp:lastPrinted>1601-01-01T00:00:00Z</cp:lastPrinted>
  <dcterms:created xsi:type="dcterms:W3CDTF">2002-07-19T11:47:45Z</dcterms:created>
  <dcterms:modified xsi:type="dcterms:W3CDTF">2010-02-01T16:48:30Z</dcterms:modified>
</cp:coreProperties>
</file>