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90" r:id="rId2"/>
    <p:sldId id="291" r:id="rId3"/>
    <p:sldId id="257" r:id="rId4"/>
    <p:sldId id="258" r:id="rId5"/>
    <p:sldId id="260" r:id="rId6"/>
    <p:sldId id="286" r:id="rId7"/>
    <p:sldId id="287" r:id="rId8"/>
    <p:sldId id="288" r:id="rId9"/>
    <p:sldId id="263" r:id="rId10"/>
    <p:sldId id="264" r:id="rId11"/>
    <p:sldId id="265" r:id="rId12"/>
    <p:sldId id="266" r:id="rId13"/>
    <p:sldId id="289" r:id="rId14"/>
    <p:sldId id="277" r:id="rId15"/>
    <p:sldId id="278" r:id="rId16"/>
    <p:sldId id="279" r:id="rId17"/>
    <p:sldId id="280" r:id="rId18"/>
    <p:sldId id="281" r:id="rId19"/>
    <p:sldId id="282" r:id="rId20"/>
    <p:sldId id="283" r:id="rId21"/>
    <p:sldId id="285" r:id="rId22"/>
    <p:sldId id="284" r:id="rId23"/>
  </p:sldIdLst>
  <p:sldSz cx="9144000" cy="6858000" type="screen4x3"/>
  <p:notesSz cx="6858000" cy="9144000"/>
  <p:defaultTextStyle>
    <a:defPPr>
      <a:defRPr lang="en-US"/>
    </a:defPPr>
    <a:lvl1pPr algn="l" rtl="0" fontAlgn="base">
      <a:spcBef>
        <a:spcPct val="20000"/>
      </a:spcBef>
      <a:spcAft>
        <a:spcPct val="0"/>
      </a:spcAft>
      <a:buClr>
        <a:srgbClr val="FF0000"/>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20000"/>
      </a:spcBef>
      <a:spcAft>
        <a:spcPct val="0"/>
      </a:spcAft>
      <a:buClr>
        <a:srgbClr val="FF0000"/>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20000"/>
      </a:spcBef>
      <a:spcAft>
        <a:spcPct val="0"/>
      </a:spcAft>
      <a:buClr>
        <a:srgbClr val="FF0000"/>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20000"/>
      </a:spcBef>
      <a:spcAft>
        <a:spcPct val="0"/>
      </a:spcAft>
      <a:buClr>
        <a:srgbClr val="FF0000"/>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20000"/>
      </a:spcBef>
      <a:spcAft>
        <a:spcPct val="0"/>
      </a:spcAft>
      <a:buClr>
        <a:srgbClr val="FF0000"/>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3200"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3200"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3200"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3200"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3366"/>
    <a:srgbClr val="0000FF"/>
    <a:srgbClr val="000066"/>
    <a:srgbClr val="000099"/>
    <a:srgbClr val="0033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79" d="100"/>
          <a:sy n="79" d="100"/>
        </p:scale>
        <p:origin x="-318"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252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smtClean="0">
                <a:effectLst/>
                <a:latin typeface="Times New Roman" pitchFamily="18" charset="0"/>
              </a:defRPr>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smtClean="0">
                <a:effectLst/>
                <a:latin typeface="Times New Roman" pitchFamily="18" charset="0"/>
              </a:defRPr>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smtClean="0">
                <a:effectLst/>
                <a:latin typeface="Times New Roman" pitchFamily="18" charset="0"/>
              </a:defRPr>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smtClean="0">
                <a:effectLst/>
                <a:latin typeface="Times New Roman" pitchFamily="18" charset="0"/>
              </a:defRPr>
            </a:lvl1pPr>
          </a:lstStyle>
          <a:p>
            <a:pPr>
              <a:defRPr/>
            </a:pPr>
            <a:fld id="{5C2FFE92-643A-477E-9BE2-4F589C6C25EC}"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smtClean="0">
                <a:effectLst/>
                <a:latin typeface="Times New Roman" pitchFamily="18" charset="0"/>
              </a:defRPr>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smtClean="0">
                <a:effectLst/>
                <a:latin typeface="Times New Roman" pitchFamily="18" charset="0"/>
              </a:defRPr>
            </a:lvl1pPr>
          </a:lstStyle>
          <a:p>
            <a:pPr>
              <a:defRPr/>
            </a:pPr>
            <a:endParaRPr lang="es-ES_tradnl"/>
          </a:p>
        </p:txBody>
      </p:sp>
      <p:sp>
        <p:nvSpPr>
          <p:cNvPr id="2560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smtClean="0">
                <a:effectLst/>
                <a:latin typeface="Times New Roman" pitchFamily="18" charset="0"/>
              </a:defRPr>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smtClean="0">
                <a:effectLst/>
                <a:latin typeface="Times New Roman" pitchFamily="18" charset="0"/>
              </a:defRPr>
            </a:lvl1pPr>
          </a:lstStyle>
          <a:p>
            <a:pPr>
              <a:defRPr/>
            </a:pPr>
            <a:fld id="{FD90F009-E014-449F-9040-E7016D7F2965}"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55DE09D-F94B-4C75-BBD1-A7B92251A797}" type="slidenum">
              <a:rPr lang="es-ES_tradnl"/>
              <a:pPr/>
              <a:t>1</a:t>
            </a:fld>
            <a:endParaRPr lang="es-ES_tradnl"/>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es-ES_tradnl"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a:ln/>
        </p:spPr>
      </p:sp>
      <p:sp>
        <p:nvSpPr>
          <p:cNvPr id="31747" name="2 Marcador de notas"/>
          <p:cNvSpPr>
            <a:spLocks noGrp="1"/>
          </p:cNvSpPr>
          <p:nvPr>
            <p:ph type="body" idx="1"/>
          </p:nvPr>
        </p:nvSpPr>
        <p:spPr>
          <a:noFill/>
          <a:ln/>
        </p:spPr>
        <p:txBody>
          <a:bodyPr/>
          <a:lstStyle/>
          <a:p>
            <a:endParaRPr lang="es-US" smtClean="0"/>
          </a:p>
        </p:txBody>
      </p:sp>
      <p:sp>
        <p:nvSpPr>
          <p:cNvPr id="31748" name="3 Marcador de número de diapositiva"/>
          <p:cNvSpPr>
            <a:spLocks noGrp="1"/>
          </p:cNvSpPr>
          <p:nvPr>
            <p:ph type="sldNum" sz="quarter" idx="5"/>
          </p:nvPr>
        </p:nvSpPr>
        <p:spPr>
          <a:noFill/>
        </p:spPr>
        <p:txBody>
          <a:bodyPr/>
          <a:lstStyle/>
          <a:p>
            <a:fld id="{20734390-84C2-44BC-903C-361989BA8F05}" type="slidenum">
              <a:rPr lang="es-ES_tradnl" smtClean="0"/>
              <a:pPr/>
              <a:t>2</a:t>
            </a:fld>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latin typeface="Arial" pitchFamily="34" charset="0"/>
              </a:endParaRPr>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defRPr/>
            </a:lvl1pPr>
          </a:lstStyle>
          <a:p>
            <a:r>
              <a:rPr lang="es-ES_tradnl"/>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s-ES_tradnl"/>
              <a:t>Click to edit Master subtitle style</a:t>
            </a:r>
          </a:p>
        </p:txBody>
      </p:sp>
      <p:sp>
        <p:nvSpPr>
          <p:cNvPr id="36" name="Rectangle 36"/>
          <p:cNvSpPr>
            <a:spLocks noGrp="1" noChangeArrowheads="1"/>
          </p:cNvSpPr>
          <p:nvPr>
            <p:ph type="dt" sz="quarter" idx="10"/>
          </p:nvPr>
        </p:nvSpPr>
        <p:spPr bwMode="auto">
          <a:xfrm>
            <a:off x="1143000" y="62484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spcBef>
                <a:spcPct val="0"/>
              </a:spcBef>
              <a:buClrTx/>
              <a:buSzTx/>
              <a:buFontTx/>
              <a:buNone/>
              <a:defRPr sz="1400" smtClean="0">
                <a:solidFill>
                  <a:srgbClr val="FFFFFF"/>
                </a:solidFill>
                <a:effectLst/>
                <a:latin typeface="Arial" pitchFamily="34" charset="0"/>
              </a:defRPr>
            </a:lvl1pPr>
          </a:lstStyle>
          <a:p>
            <a:pPr>
              <a:defRPr/>
            </a:pPr>
            <a:endParaRPr lang="es-ES_tradnl"/>
          </a:p>
        </p:txBody>
      </p:sp>
      <p:sp>
        <p:nvSpPr>
          <p:cNvPr id="37" name="Rectangle 37"/>
          <p:cNvSpPr>
            <a:spLocks noGrp="1" noChangeArrowheads="1"/>
          </p:cNvSpPr>
          <p:nvPr>
            <p:ph type="ftr" sz="quarter" idx="11"/>
          </p:nvPr>
        </p:nvSpPr>
        <p:spPr bwMode="auto">
          <a:xfrm>
            <a:off x="3581400" y="6248400"/>
            <a:ext cx="28956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spcBef>
                <a:spcPct val="0"/>
              </a:spcBef>
              <a:buClrTx/>
              <a:buSzTx/>
              <a:buFontTx/>
              <a:buNone/>
              <a:defRPr sz="1400" smtClean="0">
                <a:solidFill>
                  <a:srgbClr val="FFFFFF"/>
                </a:solidFill>
                <a:effectLst/>
                <a:latin typeface="Arial" pitchFamily="34" charset="0"/>
              </a:defRPr>
            </a:lvl1pPr>
          </a:lstStyle>
          <a:p>
            <a:pPr>
              <a:defRPr/>
            </a:pPr>
            <a:endParaRPr lang="es-ES_tradnl"/>
          </a:p>
        </p:txBody>
      </p:sp>
      <p:sp>
        <p:nvSpPr>
          <p:cNvPr id="38" name="Rectangle 38"/>
          <p:cNvSpPr>
            <a:spLocks noGrp="1" noChangeArrowheads="1"/>
          </p:cNvSpPr>
          <p:nvPr>
            <p:ph type="sldNum" sz="quarter" idx="12"/>
          </p:nvPr>
        </p:nvSpPr>
        <p:spPr bwMode="auto">
          <a:xfrm>
            <a:off x="7010400" y="62484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r">
              <a:spcBef>
                <a:spcPct val="0"/>
              </a:spcBef>
              <a:buClrTx/>
              <a:buSzTx/>
              <a:buFontTx/>
              <a:buNone/>
              <a:defRPr sz="1400" smtClean="0">
                <a:solidFill>
                  <a:srgbClr val="FFFFFF"/>
                </a:solidFill>
                <a:effectLst/>
                <a:latin typeface="Arial" pitchFamily="34" charset="0"/>
              </a:defRPr>
            </a:lvl1pPr>
          </a:lstStyle>
          <a:p>
            <a:pPr>
              <a:defRPr/>
            </a:pPr>
            <a:fld id="{7777FB37-AAB8-41DB-9A64-91635A47F7FD}" type="slidenum">
              <a:rPr lang="es-ES_tradnl"/>
              <a:pPr>
                <a:defRPr/>
              </a:pPr>
              <a:t>‹Nº›</a:t>
            </a:fld>
            <a:endParaRPr lang="es-ES_tradnl"/>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77050" y="-228600"/>
            <a:ext cx="1962150" cy="6934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90600" y="-228600"/>
            <a:ext cx="5734050" cy="6934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90600" y="-228600"/>
            <a:ext cx="77724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1066800" y="1066800"/>
            <a:ext cx="7772400" cy="5638800"/>
          </a:xfrm>
        </p:spPr>
        <p:txBody>
          <a:bodyPr/>
          <a:lstStyle/>
          <a:p>
            <a:pPr lvl="0"/>
            <a:endParaRPr lang="es-ES" noProof="0" smtClean="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066800" y="1066800"/>
            <a:ext cx="38100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029200" y="1066800"/>
            <a:ext cx="38100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1085850" cy="6854825"/>
            <a:chOff x="0" y="0"/>
            <a:chExt cx="684" cy="4318"/>
          </a:xfrm>
        </p:grpSpPr>
        <p:sp>
          <p:nvSpPr>
            <p:cNvPr id="2"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latin typeface="Arial" pitchFamily="34" charset="0"/>
              </a:endParaRPr>
            </a:p>
          </p:txBody>
        </p:sp>
        <p:grpSp>
          <p:nvGrpSpPr>
            <p:cNvPr id="2054" name="Group 4"/>
            <p:cNvGrpSpPr>
              <a:grpSpLocks/>
            </p:cNvGrpSpPr>
            <p:nvPr/>
          </p:nvGrpSpPr>
          <p:grpSpPr bwMode="auto">
            <a:xfrm>
              <a:off x="48" y="102"/>
              <a:ext cx="96" cy="4128"/>
              <a:chOff x="48" y="102"/>
              <a:chExt cx="96" cy="4128"/>
            </a:xfrm>
          </p:grpSpPr>
          <p:sp>
            <p:nvSpPr>
              <p:cNvPr id="205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3"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5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5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5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5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5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6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7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8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sp>
            <p:nvSpPr>
              <p:cNvPr id="208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pitchFamily="34" charset="0"/>
                </a:endParaRPr>
              </a:p>
            </p:txBody>
          </p:sp>
        </p:grpSp>
      </p:grpSp>
      <p:sp>
        <p:nvSpPr>
          <p:cNvPr id="2051" name="Rectangle 34"/>
          <p:cNvSpPr>
            <a:spLocks noGrp="1" noChangeArrowheads="1"/>
          </p:cNvSpPr>
          <p:nvPr>
            <p:ph type="title"/>
          </p:nvPr>
        </p:nvSpPr>
        <p:spPr bwMode="auto">
          <a:xfrm>
            <a:off x="990600" y="-228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Click to edit Master title style</a:t>
            </a:r>
          </a:p>
        </p:txBody>
      </p:sp>
      <p:sp>
        <p:nvSpPr>
          <p:cNvPr id="2087" name="Rectangle 39"/>
          <p:cNvSpPr>
            <a:spLocks noGrp="1" noChangeArrowheads="1"/>
          </p:cNvSpPr>
          <p:nvPr>
            <p:ph type="body" idx="1"/>
          </p:nvPr>
        </p:nvSpPr>
        <p:spPr bwMode="auto">
          <a:xfrm>
            <a:off x="1066800" y="1066800"/>
            <a:ext cx="7772400" cy="5638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Tree>
  </p:cSld>
  <p:clrMap bg1="dk2" tx1="lt1" bg2="dk1" tx2="lt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pitchFamily="34" charset="0"/>
        </a:defRPr>
      </a:lvl2pPr>
      <a:lvl3pPr algn="ctr" rtl="0" eaLnBrk="0" fontAlgn="base" hangingPunct="0">
        <a:spcBef>
          <a:spcPct val="0"/>
        </a:spcBef>
        <a:spcAft>
          <a:spcPct val="0"/>
        </a:spcAft>
        <a:defRPr sz="4400">
          <a:solidFill>
            <a:srgbClr val="FFFF00"/>
          </a:solidFill>
          <a:latin typeface="Arial" pitchFamily="34" charset="0"/>
        </a:defRPr>
      </a:lvl3pPr>
      <a:lvl4pPr algn="ctr" rtl="0" eaLnBrk="0" fontAlgn="base" hangingPunct="0">
        <a:spcBef>
          <a:spcPct val="0"/>
        </a:spcBef>
        <a:spcAft>
          <a:spcPct val="0"/>
        </a:spcAft>
        <a:defRPr sz="4400">
          <a:solidFill>
            <a:srgbClr val="FFFF00"/>
          </a:solidFill>
          <a:latin typeface="Arial" pitchFamily="34" charset="0"/>
        </a:defRPr>
      </a:lvl4pPr>
      <a:lvl5pPr algn="ctr" rtl="0" eaLnBrk="0" fontAlgn="base" hangingPunct="0">
        <a:spcBef>
          <a:spcPct val="0"/>
        </a:spcBef>
        <a:spcAft>
          <a:spcPct val="0"/>
        </a:spcAft>
        <a:defRPr sz="4400">
          <a:solidFill>
            <a:srgbClr val="FFFF00"/>
          </a:solidFill>
          <a:latin typeface="Arial" pitchFamily="34" charset="0"/>
        </a:defRPr>
      </a:lvl5pPr>
      <a:lvl6pPr marL="457200" algn="ctr" rtl="0" fontAlgn="base">
        <a:spcBef>
          <a:spcPct val="0"/>
        </a:spcBef>
        <a:spcAft>
          <a:spcPct val="0"/>
        </a:spcAft>
        <a:defRPr sz="4400">
          <a:solidFill>
            <a:srgbClr val="FFFF00"/>
          </a:solidFill>
          <a:latin typeface="Arial" pitchFamily="34" charset="0"/>
        </a:defRPr>
      </a:lvl6pPr>
      <a:lvl7pPr marL="914400" algn="ctr" rtl="0" fontAlgn="base">
        <a:spcBef>
          <a:spcPct val="0"/>
        </a:spcBef>
        <a:spcAft>
          <a:spcPct val="0"/>
        </a:spcAft>
        <a:defRPr sz="4400">
          <a:solidFill>
            <a:srgbClr val="FFFF00"/>
          </a:solidFill>
          <a:latin typeface="Arial" pitchFamily="34" charset="0"/>
        </a:defRPr>
      </a:lvl7pPr>
      <a:lvl8pPr marL="1371600" algn="ctr" rtl="0" fontAlgn="base">
        <a:spcBef>
          <a:spcPct val="0"/>
        </a:spcBef>
        <a:spcAft>
          <a:spcPct val="0"/>
        </a:spcAft>
        <a:defRPr sz="4400">
          <a:solidFill>
            <a:srgbClr val="FFFF00"/>
          </a:solidFill>
          <a:latin typeface="Arial" pitchFamily="34" charset="0"/>
        </a:defRPr>
      </a:lvl8pPr>
      <a:lvl9pPr marL="1828800" algn="ctr" rtl="0" fontAlgn="base">
        <a:spcBef>
          <a:spcPct val="0"/>
        </a:spcBef>
        <a:spcAft>
          <a:spcPct val="0"/>
        </a:spcAft>
        <a:defRPr sz="4400">
          <a:solidFill>
            <a:srgbClr val="FFFF00"/>
          </a:solidFill>
          <a:latin typeface="Arial" pitchFamily="34"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file:///C:\Documents%20and%20Settings\kenjjime\Escritorio\noe\Topico%20Proyectos\TemarioTopicos.doc" TargetMode="External"/><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dspace.espol.edu.ec/browse?type=author&amp;order=ASC&amp;rpp=20&amp;value=Marcillo+Morla%2C+Fabrizi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66800" y="609600"/>
            <a:ext cx="7772400" cy="1676400"/>
          </a:xfrm>
        </p:spPr>
        <p:txBody>
          <a:bodyPr/>
          <a:lstStyle/>
          <a:p>
            <a:pPr eaLnBrk="1" hangingPunct="1"/>
            <a:r>
              <a:rPr lang="en-US" b="1" smtClean="0"/>
              <a:t>Tópico </a:t>
            </a:r>
            <a:r>
              <a:rPr lang="es-ES" b="1" smtClean="0"/>
              <a:t>Evaluación Financiera de Proyectos Acuícolas</a:t>
            </a:r>
            <a:endParaRPr lang="en-US" b="1" smtClean="0"/>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4100"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14341" name="Text Box 10"/>
          <p:cNvSpPr txBox="1">
            <a:spLocks noChangeArrowheads="1"/>
          </p:cNvSpPr>
          <p:nvPr/>
        </p:nvSpPr>
        <p:spPr bwMode="auto">
          <a:xfrm>
            <a:off x="4932363" y="4960938"/>
            <a:ext cx="2711450" cy="1422400"/>
          </a:xfrm>
          <a:prstGeom prst="rect">
            <a:avLst/>
          </a:prstGeom>
          <a:noFill/>
          <a:ln w="9525">
            <a:noFill/>
            <a:miter lim="800000"/>
            <a:headEnd/>
            <a:tailEnd/>
          </a:ln>
        </p:spPr>
        <p:txBody>
          <a:bodyPr wrap="none">
            <a:spAutoFit/>
          </a:bodyPr>
          <a:lstStyle/>
          <a:p>
            <a:pPr>
              <a:spcBef>
                <a:spcPct val="0"/>
              </a:spcBef>
              <a:buFont typeface="Wingdings" pitchFamily="2" charset="2"/>
              <a:buNone/>
              <a:defRPr/>
            </a:pPr>
            <a:r>
              <a:rPr lang="en-US" sz="2400" dirty="0">
                <a:latin typeface="Times New Roman" pitchFamily="18" charset="0"/>
                <a:hlinkClick r:id="rId4"/>
              </a:rPr>
              <a:t>barcillo@gmail.com</a:t>
            </a:r>
          </a:p>
          <a:p>
            <a:pPr>
              <a:spcBef>
                <a:spcPct val="0"/>
              </a:spcBef>
              <a:buFont typeface="Wingdings" pitchFamily="2" charset="2"/>
              <a:buNone/>
              <a:defRPr/>
            </a:pPr>
            <a:r>
              <a:rPr lang="en-US" sz="2400" dirty="0">
                <a:latin typeface="Times New Roman" pitchFamily="18" charset="0"/>
                <a:hlinkClick r:id="rId4"/>
              </a:rPr>
              <a:t>(593-9) 4194239</a:t>
            </a:r>
          </a:p>
          <a:p>
            <a:pPr>
              <a:defRPr/>
            </a:pPr>
            <a:endParaRPr lang="es-ES" dirty="0">
              <a:latin typeface="Arial" pitchFamily="34" charset="0"/>
            </a:endParaRPr>
          </a:p>
        </p:txBody>
      </p:sp>
      <p:pic>
        <p:nvPicPr>
          <p:cNvPr id="4102"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Solicitud Aprobacion Tesis</a:t>
            </a:r>
            <a:endParaRPr lang="es-ES_tradnl" smtClean="0"/>
          </a:p>
        </p:txBody>
      </p:sp>
      <p:sp>
        <p:nvSpPr>
          <p:cNvPr id="950275" name="Rectangle 3"/>
          <p:cNvSpPr>
            <a:spLocks noGrp="1" noChangeArrowheads="1"/>
          </p:cNvSpPr>
          <p:nvPr>
            <p:ph type="body" idx="1"/>
          </p:nvPr>
        </p:nvSpPr>
        <p:spPr>
          <a:xfrm>
            <a:off x="609600" y="685800"/>
            <a:ext cx="8229600" cy="5715000"/>
          </a:xfrm>
        </p:spPr>
        <p:txBody>
          <a:bodyPr/>
          <a:lstStyle/>
          <a:p>
            <a:pPr eaLnBrk="1" hangingPunct="1">
              <a:lnSpc>
                <a:spcPct val="90000"/>
              </a:lnSpc>
              <a:defRPr/>
            </a:pPr>
            <a:r>
              <a:rPr lang="en-US" sz="2200" smtClean="0"/>
              <a:t>Presentada en la Facultad hasta el 25 de Mayo en Especie Valorada.</a:t>
            </a:r>
          </a:p>
          <a:p>
            <a:pPr eaLnBrk="1" hangingPunct="1">
              <a:lnSpc>
                <a:spcPct val="90000"/>
              </a:lnSpc>
              <a:defRPr/>
            </a:pPr>
            <a:r>
              <a:rPr lang="en-US" sz="2200" smtClean="0"/>
              <a:t>Firmada por alumnos y Director de Tesis.</a:t>
            </a:r>
          </a:p>
          <a:p>
            <a:pPr eaLnBrk="1" hangingPunct="1">
              <a:lnSpc>
                <a:spcPct val="90000"/>
              </a:lnSpc>
              <a:defRPr/>
            </a:pPr>
            <a:r>
              <a:rPr lang="en-US" sz="2200" smtClean="0"/>
              <a:t>Usar Formato  TemarioTopicos.doc, incluye:</a:t>
            </a:r>
          </a:p>
          <a:p>
            <a:pPr lvl="1" eaLnBrk="1" hangingPunct="1">
              <a:lnSpc>
                <a:spcPct val="90000"/>
              </a:lnSpc>
              <a:defRPr/>
            </a:pPr>
            <a:r>
              <a:rPr lang="en-US" sz="2000" smtClean="0"/>
              <a:t>Solicitud.</a:t>
            </a:r>
          </a:p>
          <a:p>
            <a:pPr lvl="1" eaLnBrk="1" hangingPunct="1">
              <a:lnSpc>
                <a:spcPct val="90000"/>
              </a:lnSpc>
              <a:defRPr/>
            </a:pPr>
            <a:r>
              <a:rPr lang="en-US" sz="2000" smtClean="0"/>
              <a:t>Justificacion.</a:t>
            </a:r>
          </a:p>
          <a:p>
            <a:pPr lvl="1" eaLnBrk="1" hangingPunct="1">
              <a:lnSpc>
                <a:spcPct val="90000"/>
              </a:lnSpc>
              <a:defRPr/>
            </a:pPr>
            <a:r>
              <a:rPr lang="en-US" sz="2000" smtClean="0"/>
              <a:t>Objetivos.</a:t>
            </a:r>
          </a:p>
          <a:p>
            <a:pPr lvl="1" eaLnBrk="1" hangingPunct="1">
              <a:lnSpc>
                <a:spcPct val="90000"/>
              </a:lnSpc>
              <a:defRPr/>
            </a:pPr>
            <a:r>
              <a:rPr lang="en-US" sz="2000" smtClean="0"/>
              <a:t>Cronograma Tentativo (conservador). </a:t>
            </a:r>
          </a:p>
          <a:p>
            <a:pPr lvl="1" eaLnBrk="1" hangingPunct="1">
              <a:lnSpc>
                <a:spcPct val="90000"/>
              </a:lnSpc>
              <a:defRPr/>
            </a:pPr>
            <a:r>
              <a:rPr lang="en-US" sz="2000" smtClean="0"/>
              <a:t>Temario.</a:t>
            </a:r>
          </a:p>
          <a:p>
            <a:pPr lvl="1" eaLnBrk="1" hangingPunct="1">
              <a:lnSpc>
                <a:spcPct val="90000"/>
              </a:lnSpc>
              <a:defRPr/>
            </a:pPr>
            <a:r>
              <a:rPr lang="en-US" sz="2000" smtClean="0"/>
              <a:t>Bibliografia citada.</a:t>
            </a:r>
          </a:p>
          <a:p>
            <a:pPr eaLnBrk="1" hangingPunct="1">
              <a:lnSpc>
                <a:spcPct val="90000"/>
              </a:lnSpc>
              <a:defRPr/>
            </a:pPr>
            <a:r>
              <a:rPr lang="en-US" sz="2200" smtClean="0"/>
              <a:t>Rellenar los espacios en donde falta informacion especifica de cada tesis.</a:t>
            </a:r>
          </a:p>
          <a:p>
            <a:pPr eaLnBrk="1" hangingPunct="1">
              <a:lnSpc>
                <a:spcPct val="90000"/>
              </a:lnSpc>
              <a:defRPr/>
            </a:pPr>
            <a:r>
              <a:rPr lang="en-US" sz="2200" smtClean="0"/>
              <a:t>Modificar Justificacion con sus propias palabras y buscar sustento bibliografico.</a:t>
            </a:r>
          </a:p>
          <a:p>
            <a:pPr eaLnBrk="1" hangingPunct="1">
              <a:lnSpc>
                <a:spcPct val="90000"/>
              </a:lnSpc>
              <a:defRPr/>
            </a:pPr>
            <a:r>
              <a:rPr lang="en-US" sz="2200" smtClean="0"/>
              <a:t>Bibliografia, debe de estar en el formato solicitado por la ESPOL.</a:t>
            </a:r>
          </a:p>
          <a:p>
            <a:pPr eaLnBrk="1" hangingPunct="1">
              <a:lnSpc>
                <a:spcPct val="90000"/>
              </a:lnSpc>
              <a:defRPr/>
            </a:pPr>
            <a:r>
              <a:rPr lang="en-US" sz="2200" smtClean="0"/>
              <a:t>Eliminar Explicacion, lo que esta escrito en amarillo. Esto solo es para dar idea de que va en cada parte.</a:t>
            </a:r>
            <a:endParaRPr lang="es-ES_tradnl" sz="2200" smtClean="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Resumen e Indices</a:t>
            </a:r>
            <a:endParaRPr lang="es-ES_tradnl" smtClean="0"/>
          </a:p>
        </p:txBody>
      </p:sp>
      <p:sp>
        <p:nvSpPr>
          <p:cNvPr id="951299" name="Rectangle 3"/>
          <p:cNvSpPr>
            <a:spLocks noGrp="1" noChangeArrowheads="1"/>
          </p:cNvSpPr>
          <p:nvPr>
            <p:ph type="body" idx="1"/>
          </p:nvPr>
        </p:nvSpPr>
        <p:spPr/>
        <p:txBody>
          <a:bodyPr/>
          <a:lstStyle/>
          <a:p>
            <a:pPr eaLnBrk="1" hangingPunct="1">
              <a:lnSpc>
                <a:spcPct val="90000"/>
              </a:lnSpc>
              <a:defRPr/>
            </a:pPr>
            <a:r>
              <a:rPr lang="en-US" smtClean="0"/>
              <a:t>A pesar de ser la primera parte de la tesis, esto se lo elabora al final. </a:t>
            </a:r>
          </a:p>
          <a:p>
            <a:pPr eaLnBrk="1" hangingPunct="1">
              <a:lnSpc>
                <a:spcPct val="90000"/>
              </a:lnSpc>
              <a:defRPr/>
            </a:pPr>
            <a:r>
              <a:rPr lang="en-US" smtClean="0"/>
              <a:t>Para facilitar la creacion y actualizacion de indices se recomienda usar los “estilos” de word. Esto permite igualmente cambiar facilemente el formato a todo el documento para cumpir con los requisitos de la ESPOL, basados en los estilos. </a:t>
            </a:r>
          </a:p>
          <a:p>
            <a:pPr eaLnBrk="1" hangingPunct="1">
              <a:lnSpc>
                <a:spcPct val="90000"/>
              </a:lnSpc>
              <a:defRPr/>
            </a:pPr>
            <a:r>
              <a:rPr lang="en-US" smtClean="0"/>
              <a:t>Resumen explica brevemente el trabajo, sus resultados y conclusiones.</a:t>
            </a:r>
            <a:endParaRPr lang="es-ES_tradnl" smtClean="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Introduccion</a:t>
            </a:r>
            <a:endParaRPr lang="es-ES_tradnl" smtClean="0"/>
          </a:p>
        </p:txBody>
      </p:sp>
      <p:sp>
        <p:nvSpPr>
          <p:cNvPr id="952323" name="Rectangle 3"/>
          <p:cNvSpPr>
            <a:spLocks noGrp="1" noChangeArrowheads="1"/>
          </p:cNvSpPr>
          <p:nvPr>
            <p:ph type="body" idx="1"/>
          </p:nvPr>
        </p:nvSpPr>
        <p:spPr>
          <a:xfrm>
            <a:off x="1066800" y="609600"/>
            <a:ext cx="7772400" cy="5638800"/>
          </a:xfrm>
        </p:spPr>
        <p:txBody>
          <a:bodyPr/>
          <a:lstStyle/>
          <a:p>
            <a:pPr eaLnBrk="1" hangingPunct="1">
              <a:lnSpc>
                <a:spcPct val="90000"/>
              </a:lnSpc>
              <a:defRPr/>
            </a:pPr>
            <a:r>
              <a:rPr lang="en-US" sz="2800" smtClean="0"/>
              <a:t>Bajo el esquema del temario presentado, esta es la uncia parte que podria considerarse “lata”. Aun asi, no es necesario escribir algo largo, solo algo al punto.</a:t>
            </a:r>
          </a:p>
          <a:p>
            <a:pPr eaLnBrk="1" hangingPunct="1">
              <a:lnSpc>
                <a:spcPct val="90000"/>
              </a:lnSpc>
              <a:defRPr/>
            </a:pPr>
            <a:r>
              <a:rPr lang="en-US" sz="2800" smtClean="0"/>
              <a:t>Si se desarrolló correctamente la justificacion y objetivos. Estos mismos pueden usarse como introduccion.</a:t>
            </a:r>
          </a:p>
          <a:p>
            <a:pPr eaLnBrk="1" hangingPunct="1">
              <a:lnSpc>
                <a:spcPct val="90000"/>
              </a:lnSpc>
              <a:defRPr/>
            </a:pPr>
            <a:r>
              <a:rPr lang="en-US" sz="2800" smtClean="0"/>
              <a:t>Al menos debe incluir:</a:t>
            </a:r>
          </a:p>
          <a:p>
            <a:pPr lvl="1" eaLnBrk="1" hangingPunct="1">
              <a:lnSpc>
                <a:spcPct val="90000"/>
              </a:lnSpc>
              <a:defRPr/>
            </a:pPr>
            <a:r>
              <a:rPr lang="en-US" sz="2400" smtClean="0"/>
              <a:t>Descripcion del entorno.</a:t>
            </a:r>
          </a:p>
          <a:p>
            <a:pPr lvl="1" eaLnBrk="1" hangingPunct="1">
              <a:lnSpc>
                <a:spcPct val="90000"/>
              </a:lnSpc>
              <a:defRPr/>
            </a:pPr>
            <a:r>
              <a:rPr lang="en-US" sz="2400" smtClean="0"/>
              <a:t>Descripcion del problema.</a:t>
            </a:r>
          </a:p>
          <a:p>
            <a:pPr lvl="1" eaLnBrk="1" hangingPunct="1">
              <a:lnSpc>
                <a:spcPct val="90000"/>
              </a:lnSpc>
              <a:defRPr/>
            </a:pPr>
            <a:r>
              <a:rPr lang="en-US" sz="2400" smtClean="0"/>
              <a:t>Que se quiere investigar.</a:t>
            </a:r>
          </a:p>
          <a:p>
            <a:pPr lvl="1" eaLnBrk="1" hangingPunct="1">
              <a:lnSpc>
                <a:spcPct val="90000"/>
              </a:lnSpc>
              <a:defRPr/>
            </a:pPr>
            <a:r>
              <a:rPr lang="en-US" sz="2400" smtClean="0"/>
              <a:t>Que se piensa obtener.</a:t>
            </a:r>
          </a:p>
          <a:p>
            <a:pPr lvl="1" eaLnBrk="1" hangingPunct="1">
              <a:lnSpc>
                <a:spcPct val="90000"/>
              </a:lnSpc>
              <a:defRPr/>
            </a:pPr>
            <a:r>
              <a:rPr lang="en-US" sz="2400" smtClean="0"/>
              <a:t>Beneficios de la investigacion.</a:t>
            </a:r>
          </a:p>
          <a:p>
            <a:pPr eaLnBrk="1" hangingPunct="1">
              <a:lnSpc>
                <a:spcPct val="90000"/>
              </a:lnSpc>
              <a:defRPr/>
            </a:pPr>
            <a:r>
              <a:rPr lang="en-US" sz="2800" smtClean="0"/>
              <a:t>Debe de estar correctamente soportada por citas bibliograficas.</a:t>
            </a:r>
            <a:endParaRPr lang="es-ES_tradnl" sz="2800" smtClean="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p:txBody>
          <a:bodyPr/>
          <a:lstStyle/>
          <a:p>
            <a:pPr eaLnBrk="1" hangingPunct="1"/>
            <a:r>
              <a:rPr lang="es-ES" smtClean="0"/>
              <a:t>Capitulos 1 - 4</a:t>
            </a:r>
          </a:p>
        </p:txBody>
      </p:sp>
      <p:graphicFrame>
        <p:nvGraphicFramePr>
          <p:cNvPr id="1026" name="Object 9"/>
          <p:cNvGraphicFramePr>
            <a:graphicFrameLocks noChangeAspect="1"/>
          </p:cNvGraphicFramePr>
          <p:nvPr/>
        </p:nvGraphicFramePr>
        <p:xfrm>
          <a:off x="3779838" y="3284538"/>
          <a:ext cx="2544762" cy="1987550"/>
        </p:xfrm>
        <a:graphic>
          <a:graphicData uri="http://schemas.openxmlformats.org/presentationml/2006/ole">
            <p:oleObj spid="_x0000_s1026" name="Documento" showAsIcon="1" r:id="rId3" imgW="914400" imgH="714240" progId="Word.Document.8">
              <p:link updateAutomatic="1"/>
            </p:oleObj>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Conclusion</a:t>
            </a:r>
            <a:endParaRPr lang="es-ES_tradnl" smtClean="0"/>
          </a:p>
        </p:txBody>
      </p:sp>
      <p:sp>
        <p:nvSpPr>
          <p:cNvPr id="963587" name="Rectangle 3"/>
          <p:cNvSpPr>
            <a:spLocks noGrp="1" noChangeArrowheads="1"/>
          </p:cNvSpPr>
          <p:nvPr>
            <p:ph type="body" idx="1"/>
          </p:nvPr>
        </p:nvSpPr>
        <p:spPr>
          <a:xfrm>
            <a:off x="990600" y="838200"/>
            <a:ext cx="7772400" cy="5638800"/>
          </a:xfrm>
        </p:spPr>
        <p:txBody>
          <a:bodyPr/>
          <a:lstStyle/>
          <a:p>
            <a:pPr eaLnBrk="1" hangingPunct="1">
              <a:lnSpc>
                <a:spcPct val="90000"/>
              </a:lnSpc>
              <a:defRPr/>
            </a:pPr>
            <a:r>
              <a:rPr lang="es-ES_tradnl" sz="2800" smtClean="0"/>
              <a:t>Conclusiones y recomendaciones.</a:t>
            </a:r>
          </a:p>
          <a:p>
            <a:pPr lvl="1" eaLnBrk="1" hangingPunct="1">
              <a:lnSpc>
                <a:spcPct val="90000"/>
              </a:lnSpc>
              <a:defRPr/>
            </a:pPr>
            <a:r>
              <a:rPr lang="en-US" sz="2400" smtClean="0"/>
              <a:t>Bajo el esquema actual, esto se podria presentar como una sintesis de los capitulos 3 y 4, presentando ideas puntuales y directas.</a:t>
            </a:r>
            <a:endParaRPr lang="es-ES_tradnl" sz="2400" smtClean="0"/>
          </a:p>
          <a:p>
            <a:pPr eaLnBrk="1" hangingPunct="1">
              <a:lnSpc>
                <a:spcPct val="90000"/>
              </a:lnSpc>
              <a:defRPr/>
            </a:pPr>
            <a:r>
              <a:rPr lang="es-ES_tradnl" sz="2800" smtClean="0"/>
              <a:t>Apéndices y anexos.</a:t>
            </a:r>
          </a:p>
          <a:p>
            <a:pPr lvl="1" eaLnBrk="1" hangingPunct="1">
              <a:lnSpc>
                <a:spcPct val="90000"/>
              </a:lnSpc>
              <a:defRPr/>
            </a:pPr>
            <a:r>
              <a:rPr lang="en-US" sz="2400" smtClean="0"/>
              <a:t>Tablas, planos, mapas y graficos citados en el texto.</a:t>
            </a:r>
            <a:endParaRPr lang="es-ES_tradnl" sz="2400" smtClean="0"/>
          </a:p>
          <a:p>
            <a:pPr eaLnBrk="1" hangingPunct="1">
              <a:lnSpc>
                <a:spcPct val="90000"/>
              </a:lnSpc>
              <a:defRPr/>
            </a:pPr>
            <a:r>
              <a:rPr lang="es-ES_tradnl" sz="2800" smtClean="0"/>
              <a:t>Bibliografía.</a:t>
            </a:r>
          </a:p>
          <a:p>
            <a:pPr lvl="1" eaLnBrk="1" hangingPunct="1">
              <a:lnSpc>
                <a:spcPct val="90000"/>
              </a:lnSpc>
              <a:defRPr/>
            </a:pPr>
            <a:r>
              <a:rPr lang="en-US" sz="2400" smtClean="0"/>
              <a:t>Bibliografia citada como fuente de informacion en el texto.</a:t>
            </a:r>
          </a:p>
          <a:p>
            <a:pPr lvl="1" eaLnBrk="1" hangingPunct="1">
              <a:lnSpc>
                <a:spcPct val="90000"/>
              </a:lnSpc>
              <a:defRPr/>
            </a:pPr>
            <a:r>
              <a:rPr lang="en-US" sz="2400" smtClean="0"/>
              <a:t>Debe de ser presentada en el formato que exige la ESPOL.</a:t>
            </a:r>
          </a:p>
          <a:p>
            <a:pPr lvl="1" eaLnBrk="1" hangingPunct="1">
              <a:lnSpc>
                <a:spcPct val="90000"/>
              </a:lnSpc>
              <a:defRPr/>
            </a:pPr>
            <a:r>
              <a:rPr lang="en-US" sz="2400" smtClean="0"/>
              <a:t>Fuentes de Intenet deben de usarse con mesura, y estas deben de ser citadas de acuerdo al formato exigido.</a:t>
            </a:r>
            <a:endParaRPr lang="es-ES_tradnl" sz="2400" smtClean="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Recomendaciones Practicas</a:t>
            </a:r>
            <a:endParaRPr lang="es-ES_tradnl" smtClean="0"/>
          </a:p>
        </p:txBody>
      </p:sp>
      <p:sp>
        <p:nvSpPr>
          <p:cNvPr id="964611" name="Rectangle 3"/>
          <p:cNvSpPr>
            <a:spLocks noGrp="1" noChangeArrowheads="1"/>
          </p:cNvSpPr>
          <p:nvPr>
            <p:ph type="body" idx="1"/>
          </p:nvPr>
        </p:nvSpPr>
        <p:spPr/>
        <p:txBody>
          <a:bodyPr/>
          <a:lstStyle/>
          <a:p>
            <a:pPr eaLnBrk="1" hangingPunct="1">
              <a:defRPr/>
            </a:pPr>
            <a:r>
              <a:rPr lang="en-US" sz="3000" smtClean="0"/>
              <a:t>El objetivo de todos es que ustedes se graduen. Sin embargo, ustedes pagan por el proceso (seminarios mas seguimiento en tesis) NO por el titulo. Pongan de su parte, esfuersense por poco tiempo y ganen su titulo.</a:t>
            </a:r>
          </a:p>
          <a:p>
            <a:pPr eaLnBrk="1" hangingPunct="1">
              <a:defRPr/>
            </a:pPr>
            <a:r>
              <a:rPr lang="en-US" smtClean="0"/>
              <a:t>Aprovechen el sidweb. Revisen todo el contenido periodicamente. Si no pueden reunirse en persona para revisar avances haganlo por chat o telefono o usen el correo electronico.</a:t>
            </a:r>
            <a:endParaRPr lang="en-US" sz="3000" smtClean="0"/>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Recomendaciones Practicas</a:t>
            </a:r>
            <a:endParaRPr lang="es-ES_tradnl" smtClean="0"/>
          </a:p>
        </p:txBody>
      </p:sp>
      <p:sp>
        <p:nvSpPr>
          <p:cNvPr id="965635" name="Rectangle 3"/>
          <p:cNvSpPr>
            <a:spLocks noGrp="1" noChangeArrowheads="1"/>
          </p:cNvSpPr>
          <p:nvPr>
            <p:ph type="body" idx="1"/>
          </p:nvPr>
        </p:nvSpPr>
        <p:spPr/>
        <p:txBody>
          <a:bodyPr/>
          <a:lstStyle/>
          <a:p>
            <a:pPr eaLnBrk="1" hangingPunct="1">
              <a:defRPr/>
            </a:pPr>
            <a:r>
              <a:rPr lang="en-US" sz="3400" smtClean="0"/>
              <a:t>Si tienen un problema, hable con director y busquen SOLUCIONES PRACTICAS. Esto no se trata de inventar el agua tibia. Seamos creativos para vencer los obstaculos. </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Recomendaciones Practicas</a:t>
            </a:r>
            <a:endParaRPr lang="es-ES_tradnl" smtClean="0"/>
          </a:p>
        </p:txBody>
      </p:sp>
      <p:sp>
        <p:nvSpPr>
          <p:cNvPr id="966659" name="Rectangle 3"/>
          <p:cNvSpPr>
            <a:spLocks noGrp="1" noChangeArrowheads="1"/>
          </p:cNvSpPr>
          <p:nvPr>
            <p:ph type="body" idx="1"/>
          </p:nvPr>
        </p:nvSpPr>
        <p:spPr>
          <a:xfrm>
            <a:off x="762000" y="762000"/>
            <a:ext cx="8077200" cy="5943600"/>
          </a:xfrm>
        </p:spPr>
        <p:txBody>
          <a:bodyPr/>
          <a:lstStyle/>
          <a:p>
            <a:pPr eaLnBrk="1" hangingPunct="1">
              <a:lnSpc>
                <a:spcPct val="90000"/>
              </a:lnSpc>
              <a:defRPr/>
            </a:pPr>
            <a:r>
              <a:rPr lang="en-US" smtClean="0"/>
              <a:t>Aprovechen la viada. Si gastaron plata en esto, vayan hasta el final. </a:t>
            </a:r>
          </a:p>
          <a:p>
            <a:pPr eaLnBrk="1" hangingPunct="1">
              <a:lnSpc>
                <a:spcPct val="90000"/>
              </a:lnSpc>
              <a:defRPr/>
            </a:pPr>
            <a:r>
              <a:rPr lang="en-US" smtClean="0"/>
              <a:t>Si no cumplen con el cronograma, cada dia que pasa sus probabilidades de graduarse disminuyen mas.</a:t>
            </a:r>
          </a:p>
          <a:p>
            <a:pPr eaLnBrk="1" hangingPunct="1">
              <a:lnSpc>
                <a:spcPct val="90000"/>
              </a:lnSpc>
              <a:defRPr/>
            </a:pPr>
            <a:r>
              <a:rPr lang="en-US" smtClean="0"/>
              <a:t>Es mejor esforzarse durante poco tiempo, que tomarlo con calma durante mucho tiempo. </a:t>
            </a:r>
          </a:p>
          <a:p>
            <a:pPr eaLnBrk="1" hangingPunct="1">
              <a:lnSpc>
                <a:spcPct val="90000"/>
              </a:lnSpc>
              <a:defRPr/>
            </a:pPr>
            <a:r>
              <a:rPr lang="en-US" smtClean="0"/>
              <a:t>Yo creo que principal problema para terminar tesis es falta de seguimiento. En eso estamos trabajando. Pongan de su parte tambien.</a:t>
            </a:r>
            <a:endParaRPr lang="es-ES_tradnl" smtClean="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Recomendaciones Practicas</a:t>
            </a:r>
            <a:endParaRPr lang="es-ES_tradnl" smtClean="0"/>
          </a:p>
        </p:txBody>
      </p:sp>
      <p:sp>
        <p:nvSpPr>
          <p:cNvPr id="967683" name="Rectangle 3"/>
          <p:cNvSpPr>
            <a:spLocks noGrp="1" noChangeArrowheads="1"/>
          </p:cNvSpPr>
          <p:nvPr>
            <p:ph type="body" idx="1"/>
          </p:nvPr>
        </p:nvSpPr>
        <p:spPr/>
        <p:txBody>
          <a:bodyPr/>
          <a:lstStyle/>
          <a:p>
            <a:pPr eaLnBrk="1" hangingPunct="1">
              <a:lnSpc>
                <a:spcPct val="90000"/>
              </a:lnSpc>
              <a:defRPr/>
            </a:pPr>
            <a:r>
              <a:rPr lang="en-US" sz="2800" smtClean="0"/>
              <a:t>Su tesis de grado NO debe de ser su obra maestra. Todo lo contrario, normalmente es su primer esfuerzo de publicar algo. </a:t>
            </a:r>
          </a:p>
          <a:p>
            <a:pPr eaLnBrk="1" hangingPunct="1">
              <a:lnSpc>
                <a:spcPct val="90000"/>
              </a:lnSpc>
              <a:defRPr/>
            </a:pPr>
            <a:r>
              <a:rPr lang="en-US" sz="2800" smtClean="0"/>
              <a:t>Si les interesa hacer algo mejor, pues tienen toda su vida para hacerlo. Ahora les interesa cumplir el requisito y graduarse.</a:t>
            </a:r>
          </a:p>
          <a:p>
            <a:pPr eaLnBrk="1" hangingPunct="1">
              <a:lnSpc>
                <a:spcPct val="90000"/>
              </a:lnSpc>
              <a:defRPr/>
            </a:pPr>
            <a:r>
              <a:rPr lang="en-US" sz="2800" smtClean="0"/>
              <a:t>Esto no quiere decir que deben de entregar cualquier payasada.</a:t>
            </a:r>
          </a:p>
          <a:p>
            <a:pPr eaLnBrk="1" hangingPunct="1">
              <a:lnSpc>
                <a:spcPct val="90000"/>
              </a:lnSpc>
              <a:defRPr/>
            </a:pPr>
            <a:r>
              <a:rPr lang="en-US" sz="2800" smtClean="0"/>
              <a:t>Temas sencillos y bien estructurados, que sigan las pautas de publicacion de trabajos cientificos tienen mas valor que temas complicados y mal desarrollados.</a:t>
            </a:r>
          </a:p>
          <a:p>
            <a:pPr eaLnBrk="1" hangingPunct="1">
              <a:lnSpc>
                <a:spcPct val="90000"/>
              </a:lnSpc>
              <a:defRPr/>
            </a:pPr>
            <a:r>
              <a:rPr lang="en-US" sz="2800" smtClean="0"/>
              <a:t>El que mucho abarca poco aprieta.</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Temas Validos</a:t>
            </a:r>
            <a:endParaRPr lang="es-ES_tradnl" smtClean="0"/>
          </a:p>
        </p:txBody>
      </p:sp>
      <p:sp>
        <p:nvSpPr>
          <p:cNvPr id="968707" name="Rectangle 3"/>
          <p:cNvSpPr>
            <a:spLocks noGrp="1" noChangeArrowheads="1"/>
          </p:cNvSpPr>
          <p:nvPr>
            <p:ph type="body" idx="1"/>
          </p:nvPr>
        </p:nvSpPr>
        <p:spPr>
          <a:xfrm>
            <a:off x="762000" y="838200"/>
            <a:ext cx="8077200" cy="5867400"/>
          </a:xfrm>
        </p:spPr>
        <p:txBody>
          <a:bodyPr/>
          <a:lstStyle/>
          <a:p>
            <a:pPr eaLnBrk="1" hangingPunct="1">
              <a:lnSpc>
                <a:spcPct val="90000"/>
              </a:lnSpc>
              <a:defRPr/>
            </a:pPr>
            <a:r>
              <a:rPr lang="en-US" smtClean="0"/>
              <a:t>Todos los siguientes temas, a pesar de sonar raros, han sido publicados:</a:t>
            </a:r>
          </a:p>
          <a:p>
            <a:pPr lvl="1" eaLnBrk="1" hangingPunct="1">
              <a:lnSpc>
                <a:spcPct val="90000"/>
              </a:lnSpc>
              <a:defRPr/>
            </a:pPr>
            <a:r>
              <a:rPr lang="en-US" smtClean="0"/>
              <a:t>Determinacion de la biomasa maxima posible de monstruos en el Lago Ness.</a:t>
            </a:r>
          </a:p>
          <a:p>
            <a:pPr lvl="1" eaLnBrk="1" hangingPunct="1">
              <a:lnSpc>
                <a:spcPct val="90000"/>
              </a:lnSpc>
              <a:defRPr/>
            </a:pPr>
            <a:r>
              <a:rPr lang="en-US" smtClean="0"/>
              <a:t>Efectos de la temperatura y tamaño del hielo en el efecto embriagante del  etanol en la psiquis de </a:t>
            </a:r>
            <a:r>
              <a:rPr lang="en-US" i="1" smtClean="0"/>
              <a:t>Homo sapiens</a:t>
            </a:r>
            <a:r>
              <a:rPr lang="en-US" smtClean="0"/>
              <a:t>.</a:t>
            </a:r>
          </a:p>
          <a:p>
            <a:pPr lvl="1" eaLnBrk="1" hangingPunct="1">
              <a:lnSpc>
                <a:spcPct val="90000"/>
              </a:lnSpc>
              <a:defRPr/>
            </a:pPr>
            <a:r>
              <a:rPr lang="en-US" smtClean="0"/>
              <a:t>Signos obvios de trastornos de la personalidad y abuso de sustancias sicotropicas en dibujos animados orientados al publico infantil.</a:t>
            </a:r>
          </a:p>
          <a:p>
            <a:pPr lvl="1" eaLnBrk="1" hangingPunct="1">
              <a:lnSpc>
                <a:spcPct val="90000"/>
              </a:lnSpc>
              <a:defRPr/>
            </a:pPr>
            <a:r>
              <a:rPr lang="en-US" smtClean="0"/>
              <a:t>Censo de prostitutas y chulos en el area urbana de Barcelona.</a:t>
            </a:r>
            <a:endParaRPr lang="es-ES_tradnl" smtClean="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1228725" y="0"/>
            <a:ext cx="7772400" cy="1143000"/>
          </a:xfrm>
        </p:spPr>
        <p:txBody>
          <a:bodyPr/>
          <a:lstStyle/>
          <a:p>
            <a:pPr algn="r" eaLnBrk="1" hangingPunct="1"/>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eaLnBrk="1" hangingPunct="1">
              <a:defRPr/>
            </a:pPr>
            <a:r>
              <a:rPr lang="es-EC" dirty="0" smtClean="0"/>
              <a:t>Guayaquil, 1966.</a:t>
            </a:r>
          </a:p>
          <a:p>
            <a:pPr algn="r" eaLnBrk="1" hangingPunct="1">
              <a:defRPr/>
            </a:pPr>
            <a:r>
              <a:rPr lang="es-EC" dirty="0" err="1" smtClean="0"/>
              <a:t>BSc.</a:t>
            </a:r>
            <a:r>
              <a:rPr lang="es-EC" dirty="0" smtClean="0"/>
              <a:t> Acuicultura. (ESPOL 1991).</a:t>
            </a:r>
          </a:p>
          <a:p>
            <a:pPr algn="r" eaLnBrk="1" hangingPunct="1">
              <a:defRPr/>
            </a:pPr>
            <a:r>
              <a:rPr lang="es-EC" dirty="0" smtClean="0"/>
              <a:t>Magister en Administración de Empresas. (ESPOL, 1996).</a:t>
            </a:r>
          </a:p>
          <a:p>
            <a:pPr algn="r" eaLnBrk="1" hangingPunct="1">
              <a:defRPr/>
            </a:pPr>
            <a:r>
              <a:rPr lang="es-EC" dirty="0" smtClean="0"/>
              <a:t>Profesor ESPOL desde el 2001.</a:t>
            </a:r>
          </a:p>
          <a:p>
            <a:pPr algn="r" eaLnBrk="1" hangingPunct="1">
              <a:defRPr/>
            </a:pPr>
            <a:r>
              <a:rPr lang="es-EC" dirty="0" smtClean="0"/>
              <a:t>20 años experiencia profesional: </a:t>
            </a:r>
          </a:p>
          <a:p>
            <a:pPr lvl="1" algn="r" eaLnBrk="1" hangingPunct="1">
              <a:defRPr/>
            </a:pPr>
            <a:r>
              <a:rPr lang="es-EC" dirty="0" smtClean="0"/>
              <a:t>Producción.</a:t>
            </a:r>
          </a:p>
          <a:p>
            <a:pPr lvl="1" algn="r" eaLnBrk="1" hangingPunct="1">
              <a:defRPr/>
            </a:pPr>
            <a:r>
              <a:rPr lang="es-EC" dirty="0" smtClean="0"/>
              <a:t>Administración.</a:t>
            </a:r>
          </a:p>
          <a:p>
            <a:pPr lvl="1" algn="r" eaLnBrk="1" hangingPunct="1">
              <a:defRPr/>
            </a:pPr>
            <a:r>
              <a:rPr lang="es-EC" dirty="0" smtClean="0"/>
              <a:t>Finanzas.</a:t>
            </a:r>
          </a:p>
          <a:p>
            <a:pPr lvl="1" algn="r" eaLnBrk="1" hangingPunct="1">
              <a:defRPr/>
            </a:pPr>
            <a:r>
              <a:rPr lang="es-EC" dirty="0" smtClean="0"/>
              <a:t>Investigación.</a:t>
            </a:r>
          </a:p>
          <a:p>
            <a:pPr lvl="1" algn="r" eaLnBrk="1" hangingPunct="1">
              <a:defRPr/>
            </a:pPr>
            <a:r>
              <a:rPr lang="es-EC" dirty="0" smtClean="0"/>
              <a:t>Consultorías.</a:t>
            </a:r>
          </a:p>
        </p:txBody>
      </p:sp>
      <p:pic>
        <p:nvPicPr>
          <p:cNvPr id="4100"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buFont typeface="Wingdings" pitchFamily="2" charset="2"/>
              <a:buNone/>
              <a:defRPr/>
            </a:pPr>
            <a:r>
              <a:rPr lang="es-US" sz="2400" dirty="0">
                <a:latin typeface="+mn-lt"/>
                <a:hlinkClick r:id="rId4"/>
              </a:rPr>
              <a:t>Otras Publicaciones del mismo autor en Repositorio ESPOL</a:t>
            </a:r>
            <a:endParaRPr lang="es-US" sz="2400" dirty="0">
              <a:latin typeface="+mn-lt"/>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Recomendaciones Practicas</a:t>
            </a:r>
            <a:endParaRPr lang="es-ES_tradnl" smtClean="0"/>
          </a:p>
        </p:txBody>
      </p:sp>
      <p:sp>
        <p:nvSpPr>
          <p:cNvPr id="969731" name="Rectangle 3"/>
          <p:cNvSpPr>
            <a:spLocks noGrp="1" noChangeArrowheads="1"/>
          </p:cNvSpPr>
          <p:nvPr>
            <p:ph type="body" idx="1"/>
          </p:nvPr>
        </p:nvSpPr>
        <p:spPr/>
        <p:txBody>
          <a:bodyPr/>
          <a:lstStyle/>
          <a:p>
            <a:pPr eaLnBrk="1" hangingPunct="1">
              <a:lnSpc>
                <a:spcPct val="90000"/>
              </a:lnSpc>
              <a:defRPr/>
            </a:pPr>
            <a:r>
              <a:rPr lang="en-US" smtClean="0"/>
              <a:t>Busquen desarrollar una tesis en donde se pueda desarrollar un marco teorico valido.</a:t>
            </a:r>
          </a:p>
          <a:p>
            <a:pPr eaLnBrk="1" hangingPunct="1">
              <a:lnSpc>
                <a:spcPct val="90000"/>
              </a:lnSpc>
              <a:defRPr/>
            </a:pPr>
            <a:r>
              <a:rPr lang="en-US" smtClean="0"/>
              <a:t>NO den todo el énfasis a la obtencion de datos. Esto es lo mas sencillo. Lo mas dificil es interpretar y llegar a una conclusion valida cientificamente.</a:t>
            </a:r>
          </a:p>
          <a:p>
            <a:pPr eaLnBrk="1" hangingPunct="1">
              <a:lnSpc>
                <a:spcPct val="90000"/>
              </a:lnSpc>
              <a:defRPr/>
            </a:pPr>
            <a:r>
              <a:rPr lang="en-US" smtClean="0"/>
              <a:t>Busquen que su tesis tenga continuidad y concordancia entre las partes.</a:t>
            </a:r>
          </a:p>
          <a:p>
            <a:pPr eaLnBrk="1" hangingPunct="1">
              <a:lnSpc>
                <a:spcPct val="90000"/>
              </a:lnSpc>
              <a:defRPr/>
            </a:pPr>
            <a:r>
              <a:rPr lang="en-US" smtClean="0"/>
              <a:t>No escriban por escribir, llenen de lata o pongan cosas desconectadas. </a:t>
            </a:r>
            <a:endParaRPr lang="es-ES_tradnl" smtClean="0"/>
          </a:p>
          <a:p>
            <a:pPr eaLnBrk="1" hangingPunct="1">
              <a:lnSpc>
                <a:spcPct val="90000"/>
              </a:lnSpc>
              <a:defRPr/>
            </a:pPr>
            <a:endParaRPr lang="es-ES_tradnl" smtClean="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Recomendaciones practicas</a:t>
            </a:r>
            <a:endParaRPr lang="es-ES_tradnl" smtClean="0"/>
          </a:p>
        </p:txBody>
      </p:sp>
      <p:sp>
        <p:nvSpPr>
          <p:cNvPr id="971779" name="Rectangle 3"/>
          <p:cNvSpPr>
            <a:spLocks noGrp="1" noChangeArrowheads="1"/>
          </p:cNvSpPr>
          <p:nvPr>
            <p:ph type="body" idx="1"/>
          </p:nvPr>
        </p:nvSpPr>
        <p:spPr/>
        <p:txBody>
          <a:bodyPr/>
          <a:lstStyle/>
          <a:p>
            <a:pPr eaLnBrk="1" hangingPunct="1">
              <a:lnSpc>
                <a:spcPct val="90000"/>
              </a:lnSpc>
              <a:defRPr/>
            </a:pPr>
            <a:r>
              <a:rPr lang="en-US" sz="2800" smtClean="0"/>
              <a:t>Uno de los errores mas comunes es decir cosas sin fundamento. En una tesis, toda cosa que dice debe de ser fundamentada o demostrada. Asegurese de poder respaldar todo lo que dice mediante:</a:t>
            </a:r>
          </a:p>
          <a:p>
            <a:pPr lvl="1" eaLnBrk="1" hangingPunct="1">
              <a:lnSpc>
                <a:spcPct val="90000"/>
              </a:lnSpc>
              <a:defRPr/>
            </a:pPr>
            <a:r>
              <a:rPr lang="en-US" sz="2400" smtClean="0"/>
              <a:t>Cita bibliografica valida.</a:t>
            </a:r>
          </a:p>
          <a:p>
            <a:pPr lvl="1" eaLnBrk="1" hangingPunct="1">
              <a:lnSpc>
                <a:spcPct val="90000"/>
              </a:lnSpc>
              <a:defRPr/>
            </a:pPr>
            <a:r>
              <a:rPr lang="en-US" sz="2400" smtClean="0"/>
              <a:t>Datos obtenidos de investigacion.</a:t>
            </a:r>
          </a:p>
          <a:p>
            <a:pPr lvl="1" eaLnBrk="1" hangingPunct="1">
              <a:lnSpc>
                <a:spcPct val="90000"/>
              </a:lnSpc>
              <a:defRPr/>
            </a:pPr>
            <a:r>
              <a:rPr lang="en-US" sz="2400" smtClean="0"/>
              <a:t>Proceso de razonamiento explicado, fruto del analisis de informacion obtenida de las dos maneras anteriores.</a:t>
            </a:r>
          </a:p>
          <a:p>
            <a:pPr eaLnBrk="1" hangingPunct="1">
              <a:lnSpc>
                <a:spcPct val="90000"/>
              </a:lnSpc>
              <a:defRPr/>
            </a:pPr>
            <a:r>
              <a:rPr lang="en-US" sz="2800" smtClean="0"/>
              <a:t>Mantenga una diferenciacion entre algo posible, o que aparentemente es, de algo que a ciencia cierta es. Use probabilidades cuando sea posible.</a:t>
            </a:r>
            <a:endParaRPr lang="es-ES_tradnl" sz="2800" smtClean="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Recomendaciones Practicas</a:t>
            </a:r>
            <a:endParaRPr lang="es-ES_tradnl" smtClean="0"/>
          </a:p>
        </p:txBody>
      </p:sp>
      <p:sp>
        <p:nvSpPr>
          <p:cNvPr id="970755" name="Rectangle 3"/>
          <p:cNvSpPr>
            <a:spLocks noGrp="1" noChangeArrowheads="1"/>
          </p:cNvSpPr>
          <p:nvPr>
            <p:ph type="body" idx="1"/>
          </p:nvPr>
        </p:nvSpPr>
        <p:spPr/>
        <p:txBody>
          <a:bodyPr/>
          <a:lstStyle/>
          <a:p>
            <a:pPr eaLnBrk="1" hangingPunct="1">
              <a:defRPr/>
            </a:pPr>
            <a:r>
              <a:rPr lang="en-US" smtClean="0"/>
              <a:t>Aprovechen las herramientas que brindan los procesadores de texto. </a:t>
            </a:r>
          </a:p>
          <a:p>
            <a:pPr eaLnBrk="1" hangingPunct="1">
              <a:defRPr/>
            </a:pPr>
            <a:r>
              <a:rPr lang="en-US" smtClean="0"/>
              <a:t>El uso de estilos en word para dar formato a las diferentes partes del documento puede ahorrarle mucho tiempo, acelerando la aplicacion  u cambio de formato para apegarse a las normas de la ESPOL y que los indices actualizen correctamente cualquier cambio. Utilice el mapa del documento para ver el esquema.</a:t>
            </a:r>
            <a:endParaRPr lang="es-ES_tradnl" smtClean="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Porque Tópico?</a:t>
            </a:r>
            <a:endParaRPr lang="es-ES_tradnl" smtClean="0"/>
          </a:p>
        </p:txBody>
      </p:sp>
      <p:sp>
        <p:nvSpPr>
          <p:cNvPr id="940035" name="Rectangle 3"/>
          <p:cNvSpPr>
            <a:spLocks noGrp="1" noChangeArrowheads="1"/>
          </p:cNvSpPr>
          <p:nvPr>
            <p:ph type="body" idx="1"/>
          </p:nvPr>
        </p:nvSpPr>
        <p:spPr>
          <a:xfrm>
            <a:off x="457200" y="762000"/>
            <a:ext cx="8686800" cy="5943600"/>
          </a:xfrm>
        </p:spPr>
        <p:txBody>
          <a:bodyPr/>
          <a:lstStyle/>
          <a:p>
            <a:pPr eaLnBrk="1" hangingPunct="1">
              <a:lnSpc>
                <a:spcPct val="80000"/>
              </a:lnSpc>
              <a:defRPr/>
            </a:pPr>
            <a:r>
              <a:rPr lang="en-US" sz="2800" smtClean="0"/>
              <a:t>Problemas:</a:t>
            </a:r>
          </a:p>
          <a:p>
            <a:pPr lvl="1" eaLnBrk="1" hangingPunct="1">
              <a:lnSpc>
                <a:spcPct val="80000"/>
              </a:lnSpc>
              <a:defRPr/>
            </a:pPr>
            <a:r>
              <a:rPr lang="en-US" sz="2400" smtClean="0"/>
              <a:t>Muchos egresados de diversas promociones sin graduarse.</a:t>
            </a:r>
          </a:p>
          <a:p>
            <a:pPr lvl="2" eaLnBrk="1" hangingPunct="1">
              <a:lnSpc>
                <a:spcPct val="80000"/>
              </a:lnSpc>
              <a:defRPr/>
            </a:pPr>
            <a:r>
              <a:rPr lang="en-US" sz="2000" smtClean="0"/>
              <a:t>Tiempo, falta de oportunidad dedicarse a tesis, otras responsabilidades, falta de seguimiento???</a:t>
            </a:r>
          </a:p>
          <a:p>
            <a:pPr lvl="1" eaLnBrk="1" hangingPunct="1">
              <a:lnSpc>
                <a:spcPct val="80000"/>
              </a:lnSpc>
              <a:defRPr/>
            </a:pPr>
            <a:r>
              <a:rPr lang="en-US" sz="2400" smtClean="0"/>
              <a:t>Diversidad en asistentes: </a:t>
            </a:r>
          </a:p>
          <a:p>
            <a:pPr lvl="2" eaLnBrk="1" hangingPunct="1">
              <a:lnSpc>
                <a:spcPct val="80000"/>
              </a:lnSpc>
              <a:defRPr/>
            </a:pPr>
            <a:r>
              <a:rPr lang="en-US" sz="2000" smtClean="0"/>
              <a:t>Edad, experiencia, acercamiento al sector, etc.</a:t>
            </a:r>
          </a:p>
          <a:p>
            <a:pPr lvl="1" eaLnBrk="1" hangingPunct="1">
              <a:lnSpc>
                <a:spcPct val="80000"/>
              </a:lnSpc>
              <a:defRPr/>
            </a:pPr>
            <a:r>
              <a:rPr lang="en-US" sz="2400" smtClean="0"/>
              <a:t>ESPOL obliga a presentar Tesis para graduarse.</a:t>
            </a:r>
          </a:p>
          <a:p>
            <a:pPr lvl="1" eaLnBrk="1" hangingPunct="1">
              <a:lnSpc>
                <a:spcPct val="80000"/>
              </a:lnSpc>
              <a:defRPr/>
            </a:pPr>
            <a:r>
              <a:rPr lang="en-US" sz="2400" smtClean="0"/>
              <a:t>Otras soluciones al problema no funcionaron.</a:t>
            </a:r>
          </a:p>
          <a:p>
            <a:pPr lvl="2" eaLnBrk="1" hangingPunct="1">
              <a:lnSpc>
                <a:spcPct val="80000"/>
              </a:lnSpc>
              <a:defRPr/>
            </a:pPr>
            <a:r>
              <a:rPr lang="en-US" sz="2000" smtClean="0"/>
              <a:t>Seguimiento y arrearlos.</a:t>
            </a:r>
          </a:p>
          <a:p>
            <a:pPr eaLnBrk="1" hangingPunct="1">
              <a:lnSpc>
                <a:spcPct val="80000"/>
              </a:lnSpc>
              <a:defRPr/>
            </a:pPr>
            <a:r>
              <a:rPr lang="en-US" sz="2800" smtClean="0"/>
              <a:t>Objetivo:</a:t>
            </a:r>
          </a:p>
          <a:p>
            <a:pPr lvl="1" eaLnBrk="1" hangingPunct="1">
              <a:lnSpc>
                <a:spcPct val="80000"/>
              </a:lnSpc>
              <a:defRPr/>
            </a:pPr>
            <a:r>
              <a:rPr lang="en-US" sz="2400" smtClean="0"/>
              <a:t>Ustedes: Graduarse, Obtener título, “Papelito”.</a:t>
            </a:r>
          </a:p>
          <a:p>
            <a:pPr lvl="1" eaLnBrk="1" hangingPunct="1">
              <a:lnSpc>
                <a:spcPct val="80000"/>
              </a:lnSpc>
              <a:defRPr/>
            </a:pPr>
            <a:r>
              <a:rPr lang="en-US" sz="2400" smtClean="0"/>
              <a:t>ESPOL: Asegurar calidad y cumplir reglamento.</a:t>
            </a:r>
          </a:p>
          <a:p>
            <a:pPr lvl="1" eaLnBrk="1" hangingPunct="1">
              <a:lnSpc>
                <a:spcPct val="80000"/>
              </a:lnSpc>
              <a:defRPr/>
            </a:pPr>
            <a:r>
              <a:rPr lang="en-US" sz="2400" smtClean="0"/>
              <a:t>Autoridades Facultad: Reducir numero egresados sin titulo.</a:t>
            </a:r>
          </a:p>
          <a:p>
            <a:pPr lvl="1" eaLnBrk="1" hangingPunct="1">
              <a:lnSpc>
                <a:spcPct val="80000"/>
              </a:lnSpc>
              <a:defRPr/>
            </a:pPr>
            <a:r>
              <a:rPr lang="en-US" sz="2400" smtClean="0"/>
              <a:t>Yo: Hacer plata y que esten contentos para que me envien otros “incautos”.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Formato Tópico</a:t>
            </a:r>
            <a:endParaRPr lang="es-ES_tradnl" smtClean="0"/>
          </a:p>
        </p:txBody>
      </p:sp>
      <p:sp>
        <p:nvSpPr>
          <p:cNvPr id="941059" name="Rectangle 3"/>
          <p:cNvSpPr>
            <a:spLocks noGrp="1" noChangeArrowheads="1"/>
          </p:cNvSpPr>
          <p:nvPr>
            <p:ph type="body" idx="1"/>
          </p:nvPr>
        </p:nvSpPr>
        <p:spPr>
          <a:xfrm>
            <a:off x="457200" y="762000"/>
            <a:ext cx="8686800" cy="5943600"/>
          </a:xfrm>
        </p:spPr>
        <p:txBody>
          <a:bodyPr/>
          <a:lstStyle/>
          <a:p>
            <a:pPr eaLnBrk="1" hangingPunct="1">
              <a:lnSpc>
                <a:spcPct val="80000"/>
              </a:lnSpc>
              <a:defRPr/>
            </a:pPr>
            <a:r>
              <a:rPr lang="en-US" sz="2400" smtClean="0"/>
              <a:t>50 horas de clases:</a:t>
            </a:r>
          </a:p>
          <a:p>
            <a:pPr lvl="1" eaLnBrk="1" hangingPunct="1">
              <a:lnSpc>
                <a:spcPct val="80000"/>
              </a:lnSpc>
              <a:defRPr/>
            </a:pPr>
            <a:r>
              <a:rPr lang="en-US" sz="2000" smtClean="0"/>
              <a:t>30 hora presenciales.</a:t>
            </a:r>
          </a:p>
          <a:p>
            <a:pPr lvl="2" eaLnBrk="1" hangingPunct="1">
              <a:lnSpc>
                <a:spcPct val="80000"/>
              </a:lnSpc>
              <a:defRPr/>
            </a:pPr>
            <a:r>
              <a:rPr lang="en-US" sz="1800" smtClean="0"/>
              <a:t>Clases de como hacer la evaluacion financiera</a:t>
            </a:r>
          </a:p>
          <a:p>
            <a:pPr lvl="2" eaLnBrk="1" hangingPunct="1">
              <a:lnSpc>
                <a:spcPct val="80000"/>
              </a:lnSpc>
              <a:defRPr/>
            </a:pPr>
            <a:r>
              <a:rPr lang="en-US" sz="1800" smtClean="0"/>
              <a:t>Know – How de como desarrollar tesis estructurada y con plazos de tiempo</a:t>
            </a:r>
          </a:p>
          <a:p>
            <a:pPr lvl="2" eaLnBrk="1" hangingPunct="1">
              <a:lnSpc>
                <a:spcPct val="80000"/>
              </a:lnSpc>
              <a:defRPr/>
            </a:pPr>
            <a:r>
              <a:rPr lang="en-US" sz="1800" smtClean="0"/>
              <a:t>D</a:t>
            </a:r>
            <a:r>
              <a:rPr lang="es-ES_tradnl" sz="1800" smtClean="0"/>
              <a:t>esarrollar en secuencia los instrumentos para la elaboración consistente de la Tesis de Grado.</a:t>
            </a:r>
          </a:p>
          <a:p>
            <a:pPr lvl="2" eaLnBrk="1" hangingPunct="1">
              <a:lnSpc>
                <a:spcPct val="80000"/>
              </a:lnSpc>
              <a:defRPr/>
            </a:pPr>
            <a:r>
              <a:rPr lang="en-US" sz="1800" smtClean="0"/>
              <a:t>Temario de tesis y contenido</a:t>
            </a:r>
          </a:p>
          <a:p>
            <a:pPr lvl="2" eaLnBrk="1" hangingPunct="1">
              <a:lnSpc>
                <a:spcPct val="80000"/>
              </a:lnSpc>
              <a:defRPr/>
            </a:pPr>
            <a:r>
              <a:rPr lang="en-US" sz="1800" smtClean="0"/>
              <a:t>Desarrollo de calculos de tesis para al terminar tengan listo evaluacion financiera.</a:t>
            </a:r>
          </a:p>
          <a:p>
            <a:pPr lvl="1" eaLnBrk="1" hangingPunct="1">
              <a:lnSpc>
                <a:spcPct val="80000"/>
              </a:lnSpc>
              <a:defRPr/>
            </a:pPr>
            <a:r>
              <a:rPr lang="en-US" sz="2000" smtClean="0"/>
              <a:t>20 Horas Directas:</a:t>
            </a:r>
          </a:p>
          <a:p>
            <a:pPr lvl="2" eaLnBrk="1" hangingPunct="1">
              <a:lnSpc>
                <a:spcPct val="80000"/>
              </a:lnSpc>
              <a:defRPr/>
            </a:pPr>
            <a:r>
              <a:rPr lang="en-US" sz="1800" smtClean="0"/>
              <a:t>Seguimiento de tesis y arreo para que no se atrasen</a:t>
            </a:r>
          </a:p>
          <a:p>
            <a:pPr lvl="2" eaLnBrk="1" hangingPunct="1">
              <a:lnSpc>
                <a:spcPct val="80000"/>
              </a:lnSpc>
              <a:defRPr/>
            </a:pPr>
            <a:r>
              <a:rPr lang="en-US" sz="1800" smtClean="0"/>
              <a:t>Formato, introduccion, forma escrita, etc.</a:t>
            </a:r>
          </a:p>
          <a:p>
            <a:pPr eaLnBrk="1" hangingPunct="1">
              <a:lnSpc>
                <a:spcPct val="80000"/>
              </a:lnSpc>
              <a:defRPr/>
            </a:pPr>
            <a:r>
              <a:rPr lang="en-US" sz="2400" smtClean="0"/>
              <a:t>Teis de grado:</a:t>
            </a:r>
          </a:p>
          <a:p>
            <a:pPr lvl="1" eaLnBrk="1" hangingPunct="1">
              <a:lnSpc>
                <a:spcPct val="80000"/>
              </a:lnSpc>
              <a:defRPr/>
            </a:pPr>
            <a:r>
              <a:rPr lang="en-US" sz="2000" smtClean="0"/>
              <a:t>Es lo que los gradua.</a:t>
            </a:r>
          </a:p>
          <a:p>
            <a:pPr lvl="1" eaLnBrk="1" hangingPunct="1">
              <a:lnSpc>
                <a:spcPct val="80000"/>
              </a:lnSpc>
              <a:defRPr/>
            </a:pPr>
            <a:r>
              <a:rPr lang="en-US" sz="2000" smtClean="0"/>
              <a:t>Evaluacion financiera de varios aspectos del mismo negocio : Tilapia</a:t>
            </a:r>
          </a:p>
          <a:p>
            <a:pPr lvl="1" eaLnBrk="1" hangingPunct="1">
              <a:lnSpc>
                <a:spcPct val="80000"/>
              </a:lnSpc>
              <a:defRPr/>
            </a:pPr>
            <a:r>
              <a:rPr lang="en-US" sz="2000" smtClean="0"/>
              <a:t>Permite que todos colaboren en obtener la informacion</a:t>
            </a:r>
          </a:p>
          <a:p>
            <a:pPr lvl="1" eaLnBrk="1" hangingPunct="1">
              <a:lnSpc>
                <a:spcPct val="80000"/>
              </a:lnSpc>
              <a:defRPr/>
            </a:pPr>
            <a:r>
              <a:rPr lang="en-US" sz="2000" smtClean="0"/>
              <a:t>Demuestra que el mismo negocio puede o no ser rentable bajo diferentes enfoques.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Cronograma Clases</a:t>
            </a:r>
            <a:endParaRPr lang="es-ES_tradnl" smtClean="0"/>
          </a:p>
        </p:txBody>
      </p:sp>
      <p:sp>
        <p:nvSpPr>
          <p:cNvPr id="943156" name="Text Box 52"/>
          <p:cNvSpPr txBox="1">
            <a:spLocks noChangeArrowheads="1"/>
          </p:cNvSpPr>
          <p:nvPr/>
        </p:nvSpPr>
        <p:spPr bwMode="auto">
          <a:xfrm>
            <a:off x="441325" y="3965575"/>
            <a:ext cx="8397875" cy="2632075"/>
          </a:xfrm>
          <a:prstGeom prst="rect">
            <a:avLst/>
          </a:prstGeom>
          <a:noFill/>
          <a:ln w="9525">
            <a:noFill/>
            <a:miter lim="800000"/>
            <a:headEnd/>
            <a:tailEnd/>
          </a:ln>
          <a:effectLst/>
        </p:spPr>
        <p:txBody>
          <a:bodyPr>
            <a:spAutoFit/>
          </a:bodyPr>
          <a:lstStyle/>
          <a:p>
            <a:pPr>
              <a:defRPr/>
            </a:pPr>
            <a:r>
              <a:rPr lang="en-US" sz="2600">
                <a:effectLst>
                  <a:outerShdw blurRad="38100" dist="38100" dir="2700000" algn="tl">
                    <a:srgbClr val="000000"/>
                  </a:outerShdw>
                </a:effectLst>
                <a:latin typeface="Arial" pitchFamily="34" charset="0"/>
              </a:rPr>
              <a:t>Semanas sin clases presenciales necesario desarrollo tesis y entregar avances.</a:t>
            </a:r>
          </a:p>
          <a:p>
            <a:pPr>
              <a:defRPr/>
            </a:pPr>
            <a:r>
              <a:rPr lang="en-US" sz="2600">
                <a:effectLst>
                  <a:outerShdw blurRad="38100" dist="38100" dir="2700000" algn="tl">
                    <a:srgbClr val="000000"/>
                  </a:outerShdw>
                </a:effectLst>
                <a:latin typeface="Arial" pitchFamily="34" charset="0"/>
              </a:rPr>
              <a:t>Usar sidweb para colaboracion en linea, revisar avances y compartir informacion y fuentes.</a:t>
            </a:r>
          </a:p>
          <a:p>
            <a:pPr>
              <a:defRPr/>
            </a:pPr>
            <a:r>
              <a:rPr lang="en-US" sz="2600">
                <a:effectLst>
                  <a:outerShdw blurRad="38100" dist="38100" dir="2700000" algn="tl">
                    <a:srgbClr val="000000"/>
                  </a:outerShdw>
                </a:effectLst>
                <a:latin typeface="Arial" pitchFamily="34" charset="0"/>
              </a:rPr>
              <a:t>Esta semana presentar solicitud de tesis en especie valorada con temario.</a:t>
            </a:r>
            <a:endParaRPr lang="es-ES_tradnl" sz="2600">
              <a:effectLst>
                <a:outerShdw blurRad="38100" dist="38100" dir="2700000" algn="tl">
                  <a:srgbClr val="000000"/>
                </a:outerShdw>
              </a:effectLst>
              <a:latin typeface="Arial" pitchFamily="34" charset="0"/>
            </a:endParaRPr>
          </a:p>
        </p:txBody>
      </p:sp>
      <p:graphicFrame>
        <p:nvGraphicFramePr>
          <p:cNvPr id="943196" name="Group 92"/>
          <p:cNvGraphicFramePr>
            <a:graphicFrameLocks noGrp="1"/>
          </p:cNvGraphicFramePr>
          <p:nvPr>
            <p:ph idx="1"/>
          </p:nvPr>
        </p:nvGraphicFramePr>
        <p:xfrm>
          <a:off x="1066800" y="836613"/>
          <a:ext cx="6600825" cy="3133727"/>
        </p:xfrm>
        <a:graphic>
          <a:graphicData uri="http://schemas.openxmlformats.org/drawingml/2006/table">
            <a:tbl>
              <a:tblPr/>
              <a:tblGrid>
                <a:gridCol w="3300413"/>
                <a:gridCol w="3300412"/>
              </a:tblGrid>
              <a:tr h="6270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Fecha</a:t>
                      </a:r>
                      <a:endPar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Hora</a:t>
                      </a:r>
                      <a:endPar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Domingo 20  mayo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9 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Domingo 24 junio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9 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Domingo 8 julio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9 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Viernes 20 Julio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Presentacion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Temas de Tesis</a:t>
            </a:r>
            <a:endParaRPr lang="es-ES" smtClean="0"/>
          </a:p>
        </p:txBody>
      </p:sp>
      <p:sp>
        <p:nvSpPr>
          <p:cNvPr id="973827" name="Rectangle 3"/>
          <p:cNvSpPr>
            <a:spLocks noGrp="1" noChangeArrowheads="1"/>
          </p:cNvSpPr>
          <p:nvPr>
            <p:ph type="body" idx="1"/>
          </p:nvPr>
        </p:nvSpPr>
        <p:spPr/>
        <p:txBody>
          <a:bodyPr/>
          <a:lstStyle/>
          <a:p>
            <a:pPr marL="609600" indent="-609600" eaLnBrk="1" hangingPunct="1">
              <a:buFont typeface="Wingdings" pitchFamily="2" charset="2"/>
              <a:buAutoNum type="arabicPeriod"/>
              <a:defRPr/>
            </a:pPr>
            <a:r>
              <a:rPr lang="es-ES" smtClean="0"/>
              <a:t>Estudio de factibilidad para la instalación y operación de una granja de tilapia de 5 hectáreas destinada al mercado local.</a:t>
            </a:r>
          </a:p>
          <a:p>
            <a:pPr marL="609600" indent="-609600" eaLnBrk="1" hangingPunct="1">
              <a:buFont typeface="Wingdings" pitchFamily="2" charset="2"/>
              <a:buAutoNum type="arabicPeriod"/>
              <a:defRPr/>
            </a:pPr>
            <a:r>
              <a:rPr lang="es-ES" smtClean="0"/>
              <a:t>Estudio de factibilidad para la instalación y operación de una granja de tilapia de 100 hectáreas en la zona de XXXX destinada al mercado de empacadoras.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Temas de Tesis</a:t>
            </a:r>
            <a:endParaRPr lang="es-ES" smtClean="0"/>
          </a:p>
        </p:txBody>
      </p:sp>
      <p:sp>
        <p:nvSpPr>
          <p:cNvPr id="974851" name="Rectangle 3"/>
          <p:cNvSpPr>
            <a:spLocks noGrp="1" noChangeArrowheads="1"/>
          </p:cNvSpPr>
          <p:nvPr>
            <p:ph type="body" idx="1"/>
          </p:nvPr>
        </p:nvSpPr>
        <p:spPr/>
        <p:txBody>
          <a:bodyPr/>
          <a:lstStyle/>
          <a:p>
            <a:pPr marL="609600" indent="-609600" eaLnBrk="1" hangingPunct="1">
              <a:buFont typeface="Wingdings" pitchFamily="2" charset="2"/>
              <a:buAutoNum type="arabicPeriod" startAt="3"/>
              <a:defRPr/>
            </a:pPr>
            <a:r>
              <a:rPr lang="es-ES" smtClean="0"/>
              <a:t>Estudio de factibilidad para la instalación y operación de una granja de policultivo tilapia – camarón de 100 hectáreas en la zona de XXXX destinada al mercado de empacadoras</a:t>
            </a:r>
          </a:p>
          <a:p>
            <a:pPr marL="609600" indent="-609600" eaLnBrk="1" hangingPunct="1">
              <a:buFont typeface="Wingdings" pitchFamily="2" charset="2"/>
              <a:buAutoNum type="arabicPeriod" startAt="3"/>
              <a:defRPr/>
            </a:pPr>
            <a:r>
              <a:rPr lang="es-ES" smtClean="0"/>
              <a:t>Estudio de factibilidad para la instalación y operación de una granja productora de alevines de tilapia en la zona de XXXX</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s-ES" smtClean="0"/>
              <a:t>Formar Grupos</a:t>
            </a:r>
          </a:p>
        </p:txBody>
      </p:sp>
      <p:sp>
        <p:nvSpPr>
          <p:cNvPr id="975875" name="Rectangle 3"/>
          <p:cNvSpPr>
            <a:spLocks noGrp="1" noChangeArrowheads="1"/>
          </p:cNvSpPr>
          <p:nvPr>
            <p:ph type="body" idx="1"/>
          </p:nvPr>
        </p:nvSpPr>
        <p:spPr/>
        <p:txBody>
          <a:bodyPr/>
          <a:lstStyle/>
          <a:p>
            <a:pPr eaLnBrk="1" hangingPunct="1">
              <a:defRPr/>
            </a:pPr>
            <a:r>
              <a:rPr lang="es-ES" smtClean="0"/>
              <a:t>3 integrantes por grupo</a:t>
            </a:r>
          </a:p>
          <a:p>
            <a:pPr eaLnBrk="1" hangingPunct="1">
              <a:defRPr/>
            </a:pPr>
            <a:r>
              <a:rPr lang="es-ES" smtClean="0"/>
              <a:t>Preferentemente todos Ingenieros o todos licenciados.</a:t>
            </a:r>
          </a:p>
          <a:p>
            <a:pPr eaLnBrk="1" hangingPunct="1">
              <a:defRPr/>
            </a:pPr>
            <a:r>
              <a:rPr lang="es-ES" smtClean="0"/>
              <a:t>Asignación de temas al azar. Si alguien prefiere cambiar el tema con otro después de asignado, pueden hacerlo.</a:t>
            </a:r>
          </a:p>
          <a:p>
            <a:pPr eaLnBrk="1" hangingPunct="1">
              <a:defRPr/>
            </a:pPr>
            <a:r>
              <a:rPr lang="es-ES" smtClean="0"/>
              <a:t>Llenar lista con tema, correo, celular, teléfono convencional y forma de contactar en emergencia</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Contenido Tesis</a:t>
            </a:r>
            <a:endParaRPr lang="es-ES_tradnl" smtClean="0"/>
          </a:p>
        </p:txBody>
      </p:sp>
      <p:sp>
        <p:nvSpPr>
          <p:cNvPr id="949251" name="Rectangle 3"/>
          <p:cNvSpPr>
            <a:spLocks noGrp="1" noChangeArrowheads="1"/>
          </p:cNvSpPr>
          <p:nvPr>
            <p:ph type="body" idx="1"/>
          </p:nvPr>
        </p:nvSpPr>
        <p:spPr>
          <a:xfrm>
            <a:off x="1066800" y="685800"/>
            <a:ext cx="7772400" cy="5638800"/>
          </a:xfrm>
        </p:spPr>
        <p:txBody>
          <a:bodyPr/>
          <a:lstStyle/>
          <a:p>
            <a:pPr eaLnBrk="1" hangingPunct="1">
              <a:lnSpc>
                <a:spcPct val="90000"/>
              </a:lnSpc>
              <a:defRPr/>
            </a:pPr>
            <a:r>
              <a:rPr lang="en-US" sz="2400" smtClean="0"/>
              <a:t>Solicitud de aprobacion de tesis.</a:t>
            </a:r>
          </a:p>
          <a:p>
            <a:pPr eaLnBrk="1" hangingPunct="1">
              <a:lnSpc>
                <a:spcPct val="90000"/>
              </a:lnSpc>
              <a:defRPr/>
            </a:pPr>
            <a:r>
              <a:rPr lang="en-US" sz="2400" smtClean="0"/>
              <a:t>Resumen.</a:t>
            </a:r>
          </a:p>
          <a:p>
            <a:pPr eaLnBrk="1" hangingPunct="1">
              <a:lnSpc>
                <a:spcPct val="90000"/>
              </a:lnSpc>
              <a:defRPr/>
            </a:pPr>
            <a:r>
              <a:rPr lang="en-US" sz="2400" smtClean="0"/>
              <a:t>Indices.</a:t>
            </a:r>
          </a:p>
          <a:p>
            <a:pPr eaLnBrk="1" hangingPunct="1">
              <a:lnSpc>
                <a:spcPct val="90000"/>
              </a:lnSpc>
              <a:defRPr/>
            </a:pPr>
            <a:r>
              <a:rPr lang="en-US" sz="2400" smtClean="0"/>
              <a:t>Introduccion.</a:t>
            </a:r>
          </a:p>
          <a:p>
            <a:pPr eaLnBrk="1" hangingPunct="1">
              <a:lnSpc>
                <a:spcPct val="90000"/>
              </a:lnSpc>
              <a:defRPr/>
            </a:pPr>
            <a:r>
              <a:rPr lang="es-ES" sz="2400" smtClean="0"/>
              <a:t>CAPITULO 1 - DESCRIPCIÓN DEL PROBLEMA</a:t>
            </a:r>
          </a:p>
          <a:p>
            <a:pPr eaLnBrk="1" hangingPunct="1">
              <a:lnSpc>
                <a:spcPct val="90000"/>
              </a:lnSpc>
              <a:defRPr/>
            </a:pPr>
            <a:r>
              <a:rPr lang="es-ES" sz="2400" smtClean="0"/>
              <a:t>CAPITULO 2 - LA COMPAÑÍA Y EL MERCADO</a:t>
            </a:r>
          </a:p>
          <a:p>
            <a:pPr eaLnBrk="1" hangingPunct="1">
              <a:lnSpc>
                <a:spcPct val="90000"/>
              </a:lnSpc>
              <a:defRPr/>
            </a:pPr>
            <a:r>
              <a:rPr lang="es-ES" sz="2400" smtClean="0"/>
              <a:t>CAPITULO 3 – INGENIERIA DEL PROYECTO</a:t>
            </a:r>
          </a:p>
          <a:p>
            <a:pPr eaLnBrk="1" hangingPunct="1">
              <a:lnSpc>
                <a:spcPct val="90000"/>
              </a:lnSpc>
              <a:defRPr/>
            </a:pPr>
            <a:r>
              <a:rPr lang="es-ES" sz="2400" smtClean="0"/>
              <a:t>CAPITULO 3 – ANÁLISIS ECONÓMICO –  FINANCIERO</a:t>
            </a:r>
          </a:p>
          <a:p>
            <a:pPr eaLnBrk="1" hangingPunct="1">
              <a:lnSpc>
                <a:spcPct val="90000"/>
              </a:lnSpc>
              <a:defRPr/>
            </a:pPr>
            <a:r>
              <a:rPr lang="en-US" sz="2400" smtClean="0"/>
              <a:t>Conclusiones y recomendaciones.</a:t>
            </a:r>
          </a:p>
          <a:p>
            <a:pPr eaLnBrk="1" hangingPunct="1">
              <a:lnSpc>
                <a:spcPct val="90000"/>
              </a:lnSpc>
              <a:defRPr/>
            </a:pPr>
            <a:r>
              <a:rPr lang="en-US" sz="2400" smtClean="0"/>
              <a:t>Apéndices y anexos.</a:t>
            </a:r>
          </a:p>
          <a:p>
            <a:pPr eaLnBrk="1" hangingPunct="1">
              <a:lnSpc>
                <a:spcPct val="90000"/>
              </a:lnSpc>
              <a:defRPr/>
            </a:pPr>
            <a:r>
              <a:rPr lang="en-US" sz="2400" smtClean="0"/>
              <a:t>Bibliografía.</a:t>
            </a:r>
          </a:p>
        </p:txBody>
      </p:sp>
    </p:spTree>
  </p:cSld>
  <p:clrMapOvr>
    <a:masterClrMapping/>
  </p:clrMapOvr>
  <p:transition spd="med"/>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Char char="n"/>
          <a:tabLst/>
          <a:def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Char char="n"/>
          <a:tabLst/>
          <a:def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3555</TotalTime>
  <Words>1525</Words>
  <Application>Microsoft PowerPoint</Application>
  <PresentationFormat>Presentación en pantalla (4:3)</PresentationFormat>
  <Paragraphs>159</Paragraphs>
  <Slides>22</Slides>
  <Notes>2</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Vínculos</vt:lpstr>
      </vt:variant>
      <vt:variant>
        <vt:i4>1</vt:i4>
      </vt:variant>
      <vt:variant>
        <vt:lpstr>Títulos de diapositiva</vt:lpstr>
      </vt:variant>
      <vt:variant>
        <vt:i4>22</vt:i4>
      </vt:variant>
    </vt:vector>
  </HeadingPairs>
  <TitlesOfParts>
    <vt:vector size="27" baseType="lpstr">
      <vt:lpstr>Arial</vt:lpstr>
      <vt:lpstr>Wingdings</vt:lpstr>
      <vt:lpstr>Times New Roman</vt:lpstr>
      <vt:lpstr>Azure</vt:lpstr>
      <vt:lpstr>C:\Documents and Settings\kenjjime\Escritorio\noe\Topico Proyectos\TemarioTopicos.doc</vt:lpstr>
      <vt:lpstr>Tópico Evaluación Financiera de Proyectos Acuícolas</vt:lpstr>
      <vt:lpstr>Fabrizio Marcillo Morla</vt:lpstr>
      <vt:lpstr>Porque Tópico?</vt:lpstr>
      <vt:lpstr>Formato Tópico</vt:lpstr>
      <vt:lpstr>Cronograma Clases</vt:lpstr>
      <vt:lpstr>Temas de Tesis</vt:lpstr>
      <vt:lpstr>Temas de Tesis</vt:lpstr>
      <vt:lpstr>Formar Grupos</vt:lpstr>
      <vt:lpstr>Contenido Tesis</vt:lpstr>
      <vt:lpstr>Solicitud Aprobacion Tesis</vt:lpstr>
      <vt:lpstr>Resumen e Indices</vt:lpstr>
      <vt:lpstr>Introduccion</vt:lpstr>
      <vt:lpstr>Capitulos 1 - 4</vt:lpstr>
      <vt:lpstr>Conclusion</vt:lpstr>
      <vt:lpstr>Recomendaciones Practicas</vt:lpstr>
      <vt:lpstr>Recomendaciones Practicas</vt:lpstr>
      <vt:lpstr>Recomendaciones Practicas</vt:lpstr>
      <vt:lpstr>Recomendaciones Practicas</vt:lpstr>
      <vt:lpstr>Temas Validos</vt:lpstr>
      <vt:lpstr>Recomendaciones Practicas</vt:lpstr>
      <vt:lpstr>Recomendaciones practicas</vt:lpstr>
      <vt:lpstr>Recomendaciones Practicas</vt:lpstr>
    </vt:vector>
  </TitlesOfParts>
  <Manager>Barcillo Barzinister</Manager>
  <Company>ESPOL</Company>
  <LinksUpToDate>false</LinksUpToDate>
  <SharedDoc>false</SharedDoc>
  <HyperlinkBase>www.barcillo.com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Manejo de Cultivos Intensivos</dc:title>
  <dc:subject>Seminarios de Graduacion</dc:subject>
  <dc:creator>Fabrizio Marcillo</dc:creator>
  <cp:lastModifiedBy>kenjjime</cp:lastModifiedBy>
  <cp:revision>644</cp:revision>
  <cp:lastPrinted>1601-01-01T00:00:00Z</cp:lastPrinted>
  <dcterms:created xsi:type="dcterms:W3CDTF">2002-07-19T11:47:45Z</dcterms:created>
  <dcterms:modified xsi:type="dcterms:W3CDTF">2010-01-29T17:35:52Z</dcterms:modified>
</cp:coreProperties>
</file>