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xls" ContentType="application/vnd.ms-excel"/>
  <Override PartName="/ppt/notesSlides/notesSlide65.xml" ContentType="application/vnd.openxmlformats-officedocument.presentationml.notesSlide+xml"/>
  <Default Extension="wmf" ContentType="image/x-wmf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87"/>
  </p:notesMasterIdLst>
  <p:handoutMasterIdLst>
    <p:handoutMasterId r:id="rId88"/>
  </p:handoutMasterIdLst>
  <p:sldIdLst>
    <p:sldId id="397" r:id="rId2"/>
    <p:sldId id="398" r:id="rId3"/>
    <p:sldId id="383" r:id="rId4"/>
    <p:sldId id="260" r:id="rId5"/>
    <p:sldId id="261" r:id="rId6"/>
    <p:sldId id="373" r:id="rId7"/>
    <p:sldId id="374" r:id="rId8"/>
    <p:sldId id="375" r:id="rId9"/>
    <p:sldId id="393" r:id="rId10"/>
    <p:sldId id="262" r:id="rId11"/>
    <p:sldId id="263" r:id="rId12"/>
    <p:sldId id="311" r:id="rId13"/>
    <p:sldId id="323" r:id="rId14"/>
    <p:sldId id="276" r:id="rId15"/>
    <p:sldId id="264" r:id="rId16"/>
    <p:sldId id="265" r:id="rId17"/>
    <p:sldId id="319" r:id="rId18"/>
    <p:sldId id="312" r:id="rId19"/>
    <p:sldId id="324" r:id="rId20"/>
    <p:sldId id="359" r:id="rId21"/>
    <p:sldId id="332" r:id="rId22"/>
    <p:sldId id="333" r:id="rId23"/>
    <p:sldId id="334" r:id="rId24"/>
    <p:sldId id="384" r:id="rId25"/>
    <p:sldId id="381" r:id="rId26"/>
    <p:sldId id="326" r:id="rId27"/>
    <p:sldId id="377" r:id="rId28"/>
    <p:sldId id="325" r:id="rId29"/>
    <p:sldId id="327" r:id="rId30"/>
    <p:sldId id="287" r:id="rId31"/>
    <p:sldId id="335" r:id="rId32"/>
    <p:sldId id="378" r:id="rId33"/>
    <p:sldId id="379" r:id="rId34"/>
    <p:sldId id="372" r:id="rId35"/>
    <p:sldId id="288" r:id="rId36"/>
    <p:sldId id="336" r:id="rId37"/>
    <p:sldId id="337" r:id="rId38"/>
    <p:sldId id="289" r:id="rId39"/>
    <p:sldId id="291" r:id="rId40"/>
    <p:sldId id="290" r:id="rId41"/>
    <p:sldId id="338" r:id="rId42"/>
    <p:sldId id="385" r:id="rId43"/>
    <p:sldId id="386" r:id="rId44"/>
    <p:sldId id="387" r:id="rId45"/>
    <p:sldId id="341" r:id="rId46"/>
    <p:sldId id="343" r:id="rId47"/>
    <p:sldId id="339" r:id="rId48"/>
    <p:sldId id="299" r:id="rId49"/>
    <p:sldId id="340" r:id="rId50"/>
    <p:sldId id="342" r:id="rId51"/>
    <p:sldId id="388" r:id="rId52"/>
    <p:sldId id="347" r:id="rId53"/>
    <p:sldId id="293" r:id="rId54"/>
    <p:sldId id="294" r:id="rId55"/>
    <p:sldId id="380" r:id="rId56"/>
    <p:sldId id="295" r:id="rId57"/>
    <p:sldId id="351" r:id="rId58"/>
    <p:sldId id="382" r:id="rId59"/>
    <p:sldId id="296" r:id="rId60"/>
    <p:sldId id="297" r:id="rId61"/>
    <p:sldId id="354" r:id="rId62"/>
    <p:sldId id="389" r:id="rId63"/>
    <p:sldId id="390" r:id="rId64"/>
    <p:sldId id="316" r:id="rId65"/>
    <p:sldId id="317" r:id="rId66"/>
    <p:sldId id="318" r:id="rId67"/>
    <p:sldId id="298" r:id="rId68"/>
    <p:sldId id="349" r:id="rId69"/>
    <p:sldId id="353" r:id="rId70"/>
    <p:sldId id="356" r:id="rId71"/>
    <p:sldId id="392" r:id="rId72"/>
    <p:sldId id="300" r:id="rId73"/>
    <p:sldId id="301" r:id="rId74"/>
    <p:sldId id="302" r:id="rId75"/>
    <p:sldId id="303" r:id="rId76"/>
    <p:sldId id="306" r:id="rId77"/>
    <p:sldId id="307" r:id="rId78"/>
    <p:sldId id="308" r:id="rId79"/>
    <p:sldId id="391" r:id="rId80"/>
    <p:sldId id="362" r:id="rId81"/>
    <p:sldId id="394" r:id="rId82"/>
    <p:sldId id="364" r:id="rId83"/>
    <p:sldId id="395" r:id="rId84"/>
    <p:sldId id="371" r:id="rId85"/>
    <p:sldId id="396" r:id="rId86"/>
  </p:sldIdLst>
  <p:sldSz cx="9144000" cy="6858000" type="screen4x3"/>
  <p:notesSz cx="6858000" cy="9144000"/>
  <p:embeddedFontLst>
    <p:embeddedFont>
      <p:font typeface="Arial Black" pitchFamily="34" charset="0"/>
      <p:bold r:id="rId89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259" autoAdjust="0"/>
    <p:restoredTop sz="83407" autoAdjust="0"/>
  </p:normalViewPr>
  <p:slideViewPr>
    <p:cSldViewPr>
      <p:cViewPr varScale="1">
        <p:scale>
          <a:sx n="51" d="100"/>
          <a:sy n="51" d="100"/>
        </p:scale>
        <p:origin x="-108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114"/>
    </p:cViewPr>
  </p:sorterViewPr>
  <p:notesViewPr>
    <p:cSldViewPr>
      <p:cViewPr varScale="1">
        <p:scale>
          <a:sx n="43" d="100"/>
          <a:sy n="43" d="100"/>
        </p:scale>
        <p:origin x="-1428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handoutMaster" Target="handoutMasters/handoutMaster1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7.xml"/><Relationship Id="rId18" Type="http://schemas.openxmlformats.org/officeDocument/2006/relationships/slide" Target="slides/slide22.xml"/><Relationship Id="rId26" Type="http://schemas.openxmlformats.org/officeDocument/2006/relationships/slide" Target="slides/slide31.xml"/><Relationship Id="rId39" Type="http://schemas.openxmlformats.org/officeDocument/2006/relationships/slide" Target="slides/slide47.xml"/><Relationship Id="rId21" Type="http://schemas.openxmlformats.org/officeDocument/2006/relationships/slide" Target="slides/slide25.xml"/><Relationship Id="rId34" Type="http://schemas.openxmlformats.org/officeDocument/2006/relationships/slide" Target="slides/slide42.xml"/><Relationship Id="rId42" Type="http://schemas.openxmlformats.org/officeDocument/2006/relationships/slide" Target="slides/slide50.xml"/><Relationship Id="rId47" Type="http://schemas.openxmlformats.org/officeDocument/2006/relationships/slide" Target="slides/slide56.xml"/><Relationship Id="rId50" Type="http://schemas.openxmlformats.org/officeDocument/2006/relationships/slide" Target="slides/slide62.xml"/><Relationship Id="rId55" Type="http://schemas.openxmlformats.org/officeDocument/2006/relationships/slide" Target="slides/slide71.xml"/><Relationship Id="rId7" Type="http://schemas.openxmlformats.org/officeDocument/2006/relationships/slide" Target="slides/slide9.xml"/><Relationship Id="rId12" Type="http://schemas.openxmlformats.org/officeDocument/2006/relationships/slide" Target="slides/slide16.xml"/><Relationship Id="rId17" Type="http://schemas.openxmlformats.org/officeDocument/2006/relationships/slide" Target="slides/slide21.xml"/><Relationship Id="rId25" Type="http://schemas.openxmlformats.org/officeDocument/2006/relationships/slide" Target="slides/slide29.xml"/><Relationship Id="rId33" Type="http://schemas.openxmlformats.org/officeDocument/2006/relationships/slide" Target="slides/slide41.xml"/><Relationship Id="rId38" Type="http://schemas.openxmlformats.org/officeDocument/2006/relationships/slide" Target="slides/slide46.xml"/><Relationship Id="rId46" Type="http://schemas.openxmlformats.org/officeDocument/2006/relationships/slide" Target="slides/slide54.xml"/><Relationship Id="rId59" Type="http://schemas.openxmlformats.org/officeDocument/2006/relationships/slide" Target="slides/slide82.xml"/><Relationship Id="rId2" Type="http://schemas.openxmlformats.org/officeDocument/2006/relationships/slide" Target="slides/slide3.xml"/><Relationship Id="rId16" Type="http://schemas.openxmlformats.org/officeDocument/2006/relationships/slide" Target="slides/slide20.xml"/><Relationship Id="rId20" Type="http://schemas.openxmlformats.org/officeDocument/2006/relationships/slide" Target="slides/slide24.xml"/><Relationship Id="rId29" Type="http://schemas.openxmlformats.org/officeDocument/2006/relationships/slide" Target="slides/slide34.xml"/><Relationship Id="rId41" Type="http://schemas.openxmlformats.org/officeDocument/2006/relationships/slide" Target="slides/slide49.xml"/><Relationship Id="rId54" Type="http://schemas.openxmlformats.org/officeDocument/2006/relationships/slide" Target="slides/slide70.xml"/><Relationship Id="rId1" Type="http://schemas.openxmlformats.org/officeDocument/2006/relationships/slide" Target="slides/slide1.xml"/><Relationship Id="rId6" Type="http://schemas.openxmlformats.org/officeDocument/2006/relationships/slide" Target="slides/slide8.xml"/><Relationship Id="rId11" Type="http://schemas.openxmlformats.org/officeDocument/2006/relationships/slide" Target="slides/slide15.xml"/><Relationship Id="rId24" Type="http://schemas.openxmlformats.org/officeDocument/2006/relationships/slide" Target="slides/slide28.xml"/><Relationship Id="rId32" Type="http://schemas.openxmlformats.org/officeDocument/2006/relationships/slide" Target="slides/slide37.xml"/><Relationship Id="rId37" Type="http://schemas.openxmlformats.org/officeDocument/2006/relationships/slide" Target="slides/slide45.xml"/><Relationship Id="rId40" Type="http://schemas.openxmlformats.org/officeDocument/2006/relationships/slide" Target="slides/slide48.xml"/><Relationship Id="rId45" Type="http://schemas.openxmlformats.org/officeDocument/2006/relationships/slide" Target="slides/slide53.xml"/><Relationship Id="rId53" Type="http://schemas.openxmlformats.org/officeDocument/2006/relationships/slide" Target="slides/slide69.xml"/><Relationship Id="rId58" Type="http://schemas.openxmlformats.org/officeDocument/2006/relationships/slide" Target="slides/slide81.xml"/><Relationship Id="rId5" Type="http://schemas.openxmlformats.org/officeDocument/2006/relationships/slide" Target="slides/slide7.xml"/><Relationship Id="rId15" Type="http://schemas.openxmlformats.org/officeDocument/2006/relationships/slide" Target="slides/slide19.xml"/><Relationship Id="rId23" Type="http://schemas.openxmlformats.org/officeDocument/2006/relationships/slide" Target="slides/slide27.xml"/><Relationship Id="rId28" Type="http://schemas.openxmlformats.org/officeDocument/2006/relationships/slide" Target="slides/slide33.xml"/><Relationship Id="rId36" Type="http://schemas.openxmlformats.org/officeDocument/2006/relationships/slide" Target="slides/slide44.xml"/><Relationship Id="rId49" Type="http://schemas.openxmlformats.org/officeDocument/2006/relationships/slide" Target="slides/slide61.xml"/><Relationship Id="rId57" Type="http://schemas.openxmlformats.org/officeDocument/2006/relationships/slide" Target="slides/slide80.xml"/><Relationship Id="rId10" Type="http://schemas.openxmlformats.org/officeDocument/2006/relationships/slide" Target="slides/slide13.xml"/><Relationship Id="rId19" Type="http://schemas.openxmlformats.org/officeDocument/2006/relationships/slide" Target="slides/slide23.xml"/><Relationship Id="rId31" Type="http://schemas.openxmlformats.org/officeDocument/2006/relationships/slide" Target="slides/slide36.xml"/><Relationship Id="rId44" Type="http://schemas.openxmlformats.org/officeDocument/2006/relationships/slide" Target="slides/slide52.xml"/><Relationship Id="rId52" Type="http://schemas.openxmlformats.org/officeDocument/2006/relationships/slide" Target="slides/slide67.xml"/><Relationship Id="rId60" Type="http://schemas.openxmlformats.org/officeDocument/2006/relationships/slide" Target="slides/slide84.xml"/><Relationship Id="rId4" Type="http://schemas.openxmlformats.org/officeDocument/2006/relationships/slide" Target="slides/slide5.xml"/><Relationship Id="rId9" Type="http://schemas.openxmlformats.org/officeDocument/2006/relationships/slide" Target="slides/slide12.xml"/><Relationship Id="rId14" Type="http://schemas.openxmlformats.org/officeDocument/2006/relationships/slide" Target="slides/slide18.xml"/><Relationship Id="rId22" Type="http://schemas.openxmlformats.org/officeDocument/2006/relationships/slide" Target="slides/slide26.xml"/><Relationship Id="rId27" Type="http://schemas.openxmlformats.org/officeDocument/2006/relationships/slide" Target="slides/slide32.xml"/><Relationship Id="rId30" Type="http://schemas.openxmlformats.org/officeDocument/2006/relationships/slide" Target="slides/slide35.xml"/><Relationship Id="rId35" Type="http://schemas.openxmlformats.org/officeDocument/2006/relationships/slide" Target="slides/slide43.xml"/><Relationship Id="rId43" Type="http://schemas.openxmlformats.org/officeDocument/2006/relationships/slide" Target="slides/slide51.xml"/><Relationship Id="rId48" Type="http://schemas.openxmlformats.org/officeDocument/2006/relationships/slide" Target="slides/slide57.xml"/><Relationship Id="rId56" Type="http://schemas.openxmlformats.org/officeDocument/2006/relationships/slide" Target="slides/slide72.xml"/><Relationship Id="rId8" Type="http://schemas.openxmlformats.org/officeDocument/2006/relationships/slide" Target="slides/slide10.xml"/><Relationship Id="rId51" Type="http://schemas.openxmlformats.org/officeDocument/2006/relationships/slide" Target="slides/slide63.xml"/><Relationship Id="rId3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4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BDD81EE-FD6D-4114-8CEC-259F29E663E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782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0E57B7C-3CFB-44CD-AA98-633855F271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D87131-4D52-4EB8-83E1-BC5D70D9C60E}" type="slidenum">
              <a:rPr lang="es-ES_tradnl" smtClean="0"/>
              <a:pPr/>
              <a:t>1</a:t>
            </a:fld>
            <a:endParaRPr lang="es-ES_tradnl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B476EF-4770-4604-992D-09B6C56F1493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880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Debemos recordar que la salinidad es la </a:t>
            </a:r>
            <a:r>
              <a:rPr lang="es-ES_tradnl" smtClean="0">
                <a:latin typeface="Arial" charset="0"/>
              </a:rPr>
              <a:t>Concentración total de iones.  </a:t>
            </a:r>
            <a:r>
              <a:rPr lang="es-ES_tradnl" b="1" smtClean="0">
                <a:latin typeface="Arial" charset="0"/>
              </a:rPr>
              <a:t>NO</a:t>
            </a:r>
            <a:r>
              <a:rPr lang="es-ES_tradnl" smtClean="0">
                <a:latin typeface="Arial" charset="0"/>
              </a:rPr>
              <a:t> la concentración de ClNa.</a:t>
            </a:r>
          </a:p>
          <a:p>
            <a:r>
              <a:rPr lang="es-ES_tradnl" smtClean="0">
                <a:latin typeface="Arial" charset="0"/>
              </a:rPr>
              <a:t>Allen y Scarpa: Sodio necesario para supervivencia de Pls. Dureza alta por si sola no  garantiza alta supervivencia.</a:t>
            </a:r>
          </a:p>
          <a:p>
            <a:r>
              <a:rPr lang="es-ES_tradnl" smtClean="0">
                <a:latin typeface="Arial" charset="0"/>
              </a:rPr>
              <a:t>Boyd (2001): Concentraciones de Potasio de al menos 30 ppm. son necesarias para el cultivo de camarón.</a:t>
            </a:r>
          </a:p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CA9886-DA15-44C7-9E48-0F8CC2C2B4EB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89091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Estas son los rangos de Calidad de Agua recomendados por HBOI en 1999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5BE5A4-24AE-4979-94A3-BAA9F0F4C26D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901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Sin embargo debemos de cuestionar un poco esta información.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438195-06F8-4C2D-9498-D4A7E5442185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911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En este año Boyd Recomendó al menos 30 ppm de K+ para el cultivo de camarón.</a:t>
            </a:r>
          </a:p>
          <a:p>
            <a:r>
              <a:rPr lang="en-US" smtClean="0">
                <a:latin typeface="Arial" charset="0"/>
              </a:rPr>
              <a:t>Los productores corrieron a hecharle muriato de potasio a sus piscinas.</a:t>
            </a:r>
          </a:p>
          <a:p>
            <a:r>
              <a:rPr lang="en-US" smtClean="0">
                <a:latin typeface="Arial" charset="0"/>
              </a:rPr>
              <a:t>Sin embargo, no se detuvieron a preguntarle el origen de sus datos, y estan viendo al potasio como la nueva panacea sin importar si sea o no necesario.</a:t>
            </a:r>
          </a:p>
          <a:p>
            <a:r>
              <a:rPr lang="en-US" smtClean="0">
                <a:latin typeface="Arial" charset="0"/>
              </a:rPr>
              <a:t>En realidad, las recomendaciones de Boyd NO están basadas en datos experimentales, el ha tenido experiencias en donde al aplicar potasio a aguas deficientes en el mismo se ha mejorado la supervivencia, sin embargo la recomendación de 30 ppm es solamente un promedio de las concentraciones de K usadas en Asia. Lo que indica que aproximadamente el 50% tiene concetraciones menores de 30 ppm.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8DEAD7-D157-4FC3-8166-8FA6F323C0C4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9216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C" smtClean="0">
                <a:latin typeface="Arial" charset="0"/>
                <a:cs typeface="Times New Roman" pitchFamily="18" charset="0"/>
              </a:rPr>
              <a:t>Las características del agua del pozo de agua usado en nuestra camaronera son las siguientes</a:t>
            </a:r>
          </a:p>
          <a:p>
            <a:r>
              <a:rPr lang="es-EC" smtClean="0">
                <a:latin typeface="Arial" charset="0"/>
                <a:cs typeface="Times New Roman" pitchFamily="18" charset="0"/>
              </a:rPr>
              <a:t>Vemos que .....</a:t>
            </a:r>
            <a:endParaRPr lang="en-US" smtClean="0"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3E4D61-2106-4AE1-B54C-D426359ABAC5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931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Existen Varios metodos de determinar la salinidad…..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1BF228-59B0-4DCC-8F73-0F51CB799127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942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79C0BF-221E-4F53-9466-1C7476B45E4F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952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E88ACA-8165-4814-AA1F-F2BB93BBB4BB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962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D3F34-2298-4BFC-8CDA-42E1AB442469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972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2 Marcador de notas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US" smtClean="0"/>
          </a:p>
        </p:txBody>
      </p:sp>
      <p:sp>
        <p:nvSpPr>
          <p:cNvPr id="624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1BD4DB-DE28-42F6-A9FC-538508575ED0}" type="slidenum">
              <a:rPr lang="es-ES_tradnl" smtClean="0"/>
              <a:pPr/>
              <a:t>2</a:t>
            </a:fld>
            <a:endParaRPr lang="es-ES_tradn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E62C1C-ECF5-45ED-AF1C-F87426422D5D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983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0B285C-3DA3-401C-8705-1833D7AD3092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993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960BE5-EE8A-4837-8782-E3BF5FF45A82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003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DF79A7-F985-4710-9840-28BC6BB65F17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1013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4E94EF-9DC4-42A0-8736-132ECD9B16B4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02403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EEDE4C-807E-4419-9063-8D6FB01DDC04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03427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E5DA2A-CBC1-4961-8AEE-0A9E25492141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044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F26BCE-91B3-4FED-9A62-35388CC2D366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054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5B38C5-86A1-4F78-95DB-31FB9D334E02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064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83E52C-D17F-4CDE-86C6-505BDECB535B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07523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FD5425-2476-4873-BA4B-150C697781E6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80899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3622C0-F85D-43EF-BD0F-B2323DF66807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085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charset="0"/>
              </a:rPr>
              <a:t>La Principal diferencia en la preparacion fue en la aplicacion de DIESEL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B15AB-4D70-4A20-9A98-5D82B906F0BC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1095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D0B40A-8DD7-4FE1-BEFE-E503A5669C39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105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57FA0B-8E48-4CFA-ABF4-12E1178B78E7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116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F32923-975C-4933-943A-6D75A2F55F8A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126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5BC11C-D2AE-406C-B324-D6C35B374A71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136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E248A2-5DBD-4AE8-9113-F2BBBBD09E69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146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3E1AFD-409C-4956-B533-35D0E7DFDCBB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157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2BC7ED-B70D-4F3C-9873-FFF0908D8A9D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167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6FB673-72A9-4AB6-9A4D-69DCADDF8589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17763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B9C3A5-4D97-4BEF-BF53-CB3A919AF17D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819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C19FFA-5334-4872-9F43-9B773E253E24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187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B5C3F-05F8-4055-A56D-62A953E68DB1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198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EAC14A-D603-47EF-A09C-E3EEFA1B54E3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208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01B513-B1F5-4876-9BAB-D8279123C8BD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218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C7FD51-8F60-4456-B027-ADED837E12A8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22883" name="Rectangle 2050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4" name="Rectangle 2051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2899A9-3D1D-44A4-A4A9-01FB3E3D1A8E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23907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2CA66D-982D-42A0-9C85-8F84FD8DB926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24931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64B94F-9828-452E-8186-69D344D660AB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1259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016193-6F55-4C87-9314-C2B5D3D661B6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1269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D6048B-D3CD-4814-A22E-C01AB03067DE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280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48CC1D-10A8-49F8-A355-09165CFC9AD9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829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_tradnl" smtClean="0">
                <a:latin typeface="Arial" charset="0"/>
              </a:rPr>
              <a:t>Hablando de Experiencias anteriores en Agua Dulce, en el Ecuador no somos nuevos en este tema. </a:t>
            </a:r>
          </a:p>
          <a:p>
            <a:r>
              <a:rPr lang="es-ES_tradnl" smtClean="0">
                <a:latin typeface="Arial" charset="0"/>
              </a:rPr>
              <a:t>En Ecuador se viene cultivando camarón en en aguas de baja salinidad en varias zonas desde hace mucho tiempo…</a:t>
            </a:r>
          </a:p>
          <a:p>
            <a:r>
              <a:rPr lang="es-ES_tradnl" smtClean="0">
                <a:latin typeface="Arial" charset="0"/>
              </a:rPr>
              <a:t>En Florida en HBOI: se esta usando un sistema recirculación. Con agua de 300 mg/l cloruros.</a:t>
            </a:r>
          </a:p>
          <a:p>
            <a:r>
              <a:rPr lang="es-ES_tradnl" smtClean="0">
                <a:latin typeface="Arial" charset="0"/>
              </a:rPr>
              <a:t>Van Wyk (1999): Aguas aptas para cultivos agrícolas pueden usarse para cultivo de camarón.</a:t>
            </a:r>
          </a:p>
          <a:p>
            <a:r>
              <a:rPr lang="es-ES_tradnl" smtClean="0">
                <a:latin typeface="Arial" charset="0"/>
              </a:rPr>
              <a:t>Scarpa (1999), Scarpa y Vaughn (1998): Agua dulce con dureza (150 ppm CaCO</a:t>
            </a:r>
            <a:r>
              <a:rPr lang="es-ES_tradnl" baseline="-25000" smtClean="0">
                <a:latin typeface="Arial" charset="0"/>
              </a:rPr>
              <a:t>3</a:t>
            </a:r>
            <a:r>
              <a:rPr lang="es-ES_tradnl" smtClean="0">
                <a:latin typeface="Arial" charset="0"/>
              </a:rPr>
              <a:t>) y balance iones necesarios pueden ser utilizadas para cultivo de camarón.</a:t>
            </a:r>
          </a:p>
          <a:p>
            <a:r>
              <a:rPr lang="es-ES_tradnl" smtClean="0">
                <a:latin typeface="Arial" charset="0"/>
              </a:rPr>
              <a:t>Nobol (2001): Cultivo </a:t>
            </a:r>
            <a:r>
              <a:rPr lang="es-ES_tradnl" i="1" smtClean="0">
                <a:latin typeface="Arial" charset="0"/>
              </a:rPr>
              <a:t>P. vannamei</a:t>
            </a:r>
            <a:r>
              <a:rPr lang="es-ES_tradnl" smtClean="0">
                <a:latin typeface="Arial" charset="0"/>
              </a:rPr>
              <a:t> con 76 ppm cloruros.</a:t>
            </a:r>
          </a:p>
          <a:p>
            <a:r>
              <a:rPr lang="es-ES_tradnl" smtClean="0">
                <a:latin typeface="Arial" charset="0"/>
              </a:rPr>
              <a:t>....</a:t>
            </a:r>
          </a:p>
          <a:p>
            <a:pPr algn="just"/>
            <a:r>
              <a:rPr lang="es-ES_tradnl" smtClean="0">
                <a:latin typeface="Arial" charset="0"/>
                <a:cs typeface="Times New Roman" pitchFamily="18" charset="0"/>
              </a:rPr>
              <a:t>La importancia de los resultados de estos estudios es que se podría cultivar camarón en tierras agrícolas sin salinizar la tierra o las aguas circundantes. </a:t>
            </a:r>
          </a:p>
          <a:p>
            <a:pPr algn="just"/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FC94FB-7F78-4BDA-88B8-95E1A54F5A8A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290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6289FB-7EE3-413F-8753-0CBA3C28FF29}" type="slidenum">
              <a:rPr lang="en-US" smtClean="0"/>
              <a:pPr/>
              <a:t>51</a:t>
            </a:fld>
            <a:endParaRPr lang="en-US" smtClean="0"/>
          </a:p>
        </p:txBody>
      </p:sp>
      <p:sp>
        <p:nvSpPr>
          <p:cNvPr id="1300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797735-DFA7-42BC-A8A2-5E5B132B7D9D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310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EDB776-2E8E-4701-B540-58EA26FF8DF2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1320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35D83-0D8A-4F90-A521-176560819276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1331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C5A59B-8F23-4E30-AF4E-9064853E86F6}" type="slidenum">
              <a:rPr lang="en-US" smtClean="0"/>
              <a:pPr/>
              <a:t>55</a:t>
            </a:fld>
            <a:endParaRPr lang="en-US" smtClean="0"/>
          </a:p>
        </p:txBody>
      </p:sp>
      <p:sp>
        <p:nvSpPr>
          <p:cNvPr id="1341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54F926-C7EA-4C36-86A1-309B3260D631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1351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BA9235-13F3-40F2-A46B-914BC1B9FAE0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1361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A19AF7-93B1-4D75-B514-0F43DF878D0E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137219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9D0646-B784-4BD4-90F6-F8EE23AE6B9D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1382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11371D-499E-456B-A394-A76333CC5ABE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839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D0D3D7-42C3-492B-831B-2CA7517CA98F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1392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B4DBEB-2919-418D-9813-AA5EBE35EA15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14029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18D5D5-9040-45F2-90D9-12545A52ED57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4131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DE7F0A-5E09-4794-AD0D-ABEC80AB2C08}" type="slidenum">
              <a:rPr lang="en-US" smtClean="0"/>
              <a:pPr/>
              <a:t>63</a:t>
            </a:fld>
            <a:endParaRPr lang="en-US" smtClean="0"/>
          </a:p>
        </p:txBody>
      </p:sp>
      <p:sp>
        <p:nvSpPr>
          <p:cNvPr id="14233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7D229E-FA58-4E0C-81A4-3E2A9C09AD3B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143363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26547-BC7F-4C94-9B6F-299B008B2836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14438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9FCEF-9A1E-44DE-947A-8EBFFC605531}" type="slidenum">
              <a:rPr lang="en-US" smtClean="0"/>
              <a:pPr/>
              <a:t>66</a:t>
            </a:fld>
            <a:endParaRPr lang="en-US" smtClean="0"/>
          </a:p>
        </p:txBody>
      </p:sp>
      <p:sp>
        <p:nvSpPr>
          <p:cNvPr id="14541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4437A9-BD94-432C-8172-5554622820A0}" type="slidenum">
              <a:rPr lang="en-US" smtClean="0"/>
              <a:pPr/>
              <a:t>67</a:t>
            </a:fld>
            <a:endParaRPr lang="en-US" smtClean="0"/>
          </a:p>
        </p:txBody>
      </p:sp>
      <p:sp>
        <p:nvSpPr>
          <p:cNvPr id="14643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4DACF9-CE1F-4641-BB73-E4CD5FEB1DDE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14745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9A1E48-2D9B-4F7C-B5B4-354216E5C25E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14848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CD0946-1F01-4F92-B307-200CEDBC1504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849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5837D0-2092-480C-B1AF-729BBEE9F682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14950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185FCB-4B1A-4D1E-8864-2626FBCB4555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1505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3E8A56-A994-4B7E-BF65-CEFB5351D66C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15155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1966EE-5ECA-438A-864D-A4FB84DF1D58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1525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4443E8-ED2B-412C-8D31-E271E9986E51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15360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72DAAA-6811-4C09-A4F3-BBB58F226D24}" type="slidenum">
              <a:rPr lang="en-US" smtClean="0"/>
              <a:pPr/>
              <a:t>75</a:t>
            </a:fld>
            <a:endParaRPr lang="en-US" smtClean="0"/>
          </a:p>
        </p:txBody>
      </p:sp>
      <p:sp>
        <p:nvSpPr>
          <p:cNvPr id="15462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F2BB87-2659-474D-B3F0-A4BD6B829E2C}" type="slidenum">
              <a:rPr lang="en-US" smtClean="0"/>
              <a:pPr/>
              <a:t>76</a:t>
            </a:fld>
            <a:endParaRPr lang="en-US" smtClean="0"/>
          </a:p>
        </p:txBody>
      </p:sp>
      <p:sp>
        <p:nvSpPr>
          <p:cNvPr id="1556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70660-0B8F-4BC9-98F5-65896830AA5D}" type="slidenum">
              <a:rPr lang="en-US" smtClean="0"/>
              <a:pPr/>
              <a:t>77</a:t>
            </a:fld>
            <a:endParaRPr lang="en-US" smtClean="0"/>
          </a:p>
        </p:txBody>
      </p:sp>
      <p:sp>
        <p:nvSpPr>
          <p:cNvPr id="1566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CF91BD-4711-410D-AF61-C578788D50BC}" type="slidenum">
              <a:rPr lang="en-US" smtClean="0"/>
              <a:pPr/>
              <a:t>78</a:t>
            </a:fld>
            <a:endParaRPr lang="en-US" smtClean="0"/>
          </a:p>
        </p:txBody>
      </p:sp>
      <p:sp>
        <p:nvSpPr>
          <p:cNvPr id="15769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s-ES_tradnl" smtClean="0">
                <a:latin typeface="Arial" charset="0"/>
              </a:rPr>
              <a:t>No Se encontraron diferencias significativas entre densidades en:</a:t>
            </a:r>
          </a:p>
          <a:p>
            <a:r>
              <a:rPr lang="es-ES_tradnl" smtClean="0">
                <a:latin typeface="Arial" charset="0"/>
              </a:rPr>
              <a:t>Supervivencia, crecimiento, ni FCR,</a:t>
            </a:r>
          </a:p>
          <a:p>
            <a:r>
              <a:rPr lang="es-ES_tradnl" smtClean="0">
                <a:latin typeface="Arial" charset="0"/>
              </a:rPr>
              <a:t>Pero si en Producción por hectárea.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BE9294-71CE-4AA5-B272-8FA6B0EEA394}" type="slidenum">
              <a:rPr lang="en-US" smtClean="0"/>
              <a:pPr/>
              <a:t>79</a:t>
            </a:fld>
            <a:endParaRPr lang="en-US" smtClean="0"/>
          </a:p>
        </p:txBody>
      </p:sp>
      <p:sp>
        <p:nvSpPr>
          <p:cNvPr id="15872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6327FB-6FFF-4E77-B4C9-5D0368316573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86019" name="Rectangle 1026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9AA401-7FBA-4A0D-9626-4766807B7DFD}" type="slidenum">
              <a:rPr lang="en-US" smtClean="0"/>
              <a:pPr/>
              <a:t>80</a:t>
            </a:fld>
            <a:endParaRPr lang="en-US" smtClean="0"/>
          </a:p>
        </p:txBody>
      </p:sp>
      <p:sp>
        <p:nvSpPr>
          <p:cNvPr id="15974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7B70C3-E172-4830-90D0-51C7D1C225A4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16077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49CC61-2244-4CCA-85B2-0887D97DE18B}" type="slidenum">
              <a:rPr lang="en-US" smtClean="0"/>
              <a:pPr/>
              <a:t>82</a:t>
            </a:fld>
            <a:endParaRPr lang="en-US" smtClean="0"/>
          </a:p>
        </p:txBody>
      </p:sp>
      <p:sp>
        <p:nvSpPr>
          <p:cNvPr id="16179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4A6877-E0AB-4FD4-BE92-EC7DBCEB8C55}" type="slidenum">
              <a:rPr lang="en-US" smtClean="0"/>
              <a:pPr/>
              <a:t>83</a:t>
            </a:fld>
            <a:endParaRPr lang="en-US" smtClean="0"/>
          </a:p>
        </p:txBody>
      </p:sp>
      <p:sp>
        <p:nvSpPr>
          <p:cNvPr id="16281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94A83A-C30B-4FDE-8B20-FE5F78E73ABC}" type="slidenum">
              <a:rPr lang="en-US" smtClean="0"/>
              <a:pPr/>
              <a:t>84</a:t>
            </a:fld>
            <a:endParaRPr lang="en-US" smtClean="0"/>
          </a:p>
        </p:txBody>
      </p:sp>
      <p:sp>
        <p:nvSpPr>
          <p:cNvPr id="1638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59CBFC-89D7-4615-B304-31962F447D14}" type="slidenum">
              <a:rPr lang="en-US" smtClean="0"/>
              <a:pPr/>
              <a:t>85</a:t>
            </a:fld>
            <a:endParaRPr lang="en-US" smtClean="0"/>
          </a:p>
        </p:txBody>
      </p:sp>
      <p:sp>
        <p:nvSpPr>
          <p:cNvPr id="164867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98DA14-7A43-4860-BF3C-7E3CDFEA4DA2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87043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_tradnl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8D4AC0B-ADEC-483A-9E2C-79C73C04B4B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96145-0E93-46FA-8825-57575AA52CA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BF9B3-EE0D-4F88-95EB-2C67141BD34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0CBF58-B120-4CE9-9944-F93034FE475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5C588-7FB7-4EF8-B047-F077D92CEA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DC8D6-FA40-48F7-9C8C-540182DCFC5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EBBA2-706C-4F9B-94C0-ECB50DE52AC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36068-DF08-45A7-B8FB-2DA749F6A71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097B9-3957-4621-A083-B12CE65DBF1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B6265-EAFC-4CEF-8A77-704E03BA308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46595-8E37-476F-B0B6-E39AEFA6E56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9DAD2-6C7A-43E2-B66E-9384777410C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C3227-579E-4406-80E5-26E96BB0B53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2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ES"/>
            </a:p>
          </p:txBody>
        </p:sp>
        <p:grpSp>
          <p:nvGrpSpPr>
            <p:cNvPr id="9225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2053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4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5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6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7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8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59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0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1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2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3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4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5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6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7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8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69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0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1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2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3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4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5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6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7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8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79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80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  <p:sp>
            <p:nvSpPr>
              <p:cNvPr id="2081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"/>
              </a:p>
            </p:txBody>
          </p:sp>
        </p:grpSp>
      </p:grpSp>
      <p:sp>
        <p:nvSpPr>
          <p:cNvPr id="9219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84" name="Rectangle 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85" name="Rectangle 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86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F52D372-9DDA-42F8-A1AC-F71314230CE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2087" name="Rectangle 3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0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barcillo@gmail.com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space.espol.edu.ec/browse?type=author&amp;order=ASC&amp;rpp=20&amp;value=Marcillo+Morla%2C+Fabrizio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file:///C:\Documents%20and%20Settings\Administrador\Mis%20documentos\Conferencias%20y%20Articulos\Calculos.xls!ReqAgua!R1C1:R11C7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Gr_fico_de_Microsoft_Office_Excel1.xls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oleObject" Target="file:///C:\Documents%20and%20Settings\Administrador\Mis%20documentos\Conferencias%20y%20Articulos\Alimentacion.xls!Chart1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oleObject" Target="file:///C:\Documents%20and%20Settings\Administrador\Mis%20documentos\Conferencias%20y%20Articulos\Calculos.xls!CostoAireacion!R2C1:R16C3" TargetMode="Externa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file:///C:\Documents%20and%20Settings\Administrador\Mis%20documentos\Conferencias%20y%20Articulos\Calculos.xls!CostoInstalacion!R4C1:R26C4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file:///C:\Documents%20and%20Settings\Administrador\Mis%20documentos\Conferencias%20y%20Articulos\Calculos.xls!CostoInstalacion!R28C1:R47C4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file:///C:\Documents%20and%20Settings\Administrador\Mis%20documentos\Conferencias%20y%20Articulos\Calculos.xls!CostoOperacion!R1C1:R17C5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file:///C:\Documents%20and%20Settings\Administrador\Mis%20documentos\Conferencias%20y%20Articulos\Calculos.xls!CostoOperacion!R19C1:R36C5" TargetMode="Externa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428625"/>
            <a:ext cx="7772400" cy="1676400"/>
          </a:xfrm>
        </p:spPr>
        <p:txBody>
          <a:bodyPr/>
          <a:lstStyle/>
          <a:p>
            <a:pPr eaLnBrk="1" hangingPunct="1"/>
            <a:r>
              <a:rPr lang="es-ES_tradnl" smtClean="0">
                <a:solidFill>
                  <a:srgbClr val="FFFF00"/>
                </a:solidFill>
              </a:rPr>
              <a:t>Cultivo De Camarón Tierra Adentro Con Agua De Pozo Sin Adición De Sal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6400800" cy="838200"/>
          </a:xfrm>
        </p:spPr>
        <p:txBody>
          <a:bodyPr/>
          <a:lstStyle/>
          <a:p>
            <a:pPr algn="l" eaLnBrk="1" hangingPunct="1">
              <a:defRPr/>
            </a:pPr>
            <a:r>
              <a:rPr lang="es-ES_tradnl" dirty="0" smtClean="0"/>
              <a:t>Fabrizio Marcillo </a:t>
            </a:r>
            <a:r>
              <a:rPr lang="es-ES_tradnl" dirty="0" err="1" smtClean="0"/>
              <a:t>Morla</a:t>
            </a:r>
            <a:r>
              <a:rPr lang="es-ES_tradnl" dirty="0" smtClean="0"/>
              <a:t> </a:t>
            </a:r>
            <a:r>
              <a:rPr lang="es-ES_tradnl" dirty="0" err="1" smtClean="0"/>
              <a:t>MBA</a:t>
            </a:r>
            <a:endParaRPr lang="es-ES_tradnl" dirty="0" smtClean="0"/>
          </a:p>
        </p:txBody>
      </p:sp>
      <p:pic>
        <p:nvPicPr>
          <p:cNvPr id="11268" name="Picture 9" descr="Logofimc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2286000"/>
            <a:ext cx="1676400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Text Box 10"/>
          <p:cNvSpPr txBox="1">
            <a:spLocks noChangeArrowheads="1"/>
          </p:cNvSpPr>
          <p:nvPr/>
        </p:nvSpPr>
        <p:spPr bwMode="auto">
          <a:xfrm>
            <a:off x="4932363" y="4960938"/>
            <a:ext cx="2711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4"/>
              </a:rPr>
              <a:t>barcillo@gmail.com</a:t>
            </a:r>
            <a:endParaRPr lang="en-US"/>
          </a:p>
          <a:p>
            <a:r>
              <a:rPr lang="en-US"/>
              <a:t>(593-9) 4194239</a:t>
            </a:r>
          </a:p>
          <a:p>
            <a:endParaRPr lang="es-ES"/>
          </a:p>
        </p:txBody>
      </p:sp>
      <p:pic>
        <p:nvPicPr>
          <p:cNvPr id="11270" name="6 Imagen" descr="espol1-300x299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71688"/>
            <a:ext cx="1792288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772400" cy="1143000"/>
          </a:xfrm>
        </p:spPr>
        <p:txBody>
          <a:bodyPr/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Experiencias En Agua Dulce (2)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90600"/>
            <a:ext cx="7951788" cy="5334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Salinidad: Concentración total de iones.  </a:t>
            </a:r>
            <a:r>
              <a:rPr lang="es-ES_tradnl" sz="2800" b="1" smtClean="0"/>
              <a:t>NO</a:t>
            </a:r>
            <a:r>
              <a:rPr lang="es-ES_tradnl" sz="2800" smtClean="0"/>
              <a:t> concentración de ClNa.</a:t>
            </a:r>
          </a:p>
          <a:p>
            <a:pPr lvl="1" eaLnBrk="1" hangingPunct="1">
              <a:defRPr/>
            </a:pPr>
            <a:r>
              <a:rPr lang="es-ES_tradnl" sz="2800" smtClean="0"/>
              <a:t>Diferenciar Salinidad de Clorinidad.</a:t>
            </a:r>
          </a:p>
          <a:p>
            <a:pPr eaLnBrk="1" hangingPunct="1">
              <a:defRPr/>
            </a:pPr>
            <a:r>
              <a:rPr lang="es-ES_tradnl" sz="2800" smtClean="0"/>
              <a:t>Allen y Scarpa: Sodio necesario para supervivencia de Pls. Dureza alta por si sola no  garantiza alta supervivencia.</a:t>
            </a:r>
          </a:p>
          <a:p>
            <a:pPr eaLnBrk="1" hangingPunct="1">
              <a:defRPr/>
            </a:pPr>
            <a:r>
              <a:rPr lang="es-ES_tradnl" sz="2800" smtClean="0"/>
              <a:t>Boyd (2001): Concentraciones de Potasio de al menos 30 ppm. son necesarias para el cultivo de camarón. </a:t>
            </a:r>
            <a:r>
              <a:rPr lang="es-ES_tradnl" sz="2800" b="1" smtClean="0"/>
              <a:t>????</a:t>
            </a:r>
          </a:p>
          <a:p>
            <a:pPr eaLnBrk="1" hangingPunct="1">
              <a:defRPr/>
            </a:pPr>
            <a:r>
              <a:rPr lang="es-ES_tradnl" sz="2800" smtClean="0"/>
              <a:t>Marcillo (2001): Concentraciones de Potasio de hasta 6 ppm son adecuadas en aguas con baja [Na].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Rangos De Calidad De Agua Recomendados Para Cultivo Camarón? </a:t>
            </a:r>
          </a:p>
        </p:txBody>
      </p:sp>
      <p:graphicFrame>
        <p:nvGraphicFramePr>
          <p:cNvPr id="34914" name="Group 98"/>
          <p:cNvGraphicFramePr>
            <a:graphicFrameLocks noGrp="1"/>
          </p:cNvGraphicFramePr>
          <p:nvPr>
            <p:ph type="tbl" idx="1"/>
          </p:nvPr>
        </p:nvGraphicFramePr>
        <p:xfrm>
          <a:off x="1169988" y="1946275"/>
          <a:ext cx="7772400" cy="4145280"/>
        </p:xfrm>
        <a:graphic>
          <a:graphicData uri="http://schemas.openxmlformats.org/drawingml/2006/table">
            <a:tbl>
              <a:tblPr/>
              <a:tblGrid>
                <a:gridCol w="4697412"/>
                <a:gridCol w="3074988"/>
              </a:tblGrid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Parámetro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Valor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Salinidad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0.5 – 35 ppt..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Cloruros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&gt; 300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Sodio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&gt; 200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Dureza Total como CaCO</a:t>
                      </a:r>
                      <a:r>
                        <a:rPr kumimoji="0" lang="es-EC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</a:t>
                      </a:r>
                      <a:endParaRPr kumimoji="0" lang="es-EC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&gt; 150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Dureza Calcio Como CaCO</a:t>
                      </a:r>
                      <a:r>
                        <a:rPr kumimoji="0" lang="es-EC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</a:t>
                      </a:r>
                      <a:endParaRPr kumimoji="0" lang="es-EC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&gt; 100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Dureza magnesio como CaCO</a:t>
                      </a:r>
                      <a:r>
                        <a:rPr kumimoji="0" lang="es-EC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</a:t>
                      </a:r>
                      <a:endParaRPr kumimoji="0" lang="es-EC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&gt;  50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Alcalinidad Total como CaCO</a:t>
                      </a:r>
                      <a:r>
                        <a:rPr kumimoji="0" lang="es-EC" sz="2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</a:t>
                      </a:r>
                      <a:endParaRPr kumimoji="0" lang="es-EC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C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&gt; 100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440" name="Text Box 99"/>
          <p:cNvSpPr txBox="1">
            <a:spLocks noChangeArrowheads="1"/>
          </p:cNvSpPr>
          <p:nvPr/>
        </p:nvSpPr>
        <p:spPr bwMode="auto">
          <a:xfrm>
            <a:off x="1431925" y="6137275"/>
            <a:ext cx="3382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Van Wyk y Scarpa (1999)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Rangos De Calidad De Agua Para Cultivo Camarón? (1)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143000"/>
            <a:ext cx="83058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Requerimiento de Salinidad (500ppm).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Talvez por si solo no indique nada.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Varios reportes de cultivo de camarón en Ecuador a menor salinidad.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Requerimiento de Cloruro: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Parece ser menor (300 ppm).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76 mg/L? : Al menos 200 mg/L.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Allen y Scarpa (2001): Na</a:t>
            </a:r>
            <a:r>
              <a:rPr lang="es-ES_tradnl" sz="2800" baseline="30000" smtClean="0"/>
              <a:t>+</a:t>
            </a:r>
            <a:r>
              <a:rPr lang="es-ES_tradnl" sz="2800" smtClean="0"/>
              <a:t> es más importante.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Requerimiento de Sodio: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Puede ser menor (200 ppm).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Allen y Scarpa (2001): 84 ppm.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Ecuador: Al menos 69 mg/L.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Rangos De Calidad De Agua Para Cultivo Camarón? (2)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85344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Requerimientos de Potasio: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Boyd (2001): 30 mg/L mínimo.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Productores: Agregando Muriato de Potasio.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No es basado en datos experimentales.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Allen y Scarpa (2001): Mas importante que [K</a:t>
            </a:r>
            <a:r>
              <a:rPr lang="es-ES_tradnl" sz="2800" baseline="30000" smtClean="0"/>
              <a:t>+</a:t>
            </a:r>
            <a:r>
              <a:rPr lang="es-ES_tradnl" sz="2800" smtClean="0"/>
              <a:t>] es relación K</a:t>
            </a:r>
            <a:r>
              <a:rPr lang="es-ES_tradnl" sz="2800" baseline="30000" smtClean="0"/>
              <a:t>+</a:t>
            </a:r>
            <a:r>
              <a:rPr lang="es-ES_tradnl" sz="2800" smtClean="0"/>
              <a:t>: Na</a:t>
            </a:r>
            <a:r>
              <a:rPr lang="es-ES_tradnl" sz="2800" baseline="30000" smtClean="0"/>
              <a:t>+.</a:t>
            </a:r>
            <a:endParaRPr lang="es-ES_tradnl" sz="2800" smtClean="0"/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Al agregar KCl a agua diluida, % sup. decreció.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Alta relación K:Na, disminuye % sup.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Ecuador: 6 mg/L?: Al menos 12 mg/L.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En aguas con bajo K y alto Na, si sirve agregar K.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Hierro:	No tóxico de por sí.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No siempre necesario eliminar.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Características Físico – Químicas Del Agua Pruebas Santa Lucia. </a:t>
            </a:r>
          </a:p>
        </p:txBody>
      </p:sp>
      <p:graphicFrame>
        <p:nvGraphicFramePr>
          <p:cNvPr id="51303" name="Group 103"/>
          <p:cNvGraphicFramePr>
            <a:graphicFrameLocks noGrp="1"/>
          </p:cNvGraphicFramePr>
          <p:nvPr>
            <p:ph type="tbl" idx="1"/>
          </p:nvPr>
        </p:nvGraphicFramePr>
        <p:xfrm>
          <a:off x="381000" y="1905000"/>
          <a:ext cx="8077200" cy="4145280"/>
        </p:xfrm>
        <a:graphic>
          <a:graphicData uri="http://schemas.openxmlformats.org/drawingml/2006/table">
            <a:tbl>
              <a:tblPr/>
              <a:tblGrid>
                <a:gridCol w="2895600"/>
                <a:gridCol w="2590800"/>
                <a:gridCol w="2590800"/>
              </a:tblGrid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Parámetro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Valor Max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Valor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Salinidad (S.D.T.)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1,023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544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Cloruros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  400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200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Sodio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138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69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Potasio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12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7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Dureza 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560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30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0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Dureza Calcio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280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15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0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Alcalinidad Total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280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15</a:t>
                      </a: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0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ppm.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6868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Métodos Determinación Salinidad (1)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1219200"/>
            <a:ext cx="77724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600" smtClean="0"/>
              <a:t>Refractómetro: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600" smtClean="0"/>
              <a:t>Fácil de usar.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600" smtClean="0"/>
              <a:t>Poca precisión en bajas salinidades.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600" smtClean="0"/>
              <a:t>Conductividad: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600" smtClean="0"/>
              <a:t>Rápida y fácil de usar.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600" smtClean="0"/>
              <a:t>Se puede relacionar con buena precisión conductividad con salinidad para una agua dada..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600" smtClean="0"/>
              <a:t>Curva  varía dependiendo de proporción de iones.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600" smtClean="0"/>
              <a:t>No permite comparar aguas con distinta composición iónica (diferentes fuentes).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600" smtClean="0"/>
              <a:t> No dice composición iónica del agua.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915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Métodos Determinación Salinidad (2)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8458200" cy="4765675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600" smtClean="0"/>
              <a:t>Calculo de salinidad con base a cloruros:</a:t>
            </a:r>
          </a:p>
          <a:p>
            <a:pPr lvl="1" eaLnBrk="1" hangingPunct="1">
              <a:defRPr/>
            </a:pPr>
            <a:r>
              <a:rPr lang="es-ES_tradnl" sz="2600" smtClean="0"/>
              <a:t>Salinidad = 1.84 x [Cl].</a:t>
            </a:r>
          </a:p>
          <a:p>
            <a:pPr lvl="1" eaLnBrk="1" hangingPunct="1">
              <a:defRPr/>
            </a:pPr>
            <a:r>
              <a:rPr lang="es-ES_tradnl" sz="2600" smtClean="0"/>
              <a:t>Sirve para agua oceánica que es estable pero no para agua subterránea que varia mucho.</a:t>
            </a:r>
          </a:p>
          <a:p>
            <a:pPr lvl="1" eaLnBrk="1" hangingPunct="1">
              <a:defRPr/>
            </a:pPr>
            <a:r>
              <a:rPr lang="es-ES_tradnl" sz="2600" smtClean="0"/>
              <a:t>Al menos un laboratorio de Prestigio usa este método.</a:t>
            </a:r>
          </a:p>
          <a:p>
            <a:pPr eaLnBrk="1" hangingPunct="1">
              <a:defRPr/>
            </a:pPr>
            <a:r>
              <a:rPr lang="es-ES_tradnl" sz="2600" smtClean="0"/>
              <a:t>Sólidos disueltos totales (TDS):</a:t>
            </a:r>
          </a:p>
          <a:p>
            <a:pPr lvl="1" eaLnBrk="1" hangingPunct="1">
              <a:defRPr/>
            </a:pPr>
            <a:r>
              <a:rPr lang="es-ES_tradnl" sz="2600" smtClean="0"/>
              <a:t>Más preciso.</a:t>
            </a:r>
          </a:p>
          <a:p>
            <a:pPr lvl="1" eaLnBrk="1" hangingPunct="1">
              <a:defRPr/>
            </a:pPr>
            <a:r>
              <a:rPr lang="es-ES_tradnl" sz="2600" smtClean="0"/>
              <a:t>Describe composición iónica del agua.</a:t>
            </a:r>
          </a:p>
          <a:p>
            <a:pPr lvl="1" eaLnBrk="1" hangingPunct="1">
              <a:defRPr/>
            </a:pPr>
            <a:r>
              <a:rPr lang="es-ES_tradnl" sz="2600" smtClean="0"/>
              <a:t>Alto costo: No permite uso rutinario.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915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Métodos Determinación Salinidad (3)</a:t>
            </a:r>
          </a:p>
        </p:txBody>
      </p:sp>
      <p:sp>
        <p:nvSpPr>
          <p:cNvPr id="1095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69988" y="1600200"/>
            <a:ext cx="7772400" cy="4460875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600" smtClean="0"/>
              <a:t>Para que determinar salinidad?</a:t>
            </a:r>
          </a:p>
          <a:p>
            <a:pPr lvl="1" eaLnBrk="1" hangingPunct="1">
              <a:defRPr/>
            </a:pPr>
            <a:r>
              <a:rPr lang="es-ES_tradnl" sz="2600" smtClean="0"/>
              <a:t>El termino salinidad es un termino oceanográfico.</a:t>
            </a:r>
          </a:p>
          <a:p>
            <a:pPr lvl="1" eaLnBrk="1" hangingPunct="1">
              <a:defRPr/>
            </a:pPr>
            <a:r>
              <a:rPr lang="es-ES_tradnl" sz="2600" smtClean="0"/>
              <a:t>Aquí nos interesa la composición del agua en cada uno de sus iones y posiblemente sus proporciones .</a:t>
            </a:r>
          </a:p>
          <a:p>
            <a:pPr lvl="1" eaLnBrk="1" hangingPunct="1">
              <a:defRPr/>
            </a:pPr>
            <a:r>
              <a:rPr lang="es-ES_tradnl" sz="2600" smtClean="0"/>
              <a:t>No se sabe los requerimientos específicos de salinidad y todos los iones para </a:t>
            </a:r>
            <a:r>
              <a:rPr lang="es-ES_tradnl" sz="2600" i="1" smtClean="0"/>
              <a:t>P. vannamei.</a:t>
            </a:r>
            <a:endParaRPr lang="es-ES_tradnl" sz="2600" smtClean="0"/>
          </a:p>
          <a:p>
            <a:pPr eaLnBrk="1" hangingPunct="1">
              <a:defRPr/>
            </a:pPr>
            <a:r>
              <a:rPr lang="es-ES_tradnl" sz="2600" smtClean="0"/>
              <a:t>Usar SDT para evaluar un agua y luego conductividad para medir las variaciones de dicha agua por evaporación y/o dilución por lluvia puede ser un buen método.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14400" y="-3048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Factores Ambientales (1)</a:t>
            </a:r>
          </a:p>
        </p:txBody>
      </p:sp>
      <p:sp>
        <p:nvSpPr>
          <p:cNvPr id="10137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582613" y="457200"/>
            <a:ext cx="8332787" cy="6019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Agua “Dulce” es un término algo subjetivo.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INEN: Agua Potable hasta 1,000 mg/L SDT (1 ppt).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Güitig: SDT: 650 ppm.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Agua usada en agricultura llega a  mas de 2 ppt.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Mas se usa en cultivo de arroz.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400" smtClean="0"/>
              <a:t>Ley permite solo hasta 1.5 ppt.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SAR: Radio de absorción de Sodio: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Idoneidad de Agua para cultivo agrícola y su potencial de salinización  del suelo.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400" smtClean="0"/>
              <a:t>2-7 Sin Efectos Nocivos.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400" smtClean="0"/>
              <a:t>8-17 Efectos en especies sensitivas.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Calidad de Agua Experimento Santa Lucia: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400" smtClean="0"/>
              <a:t>Camaronera : SDT: 1,023 ppm, SAR: 3.59.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400" smtClean="0"/>
              <a:t>Arrocera Vecina: SDT : 957 ppm, SAR: 6.12.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2286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Factores Ambientales (2)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838200"/>
            <a:ext cx="85344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Salinización mayor en Agricultura que en Acuicultura: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Menor volumen de agua por área.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Evapotranspiración aumenta salinización.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Análisis suelo Experimento: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Piscina: SAR: 6.53, Cl: 500 ppm, Na: 295 ppm.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Arrocera: SAR: 12.7, Cl: 1,000 ppm, Na: 577 ppm.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Consumo de agua menor en acuicultura que en agricultura.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Recirculación: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Mayor Salinización de Agua</a:t>
            </a:r>
            <a:r>
              <a:rPr lang="es-ES_tradnl" sz="2800" b="1" smtClean="0"/>
              <a:t>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Podría salinizar agua “dulce”</a:t>
            </a:r>
            <a:r>
              <a:rPr lang="es-ES_tradnl" sz="2800" b="1" smtClean="0"/>
              <a:t>?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>
          <a:xfrm>
            <a:off x="1228725" y="0"/>
            <a:ext cx="7772400" cy="1143000"/>
          </a:xfrm>
        </p:spPr>
        <p:txBody>
          <a:bodyPr/>
          <a:lstStyle/>
          <a:p>
            <a:pPr algn="r"/>
            <a:r>
              <a:rPr lang="en-US" dirty="0" err="1" smtClean="0">
                <a:solidFill>
                  <a:srgbClr val="FFFF00"/>
                </a:solidFill>
              </a:rPr>
              <a:t>Fabrizio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Marcillo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Morla</a:t>
            </a:r>
            <a:endParaRPr lang="es-US" dirty="0" smtClean="0">
              <a:solidFill>
                <a:srgbClr val="FFFF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69988" y="928688"/>
            <a:ext cx="7772400" cy="4114800"/>
          </a:xfrm>
        </p:spPr>
        <p:txBody>
          <a:bodyPr/>
          <a:lstStyle/>
          <a:p>
            <a:pPr algn="r">
              <a:buClr>
                <a:srgbClr val="FF0000"/>
              </a:buClr>
              <a:defRPr/>
            </a:pPr>
            <a:r>
              <a:rPr lang="es-EC" dirty="0" smtClean="0"/>
              <a:t>Guayaquil, 1966.</a:t>
            </a:r>
          </a:p>
          <a:p>
            <a:pPr algn="r">
              <a:buClr>
                <a:srgbClr val="FF0000"/>
              </a:buClr>
              <a:defRPr/>
            </a:pPr>
            <a:r>
              <a:rPr lang="es-EC" dirty="0" err="1" smtClean="0"/>
              <a:t>BSc.</a:t>
            </a:r>
            <a:r>
              <a:rPr lang="es-EC" dirty="0" smtClean="0"/>
              <a:t> Acuicultura. (ESPOL 1991).</a:t>
            </a:r>
          </a:p>
          <a:p>
            <a:pPr algn="r">
              <a:buClr>
                <a:srgbClr val="FF0000"/>
              </a:buClr>
              <a:defRPr/>
            </a:pPr>
            <a:r>
              <a:rPr lang="es-EC" dirty="0" smtClean="0"/>
              <a:t>Magister en Administración de Empresas. (ESPOL, 1996).</a:t>
            </a:r>
          </a:p>
          <a:p>
            <a:pPr algn="r">
              <a:buClr>
                <a:srgbClr val="FF0000"/>
              </a:buClr>
              <a:defRPr/>
            </a:pPr>
            <a:r>
              <a:rPr lang="es-EC" dirty="0" smtClean="0"/>
              <a:t>Profesor ESPOL desde el 2001.</a:t>
            </a:r>
          </a:p>
          <a:p>
            <a:pPr algn="r">
              <a:buClr>
                <a:srgbClr val="FF0000"/>
              </a:buClr>
              <a:defRPr/>
            </a:pPr>
            <a:r>
              <a:rPr lang="es-EC" dirty="0" smtClean="0"/>
              <a:t>20 años experiencia profesional: </a:t>
            </a:r>
          </a:p>
          <a:p>
            <a:pPr lvl="1" algn="r">
              <a:buClr>
                <a:srgbClr val="FFFF00"/>
              </a:buClr>
              <a:defRPr/>
            </a:pPr>
            <a:r>
              <a:rPr lang="es-EC" sz="2800" dirty="0" smtClean="0"/>
              <a:t>Producción.</a:t>
            </a:r>
          </a:p>
          <a:p>
            <a:pPr lvl="1" algn="r">
              <a:buClr>
                <a:srgbClr val="FFFF00"/>
              </a:buClr>
              <a:defRPr/>
            </a:pPr>
            <a:r>
              <a:rPr lang="es-EC" sz="2800" dirty="0" smtClean="0"/>
              <a:t>Administración.</a:t>
            </a:r>
          </a:p>
          <a:p>
            <a:pPr lvl="1" algn="r">
              <a:buClr>
                <a:srgbClr val="FFFF00"/>
              </a:buClr>
              <a:defRPr/>
            </a:pPr>
            <a:r>
              <a:rPr lang="es-EC" sz="2800" dirty="0" smtClean="0"/>
              <a:t>Finanzas.</a:t>
            </a:r>
          </a:p>
          <a:p>
            <a:pPr lvl="1" algn="r">
              <a:buClr>
                <a:srgbClr val="FFFF00"/>
              </a:buClr>
              <a:defRPr/>
            </a:pPr>
            <a:r>
              <a:rPr lang="es-EC" sz="2800" dirty="0" smtClean="0"/>
              <a:t>Investigación.</a:t>
            </a:r>
          </a:p>
          <a:p>
            <a:pPr lvl="1" algn="r">
              <a:buClr>
                <a:srgbClr val="FFFF00"/>
              </a:buClr>
              <a:defRPr/>
            </a:pPr>
            <a:r>
              <a:rPr lang="es-EC" sz="2800" dirty="0" smtClean="0"/>
              <a:t>Consultorías.</a:t>
            </a:r>
          </a:p>
        </p:txBody>
      </p:sp>
      <p:pic>
        <p:nvPicPr>
          <p:cNvPr id="8196" name="Picture 3" descr="Yop por ti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571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357188" y="5670550"/>
            <a:ext cx="45720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es-US" dirty="0">
                <a:latin typeface="+mn-lt"/>
                <a:hlinkClick r:id="rId4"/>
              </a:rPr>
              <a:t>Otras Publicaciones del mismo autor en Repositorio ESPOL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3048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Aplicar Sal ?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838200"/>
            <a:ext cx="8332788" cy="5715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Al inicio Inland se pensó: Sal Necesaria.</a:t>
            </a:r>
          </a:p>
          <a:p>
            <a:pPr lvl="1" eaLnBrk="1" hangingPunct="1">
              <a:defRPr/>
            </a:pPr>
            <a:r>
              <a:rPr lang="es-ES_tradnl" sz="2400" smtClean="0"/>
              <a:t>Pruebas Reilan (2001): No diferencias Significativas.</a:t>
            </a:r>
          </a:p>
          <a:p>
            <a:pPr lvl="1" eaLnBrk="1" hangingPunct="1">
              <a:defRPr/>
            </a:pPr>
            <a:r>
              <a:rPr lang="es-ES_tradnl" sz="2400" smtClean="0"/>
              <a:t>Otras experiencias(2002): Cultivos en aguas mas dulces.</a:t>
            </a:r>
          </a:p>
          <a:p>
            <a:pPr eaLnBrk="1" hangingPunct="1">
              <a:defRPr/>
            </a:pPr>
            <a:r>
              <a:rPr lang="es-ES_tradnl" sz="2800" smtClean="0"/>
              <a:t>Uso sal en zonas agrícolas es malo para Ambiente.</a:t>
            </a:r>
          </a:p>
          <a:p>
            <a:pPr eaLnBrk="1" hangingPunct="1">
              <a:defRPr/>
            </a:pPr>
            <a:r>
              <a:rPr lang="es-ES_tradnl" sz="2800" smtClean="0"/>
              <a:t>Sal o salmuera: costo directo altísimo (&gt;1,000$/Ha).</a:t>
            </a:r>
          </a:p>
          <a:p>
            <a:pPr eaLnBrk="1" hangingPunct="1">
              <a:defRPr/>
            </a:pPr>
            <a:r>
              <a:rPr lang="es-ES_tradnl" sz="2800" smtClean="0"/>
              <a:t>Costo legal por uso de sal es alto:</a:t>
            </a:r>
          </a:p>
          <a:p>
            <a:pPr lvl="1" eaLnBrk="1" hangingPunct="1">
              <a:defRPr/>
            </a:pPr>
            <a:r>
              <a:rPr lang="es-ES_tradnl" sz="2400" smtClean="0"/>
              <a:t>Medidas de prevención por uso.</a:t>
            </a:r>
          </a:p>
          <a:p>
            <a:pPr lvl="1" eaLnBrk="1" hangingPunct="1">
              <a:defRPr/>
            </a:pPr>
            <a:r>
              <a:rPr lang="es-ES_tradnl" sz="2400" smtClean="0"/>
              <a:t>Costo a los que no la usan: Imagen Camarón = Sal.</a:t>
            </a:r>
          </a:p>
          <a:p>
            <a:pPr eaLnBrk="1" hangingPunct="1">
              <a:defRPr/>
            </a:pPr>
            <a:r>
              <a:rPr lang="es-ES_tradnl" sz="2800" smtClean="0"/>
              <a:t>Ciertas aguas en algunas zonas no permiten cultivo de camarón sin aplicación de sal:</a:t>
            </a:r>
          </a:p>
          <a:p>
            <a:pPr lvl="1" eaLnBrk="1" hangingPunct="1">
              <a:defRPr/>
            </a:pPr>
            <a:r>
              <a:rPr lang="es-ES_tradnl" sz="2400" smtClean="0"/>
              <a:t>Ver si aplicación de Cales o Muriato de Potasio permite.</a:t>
            </a:r>
          </a:p>
          <a:p>
            <a:pPr lvl="1" eaLnBrk="1" hangingPunct="1">
              <a:defRPr/>
            </a:pPr>
            <a:r>
              <a:rPr lang="es-ES_tradnl" sz="2400" smtClean="0"/>
              <a:t>Mas </a:t>
            </a:r>
            <a:r>
              <a:rPr lang="es-ES_tradnl" sz="2400" b="1" smtClean="0"/>
              <a:t>RENTABLE</a:t>
            </a:r>
            <a:r>
              <a:rPr lang="es-ES_tradnl" sz="2400" smtClean="0"/>
              <a:t> es buscar otro sitio.</a:t>
            </a:r>
          </a:p>
          <a:p>
            <a:pPr eaLnBrk="1" hangingPunct="1">
              <a:defRPr/>
            </a:pPr>
            <a:endParaRPr lang="es-ES_tradnl" sz="240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Cantidad De Agua (1)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38200"/>
            <a:ext cx="8027988" cy="5222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No solo calidad de agua es importante, tanto o mas es la cantidad.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De Bortolli (2000): </a:t>
            </a:r>
            <a:r>
              <a:rPr lang="es-ES_tradnl" sz="2800" smtClean="0"/>
              <a:t>“El único Camarón que se cultiva sin agua se llama </a:t>
            </a:r>
            <a:r>
              <a:rPr lang="es-ES_tradnl" sz="2800" b="1" smtClean="0">
                <a:solidFill>
                  <a:srgbClr val="FFFF00"/>
                </a:solidFill>
              </a:rPr>
              <a:t>grillo</a:t>
            </a:r>
            <a:r>
              <a:rPr lang="es-ES_tradnl" sz="2800" smtClean="0"/>
              <a:t>”.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Principal limitante cantidad agua: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Estación bombeo tradicional: características de bomba.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Tierra Adentro: Características de acuífero que  no podemos ver.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Importante hacer estudio previo acuífero y correcta perforación de pozo/ elección de bomba.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Perder Pozo en medio ciclo muy riesgoso.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Cantidad De Agua (2)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38200"/>
            <a:ext cx="8027988" cy="1524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Cantidad de agua necesaria función de volumen de piscinas  / duración ciclo + evaporación + filtración.</a:t>
            </a:r>
          </a:p>
          <a:p>
            <a:pPr lvl="1" eaLnBrk="1" hangingPunct="1">
              <a:defRPr/>
            </a:pPr>
            <a:r>
              <a:rPr lang="es-ES_tradnl" sz="2800" smtClean="0"/>
              <a:t>Ejemplo: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509588" y="2362200"/>
          <a:ext cx="8634412" cy="3287713"/>
        </p:xfrm>
        <a:graphic>
          <a:graphicData uri="http://schemas.openxmlformats.org/presentationml/2006/ole">
            <p:oleObj spid="_x0000_s1026" name="Worksheet" r:id="rId4" imgW="4715372" imgH="1791182" progId="Excel.Sheet.8">
              <p:link updateAutomatic="1"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762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Distribución De Agua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38200"/>
            <a:ext cx="81534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Canal tierra abierto: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Menor costo, No necesita rebombeo, Oxigenación agua.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Posible alta perdida filtración / evaporación, Necesita desyerbarse.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Canal impermeable abierto: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No necesita rebombeo, Oxigenación agua, Poca o ninguna perdida.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Costo instalación medio alto. Peligro roturas?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Tubería: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Poca o ninguna perdida.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Mayor costo instalación, Necesidad de rebombeo / bomba mayor, No oxigenación.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Cultivo Tierra Adentro: Porque?</a:t>
            </a:r>
          </a:p>
        </p:txBody>
      </p:sp>
      <p:sp>
        <p:nvSpPr>
          <p:cNvPr id="14745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58813" y="1219200"/>
            <a:ext cx="8332787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Fuentes de agua libre de patógenos + semilla libre de patógenos + bioseguridad permiten prevenir enfermedades infecciosas.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Calidad de algunas aguas no afecta negativamente supervivencia y crecimiento.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Temperatura mayor en algunas zonas permite mayor crecimiento. Posible mejor resistencia enfermedades?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Cultivo tierra adentro sin semilla libre de patógenos y sin bioseguridad o con agua de calidad inadecuada no tiene sentido.(?).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b="1" smtClean="0">
                <a:solidFill>
                  <a:srgbClr val="FFFF00"/>
                </a:solidFill>
              </a:rPr>
              <a:t>SI Hay WSSV</a:t>
            </a:r>
            <a:r>
              <a:rPr lang="es-ES_tradnl" sz="2800" smtClean="0"/>
              <a:t> y mortalidades en camaroneras tierra adentro.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1524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Cultivo Intensivo, Porque?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990600"/>
            <a:ext cx="77724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No todas las camaroneras tierra adentro deben de ser intensivas.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Razones por la que la mayoría los son: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Alto costo y poca disponibilidad de agua y tierra.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Mejor absorción de costos fijos.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Bioseguridad es mas fácil en sistemas pequeños.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Alto costo de sales???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Si los otros lo hacen así, ha de ser por algo?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Tamaño De Piscinas?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8305800" cy="52228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No </a:t>
            </a:r>
            <a:r>
              <a:rPr lang="es-ES_tradnl" sz="2800" b="1" u="sng" smtClean="0"/>
              <a:t>necesariamente</a:t>
            </a:r>
            <a:r>
              <a:rPr lang="es-ES_tradnl" sz="2800" smtClean="0"/>
              <a:t> muy pequeñas.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Piscinas pequeñas: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Menor riesgo individual.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Mejor circulación de agua?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Mayor posibilidad de manejo?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Infraestructura disponible.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 mayor tamaño de piscina: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Menor costo de construcción.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Menor costo de equipamiento.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Menor costo de manejo.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Personalmente creo: 1 – 2 has.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04800"/>
            <a:ext cx="7772400" cy="1143000"/>
          </a:xfrm>
        </p:spPr>
        <p:txBody>
          <a:bodyPr/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Experiencia Extranjera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8534400" cy="6400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Gran énfasis se ha hecho en las conferencias pasadas en la técnica extranjera.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Asia: Especie, ambiente, y economía diferente.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Whitis, G. (2001): “ Totalidad de industria de camarón marino en USA es de 1,200 Has, con solo un 16% (200Has) tierra adentro”.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Ecuador (2002): &gt;600 Has cultivo tierra adentro.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En solo 2 años se ha adelantado mucho en desarrollo de técnica propia.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Industria de apoyo y Experiencia: Ventaja Competitiva a Ecuador para desarrollo de nueva tecnología.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Tecnología “Nueva” es poca (10%), resto es lo mismo que en cultivo tradicional o modificación de eso.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Selectivos en técnica a importar: Usar lo bueno.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1524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Preparación Piscinas Pruebas</a:t>
            </a:r>
          </a:p>
        </p:txBody>
      </p:sp>
      <p:graphicFrame>
        <p:nvGraphicFramePr>
          <p:cNvPr id="66608" name="Group 48"/>
          <p:cNvGraphicFramePr>
            <a:graphicFrameLocks noGrp="1"/>
          </p:cNvGraphicFramePr>
          <p:nvPr>
            <p:ph type="tbl" idx="1"/>
          </p:nvPr>
        </p:nvGraphicFramePr>
        <p:xfrm>
          <a:off x="1143000" y="914400"/>
          <a:ext cx="7772400" cy="5425440"/>
        </p:xfrm>
        <a:graphic>
          <a:graphicData uri="http://schemas.openxmlformats.org/drawingml/2006/table">
            <a:tbl>
              <a:tblPr/>
              <a:tblGrid>
                <a:gridCol w="2590800"/>
                <a:gridCol w="2590800"/>
                <a:gridCol w="2590800"/>
              </a:tblGrid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1er Grupo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2o y 3er Grupo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Cortada Maleza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Fangueada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Directa con maleza larga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Después de Cortar Maleza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Cloro en pozas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Aplicación de Diesel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Después de llenado, intermitente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Desde inicio de llenado, todos los días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Filtrado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Si, Malla Roja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Fertilización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12Kg DAP /Ha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12Kg DAP /Ha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Espera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 Semanas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 Semana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Chapuletes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838200"/>
            <a:ext cx="7772400" cy="5222875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Ninfas de chapuletes (Orden Odonatos) son fieros depredadores de larvas de camarón.</a:t>
            </a:r>
          </a:p>
          <a:p>
            <a:pPr eaLnBrk="1" hangingPunct="1">
              <a:defRPr/>
            </a:pPr>
            <a:r>
              <a:rPr lang="es-ES_tradnl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 Ninfa de chapuletes puede comer hasta 60 Pls por día en condiciones controladas. </a:t>
            </a:r>
          </a:p>
          <a:p>
            <a:pPr eaLnBrk="1" hangingPunct="1">
              <a:defRPr/>
            </a:pPr>
            <a:r>
              <a:rPr lang="es-ES_tradnl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Diesel no mata ninfa pero disminuye significativamente (p=0.05) puesta de huevos cuando es aplicado correctamente.</a:t>
            </a:r>
          </a:p>
          <a:p>
            <a:pPr eaLnBrk="1" hangingPunct="1">
              <a:defRPr/>
            </a:pPr>
            <a:r>
              <a:rPr lang="es-ES_tradnl" smtClean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 piensa que una vez que larva crece ya no es presa fácil de chapulete.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762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Protocolo Preparación Piscinas</a:t>
            </a:r>
          </a:p>
        </p:txBody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38200"/>
            <a:ext cx="8104188" cy="5222875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Sellado de compuertas.</a:t>
            </a:r>
          </a:p>
          <a:p>
            <a:pPr eaLnBrk="1" hangingPunct="1">
              <a:defRPr/>
            </a:pPr>
            <a:r>
              <a:rPr lang="es-ES_tradnl" sz="2800" smtClean="0"/>
              <a:t>Cortado maleza.</a:t>
            </a:r>
          </a:p>
          <a:p>
            <a:pPr eaLnBrk="1" hangingPunct="1">
              <a:defRPr/>
            </a:pPr>
            <a:r>
              <a:rPr lang="es-ES_tradnl" sz="2800" smtClean="0"/>
              <a:t>Clorinada.</a:t>
            </a:r>
          </a:p>
          <a:p>
            <a:pPr eaLnBrk="1" hangingPunct="1">
              <a:defRPr/>
            </a:pPr>
            <a:r>
              <a:rPr lang="es-ES_tradnl" sz="2800" smtClean="0"/>
              <a:t>Fangueada.</a:t>
            </a:r>
          </a:p>
          <a:p>
            <a:pPr eaLnBrk="1" hangingPunct="1">
              <a:defRPr/>
            </a:pPr>
            <a:r>
              <a:rPr lang="es-ES_tradnl" sz="2800" smtClean="0"/>
              <a:t>Diesel.</a:t>
            </a:r>
          </a:p>
          <a:p>
            <a:pPr eaLnBrk="1" hangingPunct="1">
              <a:defRPr/>
            </a:pPr>
            <a:r>
              <a:rPr lang="es-ES_tradnl" sz="2800" smtClean="0"/>
              <a:t>Filtrado.</a:t>
            </a:r>
          </a:p>
          <a:p>
            <a:pPr eaLnBrk="1" hangingPunct="1">
              <a:defRPr/>
            </a:pPr>
            <a:r>
              <a:rPr lang="es-ES_tradnl" sz="2800" smtClean="0"/>
              <a:t>Fertilización.</a:t>
            </a:r>
          </a:p>
          <a:p>
            <a:pPr lvl="1" eaLnBrk="1" hangingPunct="1">
              <a:defRPr/>
            </a:pPr>
            <a:r>
              <a:rPr lang="es-ES_tradnl" sz="2800" smtClean="0"/>
              <a:t>Inorgánica: DAP: 16 </a:t>
            </a:r>
            <a:r>
              <a:rPr lang="en-US" sz="2800" smtClean="0"/>
              <a:t>k</a:t>
            </a:r>
            <a:r>
              <a:rPr lang="es-ES_tradnl" sz="2800" smtClean="0"/>
              <a:t>g/Ha; UREA: 30 kg/Ha.</a:t>
            </a:r>
          </a:p>
          <a:p>
            <a:pPr lvl="1" eaLnBrk="1" hangingPunct="1">
              <a:defRPr/>
            </a:pPr>
            <a:r>
              <a:rPr lang="es-ES_tradnl" sz="2800" smtClean="0"/>
              <a:t>Orgánica : Polvillo: 50kg/Ha; Melaza: </a:t>
            </a:r>
            <a:r>
              <a:rPr lang="en-US" sz="2800" smtClean="0"/>
              <a:t>20</a:t>
            </a:r>
            <a:r>
              <a:rPr lang="es-ES_tradnl" sz="2800" smtClean="0"/>
              <a:t> </a:t>
            </a:r>
            <a:r>
              <a:rPr lang="en-US" sz="2800" smtClean="0"/>
              <a:t>k</a:t>
            </a:r>
            <a:r>
              <a:rPr lang="es-ES_tradnl" sz="2800" smtClean="0"/>
              <a:t>g/Ha.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4582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Compra Y Transporte Larva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90600"/>
            <a:ext cx="8382000" cy="5486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Pl de </a:t>
            </a:r>
            <a:r>
              <a:rPr lang="es-ES_tradnl" sz="2800" smtClean="0"/>
              <a:t>Laboratorio</a:t>
            </a:r>
            <a:r>
              <a:rPr lang="en-US" sz="2800" smtClean="0"/>
              <a:t>:</a:t>
            </a:r>
            <a:r>
              <a:rPr lang="es-ES_tradnl" sz="2800" smtClean="0"/>
              <a:t> Nauplio Maduración Líneas Seleccionadas: </a:t>
            </a:r>
          </a:p>
          <a:p>
            <a:pPr lvl="1" eaLnBrk="1" hangingPunct="1">
              <a:defRPr/>
            </a:pPr>
            <a:r>
              <a:rPr lang="es-ES_tradnl" sz="2800" smtClean="0"/>
              <a:t>Mejor crecimiento.</a:t>
            </a:r>
          </a:p>
          <a:p>
            <a:pPr eaLnBrk="1" hangingPunct="1">
              <a:defRPr/>
            </a:pPr>
            <a:r>
              <a:rPr lang="es-ES_tradnl" sz="2800" smtClean="0"/>
              <a:t>Negativo WSSV por PCR. (</a:t>
            </a:r>
            <a:r>
              <a:rPr lang="es-ES_tradnl" sz="2800" b="1" smtClean="0"/>
              <a:t>??</a:t>
            </a:r>
            <a:r>
              <a:rPr lang="es-ES_tradnl" sz="2800" smtClean="0"/>
              <a:t>).</a:t>
            </a:r>
          </a:p>
          <a:p>
            <a:pPr eaLnBrk="1" hangingPunct="1">
              <a:defRPr/>
            </a:pPr>
            <a:r>
              <a:rPr lang="es-ES_tradnl" sz="2800" smtClean="0"/>
              <a:t>Pl 12 - 35. PL muy grande (&gt;20) no mejoró resultados (p=0.05). Y es mas complicada por logística.</a:t>
            </a:r>
          </a:p>
          <a:p>
            <a:pPr eaLnBrk="1" hangingPunct="1">
              <a:defRPr/>
            </a:pPr>
            <a:r>
              <a:rPr lang="es-ES_tradnl" sz="2800" smtClean="0"/>
              <a:t>Se esta usando Pl 14-16.</a:t>
            </a:r>
          </a:p>
          <a:p>
            <a:pPr eaLnBrk="1" hangingPunct="1">
              <a:defRPr/>
            </a:pPr>
            <a:r>
              <a:rPr lang="es-ES_tradnl" sz="2800" smtClean="0"/>
              <a:t>Prueba Stress (PL10) 35-0-35. %Sup.. &gt; 80%.</a:t>
            </a:r>
          </a:p>
          <a:p>
            <a:pPr eaLnBrk="1" hangingPunct="1">
              <a:defRPr/>
            </a:pPr>
            <a:r>
              <a:rPr lang="es-ES_tradnl" sz="2800" smtClean="0"/>
              <a:t>Desarrollo Branquial Completo.</a:t>
            </a:r>
          </a:p>
          <a:p>
            <a:pPr eaLnBrk="1" hangingPunct="1">
              <a:defRPr/>
            </a:pPr>
            <a:r>
              <a:rPr lang="es-ES_tradnl" sz="2800" smtClean="0"/>
              <a:t>Salinidad 4-5 ppt, Temp. : 23</a:t>
            </a:r>
            <a:r>
              <a:rPr lang="es-ES_tradnl" sz="2800" smtClean="0">
                <a:effectLst/>
              </a:rPr>
              <a:t>°C, Densidad 660 Pls/ L.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2286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Compra Larva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762000"/>
            <a:ext cx="8180388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Tamaño: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Desarrollo branquias / pruebas estrés.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Pls muy grandes (&gt;PL20).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problemas transporte.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s-ES_tradnl" sz="2800" smtClean="0"/>
              <a:t>Supervivencia.</a:t>
            </a:r>
          </a:p>
          <a:p>
            <a:pPr lvl="3" eaLnBrk="1" hangingPunct="1">
              <a:lnSpc>
                <a:spcPct val="90000"/>
              </a:lnSpc>
              <a:defRPr/>
            </a:pPr>
            <a:r>
              <a:rPr lang="es-ES_tradnl" sz="2800" smtClean="0"/>
              <a:t>Costo.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Diferencia en crecimiento y supervivencia no significativa (p=0.05).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Libre Patógenos: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PCR: Suficiente?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Hay larva 100% segura libre de WSSV en país?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Considero Yo mayor problema.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1524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Aclimatación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838200"/>
            <a:ext cx="80010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Si salinidad es muy baja espere del 5 – 15 % mortalidad aclimatación y transporte.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Prepare cama de agua a misma salinidad para recibir larvas. Densidades de recepción muy altas pueden disminuir supervivencia.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Recuerde que aunque larva llega a la misma salinidad es necesario aclimatar por diferencias en composición iónica, pH, temperatura, etc.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Fuente de agua importante: calidad / flujo.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Tome mismas precauciones que siempre tomó.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Mayor tiempo de aclimatación no es necesariamente mejor: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Mortalidad por canibalismo / hacinamiento.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609600"/>
            <a:ext cx="7620000" cy="16002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Preparación Cama De Agua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9916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Siembra De Larva En Tanques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Cultivo Camarón Tierra Adentro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371600"/>
            <a:ext cx="7772400" cy="46894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Tailandia 87: al menos 1 Cultivo tierra adentro con salmuera + agua de pozo.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Tailandia 90’s: Salmuera + agua de pozo (5ppt) para evitar WSSV.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Alabama 01 : Productores </a:t>
            </a:r>
            <a:r>
              <a:rPr lang="es-ES_tradnl" sz="2800" i="1" smtClean="0"/>
              <a:t>I. punctatus</a:t>
            </a:r>
            <a:r>
              <a:rPr lang="es-ES_tradnl" sz="2800" smtClean="0"/>
              <a:t> : probaron cultivo camarón con agua de 2-5 ppt.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Florida (Harbor Branch): Cultivo exitoso de </a:t>
            </a:r>
            <a:r>
              <a:rPr lang="es-ES_tradnl" sz="2800" i="1" smtClean="0"/>
              <a:t>P. vannamei</a:t>
            </a:r>
            <a:r>
              <a:rPr lang="es-ES_tradnl" sz="2800" smtClean="0"/>
              <a:t> con </a:t>
            </a:r>
            <a:r>
              <a:rPr lang="es-ES_tradnl" sz="2800" b="1" smtClean="0"/>
              <a:t>agua dulce</a:t>
            </a:r>
            <a:r>
              <a:rPr lang="es-ES_tradnl" sz="2800" smtClean="0"/>
              <a:t> (0.5ppt / 300ppm Cl</a:t>
            </a:r>
            <a:r>
              <a:rPr lang="es-ES_tradnl" sz="2800" baseline="30000" smtClean="0"/>
              <a:t>-</a:t>
            </a:r>
            <a:r>
              <a:rPr lang="es-ES_tradnl" sz="2800" smtClean="0"/>
              <a:t>) en sistemas de raceway techados.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Arizona: Cultivo de camarón en desierto. Efluentes usados para irrigar cultivos agrícolas.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Velocidad De Aclimatación</a:t>
            </a:r>
          </a:p>
        </p:txBody>
      </p:sp>
      <p:graphicFrame>
        <p:nvGraphicFramePr>
          <p:cNvPr id="69674" name="Group 42"/>
          <p:cNvGraphicFramePr>
            <a:graphicFrameLocks noGrp="1"/>
          </p:cNvGraphicFramePr>
          <p:nvPr>
            <p:ph type="tbl" idx="1"/>
          </p:nvPr>
        </p:nvGraphicFramePr>
        <p:xfrm>
          <a:off x="1169988" y="1447800"/>
          <a:ext cx="7772400" cy="4114801"/>
        </p:xfrm>
        <a:graphic>
          <a:graphicData uri="http://schemas.openxmlformats.org/drawingml/2006/table">
            <a:tbl>
              <a:tblPr/>
              <a:tblGrid>
                <a:gridCol w="2590800"/>
                <a:gridCol w="3325812"/>
                <a:gridCol w="1855788"/>
              </a:tblGrid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Rango Salinidad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Tiempo para Cambio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Ppt / Hora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32-16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16 - 8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 8 - 4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0.5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 4- 2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0.25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  2- 1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0.125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1 - 0.5 ppt.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8 horas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0.063 ppt.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0997" name="Text Box 43"/>
          <p:cNvSpPr txBox="1">
            <a:spLocks noChangeArrowheads="1"/>
          </p:cNvSpPr>
          <p:nvPr/>
        </p:nvSpPr>
        <p:spPr bwMode="auto">
          <a:xfrm>
            <a:off x="1431925" y="5867400"/>
            <a:ext cx="224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/>
              <a:t>Van Wyk (1999)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2286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Siembra De Piscinas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609600"/>
            <a:ext cx="7745412" cy="60960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Siembra directa:</a:t>
            </a:r>
          </a:p>
          <a:p>
            <a:pPr lvl="1" eaLnBrk="1" hangingPunct="1">
              <a:defRPr/>
            </a:pPr>
            <a:r>
              <a:rPr lang="es-ES_tradnl" sz="2800" smtClean="0"/>
              <a:t>Menor costo por larva.</a:t>
            </a:r>
          </a:p>
          <a:p>
            <a:pPr lvl="1" eaLnBrk="1" hangingPunct="1">
              <a:defRPr/>
            </a:pPr>
            <a:r>
              <a:rPr lang="es-ES_tradnl" sz="2800" smtClean="0"/>
              <a:t>No estrés transferencia.</a:t>
            </a:r>
          </a:p>
          <a:p>
            <a:pPr eaLnBrk="1" hangingPunct="1">
              <a:defRPr/>
            </a:pPr>
            <a:r>
              <a:rPr lang="es-ES_tradnl" sz="2800" smtClean="0"/>
              <a:t>Raceways:</a:t>
            </a:r>
          </a:p>
          <a:p>
            <a:pPr lvl="1" eaLnBrk="1" hangingPunct="1">
              <a:defRPr/>
            </a:pPr>
            <a:r>
              <a:rPr lang="es-ES_tradnl" sz="2800" smtClean="0"/>
              <a:t>Mayor costo /Pl. </a:t>
            </a:r>
            <a:r>
              <a:rPr lang="es-ES_tradnl" sz="2800" b="1" u="sng" smtClean="0"/>
              <a:t>Menor o mayor costo / lb.?</a:t>
            </a:r>
          </a:p>
          <a:p>
            <a:pPr lvl="1" eaLnBrk="1" hangingPunct="1">
              <a:defRPr/>
            </a:pPr>
            <a:r>
              <a:rPr lang="es-ES_tradnl" sz="2800" smtClean="0"/>
              <a:t>Alto riesgo error humano.</a:t>
            </a:r>
          </a:p>
          <a:p>
            <a:pPr lvl="1" eaLnBrk="1" hangingPunct="1">
              <a:defRPr/>
            </a:pPr>
            <a:r>
              <a:rPr lang="es-ES_tradnl" sz="2800" smtClean="0"/>
              <a:t>Mas ciclos por año???</a:t>
            </a:r>
          </a:p>
          <a:p>
            <a:pPr eaLnBrk="1" hangingPunct="1">
              <a:defRPr/>
            </a:pPr>
            <a:r>
              <a:rPr lang="es-ES_tradnl" sz="2800" smtClean="0"/>
              <a:t>Precria:</a:t>
            </a:r>
          </a:p>
          <a:p>
            <a:pPr lvl="1" eaLnBrk="1" hangingPunct="1">
              <a:defRPr/>
            </a:pPr>
            <a:r>
              <a:rPr lang="es-ES_tradnl" sz="2800" smtClean="0"/>
              <a:t>Mayor costo /“juvenil”. Igual costo / Larva. </a:t>
            </a:r>
            <a:r>
              <a:rPr lang="es-ES_tradnl" sz="2800" b="1" u="sng" smtClean="0"/>
              <a:t>Menor o mayor costo /lb.?</a:t>
            </a:r>
          </a:p>
          <a:p>
            <a:pPr lvl="1" eaLnBrk="1" hangingPunct="1">
              <a:defRPr/>
            </a:pPr>
            <a:r>
              <a:rPr lang="es-ES_tradnl" sz="2800" smtClean="0"/>
              <a:t>Mas ciclos por año.</a:t>
            </a:r>
          </a:p>
          <a:p>
            <a:pPr lvl="1" eaLnBrk="1" hangingPunct="1">
              <a:defRPr/>
            </a:pPr>
            <a:r>
              <a:rPr lang="es-ES_tradnl" sz="2800" smtClean="0"/>
              <a:t>Pasado dio resultado, evaluar nuevamente?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Recambios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838200"/>
            <a:ext cx="7974012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Cero Recambio: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Una Necesidad no una elección.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Alto costo agua + costo regulaciones + costo ecológico + filtración.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Niveles metabolitos: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Amonio: Ok.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NO2: mas peligroso que en SW pero OK.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NO3: a la larga potencialmente mas peligroso.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Sulfuros: OK.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Sistema aeróbico mantiene metabolitos tóxicos OK, pero los no tóxicos pueden hacerse problema (eutrofización de sistema).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Manejo De Algas</a:t>
            </a:r>
          </a:p>
        </p:txBody>
      </p:sp>
      <p:sp>
        <p:nvSpPr>
          <p:cNvPr id="1689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1169988" y="1066800"/>
            <a:ext cx="77724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Piscinas con color verde tuvieron igual o mayor crecimiento que cafés.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Piscinas con alta tasa de alimentación y alta proteína (38%) se pusieron cafés: N?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Piscinas cafés presentaron mayor probabilidad de caída de bloom que verdes.</a:t>
            </a:r>
            <a:endParaRPr lang="en-US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mtClean="0"/>
              <a:t>Luego de caida se ponían verdes.</a:t>
            </a:r>
            <a:endParaRPr lang="es-ES_tradnl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Necesidad de medir OD día.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Durante el cultivo difícil manejar bloom por falta de recambio: Controlar OD.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2286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Fertilización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838200"/>
            <a:ext cx="77724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Fertilización inicial más difícil: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Agua con pocas algas.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Baja concentración de N y 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Poca : falta de algas.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Mucha : exceso algas/ baja O.D.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Fertilización rutinaria: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Casi 0.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Ingreso de nutrientes por alimento.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%N = %Proteínas/ 6.25.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Alto P.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0 recambio.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Calidad De Agua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295400"/>
            <a:ext cx="7772400" cy="4800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Salinidad varió desde 1,024 hasta 544 ppm por lluvias.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Temperatura.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Invierno: 29.5 – 33.8 °C.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Verano: 22.4 – 27.5 °C.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Sin Recambio de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Sin Fertilización Inorgánica Durante Ciclo.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Algas Dominantes : Cianofítas.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Previo a Cosecha: si había “olor a choclo”: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CuSo4 16Kg/Ha.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3048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Encalado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609600"/>
            <a:ext cx="7772400" cy="5867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Se encala para aumentar Alcalinidad, Dureza o pH.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 diferencia de agua estuarina, algunas aguas de pozo tienen baja alcalinidad y/o dureza.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Alto crecimiento algas (consumo CO</a:t>
            </a:r>
            <a:r>
              <a:rPr lang="es-ES_tradnl" sz="2800" baseline="-25000" smtClean="0"/>
              <a:t>2</a:t>
            </a:r>
            <a:r>
              <a:rPr lang="es-ES_tradnl" sz="2800" smtClean="0"/>
              <a:t>) y, Cero recambio, pueden bajar alcalinidad y requerir aplicación de cal.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pH &gt; 8.3 Carbonato no se disuelve en agua.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Hidróxido de calcio se disuelve mas rápido.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Agua con pH muy alto: Sulfato de aluminio.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1mg Alumbre precipita 0.5 mg Alcalinidad.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Aplicación 15-40 ppm.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También precipita Sólidos en Suspensión y P.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-304800"/>
            <a:ext cx="7772400" cy="1143000"/>
          </a:xfrm>
        </p:spPr>
        <p:txBody>
          <a:bodyPr/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Experiencias En Agua Dulce (1)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609600"/>
            <a:ext cx="80010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Ecuador: cultivo en aguas de baja salinidad: Estuario del Río Guayas, Río Chone, etc.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HBOI: Recirculación. Agua con 300 mg/l [Cl].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Van Wyk (1999): </a:t>
            </a:r>
            <a:r>
              <a:rPr lang="es-ES_tradnl" sz="2800" b="1" smtClean="0">
                <a:solidFill>
                  <a:srgbClr val="FFFF00"/>
                </a:solidFill>
              </a:rPr>
              <a:t>Aguas aptas para cultivos agrícolas</a:t>
            </a:r>
            <a:r>
              <a:rPr lang="es-ES_tradnl" sz="2800" smtClean="0"/>
              <a:t> pueden usarse para cultivo de camarón.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Scarpa (1999), Scarpa y Vaughn (1998): Agua dulce con dureza (150 ppm CaCO</a:t>
            </a:r>
            <a:r>
              <a:rPr lang="es-ES_tradnl" sz="2800" baseline="-25000" smtClean="0"/>
              <a:t>3</a:t>
            </a:r>
            <a:r>
              <a:rPr lang="es-ES_tradnl" sz="2800" smtClean="0"/>
              <a:t>) y balance iones necesarios pueden ser utilizadas para cultivo de camarón.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Nobol (2001): Cultivo </a:t>
            </a:r>
            <a:r>
              <a:rPr lang="es-ES_tradnl" sz="2800" i="1" smtClean="0"/>
              <a:t>P. vannamei</a:t>
            </a:r>
            <a:r>
              <a:rPr lang="es-ES_tradnl" sz="2800" smtClean="0"/>
              <a:t> con 76 ppm cloruros. Misma agua utilizada para regar mango.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Guayas (2002): Cultivos exitosos de P. vannamei con niveles de salinidad, Cl, Na y K mas bajos que antes considerados posibles.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8382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Manejo De N Y  Materia Orgánica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990600"/>
            <a:ext cx="8180388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16% de la proteína en un balanceado es 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30% Prot. </a:t>
            </a:r>
            <a:r>
              <a:rPr lang="es-ES_tradnl" sz="2800" smtClean="0">
                <a:cs typeface="Times New Roman" pitchFamily="18" charset="0"/>
              </a:rPr>
              <a:t>~ C:N ~ 11:1.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22% Prot. </a:t>
            </a:r>
            <a:r>
              <a:rPr lang="es-ES_tradnl" sz="2800" smtClean="0">
                <a:cs typeface="Times New Roman" pitchFamily="18" charset="0"/>
              </a:rPr>
              <a:t>~ C:N ~ 16:1.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18% Prot. </a:t>
            </a:r>
            <a:r>
              <a:rPr lang="es-ES_tradnl" sz="2800" smtClean="0">
                <a:cs typeface="Times New Roman" pitchFamily="18" charset="0"/>
              </a:rPr>
              <a:t>~ C:N ~ 20:1.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35-40% Prot. </a:t>
            </a:r>
            <a:r>
              <a:rPr lang="es-ES_tradnl" sz="2800" smtClean="0">
                <a:cs typeface="Times New Roman" pitchFamily="18" charset="0"/>
              </a:rPr>
              <a:t>~ C:N &lt; 10:1.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>
                <a:cs typeface="Times New Roman" pitchFamily="18" charset="0"/>
              </a:rPr>
              <a:t>Relación C:N 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>
                <a:cs typeface="Times New Roman" pitchFamily="18" charset="0"/>
              </a:rPr>
              <a:t>Muy alta: MO se descompone lento.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>
                <a:cs typeface="Times New Roman" pitchFamily="18" charset="0"/>
              </a:rPr>
              <a:t>Muy baja: Acumula N y MO descompone lento.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>
                <a:cs typeface="Times New Roman" pitchFamily="18" charset="0"/>
              </a:rPr>
              <a:t>Optimo : 15 – 30 :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>
                <a:cs typeface="Times New Roman" pitchFamily="18" charset="0"/>
              </a:rPr>
              <a:t>Balanceado con menor proteína o aplicación de MO con baja proteína ayuda a descomposición MO y establecer comunidad bacteriana.</a:t>
            </a:r>
          </a:p>
          <a:p>
            <a:pPr eaLnBrk="1" hangingPunct="1">
              <a:lnSpc>
                <a:spcPct val="90000"/>
              </a:lnSpc>
              <a:defRPr/>
            </a:pPr>
            <a:endParaRPr lang="es-ES_tradnl" sz="2800" smtClean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304800"/>
            <a:ext cx="80772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Manejo De N Y  Materia Orgánica</a:t>
            </a:r>
          </a:p>
        </p:txBody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685800"/>
            <a:ext cx="8180388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Descomposición de MO por bacterias necesita además de correcto C:N de Oxigeno.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Bacterias </a:t>
            </a:r>
            <a:r>
              <a:rPr lang="es-ES_tradnl" sz="2800" b="1" smtClean="0"/>
              <a:t>Ya están presentes </a:t>
            </a:r>
            <a:r>
              <a:rPr lang="es-ES_tradnl" sz="2800" smtClean="0"/>
              <a:t>en piscina, necesario para su desarrollo : Relación C:N y O</a:t>
            </a:r>
            <a:r>
              <a:rPr lang="es-ES_tradnl" sz="2800" baseline="-25000" smtClean="0"/>
              <a:t>2</a:t>
            </a:r>
            <a:r>
              <a:rPr lang="es-ES_tradnl" sz="28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Sistema “Belice”: Baja proteína, alta alimentación y alta  aireación:Suspender MO y formar comunidades bacterianas, aportan alimento para el camarón.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Liners. Evitar suspender arcilla.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Alta biomasa y alta densidad (125 –140 Pl/m</a:t>
            </a:r>
            <a:r>
              <a:rPr lang="es-ES_tradnl" sz="2800" baseline="30000" smtClean="0"/>
              <a:t>2</a:t>
            </a:r>
            <a:r>
              <a:rPr lang="es-ES_tradnl" sz="2800" smtClean="0"/>
              <a:t>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Alta Aireación (30 HP/Ha): O</a:t>
            </a:r>
            <a:r>
              <a:rPr lang="es-ES_tradnl" sz="2800" baseline="-25000" smtClean="0"/>
              <a:t>2</a:t>
            </a:r>
            <a:r>
              <a:rPr lang="es-ES_tradnl" sz="2800" smtClean="0"/>
              <a:t> para camarón, suspender sólidos (6- 12 m/Min.) y O</a:t>
            </a:r>
            <a:r>
              <a:rPr lang="es-ES_tradnl" sz="2800" baseline="-25000" smtClean="0"/>
              <a:t>2</a:t>
            </a:r>
            <a:r>
              <a:rPr lang="es-ES_tradnl" sz="2800" smtClean="0"/>
              <a:t> Bacterias.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Alto aporte MO.Alimento+Fertilización Orgánica.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Correcto C:N. Baja Proteína y Aplicación MO.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Toma De Parámetros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254125"/>
            <a:ext cx="8305800" cy="5222875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/>
              <a:t>Toma de oxigeno repetido durante la noche y durante el día.</a:t>
            </a:r>
          </a:p>
          <a:p>
            <a:pPr lvl="1" eaLnBrk="1" hangingPunct="1">
              <a:defRPr/>
            </a:pPr>
            <a:r>
              <a:rPr lang="es-ES_tradnl" smtClean="0"/>
              <a:t>18:00, 22:00, 24:00, 03:00, 06:00, 14:00.</a:t>
            </a:r>
          </a:p>
          <a:p>
            <a:pPr lvl="1" eaLnBrk="1" hangingPunct="1">
              <a:defRPr/>
            </a:pPr>
            <a:r>
              <a:rPr lang="es-ES_tradnl" smtClean="0"/>
              <a:t>Costo de M.O. Parametrista</a:t>
            </a:r>
            <a:r>
              <a:rPr lang="en-US" smtClean="0"/>
              <a:t>:</a:t>
            </a:r>
            <a:r>
              <a:rPr lang="es-ES_tradnl" smtClean="0"/>
              <a:t> insignificante respecto a ahorro de electricidad.</a:t>
            </a:r>
          </a:p>
          <a:p>
            <a:pPr lvl="1" eaLnBrk="1" hangingPunct="1">
              <a:defRPr/>
            </a:pPr>
            <a:r>
              <a:rPr lang="es-ES_tradnl" smtClean="0"/>
              <a:t>Manejo de aireadores basados en [OD].</a:t>
            </a:r>
          </a:p>
          <a:p>
            <a:pPr eaLnBrk="1" hangingPunct="1">
              <a:defRPr/>
            </a:pPr>
            <a:r>
              <a:rPr lang="es-ES_tradnl" smtClean="0"/>
              <a:t>pH, Turbidez, nivel, T°C y salinidad como siempre.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762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Alimentación</a:t>
            </a:r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71600" y="1066800"/>
            <a:ext cx="77724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1a Semana: Dispersión desde la orilla.</a:t>
            </a:r>
          </a:p>
          <a:p>
            <a:pPr eaLnBrk="1" hangingPunct="1">
              <a:defRPr/>
            </a:pPr>
            <a:r>
              <a:rPr lang="es-ES_tradnl" sz="2800" smtClean="0"/>
              <a:t>2a Semana: Dispersión en canoa.</a:t>
            </a:r>
          </a:p>
          <a:p>
            <a:pPr eaLnBrk="1" hangingPunct="1">
              <a:defRPr/>
            </a:pPr>
            <a:r>
              <a:rPr lang="es-ES_tradnl" sz="2800" smtClean="0"/>
              <a:t>3a Semana: Colocación comederos (10-20/Ha).</a:t>
            </a:r>
          </a:p>
          <a:p>
            <a:pPr lvl="1" eaLnBrk="1" hangingPunct="1">
              <a:defRPr/>
            </a:pPr>
            <a:r>
              <a:rPr lang="es-ES_tradnl" sz="2800" smtClean="0"/>
              <a:t>3 días: 50% Alimento en Comederos.</a:t>
            </a:r>
          </a:p>
          <a:p>
            <a:pPr lvl="1" eaLnBrk="1" hangingPunct="1">
              <a:defRPr/>
            </a:pPr>
            <a:r>
              <a:rPr lang="es-ES_tradnl" sz="2800" smtClean="0"/>
              <a:t>Después de 4to día: 100% en comederos.</a:t>
            </a:r>
          </a:p>
          <a:p>
            <a:pPr lvl="1" eaLnBrk="1" hangingPunct="1">
              <a:defRPr/>
            </a:pPr>
            <a:r>
              <a:rPr lang="es-ES_tradnl" sz="2800" smtClean="0"/>
              <a:t>No se disminuye cantidad por demanda.</a:t>
            </a:r>
          </a:p>
          <a:p>
            <a:pPr eaLnBrk="1" hangingPunct="1">
              <a:defRPr/>
            </a:pPr>
            <a:r>
              <a:rPr lang="es-ES_tradnl" sz="2800" smtClean="0"/>
              <a:t>4a Semana: 30 - 50 Comederos / Ha.</a:t>
            </a:r>
          </a:p>
          <a:p>
            <a:pPr lvl="1" eaLnBrk="1" hangingPunct="1">
              <a:defRPr/>
            </a:pPr>
            <a:r>
              <a:rPr lang="es-ES_tradnl" sz="2800" smtClean="0"/>
              <a:t>100% Alimento en Comederos.</a:t>
            </a:r>
          </a:p>
          <a:p>
            <a:pPr lvl="1" eaLnBrk="1" hangingPunct="1">
              <a:defRPr/>
            </a:pPr>
            <a:r>
              <a:rPr lang="es-ES_tradnl" sz="2800" smtClean="0"/>
              <a:t>100% Dosificado por demanda.</a:t>
            </a:r>
          </a:p>
          <a:p>
            <a:pPr lvl="1" eaLnBrk="1" hangingPunct="1">
              <a:buFont typeface="Wingdings" pitchFamily="2" charset="2"/>
              <a:buNone/>
              <a:defRPr/>
            </a:pPr>
            <a:endParaRPr lang="es-ES_tradnl" sz="2800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Alimentación (Cont..)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524000"/>
            <a:ext cx="7772400" cy="4537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Frecuencia 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2 veces / día las primeras 3 semanas.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3 veces / día el resto del ciclo. (mañana, tarde y Noche).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% en cada dosis de acuerdo a demanda.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Mayor frecuencia = Mayor costo M.O., pero mayor % consumo optimo = mayor crecimiento = menor FCR.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Cantidad &lt; 2kg/ com. / dosis, o se aumentaba Número de  Comederos.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Relación Alimentación </a:t>
            </a:r>
            <a:r>
              <a:rPr lang="en-US" dirty="0" smtClean="0">
                <a:solidFill>
                  <a:srgbClr val="FFFF00"/>
                </a:solidFill>
              </a:rPr>
              <a:t>v</a:t>
            </a:r>
            <a:r>
              <a:rPr lang="es-ES_tradnl" dirty="0" smtClean="0">
                <a:solidFill>
                  <a:srgbClr val="FFFF00"/>
                </a:solidFill>
              </a:rPr>
              <a:t>s. FCR</a:t>
            </a: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>
            <p:ph type="chart" idx="1"/>
          </p:nvPr>
        </p:nvGraphicFramePr>
        <p:xfrm>
          <a:off x="201613" y="817563"/>
          <a:ext cx="8942387" cy="5278437"/>
        </p:xfrm>
        <a:graphic>
          <a:graphicData uri="http://schemas.openxmlformats.org/presentationml/2006/ole">
            <p:oleObj spid="_x0000_s2050" name="Chart" r:id="rId4" imgW="7086961" imgH="3715112" progId="Excel.Chart.8">
              <p:embed/>
            </p:oleObj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Alimentación (Cont.)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762000"/>
            <a:ext cx="7974012" cy="57912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Consumo aumenta y disminuye rápidamente.Relacionado con ciclos de luna / marea:</a:t>
            </a:r>
          </a:p>
          <a:p>
            <a:pPr lvl="1" eaLnBrk="1" hangingPunct="1">
              <a:defRPr/>
            </a:pPr>
            <a:r>
              <a:rPr lang="es-ES_tradnl" sz="2800" smtClean="0"/>
              <a:t>Alta Densidad : 8 – 297 Kg./Ha/día.</a:t>
            </a:r>
          </a:p>
          <a:p>
            <a:pPr lvl="1" eaLnBrk="1" hangingPunct="1">
              <a:defRPr/>
            </a:pPr>
            <a:r>
              <a:rPr lang="es-ES_tradnl" sz="2800" smtClean="0"/>
              <a:t>Media Densidad : 4-163 Kg./ Ha/ día.</a:t>
            </a:r>
          </a:p>
          <a:p>
            <a:pPr lvl="1" eaLnBrk="1" hangingPunct="1">
              <a:defRPr/>
            </a:pPr>
            <a:r>
              <a:rPr lang="es-ES_tradnl" sz="2800" smtClean="0"/>
              <a:t>Baja Densidad : 4 – 153 Kg. / Ha /día.</a:t>
            </a:r>
          </a:p>
          <a:p>
            <a:pPr eaLnBrk="1" hangingPunct="1">
              <a:defRPr/>
            </a:pPr>
            <a:r>
              <a:rPr lang="es-ES_tradnl" sz="2800" smtClean="0"/>
              <a:t>No se ha encontrado diferencias significativas (p=0.05) en crecimiento entre 38 y 28% de proteína.</a:t>
            </a:r>
          </a:p>
          <a:p>
            <a:pPr eaLnBrk="1" hangingPunct="1">
              <a:defRPr/>
            </a:pPr>
            <a:r>
              <a:rPr lang="es-ES_tradnl" sz="2800" smtClean="0"/>
              <a:t>Se piensa empezar pruebas con alimento de 22% proteína.</a:t>
            </a:r>
          </a:p>
          <a:p>
            <a:pPr eaLnBrk="1" hangingPunct="1">
              <a:defRPr/>
            </a:pPr>
            <a:r>
              <a:rPr lang="es-ES_tradnl" sz="2800" smtClean="0"/>
              <a:t>Uso de alimento pre-acondicionado disminuye problemas de calidad de suelo / agua.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Comederos </a:t>
            </a:r>
            <a:r>
              <a:rPr lang="en-US" dirty="0" smtClean="0">
                <a:solidFill>
                  <a:srgbClr val="FFFF00"/>
                </a:solidFill>
              </a:rPr>
              <a:t>v</a:t>
            </a:r>
            <a:r>
              <a:rPr lang="es-ES_tradnl" dirty="0" smtClean="0">
                <a:solidFill>
                  <a:srgbClr val="FFFF00"/>
                </a:solidFill>
              </a:rPr>
              <a:t>s. Tablas?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949325"/>
            <a:ext cx="7974012" cy="56800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Dosis de alimento fija en mejor de los casos desperdicia 45% del tiempo y subalimenta 45% del tiempo. Solo 10% se da alimentación correcta.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Incertidumbre en estimación de población aumenta este error.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Incremento del costo y deterioro del suelo hace imprescindible uso de comederos.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Costo de M.O. irrisorio respecto a costo de alimento.</a:t>
            </a: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Bajo desperdicio de alimento evita deterioro de suelo: No aumento % MO suelo en 3 ciclos.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Importante usar alimento con buena estabilidad: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Preacondicionado.</a:t>
            </a:r>
            <a:endParaRPr lang="es-ES_tradnl" sz="2800" smtClean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2286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Grafico Variación Alimento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457200" y="847725"/>
          <a:ext cx="8677275" cy="5934075"/>
        </p:xfrm>
        <a:graphic>
          <a:graphicData uri="http://schemas.openxmlformats.org/presentationml/2006/ole">
            <p:oleObj spid="_x0000_s3074" name="Chart" r:id="rId4" imgW="8677772" imgH="5934557" progId="Excel.Chart.8">
              <p:link updateAutomatic="1"/>
            </p:oleObj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55626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Alimentación Con Comederos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>
          <a:xfrm>
            <a:off x="1371600" y="5562600"/>
            <a:ext cx="80772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Camarón Comiendo De Mano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1524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Aireación: Funciones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838200"/>
            <a:ext cx="7951788" cy="5222875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s-ES_tradnl" sz="2800" smtClean="0"/>
              <a:t>Añade O</a:t>
            </a:r>
            <a:r>
              <a:rPr lang="es-ES_tradnl" sz="2800" baseline="-25000" smtClean="0"/>
              <a:t>2</a:t>
            </a:r>
            <a:r>
              <a:rPr lang="es-ES_tradnl" sz="2800" smtClean="0"/>
              <a:t> al agua.</a:t>
            </a:r>
          </a:p>
          <a:p>
            <a:pPr marL="990600" lvl="1" indent="-533400" eaLnBrk="1" hangingPunct="1">
              <a:lnSpc>
                <a:spcPct val="90000"/>
              </a:lnSpc>
              <a:buFont typeface="Wingdings" pitchFamily="2" charset="2"/>
              <a:buAutoNum type="alphaLcPeriod"/>
              <a:defRPr/>
            </a:pPr>
            <a:r>
              <a:rPr lang="es-ES_tradnl" sz="2800" smtClean="0"/>
              <a:t>Camarón.</a:t>
            </a:r>
          </a:p>
          <a:p>
            <a:pPr marL="990600" lvl="1" indent="-533400" eaLnBrk="1" hangingPunct="1">
              <a:lnSpc>
                <a:spcPct val="90000"/>
              </a:lnSpc>
              <a:buFont typeface="Wingdings" pitchFamily="2" charset="2"/>
              <a:buAutoNum type="alphaLcPeriod"/>
              <a:defRPr/>
            </a:pPr>
            <a:r>
              <a:rPr lang="es-ES_tradnl" sz="2800" smtClean="0"/>
              <a:t>Procesos Bacterianos y Químicos.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s-ES_tradnl" sz="2800" smtClean="0"/>
              <a:t>Circula el agua y rompe estratificación.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s-ES_tradnl" sz="2800" smtClean="0"/>
              <a:t>Aleja agua aireada y acerca agua sin airear.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s-ES_tradnl" sz="2800" smtClean="0"/>
              <a:t>Oxida capa orgánica superior del suelo. Evita compuestos reducidos (NH</a:t>
            </a:r>
            <a:r>
              <a:rPr lang="es-ES_tradnl" sz="2800" baseline="-25000" smtClean="0"/>
              <a:t>4</a:t>
            </a:r>
            <a:r>
              <a:rPr lang="es-ES_tradnl" sz="2800" smtClean="0"/>
              <a:t>, H</a:t>
            </a:r>
            <a:r>
              <a:rPr lang="es-ES_tradnl" sz="2800" baseline="-25000" smtClean="0"/>
              <a:t>2</a:t>
            </a:r>
            <a:r>
              <a:rPr lang="es-ES_tradnl" sz="2800" smtClean="0"/>
              <a:t>S,etc).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s-ES_tradnl" sz="2800" smtClean="0"/>
              <a:t>Ayuda a eliminar gases dañinos (NH</a:t>
            </a:r>
            <a:r>
              <a:rPr lang="es-ES_tradnl" sz="2800" baseline="-25000" smtClean="0"/>
              <a:t>4</a:t>
            </a:r>
            <a:r>
              <a:rPr lang="es-ES_tradnl" sz="2800" smtClean="0"/>
              <a:t>,CO</a:t>
            </a:r>
            <a:r>
              <a:rPr lang="es-ES_tradnl" sz="2800" baseline="-25000" smtClean="0"/>
              <a:t>2</a:t>
            </a:r>
            <a:r>
              <a:rPr lang="es-ES_tradnl" sz="2800" smtClean="0"/>
              <a:t>).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s-ES_tradnl" sz="2800" smtClean="0"/>
              <a:t>ZEHS : Suspende sólidos para formar flóculos. (Sistemas Heterótrofos cero recambio).</a:t>
            </a:r>
          </a:p>
          <a:p>
            <a:pPr marL="533400" indent="-53340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r>
              <a:rPr lang="es-ES_tradnl" sz="2800" smtClean="0"/>
              <a:t>Acumula desechos en un área para evacuarlos.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Tipos De Aireadores (1)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609600"/>
            <a:ext cx="7951788" cy="5943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/>
              <a:t>Difusores de Aire.</a:t>
            </a:r>
          </a:p>
          <a:p>
            <a:pPr lvl="2" eaLnBrk="1" hangingPunct="1">
              <a:defRPr/>
            </a:pPr>
            <a:r>
              <a:rPr lang="es-ES_tradnl" sz="2400" smtClean="0"/>
              <a:t>Difusiores de aire (mangueras, piedras, etc).</a:t>
            </a:r>
          </a:p>
          <a:p>
            <a:pPr lvl="2" eaLnBrk="1" hangingPunct="1">
              <a:defRPr/>
            </a:pPr>
            <a:r>
              <a:rPr lang="es-ES_tradnl" sz="2400" smtClean="0"/>
              <a:t>Elevadores de aire. (bombas de aire).</a:t>
            </a:r>
          </a:p>
          <a:p>
            <a:pPr lvl="1" eaLnBrk="1" hangingPunct="1">
              <a:defRPr/>
            </a:pPr>
            <a:r>
              <a:rPr lang="es-ES_tradnl" sz="2800" smtClean="0"/>
              <a:t>Bajísima transferencia de oxigeno.</a:t>
            </a:r>
          </a:p>
          <a:p>
            <a:pPr lvl="1" eaLnBrk="1" hangingPunct="1">
              <a:defRPr/>
            </a:pPr>
            <a:r>
              <a:rPr lang="es-ES_tradnl" sz="2800" smtClean="0"/>
              <a:t>Bajísima circulación agua.</a:t>
            </a:r>
          </a:p>
          <a:p>
            <a:pPr lvl="1" eaLnBrk="1" hangingPunct="1">
              <a:defRPr/>
            </a:pPr>
            <a:r>
              <a:rPr lang="es-ES_tradnl" sz="2800" smtClean="0"/>
              <a:t>Eficiencia: tamaño burbuja y tiempo de contacto.</a:t>
            </a:r>
          </a:p>
          <a:p>
            <a:pPr lvl="1" eaLnBrk="1" hangingPunct="1">
              <a:defRPr/>
            </a:pPr>
            <a:r>
              <a:rPr lang="es-ES_tradnl" sz="2800" smtClean="0"/>
              <a:t>Método mas ineficiente para camaroneras.</a:t>
            </a:r>
          </a:p>
          <a:p>
            <a:pPr eaLnBrk="1" hangingPunct="1">
              <a:defRPr/>
            </a:pPr>
            <a:r>
              <a:rPr lang="es-ES_tradnl" smtClean="0"/>
              <a:t>Bombas sumergibles.</a:t>
            </a:r>
          </a:p>
          <a:p>
            <a:pPr lvl="1" eaLnBrk="1" hangingPunct="1">
              <a:defRPr/>
            </a:pPr>
            <a:r>
              <a:rPr lang="es-ES_tradnl" sz="2800" smtClean="0"/>
              <a:t>Baja eficiencia.</a:t>
            </a:r>
          </a:p>
          <a:p>
            <a:pPr lvl="1" eaLnBrk="1" hangingPunct="1">
              <a:defRPr/>
            </a:pPr>
            <a:r>
              <a:rPr lang="es-ES_tradnl" sz="2800" smtClean="0"/>
              <a:t>Baja circulación.</a:t>
            </a:r>
          </a:p>
          <a:p>
            <a:pPr lvl="1" eaLnBrk="1" hangingPunct="1">
              <a:defRPr/>
            </a:pPr>
            <a:r>
              <a:rPr lang="es-ES_tradnl" sz="2800" smtClean="0"/>
              <a:t>Baja transferencia de oxígeno.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Tipos De Aireadores (2)</a:t>
            </a:r>
          </a:p>
        </p:txBody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609600"/>
            <a:ext cx="7951788" cy="5943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mtClean="0"/>
              <a:t>Inyección por hélice.</a:t>
            </a:r>
          </a:p>
          <a:p>
            <a:pPr lvl="2" eaLnBrk="1" hangingPunct="1">
              <a:defRPr/>
            </a:pPr>
            <a:r>
              <a:rPr lang="es-ES_tradnl" sz="2400" smtClean="0"/>
              <a:t>Inyección Superficie (AireO</a:t>
            </a:r>
            <a:r>
              <a:rPr lang="es-ES_tradnl" sz="2400" baseline="-25000" smtClean="0"/>
              <a:t>2</a:t>
            </a:r>
            <a:r>
              <a:rPr lang="es-ES_tradnl" sz="2400" smtClean="0"/>
              <a:t> Tornado).</a:t>
            </a:r>
          </a:p>
          <a:p>
            <a:pPr lvl="2" eaLnBrk="1" hangingPunct="1">
              <a:defRPr/>
            </a:pPr>
            <a:r>
              <a:rPr lang="es-ES_tradnl" sz="2400" smtClean="0"/>
              <a:t>Inyección Sumergida. (Forza 7, Biomasa).</a:t>
            </a:r>
          </a:p>
          <a:p>
            <a:pPr lvl="1" eaLnBrk="1" hangingPunct="1">
              <a:defRPr/>
            </a:pPr>
            <a:r>
              <a:rPr lang="es-ES_tradnl" sz="2800" smtClean="0"/>
              <a:t>Uno de los 2 sistemas mas eficientes/ prácticos.</a:t>
            </a:r>
          </a:p>
          <a:p>
            <a:pPr lvl="1" eaLnBrk="1" hangingPunct="1">
              <a:defRPr/>
            </a:pPr>
            <a:r>
              <a:rPr lang="es-ES_tradnl" sz="2800" smtClean="0"/>
              <a:t>Eficiencia similar a la de paletas.</a:t>
            </a:r>
          </a:p>
          <a:p>
            <a:pPr lvl="1" eaLnBrk="1" hangingPunct="1">
              <a:defRPr/>
            </a:pPr>
            <a:r>
              <a:rPr lang="es-ES_tradnl" sz="2800" smtClean="0"/>
              <a:t>Diseñadas para mas profundidad. Circulan mas.</a:t>
            </a:r>
          </a:p>
          <a:p>
            <a:pPr eaLnBrk="1" hangingPunct="1">
              <a:defRPr/>
            </a:pPr>
            <a:r>
              <a:rPr lang="es-ES_tradnl" smtClean="0"/>
              <a:t>Paletas.</a:t>
            </a:r>
          </a:p>
          <a:p>
            <a:pPr lvl="1" eaLnBrk="1" hangingPunct="1">
              <a:defRPr/>
            </a:pPr>
            <a:r>
              <a:rPr lang="es-ES_tradnl" sz="2800" smtClean="0"/>
              <a:t>Método mas utilizado.</a:t>
            </a:r>
          </a:p>
          <a:p>
            <a:pPr lvl="1" eaLnBrk="1" hangingPunct="1">
              <a:defRPr/>
            </a:pPr>
            <a:r>
              <a:rPr lang="es-ES_tradnl" sz="2800" smtClean="0"/>
              <a:t>Uno de los 2 sistemas mas eficientes/ prácticos.</a:t>
            </a:r>
          </a:p>
          <a:p>
            <a:pPr lvl="1" eaLnBrk="1" hangingPunct="1">
              <a:defRPr/>
            </a:pPr>
            <a:r>
              <a:rPr lang="es-ES_tradnl" sz="2800" smtClean="0"/>
              <a:t>Eficiencia similar a la de Inyección por Hélice</a:t>
            </a:r>
            <a:r>
              <a:rPr lang="es-ES_tradnl" sz="2800" b="1" smtClean="0"/>
              <a:t>.</a:t>
            </a:r>
          </a:p>
          <a:p>
            <a:pPr lvl="1" eaLnBrk="1" hangingPunct="1">
              <a:defRPr/>
            </a:pPr>
            <a:r>
              <a:rPr lang="es-ES_tradnl" sz="2800" smtClean="0"/>
              <a:t>Eficiente para oxigenar, de estratificar y circular.</a:t>
            </a:r>
          </a:p>
          <a:p>
            <a:pPr lvl="1" eaLnBrk="1" hangingPunct="1">
              <a:defRPr/>
            </a:pPr>
            <a:endParaRPr lang="es-ES_tradnl" sz="2800" b="1" smtClean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Aireación Inyección Sumergida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Aireación Inyección (Aire O2)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Aireación Paletas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Uso De Aireación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914400"/>
            <a:ext cx="7669212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Por demanda. Se prende cuando OD baja: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18H00 – 22H00 : &lt; 7 ppm.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00H00 – 03H00: &lt; 6 ppm.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06H00 : &lt; 4 ppm.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De día para evitar estratificación térmica: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13H00 – 15H00.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mtClean="0"/>
              <a:t>Cantidad Aireación: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Agua Salada : 400 – 550 Kg / Hp.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Agua Dulce: 300 – 450 Kg/Hp.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mtClean="0"/>
              <a:t>Tensión Superficial a Salinidad  &gt; 5ppt permite burbujas mas pequeñas.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762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Aireación: Cálculo Costo </a:t>
            </a:r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1905000" y="973138"/>
          <a:ext cx="5562600" cy="5122862"/>
        </p:xfrm>
        <a:graphic>
          <a:graphicData uri="http://schemas.openxmlformats.org/presentationml/2006/ole">
            <p:oleObj spid="_x0000_s4098" name="Worksheet" r:id="rId4" imgW="2648221" imgH="2438641" progId="Excel.Sheet.8">
              <p:link updateAutomatic="1"/>
            </p:oleObj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1524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Problemas: Enfermedades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838200"/>
            <a:ext cx="7745412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Bajísima presencia de bacterias en cultivo.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No problemas con gregarinas.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No problemas Síndrome Taura.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White Spot </a:t>
            </a:r>
            <a:r>
              <a:rPr lang="es-ES_tradnl" sz="2800" b="1" smtClean="0"/>
              <a:t>Si</a:t>
            </a:r>
            <a:r>
              <a:rPr lang="es-ES_tradnl" sz="2800" smtClean="0"/>
              <a:t> se presentó: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Origen: Larva y/o Vecinos (vía garzas).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Incidencia menor que en agua salada: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% Sup. 15 - 40%. 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Mortalidad puntual 1 semana y paró.</a:t>
            </a:r>
          </a:p>
          <a:p>
            <a:pPr lvl="2" eaLnBrk="1" hangingPunct="1">
              <a:lnSpc>
                <a:spcPct val="90000"/>
              </a:lnSpc>
              <a:defRPr/>
            </a:pPr>
            <a:r>
              <a:rPr lang="es-ES_tradnl" sz="2800" smtClean="0"/>
              <a:t>Piscinas camarón pequeño murió mas.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Menor área/Biomasa permite mayor control.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Importante Bioseguridad y Larva.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Mejora genética de larva puede ayudar.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3048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Problemas: Olor a Choclo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8153400" cy="6324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Baja Salinidad: cianofitas en algunas piscinas.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Durante el ciclo es bueno: alto crecimiento.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Problemas antes de cosecha con Sabor y olor por ciertas algas: principalmente </a:t>
            </a:r>
            <a:r>
              <a:rPr lang="es-ES_tradnl" sz="2800" i="1" smtClean="0"/>
              <a:t>Anabaena sp</a:t>
            </a:r>
            <a:r>
              <a:rPr lang="es-ES_tradnl" sz="28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Aplicación de Sulfato de Cobre funciona bien: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Dosis = Alcalinidad Total x 0.01.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Ejemplo:  AT = 210 mg/L.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So</a:t>
            </a:r>
            <a:r>
              <a:rPr lang="es-ES_tradnl" sz="2800" baseline="-25000" smtClean="0"/>
              <a:t>4</a:t>
            </a:r>
            <a:r>
              <a:rPr lang="es-ES_tradnl" sz="2800" smtClean="0"/>
              <a:t>Cu = 210mg/L x 0.01 = 2.1 mg/L.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2.1mg/L x 10,000 m2 x 0.9 m /1000=  18.9 kg/Ha.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Sulfato de cobre se usa en Agua potable. No es toxico excepto en bajo pH y baja alcalinidad.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No Aplicar con camarón mudado.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No se detectó problemas uso a largo plazo.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Ojo con OD. No siempre sucede, pero es posible.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3048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Problemas: Drenaje Agua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"/>
            <a:ext cx="8458200" cy="6324600"/>
          </a:xfrm>
        </p:spPr>
        <p:txBody>
          <a:bodyPr/>
          <a:lstStyle/>
          <a:p>
            <a:pPr eaLnBrk="1" hangingPunct="1">
              <a:defRPr/>
            </a:pPr>
            <a:r>
              <a:rPr lang="es-ES_tradnl" sz="2800" smtClean="0"/>
              <a:t>Por su ubicación: problemas para drenar aguas.</a:t>
            </a:r>
          </a:p>
          <a:p>
            <a:pPr eaLnBrk="1" hangingPunct="1">
              <a:defRPr/>
            </a:pPr>
            <a:r>
              <a:rPr lang="es-ES_tradnl" sz="2800" smtClean="0"/>
              <a:t>Legislación obliga tener capacidad de recirculación:</a:t>
            </a:r>
          </a:p>
          <a:p>
            <a:pPr lvl="1" eaLnBrk="1" hangingPunct="1">
              <a:defRPr/>
            </a:pPr>
            <a:r>
              <a:rPr lang="es-ES_tradnl" sz="2800" smtClean="0"/>
              <a:t> </a:t>
            </a:r>
            <a:r>
              <a:rPr lang="es-ES_tradnl" sz="2400" smtClean="0"/>
              <a:t>En presencia de enfermedades esto es impráctico.</a:t>
            </a:r>
          </a:p>
          <a:p>
            <a:pPr eaLnBrk="1" hangingPunct="1">
              <a:defRPr/>
            </a:pPr>
            <a:r>
              <a:rPr lang="es-ES_tradnl" sz="2800" smtClean="0"/>
              <a:t>Posible solución: Disminuir MO, DQO, DBO, N y P y regresarlo a los acuíferos: Piscina de infiltración.</a:t>
            </a:r>
          </a:p>
          <a:p>
            <a:pPr lvl="1" eaLnBrk="1" hangingPunct="1">
              <a:defRPr/>
            </a:pPr>
            <a:r>
              <a:rPr lang="es-ES_tradnl" sz="2400" smtClean="0"/>
              <a:t>Ley no lo prohíbe explícitamente, pero se debe tener capacidad para recircular.</a:t>
            </a:r>
          </a:p>
          <a:p>
            <a:pPr lvl="1" eaLnBrk="1" hangingPunct="1">
              <a:defRPr/>
            </a:pPr>
            <a:r>
              <a:rPr lang="es-ES_tradnl" sz="2400" smtClean="0"/>
              <a:t>Solo para fincas que usan agua dulce y no usan sal y si agua regresada es igual o mejor que la inicial.</a:t>
            </a:r>
          </a:p>
          <a:p>
            <a:pPr lvl="1" eaLnBrk="1" hangingPunct="1">
              <a:defRPr/>
            </a:pPr>
            <a:r>
              <a:rPr lang="es-ES_tradnl" sz="2400" smtClean="0"/>
              <a:t>Disminuye presión sobre uso acuíferos.</a:t>
            </a:r>
          </a:p>
          <a:p>
            <a:pPr eaLnBrk="1" hangingPunct="1">
              <a:defRPr/>
            </a:pPr>
            <a:r>
              <a:rPr lang="es-ES_tradnl" sz="2800" smtClean="0"/>
              <a:t>Otra alternativa: irrigar cultivos propios.</a:t>
            </a:r>
          </a:p>
          <a:p>
            <a:pPr eaLnBrk="1" hangingPunct="1">
              <a:defRPr/>
            </a:pPr>
            <a:r>
              <a:rPr lang="es-ES_tradnl" sz="2800" smtClean="0"/>
              <a:t>De cualquier forma se debe destinar un área para reservorio y tratamiento de agua.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1524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Problemas: Cosechas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638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ES_tradnl" smtClean="0">
                <a:effectLst/>
              </a:rPr>
              <a:t>Problemas en cosechas por inadecuado de las instalaciones: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z="2800" smtClean="0">
                <a:effectLst/>
              </a:rPr>
              <a:t>Compuertas muy pequeñas.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z="2800" smtClean="0">
                <a:effectLst/>
              </a:rPr>
              <a:t>Inadecuado drenaje de agua.</a:t>
            </a:r>
          </a:p>
          <a:p>
            <a:pPr eaLnBrk="1" hangingPunct="1">
              <a:lnSpc>
                <a:spcPct val="90000"/>
              </a:lnSpc>
            </a:pPr>
            <a:r>
              <a:rPr lang="es-ES_tradnl" smtClean="0">
                <a:effectLst/>
              </a:rPr>
              <a:t>Cosecha con chinchorro no práctica.</a:t>
            </a:r>
          </a:p>
          <a:p>
            <a:pPr eaLnBrk="1" hangingPunct="1">
              <a:lnSpc>
                <a:spcPct val="90000"/>
              </a:lnSpc>
            </a:pPr>
            <a:r>
              <a:rPr lang="es-ES_tradnl" smtClean="0">
                <a:effectLst/>
              </a:rPr>
              <a:t>Se cosechó con bomba y compuerta falsa.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z="2800" smtClean="0">
                <a:effectLst/>
              </a:rPr>
              <a:t>Hasta 2,000 lb. repaño.</a:t>
            </a:r>
          </a:p>
          <a:p>
            <a:pPr eaLnBrk="1" hangingPunct="1">
              <a:lnSpc>
                <a:spcPct val="90000"/>
              </a:lnSpc>
            </a:pPr>
            <a:r>
              <a:rPr lang="es-ES_tradnl" smtClean="0">
                <a:effectLst/>
              </a:rPr>
              <a:t>Importante al construir Piscinas nuevas: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z="2800" smtClean="0">
                <a:effectLst/>
              </a:rPr>
              <a:t>Compuerta adecuada.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z="2800" smtClean="0">
                <a:effectLst/>
              </a:rPr>
              <a:t>Fondo con drenaje correcto.</a:t>
            </a:r>
          </a:p>
          <a:p>
            <a:pPr lvl="1" eaLnBrk="1" hangingPunct="1">
              <a:lnSpc>
                <a:spcPct val="90000"/>
              </a:lnSpc>
            </a:pPr>
            <a:r>
              <a:rPr lang="es-ES_tradnl" sz="2800" smtClean="0">
                <a:effectLst/>
              </a:rPr>
              <a:t>Panameña ayuda.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724400" y="-304800"/>
            <a:ext cx="28956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Chinchorro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4191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Compuerta Falsa 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191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Compuerta Falsa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41910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Compuerta Falsa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4648200" cy="1143000"/>
          </a:xfrm>
          <a:noFill/>
        </p:spPr>
        <p:txBody>
          <a:bodyPr/>
          <a:lstStyle/>
          <a:p>
            <a:pPr eaLnBrk="1" hangingPunct="1"/>
            <a:r>
              <a:rPr lang="es-ES_tradnl" smtClean="0">
                <a:solidFill>
                  <a:schemeClr val="bg2"/>
                </a:solidFill>
              </a:rPr>
              <a:t>Compuerta Falsa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6106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Resultados Pruebas Iniciales.</a:t>
            </a:r>
          </a:p>
        </p:txBody>
      </p:sp>
      <p:graphicFrame>
        <p:nvGraphicFramePr>
          <p:cNvPr id="96307" name="Group 51"/>
          <p:cNvGraphicFramePr>
            <a:graphicFrameLocks noGrp="1"/>
          </p:cNvGraphicFramePr>
          <p:nvPr>
            <p:ph type="tbl" idx="1"/>
          </p:nvPr>
        </p:nvGraphicFramePr>
        <p:xfrm>
          <a:off x="304800" y="1946275"/>
          <a:ext cx="8637588" cy="4119372"/>
        </p:xfrm>
        <a:graphic>
          <a:graphicData uri="http://schemas.openxmlformats.org/drawingml/2006/table">
            <a:tbl>
              <a:tblPr/>
              <a:tblGrid>
                <a:gridCol w="1600200"/>
                <a:gridCol w="1447800"/>
                <a:gridCol w="2133600"/>
                <a:gridCol w="1676400"/>
                <a:gridCol w="1779588"/>
              </a:tblGrid>
              <a:tr h="1028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Densidad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Peso (g)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Lb./Ha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% Sup.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F.C.R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Alta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10.1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1.5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(a)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9,385 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1,105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(a)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48.9 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6.9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(a)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1.59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0.20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(a)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Media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9.5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1.3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(a)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8,703 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310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(b)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60.2 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7.6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(a)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1.39 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0.16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(a)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8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Baja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12.2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2.1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(a)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4,794 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 694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(c)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47.2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13.8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(a)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1.68 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±</a:t>
                      </a:r>
                      <a:r>
                        <a:rPr kumimoji="0" lang="es-ES_tradnl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0.47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(a)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3810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Resultados Otros Ciclos</a:t>
            </a:r>
          </a:p>
        </p:txBody>
      </p:sp>
      <p:graphicFrame>
        <p:nvGraphicFramePr>
          <p:cNvPr id="299219" name="Group 211"/>
          <p:cNvGraphicFramePr>
            <a:graphicFrameLocks noGrp="1"/>
          </p:cNvGraphicFramePr>
          <p:nvPr>
            <p:ph type="tbl" idx="1"/>
          </p:nvPr>
        </p:nvGraphicFramePr>
        <p:xfrm>
          <a:off x="152400" y="752475"/>
          <a:ext cx="8915400" cy="5876926"/>
        </p:xfrm>
        <a:graphic>
          <a:graphicData uri="http://schemas.openxmlformats.org/drawingml/2006/table">
            <a:tbl>
              <a:tblPr/>
              <a:tblGrid>
                <a:gridCol w="1706563"/>
                <a:gridCol w="960437"/>
                <a:gridCol w="762000"/>
                <a:gridCol w="914400"/>
                <a:gridCol w="1066800"/>
                <a:gridCol w="1371600"/>
                <a:gridCol w="1219200"/>
                <a:gridCol w="914400"/>
              </a:tblGrid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Densidad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Num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Obs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Dias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Peso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Lb./Ha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%Sup.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FCR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849,826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8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I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107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11.01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9,201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44.7 %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1.63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265,000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I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103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14.76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5,288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61.3 %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1.26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985,000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I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104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11.06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11,968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49.8 %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1.30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570,544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111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9.42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7,056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59.5 %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1.28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1,259,600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115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11.52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14,024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43.9 %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1.46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890,956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V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119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7.62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9,100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60.8 %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1.14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813,500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WS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106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14.30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9,103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35.5 %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2.23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759,692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9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WS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130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18.54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9,212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29.7 %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2.47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839,191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4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WS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126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18.69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5,214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15.1 %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</a:rPr>
                        <a:t>1.95</a:t>
                      </a:r>
                      <a:endParaRPr kumimoji="0" lang="es-ES_tradnl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3810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Costos Construcción </a:t>
            </a:r>
            <a:r>
              <a:rPr lang="en-US" dirty="0" smtClean="0">
                <a:solidFill>
                  <a:srgbClr val="FFFF00"/>
                </a:solidFill>
              </a:rPr>
              <a:t>15Has</a:t>
            </a:r>
            <a:endParaRPr lang="es-ES_tradnl" dirty="0" smtClean="0">
              <a:solidFill>
                <a:srgbClr val="FFFF00"/>
              </a:solidFill>
            </a:endParaRPr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1295400" y="488950"/>
          <a:ext cx="7010400" cy="6146800"/>
        </p:xfrm>
        <a:graphic>
          <a:graphicData uri="http://schemas.openxmlformats.org/presentationml/2006/ole">
            <p:oleObj spid="_x0000_s5122" name="Worksheet" r:id="rId4" imgW="4258172" imgH="3734282" progId="Excel.Sheet.8">
              <p:link updateAutomatic="1"/>
            </p:oleObj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3810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Costos Construcción </a:t>
            </a:r>
            <a:r>
              <a:rPr lang="en-US" dirty="0" smtClean="0">
                <a:solidFill>
                  <a:srgbClr val="FFFF00"/>
                </a:solidFill>
              </a:rPr>
              <a:t>15Has</a:t>
            </a:r>
            <a:endParaRPr lang="es-ES_tradnl" dirty="0" smtClean="0">
              <a:solidFill>
                <a:srgbClr val="FFFF00"/>
              </a:solidFill>
            </a:endParaRPr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1066800" y="835025"/>
          <a:ext cx="7696200" cy="5870575"/>
        </p:xfrm>
        <a:graphic>
          <a:graphicData uri="http://schemas.openxmlformats.org/presentationml/2006/ole">
            <p:oleObj spid="_x0000_s6146" name="Worksheet" r:id="rId4" imgW="4258172" imgH="3248507" progId="Excel.Sheet.8">
              <p:link updateAutomatic="1"/>
            </p:oleObj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Costos Operación</a:t>
            </a:r>
            <a:r>
              <a:rPr lang="en-US" dirty="0" smtClean="0">
                <a:solidFill>
                  <a:srgbClr val="FFFF00"/>
                </a:solidFill>
              </a:rPr>
              <a:t> (1)</a:t>
            </a:r>
            <a:endParaRPr lang="es-ES_tradnl" dirty="0" smtClean="0">
              <a:solidFill>
                <a:srgbClr val="FFFF00"/>
              </a:solidFill>
            </a:endParaRPr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685800" y="990600"/>
          <a:ext cx="8229600" cy="5057775"/>
        </p:xfrm>
        <a:graphic>
          <a:graphicData uri="http://schemas.openxmlformats.org/presentationml/2006/ole">
            <p:oleObj spid="_x0000_s7170" name="Worksheet" r:id="rId4" imgW="4495680" imgH="2762280" progId="Excel.Sheet.8">
              <p:link updateAutomatic="1"/>
            </p:oleObj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-3048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Costos Operación</a:t>
            </a:r>
            <a:r>
              <a:rPr lang="en-US" dirty="0" smtClean="0">
                <a:solidFill>
                  <a:srgbClr val="FFFF00"/>
                </a:solidFill>
              </a:rPr>
              <a:t> (2)</a:t>
            </a:r>
            <a:endParaRPr lang="es-ES_tradnl" dirty="0" smtClean="0">
              <a:solidFill>
                <a:srgbClr val="FFFF00"/>
              </a:solidFill>
            </a:endParaRPr>
          </a:p>
        </p:txBody>
      </p:sp>
      <p:graphicFrame>
        <p:nvGraphicFramePr>
          <p:cNvPr id="8194" name="Object 5"/>
          <p:cNvGraphicFramePr>
            <a:graphicFrameLocks noChangeAspect="1"/>
          </p:cNvGraphicFramePr>
          <p:nvPr/>
        </p:nvGraphicFramePr>
        <p:xfrm>
          <a:off x="762000" y="990600"/>
          <a:ext cx="8077200" cy="5254625"/>
        </p:xfrm>
        <a:graphic>
          <a:graphicData uri="http://schemas.openxmlformats.org/presentationml/2006/ole">
            <p:oleObj spid="_x0000_s8194" name="Worksheet" r:id="rId4" imgW="4496161" imgH="2924416" progId="Excel.Sheet.8">
              <p:link updateAutomatic="1"/>
            </p:oleObj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30480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s-ES_tradnl" dirty="0" smtClean="0">
                <a:solidFill>
                  <a:srgbClr val="FFFF00"/>
                </a:solidFill>
              </a:rPr>
              <a:t>Conclusiones: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533400"/>
            <a:ext cx="8382000" cy="6019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Se puede cultivar camarón en agua dulce con composición iónica correcta sin adición de sal.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800" smtClean="0"/>
              <a:t>E</a:t>
            </a:r>
            <a:r>
              <a:rPr lang="es-ES_tradnl" sz="2800" smtClean="0"/>
              <a:t>specialmente importante dureza y alcalinidad.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Hace falta mas investigación en requerimientos iónicos en agua para cultivo de </a:t>
            </a:r>
            <a:r>
              <a:rPr lang="es-ES_tradnl" sz="2800" i="1" smtClean="0"/>
              <a:t>P. vannamei</a:t>
            </a:r>
            <a:r>
              <a:rPr lang="es-ES_tradnl" sz="2800" smtClean="0"/>
              <a:t>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Cultivo tier</a:t>
            </a:r>
            <a:r>
              <a:rPr lang="en-US" sz="2800" smtClean="0"/>
              <a:t>r</a:t>
            </a:r>
            <a:r>
              <a:rPr lang="es-ES_tradnl" sz="2800" smtClean="0"/>
              <a:t>a adentro no es tan diferente de lo que siempre hemos hecho, y </a:t>
            </a:r>
            <a:r>
              <a:rPr lang="en-US" sz="2800" smtClean="0"/>
              <a:t>hasta ahora </a:t>
            </a:r>
            <a:r>
              <a:rPr lang="es-ES_tradnl" sz="2800" smtClean="0"/>
              <a:t>lo hemos hecho mejor que </a:t>
            </a:r>
            <a:r>
              <a:rPr lang="en-US" sz="2800" smtClean="0"/>
              <a:t>nadie:</a:t>
            </a:r>
            <a:endParaRPr lang="es-ES_tradnl" sz="280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s-ES_tradnl" sz="2800" smtClean="0"/>
              <a:t>Aprovechemos </a:t>
            </a:r>
            <a:r>
              <a:rPr lang="en-US" sz="2800" smtClean="0"/>
              <a:t>de </a:t>
            </a:r>
            <a:r>
              <a:rPr lang="es-ES_tradnl" sz="2800" smtClean="0"/>
              <a:t>extranjeros tecnología que sirve (investigación basica)</a:t>
            </a:r>
            <a:r>
              <a:rPr lang="en-US" sz="2800" smtClean="0"/>
              <a:t>, </a:t>
            </a:r>
            <a:r>
              <a:rPr lang="es-ES_tradnl" sz="2800" smtClean="0"/>
              <a:t>desarrollemos resto.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_tradnl" sz="2800" smtClean="0"/>
              <a:t>Busquemos formas de cultivar camarón sin dañar medio ambiente. Olvidemonos de la sal!</a:t>
            </a:r>
            <a:endParaRPr lang="en-US" sz="28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 smtClean="0"/>
              <a:t>Mantengamos a Ecuador como pionero y Lider de cultivo de camarón en el mundo.</a:t>
            </a:r>
            <a:endParaRPr lang="es-ES_tradnl" sz="2800" smtClean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Text Box 2"/>
          <p:cNvSpPr txBox="1">
            <a:spLocks noChangeArrowheads="1"/>
          </p:cNvSpPr>
          <p:nvPr/>
        </p:nvSpPr>
        <p:spPr bwMode="auto">
          <a:xfrm>
            <a:off x="914400" y="4648200"/>
            <a:ext cx="70866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_tradnl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TOMELO CON CALMA</a:t>
            </a:r>
          </a:p>
          <a:p>
            <a:pPr>
              <a:spcBef>
                <a:spcPct val="50000"/>
              </a:spcBef>
              <a:defRPr/>
            </a:pPr>
            <a:r>
              <a:rPr lang="es-ES_tradnl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Y hágalo bien!</a:t>
            </a:r>
          </a:p>
        </p:txBody>
      </p:sp>
      <p:sp>
        <p:nvSpPr>
          <p:cNvPr id="308227" name="Text Box 3"/>
          <p:cNvSpPr txBox="1">
            <a:spLocks noChangeArrowheads="1"/>
          </p:cNvSpPr>
          <p:nvPr/>
        </p:nvSpPr>
        <p:spPr bwMode="auto">
          <a:xfrm>
            <a:off x="1066800" y="288925"/>
            <a:ext cx="7086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_tradnl" sz="4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Y por último: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C:\Archivos de programa\Microsoft Office\Templates\Presentation Designs\Azure.pot</Template>
  <TotalTime>3189</TotalTime>
  <Words>4861</Words>
  <Application>Microsoft PowerPoint</Application>
  <PresentationFormat>Presentación en pantalla (4:3)</PresentationFormat>
  <Paragraphs>776</Paragraphs>
  <Slides>85</Slides>
  <Notes>85</Notes>
  <HiddenSlides>0</HiddenSlides>
  <MMClips>0</MMClips>
  <ScaleCrop>false</ScaleCrop>
  <HeadingPairs>
    <vt:vector size="10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Vínculos</vt:lpstr>
      </vt:variant>
      <vt:variant>
        <vt:i4>7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85</vt:i4>
      </vt:variant>
    </vt:vector>
  </HeadingPairs>
  <TitlesOfParts>
    <vt:vector size="98" baseType="lpstr">
      <vt:lpstr>Times New Roman</vt:lpstr>
      <vt:lpstr>Arial</vt:lpstr>
      <vt:lpstr>Wingdings</vt:lpstr>
      <vt:lpstr>Arial Black</vt:lpstr>
      <vt:lpstr>Azure</vt:lpstr>
      <vt:lpstr>C:\Documents and Settings\Administrador\Mis documentos\Conferencias y Articulos\Calculos.xls!ReqAgua!R1C1:R11C7</vt:lpstr>
      <vt:lpstr>C:\Documents and Settings\Administrador\Mis documentos\Conferencias y Articulos\Alimentacion.xls!Chart1</vt:lpstr>
      <vt:lpstr>C:\Documents and Settings\Administrador\Mis documentos\Conferencias y Articulos\Calculos.xls!CostoAireacion!R2C1:R16C3</vt:lpstr>
      <vt:lpstr>C:\Documents and Settings\Administrador\Mis documentos\Conferencias y Articulos\Calculos.xls!CostoInstalacion!R4C1:R26C4</vt:lpstr>
      <vt:lpstr>C:\Documents and Settings\Administrador\Mis documentos\Conferencias y Articulos\Calculos.xls!CostoInstalacion!R28C1:R47C4</vt:lpstr>
      <vt:lpstr>C:\Documents and Settings\Administrador\Mis documentos\Conferencias y Articulos\Calculos.xls!CostoOperacion!R1C1:R17C5</vt:lpstr>
      <vt:lpstr>C:\Documents and Settings\Administrador\Mis documentos\Conferencias y Articulos\Calculos.xls!CostoOperacion!R19C1:R36C5</vt:lpstr>
      <vt:lpstr>Microsoft Excel Chart</vt:lpstr>
      <vt:lpstr>Cultivo De Camarón Tierra Adentro Con Agua De Pozo Sin Adición De Sal</vt:lpstr>
      <vt:lpstr>Fabrizio Marcillo Morla</vt:lpstr>
      <vt:lpstr>Experiencia Extranjera</vt:lpstr>
      <vt:lpstr>Cultivo Camarón Tierra Adentro</vt:lpstr>
      <vt:lpstr>Experiencias En Agua Dulce (1)</vt:lpstr>
      <vt:lpstr>Diapositiva 6</vt:lpstr>
      <vt:lpstr>Diapositiva 7</vt:lpstr>
      <vt:lpstr>Diapositiva 8</vt:lpstr>
      <vt:lpstr>Diapositiva 9</vt:lpstr>
      <vt:lpstr>Experiencias En Agua Dulce (2)</vt:lpstr>
      <vt:lpstr>Rangos De Calidad De Agua Recomendados Para Cultivo Camarón? </vt:lpstr>
      <vt:lpstr>Rangos De Calidad De Agua Para Cultivo Camarón? (1)</vt:lpstr>
      <vt:lpstr>Rangos De Calidad De Agua Para Cultivo Camarón? (2)</vt:lpstr>
      <vt:lpstr>Características Físico – Químicas Del Agua Pruebas Santa Lucia. </vt:lpstr>
      <vt:lpstr>Métodos Determinación Salinidad (1)</vt:lpstr>
      <vt:lpstr>Métodos Determinación Salinidad (2)</vt:lpstr>
      <vt:lpstr>Métodos Determinación Salinidad (3)</vt:lpstr>
      <vt:lpstr>Factores Ambientales (1)</vt:lpstr>
      <vt:lpstr>Factores Ambientales (2)</vt:lpstr>
      <vt:lpstr>Aplicar Sal ?</vt:lpstr>
      <vt:lpstr>Cantidad De Agua (1)</vt:lpstr>
      <vt:lpstr>Cantidad De Agua (2)</vt:lpstr>
      <vt:lpstr>Distribución De Agua</vt:lpstr>
      <vt:lpstr>Diapositiva 24</vt:lpstr>
      <vt:lpstr>Diapositiva 25</vt:lpstr>
      <vt:lpstr>Cultivo Tierra Adentro: Porque?</vt:lpstr>
      <vt:lpstr>Diapositiva 27</vt:lpstr>
      <vt:lpstr>Cultivo Intensivo, Porque?</vt:lpstr>
      <vt:lpstr>Tamaño De Piscinas?</vt:lpstr>
      <vt:lpstr>Preparación Piscinas Pruebas</vt:lpstr>
      <vt:lpstr>Chapuletes</vt:lpstr>
      <vt:lpstr>Diapositiva 32</vt:lpstr>
      <vt:lpstr>Diapositiva 33</vt:lpstr>
      <vt:lpstr>Protocolo Preparación Piscinas</vt:lpstr>
      <vt:lpstr>Compra Y Transporte Larva</vt:lpstr>
      <vt:lpstr>Compra Larva</vt:lpstr>
      <vt:lpstr>Aclimatación</vt:lpstr>
      <vt:lpstr>Preparación Cama De Agua</vt:lpstr>
      <vt:lpstr>Siembra De Larva En Tanques</vt:lpstr>
      <vt:lpstr>Velocidad De Aclimatación</vt:lpstr>
      <vt:lpstr>Siembra De Piscinas</vt:lpstr>
      <vt:lpstr>Diapositiva 42</vt:lpstr>
      <vt:lpstr>Diapositiva 43</vt:lpstr>
      <vt:lpstr>Diapositiva 44</vt:lpstr>
      <vt:lpstr>Recambios</vt:lpstr>
      <vt:lpstr>Manejo De Algas</vt:lpstr>
      <vt:lpstr>Fertilización</vt:lpstr>
      <vt:lpstr>Calidad De Agua</vt:lpstr>
      <vt:lpstr>Encalado</vt:lpstr>
      <vt:lpstr>Manejo De N Y  Materia Orgánica</vt:lpstr>
      <vt:lpstr>Manejo De N Y  Materia Orgánica</vt:lpstr>
      <vt:lpstr>Toma De Parámetros</vt:lpstr>
      <vt:lpstr>Alimentación</vt:lpstr>
      <vt:lpstr>Alimentación (Cont..)</vt:lpstr>
      <vt:lpstr>Relación Alimentación vs. FCR</vt:lpstr>
      <vt:lpstr>Alimentación (Cont.)</vt:lpstr>
      <vt:lpstr>Comederos vs. Tablas?</vt:lpstr>
      <vt:lpstr>Grafico Variación Alimento</vt:lpstr>
      <vt:lpstr>Alimentación Con Comederos</vt:lpstr>
      <vt:lpstr>Camarón Comiendo De Mano</vt:lpstr>
      <vt:lpstr>Aireación: Funciones</vt:lpstr>
      <vt:lpstr>Tipos De Aireadores (1)</vt:lpstr>
      <vt:lpstr>Tipos De Aireadores (2)</vt:lpstr>
      <vt:lpstr>Aireación Inyección Sumergida</vt:lpstr>
      <vt:lpstr>Aireación Inyección (Aire O2)</vt:lpstr>
      <vt:lpstr>Aireación Paletas</vt:lpstr>
      <vt:lpstr>Uso De Aireación</vt:lpstr>
      <vt:lpstr>Aireación: Cálculo Costo </vt:lpstr>
      <vt:lpstr>Problemas: Enfermedades</vt:lpstr>
      <vt:lpstr>Problemas: Olor a Choclo</vt:lpstr>
      <vt:lpstr>Problemas: Drenaje Agua</vt:lpstr>
      <vt:lpstr>Problemas: Cosechas</vt:lpstr>
      <vt:lpstr>Chinchorro</vt:lpstr>
      <vt:lpstr>Compuerta Falsa </vt:lpstr>
      <vt:lpstr>Compuerta Falsa</vt:lpstr>
      <vt:lpstr>Compuerta Falsa</vt:lpstr>
      <vt:lpstr>Compuerta Falsa</vt:lpstr>
      <vt:lpstr>Resultados Pruebas Iniciales.</vt:lpstr>
      <vt:lpstr>Resultados Otros Ciclos</vt:lpstr>
      <vt:lpstr>Costos Construcción 15Has</vt:lpstr>
      <vt:lpstr>Costos Construcción 15Has</vt:lpstr>
      <vt:lpstr>Costos Operación (1)</vt:lpstr>
      <vt:lpstr>Costos Operación (2)</vt:lpstr>
      <vt:lpstr>Conclusiones:</vt:lpstr>
      <vt:lpstr>Diapositiva 85</vt:lpstr>
    </vt:vector>
  </TitlesOfParts>
  <Company>Barcillo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Cultivo Camaron Penaeus vannamei Tierra Adentro CNA Curso 2002</dc:title>
  <dc:creator>Barcillo Barzinister</dc:creator>
  <cp:lastModifiedBy>Administrador</cp:lastModifiedBy>
  <cp:revision>291</cp:revision>
  <cp:lastPrinted>1601-01-01T00:00:00Z</cp:lastPrinted>
  <dcterms:created xsi:type="dcterms:W3CDTF">2001-08-16T15:09:01Z</dcterms:created>
  <dcterms:modified xsi:type="dcterms:W3CDTF">2010-02-01T15:19:15Z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Spanish (Ecuador)</vt:lpwstr>
  </property>
</Properties>
</file>