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99" r:id="rId2"/>
    <p:sldId id="30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5" r:id="rId23"/>
    <p:sldId id="27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7" r:id="rId37"/>
    <p:sldId id="298" r:id="rId38"/>
    <p:sldId id="290" r:id="rId39"/>
    <p:sldId id="292" r:id="rId40"/>
    <p:sldId id="293" r:id="rId41"/>
    <p:sldId id="294" r:id="rId42"/>
    <p:sldId id="296" r:id="rId43"/>
    <p:sldId id="295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3366"/>
    <a:srgbClr val="0000FF"/>
    <a:srgbClr val="000066"/>
    <a:srgbClr val="000099"/>
    <a:srgbClr val="0033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0E9A869-5830-432D-9DC0-186632E15E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EAEEFACD-FC7C-4032-81DA-249790C5F0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55303-8620-4B95-ABE6-0EF010971F8D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D4DB-DE28-42F6-A9FC-538508575E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93A1E74A-E816-49D1-B1B4-3674973601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-228600"/>
            <a:ext cx="1962150" cy="6934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-228600"/>
            <a:ext cx="5734050" cy="6934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066800"/>
            <a:ext cx="7772400" cy="56388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grpSp>
          <p:nvGrpSpPr>
            <p:cNvPr id="410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</p:grpSp>
      </p:grpSp>
      <p:sp>
        <p:nvSpPr>
          <p:cNvPr id="409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28625"/>
            <a:ext cx="7772400" cy="1676400"/>
          </a:xfrm>
        </p:spPr>
        <p:txBody>
          <a:bodyPr/>
          <a:lstStyle/>
          <a:p>
            <a:pPr eaLnBrk="1" hangingPunct="1"/>
            <a:r>
              <a:rPr lang="es-ES" smtClean="0"/>
              <a:t>Novedades en el cultivo de la langosta australiana a bajo costo en el Ecuador</a:t>
            </a:r>
            <a:endParaRPr lang="es-ES_tradn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6148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barcillo@gmail.com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(593-9) 4194239</a:t>
            </a:r>
          </a:p>
          <a:p>
            <a:pPr>
              <a:defRPr/>
            </a:pPr>
            <a:endParaRPr lang="es-ES" dirty="0">
              <a:latin typeface="Arial" pitchFamily="34" charset="0"/>
            </a:endParaRPr>
          </a:p>
        </p:txBody>
      </p:sp>
      <p:pic>
        <p:nvPicPr>
          <p:cNvPr id="6150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Adaptación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Al menos un productor encontró nicho de mercado produciendo a bajo costo y vendiendo el producto como “camarón” a los Chifas locales durante el aumento de precio post mancha blanca.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Costos de producción de entre $0.50 – $0.70 /lb fueron obtenidos: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Aprovechando infraestructura desocupada a precios de oferta y disminuyendo el efecto de la inversión / depreciación.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Técnicas de producción a bajo costo.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Apalancando volúmenes con producto silvestre mas barato.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Efecto de devaluación / inflación antes de dolarización.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Red Claw Ahora?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Para el 2002 todas menos una granja habían cerrado o cambiado de actividad.</a:t>
            </a:r>
          </a:p>
          <a:p>
            <a:pPr eaLnBrk="1" hangingPunct="1">
              <a:defRPr/>
            </a:pPr>
            <a:r>
              <a:rPr lang="es-ES" sz="2800" smtClean="0"/>
              <a:t>Sin embargo, el Red Claw estaba para quedarse en Ecuador.</a:t>
            </a:r>
          </a:p>
          <a:p>
            <a:pPr eaLnBrk="1" hangingPunct="1">
              <a:defRPr/>
            </a:pPr>
            <a:r>
              <a:rPr lang="es-ES" sz="2800" smtClean="0"/>
              <a:t>Poblaciones naturales se habían desarrollado en varias presas.</a:t>
            </a:r>
          </a:p>
          <a:p>
            <a:pPr eaLnBrk="1" hangingPunct="1">
              <a:defRPr/>
            </a:pPr>
            <a:r>
              <a:rPr lang="es-ES" sz="2800" smtClean="0"/>
              <a:t>Una pesquería artesanal de estas poblaciones se desarrolló y proveyó producto barato que permitió a procesadores buscar nichos de mercado para un producto específico.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Nuevo Problema?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El hecho de existir demanda para el Red Claw silvestre de bajo precio, incentivó la pesca especialmente en las represas.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La presión de pesca causó que tanto los volúmenes de captura como la talla media capturada decrecieran en los últimos años.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Empresas que compraban esta materia prima empezaron a temer la disminución o desaparición del recurso.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7475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Phillips Seafood es una empresa dedicada a la comercialización de mariscos a nivel mundial.</a:t>
            </a:r>
          </a:p>
          <a:p>
            <a:pPr eaLnBrk="1" hangingPunct="1">
              <a:defRPr/>
            </a:pPr>
            <a:r>
              <a:rPr lang="es-ES" smtClean="0"/>
              <a:t>Dentro de los valores de esta empresa esta la sustentabilidad de su producción.</a:t>
            </a:r>
          </a:p>
          <a:p>
            <a:pPr eaLnBrk="1" hangingPunct="1">
              <a:defRPr/>
            </a:pPr>
            <a:r>
              <a:rPr lang="es-ES" smtClean="0"/>
              <a:t>Viendo la declinación de su suministro de materia prima, contactaron a ESPOL para buscar en conjunto una solución.</a:t>
            </a:r>
          </a:p>
        </p:txBody>
      </p:sp>
      <p:pic>
        <p:nvPicPr>
          <p:cNvPr id="16388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66800"/>
            <a:ext cx="7939087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Espol cuenta con una estación acuícola experimental “El Chame”, ubicada a 15 minutos de Jujan.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Esta estación fue construida en 1985 para el proyecto piscícola de la ESPOL.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Al terminar este proyecto, la estación no se volvió a operar por parte de la FIMCM.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Al no contar la Facultad con recursos para su operación, se la tenía alquilada, siendo las piscinas usadas para el cultivo de arroz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Chame</a:t>
            </a:r>
          </a:p>
        </p:txBody>
      </p:sp>
      <p:pic>
        <p:nvPicPr>
          <p:cNvPr id="18435" name="Picture 4" descr="el chame plano 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675688" cy="58880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9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El Proyecto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7772400" cy="51482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Espol y Phillips firmaron en conjunto un acuerdo de cooperación para evaluar la factibilidad de producción de langosta australiana a bajo costo.</a:t>
            </a:r>
          </a:p>
          <a:p>
            <a:pPr eaLnBrk="1" hangingPunct="1">
              <a:defRPr/>
            </a:pPr>
            <a:r>
              <a:rPr lang="es-ES" sz="2800" smtClean="0"/>
              <a:t>ESPOL aportaría con su Know-How y las instalaciones físicas. A cambio, tendría operativa esta estación para cumplir su función de investigación y educación.</a:t>
            </a:r>
          </a:p>
          <a:p>
            <a:pPr eaLnBrk="1" hangingPunct="1">
              <a:defRPr/>
            </a:pPr>
            <a:r>
              <a:rPr lang="es-ES" sz="2800" smtClean="0"/>
              <a:t>Phillips aportaría con el capital de trabajo, obteniendo el paquete tecnológico desarrollado para su posterior difusión.</a:t>
            </a:r>
          </a:p>
        </p:txBody>
      </p:sp>
      <p:pic>
        <p:nvPicPr>
          <p:cNvPr id="19460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0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51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97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El Proyecto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7772400" cy="514826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Phillips cuenta en otros países con una trayectoria de extensionismo y difusión de tecnología a nivel rural.</a:t>
            </a:r>
          </a:p>
          <a:p>
            <a:pPr eaLnBrk="1" hangingPunct="1">
              <a:defRPr/>
            </a:pPr>
            <a:r>
              <a:rPr lang="es-ES" sz="2800" smtClean="0"/>
              <a:t>Esta filosofía le ha permitido desarrollar producción en otras partes del mundo y asegurar su provisión de materia prima de buena calidad.</a:t>
            </a:r>
          </a:p>
          <a:p>
            <a:pPr eaLnBrk="1" hangingPunct="1">
              <a:defRPr/>
            </a:pPr>
            <a:r>
              <a:rPr lang="es-ES" sz="2800" smtClean="0"/>
              <a:t>De resultar factible el proyecto, la siguiente fase sería el extensionismo, enfocado principalmente como alternativa de diversificación para el área rural.</a:t>
            </a:r>
          </a:p>
        </p:txBody>
      </p:sp>
      <p:pic>
        <p:nvPicPr>
          <p:cNvPr id="2048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0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51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 2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28775"/>
            <a:ext cx="7772400" cy="50768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Durante la realización de este proyecto, en conjunto con la Subsecretaría de Acuicultura, ESPOL y Phillips empezaron otro proyecto complementario.</a:t>
            </a:r>
          </a:p>
          <a:p>
            <a:pPr eaLnBrk="1" hangingPunct="1">
              <a:defRPr/>
            </a:pPr>
            <a:r>
              <a:rPr lang="es-ES" sz="2800" smtClean="0"/>
              <a:t>Pensando en la necesidad de tener información de resultados con productores no-investigadores, se inició el proyecto “Producción de langosta australiana por parte de pequeños agricultores como ingreso complementario”.</a:t>
            </a:r>
          </a:p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21508" name="Picture 4" descr="index_r37_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LOGO ACUACULTURA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0"/>
            <a:ext cx="16557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 2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28775"/>
            <a:ext cx="77724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Este nuevo proyecto consideraba escoger 3 agricultores que probaran el cultivo en condiciones bastante parecidas a las que se encontraría al momento de poner en práctica el extensionismo del proyecto.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El agricultor aportaría con las instalaciones y el seguimiento. Phillips financiaría el proyecto. ESPOL daría el seguimiento técnico. Y la SA aportaría con la difusión del proyecto.</a:t>
            </a:r>
          </a:p>
        </p:txBody>
      </p:sp>
      <p:pic>
        <p:nvPicPr>
          <p:cNvPr id="22532" name="Picture 4" descr="index_r37_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OGO ACUACULTURA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0"/>
            <a:ext cx="16557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 2</a:t>
            </a:r>
          </a:p>
        </p:txBody>
      </p:sp>
      <p:sp>
        <p:nvSpPr>
          <p:cNvPr id="1327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139065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Seleccionar a las 3 granjas piloto donde se realizará las pruebas experimentales.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Capacitación inicial de los granjeros o personas/instituciones que puedan realizar programa de extensiones previamente seleccionadas.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Construcción de las piscinas para cultivo de langosta a partir de los muros ya existentes en las granjas arroceras.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Preparación de las piscinas para siembra. Provisión de refugios.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Provisión de los juveniles necesarios para la siembra de 3 has distribuidas en diferentes granjas, seleccionadas por ESPOL, Subsecretaría de Acuacultura y Phillips, con una densidad de 50.000 juveniles/ha.</a:t>
            </a:r>
          </a:p>
        </p:txBody>
      </p:sp>
      <p:pic>
        <p:nvPicPr>
          <p:cNvPr id="23556" name="Picture 4" descr="index_r37_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LOGO ACUACULTURA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0"/>
            <a:ext cx="16557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Proyecto 2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9065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Asesoría en la siembra y conceptos básicos de la producción a los granjeros.</a:t>
            </a:r>
          </a:p>
          <a:p>
            <a:pPr eaLnBrk="1" hangingPunct="1">
              <a:defRPr/>
            </a:pPr>
            <a:r>
              <a:rPr lang="es-ES" sz="2800" smtClean="0"/>
              <a:t>Provisión del balanceado para el crecimiento de los juveniles. Asesoría en aspectos relativos a la alimentación.</a:t>
            </a:r>
          </a:p>
          <a:p>
            <a:pPr eaLnBrk="1" hangingPunct="1">
              <a:defRPr/>
            </a:pPr>
            <a:r>
              <a:rPr lang="es-ES" sz="2800" smtClean="0"/>
              <a:t>Seguimiento de los crecimientos y producción de las granjas.</a:t>
            </a:r>
          </a:p>
          <a:p>
            <a:pPr eaLnBrk="1" hangingPunct="1">
              <a:defRPr/>
            </a:pPr>
            <a:r>
              <a:rPr lang="es-ES" sz="2800" smtClean="0"/>
              <a:t>Extensionismo para los productores involucrados.</a:t>
            </a:r>
          </a:p>
          <a:p>
            <a:pPr eaLnBrk="1" hangingPunct="1">
              <a:defRPr/>
            </a:pPr>
            <a:r>
              <a:rPr lang="es-ES" sz="2800" smtClean="0"/>
              <a:t>Determinar de la rentabilidad y retorno con base en los datos obtenidos en prueba piloto.</a:t>
            </a:r>
          </a:p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24580" name="Picture 4" descr="index_r37_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LOGO ACUACULTURA DEFIN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0"/>
            <a:ext cx="16557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Objetivo del Proyecto 1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Evaluar la factibilidad de producir langosta australiana a un costo de entre US$0.50 y US$0.70.</a:t>
            </a:r>
          </a:p>
          <a:p>
            <a:pPr eaLnBrk="1" hangingPunct="1">
              <a:defRPr/>
            </a:pPr>
            <a:r>
              <a:rPr lang="es-ES" smtClean="0"/>
              <a:t>Obtener volúmenes de producción concentrados que permitan un transporte económico del producto hasta la planta.</a:t>
            </a:r>
          </a:p>
          <a:p>
            <a:pPr eaLnBrk="1" hangingPunct="1">
              <a:defRPr/>
            </a:pPr>
            <a:r>
              <a:rPr lang="es-ES" smtClean="0"/>
              <a:t>Animales de mas de 45 gramos.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Técnicas Evaluadas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Ciclo contínuo: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sembraría reproductores en la piscina a una densidad de entre 0.2 y 0.5 / m</a:t>
            </a:r>
            <a:r>
              <a:rPr lang="es-ES" sz="2400" baseline="30000" smtClean="0"/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Después de 3 meses se empezaría a retirar los reproductores mediante pescas parciales.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Después de 6 meses se empezaría a hacer pescas parciales para retirar los animales mas grandes.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esperaba maximizar la capacidad de carga.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Ciclo Batch: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sembraría juveniles de 2 g a una densidad de entre 4 y 5 por m</a:t>
            </a:r>
            <a:r>
              <a:rPr lang="es-ES" sz="2400" baseline="30000" smtClean="0"/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Después de 6 meses se vaciaría y cosecharía el total de la población.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Ciclo Continuo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Supuestamente permitiría maximizar capacidad de carga.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Problemas con determinación de población.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Mayor problema son pescas parciales: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Efectividad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Costo mano de obra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Volúmenes dificultan transporte económico.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Depredadores proliferan con el tiempo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Producciones entre 995 y 4,308 lbs por hectárea.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A pesar de tener lograr hasta 4,000 lbs / hectárea, existe cierto porcentaje de población en tallas menor a 40g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Ciclo Batch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Piscinas sembradas con juveniles de alrededor de 2 g</a:t>
            </a:r>
          </a:p>
          <a:p>
            <a:pPr eaLnBrk="1" hangingPunct="1">
              <a:defRPr/>
            </a:pPr>
            <a:r>
              <a:rPr lang="es-ES" smtClean="0"/>
              <a:t>Densidad de entre 4 y 5 animales /m</a:t>
            </a:r>
            <a:r>
              <a:rPr lang="es-ES" baseline="30000" smtClean="0"/>
              <a:t>2</a:t>
            </a:r>
          </a:p>
          <a:p>
            <a:pPr eaLnBrk="1" hangingPunct="1">
              <a:defRPr/>
            </a:pPr>
            <a:r>
              <a:rPr lang="es-ES" smtClean="0"/>
              <a:t>Muestreos semanales de crecimiento</a:t>
            </a:r>
          </a:p>
          <a:p>
            <a:pPr eaLnBrk="1" hangingPunct="1">
              <a:defRPr/>
            </a:pPr>
            <a:r>
              <a:rPr lang="es-ES" smtClean="0"/>
              <a:t>Cosecha a los 6 meses por vaciado.</a:t>
            </a:r>
          </a:p>
          <a:p>
            <a:pPr eaLnBrk="1" hangingPunct="1">
              <a:defRPr/>
            </a:pPr>
            <a:r>
              <a:rPr lang="es-ES" smtClean="0"/>
              <a:t>Primera cosecha supervivencia baja por presencia de depredadores. 1,010 lb/Ha</a:t>
            </a:r>
          </a:p>
          <a:p>
            <a:pPr eaLnBrk="1" hangingPunct="1">
              <a:defRPr/>
            </a:pPr>
            <a:r>
              <a:rPr lang="es-ES" smtClean="0"/>
              <a:t>3 piscinas en cultivo todavía, supervivencias entre 55% - 82% en 3 meses.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Crecimiento Piscina Batch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>
            <p:ph idx="1"/>
          </p:nvPr>
        </p:nvGraphicFramePr>
        <p:xfrm>
          <a:off x="0" y="1411288"/>
          <a:ext cx="9144000" cy="4568825"/>
        </p:xfrm>
        <a:graphic>
          <a:graphicData uri="http://schemas.openxmlformats.org/presentationml/2006/ole">
            <p:oleObj spid="_x0000_s3074" name="Gráfico" r:id="rId3" imgW="9382049" imgH="4686300" progId="Excel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Alimentación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Se probaron 3 tipos de alimentación: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Paja de arroz “Panca”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50 kg / Ha / semana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Disponible en la zona.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Descomposición formaría capa de bacterias que serviría de alimento para langosta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Consumo de oxigeno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Costo de mano de obra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No suficiente para buen crecimiento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Balanceado comercial camarón 22% proteína: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Disponibilidad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Buen crecimiento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400" smtClean="0"/>
              <a:t>Alto costo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Alimentación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Balanceado propio: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A partir de insumos disponibles en mercado: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/>
              <a:t>Harina pescado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/>
              <a:t>Polvillo arroz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/>
              <a:t>Pasta Soya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/>
              <a:t>Afrechillo Trigo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" smtClean="0"/>
              <a:t>Polvillo Avena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15% proteína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No diferencias significativas en crecimiento comparado con balanceado camarón (p=0.05)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Costo de entre US$0.10 y US$0.12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Alimentación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Dosis a aplicar entre 2% y 3% de la biomasa por día.</a:t>
            </a:r>
          </a:p>
          <a:p>
            <a:pPr eaLnBrk="1" hangingPunct="1">
              <a:defRPr/>
            </a:pPr>
            <a:r>
              <a:rPr lang="es-ES" smtClean="0"/>
              <a:t>Comederos para control de alimentación.</a:t>
            </a:r>
          </a:p>
          <a:p>
            <a:pPr eaLnBrk="1" hangingPunct="1">
              <a:defRPr/>
            </a:pPr>
            <a:r>
              <a:rPr lang="es-ES" smtClean="0"/>
              <a:t>Horario de aplicación en la tarde.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Antecedentes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El Red Claw Crawfish Cherax quadricarinatus, también conocido como Langosta de agua dulce australiana fue introducida al Ecuador por primera vez en 1994 (Rouse 1994).</a:t>
            </a:r>
          </a:p>
          <a:p>
            <a:pPr eaLnBrk="1" hangingPunct="1">
              <a:defRPr/>
            </a:pPr>
            <a:r>
              <a:rPr lang="es-ES" sz="2800" smtClean="0"/>
              <a:t>Los resultados técnicos de las producción iniciales  se veían bastante prometedores.</a:t>
            </a:r>
          </a:p>
          <a:p>
            <a:pPr eaLnBrk="1" hangingPunct="1">
              <a:defRPr/>
            </a:pPr>
            <a:r>
              <a:rPr lang="es-ES" sz="2800" smtClean="0"/>
              <a:t>Esta nueva especie parecía tener un potencial interesante para la acuicultura (Salame 1995), en especial en un momento en que la industria camaronera sufría los embates del Síndrome de Taura.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37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Refugios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Como refugio básico se usaron botellas plásticas vacías.</a:t>
            </a:r>
          </a:p>
          <a:p>
            <a:pPr eaLnBrk="1" hangingPunct="1">
              <a:defRPr/>
            </a:pPr>
            <a:r>
              <a:rPr lang="es-ES" smtClean="0"/>
              <a:t>A pesar de aparente bajo costo, difícil de conseguir en grandes cantidades.</a:t>
            </a:r>
          </a:p>
          <a:p>
            <a:pPr eaLnBrk="1" hangingPunct="1">
              <a:defRPr/>
            </a:pPr>
            <a:r>
              <a:rPr lang="es-ES" smtClean="0"/>
              <a:t>Se colocaron entre 2 y 3 botellas por metro cuadrado.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Sacos de Cebolla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Usados principalmente como refugio para juveniles, aunque grandes también las usan.</a:t>
            </a:r>
          </a:p>
          <a:p>
            <a:pPr eaLnBrk="1" hangingPunct="1">
              <a:defRPr/>
            </a:pPr>
            <a:r>
              <a:rPr lang="es-ES" smtClean="0"/>
              <a:t>Permiten la cosecha de juveniles, sacudiéndolos y recolectándolos con una malla.</a:t>
            </a:r>
          </a:p>
        </p:txBody>
      </p:sp>
      <p:pic>
        <p:nvPicPr>
          <p:cNvPr id="33796" name="Picture 4" descr="DSC00034"/>
          <p:cNvPicPr>
            <a:picLocks noChangeAspect="1" noChangeArrowheads="1"/>
          </p:cNvPicPr>
          <p:nvPr/>
        </p:nvPicPr>
        <p:blipFill>
          <a:blip r:embed="rId2"/>
          <a:srcRect t="-2348" r="-18109" b="18990"/>
          <a:stretch>
            <a:fillRect/>
          </a:stretch>
        </p:blipFill>
        <p:spPr bwMode="auto">
          <a:xfrm>
            <a:off x="2555875" y="4265613"/>
            <a:ext cx="4897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Jacinto de Agua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Usado como refugio para juveniles y para adultos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Ayudan a absorber exceso de nutrientes permitiendo reducir recambio de agua.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Excelente refugio para evitar depredación por aves.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Atraen ranas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Excesiva necesidad de mano de obra para retirarlos antes de cosecha imposibilitan su uso.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Depredadores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Uso de agua de río conlleva entrada accidental de peces.</a:t>
            </a:r>
          </a:p>
          <a:p>
            <a:pPr eaLnBrk="1" hangingPunct="1">
              <a:defRPr/>
            </a:pPr>
            <a:r>
              <a:rPr lang="es-ES" smtClean="0"/>
              <a:t>Mayor problema con “guanchiche”.</a:t>
            </a:r>
          </a:p>
          <a:p>
            <a:pPr eaLnBrk="1" hangingPunct="1">
              <a:defRPr/>
            </a:pPr>
            <a:r>
              <a:rPr lang="es-ES" smtClean="0"/>
              <a:t>Problema se incrementó en invierno por entrada de agua por salidas.</a:t>
            </a:r>
          </a:p>
          <a:p>
            <a:pPr eaLnBrk="1" hangingPunct="1">
              <a:defRPr/>
            </a:pPr>
            <a:r>
              <a:rPr lang="es-ES" smtClean="0"/>
              <a:t>En piscinas de ciclo continuo problema se agudiza con el tiempo e incluso hay reproducción.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Depredadores</a:t>
            </a:r>
          </a:p>
        </p:txBody>
      </p:sp>
      <p:pic>
        <p:nvPicPr>
          <p:cNvPr id="36867" name="Picture 5" descr="DSC00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4088" y="981075"/>
            <a:ext cx="31099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DSC00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41465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Depredadores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Aves son grandes depredadoras.</a:t>
            </a:r>
          </a:p>
          <a:p>
            <a:pPr eaLnBrk="1" hangingPunct="1">
              <a:defRPr/>
            </a:pPr>
            <a:r>
              <a:rPr lang="es-ES" smtClean="0"/>
              <a:t>Principales depredadoras “Caracoleros” y Cormoranes.</a:t>
            </a:r>
          </a:p>
          <a:p>
            <a:pPr eaLnBrk="1" hangingPunct="1">
              <a:defRPr/>
            </a:pPr>
            <a:r>
              <a:rPr lang="es-ES" smtClean="0"/>
              <a:t>Uso de cohetes ayuda pero no elimina problema.</a:t>
            </a:r>
          </a:p>
          <a:p>
            <a:pPr eaLnBrk="1" hangingPunct="1">
              <a:defRPr/>
            </a:pPr>
            <a:r>
              <a:rPr lang="es-ES" smtClean="0"/>
              <a:t>Jacinto de agua sirve de cobertura y reduce drásticamente el problema, pero no es aplicable por logística</a:t>
            </a:r>
          </a:p>
          <a:p>
            <a:pPr eaLnBrk="1" hangingPunct="1">
              <a:defRPr/>
            </a:pPr>
            <a:r>
              <a:rPr lang="es-ES" smtClean="0"/>
              <a:t>Al momento evaluando uso de plástico oscuro como cobertura.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Depredadores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Ranas comen a animales de hasta 20 gramos</a:t>
            </a:r>
          </a:p>
          <a:p>
            <a:pPr eaLnBrk="1" hangingPunct="1">
              <a:defRPr/>
            </a:pPr>
            <a:r>
              <a:rPr lang="es-ES" smtClean="0"/>
              <a:t>Una rana puede comer hasta 5 langostas por día</a:t>
            </a:r>
          </a:p>
          <a:p>
            <a:pPr eaLnBrk="1" hangingPunct="1">
              <a:defRPr/>
            </a:pPr>
            <a:r>
              <a:rPr lang="es-ES" smtClean="0"/>
              <a:t>Presencia de jacinto de agua agrava problema de ranas</a:t>
            </a:r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4503738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Trampas de Cosecha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Se probaron dos tipos de trampa:</a:t>
            </a:r>
          </a:p>
          <a:p>
            <a:pPr eaLnBrk="1" hangingPunct="1">
              <a:defRPr/>
            </a:pPr>
            <a:r>
              <a:rPr lang="es-ES" smtClean="0"/>
              <a:t>Trampa tradicional con carnada.</a:t>
            </a:r>
          </a:p>
          <a:p>
            <a:pPr lvl="1" eaLnBrk="1" hangingPunct="1">
              <a:defRPr/>
            </a:pPr>
            <a:r>
              <a:rPr lang="es-ES" smtClean="0"/>
              <a:t>Alto requerimiento mano obra</a:t>
            </a:r>
          </a:p>
          <a:p>
            <a:pPr eaLnBrk="1" hangingPunct="1">
              <a:defRPr/>
            </a:pPr>
            <a:r>
              <a:rPr lang="es-ES" smtClean="0"/>
              <a:t>Trampa de contraflujo.</a:t>
            </a:r>
          </a:p>
          <a:p>
            <a:pPr lvl="1" eaLnBrk="1" hangingPunct="1">
              <a:defRPr/>
            </a:pPr>
            <a:r>
              <a:rPr lang="es-ES" smtClean="0"/>
              <a:t>Alto consumo de agua</a:t>
            </a:r>
          </a:p>
        </p:txBody>
      </p:sp>
      <p:pic>
        <p:nvPicPr>
          <p:cNvPr id="40964" name="Picture 4" descr="cos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9338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Producción de Juveniles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Siembra de 3 reproductores por metro cuadrado.</a:t>
            </a:r>
          </a:p>
          <a:p>
            <a:pPr eaLnBrk="1" hangingPunct="1">
              <a:defRPr/>
            </a:pPr>
            <a:r>
              <a:rPr lang="es-ES" smtClean="0"/>
              <a:t>Relación hembra : macho entre 3:1 y 4:1</a:t>
            </a:r>
          </a:p>
          <a:p>
            <a:pPr eaLnBrk="1" hangingPunct="1">
              <a:defRPr/>
            </a:pPr>
            <a:r>
              <a:rPr lang="es-ES" smtClean="0"/>
              <a:t>Alimentación del 3% biomasa dia.</a:t>
            </a:r>
          </a:p>
          <a:p>
            <a:pPr eaLnBrk="1" hangingPunct="1">
              <a:defRPr/>
            </a:pPr>
            <a:r>
              <a:rPr lang="es-ES" smtClean="0"/>
              <a:t>Colocación de sacos de cebolla para recolección de juveniles</a:t>
            </a:r>
          </a:p>
          <a:p>
            <a:pPr eaLnBrk="1" hangingPunct="1">
              <a:defRPr/>
            </a:pPr>
            <a:r>
              <a:rPr lang="es-ES" smtClean="0"/>
              <a:t>NO colocar jacinto de agua.</a:t>
            </a:r>
          </a:p>
          <a:p>
            <a:pPr eaLnBrk="1" hangingPunct="1">
              <a:defRPr/>
            </a:pPr>
            <a:r>
              <a:rPr lang="es-ES" smtClean="0"/>
              <a:t>Cosecha 2 veces por semana a partir de los 40 dias.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Antecedentes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La expectativa de mercado con la cual se enfocó la estrategia para el desarrollo de este nuevo cultivo fue de diferenciación.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Se esperaba contar con una demanda suficiente de este producto a precios FOB de entre US$ 5 y US$ 7. (Graca, 1996).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Los niveles de inversión para producir un producto de estas características aunque altos, parecían justificarse por el alto valor de mercado.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Desarrollo del Huevo</a:t>
            </a:r>
          </a:p>
        </p:txBody>
      </p:sp>
      <p:graphicFrame>
        <p:nvGraphicFramePr>
          <p:cNvPr id="1355833" name="Group 57"/>
          <p:cNvGraphicFramePr>
            <a:graphicFrameLocks noGrp="1"/>
          </p:cNvGraphicFramePr>
          <p:nvPr>
            <p:ph idx="1"/>
          </p:nvPr>
        </p:nvGraphicFramePr>
        <p:xfrm>
          <a:off x="1258888" y="765175"/>
          <a:ext cx="7580312" cy="5221288"/>
        </p:xfrm>
        <a:graphic>
          <a:graphicData uri="http://schemas.openxmlformats.org/drawingml/2006/table">
            <a:tbl>
              <a:tblPr/>
              <a:tblGrid>
                <a:gridCol w="1223962"/>
                <a:gridCol w="1654175"/>
                <a:gridCol w="4702175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Etapa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Crema a Amarillo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Verde olivo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Kaki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Café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15-17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Naranja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18-21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Rojo – no ojos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22-27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Rojo – ojos y cola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28-34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Rojo – pegados (larva)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Gris – juveniles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5834" name="Text Box 58"/>
          <p:cNvSpPr txBox="1">
            <a:spLocks noChangeArrowheads="1"/>
          </p:cNvSpPr>
          <p:nvPr/>
        </p:nvSpPr>
        <p:spPr bwMode="auto">
          <a:xfrm>
            <a:off x="4556125" y="6140450"/>
            <a:ext cx="376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Fuente: Salame et al 1996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SC0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66738"/>
            <a:ext cx="7675563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DSC0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775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Resultados a la Fecha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Estrategia de ciclo continuo no parece resultar como se esperaba.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Siembra en batch parece ser dirección a 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Falta cosechar mas piscinas en batch para tener resultados mas conclusivos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Paja de arroz como principal fuente de alimento no parece ser suficiente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Crecimiento con alimento barato preparado es como se esperaba.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Disparidad de tallas requeriría transferir a otra piscina animales de menos de 40g para que terminen de desarrollarse.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13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Inversion </a:t>
            </a:r>
            <a:br>
              <a:rPr lang="en-US" sz="4000" smtClean="0"/>
            </a:br>
            <a:r>
              <a:rPr lang="en-US" sz="4000" smtClean="0"/>
              <a:t>Langostera 25 Hectáreas</a:t>
            </a:r>
            <a:endParaRPr lang="es-ES" sz="4000" smtClean="0"/>
          </a:p>
        </p:txBody>
      </p:sp>
      <p:graphicFrame>
        <p:nvGraphicFramePr>
          <p:cNvPr id="1026" name="Object 635"/>
          <p:cNvGraphicFramePr>
            <a:graphicFrameLocks noChangeAspect="1"/>
          </p:cNvGraphicFramePr>
          <p:nvPr>
            <p:ph idx="1"/>
          </p:nvPr>
        </p:nvGraphicFramePr>
        <p:xfrm>
          <a:off x="592138" y="2143125"/>
          <a:ext cx="8029575" cy="3230563"/>
        </p:xfrm>
        <a:graphic>
          <a:graphicData uri="http://schemas.openxmlformats.org/presentationml/2006/ole">
            <p:oleObj spid="_x0000_s1026" name="Hoja de cálculo" r:id="rId3" imgW="4972202" imgH="2000402" progId="Excel.Sheet.8">
              <p:embed/>
            </p:oleObj>
          </a:graphicData>
        </a:graphic>
      </p:graphicFrame>
      <p:sp>
        <p:nvSpPr>
          <p:cNvPr id="1301117" name="Text Box 637"/>
          <p:cNvSpPr txBox="1">
            <a:spLocks noChangeArrowheads="1"/>
          </p:cNvSpPr>
          <p:nvPr/>
        </p:nvSpPr>
        <p:spPr bwMode="auto">
          <a:xfrm>
            <a:off x="4556125" y="5902325"/>
            <a:ext cx="376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Fuente: Salame et al 1996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1313"/>
            <a:ext cx="77724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Costo Operativo Mensual Langostera 25 Hectáreas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387350" y="2214563"/>
          <a:ext cx="8756650" cy="2954337"/>
        </p:xfrm>
        <a:graphic>
          <a:graphicData uri="http://schemas.openxmlformats.org/presentationml/2006/ole">
            <p:oleObj spid="_x0000_s2050" name="Hoja de cálculo" r:id="rId3" imgW="5232031" imgH="1764650" progId="Excel.Sheet.8">
              <p:embed/>
            </p:oleObj>
          </a:graphicData>
        </a:graphic>
      </p:graphicFrame>
      <p:sp>
        <p:nvSpPr>
          <p:cNvPr id="1308678" name="Text Box 6"/>
          <p:cNvSpPr txBox="1">
            <a:spLocks noChangeArrowheads="1"/>
          </p:cNvSpPr>
          <p:nvPr/>
        </p:nvSpPr>
        <p:spPr bwMode="auto">
          <a:xfrm>
            <a:off x="4556125" y="5902325"/>
            <a:ext cx="376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Fuente: Salame et al 1996</a:t>
            </a:r>
            <a:endParaRPr lang="es-E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Antecedentes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En sistemas de producción intensivos, la inversión estaba en alrededor de US$25,000/ha y costos de producción por otros US$25,000/ha/ciclo.(Romero 1997)</a:t>
            </a:r>
          </a:p>
          <a:p>
            <a:pPr eaLnBrk="1" hangingPunct="1">
              <a:defRPr/>
            </a:pPr>
            <a:r>
              <a:rPr lang="es-ES" smtClean="0"/>
              <a:t>Estos niveles de inversión y costos estaban enfocados a un producto de alto precio del mercado, para el cual, si bien el costo de producción no deja de ser importante, la diferenciación es lo mas importante.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Realidad de Producción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Se detectaron algunos problemas de enfermedades, aunque pocos causaron problemas mayores en los cultivos (Jiménez y Romero 1998)</a:t>
            </a:r>
          </a:p>
          <a:p>
            <a:pPr eaLnBrk="1" hangingPunct="1">
              <a:defRPr/>
            </a:pPr>
            <a:r>
              <a:rPr lang="es-ES" smtClean="0"/>
              <a:t>No se lograron las expectativas de producción iniciales: </a:t>
            </a:r>
          </a:p>
          <a:p>
            <a:pPr lvl="1" eaLnBrk="1" hangingPunct="1">
              <a:defRPr/>
            </a:pPr>
            <a:r>
              <a:rPr lang="es-ES" smtClean="0"/>
              <a:t>Crecimiento bajo en sistemas intensivos</a:t>
            </a:r>
          </a:p>
          <a:p>
            <a:pPr lvl="1" eaLnBrk="1" hangingPunct="1">
              <a:defRPr/>
            </a:pPr>
            <a:r>
              <a:rPr lang="es-ES" smtClean="0"/>
              <a:t>Mitad de población bajo tamaño comercial (&lt; 60g) (Romero 2002)</a:t>
            </a:r>
          </a:p>
          <a:p>
            <a:pPr eaLnBrk="1" hangingPunct="1">
              <a:defRPr/>
            </a:pPr>
            <a:r>
              <a:rPr lang="es-ES" smtClean="0"/>
              <a:t>A pesar de esto se lograron biomasas de entre 2,600 y 5,500 lbs / ha / ciclo.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</a:t>
            </a:r>
            <a:r>
              <a:rPr lang="es-ES" smtClean="0"/>
              <a:t>Problema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8012112" cy="594042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A pesar de estos problemas técnicos, el problema de fondo fue de mercado y de posicionamiento.</a:t>
            </a:r>
          </a:p>
          <a:p>
            <a:pPr eaLnBrk="1" hangingPunct="1">
              <a:defRPr/>
            </a:pPr>
            <a:r>
              <a:rPr lang="es-ES" smtClean="0"/>
              <a:t>No se lograron los precios ni la demanda originalmente esperados.</a:t>
            </a:r>
          </a:p>
          <a:p>
            <a:pPr eaLnBrk="1" hangingPunct="1">
              <a:defRPr/>
            </a:pPr>
            <a:r>
              <a:rPr lang="es-ES" smtClean="0"/>
              <a:t>Una parte de la producción se logro vender, pero a precios de alrededor de US$1.60 / lb (Romero 2002), y en ocasiones menos.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4211</TotalTime>
  <Words>2055</Words>
  <Application>Microsoft PowerPoint</Application>
  <PresentationFormat>Presentación en pantalla (4:3)</PresentationFormat>
  <Paragraphs>235</Paragraphs>
  <Slides>44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Wingdings</vt:lpstr>
      <vt:lpstr>Times New Roman</vt:lpstr>
      <vt:lpstr>Azure</vt:lpstr>
      <vt:lpstr>Hoja de cálculo de Microsoft Office Excel</vt:lpstr>
      <vt:lpstr>Gráfico de Microsoft Office Excel</vt:lpstr>
      <vt:lpstr>Novedades en el cultivo de la langosta australiana a bajo costo en el Ecuador</vt:lpstr>
      <vt:lpstr>Fabrizio Marcillo Morla</vt:lpstr>
      <vt:lpstr>Antecedentes</vt:lpstr>
      <vt:lpstr>Antecedentes</vt:lpstr>
      <vt:lpstr>Inversion  Langostera 25 Hectáreas</vt:lpstr>
      <vt:lpstr>Costo Operativo Mensual Langostera 25 Hectáreas</vt:lpstr>
      <vt:lpstr>Antecedentes</vt:lpstr>
      <vt:lpstr>La Realidad de Producción</vt:lpstr>
      <vt:lpstr>El Problema</vt:lpstr>
      <vt:lpstr>Adaptación</vt:lpstr>
      <vt:lpstr>Red Claw Ahora?</vt:lpstr>
      <vt:lpstr>Nuevo Problema?</vt:lpstr>
      <vt:lpstr>El Proyecto</vt:lpstr>
      <vt:lpstr>El Proyecto</vt:lpstr>
      <vt:lpstr>El Chame</vt:lpstr>
      <vt:lpstr>El Proyecto</vt:lpstr>
      <vt:lpstr>El Proyecto</vt:lpstr>
      <vt:lpstr>El Proyecto 2</vt:lpstr>
      <vt:lpstr>El Proyecto 2</vt:lpstr>
      <vt:lpstr>El Proyecto 2</vt:lpstr>
      <vt:lpstr>El Proyecto 2</vt:lpstr>
      <vt:lpstr>Objetivo del Proyecto 1</vt:lpstr>
      <vt:lpstr>Técnicas Evaluadas</vt:lpstr>
      <vt:lpstr>Ciclo Continuo</vt:lpstr>
      <vt:lpstr>Ciclo Batch</vt:lpstr>
      <vt:lpstr>Crecimiento Piscina Batch</vt:lpstr>
      <vt:lpstr>Alimentación</vt:lpstr>
      <vt:lpstr>Alimentación</vt:lpstr>
      <vt:lpstr>Alimentación</vt:lpstr>
      <vt:lpstr>Refugios</vt:lpstr>
      <vt:lpstr>Sacos de Cebolla</vt:lpstr>
      <vt:lpstr>Jacinto de Agua</vt:lpstr>
      <vt:lpstr>Depredadores</vt:lpstr>
      <vt:lpstr>Depredadores</vt:lpstr>
      <vt:lpstr>Depredadores</vt:lpstr>
      <vt:lpstr>Depredadores</vt:lpstr>
      <vt:lpstr>Diapositiva 37</vt:lpstr>
      <vt:lpstr>Trampas de Cosecha</vt:lpstr>
      <vt:lpstr>Producción de Juveniles</vt:lpstr>
      <vt:lpstr>Desarrollo del Huevo</vt:lpstr>
      <vt:lpstr>Diapositiva 41</vt:lpstr>
      <vt:lpstr>Diapositiva 42</vt:lpstr>
      <vt:lpstr>Diapositiva 43</vt:lpstr>
      <vt:lpstr>Resultados a la Fecha</vt:lpstr>
    </vt:vector>
  </TitlesOfParts>
  <Manager>Barcillo Barzinister</Manager>
  <Company>ESPOL</Company>
  <LinksUpToDate>false</LinksUpToDate>
  <SharedDoc>false</SharedDoc>
  <HyperlinkBase>www.barcillo.com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Cultivos Intensivos</dc:title>
  <dc:subject>Seminarios de Graduacion</dc:subject>
  <dc:creator>Fabrizio Marcillo</dc:creator>
  <cp:lastModifiedBy>Administrador</cp:lastModifiedBy>
  <cp:revision>715</cp:revision>
  <cp:lastPrinted>1601-01-01T00:00:00Z</cp:lastPrinted>
  <dcterms:created xsi:type="dcterms:W3CDTF">2002-07-19T11:47:45Z</dcterms:created>
  <dcterms:modified xsi:type="dcterms:W3CDTF">2010-02-01T15:33:05Z</dcterms:modified>
</cp:coreProperties>
</file>