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4"/>
  </p:notesMasterIdLst>
  <p:handoutMasterIdLst>
    <p:handoutMasterId r:id="rId35"/>
  </p:handoutMasterIdLst>
  <p:sldIdLst>
    <p:sldId id="277" r:id="rId2"/>
    <p:sldId id="257" r:id="rId3"/>
    <p:sldId id="279" r:id="rId4"/>
    <p:sldId id="282" r:id="rId5"/>
    <p:sldId id="281" r:id="rId6"/>
    <p:sldId id="290" r:id="rId7"/>
    <p:sldId id="289" r:id="rId8"/>
    <p:sldId id="258" r:id="rId9"/>
    <p:sldId id="292" r:id="rId10"/>
    <p:sldId id="291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3" r:id="rId21"/>
    <p:sldId id="302" r:id="rId22"/>
    <p:sldId id="304" r:id="rId23"/>
    <p:sldId id="305" r:id="rId24"/>
    <p:sldId id="306" r:id="rId25"/>
    <p:sldId id="261" r:id="rId26"/>
    <p:sldId id="307" r:id="rId27"/>
    <p:sldId id="308" r:id="rId28"/>
    <p:sldId id="309" r:id="rId29"/>
    <p:sldId id="310" r:id="rId30"/>
    <p:sldId id="311" r:id="rId31"/>
    <p:sldId id="312" r:id="rId32"/>
    <p:sldId id="27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C9B"/>
    <a:srgbClr val="366C66"/>
    <a:srgbClr val="407F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8" autoAdjust="0"/>
    <p:restoredTop sz="93811" autoAdjust="0"/>
  </p:normalViewPr>
  <p:slideViewPr>
    <p:cSldViewPr>
      <p:cViewPr varScale="1">
        <p:scale>
          <a:sx n="70" d="100"/>
          <a:sy n="70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01812-82BE-40A2-A216-E9C4632375A0}" type="datetimeFigureOut">
              <a:rPr lang="es-ES" smtClean="0"/>
              <a:pPr/>
              <a:t>17/12/2008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C6534-ED12-4CEE-8AC1-840DA28C497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C6534-ED12-4CEE-8AC1-840DA28C4975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9388" y="4221163"/>
            <a:ext cx="6048375" cy="1109662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081588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92950" y="333375"/>
            <a:ext cx="1871663" cy="63357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476375" y="333375"/>
            <a:ext cx="5464175" cy="63357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476375" y="333375"/>
            <a:ext cx="7488238" cy="63357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76375" y="1412875"/>
            <a:ext cx="3667125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95900" y="1412875"/>
            <a:ext cx="3668713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73485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5" y="1412875"/>
            <a:ext cx="74882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esis\prueba%20(1)%20(1).asf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esis\prueba2.asf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esis\prueba3.asf" TargetMode="Externa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esis\prueba4.asf" TargetMode="Externa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3857620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/>
          <a:lstStyle/>
          <a:p>
            <a:pPr algn="ctr"/>
            <a:endParaRPr lang="es-ES" sz="3500" b="1" cap="all" dirty="0">
              <a:gradFill flip="none" rotWithShape="1">
                <a:gsLst>
                  <a:gs pos="0">
                    <a:srgbClr val="366C66">
                      <a:tint val="66000"/>
                      <a:satMod val="160000"/>
                    </a:srgbClr>
                  </a:gs>
                  <a:gs pos="50000">
                    <a:srgbClr val="366C66">
                      <a:tint val="44500"/>
                      <a:satMod val="160000"/>
                    </a:srgbClr>
                  </a:gs>
                  <a:gs pos="100000">
                    <a:srgbClr val="366C66">
                      <a:tint val="23500"/>
                      <a:satMod val="160000"/>
                    </a:srgbClr>
                  </a:gs>
                </a:gsLst>
                <a:lin ang="18900000" scaled="1"/>
                <a:tileRect/>
              </a:gra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2844" y="714356"/>
            <a:ext cx="364333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00" b="1" cap="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66C6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Diseño y Optimización </a:t>
            </a:r>
            <a:br>
              <a:rPr lang="es-ES" sz="3500" b="1" cap="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66C6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s-ES" sz="3500" b="1" cap="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66C6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del Tratamiento Térmico para Sopa de Frejoles Enlatada en Envases de Formato A6</a:t>
            </a:r>
            <a:endParaRPr lang="es-ES" sz="3500" b="1" cap="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66C66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SDXTMPPPT01.em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071810"/>
            <a:ext cx="2714644" cy="200026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 descr="SDXTMPPPT02.em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2428868"/>
            <a:ext cx="2643206" cy="32147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</p:pic>
      <p:pic>
        <p:nvPicPr>
          <p:cNvPr id="9" name="8 Imagen" descr="SDXTMPPPT03.em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1714488"/>
            <a:ext cx="2714644" cy="20002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 descr="SDXTMPPPT04.em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4429132"/>
            <a:ext cx="2714644" cy="20002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Procedimiento</a:t>
            </a:r>
            <a:r>
              <a:rPr kumimoji="0" lang="es-E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Perfil Tiempo-Temperatura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500174"/>
            <a:ext cx="5500726" cy="53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rueba (1) (1)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7289" y="2285992"/>
            <a:ext cx="6104121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JuanJose\Escritorio\imagen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928802"/>
            <a:ext cx="5857916" cy="3926635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Ubicación del punto crítico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3" y="6026761"/>
            <a:ext cx="5072098" cy="61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JuanJose\Escritorio\image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542" y="1857364"/>
            <a:ext cx="6987459" cy="4896680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Parámetros de transferencia de calor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857496"/>
            <a:ext cx="3929090" cy="24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Parámetros de transferencia de calor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7" name="Picture 5" descr="C:\Documents and Settings\JuanJose\Escritorio\imagen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664" y="1857364"/>
            <a:ext cx="7011543" cy="4897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Método General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00174"/>
            <a:ext cx="3771903" cy="5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rueba2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2976" y="2143116"/>
            <a:ext cx="6429420" cy="4514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Método de </a:t>
            </a:r>
            <a:r>
              <a:rPr lang="es-ES" sz="28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Stumbo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571472" y="1857364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C" dirty="0" smtClean="0"/>
              <a:t>F</a:t>
            </a:r>
            <a:r>
              <a:rPr lang="es-EC" baseline="-25000" dirty="0" smtClean="0"/>
              <a:t>i </a:t>
            </a:r>
            <a:r>
              <a:rPr lang="es-EC" dirty="0" smtClean="0"/>
              <a:t>= 10</a:t>
            </a:r>
            <a:r>
              <a:rPr lang="es-EC" baseline="30000" dirty="0" smtClean="0"/>
              <a:t>(250−Tr/z) </a:t>
            </a:r>
            <a:r>
              <a:rPr lang="es-EC" dirty="0" smtClean="0"/>
              <a:t> = 1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 = 10 </a:t>
            </a:r>
            <a:r>
              <a:rPr lang="en-US" baseline="30000" dirty="0" smtClean="0"/>
              <a:t>log (</a:t>
            </a:r>
            <a:r>
              <a:rPr lang="en-US" baseline="30000" dirty="0" err="1" smtClean="0"/>
              <a:t>jh</a:t>
            </a:r>
            <a:r>
              <a:rPr lang="en-US" baseline="30000" dirty="0" smtClean="0"/>
              <a:t> * </a:t>
            </a:r>
            <a:r>
              <a:rPr lang="en-US" baseline="30000" dirty="0" err="1" smtClean="0"/>
              <a:t>Ih</a:t>
            </a:r>
            <a:r>
              <a:rPr lang="en-US" baseline="30000" dirty="0" smtClean="0"/>
              <a:t>) - B/</a:t>
            </a:r>
            <a:r>
              <a:rPr lang="en-US" baseline="30000" dirty="0" err="1" smtClean="0"/>
              <a:t>fh</a:t>
            </a:r>
            <a:r>
              <a:rPr lang="en-US" dirty="0" smtClean="0"/>
              <a:t> = 13,89 </a:t>
            </a:r>
          </a:p>
          <a:p>
            <a:pPr>
              <a:lnSpc>
                <a:spcPct val="150000"/>
              </a:lnSpc>
            </a:pPr>
            <a:r>
              <a:rPr lang="es-EC" dirty="0" err="1" smtClean="0"/>
              <a:t>Stumbo</a:t>
            </a:r>
            <a:r>
              <a:rPr lang="es-EC" dirty="0" smtClean="0"/>
              <a:t> - Tabla A.8 - </a:t>
            </a:r>
            <a:r>
              <a:rPr lang="es-EC" dirty="0" err="1" smtClean="0"/>
              <a:t>J</a:t>
            </a:r>
            <a:r>
              <a:rPr lang="es-EC" baseline="-25000" dirty="0" err="1" smtClean="0"/>
              <a:t>c</a:t>
            </a:r>
            <a:r>
              <a:rPr lang="es-EC" dirty="0" smtClean="0"/>
              <a:t> = 1,004 y g = 13,89</a:t>
            </a:r>
          </a:p>
          <a:p>
            <a:pPr>
              <a:lnSpc>
                <a:spcPct val="150000"/>
              </a:lnSpc>
              <a:buNone/>
            </a:pPr>
            <a:r>
              <a:rPr lang="es-EC" dirty="0" smtClean="0"/>
              <a:t>	</a:t>
            </a: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/U = 23,46</a:t>
            </a:r>
          </a:p>
          <a:p>
            <a:pPr>
              <a:lnSpc>
                <a:spcPct val="150000"/>
              </a:lnSpc>
            </a:pPr>
            <a:r>
              <a:rPr lang="es-EC" dirty="0" err="1" smtClean="0"/>
              <a:t>F</a:t>
            </a:r>
            <a:r>
              <a:rPr lang="es-EC" baseline="-25000" dirty="0" err="1" smtClean="0"/>
              <a:t>o</a:t>
            </a:r>
            <a:r>
              <a:rPr lang="es-EC" dirty="0" smtClean="0"/>
              <a:t> = </a:t>
            </a: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 / (</a:t>
            </a: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/U) F</a:t>
            </a:r>
            <a:r>
              <a:rPr lang="es-EC" baseline="-25000" dirty="0" smtClean="0"/>
              <a:t>i</a:t>
            </a:r>
          </a:p>
          <a:p>
            <a:pPr>
              <a:lnSpc>
                <a:spcPct val="150000"/>
              </a:lnSpc>
            </a:pPr>
            <a:r>
              <a:rPr lang="es-EC" b="1" dirty="0" err="1" smtClean="0"/>
              <a:t>F</a:t>
            </a:r>
            <a:r>
              <a:rPr lang="es-EC" b="1" baseline="-25000" dirty="0" err="1" smtClean="0"/>
              <a:t>o</a:t>
            </a:r>
            <a:r>
              <a:rPr lang="es-EC" b="1" dirty="0" smtClean="0"/>
              <a:t> = 6,89 minutos</a:t>
            </a:r>
            <a:endParaRPr lang="es-ES" b="1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Hoja de procesos térmicos análogos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571472" y="1857364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C" dirty="0" smtClean="0"/>
              <a:t>F</a:t>
            </a:r>
            <a:r>
              <a:rPr lang="es-EC" baseline="-25000" dirty="0" smtClean="0"/>
              <a:t>i </a:t>
            </a:r>
            <a:r>
              <a:rPr lang="es-EC" dirty="0" smtClean="0"/>
              <a:t>= 10</a:t>
            </a:r>
            <a:r>
              <a:rPr lang="es-EC" baseline="30000" dirty="0" smtClean="0"/>
              <a:t>(250−Tr/z) </a:t>
            </a:r>
            <a:r>
              <a:rPr lang="es-EC" dirty="0" smtClean="0"/>
              <a:t> = 1</a:t>
            </a:r>
          </a:p>
          <a:p>
            <a:pPr>
              <a:lnSpc>
                <a:spcPct val="150000"/>
              </a:lnSpc>
            </a:pP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/U = </a:t>
            </a: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 / </a:t>
            </a:r>
            <a:r>
              <a:rPr lang="es-EC" dirty="0" err="1" smtClean="0"/>
              <a:t>F</a:t>
            </a:r>
            <a:r>
              <a:rPr lang="es-EC" baseline="-25000" dirty="0" err="1" smtClean="0"/>
              <a:t>o</a:t>
            </a:r>
            <a:r>
              <a:rPr lang="es-EC" dirty="0" smtClean="0"/>
              <a:t> F</a:t>
            </a:r>
            <a:r>
              <a:rPr lang="es-EC" baseline="-25000" dirty="0" smtClean="0"/>
              <a:t>i</a:t>
            </a:r>
          </a:p>
          <a:p>
            <a:pPr>
              <a:lnSpc>
                <a:spcPct val="150000"/>
              </a:lnSpc>
            </a:pPr>
            <a:r>
              <a:rPr lang="es-EC" dirty="0" err="1" smtClean="0"/>
              <a:t>Stumbo</a:t>
            </a:r>
            <a:r>
              <a:rPr lang="es-EC" dirty="0" smtClean="0"/>
              <a:t> - Tabla A.8 - </a:t>
            </a:r>
            <a:r>
              <a:rPr lang="es-EC" dirty="0" err="1" smtClean="0"/>
              <a:t>J</a:t>
            </a:r>
            <a:r>
              <a:rPr lang="es-EC" baseline="-25000" dirty="0" err="1" smtClean="0"/>
              <a:t>c</a:t>
            </a:r>
            <a:r>
              <a:rPr lang="es-EC" dirty="0" smtClean="0"/>
              <a:t> = 1,004 y </a:t>
            </a: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/U = 30,30</a:t>
            </a:r>
          </a:p>
          <a:p>
            <a:pPr>
              <a:lnSpc>
                <a:spcPct val="150000"/>
              </a:lnSpc>
              <a:buNone/>
            </a:pPr>
            <a:r>
              <a:rPr lang="es-EC" dirty="0" smtClean="0"/>
              <a:t>	g = 14,67</a:t>
            </a:r>
          </a:p>
          <a:p>
            <a:pPr>
              <a:lnSpc>
                <a:spcPct val="150000"/>
              </a:lnSpc>
            </a:pPr>
            <a:r>
              <a:rPr lang="es-EC" dirty="0" smtClean="0"/>
              <a:t>P = </a:t>
            </a:r>
            <a:r>
              <a:rPr lang="es-EC" dirty="0" err="1" smtClean="0"/>
              <a:t>f</a:t>
            </a:r>
            <a:r>
              <a:rPr lang="es-EC" baseline="-25000" dirty="0" err="1" smtClean="0"/>
              <a:t>h</a:t>
            </a:r>
            <a:r>
              <a:rPr lang="es-EC" dirty="0" smtClean="0"/>
              <a:t> [log (</a:t>
            </a:r>
            <a:r>
              <a:rPr lang="es-EC" dirty="0" err="1" smtClean="0"/>
              <a:t>j</a:t>
            </a:r>
            <a:r>
              <a:rPr lang="es-EC" baseline="-25000" dirty="0" err="1" smtClean="0"/>
              <a:t>h</a:t>
            </a:r>
            <a:r>
              <a:rPr lang="es-EC" dirty="0" smtClean="0"/>
              <a:t>*</a:t>
            </a:r>
            <a:r>
              <a:rPr lang="es-EC" dirty="0" err="1" smtClean="0"/>
              <a:t>I</a:t>
            </a:r>
            <a:r>
              <a:rPr lang="es-EC" baseline="-25000" dirty="0" err="1" smtClean="0"/>
              <a:t>h</a:t>
            </a:r>
            <a:r>
              <a:rPr lang="es-EC" dirty="0" smtClean="0"/>
              <a:t>) - log g)] – 0,42 CUT</a:t>
            </a:r>
            <a:endParaRPr lang="es-EC" baseline="-25000" dirty="0" smtClean="0"/>
          </a:p>
          <a:p>
            <a:pPr>
              <a:lnSpc>
                <a:spcPct val="150000"/>
              </a:lnSpc>
            </a:pPr>
            <a:r>
              <a:rPr lang="es-EC" b="1" dirty="0" smtClean="0"/>
              <a:t>P = 161 minutos</a:t>
            </a:r>
            <a:endParaRPr lang="es-ES" b="1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Hoja de procesos térmicos análogos</a:t>
            </a:r>
            <a:endParaRPr kumimoji="0" lang="es-ES" sz="2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8" name="Group 2"/>
          <p:cNvGraphicFramePr>
            <a:graphicFrameLocks/>
          </p:cNvGraphicFramePr>
          <p:nvPr/>
        </p:nvGraphicFramePr>
        <p:xfrm>
          <a:off x="785786" y="2143116"/>
          <a:ext cx="7572429" cy="4000528"/>
        </p:xfrm>
        <a:graphic>
          <a:graphicData uri="http://schemas.openxmlformats.org/drawingml/2006/table">
            <a:tbl>
              <a:tblPr/>
              <a:tblGrid>
                <a:gridCol w="1761029"/>
                <a:gridCol w="1672978"/>
                <a:gridCol w="1937134"/>
                <a:gridCol w="2201288"/>
              </a:tblGrid>
              <a:tr h="399711">
                <a:tc gridSpan="2">
                  <a:txBody>
                    <a:bodyPr/>
                    <a:lstStyle/>
                    <a:p>
                      <a:pPr algn="ctr" eaLnBrk="0" hangingPunct="0">
                        <a:buFontTx/>
                        <a:buNone/>
                      </a:pPr>
                      <a:r>
                        <a:rPr lang="en-US" altLang="ko-KR" sz="2200" b="1" dirty="0" smtClean="0">
                          <a:latin typeface="Verdana" pitchFamily="34" charset="0"/>
                          <a:ea typeface="굴림" charset="-127"/>
                        </a:rPr>
                        <a:t>Temperatura (</a:t>
                      </a:r>
                      <a:r>
                        <a:rPr lang="en-US" altLang="ko-KR" sz="2200" b="1" baseline="30000" dirty="0" err="1" smtClean="0">
                          <a:latin typeface="Verdana" pitchFamily="34" charset="0"/>
                          <a:ea typeface="굴림" charset="-127"/>
                        </a:rPr>
                        <a:t>o</a:t>
                      </a:r>
                      <a:r>
                        <a:rPr lang="en-US" altLang="ko-KR" sz="2200" b="1" dirty="0" err="1" smtClean="0">
                          <a:latin typeface="Verdana" pitchFamily="34" charset="0"/>
                          <a:ea typeface="굴림" charset="-127"/>
                        </a:rPr>
                        <a:t>F</a:t>
                      </a:r>
                      <a:r>
                        <a:rPr lang="en-US" altLang="ko-KR" sz="2200" b="1" dirty="0" smtClean="0">
                          <a:latin typeface="Verdana" pitchFamily="34" charset="0"/>
                          <a:ea typeface="굴림" charset="-127"/>
                        </a:rPr>
                        <a:t>)</a:t>
                      </a:r>
                      <a:endParaRPr lang="en-US" altLang="ko-KR" sz="2200" b="1" dirty="0">
                        <a:latin typeface="Verdana" pitchFamily="34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200" b="1" dirty="0" err="1" smtClean="0">
                          <a:latin typeface="Verdana" pitchFamily="34" charset="0"/>
                          <a:ea typeface="굴림" charset="-127"/>
                        </a:rPr>
                        <a:t>Tiempo</a:t>
                      </a:r>
                      <a:r>
                        <a:rPr lang="en-US" altLang="ko-KR" sz="2200" b="1" dirty="0" smtClean="0">
                          <a:latin typeface="Verdana" pitchFamily="34" charset="0"/>
                          <a:ea typeface="굴림" charset="-127"/>
                        </a:rPr>
                        <a:t> de</a:t>
                      </a:r>
                      <a:r>
                        <a:rPr lang="en-US" altLang="ko-KR" sz="2200" b="1" baseline="0" dirty="0" smtClean="0">
                          <a:latin typeface="Verdana" pitchFamily="34" charset="0"/>
                          <a:ea typeface="굴림" charset="-127"/>
                        </a:rPr>
                        <a:t> </a:t>
                      </a:r>
                      <a:r>
                        <a:rPr lang="en-US" altLang="ko-KR" sz="2200" b="1" dirty="0" err="1" smtClean="0">
                          <a:latin typeface="Verdana" pitchFamily="34" charset="0"/>
                          <a:ea typeface="굴림" charset="-127"/>
                        </a:rPr>
                        <a:t>Proceso</a:t>
                      </a:r>
                      <a:r>
                        <a:rPr lang="en-US" altLang="ko-KR" sz="2200" b="1" dirty="0" smtClean="0">
                          <a:latin typeface="Verdana" pitchFamily="34" charset="0"/>
                          <a:ea typeface="굴림" charset="-127"/>
                        </a:rPr>
                        <a:t> (min.)</a:t>
                      </a:r>
                      <a:r>
                        <a:rPr lang="en-US" altLang="ko-KR" sz="2400" b="1" dirty="0" smtClean="0">
                          <a:latin typeface="Verdana" pitchFamily="34" charset="0"/>
                          <a:ea typeface="굴림" charset="-127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3997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Inicial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Proceso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굴림" charset="-127"/>
                        </a:rPr>
                        <a:t>Calculado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굴림" charset="-127"/>
                        </a:rPr>
                        <a:t>Recomendado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29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158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245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177,15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178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158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250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160,17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161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158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255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145,56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146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158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260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133,37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134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158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265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123,76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124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785786" y="6215082"/>
            <a:ext cx="2601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Elaborado por: </a:t>
            </a:r>
            <a:r>
              <a:rPr lang="es-ES" sz="1200" dirty="0" smtClean="0"/>
              <a:t>Juan José Tamayo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Determinación del valor de cocción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26" name="Picture 2" descr="C:\Documents and Settings\JuanJose\Escritorio\cocc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785926"/>
            <a:ext cx="4448172" cy="47174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7158" y="3214686"/>
            <a:ext cx="3286148" cy="2928958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s-ES" sz="2000" b="1" dirty="0" smtClean="0"/>
              <a:t>	</a:t>
            </a:r>
            <a:r>
              <a:rPr lang="es-ES" sz="2400" b="1" dirty="0" smtClean="0"/>
              <a:t>Ubicación del sensor de temperatura en las pruebas para la optimización del proceso térmico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285728"/>
            <a:ext cx="7273925" cy="719137"/>
          </a:xfrm>
        </p:spPr>
        <p:txBody>
          <a:bodyPr/>
          <a:lstStyle/>
          <a:p>
            <a:pPr eaLnBrk="1" hangingPunct="1"/>
            <a:r>
              <a:rPr lang="es-ES" b="1" dirty="0" smtClean="0"/>
              <a:t>INTRODUCCIÓN</a:t>
            </a:r>
            <a:endParaRPr lang="uk-UA" b="1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2071678"/>
            <a:ext cx="8358246" cy="459899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s-ES" sz="2700" dirty="0" smtClean="0"/>
              <a:t>Producto desarrollado en el P</a:t>
            </a:r>
            <a:r>
              <a:rPr lang="es-ES" sz="27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royecto </a:t>
            </a:r>
            <a:r>
              <a:rPr lang="es-ES" sz="2700" dirty="0" smtClean="0"/>
              <a:t>S</a:t>
            </a:r>
            <a:r>
              <a:rPr lang="es-ES" sz="27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emilla </a:t>
            </a:r>
            <a:r>
              <a:rPr lang="es-ES" sz="2700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“Tecnología para el desarrollo de productos dirigidos a la alimentación colectiva en el Ecuador”</a:t>
            </a:r>
          </a:p>
          <a:p>
            <a:pPr eaLnBrk="1" hangingPunct="1">
              <a:lnSpc>
                <a:spcPct val="150000"/>
              </a:lnSpc>
            </a:pPr>
            <a:endParaRPr lang="es-ES" sz="1200" u="sng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150000"/>
              </a:lnSpc>
            </a:pPr>
            <a:r>
              <a:rPr lang="es-ES" sz="2700" dirty="0" smtClean="0"/>
              <a:t>En el reporte final de dicho proyecto se recomendó “optimizar los procesos térmicos aplicados en los productos”</a:t>
            </a:r>
            <a:endParaRPr lang="es-ES" sz="27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150000"/>
              </a:lnSpc>
            </a:pPr>
            <a:endParaRPr lang="es-E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150000"/>
              </a:lnSpc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Determinación del valor de cocción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" name="prueba3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166" y="2428868"/>
            <a:ext cx="6000792" cy="417609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500174"/>
            <a:ext cx="3862394" cy="68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Determinación del valor de cocción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571472" y="1857364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smtClean="0"/>
              <a:t>Propuesto por Tom Mansfield en 1974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C</a:t>
            </a:r>
            <a:r>
              <a:rPr lang="es-ES" baseline="-25000" dirty="0" smtClean="0"/>
              <a:t>o</a:t>
            </a:r>
            <a:r>
              <a:rPr lang="es-ES" dirty="0" smtClean="0"/>
              <a:t> = </a:t>
            </a:r>
            <a:r>
              <a:rPr lang="es-ES" dirty="0" smtClean="0">
                <a:latin typeface="Arial"/>
                <a:cs typeface="Arial"/>
              </a:rPr>
              <a:t>∫ 10 </a:t>
            </a:r>
            <a:r>
              <a:rPr lang="es-ES" baseline="30000" dirty="0" smtClean="0">
                <a:latin typeface="Arial"/>
                <a:cs typeface="Arial"/>
              </a:rPr>
              <a:t>(T – </a:t>
            </a:r>
            <a:r>
              <a:rPr lang="es-ES" baseline="30000" dirty="0" err="1" smtClean="0">
                <a:latin typeface="Arial"/>
                <a:cs typeface="Arial"/>
              </a:rPr>
              <a:t>T</a:t>
            </a:r>
            <a:r>
              <a:rPr lang="es-ES" sz="1800" baseline="30000" dirty="0" err="1" smtClean="0">
                <a:latin typeface="Arial"/>
                <a:cs typeface="Arial"/>
              </a:rPr>
              <a:t>ref</a:t>
            </a:r>
            <a:r>
              <a:rPr lang="es-ES" baseline="30000" dirty="0" smtClean="0">
                <a:latin typeface="Arial"/>
                <a:cs typeface="Arial"/>
              </a:rPr>
              <a:t>)/</a:t>
            </a:r>
            <a:r>
              <a:rPr lang="es-ES" baseline="30000" dirty="0" err="1" smtClean="0">
                <a:latin typeface="Arial"/>
                <a:cs typeface="Arial"/>
              </a:rPr>
              <a:t>Z</a:t>
            </a:r>
            <a:r>
              <a:rPr lang="es-ES" sz="1800" baseline="30000" dirty="0" err="1" smtClean="0">
                <a:latin typeface="Arial"/>
                <a:cs typeface="Arial"/>
              </a:rPr>
              <a:t>c</a:t>
            </a:r>
            <a:r>
              <a:rPr lang="es-ES" baseline="30000" dirty="0" smtClean="0">
                <a:latin typeface="Arial"/>
                <a:cs typeface="Arial"/>
              </a:rPr>
              <a:t>  </a:t>
            </a:r>
            <a:r>
              <a:rPr lang="es-ES" dirty="0" err="1" smtClean="0">
                <a:latin typeface="Arial"/>
                <a:cs typeface="Arial"/>
              </a:rPr>
              <a:t>dt</a:t>
            </a:r>
            <a:r>
              <a:rPr lang="es-ES" dirty="0" smtClean="0">
                <a:latin typeface="Arial"/>
                <a:cs typeface="Arial"/>
              </a:rPr>
              <a:t>  , T </a:t>
            </a:r>
            <a:r>
              <a:rPr lang="es-ES" baseline="-25000" dirty="0" err="1" smtClean="0">
                <a:latin typeface="Arial"/>
                <a:cs typeface="Arial"/>
              </a:rPr>
              <a:t>ref</a:t>
            </a:r>
            <a:r>
              <a:rPr lang="es-ES" dirty="0" smtClean="0">
                <a:latin typeface="Arial"/>
                <a:cs typeface="Arial"/>
              </a:rPr>
              <a:t> = 212 </a:t>
            </a:r>
            <a:r>
              <a:rPr lang="es-ES" baseline="30000" dirty="0" err="1" smtClean="0">
                <a:latin typeface="Arial"/>
                <a:cs typeface="Arial"/>
              </a:rPr>
              <a:t>o</a:t>
            </a:r>
            <a:r>
              <a:rPr lang="es-ES" dirty="0" err="1" smtClean="0">
                <a:latin typeface="Arial"/>
                <a:cs typeface="Arial"/>
              </a:rPr>
              <a:t>C</a:t>
            </a:r>
            <a:endParaRPr lang="es-ES" dirty="0" smtClean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  <a:buNone/>
            </a:pPr>
            <a:endParaRPr lang="es-ES" sz="800" dirty="0" smtClean="0"/>
          </a:p>
          <a:p>
            <a:pPr algn="ctr">
              <a:lnSpc>
                <a:spcPct val="150000"/>
              </a:lnSpc>
              <a:buNone/>
            </a:pPr>
            <a:endParaRPr lang="es-ES" sz="800" b="1" dirty="0" smtClean="0"/>
          </a:p>
          <a:p>
            <a:pPr>
              <a:lnSpc>
                <a:spcPct val="150000"/>
              </a:lnSpc>
              <a:buNone/>
            </a:pPr>
            <a:r>
              <a:rPr lang="es-ES" sz="2400" b="1" dirty="0" smtClean="0"/>
              <a:t>             Factores cinéticos - Atributos de calidad</a:t>
            </a:r>
            <a:endParaRPr lang="es-ES" sz="2400" b="1" dirty="0"/>
          </a:p>
        </p:txBody>
      </p:sp>
      <p:graphicFrame>
        <p:nvGraphicFramePr>
          <p:cNvPr id="7" name="Group 2"/>
          <p:cNvGraphicFramePr>
            <a:graphicFrameLocks/>
          </p:cNvGraphicFramePr>
          <p:nvPr/>
        </p:nvGraphicFramePr>
        <p:xfrm>
          <a:off x="1285851" y="4429132"/>
          <a:ext cx="6786610" cy="1958548"/>
        </p:xfrm>
        <a:graphic>
          <a:graphicData uri="http://schemas.openxmlformats.org/drawingml/2006/table">
            <a:tbl>
              <a:tblPr/>
              <a:tblGrid>
                <a:gridCol w="2225117"/>
                <a:gridCol w="1346784"/>
                <a:gridCol w="3214709"/>
              </a:tblGrid>
              <a:tr h="4254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Atributo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Z</a:t>
                      </a:r>
                      <a:r>
                        <a:rPr lang="en-US" altLang="ko-KR" sz="1800" b="1" baseline="-25000" dirty="0" err="1" smtClean="0">
                          <a:latin typeface="Verdana" pitchFamily="34" charset="0"/>
                          <a:ea typeface="굴림" charset="-127"/>
                        </a:rPr>
                        <a:t>c</a:t>
                      </a:r>
                      <a:r>
                        <a:rPr lang="en-US" altLang="ko-KR" sz="1800" b="1" dirty="0" smtClean="0">
                          <a:latin typeface="Verdana" pitchFamily="34" charset="0"/>
                          <a:ea typeface="굴림" charset="-127"/>
                        </a:rPr>
                        <a:t> (</a:t>
                      </a:r>
                      <a:r>
                        <a:rPr lang="en-US" altLang="ko-KR" sz="1800" b="1" baseline="30000" dirty="0" err="1" smtClean="0">
                          <a:latin typeface="Verdana" pitchFamily="34" charset="0"/>
                          <a:ea typeface="굴림" charset="-127"/>
                        </a:rPr>
                        <a:t>o</a:t>
                      </a: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F</a:t>
                      </a:r>
                      <a:r>
                        <a:rPr lang="en-US" altLang="ko-KR" sz="1800" b="1" dirty="0" smtClean="0">
                          <a:latin typeface="Verdana" pitchFamily="34" charset="0"/>
                          <a:ea typeface="굴림" charset="-127"/>
                        </a:rPr>
                        <a:t>)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굴림" charset="-127"/>
                        </a:rPr>
                        <a:t>Referencia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2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Cocción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59,6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Mansfield (1974)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750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Calidad sensorial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47,7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Reichert</a:t>
                      </a:r>
                      <a:r>
                        <a:rPr kumimoji="0" lang="es-ES" altLang="ko-K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 (1977)</a:t>
                      </a: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Determinación del valor de cocción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Group 2"/>
          <p:cNvGraphicFramePr>
            <a:graphicFrameLocks/>
          </p:cNvGraphicFramePr>
          <p:nvPr/>
        </p:nvGraphicFramePr>
        <p:xfrm>
          <a:off x="4000496" y="1857364"/>
          <a:ext cx="4429156" cy="1958548"/>
        </p:xfrm>
        <a:graphic>
          <a:graphicData uri="http://schemas.openxmlformats.org/drawingml/2006/table">
            <a:tbl>
              <a:tblPr/>
              <a:tblGrid>
                <a:gridCol w="1757602"/>
                <a:gridCol w="1335777"/>
                <a:gridCol w="1335777"/>
              </a:tblGrid>
              <a:tr h="4254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Atributo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baseline="0" dirty="0" smtClean="0">
                          <a:latin typeface="Verdana" pitchFamily="34" charset="0"/>
                          <a:ea typeface="굴림" charset="-127"/>
                        </a:rPr>
                        <a:t>C</a:t>
                      </a:r>
                      <a:r>
                        <a:rPr lang="en-US" altLang="ko-KR" sz="1800" b="1" baseline="-25000" dirty="0" smtClean="0">
                          <a:latin typeface="Verdana" pitchFamily="34" charset="0"/>
                          <a:ea typeface="굴림" charset="-127"/>
                        </a:rPr>
                        <a:t>o</a:t>
                      </a:r>
                      <a:r>
                        <a:rPr lang="en-US" altLang="ko-KR" sz="1800" b="1" dirty="0" smtClean="0">
                          <a:latin typeface="Verdana" pitchFamily="34" charset="0"/>
                          <a:ea typeface="굴림" charset="-127"/>
                        </a:rPr>
                        <a:t> </a:t>
                      </a:r>
                      <a:r>
                        <a:rPr lang="en-US" altLang="ko-KR" sz="1800" b="1" baseline="30000" dirty="0" smtClean="0">
                          <a:latin typeface="Verdana" pitchFamily="34" charset="0"/>
                          <a:ea typeface="굴림" charset="-127"/>
                        </a:rPr>
                        <a:t>212</a:t>
                      </a:r>
                      <a:endParaRPr kumimoji="0" lang="ko-KR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baseline="0" dirty="0" smtClean="0">
                          <a:latin typeface="Verdana" pitchFamily="34" charset="0"/>
                          <a:ea typeface="굴림" charset="-127"/>
                        </a:rPr>
                        <a:t>C</a:t>
                      </a:r>
                      <a:r>
                        <a:rPr lang="en-US" altLang="ko-KR" sz="1800" b="1" baseline="-25000" dirty="0" smtClean="0">
                          <a:latin typeface="Verdana" pitchFamily="34" charset="0"/>
                          <a:ea typeface="굴림" charset="-127"/>
                        </a:rPr>
                        <a:t>o</a:t>
                      </a:r>
                      <a:r>
                        <a:rPr lang="en-US" altLang="ko-KR" sz="1800" b="1" dirty="0" smtClean="0">
                          <a:latin typeface="Verdana" pitchFamily="34" charset="0"/>
                          <a:ea typeface="굴림" charset="-127"/>
                        </a:rPr>
                        <a:t> </a:t>
                      </a:r>
                      <a:r>
                        <a:rPr lang="en-US" altLang="ko-KR" sz="1800" b="1" baseline="30000" dirty="0" smtClean="0">
                          <a:latin typeface="Verdana" pitchFamily="34" charset="0"/>
                          <a:ea typeface="굴림" charset="-127"/>
                        </a:rPr>
                        <a:t>250</a:t>
                      </a:r>
                      <a:endParaRPr kumimoji="0" lang="ko-KR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2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Cocción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206,08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47,45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750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Calidad sensorial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227,56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36,34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571472" y="2428868"/>
            <a:ext cx="3143272" cy="714380"/>
          </a:xfrm>
        </p:spPr>
        <p:txBody>
          <a:bodyPr/>
          <a:lstStyle/>
          <a:p>
            <a:pPr>
              <a:buNone/>
            </a:pPr>
            <a:r>
              <a:rPr lang="es-ES" sz="2400" b="1" dirty="0" smtClean="0"/>
              <a:t>Evaluación de C</a:t>
            </a:r>
            <a:r>
              <a:rPr lang="es-ES" sz="2400" b="1" baseline="-25000" dirty="0" smtClean="0"/>
              <a:t>o</a:t>
            </a:r>
            <a:r>
              <a:rPr lang="es-ES" sz="2400" b="1" dirty="0" smtClean="0"/>
              <a:t> en </a:t>
            </a:r>
          </a:p>
          <a:p>
            <a:pPr>
              <a:buNone/>
            </a:pPr>
            <a:r>
              <a:rPr lang="es-ES" sz="2400" b="1" dirty="0" smtClean="0"/>
              <a:t>el punto crítico</a:t>
            </a:r>
          </a:p>
        </p:txBody>
      </p:sp>
      <p:graphicFrame>
        <p:nvGraphicFramePr>
          <p:cNvPr id="12" name="Group 2"/>
          <p:cNvGraphicFramePr>
            <a:graphicFrameLocks/>
          </p:cNvGraphicFramePr>
          <p:nvPr/>
        </p:nvGraphicFramePr>
        <p:xfrm>
          <a:off x="4000496" y="4286256"/>
          <a:ext cx="4429156" cy="1958548"/>
        </p:xfrm>
        <a:graphic>
          <a:graphicData uri="http://schemas.openxmlformats.org/drawingml/2006/table">
            <a:tbl>
              <a:tblPr/>
              <a:tblGrid>
                <a:gridCol w="1757602"/>
                <a:gridCol w="1335777"/>
                <a:gridCol w="1335777"/>
              </a:tblGrid>
              <a:tr h="4254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dirty="0" err="1" smtClean="0">
                          <a:latin typeface="Verdana" pitchFamily="34" charset="0"/>
                          <a:ea typeface="굴림" charset="-127"/>
                        </a:rPr>
                        <a:t>Atributo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baseline="0" dirty="0" smtClean="0">
                          <a:latin typeface="Verdana" pitchFamily="34" charset="0"/>
                          <a:ea typeface="굴림" charset="-127"/>
                        </a:rPr>
                        <a:t>C</a:t>
                      </a:r>
                      <a:r>
                        <a:rPr lang="en-US" altLang="ko-KR" sz="1800" b="1" baseline="-25000" dirty="0" smtClean="0">
                          <a:latin typeface="Verdana" pitchFamily="34" charset="0"/>
                          <a:ea typeface="굴림" charset="-127"/>
                        </a:rPr>
                        <a:t>o</a:t>
                      </a:r>
                      <a:r>
                        <a:rPr lang="en-US" altLang="ko-KR" sz="1800" b="1" dirty="0" smtClean="0">
                          <a:latin typeface="Verdana" pitchFamily="34" charset="0"/>
                          <a:ea typeface="굴림" charset="-127"/>
                        </a:rPr>
                        <a:t> </a:t>
                      </a:r>
                      <a:r>
                        <a:rPr lang="en-US" altLang="ko-KR" sz="1800" b="1" baseline="30000" dirty="0" smtClean="0">
                          <a:latin typeface="Verdana" pitchFamily="34" charset="0"/>
                          <a:ea typeface="굴림" charset="-127"/>
                        </a:rPr>
                        <a:t>212</a:t>
                      </a:r>
                      <a:endParaRPr kumimoji="0" lang="ko-KR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800" b="1" baseline="0" dirty="0" smtClean="0">
                          <a:latin typeface="Verdana" pitchFamily="34" charset="0"/>
                          <a:ea typeface="굴림" charset="-127"/>
                        </a:rPr>
                        <a:t>C</a:t>
                      </a:r>
                      <a:r>
                        <a:rPr lang="en-US" altLang="ko-KR" sz="1800" b="1" baseline="-25000" dirty="0" smtClean="0">
                          <a:latin typeface="Verdana" pitchFamily="34" charset="0"/>
                          <a:ea typeface="굴림" charset="-127"/>
                        </a:rPr>
                        <a:t>o</a:t>
                      </a:r>
                      <a:r>
                        <a:rPr lang="en-US" altLang="ko-KR" sz="1800" b="1" dirty="0" smtClean="0">
                          <a:latin typeface="Verdana" pitchFamily="34" charset="0"/>
                          <a:ea typeface="굴림" charset="-127"/>
                        </a:rPr>
                        <a:t> </a:t>
                      </a:r>
                      <a:r>
                        <a:rPr lang="en-US" altLang="ko-KR" sz="1800" b="1" baseline="30000" dirty="0" smtClean="0">
                          <a:latin typeface="Verdana" pitchFamily="34" charset="0"/>
                          <a:ea typeface="굴림" charset="-127"/>
                        </a:rPr>
                        <a:t>250</a:t>
                      </a:r>
                      <a:endParaRPr kumimoji="0" lang="ko-KR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gamma/>
                            <a:tint val="35686"/>
                            <a:invGamma/>
                          </a:schemeClr>
                        </a:gs>
                        <a:gs pos="100000">
                          <a:schemeClr val="accent2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2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Cocción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386,13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88,9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  <a:tr h="750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Calidad sensorial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481,8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</a:rPr>
                        <a:t>76,95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folHlink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folHlink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500034" y="4857760"/>
            <a:ext cx="314327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Evaluación de C</a:t>
            </a:r>
            <a:r>
              <a:rPr kumimoji="0" lang="es-ES" sz="2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 smtClean="0">
                <a:latin typeface="+mn-lt"/>
              </a:rPr>
              <a:t>l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pared del envase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Modelo matemático de </a:t>
            </a:r>
            <a:r>
              <a:rPr lang="es-ES" sz="2700" b="1" kern="0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Jen</a:t>
            </a:r>
            <a:r>
              <a:rPr lang="es-ES" sz="27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et al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571472" y="1928802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 smtClean="0"/>
              <a:t>Permite evaluar el valor de cocción “integral” de un atributo de calidad/nutriente específico.</a:t>
            </a:r>
          </a:p>
          <a:p>
            <a:pPr>
              <a:lnSpc>
                <a:spcPct val="150000"/>
              </a:lnSpc>
            </a:pPr>
            <a:r>
              <a:rPr lang="es-ES" sz="2400" dirty="0" smtClean="0"/>
              <a:t>Modelo predictivo basado en método de </a:t>
            </a:r>
            <a:r>
              <a:rPr lang="es-ES" sz="2400" dirty="0" err="1" smtClean="0"/>
              <a:t>Stumbo</a:t>
            </a:r>
            <a:r>
              <a:rPr lang="es-E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smtClean="0"/>
              <a:t>Emplea los parámetros de penetración de calor  previamente determinados, datos cinéticos experimentales y diferentes constantes para cada tipo de envase. 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Modelo matemático de </a:t>
            </a:r>
            <a:r>
              <a:rPr lang="es-ES" sz="2700" b="1" kern="0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Jen</a:t>
            </a:r>
            <a:r>
              <a:rPr lang="es-ES" sz="27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et al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571472" y="1857364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 smtClean="0"/>
              <a:t>Ecuación de </a:t>
            </a:r>
            <a:r>
              <a:rPr lang="es-ES" sz="2400" dirty="0" err="1" smtClean="0"/>
              <a:t>Jen</a:t>
            </a:r>
            <a:endParaRPr lang="es-ES" sz="2400" dirty="0" smtClean="0"/>
          </a:p>
          <a:p>
            <a:pPr>
              <a:lnSpc>
                <a:spcPct val="150000"/>
              </a:lnSpc>
              <a:buNone/>
            </a:pPr>
            <a:r>
              <a:rPr lang="es-ES" sz="2400" dirty="0" smtClean="0"/>
              <a:t>	C</a:t>
            </a:r>
            <a:r>
              <a:rPr lang="es-ES" sz="2400" baseline="-25000" dirty="0" smtClean="0"/>
              <a:t>s</a:t>
            </a:r>
            <a:r>
              <a:rPr lang="es-ES" sz="2400" dirty="0" smtClean="0"/>
              <a:t> = 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c</a:t>
            </a:r>
            <a:r>
              <a:rPr lang="es-ES" sz="2400" dirty="0" smtClean="0"/>
              <a:t> + log [ 1 + A(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v</a:t>
            </a:r>
            <a:r>
              <a:rPr lang="es-ES" sz="2400" dirty="0" smtClean="0"/>
              <a:t> + 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c</a:t>
            </a:r>
            <a:r>
              <a:rPr lang="es-ES" sz="2400" dirty="0" smtClean="0"/>
              <a:t>)/</a:t>
            </a:r>
            <a:r>
              <a:rPr lang="es-ES" sz="2400" dirty="0" err="1" smtClean="0"/>
              <a:t>D</a:t>
            </a:r>
            <a:r>
              <a:rPr lang="es-ES" sz="2400" baseline="-25000" dirty="0" err="1" smtClean="0"/>
              <a:t>ref</a:t>
            </a:r>
            <a:r>
              <a:rPr lang="es-ES" sz="2400" dirty="0" smtClean="0"/>
              <a:t>] </a:t>
            </a:r>
          </a:p>
          <a:p>
            <a:pPr>
              <a:lnSpc>
                <a:spcPct val="150000"/>
              </a:lnSpc>
              <a:buNone/>
            </a:pPr>
            <a:r>
              <a:rPr lang="es-ES" sz="2400" dirty="0" smtClean="0"/>
              <a:t>	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c</a:t>
            </a:r>
            <a:r>
              <a:rPr lang="es-ES" sz="2400" dirty="0" smtClean="0"/>
              <a:t> = </a:t>
            </a:r>
            <a:r>
              <a:rPr lang="es-ES" sz="2400" dirty="0" err="1" smtClean="0"/>
              <a:t>f</a:t>
            </a:r>
            <a:r>
              <a:rPr lang="es-ES" sz="2400" baseline="-25000" dirty="0" err="1" smtClean="0"/>
              <a:t>h</a:t>
            </a:r>
            <a:r>
              <a:rPr lang="es-ES" sz="2400" dirty="0" smtClean="0"/>
              <a:t> / (</a:t>
            </a:r>
            <a:r>
              <a:rPr lang="es-ES" sz="2400" dirty="0" err="1" smtClean="0"/>
              <a:t>f</a:t>
            </a:r>
            <a:r>
              <a:rPr lang="es-ES" sz="2400" baseline="-25000" dirty="0" err="1" smtClean="0"/>
              <a:t>h</a:t>
            </a:r>
            <a:r>
              <a:rPr lang="es-ES" sz="2400" dirty="0" smtClean="0"/>
              <a:t>/U) F</a:t>
            </a:r>
            <a:r>
              <a:rPr lang="es-ES" sz="2400" baseline="-25000" dirty="0" smtClean="0"/>
              <a:t>i </a:t>
            </a:r>
            <a:r>
              <a:rPr lang="es-ES" sz="2400" dirty="0" smtClean="0"/>
              <a:t>; 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v</a:t>
            </a:r>
            <a:r>
              <a:rPr lang="es-ES" sz="2400" dirty="0" smtClean="0"/>
              <a:t> = </a:t>
            </a:r>
            <a:r>
              <a:rPr lang="es-ES" sz="2400" dirty="0" err="1" smtClean="0"/>
              <a:t>f</a:t>
            </a:r>
            <a:r>
              <a:rPr lang="es-ES" sz="2400" baseline="-25000" dirty="0" err="1" smtClean="0"/>
              <a:t>h</a:t>
            </a:r>
            <a:r>
              <a:rPr lang="es-ES" sz="2400" dirty="0" smtClean="0"/>
              <a:t> / (</a:t>
            </a:r>
            <a:r>
              <a:rPr lang="es-ES" sz="2400" dirty="0" err="1" smtClean="0"/>
              <a:t>f</a:t>
            </a:r>
            <a:r>
              <a:rPr lang="es-ES" sz="2400" baseline="-25000" dirty="0" err="1" smtClean="0"/>
              <a:t>h</a:t>
            </a:r>
            <a:r>
              <a:rPr lang="es-ES" sz="2400" dirty="0" smtClean="0"/>
              <a:t>/U)</a:t>
            </a:r>
            <a:r>
              <a:rPr lang="es-ES" sz="2400" baseline="-25000" dirty="0" smtClean="0"/>
              <a:t>v</a:t>
            </a:r>
            <a:r>
              <a:rPr lang="es-ES" sz="2400" dirty="0" smtClean="0"/>
              <a:t> F</a:t>
            </a:r>
            <a:r>
              <a:rPr lang="es-ES" sz="2400" baseline="-25000" dirty="0" smtClean="0"/>
              <a:t>i</a:t>
            </a:r>
          </a:p>
          <a:p>
            <a:pPr>
              <a:lnSpc>
                <a:spcPct val="150000"/>
              </a:lnSpc>
              <a:buNone/>
            </a:pPr>
            <a:r>
              <a:rPr lang="es-ES" sz="2400" baseline="-25000" dirty="0" smtClean="0"/>
              <a:t>	</a:t>
            </a:r>
          </a:p>
          <a:p>
            <a:pPr>
              <a:lnSpc>
                <a:spcPct val="150000"/>
              </a:lnSpc>
            </a:pPr>
            <a:r>
              <a:rPr lang="es-ES" sz="2400" dirty="0" smtClean="0"/>
              <a:t>Valor de cocción integral - Fórmula general</a:t>
            </a:r>
          </a:p>
          <a:p>
            <a:pPr>
              <a:lnSpc>
                <a:spcPct val="150000"/>
              </a:lnSpc>
              <a:buNone/>
            </a:pPr>
            <a:r>
              <a:rPr lang="es-ES" sz="2400" baseline="-25000" dirty="0" smtClean="0"/>
              <a:t>	</a:t>
            </a:r>
            <a:r>
              <a:rPr lang="es-ES" sz="2400" dirty="0" smtClean="0"/>
              <a:t>C</a:t>
            </a:r>
            <a:r>
              <a:rPr lang="es-ES" sz="2400" baseline="-25000" dirty="0" smtClean="0"/>
              <a:t>s</a:t>
            </a:r>
            <a:r>
              <a:rPr lang="es-ES" sz="2400" dirty="0" smtClean="0"/>
              <a:t> = </a:t>
            </a:r>
            <a:r>
              <a:rPr lang="es-ES" sz="2400" dirty="0" err="1" smtClean="0"/>
              <a:t>D</a:t>
            </a:r>
            <a:r>
              <a:rPr lang="es-ES" sz="2400" baseline="-25000" dirty="0" err="1" smtClean="0"/>
              <a:t>ref</a:t>
            </a:r>
            <a:r>
              <a:rPr lang="es-ES" sz="2400" dirty="0" smtClean="0"/>
              <a:t> log (C</a:t>
            </a:r>
            <a:r>
              <a:rPr lang="es-ES" sz="2400" baseline="-25000" dirty="0" smtClean="0"/>
              <a:t>o</a:t>
            </a:r>
            <a:r>
              <a:rPr lang="es-ES" sz="2400" dirty="0" smtClean="0"/>
              <a:t>/C)</a:t>
            </a:r>
          </a:p>
          <a:p>
            <a:pPr>
              <a:lnSpc>
                <a:spcPct val="150000"/>
              </a:lnSpc>
              <a:buNone/>
            </a:pPr>
            <a:r>
              <a:rPr lang="es-ES" sz="2400" dirty="0" smtClean="0"/>
              <a:t>	% retenido = [10 </a:t>
            </a:r>
            <a:r>
              <a:rPr lang="es-ES" sz="2400" baseline="30000" dirty="0" smtClean="0"/>
              <a:t>–(C</a:t>
            </a:r>
            <a:r>
              <a:rPr lang="es-ES" sz="1800" baseline="30000" dirty="0" smtClean="0"/>
              <a:t>s</a:t>
            </a:r>
            <a:r>
              <a:rPr lang="es-ES" sz="2400" baseline="30000" dirty="0" smtClean="0"/>
              <a:t>/</a:t>
            </a:r>
            <a:r>
              <a:rPr lang="es-ES" sz="2400" baseline="30000" dirty="0" err="1" smtClean="0"/>
              <a:t>D</a:t>
            </a:r>
            <a:r>
              <a:rPr lang="es-ES" sz="1800" baseline="30000" dirty="0" err="1" smtClean="0"/>
              <a:t>ref</a:t>
            </a:r>
            <a:r>
              <a:rPr lang="es-ES" sz="2400" baseline="30000" dirty="0" smtClean="0"/>
              <a:t>)</a:t>
            </a:r>
            <a:r>
              <a:rPr lang="es-ES" sz="2400" dirty="0" smtClean="0"/>
              <a:t>] 100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 flipH="1" flipV="1">
            <a:off x="4641850" y="5445125"/>
            <a:ext cx="2305050" cy="863600"/>
          </a:xfrm>
          <a:prstGeom prst="curvedDownArrow">
            <a:avLst>
              <a:gd name="adj1" fmla="val 35440"/>
              <a:gd name="adj2" fmla="val 88822"/>
              <a:gd name="adj3" fmla="val 56722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 flipV="1">
            <a:off x="2051050" y="5445125"/>
            <a:ext cx="2303463" cy="863600"/>
          </a:xfrm>
          <a:prstGeom prst="curvedDownArrow">
            <a:avLst>
              <a:gd name="adj1" fmla="val 35416"/>
              <a:gd name="adj2" fmla="val 88761"/>
              <a:gd name="adj3" fmla="val 56722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 flipH="1">
            <a:off x="4641850" y="1987550"/>
            <a:ext cx="2305050" cy="1008063"/>
          </a:xfrm>
          <a:prstGeom prst="curvedDownArrow">
            <a:avLst>
              <a:gd name="adj1" fmla="val 30361"/>
              <a:gd name="adj2" fmla="val 76093"/>
              <a:gd name="adj3" fmla="val 56722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2051050" y="1987550"/>
            <a:ext cx="2303463" cy="1008063"/>
          </a:xfrm>
          <a:prstGeom prst="curvedDownArrow">
            <a:avLst>
              <a:gd name="adj1" fmla="val 30340"/>
              <a:gd name="adj2" fmla="val 76041"/>
              <a:gd name="adj3" fmla="val 56722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222" name="Group 6"/>
          <p:cNvGrpSpPr>
            <a:grpSpLocks/>
          </p:cNvGrpSpPr>
          <p:nvPr/>
        </p:nvGrpSpPr>
        <p:grpSpPr bwMode="auto">
          <a:xfrm rot="-3103388">
            <a:off x="3396456" y="3091657"/>
            <a:ext cx="2232025" cy="2185988"/>
            <a:chOff x="748" y="1661"/>
            <a:chExt cx="1134" cy="1111"/>
          </a:xfrm>
        </p:grpSpPr>
        <p:sp>
          <p:nvSpPr>
            <p:cNvPr id="9236" name="Freeform 7"/>
            <p:cNvSpPr>
              <a:spLocks/>
            </p:cNvSpPr>
            <p:nvPr/>
          </p:nvSpPr>
          <p:spPr bwMode="gray">
            <a:xfrm rot="5400000">
              <a:off x="1318" y="1736"/>
              <a:ext cx="471" cy="480"/>
            </a:xfrm>
            <a:custGeom>
              <a:avLst/>
              <a:gdLst>
                <a:gd name="T0" fmla="*/ 0 w 1448"/>
                <a:gd name="T1" fmla="*/ 159 h 1452"/>
                <a:gd name="T2" fmla="*/ 1 w 1448"/>
                <a:gd name="T3" fmla="*/ 144 h 1452"/>
                <a:gd name="T4" fmla="*/ 3 w 1448"/>
                <a:gd name="T5" fmla="*/ 130 h 1452"/>
                <a:gd name="T6" fmla="*/ 6 w 1448"/>
                <a:gd name="T7" fmla="*/ 116 h 1452"/>
                <a:gd name="T8" fmla="*/ 9 w 1448"/>
                <a:gd name="T9" fmla="*/ 103 h 1452"/>
                <a:gd name="T10" fmla="*/ 15 w 1448"/>
                <a:gd name="T11" fmla="*/ 91 h 1452"/>
                <a:gd name="T12" fmla="*/ 21 w 1448"/>
                <a:gd name="T13" fmla="*/ 78 h 1452"/>
                <a:gd name="T14" fmla="*/ 28 w 1448"/>
                <a:gd name="T15" fmla="*/ 67 h 1452"/>
                <a:gd name="T16" fmla="*/ 36 w 1448"/>
                <a:gd name="T17" fmla="*/ 57 h 1452"/>
                <a:gd name="T18" fmla="*/ 45 w 1448"/>
                <a:gd name="T19" fmla="*/ 46 h 1452"/>
                <a:gd name="T20" fmla="*/ 55 w 1448"/>
                <a:gd name="T21" fmla="*/ 37 h 1452"/>
                <a:gd name="T22" fmla="*/ 65 w 1448"/>
                <a:gd name="T23" fmla="*/ 29 h 1452"/>
                <a:gd name="T24" fmla="*/ 76 w 1448"/>
                <a:gd name="T25" fmla="*/ 21 h 1452"/>
                <a:gd name="T26" fmla="*/ 87 w 1448"/>
                <a:gd name="T27" fmla="*/ 15 h 1452"/>
                <a:gd name="T28" fmla="*/ 100 w 1448"/>
                <a:gd name="T29" fmla="*/ 10 h 1452"/>
                <a:gd name="T30" fmla="*/ 113 w 1448"/>
                <a:gd name="T31" fmla="*/ 6 h 1452"/>
                <a:gd name="T32" fmla="*/ 126 w 1448"/>
                <a:gd name="T33" fmla="*/ 2 h 1452"/>
                <a:gd name="T34" fmla="*/ 139 w 1448"/>
                <a:gd name="T35" fmla="*/ 1 h 1452"/>
                <a:gd name="T36" fmla="*/ 153 w 1448"/>
                <a:gd name="T37" fmla="*/ 0 h 1452"/>
                <a:gd name="T38" fmla="*/ 153 w 1448"/>
                <a:gd name="T39" fmla="*/ 79 h 1452"/>
                <a:gd name="T40" fmla="*/ 144 w 1448"/>
                <a:gd name="T41" fmla="*/ 80 h 1452"/>
                <a:gd name="T42" fmla="*/ 134 w 1448"/>
                <a:gd name="T43" fmla="*/ 82 h 1452"/>
                <a:gd name="T44" fmla="*/ 126 w 1448"/>
                <a:gd name="T45" fmla="*/ 85 h 1452"/>
                <a:gd name="T46" fmla="*/ 117 w 1448"/>
                <a:gd name="T47" fmla="*/ 89 h 1452"/>
                <a:gd name="T48" fmla="*/ 109 w 1448"/>
                <a:gd name="T49" fmla="*/ 94 h 1452"/>
                <a:gd name="T50" fmla="*/ 102 w 1448"/>
                <a:gd name="T51" fmla="*/ 100 h 1452"/>
                <a:gd name="T52" fmla="*/ 96 w 1448"/>
                <a:gd name="T53" fmla="*/ 106 h 1452"/>
                <a:gd name="T54" fmla="*/ 90 w 1448"/>
                <a:gd name="T55" fmla="*/ 113 h 1452"/>
                <a:gd name="T56" fmla="*/ 86 w 1448"/>
                <a:gd name="T57" fmla="*/ 121 h 1452"/>
                <a:gd name="T58" fmla="*/ 82 w 1448"/>
                <a:gd name="T59" fmla="*/ 130 h 1452"/>
                <a:gd name="T60" fmla="*/ 79 w 1448"/>
                <a:gd name="T61" fmla="*/ 139 h 1452"/>
                <a:gd name="T62" fmla="*/ 77 w 1448"/>
                <a:gd name="T63" fmla="*/ 149 h 1452"/>
                <a:gd name="T64" fmla="*/ 77 w 1448"/>
                <a:gd name="T65" fmla="*/ 159 h 1452"/>
                <a:gd name="T66" fmla="*/ 0 w 1448"/>
                <a:gd name="T67" fmla="*/ 159 h 1452"/>
                <a:gd name="T68" fmla="*/ 0 w 1448"/>
                <a:gd name="T69" fmla="*/ 159 h 1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48"/>
                <a:gd name="T106" fmla="*/ 0 h 1452"/>
                <a:gd name="T107" fmla="*/ 1448 w 1448"/>
                <a:gd name="T108" fmla="*/ 1452 h 14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48" h="1452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4680" name="Freeform 8"/>
            <p:cNvSpPr>
              <a:spLocks/>
            </p:cNvSpPr>
            <p:nvPr/>
          </p:nvSpPr>
          <p:spPr bwMode="gray">
            <a:xfrm rot="7200000">
              <a:off x="1407" y="1886"/>
              <a:ext cx="472" cy="479"/>
            </a:xfrm>
            <a:custGeom>
              <a:avLst/>
              <a:gdLst/>
              <a:ahLst/>
              <a:cxnLst>
                <a:cxn ang="0">
                  <a:pos x="0" y="1452"/>
                </a:cxn>
                <a:cxn ang="0">
                  <a:pos x="6" y="1320"/>
                </a:cxn>
                <a:cxn ang="0">
                  <a:pos x="24" y="1190"/>
                </a:cxn>
                <a:cxn ang="0">
                  <a:pos x="52" y="1066"/>
                </a:cxn>
                <a:cxn ang="0">
                  <a:pos x="90" y="946"/>
                </a:cxn>
                <a:cxn ang="0">
                  <a:pos x="140" y="830"/>
                </a:cxn>
                <a:cxn ang="0">
                  <a:pos x="198" y="718"/>
                </a:cxn>
                <a:cxn ang="0">
                  <a:pos x="264" y="614"/>
                </a:cxn>
                <a:cxn ang="0">
                  <a:pos x="340" y="516"/>
                </a:cxn>
                <a:cxn ang="0">
                  <a:pos x="424" y="424"/>
                </a:cxn>
                <a:cxn ang="0">
                  <a:pos x="516" y="342"/>
                </a:cxn>
                <a:cxn ang="0">
                  <a:pos x="612" y="266"/>
                </a:cxn>
                <a:cxn ang="0">
                  <a:pos x="718" y="198"/>
                </a:cxn>
                <a:cxn ang="0">
                  <a:pos x="828" y="140"/>
                </a:cxn>
                <a:cxn ang="0">
                  <a:pos x="942" y="90"/>
                </a:cxn>
                <a:cxn ang="0">
                  <a:pos x="1064" y="52"/>
                </a:cxn>
                <a:cxn ang="0">
                  <a:pos x="1188" y="22"/>
                </a:cxn>
                <a:cxn ang="0">
                  <a:pos x="1316" y="6"/>
                </a:cxn>
                <a:cxn ang="0">
                  <a:pos x="1448" y="0"/>
                </a:cxn>
                <a:cxn ang="0">
                  <a:pos x="1448" y="726"/>
                </a:cxn>
                <a:cxn ang="0">
                  <a:pos x="1358" y="732"/>
                </a:cxn>
                <a:cxn ang="0">
                  <a:pos x="1270" y="748"/>
                </a:cxn>
                <a:cxn ang="0">
                  <a:pos x="1186" y="774"/>
                </a:cxn>
                <a:cxn ang="0">
                  <a:pos x="1108" y="810"/>
                </a:cxn>
                <a:cxn ang="0">
                  <a:pos x="1034" y="856"/>
                </a:cxn>
                <a:cxn ang="0">
                  <a:pos x="968" y="910"/>
                </a:cxn>
                <a:cxn ang="0">
                  <a:pos x="906" y="970"/>
                </a:cxn>
                <a:cxn ang="0">
                  <a:pos x="854" y="1038"/>
                </a:cxn>
                <a:cxn ang="0">
                  <a:pos x="808" y="1110"/>
                </a:cxn>
                <a:cxn ang="0">
                  <a:pos x="772" y="1190"/>
                </a:cxn>
                <a:cxn ang="0">
                  <a:pos x="746" y="1274"/>
                </a:cxn>
                <a:cxn ang="0">
                  <a:pos x="730" y="1360"/>
                </a:cxn>
                <a:cxn ang="0">
                  <a:pos x="724" y="1452"/>
                </a:cxn>
                <a:cxn ang="0">
                  <a:pos x="0" y="1452"/>
                </a:cxn>
                <a:cxn ang="0">
                  <a:pos x="0" y="1452"/>
                </a:cxn>
              </a:cxnLst>
              <a:rect l="0" t="0" r="r" b="b"/>
              <a:pathLst>
                <a:path w="1448" h="1452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lnTo>
                    <a:pt x="0" y="145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38" name="AutoShape 9"/>
            <p:cNvSpPr>
              <a:spLocks noChangeArrowheads="1"/>
            </p:cNvSpPr>
            <p:nvPr/>
          </p:nvSpPr>
          <p:spPr bwMode="gray">
            <a:xfrm rot="1800000">
              <a:off x="1433" y="2205"/>
              <a:ext cx="404" cy="25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39" name="Freeform 10"/>
            <p:cNvSpPr>
              <a:spLocks/>
            </p:cNvSpPr>
            <p:nvPr/>
          </p:nvSpPr>
          <p:spPr bwMode="gray">
            <a:xfrm rot="-9000000">
              <a:off x="1161" y="2299"/>
              <a:ext cx="478" cy="473"/>
            </a:xfrm>
            <a:custGeom>
              <a:avLst/>
              <a:gdLst>
                <a:gd name="T0" fmla="*/ 0 w 1448"/>
                <a:gd name="T1" fmla="*/ 154 h 1452"/>
                <a:gd name="T2" fmla="*/ 1 w 1448"/>
                <a:gd name="T3" fmla="*/ 140 h 1452"/>
                <a:gd name="T4" fmla="*/ 3 w 1448"/>
                <a:gd name="T5" fmla="*/ 126 h 1452"/>
                <a:gd name="T6" fmla="*/ 6 w 1448"/>
                <a:gd name="T7" fmla="*/ 113 h 1452"/>
                <a:gd name="T8" fmla="*/ 10 w 1448"/>
                <a:gd name="T9" fmla="*/ 100 h 1452"/>
                <a:gd name="T10" fmla="*/ 15 w 1448"/>
                <a:gd name="T11" fmla="*/ 88 h 1452"/>
                <a:gd name="T12" fmla="*/ 21 w 1448"/>
                <a:gd name="T13" fmla="*/ 76 h 1452"/>
                <a:gd name="T14" fmla="*/ 29 w 1448"/>
                <a:gd name="T15" fmla="*/ 65 h 1452"/>
                <a:gd name="T16" fmla="*/ 37 w 1448"/>
                <a:gd name="T17" fmla="*/ 55 h 1452"/>
                <a:gd name="T18" fmla="*/ 46 w 1448"/>
                <a:gd name="T19" fmla="*/ 45 h 1452"/>
                <a:gd name="T20" fmla="*/ 56 w 1448"/>
                <a:gd name="T21" fmla="*/ 36 h 1452"/>
                <a:gd name="T22" fmla="*/ 67 w 1448"/>
                <a:gd name="T23" fmla="*/ 28 h 1452"/>
                <a:gd name="T24" fmla="*/ 78 w 1448"/>
                <a:gd name="T25" fmla="*/ 21 h 1452"/>
                <a:gd name="T26" fmla="*/ 90 w 1448"/>
                <a:gd name="T27" fmla="*/ 15 h 1452"/>
                <a:gd name="T28" fmla="*/ 103 w 1448"/>
                <a:gd name="T29" fmla="*/ 9 h 1452"/>
                <a:gd name="T30" fmla="*/ 116 w 1448"/>
                <a:gd name="T31" fmla="*/ 6 h 1452"/>
                <a:gd name="T32" fmla="*/ 129 w 1448"/>
                <a:gd name="T33" fmla="*/ 2 h 1452"/>
                <a:gd name="T34" fmla="*/ 143 w 1448"/>
                <a:gd name="T35" fmla="*/ 1 h 1452"/>
                <a:gd name="T36" fmla="*/ 158 w 1448"/>
                <a:gd name="T37" fmla="*/ 0 h 1452"/>
                <a:gd name="T38" fmla="*/ 158 w 1448"/>
                <a:gd name="T39" fmla="*/ 77 h 1452"/>
                <a:gd name="T40" fmla="*/ 148 w 1448"/>
                <a:gd name="T41" fmla="*/ 78 h 1452"/>
                <a:gd name="T42" fmla="*/ 138 w 1448"/>
                <a:gd name="T43" fmla="*/ 79 h 1452"/>
                <a:gd name="T44" fmla="*/ 129 w 1448"/>
                <a:gd name="T45" fmla="*/ 82 h 1452"/>
                <a:gd name="T46" fmla="*/ 121 w 1448"/>
                <a:gd name="T47" fmla="*/ 86 h 1452"/>
                <a:gd name="T48" fmla="*/ 113 w 1448"/>
                <a:gd name="T49" fmla="*/ 91 h 1452"/>
                <a:gd name="T50" fmla="*/ 106 w 1448"/>
                <a:gd name="T51" fmla="*/ 96 h 1452"/>
                <a:gd name="T52" fmla="*/ 99 w 1448"/>
                <a:gd name="T53" fmla="*/ 103 h 1452"/>
                <a:gd name="T54" fmla="*/ 93 w 1448"/>
                <a:gd name="T55" fmla="*/ 110 h 1452"/>
                <a:gd name="T56" fmla="*/ 88 w 1448"/>
                <a:gd name="T57" fmla="*/ 118 h 1452"/>
                <a:gd name="T58" fmla="*/ 84 w 1448"/>
                <a:gd name="T59" fmla="*/ 126 h 1452"/>
                <a:gd name="T60" fmla="*/ 81 w 1448"/>
                <a:gd name="T61" fmla="*/ 135 h 1452"/>
                <a:gd name="T62" fmla="*/ 80 w 1448"/>
                <a:gd name="T63" fmla="*/ 144 h 1452"/>
                <a:gd name="T64" fmla="*/ 79 w 1448"/>
                <a:gd name="T65" fmla="*/ 154 h 1452"/>
                <a:gd name="T66" fmla="*/ 0 w 1448"/>
                <a:gd name="T67" fmla="*/ 154 h 1452"/>
                <a:gd name="T68" fmla="*/ 0 w 1448"/>
                <a:gd name="T69" fmla="*/ 154 h 1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48"/>
                <a:gd name="T106" fmla="*/ 0 h 1452"/>
                <a:gd name="T107" fmla="*/ 1448 w 1448"/>
                <a:gd name="T108" fmla="*/ 1452 h 14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48" h="1452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4683" name="Freeform 11"/>
            <p:cNvSpPr>
              <a:spLocks/>
            </p:cNvSpPr>
            <p:nvPr/>
          </p:nvSpPr>
          <p:spPr bwMode="gray">
            <a:xfrm rot="14400000">
              <a:off x="990" y="2296"/>
              <a:ext cx="472" cy="479"/>
            </a:xfrm>
            <a:custGeom>
              <a:avLst/>
              <a:gdLst/>
              <a:ahLst/>
              <a:cxnLst>
                <a:cxn ang="0">
                  <a:pos x="0" y="1452"/>
                </a:cxn>
                <a:cxn ang="0">
                  <a:pos x="6" y="1320"/>
                </a:cxn>
                <a:cxn ang="0">
                  <a:pos x="24" y="1190"/>
                </a:cxn>
                <a:cxn ang="0">
                  <a:pos x="52" y="1066"/>
                </a:cxn>
                <a:cxn ang="0">
                  <a:pos x="90" y="946"/>
                </a:cxn>
                <a:cxn ang="0">
                  <a:pos x="140" y="830"/>
                </a:cxn>
                <a:cxn ang="0">
                  <a:pos x="198" y="718"/>
                </a:cxn>
                <a:cxn ang="0">
                  <a:pos x="264" y="614"/>
                </a:cxn>
                <a:cxn ang="0">
                  <a:pos x="340" y="516"/>
                </a:cxn>
                <a:cxn ang="0">
                  <a:pos x="424" y="424"/>
                </a:cxn>
                <a:cxn ang="0">
                  <a:pos x="516" y="342"/>
                </a:cxn>
                <a:cxn ang="0">
                  <a:pos x="612" y="266"/>
                </a:cxn>
                <a:cxn ang="0">
                  <a:pos x="718" y="198"/>
                </a:cxn>
                <a:cxn ang="0">
                  <a:pos x="828" y="140"/>
                </a:cxn>
                <a:cxn ang="0">
                  <a:pos x="942" y="90"/>
                </a:cxn>
                <a:cxn ang="0">
                  <a:pos x="1064" y="52"/>
                </a:cxn>
                <a:cxn ang="0">
                  <a:pos x="1188" y="22"/>
                </a:cxn>
                <a:cxn ang="0">
                  <a:pos x="1316" y="6"/>
                </a:cxn>
                <a:cxn ang="0">
                  <a:pos x="1448" y="0"/>
                </a:cxn>
                <a:cxn ang="0">
                  <a:pos x="1448" y="726"/>
                </a:cxn>
                <a:cxn ang="0">
                  <a:pos x="1358" y="732"/>
                </a:cxn>
                <a:cxn ang="0">
                  <a:pos x="1270" y="748"/>
                </a:cxn>
                <a:cxn ang="0">
                  <a:pos x="1186" y="774"/>
                </a:cxn>
                <a:cxn ang="0">
                  <a:pos x="1108" y="810"/>
                </a:cxn>
                <a:cxn ang="0">
                  <a:pos x="1034" y="856"/>
                </a:cxn>
                <a:cxn ang="0">
                  <a:pos x="968" y="910"/>
                </a:cxn>
                <a:cxn ang="0">
                  <a:pos x="906" y="970"/>
                </a:cxn>
                <a:cxn ang="0">
                  <a:pos x="854" y="1038"/>
                </a:cxn>
                <a:cxn ang="0">
                  <a:pos x="808" y="1110"/>
                </a:cxn>
                <a:cxn ang="0">
                  <a:pos x="772" y="1190"/>
                </a:cxn>
                <a:cxn ang="0">
                  <a:pos x="746" y="1274"/>
                </a:cxn>
                <a:cxn ang="0">
                  <a:pos x="730" y="1360"/>
                </a:cxn>
                <a:cxn ang="0">
                  <a:pos x="724" y="1452"/>
                </a:cxn>
                <a:cxn ang="0">
                  <a:pos x="0" y="1452"/>
                </a:cxn>
                <a:cxn ang="0">
                  <a:pos x="0" y="1452"/>
                </a:cxn>
              </a:cxnLst>
              <a:rect l="0" t="0" r="r" b="b"/>
              <a:pathLst>
                <a:path w="1448" h="1452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lnTo>
                    <a:pt x="0" y="1452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41" name="AutoShape 12"/>
            <p:cNvSpPr>
              <a:spLocks noChangeArrowheads="1"/>
            </p:cNvSpPr>
            <p:nvPr/>
          </p:nvSpPr>
          <p:spPr bwMode="gray">
            <a:xfrm rot="9000000">
              <a:off x="823" y="2299"/>
              <a:ext cx="404" cy="23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2" name="Freeform 13"/>
            <p:cNvSpPr>
              <a:spLocks/>
            </p:cNvSpPr>
            <p:nvPr/>
          </p:nvSpPr>
          <p:spPr bwMode="gray">
            <a:xfrm rot="19800000">
              <a:off x="748" y="1889"/>
              <a:ext cx="478" cy="473"/>
            </a:xfrm>
            <a:custGeom>
              <a:avLst/>
              <a:gdLst>
                <a:gd name="T0" fmla="*/ 0 w 1448"/>
                <a:gd name="T1" fmla="*/ 154 h 1452"/>
                <a:gd name="T2" fmla="*/ 1 w 1448"/>
                <a:gd name="T3" fmla="*/ 140 h 1452"/>
                <a:gd name="T4" fmla="*/ 3 w 1448"/>
                <a:gd name="T5" fmla="*/ 126 h 1452"/>
                <a:gd name="T6" fmla="*/ 6 w 1448"/>
                <a:gd name="T7" fmla="*/ 113 h 1452"/>
                <a:gd name="T8" fmla="*/ 10 w 1448"/>
                <a:gd name="T9" fmla="*/ 100 h 1452"/>
                <a:gd name="T10" fmla="*/ 15 w 1448"/>
                <a:gd name="T11" fmla="*/ 88 h 1452"/>
                <a:gd name="T12" fmla="*/ 21 w 1448"/>
                <a:gd name="T13" fmla="*/ 76 h 1452"/>
                <a:gd name="T14" fmla="*/ 29 w 1448"/>
                <a:gd name="T15" fmla="*/ 65 h 1452"/>
                <a:gd name="T16" fmla="*/ 37 w 1448"/>
                <a:gd name="T17" fmla="*/ 55 h 1452"/>
                <a:gd name="T18" fmla="*/ 46 w 1448"/>
                <a:gd name="T19" fmla="*/ 45 h 1452"/>
                <a:gd name="T20" fmla="*/ 56 w 1448"/>
                <a:gd name="T21" fmla="*/ 36 h 1452"/>
                <a:gd name="T22" fmla="*/ 67 w 1448"/>
                <a:gd name="T23" fmla="*/ 28 h 1452"/>
                <a:gd name="T24" fmla="*/ 78 w 1448"/>
                <a:gd name="T25" fmla="*/ 21 h 1452"/>
                <a:gd name="T26" fmla="*/ 90 w 1448"/>
                <a:gd name="T27" fmla="*/ 15 h 1452"/>
                <a:gd name="T28" fmla="*/ 103 w 1448"/>
                <a:gd name="T29" fmla="*/ 9 h 1452"/>
                <a:gd name="T30" fmla="*/ 116 w 1448"/>
                <a:gd name="T31" fmla="*/ 6 h 1452"/>
                <a:gd name="T32" fmla="*/ 129 w 1448"/>
                <a:gd name="T33" fmla="*/ 2 h 1452"/>
                <a:gd name="T34" fmla="*/ 143 w 1448"/>
                <a:gd name="T35" fmla="*/ 1 h 1452"/>
                <a:gd name="T36" fmla="*/ 158 w 1448"/>
                <a:gd name="T37" fmla="*/ 0 h 1452"/>
                <a:gd name="T38" fmla="*/ 158 w 1448"/>
                <a:gd name="T39" fmla="*/ 77 h 1452"/>
                <a:gd name="T40" fmla="*/ 148 w 1448"/>
                <a:gd name="T41" fmla="*/ 78 h 1452"/>
                <a:gd name="T42" fmla="*/ 138 w 1448"/>
                <a:gd name="T43" fmla="*/ 79 h 1452"/>
                <a:gd name="T44" fmla="*/ 129 w 1448"/>
                <a:gd name="T45" fmla="*/ 82 h 1452"/>
                <a:gd name="T46" fmla="*/ 121 w 1448"/>
                <a:gd name="T47" fmla="*/ 86 h 1452"/>
                <a:gd name="T48" fmla="*/ 113 w 1448"/>
                <a:gd name="T49" fmla="*/ 91 h 1452"/>
                <a:gd name="T50" fmla="*/ 106 w 1448"/>
                <a:gd name="T51" fmla="*/ 96 h 1452"/>
                <a:gd name="T52" fmla="*/ 99 w 1448"/>
                <a:gd name="T53" fmla="*/ 103 h 1452"/>
                <a:gd name="T54" fmla="*/ 93 w 1448"/>
                <a:gd name="T55" fmla="*/ 110 h 1452"/>
                <a:gd name="T56" fmla="*/ 88 w 1448"/>
                <a:gd name="T57" fmla="*/ 118 h 1452"/>
                <a:gd name="T58" fmla="*/ 84 w 1448"/>
                <a:gd name="T59" fmla="*/ 126 h 1452"/>
                <a:gd name="T60" fmla="*/ 81 w 1448"/>
                <a:gd name="T61" fmla="*/ 135 h 1452"/>
                <a:gd name="T62" fmla="*/ 80 w 1448"/>
                <a:gd name="T63" fmla="*/ 144 h 1452"/>
                <a:gd name="T64" fmla="*/ 79 w 1448"/>
                <a:gd name="T65" fmla="*/ 154 h 1452"/>
                <a:gd name="T66" fmla="*/ 0 w 1448"/>
                <a:gd name="T67" fmla="*/ 154 h 1452"/>
                <a:gd name="T68" fmla="*/ 0 w 1448"/>
                <a:gd name="T69" fmla="*/ 154 h 1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48"/>
                <a:gd name="T106" fmla="*/ 0 h 1452"/>
                <a:gd name="T107" fmla="*/ 1448 w 1448"/>
                <a:gd name="T108" fmla="*/ 1452 h 14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48" h="1452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4686" name="Freeform 14"/>
            <p:cNvSpPr>
              <a:spLocks/>
            </p:cNvSpPr>
            <p:nvPr/>
          </p:nvSpPr>
          <p:spPr bwMode="gray">
            <a:xfrm>
              <a:off x="838" y="1736"/>
              <a:ext cx="478" cy="474"/>
            </a:xfrm>
            <a:custGeom>
              <a:avLst/>
              <a:gdLst/>
              <a:ahLst/>
              <a:cxnLst>
                <a:cxn ang="0">
                  <a:pos x="0" y="1452"/>
                </a:cxn>
                <a:cxn ang="0">
                  <a:pos x="6" y="1320"/>
                </a:cxn>
                <a:cxn ang="0">
                  <a:pos x="24" y="1190"/>
                </a:cxn>
                <a:cxn ang="0">
                  <a:pos x="52" y="1066"/>
                </a:cxn>
                <a:cxn ang="0">
                  <a:pos x="90" y="946"/>
                </a:cxn>
                <a:cxn ang="0">
                  <a:pos x="140" y="830"/>
                </a:cxn>
                <a:cxn ang="0">
                  <a:pos x="198" y="718"/>
                </a:cxn>
                <a:cxn ang="0">
                  <a:pos x="264" y="614"/>
                </a:cxn>
                <a:cxn ang="0">
                  <a:pos x="340" y="516"/>
                </a:cxn>
                <a:cxn ang="0">
                  <a:pos x="424" y="424"/>
                </a:cxn>
                <a:cxn ang="0">
                  <a:pos x="516" y="342"/>
                </a:cxn>
                <a:cxn ang="0">
                  <a:pos x="612" y="266"/>
                </a:cxn>
                <a:cxn ang="0">
                  <a:pos x="718" y="198"/>
                </a:cxn>
                <a:cxn ang="0">
                  <a:pos x="828" y="140"/>
                </a:cxn>
                <a:cxn ang="0">
                  <a:pos x="942" y="90"/>
                </a:cxn>
                <a:cxn ang="0">
                  <a:pos x="1064" y="52"/>
                </a:cxn>
                <a:cxn ang="0">
                  <a:pos x="1188" y="22"/>
                </a:cxn>
                <a:cxn ang="0">
                  <a:pos x="1316" y="6"/>
                </a:cxn>
                <a:cxn ang="0">
                  <a:pos x="1448" y="0"/>
                </a:cxn>
                <a:cxn ang="0">
                  <a:pos x="1448" y="726"/>
                </a:cxn>
                <a:cxn ang="0">
                  <a:pos x="1358" y="732"/>
                </a:cxn>
                <a:cxn ang="0">
                  <a:pos x="1270" y="748"/>
                </a:cxn>
                <a:cxn ang="0">
                  <a:pos x="1186" y="774"/>
                </a:cxn>
                <a:cxn ang="0">
                  <a:pos x="1108" y="810"/>
                </a:cxn>
                <a:cxn ang="0">
                  <a:pos x="1034" y="856"/>
                </a:cxn>
                <a:cxn ang="0">
                  <a:pos x="968" y="910"/>
                </a:cxn>
                <a:cxn ang="0">
                  <a:pos x="906" y="970"/>
                </a:cxn>
                <a:cxn ang="0">
                  <a:pos x="854" y="1038"/>
                </a:cxn>
                <a:cxn ang="0">
                  <a:pos x="808" y="1110"/>
                </a:cxn>
                <a:cxn ang="0">
                  <a:pos x="772" y="1190"/>
                </a:cxn>
                <a:cxn ang="0">
                  <a:pos x="746" y="1274"/>
                </a:cxn>
                <a:cxn ang="0">
                  <a:pos x="730" y="1360"/>
                </a:cxn>
                <a:cxn ang="0">
                  <a:pos x="724" y="1452"/>
                </a:cxn>
                <a:cxn ang="0">
                  <a:pos x="0" y="1452"/>
                </a:cxn>
                <a:cxn ang="0">
                  <a:pos x="0" y="1452"/>
                </a:cxn>
              </a:cxnLst>
              <a:rect l="0" t="0" r="r" b="b"/>
              <a:pathLst>
                <a:path w="1448" h="1452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lnTo>
                    <a:pt x="0" y="145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44" name="AutoShape 15"/>
            <p:cNvSpPr>
              <a:spLocks noChangeArrowheads="1"/>
            </p:cNvSpPr>
            <p:nvPr/>
          </p:nvSpPr>
          <p:spPr bwMode="gray">
            <a:xfrm rot="-5400000">
              <a:off x="1057" y="1730"/>
              <a:ext cx="399" cy="26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224" name="Group 17"/>
          <p:cNvGrpSpPr>
            <a:grpSpLocks/>
          </p:cNvGrpSpPr>
          <p:nvPr/>
        </p:nvGrpSpPr>
        <p:grpSpPr bwMode="auto">
          <a:xfrm>
            <a:off x="1000100" y="4357694"/>
            <a:ext cx="2520000" cy="1439862"/>
            <a:chOff x="340" y="2131"/>
            <a:chExt cx="1016" cy="907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>
              <a:off x="340" y="2131"/>
              <a:ext cx="1016" cy="907"/>
            </a:xfrm>
            <a:prstGeom prst="roundRect">
              <a:avLst>
                <a:gd name="adj" fmla="val 14222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  <a:ea typeface="굴림" charset="-127"/>
                </a:rPr>
                <a:t>Contenido</a:t>
              </a:r>
              <a:r>
                <a:rPr lang="en-US" altLang="ko-KR" b="1" dirty="0" smtClean="0">
                  <a:solidFill>
                    <a:schemeClr val="bg1"/>
                  </a:solidFill>
                  <a:ea typeface="굴림" charset="-127"/>
                </a:rPr>
                <a:t> </a:t>
              </a:r>
              <a:r>
                <a:rPr lang="en-US" altLang="ko-KR" b="1" dirty="0" err="1" smtClean="0">
                  <a:solidFill>
                    <a:schemeClr val="bg1"/>
                  </a:solidFill>
                  <a:ea typeface="굴림" charset="-127"/>
                </a:rPr>
                <a:t>varía</a:t>
              </a:r>
              <a:r>
                <a:rPr lang="en-US" altLang="ko-KR" b="1" dirty="0" smtClean="0">
                  <a:solidFill>
                    <a:schemeClr val="bg1"/>
                  </a:solidFill>
                  <a:ea typeface="굴림" charset="-127"/>
                </a:rPr>
                <a:t> </a:t>
              </a: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ea typeface="굴림" charset="-127"/>
                </a:rPr>
                <a:t>entre 2500 y </a:t>
              </a: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ea typeface="굴림" charset="-127"/>
                </a:rPr>
                <a:t>25000 mg/kg  </a:t>
              </a:r>
              <a:endParaRPr lang="en-US" dirty="0"/>
            </a:p>
          </p:txBody>
        </p:sp>
        <p:sp>
          <p:nvSpPr>
            <p:cNvPr id="284691" name="AutoShape 19"/>
            <p:cNvSpPr>
              <a:spLocks noChangeArrowheads="1"/>
            </p:cNvSpPr>
            <p:nvPr/>
          </p:nvSpPr>
          <p:spPr bwMode="auto">
            <a:xfrm>
              <a:off x="353" y="2144"/>
              <a:ext cx="987" cy="22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tint val="22353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9225" name="Group 20"/>
          <p:cNvGrpSpPr>
            <a:grpSpLocks/>
          </p:cNvGrpSpPr>
          <p:nvPr/>
        </p:nvGrpSpPr>
        <p:grpSpPr bwMode="auto">
          <a:xfrm>
            <a:off x="5786446" y="4357694"/>
            <a:ext cx="2519362" cy="1439862"/>
            <a:chOff x="340" y="2131"/>
            <a:chExt cx="1587" cy="907"/>
          </a:xfrm>
        </p:grpSpPr>
        <p:sp>
          <p:nvSpPr>
            <p:cNvPr id="9232" name="AutoShape 21"/>
            <p:cNvSpPr>
              <a:spLocks noChangeArrowheads="1"/>
            </p:cNvSpPr>
            <p:nvPr/>
          </p:nvSpPr>
          <p:spPr bwMode="auto">
            <a:xfrm>
              <a:off x="340" y="2131"/>
              <a:ext cx="1587" cy="907"/>
            </a:xfrm>
            <a:prstGeom prst="roundRect">
              <a:avLst>
                <a:gd name="adj" fmla="val 14222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 smtClean="0">
                <a:solidFill>
                  <a:schemeClr val="bg1"/>
                </a:solidFill>
                <a:ea typeface="굴림" charset="-127"/>
              </a:endParaRPr>
            </a:p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  <a:ea typeface="굴림" charset="-127"/>
                </a:rPr>
                <a:t>Requerimiento</a:t>
              </a:r>
              <a:endParaRPr lang="en-US" altLang="ko-KR" b="1" dirty="0" smtClean="0">
                <a:solidFill>
                  <a:schemeClr val="bg1"/>
                </a:solidFill>
                <a:ea typeface="굴림" charset="-127"/>
              </a:endParaRPr>
            </a:p>
            <a:p>
              <a:pPr algn="ctr"/>
              <a:r>
                <a:rPr lang="en-US" b="1" dirty="0" err="1" smtClean="0">
                  <a:solidFill>
                    <a:schemeClr val="bg1"/>
                  </a:solidFill>
                  <a:ea typeface="굴림" charset="-127"/>
                </a:rPr>
                <a:t>nutricional</a:t>
              </a:r>
              <a:r>
                <a:rPr lang="en-US" b="1" dirty="0" smtClean="0">
                  <a:solidFill>
                    <a:schemeClr val="bg1"/>
                  </a:solidFill>
                  <a:ea typeface="굴림" charset="-127"/>
                </a:rPr>
                <a:t>: 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ea typeface="굴림" charset="-127"/>
                </a:rPr>
                <a:t>1,5 g/</a:t>
              </a:r>
              <a:r>
                <a:rPr lang="en-US" b="1" dirty="0" err="1" smtClean="0">
                  <a:solidFill>
                    <a:schemeClr val="bg1"/>
                  </a:solidFill>
                  <a:ea typeface="굴림" charset="-127"/>
                </a:rPr>
                <a:t>día</a:t>
              </a:r>
              <a:endParaRPr lang="en-US" b="1" dirty="0" smtClean="0">
                <a:solidFill>
                  <a:schemeClr val="bg1"/>
                </a:solidFill>
                <a:ea typeface="굴림" charset="-127"/>
              </a:endParaRPr>
            </a:p>
            <a:p>
              <a:pPr algn="ctr"/>
              <a:endParaRPr lang="en-US" dirty="0"/>
            </a:p>
          </p:txBody>
        </p:sp>
        <p:sp>
          <p:nvSpPr>
            <p:cNvPr id="284694" name="AutoShape 22"/>
            <p:cNvSpPr>
              <a:spLocks noChangeArrowheads="1"/>
            </p:cNvSpPr>
            <p:nvPr/>
          </p:nvSpPr>
          <p:spPr bwMode="auto">
            <a:xfrm>
              <a:off x="353" y="2144"/>
              <a:ext cx="1542" cy="22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tint val="2235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9226" name="Group 23"/>
          <p:cNvGrpSpPr>
            <a:grpSpLocks/>
          </p:cNvGrpSpPr>
          <p:nvPr/>
        </p:nvGrpSpPr>
        <p:grpSpPr bwMode="auto">
          <a:xfrm>
            <a:off x="1000100" y="2643182"/>
            <a:ext cx="2520000" cy="1439863"/>
            <a:chOff x="340" y="2131"/>
            <a:chExt cx="907" cy="907"/>
          </a:xfrm>
        </p:grpSpPr>
        <p:sp>
          <p:nvSpPr>
            <p:cNvPr id="9230" name="AutoShape 24"/>
            <p:cNvSpPr>
              <a:spLocks noChangeArrowheads="1"/>
            </p:cNvSpPr>
            <p:nvPr/>
          </p:nvSpPr>
          <p:spPr bwMode="auto">
            <a:xfrm>
              <a:off x="340" y="2131"/>
              <a:ext cx="907" cy="907"/>
            </a:xfrm>
            <a:prstGeom prst="roundRect">
              <a:avLst>
                <a:gd name="adj" fmla="val 14222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  <a:ea typeface="굴림" charset="-127"/>
                </a:rPr>
                <a:t>Aminoácido</a:t>
              </a:r>
              <a:endParaRPr lang="en-US" altLang="ko-KR" b="1" dirty="0" smtClean="0">
                <a:solidFill>
                  <a:schemeClr val="bg1"/>
                </a:solidFill>
                <a:ea typeface="굴림" charset="-127"/>
              </a:endParaRPr>
            </a:p>
            <a:p>
              <a:pPr algn="ctr"/>
              <a:r>
                <a:rPr lang="en-US" b="1" dirty="0" err="1" smtClean="0">
                  <a:solidFill>
                    <a:schemeClr val="bg1"/>
                  </a:solidFill>
                  <a:ea typeface="굴림" charset="-127"/>
                </a:rPr>
                <a:t>esencial</a:t>
              </a:r>
              <a:endParaRPr lang="en-US" dirty="0"/>
            </a:p>
          </p:txBody>
        </p:sp>
        <p:sp>
          <p:nvSpPr>
            <p:cNvPr id="284697" name="AutoShape 25"/>
            <p:cNvSpPr>
              <a:spLocks noChangeArrowheads="1"/>
            </p:cNvSpPr>
            <p:nvPr/>
          </p:nvSpPr>
          <p:spPr bwMode="auto">
            <a:xfrm>
              <a:off x="353" y="2144"/>
              <a:ext cx="880" cy="22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tint val="22353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9227" name="Group 26"/>
          <p:cNvGrpSpPr>
            <a:grpSpLocks/>
          </p:cNvGrpSpPr>
          <p:nvPr/>
        </p:nvGrpSpPr>
        <p:grpSpPr bwMode="auto">
          <a:xfrm>
            <a:off x="5786446" y="2571744"/>
            <a:ext cx="2519603" cy="1439862"/>
            <a:chOff x="340" y="2131"/>
            <a:chExt cx="1058" cy="907"/>
          </a:xfrm>
        </p:grpSpPr>
        <p:sp>
          <p:nvSpPr>
            <p:cNvPr id="9228" name="AutoShape 27"/>
            <p:cNvSpPr>
              <a:spLocks noChangeArrowheads="1"/>
            </p:cNvSpPr>
            <p:nvPr/>
          </p:nvSpPr>
          <p:spPr bwMode="auto">
            <a:xfrm>
              <a:off x="340" y="2131"/>
              <a:ext cx="1058" cy="907"/>
            </a:xfrm>
            <a:prstGeom prst="roundRect">
              <a:avLst>
                <a:gd name="adj" fmla="val 14222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  <a:ea typeface="굴림" charset="-127"/>
                </a:rPr>
                <a:t>Factores</a:t>
              </a:r>
              <a:r>
                <a:rPr lang="en-US" altLang="ko-KR" b="1" dirty="0" smtClean="0">
                  <a:solidFill>
                    <a:schemeClr val="bg1"/>
                  </a:solidFill>
                  <a:ea typeface="굴림" charset="-127"/>
                </a:rPr>
                <a:t> </a:t>
              </a:r>
              <a:r>
                <a:rPr lang="en-US" altLang="ko-KR" b="1" dirty="0" err="1" smtClean="0">
                  <a:solidFill>
                    <a:schemeClr val="bg1"/>
                  </a:solidFill>
                  <a:ea typeface="굴림" charset="-127"/>
                </a:rPr>
                <a:t>cinéticos</a:t>
              </a:r>
              <a:r>
                <a:rPr lang="en-US" altLang="ko-KR" b="1" dirty="0" smtClean="0">
                  <a:solidFill>
                    <a:schemeClr val="bg1"/>
                  </a:solidFill>
                  <a:ea typeface="굴림" charset="-127"/>
                </a:rPr>
                <a:t>*:</a:t>
              </a:r>
            </a:p>
            <a:p>
              <a:pPr algn="ctr"/>
              <a:r>
                <a:rPr lang="en-US" b="1" dirty="0" err="1" smtClean="0">
                  <a:solidFill>
                    <a:schemeClr val="bg1"/>
                  </a:solidFill>
                </a:rPr>
                <a:t>D</a:t>
              </a:r>
              <a:r>
                <a:rPr lang="en-US" b="1" baseline="-25000" dirty="0" err="1" smtClean="0">
                  <a:solidFill>
                    <a:schemeClr val="bg1"/>
                  </a:solidFill>
                </a:rPr>
                <a:t>ref</a:t>
              </a:r>
              <a:r>
                <a:rPr lang="en-US" b="1" dirty="0" smtClean="0">
                  <a:solidFill>
                    <a:schemeClr val="bg1"/>
                  </a:solidFill>
                </a:rPr>
                <a:t>: 178,28 min.</a:t>
              </a:r>
            </a:p>
            <a:p>
              <a:pPr algn="ctr"/>
              <a:r>
                <a:rPr lang="en-US" b="1" dirty="0" err="1" smtClean="0">
                  <a:solidFill>
                    <a:schemeClr val="bg1"/>
                  </a:solidFill>
                </a:rPr>
                <a:t>Z</a:t>
              </a:r>
              <a:r>
                <a:rPr lang="en-US" b="1" baseline="-25000" dirty="0" err="1" smtClean="0">
                  <a:solidFill>
                    <a:schemeClr val="bg1"/>
                  </a:solidFill>
                </a:rPr>
                <a:t>c</a:t>
              </a:r>
              <a:r>
                <a:rPr lang="en-US" b="1" dirty="0" smtClean="0">
                  <a:solidFill>
                    <a:schemeClr val="bg1"/>
                  </a:solidFill>
                </a:rPr>
                <a:t>: 46 </a:t>
              </a:r>
              <a:r>
                <a:rPr lang="en-US" b="1" baseline="30000" dirty="0" err="1" smtClean="0">
                  <a:solidFill>
                    <a:schemeClr val="bg1"/>
                  </a:solidFill>
                </a:rPr>
                <a:t>o</a:t>
              </a:r>
              <a:r>
                <a:rPr lang="en-US" b="1" dirty="0" err="1" smtClean="0">
                  <a:solidFill>
                    <a:schemeClr val="bg1"/>
                  </a:solidFill>
                </a:rPr>
                <a:t>F</a:t>
              </a:r>
              <a:endParaRPr lang="en-US" dirty="0"/>
            </a:p>
          </p:txBody>
        </p:sp>
        <p:sp>
          <p:nvSpPr>
            <p:cNvPr id="284700" name="AutoShape 28"/>
            <p:cNvSpPr>
              <a:spLocks noChangeArrowheads="1"/>
            </p:cNvSpPr>
            <p:nvPr/>
          </p:nvSpPr>
          <p:spPr bwMode="auto">
            <a:xfrm>
              <a:off x="353" y="2144"/>
              <a:ext cx="1028" cy="22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tint val="2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29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Atributo de calidad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Lisina en el fréjol</a:t>
            </a:r>
            <a:endParaRPr kumimoji="0" lang="es-ES" sz="27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28596" y="6596390"/>
            <a:ext cx="5521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/>
              <a:t>*: </a:t>
            </a:r>
            <a:r>
              <a:rPr lang="es-ES" sz="1100" dirty="0" smtClean="0"/>
              <a:t>Laboratorio de </a:t>
            </a:r>
            <a:r>
              <a:rPr lang="es-ES" sz="1100" dirty="0" err="1" smtClean="0"/>
              <a:t>Termobacteriología</a:t>
            </a:r>
            <a:r>
              <a:rPr lang="es-ES" sz="1100" dirty="0" smtClean="0"/>
              <a:t>, Colegio de </a:t>
            </a:r>
            <a:r>
              <a:rPr lang="es-ES" sz="1100" dirty="0" err="1" smtClean="0"/>
              <a:t>Ingenieria</a:t>
            </a:r>
            <a:r>
              <a:rPr lang="es-ES" sz="1100" dirty="0" smtClean="0"/>
              <a:t> en Alimentos, UNICAMP 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Retención de lisina en el fréjol</a:t>
            </a:r>
            <a:endParaRPr kumimoji="0" lang="es-ES" sz="24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571472" y="1785926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 smtClean="0"/>
              <a:t>Parámetros previamente determinados</a:t>
            </a:r>
          </a:p>
          <a:p>
            <a:pPr>
              <a:buNone/>
            </a:pPr>
            <a:r>
              <a:rPr lang="es-ES" sz="2400" dirty="0" smtClean="0"/>
              <a:t>	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= 181,81 min. </a:t>
            </a:r>
            <a:endParaRPr lang="es-ES" sz="2400" dirty="0" smtClean="0"/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J</a:t>
            </a:r>
            <a:r>
              <a:rPr lang="en-US" sz="2400" baseline="-25000" dirty="0" err="1" smtClean="0"/>
              <a:t>c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1,004</a:t>
            </a:r>
            <a:endParaRPr lang="es-ES" sz="2400" dirty="0" smtClean="0"/>
          </a:p>
          <a:p>
            <a:pPr>
              <a:buNone/>
            </a:pPr>
            <a:r>
              <a:rPr lang="en-US" sz="2400" dirty="0" smtClean="0"/>
              <a:t>	g = 14,67 </a:t>
            </a:r>
            <a:r>
              <a:rPr lang="en-US" sz="2400" baseline="30000" dirty="0" err="1" smtClean="0"/>
              <a:t>o</a:t>
            </a:r>
            <a:r>
              <a:rPr lang="en-US" sz="2400" dirty="0" err="1" smtClean="0"/>
              <a:t>F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= 1 </a:t>
            </a:r>
            <a:endParaRPr lang="es-ES" sz="2400" dirty="0" smtClean="0"/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A</a:t>
            </a:r>
            <a:r>
              <a:rPr lang="en-US" sz="2400" baseline="-25000" dirty="0" err="1" smtClean="0"/>
              <a:t>cilindro</a:t>
            </a:r>
            <a:r>
              <a:rPr lang="en-US" sz="2400" dirty="0" smtClean="0"/>
              <a:t> = 10,734</a:t>
            </a:r>
            <a:endParaRPr lang="es-ES" sz="2400" dirty="0" smtClean="0"/>
          </a:p>
          <a:p>
            <a:pPr>
              <a:lnSpc>
                <a:spcPct val="150000"/>
              </a:lnSpc>
              <a:buNone/>
            </a:pPr>
            <a:endParaRPr lang="es-ES" sz="1000" baseline="-25000" dirty="0" smtClean="0"/>
          </a:p>
          <a:p>
            <a:pPr>
              <a:lnSpc>
                <a:spcPct val="150000"/>
              </a:lnSpc>
            </a:pPr>
            <a:r>
              <a:rPr lang="es-ES" sz="2400" dirty="0" err="1" smtClean="0"/>
              <a:t>Stumbo</a:t>
            </a:r>
            <a:r>
              <a:rPr lang="es-ES" sz="2400" dirty="0" smtClean="0"/>
              <a:t> - Tabla A.17 - </a:t>
            </a:r>
            <a:r>
              <a:rPr lang="es-ES" sz="2400" dirty="0" err="1" smtClean="0"/>
              <a:t>J</a:t>
            </a:r>
            <a:r>
              <a:rPr lang="es-ES" sz="2400" baseline="-25000" dirty="0" err="1" smtClean="0"/>
              <a:t>c</a:t>
            </a:r>
            <a:r>
              <a:rPr lang="es-ES" sz="2400" dirty="0" smtClean="0"/>
              <a:t> = 1,004 y g = 14,67</a:t>
            </a:r>
          </a:p>
          <a:p>
            <a:pPr>
              <a:lnSpc>
                <a:spcPct val="150000"/>
              </a:lnSpc>
              <a:buNone/>
            </a:pPr>
            <a:r>
              <a:rPr lang="es-ES" sz="2400" baseline="-25000" dirty="0" smtClean="0"/>
              <a:t>	</a:t>
            </a:r>
            <a:r>
              <a:rPr lang="en-US" sz="2400" dirty="0" smtClean="0"/>
              <a:t>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/U = 5,264</a:t>
            </a:r>
            <a:endParaRPr lang="es-ES" sz="2400" dirty="0" smtClean="0"/>
          </a:p>
          <a:p>
            <a:pPr>
              <a:lnSpc>
                <a:spcPct val="150000"/>
              </a:lnSpc>
            </a:pPr>
            <a:r>
              <a:rPr lang="es-ES" sz="2400" dirty="0" smtClean="0"/>
              <a:t> 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c</a:t>
            </a:r>
            <a:r>
              <a:rPr lang="es-ES" sz="2400" dirty="0" smtClean="0"/>
              <a:t> = 34,54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lvl="0" algn="r" eaLnBrk="0" hangingPunct="0">
              <a:defRPr/>
            </a:pPr>
            <a:r>
              <a:rPr lang="es-ES" sz="2400" b="1" kern="0" dirty="0" smtClean="0">
                <a:solidFill>
                  <a:schemeClr val="bg1"/>
                </a:solidFill>
              </a:rPr>
              <a:t>Retención de lisina en el fréjol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571472" y="1785926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es-ES" sz="1000" baseline="-25000" dirty="0" smtClean="0"/>
          </a:p>
          <a:p>
            <a:pPr>
              <a:lnSpc>
                <a:spcPct val="150000"/>
              </a:lnSpc>
            </a:pPr>
            <a:r>
              <a:rPr lang="es-ES" sz="2400" dirty="0" err="1" smtClean="0"/>
              <a:t>J</a:t>
            </a:r>
            <a:r>
              <a:rPr lang="es-ES" sz="2400" baseline="-25000" dirty="0" err="1" smtClean="0"/>
              <a:t>cv</a:t>
            </a:r>
            <a:r>
              <a:rPr lang="es-ES" sz="2400" dirty="0" smtClean="0"/>
              <a:t> = </a:t>
            </a:r>
            <a:r>
              <a:rPr lang="es-ES" sz="2400" dirty="0" err="1" smtClean="0"/>
              <a:t>J</a:t>
            </a:r>
            <a:r>
              <a:rPr lang="es-ES" sz="2400" baseline="-25000" dirty="0" err="1" smtClean="0"/>
              <a:t>c</a:t>
            </a:r>
            <a:r>
              <a:rPr lang="es-ES" sz="2400" dirty="0" smtClean="0"/>
              <a:t>/2 = 0,502 ; </a:t>
            </a:r>
            <a:r>
              <a:rPr lang="es-ES" sz="2400" dirty="0" err="1" smtClean="0"/>
              <a:t>g</a:t>
            </a:r>
            <a:r>
              <a:rPr lang="es-ES" sz="2400" baseline="-25000" dirty="0" err="1" smtClean="0"/>
              <a:t>v</a:t>
            </a:r>
            <a:r>
              <a:rPr lang="es-ES" sz="2400" dirty="0" smtClean="0"/>
              <a:t> = g/2 = 7,338 </a:t>
            </a:r>
          </a:p>
          <a:p>
            <a:pPr>
              <a:lnSpc>
                <a:spcPct val="150000"/>
              </a:lnSpc>
            </a:pPr>
            <a:r>
              <a:rPr lang="es-ES" sz="2400" dirty="0" err="1" smtClean="0"/>
              <a:t>Stumbo</a:t>
            </a:r>
            <a:r>
              <a:rPr lang="es-ES" sz="2400" dirty="0" smtClean="0"/>
              <a:t> - Tabla A.17 - </a:t>
            </a:r>
            <a:r>
              <a:rPr lang="es-ES" sz="2400" dirty="0" err="1" smtClean="0"/>
              <a:t>J</a:t>
            </a:r>
            <a:r>
              <a:rPr lang="es-ES" sz="2400" baseline="-25000" dirty="0" err="1" smtClean="0"/>
              <a:t>cv</a:t>
            </a:r>
            <a:r>
              <a:rPr lang="es-ES" sz="2400" dirty="0" smtClean="0"/>
              <a:t> = 0,502 y </a:t>
            </a:r>
            <a:r>
              <a:rPr lang="es-ES" sz="2400" dirty="0" err="1" smtClean="0"/>
              <a:t>g</a:t>
            </a:r>
            <a:r>
              <a:rPr lang="es-ES" sz="2400" baseline="-25000" dirty="0" err="1" smtClean="0"/>
              <a:t>v</a:t>
            </a:r>
            <a:r>
              <a:rPr lang="es-ES" sz="2400" dirty="0" smtClean="0"/>
              <a:t> = 7,338</a:t>
            </a:r>
          </a:p>
          <a:p>
            <a:pPr>
              <a:lnSpc>
                <a:spcPct val="150000"/>
              </a:lnSpc>
              <a:buNone/>
            </a:pPr>
            <a:r>
              <a:rPr lang="es-ES" sz="2400" baseline="-25000" dirty="0" smtClean="0"/>
              <a:t>	</a:t>
            </a:r>
            <a:r>
              <a:rPr lang="en-US" sz="2400" dirty="0" smtClean="0"/>
              <a:t>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/U = 3,355</a:t>
            </a:r>
            <a:endParaRPr lang="es-ES" sz="2400" dirty="0" smtClean="0"/>
          </a:p>
          <a:p>
            <a:pPr>
              <a:lnSpc>
                <a:spcPct val="150000"/>
              </a:lnSpc>
            </a:pPr>
            <a:r>
              <a:rPr lang="es-ES" sz="2400" dirty="0" smtClean="0"/>
              <a:t> </a:t>
            </a:r>
            <a:r>
              <a:rPr lang="es-ES" sz="2400" dirty="0" err="1" smtClean="0"/>
              <a:t>C</a:t>
            </a:r>
            <a:r>
              <a:rPr lang="es-ES" sz="2400" baseline="-25000" dirty="0" err="1" smtClean="0"/>
              <a:t>v</a:t>
            </a:r>
            <a:r>
              <a:rPr lang="es-ES" sz="2400" dirty="0" smtClean="0"/>
              <a:t> = 54,19</a:t>
            </a:r>
          </a:p>
          <a:p>
            <a:pPr>
              <a:lnSpc>
                <a:spcPct val="150000"/>
              </a:lnSpc>
            </a:pPr>
            <a:endParaRPr lang="es-ES" sz="800" dirty="0" smtClean="0"/>
          </a:p>
          <a:p>
            <a:pPr>
              <a:lnSpc>
                <a:spcPct val="150000"/>
              </a:lnSpc>
            </a:pPr>
            <a:r>
              <a:rPr lang="es-ES" b="1" dirty="0" smtClean="0"/>
              <a:t>C</a:t>
            </a:r>
            <a:r>
              <a:rPr lang="es-ES" b="1" baseline="-25000" dirty="0" smtClean="0"/>
              <a:t>s</a:t>
            </a:r>
            <a:r>
              <a:rPr lang="es-ES" b="1" dirty="0" smtClean="0"/>
              <a:t> = 35,34</a:t>
            </a:r>
          </a:p>
          <a:p>
            <a:pPr>
              <a:lnSpc>
                <a:spcPct val="150000"/>
              </a:lnSpc>
            </a:pPr>
            <a:r>
              <a:rPr lang="es-EC" b="1" dirty="0" smtClean="0"/>
              <a:t>Porcentaje de lisina retenido = 63,35</a:t>
            </a:r>
            <a:endParaRPr lang="es-ES" dirty="0" smtClean="0"/>
          </a:p>
          <a:p>
            <a:pPr>
              <a:lnSpc>
                <a:spcPct val="150000"/>
              </a:lnSpc>
            </a:pPr>
            <a:endParaRPr lang="es-ES" sz="2400" dirty="0" smtClean="0"/>
          </a:p>
          <a:p>
            <a:pPr>
              <a:lnSpc>
                <a:spcPct val="150000"/>
              </a:lnSpc>
            </a:pPr>
            <a:endParaRPr lang="es-ES" sz="2400" dirty="0" smtClean="0"/>
          </a:p>
          <a:p>
            <a:pPr>
              <a:lnSpc>
                <a:spcPct val="150000"/>
              </a:lnSpc>
            </a:pPr>
            <a:endParaRPr lang="es-ES" sz="2400" dirty="0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Retención de lisina en el fréjol </a:t>
            </a:r>
            <a:endParaRPr kumimoji="0" lang="es-ES" sz="24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prueba4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7290" y="2285992"/>
            <a:ext cx="6076991" cy="4286280"/>
          </a:xfrm>
          <a:prstGeom prst="rect">
            <a:avLst/>
          </a:prstGeom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571612"/>
            <a:ext cx="2153932" cy="5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Optimización del proceso térmico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Retención de lisina en el fréjol </a:t>
            </a:r>
            <a:endParaRPr kumimoji="0" lang="es-ES" sz="24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1442" name="Picture 2" descr="C:\Documents and Settings\JuanJose\Escritorio\17-12-2008 16-15-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928802"/>
            <a:ext cx="6812125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OBJETIVO GENERAL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857364"/>
            <a:ext cx="8536017" cy="4811724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s-EC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	Establecer los parámetros óptimos del tratamiento térmico que minimicen las pérdidas nutricionales en el fréjol durante la esterilización del producto y garanticen la inocuidad del alimento.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357166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CONCLUSIONES</a:t>
            </a:r>
            <a:endParaRPr kumimoji="0" lang="es-ES" sz="40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285720" y="1714488"/>
            <a:ext cx="8572560" cy="4811724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es-ES" sz="1000" baseline="-25000" dirty="0" smtClean="0"/>
          </a:p>
          <a:p>
            <a:pPr>
              <a:lnSpc>
                <a:spcPct val="150000"/>
              </a:lnSpc>
            </a:pPr>
            <a:r>
              <a:rPr lang="es-EC" sz="2400" dirty="0" smtClean="0"/>
              <a:t>Se definió la formulación de una sopa de fréjoles destinada a la restauración colectiva en el país. </a:t>
            </a:r>
          </a:p>
          <a:p>
            <a:pPr>
              <a:lnSpc>
                <a:spcPct val="150000"/>
              </a:lnSpc>
            </a:pPr>
            <a:r>
              <a:rPr lang="es-EC" sz="2400" dirty="0" smtClean="0"/>
              <a:t>El punto crítico del producto se ubica en el eje axial del envase, a 5 centímetros de altura desde su base.</a:t>
            </a:r>
          </a:p>
          <a:p>
            <a:pPr lvl="0">
              <a:lnSpc>
                <a:spcPct val="150000"/>
              </a:lnSpc>
            </a:pPr>
            <a:r>
              <a:rPr lang="es-EC" sz="2400" dirty="0" smtClean="0"/>
              <a:t>En una prueba confirmatoria se alcanzó la letalidad objetivo del proceso utilizando parámetros obtenidos por el método de </a:t>
            </a:r>
            <a:r>
              <a:rPr lang="es-EC" sz="2400" dirty="0" err="1" smtClean="0"/>
              <a:t>Stumbo</a:t>
            </a:r>
            <a:r>
              <a:rPr lang="es-EC" sz="2400" dirty="0" smtClean="0"/>
              <a:t>.</a:t>
            </a:r>
            <a:endParaRPr lang="es-ES" sz="2400" dirty="0" smtClean="0"/>
          </a:p>
          <a:p>
            <a:pPr>
              <a:lnSpc>
                <a:spcPct val="150000"/>
              </a:lnSpc>
            </a:pPr>
            <a:endParaRPr lang="es-ES" sz="2400" dirty="0" smtClean="0"/>
          </a:p>
          <a:p>
            <a:pPr>
              <a:lnSpc>
                <a:spcPct val="150000"/>
              </a:lnSpc>
            </a:pPr>
            <a:endParaRPr lang="es-ES" sz="2400" dirty="0" smtClean="0"/>
          </a:p>
          <a:p>
            <a:pPr>
              <a:lnSpc>
                <a:spcPct val="150000"/>
              </a:lnSpc>
            </a:pP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357166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CONCLUSIONES</a:t>
            </a:r>
            <a:endParaRPr kumimoji="0" lang="es-ES" sz="40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571472" y="1785926"/>
            <a:ext cx="8286808" cy="4811724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es-ES" sz="1000" baseline="-25000" dirty="0" smtClean="0"/>
          </a:p>
          <a:p>
            <a:pPr>
              <a:lnSpc>
                <a:spcPct val="150000"/>
              </a:lnSpc>
            </a:pPr>
            <a:endParaRPr lang="es-ES" sz="2400" dirty="0" smtClean="0"/>
          </a:p>
          <a:p>
            <a:pPr>
              <a:lnSpc>
                <a:spcPct val="150000"/>
              </a:lnSpc>
            </a:pPr>
            <a:endParaRPr lang="es-ES" sz="240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428596" y="1785926"/>
            <a:ext cx="8429684" cy="481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kumimoji="0" lang="es-EC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</a:t>
            </a:r>
            <a:r>
              <a:rPr lang="es-EC" sz="2400" dirty="0" err="1" smtClean="0"/>
              <a:t>gún</a:t>
            </a:r>
            <a:r>
              <a:rPr lang="es-EC" sz="2400" dirty="0" smtClean="0"/>
              <a:t> el modelo de optimización de </a:t>
            </a:r>
            <a:r>
              <a:rPr lang="es-EC" sz="2400" dirty="0" err="1" smtClean="0"/>
              <a:t>Jen</a:t>
            </a:r>
            <a:r>
              <a:rPr lang="es-EC" sz="2400" dirty="0" smtClean="0"/>
              <a:t>, si se utilizan 250 </a:t>
            </a:r>
            <a:r>
              <a:rPr lang="es-EC" sz="2400" baseline="30000" dirty="0" err="1" smtClean="0"/>
              <a:t>o</a:t>
            </a:r>
            <a:r>
              <a:rPr lang="es-EC" sz="2400" dirty="0" err="1" smtClean="0"/>
              <a:t>F</a:t>
            </a:r>
            <a:r>
              <a:rPr lang="es-EC" sz="2400" dirty="0" smtClean="0"/>
              <a:t> para la esterilización del producto entonces se perderá un 37% del contenido de lisina en el fréjol. 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endParaRPr kumimoji="0" lang="es-EC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s-EC" sz="2400" dirty="0" smtClean="0"/>
              <a:t>Esta metodología de optimización permite trabajar conjuntamente con el método de </a:t>
            </a:r>
            <a:r>
              <a:rPr lang="es-EC" sz="2400" dirty="0" err="1" smtClean="0"/>
              <a:t>Stumbo</a:t>
            </a:r>
            <a:r>
              <a:rPr lang="es-EC" sz="2400" dirty="0" smtClean="0"/>
              <a:t> y predecir el tiempo de proceso requerido para alcanzar diversos porcentajes de retención de lisina en el fréjol.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3714752"/>
            <a:ext cx="3500462" cy="5080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¡Gracias!</a:t>
            </a:r>
            <a:endParaRPr kumimoji="0" lang="es-ES" sz="54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XTMPPPT01.em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000240"/>
            <a:ext cx="5739383" cy="954023"/>
          </a:xfrm>
          <a:prstGeom prst="rect">
            <a:avLst/>
          </a:prstGeom>
        </p:spPr>
      </p:pic>
      <p:pic>
        <p:nvPicPr>
          <p:cNvPr id="3" name="2 Imagen" descr="SDXTMPPPT02.em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071810"/>
            <a:ext cx="6046277" cy="954023"/>
          </a:xfrm>
          <a:prstGeom prst="rect">
            <a:avLst/>
          </a:prstGeom>
        </p:spPr>
      </p:pic>
      <p:pic>
        <p:nvPicPr>
          <p:cNvPr id="4" name="3 Imagen" descr="SDXTMPPPT03.em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4143380"/>
            <a:ext cx="7139555" cy="954023"/>
          </a:xfrm>
          <a:prstGeom prst="rect">
            <a:avLst/>
          </a:prstGeom>
        </p:spPr>
      </p:pic>
      <p:pic>
        <p:nvPicPr>
          <p:cNvPr id="5" name="4 Imagen" descr="SDXTMPPPT04.em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5214950"/>
            <a:ext cx="7858180" cy="954023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547813" y="333375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ESPECÍFICOS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richardson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258017" y="528009"/>
            <a:ext cx="4572032" cy="737361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00166" y="357166"/>
            <a:ext cx="7348537" cy="508000"/>
          </a:xfrm>
        </p:spPr>
        <p:txBody>
          <a:bodyPr/>
          <a:lstStyle/>
          <a:p>
            <a:r>
              <a:rPr lang="es-ES" b="1" dirty="0" smtClean="0"/>
              <a:t>TRATAMIENTO TERMICO</a:t>
            </a:r>
            <a:br>
              <a:rPr lang="es-ES" b="1" dirty="0" smtClean="0"/>
            </a:br>
            <a:r>
              <a:rPr lang="es-ES" b="1" dirty="0" smtClean="0"/>
              <a:t>Alimentos de baja acidez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XTMPPPT01.em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04750" y="2057400"/>
            <a:ext cx="3457349" cy="953967"/>
          </a:xfrm>
          <a:prstGeom prst="rect">
            <a:avLst/>
          </a:prstGeom>
        </p:spPr>
      </p:pic>
      <p:pic>
        <p:nvPicPr>
          <p:cNvPr id="3" name="2 Imagen" descr="SDXTMPPPT02.em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04750" y="2413414"/>
            <a:ext cx="4289721" cy="1741210"/>
          </a:xfrm>
          <a:prstGeom prst="rect">
            <a:avLst/>
          </a:prstGeom>
        </p:spPr>
      </p:pic>
      <p:pic>
        <p:nvPicPr>
          <p:cNvPr id="4" name="3 Imagen" descr="SDXTMPPPT03.em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57050" y="3521571"/>
            <a:ext cx="4405049" cy="1817678"/>
          </a:xfrm>
          <a:prstGeom prst="rect">
            <a:avLst/>
          </a:prstGeom>
        </p:spPr>
      </p:pic>
      <p:pic>
        <p:nvPicPr>
          <p:cNvPr id="5" name="4 Imagen" descr="SDXTMPPPT04.em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06003" y="4722492"/>
            <a:ext cx="4285960" cy="1800128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500166" y="142852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ACTIVIDADES</a:t>
            </a:r>
            <a:r>
              <a:rPr kumimoji="0" lang="es-E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REALIZADAS</a:t>
            </a: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experimentales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XTMPPPT01.em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071678"/>
            <a:ext cx="2014267" cy="2962487"/>
          </a:xfrm>
          <a:prstGeom prst="rect">
            <a:avLst/>
          </a:prstGeom>
        </p:spPr>
      </p:pic>
      <p:pic>
        <p:nvPicPr>
          <p:cNvPr id="3" name="2 Imagen" descr="SDXTMPPPT02.em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1" y="3527673"/>
            <a:ext cx="911750" cy="1506492"/>
          </a:xfrm>
          <a:prstGeom prst="rect">
            <a:avLst/>
          </a:prstGeom>
        </p:spPr>
      </p:pic>
      <p:pic>
        <p:nvPicPr>
          <p:cNvPr id="4" name="3 Imagen" descr="SDXTMPPPT03.em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81" y="3285007"/>
            <a:ext cx="779897" cy="1672009"/>
          </a:xfrm>
          <a:prstGeom prst="rect">
            <a:avLst/>
          </a:prstGeom>
        </p:spPr>
      </p:pic>
      <p:pic>
        <p:nvPicPr>
          <p:cNvPr id="5" name="4 Imagen" descr="SDXTMPPPT04.em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96452" y="2754789"/>
            <a:ext cx="903334" cy="2293403"/>
          </a:xfrm>
          <a:prstGeom prst="rect">
            <a:avLst/>
          </a:prstGeom>
        </p:spPr>
      </p:pic>
      <p:pic>
        <p:nvPicPr>
          <p:cNvPr id="6" name="5 Imagen" descr="SDXTMPPPT05.em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02007" y="2622936"/>
            <a:ext cx="911750" cy="2433672"/>
          </a:xfrm>
          <a:prstGeom prst="rect">
            <a:avLst/>
          </a:prstGeom>
        </p:spPr>
      </p:pic>
      <p:pic>
        <p:nvPicPr>
          <p:cNvPr id="7" name="6 Imagen" descr="SDXTMPPPT06.em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857677" y="3435429"/>
            <a:ext cx="2171368" cy="2885339"/>
          </a:xfrm>
          <a:prstGeom prst="rect">
            <a:avLst/>
          </a:prstGeom>
        </p:spPr>
      </p:pic>
      <p:pic>
        <p:nvPicPr>
          <p:cNvPr id="8" name="7 Imagen" descr="SDXTMPPPT07.em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581467" y="5246306"/>
            <a:ext cx="754648" cy="1074462"/>
          </a:xfrm>
          <a:prstGeom prst="rect">
            <a:avLst/>
          </a:prstGeom>
        </p:spPr>
      </p:pic>
      <p:pic>
        <p:nvPicPr>
          <p:cNvPr id="9" name="8 Imagen" descr="SDXTMPPPT08.emf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243537" y="4516906"/>
            <a:ext cx="779897" cy="1803863"/>
          </a:xfrm>
          <a:prstGeom prst="rect">
            <a:avLst/>
          </a:prstGeom>
        </p:spPr>
      </p:pic>
      <p:pic>
        <p:nvPicPr>
          <p:cNvPr id="10" name="9 Imagen" descr="SDXTMPPPT09.emf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4383650"/>
            <a:ext cx="798132" cy="1937118"/>
          </a:xfrm>
          <a:prstGeom prst="rect">
            <a:avLst/>
          </a:prstGeom>
        </p:spPr>
      </p:pic>
      <p:pic>
        <p:nvPicPr>
          <p:cNvPr id="11" name="10 Imagen" descr="SDXTMPPPT10.emf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696728" y="3456470"/>
            <a:ext cx="1218940" cy="3401530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547813" y="333375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Formulación</a:t>
            </a:r>
            <a:r>
              <a:rPr kumimoji="0" lang="es-E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del Producto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Equipos</a:t>
            </a:r>
            <a:r>
              <a:rPr kumimoji="0" lang="es-E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2" name="51 Imagen" descr="SDXTMPPPT01.em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2071678"/>
            <a:ext cx="2238395" cy="269265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4" name="53 Imagen" descr="SDXTMPPPT03.em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2071678"/>
            <a:ext cx="2238395" cy="26926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3" name="52 Imagen" descr="SDXTMPPPT02.em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1643050"/>
            <a:ext cx="2214578" cy="250033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5" name="54 Imagen" descr="SDXTMPPPT04.em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4643446"/>
            <a:ext cx="2912288" cy="19887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500166" y="214290"/>
            <a:ext cx="7348537" cy="508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Pruebas de penetración de calor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Distribución de temperatura</a:t>
            </a:r>
            <a:r>
              <a:rPr kumimoji="0" lang="es-E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428596" y="2046276"/>
            <a:ext cx="8429684" cy="4811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700" dirty="0" smtClean="0"/>
              <a:t>Desarrollado por el Ing. Carlos Herrera, </a:t>
            </a:r>
            <a:r>
              <a:rPr lang="es-ES" sz="2700" dirty="0" err="1" smtClean="0"/>
              <a:t>Nov</a:t>
            </a:r>
            <a:r>
              <a:rPr lang="es-ES" sz="2700" dirty="0" smtClean="0"/>
              <a:t>/2004.</a:t>
            </a:r>
          </a:p>
          <a:p>
            <a:pPr>
              <a:lnSpc>
                <a:spcPct val="150000"/>
              </a:lnSpc>
            </a:pPr>
            <a:r>
              <a:rPr lang="es-ES" sz="2700" dirty="0" smtClean="0"/>
              <a:t>Zona de menor calentamiento localizada en la parte superior del autoclave.</a:t>
            </a:r>
          </a:p>
          <a:p>
            <a:pPr>
              <a:lnSpc>
                <a:spcPct val="150000"/>
              </a:lnSpc>
            </a:pPr>
            <a:r>
              <a:rPr lang="es-ES" sz="2700" dirty="0" smtClean="0"/>
              <a:t>Máxima diferencia de temperatura en el equipo es menor a un grado Celsius.</a:t>
            </a:r>
          </a:p>
          <a:p>
            <a:pPr>
              <a:lnSpc>
                <a:spcPct val="150000"/>
              </a:lnSpc>
            </a:pPr>
            <a:r>
              <a:rPr lang="es-ES" sz="2700" dirty="0" smtClean="0"/>
              <a:t>CUT = 23 minutos.</a:t>
            </a:r>
            <a:endParaRPr lang="es-E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8">
      <a:dk1>
        <a:srgbClr val="4D4D4D"/>
      </a:dk1>
      <a:lt1>
        <a:srgbClr val="FFFFFF"/>
      </a:lt1>
      <a:dk2>
        <a:srgbClr val="4D4D4D"/>
      </a:dk2>
      <a:lt2>
        <a:srgbClr val="224046"/>
      </a:lt2>
      <a:accent1>
        <a:srgbClr val="58A4B3"/>
      </a:accent1>
      <a:accent2>
        <a:srgbClr val="EE9914"/>
      </a:accent2>
      <a:accent3>
        <a:srgbClr val="FFFFFF"/>
      </a:accent3>
      <a:accent4>
        <a:srgbClr val="404040"/>
      </a:accent4>
      <a:accent5>
        <a:srgbClr val="B4CFD6"/>
      </a:accent5>
      <a:accent6>
        <a:srgbClr val="D88A11"/>
      </a:accent6>
      <a:hlink>
        <a:srgbClr val="3C737F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2057D6"/>
        </a:lt2>
        <a:accent1>
          <a:srgbClr val="3D99F0"/>
        </a:accent1>
        <a:accent2>
          <a:srgbClr val="1280E4"/>
        </a:accent2>
        <a:accent3>
          <a:srgbClr val="FFFFFF"/>
        </a:accent3>
        <a:accent4>
          <a:srgbClr val="404040"/>
        </a:accent4>
        <a:accent5>
          <a:srgbClr val="AFCAF6"/>
        </a:accent5>
        <a:accent6>
          <a:srgbClr val="0F73CF"/>
        </a:accent6>
        <a:hlink>
          <a:srgbClr val="63AEF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2057D6"/>
        </a:lt2>
        <a:accent1>
          <a:srgbClr val="3D99F0"/>
        </a:accent1>
        <a:accent2>
          <a:srgbClr val="1280E4"/>
        </a:accent2>
        <a:accent3>
          <a:srgbClr val="FFFFFF"/>
        </a:accent3>
        <a:accent4>
          <a:srgbClr val="404040"/>
        </a:accent4>
        <a:accent5>
          <a:srgbClr val="AFCAF6"/>
        </a:accent5>
        <a:accent6>
          <a:srgbClr val="0F73CF"/>
        </a:accent6>
        <a:hlink>
          <a:srgbClr val="63AEF3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1D47B2"/>
        </a:lt2>
        <a:accent1>
          <a:srgbClr val="4880D6"/>
        </a:accent1>
        <a:accent2>
          <a:srgbClr val="7FACE4"/>
        </a:accent2>
        <a:accent3>
          <a:srgbClr val="FFFFFF"/>
        </a:accent3>
        <a:accent4>
          <a:srgbClr val="404040"/>
        </a:accent4>
        <a:accent5>
          <a:srgbClr val="B1C0E8"/>
        </a:accent5>
        <a:accent6>
          <a:srgbClr val="729BCF"/>
        </a:accent6>
        <a:hlink>
          <a:srgbClr val="A3C4F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4434B"/>
        </a:lt2>
        <a:accent1>
          <a:srgbClr val="84B9C5"/>
        </a:accent1>
        <a:accent2>
          <a:srgbClr val="4E930F"/>
        </a:accent2>
        <a:accent3>
          <a:srgbClr val="FFFFFF"/>
        </a:accent3>
        <a:accent4>
          <a:srgbClr val="404040"/>
        </a:accent4>
        <a:accent5>
          <a:srgbClr val="C2D9DF"/>
        </a:accent5>
        <a:accent6>
          <a:srgbClr val="46850C"/>
        </a:accent6>
        <a:hlink>
          <a:srgbClr val="F9C74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224046"/>
        </a:lt2>
        <a:accent1>
          <a:srgbClr val="58A4B3"/>
        </a:accent1>
        <a:accent2>
          <a:srgbClr val="4E939E"/>
        </a:accent2>
        <a:accent3>
          <a:srgbClr val="FFFFFF"/>
        </a:accent3>
        <a:accent4>
          <a:srgbClr val="404040"/>
        </a:accent4>
        <a:accent5>
          <a:srgbClr val="B4CFD6"/>
        </a:accent5>
        <a:accent6>
          <a:srgbClr val="46858F"/>
        </a:accent6>
        <a:hlink>
          <a:srgbClr val="F9C74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224046"/>
        </a:lt2>
        <a:accent1>
          <a:srgbClr val="58A4B3"/>
        </a:accent1>
        <a:accent2>
          <a:srgbClr val="EE9914"/>
        </a:accent2>
        <a:accent3>
          <a:srgbClr val="FFFFFF"/>
        </a:accent3>
        <a:accent4>
          <a:srgbClr val="404040"/>
        </a:accent4>
        <a:accent5>
          <a:srgbClr val="B4CFD6"/>
        </a:accent5>
        <a:accent6>
          <a:srgbClr val="D88A11"/>
        </a:accent6>
        <a:hlink>
          <a:srgbClr val="F9C74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224046"/>
        </a:lt2>
        <a:accent1>
          <a:srgbClr val="58A4B3"/>
        </a:accent1>
        <a:accent2>
          <a:srgbClr val="EE9914"/>
        </a:accent2>
        <a:accent3>
          <a:srgbClr val="FFFFFF"/>
        </a:accent3>
        <a:accent4>
          <a:srgbClr val="404040"/>
        </a:accent4>
        <a:accent5>
          <a:srgbClr val="B4CFD6"/>
        </a:accent5>
        <a:accent6>
          <a:srgbClr val="D88A11"/>
        </a:accent6>
        <a:hlink>
          <a:srgbClr val="3C737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</TotalTime>
  <Words>718</Words>
  <Application>Microsoft PowerPoint</Application>
  <PresentationFormat>Presentación en pantalla (4:3)</PresentationFormat>
  <Paragraphs>192</Paragraphs>
  <Slides>32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template</vt:lpstr>
      <vt:lpstr>Diapositiva 1</vt:lpstr>
      <vt:lpstr>INTRODUCCIÓN</vt:lpstr>
      <vt:lpstr>OBJETIVO GENERAL</vt:lpstr>
      <vt:lpstr>Diapositiva 4</vt:lpstr>
      <vt:lpstr>TRATAMIENTO TERMICO Alimentos de baja acidez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-</dc:creator>
  <cp:lastModifiedBy>J.J. Tamayo</cp:lastModifiedBy>
  <cp:revision>172</cp:revision>
  <dcterms:created xsi:type="dcterms:W3CDTF">2005-12-15T13:46:42Z</dcterms:created>
  <dcterms:modified xsi:type="dcterms:W3CDTF">2008-12-18T04:49:36Z</dcterms:modified>
</cp:coreProperties>
</file>