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</p:sldMasterIdLst>
  <p:notesMasterIdLst>
    <p:notesMasterId r:id="rId25"/>
  </p:notesMasterIdLst>
  <p:sldIdLst>
    <p:sldId id="271" r:id="rId2"/>
    <p:sldId id="256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FCC00"/>
    <a:srgbClr val="CC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5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7885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88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</a:p>
        </p:txBody>
      </p:sp>
      <p:sp>
        <p:nvSpPr>
          <p:cNvPr id="788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788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6550A33D-EEE1-4EEE-98AF-1C4F514C35F5}" type="slidenum">
              <a:rPr lang="en-US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83ADBC-788A-4D9A-BBF2-E3E8452353F5}" type="slidenum">
              <a:rPr lang="en-US"/>
              <a:pPr/>
              <a:t>1</a:t>
            </a:fld>
            <a:endParaRPr lang="en-US"/>
          </a:p>
        </p:txBody>
      </p:sp>
      <p:sp>
        <p:nvSpPr>
          <p:cNvPr id="798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es-MX" altLang="en-US"/>
              <a:t>Haga clic para cambiar el estilo de título	</a:t>
            </a:r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r>
              <a:rPr lang="es-MX" altLang="en-US"/>
              <a:t>Haga clic para modificar el estilo de subtítulo del patrón</a:t>
            </a:r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s-MX" altLang="en-US"/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s-MX" altLang="en-US"/>
          </a:p>
        </p:txBody>
      </p:sp>
      <p:sp>
        <p:nvSpPr>
          <p:cNvPr id="52231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947FA198-4FEE-4487-96FD-2CC69B8ED760}" type="slidenum">
              <a:rPr lang="es-MX" altLang="en-US"/>
              <a:pPr/>
              <a:t>‹Nº›</a:t>
            </a:fld>
            <a:endParaRPr lang="es-MX" altLang="en-US"/>
          </a:p>
        </p:txBody>
      </p:sp>
      <p:grpSp>
        <p:nvGrpSpPr>
          <p:cNvPr id="52232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52233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2234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2235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2236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2237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2238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2239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2240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2241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2242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2243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2244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2245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2246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2247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2248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2249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2250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2251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2252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2253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2254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2255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2256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2257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2258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2259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2260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2261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2262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2263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</p:grpSp>
      <p:sp>
        <p:nvSpPr>
          <p:cNvPr id="52264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MX" alt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 alt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9678C6-49A5-4F84-AECB-BED6E3C6E9E5}" type="slidenum">
              <a:rPr lang="es-MX" altLang="en-US"/>
              <a:pPr/>
              <a:t>‹Nº›</a:t>
            </a:fld>
            <a:endParaRPr lang="es-MX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MX" alt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 alt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35A1EC-6CD3-45B7-AD9C-DA0CB273CA91}" type="slidenum">
              <a:rPr lang="es-MX" altLang="en-US"/>
              <a:pPr/>
              <a:t>‹Nº›</a:t>
            </a:fld>
            <a:endParaRPr lang="es-MX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MX" alt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 alt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299221-8AE6-4455-9564-628AC6735804}" type="slidenum">
              <a:rPr lang="es-MX" altLang="en-US"/>
              <a:pPr/>
              <a:t>‹Nº›</a:t>
            </a:fld>
            <a:endParaRPr lang="es-MX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MX" alt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 alt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FC627E-465B-4FA8-BD98-06C44283EDBB}" type="slidenum">
              <a:rPr lang="es-MX" altLang="en-US"/>
              <a:pPr/>
              <a:t>‹Nº›</a:t>
            </a:fld>
            <a:endParaRPr lang="es-MX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MX" alt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 alt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229BEE-6FE5-4BD5-B028-9E3287688845}" type="slidenum">
              <a:rPr lang="es-MX" altLang="en-US"/>
              <a:pPr/>
              <a:t>‹Nº›</a:t>
            </a:fld>
            <a:endParaRPr lang="es-MX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MX" alt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 alt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0DAE08-F971-45AC-8EFC-2921DEB116BD}" type="slidenum">
              <a:rPr lang="es-MX" altLang="en-US"/>
              <a:pPr/>
              <a:t>‹Nº›</a:t>
            </a:fld>
            <a:endParaRPr lang="es-MX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MX" alt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 alt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CABA6E-D6BE-488E-BEC7-E8F78E96AB6F}" type="slidenum">
              <a:rPr lang="es-MX" altLang="en-US"/>
              <a:pPr/>
              <a:t>‹Nº›</a:t>
            </a:fld>
            <a:endParaRPr lang="es-MX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MX" alt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 alt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4B5C57-91C0-47B8-840C-8EBD33CF4949}" type="slidenum">
              <a:rPr lang="es-MX" altLang="en-US"/>
              <a:pPr/>
              <a:t>‹Nº›</a:t>
            </a:fld>
            <a:endParaRPr lang="es-MX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MX" alt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 alt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AB622D-D0AB-4D93-8FF2-EB307B6C1A54}" type="slidenum">
              <a:rPr lang="es-MX" altLang="en-US"/>
              <a:pPr/>
              <a:t>‹Nº›</a:t>
            </a:fld>
            <a:endParaRPr lang="es-MX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MX" alt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MX" alt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D21CE7-1EBC-4136-969D-A723D4F62E61}" type="slidenum">
              <a:rPr lang="es-MX" altLang="en-US"/>
              <a:pPr/>
              <a:t>‹Nº›</a:t>
            </a:fld>
            <a:endParaRPr lang="es-MX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s-MX" alt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s-MX" alt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B2EB6C86-6209-4A37-A133-A0801053855E}" type="slidenum">
              <a:rPr lang="es-MX" altLang="en-US"/>
              <a:pPr/>
              <a:t>‹Nº›</a:t>
            </a:fld>
            <a:endParaRPr lang="es-MX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ítulo, objeto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s-MX" alt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s-MX" alt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EFE15E9C-2E06-4007-9F8B-0B9AEF32796B}" type="slidenum">
              <a:rPr lang="es-MX" altLang="en-US"/>
              <a:pPr/>
              <a:t>‹Nº›</a:t>
            </a:fld>
            <a:endParaRPr lang="es-MX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ítulo y texto e imágenes prediseña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imágenes prediseñadas"/>
          <p:cNvSpPr>
            <a:spLocks noGrp="1"/>
          </p:cNvSpPr>
          <p:nvPr>
            <p:ph type="clipArt"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s-MX" alt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s-MX" alt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5DC1C725-BFEE-43D2-A003-255DE20BCA1E}" type="slidenum">
              <a:rPr lang="es-MX" altLang="en-US"/>
              <a:pPr/>
              <a:t>‹Nº›</a:t>
            </a:fld>
            <a:endParaRPr lang="es-MX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ítulo, 2 objeto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719263"/>
            <a:ext cx="4038600" cy="212883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57200" y="4000500"/>
            <a:ext cx="4038600" cy="21304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half" idx="3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s-MX" altLang="en-U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s-MX" altLang="en-US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E832B8E7-F291-4E08-B388-B53B17F33156}" type="slidenum">
              <a:rPr lang="es-MX" altLang="en-US"/>
              <a:pPr/>
              <a:t>‹Nº›</a:t>
            </a:fld>
            <a:endParaRPr lang="es-MX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MX" altLang="en-US" smtClean="0"/>
              <a:t>Haga clic para cambiar el estilo de título	</a:t>
            </a:r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MX" altLang="en-US" smtClean="0"/>
              <a:t>Haga clic para modificar el estilo de texto del patrón</a:t>
            </a:r>
          </a:p>
          <a:p>
            <a:pPr lvl="1"/>
            <a:r>
              <a:rPr lang="es-MX" altLang="en-US" smtClean="0"/>
              <a:t>Segundo nivel</a:t>
            </a:r>
          </a:p>
          <a:p>
            <a:pPr lvl="2"/>
            <a:r>
              <a:rPr lang="es-MX" altLang="en-US" smtClean="0"/>
              <a:t>Tercer nivel</a:t>
            </a:r>
          </a:p>
          <a:p>
            <a:pPr lvl="3"/>
            <a:r>
              <a:rPr lang="es-MX" altLang="en-US" smtClean="0"/>
              <a:t>Cuarto nivel</a:t>
            </a:r>
          </a:p>
          <a:p>
            <a:pPr lvl="4"/>
            <a:r>
              <a:rPr lang="es-MX" altLang="en-US" smtClean="0"/>
              <a:t>Quinto nivel</a:t>
            </a:r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s-MX" altLang="en-US"/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s-MX" altLang="en-US"/>
          </a:p>
        </p:txBody>
      </p:sp>
      <p:sp>
        <p:nvSpPr>
          <p:cNvPr id="5120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31A1F48E-F289-4012-AACF-3A095472D98E}" type="slidenum">
              <a:rPr lang="es-MX" altLang="en-US"/>
              <a:pPr/>
              <a:t>‹Nº›</a:t>
            </a:fld>
            <a:endParaRPr lang="es-MX" altLang="en-US"/>
          </a:p>
        </p:txBody>
      </p:sp>
      <p:grpSp>
        <p:nvGrpSpPr>
          <p:cNvPr id="51208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51209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1210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1211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1212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1213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1214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1215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1216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1217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1218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1219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1220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1221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1222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1223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1224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1225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1226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1227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1228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1229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1230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1231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1232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1233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1234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1235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1236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1237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1238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1239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file:///D:\VIDEO_TS\VTS_01_0.IFO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s-EC" sz="4000"/>
              <a:t>INTRODUCCIÓN A LA BIOLOGÍA</a:t>
            </a:r>
            <a:endParaRPr lang="es-ES" sz="4000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900113" y="5183188"/>
            <a:ext cx="8208963" cy="622300"/>
          </a:xfrm>
        </p:spPr>
        <p:txBody>
          <a:bodyPr/>
          <a:lstStyle/>
          <a:p>
            <a:r>
              <a:rPr lang="es-EC" sz="2400" b="1"/>
              <a:t>Profesor: MSc. René Oscar Rodríguez Grimón</a:t>
            </a:r>
            <a:endParaRPr lang="es-ES" sz="24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EL ESTUDIO DE LA VIDA</a:t>
            </a:r>
          </a:p>
        </p:txBody>
      </p:sp>
      <p:pic>
        <p:nvPicPr>
          <p:cNvPr id="4101" name="Picture 5" descr="T014602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3213" y="3068638"/>
            <a:ext cx="4176712" cy="34464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57213"/>
            <a:ext cx="7772400" cy="1143000"/>
          </a:xfrm>
        </p:spPr>
        <p:txBody>
          <a:bodyPr/>
          <a:lstStyle/>
          <a:p>
            <a:r>
              <a:rPr lang="es-EC" sz="3500"/>
              <a:t>Origen de la vida en la tierra</a:t>
            </a:r>
            <a:endParaRPr lang="es-ES" sz="350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01850"/>
            <a:ext cx="8229600" cy="3430588"/>
          </a:xfrm>
        </p:spPr>
        <p:txBody>
          <a:bodyPr/>
          <a:lstStyle/>
          <a:p>
            <a:pPr>
              <a:lnSpc>
                <a:spcPct val="120000"/>
              </a:lnSpc>
              <a:spcAft>
                <a:spcPct val="50000"/>
              </a:spcAft>
              <a:buFont typeface="Wingdings" pitchFamily="2" charset="2"/>
              <a:buChar char="Ø"/>
            </a:pPr>
            <a:r>
              <a:rPr lang="en-US" sz="2600">
                <a:cs typeface="Arial" charset="0"/>
              </a:rPr>
              <a:t>¿</a:t>
            </a:r>
            <a:r>
              <a:rPr lang="es-EC" sz="2600"/>
              <a:t>Que es la vida?</a:t>
            </a:r>
          </a:p>
          <a:p>
            <a:pPr>
              <a:lnSpc>
                <a:spcPct val="120000"/>
              </a:lnSpc>
              <a:spcAft>
                <a:spcPct val="50000"/>
              </a:spcAft>
              <a:buFont typeface="Wingdings" pitchFamily="2" charset="2"/>
              <a:buChar char="Ø"/>
            </a:pPr>
            <a:r>
              <a:rPr lang="en-US" sz="2600">
                <a:cs typeface="Arial" charset="0"/>
              </a:rPr>
              <a:t>¿</a:t>
            </a:r>
            <a:r>
              <a:rPr lang="es-EC" sz="2600"/>
              <a:t>Cómo han surgido los seres vivos que nos rodean?</a:t>
            </a:r>
          </a:p>
          <a:p>
            <a:pPr>
              <a:lnSpc>
                <a:spcPct val="120000"/>
              </a:lnSpc>
              <a:spcAft>
                <a:spcPct val="50000"/>
              </a:spcAft>
              <a:buFont typeface="Wingdings" pitchFamily="2" charset="2"/>
              <a:buChar char="Ø"/>
            </a:pPr>
            <a:r>
              <a:rPr lang="en-US" sz="2600">
                <a:cs typeface="Arial" charset="0"/>
              </a:rPr>
              <a:t>¿</a:t>
            </a:r>
            <a:r>
              <a:rPr lang="es-EC" sz="2600"/>
              <a:t>Que tienen en común los seres vivos y que, a la vez, distingue de los objetos del mundo inorgánico?</a:t>
            </a:r>
          </a:p>
          <a:p>
            <a:pPr>
              <a:lnSpc>
                <a:spcPct val="120000"/>
              </a:lnSpc>
              <a:spcAft>
                <a:spcPct val="50000"/>
              </a:spcAft>
              <a:buFont typeface="Wingdings" pitchFamily="2" charset="2"/>
              <a:buNone/>
            </a:pPr>
            <a:endParaRPr lang="es-EC" sz="2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1633538" y="1925638"/>
            <a:ext cx="6394450" cy="1143000"/>
          </a:xfrm>
        </p:spPr>
        <p:txBody>
          <a:bodyPr/>
          <a:lstStyle/>
          <a:p>
            <a:r>
              <a:rPr lang="en-US">
                <a:cs typeface="Arial" charset="0"/>
              </a:rPr>
              <a:t>¿</a:t>
            </a:r>
            <a:r>
              <a:rPr lang="es-EC"/>
              <a:t>Cómo empezó la vida?</a:t>
            </a:r>
            <a:endParaRPr lang="es-ES"/>
          </a:p>
        </p:txBody>
      </p:sp>
      <p:sp>
        <p:nvSpPr>
          <p:cNvPr id="81923" name="AutoShape 3">
            <a:hlinkClick r:id="rId2" action="ppaction://hlinkfile" highlightClick="1"/>
          </p:cNvPr>
          <p:cNvSpPr>
            <a:spLocks noChangeArrowheads="1"/>
          </p:cNvSpPr>
          <p:nvPr/>
        </p:nvSpPr>
        <p:spPr bwMode="auto">
          <a:xfrm>
            <a:off x="3635375" y="3500438"/>
            <a:ext cx="1906588" cy="1727200"/>
          </a:xfrm>
          <a:prstGeom prst="actionButtonMovi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-26988"/>
            <a:ext cx="7772400" cy="1143001"/>
          </a:xfrm>
        </p:spPr>
        <p:txBody>
          <a:bodyPr/>
          <a:lstStyle/>
          <a:p>
            <a:r>
              <a:rPr lang="es-EC" sz="3500"/>
              <a:t>Origen de la vida en la tierra</a:t>
            </a:r>
            <a:endParaRPr lang="es-ES" sz="3500"/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700213"/>
            <a:ext cx="8075612" cy="4321175"/>
          </a:xfrm>
        </p:spPr>
        <p:txBody>
          <a:bodyPr/>
          <a:lstStyle/>
          <a:p>
            <a:pPr marL="533400" indent="-533400"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es-EC" b="1"/>
              <a:t>Materialismo vs idealismo.</a:t>
            </a:r>
          </a:p>
          <a:p>
            <a:pPr marL="533400" indent="-533400" algn="just">
              <a:lnSpc>
                <a:spcPct val="120000"/>
              </a:lnSpc>
              <a:buFont typeface="Wingdings" pitchFamily="2" charset="2"/>
              <a:buChar char="ü"/>
            </a:pPr>
            <a:r>
              <a:rPr lang="es-EC" sz="2600" u="sng"/>
              <a:t>Generación espontánea:</a:t>
            </a:r>
            <a:r>
              <a:rPr lang="es-EC" sz="2600"/>
              <a:t> </a:t>
            </a:r>
          </a:p>
          <a:p>
            <a:pPr marL="533400" indent="-533400" algn="just">
              <a:lnSpc>
                <a:spcPct val="120000"/>
              </a:lnSpc>
              <a:buFont typeface="Wingdings" pitchFamily="2" charset="2"/>
              <a:buNone/>
            </a:pPr>
            <a:r>
              <a:rPr lang="es-EC" sz="2600"/>
              <a:t>	Todos los seres vivos se originaron de una </a:t>
            </a:r>
            <a:r>
              <a:rPr lang="es-ES" sz="2600"/>
              <a:t>manera primaria, súbitamente, disponiendo desde el primer instante, de una organización compleja y perfectamente acabada.</a:t>
            </a:r>
            <a:r>
              <a:rPr lang="es-ES" sz="29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15888"/>
            <a:ext cx="7772400" cy="1143000"/>
          </a:xfrm>
        </p:spPr>
        <p:txBody>
          <a:bodyPr/>
          <a:lstStyle/>
          <a:p>
            <a:r>
              <a:rPr lang="es-EC" sz="3500"/>
              <a:t>Origen de la vida en la tierra</a:t>
            </a:r>
            <a:endParaRPr lang="es-ES" sz="3500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700213"/>
            <a:ext cx="8075612" cy="4033837"/>
          </a:xfrm>
        </p:spPr>
        <p:txBody>
          <a:bodyPr/>
          <a:lstStyle/>
          <a:p>
            <a:pPr marL="533400" indent="-533400"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es-EC" b="1"/>
              <a:t>Materialismo vs idealismo.</a:t>
            </a:r>
          </a:p>
          <a:p>
            <a:pPr marL="533400" indent="-533400" algn="just">
              <a:lnSpc>
                <a:spcPct val="120000"/>
              </a:lnSpc>
              <a:buFont typeface="Wingdings" pitchFamily="2" charset="2"/>
              <a:buNone/>
            </a:pPr>
            <a:r>
              <a:rPr lang="es-EC" sz="2600"/>
              <a:t>	Dr. Francesco Redi</a:t>
            </a:r>
            <a:r>
              <a:rPr lang="es-ES" sz="2900"/>
              <a:t> (1621 – 1697): </a:t>
            </a:r>
          </a:p>
          <a:p>
            <a:pPr marL="533400" indent="-533400" algn="just">
              <a:lnSpc>
                <a:spcPct val="120000"/>
              </a:lnSpc>
              <a:buFont typeface="Wingdings" pitchFamily="2" charset="2"/>
              <a:buNone/>
            </a:pPr>
            <a:r>
              <a:rPr lang="es-ES" sz="2900"/>
              <a:t>	</a:t>
            </a:r>
            <a:r>
              <a:rPr lang="es-ES" sz="2100"/>
              <a:t>(larvas de las moscas se generaban en la carne putrefacta expuesta al aire)</a:t>
            </a:r>
          </a:p>
          <a:p>
            <a:pPr marL="533400" indent="-533400" algn="just">
              <a:lnSpc>
                <a:spcPct val="120000"/>
              </a:lnSpc>
              <a:buFont typeface="Wingdings" pitchFamily="2" charset="2"/>
              <a:buNone/>
            </a:pPr>
            <a:r>
              <a:rPr lang="es-EC" sz="2900"/>
              <a:t>	Biol. Louis Pasteur (1822 – 1895)</a:t>
            </a:r>
          </a:p>
          <a:p>
            <a:pPr marL="533400" indent="-533400" algn="just">
              <a:lnSpc>
                <a:spcPct val="120000"/>
              </a:lnSpc>
              <a:buFont typeface="Wingdings" pitchFamily="2" charset="2"/>
              <a:buNone/>
            </a:pPr>
            <a:r>
              <a:rPr lang="es-EC" sz="2900"/>
              <a:t>	</a:t>
            </a:r>
            <a:r>
              <a:rPr lang="es-EC" sz="2100"/>
              <a:t>(Caldo de cultivo en contacto con aire. La teoría de los gérmenes)</a:t>
            </a:r>
            <a:endParaRPr lang="es-ES" sz="29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60350"/>
            <a:ext cx="7772400" cy="1143000"/>
          </a:xfrm>
        </p:spPr>
        <p:txBody>
          <a:bodyPr/>
          <a:lstStyle/>
          <a:p>
            <a:r>
              <a:rPr lang="es-EC" sz="3500"/>
              <a:t>Origen de la vida en la tierra</a:t>
            </a:r>
            <a:endParaRPr lang="es-ES" sz="3500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700213"/>
            <a:ext cx="8075612" cy="4033837"/>
          </a:xfrm>
        </p:spPr>
        <p:txBody>
          <a:bodyPr/>
          <a:lstStyle/>
          <a:p>
            <a:pPr marL="533400" indent="-533400"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es-EC" b="1"/>
              <a:t>Materialismo vs idealismo.</a:t>
            </a:r>
          </a:p>
          <a:p>
            <a:pPr marL="952500" lvl="1" indent="-495300" algn="just">
              <a:lnSpc>
                <a:spcPct val="120000"/>
              </a:lnSpc>
              <a:buFont typeface="Wingdings" pitchFamily="2" charset="2"/>
              <a:buChar char="ü"/>
            </a:pPr>
            <a:r>
              <a:rPr lang="es-EC" sz="2500" u="sng"/>
              <a:t>Principio de generación espontánea:</a:t>
            </a:r>
            <a:endParaRPr lang="es-EC" sz="2500"/>
          </a:p>
          <a:p>
            <a:pPr marL="1752600" lvl="3" indent="-381000" algn="just">
              <a:lnSpc>
                <a:spcPct val="120000"/>
              </a:lnSpc>
              <a:buClr>
                <a:schemeClr val="accent2"/>
              </a:buClr>
              <a:buFontTx/>
              <a:buAutoNum type="alphaLcParenR"/>
            </a:pPr>
            <a:r>
              <a:rPr lang="es-EC" sz="1800"/>
              <a:t>	</a:t>
            </a:r>
            <a:r>
              <a:rPr lang="es-EC"/>
              <a:t>Errores metodológicos</a:t>
            </a:r>
          </a:p>
          <a:p>
            <a:pPr marL="1752600" lvl="3" indent="-381000" algn="just">
              <a:lnSpc>
                <a:spcPct val="120000"/>
              </a:lnSpc>
              <a:buClr>
                <a:schemeClr val="accent2"/>
              </a:buClr>
              <a:buFontTx/>
              <a:buAutoNum type="alphaLcParenR"/>
            </a:pPr>
            <a:r>
              <a:rPr lang="es-EC"/>
              <a:t>	Planteamiento incorrecto de experimentos (diseño)</a:t>
            </a:r>
          </a:p>
          <a:p>
            <a:pPr marL="1752600" lvl="3" indent="-381000" algn="just">
              <a:lnSpc>
                <a:spcPct val="120000"/>
              </a:lnSpc>
              <a:buClr>
                <a:schemeClr val="accent2"/>
              </a:buClr>
              <a:buFontTx/>
              <a:buAutoNum type="alphaLcParenR"/>
            </a:pPr>
            <a:r>
              <a:rPr lang="es-EC"/>
              <a:t>	Interpretación superficial de resultados	</a:t>
            </a:r>
            <a:endParaRPr lang="es-ES" sz="2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57213"/>
            <a:ext cx="7772400" cy="1143000"/>
          </a:xfrm>
        </p:spPr>
        <p:txBody>
          <a:bodyPr/>
          <a:lstStyle/>
          <a:p>
            <a:r>
              <a:rPr lang="es-EC" sz="3500"/>
              <a:t>Origen de la vida en la tierra</a:t>
            </a:r>
            <a:endParaRPr lang="es-ES" sz="3500"/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2058988"/>
            <a:ext cx="8075612" cy="4033837"/>
          </a:xfrm>
        </p:spPr>
        <p:txBody>
          <a:bodyPr/>
          <a:lstStyle/>
          <a:p>
            <a:pPr marL="533400" indent="-533400"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es-EC" b="1"/>
              <a:t>Materialismo vs idealismo.</a:t>
            </a:r>
          </a:p>
          <a:p>
            <a:pPr marL="533400" indent="-533400" algn="just">
              <a:lnSpc>
                <a:spcPct val="120000"/>
              </a:lnSpc>
              <a:buFont typeface="Wingdings" pitchFamily="2" charset="2"/>
              <a:buChar char="ü"/>
            </a:pPr>
            <a:r>
              <a:rPr lang="es-EC" sz="2600" u="sng"/>
              <a:t>Principio de la evolución</a:t>
            </a:r>
            <a:r>
              <a:rPr lang="es-ES" sz="2600" u="sng"/>
              <a:t>  de las especies</a:t>
            </a:r>
          </a:p>
          <a:p>
            <a:pPr marL="533400" indent="-533400" algn="just">
              <a:lnSpc>
                <a:spcPct val="120000"/>
              </a:lnSpc>
              <a:buFont typeface="Wingdings" pitchFamily="2" charset="2"/>
              <a:buNone/>
            </a:pPr>
            <a:r>
              <a:rPr lang="es-ES" sz="2600"/>
              <a:t>	Descendencia con modificaciones, proceso por el que todos los seres vivos han divergido, por descendencia directa, a partir de un origen único.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ChangeArrowheads="1"/>
          </p:cNvSpPr>
          <p:nvPr/>
        </p:nvSpPr>
        <p:spPr bwMode="auto">
          <a:xfrm>
            <a:off x="468313" y="4581525"/>
            <a:ext cx="82804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s-ES" sz="2400" b="1">
                <a:latin typeface="MS Reference Sans Serif" pitchFamily="34" charset="0"/>
              </a:rPr>
              <a:t>Charles Darwin </a:t>
            </a:r>
            <a:r>
              <a:rPr lang="es-ES" sz="2400" b="1"/>
              <a:t>(1809-1882)</a:t>
            </a:r>
          </a:p>
          <a:p>
            <a:pPr algn="ctr"/>
            <a:endParaRPr lang="es-ES" sz="2400" b="1"/>
          </a:p>
          <a:p>
            <a:pPr algn="just"/>
            <a:r>
              <a:rPr lang="es-ES" sz="2000" b="1">
                <a:solidFill>
                  <a:srgbClr val="30476D"/>
                </a:solidFill>
                <a:latin typeface="MS Reference Sans Serif" pitchFamily="34" charset="0"/>
              </a:rPr>
              <a:t>…</a:t>
            </a:r>
            <a:r>
              <a:rPr lang="es-ES" sz="2000" b="1"/>
              <a:t>los efectos ambientales conducen al éxito reproductivo diferencial en individuos y grupos de organismos. La selección natural tiende a promover la supervivencia de los más aptos…</a:t>
            </a:r>
          </a:p>
        </p:txBody>
      </p:sp>
      <p:pic>
        <p:nvPicPr>
          <p:cNvPr id="87043" name="Picture 3" descr="t012794a"/>
          <p:cNvPicPr>
            <a:picLocks noChangeAspect="1" noChangeArrowheads="1"/>
          </p:cNvPicPr>
          <p:nvPr/>
        </p:nvPicPr>
        <p:blipFill>
          <a:blip r:embed="rId2"/>
          <a:srcRect b="8989"/>
          <a:stretch>
            <a:fillRect/>
          </a:stretch>
        </p:blipFill>
        <p:spPr bwMode="auto">
          <a:xfrm>
            <a:off x="2555875" y="1560513"/>
            <a:ext cx="3671888" cy="2970212"/>
          </a:xfrm>
          <a:prstGeom prst="rect">
            <a:avLst/>
          </a:prstGeom>
          <a:noFill/>
        </p:spPr>
      </p:pic>
      <p:sp>
        <p:nvSpPr>
          <p:cNvPr id="87044" name="Rectangle 4"/>
          <p:cNvSpPr>
            <a:spLocks noChangeArrowheads="1"/>
          </p:cNvSpPr>
          <p:nvPr/>
        </p:nvSpPr>
        <p:spPr bwMode="auto">
          <a:xfrm>
            <a:off x="914400" y="26035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s-EC" sz="3500" b="1">
                <a:solidFill>
                  <a:schemeClr val="tx2"/>
                </a:solidFill>
              </a:rPr>
              <a:t>Origen de la vida en la tierra</a:t>
            </a:r>
            <a:endParaRPr lang="es-ES" sz="3500" b="1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EL ESTUDIO DE LA CIENCIA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719263"/>
            <a:ext cx="4105275" cy="4411662"/>
          </a:xfrm>
        </p:spPr>
        <p:txBody>
          <a:bodyPr/>
          <a:lstStyle/>
          <a:p>
            <a:pPr algn="just">
              <a:spcBef>
                <a:spcPct val="30000"/>
              </a:spcBef>
              <a:buFont typeface="Wingdings" pitchFamily="2" charset="2"/>
              <a:buNone/>
            </a:pPr>
            <a:r>
              <a:rPr lang="es-ES" sz="2600" b="1"/>
              <a:t>	La ciencia y el vocabulario científico.</a:t>
            </a:r>
          </a:p>
          <a:p>
            <a:pPr lvl="1" algn="just">
              <a:spcBef>
                <a:spcPct val="30000"/>
              </a:spcBef>
            </a:pPr>
            <a:r>
              <a:rPr lang="es-ES" sz="2200" b="1"/>
              <a:t>Ciencia es un método para obtener conocimientos de la naturaleza.</a:t>
            </a:r>
          </a:p>
          <a:p>
            <a:pPr lvl="1" algn="just">
              <a:spcBef>
                <a:spcPct val="30000"/>
              </a:spcBef>
            </a:pPr>
            <a:r>
              <a:rPr lang="es-ES" sz="2200" b="1"/>
              <a:t>La ciencia examina la naturaleza con el propósito de entenderla y de describir algunos de sus aspectos.</a:t>
            </a:r>
          </a:p>
        </p:txBody>
      </p:sp>
      <p:pic>
        <p:nvPicPr>
          <p:cNvPr id="24589" name="Picture 13" descr="investigac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3284538"/>
            <a:ext cx="4321175" cy="33924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/>
          <p:cNvSpPr>
            <a:spLocks noGrp="1" noChangeArrowheads="1"/>
          </p:cNvSpPr>
          <p:nvPr>
            <p:ph type="title"/>
          </p:nvPr>
        </p:nvSpPr>
        <p:spPr>
          <a:xfrm>
            <a:off x="1060450" y="765175"/>
            <a:ext cx="7543800" cy="1295400"/>
          </a:xfrm>
        </p:spPr>
        <p:txBody>
          <a:bodyPr/>
          <a:lstStyle/>
          <a:p>
            <a:r>
              <a:rPr lang="es-ES"/>
              <a:t>La ciencia y el vocabulario científico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427538" y="1897063"/>
            <a:ext cx="4537075" cy="4411662"/>
          </a:xfrm>
        </p:spPr>
        <p:txBody>
          <a:bodyPr/>
          <a:lstStyle/>
          <a:p>
            <a:r>
              <a:rPr lang="es-ES" sz="2200"/>
              <a:t>La ciencia busca la respuesta a ciertos interrogantes acerca de la naturaleza.</a:t>
            </a:r>
          </a:p>
          <a:p>
            <a:pPr lvl="1"/>
            <a:r>
              <a:rPr lang="es-ES" sz="2000"/>
              <a:t>¿Por qué migran las aves?</a:t>
            </a:r>
          </a:p>
          <a:p>
            <a:pPr lvl="1"/>
            <a:r>
              <a:rPr lang="es-ES" sz="2000"/>
              <a:t>¿El código genético?</a:t>
            </a:r>
          </a:p>
          <a:p>
            <a:r>
              <a:rPr lang="es-ES" sz="2200"/>
              <a:t>Las respuestas pueden dar origen a más preguntas.</a:t>
            </a:r>
          </a:p>
          <a:p>
            <a:pPr lvl="1"/>
            <a:r>
              <a:rPr lang="es-ES" sz="2000"/>
              <a:t>¿Cómo encuentran su camino las aves migratorias?</a:t>
            </a:r>
          </a:p>
          <a:p>
            <a:pPr lvl="1"/>
            <a:r>
              <a:rPr lang="es-ES" sz="2000"/>
              <a:t>¿Por qué tenemos células con diversas funciones?</a:t>
            </a:r>
          </a:p>
        </p:txBody>
      </p:sp>
      <p:pic>
        <p:nvPicPr>
          <p:cNvPr id="26633" name="Picture 9" descr="oies_tq_001653_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3716338"/>
            <a:ext cx="4319587" cy="27955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0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844550" y="404813"/>
            <a:ext cx="7543800" cy="1295400"/>
          </a:xfrm>
        </p:spPr>
        <p:txBody>
          <a:bodyPr/>
          <a:lstStyle/>
          <a:p>
            <a:r>
              <a:rPr lang="es-ES"/>
              <a:t>La ciencia y el vocabulario científico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041525"/>
            <a:ext cx="4038600" cy="4411663"/>
          </a:xfrm>
        </p:spPr>
        <p:txBody>
          <a:bodyPr/>
          <a:lstStyle/>
          <a:p>
            <a:pPr>
              <a:spcBef>
                <a:spcPct val="35000"/>
              </a:spcBef>
            </a:pPr>
            <a:r>
              <a:rPr lang="es-ES" sz="2400"/>
              <a:t>El estudio de la ciencia incluye aprender muchos términos nuevos (</a:t>
            </a:r>
            <a:r>
              <a:rPr lang="es-ES" sz="2400" b="1"/>
              <a:t>negrillas</a:t>
            </a:r>
            <a:r>
              <a:rPr lang="es-ES" sz="2400"/>
              <a:t>).</a:t>
            </a:r>
          </a:p>
          <a:p>
            <a:pPr>
              <a:spcBef>
                <a:spcPct val="35000"/>
              </a:spcBef>
            </a:pPr>
            <a:r>
              <a:rPr lang="es-ES" sz="2400"/>
              <a:t>Muchos términos científicos se forman con prefijos y sufijos sobre la base de sus significados particulares.</a:t>
            </a:r>
          </a:p>
        </p:txBody>
      </p:sp>
      <p:graphicFrame>
        <p:nvGraphicFramePr>
          <p:cNvPr id="28717" name="Group 45"/>
          <p:cNvGraphicFramePr>
            <a:graphicFrameLocks noGrp="1"/>
          </p:cNvGraphicFramePr>
          <p:nvPr>
            <p:ph sz="half" idx="2"/>
          </p:nvPr>
        </p:nvGraphicFramePr>
        <p:xfrm>
          <a:off x="4648200" y="1719263"/>
          <a:ext cx="4038600" cy="4933950"/>
        </p:xfrm>
        <a:graphic>
          <a:graphicData uri="http://schemas.openxmlformats.org/drawingml/2006/table">
            <a:tbl>
              <a:tblPr/>
              <a:tblGrid>
                <a:gridCol w="2019300"/>
                <a:gridCol w="2019300"/>
              </a:tblGrid>
              <a:tr h="887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PREFIJOS Y SUFIJOS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SIGNIFICADO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</a:tr>
              <a:tr h="3211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bio-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cito-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-dermis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epi-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histo-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-logía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micro-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neuro-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osteo-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proto-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zoo-, zoa-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vida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célula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piel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sobre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tejido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estudio 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pequeño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nervio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hueso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primero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animal(es)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675" y="1970088"/>
            <a:ext cx="8677275" cy="4411662"/>
          </a:xfrm>
        </p:spPr>
        <p:txBody>
          <a:bodyPr/>
          <a:lstStyle/>
          <a:p>
            <a:r>
              <a:rPr lang="es-MX" sz="2500"/>
              <a:t>Biología</a:t>
            </a:r>
          </a:p>
          <a:p>
            <a:pPr lvl="1"/>
            <a:r>
              <a:rPr lang="es-MX" sz="2500" i="1"/>
              <a:t>bio-</a:t>
            </a:r>
            <a:r>
              <a:rPr lang="es-MX" sz="2500"/>
              <a:t> : </a:t>
            </a:r>
            <a:r>
              <a:rPr lang="es-MX" sz="2500" i="1"/>
              <a:t>vida</a:t>
            </a:r>
            <a:r>
              <a:rPr lang="es-MX" sz="2500"/>
              <a:t>		</a:t>
            </a:r>
            <a:r>
              <a:rPr lang="es-MX" sz="2500" i="1"/>
              <a:t>-logía</a:t>
            </a:r>
            <a:r>
              <a:rPr lang="es-MX" sz="2500"/>
              <a:t> : </a:t>
            </a:r>
            <a:r>
              <a:rPr lang="es-MX" sz="2500" i="1"/>
              <a:t>el estudio de</a:t>
            </a:r>
          </a:p>
          <a:p>
            <a:pPr lvl="1"/>
            <a:r>
              <a:rPr lang="es-MX" sz="2500"/>
              <a:t>Definimos biología como “el estudio de la vida”.</a:t>
            </a:r>
          </a:p>
          <a:p>
            <a:r>
              <a:rPr lang="es-MX" sz="2500"/>
              <a:t>Zoología</a:t>
            </a:r>
          </a:p>
          <a:p>
            <a:pPr lvl="1"/>
            <a:r>
              <a:rPr lang="es-MX" sz="2500" i="1"/>
              <a:t>zoo-</a:t>
            </a:r>
            <a:r>
              <a:rPr lang="es-MX" sz="2500"/>
              <a:t> : </a:t>
            </a:r>
            <a:r>
              <a:rPr lang="es-MX" sz="2500" i="1"/>
              <a:t>animal(es)</a:t>
            </a:r>
            <a:r>
              <a:rPr lang="es-MX" sz="2500"/>
              <a:t>	</a:t>
            </a:r>
          </a:p>
          <a:p>
            <a:pPr lvl="1"/>
            <a:r>
              <a:rPr lang="es-MX" sz="2500"/>
              <a:t>Definimos zoología como “el estudio de los animales”</a:t>
            </a:r>
          </a:p>
          <a:p>
            <a:r>
              <a:rPr lang="es-MX" sz="2500"/>
              <a:t>Citología</a:t>
            </a:r>
          </a:p>
          <a:p>
            <a:r>
              <a:rPr lang="es-MX" sz="2500"/>
              <a:t>Epidermis</a:t>
            </a:r>
          </a:p>
          <a:p>
            <a:r>
              <a:rPr lang="es-MX" sz="2500"/>
              <a:t>Osteocito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77838"/>
            <a:ext cx="7543800" cy="1295400"/>
          </a:xfrm>
          <a:noFill/>
          <a:ln/>
        </p:spPr>
        <p:txBody>
          <a:bodyPr/>
          <a:lstStyle/>
          <a:p>
            <a:r>
              <a:rPr lang="es-ES"/>
              <a:t>La ciencia y el vocabulario científico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4"/>
          <p:cNvSpPr>
            <a:spLocks noGrp="1" noChangeArrowheads="1"/>
          </p:cNvSpPr>
          <p:nvPr>
            <p:ph type="title"/>
          </p:nvPr>
        </p:nvSpPr>
        <p:spPr>
          <a:xfrm>
            <a:off x="844550" y="333375"/>
            <a:ext cx="7543800" cy="1295400"/>
          </a:xfrm>
          <a:noFill/>
          <a:ln/>
        </p:spPr>
        <p:txBody>
          <a:bodyPr/>
          <a:lstStyle/>
          <a:p>
            <a:r>
              <a:rPr lang="es-ES"/>
              <a:t>La ciencia y el vocabulario científico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924300" y="1970088"/>
            <a:ext cx="4895850" cy="4411662"/>
          </a:xfrm>
        </p:spPr>
        <p:txBody>
          <a:bodyPr/>
          <a:lstStyle/>
          <a:p>
            <a:r>
              <a:rPr lang="es-MX" sz="2400"/>
              <a:t>La palabra </a:t>
            </a:r>
            <a:r>
              <a:rPr lang="es-MX" sz="2400" b="1">
                <a:solidFill>
                  <a:schemeClr val="accent2"/>
                </a:solidFill>
              </a:rPr>
              <a:t>tecnología</a:t>
            </a:r>
            <a:r>
              <a:rPr lang="es-MX" sz="2400"/>
              <a:t> aparece frecuentemente en las noticias y se define como “</a:t>
            </a:r>
            <a:r>
              <a:rPr lang="es-MX" sz="2400" b="1"/>
              <a:t>el uso del conocimiento científico para mejorar la calidad de la vida humana</a:t>
            </a:r>
            <a:r>
              <a:rPr lang="es-MX" sz="2400"/>
              <a:t>”.</a:t>
            </a:r>
          </a:p>
          <a:p>
            <a:endParaRPr lang="es-MX" sz="2400"/>
          </a:p>
          <a:p>
            <a:endParaRPr lang="es-MX" sz="2400"/>
          </a:p>
          <a:p>
            <a:pPr>
              <a:buFont typeface="Wingdings" pitchFamily="2" charset="2"/>
              <a:buNone/>
            </a:pPr>
            <a:r>
              <a:rPr lang="es-MX" sz="2400"/>
              <a:t>	</a:t>
            </a:r>
            <a:r>
              <a:rPr lang="es-MX" sz="2400" b="1"/>
              <a:t>La tecnología es la “ciencia aplicada”.</a:t>
            </a:r>
          </a:p>
        </p:txBody>
      </p:sp>
      <p:pic>
        <p:nvPicPr>
          <p:cNvPr id="53255" name="Picture 7" descr="lab1"/>
          <p:cNvPicPr>
            <a:picLocks noChangeAspect="1" noChangeArrowheads="1"/>
          </p:cNvPicPr>
          <p:nvPr/>
        </p:nvPicPr>
        <p:blipFill>
          <a:blip r:embed="rId2"/>
          <a:srcRect l="5403" t="4053" r="6277" b="4053"/>
          <a:stretch>
            <a:fillRect/>
          </a:stretch>
        </p:blipFill>
        <p:spPr bwMode="auto">
          <a:xfrm>
            <a:off x="179388" y="1773238"/>
            <a:ext cx="3529012" cy="4895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4"/>
          <p:cNvSpPr>
            <a:spLocks noGrp="1" noChangeArrowheads="1"/>
          </p:cNvSpPr>
          <p:nvPr>
            <p:ph type="title"/>
          </p:nvPr>
        </p:nvSpPr>
        <p:spPr>
          <a:xfrm>
            <a:off x="773113" y="333375"/>
            <a:ext cx="7543800" cy="1295400"/>
          </a:xfrm>
          <a:noFill/>
          <a:ln/>
        </p:spPr>
        <p:txBody>
          <a:bodyPr/>
          <a:lstStyle/>
          <a:p>
            <a:r>
              <a:rPr lang="es-ES"/>
              <a:t>La ciencia y el vocabulario científico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2041525"/>
            <a:ext cx="4254500" cy="4411663"/>
          </a:xfrm>
        </p:spPr>
        <p:txBody>
          <a:bodyPr/>
          <a:lstStyle/>
          <a:p>
            <a:r>
              <a:rPr lang="es-MX" sz="2000"/>
              <a:t>Todas las ramas de la ciencia estudian la naturaleza y lo hacen de la misma manera.</a:t>
            </a:r>
          </a:p>
          <a:p>
            <a:r>
              <a:rPr lang="es-MX" sz="2000"/>
              <a:t>Los científicos usan el </a:t>
            </a:r>
            <a:r>
              <a:rPr lang="es-MX" sz="2000" b="1"/>
              <a:t>método científico</a:t>
            </a:r>
            <a:r>
              <a:rPr lang="es-MX" sz="2000"/>
              <a:t> al intentar explicar la naturaleza.</a:t>
            </a:r>
          </a:p>
          <a:p>
            <a:r>
              <a:rPr lang="es-MX" sz="2000"/>
              <a:t>El </a:t>
            </a:r>
            <a:r>
              <a:rPr lang="es-MX" sz="2000" b="1"/>
              <a:t>método científico</a:t>
            </a:r>
            <a:r>
              <a:rPr lang="es-MX" sz="2000"/>
              <a:t> es una manera de recopilar información y comprobar ideas. Consta de:</a:t>
            </a:r>
          </a:p>
          <a:p>
            <a:pPr lvl="1"/>
            <a:r>
              <a:rPr lang="es-MX" sz="1800"/>
              <a:t>Hacer observaciones</a:t>
            </a:r>
          </a:p>
          <a:p>
            <a:pPr lvl="1"/>
            <a:r>
              <a:rPr lang="es-MX" sz="1800"/>
              <a:t>Formular hipótesis</a:t>
            </a:r>
          </a:p>
          <a:p>
            <a:pPr lvl="1"/>
            <a:r>
              <a:rPr lang="es-MX" sz="1800"/>
              <a:t>Someter a prueba las hipótesis</a:t>
            </a:r>
          </a:p>
          <a:p>
            <a:pPr lvl="1"/>
            <a:r>
              <a:rPr lang="es-MX" sz="1800"/>
              <a:t>Llegar a conclusiones</a:t>
            </a:r>
          </a:p>
        </p:txBody>
      </p:sp>
      <p:pic>
        <p:nvPicPr>
          <p:cNvPr id="55304" name="Picture 8" descr="metodo_cient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71975" y="1484313"/>
            <a:ext cx="4737100" cy="53292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55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Las observaciones científicas</a:t>
            </a:r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710113" y="2112963"/>
            <a:ext cx="4038600" cy="1747837"/>
          </a:xfrm>
        </p:spPr>
        <p:txBody>
          <a:bodyPr/>
          <a:lstStyle/>
          <a:p>
            <a:r>
              <a:rPr lang="es-MX" sz="2600"/>
              <a:t>Normalmente se usa el microscopio compuesto de luz.</a:t>
            </a:r>
          </a:p>
          <a:p>
            <a:pPr>
              <a:buFont typeface="Wingdings" pitchFamily="2" charset="2"/>
              <a:buNone/>
            </a:pPr>
            <a:endParaRPr lang="es-MX" sz="2600"/>
          </a:p>
        </p:txBody>
      </p:sp>
      <p:pic>
        <p:nvPicPr>
          <p:cNvPr id="58377" name="Picture 9" descr="microscopi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060575"/>
            <a:ext cx="4465637" cy="3348038"/>
          </a:xfrm>
          <a:prstGeom prst="rect">
            <a:avLst/>
          </a:prstGeom>
          <a:noFill/>
        </p:spPr>
      </p:pic>
      <p:sp>
        <p:nvSpPr>
          <p:cNvPr id="58378" name="Text Box 10"/>
          <p:cNvSpPr txBox="1">
            <a:spLocks noChangeArrowheads="1"/>
          </p:cNvSpPr>
          <p:nvPr/>
        </p:nvSpPr>
        <p:spPr bwMode="auto">
          <a:xfrm>
            <a:off x="109538" y="6056313"/>
            <a:ext cx="89265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MX" sz="2000" b="1"/>
              <a:t>Para aumentar aún más el tamaño, se usan otros tipos de microscopios.</a:t>
            </a:r>
            <a:endParaRPr lang="en-US" sz="2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/>
              <a:t>Microscopio electrónico</a:t>
            </a:r>
          </a:p>
        </p:txBody>
      </p:sp>
      <p:pic>
        <p:nvPicPr>
          <p:cNvPr id="60421" name="Picture 5" descr="afichecm1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7313" y="1628775"/>
            <a:ext cx="3348037" cy="4895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75" name="Rectangle 11"/>
          <p:cNvSpPr>
            <a:spLocks noGrp="1" noChangeArrowheads="1"/>
          </p:cNvSpPr>
          <p:nvPr>
            <p:ph type="body" sz="half" idx="1"/>
          </p:nvPr>
        </p:nvSpPr>
        <p:spPr>
          <a:xfrm>
            <a:off x="538163" y="2112963"/>
            <a:ext cx="7850187" cy="3908425"/>
          </a:xfrm>
        </p:spPr>
        <p:txBody>
          <a:bodyPr/>
          <a:lstStyle/>
          <a:p>
            <a:r>
              <a:rPr lang="es-MX" sz="2600"/>
              <a:t>Un científico debe cuidarse de que sus opiniones y sus emociones no influyan en lo que observa (idea viciada, parcial o prejuiciada).</a:t>
            </a:r>
          </a:p>
          <a:p>
            <a:pPr lvl="1"/>
            <a:r>
              <a:rPr lang="es-MX" sz="2200"/>
              <a:t>Ej: miedo a las serpientes.</a:t>
            </a:r>
          </a:p>
          <a:p>
            <a:endParaRPr lang="es-MX" sz="2600"/>
          </a:p>
        </p:txBody>
      </p:sp>
      <p:sp>
        <p:nvSpPr>
          <p:cNvPr id="62477" name="Rectangle 1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s-MX"/>
              <a:t>Las observaciones científicas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7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4" name="Picture 4" descr="serpient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2225"/>
            <a:ext cx="9144000" cy="69135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s-MX"/>
              <a:t>Las observaciones científicas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4067175" y="1863725"/>
            <a:ext cx="4619625" cy="4589463"/>
          </a:xfrm>
        </p:spPr>
        <p:txBody>
          <a:bodyPr/>
          <a:lstStyle/>
          <a:p>
            <a:pPr algn="just"/>
            <a:r>
              <a:rPr lang="es-MX" sz="2600"/>
              <a:t>Las observaciones de un científico, además deben constar de un registro escrito, en película, en cinta magnetofónica o en cualquier otra forma.</a:t>
            </a:r>
          </a:p>
          <a:p>
            <a:pPr algn="just"/>
            <a:r>
              <a:rPr lang="es-MX" sz="2600"/>
              <a:t>Ese registro de sus observaciones, esa información, constituye los datos del experimento.</a:t>
            </a:r>
          </a:p>
        </p:txBody>
      </p:sp>
      <p:pic>
        <p:nvPicPr>
          <p:cNvPr id="67590" name="Picture 6" descr="290tigcobresex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1916113"/>
            <a:ext cx="2519362" cy="2360612"/>
          </a:xfrm>
          <a:prstGeom prst="rect">
            <a:avLst/>
          </a:prstGeom>
          <a:noFill/>
        </p:spPr>
      </p:pic>
      <p:pic>
        <p:nvPicPr>
          <p:cNvPr id="67593" name="Picture 9" descr="Captura de la pantalla principal del explorador de bases de datos de acces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4292600"/>
            <a:ext cx="3352800" cy="21193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C"/>
              <a:t>La formulación de hipótesis</a:t>
            </a:r>
            <a:endParaRPr lang="es-ES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825625"/>
            <a:ext cx="4244975" cy="4411663"/>
          </a:xfrm>
        </p:spPr>
        <p:txBody>
          <a:bodyPr/>
          <a:lstStyle/>
          <a:p>
            <a:r>
              <a:rPr lang="es-EC" sz="2000"/>
              <a:t>Una observación o una serie de observaciones, a menudo lleva a un científico a hacer una o más preguntas.</a:t>
            </a:r>
          </a:p>
          <a:p>
            <a:pPr lvl="1"/>
            <a:r>
              <a:rPr lang="es-EC" sz="1800"/>
              <a:t>Ej: murciélagos</a:t>
            </a:r>
          </a:p>
          <a:p>
            <a:r>
              <a:rPr lang="es-EC" sz="2000"/>
              <a:t>Después que se ha formulado la pregunta, el científico la contesta formulando una hipótesis.</a:t>
            </a:r>
          </a:p>
          <a:p>
            <a:r>
              <a:rPr lang="es-EC" sz="2000"/>
              <a:t>Una hipótesis es una posible contestación a una pregunta acerca de la naturaleza, basada en observaciones, lecturas y los conocimientos de un científico.</a:t>
            </a:r>
          </a:p>
        </p:txBody>
      </p:sp>
      <p:pic>
        <p:nvPicPr>
          <p:cNvPr id="70662" name="Picture 6" descr="murciela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08525" y="2060575"/>
            <a:ext cx="4111625" cy="37385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C"/>
              <a:t>La experimentación</a:t>
            </a:r>
            <a:endParaRPr lang="es-ES"/>
          </a:p>
        </p:txBody>
      </p:sp>
      <p:pic>
        <p:nvPicPr>
          <p:cNvPr id="72709" name="Picture 5" descr="100_4184"/>
          <p:cNvPicPr>
            <a:picLocks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288" y="1773238"/>
            <a:ext cx="2820987" cy="2128837"/>
          </a:xfrm>
          <a:noFill/>
          <a:ln/>
        </p:spPr>
      </p:pic>
      <p:sp>
        <p:nvSpPr>
          <p:cNvPr id="72707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3563938" y="1792288"/>
            <a:ext cx="5122862" cy="4589462"/>
          </a:xfrm>
        </p:spPr>
        <p:txBody>
          <a:bodyPr/>
          <a:lstStyle/>
          <a:p>
            <a:r>
              <a:rPr lang="es-EC" sz="2000"/>
              <a:t>La prueba científica de una hipótesis se llama experimentación.</a:t>
            </a:r>
          </a:p>
          <a:p>
            <a:r>
              <a:rPr lang="es-EC" sz="2000"/>
              <a:t>El experimento incluye:</a:t>
            </a:r>
          </a:p>
          <a:p>
            <a:pPr lvl="1"/>
            <a:r>
              <a:rPr lang="es-EC" sz="1800" i="1"/>
              <a:t>Grupo control</a:t>
            </a:r>
          </a:p>
          <a:p>
            <a:pPr lvl="1"/>
            <a:r>
              <a:rPr lang="es-EC" sz="1800" i="1"/>
              <a:t>Grupo experimental</a:t>
            </a:r>
          </a:p>
          <a:p>
            <a:r>
              <a:rPr lang="es-EC" sz="2000"/>
              <a:t>La condición que distingue al grupo experimental del grupo control se conoce como el </a:t>
            </a:r>
            <a:r>
              <a:rPr lang="es-EC" sz="2000" b="1"/>
              <a:t>factor variable.</a:t>
            </a:r>
          </a:p>
          <a:p>
            <a:r>
              <a:rPr lang="es-EC" sz="2000"/>
              <a:t>Se debe:</a:t>
            </a:r>
          </a:p>
          <a:p>
            <a:pPr lvl="1"/>
            <a:r>
              <a:rPr lang="es-EC" sz="1800"/>
              <a:t>Anotar observaciones exactas y suficientes.</a:t>
            </a:r>
          </a:p>
          <a:p>
            <a:pPr lvl="1"/>
            <a:r>
              <a:rPr lang="es-EC" sz="1800"/>
              <a:t>Trabajar con grupos amplios.</a:t>
            </a:r>
          </a:p>
          <a:p>
            <a:pPr lvl="1"/>
            <a:r>
              <a:rPr lang="es-EC" sz="1800"/>
              <a:t>Organizar y analizar los datos.</a:t>
            </a:r>
            <a:endParaRPr lang="es-ES" sz="1800"/>
          </a:p>
        </p:txBody>
      </p:sp>
      <p:pic>
        <p:nvPicPr>
          <p:cNvPr id="72711" name="Picture 7" descr="DSC01116"/>
          <p:cNvPicPr>
            <a:picLocks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95288" y="4365625"/>
            <a:ext cx="2840037" cy="213042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7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C"/>
              <a:t>Las conclusiones y las teorías</a:t>
            </a:r>
            <a:endParaRPr lang="es-ES"/>
          </a:p>
        </p:txBody>
      </p:sp>
      <p:sp>
        <p:nvSpPr>
          <p:cNvPr id="7475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01800"/>
            <a:ext cx="4546600" cy="4032250"/>
          </a:xfrm>
        </p:spPr>
        <p:txBody>
          <a:bodyPr/>
          <a:lstStyle/>
          <a:p>
            <a:r>
              <a:rPr lang="es-EC" sz="2000"/>
              <a:t>La información que se obtiene de un experimento se estudia con el fin de determinar si confirma o no la hipótesis original.</a:t>
            </a:r>
          </a:p>
          <a:p>
            <a:r>
              <a:rPr lang="es-EC" sz="2000" b="1"/>
              <a:t>Conclusiones:</a:t>
            </a:r>
          </a:p>
          <a:p>
            <a:pPr>
              <a:buFont typeface="Wingdings" pitchFamily="2" charset="2"/>
              <a:buNone/>
            </a:pPr>
            <a:r>
              <a:rPr lang="es-EC" sz="1500"/>
              <a:t>	Si apoya 	hipótesis válida.</a:t>
            </a:r>
          </a:p>
          <a:p>
            <a:pPr>
              <a:buFont typeface="Wingdings" pitchFamily="2" charset="2"/>
              <a:buNone/>
            </a:pPr>
            <a:r>
              <a:rPr lang="es-EC" sz="1500"/>
              <a:t>	Si no apoya	hipótesis no válida.</a:t>
            </a:r>
          </a:p>
          <a:p>
            <a:r>
              <a:rPr lang="es-EC" sz="2000"/>
              <a:t>Una teoría es una explicación de algo en la naturaleza, que la evidencia ha apoyado repetidas veces.</a:t>
            </a:r>
          </a:p>
          <a:p>
            <a:pPr lvl="1"/>
            <a:r>
              <a:rPr lang="es-EC" sz="1800"/>
              <a:t>Ej: Teoría gérmenes-enfermedades.</a:t>
            </a:r>
            <a:endParaRPr lang="es-ES" sz="1800"/>
          </a:p>
        </p:txBody>
      </p:sp>
      <p:sp>
        <p:nvSpPr>
          <p:cNvPr id="74758" name="Line 6"/>
          <p:cNvSpPr>
            <a:spLocks noChangeShapeType="1"/>
          </p:cNvSpPr>
          <p:nvPr/>
        </p:nvSpPr>
        <p:spPr bwMode="auto">
          <a:xfrm>
            <a:off x="1908175" y="350043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74759" name="Line 7"/>
          <p:cNvSpPr>
            <a:spLocks noChangeShapeType="1"/>
          </p:cNvSpPr>
          <p:nvPr/>
        </p:nvSpPr>
        <p:spPr bwMode="auto">
          <a:xfrm>
            <a:off x="1979613" y="3789363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pic>
        <p:nvPicPr>
          <p:cNvPr id="74761" name="Picture 9" descr="bacilodekoch"/>
          <p:cNvPicPr>
            <a:picLocks noChangeAspect="1" noChangeArrowheads="1"/>
          </p:cNvPicPr>
          <p:nvPr/>
        </p:nvPicPr>
        <p:blipFill>
          <a:blip r:embed="rId2"/>
          <a:srcRect l="4684" r="4684"/>
          <a:stretch>
            <a:fillRect/>
          </a:stretch>
        </p:blipFill>
        <p:spPr bwMode="auto">
          <a:xfrm>
            <a:off x="4859338" y="2595563"/>
            <a:ext cx="4176712" cy="2562225"/>
          </a:xfrm>
          <a:prstGeom prst="rect">
            <a:avLst/>
          </a:prstGeom>
          <a:noFill/>
        </p:spPr>
      </p:pic>
      <p:sp>
        <p:nvSpPr>
          <p:cNvPr id="74766" name="Text Box 14"/>
          <p:cNvSpPr txBox="1">
            <a:spLocks noChangeArrowheads="1"/>
          </p:cNvSpPr>
          <p:nvPr/>
        </p:nvSpPr>
        <p:spPr bwMode="auto">
          <a:xfrm>
            <a:off x="493713" y="5943600"/>
            <a:ext cx="8378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C" sz="2000"/>
              <a:t>Una </a:t>
            </a:r>
            <a:r>
              <a:rPr lang="es-EC" sz="2000" b="1"/>
              <a:t>ley científica</a:t>
            </a:r>
            <a:r>
              <a:rPr lang="es-EC" sz="2000"/>
              <a:t> es una descripción de algún aspecto de la naturaleza.</a:t>
            </a:r>
            <a:endParaRPr lang="en-US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74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6" grpId="0" build="p"/>
      <p:bldP spid="74766" grpId="0"/>
    </p:bldLst>
  </p:timing>
</p:sld>
</file>

<file path=ppt/theme/theme1.xml><?xml version="1.0" encoding="utf-8"?>
<a:theme xmlns:a="http://schemas.openxmlformats.org/drawingml/2006/main" name="Red">
  <a:themeElements>
    <a:clrScheme name="Red 9">
      <a:dk1>
        <a:srgbClr val="000000"/>
      </a:dk1>
      <a:lt1>
        <a:srgbClr val="FFFFFF"/>
      </a:lt1>
      <a:dk2>
        <a:srgbClr val="7C1302"/>
      </a:dk2>
      <a:lt2>
        <a:srgbClr val="CC9900"/>
      </a:lt2>
      <a:accent1>
        <a:srgbClr val="CC9900"/>
      </a:accent1>
      <a:accent2>
        <a:srgbClr val="CC3300"/>
      </a:accent2>
      <a:accent3>
        <a:srgbClr val="FFFFFF"/>
      </a:accent3>
      <a:accent4>
        <a:srgbClr val="000000"/>
      </a:accent4>
      <a:accent5>
        <a:srgbClr val="E2CAAA"/>
      </a:accent5>
      <a:accent6>
        <a:srgbClr val="B92D00"/>
      </a:accent6>
      <a:hlink>
        <a:srgbClr val="808080"/>
      </a:hlink>
      <a:folHlink>
        <a:srgbClr val="CCCC66"/>
      </a:folHlink>
    </a:clrScheme>
    <a:fontScheme name="Re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ed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d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d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d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d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d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d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d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d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d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278</TotalTime>
  <Words>685</Words>
  <Application>Microsoft PowerPoint</Application>
  <PresentationFormat>Presentación en pantalla (4:3)</PresentationFormat>
  <Paragraphs>127</Paragraphs>
  <Slides>23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8" baseType="lpstr">
      <vt:lpstr>Times New Roman</vt:lpstr>
      <vt:lpstr>Arial</vt:lpstr>
      <vt:lpstr>Wingdings</vt:lpstr>
      <vt:lpstr>MS Reference Sans Serif</vt:lpstr>
      <vt:lpstr>Red</vt:lpstr>
      <vt:lpstr>INTRODUCCIÓN A LA BIOLOGÍA</vt:lpstr>
      <vt:lpstr>EL ESTUDIO DE LA VIDA</vt:lpstr>
      <vt:lpstr>Origen de la vida en la tierra</vt:lpstr>
      <vt:lpstr>¿Cómo empezó la vida?</vt:lpstr>
      <vt:lpstr>Origen de la vida en la tierra</vt:lpstr>
      <vt:lpstr>Origen de la vida en la tierra</vt:lpstr>
      <vt:lpstr>Origen de la vida en la tierra</vt:lpstr>
      <vt:lpstr>Origen de la vida en la tierra</vt:lpstr>
      <vt:lpstr>Diapositiva 9</vt:lpstr>
      <vt:lpstr>EL ESTUDIO DE LA CIENCIA</vt:lpstr>
      <vt:lpstr>La ciencia y el vocabulario científico</vt:lpstr>
      <vt:lpstr>La ciencia y el vocabulario científico</vt:lpstr>
      <vt:lpstr>La ciencia y el vocabulario científico</vt:lpstr>
      <vt:lpstr>La ciencia y el vocabulario científico</vt:lpstr>
      <vt:lpstr>La ciencia y el vocabulario científico</vt:lpstr>
      <vt:lpstr>Las observaciones científicas</vt:lpstr>
      <vt:lpstr>Microscopio electrónico</vt:lpstr>
      <vt:lpstr>Las observaciones científicas</vt:lpstr>
      <vt:lpstr>Diapositiva 19</vt:lpstr>
      <vt:lpstr>Las observaciones científicas</vt:lpstr>
      <vt:lpstr>La formulación de hipótesis</vt:lpstr>
      <vt:lpstr>La experimentación</vt:lpstr>
      <vt:lpstr>Las conclusiones y las teorías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Administrador</cp:lastModifiedBy>
  <cp:revision>26</cp:revision>
  <dcterms:created xsi:type="dcterms:W3CDTF">1601-01-01T00:00:00Z</dcterms:created>
  <dcterms:modified xsi:type="dcterms:W3CDTF">2009-07-20T16:58:51Z</dcterms:modified>
</cp:coreProperties>
</file>