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8"/>
  </p:notesMasterIdLst>
  <p:handoutMasterIdLst>
    <p:handoutMasterId r:id="rId19"/>
  </p:handoutMasterIdLst>
  <p:sldIdLst>
    <p:sldId id="256" r:id="rId2"/>
    <p:sldId id="273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6699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 autoAdjust="0"/>
    <p:restoredTop sz="94660" autoAdjust="0"/>
  </p:normalViewPr>
  <p:slideViewPr>
    <p:cSldViewPr>
      <p:cViewPr>
        <p:scale>
          <a:sx n="60" d="100"/>
          <a:sy n="60" d="100"/>
        </p:scale>
        <p:origin x="168" y="-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83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66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66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66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0E5E38E-820D-4105-886B-402F6735CD2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946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6B4ACC6-A39E-4807-AAC8-6BA9E349A4FD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FDBD14-4ECF-4224-BC7F-F32BA89007DD}" type="slidenum">
              <a:rPr lang="es-ES_tradnl" smtClean="0"/>
              <a:pPr/>
              <a:t>1</a:t>
            </a:fld>
            <a:endParaRPr lang="es-ES_tradnl" smtClean="0"/>
          </a:p>
        </p:txBody>
      </p:sp>
      <p:sp>
        <p:nvSpPr>
          <p:cNvPr id="204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6246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1BD4DB-DE28-42F6-A9FC-538508575ED0}" type="slidenum">
              <a:rPr lang="es-ES_tradnl" smtClean="0"/>
              <a:pPr/>
              <a:t>2</a:t>
            </a:fld>
            <a:endParaRPr lang="es-ES_trad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085850" cy="6854825"/>
            <a:chOff x="0" y="0"/>
            <a:chExt cx="684" cy="431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684" cy="431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US"/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48" y="103"/>
              <a:ext cx="96" cy="4126"/>
              <a:chOff x="48" y="103"/>
              <a:chExt cx="96" cy="4126"/>
            </a:xfrm>
          </p:grpSpPr>
          <p:sp>
            <p:nvSpPr>
              <p:cNvPr id="7" name="Rectangle 5"/>
              <p:cNvSpPr>
                <a:spLocks noChangeArrowheads="1"/>
              </p:cNvSpPr>
              <p:nvPr/>
            </p:nvSpPr>
            <p:spPr bwMode="auto">
              <a:xfrm>
                <a:off x="48" y="110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8" name="Rectangle 6"/>
              <p:cNvSpPr>
                <a:spLocks noChangeArrowheads="1"/>
              </p:cNvSpPr>
              <p:nvPr/>
            </p:nvSpPr>
            <p:spPr bwMode="auto">
              <a:xfrm>
                <a:off x="48" y="1250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/>
            </p:nvSpPr>
            <p:spPr bwMode="auto">
              <a:xfrm>
                <a:off x="48" y="139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/>
            </p:nvSpPr>
            <p:spPr bwMode="auto">
              <a:xfrm>
                <a:off x="48" y="1538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/>
            </p:nvSpPr>
            <p:spPr bwMode="auto">
              <a:xfrm>
                <a:off x="48" y="1683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/>
            </p:nvSpPr>
            <p:spPr bwMode="auto">
              <a:xfrm>
                <a:off x="48" y="182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/>
            </p:nvSpPr>
            <p:spPr bwMode="auto">
              <a:xfrm>
                <a:off x="48" y="197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/>
            </p:nvSpPr>
            <p:spPr bwMode="auto">
              <a:xfrm>
                <a:off x="48" y="2116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/>
            </p:nvSpPr>
            <p:spPr bwMode="auto">
              <a:xfrm>
                <a:off x="48" y="225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/>
            </p:nvSpPr>
            <p:spPr bwMode="auto">
              <a:xfrm>
                <a:off x="48" y="2404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/>
            </p:nvSpPr>
            <p:spPr bwMode="auto">
              <a:xfrm>
                <a:off x="48" y="2549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8" name="Rectangle 16"/>
              <p:cNvSpPr>
                <a:spLocks noChangeArrowheads="1"/>
              </p:cNvSpPr>
              <p:nvPr/>
            </p:nvSpPr>
            <p:spPr bwMode="auto">
              <a:xfrm>
                <a:off x="48" y="2691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9" name="Rectangle 17"/>
              <p:cNvSpPr>
                <a:spLocks noChangeArrowheads="1"/>
              </p:cNvSpPr>
              <p:nvPr/>
            </p:nvSpPr>
            <p:spPr bwMode="auto">
              <a:xfrm>
                <a:off x="48" y="283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" name="Rectangle 18"/>
              <p:cNvSpPr>
                <a:spLocks noChangeArrowheads="1"/>
              </p:cNvSpPr>
              <p:nvPr/>
            </p:nvSpPr>
            <p:spPr bwMode="auto">
              <a:xfrm>
                <a:off x="48" y="2979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1" name="Rectangle 19"/>
              <p:cNvSpPr>
                <a:spLocks noChangeArrowheads="1"/>
              </p:cNvSpPr>
              <p:nvPr/>
            </p:nvSpPr>
            <p:spPr bwMode="auto">
              <a:xfrm>
                <a:off x="48" y="3124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2" name="Rectangle 20"/>
              <p:cNvSpPr>
                <a:spLocks noChangeArrowheads="1"/>
              </p:cNvSpPr>
              <p:nvPr/>
            </p:nvSpPr>
            <p:spPr bwMode="auto">
              <a:xfrm>
                <a:off x="48" y="3269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3" name="Rectangle 21"/>
              <p:cNvSpPr>
                <a:spLocks noChangeArrowheads="1"/>
              </p:cNvSpPr>
              <p:nvPr/>
            </p:nvSpPr>
            <p:spPr bwMode="auto">
              <a:xfrm>
                <a:off x="48" y="3412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4" name="Rectangle 22"/>
              <p:cNvSpPr>
                <a:spLocks noChangeArrowheads="1"/>
              </p:cNvSpPr>
              <p:nvPr/>
            </p:nvSpPr>
            <p:spPr bwMode="auto">
              <a:xfrm>
                <a:off x="48" y="3557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5" name="Rectangle 23"/>
              <p:cNvSpPr>
                <a:spLocks noChangeArrowheads="1"/>
              </p:cNvSpPr>
              <p:nvPr/>
            </p:nvSpPr>
            <p:spPr bwMode="auto">
              <a:xfrm>
                <a:off x="48" y="3702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6" name="Rectangle 24"/>
              <p:cNvSpPr>
                <a:spLocks noChangeArrowheads="1"/>
              </p:cNvSpPr>
              <p:nvPr/>
            </p:nvSpPr>
            <p:spPr bwMode="auto">
              <a:xfrm>
                <a:off x="48" y="384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7" name="Rectangle 25"/>
              <p:cNvSpPr>
                <a:spLocks noChangeArrowheads="1"/>
              </p:cNvSpPr>
              <p:nvPr/>
            </p:nvSpPr>
            <p:spPr bwMode="auto">
              <a:xfrm>
                <a:off x="48" y="399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8" name="Rectangle 26"/>
              <p:cNvSpPr>
                <a:spLocks noChangeArrowheads="1"/>
              </p:cNvSpPr>
              <p:nvPr/>
            </p:nvSpPr>
            <p:spPr bwMode="auto">
              <a:xfrm>
                <a:off x="48" y="4134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9" name="Rectangle 27"/>
              <p:cNvSpPr>
                <a:spLocks noChangeArrowheads="1"/>
              </p:cNvSpPr>
              <p:nvPr/>
            </p:nvSpPr>
            <p:spPr bwMode="auto">
              <a:xfrm>
                <a:off x="48" y="103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30" name="Rectangle 28"/>
              <p:cNvSpPr>
                <a:spLocks noChangeArrowheads="1"/>
              </p:cNvSpPr>
              <p:nvPr/>
            </p:nvSpPr>
            <p:spPr bwMode="auto"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31" name="Rectangle 29"/>
              <p:cNvSpPr>
                <a:spLocks noChangeArrowheads="1"/>
              </p:cNvSpPr>
              <p:nvPr/>
            </p:nvSpPr>
            <p:spPr bwMode="auto">
              <a:xfrm>
                <a:off x="48" y="39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32" name="Rectangle 30"/>
              <p:cNvSpPr>
                <a:spLocks noChangeArrowheads="1"/>
              </p:cNvSpPr>
              <p:nvPr/>
            </p:nvSpPr>
            <p:spPr bwMode="auto">
              <a:xfrm>
                <a:off x="48" y="535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33" name="Rectangle 31"/>
              <p:cNvSpPr>
                <a:spLocks noChangeArrowheads="1"/>
              </p:cNvSpPr>
              <p:nvPr/>
            </p:nvSpPr>
            <p:spPr bwMode="auto">
              <a:xfrm>
                <a:off x="48" y="678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34" name="Rectangle 32"/>
              <p:cNvSpPr>
                <a:spLocks noChangeArrowheads="1"/>
              </p:cNvSpPr>
              <p:nvPr/>
            </p:nvSpPr>
            <p:spPr bwMode="auto">
              <a:xfrm>
                <a:off x="48" y="82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35" name="Rectangle 33"/>
              <p:cNvSpPr>
                <a:spLocks noChangeArrowheads="1"/>
              </p:cNvSpPr>
              <p:nvPr/>
            </p:nvSpPr>
            <p:spPr bwMode="auto">
              <a:xfrm>
                <a:off x="48" y="96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</p:grpSp>
      </p:grpSp>
      <p:sp>
        <p:nvSpPr>
          <p:cNvPr id="3106" name="Rectangle 34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</a:p>
        </p:txBody>
      </p:sp>
      <p:sp>
        <p:nvSpPr>
          <p:cNvPr id="3107" name="Rectangle 3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6400800" cy="1752600"/>
          </a:xfrm>
        </p:spPr>
        <p:txBody>
          <a:bodyPr lIns="92075" tIns="46038" rIns="92075" bIns="46038"/>
          <a:lstStyle>
            <a:lvl1pPr marL="0" indent="0" algn="ctr">
              <a:buFont typeface="Wingdings" pitchFamily="2" charset="2"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s-ES_tradnl"/>
              <a:t>Click to edit Master subtitle style</a:t>
            </a:r>
          </a:p>
        </p:txBody>
      </p:sp>
      <p:sp>
        <p:nvSpPr>
          <p:cNvPr id="36" name="Rectangle 3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7" name="Rectangle 3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8" name="Rectangle 3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A7DCE79-C470-4871-B8C5-9F61A4EADEB0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1C121-1BD2-412C-A738-8CF28DF713C6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FDFB4C-17CB-44B6-ABD9-DDAAD17A684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169988" y="1946275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32388" y="1946275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5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256F1-9C79-4368-826A-18506FD2EBFB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7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39BBF-801C-4816-9C37-03FB392A5CD4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4C439-25BA-4545-85D7-98CA0144DE63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4D8FC4-FD1F-4BCB-93E6-07D7BE09CD7C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0061F-5382-4C8F-A5E1-4BB6E6427DCC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U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31E7E3-C465-48F3-BFC5-FAAFAE096AF4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8D36EC-FC95-42A1-8508-A3E55BABBA2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992938" y="609600"/>
            <a:ext cx="1949450" cy="54514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609600"/>
            <a:ext cx="5697538" cy="54514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32A2D7-45D1-4CB3-AFB4-D3BD96701D4B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3000" y="6096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1169988" y="1946275"/>
            <a:ext cx="7772400" cy="4114800"/>
          </a:xfrm>
        </p:spPr>
        <p:txBody>
          <a:bodyPr/>
          <a:lstStyle/>
          <a:p>
            <a:pPr lvl="0"/>
            <a:endParaRPr lang="es-US" noProof="0" smtClean="0"/>
          </a:p>
        </p:txBody>
      </p:sp>
      <p:sp>
        <p:nvSpPr>
          <p:cNvPr id="4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3C2288-4822-4FAF-A7E5-EA223222EF53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1085850" cy="6854825"/>
            <a:chOff x="0" y="0"/>
            <a:chExt cx="684" cy="4318"/>
          </a:xfrm>
        </p:grpSpPr>
        <p:sp>
          <p:nvSpPr>
            <p:cNvPr id="2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684" cy="431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US"/>
            </a:p>
          </p:txBody>
        </p:sp>
        <p:grpSp>
          <p:nvGrpSpPr>
            <p:cNvPr id="2057" name="Group 4"/>
            <p:cNvGrpSpPr>
              <a:grpSpLocks/>
            </p:cNvGrpSpPr>
            <p:nvPr/>
          </p:nvGrpSpPr>
          <p:grpSpPr bwMode="auto">
            <a:xfrm>
              <a:off x="48" y="102"/>
              <a:ext cx="96" cy="4128"/>
              <a:chOff x="48" y="102"/>
              <a:chExt cx="96" cy="4128"/>
            </a:xfrm>
          </p:grpSpPr>
          <p:sp>
            <p:nvSpPr>
              <p:cNvPr id="2053" name="Rectangle 5"/>
              <p:cNvSpPr>
                <a:spLocks noChangeArrowheads="1"/>
              </p:cNvSpPr>
              <p:nvPr/>
            </p:nvSpPr>
            <p:spPr bwMode="auto">
              <a:xfrm>
                <a:off x="48" y="110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54" name="Rectangle 6"/>
              <p:cNvSpPr>
                <a:spLocks noChangeArrowheads="1"/>
              </p:cNvSpPr>
              <p:nvPr/>
            </p:nvSpPr>
            <p:spPr bwMode="auto">
              <a:xfrm>
                <a:off x="48" y="125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55" name="Rectangle 7"/>
              <p:cNvSpPr>
                <a:spLocks noChangeArrowheads="1"/>
              </p:cNvSpPr>
              <p:nvPr/>
            </p:nvSpPr>
            <p:spPr bwMode="auto">
              <a:xfrm>
                <a:off x="48" y="139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56" name="Rectangle 8"/>
              <p:cNvSpPr>
                <a:spLocks noChangeArrowheads="1"/>
              </p:cNvSpPr>
              <p:nvPr/>
            </p:nvSpPr>
            <p:spPr bwMode="auto">
              <a:xfrm>
                <a:off x="48" y="1538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3" name="Rectangle 9"/>
              <p:cNvSpPr>
                <a:spLocks noChangeArrowheads="1"/>
              </p:cNvSpPr>
              <p:nvPr/>
            </p:nvSpPr>
            <p:spPr bwMode="auto">
              <a:xfrm>
                <a:off x="48" y="1683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58" name="Rectangle 10"/>
              <p:cNvSpPr>
                <a:spLocks noChangeArrowheads="1"/>
              </p:cNvSpPr>
              <p:nvPr/>
            </p:nvSpPr>
            <p:spPr bwMode="auto">
              <a:xfrm>
                <a:off x="48" y="182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59" name="Rectangle 11"/>
              <p:cNvSpPr>
                <a:spLocks noChangeArrowheads="1"/>
              </p:cNvSpPr>
              <p:nvPr/>
            </p:nvSpPr>
            <p:spPr bwMode="auto">
              <a:xfrm>
                <a:off x="48" y="197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0" name="Rectangle 12"/>
              <p:cNvSpPr>
                <a:spLocks noChangeArrowheads="1"/>
              </p:cNvSpPr>
              <p:nvPr/>
            </p:nvSpPr>
            <p:spPr bwMode="auto">
              <a:xfrm>
                <a:off x="48" y="2115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1" name="Rectangle 13"/>
              <p:cNvSpPr>
                <a:spLocks noChangeArrowheads="1"/>
              </p:cNvSpPr>
              <p:nvPr/>
            </p:nvSpPr>
            <p:spPr bwMode="auto">
              <a:xfrm>
                <a:off x="48" y="225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2" name="Rectangle 14"/>
              <p:cNvSpPr>
                <a:spLocks noChangeArrowheads="1"/>
              </p:cNvSpPr>
              <p:nvPr/>
            </p:nvSpPr>
            <p:spPr bwMode="auto">
              <a:xfrm>
                <a:off x="48" y="240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3" name="Rectangle 15"/>
              <p:cNvSpPr>
                <a:spLocks noChangeArrowheads="1"/>
              </p:cNvSpPr>
              <p:nvPr/>
            </p:nvSpPr>
            <p:spPr bwMode="auto">
              <a:xfrm>
                <a:off x="48" y="254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4" name="Rectangle 16"/>
              <p:cNvSpPr>
                <a:spLocks noChangeArrowheads="1"/>
              </p:cNvSpPr>
              <p:nvPr/>
            </p:nvSpPr>
            <p:spPr bwMode="auto">
              <a:xfrm>
                <a:off x="48" y="269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5" name="Rectangle 17"/>
              <p:cNvSpPr>
                <a:spLocks noChangeArrowheads="1"/>
              </p:cNvSpPr>
              <p:nvPr/>
            </p:nvSpPr>
            <p:spPr bwMode="auto">
              <a:xfrm>
                <a:off x="48" y="283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6" name="Rectangle 18"/>
              <p:cNvSpPr>
                <a:spLocks noChangeArrowheads="1"/>
              </p:cNvSpPr>
              <p:nvPr/>
            </p:nvSpPr>
            <p:spPr bwMode="auto">
              <a:xfrm>
                <a:off x="48" y="298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7" name="Rectangle 19"/>
              <p:cNvSpPr>
                <a:spLocks noChangeArrowheads="1"/>
              </p:cNvSpPr>
              <p:nvPr/>
            </p:nvSpPr>
            <p:spPr bwMode="auto">
              <a:xfrm>
                <a:off x="48" y="3124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8" name="Rectangle 20"/>
              <p:cNvSpPr>
                <a:spLocks noChangeArrowheads="1"/>
              </p:cNvSpPr>
              <p:nvPr/>
            </p:nvSpPr>
            <p:spPr bwMode="auto">
              <a:xfrm>
                <a:off x="48" y="3269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9" name="Rectangle 21"/>
              <p:cNvSpPr>
                <a:spLocks noChangeArrowheads="1"/>
              </p:cNvSpPr>
              <p:nvPr/>
            </p:nvSpPr>
            <p:spPr bwMode="auto">
              <a:xfrm>
                <a:off x="48" y="3412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0" name="Rectangle 22"/>
              <p:cNvSpPr>
                <a:spLocks noChangeArrowheads="1"/>
              </p:cNvSpPr>
              <p:nvPr/>
            </p:nvSpPr>
            <p:spPr bwMode="auto">
              <a:xfrm>
                <a:off x="48" y="3557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1" name="Rectangle 23"/>
              <p:cNvSpPr>
                <a:spLocks noChangeArrowheads="1"/>
              </p:cNvSpPr>
              <p:nvPr/>
            </p:nvSpPr>
            <p:spPr bwMode="auto">
              <a:xfrm>
                <a:off x="48" y="3702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2" name="Rectangle 24"/>
              <p:cNvSpPr>
                <a:spLocks noChangeArrowheads="1"/>
              </p:cNvSpPr>
              <p:nvPr/>
            </p:nvSpPr>
            <p:spPr bwMode="auto">
              <a:xfrm>
                <a:off x="48" y="384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3" name="Rectangle 25"/>
              <p:cNvSpPr>
                <a:spLocks noChangeArrowheads="1"/>
              </p:cNvSpPr>
              <p:nvPr/>
            </p:nvSpPr>
            <p:spPr bwMode="auto">
              <a:xfrm>
                <a:off x="48" y="399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4" name="Rectangle 26"/>
              <p:cNvSpPr>
                <a:spLocks noChangeArrowheads="1"/>
              </p:cNvSpPr>
              <p:nvPr/>
            </p:nvSpPr>
            <p:spPr bwMode="auto">
              <a:xfrm>
                <a:off x="48" y="413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5" name="Rectangle 27"/>
              <p:cNvSpPr>
                <a:spLocks noChangeArrowheads="1"/>
              </p:cNvSpPr>
              <p:nvPr/>
            </p:nvSpPr>
            <p:spPr bwMode="auto">
              <a:xfrm>
                <a:off x="48" y="10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6" name="Rectangle 28"/>
              <p:cNvSpPr>
                <a:spLocks noChangeArrowheads="1"/>
              </p:cNvSpPr>
              <p:nvPr/>
            </p:nvSpPr>
            <p:spPr bwMode="auto"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7" name="Rectangle 29"/>
              <p:cNvSpPr>
                <a:spLocks noChangeArrowheads="1"/>
              </p:cNvSpPr>
              <p:nvPr/>
            </p:nvSpPr>
            <p:spPr bwMode="auto">
              <a:xfrm>
                <a:off x="48" y="39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8" name="Rectangle 30"/>
              <p:cNvSpPr>
                <a:spLocks noChangeArrowheads="1"/>
              </p:cNvSpPr>
              <p:nvPr/>
            </p:nvSpPr>
            <p:spPr bwMode="auto">
              <a:xfrm>
                <a:off x="48" y="535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9" name="Rectangle 31"/>
              <p:cNvSpPr>
                <a:spLocks noChangeArrowheads="1"/>
              </p:cNvSpPr>
              <p:nvPr/>
            </p:nvSpPr>
            <p:spPr bwMode="auto">
              <a:xfrm>
                <a:off x="48" y="67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80" name="Rectangle 32"/>
              <p:cNvSpPr>
                <a:spLocks noChangeArrowheads="1"/>
              </p:cNvSpPr>
              <p:nvPr/>
            </p:nvSpPr>
            <p:spPr bwMode="auto">
              <a:xfrm>
                <a:off x="48" y="82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81" name="Rectangle 33"/>
              <p:cNvSpPr>
                <a:spLocks noChangeArrowheads="1"/>
              </p:cNvSpPr>
              <p:nvPr/>
            </p:nvSpPr>
            <p:spPr bwMode="auto">
              <a:xfrm>
                <a:off x="48" y="96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</p:grpSp>
      </p:grpSp>
      <p:sp>
        <p:nvSpPr>
          <p:cNvPr id="2051" name="Rectangle 34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title style</a:t>
            </a:r>
          </a:p>
        </p:txBody>
      </p:sp>
      <p:sp>
        <p:nvSpPr>
          <p:cNvPr id="2084" name="Rectangle 3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430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085" name="Rectangle 3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086" name="Rectangle 3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7ECB4BA6-1B3C-4F48-9C79-207C6F47F70A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  <p:sp>
        <p:nvSpPr>
          <p:cNvPr id="2087" name="Rectangle 3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69988" y="1946275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8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transition spd="med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60000"/>
        <a:buFont typeface="Wingdings" pitchFamily="2" charset="2"/>
        <a:buChar char="u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t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mailto:barcillo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space.espol.edu.ec/browse?type=author&amp;order=ASC&amp;rpp=20&amp;value=Marcillo+Morla%2C+Fabrizio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609600"/>
            <a:ext cx="7772400" cy="1676400"/>
          </a:xfrm>
        </p:spPr>
        <p:txBody>
          <a:bodyPr/>
          <a:lstStyle/>
          <a:p>
            <a:pPr eaLnBrk="1" hangingPunct="1"/>
            <a:r>
              <a:rPr lang="es-ES_tradnl" smtClean="0"/>
              <a:t>Diplomado de </a:t>
            </a:r>
            <a:br>
              <a:rPr lang="es-ES_tradnl" smtClean="0"/>
            </a:br>
            <a:r>
              <a:rPr lang="es-ES_tradnl" smtClean="0"/>
              <a:t>Gerencia en Acuicultura</a:t>
            </a:r>
            <a:br>
              <a:rPr lang="es-ES_tradnl" smtClean="0"/>
            </a:br>
            <a:r>
              <a:rPr lang="es-ES_tradnl" sz="4000" smtClean="0"/>
              <a:t>Toma de Decisiones Bajo Riesgo e Incertidumbre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6400800" cy="838200"/>
          </a:xfrm>
        </p:spPr>
        <p:txBody>
          <a:bodyPr/>
          <a:lstStyle/>
          <a:p>
            <a:pPr algn="l" eaLnBrk="1" hangingPunct="1">
              <a:defRPr/>
            </a:pPr>
            <a:r>
              <a:rPr lang="es-ES_tradnl" dirty="0" smtClean="0"/>
              <a:t>Fabrizio Marcillo </a:t>
            </a:r>
            <a:r>
              <a:rPr lang="es-ES_tradnl" dirty="0" err="1" smtClean="0"/>
              <a:t>Morla</a:t>
            </a:r>
            <a:r>
              <a:rPr lang="es-ES_tradnl" dirty="0" smtClean="0"/>
              <a:t> </a:t>
            </a:r>
            <a:r>
              <a:rPr lang="es-ES_tradnl" dirty="0" err="1" smtClean="0"/>
              <a:t>MBA</a:t>
            </a:r>
            <a:endParaRPr lang="es-ES_tradnl" dirty="0" smtClean="0"/>
          </a:p>
        </p:txBody>
      </p:sp>
      <p:pic>
        <p:nvPicPr>
          <p:cNvPr id="4100" name="Picture 9" descr="Logofimc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2286000"/>
            <a:ext cx="1676400" cy="167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Text Box 10"/>
          <p:cNvSpPr txBox="1">
            <a:spLocks noChangeArrowheads="1"/>
          </p:cNvSpPr>
          <p:nvPr/>
        </p:nvSpPr>
        <p:spPr bwMode="auto">
          <a:xfrm>
            <a:off x="4932363" y="4960938"/>
            <a:ext cx="27114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hlinkClick r:id="rId4"/>
              </a:rPr>
              <a:t>barcillo@gmail.com</a:t>
            </a:r>
            <a:endParaRPr lang="en-US"/>
          </a:p>
          <a:p>
            <a:r>
              <a:rPr lang="en-US"/>
              <a:t>(593-9) 4194239</a:t>
            </a:r>
          </a:p>
          <a:p>
            <a:endParaRPr lang="es-ES"/>
          </a:p>
        </p:txBody>
      </p:sp>
      <p:pic>
        <p:nvPicPr>
          <p:cNvPr id="4102" name="6 Imagen" descr="espol1-300x299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071688"/>
            <a:ext cx="1792288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Título"/>
          <p:cNvSpPr>
            <a:spLocks noGrp="1"/>
          </p:cNvSpPr>
          <p:nvPr>
            <p:ph type="title"/>
          </p:nvPr>
        </p:nvSpPr>
        <p:spPr>
          <a:xfrm>
            <a:off x="1228725" y="0"/>
            <a:ext cx="7772400" cy="1143000"/>
          </a:xfrm>
        </p:spPr>
        <p:txBody>
          <a:bodyPr/>
          <a:lstStyle/>
          <a:p>
            <a:pPr algn="r"/>
            <a:r>
              <a:rPr lang="en-US" smtClean="0"/>
              <a:t>Fabrizio Marcillo Morla</a:t>
            </a:r>
            <a:endParaRPr lang="es-US" smtClean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69988" y="928688"/>
            <a:ext cx="7772400" cy="4114800"/>
          </a:xfrm>
        </p:spPr>
        <p:txBody>
          <a:bodyPr/>
          <a:lstStyle/>
          <a:p>
            <a:pPr algn="r">
              <a:defRPr/>
            </a:pPr>
            <a:r>
              <a:rPr lang="es-EC" dirty="0" smtClean="0"/>
              <a:t>Guayaquil, 1966.</a:t>
            </a:r>
          </a:p>
          <a:p>
            <a:pPr algn="r">
              <a:defRPr/>
            </a:pPr>
            <a:r>
              <a:rPr lang="es-EC" dirty="0" err="1" smtClean="0"/>
              <a:t>BSc.</a:t>
            </a:r>
            <a:r>
              <a:rPr lang="es-EC" dirty="0" smtClean="0"/>
              <a:t> Acuicultura. (ESPOL 1991).</a:t>
            </a:r>
          </a:p>
          <a:p>
            <a:pPr algn="r">
              <a:defRPr/>
            </a:pPr>
            <a:r>
              <a:rPr lang="es-EC" dirty="0" smtClean="0"/>
              <a:t>Magister en Administración de Empresas. (ESPOL, 1996).</a:t>
            </a:r>
          </a:p>
          <a:p>
            <a:pPr algn="r">
              <a:defRPr/>
            </a:pPr>
            <a:r>
              <a:rPr lang="es-EC" dirty="0" smtClean="0"/>
              <a:t>Profesor ESPOL desde el 2001.</a:t>
            </a:r>
          </a:p>
          <a:p>
            <a:pPr algn="r">
              <a:defRPr/>
            </a:pPr>
            <a:r>
              <a:rPr lang="es-EC" dirty="0" smtClean="0"/>
              <a:t>20 años experiencia profesional: </a:t>
            </a:r>
          </a:p>
          <a:p>
            <a:pPr lvl="1" algn="r">
              <a:defRPr/>
            </a:pPr>
            <a:r>
              <a:rPr lang="es-EC" sz="2800" dirty="0" smtClean="0"/>
              <a:t>Producción.</a:t>
            </a:r>
          </a:p>
          <a:p>
            <a:pPr lvl="1" algn="r">
              <a:defRPr/>
            </a:pPr>
            <a:r>
              <a:rPr lang="es-EC" sz="2800" dirty="0" smtClean="0"/>
              <a:t>Administración.</a:t>
            </a:r>
          </a:p>
          <a:p>
            <a:pPr lvl="1" algn="r">
              <a:defRPr/>
            </a:pPr>
            <a:r>
              <a:rPr lang="es-EC" sz="2800" dirty="0" smtClean="0"/>
              <a:t>Finanzas.</a:t>
            </a:r>
          </a:p>
          <a:p>
            <a:pPr lvl="1" algn="r">
              <a:defRPr/>
            </a:pPr>
            <a:r>
              <a:rPr lang="es-EC" sz="2800" dirty="0" smtClean="0"/>
              <a:t>Investigación.</a:t>
            </a:r>
          </a:p>
          <a:p>
            <a:pPr lvl="1" algn="r">
              <a:defRPr/>
            </a:pPr>
            <a:r>
              <a:rPr lang="es-EC" sz="2800" dirty="0" smtClean="0"/>
              <a:t>Consultorías.</a:t>
            </a:r>
          </a:p>
        </p:txBody>
      </p:sp>
      <p:pic>
        <p:nvPicPr>
          <p:cNvPr id="8196" name="Picture 3" descr="Yop por ti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57175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357188" y="5670550"/>
            <a:ext cx="457200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US" dirty="0">
                <a:latin typeface="+mn-lt"/>
                <a:hlinkClick r:id="rId4"/>
              </a:rPr>
              <a:t>Otras Publicaciones del mismo autor en Repositorio ESPOL</a:t>
            </a:r>
            <a:endParaRPr lang="es-US" dirty="0"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2800" smtClean="0"/>
              <a:t>Toma de Decisiones Bajo Riesgo e Incertidumbre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es-EC" sz="2000"/>
              <a:t>Entre decisiones que deben tomar inversionistas: una de las mas difíciles:Elegir entre varias posibles alternativas de inversión. </a:t>
            </a:r>
          </a:p>
          <a:p>
            <a:pPr algn="just">
              <a:defRPr/>
            </a:pPr>
            <a:r>
              <a:rPr lang="es-EC" sz="2000"/>
              <a:t>Esto no es es debido a la estimación de la rentabilidad </a:t>
            </a:r>
            <a:r>
              <a:rPr lang="es-EC" sz="2000" u="sng"/>
              <a:t>una vez adoptadas ciertas suposiciones</a:t>
            </a:r>
            <a:r>
              <a:rPr lang="es-EC" sz="2000"/>
              <a:t>, sino a las dificultad que traen determinar los supuestos que se aceptan respecto al  futuro. </a:t>
            </a:r>
          </a:p>
          <a:p>
            <a:pPr algn="just">
              <a:defRPr/>
            </a:pPr>
            <a:endParaRPr lang="es-EC" sz="2000"/>
          </a:p>
          <a:p>
            <a:pPr algn="just">
              <a:defRPr/>
            </a:pPr>
            <a:r>
              <a:rPr lang="es-EC" sz="2000"/>
              <a:t>Evaluación de proyectos sigue generalmente un método determinista=&gt; Se escoge para los parámetros un conjunto de números, que se consideran como “los más probables”, y que debe de ser considerado en las proyecciones para el análisis.</a:t>
            </a:r>
          </a:p>
          <a:p>
            <a:pPr algn="just">
              <a:defRPr/>
            </a:pPr>
            <a:r>
              <a:rPr lang="es-EC" sz="2000"/>
              <a:t>Las proyecciones e índices  financieros resultantes, representan </a:t>
            </a:r>
            <a:r>
              <a:rPr lang="es-EC" sz="2000" b="1"/>
              <a:t>un resultado posible del proyecto dentro de un sinnúmero de otros resultados posibles.</a:t>
            </a:r>
            <a:endParaRPr lang="es-EC" sz="200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2800" smtClean="0"/>
              <a:t>Toma de Decisiones Bajo Riesgo e Incertidumbre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es-EC" sz="2000"/>
              <a:t>Cada suposición en un proyecto de inversión presenta un cierto grado de incertidumbre</a:t>
            </a:r>
          </a:p>
          <a:p>
            <a:pPr algn="just">
              <a:defRPr/>
            </a:pPr>
            <a:r>
              <a:rPr lang="es-EC" sz="2000"/>
              <a:t>La acumulación de todas las incertidumbres parciales puede llegar a tener proporciones críticas, que luego pueden afectar severamente la rentabilidad de un proyecto. </a:t>
            </a:r>
          </a:p>
          <a:p>
            <a:pPr algn="just">
              <a:defRPr/>
            </a:pPr>
            <a:r>
              <a:rPr lang="es-EC" sz="2000"/>
              <a:t>En cada proyecto existe un riesgo, el cual es preciso evaluar de alguna manera y considerar en el análisis del mismo.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2800" smtClean="0"/>
              <a:t>Toma de Decisiones Bajo Riesgo e Incertidumbre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es-EC" sz="2000" dirty="0"/>
              <a:t>Pleno conocimientos sobre sucesos futuros =&gt;certeza del resultado</a:t>
            </a:r>
          </a:p>
          <a:p>
            <a:pPr lvl="1" algn="just">
              <a:defRPr/>
            </a:pPr>
            <a:r>
              <a:rPr lang="es-EC" sz="1800" dirty="0"/>
              <a:t>Decisiones </a:t>
            </a:r>
            <a:r>
              <a:rPr lang="es-EC" sz="1800" dirty="0" err="1"/>
              <a:t>Determinísticas</a:t>
            </a:r>
            <a:r>
              <a:rPr lang="es-EC" sz="1800" dirty="0"/>
              <a:t>.</a:t>
            </a:r>
          </a:p>
          <a:p>
            <a:pPr lvl="1" algn="just">
              <a:defRPr/>
            </a:pPr>
            <a:r>
              <a:rPr lang="es-EC" sz="1800" dirty="0"/>
              <a:t>Un solo resultado futuro independiente suposiciones  ciertas o falsas.</a:t>
            </a:r>
          </a:p>
          <a:p>
            <a:pPr algn="just">
              <a:defRPr/>
            </a:pPr>
            <a:r>
              <a:rPr lang="es-EC" sz="2000" dirty="0" smtClean="0"/>
              <a:t>Donde </a:t>
            </a:r>
            <a:r>
              <a:rPr lang="es-EC" sz="2000" dirty="0"/>
              <a:t>se prevén varios resultados posibles decisión es incierta. </a:t>
            </a:r>
          </a:p>
          <a:p>
            <a:pPr algn="just">
              <a:defRPr/>
            </a:pPr>
            <a:r>
              <a:rPr lang="es-EC" sz="2000" dirty="0"/>
              <a:t>Conocen todos los resultados posibles con sus correspondientes probabilidades, se conoce el riesgo asociado con la decisión. Este tipo de decisión se conoce como </a:t>
            </a:r>
            <a:r>
              <a:rPr lang="es-EC" sz="2000" b="1" u="sng" dirty="0"/>
              <a:t>decisión bajo riesgo</a:t>
            </a:r>
            <a:r>
              <a:rPr lang="es-EC" sz="2000" dirty="0"/>
              <a:t>.</a:t>
            </a:r>
          </a:p>
          <a:p>
            <a:pPr>
              <a:defRPr/>
            </a:pPr>
            <a:r>
              <a:rPr lang="es-EC" sz="2000" dirty="0" smtClean="0"/>
              <a:t>Resultados </a:t>
            </a:r>
            <a:r>
              <a:rPr lang="es-EC" sz="2000" dirty="0"/>
              <a:t>posibles de un proyecto de inversión son parcialmente conocidos, pero no así su probabilidad de ocurrencia, </a:t>
            </a:r>
            <a:r>
              <a:rPr lang="es-EC" sz="2000" b="1" u="sng" dirty="0" err="1"/>
              <a:t>decision</a:t>
            </a:r>
            <a:r>
              <a:rPr lang="es-EC" sz="2000" b="1" u="sng" dirty="0"/>
              <a:t> bajo incertidumbre</a:t>
            </a:r>
            <a:r>
              <a:rPr lang="es-EC" sz="2000" dirty="0"/>
              <a:t>.</a:t>
            </a:r>
          </a:p>
          <a:p>
            <a:pPr>
              <a:defRPr/>
            </a:pPr>
            <a:endParaRPr lang="es-EC" sz="2000"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2800" smtClean="0"/>
              <a:t>Toma de Decisiones Bajo Riesgo e Incertidumbre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es-EC" sz="2000"/>
              <a:t>Conceptos fundamentales Riesgo son:</a:t>
            </a:r>
          </a:p>
          <a:p>
            <a:pPr lvl="1" algn="just">
              <a:defRPr/>
            </a:pPr>
            <a:r>
              <a:rPr lang="es-EC" sz="1800"/>
              <a:t>Predicción de los sucesos o eventos</a:t>
            </a:r>
          </a:p>
          <a:p>
            <a:pPr lvl="1" algn="just">
              <a:defRPr/>
            </a:pPr>
            <a:r>
              <a:rPr lang="es-EC" sz="1800"/>
              <a:t>Medición del riesgo (Probabilidad)</a:t>
            </a:r>
          </a:p>
          <a:p>
            <a:pPr algn="just">
              <a:defRPr/>
            </a:pPr>
            <a:endParaRPr lang="es-EC" sz="2000"/>
          </a:p>
          <a:p>
            <a:pPr algn="just">
              <a:defRPr/>
            </a:pPr>
            <a:r>
              <a:rPr lang="es-EC" sz="2000"/>
              <a:t>Probabilidades raramente se estiman analíticamente. Casi siempre, el calculo de probabilidades se efectúa a partir de datos reales históricos. </a:t>
            </a:r>
          </a:p>
          <a:p>
            <a:pPr algn="just">
              <a:defRPr/>
            </a:pPr>
            <a:r>
              <a:rPr lang="es-EC" sz="2000"/>
              <a:t>Si se conocen todos los resultados posibles de un proyecto y se dispone de datos históricos sobre los mismos, se pueden estimar las probabilidades de ocurrencia de los eventos a partir de las frecuencias relativas de cada suceso. </a:t>
            </a:r>
          </a:p>
          <a:p>
            <a:pPr algn="just">
              <a:defRPr/>
            </a:pPr>
            <a:r>
              <a:rPr lang="es-EC" sz="2000"/>
              <a:t>En este caso tendremos un suceso bajo riesgo.</a:t>
            </a:r>
          </a:p>
          <a:p>
            <a:pPr algn="just">
              <a:defRPr/>
            </a:pPr>
            <a:endParaRPr lang="es-EC" sz="200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2800" smtClean="0"/>
              <a:t>Toma de Decisiones Bajo Riesgo e Incertidumbre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C" sz="2000"/>
              <a:t>Incertidumbre =&gt; falta de información relacionada con el proyecto</a:t>
            </a:r>
          </a:p>
          <a:p>
            <a:pPr lvl="1">
              <a:defRPr/>
            </a:pPr>
            <a:r>
              <a:rPr lang="es-EC" sz="1800"/>
              <a:t> Información disponible no permite predecir todos los resultados posibles, ni estimar sus riesgos asociados.</a:t>
            </a:r>
          </a:p>
          <a:p>
            <a:pPr>
              <a:defRPr/>
            </a:pPr>
            <a:r>
              <a:rPr lang="es-EC" sz="2000"/>
              <a:t>Al Contraro del riesgo: incertidumbre no puede incorporarse con facilidad en la toma de decisiones de inversión. </a:t>
            </a:r>
          </a:p>
          <a:p>
            <a:pPr>
              <a:defRPr/>
            </a:pPr>
            <a:r>
              <a:rPr lang="es-EC" sz="2000"/>
              <a:t>Incertidumbre convierte el problema en una decisión </a:t>
            </a:r>
            <a:r>
              <a:rPr lang="es-EC" sz="2000" b="1"/>
              <a:t>bajo “riesgo subjetivo”</a:t>
            </a:r>
            <a:r>
              <a:rPr lang="es-EC" sz="2000"/>
              <a:t>, pues el analista se ve obligado a asignar </a:t>
            </a:r>
            <a:r>
              <a:rPr lang="es-EC" sz="2000" u="sng"/>
              <a:t>subjetivamente</a:t>
            </a:r>
            <a:r>
              <a:rPr lang="es-EC" sz="2000"/>
              <a:t> a cada evento una probabilidad de ocurrencia.</a:t>
            </a:r>
          </a:p>
          <a:p>
            <a:pPr>
              <a:defRPr/>
            </a:pPr>
            <a:endParaRPr lang="es-EC" sz="200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2800" smtClean="0"/>
              <a:t>Análisis de Sensibilidad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es-EC" sz="2000"/>
              <a:t>Análisis de un proyecto resulta más valioso si se efectúa un análisis de sensibilidad de las variables importantes.</a:t>
            </a:r>
          </a:p>
          <a:p>
            <a:pPr algn="just">
              <a:defRPr/>
            </a:pPr>
            <a:r>
              <a:rPr lang="es-EC" sz="2000"/>
              <a:t>Es un estudio para determinar como se puede alterar la decisión económica si varían ciertos factores.</a:t>
            </a:r>
          </a:p>
          <a:p>
            <a:pPr algn="just">
              <a:defRPr/>
            </a:pPr>
            <a:r>
              <a:rPr lang="es-EC" sz="2000"/>
              <a:t>Método Determinístico requiere de análisis de sensibilidad para probar distintas alternativas y determinar como afectaría al resultado un cambio en variables claves. </a:t>
            </a:r>
          </a:p>
          <a:p>
            <a:pPr algn="just">
              <a:defRPr/>
            </a:pPr>
            <a:r>
              <a:rPr lang="es-EC" sz="2000"/>
              <a:t>Tiene como objeto modificar los supuestos relativos a variables claves y observar como cambian el VAN y la TIR del proyecto, y de esta forma juzgar el grado de riesgo del mismo bajo distintos supuestos</a:t>
            </a:r>
          </a:p>
          <a:p>
            <a:pPr algn="just">
              <a:defRPr/>
            </a:pPr>
            <a:r>
              <a:rPr lang="es-EC" sz="2000"/>
              <a:t>Podemos evaluar puntos fuertes y débiles de un proyecto.</a:t>
            </a:r>
            <a:endParaRPr lang="es-EC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2800" smtClean="0"/>
              <a:t>Probabilidad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es-ES" sz="2000"/>
              <a:t>Eventos comunes o improbables: probabilidad de ocurrencia son grandes o pequeñas, respectivamente.</a:t>
            </a:r>
          </a:p>
          <a:p>
            <a:pPr algn="just">
              <a:defRPr/>
            </a:pPr>
            <a:r>
              <a:rPr lang="es-ES" sz="2000"/>
              <a:t>Sin darnos cuenta, nosotros calculamos "al ojo" la probabilidad de todas los sucesos que nos rodean; así, determinamos que tan "común" o "raras" son ciertos acontecimientos.</a:t>
            </a:r>
          </a:p>
          <a:p>
            <a:pPr algn="just">
              <a:defRPr/>
            </a:pPr>
            <a:r>
              <a:rPr lang="es-ES" sz="2000"/>
              <a:t>El problema de este método al "ojímetro" es que carecemos de un término preciso para describir la probabilidad.</a:t>
            </a:r>
          </a:p>
          <a:p>
            <a:pPr algn="just">
              <a:defRPr/>
            </a:pPr>
            <a:r>
              <a:rPr lang="es-ES" sz="2000"/>
              <a:t>Estadísticos reemplazan las palabras imprecisas por un número que va de 0 a 1, que indica precisamente que tan probable o improbable es el evento.</a:t>
            </a:r>
            <a:endParaRPr lang="es-EC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2800" smtClean="0"/>
              <a:t>Probabilidad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es-ES" sz="2000" dirty="0"/>
              <a:t>Haciendo inferencias a partir de muestras sobre el </a:t>
            </a:r>
            <a:r>
              <a:rPr lang="es-ES" sz="2000" dirty="0" err="1"/>
              <a:t>todod</a:t>
            </a:r>
            <a:r>
              <a:rPr lang="es-ES" sz="2000" dirty="0"/>
              <a:t> no podemos esperar llegar siempre a resultados correctos, pero la estadística nos ofrece procedimientos que nos permiten saber cuántas veces acertamos "en promedio". Tales enunciados se conocen como enunciados probabilísticos.</a:t>
            </a:r>
          </a:p>
          <a:p>
            <a:pPr algn="just">
              <a:defRPr/>
            </a:pPr>
            <a:r>
              <a:rPr lang="es-ES" sz="2000" dirty="0"/>
              <a:t>Matemáticamente, si un evento puede ocurrir de </a:t>
            </a:r>
            <a:r>
              <a:rPr lang="es-ES" sz="2000" b="1" dirty="0"/>
              <a:t>N</a:t>
            </a:r>
            <a:r>
              <a:rPr lang="es-ES" sz="2000" dirty="0"/>
              <a:t> maneras mutuamente exclusivas e igualmente posibles, y si </a:t>
            </a:r>
            <a:r>
              <a:rPr lang="es-ES" sz="2000" b="1" dirty="0"/>
              <a:t>n</a:t>
            </a:r>
            <a:r>
              <a:rPr lang="es-ES" sz="2000" dirty="0"/>
              <a:t> de ellas tienen una característica </a:t>
            </a:r>
            <a:r>
              <a:rPr lang="es-ES" sz="2000" b="1" dirty="0"/>
              <a:t>E</a:t>
            </a:r>
            <a:r>
              <a:rPr lang="es-ES" sz="2000" dirty="0"/>
              <a:t>, entonces, la posibilidad de ocurrencia de E es la fracción </a:t>
            </a:r>
            <a:r>
              <a:rPr lang="es-ES" sz="2000" b="1" dirty="0"/>
              <a:t>n/N</a:t>
            </a:r>
            <a:r>
              <a:rPr lang="es-ES" sz="2000" dirty="0"/>
              <a:t> y se indica por: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es-ES" sz="2000" dirty="0"/>
              <a:t>	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429000" y="5029200"/>
          <a:ext cx="1828800" cy="1155700"/>
        </p:xfrm>
        <a:graphic>
          <a:graphicData uri="http://schemas.openxmlformats.org/presentationml/2006/ole">
            <p:oleObj spid="_x0000_s1026" name="Equation" r:id="rId3" imgW="622080" imgH="393480" progId="Equation.3">
              <p:embed/>
            </p:oleObj>
          </a:graphicData>
        </a:graphic>
      </p:graphicFrame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2800" smtClean="0"/>
              <a:t>Probabilidad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es-ES" sz="2000"/>
              <a:t>Para sucesos en los cuales el tamaño de el espacio muestreal nos sea desconocido o infinito, cuando no podemos saber la cantidad total de éxitos o cuando todas las maneras en que pueda ocurrir el suceso no sean igualmente "posibles", recurriremos al muestreo</a:t>
            </a:r>
          </a:p>
          <a:p>
            <a:pPr algn="just">
              <a:defRPr/>
            </a:pPr>
            <a:r>
              <a:rPr lang="es-ES" sz="2000"/>
              <a:t>Definimos probabilidad como "la proporción de veces que eventos de la misma clase ocurren al repetir muchas veces el experimento”.</a:t>
            </a:r>
          </a:p>
          <a:p>
            <a:pPr algn="just">
              <a:defRPr/>
            </a:pPr>
            <a:endParaRPr lang="es-ES" sz="2000"/>
          </a:p>
          <a:p>
            <a:pPr algn="just">
              <a:defRPr/>
            </a:pPr>
            <a:r>
              <a:rPr lang="es-ES" sz="2000"/>
              <a:t>Debemos de tomar en cuenta de que si algo es “poco probable” de que ocurra no significa que no va a ocurrir.</a:t>
            </a:r>
          </a:p>
          <a:p>
            <a:pPr algn="just">
              <a:defRPr/>
            </a:pPr>
            <a:endParaRPr lang="es-EC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2800" smtClean="0"/>
              <a:t>Simulación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es-EC" sz="2000"/>
              <a:t>Análisis de sensibilidad: Variación en </a:t>
            </a:r>
            <a:r>
              <a:rPr lang="es-EC" sz="2000" b="1"/>
              <a:t>1</a:t>
            </a:r>
            <a:r>
              <a:rPr lang="es-EC" sz="2000"/>
              <a:t> variable a la vez.</a:t>
            </a:r>
          </a:p>
          <a:p>
            <a:pPr lvl="1" algn="just">
              <a:defRPr/>
            </a:pPr>
            <a:r>
              <a:rPr lang="es-EC" sz="1800"/>
              <a:t>Número limitado de combinaciones posibles de variables. </a:t>
            </a:r>
          </a:p>
          <a:p>
            <a:pPr algn="just">
              <a:defRPr/>
            </a:pPr>
            <a:r>
              <a:rPr lang="es-EC" sz="2000"/>
              <a:t>Simulación es una herramienta para considerar todas las combinaciones posibles.</a:t>
            </a:r>
          </a:p>
          <a:p>
            <a:pPr algn="just">
              <a:defRPr/>
            </a:pPr>
            <a:r>
              <a:rPr lang="es-EC" sz="2000"/>
              <a:t>Es la reproducción de situaciones reales mediante el uso de modelos: </a:t>
            </a:r>
          </a:p>
          <a:p>
            <a:pPr lvl="1" algn="just">
              <a:defRPr/>
            </a:pPr>
            <a:r>
              <a:rPr lang="es-EC" sz="1800"/>
              <a:t>representaciones simplificadas de un proceso real</a:t>
            </a:r>
          </a:p>
          <a:p>
            <a:pPr lvl="1" algn="just">
              <a:defRPr/>
            </a:pPr>
            <a:r>
              <a:rPr lang="es-EC" sz="1800"/>
              <a:t>reflejan relaciones existentes entre las variables que intervienen. </a:t>
            </a:r>
          </a:p>
          <a:p>
            <a:pPr algn="just">
              <a:defRPr/>
            </a:pPr>
            <a:endParaRPr lang="es-EC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2800" smtClean="0"/>
              <a:t>Simulación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es-EC" sz="2000"/>
              <a:t>En la puesta en práctica de un proceso de simulación se pueden distinguir los siguientes pasos:</a:t>
            </a:r>
          </a:p>
          <a:p>
            <a:pPr algn="just">
              <a:defRPr/>
            </a:pPr>
            <a:endParaRPr lang="es-EC" sz="2000"/>
          </a:p>
          <a:p>
            <a:pPr algn="just">
              <a:defRPr/>
            </a:pPr>
            <a:r>
              <a:rPr lang="es-EC" sz="2000" b="1"/>
              <a:t>Modelo del Proyecto</a:t>
            </a:r>
          </a:p>
          <a:p>
            <a:pPr algn="just">
              <a:defRPr/>
            </a:pPr>
            <a:endParaRPr lang="es-EC" sz="2000" b="1"/>
          </a:p>
          <a:p>
            <a:pPr algn="just">
              <a:defRPr/>
            </a:pPr>
            <a:r>
              <a:rPr lang="es-EC" sz="2000" b="1"/>
              <a:t>Especificación de Probabilidades</a:t>
            </a:r>
          </a:p>
          <a:p>
            <a:pPr algn="just">
              <a:defRPr/>
            </a:pPr>
            <a:endParaRPr lang="es-EC" sz="2000" b="1"/>
          </a:p>
          <a:p>
            <a:pPr algn="just">
              <a:defRPr/>
            </a:pPr>
            <a:r>
              <a:rPr lang="es-EC" sz="2000" b="1"/>
              <a:t>Simulación de los Flujos de Caja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2800" smtClean="0"/>
              <a:t>Simulación.-</a:t>
            </a:r>
            <a:br>
              <a:rPr lang="es-ES_tradnl" sz="2800" smtClean="0"/>
            </a:br>
            <a:r>
              <a:rPr lang="es-ES_tradnl" sz="2800" smtClean="0"/>
              <a:t>Modelo del Proyecto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es-EC" sz="2000"/>
              <a:t>Primer paso de cualquier simulación</a:t>
            </a:r>
          </a:p>
          <a:p>
            <a:pPr algn="just">
              <a:defRPr/>
            </a:pPr>
            <a:r>
              <a:rPr lang="es-EC" sz="2000"/>
              <a:t>Es necesario precisar un modelo del proyecto para uso en la computadora</a:t>
            </a:r>
          </a:p>
          <a:p>
            <a:pPr algn="just">
              <a:defRPr/>
            </a:pPr>
            <a:r>
              <a:rPr lang="es-EC" sz="2000"/>
              <a:t>Implica conocer </a:t>
            </a:r>
          </a:p>
          <a:p>
            <a:pPr lvl="1" algn="just">
              <a:defRPr/>
            </a:pPr>
            <a:r>
              <a:rPr lang="es-EC" sz="1800"/>
              <a:t>variables que intervienen en el proceso</a:t>
            </a:r>
          </a:p>
          <a:p>
            <a:pPr lvl="1" algn="just">
              <a:defRPr/>
            </a:pPr>
            <a:r>
              <a:rPr lang="es-EC" sz="1800"/>
              <a:t>Interrelaciones entre ellas</a:t>
            </a:r>
          </a:p>
          <a:p>
            <a:pPr algn="just">
              <a:defRPr/>
            </a:pPr>
            <a:r>
              <a:rPr lang="es-EC" sz="2000"/>
              <a:t>Convertir Variablesen ecuaciones matemáticas. </a:t>
            </a:r>
          </a:p>
          <a:p>
            <a:pPr algn="just">
              <a:defRPr/>
            </a:pPr>
            <a:r>
              <a:rPr lang="es-EC" sz="2000"/>
              <a:t>Decidir sobre cuales son las variables que escogeremos para la simulación.</a:t>
            </a:r>
          </a:p>
          <a:p>
            <a:pPr>
              <a:defRPr/>
            </a:pPr>
            <a:endParaRPr lang="es-EC" sz="2000"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2800" smtClean="0"/>
              <a:t>Simulación.-</a:t>
            </a:r>
            <a:br>
              <a:rPr lang="es-ES_tradnl" sz="2800" smtClean="0"/>
            </a:br>
            <a:r>
              <a:rPr lang="es-ES_tradnl" sz="2800" smtClean="0"/>
              <a:t>Especificación de Probabilidades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C" sz="2000"/>
              <a:t>Paso más difícil de esta técnica. </a:t>
            </a:r>
          </a:p>
          <a:p>
            <a:pPr>
              <a:defRPr/>
            </a:pPr>
            <a:r>
              <a:rPr lang="es-EC" sz="2000"/>
              <a:t>Determinar las distribuciones de probabilidad que más se apeguen a las esperanzas de ocurrencia de nuestra variable. </a:t>
            </a:r>
          </a:p>
          <a:p>
            <a:pPr>
              <a:defRPr/>
            </a:pPr>
            <a:r>
              <a:rPr lang="es-EC" sz="2000"/>
              <a:t>Podemos utilizar información histórica sobre la variable en cuestión.</a:t>
            </a:r>
          </a:p>
          <a:p>
            <a:pPr>
              <a:defRPr/>
            </a:pPr>
            <a:r>
              <a:rPr lang="es-EC" sz="2000"/>
              <a:t>Debemos de recordar que no siempre lo que ha ocurrido en el pasado sucederá en el futuro de la misma forma.</a:t>
            </a:r>
          </a:p>
          <a:p>
            <a:pPr>
              <a:defRPr/>
            </a:pPr>
            <a:r>
              <a:rPr lang="es-EC" sz="2000"/>
              <a:t>Es  el paso más crítico, y todo el modelo  depende  de esto.</a:t>
            </a:r>
            <a:endParaRPr lang="es-EC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2800" smtClean="0"/>
              <a:t>Simulación.-</a:t>
            </a:r>
            <a:br>
              <a:rPr lang="es-ES_tradnl" sz="2800" smtClean="0"/>
            </a:br>
            <a:r>
              <a:rPr lang="es-ES_tradnl" sz="2800" smtClean="0"/>
              <a:t>Simulación de los Flujos  de Caja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C" sz="2000"/>
              <a:t>Realizar un muestreo repetido de las variables críticas, tomando como base sus probabilidades de ocurrencia</a:t>
            </a:r>
          </a:p>
          <a:p>
            <a:pPr>
              <a:defRPr/>
            </a:pPr>
            <a:r>
              <a:rPr lang="es-EC" sz="2000"/>
              <a:t>Recalcular el modelo y estimar los resultados financieros (VAN y/o TIR) correspondientes a cada combinación de valores de las diferentes variables obtenidas en cada muestra. </a:t>
            </a:r>
          </a:p>
          <a:p>
            <a:pPr>
              <a:defRPr/>
            </a:pPr>
            <a:r>
              <a:rPr lang="es-EC" sz="2000"/>
              <a:t>Con Reesultados Obtenidos elaborar tabla de frecuencias relativas de  los valores del VAN y/o TIR: la cual nos representará la </a:t>
            </a:r>
            <a:r>
              <a:rPr lang="es-EC" sz="2000" b="1"/>
              <a:t>probabilidad de ocurrencia de los mismos.</a:t>
            </a:r>
          </a:p>
          <a:p>
            <a:pPr>
              <a:defRPr/>
            </a:pPr>
            <a:r>
              <a:rPr lang="es-EC" sz="2000"/>
              <a:t>Varios Programas de software para realizar simulaciones  de forma sencilla.</a:t>
            </a:r>
            <a:endParaRPr lang="es-EC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Azure">
  <a:themeElements>
    <a:clrScheme name="Azure 1">
      <a:dk1>
        <a:srgbClr val="000000"/>
      </a:dk1>
      <a:lt1>
        <a:srgbClr val="FFFFFF"/>
      </a:lt1>
      <a:dk2>
        <a:srgbClr val="3333FF"/>
      </a:dk2>
      <a:lt2>
        <a:srgbClr val="00FFFF"/>
      </a:lt2>
      <a:accent1>
        <a:srgbClr val="00CCCC"/>
      </a:accent1>
      <a:accent2>
        <a:srgbClr val="6666FF"/>
      </a:accent2>
      <a:accent3>
        <a:srgbClr val="ADADFF"/>
      </a:accent3>
      <a:accent4>
        <a:srgbClr val="DADADA"/>
      </a:accent4>
      <a:accent5>
        <a:srgbClr val="AAE2E2"/>
      </a:accent5>
      <a:accent6>
        <a:srgbClr val="5C5CE7"/>
      </a:accent6>
      <a:hlink>
        <a:srgbClr val="CCCCFF"/>
      </a:hlink>
      <a:folHlink>
        <a:srgbClr val="CC99FF"/>
      </a:folHlink>
    </a:clrScheme>
    <a:fontScheme name="Azur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zure 1">
        <a:dk1>
          <a:srgbClr val="000000"/>
        </a:dk1>
        <a:lt1>
          <a:srgbClr val="FFFFFF"/>
        </a:lt1>
        <a:dk2>
          <a:srgbClr val="3333FF"/>
        </a:dk2>
        <a:lt2>
          <a:srgbClr val="00FFFF"/>
        </a:lt2>
        <a:accent1>
          <a:srgbClr val="00CCCC"/>
        </a:accent1>
        <a:accent2>
          <a:srgbClr val="6666FF"/>
        </a:accent2>
        <a:accent3>
          <a:srgbClr val="ADADFF"/>
        </a:accent3>
        <a:accent4>
          <a:srgbClr val="DADADA"/>
        </a:accent4>
        <a:accent5>
          <a:srgbClr val="AAE2E2"/>
        </a:accent5>
        <a:accent6>
          <a:srgbClr val="5C5CE7"/>
        </a:accent6>
        <a:hlink>
          <a:srgbClr val="CCCC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zure 2">
        <a:dk1>
          <a:srgbClr val="000000"/>
        </a:dk1>
        <a:lt1>
          <a:srgbClr val="CCECFF"/>
        </a:lt1>
        <a:dk2>
          <a:srgbClr val="330099"/>
        </a:dk2>
        <a:lt2>
          <a:srgbClr val="0099CC"/>
        </a:lt2>
        <a:accent1>
          <a:srgbClr val="009999"/>
        </a:accent1>
        <a:accent2>
          <a:srgbClr val="FF99CC"/>
        </a:accent2>
        <a:accent3>
          <a:srgbClr val="E2F4FF"/>
        </a:accent3>
        <a:accent4>
          <a:srgbClr val="000000"/>
        </a:accent4>
        <a:accent5>
          <a:srgbClr val="AACACA"/>
        </a:accent5>
        <a:accent6>
          <a:srgbClr val="E78AB9"/>
        </a:accent6>
        <a:hlink>
          <a:srgbClr val="6600CC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zure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C:\Archivos de programa\Microsoft Office\Templates\Presentation Designs\Azure.pot</Template>
  <TotalTime>3396</TotalTime>
  <Words>1209</Words>
  <Application>Microsoft Office PowerPoint</Application>
  <PresentationFormat>Presentación en pantalla (4:3)</PresentationFormat>
  <Paragraphs>102</Paragraphs>
  <Slides>16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Times New Roman</vt:lpstr>
      <vt:lpstr>Arial</vt:lpstr>
      <vt:lpstr>Wingdings</vt:lpstr>
      <vt:lpstr>Azure</vt:lpstr>
      <vt:lpstr>Microsoft Equation 3.0</vt:lpstr>
      <vt:lpstr>Diplomado de  Gerencia en Acuicultura Toma de Decisiones Bajo Riesgo e Incertidumbre</vt:lpstr>
      <vt:lpstr>Fabrizio Marcillo Morla</vt:lpstr>
      <vt:lpstr>Toma de Decisiones Bajo Riesgo e Incertidumbre</vt:lpstr>
      <vt:lpstr>Toma de Decisiones Bajo Riesgo e Incertidumbre</vt:lpstr>
      <vt:lpstr>Toma de Decisiones Bajo Riesgo e Incertidumbre</vt:lpstr>
      <vt:lpstr>Toma de Decisiones Bajo Riesgo e Incertidumbre</vt:lpstr>
      <vt:lpstr>Toma de Decisiones Bajo Riesgo e Incertidumbre</vt:lpstr>
      <vt:lpstr>Análisis de Sensibilidad</vt:lpstr>
      <vt:lpstr>Probabilidad</vt:lpstr>
      <vt:lpstr>Probabilidad</vt:lpstr>
      <vt:lpstr>Probabilidad</vt:lpstr>
      <vt:lpstr>Simulación</vt:lpstr>
      <vt:lpstr>Simulación</vt:lpstr>
      <vt:lpstr>Simulación.- Modelo del Proyecto</vt:lpstr>
      <vt:lpstr>Simulación.- Especificación de Probabilidades</vt:lpstr>
      <vt:lpstr>Simulación.- Simulación de los Flujos  de Caja</vt:lpstr>
    </vt:vector>
  </TitlesOfParts>
  <Company>Barcillo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Barcillo Barzinister</dc:creator>
  <cp:lastModifiedBy>Administrador</cp:lastModifiedBy>
  <cp:revision>546</cp:revision>
  <cp:lastPrinted>1601-01-01T00:00:00Z</cp:lastPrinted>
  <dcterms:created xsi:type="dcterms:W3CDTF">2002-07-19T11:47:45Z</dcterms:created>
  <dcterms:modified xsi:type="dcterms:W3CDTF">2010-02-01T16:05:33Z</dcterms:modified>
</cp:coreProperties>
</file>