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74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58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C"/>
  <c:style val="18"/>
  <c:chart>
    <c:autoTitleDeleted val="1"/>
    <c:view3D>
      <c:rotX val="75"/>
      <c:perspective val="30"/>
    </c:view3D>
    <c:plotArea>
      <c:layout>
        <c:manualLayout>
          <c:layoutTarget val="inner"/>
          <c:xMode val="edge"/>
          <c:yMode val="edge"/>
          <c:x val="0.27119513154066854"/>
          <c:y val="0.35022486122740887"/>
          <c:w val="0.5445660734261436"/>
          <c:h val="0.50748701171445365"/>
        </c:manualLayout>
      </c:layout>
      <c:pie3DChart>
        <c:varyColors val="1"/>
        <c:ser>
          <c:idx val="0"/>
          <c:order val="0"/>
          <c:tx>
            <c:strRef>
              <c:f>Hoja1!$D$4:$D$5</c:f>
              <c:strCache>
                <c:ptCount val="1"/>
                <c:pt idx="0">
                  <c:v>TABLA DE RESULTADOS PORCENTAJES</c:v>
                </c:pt>
              </c:strCache>
            </c:strRef>
          </c:tx>
          <c:explosion val="28"/>
          <c:dLbls>
            <c:showPercent val="1"/>
          </c:dLbls>
          <c:cat>
            <c:strRef>
              <c:f>Hoja1!$C$6:$C$10</c:f>
              <c:strCache>
                <c:ptCount val="5"/>
                <c:pt idx="0">
                  <c:v>Mala</c:v>
                </c:pt>
                <c:pt idx="1">
                  <c:v>Regular</c:v>
                </c:pt>
                <c:pt idx="2">
                  <c:v>Buena</c:v>
                </c:pt>
                <c:pt idx="3">
                  <c:v>Muy Buena</c:v>
                </c:pt>
                <c:pt idx="4">
                  <c:v>Excelente</c:v>
                </c:pt>
              </c:strCache>
            </c:strRef>
          </c:cat>
          <c:val>
            <c:numRef>
              <c:f>Hoja1!$D$6:$D$10</c:f>
              <c:numCache>
                <c:formatCode>0%</c:formatCode>
                <c:ptCount val="5"/>
                <c:pt idx="0">
                  <c:v>0</c:v>
                </c:pt>
                <c:pt idx="1">
                  <c:v>0.04</c:v>
                </c:pt>
                <c:pt idx="2">
                  <c:v>0.2</c:v>
                </c:pt>
                <c:pt idx="3">
                  <c:v>0.53</c:v>
                </c:pt>
                <c:pt idx="4">
                  <c:v>0.23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>
        <c:manualLayout>
          <c:xMode val="edge"/>
          <c:yMode val="edge"/>
          <c:x val="0.25029913588376851"/>
          <c:y val="0.19393803654281272"/>
          <c:w val="0.61727572112136697"/>
          <c:h val="0.11558528819650352"/>
        </c:manualLayout>
      </c:layout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36B6C-4D3F-4214-B420-62BD9EE3AD86}" type="datetimeFigureOut">
              <a:rPr lang="es-MX" smtClean="0"/>
              <a:pPr/>
              <a:t>16/09/2009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021FB8-E893-4DCD-B08D-43C18A20474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21FB8-E893-4DCD-B08D-43C18A204745}" type="slidenum">
              <a:rPr lang="es-MX" smtClean="0"/>
              <a:pPr/>
              <a:t>1</a:t>
            </a:fld>
            <a:endParaRPr 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21FB8-E893-4DCD-B08D-43C18A204745}" type="slidenum">
              <a:rPr lang="es-MX" smtClean="0"/>
              <a:pPr/>
              <a:t>2</a:t>
            </a:fld>
            <a:endParaRPr lang="es-MX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21FB8-E893-4DCD-B08D-43C18A204745}" type="slidenum">
              <a:rPr lang="es-MX" smtClean="0"/>
              <a:pPr/>
              <a:t>3</a:t>
            </a:fld>
            <a:endParaRPr lang="es-MX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21FB8-E893-4DCD-B08D-43C18A204745}" type="slidenum">
              <a:rPr lang="es-MX" smtClean="0"/>
              <a:pPr/>
              <a:t>4</a:t>
            </a:fld>
            <a:endParaRPr lang="es-MX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21FB8-E893-4DCD-B08D-43C18A204745}" type="slidenum">
              <a:rPr lang="es-MX" smtClean="0"/>
              <a:pPr/>
              <a:t>5</a:t>
            </a:fld>
            <a:endParaRPr lang="es-MX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21FB8-E893-4DCD-B08D-43C18A204745}" type="slidenum">
              <a:rPr lang="es-MX" smtClean="0"/>
              <a:pPr/>
              <a:t>6</a:t>
            </a:fld>
            <a:endParaRPr lang="es-MX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21FB8-E893-4DCD-B08D-43C18A204745}" type="slidenum">
              <a:rPr lang="es-MX" smtClean="0"/>
              <a:pPr/>
              <a:t>7</a:t>
            </a:fld>
            <a:endParaRPr lang="es-MX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21FB8-E893-4DCD-B08D-43C18A204745}" type="slidenum">
              <a:rPr lang="es-MX" smtClean="0"/>
              <a:pPr/>
              <a:t>8</a:t>
            </a:fld>
            <a:endParaRPr lang="es-MX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21FB8-E893-4DCD-B08D-43C18A204745}" type="slidenum">
              <a:rPr lang="es-MX" smtClean="0"/>
              <a:pPr/>
              <a:t>9</a:t>
            </a:fld>
            <a:endParaRPr lang="es-MX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21FB8-E893-4DCD-B08D-43C18A204745}" type="slidenum">
              <a:rPr lang="es-MX" smtClean="0"/>
              <a:pPr/>
              <a:t>10</a:t>
            </a:fld>
            <a:endParaRPr lang="es-MX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21FB8-E893-4DCD-B08D-43C18A204745}" type="slidenum">
              <a:rPr lang="es-MX" smtClean="0"/>
              <a:pPr/>
              <a:t>12</a:t>
            </a:fld>
            <a:endParaRPr lang="es-MX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21FB8-E893-4DCD-B08D-43C18A204745}" type="slidenum">
              <a:rPr lang="es-MX" smtClean="0"/>
              <a:pPr/>
              <a:t>13</a:t>
            </a:fld>
            <a:endParaRPr lang="es-MX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21FB8-E893-4DCD-B08D-43C18A204745}" type="slidenum">
              <a:rPr lang="es-MX" smtClean="0"/>
              <a:pPr/>
              <a:t>14</a:t>
            </a:fld>
            <a:endParaRPr lang="es-MX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21FB8-E893-4DCD-B08D-43C18A204745}" type="slidenum">
              <a:rPr lang="es-MX" smtClean="0"/>
              <a:pPr/>
              <a:t>15</a:t>
            </a:fld>
            <a:endParaRPr lang="es-MX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21FB8-E893-4DCD-B08D-43C18A204745}" type="slidenum">
              <a:rPr lang="es-MX" smtClean="0"/>
              <a:pPr/>
              <a:t>16</a:t>
            </a:fld>
            <a:endParaRPr lang="es-MX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21FB8-E893-4DCD-B08D-43C18A204745}" type="slidenum">
              <a:rPr lang="es-MX" smtClean="0"/>
              <a:pPr/>
              <a:t>17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6F4C-33CF-4CE9-9D4D-33CC99952C61}" type="datetimeFigureOut">
              <a:rPr lang="es-MX" smtClean="0"/>
              <a:pPr/>
              <a:t>16/09/2009</a:t>
            </a:fld>
            <a:endParaRPr lang="es-MX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12D93-948A-4F14-9E43-80B365142F2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6F4C-33CF-4CE9-9D4D-33CC99952C61}" type="datetimeFigureOut">
              <a:rPr lang="es-MX" smtClean="0"/>
              <a:pPr/>
              <a:t>16/09/2009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12D93-948A-4F14-9E43-80B365142F2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6F4C-33CF-4CE9-9D4D-33CC99952C61}" type="datetimeFigureOut">
              <a:rPr lang="es-MX" smtClean="0"/>
              <a:pPr/>
              <a:t>16/09/2009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12D93-948A-4F14-9E43-80B365142F2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6F4C-33CF-4CE9-9D4D-33CC99952C61}" type="datetimeFigureOut">
              <a:rPr lang="es-MX" smtClean="0"/>
              <a:pPr/>
              <a:t>16/09/2009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12D93-948A-4F14-9E43-80B365142F2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6F4C-33CF-4CE9-9D4D-33CC99952C61}" type="datetimeFigureOut">
              <a:rPr lang="es-MX" smtClean="0"/>
              <a:pPr/>
              <a:t>16/09/2009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12D93-948A-4F14-9E43-80B365142F2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6F4C-33CF-4CE9-9D4D-33CC99952C61}" type="datetimeFigureOut">
              <a:rPr lang="es-MX" smtClean="0"/>
              <a:pPr/>
              <a:t>16/09/2009</a:t>
            </a:fld>
            <a:endParaRPr lang="es-MX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312D93-948A-4F14-9E43-80B365142F25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6F4C-33CF-4CE9-9D4D-33CC99952C61}" type="datetimeFigureOut">
              <a:rPr lang="es-MX" smtClean="0"/>
              <a:pPr/>
              <a:t>16/09/2009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12D93-948A-4F14-9E43-80B365142F2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6F4C-33CF-4CE9-9D4D-33CC99952C61}" type="datetimeFigureOut">
              <a:rPr lang="es-MX" smtClean="0"/>
              <a:pPr/>
              <a:t>16/09/2009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F1312D93-948A-4F14-9E43-80B365142F2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94966F4C-33CF-4CE9-9D4D-33CC99952C61}" type="datetimeFigureOut">
              <a:rPr lang="es-MX" smtClean="0"/>
              <a:pPr/>
              <a:t>16/09/2009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12D93-948A-4F14-9E43-80B365142F2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6F4C-33CF-4CE9-9D4D-33CC99952C61}" type="datetimeFigureOut">
              <a:rPr lang="es-MX" smtClean="0"/>
              <a:pPr/>
              <a:t>16/09/2009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12D93-948A-4F14-9E43-80B365142F2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6F4C-33CF-4CE9-9D4D-33CC99952C61}" type="datetimeFigureOut">
              <a:rPr lang="es-MX" smtClean="0"/>
              <a:pPr/>
              <a:t>16/09/2009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12D93-948A-4F14-9E43-80B365142F2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4966F4C-33CF-4CE9-9D4D-33CC99952C61}" type="datetimeFigureOut">
              <a:rPr lang="es-MX" smtClean="0"/>
              <a:pPr/>
              <a:t>16/09/2009</a:t>
            </a:fld>
            <a:endParaRPr lang="es-MX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F1312D93-948A-4F14-9E43-80B365142F25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8.png"/><Relationship Id="rId2" Type="http://schemas.openxmlformats.org/officeDocument/2006/relationships/audio" Target="file:///C:\Users\Jorge\Documents\MATLAB\solo%20ruido.wav" TargetMode="External"/><Relationship Id="rId1" Type="http://schemas.openxmlformats.org/officeDocument/2006/relationships/audio" Target="file:///C:\Users\Jorge\Documents\MATLAB\solo%20voz.wav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Users\Jorge\Documents\MATLAB\mezcla%20menos3.wav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0.png"/><Relationship Id="rId2" Type="http://schemas.openxmlformats.org/officeDocument/2006/relationships/audio" Target="file:///C:\Users\Jorge\Documents\MATLAB\voz%20filtrada.wav" TargetMode="External"/><Relationship Id="rId1" Type="http://schemas.openxmlformats.org/officeDocument/2006/relationships/audio" Target="file:///C:\Users\Jorge\Documents\MATLAB\mezcla%20menos3.wav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MX" b="1" dirty="0" smtClean="0">
                <a:latin typeface="+mn-lt"/>
              </a:rPr>
              <a:t>RESTAURACIÓN DE VOZ </a:t>
            </a:r>
            <a:r>
              <a:rPr lang="es-MX" b="1" dirty="0" smtClean="0">
                <a:latin typeface="+mn-lt"/>
                <a:cs typeface="Arial" pitchFamily="34" charset="0"/>
              </a:rPr>
              <a:t>DETERIORADA</a:t>
            </a:r>
            <a:r>
              <a:rPr lang="es-MX" b="1" dirty="0" smtClean="0">
                <a:latin typeface="+mn-lt"/>
              </a:rPr>
              <a:t> POR RUIDO DE PULSOS</a:t>
            </a:r>
            <a:endParaRPr lang="es-MX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 algn="ctr"/>
            <a:r>
              <a:rPr lang="es-MX" sz="4000" b="1" dirty="0" smtClean="0">
                <a:solidFill>
                  <a:srgbClr val="00CCFF"/>
                </a:solidFill>
              </a:rPr>
              <a:t>PROBLEMÁTICA</a:t>
            </a:r>
            <a:endParaRPr lang="es-MX" sz="4000" b="1" dirty="0">
              <a:solidFill>
                <a:srgbClr val="00CCFF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1214422"/>
            <a:ext cx="8229600" cy="4857784"/>
          </a:xfrm>
        </p:spPr>
        <p:txBody>
          <a:bodyPr>
            <a:normAutofit/>
          </a:bodyPr>
          <a:lstStyle/>
          <a:p>
            <a:pPr algn="just"/>
            <a:r>
              <a:rPr lang="es-ES" dirty="0"/>
              <a:t>El ruido en el procesamiento de señales es cualquier señal indeseada, que se introduce en los datos a través de cualquier sistema eléctrico utilizado para almacenamiento, transmisión y/o procesamiento. </a:t>
            </a:r>
            <a:endParaRPr lang="es-ES" dirty="0" smtClean="0"/>
          </a:p>
          <a:p>
            <a:pPr algn="just">
              <a:buNone/>
            </a:pPr>
            <a:endParaRPr lang="es-ES" dirty="0" smtClean="0"/>
          </a:p>
          <a:p>
            <a:pPr algn="just"/>
            <a:r>
              <a:rPr lang="es-ES" dirty="0"/>
              <a:t>La reducción del ruido es el proceso de eliminación de un porcentaje considerable del ruido de la </a:t>
            </a:r>
            <a:r>
              <a:rPr lang="es-ES" dirty="0" smtClean="0"/>
              <a:t>señal.</a:t>
            </a:r>
            <a:endParaRPr lang="es-MX" dirty="0"/>
          </a:p>
          <a:p>
            <a:pPr algn="just">
              <a:buNone/>
            </a:pPr>
            <a:endParaRPr lang="es-MX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-71462"/>
            <a:ext cx="8229600" cy="857256"/>
          </a:xfrm>
        </p:spPr>
        <p:txBody>
          <a:bodyPr/>
          <a:lstStyle/>
          <a:p>
            <a:pPr algn="ctr"/>
            <a:r>
              <a:rPr lang="es-MX" b="1" dirty="0" smtClean="0">
                <a:solidFill>
                  <a:srgbClr val="00B0F0"/>
                </a:solidFill>
              </a:rPr>
              <a:t>METODOLOGÍA</a:t>
            </a:r>
            <a:endParaRPr lang="es-MX" b="1" dirty="0">
              <a:solidFill>
                <a:srgbClr val="00B0F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714356"/>
            <a:ext cx="8229600" cy="642942"/>
          </a:xfrm>
        </p:spPr>
        <p:txBody>
          <a:bodyPr>
            <a:normAutofit fontScale="92500" lnSpcReduction="10000"/>
          </a:bodyPr>
          <a:lstStyle/>
          <a:p>
            <a:r>
              <a:rPr lang="es-EC" sz="2000" dirty="0"/>
              <a:t>La supresión del ruido de pulsos se realizará a través de un </a:t>
            </a:r>
            <a:r>
              <a:rPr lang="es-EC" sz="2000" dirty="0" smtClean="0"/>
              <a:t>Median Filter (MF).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428736"/>
            <a:ext cx="807249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32" y="5762646"/>
            <a:ext cx="5410200" cy="952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 smtClean="0">
                <a:solidFill>
                  <a:srgbClr val="00B0F0"/>
                </a:solidFill>
              </a:rPr>
              <a:t>IMPLEMENTACIÓN</a:t>
            </a:r>
            <a:endParaRPr lang="es-MX" b="1" dirty="0">
              <a:solidFill>
                <a:srgbClr val="00B0F0"/>
              </a:solidFill>
            </a:endParaRPr>
          </a:p>
        </p:txBody>
      </p:sp>
      <p:pic>
        <p:nvPicPr>
          <p:cNvPr id="2050" name="Picture 2" descr="simulin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428736"/>
            <a:ext cx="4305295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matlab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1857364"/>
            <a:ext cx="3905250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 smtClean="0">
                <a:solidFill>
                  <a:srgbClr val="00B0F0"/>
                </a:solidFill>
              </a:rPr>
              <a:t>ESQUEMA</a:t>
            </a:r>
            <a:r>
              <a:rPr lang="es-MX" dirty="0" smtClean="0">
                <a:solidFill>
                  <a:srgbClr val="00B0F0"/>
                </a:solidFill>
              </a:rPr>
              <a:t> </a:t>
            </a:r>
            <a:r>
              <a:rPr lang="es-MX" b="1" dirty="0" smtClean="0">
                <a:solidFill>
                  <a:srgbClr val="00B0F0"/>
                </a:solidFill>
              </a:rPr>
              <a:t>DE</a:t>
            </a:r>
            <a:r>
              <a:rPr lang="es-MX" dirty="0" smtClean="0">
                <a:solidFill>
                  <a:srgbClr val="00B0F0"/>
                </a:solidFill>
              </a:rPr>
              <a:t> </a:t>
            </a:r>
            <a:r>
              <a:rPr lang="es-MX" b="1" dirty="0" smtClean="0">
                <a:solidFill>
                  <a:srgbClr val="00B0F0"/>
                </a:solidFill>
              </a:rPr>
              <a:t>IMPLEMENTACIÓN</a:t>
            </a:r>
            <a:endParaRPr lang="es-MX" b="1" dirty="0">
              <a:solidFill>
                <a:srgbClr val="00B0F0"/>
              </a:solidFill>
            </a:endParaRPr>
          </a:p>
        </p:txBody>
      </p:sp>
      <p:pic>
        <p:nvPicPr>
          <p:cNvPr id="3074" name="Picture 2" descr="esquem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214422"/>
            <a:ext cx="7572428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4000" b="1" dirty="0" smtClean="0">
                <a:solidFill>
                  <a:srgbClr val="00B0F0"/>
                </a:solidFill>
              </a:rPr>
              <a:t>ADQUISICIÓN</a:t>
            </a:r>
            <a:r>
              <a:rPr lang="es-ES" b="1" dirty="0" smtClean="0">
                <a:solidFill>
                  <a:srgbClr val="00B0F0"/>
                </a:solidFill>
              </a:rPr>
              <a:t> </a:t>
            </a:r>
            <a:r>
              <a:rPr lang="es-ES" sz="4000" b="1" dirty="0" smtClean="0">
                <a:solidFill>
                  <a:srgbClr val="00B0F0"/>
                </a:solidFill>
              </a:rPr>
              <a:t>DE</a:t>
            </a:r>
            <a:r>
              <a:rPr lang="es-ES" b="1" dirty="0" smtClean="0">
                <a:solidFill>
                  <a:srgbClr val="00B0F0"/>
                </a:solidFill>
              </a:rPr>
              <a:t> </a:t>
            </a:r>
            <a:r>
              <a:rPr lang="es-ES" sz="4000" b="1" dirty="0" smtClean="0">
                <a:solidFill>
                  <a:srgbClr val="00B0F0"/>
                </a:solidFill>
              </a:rPr>
              <a:t>DATOS</a:t>
            </a:r>
            <a:endParaRPr lang="es-MX" sz="4000" dirty="0">
              <a:solidFill>
                <a:srgbClr val="00B0F0"/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428596" y="2000240"/>
            <a:ext cx="4038600" cy="3471874"/>
          </a:xfrm>
        </p:spPr>
        <p:txBody>
          <a:bodyPr>
            <a:noAutofit/>
          </a:bodyPr>
          <a:lstStyle/>
          <a:p>
            <a:r>
              <a:rPr lang="es-ES" sz="3000" dirty="0"/>
              <a:t>E</a:t>
            </a:r>
            <a:r>
              <a:rPr lang="es-ES" sz="3000" dirty="0" smtClean="0"/>
              <a:t>s </a:t>
            </a:r>
            <a:r>
              <a:rPr lang="es-EC" sz="3000" dirty="0"/>
              <a:t>una señal de audio (voz) con una duración de 15 </a:t>
            </a:r>
            <a:r>
              <a:rPr lang="es-EC" sz="3000" dirty="0" smtClean="0"/>
              <a:t>segundos.</a:t>
            </a:r>
          </a:p>
          <a:p>
            <a:pPr>
              <a:buNone/>
            </a:pPr>
            <a:endParaRPr lang="es-EC" sz="3000" dirty="0" smtClean="0"/>
          </a:p>
          <a:p>
            <a:r>
              <a:rPr lang="es-EC" sz="3000" dirty="0" smtClean="0"/>
              <a:t>Afectada por </a:t>
            </a:r>
            <a:r>
              <a:rPr lang="es-EC" sz="3000" dirty="0"/>
              <a:t>un ruido de pulsos (clicks y </a:t>
            </a:r>
            <a:r>
              <a:rPr lang="es-EC" sz="3000" dirty="0" smtClean="0"/>
              <a:t>pops).</a:t>
            </a:r>
            <a:endParaRPr lang="es-MX" sz="3000" dirty="0"/>
          </a:p>
        </p:txBody>
      </p:sp>
      <p:pic>
        <p:nvPicPr>
          <p:cNvPr id="4098" name="Picture 2" descr="acondicionamient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1785926"/>
            <a:ext cx="401955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solo voz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2214546" y="4000504"/>
            <a:ext cx="304800" cy="304800"/>
          </a:xfrm>
          <a:prstGeom prst="rect">
            <a:avLst/>
          </a:prstGeom>
        </p:spPr>
      </p:pic>
      <p:pic>
        <p:nvPicPr>
          <p:cNvPr id="7" name="solo ruido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/>
          <a:stretch>
            <a:fillRect/>
          </a:stretch>
        </p:blipFill>
        <p:spPr>
          <a:xfrm>
            <a:off x="2214546" y="607220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60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solidFill>
                  <a:srgbClr val="00B0F0"/>
                </a:solidFill>
              </a:rPr>
              <a:t>ADQUISICIÓN DE DATOS</a:t>
            </a:r>
            <a:endParaRPr lang="es-MX" dirty="0">
              <a:solidFill>
                <a:srgbClr val="00B0F0"/>
              </a:solidFill>
            </a:endParaRPr>
          </a:p>
        </p:txBody>
      </p:sp>
      <p:pic>
        <p:nvPicPr>
          <p:cNvPr id="5122" name="Picture 2" descr="scope3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1071546"/>
            <a:ext cx="7429552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mezcla menos3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4643438" y="635795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654032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s-ES" sz="4000" b="1" dirty="0" smtClean="0">
                <a:solidFill>
                  <a:srgbClr val="00B0F0"/>
                </a:solidFill>
                <a:latin typeface="+mj-lt"/>
              </a:rPr>
              <a:t>BLOQUE DE FILTRADO</a:t>
            </a:r>
            <a:r>
              <a:rPr lang="es-MX" sz="4000" b="1" dirty="0">
                <a:solidFill>
                  <a:srgbClr val="00B0F0"/>
                </a:solidFill>
              </a:rPr>
              <a:t/>
            </a:r>
            <a:br>
              <a:rPr lang="es-MX" sz="4000" b="1" dirty="0">
                <a:solidFill>
                  <a:srgbClr val="00B0F0"/>
                </a:solidFill>
              </a:rPr>
            </a:br>
            <a:endParaRPr lang="es-MX" sz="4000" b="1" dirty="0">
              <a:solidFill>
                <a:srgbClr val="00B0F0"/>
              </a:solidFill>
            </a:endParaRPr>
          </a:p>
        </p:txBody>
      </p:sp>
      <p:pic>
        <p:nvPicPr>
          <p:cNvPr id="6146" name="Picture 2" descr="filtrad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142984"/>
            <a:ext cx="7651082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00100" y="285728"/>
            <a:ext cx="7467600" cy="1143000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s-ES" sz="4000" b="1" dirty="0" smtClean="0">
                <a:solidFill>
                  <a:srgbClr val="00B0F0"/>
                </a:solidFill>
                <a:latin typeface="+mj-lt"/>
              </a:rPr>
              <a:t>BLOQUE DETECTOR DE RUIDO</a:t>
            </a:r>
            <a:r>
              <a:rPr lang="es-MX" sz="4000" b="1" dirty="0" smtClean="0">
                <a:solidFill>
                  <a:srgbClr val="00B0F0"/>
                </a:solidFill>
                <a:latin typeface="+mj-lt"/>
              </a:rPr>
              <a:t/>
            </a:r>
            <a:br>
              <a:rPr lang="es-MX" sz="4000" b="1" dirty="0" smtClean="0">
                <a:solidFill>
                  <a:srgbClr val="00B0F0"/>
                </a:solidFill>
                <a:latin typeface="+mj-lt"/>
              </a:rPr>
            </a:br>
            <a:endParaRPr lang="es-MX" sz="4000" b="1" dirty="0">
              <a:solidFill>
                <a:srgbClr val="00B0F0"/>
              </a:solidFill>
              <a:latin typeface="+mj-lt"/>
            </a:endParaRPr>
          </a:p>
        </p:txBody>
      </p:sp>
      <p:pic>
        <p:nvPicPr>
          <p:cNvPr id="7170" name="Picture 2" descr="detector de ruid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142984"/>
            <a:ext cx="7429552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428604"/>
            <a:ext cx="8229600" cy="500066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s-ES" sz="4000" b="1" dirty="0" smtClean="0">
                <a:solidFill>
                  <a:srgbClr val="00B0F0"/>
                </a:solidFill>
                <a:latin typeface="+mj-lt"/>
              </a:rPr>
              <a:t>BLOQUE SOSTENEDOR</a:t>
            </a:r>
            <a:r>
              <a:rPr lang="es-MX" sz="4000" b="1" dirty="0">
                <a:solidFill>
                  <a:srgbClr val="00B0F0"/>
                </a:solidFill>
              </a:rPr>
              <a:t/>
            </a:r>
            <a:br>
              <a:rPr lang="es-MX" sz="4000" b="1" dirty="0">
                <a:solidFill>
                  <a:srgbClr val="00B0F0"/>
                </a:solidFill>
              </a:rPr>
            </a:br>
            <a:endParaRPr lang="es-MX" sz="4000" b="1" dirty="0">
              <a:solidFill>
                <a:srgbClr val="00B0F0"/>
              </a:solidFill>
            </a:endParaRPr>
          </a:p>
        </p:txBody>
      </p:sp>
      <p:pic>
        <p:nvPicPr>
          <p:cNvPr id="8194" name="Picture 2" descr="sostened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000108"/>
            <a:ext cx="7572428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5786" y="285728"/>
            <a:ext cx="7467600" cy="571504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000" b="1" dirty="0" smtClean="0">
                <a:solidFill>
                  <a:srgbClr val="00B0F0"/>
                </a:solidFill>
              </a:rPr>
              <a:t>BLOQUE SOSTENEDOR</a:t>
            </a:r>
            <a:endParaRPr lang="es-EC" sz="4000" dirty="0"/>
          </a:p>
        </p:txBody>
      </p:sp>
      <p:pic>
        <p:nvPicPr>
          <p:cNvPr id="47106" name="Picture 2" descr="scope12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14488"/>
            <a:ext cx="4071966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Picture 3" descr="scope12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714488"/>
            <a:ext cx="4129085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500034" y="1000108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dirty="0" smtClean="0"/>
              <a:t>Señal de salida del bloque.</a:t>
            </a:r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es-ES" sz="4400" b="1" dirty="0" smtClean="0">
                <a:solidFill>
                  <a:srgbClr val="00B0F0"/>
                </a:solidFill>
                <a:latin typeface="+mj-lt"/>
              </a:rPr>
              <a:t>BLOQUE SELECTOR</a:t>
            </a: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pic>
        <p:nvPicPr>
          <p:cNvPr id="9218" name="Picture 2" descr="select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071546"/>
            <a:ext cx="7500990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500042"/>
            <a:ext cx="8658196" cy="1143000"/>
          </a:xfrm>
        </p:spPr>
        <p:txBody>
          <a:bodyPr>
            <a:noAutofit/>
          </a:bodyPr>
          <a:lstStyle/>
          <a:p>
            <a:pPr lvl="0"/>
            <a:r>
              <a:rPr lang="es-ES" sz="4000" b="1" dirty="0" smtClean="0">
                <a:solidFill>
                  <a:srgbClr val="00B0F0"/>
                </a:solidFill>
              </a:rPr>
              <a:t>CONVERSIÓN A UN ARCHIVO DE AUDIO</a:t>
            </a:r>
            <a:r>
              <a:rPr lang="es-MX" sz="4000" b="1" dirty="0">
                <a:solidFill>
                  <a:srgbClr val="00B0F0"/>
                </a:solidFill>
              </a:rPr>
              <a:t/>
            </a:r>
            <a:br>
              <a:rPr lang="es-MX" sz="4000" b="1" dirty="0">
                <a:solidFill>
                  <a:srgbClr val="00B0F0"/>
                </a:solidFill>
              </a:rPr>
            </a:br>
            <a:endParaRPr lang="es-MX" sz="4000" b="1" dirty="0">
              <a:solidFill>
                <a:srgbClr val="00B0F0"/>
              </a:solidFill>
            </a:endParaRPr>
          </a:p>
        </p:txBody>
      </p:sp>
      <p:pic>
        <p:nvPicPr>
          <p:cNvPr id="10242" name="Picture 2" descr="convers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357298"/>
            <a:ext cx="7858180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642942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rgbClr val="00B0F0"/>
                </a:solidFill>
              </a:rPr>
              <a:t>ANÁLISIS DE RESULTADOS</a:t>
            </a:r>
            <a:r>
              <a:rPr lang="es-MX" b="1" dirty="0">
                <a:solidFill>
                  <a:srgbClr val="00B0F0"/>
                </a:solidFill>
              </a:rPr>
              <a:t/>
            </a:r>
            <a:br>
              <a:rPr lang="es-MX" b="1" dirty="0">
                <a:solidFill>
                  <a:srgbClr val="00B0F0"/>
                </a:solidFill>
              </a:rPr>
            </a:br>
            <a:endParaRPr lang="es-MX" b="1" dirty="0">
              <a:solidFill>
                <a:srgbClr val="00B0F0"/>
              </a:solidFill>
            </a:endParaRPr>
          </a:p>
        </p:txBody>
      </p:sp>
      <p:pic>
        <p:nvPicPr>
          <p:cNvPr id="11266" name="Picture 2" descr="scope9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00" y="3857628"/>
            <a:ext cx="7358114" cy="2518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scope3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0100" y="1000108"/>
            <a:ext cx="735811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mezcla menos3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tretch>
            <a:fillRect/>
          </a:stretch>
        </p:blipFill>
        <p:spPr>
          <a:xfrm>
            <a:off x="4429124" y="3500438"/>
            <a:ext cx="304800" cy="304800"/>
          </a:xfrm>
          <a:prstGeom prst="rect">
            <a:avLst/>
          </a:prstGeom>
        </p:spPr>
      </p:pic>
      <p:pic>
        <p:nvPicPr>
          <p:cNvPr id="9" name="voz filtrada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/>
          <a:stretch>
            <a:fillRect/>
          </a:stretch>
        </p:blipFill>
        <p:spPr>
          <a:xfrm>
            <a:off x="4500562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0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01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142976" y="1285860"/>
          <a:ext cx="3286148" cy="3953838"/>
        </p:xfrm>
        <a:graphic>
          <a:graphicData uri="http://schemas.openxmlformats.org/drawingml/2006/table">
            <a:tbl>
              <a:tblPr/>
              <a:tblGrid>
                <a:gridCol w="1608897"/>
                <a:gridCol w="1677251"/>
              </a:tblGrid>
              <a:tr h="564834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500" b="1" dirty="0" smtClean="0">
                          <a:solidFill>
                            <a:srgbClr val="00B0F0"/>
                          </a:solidFill>
                          <a:latin typeface="Arial"/>
                          <a:ea typeface="Times New Roman"/>
                        </a:rPr>
                        <a:t>TABLA DE </a:t>
                      </a:r>
                      <a:r>
                        <a:rPr lang="es-MX" sz="1500" b="1" dirty="0" smtClean="0">
                          <a:solidFill>
                            <a:srgbClr val="00B0F0"/>
                          </a:solidFill>
                          <a:latin typeface="Arial"/>
                          <a:ea typeface="Times New Roman"/>
                        </a:rPr>
                        <a:t>RESULTADOS</a:t>
                      </a:r>
                      <a:endParaRPr lang="es-MX" sz="1500" b="1" dirty="0" smtClean="0">
                        <a:solidFill>
                          <a:srgbClr val="00B0F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5648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500" b="1" dirty="0" smtClean="0">
                          <a:latin typeface="Arial"/>
                          <a:ea typeface="Times New Roman"/>
                        </a:rPr>
                        <a:t>ESCALAS</a:t>
                      </a:r>
                      <a:endParaRPr lang="es-MX" sz="1500" b="1" dirty="0" smtClean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500" b="1" dirty="0" smtClean="0">
                          <a:latin typeface="Arial"/>
                          <a:ea typeface="Times New Roman"/>
                        </a:rPr>
                        <a:t>PORCENTAJES</a:t>
                      </a:r>
                      <a:endParaRPr lang="es-MX" sz="1500" b="1" dirty="0" smtClean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8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500" dirty="0" smtClean="0">
                          <a:latin typeface="Arial"/>
                          <a:ea typeface="Times New Roman"/>
                        </a:rPr>
                        <a:t>Mala</a:t>
                      </a:r>
                      <a:endParaRPr lang="es-MX" sz="1500" dirty="0" smtClean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500" dirty="0">
                          <a:latin typeface="Arial"/>
                          <a:ea typeface="Times New Roman"/>
                        </a:rPr>
                        <a:t>0</a:t>
                      </a:r>
                      <a:r>
                        <a:rPr lang="es-MX" sz="1500" dirty="0" smtClean="0">
                          <a:latin typeface="Arial"/>
                          <a:ea typeface="Times New Roman"/>
                        </a:rPr>
                        <a:t>%</a:t>
                      </a:r>
                      <a:endParaRPr lang="es-MX" sz="1500" dirty="0" smtClean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8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500" dirty="0" smtClean="0">
                          <a:latin typeface="Arial"/>
                          <a:ea typeface="Times New Roman"/>
                        </a:rPr>
                        <a:t>Regular</a:t>
                      </a:r>
                      <a:endParaRPr lang="es-MX" sz="1500" dirty="0" smtClean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500" dirty="0">
                          <a:latin typeface="Arial"/>
                          <a:ea typeface="Times New Roman"/>
                        </a:rPr>
                        <a:t>4</a:t>
                      </a:r>
                      <a:r>
                        <a:rPr lang="es-MX" sz="1500" dirty="0" smtClean="0">
                          <a:latin typeface="Arial"/>
                          <a:ea typeface="Times New Roman"/>
                        </a:rPr>
                        <a:t>%</a:t>
                      </a:r>
                      <a:endParaRPr lang="es-MX" sz="1500" dirty="0" smtClean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8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500" dirty="0" smtClean="0">
                          <a:latin typeface="Arial"/>
                          <a:ea typeface="Times New Roman"/>
                        </a:rPr>
                        <a:t>Buena</a:t>
                      </a:r>
                      <a:endParaRPr lang="es-MX" sz="1500" dirty="0" smtClean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500" dirty="0">
                          <a:latin typeface="Arial"/>
                          <a:ea typeface="Times New Roman"/>
                        </a:rPr>
                        <a:t>20</a:t>
                      </a:r>
                      <a:r>
                        <a:rPr lang="es-MX" sz="1500" dirty="0" smtClean="0">
                          <a:latin typeface="Arial"/>
                          <a:ea typeface="Times New Roman"/>
                        </a:rPr>
                        <a:t>%</a:t>
                      </a:r>
                      <a:endParaRPr lang="es-MX" sz="1500" dirty="0" smtClean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8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500" dirty="0">
                          <a:latin typeface="Arial"/>
                          <a:ea typeface="Times New Roman"/>
                        </a:rPr>
                        <a:t>Muy </a:t>
                      </a:r>
                      <a:r>
                        <a:rPr lang="es-MX" sz="1500" dirty="0" smtClean="0">
                          <a:latin typeface="Arial"/>
                          <a:ea typeface="Times New Roman"/>
                        </a:rPr>
                        <a:t>Buena</a:t>
                      </a:r>
                      <a:endParaRPr lang="es-MX" sz="1500" dirty="0" smtClean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500" dirty="0">
                          <a:latin typeface="Arial"/>
                          <a:ea typeface="Times New Roman"/>
                        </a:rPr>
                        <a:t>53</a:t>
                      </a:r>
                      <a:r>
                        <a:rPr lang="es-MX" sz="1500" dirty="0" smtClean="0">
                          <a:latin typeface="Arial"/>
                          <a:ea typeface="Times New Roman"/>
                        </a:rPr>
                        <a:t>%</a:t>
                      </a:r>
                      <a:endParaRPr lang="es-MX" sz="1500" dirty="0" smtClean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8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500" dirty="0" smtClean="0">
                          <a:latin typeface="Arial"/>
                          <a:ea typeface="Times New Roman"/>
                        </a:rPr>
                        <a:t>Excelente</a:t>
                      </a:r>
                      <a:endParaRPr lang="es-MX" sz="1500" dirty="0" smtClean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500" dirty="0">
                          <a:latin typeface="Arial"/>
                          <a:ea typeface="Times New Roman"/>
                        </a:rPr>
                        <a:t>23</a:t>
                      </a:r>
                      <a:r>
                        <a:rPr lang="es-MX" sz="1500" dirty="0" smtClean="0">
                          <a:latin typeface="Arial"/>
                          <a:ea typeface="Times New Roman"/>
                        </a:rPr>
                        <a:t>%</a:t>
                      </a:r>
                      <a:endParaRPr lang="es-MX" sz="1500" dirty="0" smtClean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3 Gráfico"/>
          <p:cNvGraphicFramePr/>
          <p:nvPr/>
        </p:nvGraphicFramePr>
        <p:xfrm>
          <a:off x="3143240" y="428604"/>
          <a:ext cx="6572264" cy="5500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857232"/>
            <a:ext cx="9144000" cy="796908"/>
          </a:xfrm>
        </p:spPr>
        <p:txBody>
          <a:bodyPr>
            <a:noAutofit/>
          </a:bodyPr>
          <a:lstStyle/>
          <a:p>
            <a:pPr algn="ctr"/>
            <a:r>
              <a:rPr lang="es-ES" sz="4000" b="1" dirty="0">
                <a:solidFill>
                  <a:srgbClr val="00B0F0"/>
                </a:solidFill>
              </a:rPr>
              <a:t>CONCLUSIONES  </a:t>
            </a:r>
            <a:r>
              <a:rPr lang="es-ES" sz="4000" b="1" dirty="0" smtClean="0">
                <a:solidFill>
                  <a:srgbClr val="00B0F0"/>
                </a:solidFill>
              </a:rPr>
              <a:t>Y RECOMENDACIONES</a:t>
            </a:r>
            <a:r>
              <a:rPr lang="es-MX" sz="4000" b="1" dirty="0">
                <a:solidFill>
                  <a:srgbClr val="00B0F0"/>
                </a:solidFill>
              </a:rPr>
              <a:t/>
            </a:r>
            <a:br>
              <a:rPr lang="es-MX" sz="4000" b="1" dirty="0">
                <a:solidFill>
                  <a:srgbClr val="00B0F0"/>
                </a:solidFill>
              </a:rPr>
            </a:br>
            <a:endParaRPr lang="es-MX" sz="4000" b="1" dirty="0">
              <a:solidFill>
                <a:srgbClr val="00B0F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00034" y="1643050"/>
            <a:ext cx="8043890" cy="4411675"/>
          </a:xfrm>
        </p:spPr>
        <p:txBody>
          <a:bodyPr>
            <a:normAutofit/>
          </a:bodyPr>
          <a:lstStyle/>
          <a:p>
            <a:pPr algn="just"/>
            <a:r>
              <a:rPr lang="es-ES" dirty="0"/>
              <a:t>La transmisión de la información es clara  a pesar de que existe una pérdida en la calidad del audio</a:t>
            </a:r>
            <a:r>
              <a:rPr lang="es-ES" dirty="0" smtClean="0"/>
              <a:t>.</a:t>
            </a:r>
          </a:p>
          <a:p>
            <a:pPr algn="just">
              <a:buNone/>
            </a:pPr>
            <a:endParaRPr lang="es-ES" dirty="0" smtClean="0"/>
          </a:p>
          <a:p>
            <a:pPr algn="just"/>
            <a:r>
              <a:rPr lang="es-ES" dirty="0"/>
              <a:t>El proyecto presentado en  Simulink, herramienta fácil de manejar,  tiene un tiempo de procesamiento relativamente bajo y gran </a:t>
            </a:r>
            <a:r>
              <a:rPr lang="es-ES" dirty="0" smtClean="0"/>
              <a:t>eficiencia.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/>
              <a:t>S</a:t>
            </a:r>
            <a:r>
              <a:rPr lang="es-ES" dirty="0" smtClean="0"/>
              <a:t>e </a:t>
            </a:r>
            <a:r>
              <a:rPr lang="es-ES" dirty="0"/>
              <a:t>recomienda usar una entrada </a:t>
            </a:r>
            <a:r>
              <a:rPr lang="es-ES" dirty="0" smtClean="0"/>
              <a:t>de </a:t>
            </a:r>
            <a:r>
              <a:rPr lang="es-ES" dirty="0"/>
              <a:t>alta fidelidad. 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2786058"/>
            <a:ext cx="8229600" cy="1143000"/>
          </a:xfrm>
        </p:spPr>
        <p:txBody>
          <a:bodyPr/>
          <a:lstStyle/>
          <a:p>
            <a:pPr algn="ctr"/>
            <a:r>
              <a:rPr lang="es-MX" b="1" dirty="0" smtClean="0">
                <a:solidFill>
                  <a:srgbClr val="00B0F0"/>
                </a:solidFill>
              </a:rPr>
              <a:t>GRACIAS</a:t>
            </a:r>
            <a:endParaRPr lang="es-MX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écnico">
  <a:themeElements>
    <a:clrScheme name="Técnico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écnico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écnic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419</TotalTime>
  <Words>234</Words>
  <Application>Microsoft Office PowerPoint</Application>
  <PresentationFormat>Presentación en pantalla (4:3)</PresentationFormat>
  <Paragraphs>58</Paragraphs>
  <Slides>17</Slides>
  <Notes>16</Notes>
  <HiddenSlides>0</HiddenSlides>
  <MMClips>5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Técnico</vt:lpstr>
      <vt:lpstr>RESTAURACIÓN DE VOZ DETERIORADA POR RUIDO DE PULSOS</vt:lpstr>
      <vt:lpstr>PROBLEMÁTICA</vt:lpstr>
      <vt:lpstr>METODOLOGÍA</vt:lpstr>
      <vt:lpstr>IMPLEMENTACIÓN</vt:lpstr>
      <vt:lpstr>ESQUEMA DE IMPLEMENTACIÓN</vt:lpstr>
      <vt:lpstr>ADQUISICIÓN DE DATOS</vt:lpstr>
      <vt:lpstr>ADQUISICIÓN DE DATOS</vt:lpstr>
      <vt:lpstr>BLOQUE DE FILTRADO </vt:lpstr>
      <vt:lpstr>BLOQUE DETECTOR DE RUIDO </vt:lpstr>
      <vt:lpstr>BLOQUE SOSTENEDOR </vt:lpstr>
      <vt:lpstr>BLOQUE SOSTENEDOR</vt:lpstr>
      <vt:lpstr>BLOQUE SELECTOR </vt:lpstr>
      <vt:lpstr>CONVERSIÓN A UN ARCHIVO DE AUDIO </vt:lpstr>
      <vt:lpstr>ANÁLISIS DE RESULTADOS </vt:lpstr>
      <vt:lpstr>Diapositiva 15</vt:lpstr>
      <vt:lpstr>CONCLUSIONES  Y RECOMENDACIONES </vt:lpstr>
      <vt:lpstr>GRACIAS</vt:lpstr>
    </vt:vector>
  </TitlesOfParts>
  <Company>RevolucionUnattended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RESTAURACIÓN DE VOZ DETERIORADA POR RUIDO DE PULSOS</dc:title>
  <dc:creator>BlackCrystal™ v8</dc:creator>
  <cp:lastModifiedBy>Jorge Brito</cp:lastModifiedBy>
  <cp:revision>26</cp:revision>
  <dcterms:created xsi:type="dcterms:W3CDTF">2009-09-15T00:57:58Z</dcterms:created>
  <dcterms:modified xsi:type="dcterms:W3CDTF">2009-09-17T02:09:25Z</dcterms:modified>
</cp:coreProperties>
</file>