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92" r:id="rId1"/>
  </p:sldMasterIdLst>
  <p:sldIdLst>
    <p:sldId id="256" r:id="rId2"/>
    <p:sldId id="257" r:id="rId3"/>
    <p:sldId id="259" r:id="rId4"/>
    <p:sldId id="258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9" r:id="rId14"/>
    <p:sldId id="270" r:id="rId15"/>
    <p:sldId id="272" r:id="rId16"/>
    <p:sldId id="273" r:id="rId17"/>
    <p:sldId id="278" r:id="rId18"/>
    <p:sldId id="279" r:id="rId19"/>
    <p:sldId id="275" r:id="rId20"/>
    <p:sldId id="276" r:id="rId21"/>
    <p:sldId id="280" r:id="rId22"/>
    <p:sldId id="281" r:id="rId23"/>
    <p:sldId id="295" r:id="rId24"/>
    <p:sldId id="296" r:id="rId25"/>
    <p:sldId id="283" r:id="rId26"/>
    <p:sldId id="287" r:id="rId27"/>
    <p:sldId id="284" r:id="rId28"/>
    <p:sldId id="285" r:id="rId29"/>
    <p:sldId id="286" r:id="rId30"/>
    <p:sldId id="288" r:id="rId31"/>
    <p:sldId id="289" r:id="rId32"/>
    <p:sldId id="291" r:id="rId33"/>
    <p:sldId id="294" r:id="rId34"/>
    <p:sldId id="292" r:id="rId35"/>
  </p:sldIdLst>
  <p:sldSz cx="9144000" cy="6858000" type="screen4x3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546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Conector recto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28 Título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9" name="8 Subtítulo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s-ES" smtClean="0"/>
              <a:t>Haga clic para modificar el estilo de subtítulo del patrón</a:t>
            </a:r>
            <a:endParaRPr kumimoji="0" lang="en-US"/>
          </a:p>
        </p:txBody>
      </p:sp>
      <p:sp>
        <p:nvSpPr>
          <p:cNvPr id="16" name="15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007FE2-04F4-42CE-A540-6B99BB8FCDD9}" type="datetimeFigureOut">
              <a:rPr lang="es-ES" smtClean="0"/>
              <a:pPr/>
              <a:t>16/11/2009</a:t>
            </a:fld>
            <a:endParaRPr lang="es-ES"/>
          </a:p>
        </p:txBody>
      </p:sp>
      <p:sp>
        <p:nvSpPr>
          <p:cNvPr id="2" name="1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15" name="14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85DD0BC5-E9EA-467B-8675-4EE34E7128A8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2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27" name="26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25" name="2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007FE2-04F4-42CE-A540-6B99BB8FCDD9}" type="datetimeFigureOut">
              <a:rPr lang="es-ES" smtClean="0"/>
              <a:pPr/>
              <a:t>16/11/2009</a:t>
            </a:fld>
            <a:endParaRPr lang="es-ES"/>
          </a:p>
        </p:txBody>
      </p:sp>
      <p:sp>
        <p:nvSpPr>
          <p:cNvPr id="19" name="18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es-ES"/>
          </a:p>
        </p:txBody>
      </p:sp>
      <p:sp>
        <p:nvSpPr>
          <p:cNvPr id="16" name="15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85DD0BC5-E9EA-467B-8675-4EE34E7128A8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Conector recto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5 Marcador de texto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19" name="18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007FE2-04F4-42CE-A540-6B99BB8FCDD9}" type="datetimeFigureOut">
              <a:rPr lang="es-ES" smtClean="0"/>
              <a:pPr/>
              <a:t>16/11/2009</a:t>
            </a:fld>
            <a:endParaRPr lang="es-ES"/>
          </a:p>
        </p:txBody>
      </p:sp>
      <p:sp>
        <p:nvSpPr>
          <p:cNvPr id="11" name="10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16" name="1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DD0BC5-E9EA-467B-8675-4EE34E7128A8}" type="slidenum">
              <a:rPr lang="es-ES" smtClean="0"/>
              <a:pPr/>
              <a:t>‹Nº›</a:t>
            </a:fld>
            <a:endParaRPr lang="es-ES"/>
          </a:p>
        </p:txBody>
      </p:sp>
      <p:sp>
        <p:nvSpPr>
          <p:cNvPr id="8" name="7 Título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19 Título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14" name="13 Marcador de contenido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13" name="12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21" name="20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007FE2-04F4-42CE-A540-6B99BB8FCDD9}" type="datetimeFigureOut">
              <a:rPr lang="es-ES" smtClean="0"/>
              <a:pPr/>
              <a:t>16/11/2009</a:t>
            </a:fld>
            <a:endParaRPr lang="es-ES"/>
          </a:p>
        </p:txBody>
      </p:sp>
      <p:sp>
        <p:nvSpPr>
          <p:cNvPr id="10" name="9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1" name="30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DD0BC5-E9EA-467B-8675-4EE34E7128A8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28 Título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13" name="12 Marcador de texto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25" name="24 Marcador de texto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28" name="27 Marcador de contenido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10" name="9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007FE2-04F4-42CE-A540-6B99BB8FCDD9}" type="datetimeFigureOut">
              <a:rPr lang="es-ES" smtClean="0"/>
              <a:pPr/>
              <a:t>16/11/2009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85DD0BC5-E9EA-467B-8675-4EE34E7128A8}" type="slidenum">
              <a:rPr lang="es-ES" smtClean="0"/>
              <a:pPr/>
              <a:t>‹Nº›</a:t>
            </a:fld>
            <a:endParaRPr lang="es-ES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29 Título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12" name="1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007FE2-04F4-42CE-A540-6B99BB8FCDD9}" type="datetimeFigureOut">
              <a:rPr lang="es-ES" smtClean="0"/>
              <a:pPr/>
              <a:t>16/11/2009</a:t>
            </a:fld>
            <a:endParaRPr lang="es-ES"/>
          </a:p>
        </p:txBody>
      </p:sp>
      <p:sp>
        <p:nvSpPr>
          <p:cNvPr id="21" name="20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DD0BC5-E9EA-467B-8675-4EE34E7128A8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007FE2-04F4-42CE-A540-6B99BB8FCDD9}" type="datetimeFigureOut">
              <a:rPr lang="es-ES" smtClean="0"/>
              <a:pPr/>
              <a:t>16/11/2009</a:t>
            </a:fld>
            <a:endParaRPr lang="es-ES"/>
          </a:p>
        </p:txBody>
      </p:sp>
      <p:sp>
        <p:nvSpPr>
          <p:cNvPr id="24" name="2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DD0BC5-E9EA-467B-8675-4EE34E7128A8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Conector recto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11 Título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26" name="25 Marcador de texto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14" name="13 Marcador de contenido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25" name="2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007FE2-04F4-42CE-A540-6B99BB8FCDD9}" type="datetimeFigureOut">
              <a:rPr lang="es-ES" smtClean="0"/>
              <a:pPr/>
              <a:t>16/11/2009</a:t>
            </a:fld>
            <a:endParaRPr lang="es-ES"/>
          </a:p>
        </p:txBody>
      </p:sp>
      <p:sp>
        <p:nvSpPr>
          <p:cNvPr id="29" name="28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DD0BC5-E9EA-467B-8675-4EE34E7128A8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12 Marcador de posición de imagen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s-ES" smtClean="0"/>
              <a:t>Haga clic en el icono para agregar una imagen</a:t>
            </a:r>
            <a:endParaRPr kumimoji="0" lang="en-US" dirty="0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007FE2-04F4-42CE-A540-6B99BB8FCDD9}" type="datetimeFigureOut">
              <a:rPr lang="es-ES" smtClean="0"/>
              <a:pPr/>
              <a:t>16/11/2009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1" name="30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DD0BC5-E9EA-467B-8675-4EE34E7128A8}" type="slidenum">
              <a:rPr lang="es-ES" smtClean="0"/>
              <a:pPr/>
              <a:t>‹Nº›</a:t>
            </a:fld>
            <a:endParaRPr lang="es-ES"/>
          </a:p>
        </p:txBody>
      </p:sp>
      <p:sp>
        <p:nvSpPr>
          <p:cNvPr id="17" name="16 Título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26" name="25 Marcador de texto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007FE2-04F4-42CE-A540-6B99BB8FCDD9}" type="datetimeFigureOut">
              <a:rPr lang="es-ES" smtClean="0"/>
              <a:pPr/>
              <a:t>16/11/2009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DD0BC5-E9EA-467B-8675-4EE34E7128A8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007FE2-04F4-42CE-A540-6B99BB8FCDD9}" type="datetimeFigureOut">
              <a:rPr lang="es-ES" smtClean="0"/>
              <a:pPr/>
              <a:t>16/11/2009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DD0BC5-E9EA-467B-8675-4EE34E7128A8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Conector recto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7 Marcador de texto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  <a:p>
            <a:pPr lvl="1" eaLnBrk="1" latinLnBrk="0" hangingPunct="1"/>
            <a:r>
              <a:rPr kumimoji="0" lang="es-ES" smtClean="0"/>
              <a:t>Segundo nivel</a:t>
            </a:r>
          </a:p>
          <a:p>
            <a:pPr lvl="2" eaLnBrk="1" latinLnBrk="0" hangingPunct="1"/>
            <a:r>
              <a:rPr kumimoji="0" lang="es-ES" smtClean="0"/>
              <a:t>Tercer nivel</a:t>
            </a:r>
          </a:p>
          <a:p>
            <a:pPr lvl="3" eaLnBrk="1" latinLnBrk="0" hangingPunct="1"/>
            <a:r>
              <a:rPr kumimoji="0" lang="es-ES" smtClean="0"/>
              <a:t>Cuarto nivel</a:t>
            </a:r>
          </a:p>
          <a:p>
            <a:pPr lvl="4" eaLnBrk="1" latinLnBrk="0" hangingPunct="1"/>
            <a:r>
              <a:rPr kumimoji="0" lang="es-ES" smtClean="0"/>
              <a:t>Quinto nivel</a:t>
            </a:r>
            <a:endParaRPr kumimoji="0" lang="en-US"/>
          </a:p>
        </p:txBody>
      </p:sp>
      <p:sp>
        <p:nvSpPr>
          <p:cNvPr id="11" name="10 Marcador de fecha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24007FE2-04F4-42CE-A540-6B99BB8FCDD9}" type="datetimeFigureOut">
              <a:rPr lang="es-ES" smtClean="0"/>
              <a:pPr/>
              <a:t>16/11/2009</a:t>
            </a:fld>
            <a:endParaRPr lang="es-ES"/>
          </a:p>
        </p:txBody>
      </p:sp>
      <p:sp>
        <p:nvSpPr>
          <p:cNvPr id="28" name="27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85DD0BC5-E9EA-467B-8675-4EE34E7128A8}" type="slidenum">
              <a:rPr lang="es-ES" smtClean="0"/>
              <a:pPr/>
              <a:t>‹Nº›</a:t>
            </a:fld>
            <a:endParaRPr lang="es-ES"/>
          </a:p>
        </p:txBody>
      </p:sp>
      <p:sp>
        <p:nvSpPr>
          <p:cNvPr id="10" name="9 Marcador de título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11 Conector recto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93" r:id="rId1"/>
    <p:sldLayoutId id="2147483794" r:id="rId2"/>
    <p:sldLayoutId id="2147483795" r:id="rId3"/>
    <p:sldLayoutId id="2147483796" r:id="rId4"/>
    <p:sldLayoutId id="2147483797" r:id="rId5"/>
    <p:sldLayoutId id="2147483798" r:id="rId6"/>
    <p:sldLayoutId id="2147483799" r:id="rId7"/>
    <p:sldLayoutId id="2147483800" r:id="rId8"/>
    <p:sldLayoutId id="2147483801" r:id="rId9"/>
    <p:sldLayoutId id="2147483802" r:id="rId10"/>
    <p:sldLayoutId id="2147483803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7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4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3332653" y="1161247"/>
            <a:ext cx="2096603" cy="1839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7" name="Rectangle 3"/>
          <p:cNvSpPr>
            <a:spLocks noChangeArrowheads="1"/>
          </p:cNvSpPr>
          <p:nvPr/>
        </p:nvSpPr>
        <p:spPr bwMode="auto">
          <a:xfrm>
            <a:off x="357158" y="3071810"/>
            <a:ext cx="8215370" cy="24929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S" sz="3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Maiandra GD" pitchFamily="34" charset="0"/>
                <a:ea typeface="Times New Roman" pitchFamily="18" charset="0"/>
              </a:rPr>
              <a:t>ESCUELA SUPERIOR POLITÉCNICA DEL LITORAL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ES" sz="2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Maiandra GD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Maiandra GD" pitchFamily="34" charset="0"/>
                <a:ea typeface="Times New Roman" pitchFamily="18" charset="0"/>
              </a:rPr>
              <a:t>FACULTAD DE INGENIERÍA EN ELECTRICIDAD 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Maiandra GD" pitchFamily="34" charset="0"/>
                <a:ea typeface="Times New Roman" pitchFamily="18" charset="0"/>
              </a:rPr>
              <a:t>Y COMPUTACIÓN</a:t>
            </a:r>
            <a:endParaRPr kumimoji="0" lang="es-ES" sz="2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Maiandra GD" pitchFamily="3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857232"/>
            <a:ext cx="8229600" cy="5268931"/>
          </a:xfrm>
        </p:spPr>
        <p:txBody>
          <a:bodyPr>
            <a:normAutofit lnSpcReduction="10000"/>
          </a:bodyPr>
          <a:lstStyle/>
          <a:p>
            <a:pPr algn="ctr">
              <a:buNone/>
            </a:pPr>
            <a:endParaRPr lang="es-ES" dirty="0" smtClean="0"/>
          </a:p>
          <a:p>
            <a:pPr algn="ctr">
              <a:buNone/>
            </a:pPr>
            <a:r>
              <a:rPr lang="es-ES" b="1" dirty="0" smtClean="0">
                <a:latin typeface="Maiandra GD" pitchFamily="34" charset="0"/>
              </a:rPr>
              <a:t>TESIS </a:t>
            </a:r>
            <a:r>
              <a:rPr lang="es-ES" b="1" dirty="0">
                <a:latin typeface="Maiandra GD" pitchFamily="34" charset="0"/>
              </a:rPr>
              <a:t>DE GRADO</a:t>
            </a:r>
          </a:p>
          <a:p>
            <a:pPr algn="ctr">
              <a:buNone/>
            </a:pPr>
            <a:r>
              <a:rPr lang="es-ES" b="1" dirty="0">
                <a:latin typeface="Maiandra GD" pitchFamily="34" charset="0"/>
              </a:rPr>
              <a:t> </a:t>
            </a:r>
          </a:p>
          <a:p>
            <a:pPr algn="ctr">
              <a:buNone/>
            </a:pPr>
            <a:r>
              <a:rPr lang="es-ES" dirty="0">
                <a:latin typeface="Maiandra GD" pitchFamily="34" charset="0"/>
              </a:rPr>
              <a:t>Previo a la obtención del Título de:</a:t>
            </a:r>
          </a:p>
          <a:p>
            <a:pPr algn="ctr">
              <a:buNone/>
            </a:pPr>
            <a:endParaRPr lang="es-ES" b="1" dirty="0" smtClean="0">
              <a:latin typeface="Maiandra GD" pitchFamily="34" charset="0"/>
            </a:endParaRPr>
          </a:p>
          <a:p>
            <a:pPr algn="ctr">
              <a:buNone/>
            </a:pPr>
            <a:r>
              <a:rPr lang="es-ES" b="1" dirty="0" smtClean="0">
                <a:latin typeface="Maiandra GD" pitchFamily="34" charset="0"/>
              </a:rPr>
              <a:t>INGENIERO </a:t>
            </a:r>
            <a:r>
              <a:rPr lang="es-ES" b="1" dirty="0">
                <a:latin typeface="Maiandra GD" pitchFamily="34" charset="0"/>
              </a:rPr>
              <a:t>EN ELECTRICIDAD </a:t>
            </a:r>
            <a:endParaRPr lang="es-ES" b="1" dirty="0" smtClean="0">
              <a:latin typeface="Maiandra GD" pitchFamily="34" charset="0"/>
            </a:endParaRPr>
          </a:p>
          <a:p>
            <a:pPr algn="ctr">
              <a:buNone/>
            </a:pPr>
            <a:endParaRPr lang="es-ES" b="1" dirty="0" smtClean="0">
              <a:latin typeface="Maiandra GD" pitchFamily="34" charset="0"/>
            </a:endParaRPr>
          </a:p>
          <a:p>
            <a:pPr algn="ctr">
              <a:buNone/>
            </a:pPr>
            <a:r>
              <a:rPr lang="es-ES" b="1" dirty="0" smtClean="0">
                <a:latin typeface="Maiandra GD" pitchFamily="34" charset="0"/>
              </a:rPr>
              <a:t>ESPECIALIZACIÓN</a:t>
            </a:r>
          </a:p>
          <a:p>
            <a:pPr algn="ctr">
              <a:buNone/>
            </a:pPr>
            <a:r>
              <a:rPr lang="es-ES" b="1" dirty="0" smtClean="0">
                <a:latin typeface="Maiandra GD" pitchFamily="34" charset="0"/>
              </a:rPr>
              <a:t>ELECTRÓNICA </a:t>
            </a:r>
            <a:r>
              <a:rPr lang="es-ES" b="1" dirty="0">
                <a:latin typeface="Maiandra GD" pitchFamily="34" charset="0"/>
              </a:rPr>
              <a:t>Y AUTOMATIZACIÓN INDUSTRIAL</a:t>
            </a:r>
          </a:p>
          <a:p>
            <a:pPr>
              <a:buNone/>
            </a:pPr>
            <a:endParaRPr lang="es-ES" dirty="0">
              <a:latin typeface="Maiandra GD" pitchFamily="34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71406" y="1554162"/>
            <a:ext cx="8786874" cy="4525963"/>
          </a:xfrm>
        </p:spPr>
        <p:txBody>
          <a:bodyPr/>
          <a:lstStyle/>
          <a:p>
            <a:pPr algn="just">
              <a:buNone/>
            </a:pPr>
            <a:r>
              <a:rPr lang="es-ES" sz="3600" b="1" dirty="0" smtClean="0"/>
              <a:t>   </a:t>
            </a:r>
            <a:r>
              <a:rPr lang="es-ES" b="1" dirty="0" smtClean="0">
                <a:latin typeface="Maiandra GD" pitchFamily="34" charset="0"/>
              </a:rPr>
              <a:t>TEMA:</a:t>
            </a:r>
          </a:p>
          <a:p>
            <a:pPr algn="just">
              <a:buNone/>
            </a:pPr>
            <a:endParaRPr lang="es-ES" sz="3400" b="1" dirty="0">
              <a:latin typeface="Maiandra GD" pitchFamily="34" charset="0"/>
            </a:endParaRPr>
          </a:p>
          <a:p>
            <a:pPr algn="just">
              <a:buNone/>
            </a:pPr>
            <a:r>
              <a:rPr lang="es-ES" sz="3400" b="1" dirty="0" smtClean="0">
                <a:latin typeface="Maiandra GD" pitchFamily="34" charset="0"/>
              </a:rPr>
              <a:t>   INVERSOR </a:t>
            </a:r>
            <a:r>
              <a:rPr lang="es-ES" sz="3400" b="1" dirty="0">
                <a:latin typeface="Maiandra GD" pitchFamily="34" charset="0"/>
              </a:rPr>
              <a:t>TRIFÁSICO DE VOLTAJE CONSTANTE CON VARIACIÓN DE FRECUENCIA </a:t>
            </a:r>
            <a:r>
              <a:rPr lang="es-ES" sz="3400" b="1" dirty="0" smtClean="0">
                <a:latin typeface="Maiandra GD" pitchFamily="34" charset="0"/>
              </a:rPr>
              <a:t>DESDE </a:t>
            </a:r>
            <a:r>
              <a:rPr lang="es-ES" sz="3400" b="1" dirty="0">
                <a:latin typeface="Maiandra GD" pitchFamily="34" charset="0"/>
              </a:rPr>
              <a:t>80 HASTA 400 Hz </a:t>
            </a:r>
            <a:r>
              <a:rPr lang="es-ES" sz="3400" b="1" dirty="0" smtClean="0">
                <a:latin typeface="Maiandra GD" pitchFamily="34" charset="0"/>
              </a:rPr>
              <a:t>E </a:t>
            </a:r>
            <a:r>
              <a:rPr lang="es-ES" sz="3400" b="1" dirty="0">
                <a:latin typeface="Maiandra GD" pitchFamily="34" charset="0"/>
              </a:rPr>
              <a:t>INTERFASE </a:t>
            </a:r>
            <a:r>
              <a:rPr lang="es-ES" sz="3400" b="1" dirty="0" smtClean="0">
                <a:latin typeface="Maiandra GD" pitchFamily="34" charset="0"/>
              </a:rPr>
              <a:t>OPTOACOPLADA</a:t>
            </a:r>
            <a:endParaRPr lang="es-ES" sz="3400" b="1" dirty="0">
              <a:latin typeface="Maiandra GD" pitchFamily="34" charset="0"/>
            </a:endParaRPr>
          </a:p>
          <a:p>
            <a:pPr algn="just">
              <a:buNone/>
            </a:pPr>
            <a:endParaRPr lang="es-E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214282" y="1554162"/>
            <a:ext cx="8929718" cy="4525963"/>
          </a:xfrm>
        </p:spPr>
        <p:txBody>
          <a:bodyPr>
            <a:normAutofit fontScale="92500" lnSpcReduction="10000"/>
          </a:bodyPr>
          <a:lstStyle/>
          <a:p>
            <a:pPr>
              <a:buNone/>
            </a:pPr>
            <a:endParaRPr lang="es-ES" dirty="0" smtClean="0"/>
          </a:p>
          <a:p>
            <a:pPr>
              <a:buNone/>
            </a:pPr>
            <a:endParaRPr lang="es-ES" dirty="0" smtClean="0"/>
          </a:p>
          <a:p>
            <a:pPr>
              <a:buNone/>
            </a:pPr>
            <a:r>
              <a:rPr lang="es-ES" dirty="0" smtClean="0"/>
              <a:t>                 </a:t>
            </a:r>
          </a:p>
          <a:p>
            <a:pPr>
              <a:buNone/>
            </a:pPr>
            <a:r>
              <a:rPr lang="es-ES" dirty="0"/>
              <a:t>	</a:t>
            </a:r>
            <a:r>
              <a:rPr lang="es-ES" dirty="0" smtClean="0"/>
              <a:t>	             </a:t>
            </a:r>
            <a:r>
              <a:rPr lang="es-ES" sz="3000" b="1" dirty="0" smtClean="0">
                <a:latin typeface="Maiandra GD" pitchFamily="34" charset="0"/>
              </a:rPr>
              <a:t>Presentada </a:t>
            </a:r>
            <a:r>
              <a:rPr lang="es-ES" sz="3000" b="1" dirty="0">
                <a:latin typeface="Maiandra GD" pitchFamily="34" charset="0"/>
              </a:rPr>
              <a:t>por:</a:t>
            </a:r>
          </a:p>
          <a:p>
            <a:pPr>
              <a:buNone/>
            </a:pPr>
            <a:endParaRPr lang="es-ES" sz="3000" dirty="0" smtClean="0">
              <a:latin typeface="Maiandra GD" pitchFamily="34" charset="0"/>
            </a:endParaRPr>
          </a:p>
          <a:p>
            <a:pPr>
              <a:buNone/>
            </a:pPr>
            <a:endParaRPr lang="es-ES" sz="3000" dirty="0" smtClean="0">
              <a:latin typeface="Maiandra GD" pitchFamily="34" charset="0"/>
            </a:endParaRPr>
          </a:p>
          <a:p>
            <a:pPr>
              <a:buNone/>
            </a:pPr>
            <a:r>
              <a:rPr lang="es-ES" sz="3000" dirty="0">
                <a:latin typeface="Maiandra GD" pitchFamily="34" charset="0"/>
              </a:rPr>
              <a:t> </a:t>
            </a:r>
            <a:r>
              <a:rPr lang="es-ES" sz="3000" dirty="0" smtClean="0">
                <a:latin typeface="Maiandra GD" pitchFamily="34" charset="0"/>
              </a:rPr>
              <a:t>                   VÍCTOR </a:t>
            </a:r>
            <a:r>
              <a:rPr lang="es-ES" sz="3000" dirty="0">
                <a:latin typeface="Maiandra GD" pitchFamily="34" charset="0"/>
              </a:rPr>
              <a:t>MANUEL GALLINO </a:t>
            </a:r>
            <a:r>
              <a:rPr lang="es-ES" sz="3000" dirty="0" smtClean="0">
                <a:latin typeface="Maiandra GD" pitchFamily="34" charset="0"/>
              </a:rPr>
              <a:t>CARDONA</a:t>
            </a:r>
          </a:p>
          <a:p>
            <a:pPr algn="just">
              <a:buNone/>
            </a:pPr>
            <a:r>
              <a:rPr lang="es-ES" sz="3000" dirty="0" smtClean="0">
                <a:latin typeface="Maiandra GD" pitchFamily="34" charset="0"/>
              </a:rPr>
              <a:t>                    ALEX </a:t>
            </a:r>
            <a:r>
              <a:rPr lang="es-ES" sz="3000" dirty="0">
                <a:latin typeface="Maiandra GD" pitchFamily="34" charset="0"/>
              </a:rPr>
              <a:t>HERNANI CALERO </a:t>
            </a:r>
            <a:r>
              <a:rPr lang="es-ES" sz="3000" dirty="0" smtClean="0">
                <a:latin typeface="Maiandra GD" pitchFamily="34" charset="0"/>
              </a:rPr>
              <a:t>VEGA</a:t>
            </a:r>
          </a:p>
          <a:p>
            <a:pPr algn="just">
              <a:buNone/>
            </a:pPr>
            <a:r>
              <a:rPr lang="es-ES" sz="3000" dirty="0">
                <a:latin typeface="Maiandra GD" pitchFamily="34" charset="0"/>
              </a:rPr>
              <a:t> </a:t>
            </a:r>
            <a:r>
              <a:rPr lang="es-ES" sz="3000" dirty="0" smtClean="0">
                <a:latin typeface="Maiandra GD" pitchFamily="34" charset="0"/>
              </a:rPr>
              <a:t>                   ALFREDO </a:t>
            </a:r>
            <a:r>
              <a:rPr lang="es-ES" sz="3000" dirty="0">
                <a:latin typeface="Maiandra GD" pitchFamily="34" charset="0"/>
              </a:rPr>
              <a:t>ENRIQUE MÁRQUEZ </a:t>
            </a:r>
            <a:r>
              <a:rPr lang="es-ES" sz="3000" dirty="0" smtClean="0">
                <a:latin typeface="Maiandra GD" pitchFamily="34" charset="0"/>
              </a:rPr>
              <a:t>YAGUAL</a:t>
            </a:r>
            <a:endParaRPr lang="es-ES" sz="3000" dirty="0">
              <a:latin typeface="Maiandra GD" pitchFamily="34" charset="0"/>
            </a:endParaRPr>
          </a:p>
          <a:p>
            <a:pPr>
              <a:buNone/>
            </a:pPr>
            <a:endParaRPr lang="es-E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417514"/>
            <a:ext cx="8229600" cy="725470"/>
          </a:xfrm>
        </p:spPr>
        <p:txBody>
          <a:bodyPr>
            <a:normAutofit fontScale="90000"/>
          </a:bodyPr>
          <a:lstStyle/>
          <a:p>
            <a:pPr algn="l"/>
            <a:r>
              <a:rPr lang="es-ES_tradnl" b="1" dirty="0" smtClean="0">
                <a:latin typeface="Maiandra GD" pitchFamily="34" charset="0"/>
              </a:rPr>
              <a:t/>
            </a:r>
            <a:br>
              <a:rPr lang="es-ES_tradnl" b="1" dirty="0" smtClean="0">
                <a:latin typeface="Maiandra GD" pitchFamily="34" charset="0"/>
              </a:rPr>
            </a:br>
            <a:r>
              <a:rPr lang="es-ES_tradnl" sz="4400" b="1" dirty="0" smtClean="0">
                <a:latin typeface="Maiandra GD" pitchFamily="34" charset="0"/>
              </a:rPr>
              <a:t>RESUMEN</a:t>
            </a:r>
            <a:r>
              <a:rPr lang="es-ES" dirty="0"/>
              <a:t/>
            </a:r>
            <a:br>
              <a:rPr lang="es-ES" dirty="0"/>
            </a:b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142844" y="1428736"/>
            <a:ext cx="8472518" cy="5214974"/>
          </a:xfrm>
        </p:spPr>
        <p:txBody>
          <a:bodyPr>
            <a:normAutofit lnSpcReduction="10000"/>
          </a:bodyPr>
          <a:lstStyle/>
          <a:p>
            <a:pPr algn="just">
              <a:buNone/>
            </a:pPr>
            <a:r>
              <a:rPr lang="es-ES_tradnl" sz="3400" dirty="0" smtClean="0"/>
              <a:t>   </a:t>
            </a:r>
            <a:r>
              <a:rPr lang="es-ES_tradnl" sz="3400" dirty="0" smtClean="0">
                <a:latin typeface="Maiandra GD" pitchFamily="34" charset="0"/>
              </a:rPr>
              <a:t>Los </a:t>
            </a:r>
            <a:r>
              <a:rPr lang="es-ES_tradnl" sz="3400" dirty="0">
                <a:latin typeface="Maiandra GD" pitchFamily="34" charset="0"/>
              </a:rPr>
              <a:t>convertidores de DC a AC se conocen como inversores. La función de un inversor es cambiar un voltaje de entrada en DC a un voltaje simétrico de salida en AC, con la magnitud y frecuencia </a:t>
            </a:r>
            <a:r>
              <a:rPr lang="es-ES_tradnl" sz="3400" dirty="0" smtClean="0">
                <a:latin typeface="Maiandra GD" pitchFamily="34" charset="0"/>
              </a:rPr>
              <a:t>deseadas</a:t>
            </a:r>
            <a:r>
              <a:rPr lang="es-ES_tradnl" sz="3400" dirty="0">
                <a:latin typeface="Maiandra GD" pitchFamily="34" charset="0"/>
              </a:rPr>
              <a:t>. El Inversor trifásico de frecuencia variable e interfase opto acoplada consta básicamente de dos partes: el circuito de control y el circuito de Fuerza.</a:t>
            </a:r>
            <a:endParaRPr lang="es-ES" sz="3400" dirty="0">
              <a:latin typeface="Maiandra GD" pitchFamily="34" charset="0"/>
            </a:endParaRPr>
          </a:p>
          <a:p>
            <a:pPr algn="just">
              <a:buNone/>
            </a:pPr>
            <a:endParaRPr lang="es-ES" sz="3400" dirty="0">
              <a:latin typeface="Maiandra GD" pitchFamily="34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68346"/>
          </a:xfrm>
        </p:spPr>
        <p:txBody>
          <a:bodyPr>
            <a:normAutofit fontScale="90000"/>
          </a:bodyPr>
          <a:lstStyle/>
          <a:p>
            <a:pPr algn="l"/>
            <a:r>
              <a:rPr lang="es-ES_tradnl" sz="4000" b="1" dirty="0">
                <a:latin typeface="Maiandra GD" pitchFamily="34" charset="0"/>
              </a:rPr>
              <a:t/>
            </a:r>
            <a:br>
              <a:rPr lang="es-ES_tradnl" sz="4000" b="1" dirty="0">
                <a:latin typeface="Maiandra GD" pitchFamily="34" charset="0"/>
              </a:rPr>
            </a:br>
            <a:r>
              <a:rPr lang="es-ES_tradnl" sz="4400" b="1" dirty="0" smtClean="0">
                <a:latin typeface="Maiandra GD" pitchFamily="34" charset="0"/>
              </a:rPr>
              <a:t>INTRODUCCIÓN</a:t>
            </a:r>
            <a:r>
              <a:rPr lang="es-ES" dirty="0"/>
              <a:t/>
            </a:r>
            <a:br>
              <a:rPr lang="es-ES" dirty="0"/>
            </a:b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214282" y="1214422"/>
            <a:ext cx="8643998" cy="5429288"/>
          </a:xfrm>
        </p:spPr>
        <p:txBody>
          <a:bodyPr>
            <a:noAutofit/>
          </a:bodyPr>
          <a:lstStyle/>
          <a:p>
            <a:pPr algn="just">
              <a:buNone/>
            </a:pPr>
            <a:r>
              <a:rPr lang="es-ES_tradnl" sz="3400" dirty="0" smtClean="0">
                <a:latin typeface="Maiandra GD" pitchFamily="34" charset="0"/>
              </a:rPr>
              <a:t>   El </a:t>
            </a:r>
            <a:r>
              <a:rPr lang="es-ES_tradnl" sz="3400" dirty="0">
                <a:latin typeface="Maiandra GD" pitchFamily="34" charset="0"/>
              </a:rPr>
              <a:t>Circuito de control está formado por </a:t>
            </a:r>
            <a:r>
              <a:rPr lang="es-ES_tradnl" sz="3400" dirty="0" smtClean="0">
                <a:latin typeface="Maiandra GD" pitchFamily="34" charset="0"/>
              </a:rPr>
              <a:t>un circuito </a:t>
            </a:r>
            <a:r>
              <a:rPr lang="es-ES_tradnl" sz="3400" dirty="0">
                <a:latin typeface="Maiandra GD" pitchFamily="34" charset="0"/>
              </a:rPr>
              <a:t>de reloj tipo ráfaga de tonos, que consta de </a:t>
            </a:r>
            <a:r>
              <a:rPr lang="es-ES_tradnl" sz="3400" dirty="0" smtClean="0">
                <a:latin typeface="Maiandra GD" pitchFamily="34" charset="0"/>
              </a:rPr>
              <a:t>dos circuitos </a:t>
            </a:r>
            <a:r>
              <a:rPr lang="es-ES_tradnl" sz="3400" dirty="0">
                <a:latin typeface="Maiandra GD" pitchFamily="34" charset="0"/>
              </a:rPr>
              <a:t>integrados en cascada, desde donde se varia la frecuencia mediante un potenciómetro (resistencia variable); los cuales habilitan a tres </a:t>
            </a:r>
            <a:r>
              <a:rPr lang="es-ES_tradnl" sz="3400" dirty="0" err="1">
                <a:latin typeface="Maiandra GD" pitchFamily="34" charset="0"/>
              </a:rPr>
              <a:t>Flip-Flop</a:t>
            </a:r>
            <a:r>
              <a:rPr lang="es-ES_tradnl" sz="3400" dirty="0">
                <a:latin typeface="Maiandra GD" pitchFamily="34" charset="0"/>
              </a:rPr>
              <a:t> en cascada donde los pulsos que están desfasados 180º llegan a los opto acopladores, de allí se conectan al circuito de fuerza</a:t>
            </a:r>
            <a:r>
              <a:rPr lang="es-ES_tradnl" sz="3400" dirty="0" smtClean="0">
                <a:latin typeface="Maiandra GD" pitchFamily="34" charset="0"/>
              </a:rPr>
              <a:t>.</a:t>
            </a:r>
            <a:endParaRPr lang="es-ES" sz="3400" dirty="0">
              <a:latin typeface="Maiandra GD" pitchFamily="34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142852"/>
            <a:ext cx="8229600" cy="1143000"/>
          </a:xfrm>
        </p:spPr>
        <p:txBody>
          <a:bodyPr>
            <a:normAutofit/>
          </a:bodyPr>
          <a:lstStyle/>
          <a:p>
            <a:pPr algn="l"/>
            <a:r>
              <a:rPr lang="es-ES_tradnl" sz="4000" b="1" dirty="0" smtClean="0">
                <a:latin typeface="Maiandra GD" pitchFamily="34" charset="0"/>
              </a:rPr>
              <a:t>INTRODUCCIÓN (Cont.)</a:t>
            </a:r>
            <a:endParaRPr lang="es-ES" sz="4000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214282" y="1600200"/>
            <a:ext cx="8329642" cy="4525963"/>
          </a:xfrm>
        </p:spPr>
        <p:txBody>
          <a:bodyPr/>
          <a:lstStyle/>
          <a:p>
            <a:pPr algn="just">
              <a:buNone/>
            </a:pPr>
            <a:r>
              <a:rPr lang="es-ES_tradnl" dirty="0" smtClean="0">
                <a:latin typeface="Maiandra GD" pitchFamily="34" charset="0"/>
              </a:rPr>
              <a:t>	</a:t>
            </a:r>
            <a:r>
              <a:rPr lang="es-ES_tradnl" sz="3400" dirty="0" smtClean="0">
                <a:latin typeface="Maiandra GD" pitchFamily="34" charset="0"/>
              </a:rPr>
              <a:t>El circuito de Fuerza consta de un arreglo de seis transistores con diodos que corresponden a un inversor trifásico alimentado con una fuente de 12 voltios DC. </a:t>
            </a:r>
            <a:endParaRPr lang="es-ES" sz="3400" dirty="0" smtClean="0">
              <a:latin typeface="Maiandra GD" pitchFamily="34" charset="0"/>
            </a:endParaRPr>
          </a:p>
          <a:p>
            <a:pPr>
              <a:buNone/>
            </a:pPr>
            <a:endParaRPr lang="es-ES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04800" y="285728"/>
            <a:ext cx="8686800" cy="838200"/>
          </a:xfrm>
        </p:spPr>
        <p:txBody>
          <a:bodyPr>
            <a:normAutofit fontScale="90000"/>
          </a:bodyPr>
          <a:lstStyle/>
          <a:p>
            <a:pPr algn="l"/>
            <a:r>
              <a:rPr lang="es-ES" sz="4400" dirty="0"/>
              <a:t/>
            </a:r>
            <a:br>
              <a:rPr lang="es-ES" sz="4400" dirty="0"/>
            </a:br>
            <a:r>
              <a:rPr lang="es-ES" sz="4400" dirty="0" smtClean="0">
                <a:latin typeface="Maiandra GD" pitchFamily="34" charset="0"/>
              </a:rPr>
              <a:t>  </a:t>
            </a:r>
            <a:r>
              <a:rPr lang="es-MX" sz="4400" b="1" dirty="0" smtClean="0">
                <a:latin typeface="Maiandra GD" pitchFamily="34" charset="0"/>
              </a:rPr>
              <a:t>CONVERTIDORES </a:t>
            </a:r>
            <a:r>
              <a:rPr lang="es-MX" sz="4400" b="1" dirty="0">
                <a:latin typeface="Maiandra GD" pitchFamily="34" charset="0"/>
              </a:rPr>
              <a:t>DC/AC</a:t>
            </a:r>
            <a:r>
              <a:rPr lang="es-ES" dirty="0"/>
              <a:t/>
            </a:r>
            <a:br>
              <a:rPr lang="es-ES" dirty="0"/>
            </a:b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algn="just">
              <a:buNone/>
            </a:pPr>
            <a:r>
              <a:rPr lang="es-MX" b="1" dirty="0"/>
              <a:t>	</a:t>
            </a:r>
            <a:r>
              <a:rPr lang="es-MX" sz="3400" b="1" dirty="0">
                <a:latin typeface="Maiandra GD" pitchFamily="34" charset="0"/>
              </a:rPr>
              <a:t>Aplicación de los Inversores</a:t>
            </a:r>
            <a:r>
              <a:rPr lang="es-MX" sz="3400" dirty="0">
                <a:latin typeface="Maiandra GD" pitchFamily="34" charset="0"/>
              </a:rPr>
              <a:t>.</a:t>
            </a:r>
            <a:endParaRPr lang="es-ES" sz="3400" dirty="0">
              <a:latin typeface="Maiandra GD" pitchFamily="34" charset="0"/>
            </a:endParaRPr>
          </a:p>
          <a:p>
            <a:pPr algn="just">
              <a:buNone/>
            </a:pPr>
            <a:r>
              <a:rPr lang="es-MX" sz="3400" dirty="0" smtClean="0">
                <a:latin typeface="Maiandra GD" pitchFamily="34" charset="0"/>
              </a:rPr>
              <a:t>   La </a:t>
            </a:r>
            <a:r>
              <a:rPr lang="es-MX" sz="3400" dirty="0">
                <a:latin typeface="Maiandra GD" pitchFamily="34" charset="0"/>
              </a:rPr>
              <a:t>aplicación de los inversores es común en usos industriales tales como:</a:t>
            </a:r>
            <a:endParaRPr lang="es-ES" sz="3400" dirty="0">
              <a:latin typeface="Maiandra GD" pitchFamily="34" charset="0"/>
            </a:endParaRPr>
          </a:p>
          <a:p>
            <a:pPr lvl="0" algn="just"/>
            <a:r>
              <a:rPr lang="es-MX" sz="3400" dirty="0">
                <a:latin typeface="Maiandra GD" pitchFamily="34" charset="0"/>
              </a:rPr>
              <a:t>Propulsión de motores de AC de velocidad variable.</a:t>
            </a:r>
            <a:endParaRPr lang="es-ES" sz="3400" dirty="0">
              <a:latin typeface="Maiandra GD" pitchFamily="34" charset="0"/>
            </a:endParaRPr>
          </a:p>
          <a:p>
            <a:pPr lvl="0" algn="just"/>
            <a:r>
              <a:rPr lang="es-MX" sz="3400" dirty="0">
                <a:latin typeface="Maiandra GD" pitchFamily="34" charset="0"/>
              </a:rPr>
              <a:t>Calefacción por inducción.</a:t>
            </a:r>
            <a:endParaRPr lang="es-ES" sz="3400" dirty="0">
              <a:latin typeface="Maiandra GD" pitchFamily="34" charset="0"/>
            </a:endParaRPr>
          </a:p>
          <a:p>
            <a:pPr lvl="0" algn="just"/>
            <a:r>
              <a:rPr lang="es-MX" sz="3400" dirty="0">
                <a:latin typeface="Maiandra GD" pitchFamily="34" charset="0"/>
              </a:rPr>
              <a:t>Fuentes de respaldo y de poder.</a:t>
            </a:r>
            <a:endParaRPr lang="es-ES" sz="3400" dirty="0">
              <a:latin typeface="Maiandra GD" pitchFamily="34" charset="0"/>
            </a:endParaRPr>
          </a:p>
          <a:p>
            <a:pPr lvl="0" algn="just"/>
            <a:r>
              <a:rPr lang="es-MX" sz="3400" dirty="0">
                <a:latin typeface="Maiandra GD" pitchFamily="34" charset="0"/>
              </a:rPr>
              <a:t>Alimentación </a:t>
            </a:r>
            <a:r>
              <a:rPr lang="es-MX" sz="3400" dirty="0" smtClean="0">
                <a:latin typeface="Maiandra GD" pitchFamily="34" charset="0"/>
              </a:rPr>
              <a:t>ininterrumpida.</a:t>
            </a:r>
            <a:endParaRPr lang="es-ES" sz="3400" dirty="0">
              <a:latin typeface="Maiandra GD" pitchFamily="34" charset="0"/>
            </a:endParaRPr>
          </a:p>
          <a:p>
            <a:pPr>
              <a:buNone/>
            </a:pPr>
            <a:endParaRPr lang="es-ES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214282" y="1357298"/>
            <a:ext cx="8472518" cy="4757758"/>
          </a:xfrm>
        </p:spPr>
        <p:txBody>
          <a:bodyPr>
            <a:normAutofit fontScale="92500"/>
          </a:bodyPr>
          <a:lstStyle/>
          <a:p>
            <a:pPr algn="just">
              <a:buNone/>
            </a:pPr>
            <a:r>
              <a:rPr lang="es-MX" b="1" dirty="0" smtClean="0"/>
              <a:t>    </a:t>
            </a:r>
            <a:r>
              <a:rPr lang="es-MX" sz="4000" b="1" dirty="0" smtClean="0">
                <a:latin typeface="Maiandra GD" pitchFamily="34" charset="0"/>
              </a:rPr>
              <a:t>Clasificación </a:t>
            </a:r>
            <a:r>
              <a:rPr lang="es-MX" sz="4000" b="1" dirty="0">
                <a:latin typeface="Maiandra GD" pitchFamily="34" charset="0"/>
              </a:rPr>
              <a:t>de Inversores.</a:t>
            </a:r>
            <a:endParaRPr lang="es-ES" sz="4000" b="1" dirty="0">
              <a:latin typeface="Maiandra GD" pitchFamily="34" charset="0"/>
            </a:endParaRPr>
          </a:p>
          <a:p>
            <a:pPr algn="just">
              <a:buNone/>
            </a:pPr>
            <a:r>
              <a:rPr lang="es-MX" sz="4000" dirty="0" smtClean="0">
                <a:latin typeface="Maiandra GD" pitchFamily="34" charset="0"/>
              </a:rPr>
              <a:t>  </a:t>
            </a:r>
            <a:r>
              <a:rPr lang="es-MX" sz="3700" dirty="0" smtClean="0">
                <a:latin typeface="Maiandra GD" pitchFamily="34" charset="0"/>
              </a:rPr>
              <a:t>Los </a:t>
            </a:r>
            <a:r>
              <a:rPr lang="es-MX" sz="3700" dirty="0">
                <a:latin typeface="Maiandra GD" pitchFamily="34" charset="0"/>
              </a:rPr>
              <a:t>inversores se pueden clasificar básicamente en dos grupos: monofásicos y trifásicos y cada uno puede usar elementos de activación y desactivación controlada (BJT, MOSFET, IGBT), o tiristores de conmutación forzada, según la aplicación. </a:t>
            </a:r>
            <a:endParaRPr lang="es-ES" sz="3700" dirty="0">
              <a:latin typeface="Maiandra GD" pitchFamily="34" charset="0"/>
            </a:endParaRPr>
          </a:p>
          <a:p>
            <a:pPr>
              <a:buNone/>
            </a:pPr>
            <a:endParaRPr lang="es-ES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214282" y="1428736"/>
            <a:ext cx="8472518" cy="4857784"/>
          </a:xfrm>
        </p:spPr>
        <p:txBody>
          <a:bodyPr>
            <a:normAutofit fontScale="70000" lnSpcReduction="20000"/>
          </a:bodyPr>
          <a:lstStyle/>
          <a:p>
            <a:pPr algn="just">
              <a:buNone/>
            </a:pPr>
            <a:r>
              <a:rPr lang="es-MX" sz="4900" b="1" dirty="0" smtClean="0">
                <a:latin typeface="Maiandra GD" pitchFamily="34" charset="0"/>
              </a:rPr>
              <a:t>	Conducción </a:t>
            </a:r>
            <a:r>
              <a:rPr lang="es-MX" sz="4900" b="1" dirty="0">
                <a:latin typeface="Maiandra GD" pitchFamily="34" charset="0"/>
              </a:rPr>
              <a:t>a 180°</a:t>
            </a:r>
            <a:endParaRPr lang="es-ES" sz="4900" dirty="0">
              <a:latin typeface="Maiandra GD" pitchFamily="34" charset="0"/>
            </a:endParaRPr>
          </a:p>
          <a:p>
            <a:pPr algn="just">
              <a:buNone/>
            </a:pPr>
            <a:r>
              <a:rPr lang="es-ES" sz="4900" dirty="0" smtClean="0">
                <a:latin typeface="Maiandra GD" pitchFamily="34" charset="0"/>
              </a:rPr>
              <a:t>	Cada </a:t>
            </a:r>
            <a:r>
              <a:rPr lang="es-ES" sz="4900" dirty="0">
                <a:latin typeface="Maiandra GD" pitchFamily="34" charset="0"/>
              </a:rPr>
              <a:t>transistor conducirá durante </a:t>
            </a:r>
            <a:r>
              <a:rPr lang="es-ES" sz="4900" dirty="0" smtClean="0">
                <a:latin typeface="Maiandra GD" pitchFamily="34" charset="0"/>
              </a:rPr>
              <a:t>180º.Tres </a:t>
            </a:r>
            <a:r>
              <a:rPr lang="es-ES" sz="4900" dirty="0">
                <a:latin typeface="Maiandra GD" pitchFamily="34" charset="0"/>
              </a:rPr>
              <a:t>transistores se mantienen activos durante </a:t>
            </a:r>
            <a:r>
              <a:rPr lang="es-ES" sz="4900" dirty="0" smtClean="0">
                <a:latin typeface="Maiandra GD" pitchFamily="34" charset="0"/>
              </a:rPr>
              <a:t>cada </a:t>
            </a:r>
            <a:r>
              <a:rPr lang="es-ES" sz="4900" dirty="0">
                <a:latin typeface="Maiandra GD" pitchFamily="34" charset="0"/>
              </a:rPr>
              <a:t>instante del tiempo. Cuando el transistor Q</a:t>
            </a:r>
            <a:r>
              <a:rPr lang="es-ES" sz="4900" baseline="-25000" dirty="0">
                <a:latin typeface="Maiandra GD" pitchFamily="34" charset="0"/>
              </a:rPr>
              <a:t>1</a:t>
            </a:r>
            <a:r>
              <a:rPr lang="es-ES" sz="4900" dirty="0">
                <a:latin typeface="Maiandra GD" pitchFamily="34" charset="0"/>
              </a:rPr>
              <a:t> está activado, la terminal a se conecta con la terminal positiva del voltaje de entrada. Cuando se activa el transistor Q</a:t>
            </a:r>
            <a:r>
              <a:rPr lang="es-ES" sz="4900" baseline="-25000" dirty="0">
                <a:latin typeface="Maiandra GD" pitchFamily="34" charset="0"/>
              </a:rPr>
              <a:t>4 </a:t>
            </a:r>
            <a:r>
              <a:rPr lang="es-ES" sz="4900" dirty="0">
                <a:latin typeface="Maiandra GD" pitchFamily="34" charset="0"/>
              </a:rPr>
              <a:t>la terminal a se lleva a la terminal negativa de la fuente de DC. En cada ciclo existen seis modos de operación, cuya duración es de 60°. </a:t>
            </a:r>
          </a:p>
          <a:p>
            <a:pPr>
              <a:buNone/>
            </a:pPr>
            <a:endParaRPr lang="es-ES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1357298"/>
            <a:ext cx="8229600" cy="4525963"/>
          </a:xfrm>
        </p:spPr>
        <p:txBody>
          <a:bodyPr/>
          <a:lstStyle/>
          <a:p>
            <a:pPr>
              <a:buNone/>
            </a:pPr>
            <a:r>
              <a:rPr lang="es-ES" sz="3400" dirty="0" smtClean="0">
                <a:latin typeface="Maiandra GD" pitchFamily="34" charset="0"/>
              </a:rPr>
              <a:t>	Los transistores se numeran según su secuencia de excitación (por ejemplo 123, 234, 345, 456, 561, 612). Las señales de excitación mostradas en la Fig.1.3(a) están desplazadas 60° unas de otras, para obtener voltajes trifásicos balanceados (fundamentales).</a:t>
            </a:r>
          </a:p>
          <a:p>
            <a:pPr>
              <a:buNone/>
            </a:pPr>
            <a:endParaRPr lang="es-ES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/>
            <a:r>
              <a:rPr lang="es-MX" b="1" dirty="0" smtClean="0">
                <a:latin typeface="Maiandra GD" pitchFamily="34" charset="0"/>
              </a:rPr>
              <a:t/>
            </a:r>
            <a:br>
              <a:rPr lang="es-MX" b="1" dirty="0" smtClean="0">
                <a:latin typeface="Maiandra GD" pitchFamily="34" charset="0"/>
              </a:rPr>
            </a:br>
            <a:r>
              <a:rPr lang="es-MX" b="1" dirty="0" smtClean="0">
                <a:latin typeface="Maiandra GD" pitchFamily="34" charset="0"/>
              </a:rPr>
              <a:t>Conducción a 180°</a:t>
            </a:r>
            <a:r>
              <a:rPr lang="es-ES" dirty="0" smtClean="0"/>
              <a:t/>
            </a:r>
            <a:br>
              <a:rPr lang="es-ES" dirty="0" smtClean="0"/>
            </a:br>
            <a:endParaRPr lang="es-ES" dirty="0"/>
          </a:p>
        </p:txBody>
      </p:sp>
      <p:pic>
        <p:nvPicPr>
          <p:cNvPr id="29697" name="Picture 1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 bwMode="auto">
          <a:xfrm>
            <a:off x="948860" y="1554163"/>
            <a:ext cx="7398679" cy="4525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/>
            <a:r>
              <a:rPr lang="es-ES" b="1" dirty="0" smtClean="0">
                <a:latin typeface="Maiandra GD" pitchFamily="34" charset="0"/>
              </a:rPr>
              <a:t/>
            </a:r>
            <a:br>
              <a:rPr lang="es-ES" b="1" dirty="0" smtClean="0">
                <a:latin typeface="Maiandra GD" pitchFamily="34" charset="0"/>
              </a:rPr>
            </a:br>
            <a:r>
              <a:rPr lang="es-ES" b="1" dirty="0" smtClean="0">
                <a:latin typeface="Maiandra GD" pitchFamily="34" charset="0"/>
              </a:rPr>
              <a:t> </a:t>
            </a:r>
            <a:r>
              <a:rPr lang="es-MX" b="1" dirty="0" smtClean="0">
                <a:latin typeface="Maiandra GD" pitchFamily="34" charset="0"/>
              </a:rPr>
              <a:t>EL TRANSISTOR BJT</a:t>
            </a:r>
            <a:r>
              <a:rPr lang="es-ES" dirty="0" smtClean="0"/>
              <a:t/>
            </a:r>
            <a:br>
              <a:rPr lang="es-ES" dirty="0" smtClean="0"/>
            </a:b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214282" y="1714488"/>
            <a:ext cx="8501122" cy="4857784"/>
          </a:xfrm>
        </p:spPr>
        <p:txBody>
          <a:bodyPr>
            <a:normAutofit fontScale="47500" lnSpcReduction="20000"/>
          </a:bodyPr>
          <a:lstStyle/>
          <a:p>
            <a:pPr algn="just">
              <a:buNone/>
            </a:pPr>
            <a:r>
              <a:rPr lang="es-MX" b="1" dirty="0" smtClean="0"/>
              <a:t>	</a:t>
            </a:r>
            <a:r>
              <a:rPr lang="es-MX" sz="7200" b="1" dirty="0" smtClean="0">
                <a:latin typeface="Maiandra GD" pitchFamily="34" charset="0"/>
              </a:rPr>
              <a:t>Introducción</a:t>
            </a:r>
          </a:p>
          <a:p>
            <a:pPr algn="just">
              <a:buNone/>
            </a:pPr>
            <a:r>
              <a:rPr lang="es-MX" sz="7200" dirty="0" smtClean="0">
                <a:latin typeface="Maiandra GD" pitchFamily="34" charset="0"/>
              </a:rPr>
              <a:t>	El 23 de diciembre de 1947, Walter  H. Brattain y John Bardeen demostraron el efecto amplificador  del primer transistor en los Bell Telephone Laboratories .</a:t>
            </a:r>
            <a:endParaRPr lang="es-ES" sz="7200" dirty="0" smtClean="0">
              <a:latin typeface="Maiandra GD" pitchFamily="34" charset="0"/>
            </a:endParaRPr>
          </a:p>
          <a:p>
            <a:pPr algn="just">
              <a:buNone/>
            </a:pPr>
            <a:r>
              <a:rPr lang="es-MX" sz="7200" dirty="0" smtClean="0">
                <a:latin typeface="Maiandra GD" pitchFamily="34" charset="0"/>
              </a:rPr>
              <a:t>	Las ventajas de éste dispositivo de estado sólido de tres terminales sobre el tubo electrónico (desarrollado durante el período 1904-1947) fueron evidentes:</a:t>
            </a:r>
            <a:endParaRPr lang="es-ES" sz="7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285720" y="1500174"/>
            <a:ext cx="8229600" cy="4525963"/>
          </a:xfrm>
        </p:spPr>
        <p:txBody>
          <a:bodyPr>
            <a:normAutofit lnSpcReduction="10000"/>
          </a:bodyPr>
          <a:lstStyle/>
          <a:p>
            <a:pPr algn="just">
              <a:buNone/>
            </a:pPr>
            <a:r>
              <a:rPr lang="es-MX" sz="3400" dirty="0" smtClean="0">
                <a:latin typeface="Maiandra GD" pitchFamily="34" charset="0"/>
              </a:rPr>
              <a:t>	Era más pequeño y ligero; no tenía requerimientos de filamentos o pérdidas térmicas. 	</a:t>
            </a:r>
          </a:p>
          <a:p>
            <a:pPr algn="just">
              <a:buNone/>
            </a:pPr>
            <a:r>
              <a:rPr lang="es-MX" sz="3400" dirty="0" smtClean="0">
                <a:latin typeface="Maiandra GD" pitchFamily="34" charset="0"/>
              </a:rPr>
              <a:t>	Ofrecía una construcción de mayor resistencia y resultaba mas eficiente porque el propio dispositivo absorbía menos potencia, instantáneamente estaba listo para usarse, sin requerir un período de calentamiento.</a:t>
            </a:r>
            <a:endParaRPr lang="es-ES" sz="3400" dirty="0" smtClean="0">
              <a:latin typeface="Maiandra GD" pitchFamily="34" charset="0"/>
            </a:endParaRPr>
          </a:p>
          <a:p>
            <a:pPr algn="just">
              <a:buNone/>
            </a:pPr>
            <a:endParaRPr lang="es-ES" sz="3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Rectángulo"/>
          <p:cNvSpPr/>
          <p:nvPr/>
        </p:nvSpPr>
        <p:spPr>
          <a:xfrm>
            <a:off x="1357290" y="1571612"/>
            <a:ext cx="6429420" cy="4000528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1357298"/>
            <a:ext cx="8229600" cy="4525963"/>
          </a:xfrm>
        </p:spPr>
        <p:txBody>
          <a:bodyPr/>
          <a:lstStyle/>
          <a:p>
            <a:pPr algn="ctr">
              <a:buNone/>
            </a:pPr>
            <a:endParaRPr lang="es-ES" sz="3400" b="1" dirty="0" smtClean="0">
              <a:solidFill>
                <a:schemeClr val="accent1">
                  <a:lumMod val="75000"/>
                </a:schemeClr>
              </a:solidFill>
              <a:latin typeface="Maiandra GD" pitchFamily="34" charset="0"/>
            </a:endParaRPr>
          </a:p>
          <a:p>
            <a:pPr algn="ctr">
              <a:buNone/>
            </a:pPr>
            <a:r>
              <a:rPr lang="es-ES" sz="3400" b="1" dirty="0" smtClean="0">
                <a:solidFill>
                  <a:schemeClr val="accent1">
                    <a:lumMod val="75000"/>
                  </a:schemeClr>
                </a:solidFill>
                <a:latin typeface="Maiandra GD" pitchFamily="34" charset="0"/>
              </a:rPr>
              <a:t>DISEÑO DEL INVERSOR </a:t>
            </a:r>
          </a:p>
          <a:p>
            <a:pPr algn="ctr">
              <a:buNone/>
            </a:pPr>
            <a:r>
              <a:rPr lang="es-ES" sz="3400" b="1" dirty="0" smtClean="0">
                <a:solidFill>
                  <a:schemeClr val="accent1">
                    <a:lumMod val="75000"/>
                  </a:schemeClr>
                </a:solidFill>
                <a:latin typeface="Maiandra GD" pitchFamily="34" charset="0"/>
              </a:rPr>
              <a:t>TRIFÁSICO</a:t>
            </a:r>
            <a:endParaRPr lang="es-ES" sz="3400" b="1" dirty="0">
              <a:solidFill>
                <a:schemeClr val="accent1">
                  <a:lumMod val="75000"/>
                </a:schemeClr>
              </a:solidFill>
              <a:latin typeface="Maiandra GD" pitchFamily="34" charset="0"/>
            </a:endParaRPr>
          </a:p>
        </p:txBody>
      </p:sp>
      <p:sp>
        <p:nvSpPr>
          <p:cNvPr id="4" name="3 Rectángulo"/>
          <p:cNvSpPr/>
          <p:nvPr/>
        </p:nvSpPr>
        <p:spPr>
          <a:xfrm>
            <a:off x="1785918" y="3357562"/>
            <a:ext cx="2071702" cy="121444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 smtClean="0"/>
              <a:t>CIRCUITO </a:t>
            </a:r>
          </a:p>
          <a:p>
            <a:pPr algn="ctr"/>
            <a:r>
              <a:rPr lang="es-ES" dirty="0" smtClean="0"/>
              <a:t>DE CONTROL</a:t>
            </a:r>
            <a:endParaRPr lang="es-ES" dirty="0"/>
          </a:p>
        </p:txBody>
      </p:sp>
      <p:sp>
        <p:nvSpPr>
          <p:cNvPr id="5" name="4 Flecha derecha"/>
          <p:cNvSpPr/>
          <p:nvPr/>
        </p:nvSpPr>
        <p:spPr>
          <a:xfrm>
            <a:off x="4071934" y="3857628"/>
            <a:ext cx="714380" cy="21431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" name="5 Rectángulo"/>
          <p:cNvSpPr/>
          <p:nvPr/>
        </p:nvSpPr>
        <p:spPr>
          <a:xfrm>
            <a:off x="5000628" y="3357562"/>
            <a:ext cx="2000264" cy="121444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 smtClean="0"/>
              <a:t>CIRCUITO</a:t>
            </a:r>
          </a:p>
          <a:p>
            <a:pPr algn="ctr"/>
            <a:r>
              <a:rPr lang="es-ES" dirty="0" smtClean="0"/>
              <a:t>DE FUERZA</a:t>
            </a:r>
            <a:endParaRPr lang="es-ES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/>
            <a:r>
              <a:rPr lang="es-MX" b="1" dirty="0" smtClean="0">
                <a:latin typeface="Maiandra GD" pitchFamily="34" charset="0"/>
              </a:rPr>
              <a:t>I.- DISEÑO DEL CIRCUITO DE             CONTROL</a:t>
            </a:r>
            <a:endParaRPr lang="es-ES" dirty="0"/>
          </a:p>
        </p:txBody>
      </p:sp>
      <p:sp>
        <p:nvSpPr>
          <p:cNvPr id="5" name="4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329114" cy="4525963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Char char="§"/>
            </a:pPr>
            <a:endParaRPr lang="es-MX" sz="3200" dirty="0" smtClean="0">
              <a:latin typeface="Maiandra GD" pitchFamily="34" charset="0"/>
            </a:endParaRPr>
          </a:p>
          <a:p>
            <a:pPr>
              <a:buFont typeface="Wingdings" pitchFamily="2" charset="2"/>
              <a:buChar char="§"/>
            </a:pPr>
            <a:r>
              <a:rPr lang="es-MX" sz="3200" dirty="0" smtClean="0">
                <a:latin typeface="Maiandra GD" pitchFamily="34" charset="0"/>
              </a:rPr>
              <a:t>CI Temporizador 555</a:t>
            </a:r>
          </a:p>
          <a:p>
            <a:pPr>
              <a:buFont typeface="Wingdings" pitchFamily="2" charset="2"/>
              <a:buChar char="§"/>
            </a:pPr>
            <a:endParaRPr lang="es-ES" sz="3200" i="1" dirty="0" smtClean="0">
              <a:latin typeface="Maiandra GD" pitchFamily="34" charset="0"/>
            </a:endParaRPr>
          </a:p>
          <a:p>
            <a:pPr>
              <a:buFont typeface="Wingdings" pitchFamily="2" charset="2"/>
              <a:buChar char="§"/>
            </a:pPr>
            <a:r>
              <a:rPr lang="es-ES" sz="3200" i="1" dirty="0" smtClean="0">
                <a:latin typeface="Maiandra GD" pitchFamily="34" charset="0"/>
              </a:rPr>
              <a:t>Contador Interruptor de Cola</a:t>
            </a:r>
          </a:p>
          <a:p>
            <a:pPr>
              <a:buFont typeface="Wingdings" pitchFamily="2" charset="2"/>
              <a:buChar char="§"/>
            </a:pPr>
            <a:endParaRPr lang="es-ES" sz="3200" i="1" dirty="0" smtClean="0">
              <a:latin typeface="Maiandra GD" pitchFamily="34" charset="0"/>
            </a:endParaRPr>
          </a:p>
          <a:p>
            <a:pPr>
              <a:buFont typeface="Wingdings" pitchFamily="2" charset="2"/>
              <a:buChar char="§"/>
            </a:pPr>
            <a:r>
              <a:rPr lang="es-ES" sz="3200" i="1" dirty="0" smtClean="0">
                <a:latin typeface="Maiandra GD" pitchFamily="34" charset="0"/>
              </a:rPr>
              <a:t>Acopladores Ópticos</a:t>
            </a:r>
          </a:p>
          <a:p>
            <a:pPr>
              <a:buFont typeface="Wingdings" pitchFamily="2" charset="2"/>
              <a:buChar char="§"/>
            </a:pPr>
            <a:endParaRPr lang="es-ES" sz="3200" i="1" dirty="0" smtClean="0">
              <a:latin typeface="Maiandra GD" pitchFamily="34" charset="0"/>
            </a:endParaRPr>
          </a:p>
          <a:p>
            <a:pPr>
              <a:buNone/>
            </a:pPr>
            <a:endParaRPr lang="es-ES" sz="3200" dirty="0" smtClean="0">
              <a:latin typeface="Maiandra GD" pitchFamily="34" charset="0"/>
            </a:endParaRPr>
          </a:p>
          <a:p>
            <a:pPr>
              <a:buNone/>
            </a:pPr>
            <a:endParaRPr lang="es-ES" dirty="0"/>
          </a:p>
        </p:txBody>
      </p:sp>
      <p:sp>
        <p:nvSpPr>
          <p:cNvPr id="10" name="9 Rectángulo"/>
          <p:cNvSpPr/>
          <p:nvPr/>
        </p:nvSpPr>
        <p:spPr>
          <a:xfrm>
            <a:off x="5357818" y="1071546"/>
            <a:ext cx="2786082" cy="571504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1027" name="Picture 3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5719785" y="1214422"/>
            <a:ext cx="2066925" cy="1047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12 Flecha abajo"/>
          <p:cNvSpPr/>
          <p:nvPr/>
        </p:nvSpPr>
        <p:spPr>
          <a:xfrm>
            <a:off x="6572264" y="2357430"/>
            <a:ext cx="357190" cy="642942"/>
          </a:xfrm>
          <a:prstGeom prst="downArrow">
            <a:avLst/>
          </a:prstGeom>
          <a:solidFill>
            <a:schemeClr val="tx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>
              <a:solidFill>
                <a:schemeClr val="bg1"/>
              </a:solidFill>
            </a:endParaRPr>
          </a:p>
        </p:txBody>
      </p:sp>
      <p:sp>
        <p:nvSpPr>
          <p:cNvPr id="14" name="13 Flecha abajo"/>
          <p:cNvSpPr/>
          <p:nvPr/>
        </p:nvSpPr>
        <p:spPr>
          <a:xfrm>
            <a:off x="6572264" y="4643446"/>
            <a:ext cx="357190" cy="642942"/>
          </a:xfrm>
          <a:prstGeom prst="downArrow">
            <a:avLst/>
          </a:prstGeom>
          <a:solidFill>
            <a:schemeClr val="tx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>
              <a:solidFill>
                <a:schemeClr val="bg1"/>
              </a:solidFill>
            </a:endParaRPr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572132" y="3086109"/>
            <a:ext cx="2357454" cy="14858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786446" y="5357826"/>
            <a:ext cx="1981200" cy="1323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s-MX" sz="4000" b="1" dirty="0" smtClean="0">
                <a:latin typeface="Maiandra GD" pitchFamily="34" charset="0"/>
              </a:rPr>
              <a:t>  CI Temporizador 555</a:t>
            </a:r>
            <a:endParaRPr lang="es-ES" sz="4000" b="1" dirty="0"/>
          </a:p>
        </p:txBody>
      </p:sp>
      <p:sp>
        <p:nvSpPr>
          <p:cNvPr id="5" name="4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43362" cy="4525963"/>
          </a:xfrm>
        </p:spPr>
        <p:txBody>
          <a:bodyPr/>
          <a:lstStyle/>
          <a:p>
            <a:pPr algn="just">
              <a:buNone/>
            </a:pPr>
            <a:r>
              <a:rPr lang="es-ES" dirty="0" smtClean="0">
                <a:latin typeface="Maiandra GD" pitchFamily="34" charset="0"/>
              </a:rPr>
              <a:t>	</a:t>
            </a:r>
            <a:r>
              <a:rPr lang="es-ES" sz="3200" dirty="0" smtClean="0">
                <a:latin typeface="Maiandra GD" pitchFamily="34" charset="0"/>
              </a:rPr>
              <a:t>Determinación de la Frecuencia de oscilación:</a:t>
            </a:r>
          </a:p>
          <a:p>
            <a:pPr>
              <a:buFont typeface="Wingdings" pitchFamily="2" charset="2"/>
              <a:buChar char="§"/>
            </a:pPr>
            <a:r>
              <a:rPr lang="es-ES" sz="3200" b="1" dirty="0" smtClean="0">
                <a:latin typeface="Maiandra GD" pitchFamily="34" charset="0"/>
              </a:rPr>
              <a:t>t alto</a:t>
            </a:r>
          </a:p>
          <a:p>
            <a:pPr>
              <a:buFont typeface="Wingdings" pitchFamily="2" charset="2"/>
              <a:buChar char="§"/>
            </a:pPr>
            <a:r>
              <a:rPr lang="es-ES" sz="3200" b="1" dirty="0" smtClean="0">
                <a:latin typeface="Maiandra GD" pitchFamily="34" charset="0"/>
              </a:rPr>
              <a:t>t bajo</a:t>
            </a:r>
          </a:p>
          <a:p>
            <a:pPr>
              <a:buFont typeface="Wingdings" pitchFamily="2" charset="2"/>
              <a:buChar char="§"/>
            </a:pPr>
            <a:r>
              <a:rPr lang="es-ES" sz="3200" b="1" dirty="0" smtClean="0">
                <a:latin typeface="Maiandra GD" pitchFamily="34" charset="0"/>
              </a:rPr>
              <a:t>T total</a:t>
            </a:r>
          </a:p>
          <a:p>
            <a:pPr>
              <a:buFont typeface="Wingdings" pitchFamily="2" charset="2"/>
              <a:buChar char="§"/>
            </a:pPr>
            <a:r>
              <a:rPr lang="es-ES" sz="3200" b="1" dirty="0" smtClean="0">
                <a:latin typeface="Maiandra GD" pitchFamily="34" charset="0"/>
              </a:rPr>
              <a:t>f = 1/T total</a:t>
            </a:r>
          </a:p>
          <a:p>
            <a:pPr>
              <a:buNone/>
            </a:pPr>
            <a:endParaRPr lang="es-ES" dirty="0"/>
          </a:p>
        </p:txBody>
      </p:sp>
      <p:pic>
        <p:nvPicPr>
          <p:cNvPr id="7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 bwMode="auto">
          <a:xfrm>
            <a:off x="5132921" y="1857364"/>
            <a:ext cx="3439607" cy="3714776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s-ES" dirty="0" smtClean="0"/>
              <a:t>t </a:t>
            </a:r>
            <a:r>
              <a:rPr lang="es-ES" sz="2400" dirty="0" smtClean="0"/>
              <a:t>alto</a:t>
            </a:r>
            <a:endParaRPr lang="es-ES" sz="2400" dirty="0"/>
          </a:p>
        </p:txBody>
      </p:sp>
      <p:sp>
        <p:nvSpPr>
          <p:cNvPr id="5" name="4 Marcador de contenido"/>
          <p:cNvSpPr>
            <a:spLocks noGrp="1"/>
          </p:cNvSpPr>
          <p:nvPr>
            <p:ph sz="half" idx="1"/>
          </p:nvPr>
        </p:nvSpPr>
        <p:spPr>
          <a:xfrm>
            <a:off x="457200" y="1428736"/>
            <a:ext cx="5043494" cy="4643470"/>
          </a:xfrm>
        </p:spPr>
        <p:txBody>
          <a:bodyPr>
            <a:normAutofit lnSpcReduction="10000"/>
          </a:bodyPr>
          <a:lstStyle/>
          <a:p>
            <a:pPr algn="just">
              <a:buNone/>
            </a:pPr>
            <a:r>
              <a:rPr lang="es-ES" sz="3200" b="1" dirty="0" smtClean="0">
                <a:latin typeface="Maiandra GD" pitchFamily="34" charset="0"/>
              </a:rPr>
              <a:t>t </a:t>
            </a:r>
            <a:r>
              <a:rPr lang="es-ES" sz="2000" b="1" dirty="0" smtClean="0">
                <a:latin typeface="Maiandra GD" pitchFamily="34" charset="0"/>
              </a:rPr>
              <a:t>alto</a:t>
            </a:r>
            <a:r>
              <a:rPr lang="es-ES" sz="3200" b="1" dirty="0" smtClean="0">
                <a:latin typeface="Maiandra GD" pitchFamily="34" charset="0"/>
              </a:rPr>
              <a:t> =t </a:t>
            </a:r>
            <a:r>
              <a:rPr lang="es-ES" sz="2000" b="1" dirty="0" smtClean="0">
                <a:latin typeface="Maiandra GD" pitchFamily="34" charset="0"/>
              </a:rPr>
              <a:t>2/3V</a:t>
            </a:r>
            <a:r>
              <a:rPr lang="es-ES" sz="3200" b="1" dirty="0" smtClean="0">
                <a:latin typeface="Maiandra GD" pitchFamily="34" charset="0"/>
              </a:rPr>
              <a:t> – t </a:t>
            </a:r>
            <a:r>
              <a:rPr lang="es-ES" sz="2000" b="1" dirty="0" smtClean="0">
                <a:latin typeface="Maiandra GD" pitchFamily="34" charset="0"/>
              </a:rPr>
              <a:t>1/3V</a:t>
            </a:r>
            <a:r>
              <a:rPr lang="es-ES" sz="3200" dirty="0" smtClean="0">
                <a:latin typeface="Maiandra GD" pitchFamily="34" charset="0"/>
              </a:rPr>
              <a:t> </a:t>
            </a:r>
          </a:p>
          <a:p>
            <a:pPr algn="just">
              <a:buNone/>
            </a:pPr>
            <a:endParaRPr lang="es-ES" sz="3200" dirty="0" smtClean="0">
              <a:latin typeface="Maiandra GD" pitchFamily="34" charset="0"/>
            </a:endParaRPr>
          </a:p>
          <a:p>
            <a:pPr algn="just">
              <a:buNone/>
            </a:pPr>
            <a:r>
              <a:rPr lang="es-ES" sz="3200" dirty="0" smtClean="0">
                <a:latin typeface="Maiandra GD" pitchFamily="34" charset="0"/>
              </a:rPr>
              <a:t>t para 2/3V</a:t>
            </a:r>
            <a:r>
              <a:rPr lang="es-ES" sz="3200" baseline="30000" dirty="0" smtClean="0">
                <a:latin typeface="Maiandra GD" pitchFamily="34" charset="0"/>
              </a:rPr>
              <a:t>+</a:t>
            </a:r>
            <a:r>
              <a:rPr lang="es-ES" sz="3200" dirty="0" smtClean="0">
                <a:latin typeface="Maiandra GD" pitchFamily="34" charset="0"/>
              </a:rPr>
              <a:t> </a:t>
            </a:r>
            <a:endParaRPr lang="es-ES" sz="3200" baseline="30000" dirty="0" smtClean="0">
              <a:latin typeface="Maiandra GD" pitchFamily="34" charset="0"/>
            </a:endParaRPr>
          </a:p>
          <a:p>
            <a:pPr algn="just">
              <a:buNone/>
            </a:pPr>
            <a:r>
              <a:rPr lang="es-ES" sz="3200" dirty="0" smtClean="0">
                <a:latin typeface="Maiandra GD" pitchFamily="34" charset="0"/>
              </a:rPr>
              <a:t>V (t) = A ( 1 – e </a:t>
            </a:r>
            <a:r>
              <a:rPr lang="es-ES" sz="3200" baseline="30000" dirty="0" smtClean="0">
                <a:latin typeface="Maiandra GD" pitchFamily="34" charset="0"/>
              </a:rPr>
              <a:t>- t / RC </a:t>
            </a:r>
            <a:r>
              <a:rPr lang="es-ES" sz="3200" dirty="0" smtClean="0">
                <a:latin typeface="Maiandra GD" pitchFamily="34" charset="0"/>
              </a:rPr>
              <a:t>)</a:t>
            </a:r>
          </a:p>
          <a:p>
            <a:pPr algn="just">
              <a:buNone/>
            </a:pPr>
            <a:r>
              <a:rPr lang="fr-FR" sz="3200" dirty="0" smtClean="0">
                <a:latin typeface="Maiandra GD" pitchFamily="34" charset="0"/>
              </a:rPr>
              <a:t>2/3V</a:t>
            </a:r>
            <a:r>
              <a:rPr lang="fr-FR" sz="3200" baseline="30000" dirty="0" smtClean="0">
                <a:latin typeface="Maiandra GD" pitchFamily="34" charset="0"/>
              </a:rPr>
              <a:t>+</a:t>
            </a:r>
            <a:r>
              <a:rPr lang="fr-FR" sz="3200" dirty="0" smtClean="0">
                <a:latin typeface="Maiandra GD" pitchFamily="34" charset="0"/>
              </a:rPr>
              <a:t> = V</a:t>
            </a:r>
            <a:r>
              <a:rPr lang="fr-FR" sz="3200" baseline="30000" dirty="0" smtClean="0">
                <a:latin typeface="Maiandra GD" pitchFamily="34" charset="0"/>
              </a:rPr>
              <a:t>+</a:t>
            </a:r>
            <a:r>
              <a:rPr lang="fr-FR" sz="3200" dirty="0" smtClean="0">
                <a:latin typeface="Maiandra GD" pitchFamily="34" charset="0"/>
              </a:rPr>
              <a:t> (1-e</a:t>
            </a:r>
            <a:r>
              <a:rPr lang="fr-FR" sz="3200" baseline="30000" dirty="0" smtClean="0">
                <a:latin typeface="Maiandra GD" pitchFamily="34" charset="0"/>
              </a:rPr>
              <a:t>-t/RC</a:t>
            </a:r>
            <a:r>
              <a:rPr lang="fr-FR" sz="3200" dirty="0" smtClean="0">
                <a:latin typeface="Maiandra GD" pitchFamily="34" charset="0"/>
              </a:rPr>
              <a:t>)</a:t>
            </a:r>
            <a:endParaRPr lang="es-ES" sz="3200" dirty="0" smtClean="0">
              <a:latin typeface="Maiandra GD" pitchFamily="34" charset="0"/>
            </a:endParaRPr>
          </a:p>
          <a:p>
            <a:pPr>
              <a:buNone/>
            </a:pPr>
            <a:r>
              <a:rPr lang="es-ES" sz="3200" dirty="0" smtClean="0">
                <a:latin typeface="Maiandra GD" pitchFamily="34" charset="0"/>
              </a:rPr>
              <a:t>-t/RC = </a:t>
            </a:r>
            <a:r>
              <a:rPr lang="es-ES" sz="3200" dirty="0" err="1" smtClean="0">
                <a:latin typeface="Maiandra GD" pitchFamily="34" charset="0"/>
              </a:rPr>
              <a:t>ln</a:t>
            </a:r>
            <a:r>
              <a:rPr lang="es-ES" sz="3200" dirty="0" smtClean="0">
                <a:latin typeface="Maiandra GD" pitchFamily="34" charset="0"/>
              </a:rPr>
              <a:t> (1/3 ) = -1.09</a:t>
            </a:r>
          </a:p>
          <a:p>
            <a:pPr>
              <a:buNone/>
            </a:pPr>
            <a:endParaRPr lang="es-ES" sz="3200" dirty="0" smtClean="0">
              <a:latin typeface="Maiandra GD" pitchFamily="34" charset="0"/>
            </a:endParaRPr>
          </a:p>
          <a:p>
            <a:pPr>
              <a:buNone/>
            </a:pPr>
            <a:r>
              <a:rPr lang="es-ES" sz="3200" b="1" dirty="0" smtClean="0">
                <a:latin typeface="Maiandra GD" pitchFamily="34" charset="0"/>
              </a:rPr>
              <a:t>t </a:t>
            </a:r>
            <a:r>
              <a:rPr lang="es-ES" sz="2000" b="1" dirty="0" smtClean="0">
                <a:latin typeface="Maiandra GD" pitchFamily="34" charset="0"/>
              </a:rPr>
              <a:t>2/3V</a:t>
            </a:r>
            <a:r>
              <a:rPr lang="es-ES" sz="3200" b="1" dirty="0" smtClean="0">
                <a:latin typeface="Maiandra GD" pitchFamily="34" charset="0"/>
              </a:rPr>
              <a:t>= 1.09 RC</a:t>
            </a:r>
            <a:endParaRPr lang="es-ES" sz="3200" b="1" baseline="30000" dirty="0" smtClean="0">
              <a:latin typeface="Maiandra GD" pitchFamily="34" charset="0"/>
            </a:endParaRPr>
          </a:p>
          <a:p>
            <a:pPr>
              <a:buNone/>
            </a:pPr>
            <a:endParaRPr lang="es-ES" dirty="0"/>
          </a:p>
        </p:txBody>
      </p:sp>
      <p:pic>
        <p:nvPicPr>
          <p:cNvPr id="3076" name="Picture 4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 bwMode="auto">
          <a:xfrm>
            <a:off x="5664892" y="1600200"/>
            <a:ext cx="2550446" cy="472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Marcador de contenido"/>
          <p:cNvSpPr>
            <a:spLocks noGrp="1"/>
          </p:cNvSpPr>
          <p:nvPr>
            <p:ph sz="half" idx="1"/>
          </p:nvPr>
        </p:nvSpPr>
        <p:spPr>
          <a:xfrm>
            <a:off x="214282" y="1357298"/>
            <a:ext cx="5072098" cy="4768865"/>
          </a:xfrm>
        </p:spPr>
        <p:txBody>
          <a:bodyPr/>
          <a:lstStyle/>
          <a:p>
            <a:pPr algn="just">
              <a:buNone/>
            </a:pPr>
            <a:r>
              <a:rPr lang="es-ES" dirty="0" smtClean="0"/>
              <a:t>	</a:t>
            </a:r>
            <a:endParaRPr lang="es-ES" sz="3200" baseline="30000" dirty="0" smtClean="0">
              <a:latin typeface="Maiandra GD" pitchFamily="34" charset="0"/>
            </a:endParaRPr>
          </a:p>
        </p:txBody>
      </p:sp>
      <p:sp>
        <p:nvSpPr>
          <p:cNvPr id="8" name="7 Marcador de contenido"/>
          <p:cNvSpPr>
            <a:spLocks noGrp="1"/>
          </p:cNvSpPr>
          <p:nvPr>
            <p:ph sz="half" idx="2"/>
          </p:nvPr>
        </p:nvSpPr>
        <p:spPr>
          <a:xfrm>
            <a:off x="357158" y="714356"/>
            <a:ext cx="8643998" cy="5857916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s-ES" sz="3200" dirty="0" smtClean="0">
                <a:latin typeface="Maiandra GD" pitchFamily="34" charset="0"/>
              </a:rPr>
              <a:t>t para 1/3 V</a:t>
            </a:r>
            <a:r>
              <a:rPr lang="es-ES" sz="3200" baseline="30000" dirty="0" smtClean="0">
                <a:latin typeface="Maiandra GD" pitchFamily="34" charset="0"/>
              </a:rPr>
              <a:t>+</a:t>
            </a:r>
            <a:r>
              <a:rPr lang="es-ES" sz="3200" dirty="0" smtClean="0">
                <a:latin typeface="Maiandra GD" pitchFamily="34" charset="0"/>
              </a:rPr>
              <a:t>:</a:t>
            </a:r>
          </a:p>
          <a:p>
            <a:pPr>
              <a:buNone/>
            </a:pPr>
            <a:r>
              <a:rPr lang="fr-FR" sz="3200" dirty="0" smtClean="0">
                <a:latin typeface="Maiandra GD" pitchFamily="34" charset="0"/>
              </a:rPr>
              <a:t>1/3V</a:t>
            </a:r>
            <a:r>
              <a:rPr lang="fr-FR" sz="3200" baseline="30000" dirty="0" smtClean="0">
                <a:latin typeface="Maiandra GD" pitchFamily="34" charset="0"/>
              </a:rPr>
              <a:t>+</a:t>
            </a:r>
            <a:r>
              <a:rPr lang="fr-FR" sz="3200" dirty="0" smtClean="0">
                <a:latin typeface="Maiandra GD" pitchFamily="34" charset="0"/>
              </a:rPr>
              <a:t> = V</a:t>
            </a:r>
            <a:r>
              <a:rPr lang="fr-FR" sz="3200" baseline="30000" dirty="0" smtClean="0">
                <a:latin typeface="Maiandra GD" pitchFamily="34" charset="0"/>
              </a:rPr>
              <a:t>+</a:t>
            </a:r>
            <a:r>
              <a:rPr lang="fr-FR" sz="3200" dirty="0" smtClean="0">
                <a:latin typeface="Maiandra GD" pitchFamily="34" charset="0"/>
              </a:rPr>
              <a:t> (1-e</a:t>
            </a:r>
            <a:r>
              <a:rPr lang="fr-FR" sz="3200" baseline="30000" dirty="0" smtClean="0">
                <a:latin typeface="Maiandra GD" pitchFamily="34" charset="0"/>
              </a:rPr>
              <a:t>-t/RC</a:t>
            </a:r>
            <a:r>
              <a:rPr lang="fr-FR" sz="3200" dirty="0" smtClean="0">
                <a:latin typeface="Maiandra GD" pitchFamily="34" charset="0"/>
              </a:rPr>
              <a:t>)</a:t>
            </a:r>
            <a:endParaRPr lang="es-ES" sz="3200" dirty="0" smtClean="0">
              <a:latin typeface="Maiandra GD" pitchFamily="34" charset="0"/>
            </a:endParaRPr>
          </a:p>
          <a:p>
            <a:pPr>
              <a:buNone/>
            </a:pPr>
            <a:r>
              <a:rPr lang="fr-FR" sz="3200" dirty="0" smtClean="0">
                <a:latin typeface="Maiandra GD" pitchFamily="34" charset="0"/>
              </a:rPr>
              <a:t>1/3 = 1 - e</a:t>
            </a:r>
            <a:r>
              <a:rPr lang="fr-FR" sz="3200" baseline="30000" dirty="0" smtClean="0">
                <a:latin typeface="Maiandra GD" pitchFamily="34" charset="0"/>
              </a:rPr>
              <a:t>-t/RC</a:t>
            </a:r>
            <a:endParaRPr lang="es-ES" sz="3200" dirty="0" smtClean="0">
              <a:latin typeface="Maiandra GD" pitchFamily="34" charset="0"/>
            </a:endParaRPr>
          </a:p>
          <a:p>
            <a:pPr>
              <a:buNone/>
            </a:pPr>
            <a:r>
              <a:rPr lang="fr-FR" sz="3200" dirty="0" smtClean="0">
                <a:latin typeface="Maiandra GD" pitchFamily="34" charset="0"/>
              </a:rPr>
              <a:t>e</a:t>
            </a:r>
            <a:r>
              <a:rPr lang="fr-FR" sz="3200" baseline="30000" dirty="0" smtClean="0">
                <a:latin typeface="Maiandra GD" pitchFamily="34" charset="0"/>
              </a:rPr>
              <a:t>-t/RC </a:t>
            </a:r>
            <a:r>
              <a:rPr lang="fr-FR" sz="3200" dirty="0" smtClean="0">
                <a:latin typeface="Maiandra GD" pitchFamily="34" charset="0"/>
              </a:rPr>
              <a:t>= 2/3</a:t>
            </a:r>
            <a:endParaRPr lang="es-ES" sz="3200" dirty="0" smtClean="0">
              <a:latin typeface="Maiandra GD" pitchFamily="34" charset="0"/>
            </a:endParaRPr>
          </a:p>
          <a:p>
            <a:pPr>
              <a:buNone/>
            </a:pPr>
            <a:r>
              <a:rPr lang="es-ES" sz="3200" dirty="0" smtClean="0">
                <a:latin typeface="Maiandra GD" pitchFamily="34" charset="0"/>
              </a:rPr>
              <a:t>-t/RC = </a:t>
            </a:r>
            <a:r>
              <a:rPr lang="es-ES" sz="3200" dirty="0" err="1" smtClean="0">
                <a:latin typeface="Maiandra GD" pitchFamily="34" charset="0"/>
              </a:rPr>
              <a:t>ln</a:t>
            </a:r>
            <a:r>
              <a:rPr lang="es-ES" sz="3200" dirty="0" smtClean="0">
                <a:latin typeface="Maiandra GD" pitchFamily="34" charset="0"/>
              </a:rPr>
              <a:t> (2/3 ) = -0.405</a:t>
            </a:r>
          </a:p>
          <a:p>
            <a:pPr>
              <a:buNone/>
            </a:pPr>
            <a:r>
              <a:rPr lang="es-ES" sz="3200" b="1" dirty="0" smtClean="0">
                <a:latin typeface="Maiandra GD" pitchFamily="34" charset="0"/>
              </a:rPr>
              <a:t>t </a:t>
            </a:r>
            <a:r>
              <a:rPr lang="es-ES" sz="2000" b="1" dirty="0" smtClean="0">
                <a:latin typeface="Maiandra GD" pitchFamily="34" charset="0"/>
              </a:rPr>
              <a:t>1/3V</a:t>
            </a:r>
            <a:r>
              <a:rPr lang="es-ES" sz="3200" b="1" dirty="0" smtClean="0">
                <a:latin typeface="Maiandra GD" pitchFamily="34" charset="0"/>
              </a:rPr>
              <a:t>= 0.405 RC</a:t>
            </a:r>
            <a:endParaRPr lang="es-ES" sz="3200" dirty="0" smtClean="0">
              <a:latin typeface="Maiandra GD" pitchFamily="34" charset="0"/>
            </a:endParaRPr>
          </a:p>
          <a:p>
            <a:pPr>
              <a:buNone/>
            </a:pPr>
            <a:r>
              <a:rPr lang="es-ES" sz="3200" dirty="0" smtClean="0">
                <a:latin typeface="Maiandra GD" pitchFamily="34" charset="0"/>
              </a:rPr>
              <a:t>Finalmente  tenemos:</a:t>
            </a:r>
          </a:p>
          <a:p>
            <a:pPr>
              <a:buNone/>
            </a:pPr>
            <a:r>
              <a:rPr lang="es-ES" sz="3200" dirty="0" smtClean="0">
                <a:latin typeface="Maiandra GD" pitchFamily="34" charset="0"/>
              </a:rPr>
              <a:t>t </a:t>
            </a:r>
            <a:r>
              <a:rPr lang="es-ES" sz="2000" dirty="0" smtClean="0">
                <a:latin typeface="Maiandra GD" pitchFamily="34" charset="0"/>
              </a:rPr>
              <a:t>alto</a:t>
            </a:r>
            <a:r>
              <a:rPr lang="es-ES" sz="3200" dirty="0" smtClean="0">
                <a:latin typeface="Maiandra GD" pitchFamily="34" charset="0"/>
              </a:rPr>
              <a:t> = 1.09RC – 0.405RC</a:t>
            </a:r>
          </a:p>
          <a:p>
            <a:pPr>
              <a:buNone/>
            </a:pPr>
            <a:r>
              <a:rPr lang="es-ES" sz="3200" dirty="0" smtClean="0">
                <a:latin typeface="Maiandra GD" pitchFamily="34" charset="0"/>
              </a:rPr>
              <a:t>t </a:t>
            </a:r>
            <a:r>
              <a:rPr lang="es-ES" sz="2000" dirty="0" smtClean="0">
                <a:latin typeface="Maiandra GD" pitchFamily="34" charset="0"/>
              </a:rPr>
              <a:t>alto</a:t>
            </a:r>
            <a:r>
              <a:rPr lang="es-ES" sz="3200" dirty="0" smtClean="0">
                <a:latin typeface="Maiandra GD" pitchFamily="34" charset="0"/>
              </a:rPr>
              <a:t> = 0.69 RC , donde R = Ra + Rb</a:t>
            </a:r>
          </a:p>
          <a:p>
            <a:pPr>
              <a:buNone/>
            </a:pPr>
            <a:r>
              <a:rPr lang="es-ES" sz="3200" b="1" dirty="0" smtClean="0">
                <a:latin typeface="Maiandra GD" pitchFamily="34" charset="0"/>
              </a:rPr>
              <a:t>t </a:t>
            </a:r>
            <a:r>
              <a:rPr lang="es-ES" sz="2000" b="1" dirty="0" smtClean="0">
                <a:latin typeface="Maiandra GD" pitchFamily="34" charset="0"/>
              </a:rPr>
              <a:t>alto</a:t>
            </a:r>
            <a:r>
              <a:rPr lang="es-ES" sz="3200" b="1" dirty="0" smtClean="0">
                <a:latin typeface="Maiandra GD" pitchFamily="34" charset="0"/>
              </a:rPr>
              <a:t> = o.69 (Ra + Rb) C</a:t>
            </a:r>
            <a:endParaRPr lang="es-ES" sz="3200" b="1" dirty="0">
              <a:latin typeface="Maiandra GD" pitchFamily="34" charset="0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s-ES" sz="4000" b="1" dirty="0" smtClean="0">
                <a:latin typeface="Maiandra GD" pitchFamily="34" charset="0"/>
              </a:rPr>
              <a:t>t </a:t>
            </a:r>
            <a:r>
              <a:rPr lang="es-ES" sz="2000" b="1" dirty="0" smtClean="0">
                <a:latin typeface="Maiandra GD" pitchFamily="34" charset="0"/>
              </a:rPr>
              <a:t>bajo</a:t>
            </a:r>
            <a:endParaRPr lang="es-ES" sz="2000" b="1" dirty="0">
              <a:latin typeface="Maiandra GD" pitchFamily="34" charset="0"/>
            </a:endParaRPr>
          </a:p>
        </p:txBody>
      </p:sp>
      <p:sp>
        <p:nvSpPr>
          <p:cNvPr id="5" name="4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543428" cy="4525963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fr-FR" sz="3200" b="1" dirty="0" smtClean="0">
                <a:latin typeface="Maiandra GD" pitchFamily="34" charset="0"/>
              </a:rPr>
              <a:t>V (t) = A e</a:t>
            </a:r>
            <a:r>
              <a:rPr lang="fr-FR" sz="3200" b="1" baseline="30000" dirty="0" smtClean="0">
                <a:latin typeface="Maiandra GD" pitchFamily="34" charset="0"/>
              </a:rPr>
              <a:t>-t/RC</a:t>
            </a:r>
            <a:r>
              <a:rPr lang="fr-FR" sz="3200" b="1" dirty="0" smtClean="0">
                <a:latin typeface="Maiandra GD" pitchFamily="34" charset="0"/>
              </a:rPr>
              <a:t> 		  </a:t>
            </a:r>
            <a:endParaRPr lang="es-ES" sz="3200" dirty="0" smtClean="0">
              <a:latin typeface="Maiandra GD" pitchFamily="34" charset="0"/>
            </a:endParaRPr>
          </a:p>
          <a:p>
            <a:pPr>
              <a:buNone/>
            </a:pPr>
            <a:r>
              <a:rPr lang="fr-FR" sz="3200" dirty="0" smtClean="0">
                <a:latin typeface="Maiandra GD" pitchFamily="34" charset="0"/>
              </a:rPr>
              <a:t>1/3V</a:t>
            </a:r>
            <a:r>
              <a:rPr lang="fr-FR" sz="3200" baseline="30000" dirty="0" smtClean="0">
                <a:latin typeface="Maiandra GD" pitchFamily="34" charset="0"/>
              </a:rPr>
              <a:t>+</a:t>
            </a:r>
            <a:r>
              <a:rPr lang="fr-FR" sz="3200" dirty="0" smtClean="0">
                <a:latin typeface="Maiandra GD" pitchFamily="34" charset="0"/>
              </a:rPr>
              <a:t> = 2/3V</a:t>
            </a:r>
            <a:r>
              <a:rPr lang="fr-FR" sz="3200" baseline="30000" dirty="0" smtClean="0">
                <a:latin typeface="Maiandra GD" pitchFamily="34" charset="0"/>
              </a:rPr>
              <a:t>+</a:t>
            </a:r>
            <a:r>
              <a:rPr lang="fr-FR" sz="3200" dirty="0" smtClean="0">
                <a:latin typeface="Maiandra GD" pitchFamily="34" charset="0"/>
              </a:rPr>
              <a:t> e</a:t>
            </a:r>
            <a:r>
              <a:rPr lang="fr-FR" sz="3200" baseline="30000" dirty="0" smtClean="0">
                <a:latin typeface="Maiandra GD" pitchFamily="34" charset="0"/>
              </a:rPr>
              <a:t>-t/RC</a:t>
            </a:r>
            <a:endParaRPr lang="es-ES" sz="3200" dirty="0" smtClean="0">
              <a:latin typeface="Maiandra GD" pitchFamily="34" charset="0"/>
            </a:endParaRPr>
          </a:p>
          <a:p>
            <a:pPr>
              <a:buNone/>
            </a:pPr>
            <a:r>
              <a:rPr lang="fr-FR" sz="3200" dirty="0" smtClean="0">
                <a:latin typeface="Maiandra GD" pitchFamily="34" charset="0"/>
              </a:rPr>
              <a:t>½ = e</a:t>
            </a:r>
            <a:r>
              <a:rPr lang="fr-FR" sz="3200" baseline="30000" dirty="0" smtClean="0">
                <a:latin typeface="Maiandra GD" pitchFamily="34" charset="0"/>
              </a:rPr>
              <a:t>-t/RC</a:t>
            </a:r>
            <a:endParaRPr lang="es-ES" sz="3200" dirty="0" smtClean="0">
              <a:latin typeface="Maiandra GD" pitchFamily="34" charset="0"/>
            </a:endParaRPr>
          </a:p>
          <a:p>
            <a:pPr>
              <a:buNone/>
            </a:pPr>
            <a:r>
              <a:rPr lang="fr-FR" sz="3200" dirty="0" smtClean="0">
                <a:latin typeface="Maiandra GD" pitchFamily="34" charset="0"/>
              </a:rPr>
              <a:t>-t/RC = ln (1/2) = -0.69</a:t>
            </a:r>
            <a:endParaRPr lang="es-ES" sz="3200" dirty="0" smtClean="0">
              <a:latin typeface="Maiandra GD" pitchFamily="34" charset="0"/>
            </a:endParaRPr>
          </a:p>
          <a:p>
            <a:pPr>
              <a:buNone/>
            </a:pPr>
            <a:r>
              <a:rPr lang="fr-FR" sz="3200" dirty="0" smtClean="0">
                <a:latin typeface="Maiandra GD" pitchFamily="34" charset="0"/>
              </a:rPr>
              <a:t>t = 0.69 RC</a:t>
            </a:r>
            <a:endParaRPr lang="es-ES" sz="3200" dirty="0" smtClean="0">
              <a:latin typeface="Maiandra GD" pitchFamily="34" charset="0"/>
            </a:endParaRPr>
          </a:p>
          <a:p>
            <a:pPr>
              <a:buNone/>
            </a:pPr>
            <a:r>
              <a:rPr lang="en-US" sz="3200" b="1" dirty="0" smtClean="0">
                <a:latin typeface="Maiandra GD" pitchFamily="34" charset="0"/>
              </a:rPr>
              <a:t>t </a:t>
            </a:r>
            <a:r>
              <a:rPr lang="en-US" sz="3200" b="1" baseline="-25000" dirty="0" smtClean="0">
                <a:latin typeface="Maiandra GD" pitchFamily="34" charset="0"/>
              </a:rPr>
              <a:t>bajo</a:t>
            </a:r>
            <a:r>
              <a:rPr lang="en-US" sz="3200" b="1" dirty="0" smtClean="0">
                <a:latin typeface="Maiandra GD" pitchFamily="34" charset="0"/>
              </a:rPr>
              <a:t> = 0.69 R</a:t>
            </a:r>
            <a:r>
              <a:rPr lang="en-US" sz="3200" b="1" baseline="-25000" dirty="0" smtClean="0">
                <a:latin typeface="Maiandra GD" pitchFamily="34" charset="0"/>
              </a:rPr>
              <a:t>B </a:t>
            </a:r>
            <a:r>
              <a:rPr lang="en-US" sz="3200" b="1" dirty="0" smtClean="0">
                <a:latin typeface="Maiandra GD" pitchFamily="34" charset="0"/>
              </a:rPr>
              <a:t>C</a:t>
            </a:r>
            <a:endParaRPr lang="es-ES" sz="3200" dirty="0">
              <a:latin typeface="Maiandra GD" pitchFamily="34" charset="0"/>
            </a:endParaRPr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 bwMode="auto">
          <a:xfrm>
            <a:off x="5664892" y="1600200"/>
            <a:ext cx="2621884" cy="472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s-ES" sz="4000" b="1" dirty="0" smtClean="0">
                <a:latin typeface="Maiandra GD" pitchFamily="34" charset="0"/>
              </a:rPr>
              <a:t>T</a:t>
            </a:r>
            <a:r>
              <a:rPr lang="es-ES" sz="4000" b="1" dirty="0" smtClean="0"/>
              <a:t> </a:t>
            </a:r>
            <a:r>
              <a:rPr lang="es-ES" sz="2000" b="1" dirty="0" smtClean="0"/>
              <a:t>total</a:t>
            </a:r>
            <a:endParaRPr lang="es-ES" sz="2000" b="1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s-ES" dirty="0" smtClean="0">
                <a:latin typeface="Maiandra GD" pitchFamily="34" charset="0"/>
              </a:rPr>
              <a:t>T </a:t>
            </a:r>
            <a:r>
              <a:rPr lang="es-ES" sz="2000" dirty="0" smtClean="0">
                <a:latin typeface="Maiandra GD" pitchFamily="34" charset="0"/>
              </a:rPr>
              <a:t>total</a:t>
            </a:r>
            <a:r>
              <a:rPr lang="es-ES" dirty="0" smtClean="0">
                <a:latin typeface="Maiandra GD" pitchFamily="34" charset="0"/>
              </a:rPr>
              <a:t> = t </a:t>
            </a:r>
            <a:r>
              <a:rPr lang="es-ES" baseline="-25000" dirty="0" smtClean="0">
                <a:latin typeface="Maiandra GD" pitchFamily="34" charset="0"/>
              </a:rPr>
              <a:t>alto</a:t>
            </a:r>
            <a:r>
              <a:rPr lang="es-ES" dirty="0" smtClean="0">
                <a:latin typeface="Maiandra GD" pitchFamily="34" charset="0"/>
              </a:rPr>
              <a:t> + t </a:t>
            </a:r>
            <a:r>
              <a:rPr lang="es-ES" baseline="-25000" dirty="0" smtClean="0">
                <a:latin typeface="Maiandra GD" pitchFamily="34" charset="0"/>
              </a:rPr>
              <a:t>bajo</a:t>
            </a:r>
            <a:r>
              <a:rPr lang="es-ES" dirty="0" smtClean="0">
                <a:latin typeface="Maiandra GD" pitchFamily="34" charset="0"/>
              </a:rPr>
              <a:t> </a:t>
            </a:r>
          </a:p>
          <a:p>
            <a:pPr>
              <a:buNone/>
            </a:pPr>
            <a:r>
              <a:rPr lang="es-ES" dirty="0" smtClean="0">
                <a:latin typeface="Maiandra GD" pitchFamily="34" charset="0"/>
              </a:rPr>
              <a:t>           =0.69 ( R</a:t>
            </a:r>
            <a:r>
              <a:rPr lang="es-ES" baseline="-25000" dirty="0" smtClean="0">
                <a:latin typeface="Maiandra GD" pitchFamily="34" charset="0"/>
              </a:rPr>
              <a:t>A</a:t>
            </a:r>
            <a:r>
              <a:rPr lang="es-ES" dirty="0" smtClean="0">
                <a:latin typeface="Maiandra GD" pitchFamily="34" charset="0"/>
              </a:rPr>
              <a:t>+R</a:t>
            </a:r>
            <a:r>
              <a:rPr lang="es-ES" baseline="-25000" dirty="0" smtClean="0">
                <a:latin typeface="Maiandra GD" pitchFamily="34" charset="0"/>
              </a:rPr>
              <a:t>B</a:t>
            </a:r>
            <a:r>
              <a:rPr lang="es-ES" dirty="0" smtClean="0">
                <a:latin typeface="Maiandra GD" pitchFamily="34" charset="0"/>
              </a:rPr>
              <a:t> ) C + 0.69 R</a:t>
            </a:r>
            <a:r>
              <a:rPr lang="es-ES" baseline="-25000" dirty="0" smtClean="0">
                <a:latin typeface="Maiandra GD" pitchFamily="34" charset="0"/>
              </a:rPr>
              <a:t>B</a:t>
            </a:r>
            <a:r>
              <a:rPr lang="es-ES" dirty="0" smtClean="0">
                <a:latin typeface="Maiandra GD" pitchFamily="34" charset="0"/>
              </a:rPr>
              <a:t>C</a:t>
            </a:r>
          </a:p>
          <a:p>
            <a:pPr>
              <a:buNone/>
            </a:pPr>
            <a:r>
              <a:rPr lang="fr-FR" b="1" dirty="0" smtClean="0">
                <a:latin typeface="Maiandra GD" pitchFamily="34" charset="0"/>
              </a:rPr>
              <a:t>T </a:t>
            </a:r>
            <a:r>
              <a:rPr lang="fr-FR" sz="2000" b="1" dirty="0" smtClean="0">
                <a:latin typeface="Maiandra GD" pitchFamily="34" charset="0"/>
              </a:rPr>
              <a:t>total</a:t>
            </a:r>
            <a:r>
              <a:rPr lang="fr-FR" b="1" dirty="0" smtClean="0">
                <a:latin typeface="Maiandra GD" pitchFamily="34" charset="0"/>
              </a:rPr>
              <a:t>= 0.69 ( R</a:t>
            </a:r>
            <a:r>
              <a:rPr lang="fr-FR" b="1" baseline="-25000" dirty="0" smtClean="0">
                <a:latin typeface="Maiandra GD" pitchFamily="34" charset="0"/>
              </a:rPr>
              <a:t>A </a:t>
            </a:r>
            <a:r>
              <a:rPr lang="fr-FR" b="1" dirty="0" smtClean="0">
                <a:latin typeface="Maiandra GD" pitchFamily="34" charset="0"/>
              </a:rPr>
              <a:t>+ 2R</a:t>
            </a:r>
            <a:r>
              <a:rPr lang="fr-FR" b="1" baseline="-25000" dirty="0" smtClean="0">
                <a:latin typeface="Maiandra GD" pitchFamily="34" charset="0"/>
              </a:rPr>
              <a:t>B</a:t>
            </a:r>
            <a:r>
              <a:rPr lang="fr-FR" b="1" dirty="0" smtClean="0">
                <a:latin typeface="Maiandra GD" pitchFamily="34" charset="0"/>
              </a:rPr>
              <a:t> ) C 		</a:t>
            </a:r>
            <a:endParaRPr lang="es-ES" dirty="0" smtClean="0">
              <a:latin typeface="Maiandra GD" pitchFamily="34" charset="0"/>
            </a:endParaRPr>
          </a:p>
          <a:p>
            <a:pPr>
              <a:buNone/>
            </a:pPr>
            <a:r>
              <a:rPr lang="fr-FR" b="1" dirty="0" smtClean="0">
                <a:latin typeface="Maiandra GD" pitchFamily="34" charset="0"/>
              </a:rPr>
              <a:t>		</a:t>
            </a:r>
            <a:endParaRPr lang="es-ES" dirty="0" smtClean="0">
              <a:latin typeface="Maiandra GD" pitchFamily="34" charset="0"/>
            </a:endParaRPr>
          </a:p>
          <a:p>
            <a:pPr>
              <a:buNone/>
            </a:pPr>
            <a:r>
              <a:rPr lang="fr-FR" b="1" dirty="0" smtClean="0">
                <a:latin typeface="Maiandra GD" pitchFamily="34" charset="0"/>
              </a:rPr>
              <a:t>f   =  </a:t>
            </a:r>
            <a:r>
              <a:rPr lang="fr-FR" b="1" u="sng" dirty="0" smtClean="0">
                <a:latin typeface="Maiandra GD" pitchFamily="34" charset="0"/>
              </a:rPr>
              <a:t>   1   </a:t>
            </a:r>
            <a:r>
              <a:rPr lang="fr-FR" b="1" dirty="0" smtClean="0">
                <a:latin typeface="Maiandra GD" pitchFamily="34" charset="0"/>
              </a:rPr>
              <a:t>   =  </a:t>
            </a:r>
            <a:r>
              <a:rPr lang="fr-FR" b="1" u="sng" dirty="0" smtClean="0">
                <a:latin typeface="Maiandra GD" pitchFamily="34" charset="0"/>
              </a:rPr>
              <a:t>       1.45      </a:t>
            </a:r>
            <a:r>
              <a:rPr lang="fr-FR" b="1" u="sng" dirty="0" smtClean="0">
                <a:solidFill>
                  <a:schemeClr val="bg1"/>
                </a:solidFill>
                <a:latin typeface="Maiandra GD" pitchFamily="34" charset="0"/>
              </a:rPr>
              <a:t>.</a:t>
            </a:r>
            <a:r>
              <a:rPr lang="fr-FR" b="1" u="sng" dirty="0" smtClean="0">
                <a:latin typeface="Maiandra GD" pitchFamily="34" charset="0"/>
              </a:rPr>
              <a:t>   </a:t>
            </a:r>
            <a:r>
              <a:rPr lang="fr-FR" b="1" dirty="0" smtClean="0">
                <a:latin typeface="Maiandra GD" pitchFamily="34" charset="0"/>
              </a:rPr>
              <a:t>            </a:t>
            </a:r>
            <a:endParaRPr lang="es-ES" dirty="0" smtClean="0">
              <a:latin typeface="Maiandra GD" pitchFamily="34" charset="0"/>
            </a:endParaRPr>
          </a:p>
          <a:p>
            <a:pPr>
              <a:buNone/>
            </a:pPr>
            <a:r>
              <a:rPr lang="fr-FR" b="1" dirty="0" smtClean="0">
                <a:latin typeface="Maiandra GD" pitchFamily="34" charset="0"/>
              </a:rPr>
              <a:t>         T</a:t>
            </a:r>
            <a:r>
              <a:rPr lang="fr-FR" sz="2000" b="1" dirty="0" smtClean="0">
                <a:latin typeface="Maiandra GD" pitchFamily="34" charset="0"/>
              </a:rPr>
              <a:t>total</a:t>
            </a:r>
            <a:r>
              <a:rPr lang="fr-FR" b="1" dirty="0" smtClean="0">
                <a:latin typeface="Maiandra GD" pitchFamily="34" charset="0"/>
              </a:rPr>
              <a:t>         ( R</a:t>
            </a:r>
            <a:r>
              <a:rPr lang="fr-FR" b="1" baseline="-25000" dirty="0" smtClean="0">
                <a:latin typeface="Maiandra GD" pitchFamily="34" charset="0"/>
              </a:rPr>
              <a:t>A </a:t>
            </a:r>
            <a:r>
              <a:rPr lang="fr-FR" b="1" dirty="0" smtClean="0">
                <a:latin typeface="Maiandra GD" pitchFamily="34" charset="0"/>
              </a:rPr>
              <a:t>+ 2R</a:t>
            </a:r>
            <a:r>
              <a:rPr lang="fr-FR" b="1" baseline="-25000" dirty="0" smtClean="0">
                <a:latin typeface="Maiandra GD" pitchFamily="34" charset="0"/>
              </a:rPr>
              <a:t>B</a:t>
            </a:r>
            <a:r>
              <a:rPr lang="fr-FR" b="1" dirty="0" smtClean="0">
                <a:latin typeface="Maiandra GD" pitchFamily="34" charset="0"/>
              </a:rPr>
              <a:t> ) C</a:t>
            </a:r>
            <a:endParaRPr lang="es-ES" dirty="0" smtClean="0">
              <a:latin typeface="Maiandra GD" pitchFamily="34" charset="0"/>
            </a:endParaRPr>
          </a:p>
          <a:p>
            <a:pPr>
              <a:buNone/>
            </a:pPr>
            <a:endParaRPr lang="es-ES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/>
            <a:r>
              <a:rPr lang="es-MX" b="1" dirty="0" smtClean="0">
                <a:latin typeface="Maiandra GD" pitchFamily="34" charset="0"/>
              </a:rPr>
              <a:t/>
            </a:r>
            <a:br>
              <a:rPr lang="es-MX" b="1" dirty="0" smtClean="0">
                <a:latin typeface="Maiandra GD" pitchFamily="34" charset="0"/>
              </a:rPr>
            </a:br>
            <a:r>
              <a:rPr lang="es-MX" b="1" dirty="0" smtClean="0">
                <a:latin typeface="Maiandra GD" pitchFamily="34" charset="0"/>
              </a:rPr>
              <a:t>Oscilador de Ráfaga de Tonos</a:t>
            </a:r>
            <a:r>
              <a:rPr lang="es-ES" dirty="0" smtClean="0"/>
              <a:t/>
            </a:r>
            <a:br>
              <a:rPr lang="es-ES" dirty="0" smtClean="0"/>
            </a:br>
            <a:endParaRPr lang="es-ES" dirty="0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 bwMode="auto">
          <a:xfrm>
            <a:off x="528139" y="2000240"/>
            <a:ext cx="8115827" cy="39290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84042" y="457200"/>
            <a:ext cx="8988552" cy="841248"/>
          </a:xfrm>
        </p:spPr>
        <p:txBody>
          <a:bodyPr>
            <a:normAutofit fontScale="90000"/>
          </a:bodyPr>
          <a:lstStyle/>
          <a:p>
            <a:pPr algn="l"/>
            <a:r>
              <a:rPr lang="es-ES" sz="3600" b="1" dirty="0" smtClean="0">
                <a:latin typeface="Maiandra GD" pitchFamily="34" charset="0"/>
              </a:rPr>
              <a:t>Cálculo de la frecuencia Máxima total</a:t>
            </a:r>
            <a:endParaRPr lang="es-ES" sz="3600" b="1" dirty="0">
              <a:latin typeface="Maiandra GD" pitchFamily="34" charset="0"/>
            </a:endParaRPr>
          </a:p>
        </p:txBody>
      </p:sp>
      <p:pic>
        <p:nvPicPr>
          <p:cNvPr id="1030" name="Picture 6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500034" y="1357298"/>
            <a:ext cx="7286676" cy="53849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42844" y="274638"/>
            <a:ext cx="8929718" cy="1143000"/>
          </a:xfrm>
        </p:spPr>
        <p:txBody>
          <a:bodyPr>
            <a:normAutofit fontScale="90000"/>
          </a:bodyPr>
          <a:lstStyle/>
          <a:p>
            <a:pPr algn="l"/>
            <a:r>
              <a:rPr lang="es-ES" sz="3600" b="1" dirty="0" smtClean="0">
                <a:latin typeface="Maiandra GD" pitchFamily="34" charset="0"/>
              </a:rPr>
              <a:t>Cálculo de la frecuencia mínima total</a:t>
            </a:r>
            <a:endParaRPr lang="es-ES" sz="3600" dirty="0"/>
          </a:p>
        </p:txBody>
      </p:sp>
      <p:pic>
        <p:nvPicPr>
          <p:cNvPr id="2051" name="Picture 3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85720" y="1285860"/>
            <a:ext cx="8054916" cy="5286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Título"/>
          <p:cNvSpPr>
            <a:spLocks noGrp="1"/>
          </p:cNvSpPr>
          <p:nvPr>
            <p:ph type="title"/>
          </p:nvPr>
        </p:nvSpPr>
        <p:spPr>
          <a:xfrm>
            <a:off x="71406" y="274638"/>
            <a:ext cx="8472518" cy="1143000"/>
          </a:xfrm>
        </p:spPr>
        <p:txBody>
          <a:bodyPr/>
          <a:lstStyle/>
          <a:p>
            <a:r>
              <a:rPr lang="es-ES" b="1" dirty="0" smtClean="0">
                <a:latin typeface="Maiandra GD" pitchFamily="34" charset="0"/>
              </a:rPr>
              <a:t>Contador Interruptor de Cola.</a:t>
            </a:r>
            <a:endParaRPr lang="es-ES" dirty="0"/>
          </a:p>
        </p:txBody>
      </p:sp>
      <p:pic>
        <p:nvPicPr>
          <p:cNvPr id="6146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 bwMode="auto">
          <a:xfrm>
            <a:off x="1142976" y="3643314"/>
            <a:ext cx="7000924" cy="3045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5 Marcador de contenido"/>
          <p:cNvSpPr>
            <a:spLocks noGrp="1"/>
          </p:cNvSpPr>
          <p:nvPr>
            <p:ph sz="half" idx="2"/>
          </p:nvPr>
        </p:nvSpPr>
        <p:spPr>
          <a:xfrm>
            <a:off x="214282" y="1357299"/>
            <a:ext cx="8472518" cy="2786082"/>
          </a:xfrm>
        </p:spPr>
        <p:txBody>
          <a:bodyPr>
            <a:normAutofit fontScale="70000" lnSpcReduction="20000"/>
          </a:bodyPr>
          <a:lstStyle/>
          <a:p>
            <a:pPr algn="just">
              <a:buNone/>
            </a:pPr>
            <a:r>
              <a:rPr lang="es-MX" dirty="0" smtClean="0"/>
              <a:t>	</a:t>
            </a:r>
            <a:r>
              <a:rPr lang="es-MX" sz="4100" dirty="0" smtClean="0">
                <a:latin typeface="Maiandra GD" pitchFamily="34" charset="0"/>
              </a:rPr>
              <a:t>En el circuito se pueden generar seis pulsos los cuales estarán desfasados un período de T/3. Cada uno de estos pulsos determinará el tiempo de duración que permanecerá encendidos cada uno de los Transistores de Potencia que conforman el Circuito de Fuerza</a:t>
            </a:r>
            <a:endParaRPr lang="es-ES" sz="4100" dirty="0" smtClean="0">
              <a:latin typeface="Maiandra GD" pitchFamily="34" charset="0"/>
            </a:endParaRPr>
          </a:p>
          <a:p>
            <a:pPr>
              <a:buNone/>
            </a:pPr>
            <a:endParaRPr lang="es-ES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s-MX" sz="4000" b="1" dirty="0" smtClean="0">
                <a:latin typeface="Maiandra GD" pitchFamily="34" charset="0"/>
              </a:rPr>
              <a:t>Pulsos Generados</a:t>
            </a:r>
            <a:endParaRPr lang="es-ES" sz="4000" dirty="0">
              <a:latin typeface="Maiandra GD" pitchFamily="34" charset="0"/>
            </a:endParaRPr>
          </a:p>
        </p:txBody>
      </p:sp>
      <p:pic>
        <p:nvPicPr>
          <p:cNvPr id="819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716516" y="1600200"/>
            <a:ext cx="757026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s-ES" sz="4000" b="1" dirty="0" smtClean="0">
                <a:latin typeface="Maiandra GD" pitchFamily="34" charset="0"/>
              </a:rPr>
              <a:t>Acopladores Ópticos</a:t>
            </a:r>
            <a:endParaRPr lang="es-ES" sz="4000" b="1" dirty="0">
              <a:latin typeface="Maiandra GD" pitchFamily="34" charset="0"/>
            </a:endParaRPr>
          </a:p>
        </p:txBody>
      </p:sp>
      <p:sp>
        <p:nvSpPr>
          <p:cNvPr id="4" name="2 Marcador de contenido"/>
          <p:cNvSpPr txBox="1">
            <a:spLocks/>
          </p:cNvSpPr>
          <p:nvPr/>
        </p:nvSpPr>
        <p:spPr>
          <a:xfrm>
            <a:off x="642910" y="1643050"/>
            <a:ext cx="750099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itchFamily="2" charset="2"/>
              <a:buChar char="§"/>
              <a:tabLst/>
              <a:defRPr/>
            </a:pPr>
            <a:r>
              <a:rPr lang="es-ES" sz="3200" noProof="0" dirty="0" smtClean="0"/>
              <a:t>Co</a:t>
            </a:r>
            <a:r>
              <a:rPr kumimoji="0" lang="es-E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nsiste de una delgada membrana de  selenio, germanio, silicio o sulfuro. </a:t>
            </a: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itchFamily="2" charset="2"/>
              <a:buChar char="§"/>
              <a:tabLst/>
              <a:defRPr/>
            </a:pPr>
            <a:r>
              <a:rPr kumimoji="0" lang="es-E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Produce un decrecimiento en la resistencia</a:t>
            </a:r>
            <a:r>
              <a:rPr lang="es-ES" sz="3200" dirty="0" smtClean="0"/>
              <a:t> por efecto de la luz</a:t>
            </a:r>
            <a:endParaRPr kumimoji="0" lang="es-ES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lvl="0" indent="-342900" algn="just">
              <a:spcBef>
                <a:spcPct val="20000"/>
              </a:spcBef>
              <a:buFont typeface="Wingdings" pitchFamily="2" charset="2"/>
              <a:buChar char="§"/>
            </a:pPr>
            <a:r>
              <a:rPr lang="es-ES" sz="3200" dirty="0" smtClean="0"/>
              <a:t>Puede ser considerado como un interruptor sin contactos es decir, aislado entre la entrada y salida.</a:t>
            </a:r>
          </a:p>
          <a:p>
            <a:pPr marL="342900" lvl="0" indent="-342900" algn="just">
              <a:spcBef>
                <a:spcPct val="20000"/>
              </a:spcBef>
              <a:buFont typeface="Wingdings" pitchFamily="2" charset="2"/>
              <a:buChar char="§"/>
            </a:pPr>
            <a:r>
              <a:rPr lang="es-ES" sz="3200" dirty="0" smtClean="0"/>
              <a:t>Estos no son influenciados por  ruido.</a:t>
            </a:r>
            <a:endParaRPr kumimoji="0" lang="es-ES" sz="3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s-MX" sz="4000" b="1" dirty="0" smtClean="0">
                <a:latin typeface="Maiandra GD" pitchFamily="34" charset="0"/>
              </a:rPr>
              <a:t>Tipos de Opto-acopladores</a:t>
            </a:r>
            <a:endParaRPr lang="es-ES" sz="4000" dirty="0">
              <a:latin typeface="Maiandra GD" pitchFamily="34" charset="0"/>
            </a:endParaRPr>
          </a:p>
        </p:txBody>
      </p:sp>
      <p:sp>
        <p:nvSpPr>
          <p:cNvPr id="4" name="3 Marcador de contenido"/>
          <p:cNvSpPr>
            <a:spLocks noGrp="1"/>
          </p:cNvSpPr>
          <p:nvPr>
            <p:ph sz="half" idx="1"/>
          </p:nvPr>
        </p:nvSpPr>
        <p:spPr>
          <a:xfrm>
            <a:off x="457200" y="1357298"/>
            <a:ext cx="7901014" cy="1757362"/>
          </a:xfrm>
        </p:spPr>
        <p:txBody>
          <a:bodyPr/>
          <a:lstStyle/>
          <a:p>
            <a:pPr>
              <a:buFont typeface="Wingdings" pitchFamily="2" charset="2"/>
              <a:buChar char="§"/>
            </a:pPr>
            <a:r>
              <a:rPr lang="es-MX" dirty="0" smtClean="0"/>
              <a:t> </a:t>
            </a:r>
            <a:r>
              <a:rPr lang="es-MX" sz="3200" dirty="0" smtClean="0">
                <a:latin typeface="Maiandra GD" pitchFamily="34" charset="0"/>
              </a:rPr>
              <a:t>LED-Fotodiodo</a:t>
            </a:r>
            <a:endParaRPr lang="es-ES" sz="3200" dirty="0" smtClean="0">
              <a:latin typeface="Maiandra GD" pitchFamily="34" charset="0"/>
            </a:endParaRPr>
          </a:p>
          <a:p>
            <a:pPr>
              <a:buFont typeface="Wingdings" pitchFamily="2" charset="2"/>
              <a:buChar char="§"/>
            </a:pPr>
            <a:r>
              <a:rPr lang="es-MX" sz="3200" dirty="0" smtClean="0">
                <a:latin typeface="Maiandra GD" pitchFamily="34" charset="0"/>
              </a:rPr>
              <a:t> LED-Fototransistor</a:t>
            </a:r>
            <a:endParaRPr lang="es-ES" sz="3200" dirty="0" smtClean="0">
              <a:latin typeface="Maiandra GD" pitchFamily="34" charset="0"/>
            </a:endParaRPr>
          </a:p>
          <a:p>
            <a:pPr>
              <a:buFont typeface="Wingdings" pitchFamily="2" charset="2"/>
              <a:buChar char="§"/>
            </a:pPr>
            <a:r>
              <a:rPr lang="es-MX" sz="3200" dirty="0" smtClean="0">
                <a:latin typeface="Maiandra GD" pitchFamily="34" charset="0"/>
              </a:rPr>
              <a:t> LED-Foto-Darlington</a:t>
            </a:r>
            <a:endParaRPr lang="es-ES" sz="3200" dirty="0" smtClean="0">
              <a:latin typeface="Maiandra GD" pitchFamily="34" charset="0"/>
            </a:endParaRPr>
          </a:p>
          <a:p>
            <a:pPr>
              <a:buNone/>
            </a:pPr>
            <a:endParaRPr lang="es-ES" dirty="0"/>
          </a:p>
        </p:txBody>
      </p:sp>
      <p:pic>
        <p:nvPicPr>
          <p:cNvPr id="7170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143108" y="3571876"/>
            <a:ext cx="5360806" cy="27860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/>
            <a:r>
              <a:rPr lang="es-ES" b="1" dirty="0" smtClean="0">
                <a:latin typeface="Maiandra GD" pitchFamily="34" charset="0"/>
              </a:rPr>
              <a:t/>
            </a:r>
            <a:br>
              <a:rPr lang="es-ES" b="1" dirty="0" smtClean="0">
                <a:latin typeface="Maiandra GD" pitchFamily="34" charset="0"/>
              </a:rPr>
            </a:br>
            <a:r>
              <a:rPr lang="es-ES" b="1" dirty="0" smtClean="0">
                <a:latin typeface="Maiandra GD" pitchFamily="34" charset="0"/>
              </a:rPr>
              <a:t>Estructura de un Opto-Acoplador</a:t>
            </a:r>
            <a:r>
              <a:rPr lang="es-ES" dirty="0" smtClean="0"/>
              <a:t/>
            </a:r>
            <a:br>
              <a:rPr lang="es-ES" dirty="0" smtClean="0"/>
            </a:b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158" y="1600200"/>
            <a:ext cx="8229600" cy="4829196"/>
          </a:xfrm>
        </p:spPr>
        <p:txBody>
          <a:bodyPr>
            <a:normAutofit fontScale="85000" lnSpcReduction="10000"/>
          </a:bodyPr>
          <a:lstStyle/>
          <a:p>
            <a:pPr algn="just">
              <a:buNone/>
            </a:pPr>
            <a:r>
              <a:rPr lang="es-ES" dirty="0" smtClean="0"/>
              <a:t>	</a:t>
            </a:r>
            <a:r>
              <a:rPr lang="es-ES" sz="3500" dirty="0" smtClean="0">
                <a:latin typeface="Maiandra GD" pitchFamily="34" charset="0"/>
              </a:rPr>
              <a:t>Un opto-aislador básico consiste de un diodo infrarrojo de  emisión (IR LED) constituido por Arsénico y Galio (</a:t>
            </a:r>
            <a:r>
              <a:rPr lang="es-ES" sz="3500" dirty="0" err="1" smtClean="0">
                <a:latin typeface="Maiandra GD" pitchFamily="34" charset="0"/>
              </a:rPr>
              <a:t>GaAs</a:t>
            </a:r>
            <a:r>
              <a:rPr lang="es-ES" sz="3500" dirty="0" smtClean="0">
                <a:latin typeface="Maiandra GD" pitchFamily="34" charset="0"/>
              </a:rPr>
              <a:t>) y un fototransistor de silicio acoplados en un encapsulado. </a:t>
            </a:r>
          </a:p>
          <a:p>
            <a:pPr algn="just">
              <a:buNone/>
            </a:pPr>
            <a:r>
              <a:rPr lang="es-ES" sz="3500" dirty="0" smtClean="0">
                <a:latin typeface="Maiandra GD" pitchFamily="34" charset="0"/>
              </a:rPr>
              <a:t>	Cuando la corriente circula, pasa a través del IR LED, este emite una radiación infrarroja aprox.  900 nanómetros de longitud de onda.</a:t>
            </a:r>
          </a:p>
          <a:p>
            <a:pPr algn="just">
              <a:buNone/>
            </a:pPr>
            <a:r>
              <a:rPr lang="es-ES" sz="3500" dirty="0" smtClean="0">
                <a:latin typeface="Maiandra GD" pitchFamily="34" charset="0"/>
              </a:rPr>
              <a:t>	Esta energía radiactiva es transmitida a través del acoplamiento óptico que tiene como destino la base del fototransistor.</a:t>
            </a:r>
            <a:endParaRPr lang="es-ES" sz="3500" dirty="0">
              <a:latin typeface="Maiandra GD" pitchFamily="34" charset="0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s-ES" sz="4000" b="1" dirty="0" smtClean="0">
                <a:latin typeface="Maiandra GD" pitchFamily="34" charset="0"/>
              </a:rPr>
              <a:t>Diseño del Opto-acoplador</a:t>
            </a:r>
            <a:endParaRPr lang="es-ES" sz="4000" b="1" dirty="0">
              <a:latin typeface="Maiandra GD" pitchFamily="34" charset="0"/>
            </a:endParaRPr>
          </a:p>
        </p:txBody>
      </p:sp>
      <p:pic>
        <p:nvPicPr>
          <p:cNvPr id="921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 bwMode="auto">
          <a:xfrm>
            <a:off x="1495425" y="1571612"/>
            <a:ext cx="6305550" cy="3714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219" name="Rectangle 3"/>
          <p:cNvSpPr>
            <a:spLocks noChangeArrowheads="1"/>
          </p:cNvSpPr>
          <p:nvPr/>
        </p:nvSpPr>
        <p:spPr bwMode="auto">
          <a:xfrm>
            <a:off x="571472" y="5286388"/>
            <a:ext cx="8215370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32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Maiandra GD" pitchFamily="34" charset="0"/>
                <a:ea typeface="Times New Roman" pitchFamily="18" charset="0"/>
              </a:rPr>
              <a:t>I led max = V pulso max / R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3200" dirty="0" smtClean="0">
                <a:latin typeface="Maiandra GD" pitchFamily="34" charset="0"/>
                <a:ea typeface="Times New Roman" pitchFamily="18" charset="0"/>
              </a:rPr>
              <a:t>   </a:t>
            </a:r>
            <a:r>
              <a:rPr kumimoji="0" lang="en-US" sz="32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Maiandra GD" pitchFamily="34" charset="0"/>
                <a:ea typeface="Times New Roman" pitchFamily="18" charset="0"/>
              </a:rPr>
              <a:t>= 4 V / 560 </a:t>
            </a:r>
            <a:r>
              <a:rPr kumimoji="0" lang="es-MX" sz="32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Maiandra GD" pitchFamily="34" charset="0"/>
                <a:ea typeface="Times New Roman" pitchFamily="18" charset="0"/>
                <a:sym typeface="Symbol" pitchFamily="18" charset="2"/>
              </a:rPr>
              <a:t></a:t>
            </a:r>
            <a:r>
              <a:rPr kumimoji="0" lang="en-US" sz="32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Maiandra GD" pitchFamily="34" charset="0"/>
                <a:ea typeface="Times New Roman" pitchFamily="18" charset="0"/>
              </a:rPr>
              <a:t> = 7.14 mA.</a:t>
            </a:r>
            <a:endParaRPr kumimoji="0" lang="en-US" sz="32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Maiandra GD" pitchFamily="34" charset="0"/>
              <a:ea typeface="Times New Roman" pitchFamily="18" charset="0"/>
              <a:sym typeface="Symbol" pitchFamily="18" charset="2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s-ES" sz="4000" b="1" dirty="0" smtClean="0">
                <a:latin typeface="Maiandra GD" pitchFamily="34" charset="0"/>
              </a:rPr>
              <a:t>2.-	Circuito de Fuerza</a:t>
            </a:r>
            <a:endParaRPr lang="es-ES" sz="4000" dirty="0">
              <a:latin typeface="Maiandra GD" pitchFamily="34" charset="0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1472" y="1876426"/>
            <a:ext cx="7828135" cy="38385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s-ES" sz="4000" b="1" dirty="0" smtClean="0">
                <a:latin typeface="Maiandra GD" pitchFamily="34" charset="0"/>
              </a:rPr>
              <a:t>CONCLUSIONES</a:t>
            </a:r>
            <a:endParaRPr lang="es-ES" sz="4000" dirty="0">
              <a:latin typeface="Maiandra GD" pitchFamily="34" charset="0"/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158" y="1600200"/>
            <a:ext cx="8329642" cy="4525963"/>
          </a:xfrm>
        </p:spPr>
        <p:txBody>
          <a:bodyPr/>
          <a:lstStyle/>
          <a:p>
            <a:pPr lvl="0" algn="just">
              <a:buNone/>
            </a:pPr>
            <a:r>
              <a:rPr lang="es-ES" dirty="0" smtClean="0"/>
              <a:t>	</a:t>
            </a:r>
            <a:r>
              <a:rPr lang="es-ES" dirty="0" smtClean="0">
                <a:latin typeface="Maiandra GD" pitchFamily="34" charset="0"/>
              </a:rPr>
              <a:t>1- Se utilizó el arreglo de reloj denominado Ráfaga de Tonos, por lo que proporciona estabilidad a la señal de tren de pulsos, ésta no posee distorsión cuando se varía la frecuencia gracias a las características de los elementos utilizados, lo que nos ayuda a que no existan señales no deseadas.</a:t>
            </a:r>
          </a:p>
          <a:p>
            <a:pPr>
              <a:buNone/>
            </a:pPr>
            <a:endParaRPr lang="es-ES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285720" y="642918"/>
            <a:ext cx="8401080" cy="5857916"/>
          </a:xfrm>
        </p:spPr>
        <p:txBody>
          <a:bodyPr>
            <a:normAutofit lnSpcReduction="10000"/>
          </a:bodyPr>
          <a:lstStyle/>
          <a:p>
            <a:pPr lvl="0" algn="just">
              <a:buNone/>
            </a:pPr>
            <a:r>
              <a:rPr lang="es-ES" dirty="0" smtClean="0">
                <a:latin typeface="Maiandra GD" pitchFamily="34" charset="0"/>
              </a:rPr>
              <a:t>	2-  El Opto-acoplador (MOC 8113), tiene la función de aislar eléctricamente la señal del circuito de fuerza de la señal proveniente del circuito de control; ésta es una de las formas más eficientes y económicas de aislamiento eléctrico.</a:t>
            </a:r>
          </a:p>
          <a:p>
            <a:pPr lvl="0" algn="just">
              <a:buNone/>
            </a:pPr>
            <a:r>
              <a:rPr lang="es-ES" dirty="0" smtClean="0">
                <a:latin typeface="Maiandra GD" pitchFamily="34" charset="0"/>
              </a:rPr>
              <a:t>	3-	Cuando se varía el valor de la frecuencia (en el circuito de Reloj), el valor de la corriente de cada una de las fases del circuito de fuerza disminuye; y cuando el valor de la frecuencia disminuye la corriente de cada una de las fases aumenta.</a:t>
            </a:r>
          </a:p>
          <a:p>
            <a:pPr lvl="0" algn="just">
              <a:buNone/>
            </a:pPr>
            <a:endParaRPr lang="es-ES" dirty="0" smtClean="0">
              <a:latin typeface="Maiandra GD" pitchFamily="34" charset="0"/>
            </a:endParaRPr>
          </a:p>
          <a:p>
            <a:pPr>
              <a:buNone/>
            </a:pPr>
            <a:endParaRPr lang="es-ES" dirty="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571480"/>
            <a:ext cx="8229600" cy="5554683"/>
          </a:xfrm>
        </p:spPr>
        <p:txBody>
          <a:bodyPr>
            <a:normAutofit lnSpcReduction="10000"/>
          </a:bodyPr>
          <a:lstStyle/>
          <a:p>
            <a:pPr lvl="0" algn="just">
              <a:buNone/>
            </a:pPr>
            <a:r>
              <a:rPr lang="es-ES" dirty="0" smtClean="0"/>
              <a:t>	</a:t>
            </a:r>
          </a:p>
          <a:p>
            <a:pPr lvl="0" algn="just">
              <a:buNone/>
            </a:pPr>
            <a:r>
              <a:rPr lang="es-ES" dirty="0" smtClean="0">
                <a:latin typeface="Maiandra GD" pitchFamily="34" charset="0"/>
              </a:rPr>
              <a:t>	4.-	El valor de la Inductancia dado por el banco de Inductores, influye en el aumento o disminución de la corriente; cuando la inductancia disminuye, la corriente aumenta y viceversa.</a:t>
            </a:r>
          </a:p>
          <a:p>
            <a:pPr algn="just">
              <a:buNone/>
            </a:pPr>
            <a:r>
              <a:rPr lang="es-ES" dirty="0" smtClean="0">
                <a:latin typeface="Maiandra GD" pitchFamily="34" charset="0"/>
              </a:rPr>
              <a:t> </a:t>
            </a:r>
          </a:p>
          <a:p>
            <a:pPr lvl="0" algn="just">
              <a:buNone/>
            </a:pPr>
            <a:r>
              <a:rPr lang="es-ES" dirty="0" smtClean="0">
                <a:latin typeface="Maiandra GD" pitchFamily="34" charset="0"/>
              </a:rPr>
              <a:t>	5.-	La forma de Onda del voltaje de línea a línea no sufre cambio alguno al variar  la inductancia, lo que varía es la forma de onda y la magnitud de la corriente.</a:t>
            </a:r>
          </a:p>
          <a:p>
            <a:pPr>
              <a:buNone/>
            </a:pPr>
            <a:endParaRPr lang="es-ES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Viajes">
  <a:themeElements>
    <a:clrScheme name="Viajes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Viajes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Viajes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726</TotalTime>
  <Words>518</Words>
  <Application>Microsoft Office PowerPoint</Application>
  <PresentationFormat>Presentación en pantalla (4:3)</PresentationFormat>
  <Paragraphs>136</Paragraphs>
  <Slides>34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34</vt:i4>
      </vt:variant>
    </vt:vector>
  </HeadingPairs>
  <TitlesOfParts>
    <vt:vector size="35" baseType="lpstr">
      <vt:lpstr>Viajes</vt:lpstr>
      <vt:lpstr>Diapositiva 1</vt:lpstr>
      <vt:lpstr>Diapositiva 2</vt:lpstr>
      <vt:lpstr>Diapositiva 3</vt:lpstr>
      <vt:lpstr>Diapositiva 4</vt:lpstr>
      <vt:lpstr> RESUMEN </vt:lpstr>
      <vt:lpstr> INTRODUCCIÓN </vt:lpstr>
      <vt:lpstr>INTRODUCCIÓN (Cont.)</vt:lpstr>
      <vt:lpstr>   CONVERTIDORES DC/AC </vt:lpstr>
      <vt:lpstr>Diapositiva 9</vt:lpstr>
      <vt:lpstr>Diapositiva 10</vt:lpstr>
      <vt:lpstr>Diapositiva 11</vt:lpstr>
      <vt:lpstr> Conducción a 180° </vt:lpstr>
      <vt:lpstr>  EL TRANSISTOR BJT </vt:lpstr>
      <vt:lpstr>Diapositiva 14</vt:lpstr>
      <vt:lpstr>Diapositiva 15</vt:lpstr>
      <vt:lpstr>I.- DISEÑO DEL CIRCUITO DE             CONTROL</vt:lpstr>
      <vt:lpstr>  CI Temporizador 555</vt:lpstr>
      <vt:lpstr>t alto</vt:lpstr>
      <vt:lpstr>Diapositiva 19</vt:lpstr>
      <vt:lpstr>t bajo</vt:lpstr>
      <vt:lpstr>T total</vt:lpstr>
      <vt:lpstr> Oscilador de Ráfaga de Tonos </vt:lpstr>
      <vt:lpstr>Cálculo de la frecuencia Máxima total</vt:lpstr>
      <vt:lpstr>Cálculo de la frecuencia mínima total</vt:lpstr>
      <vt:lpstr>Contador Interruptor de Cola.</vt:lpstr>
      <vt:lpstr>Pulsos Generados</vt:lpstr>
      <vt:lpstr>Acopladores Ópticos</vt:lpstr>
      <vt:lpstr>Tipos de Opto-acopladores</vt:lpstr>
      <vt:lpstr> Estructura de un Opto-Acoplador </vt:lpstr>
      <vt:lpstr>Diseño del Opto-acoplador</vt:lpstr>
      <vt:lpstr>2.- Circuito de Fuerza</vt:lpstr>
      <vt:lpstr>CONCLUSIONES</vt:lpstr>
      <vt:lpstr>Diapositiva 33</vt:lpstr>
      <vt:lpstr>Diapositiva 34</vt:lpstr>
    </vt:vector>
  </TitlesOfParts>
  <Company>Hogar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Victor Gallino</dc:creator>
  <cp:lastModifiedBy>kenjjime</cp:lastModifiedBy>
  <cp:revision>73</cp:revision>
  <dcterms:created xsi:type="dcterms:W3CDTF">2009-10-13T15:41:09Z</dcterms:created>
  <dcterms:modified xsi:type="dcterms:W3CDTF">2009-11-16T14:53:04Z</dcterms:modified>
</cp:coreProperties>
</file>