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95" r:id="rId3"/>
    <p:sldId id="258" r:id="rId4"/>
    <p:sldId id="259" r:id="rId5"/>
    <p:sldId id="261" r:id="rId6"/>
    <p:sldId id="262" r:id="rId7"/>
    <p:sldId id="310" r:id="rId8"/>
    <p:sldId id="311" r:id="rId9"/>
    <p:sldId id="264" r:id="rId10"/>
    <p:sldId id="297" r:id="rId11"/>
    <p:sldId id="298" r:id="rId12"/>
    <p:sldId id="299" r:id="rId13"/>
    <p:sldId id="300" r:id="rId14"/>
    <p:sldId id="301" r:id="rId15"/>
    <p:sldId id="267" r:id="rId16"/>
    <p:sldId id="268" r:id="rId17"/>
    <p:sldId id="269" r:id="rId18"/>
    <p:sldId id="270" r:id="rId19"/>
    <p:sldId id="271" r:id="rId20"/>
    <p:sldId id="302" r:id="rId21"/>
    <p:sldId id="303" r:id="rId22"/>
    <p:sldId id="304" r:id="rId23"/>
    <p:sldId id="276" r:id="rId24"/>
    <p:sldId id="277" r:id="rId25"/>
    <p:sldId id="278" r:id="rId26"/>
    <p:sldId id="306" r:id="rId27"/>
    <p:sldId id="308" r:id="rId28"/>
    <p:sldId id="307" r:id="rId29"/>
    <p:sldId id="309" r:id="rId30"/>
    <p:sldId id="305" r:id="rId31"/>
    <p:sldId id="286" r:id="rId32"/>
    <p:sldId id="285" r:id="rId33"/>
    <p:sldId id="287" r:id="rId34"/>
    <p:sldId id="313" r:id="rId35"/>
    <p:sldId id="312" r:id="rId36"/>
    <p:sldId id="314" r:id="rId37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85" autoAdjust="0"/>
    <p:restoredTop sz="94660"/>
  </p:normalViewPr>
  <p:slideViewPr>
    <p:cSldViewPr>
      <p:cViewPr varScale="1">
        <p:scale>
          <a:sx n="51" d="100"/>
          <a:sy n="51" d="100"/>
        </p:scale>
        <p:origin x="-10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58"/>
    </p:cViewPr>
  </p:sorterViewPr>
  <p:notesViewPr>
    <p:cSldViewPr>
      <p:cViewPr varScale="1">
        <p:scale>
          <a:sx n="28" d="100"/>
          <a:sy n="28" d="100"/>
        </p:scale>
        <p:origin x="-1266" y="-78"/>
      </p:cViewPr>
      <p:guideLst>
        <p:guide orient="horz" pos="3042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-3175" y="2438400"/>
            <a:ext cx="9147175" cy="1063625"/>
            <a:chOff x="-2" y="1536"/>
            <a:chExt cx="5762" cy="670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 flipH="1">
              <a:off x="-2" y="1562"/>
              <a:ext cx="5762" cy="638"/>
              <a:chOff x="-2" y="1562"/>
              <a:chExt cx="5762" cy="638"/>
            </a:xfrm>
          </p:grpSpPr>
          <p:sp>
            <p:nvSpPr>
              <p:cNvPr id="3076" name="Freeform 4"/>
              <p:cNvSpPr>
                <a:spLocks/>
              </p:cNvSpPr>
              <p:nvPr/>
            </p:nvSpPr>
            <p:spPr bwMode="ltGray">
              <a:xfrm rot="-5400000">
                <a:off x="2559" y="-993"/>
                <a:ext cx="624" cy="57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20"/>
                  </a:cxn>
                  <a:cxn ang="0">
                    <a:pos x="1000" y="720"/>
                  </a:cxn>
                  <a:cxn ang="0">
                    <a:pos x="1000" y="0"/>
                  </a:cxn>
                  <a:cxn ang="0">
                    <a:pos x="0" y="0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7" name="Freeform 5"/>
              <p:cNvSpPr>
                <a:spLocks/>
              </p:cNvSpPr>
              <p:nvPr/>
            </p:nvSpPr>
            <p:spPr bwMode="ltGray">
              <a:xfrm rot="-5400000">
                <a:off x="1323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8" name="Freeform 6"/>
              <p:cNvSpPr>
                <a:spLocks/>
              </p:cNvSpPr>
              <p:nvPr/>
            </p:nvSpPr>
            <p:spPr bwMode="ltGray">
              <a:xfrm rot="-5400000">
                <a:off x="982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79" name="Freeform 7"/>
              <p:cNvSpPr>
                <a:spLocks/>
              </p:cNvSpPr>
              <p:nvPr/>
            </p:nvSpPr>
            <p:spPr bwMode="ltGray">
              <a:xfrm rot="-5400000">
                <a:off x="-57" y="1752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0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1" name="Freeform 9"/>
              <p:cNvSpPr>
                <a:spLocks/>
              </p:cNvSpPr>
              <p:nvPr/>
            </p:nvSpPr>
            <p:spPr bwMode="ltGray">
              <a:xfrm rot="-5400000">
                <a:off x="442" y="1699"/>
                <a:ext cx="624" cy="3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2" name="Freeform 10"/>
              <p:cNvSpPr>
                <a:spLocks/>
              </p:cNvSpPr>
              <p:nvPr/>
            </p:nvSpPr>
            <p:spPr bwMode="ltGray">
              <a:xfrm rot="-5400000">
                <a:off x="156" y="1726"/>
                <a:ext cx="632" cy="315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3" name="Freeform 11"/>
              <p:cNvSpPr>
                <a:spLocks/>
              </p:cNvSpPr>
              <p:nvPr/>
            </p:nvSpPr>
            <p:spPr bwMode="ltGray">
              <a:xfrm rot="-5400000">
                <a:off x="3211" y="1664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4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5" name="Freeform 13"/>
              <p:cNvSpPr>
                <a:spLocks/>
              </p:cNvSpPr>
              <p:nvPr/>
            </p:nvSpPr>
            <p:spPr bwMode="ltGray">
              <a:xfrm rot="-5400000">
                <a:off x="1830" y="1747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6" name="Freeform 14"/>
              <p:cNvSpPr>
                <a:spLocks/>
              </p:cNvSpPr>
              <p:nvPr/>
            </p:nvSpPr>
            <p:spPr bwMode="ltGray">
              <a:xfrm rot="-5400000">
                <a:off x="2551" y="1728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7" name="Freeform 15"/>
              <p:cNvSpPr>
                <a:spLocks/>
              </p:cNvSpPr>
              <p:nvPr/>
            </p:nvSpPr>
            <p:spPr bwMode="ltGray">
              <a:xfrm rot="-5400000">
                <a:off x="2330" y="1694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8" name="Freeform 16"/>
              <p:cNvSpPr>
                <a:spLocks/>
              </p:cNvSpPr>
              <p:nvPr/>
            </p:nvSpPr>
            <p:spPr bwMode="ltGray">
              <a:xfrm rot="-5400000">
                <a:off x="2043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89" name="Freeform 17"/>
              <p:cNvSpPr>
                <a:spLocks/>
              </p:cNvSpPr>
              <p:nvPr/>
            </p:nvSpPr>
            <p:spPr bwMode="ltGray">
              <a:xfrm rot="-5400000">
                <a:off x="4077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90" name="Freeform 18"/>
              <p:cNvSpPr>
                <a:spLocks/>
              </p:cNvSpPr>
              <p:nvPr/>
            </p:nvSpPr>
            <p:spPr bwMode="ltGray">
              <a:xfrm rot="-5400000">
                <a:off x="3736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91" name="Freeform 19"/>
              <p:cNvSpPr>
                <a:spLocks/>
              </p:cNvSpPr>
              <p:nvPr/>
            </p:nvSpPr>
            <p:spPr bwMode="ltGray">
              <a:xfrm rot="-5400000">
                <a:off x="4584" y="1747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92" name="Freeform 20"/>
              <p:cNvSpPr>
                <a:spLocks/>
              </p:cNvSpPr>
              <p:nvPr/>
            </p:nvSpPr>
            <p:spPr bwMode="ltGray">
              <a:xfrm>
                <a:off x="5469" y="1562"/>
                <a:ext cx="291" cy="625"/>
              </a:xfrm>
              <a:custGeom>
                <a:avLst/>
                <a:gdLst/>
                <a:ahLst/>
                <a:cxnLst>
                  <a:cxn ang="0">
                    <a:pos x="0" y="624"/>
                  </a:cxn>
                  <a:cxn ang="0">
                    <a:pos x="291" y="625"/>
                  </a:cxn>
                  <a:cxn ang="0">
                    <a:pos x="291" y="6"/>
                  </a:cxn>
                  <a:cxn ang="0">
                    <a:pos x="0" y="0"/>
                  </a:cxn>
                  <a:cxn ang="0">
                    <a:pos x="0" y="624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93" name="Freeform 21"/>
              <p:cNvSpPr>
                <a:spLocks/>
              </p:cNvSpPr>
              <p:nvPr/>
            </p:nvSpPr>
            <p:spPr bwMode="ltGray">
              <a:xfrm rot="-5400000">
                <a:off x="5084" y="1694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094" name="Freeform 22"/>
              <p:cNvSpPr>
                <a:spLocks/>
              </p:cNvSpPr>
              <p:nvPr/>
            </p:nvSpPr>
            <p:spPr bwMode="ltGray">
              <a:xfrm rot="-5400000">
                <a:off x="4797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sp>
          <p:nvSpPr>
            <p:cNvPr id="3095" name="Freeform 23"/>
            <p:cNvSpPr>
              <a:spLocks/>
            </p:cNvSpPr>
            <p:nvPr/>
          </p:nvSpPr>
          <p:spPr bwMode="ltGray">
            <a:xfrm flipH="1">
              <a:off x="-2" y="1536"/>
              <a:ext cx="5762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096" name="Freeform 24"/>
            <p:cNvSpPr>
              <a:spLocks/>
            </p:cNvSpPr>
            <p:nvPr/>
          </p:nvSpPr>
          <p:spPr bwMode="ltGray">
            <a:xfrm flipH="1">
              <a:off x="-2" y="2017"/>
              <a:ext cx="5761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/>
                </a:gs>
                <a:gs pos="100000">
                  <a:schemeClr val="bg1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3097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173163" y="1341438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Haga clic para modificar el estilo de título del patrón</a:t>
            </a:r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166813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/>
            </a:lvl1pPr>
          </a:lstStyle>
          <a:p>
            <a:r>
              <a:rPr lang="en-US"/>
              <a:t>Haga clic para modificar el estilo de subtítulo del patrón</a:t>
            </a:r>
          </a:p>
        </p:txBody>
      </p:sp>
      <p:sp>
        <p:nvSpPr>
          <p:cNvPr id="3099" name="Rectangle 27"/>
          <p:cNvSpPr>
            <a:spLocks noGrp="1" noChangeArrowheads="1"/>
          </p:cNvSpPr>
          <p:nvPr>
            <p:ph type="dt" sz="half" idx="2"/>
          </p:nvPr>
        </p:nvSpPr>
        <p:spPr>
          <a:xfrm>
            <a:off x="1166813" y="6248400"/>
            <a:ext cx="1905000" cy="45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C9495A23-2179-4F2B-B279-41B869FB832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5754C-9DAB-46DA-A11D-1ABED17F62E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5069E-A2A6-4B18-B420-111454EC366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49758-0587-4E25-99D2-CD5FDED23FE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42877-BA0F-4785-99FA-634A12ED3A9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A87B46-58AA-46FB-89DE-ACFDD5B1717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8AAE22-26DF-45F0-A755-004D3AE9C26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5739D1-6EBA-4271-B9DA-493EB0C454F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20F2F-6597-472A-AA48-3C1A31C82BF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C8390-2028-435E-B585-B1196B92C9FA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002463" y="457200"/>
            <a:ext cx="194310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73163" y="457200"/>
            <a:ext cx="5676900" cy="5638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7406B-AECB-4630-A3F1-6103B901D22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173163" y="1981200"/>
            <a:ext cx="77724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C7F5A99-EE36-44DC-A659-A06853686CF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73163" y="1981200"/>
            <a:ext cx="7772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73163" y="4114800"/>
            <a:ext cx="7772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91642EF-665D-454C-B15E-A65C80EF2EF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242D8BC-5199-44C4-A09C-1FCC6E6626D0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173163" y="19812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135563" y="19812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1173163" y="41148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135563" y="4114800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508E0FE-1AD4-4935-83C7-0285E42E910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93DC69F-A0E4-4948-B436-8528A2C39E1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1173163" y="1981200"/>
            <a:ext cx="77724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8704D8F-2DF5-4796-9A48-F4697CD05A6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173163" y="1981200"/>
            <a:ext cx="7772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173163" y="4114800"/>
            <a:ext cx="7772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882116A-E9EC-4429-8546-37314B71364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4763"/>
            <a:ext cx="1063625" cy="6858001"/>
            <a:chOff x="0" y="-3"/>
            <a:chExt cx="670" cy="4320"/>
          </a:xfrm>
        </p:grpSpPr>
        <p:grpSp>
          <p:nvGrpSpPr>
            <p:cNvPr id="2051" name="Group 3"/>
            <p:cNvGrpSpPr>
              <a:grpSpLocks/>
            </p:cNvGrpSpPr>
            <p:nvPr/>
          </p:nvGrpSpPr>
          <p:grpSpPr bwMode="auto">
            <a:xfrm rot="16200000" flipH="1">
              <a:off x="-1815" y="1838"/>
              <a:ext cx="4320" cy="638"/>
              <a:chOff x="-2" y="1562"/>
              <a:chExt cx="5762" cy="638"/>
            </a:xfrm>
          </p:grpSpPr>
          <p:sp>
            <p:nvSpPr>
              <p:cNvPr id="2052" name="Freeform 4"/>
              <p:cNvSpPr>
                <a:spLocks/>
              </p:cNvSpPr>
              <p:nvPr/>
            </p:nvSpPr>
            <p:spPr bwMode="ltGray">
              <a:xfrm rot="-5400000">
                <a:off x="2559" y="-993"/>
                <a:ext cx="624" cy="57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20"/>
                  </a:cxn>
                  <a:cxn ang="0">
                    <a:pos x="1000" y="720"/>
                  </a:cxn>
                  <a:cxn ang="0">
                    <a:pos x="1000" y="0"/>
                  </a:cxn>
                  <a:cxn ang="0">
                    <a:pos x="0" y="0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53" name="Freeform 5"/>
              <p:cNvSpPr>
                <a:spLocks/>
              </p:cNvSpPr>
              <p:nvPr/>
            </p:nvSpPr>
            <p:spPr bwMode="ltGray">
              <a:xfrm rot="-5400000">
                <a:off x="1323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54" name="Freeform 6"/>
              <p:cNvSpPr>
                <a:spLocks/>
              </p:cNvSpPr>
              <p:nvPr/>
            </p:nvSpPr>
            <p:spPr bwMode="ltGray">
              <a:xfrm rot="-5400000">
                <a:off x="982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55" name="Freeform 7"/>
              <p:cNvSpPr>
                <a:spLocks/>
              </p:cNvSpPr>
              <p:nvPr/>
            </p:nvSpPr>
            <p:spPr bwMode="ltGray">
              <a:xfrm rot="-5400000">
                <a:off x="-57" y="1752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56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57" name="Freeform 9"/>
              <p:cNvSpPr>
                <a:spLocks/>
              </p:cNvSpPr>
              <p:nvPr/>
            </p:nvSpPr>
            <p:spPr bwMode="ltGray">
              <a:xfrm rot="-5400000">
                <a:off x="442" y="1699"/>
                <a:ext cx="624" cy="3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58" name="Freeform 10"/>
              <p:cNvSpPr>
                <a:spLocks/>
              </p:cNvSpPr>
              <p:nvPr/>
            </p:nvSpPr>
            <p:spPr bwMode="ltGray">
              <a:xfrm rot="-5400000">
                <a:off x="156" y="1726"/>
                <a:ext cx="632" cy="315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59" name="Freeform 11"/>
              <p:cNvSpPr>
                <a:spLocks/>
              </p:cNvSpPr>
              <p:nvPr/>
            </p:nvSpPr>
            <p:spPr bwMode="ltGray">
              <a:xfrm rot="-5400000">
                <a:off x="3211" y="1664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0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1" name="Freeform 13"/>
              <p:cNvSpPr>
                <a:spLocks/>
              </p:cNvSpPr>
              <p:nvPr/>
            </p:nvSpPr>
            <p:spPr bwMode="ltGray">
              <a:xfrm rot="-5400000">
                <a:off x="1830" y="1747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2" name="Freeform 14"/>
              <p:cNvSpPr>
                <a:spLocks/>
              </p:cNvSpPr>
              <p:nvPr/>
            </p:nvSpPr>
            <p:spPr bwMode="ltGray">
              <a:xfrm rot="-5400000">
                <a:off x="2551" y="1728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3" name="Freeform 15"/>
              <p:cNvSpPr>
                <a:spLocks/>
              </p:cNvSpPr>
              <p:nvPr/>
            </p:nvSpPr>
            <p:spPr bwMode="ltGray">
              <a:xfrm rot="-5400000">
                <a:off x="2330" y="1694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4" name="Freeform 16"/>
              <p:cNvSpPr>
                <a:spLocks/>
              </p:cNvSpPr>
              <p:nvPr/>
            </p:nvSpPr>
            <p:spPr bwMode="ltGray">
              <a:xfrm rot="-5400000">
                <a:off x="2043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5" name="Freeform 17"/>
              <p:cNvSpPr>
                <a:spLocks/>
              </p:cNvSpPr>
              <p:nvPr/>
            </p:nvSpPr>
            <p:spPr bwMode="ltGray">
              <a:xfrm rot="-5400000">
                <a:off x="4077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6" name="Freeform 18"/>
              <p:cNvSpPr>
                <a:spLocks/>
              </p:cNvSpPr>
              <p:nvPr/>
            </p:nvSpPr>
            <p:spPr bwMode="ltGray">
              <a:xfrm rot="-5400000">
                <a:off x="3736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7" name="Freeform 19"/>
              <p:cNvSpPr>
                <a:spLocks/>
              </p:cNvSpPr>
              <p:nvPr/>
            </p:nvSpPr>
            <p:spPr bwMode="ltGray">
              <a:xfrm rot="-5400000">
                <a:off x="4584" y="1747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8" name="Freeform 20"/>
              <p:cNvSpPr>
                <a:spLocks/>
              </p:cNvSpPr>
              <p:nvPr/>
            </p:nvSpPr>
            <p:spPr bwMode="ltGray">
              <a:xfrm>
                <a:off x="5469" y="1562"/>
                <a:ext cx="291" cy="625"/>
              </a:xfrm>
              <a:custGeom>
                <a:avLst/>
                <a:gdLst/>
                <a:ahLst/>
                <a:cxnLst>
                  <a:cxn ang="0">
                    <a:pos x="0" y="624"/>
                  </a:cxn>
                  <a:cxn ang="0">
                    <a:pos x="291" y="625"/>
                  </a:cxn>
                  <a:cxn ang="0">
                    <a:pos x="291" y="6"/>
                  </a:cxn>
                  <a:cxn ang="0">
                    <a:pos x="0" y="0"/>
                  </a:cxn>
                  <a:cxn ang="0">
                    <a:pos x="0" y="624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69" name="Freeform 21"/>
              <p:cNvSpPr>
                <a:spLocks/>
              </p:cNvSpPr>
              <p:nvPr/>
            </p:nvSpPr>
            <p:spPr bwMode="ltGray">
              <a:xfrm rot="-5400000">
                <a:off x="5084" y="1694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070" name="Freeform 22"/>
              <p:cNvSpPr>
                <a:spLocks/>
              </p:cNvSpPr>
              <p:nvPr/>
            </p:nvSpPr>
            <p:spPr bwMode="ltGray">
              <a:xfrm rot="-5400000">
                <a:off x="4797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sp>
          <p:nvSpPr>
            <p:cNvPr id="2071" name="Freeform 23"/>
            <p:cNvSpPr>
              <a:spLocks/>
            </p:cNvSpPr>
            <p:nvPr/>
          </p:nvSpPr>
          <p:spPr bwMode="ltGray">
            <a:xfrm rot="16200000" flipH="1">
              <a:off x="-1954" y="1951"/>
              <a:ext cx="4320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072" name="Freeform 24"/>
            <p:cNvSpPr>
              <a:spLocks/>
            </p:cNvSpPr>
            <p:nvPr/>
          </p:nvSpPr>
          <p:spPr bwMode="ltGray">
            <a:xfrm rot="16200000" flipH="1">
              <a:off x="-1584" y="2062"/>
              <a:ext cx="4319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2073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173163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título del patrón</a:t>
            </a:r>
          </a:p>
        </p:txBody>
      </p:sp>
      <p:sp>
        <p:nvSpPr>
          <p:cNvPr id="2074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3163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075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73163" y="626586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76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077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fld id="{8BF0E798-CB77-4D24-B575-91713241F2EB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2.doc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4.doc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Documento_de_Microsoft_Office_Word_97-20035.doc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6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7.doc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8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9.doc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0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1.xls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2.doc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Documento_de_Microsoft_Office_Word_97-200313.doc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4.doc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Documento_de_Microsoft_Office_Word_97-200315.doc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6.doc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Documento_de_Microsoft_Office_Word_97-200317.doc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8.doc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Documento_de_Microsoft_Office_Word_97-200319.doc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20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1.xls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6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22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7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23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457200"/>
            <a:ext cx="7772400" cy="6019800"/>
          </a:xfrm>
        </p:spPr>
        <p:txBody>
          <a:bodyPr/>
          <a:lstStyle/>
          <a:p>
            <a:pPr algn="ctr">
              <a:lnSpc>
                <a:spcPct val="130000"/>
              </a:lnSpc>
            </a:pPr>
            <a:r>
              <a:rPr kumimoji="0" lang="en-US" sz="3800">
                <a:solidFill>
                  <a:schemeClr val="tx1"/>
                </a:solidFill>
                <a:latin typeface="Arial" pitchFamily="34" charset="0"/>
              </a:rPr>
              <a:t>El uso de la Zeolita </a:t>
            </a:r>
            <a:br>
              <a:rPr kumimoji="0" lang="en-US" sz="38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n-US" sz="3800">
                <a:solidFill>
                  <a:schemeClr val="tx1"/>
                </a:solidFill>
                <a:latin typeface="Arial" pitchFamily="34" charset="0"/>
              </a:rPr>
              <a:t>como una adici</a:t>
            </a:r>
            <a:r>
              <a:rPr kumimoji="0" lang="es-EC" sz="3800">
                <a:solidFill>
                  <a:schemeClr val="tx1"/>
                </a:solidFill>
                <a:latin typeface="Arial" pitchFamily="34" charset="0"/>
              </a:rPr>
              <a:t>ó</a:t>
            </a:r>
            <a:r>
              <a:rPr kumimoji="0" lang="en-US" sz="3800">
                <a:solidFill>
                  <a:schemeClr val="tx1"/>
                </a:solidFill>
                <a:latin typeface="Arial" pitchFamily="34" charset="0"/>
              </a:rPr>
              <a:t>n mineral </a:t>
            </a:r>
            <a:br>
              <a:rPr kumimoji="0" lang="en-US" sz="38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n-US" sz="3800">
                <a:solidFill>
                  <a:schemeClr val="tx1"/>
                </a:solidFill>
                <a:latin typeface="Arial" pitchFamily="34" charset="0"/>
              </a:rPr>
              <a:t>para producir Cemento Puzolánico</a:t>
            </a:r>
            <a:endParaRPr kumimoji="0" lang="es-ES_tradnl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Introducción</a:t>
            </a:r>
            <a:endParaRPr kumimoji="0" lang="es-ES_tradnl" sz="2500" b="1">
              <a:solidFill>
                <a:schemeClr val="tx1"/>
              </a:solidFill>
            </a:endParaRPr>
          </a:p>
        </p:txBody>
      </p:sp>
      <p:sp>
        <p:nvSpPr>
          <p:cNvPr id="5017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42988" y="1700213"/>
            <a:ext cx="7970837" cy="4392612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kumimoji="0" lang="es-EC" sz="2500"/>
              <a:t>Han tenido un  gran desempe</a:t>
            </a:r>
            <a:r>
              <a:rPr kumimoji="0" lang="es-ES_tradnl" sz="2500"/>
              <a:t>ñ</a:t>
            </a:r>
            <a:r>
              <a:rPr kumimoji="0" lang="es-EC" sz="2500"/>
              <a:t>o  en  diversas ramas</a:t>
            </a:r>
          </a:p>
          <a:p>
            <a:pPr>
              <a:lnSpc>
                <a:spcPct val="130000"/>
              </a:lnSpc>
            </a:pPr>
            <a:r>
              <a:rPr kumimoji="0" lang="es-EC" sz="2500"/>
              <a:t>Es   un    valioso   recurso    para    la   rama   de   la construcci</a:t>
            </a:r>
            <a:r>
              <a:rPr lang="es-ES_tradnl" sz="2500"/>
              <a:t>ó</a:t>
            </a:r>
            <a:r>
              <a:rPr kumimoji="0" lang="es-EC" sz="2500"/>
              <a:t>n.</a:t>
            </a:r>
          </a:p>
          <a:p>
            <a:pPr>
              <a:lnSpc>
                <a:spcPct val="130000"/>
              </a:lnSpc>
            </a:pPr>
            <a:r>
              <a:rPr kumimoji="0" lang="es-EC" sz="2500"/>
              <a:t>El  empleo de minerales puzol</a:t>
            </a:r>
            <a:r>
              <a:rPr kumimoji="0" lang="es-ES_tradnl" sz="2500"/>
              <a:t>ánicos</a:t>
            </a:r>
            <a:r>
              <a:rPr kumimoji="0" lang="es-EC" sz="2500"/>
              <a:t> en las mezclas con cal en las construcciones antiguas.</a:t>
            </a:r>
          </a:p>
          <a:p>
            <a:pPr>
              <a:lnSpc>
                <a:spcPct val="130000"/>
              </a:lnSpc>
            </a:pPr>
            <a:r>
              <a:rPr kumimoji="0" lang="es-EC" sz="2500"/>
              <a:t>Es  una   aplicaci</a:t>
            </a:r>
            <a:r>
              <a:rPr lang="es-ES_tradnl" sz="2500"/>
              <a:t>ó</a:t>
            </a:r>
            <a:r>
              <a:rPr kumimoji="0" lang="es-EC" sz="2500"/>
              <a:t>n  innovadora  de  una  tecnolog</a:t>
            </a:r>
            <a:r>
              <a:rPr lang="es-EC" sz="2100"/>
              <a:t>í</a:t>
            </a:r>
            <a:r>
              <a:rPr kumimoji="0" lang="es-EC" sz="2500"/>
              <a:t>a antigua.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Objetivos</a:t>
            </a:r>
            <a:endParaRPr kumimoji="0" lang="es-ES_tradnl" sz="2500" b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s-ES_tradnl" sz="2500"/>
              <a:t>Desarrollar la  aplicación de las zeolitas naturales como una adición mineral.</a:t>
            </a:r>
          </a:p>
          <a:p>
            <a:pPr>
              <a:lnSpc>
                <a:spcPct val="130000"/>
              </a:lnSpc>
            </a:pPr>
            <a:r>
              <a:rPr lang="es-ES_tradnl" sz="2500"/>
              <a:t>Componente alternativo en las mezclas    de hormigones y morteros.</a:t>
            </a:r>
          </a:p>
          <a:p>
            <a:pPr>
              <a:lnSpc>
                <a:spcPct val="130000"/>
              </a:lnSpc>
            </a:pPr>
            <a:r>
              <a:rPr lang="es-ES_tradnl" sz="2500"/>
              <a:t>Demostrar     mediante     ensayos   las bondades de la zeolita como adición.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878763" cy="4038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Puzolanas</a:t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Materiales naturales o artificiales, que por si solas poseen poco  o ningún valor cementante.</a:t>
            </a:r>
            <a:br>
              <a:rPr kumimoji="0" lang="es-EC" sz="25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 </a:t>
            </a:r>
            <a:br>
              <a:rPr kumimoji="0" lang="es-EC" sz="25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Existen dos tipos principales de puzolanas:</a:t>
            </a:r>
            <a:endParaRPr kumimoji="0" lang="es-ES_tradnl" sz="2500" b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4419600"/>
            <a:ext cx="7772400" cy="1600200"/>
          </a:xfrm>
        </p:spPr>
        <p:txBody>
          <a:bodyPr/>
          <a:lstStyle/>
          <a:p>
            <a:r>
              <a:rPr kumimoji="0" lang="es-EC" sz="2500" b="1"/>
              <a:t>puzolanas artificiales</a:t>
            </a:r>
            <a:endParaRPr kumimoji="0" lang="es-EC" sz="2500"/>
          </a:p>
          <a:p>
            <a:r>
              <a:rPr kumimoji="0" lang="es-EC" sz="2500" b="1"/>
              <a:t>puzolanas naturales</a:t>
            </a:r>
            <a:endParaRPr kumimoji="0" lang="es-ES_tradnl" sz="25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500" b="1">
                <a:solidFill>
                  <a:schemeClr val="tx1"/>
                </a:solidFill>
                <a:latin typeface="Arial" pitchFamily="34" charset="0"/>
              </a:rPr>
              <a:t>Clasificación y características</a:t>
            </a:r>
            <a:endParaRPr lang="es-ES_tradnl" sz="3800"/>
          </a:p>
        </p:txBody>
      </p:sp>
      <p:sp>
        <p:nvSpPr>
          <p:cNvPr id="13317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878763" cy="3505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kumimoji="0" lang="es-EC" sz="2500"/>
              <a:t>Las  puzolanas  se   clasifican  en  3 tipos según la norma</a:t>
            </a:r>
            <a:r>
              <a:rPr kumimoji="0" lang="es-EC" sz="2500" b="1"/>
              <a:t> ASTM  C 618-01</a:t>
            </a:r>
          </a:p>
          <a:p>
            <a:pPr>
              <a:lnSpc>
                <a:spcPct val="150000"/>
              </a:lnSpc>
            </a:pPr>
            <a:r>
              <a:rPr kumimoji="0" lang="es-EC" sz="2500"/>
              <a:t>Los tipos de puzolanas son: </a:t>
            </a:r>
            <a:r>
              <a:rPr kumimoji="0" lang="es-EC" sz="2500" b="1"/>
              <a:t>N, F y C</a:t>
            </a:r>
            <a:r>
              <a:rPr kumimoji="0" lang="es-EC" sz="2500"/>
              <a:t> </a:t>
            </a:r>
          </a:p>
          <a:p>
            <a:pPr>
              <a:lnSpc>
                <a:spcPct val="150000"/>
              </a:lnSpc>
            </a:pPr>
            <a:r>
              <a:rPr lang="es-EC" sz="2500"/>
              <a:t>Esta especificación cubre su uso como una adición mineral  al  cemento  y  concreto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4" name="Object 0"/>
          <p:cNvGraphicFramePr>
            <a:graphicFrameLocks noChangeAspect="1"/>
          </p:cNvGraphicFramePr>
          <p:nvPr>
            <p:ph type="tbl" idx="1"/>
          </p:nvPr>
        </p:nvGraphicFramePr>
        <p:xfrm>
          <a:off x="2220913" y="228600"/>
          <a:ext cx="5953125" cy="6538913"/>
        </p:xfrm>
        <a:graphic>
          <a:graphicData uri="http://schemas.openxmlformats.org/presentationml/2006/ole">
            <p:oleObj spid="_x0000_s93184" name="Document" r:id="rId3" imgW="5555511" imgH="6101689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052513"/>
            <a:ext cx="7829550" cy="316865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Zeolitas</a:t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Su   nombre  se  deriva  de  dos  palabras  griegas</a:t>
            </a:r>
            <a:r>
              <a:rPr kumimoji="0" lang="en-US" sz="2500">
                <a:solidFill>
                  <a:schemeClr val="tx1"/>
                </a:solidFill>
                <a:latin typeface="Arial" pitchFamily="34" charset="0"/>
              </a:rPr>
              <a:t>:</a:t>
            </a: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 </a:t>
            </a:r>
            <a:br>
              <a:rPr kumimoji="0" lang="es-EC" sz="25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 i="1">
                <a:solidFill>
                  <a:schemeClr val="tx1"/>
                </a:solidFill>
                <a:latin typeface="Arial" pitchFamily="34" charset="0"/>
              </a:rPr>
              <a:t>zeo:</a:t>
            </a: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 que ebulle</a:t>
            </a:r>
            <a:r>
              <a:rPr kumimoji="0" lang="es-EC" sz="2500">
                <a:latin typeface="Arial" pitchFamily="34" charset="0"/>
              </a:rPr>
              <a:t/>
            </a:r>
            <a:br>
              <a:rPr kumimoji="0" lang="es-EC" sz="2500">
                <a:latin typeface="Arial" pitchFamily="34" charset="0"/>
              </a:rPr>
            </a:br>
            <a:r>
              <a:rPr kumimoji="0" lang="es-EC" sz="2500" i="1">
                <a:solidFill>
                  <a:schemeClr val="tx1"/>
                </a:solidFill>
                <a:latin typeface="Arial" pitchFamily="34" charset="0"/>
              </a:rPr>
              <a:t>lithos:</a:t>
            </a: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 piedra.</a:t>
            </a:r>
            <a:br>
              <a:rPr kumimoji="0" lang="es-EC" sz="25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kumimoji="0" lang="es-EC" sz="25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Este mineral es utilizado para diversas aplicaciones</a:t>
            </a:r>
            <a:r>
              <a:rPr kumimoji="0" lang="en-US" sz="2500">
                <a:latin typeface="Arial" pitchFamily="34" charset="0"/>
              </a:rPr>
              <a:t>:</a:t>
            </a:r>
            <a:r>
              <a:rPr kumimoji="0" lang="en-US" sz="4200">
                <a:latin typeface="Arial" pitchFamily="34" charset="0"/>
              </a:rPr>
              <a:t> </a:t>
            </a:r>
            <a:br>
              <a:rPr kumimoji="0" lang="en-US" sz="4200">
                <a:latin typeface="Arial" pitchFamily="34" charset="0"/>
              </a:rPr>
            </a:br>
            <a:endParaRPr kumimoji="0" lang="es-ES_tradnl" sz="420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143000" y="4267200"/>
            <a:ext cx="7802563" cy="1981200"/>
          </a:xfrm>
        </p:spPr>
        <p:txBody>
          <a:bodyPr/>
          <a:lstStyle/>
          <a:p>
            <a:r>
              <a:rPr kumimoji="0" lang="es-EC" sz="2500"/>
              <a:t>nutrición animal</a:t>
            </a:r>
          </a:p>
          <a:p>
            <a:r>
              <a:rPr kumimoji="0" lang="es-EC" sz="2500"/>
              <a:t>agricultura</a:t>
            </a:r>
          </a:p>
          <a:p>
            <a:r>
              <a:rPr kumimoji="0" lang="es-EC" sz="2500"/>
              <a:t>control de malos olores</a:t>
            </a:r>
          </a:p>
          <a:p>
            <a:r>
              <a:rPr kumimoji="0" lang="es-EC" sz="2500"/>
              <a:t>construcci</a:t>
            </a:r>
            <a:r>
              <a:rPr kumimoji="0" lang="es-ES_tradnl" sz="2500"/>
              <a:t>ón</a:t>
            </a:r>
          </a:p>
          <a:p>
            <a:pPr>
              <a:buFont typeface="Monotype Sorts" pitchFamily="2" charset="2"/>
              <a:buNone/>
            </a:pPr>
            <a:endParaRPr kumimoji="0" lang="es-ES_tradnl" sz="2100"/>
          </a:p>
          <a:p>
            <a:endParaRPr kumimoji="0" lang="es-EC" sz="2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500">
                <a:solidFill>
                  <a:schemeClr val="tx1"/>
                </a:solidFill>
                <a:latin typeface="Arial" pitchFamily="34" charset="0"/>
              </a:rPr>
              <a:t>Cemento Portland Puzolánico</a:t>
            </a:r>
            <a:endParaRPr lang="es-ES_tradnl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802563" cy="4343400"/>
          </a:xfrm>
        </p:spPr>
        <p:txBody>
          <a:bodyPr/>
          <a:lstStyle/>
          <a:p>
            <a:pPr>
              <a:lnSpc>
                <a:spcPct val="160000"/>
              </a:lnSpc>
            </a:pPr>
            <a:r>
              <a:rPr kumimoji="0" lang="es-EC" sz="2500"/>
              <a:t>Producido por la molienda de un material conocido como puzolana que se ha incorporado al cemento.</a:t>
            </a:r>
          </a:p>
          <a:p>
            <a:pPr>
              <a:lnSpc>
                <a:spcPct val="160000"/>
              </a:lnSpc>
            </a:pPr>
            <a:r>
              <a:rPr kumimoji="0" lang="es-EC" sz="2500"/>
              <a:t>Existen  dos tipos</a:t>
            </a:r>
            <a:r>
              <a:rPr kumimoji="0" lang="en-US" sz="2500"/>
              <a:t>:</a:t>
            </a:r>
          </a:p>
          <a:p>
            <a:pPr lvl="1">
              <a:lnSpc>
                <a:spcPct val="160000"/>
              </a:lnSpc>
            </a:pPr>
            <a:r>
              <a:rPr kumimoji="0" lang="es-EC" sz="2500" b="1"/>
              <a:t>Cemento</a:t>
            </a:r>
            <a:r>
              <a:rPr kumimoji="0" lang="es-EC" sz="2500"/>
              <a:t> </a:t>
            </a:r>
            <a:r>
              <a:rPr kumimoji="0" lang="es-EC" sz="2500" b="1"/>
              <a:t>Portland Puzolánico Tipo IP</a:t>
            </a:r>
            <a:r>
              <a:rPr kumimoji="0" lang="es-EC" sz="2500"/>
              <a:t> </a:t>
            </a:r>
          </a:p>
          <a:p>
            <a:pPr lvl="1">
              <a:lnSpc>
                <a:spcPct val="160000"/>
              </a:lnSpc>
            </a:pPr>
            <a:r>
              <a:rPr kumimoji="0" lang="es-EC" sz="2500" b="1"/>
              <a:t>Cemento Puzolánico</a:t>
            </a:r>
            <a:r>
              <a:rPr kumimoji="0" lang="es-EC" sz="2500"/>
              <a:t>, </a:t>
            </a:r>
            <a:r>
              <a:rPr kumimoji="0" lang="es-EC" sz="2500" b="1"/>
              <a:t>Tipo IPM</a:t>
            </a:r>
            <a:endParaRPr kumimoji="0" lang="es-EC" sz="2100"/>
          </a:p>
          <a:p>
            <a:pPr>
              <a:lnSpc>
                <a:spcPct val="160000"/>
              </a:lnSpc>
            </a:pPr>
            <a:r>
              <a:rPr kumimoji="0" lang="es-EC" sz="2500"/>
              <a:t>Porcentaje adici</a:t>
            </a:r>
            <a:r>
              <a:rPr kumimoji="0" lang="es-ES_tradnl" sz="2500"/>
              <a:t>onado del 20%</a:t>
            </a:r>
            <a:endParaRPr kumimoji="0" lang="es-EC" sz="2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457200"/>
            <a:ext cx="7772400" cy="60960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La adición de la puzolana confiere propiedades para los cementos, tales como:</a:t>
            </a:r>
            <a:br>
              <a:rPr kumimoji="0" lang="es-EC" sz="25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kumimoji="0" lang="es-EC" sz="25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- Calor de hidratación</a:t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- Fraguado</a:t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- Fluencia</a:t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- Resistencia</a:t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- Retracción</a:t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- Durabilidad</a:t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endParaRPr kumimoji="0" lang="es-ES_tradnl" sz="36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500">
                <a:latin typeface="Arial" pitchFamily="34" charset="0"/>
              </a:rPr>
              <a:t>Preparación de la zeolita</a:t>
            </a:r>
            <a:endParaRPr lang="es-ES_tradnl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73163" y="1981200"/>
            <a:ext cx="2103437" cy="26670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s-ES_tradnl" sz="2500"/>
              <a:t>Muestreo</a:t>
            </a:r>
          </a:p>
          <a:p>
            <a:pPr>
              <a:lnSpc>
                <a:spcPct val="140000"/>
              </a:lnSpc>
            </a:pPr>
            <a:r>
              <a:rPr lang="es-ES_tradnl" sz="2500"/>
              <a:t>Trituración</a:t>
            </a:r>
          </a:p>
          <a:p>
            <a:pPr>
              <a:lnSpc>
                <a:spcPct val="140000"/>
              </a:lnSpc>
            </a:pPr>
            <a:r>
              <a:rPr lang="es-ES_tradnl" sz="2500"/>
              <a:t>Molienda</a:t>
            </a:r>
            <a:endParaRPr lang="es-ES_tradnl" sz="2800"/>
          </a:p>
        </p:txBody>
      </p:sp>
      <p:graphicFrame>
        <p:nvGraphicFramePr>
          <p:cNvPr id="59396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3352800" y="2184400"/>
          <a:ext cx="5592763" cy="3860800"/>
        </p:xfrm>
        <a:graphic>
          <a:graphicData uri="http://schemas.openxmlformats.org/presentationml/2006/ole">
            <p:oleObj spid="_x0000_s59396" name="Documento" r:id="rId3" imgW="3638520" imgH="251064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457200"/>
            <a:ext cx="7772400" cy="6096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Muestras de zeolita</a:t>
            </a:r>
            <a:endParaRPr lang="es-ES_tradnl"/>
          </a:p>
        </p:txBody>
      </p:sp>
      <p:graphicFrame>
        <p:nvGraphicFramePr>
          <p:cNvPr id="94208" name="Object 1024"/>
          <p:cNvGraphicFramePr>
            <a:graphicFrameLocks noChangeAspect="1"/>
          </p:cNvGraphicFramePr>
          <p:nvPr>
            <p:ph idx="1"/>
          </p:nvPr>
        </p:nvGraphicFramePr>
        <p:xfrm>
          <a:off x="1447800" y="1400175"/>
          <a:ext cx="6781800" cy="4508500"/>
        </p:xfrm>
        <a:graphic>
          <a:graphicData uri="http://schemas.openxmlformats.org/presentationml/2006/ole">
            <p:oleObj spid="_x0000_s94208" name="Documento" r:id="rId3" imgW="3279240" imgH="217980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173163" y="457200"/>
            <a:ext cx="7772400" cy="9906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Trituradora de quijadas             Molino de Rodillos</a:t>
            </a:r>
            <a:endParaRPr lang="es-ES_tradnl"/>
          </a:p>
        </p:txBody>
      </p:sp>
      <p:graphicFrame>
        <p:nvGraphicFramePr>
          <p:cNvPr id="95232" name="Object 1024"/>
          <p:cNvGraphicFramePr>
            <a:graphicFrameLocks noChangeAspect="1"/>
          </p:cNvGraphicFramePr>
          <p:nvPr>
            <p:ph sz="quarter" idx="1"/>
          </p:nvPr>
        </p:nvGraphicFramePr>
        <p:xfrm>
          <a:off x="1133475" y="2286000"/>
          <a:ext cx="3743325" cy="3810000"/>
        </p:xfrm>
        <a:graphic>
          <a:graphicData uri="http://schemas.openxmlformats.org/presentationml/2006/ole">
            <p:oleObj spid="_x0000_s95232" name="Documento" r:id="rId3" imgW="2822040" imgH="2872800" progId="Word.Document.8">
              <p:embed/>
            </p:oleObj>
          </a:graphicData>
        </a:graphic>
      </p:graphicFrame>
      <p:graphicFrame>
        <p:nvGraphicFramePr>
          <p:cNvPr id="95233" name="Object 1025"/>
          <p:cNvGraphicFramePr>
            <a:graphicFrameLocks noChangeAspect="1"/>
          </p:cNvGraphicFramePr>
          <p:nvPr>
            <p:ph sz="quarter" idx="2"/>
          </p:nvPr>
        </p:nvGraphicFramePr>
        <p:xfrm>
          <a:off x="5160963" y="2286000"/>
          <a:ext cx="3754437" cy="3810000"/>
        </p:xfrm>
        <a:graphic>
          <a:graphicData uri="http://schemas.openxmlformats.org/presentationml/2006/ole">
            <p:oleObj spid="_x0000_s95233" name="Documento" r:id="rId4" imgW="2743920" imgH="278352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304800"/>
            <a:ext cx="7772400" cy="9144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Material triturado</a:t>
            </a:r>
            <a:endParaRPr lang="es-ES_tradnl"/>
          </a:p>
        </p:txBody>
      </p:sp>
      <p:graphicFrame>
        <p:nvGraphicFramePr>
          <p:cNvPr id="96256" name="Object 1024"/>
          <p:cNvGraphicFramePr>
            <a:graphicFrameLocks noChangeAspect="1"/>
          </p:cNvGraphicFramePr>
          <p:nvPr>
            <p:ph idx="1"/>
          </p:nvPr>
        </p:nvGraphicFramePr>
        <p:xfrm>
          <a:off x="2209800" y="1435100"/>
          <a:ext cx="5334000" cy="4737100"/>
        </p:xfrm>
        <a:graphic>
          <a:graphicData uri="http://schemas.openxmlformats.org/presentationml/2006/ole">
            <p:oleObj spid="_x0000_s96256" name="Documento" r:id="rId3" imgW="2908800" imgH="258228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s-ES_tradnl" sz="2500">
                <a:latin typeface="Arial" pitchFamily="34" charset="0"/>
              </a:rPr>
              <a:t>    Zeolita en el horno                   Molino de bolas</a:t>
            </a:r>
            <a:endParaRPr lang="es-ES_tradnl"/>
          </a:p>
        </p:txBody>
      </p:sp>
      <p:pic>
        <p:nvPicPr>
          <p:cNvPr id="64519" name="Picture 1031"/>
          <p:cNvPicPr>
            <a:picLocks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73163" y="1981200"/>
            <a:ext cx="3810000" cy="4191000"/>
          </a:xfrm>
        </p:spPr>
      </p:pic>
      <p:pic>
        <p:nvPicPr>
          <p:cNvPr id="64520" name="Picture 1032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135563" y="2286000"/>
            <a:ext cx="3810000" cy="3581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954963" cy="990600"/>
          </a:xfrm>
        </p:spPr>
        <p:txBody>
          <a:bodyPr/>
          <a:lstStyle/>
          <a:p>
            <a:pPr algn="ctr">
              <a:lnSpc>
                <a:spcPct val="140000"/>
              </a:lnSpc>
            </a:pPr>
            <a:r>
              <a:rPr lang="es-ES_tradnl" sz="2500">
                <a:solidFill>
                  <a:schemeClr val="tx1"/>
                </a:solidFill>
                <a:latin typeface="Arial" pitchFamily="34" charset="0"/>
              </a:rPr>
              <a:t>Caracterización del material </a:t>
            </a: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>según norma           </a:t>
            </a:r>
            <a:r>
              <a:rPr lang="es-EC" sz="2500" b="1">
                <a:solidFill>
                  <a:schemeClr val="tx1"/>
                </a:solidFill>
                <a:latin typeface="Arial" pitchFamily="34" charset="0"/>
              </a:rPr>
              <a:t> ASTM  C 311-98b </a:t>
            </a:r>
            <a:endParaRPr lang="es-ES_tradnl" sz="3800" b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752600"/>
            <a:ext cx="7772400" cy="4495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s-EC" sz="2500"/>
              <a:t>Retenido </a:t>
            </a:r>
            <a:r>
              <a:rPr lang="en-US" sz="2500"/>
              <a:t># 325</a:t>
            </a:r>
          </a:p>
          <a:p>
            <a:pPr>
              <a:lnSpc>
                <a:spcPct val="120000"/>
              </a:lnSpc>
            </a:pPr>
            <a:r>
              <a:rPr lang="en-US" sz="2500"/>
              <a:t>Densidad</a:t>
            </a:r>
          </a:p>
          <a:p>
            <a:pPr>
              <a:lnSpc>
                <a:spcPct val="120000"/>
              </a:lnSpc>
            </a:pPr>
            <a:r>
              <a:rPr lang="es-EC" sz="2500"/>
              <a:t>Análisis químico</a:t>
            </a:r>
          </a:p>
          <a:p>
            <a:pPr>
              <a:lnSpc>
                <a:spcPct val="120000"/>
              </a:lnSpc>
            </a:pPr>
            <a:r>
              <a:rPr lang="es-EC" sz="2500"/>
              <a:t>Superficie específica</a:t>
            </a:r>
          </a:p>
          <a:p>
            <a:pPr>
              <a:lnSpc>
                <a:spcPct val="120000"/>
              </a:lnSpc>
            </a:pPr>
            <a:r>
              <a:rPr lang="es-EC" sz="2500"/>
              <a:t>Determinaci</a:t>
            </a:r>
            <a:r>
              <a:rPr lang="es-ES_tradnl" sz="2500"/>
              <a:t>ón del factor b</a:t>
            </a:r>
          </a:p>
          <a:p>
            <a:pPr>
              <a:lnSpc>
                <a:spcPct val="120000"/>
              </a:lnSpc>
            </a:pPr>
            <a:r>
              <a:rPr lang="es-ES_tradnl" sz="2500"/>
              <a:t>Resistencia  a la compresión simple</a:t>
            </a:r>
          </a:p>
          <a:p>
            <a:pPr>
              <a:lnSpc>
                <a:spcPct val="120000"/>
              </a:lnSpc>
            </a:pPr>
            <a:r>
              <a:rPr lang="es-ES_tradnl" sz="2500"/>
              <a:t>Pruebas de Indice de puzolanidad</a:t>
            </a:r>
          </a:p>
          <a:p>
            <a:pPr>
              <a:lnSpc>
                <a:spcPct val="120000"/>
              </a:lnSpc>
            </a:pPr>
            <a:r>
              <a:rPr lang="es-ES_tradnl" sz="2500"/>
              <a:t>Contenido de aire atrapado en mortero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304800"/>
            <a:ext cx="7772400" cy="990600"/>
          </a:xfrm>
        </p:spPr>
        <p:txBody>
          <a:bodyPr/>
          <a:lstStyle/>
          <a:p>
            <a:pPr algn="ctr">
              <a:lnSpc>
                <a:spcPct val="130000"/>
              </a:lnSpc>
            </a:pP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>Norma </a:t>
            </a:r>
            <a:r>
              <a:rPr lang="es-EC" sz="2500" b="1">
                <a:solidFill>
                  <a:schemeClr val="tx1"/>
                </a:solidFill>
                <a:latin typeface="Arial" pitchFamily="34" charset="0"/>
              </a:rPr>
              <a:t>ASTM</a:t>
            </a: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es-EC" sz="2500" b="1">
                <a:solidFill>
                  <a:schemeClr val="tx1"/>
                </a:solidFill>
                <a:latin typeface="Arial" pitchFamily="34" charset="0"/>
              </a:rPr>
              <a:t>C430 </a:t>
            </a: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>para el ensayo del retenido en el tamiz #325</a:t>
            </a:r>
            <a:endParaRPr lang="es-ES_tradnl" sz="25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981200"/>
            <a:ext cx="3276600" cy="4114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kumimoji="0" lang="es-EC" sz="2500"/>
              <a:t>Lavado a presión</a:t>
            </a:r>
            <a:endParaRPr lang="es-EC" sz="2500"/>
          </a:p>
          <a:p>
            <a:pPr>
              <a:lnSpc>
                <a:spcPct val="120000"/>
              </a:lnSpc>
            </a:pPr>
            <a:r>
              <a:rPr lang="es-EC" sz="2500"/>
              <a:t>En este caso nos dio una lectura de 15%</a:t>
            </a:r>
            <a:endParaRPr lang="es-ES_tradnl" sz="2500"/>
          </a:p>
        </p:txBody>
      </p:sp>
      <p:graphicFrame>
        <p:nvGraphicFramePr>
          <p:cNvPr id="97280" name="Object 102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4367213" y="1600200"/>
          <a:ext cx="4471987" cy="4572000"/>
        </p:xfrm>
        <a:graphic>
          <a:graphicData uri="http://schemas.openxmlformats.org/presentationml/2006/ole">
            <p:oleObj spid="_x0000_s97280" name="Documento" r:id="rId3" imgW="3171960" imgH="324324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457200"/>
            <a:ext cx="7772400" cy="61722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>ASTM </a:t>
            </a:r>
            <a:r>
              <a:rPr lang="es-EC" sz="2500" b="1">
                <a:solidFill>
                  <a:schemeClr val="tx1"/>
                </a:solidFill>
                <a:latin typeface="Arial" pitchFamily="34" charset="0"/>
              </a:rPr>
              <a:t>C128-01</a:t>
            </a:r>
            <a:r>
              <a:rPr lang="es-EC" sz="2500" i="1">
                <a:solidFill>
                  <a:schemeClr val="tx1"/>
                </a:solidFill>
                <a:latin typeface="Arial" pitchFamily="34" charset="0"/>
              </a:rPr>
              <a:t> “Standard  Test  Method for Density, Relative Density (Specific Gravity), and Absortion of Fine Aggregate”.</a:t>
            </a:r>
            <a:br>
              <a:rPr lang="es-EC" sz="2500" i="1">
                <a:solidFill>
                  <a:schemeClr val="tx1"/>
                </a:solidFill>
                <a:latin typeface="Arial" pitchFamily="34" charset="0"/>
              </a:rPr>
            </a:br>
            <a:r>
              <a:rPr lang="es-EC" sz="2500" i="1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es-EC" sz="2500" i="1">
                <a:solidFill>
                  <a:schemeClr val="tx1"/>
                </a:solidFill>
                <a:latin typeface="Arial" pitchFamily="34" charset="0"/>
              </a:rPr>
            </a:b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>Método  gravim</a:t>
            </a:r>
            <a:r>
              <a:rPr lang="es-ES_tradnl" sz="2500">
                <a:solidFill>
                  <a:schemeClr val="tx1"/>
                </a:solidFill>
                <a:latin typeface="Arial" pitchFamily="34" charset="0"/>
              </a:rPr>
              <a:t>é</a:t>
            </a: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>trico obteniendo  una  densidad de</a:t>
            </a:r>
            <a:r>
              <a:rPr lang="en-US" sz="2500">
                <a:solidFill>
                  <a:schemeClr val="tx1"/>
                </a:solidFill>
                <a:latin typeface="Arial" pitchFamily="34" charset="0"/>
              </a:rPr>
              <a:t>:</a:t>
            </a: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es-EC" sz="2500">
                <a:solidFill>
                  <a:schemeClr val="tx1"/>
                </a:solidFill>
                <a:latin typeface="Arial" pitchFamily="34" charset="0"/>
              </a:rPr>
            </a:b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es-EC" sz="2500">
                <a:solidFill>
                  <a:schemeClr val="tx1"/>
                </a:solidFill>
                <a:latin typeface="Arial" pitchFamily="34" charset="0"/>
              </a:rPr>
            </a:b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>D</a:t>
            </a: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 = 2423 Kg/m</a:t>
            </a:r>
            <a:r>
              <a:rPr kumimoji="0" lang="es-EC" sz="2500" baseline="30000">
                <a:solidFill>
                  <a:schemeClr val="tx1"/>
                </a:solidFill>
                <a:latin typeface="Arial" pitchFamily="34" charset="0"/>
              </a:rPr>
              <a:t>3</a:t>
            </a:r>
            <a:r>
              <a:rPr kumimoji="0" lang="es-EC" sz="3600" baseline="30000">
                <a:solidFill>
                  <a:schemeClr val="tx1"/>
                </a:solidFill>
              </a:rPr>
              <a:t/>
            </a:r>
            <a:br>
              <a:rPr kumimoji="0" lang="es-EC" sz="3600" baseline="30000">
                <a:solidFill>
                  <a:schemeClr val="tx1"/>
                </a:solidFill>
              </a:rPr>
            </a:br>
            <a:endParaRPr kumimoji="0" lang="es-ES_tradnl" baseline="30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5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1682750" y="390525"/>
          <a:ext cx="6205538" cy="6364288"/>
        </p:xfrm>
        <a:graphic>
          <a:graphicData uri="http://schemas.openxmlformats.org/presentationml/2006/ole">
            <p:oleObj spid="_x0000_s23555" name="Document" r:id="rId3" imgW="3216522" imgH="3299507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228600"/>
            <a:ext cx="7772400" cy="4572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kumimoji="0" lang="es-EC" sz="2600">
                <a:solidFill>
                  <a:schemeClr val="tx1"/>
                </a:solidFill>
              </a:rPr>
              <a:t>S</a:t>
            </a: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uperficie espec</a:t>
            </a:r>
            <a:r>
              <a:rPr kumimoji="0" lang="es-ES_tradnl" sz="2500">
                <a:solidFill>
                  <a:schemeClr val="tx1"/>
                </a:solidFill>
                <a:latin typeface="Arial" pitchFamily="34" charset="0"/>
              </a:rPr>
              <a:t>í</a:t>
            </a:r>
            <a:r>
              <a:rPr kumimoji="0" lang="es-EC" sz="2500">
                <a:solidFill>
                  <a:schemeClr val="tx1"/>
                </a:solidFill>
                <a:latin typeface="Arial" pitchFamily="34" charset="0"/>
              </a:rPr>
              <a:t>fica o Blaine</a:t>
            </a:r>
            <a:endParaRPr kumimoji="0" lang="es-ES_tradnl" sz="2500">
              <a:solidFill>
                <a:schemeClr val="tx1"/>
              </a:solidFill>
              <a:latin typeface="Arial" pitchFamily="34" charset="0"/>
            </a:endParaRP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1219200" y="914400"/>
          <a:ext cx="3505200" cy="5715000"/>
        </p:xfrm>
        <a:graphic>
          <a:graphicData uri="http://schemas.openxmlformats.org/presentationml/2006/ole">
            <p:oleObj spid="_x0000_s24579" name="Documento" r:id="rId3" imgW="2354400" imgH="4653000" progId="Word.Document.8">
              <p:embed/>
            </p:oleObj>
          </a:graphicData>
        </a:graphic>
      </p:graphicFrame>
      <p:sp>
        <p:nvSpPr>
          <p:cNvPr id="245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219200"/>
            <a:ext cx="3657600" cy="4876800"/>
          </a:xfrm>
        </p:spPr>
        <p:txBody>
          <a:bodyPr/>
          <a:lstStyle/>
          <a:p>
            <a:r>
              <a:rPr kumimoji="0" lang="es-EC" sz="2500"/>
              <a:t>Define la cantidad  de aire que pasa por una cama   preparada   de cemento</a:t>
            </a:r>
          </a:p>
          <a:p>
            <a:r>
              <a:rPr kumimoji="0" lang="es-ES" sz="2500">
                <a:solidFill>
                  <a:srgbClr val="000000"/>
                </a:solidFill>
              </a:rPr>
              <a:t>Se       obtuvo      una  superficie   específica   de  4840 </a:t>
            </a:r>
            <a:r>
              <a:rPr kumimoji="0" lang="es-EC" sz="2500"/>
              <a:t>cm</a:t>
            </a:r>
            <a:r>
              <a:rPr kumimoji="0" lang="es-EC" sz="2500" baseline="30000"/>
              <a:t>2</a:t>
            </a:r>
            <a:r>
              <a:rPr kumimoji="0" lang="es-EC" sz="2500"/>
              <a:t>/g</a:t>
            </a:r>
            <a:endParaRPr kumimoji="0" lang="es-ES_tradnl" sz="2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173163" y="457200"/>
            <a:ext cx="7772400" cy="7620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Ensayo de blaine</a:t>
            </a:r>
            <a:endParaRPr lang="es-ES_tradnl"/>
          </a:p>
        </p:txBody>
      </p:sp>
      <p:pic>
        <p:nvPicPr>
          <p:cNvPr id="66563" name="Picture 3"/>
          <p:cNvPicPr>
            <a:picLocks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1447800"/>
            <a:ext cx="3810000" cy="4648200"/>
          </a:xfrm>
        </p:spPr>
      </p:pic>
      <p:pic>
        <p:nvPicPr>
          <p:cNvPr id="66566" name="Picture 6"/>
          <p:cNvPicPr>
            <a:picLocks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5105400" y="1447800"/>
            <a:ext cx="3886200" cy="4648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173163" y="228600"/>
            <a:ext cx="7772400" cy="9144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Ensayo de blaine</a:t>
            </a:r>
            <a:endParaRPr lang="es-ES_tradnl"/>
          </a:p>
        </p:txBody>
      </p:sp>
      <p:pic>
        <p:nvPicPr>
          <p:cNvPr id="67590" name="Picture 6"/>
          <p:cNvPicPr>
            <a:picLocks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5135563" y="1524000"/>
            <a:ext cx="3810000" cy="5105400"/>
          </a:xfrm>
        </p:spPr>
      </p:pic>
      <p:pic>
        <p:nvPicPr>
          <p:cNvPr id="67591" name="Picture 7"/>
          <p:cNvPicPr>
            <a:picLocks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73163" y="1752600"/>
            <a:ext cx="3810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173163" y="228600"/>
            <a:ext cx="7772400" cy="6096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Ensayo de blaine</a:t>
            </a:r>
            <a:endParaRPr lang="es-ES_tradnl"/>
          </a:p>
        </p:txBody>
      </p:sp>
      <p:pic>
        <p:nvPicPr>
          <p:cNvPr id="68615" name="Picture 7"/>
          <p:cNvPicPr>
            <a:picLocks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5105400" y="1371600"/>
            <a:ext cx="3810000" cy="4343400"/>
          </a:xfrm>
        </p:spPr>
      </p:pic>
      <p:pic>
        <p:nvPicPr>
          <p:cNvPr id="68617" name="Picture 9"/>
          <p:cNvPicPr>
            <a:picLocks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1163638" y="914400"/>
            <a:ext cx="3614737" cy="5715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60438" y="228600"/>
            <a:ext cx="8031162" cy="1143000"/>
          </a:xfrm>
        </p:spPr>
        <p:txBody>
          <a:bodyPr/>
          <a:lstStyle/>
          <a:p>
            <a:pPr algn="ctr"/>
            <a:r>
              <a:rPr lang="es-ES" sz="2500">
                <a:solidFill>
                  <a:srgbClr val="000000"/>
                </a:solidFill>
                <a:latin typeface="Arial" pitchFamily="34" charset="0"/>
              </a:rPr>
              <a:t>El factor b es utilizado para los cálculos de finura en materiales que no sea el cemento portland</a:t>
            </a:r>
            <a:endParaRPr lang="es-ES_tradnl" sz="3600">
              <a:solidFill>
                <a:srgbClr val="000000"/>
              </a:solidFill>
            </a:endParaRPr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>
            <p:ph type="tbl" idx="1"/>
          </p:nvPr>
        </p:nvGraphicFramePr>
        <p:xfrm>
          <a:off x="1663700" y="1746250"/>
          <a:ext cx="6946900" cy="4635500"/>
        </p:xfrm>
        <a:graphic>
          <a:graphicData uri="http://schemas.openxmlformats.org/presentationml/2006/ole">
            <p:oleObj spid="_x0000_s29700" name="Documento" r:id="rId3" imgW="3746520" imgH="249984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72400" cy="533400"/>
          </a:xfrm>
        </p:spPr>
        <p:txBody>
          <a:bodyPr/>
          <a:lstStyle/>
          <a:p>
            <a:pPr algn="ctr"/>
            <a:r>
              <a:rPr lang="es-ES_tradnl" sz="2500">
                <a:solidFill>
                  <a:schemeClr val="tx1"/>
                </a:solidFill>
                <a:latin typeface="Arial" pitchFamily="34" charset="0"/>
              </a:rPr>
              <a:t>Determinación del factor b</a:t>
            </a:r>
            <a:endParaRPr lang="es-ES_tradnl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>
            <p:ph type="chart" idx="1"/>
          </p:nvPr>
        </p:nvGraphicFramePr>
        <p:xfrm>
          <a:off x="914400" y="866775"/>
          <a:ext cx="8077200" cy="5838825"/>
        </p:xfrm>
        <a:graphic>
          <a:graphicData uri="http://schemas.openxmlformats.org/presentationml/2006/ole">
            <p:oleObj spid="_x0000_s30723" name="Hoja de cálculo" r:id="rId3" imgW="10106431" imgH="7306157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20000"/>
              </a:lnSpc>
            </a:pPr>
            <a:r>
              <a:rPr lang="es-EC" sz="2500">
                <a:solidFill>
                  <a:schemeClr val="tx1"/>
                </a:solidFill>
                <a:latin typeface="Arial" pitchFamily="34" charset="0"/>
              </a:rPr>
              <a:t>Prueba para la resistencia según la norma         </a:t>
            </a:r>
            <a:r>
              <a:rPr lang="es-EC" sz="2500" b="1">
                <a:solidFill>
                  <a:schemeClr val="tx1"/>
                </a:solidFill>
                <a:latin typeface="Arial" pitchFamily="34" charset="0"/>
              </a:rPr>
              <a:t>ASTM C109/C109 M-99</a:t>
            </a:r>
            <a:endParaRPr lang="es-ES_tradnl" sz="2500" b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s-EC" sz="2500"/>
              <a:t>Preparación de las mezclas</a:t>
            </a:r>
            <a:r>
              <a:rPr kumimoji="0" lang="en-US" sz="2500"/>
              <a:t>:</a:t>
            </a:r>
            <a:r>
              <a:rPr lang="es-EC" sz="2500"/>
              <a:t> </a:t>
            </a:r>
            <a:r>
              <a:rPr lang="es-EC" sz="2500" b="1" i="1"/>
              <a:t>patrón</a:t>
            </a:r>
            <a:r>
              <a:rPr lang="es-EC" sz="2500"/>
              <a:t> y </a:t>
            </a:r>
            <a:r>
              <a:rPr lang="es-EC" sz="2500" b="1" i="1"/>
              <a:t>muestra</a:t>
            </a:r>
            <a:endParaRPr kumimoji="0" lang="es-EC" sz="2500"/>
          </a:p>
          <a:p>
            <a:r>
              <a:rPr kumimoji="0" lang="es-EC" sz="2500"/>
              <a:t>Determinación del flujo (mesa)</a:t>
            </a:r>
          </a:p>
          <a:p>
            <a:r>
              <a:rPr lang="es-EC" sz="2500"/>
              <a:t>Confección de cubos</a:t>
            </a:r>
          </a:p>
          <a:p>
            <a:r>
              <a:rPr kumimoji="0" lang="es-EC" sz="2500"/>
              <a:t>Curado</a:t>
            </a:r>
          </a:p>
          <a:p>
            <a:r>
              <a:rPr kumimoji="0" lang="es-EC" sz="2500"/>
              <a:t>Resistencia a la compresión simple</a:t>
            </a:r>
          </a:p>
          <a:p>
            <a:r>
              <a:rPr kumimoji="0" lang="es-EC" sz="2500"/>
              <a:t>Resultados de Indice de puzolanidad</a:t>
            </a:r>
          </a:p>
          <a:p>
            <a:r>
              <a:rPr kumimoji="0" lang="es-EC" sz="2500"/>
              <a:t>Tablas y resultados</a:t>
            </a:r>
            <a:endParaRPr kumimoji="0" lang="es-ES_tradnl" sz="2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173163" y="304800"/>
            <a:ext cx="7772400" cy="5334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Dosificación y preparación de las mezclas</a:t>
            </a:r>
            <a:endParaRPr lang="es-ES_tradnl"/>
          </a:p>
        </p:txBody>
      </p:sp>
      <p:graphicFrame>
        <p:nvGraphicFramePr>
          <p:cNvPr id="72709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990600" y="1676400"/>
          <a:ext cx="3048000" cy="3581400"/>
        </p:xfrm>
        <a:graphic>
          <a:graphicData uri="http://schemas.openxmlformats.org/presentationml/2006/ole">
            <p:oleObj spid="_x0000_s72709" name="Documento" r:id="rId3" imgW="2675880" imgH="2595600" progId="Word.Document.8">
              <p:embed/>
            </p:oleObj>
          </a:graphicData>
        </a:graphic>
      </p:graphicFrame>
      <p:graphicFrame>
        <p:nvGraphicFramePr>
          <p:cNvPr id="72711" name="Object 7"/>
          <p:cNvGraphicFramePr>
            <a:graphicFrameLocks noChangeAspect="1"/>
          </p:cNvGraphicFramePr>
          <p:nvPr>
            <p:ph sz="quarter" idx="4"/>
          </p:nvPr>
        </p:nvGraphicFramePr>
        <p:xfrm>
          <a:off x="4191000" y="1447800"/>
          <a:ext cx="4830763" cy="4419600"/>
        </p:xfrm>
        <a:graphic>
          <a:graphicData uri="http://schemas.openxmlformats.org/presentationml/2006/ole">
            <p:oleObj spid="_x0000_s72711" name="Documento" r:id="rId4" imgW="3624480" imgH="365868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173163" y="228600"/>
            <a:ext cx="7772400" cy="5334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        Mezcladora                             Mesa de flujo</a:t>
            </a:r>
            <a:endParaRPr lang="es-ES_tradnl"/>
          </a:p>
        </p:txBody>
      </p:sp>
      <p:graphicFrame>
        <p:nvGraphicFramePr>
          <p:cNvPr id="74759" name="Object 7"/>
          <p:cNvGraphicFramePr>
            <a:graphicFrameLocks noChangeAspect="1"/>
          </p:cNvGraphicFramePr>
          <p:nvPr>
            <p:ph sz="quarter" idx="4"/>
          </p:nvPr>
        </p:nvGraphicFramePr>
        <p:xfrm>
          <a:off x="1031875" y="1447800"/>
          <a:ext cx="3949700" cy="4572000"/>
        </p:xfrm>
        <a:graphic>
          <a:graphicData uri="http://schemas.openxmlformats.org/presentationml/2006/ole">
            <p:oleObj spid="_x0000_s74759" name="Documento" r:id="rId3" imgW="2908800" imgH="3367080" progId="Word.Document.8">
              <p:embed/>
            </p:oleObj>
          </a:graphicData>
        </a:graphic>
      </p:graphicFrame>
      <p:graphicFrame>
        <p:nvGraphicFramePr>
          <p:cNvPr id="74760" name="Object 8"/>
          <p:cNvGraphicFramePr>
            <a:graphicFrameLocks noChangeAspect="1"/>
          </p:cNvGraphicFramePr>
          <p:nvPr>
            <p:ph sz="quarter" idx="2"/>
          </p:nvPr>
        </p:nvGraphicFramePr>
        <p:xfrm>
          <a:off x="5151438" y="1295400"/>
          <a:ext cx="3757612" cy="4724400"/>
        </p:xfrm>
        <a:graphic>
          <a:graphicData uri="http://schemas.openxmlformats.org/presentationml/2006/ole">
            <p:oleObj spid="_x0000_s74760" name="Documento" r:id="rId4" imgW="3181320" imgH="405288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173163" y="304800"/>
            <a:ext cx="7772400" cy="6096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Compactación de cubos              Cámara húmeda</a:t>
            </a:r>
            <a:endParaRPr lang="es-ES_tradnl"/>
          </a:p>
        </p:txBody>
      </p:sp>
      <p:graphicFrame>
        <p:nvGraphicFramePr>
          <p:cNvPr id="98304" name="Object 0"/>
          <p:cNvGraphicFramePr>
            <a:graphicFrameLocks noChangeAspect="1"/>
          </p:cNvGraphicFramePr>
          <p:nvPr>
            <p:ph sz="quarter" idx="2"/>
          </p:nvPr>
        </p:nvGraphicFramePr>
        <p:xfrm>
          <a:off x="1143000" y="1524000"/>
          <a:ext cx="3803650" cy="4495800"/>
        </p:xfrm>
        <a:graphic>
          <a:graphicData uri="http://schemas.openxmlformats.org/presentationml/2006/ole">
            <p:oleObj spid="_x0000_s98304" name="Documento" r:id="rId3" imgW="3093840" imgH="3228840" progId="Word.Document.8">
              <p:embed/>
            </p:oleObj>
          </a:graphicData>
        </a:graphic>
      </p:graphicFrame>
      <p:graphicFrame>
        <p:nvGraphicFramePr>
          <p:cNvPr id="98305" name="Object 1"/>
          <p:cNvGraphicFramePr>
            <a:graphicFrameLocks noChangeAspect="1"/>
          </p:cNvGraphicFramePr>
          <p:nvPr/>
        </p:nvGraphicFramePr>
        <p:xfrm>
          <a:off x="5105400" y="1938338"/>
          <a:ext cx="3886200" cy="3548062"/>
        </p:xfrm>
        <a:graphic>
          <a:graphicData uri="http://schemas.openxmlformats.org/presentationml/2006/ole">
            <p:oleObj spid="_x0000_s98305" name="Documento" r:id="rId4" imgW="2919240" imgH="232020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173163" y="304800"/>
            <a:ext cx="7772400" cy="685800"/>
          </a:xfrm>
        </p:spPr>
        <p:txBody>
          <a:bodyPr/>
          <a:lstStyle/>
          <a:p>
            <a:r>
              <a:rPr lang="es-ES_tradnl" sz="2500">
                <a:latin typeface="Arial" pitchFamily="34" charset="0"/>
              </a:rPr>
              <a:t>Piscina con cubos                           Prensa</a:t>
            </a:r>
            <a:endParaRPr lang="es-ES_tradnl"/>
          </a:p>
        </p:txBody>
      </p:sp>
      <p:graphicFrame>
        <p:nvGraphicFramePr>
          <p:cNvPr id="99328" name="Object 0"/>
          <p:cNvGraphicFramePr>
            <a:graphicFrameLocks noChangeAspect="1"/>
          </p:cNvGraphicFramePr>
          <p:nvPr>
            <p:ph sz="quarter" idx="1"/>
          </p:nvPr>
        </p:nvGraphicFramePr>
        <p:xfrm>
          <a:off x="990600" y="2697163"/>
          <a:ext cx="4038600" cy="2681287"/>
        </p:xfrm>
        <a:graphic>
          <a:graphicData uri="http://schemas.openxmlformats.org/presentationml/2006/ole">
            <p:oleObj spid="_x0000_s99328" name="Documento" r:id="rId3" imgW="3356640" imgH="2228760" progId="Word.Document.8">
              <p:embed/>
            </p:oleObj>
          </a:graphicData>
        </a:graphic>
      </p:graphicFrame>
      <p:graphicFrame>
        <p:nvGraphicFramePr>
          <p:cNvPr id="99329" name="Object 1"/>
          <p:cNvGraphicFramePr>
            <a:graphicFrameLocks noChangeAspect="1"/>
          </p:cNvGraphicFramePr>
          <p:nvPr>
            <p:ph sz="quarter" idx="4"/>
          </p:nvPr>
        </p:nvGraphicFramePr>
        <p:xfrm>
          <a:off x="5135563" y="1295400"/>
          <a:ext cx="3810000" cy="4483100"/>
        </p:xfrm>
        <a:graphic>
          <a:graphicData uri="http://schemas.openxmlformats.org/presentationml/2006/ole">
            <p:oleObj spid="_x0000_s99329" name="Documento" r:id="rId4" imgW="2539440" imgH="277668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878763" cy="838200"/>
          </a:xfrm>
        </p:spPr>
        <p:txBody>
          <a:bodyPr/>
          <a:lstStyle/>
          <a:p>
            <a:pPr algn="ctr"/>
            <a:r>
              <a:rPr kumimoji="0" lang="es-EC" sz="2800" b="1">
                <a:solidFill>
                  <a:schemeClr val="tx1"/>
                </a:solidFill>
              </a:rPr>
              <a:t>Indice de puzolanidad ASTM C109/C109 M-99</a:t>
            </a:r>
            <a:endParaRPr kumimoji="0" lang="es-ES_tradnl" sz="2800" b="1">
              <a:solidFill>
                <a:schemeClr val="tx1"/>
              </a:solidFill>
            </a:endParaRPr>
          </a:p>
        </p:txBody>
      </p:sp>
      <p:graphicFrame>
        <p:nvGraphicFramePr>
          <p:cNvPr id="100352" name="Object 0"/>
          <p:cNvGraphicFramePr>
            <a:graphicFrameLocks noChangeAspect="1"/>
          </p:cNvGraphicFramePr>
          <p:nvPr>
            <p:ph type="tbl" idx="1"/>
          </p:nvPr>
        </p:nvGraphicFramePr>
        <p:xfrm>
          <a:off x="1752600" y="1219200"/>
          <a:ext cx="6303963" cy="5486400"/>
        </p:xfrm>
        <a:graphic>
          <a:graphicData uri="http://schemas.openxmlformats.org/presentationml/2006/ole">
            <p:oleObj spid="_x0000_s100352" name="Documento" r:id="rId3" imgW="3844440" imgH="342540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228600"/>
            <a:ext cx="7772400" cy="533400"/>
          </a:xfrm>
        </p:spPr>
        <p:txBody>
          <a:bodyPr/>
          <a:lstStyle/>
          <a:p>
            <a:r>
              <a:rPr lang="es-ES_tradnl" sz="2900">
                <a:solidFill>
                  <a:schemeClr val="tx1"/>
                </a:solidFill>
              </a:rPr>
              <a:t>Gráfica comparativa de resistencias muestra/patrón</a:t>
            </a:r>
            <a:endParaRPr lang="es-ES_tradnl"/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>
            <p:ph type="chart" idx="1"/>
          </p:nvPr>
        </p:nvGraphicFramePr>
        <p:xfrm>
          <a:off x="762000" y="1143000"/>
          <a:ext cx="8382000" cy="5607050"/>
        </p:xfrm>
        <a:graphic>
          <a:graphicData uri="http://schemas.openxmlformats.org/presentationml/2006/ole">
            <p:oleObj spid="_x0000_s39939" name="Hoja de cálculo" r:id="rId3" imgW="10420621" imgH="6972662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77200" cy="838200"/>
          </a:xfrm>
        </p:spPr>
        <p:txBody>
          <a:bodyPr/>
          <a:lstStyle/>
          <a:p>
            <a:pPr algn="ctr"/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Aire atrapado en mortero </a:t>
            </a:r>
            <a:br>
              <a:rPr kumimoji="0" lang="es-EC" sz="2500" b="1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Especificación</a:t>
            </a:r>
            <a:r>
              <a:rPr lang="es-EC" sz="2500" b="1">
                <a:solidFill>
                  <a:schemeClr val="tx1"/>
                </a:solidFill>
                <a:latin typeface="Arial" pitchFamily="34" charset="0"/>
              </a:rPr>
              <a:t> ASTM C150</a:t>
            </a:r>
            <a:endParaRPr lang="es-ES_tradnl" sz="2500">
              <a:solidFill>
                <a:schemeClr val="tx1"/>
              </a:solidFill>
              <a:latin typeface="Arial" pitchFamily="34" charset="0"/>
            </a:endParaRPr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1173163" y="4114800"/>
          <a:ext cx="7772400" cy="1981200"/>
        </p:xfrm>
        <a:graphic>
          <a:graphicData uri="http://schemas.openxmlformats.org/presentationml/2006/ole">
            <p:oleObj spid="_x0000_s38915" name="Documento" r:id="rId3" imgW="4483080" imgH="1019880" progId="Word.Document.8">
              <p:embed/>
            </p:oleObj>
          </a:graphicData>
        </a:graphic>
      </p:graphicFrame>
      <p:sp>
        <p:nvSpPr>
          <p:cNvPr id="389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00200"/>
            <a:ext cx="7878763" cy="19050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s-EC" sz="2500"/>
              <a:t>Preparación de  las  muestras  norma  ASTM  C185</a:t>
            </a:r>
            <a:r>
              <a:rPr lang="es-ES" sz="2500"/>
              <a:t> </a:t>
            </a:r>
          </a:p>
          <a:p>
            <a:pPr>
              <a:lnSpc>
                <a:spcPct val="110000"/>
              </a:lnSpc>
            </a:pPr>
            <a:r>
              <a:rPr lang="es-ES" sz="2500"/>
              <a:t>La zeolita no</a:t>
            </a:r>
            <a:r>
              <a:rPr lang="es-ES" sz="2500">
                <a:solidFill>
                  <a:srgbClr val="000000"/>
                </a:solidFill>
              </a:rPr>
              <a:t> tiene incidencia </a:t>
            </a:r>
          </a:p>
          <a:p>
            <a:pPr>
              <a:lnSpc>
                <a:spcPct val="110000"/>
              </a:lnSpc>
            </a:pPr>
            <a:r>
              <a:rPr lang="es-ES" sz="2500">
                <a:solidFill>
                  <a:srgbClr val="000000"/>
                </a:solidFill>
              </a:rPr>
              <a:t>Cumple con  la  norma ASTM  que  debe ser &lt; 20%</a:t>
            </a:r>
            <a:endParaRPr lang="es-ES_tradnl" sz="25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457200"/>
            <a:ext cx="7772400" cy="1066800"/>
          </a:xfrm>
        </p:spPr>
        <p:txBody>
          <a:bodyPr/>
          <a:lstStyle/>
          <a:p>
            <a:r>
              <a:rPr kumimoji="0" lang="es-EC" sz="2500" b="1">
                <a:solidFill>
                  <a:schemeClr val="tx1"/>
                </a:solidFill>
                <a:latin typeface="Arial" pitchFamily="34" charset="0"/>
              </a:rPr>
              <a:t>Conclusiones</a:t>
            </a:r>
            <a:endParaRPr kumimoji="0" lang="es-ES_tradnl" sz="2500" b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981200"/>
            <a:ext cx="7772400" cy="37338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kumimoji="0" lang="es-EC" sz="2500"/>
              <a:t>Incremento en las resistencias finales</a:t>
            </a:r>
          </a:p>
          <a:p>
            <a:pPr>
              <a:lnSpc>
                <a:spcPct val="130000"/>
              </a:lnSpc>
            </a:pPr>
            <a:r>
              <a:rPr kumimoji="0" lang="es-EC" sz="2500"/>
              <a:t>Mayor fluencia que en cementos portland</a:t>
            </a:r>
            <a:endParaRPr lang="es-ES_tradnl" sz="2500"/>
          </a:p>
          <a:p>
            <a:pPr>
              <a:lnSpc>
                <a:spcPct val="130000"/>
              </a:lnSpc>
            </a:pPr>
            <a:r>
              <a:rPr kumimoji="0" lang="es-EC" sz="2500"/>
              <a:t>Disminución del calor de hidratación</a:t>
            </a:r>
          </a:p>
          <a:p>
            <a:pPr>
              <a:lnSpc>
                <a:spcPct val="130000"/>
              </a:lnSpc>
            </a:pPr>
            <a:r>
              <a:rPr kumimoji="0" lang="es-EC" sz="2500"/>
              <a:t>Se pueden obtener hormig</a:t>
            </a:r>
            <a:r>
              <a:rPr kumimoji="0" lang="es-ES_tradnl" sz="2500"/>
              <a:t>o</a:t>
            </a:r>
            <a:r>
              <a:rPr kumimoji="0" lang="es-EC" sz="2500"/>
              <a:t>nes durables</a:t>
            </a:r>
          </a:p>
          <a:p>
            <a:pPr>
              <a:lnSpc>
                <a:spcPct val="130000"/>
              </a:lnSpc>
            </a:pPr>
            <a:r>
              <a:rPr lang="es-ES_tradnl" sz="2500"/>
              <a:t>Ahorro en el transporte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72400" cy="457200"/>
          </a:xfrm>
        </p:spPr>
        <p:txBody>
          <a:bodyPr/>
          <a:lstStyle/>
          <a:p>
            <a:pPr algn="ctr"/>
            <a:r>
              <a:rPr lang="es-ES_tradnl" sz="2500">
                <a:solidFill>
                  <a:schemeClr val="tx1"/>
                </a:solidFill>
              </a:rPr>
              <a:t>Requerimientos a cumplir</a:t>
            </a:r>
            <a:endParaRPr lang="es-ES_tradnl"/>
          </a:p>
        </p:txBody>
      </p:sp>
      <p:graphicFrame>
        <p:nvGraphicFramePr>
          <p:cNvPr id="88067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842963" y="1595438"/>
          <a:ext cx="8421687" cy="4570412"/>
        </p:xfrm>
        <a:graphic>
          <a:graphicData uri="http://schemas.openxmlformats.org/presentationml/2006/ole">
            <p:oleObj spid="_x0000_s88067" name="Document" r:id="rId3" imgW="5657614" imgH="3070104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7450" y="1557338"/>
            <a:ext cx="7802563" cy="3527425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500"/>
              <a:t>C</a:t>
            </a:r>
            <a:r>
              <a:rPr lang="es-ES_tradnl" sz="2500"/>
              <a:t>omponente    alternativo   en   las  mezclas   de hormigones y morteros</a:t>
            </a:r>
          </a:p>
          <a:p>
            <a:pPr>
              <a:lnSpc>
                <a:spcPct val="120000"/>
              </a:lnSpc>
            </a:pPr>
            <a:r>
              <a:rPr lang="es-EC" sz="2500"/>
              <a:t>Enfocar    este   recurso  hacia   la   rama   de   la construcción</a:t>
            </a:r>
          </a:p>
          <a:p>
            <a:pPr>
              <a:lnSpc>
                <a:spcPct val="120000"/>
              </a:lnSpc>
            </a:pPr>
            <a:r>
              <a:rPr lang="es-EC" sz="2500"/>
              <a:t>Ubicación de yacimientos de zeolita en la ESPOL</a:t>
            </a:r>
          </a:p>
          <a:p>
            <a:pPr>
              <a:lnSpc>
                <a:spcPct val="120000"/>
              </a:lnSpc>
            </a:pPr>
            <a:r>
              <a:rPr kumimoji="0" lang="es-EC" sz="2500"/>
              <a:t>Evaluación detallada de estas reservas</a:t>
            </a:r>
            <a:endParaRPr lang="es-ES_tradnl" sz="2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457200"/>
            <a:ext cx="7772400" cy="6019800"/>
          </a:xfrm>
        </p:spPr>
        <p:txBody>
          <a:bodyPr/>
          <a:lstStyle/>
          <a:p>
            <a:pPr algn="ctr">
              <a:lnSpc>
                <a:spcPct val="130000"/>
              </a:lnSpc>
            </a:pPr>
            <a:r>
              <a:rPr kumimoji="0" lang="en-US" sz="3800">
                <a:solidFill>
                  <a:schemeClr val="tx1"/>
                </a:solidFill>
                <a:latin typeface="Arial" pitchFamily="34" charset="0"/>
              </a:rPr>
              <a:t>El uso de la Zeolita </a:t>
            </a:r>
            <a:br>
              <a:rPr kumimoji="0" lang="en-US" sz="38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n-US" sz="3800">
                <a:solidFill>
                  <a:schemeClr val="tx1"/>
                </a:solidFill>
                <a:latin typeface="Arial" pitchFamily="34" charset="0"/>
              </a:rPr>
              <a:t>como una adici</a:t>
            </a:r>
            <a:r>
              <a:rPr kumimoji="0" lang="es-EC" sz="3800">
                <a:solidFill>
                  <a:schemeClr val="tx1"/>
                </a:solidFill>
                <a:latin typeface="Arial" pitchFamily="34" charset="0"/>
              </a:rPr>
              <a:t>ó</a:t>
            </a:r>
            <a:r>
              <a:rPr kumimoji="0" lang="en-US" sz="3800">
                <a:solidFill>
                  <a:schemeClr val="tx1"/>
                </a:solidFill>
                <a:latin typeface="Arial" pitchFamily="34" charset="0"/>
              </a:rPr>
              <a:t>n mineral </a:t>
            </a:r>
            <a:br>
              <a:rPr kumimoji="0" lang="en-US" sz="3800">
                <a:solidFill>
                  <a:schemeClr val="tx1"/>
                </a:solidFill>
                <a:latin typeface="Arial" pitchFamily="34" charset="0"/>
              </a:rPr>
            </a:br>
            <a:r>
              <a:rPr kumimoji="0" lang="en-US" sz="3800">
                <a:solidFill>
                  <a:schemeClr val="tx1"/>
                </a:solidFill>
                <a:latin typeface="Arial" pitchFamily="34" charset="0"/>
              </a:rPr>
              <a:t>para producir Cemento Puzolánico</a:t>
            </a:r>
            <a:endParaRPr kumimoji="0" lang="es-ES_tradnl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bata.pot">
  <a:themeElements>
    <a:clrScheme name="Corbata.pot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Corbata.pot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rbata.pot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bata.pot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bata.po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bata.pot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bata.pot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bata.pot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Office\Plantillas\Diseños de presentaciones\CORBATA.POT</Template>
  <TotalTime>1658</TotalTime>
  <Words>534</Words>
  <Application>Microsoft PowerPoint</Application>
  <PresentationFormat>Presentación en pantalla (4:3)</PresentationFormat>
  <Paragraphs>88</Paragraphs>
  <Slides>36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36</vt:i4>
      </vt:variant>
    </vt:vector>
  </HeadingPairs>
  <TitlesOfParts>
    <vt:vector size="43" baseType="lpstr">
      <vt:lpstr>Times New Roman</vt:lpstr>
      <vt:lpstr>Arial</vt:lpstr>
      <vt:lpstr>Monotype Sorts</vt:lpstr>
      <vt:lpstr>Corbata.pot</vt:lpstr>
      <vt:lpstr>Microsoft Word Document</vt:lpstr>
      <vt:lpstr>Documento de Microsoft Word</vt:lpstr>
      <vt:lpstr>Hoja de cálculo de Microsoft Excel</vt:lpstr>
      <vt:lpstr>El uso de la Zeolita  como una adición mineral  para producir Cemento Puzolánico</vt:lpstr>
      <vt:lpstr>Introducción</vt:lpstr>
      <vt:lpstr>Objetivos</vt:lpstr>
      <vt:lpstr>Puzolanas  Materiales naturales o artificiales, que por si solas poseen poco  o ningún valor cementante.   Existen dos tipos principales de puzolanas:</vt:lpstr>
      <vt:lpstr>Clasificación y características</vt:lpstr>
      <vt:lpstr>Diapositiva 6</vt:lpstr>
      <vt:lpstr>Zeolitas Su   nombre  se  deriva  de  dos  palabras  griegas:  zeo: que ebulle lithos: piedra.  Este mineral es utilizado para diversas aplicaciones:  </vt:lpstr>
      <vt:lpstr>Cemento Portland Puzolánico</vt:lpstr>
      <vt:lpstr>La adición de la puzolana confiere propiedades para los cementos, tales como:  - Calor de hidratación - Fraguado - Fluencia - Resistencia - Retracción - Durabilidad </vt:lpstr>
      <vt:lpstr>Preparación de la zeolita</vt:lpstr>
      <vt:lpstr>Muestras de zeolita</vt:lpstr>
      <vt:lpstr>Trituradora de quijadas             Molino de Rodillos</vt:lpstr>
      <vt:lpstr>Material triturado</vt:lpstr>
      <vt:lpstr>    Zeolita en el horno                   Molino de bolas</vt:lpstr>
      <vt:lpstr>Caracterización del material según norma            ASTM  C 311-98b </vt:lpstr>
      <vt:lpstr>Norma ASTM C430 para el ensayo del retenido en el tamiz #325</vt:lpstr>
      <vt:lpstr>ASTM C128-01 “Standard  Test  Method for Density, Relative Density (Specific Gravity), and Absortion of Fine Aggregate”.  Método  gravimétrico obteniendo  una  densidad de:  D = 2423 Kg/m3 </vt:lpstr>
      <vt:lpstr>Diapositiva 18</vt:lpstr>
      <vt:lpstr>Superficie específica o Blaine</vt:lpstr>
      <vt:lpstr>Ensayo de blaine</vt:lpstr>
      <vt:lpstr>Ensayo de blaine</vt:lpstr>
      <vt:lpstr>Ensayo de blaine</vt:lpstr>
      <vt:lpstr>El factor b es utilizado para los cálculos de finura en materiales que no sea el cemento portland</vt:lpstr>
      <vt:lpstr>Determinación del factor b</vt:lpstr>
      <vt:lpstr>Prueba para la resistencia según la norma         ASTM C109/C109 M-99</vt:lpstr>
      <vt:lpstr>Dosificación y preparación de las mezclas</vt:lpstr>
      <vt:lpstr>        Mezcladora                             Mesa de flujo</vt:lpstr>
      <vt:lpstr>Compactación de cubos              Cámara húmeda</vt:lpstr>
      <vt:lpstr>Piscina con cubos                           Prensa</vt:lpstr>
      <vt:lpstr>Indice de puzolanidad ASTM C109/C109 M-99</vt:lpstr>
      <vt:lpstr>Gráfica comparativa de resistencias muestra/patrón</vt:lpstr>
      <vt:lpstr>Aire atrapado en mortero  Especificación ASTM C150</vt:lpstr>
      <vt:lpstr>Conclusiones</vt:lpstr>
      <vt:lpstr>Requerimientos a cumplir</vt:lpstr>
      <vt:lpstr>Diapositiva 35</vt:lpstr>
      <vt:lpstr>El uso de la Zeolita  como una adición mineral  para producir Cemento Puzolánico</vt:lpstr>
    </vt:vector>
  </TitlesOfParts>
  <Company>I.T.E.S.M.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uso de la Zeolita  como una adición mineral  para producir Cemento Puzolánico</dc:title>
  <dc:creator>Paola Robalino</dc:creator>
  <cp:lastModifiedBy>Administrador</cp:lastModifiedBy>
  <cp:revision>41</cp:revision>
  <cp:lastPrinted>2004-06-17T16:56:42Z</cp:lastPrinted>
  <dcterms:created xsi:type="dcterms:W3CDTF">2004-06-04T23:44:35Z</dcterms:created>
  <dcterms:modified xsi:type="dcterms:W3CDTF">2009-12-21T19:37:44Z</dcterms:modified>
</cp:coreProperties>
</file>