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Default Extension="vml" ContentType="application/vnd.openxmlformats-officedocument.vmlDrawing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Default Extension="doc" ContentType="application/msword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9" r:id="rId1"/>
  </p:sldMasterIdLst>
  <p:notesMasterIdLst>
    <p:notesMasterId r:id="rId20"/>
  </p:notesMasterIdLst>
  <p:sldIdLst>
    <p:sldId id="256" r:id="rId2"/>
    <p:sldId id="257" r:id="rId3"/>
    <p:sldId id="258" r:id="rId4"/>
    <p:sldId id="269" r:id="rId5"/>
    <p:sldId id="268" r:id="rId6"/>
    <p:sldId id="267" r:id="rId7"/>
    <p:sldId id="259" r:id="rId8"/>
    <p:sldId id="260" r:id="rId9"/>
    <p:sldId id="261" r:id="rId10"/>
    <p:sldId id="262" r:id="rId11"/>
    <p:sldId id="270" r:id="rId12"/>
    <p:sldId id="263" r:id="rId13"/>
    <p:sldId id="264" r:id="rId14"/>
    <p:sldId id="265" r:id="rId15"/>
    <p:sldId id="271" r:id="rId16"/>
    <p:sldId id="272" r:id="rId17"/>
    <p:sldId id="266" r:id="rId18"/>
    <p:sldId id="273" r:id="rId19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ahoma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FFFF00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95" d="100"/>
          <a:sy n="95" d="100"/>
        </p:scale>
        <p:origin x="-44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/>
            </a:lvl1pPr>
          </a:lstStyle>
          <a:p>
            <a:pPr>
              <a:defRPr/>
            </a:pPr>
            <a:fld id="{E82E1498-D3C9-4C7C-8351-F3DB308F5DB7}" type="datetimeFigureOut">
              <a:rPr lang="es-ES_tradnl"/>
              <a:pPr>
                <a:defRPr/>
              </a:pPr>
              <a:t>20/07/2009</a:t>
            </a:fld>
            <a:endParaRPr lang="es-ES_tradnl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ES_tradnl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noProof="0" smtClean="0"/>
              <a:t>Haga clic para modificar el estilo de texto del patrón</a:t>
            </a:r>
          </a:p>
          <a:p>
            <a:pPr lvl="1"/>
            <a:r>
              <a:rPr lang="es-ES" noProof="0" smtClean="0"/>
              <a:t>Segundo nivel</a:t>
            </a:r>
          </a:p>
          <a:p>
            <a:pPr lvl="2"/>
            <a:r>
              <a:rPr lang="es-ES" noProof="0" smtClean="0"/>
              <a:t>Tercer nivel</a:t>
            </a:r>
          </a:p>
          <a:p>
            <a:pPr lvl="3"/>
            <a:r>
              <a:rPr lang="es-ES" noProof="0" smtClean="0"/>
              <a:t>Cuarto nivel</a:t>
            </a:r>
          </a:p>
          <a:p>
            <a:pPr lvl="4"/>
            <a:r>
              <a:rPr lang="es-ES" noProof="0" smtClean="0"/>
              <a:t>Quinto nivel</a:t>
            </a:r>
            <a:endParaRPr lang="es-ES_tradnl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/>
            </a:lvl1pPr>
          </a:lstStyle>
          <a:p>
            <a:pPr>
              <a:defRPr/>
            </a:pPr>
            <a:endParaRPr lang="es-ES_tradnl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/>
            </a:lvl1pPr>
          </a:lstStyle>
          <a:p>
            <a:pPr>
              <a:defRPr/>
            </a:pPr>
            <a:fld id="{B54F85F2-374B-4878-AF78-583F5D0C190F}" type="slidenum">
              <a:rPr lang="es-ES_tradnl"/>
              <a:pPr>
                <a:defRPr/>
              </a:pPr>
              <a:t>‹Nº›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22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7C368054-79A5-4090-9A41-8E04E550143A}" type="slidenum">
              <a:rPr lang="es-ES_tradnl"/>
              <a:pPr/>
              <a:t>1</a:t>
            </a:fld>
            <a:endParaRPr lang="es-ES_tradnl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2355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42FB4F43-57C0-4249-A057-99E7B3B6B1B1}" type="slidenum">
              <a:rPr lang="es-ES_tradnl"/>
              <a:pPr/>
              <a:t>2</a:t>
            </a:fld>
            <a:endParaRPr lang="es-ES_tradnl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2458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CF31907F-D42C-4DC2-98C7-F99AD8B05737}" type="slidenum">
              <a:rPr lang="es-ES_tradnl"/>
              <a:pPr/>
              <a:t>3</a:t>
            </a:fld>
            <a:endParaRPr lang="es-ES_tradnl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2560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F522E98-979D-4637-9D48-33B6A280BA87}" type="slidenum">
              <a:rPr lang="es-ES_tradnl"/>
              <a:pPr/>
              <a:t>4</a:t>
            </a:fld>
            <a:endParaRPr lang="es-ES_tradnl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2662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EBE4968-1063-452F-9722-A20FF50E9E5D}" type="slidenum">
              <a:rPr lang="es-ES_tradnl"/>
              <a:pPr/>
              <a:t>5</a:t>
            </a:fld>
            <a:endParaRPr lang="es-ES_tradnl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765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2765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94104756-7940-4C03-A1B7-7309D08EC601}" type="slidenum">
              <a:rPr lang="es-ES_tradnl"/>
              <a:pPr/>
              <a:t>6</a:t>
            </a:fld>
            <a:endParaRPr lang="es-ES_tradnl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2867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92AFA55-027E-4621-AFFE-F612C7F2E5C1}" type="slidenum">
              <a:rPr lang="es-ES_tradnl"/>
              <a:pPr/>
              <a:t>7</a:t>
            </a:fld>
            <a:endParaRPr lang="es-ES_tradnl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69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2970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19A12B92-C763-4082-BA94-D9B3261A843A}" type="slidenum">
              <a:rPr lang="es-ES_tradnl"/>
              <a:pPr/>
              <a:t>8</a:t>
            </a:fld>
            <a:endParaRPr lang="es-ES_tradnl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3072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BFDACCA-F8FE-4B32-835C-0659B5C5D754}" type="slidenum">
              <a:rPr lang="es-ES_tradnl"/>
              <a:pPr/>
              <a:t>9</a:t>
            </a:fld>
            <a:endParaRPr lang="es-ES_tradnl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3174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E92EFABB-78E8-4783-B8A2-1B6DFA05E829}" type="slidenum">
              <a:rPr lang="es-ES_tradnl"/>
              <a:pPr/>
              <a:t>10</a:t>
            </a:fld>
            <a:endParaRPr lang="es-ES_tradnl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3277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EAFA0AD-2299-490F-906F-02B522676099}" type="slidenum">
              <a:rPr lang="es-ES_tradnl"/>
              <a:pPr/>
              <a:t>11</a:t>
            </a:fld>
            <a:endParaRPr lang="es-ES_tradnl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379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3379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3D99C4-FF34-4190-9D9D-B697DDA419E4}" type="slidenum">
              <a:rPr lang="es-ES_tradnl"/>
              <a:pPr/>
              <a:t>12</a:t>
            </a:fld>
            <a:endParaRPr lang="es-ES_tradnl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1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3482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8F666921-EF4B-495A-B9B5-8B50DFF58A11}" type="slidenum">
              <a:rPr lang="es-ES_tradnl"/>
              <a:pPr/>
              <a:t>13</a:t>
            </a:fld>
            <a:endParaRPr lang="es-ES_tradnl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5843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35844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D0F34F5-1B76-4B76-9E54-3D3F11B04241}" type="slidenum">
              <a:rPr lang="es-ES_tradnl"/>
              <a:pPr/>
              <a:t>14</a:t>
            </a:fld>
            <a:endParaRPr lang="es-ES_tradnl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7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36868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A6A7073A-70A1-43F6-9823-E518FCBFCAC5}" type="slidenum">
              <a:rPr lang="es-ES_tradnl"/>
              <a:pPr/>
              <a:t>15</a:t>
            </a:fld>
            <a:endParaRPr lang="es-ES_tradnl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7891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3789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5F29DB25-19BD-467B-9425-CB2195958C55}" type="slidenum">
              <a:rPr lang="es-ES_tradnl"/>
              <a:pPr/>
              <a:t>16</a:t>
            </a:fld>
            <a:endParaRPr lang="es-ES_tradnl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5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38916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21BD38C-E610-41E8-8C1F-53D7ADEA7A53}" type="slidenum">
              <a:rPr lang="es-ES_tradnl"/>
              <a:pPr/>
              <a:t>17</a:t>
            </a:fld>
            <a:endParaRPr lang="es-ES_tradnl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9" name="2 Marcador de notas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s-ES_tradnl" smtClean="0"/>
          </a:p>
        </p:txBody>
      </p:sp>
      <p:sp>
        <p:nvSpPr>
          <p:cNvPr id="39940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2856182B-C61D-47BB-85B0-C212D5E47081}" type="slidenum">
              <a:rPr lang="es-ES_tradnl"/>
              <a:pPr/>
              <a:t>18</a:t>
            </a:fld>
            <a:endParaRPr lang="es-ES_tradnl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>
            <a:spLocks/>
          </p:cNvSpPr>
          <p:nvPr/>
        </p:nvSpPr>
        <p:spPr bwMode="auto">
          <a:xfrm>
            <a:off x="285750" y="2803525"/>
            <a:ext cx="1588" cy="3035300"/>
          </a:xfrm>
          <a:custGeom>
            <a:avLst/>
            <a:gdLst>
              <a:gd name="T0" fmla="*/ 0 h 1912"/>
              <a:gd name="T1" fmla="*/ 6 h 1912"/>
              <a:gd name="T2" fmla="*/ 6 h 1912"/>
              <a:gd name="T3" fmla="*/ 60 h 1912"/>
              <a:gd name="T4" fmla="*/ 1912 h 1912"/>
              <a:gd name="T5" fmla="*/ 1912 h 1912"/>
              <a:gd name="T6" fmla="*/ 0 h 1912"/>
              <a:gd name="T7" fmla="*/ 0 h 1912"/>
            </a:gdLst>
            <a:ahLst/>
            <a:cxnLst>
              <a:cxn ang="0">
                <a:pos x="0" y="T0"/>
              </a:cxn>
              <a:cxn ang="0">
                <a:pos x="0" y="T1"/>
              </a:cxn>
              <a:cxn ang="0">
                <a:pos x="0" y="T2"/>
              </a:cxn>
              <a:cxn ang="0">
                <a:pos x="0" y="T3"/>
              </a:cxn>
              <a:cxn ang="0">
                <a:pos x="0" y="T4"/>
              </a:cxn>
              <a:cxn ang="0">
                <a:pos x="0" y="T5"/>
              </a:cxn>
              <a:cxn ang="0">
                <a:pos x="0" y="T6"/>
              </a:cxn>
              <a:cxn ang="0">
                <a:pos x="0" y="T7"/>
              </a:cxn>
            </a:cxnLst>
            <a:rect l="0" t="0" r="r" b="b"/>
            <a:pathLst>
              <a:path h="1912">
                <a:moveTo>
                  <a:pt x="0" y="0"/>
                </a:moveTo>
                <a:lnTo>
                  <a:pt x="0" y="6"/>
                </a:lnTo>
                <a:lnTo>
                  <a:pt x="0" y="6"/>
                </a:lnTo>
                <a:lnTo>
                  <a:pt x="0" y="60"/>
                </a:lnTo>
                <a:lnTo>
                  <a:pt x="0" y="1912"/>
                </a:lnTo>
                <a:lnTo>
                  <a:pt x="0" y="1912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6BBA27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s-ES_tradnl"/>
          </a:p>
        </p:txBody>
      </p:sp>
      <p:sp>
        <p:nvSpPr>
          <p:cNvPr id="16386" name="Rectangle 2"/>
          <p:cNvSpPr>
            <a:spLocks noGrp="1" noChangeArrowheads="1"/>
          </p:cNvSpPr>
          <p:nvPr>
            <p:ph type="ctrTitle" sz="quarter"/>
          </p:nvPr>
        </p:nvSpPr>
        <p:spPr>
          <a:xfrm>
            <a:off x="685800" y="1997075"/>
            <a:ext cx="7772400" cy="1431925"/>
          </a:xfrm>
        </p:spPr>
        <p:txBody>
          <a:bodyPr anchor="b" anchorCtr="1"/>
          <a:lstStyle>
            <a:lvl1pPr algn="ctr">
              <a:defRPr/>
            </a:lvl1pPr>
          </a:lstStyle>
          <a:p>
            <a:r>
              <a:rPr lang="es-ES"/>
              <a:t>Haga clic para cambiar el estilo de título	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Tx/>
              <a:buNone/>
              <a:defRPr/>
            </a:lvl1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F992A6F-D0FC-45F2-A9DD-10D1DF21FB5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dt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31782-36A4-40B5-8123-470DB1A9ED4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7D7C290-1AEA-418B-AF75-41E27724469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05000"/>
            <a:ext cx="40386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3055683-F0A7-4E0E-967F-841E38DBA72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9FB36EE-EA30-42FB-9EFA-3D053B4EE62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3082715-4F0A-48F1-A576-62E8C441A0D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48C3D7D-266C-43E0-8B1D-D1EA9C237394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5CA7492-43D2-4F97-A5C8-F76A28278A4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_tradnl" noProof="0" smtClean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4E9495-9003-4617-87CD-2BBBEB87D85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B6A797E-426A-4CCC-99E8-9A71D4B5C54C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92100"/>
            <a:ext cx="2057400" cy="5727700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92100"/>
            <a:ext cx="6019800" cy="572770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_tradnl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1C3813A-9E71-4A6F-BBF4-25D628B3A3F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ítulo y tab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92100"/>
            <a:ext cx="8229600" cy="13843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_tradnl"/>
          </a:p>
        </p:txBody>
      </p:sp>
      <p:sp>
        <p:nvSpPr>
          <p:cNvPr id="3" name="2 Marcador de tabla"/>
          <p:cNvSpPr>
            <a:spLocks noGrp="1"/>
          </p:cNvSpPr>
          <p:nvPr>
            <p:ph type="tbl" idx="1"/>
          </p:nvPr>
        </p:nvSpPr>
        <p:spPr>
          <a:xfrm>
            <a:off x="457200" y="1905000"/>
            <a:ext cx="8229600" cy="4114800"/>
          </a:xfrm>
        </p:spPr>
        <p:txBody>
          <a:bodyPr/>
          <a:lstStyle/>
          <a:p>
            <a:pPr lvl="0"/>
            <a:endParaRPr lang="es-ES_tradnl" noProof="0" smtClean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72DD39E-8BB6-40D1-9DE1-70AA6318D481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4">
            <a:duotone>
              <a:schemeClr val="bg1"/>
              <a:srgbClr val="FFFFFF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92100"/>
            <a:ext cx="8229600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cambiar el estilo de título	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905000"/>
            <a:ext cx="8229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365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400" smtClean="0">
                <a:effectLst>
                  <a:outerShdw blurRad="38100" dist="38100" dir="2700000" algn="tl">
                    <a:srgbClr val="000000"/>
                  </a:outerShdw>
                </a:effectLst>
                <a:latin typeface="Arial" charset="0"/>
              </a:defRPr>
            </a:lvl1pPr>
          </a:lstStyle>
          <a:p>
            <a:pPr>
              <a:defRPr/>
            </a:pPr>
            <a:fld id="{CA7A4C17-E059-4D15-86F4-00EE2948917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4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ahoma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Tahoma" charset="0"/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120000"/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Tahoma" charset="0"/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hlink"/>
        </a:buClr>
        <a:buSzPct val="80000"/>
        <a:buFont typeface="Wingdings" pitchFamily="2" charset="2"/>
        <a:buChar char="v"/>
        <a:defRPr sz="2000">
          <a:solidFill>
            <a:schemeClr val="tx1"/>
          </a:solidFill>
          <a:effectLst>
            <a:outerShdw blurRad="38100" dist="38100" dir="2700000" algn="tl">
              <a:srgbClr val="000000"/>
            </a:outerShdw>
          </a:effectLst>
          <a:latin typeface="+mn-lt"/>
        </a:defRPr>
      </a:lvl9pPr>
    </p:bodyStyle>
    <p:otherStyle>
      <a:defPPr>
        <a:defRPr lang="es-ES_trad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Documento_de_Microsoft_Office_Word_97-20031.doc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>
                <a:solidFill>
                  <a:srgbClr val="FFFF00"/>
                </a:solidFill>
              </a:rPr>
              <a:t>LA REPRODUCCIÓN CELULAR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s-ES_tradnl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s-ES" smtClean="0"/>
              <a:t>Objetivos: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14400" y="2349500"/>
            <a:ext cx="8229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s-ES" smtClean="0"/>
              <a:t>Pasos de la división por mitosis e importancia de la mitosis.</a:t>
            </a:r>
          </a:p>
          <a:p>
            <a:pPr eaLnBrk="1" hangingPunct="1">
              <a:defRPr/>
            </a:pPr>
            <a:r>
              <a:rPr lang="es-ES" smtClean="0"/>
              <a:t>Pasos y el significado de la meiosis</a:t>
            </a:r>
          </a:p>
          <a:p>
            <a:pPr eaLnBrk="1" hangingPunct="1">
              <a:buFontTx/>
              <a:buNone/>
              <a:defRPr/>
            </a:pPr>
            <a:endParaRPr lang="es-ES" smtClean="0"/>
          </a:p>
          <a:p>
            <a:pPr eaLnBrk="1" hangingPunct="1">
              <a:defRPr/>
            </a:pPr>
            <a:endParaRPr lang="es-E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z="3200" b="1" smtClean="0"/>
              <a:t>DIVISIÓN CELULAR POR MITOSIS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5013" y="3059113"/>
            <a:ext cx="8229600" cy="4114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s-ES" sz="3600" smtClean="0"/>
              <a:t>Proceso controlado por el núcleo (cromosomas)</a:t>
            </a:r>
          </a:p>
          <a:p>
            <a:pPr lvl="1" eaLnBrk="1" hangingPunct="1">
              <a:lnSpc>
                <a:spcPct val="90000"/>
              </a:lnSpc>
              <a:defRPr/>
            </a:pPr>
            <a:r>
              <a:rPr lang="es-ES" sz="3200" smtClean="0"/>
              <a:t>El número de cromosomas en las células depende del tipo de organismo</a:t>
            </a:r>
          </a:p>
          <a:p>
            <a:pPr lvl="1" eaLnBrk="1" hangingPunct="1">
              <a:lnSpc>
                <a:spcPct val="90000"/>
              </a:lnSpc>
              <a:buFont typeface="Tahoma" charset="0"/>
              <a:buNone/>
              <a:defRPr/>
            </a:pPr>
            <a:r>
              <a:rPr lang="es-ES" sz="2400" smtClean="0"/>
              <a:t>Ej. Número diploide (2n): total de cromosomas en la célula.</a:t>
            </a:r>
          </a:p>
          <a:p>
            <a:pPr lvl="2" eaLnBrk="1" hangingPunct="1">
              <a:lnSpc>
                <a:spcPct val="90000"/>
              </a:lnSpc>
              <a:buFontTx/>
              <a:buNone/>
              <a:defRPr/>
            </a:pPr>
            <a:r>
              <a:rPr lang="es-ES" b="1" smtClean="0"/>
              <a:t>Humanos: 2n = 46     23 pares de cromosomas</a:t>
            </a:r>
          </a:p>
          <a:p>
            <a:pPr lvl="2" eaLnBrk="1" hangingPunct="1">
              <a:lnSpc>
                <a:spcPct val="90000"/>
              </a:lnSpc>
              <a:buFontTx/>
              <a:buNone/>
              <a:defRPr/>
            </a:pPr>
            <a:endParaRPr lang="es-ES" sz="2800" b="1" smtClean="0"/>
          </a:p>
        </p:txBody>
      </p:sp>
      <p:sp>
        <p:nvSpPr>
          <p:cNvPr id="6148" name="Line 4"/>
          <p:cNvSpPr>
            <a:spLocks noChangeShapeType="1"/>
          </p:cNvSpPr>
          <p:nvPr/>
        </p:nvSpPr>
        <p:spPr bwMode="auto">
          <a:xfrm>
            <a:off x="4643438" y="6021388"/>
            <a:ext cx="288925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99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42988" y="2395538"/>
            <a:ext cx="6842125" cy="411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1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s-EC" sz="3200" b="1" smtClean="0">
                <a:solidFill>
                  <a:srgbClr val="000000"/>
                </a:solidFill>
                <a:effectLst/>
                <a:latin typeface="Arial" charset="0"/>
              </a:rPr>
              <a:t>Clasificación de cromosomas</a:t>
            </a:r>
            <a:r>
              <a:rPr lang="es-EC" sz="3200" smtClean="0">
                <a:solidFill>
                  <a:srgbClr val="000000"/>
                </a:solidFill>
                <a:effectLst/>
                <a:latin typeface="Arial" charset="0"/>
              </a:rPr>
              <a:t> basada en la posición del centrómero                                        </a:t>
            </a:r>
            <a:endParaRPr lang="es-ES" sz="3200" smtClean="0">
              <a:solidFill>
                <a:srgbClr val="000000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60" name="Picture 4"/>
          <p:cNvPicPr>
            <a:picLocks noChangeAspect="1" noChangeArrowheads="1"/>
          </p:cNvPicPr>
          <p:nvPr/>
        </p:nvPicPr>
        <p:blipFill>
          <a:blip r:embed="rId3"/>
          <a:srcRect b="5505"/>
          <a:stretch>
            <a:fillRect/>
          </a:stretch>
        </p:blipFill>
        <p:spPr bwMode="auto">
          <a:xfrm>
            <a:off x="0" y="1916113"/>
            <a:ext cx="9144000" cy="477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5" name="Rectangle 5"/>
          <p:cNvSpPr>
            <a:spLocks noGrp="1" noChangeArrowheads="1"/>
          </p:cNvSpPr>
          <p:nvPr>
            <p:ph type="title"/>
          </p:nvPr>
        </p:nvSpPr>
        <p:spPr>
          <a:xfrm>
            <a:off x="755650" y="460375"/>
            <a:ext cx="7777163" cy="1384300"/>
          </a:xfrm>
        </p:spPr>
        <p:txBody>
          <a:bodyPr/>
          <a:lstStyle/>
          <a:p>
            <a:pPr eaLnBrk="1" hangingPunct="1"/>
            <a:r>
              <a:rPr lang="es-ES" sz="2400" b="1" smtClean="0">
                <a:solidFill>
                  <a:srgbClr val="000000"/>
                </a:solidFill>
                <a:effectLst/>
                <a:latin typeface="Arial" charset="0"/>
              </a:rPr>
              <a:t>Cariotipo</a:t>
            </a:r>
            <a:r>
              <a:rPr lang="es-ES" sz="2400" smtClean="0">
                <a:solidFill>
                  <a:srgbClr val="000000"/>
                </a:solidFill>
                <a:effectLst/>
                <a:latin typeface="Arial" charset="0"/>
              </a:rPr>
              <a:t>: Conjunto de características que permiten reconocer la dotación cromosómica de una célula. Es propio de cada especie y se identifica por el </a:t>
            </a:r>
            <a:r>
              <a:rPr lang="es-ES" sz="2400" b="1" smtClean="0">
                <a:solidFill>
                  <a:srgbClr val="000000"/>
                </a:solidFill>
                <a:effectLst/>
                <a:latin typeface="Arial" charset="0"/>
              </a:rPr>
              <a:t>número</a:t>
            </a:r>
            <a:r>
              <a:rPr lang="es-ES" sz="2400" smtClean="0">
                <a:solidFill>
                  <a:srgbClr val="000000"/>
                </a:solidFill>
                <a:effectLst/>
                <a:latin typeface="Arial" charset="0"/>
              </a:rPr>
              <a:t> de cromosomas y por el </a:t>
            </a:r>
            <a:r>
              <a:rPr lang="es-ES" sz="2400" b="1" smtClean="0">
                <a:solidFill>
                  <a:srgbClr val="000000"/>
                </a:solidFill>
                <a:effectLst/>
                <a:latin typeface="Arial" charset="0"/>
              </a:rPr>
              <a:t>tamaño</a:t>
            </a:r>
            <a:r>
              <a:rPr lang="es-ES" sz="2400" smtClean="0">
                <a:solidFill>
                  <a:srgbClr val="000000"/>
                </a:solidFill>
                <a:effectLst/>
                <a:latin typeface="Arial" charset="0"/>
              </a:rPr>
              <a:t> y </a:t>
            </a:r>
            <a:r>
              <a:rPr lang="es-ES" sz="2400" b="1" smtClean="0">
                <a:solidFill>
                  <a:srgbClr val="000000"/>
                </a:solidFill>
                <a:effectLst/>
                <a:latin typeface="Arial" charset="0"/>
              </a:rPr>
              <a:t>forma</a:t>
            </a:r>
            <a:r>
              <a:rPr lang="es-ES" sz="2400" smtClean="0">
                <a:solidFill>
                  <a:srgbClr val="000000"/>
                </a:solidFill>
                <a:effectLst/>
                <a:latin typeface="Arial" charset="0"/>
              </a:rPr>
              <a:t> de éstos.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4"/>
          <p:cNvSpPr>
            <a:spLocks noChangeArrowheads="1"/>
          </p:cNvSpPr>
          <p:nvPr/>
        </p:nvSpPr>
        <p:spPr bwMode="auto">
          <a:xfrm>
            <a:off x="684213" y="5121275"/>
            <a:ext cx="8064500" cy="118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eaLnBrk="0" hangingPunct="0"/>
            <a:r>
              <a:rPr lang="es-ES" sz="2400" b="1">
                <a:solidFill>
                  <a:srgbClr val="000000"/>
                </a:solidFill>
                <a:latin typeface="MS Reference Sans Serif" pitchFamily="34" charset="0"/>
              </a:rPr>
              <a:t>Ciclo celular</a:t>
            </a:r>
            <a:r>
              <a:rPr lang="es-ES" sz="2400">
                <a:solidFill>
                  <a:srgbClr val="000000"/>
                </a:solidFill>
              </a:rPr>
              <a:t>: R</a:t>
            </a:r>
            <a:r>
              <a:rPr lang="es-ES" sz="2400">
                <a:solidFill>
                  <a:srgbClr val="000000"/>
                </a:solidFill>
                <a:latin typeface="MS Reference Sans Serif" pitchFamily="34" charset="0"/>
              </a:rPr>
              <a:t>epresenta el conjunto de las fases que una célula atraviesa desde el momento de su formación hasta su división en 2 células hijas. </a:t>
            </a:r>
            <a:endParaRPr lang="es-ES" sz="2400">
              <a:solidFill>
                <a:srgbClr val="000000"/>
              </a:solidFill>
              <a:latin typeface="Arial" charset="0"/>
            </a:endParaRPr>
          </a:p>
        </p:txBody>
      </p:sp>
      <p:pic>
        <p:nvPicPr>
          <p:cNvPr id="18437" name="Picture 5" descr="1e67a76d"/>
          <p:cNvPicPr>
            <a:picLocks noChangeAspect="1" noChangeArrowheads="1"/>
          </p:cNvPicPr>
          <p:nvPr/>
        </p:nvPicPr>
        <p:blipFill>
          <a:blip r:embed="rId3"/>
          <a:srcRect b="6065"/>
          <a:stretch>
            <a:fillRect/>
          </a:stretch>
        </p:blipFill>
        <p:spPr bwMode="auto">
          <a:xfrm>
            <a:off x="1763713" y="549275"/>
            <a:ext cx="5472112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20" name="Text Box 7"/>
          <p:cNvSpPr txBox="1">
            <a:spLocks noChangeArrowheads="1"/>
          </p:cNvSpPr>
          <p:nvPr/>
        </p:nvSpPr>
        <p:spPr bwMode="auto">
          <a:xfrm>
            <a:off x="3924300" y="2635250"/>
            <a:ext cx="11239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C" b="1">
                <a:solidFill>
                  <a:srgbClr val="000000"/>
                </a:solidFill>
                <a:latin typeface="Arial" charset="0"/>
              </a:rPr>
              <a:t>24 horas</a:t>
            </a:r>
            <a:endParaRPr lang="es-ES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221" name="Text Box 8"/>
          <p:cNvSpPr txBox="1">
            <a:spLocks noChangeArrowheads="1"/>
          </p:cNvSpPr>
          <p:nvPr/>
        </p:nvSpPr>
        <p:spPr bwMode="auto">
          <a:xfrm>
            <a:off x="6372225" y="1916113"/>
            <a:ext cx="14890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C" sz="1600" b="1">
                <a:solidFill>
                  <a:srgbClr val="000000"/>
                </a:solidFill>
                <a:latin typeface="Arial" charset="0"/>
              </a:rPr>
              <a:t>G</a:t>
            </a:r>
            <a:r>
              <a:rPr lang="es-EC" sz="1600" b="1" baseline="-25000">
                <a:solidFill>
                  <a:srgbClr val="000000"/>
                </a:solidFill>
                <a:latin typeface="Arial" charset="0"/>
              </a:rPr>
              <a:t>1</a:t>
            </a:r>
            <a:r>
              <a:rPr lang="es-EC" sz="1600" b="1">
                <a:solidFill>
                  <a:srgbClr val="000000"/>
                </a:solidFill>
                <a:latin typeface="Arial" charset="0"/>
              </a:rPr>
              <a:t> = 10 horas</a:t>
            </a:r>
            <a:endParaRPr lang="es-ES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222" name="Text Box 9"/>
          <p:cNvSpPr txBox="1">
            <a:spLocks noChangeArrowheads="1"/>
          </p:cNvSpPr>
          <p:nvPr/>
        </p:nvSpPr>
        <p:spPr bwMode="auto">
          <a:xfrm>
            <a:off x="2051050" y="4221163"/>
            <a:ext cx="12747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C" sz="1600" b="1">
                <a:solidFill>
                  <a:srgbClr val="000000"/>
                </a:solidFill>
                <a:latin typeface="Arial" charset="0"/>
              </a:rPr>
              <a:t>S = 9 horas</a:t>
            </a:r>
            <a:endParaRPr lang="es-ES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223" name="Text Box 10"/>
          <p:cNvSpPr txBox="1">
            <a:spLocks noChangeArrowheads="1"/>
          </p:cNvSpPr>
          <p:nvPr/>
        </p:nvSpPr>
        <p:spPr bwMode="auto">
          <a:xfrm>
            <a:off x="1403350" y="1579563"/>
            <a:ext cx="137636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C" sz="1600" b="1">
                <a:solidFill>
                  <a:srgbClr val="000000"/>
                </a:solidFill>
                <a:latin typeface="Arial" charset="0"/>
              </a:rPr>
              <a:t>G</a:t>
            </a:r>
            <a:r>
              <a:rPr lang="es-EC" sz="1600" b="1" baseline="-25000">
                <a:solidFill>
                  <a:srgbClr val="000000"/>
                </a:solidFill>
                <a:latin typeface="Arial" charset="0"/>
              </a:rPr>
              <a:t>2</a:t>
            </a:r>
            <a:r>
              <a:rPr lang="es-EC" sz="1600" b="1">
                <a:solidFill>
                  <a:srgbClr val="000000"/>
                </a:solidFill>
                <a:latin typeface="Arial" charset="0"/>
              </a:rPr>
              <a:t> = 4 horas</a:t>
            </a:r>
            <a:endParaRPr lang="es-ES" sz="1600" b="1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224" name="Text Box 11"/>
          <p:cNvSpPr txBox="1">
            <a:spLocks noChangeArrowheads="1"/>
          </p:cNvSpPr>
          <p:nvPr/>
        </p:nvSpPr>
        <p:spPr bwMode="auto">
          <a:xfrm>
            <a:off x="2987675" y="404813"/>
            <a:ext cx="11969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C" sz="1600" b="1">
                <a:solidFill>
                  <a:srgbClr val="000000"/>
                </a:solidFill>
                <a:latin typeface="Arial" charset="0"/>
              </a:rPr>
              <a:t>M = 1 hora</a:t>
            </a:r>
            <a:endParaRPr lang="es-ES" sz="1600" b="1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4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108075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es-E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La Interfase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95375" y="2843213"/>
            <a:ext cx="8229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s-ES" smtClean="0"/>
              <a:t>No es parte del periodo de la mitosis</a:t>
            </a:r>
          </a:p>
          <a:p>
            <a:pPr eaLnBrk="1" hangingPunct="1">
              <a:defRPr/>
            </a:pPr>
            <a:r>
              <a:rPr lang="es-ES" smtClean="0"/>
              <a:t>Es el periodo en donde hay:</a:t>
            </a:r>
          </a:p>
          <a:p>
            <a:pPr lvl="2" eaLnBrk="1" hangingPunct="1">
              <a:defRPr/>
            </a:pPr>
            <a:r>
              <a:rPr lang="es-ES" smtClean="0"/>
              <a:t>Crecimiento</a:t>
            </a:r>
          </a:p>
          <a:p>
            <a:pPr lvl="2" eaLnBrk="1" hangingPunct="1">
              <a:defRPr/>
            </a:pPr>
            <a:r>
              <a:rPr lang="es-ES" smtClean="0"/>
              <a:t>Síntesis de sustancias (enzimas y proteínas)</a:t>
            </a:r>
          </a:p>
          <a:p>
            <a:pPr lvl="2" eaLnBrk="1" hangingPunct="1">
              <a:defRPr/>
            </a:pPr>
            <a:r>
              <a:rPr lang="es-ES" smtClean="0"/>
              <a:t>Movimiento de materiales hacia dentro y fuera de la célula</a:t>
            </a:r>
          </a:p>
          <a:p>
            <a:pPr lvl="2" eaLnBrk="1" hangingPunct="1">
              <a:defRPr/>
            </a:pPr>
            <a:r>
              <a:rPr lang="es-ES" smtClean="0"/>
              <a:t>Duplicación del número de cromosomas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" smtClean="0"/>
              <a:t>Fases de la Mitosis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311275" y="2266950"/>
            <a:ext cx="8229600" cy="4114800"/>
          </a:xfrm>
        </p:spPr>
        <p:txBody>
          <a:bodyPr/>
          <a:lstStyle/>
          <a:p>
            <a:pPr marL="609600" indent="-609600" eaLnBrk="1" hangingPunct="1">
              <a:buFontTx/>
              <a:buAutoNum type="arabicPeriod"/>
              <a:defRPr/>
            </a:pPr>
            <a:r>
              <a:rPr lang="es-ES" smtClean="0"/>
              <a:t>Profase: </a:t>
            </a:r>
          </a:p>
          <a:p>
            <a:pPr marL="1371600" lvl="2" indent="-457200" eaLnBrk="1" hangingPunct="1">
              <a:defRPr/>
            </a:pPr>
            <a:r>
              <a:rPr lang="es-ES" smtClean="0"/>
              <a:t>se hacen los cromosomas visibles</a:t>
            </a:r>
          </a:p>
          <a:p>
            <a:pPr marL="1752600" lvl="3" indent="-381000" eaLnBrk="1" hangingPunct="1">
              <a:defRPr/>
            </a:pPr>
            <a:r>
              <a:rPr lang="es-ES" smtClean="0"/>
              <a:t>cromosomas = dos cromátidas unidas por un centrómero</a:t>
            </a:r>
          </a:p>
          <a:p>
            <a:pPr marL="1371600" lvl="2" indent="-457200" eaLnBrk="1" hangingPunct="1">
              <a:defRPr/>
            </a:pPr>
            <a:r>
              <a:rPr lang="es-ES" smtClean="0"/>
              <a:t>Desintegración de la membrana nuclear</a:t>
            </a:r>
          </a:p>
          <a:p>
            <a:pPr marL="609600" indent="-609600" eaLnBrk="1" hangingPunct="1">
              <a:buFontTx/>
              <a:buAutoNum type="arabicPeriod"/>
              <a:defRPr/>
            </a:pPr>
            <a:endParaRPr lang="es-ES" smtClean="0"/>
          </a:p>
          <a:p>
            <a:pPr marL="609600" indent="-609600" eaLnBrk="1" hangingPunct="1">
              <a:buFontTx/>
              <a:buAutoNum type="arabicPeriod"/>
              <a:defRPr/>
            </a:pPr>
            <a:r>
              <a:rPr lang="es-ES" smtClean="0"/>
              <a:t>Metafase:</a:t>
            </a:r>
          </a:p>
          <a:p>
            <a:pPr marL="1371600" lvl="2" indent="-457200" eaLnBrk="1" hangingPunct="1">
              <a:defRPr/>
            </a:pPr>
            <a:r>
              <a:rPr lang="es-ES" smtClean="0"/>
              <a:t>Los pares de cromátidas se disponen hacia el centro de la célula formando una fila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7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00113" y="2554288"/>
            <a:ext cx="8229600" cy="4114800"/>
          </a:xfrm>
        </p:spPr>
        <p:txBody>
          <a:bodyPr/>
          <a:lstStyle/>
          <a:p>
            <a:pPr marL="609600" indent="-609600" eaLnBrk="1" hangingPunct="1">
              <a:buFontTx/>
              <a:buNone/>
              <a:defRPr/>
            </a:pPr>
            <a:r>
              <a:rPr lang="es-E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3. Anafase:</a:t>
            </a:r>
          </a:p>
          <a:p>
            <a:pPr marL="990600" lvl="1" indent="-533400" eaLnBrk="1" hangingPunct="1">
              <a:buFontTx/>
              <a:buChar char="•"/>
              <a:defRPr/>
            </a:pPr>
            <a:r>
              <a:rPr lang="es-ES" smtClean="0"/>
              <a:t>Los pares de cromátidas se separan en cromosomas individuales</a:t>
            </a:r>
          </a:p>
          <a:p>
            <a:pPr marL="990600" lvl="1" indent="-533400" eaLnBrk="1" hangingPunct="1">
              <a:buFontTx/>
              <a:buChar char="•"/>
              <a:defRPr/>
            </a:pPr>
            <a:r>
              <a:rPr lang="es-ES" smtClean="0"/>
              <a:t>Los cromosomas separados se mueven en sentido contrario</a:t>
            </a:r>
          </a:p>
          <a:p>
            <a:pPr marL="990600" lvl="1" indent="-533400" eaLnBrk="1" hangingPunct="1">
              <a:buFontTx/>
              <a:buChar char="•"/>
              <a:defRPr/>
            </a:pPr>
            <a:r>
              <a:rPr lang="es-ES" smtClean="0"/>
              <a:t>El mismo número de cromosomas se mueve hacia cada polo de la célula.</a:t>
            </a:r>
          </a:p>
        </p:txBody>
      </p:sp>
      <p:sp>
        <p:nvSpPr>
          <p:cNvPr id="7172" name="Rectangle 4"/>
          <p:cNvSpPr>
            <a:spLocks noChangeArrowheads="1"/>
          </p:cNvSpPr>
          <p:nvPr/>
        </p:nvSpPr>
        <p:spPr bwMode="auto">
          <a:xfrm>
            <a:off x="673100" y="1889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s-E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Fases de la Mitosis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1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  <a:defRPr/>
            </a:pPr>
            <a:r>
              <a:rPr lang="es-ES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4. Telofase:</a:t>
            </a:r>
          </a:p>
          <a:p>
            <a:pPr lvl="2" eaLnBrk="1" hangingPunct="1">
              <a:defRPr/>
            </a:pPr>
            <a:r>
              <a:rPr lang="es-ES" smtClean="0"/>
              <a:t>Se forma una membrana nuclear alrededor de cada masa de cromatina</a:t>
            </a:r>
          </a:p>
          <a:p>
            <a:pPr lvl="2" eaLnBrk="1" hangingPunct="1">
              <a:defRPr/>
            </a:pPr>
            <a:endParaRPr lang="es-ES" smtClean="0"/>
          </a:p>
          <a:p>
            <a:pPr lvl="2" eaLnBrk="1" hangingPunct="1">
              <a:defRPr/>
            </a:pPr>
            <a:endParaRPr lang="es-ES" smtClean="0"/>
          </a:p>
          <a:p>
            <a:pPr lvl="1" eaLnBrk="1" hangingPunct="1">
              <a:defRPr/>
            </a:pPr>
            <a:r>
              <a:rPr lang="es-ES" b="1" smtClean="0">
                <a:effectLst/>
              </a:rPr>
              <a:t>Citocinesis: Es la división del citoplasma</a:t>
            </a:r>
          </a:p>
        </p:txBody>
      </p:sp>
      <p:sp>
        <p:nvSpPr>
          <p:cNvPr id="8196" name="Rectangle 4"/>
          <p:cNvSpPr>
            <a:spLocks noChangeArrowheads="1"/>
          </p:cNvSpPr>
          <p:nvPr/>
        </p:nvSpPr>
        <p:spPr bwMode="auto">
          <a:xfrm>
            <a:off x="673100" y="188913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s-ES" sz="44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Fases de la Mitosis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95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50825" y="1206500"/>
            <a:ext cx="8713788" cy="463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39" name="Text Box 5"/>
          <p:cNvSpPr txBox="1">
            <a:spLocks noChangeArrowheads="1"/>
          </p:cNvSpPr>
          <p:nvPr/>
        </p:nvSpPr>
        <p:spPr bwMode="auto">
          <a:xfrm>
            <a:off x="735013" y="508000"/>
            <a:ext cx="35925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C" sz="2800" b="1">
                <a:solidFill>
                  <a:srgbClr val="000000"/>
                </a:solidFill>
              </a:rPr>
              <a:t>CARACTERISTICAS</a:t>
            </a:r>
            <a:endParaRPr lang="es-ES" sz="28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965200"/>
            <a:ext cx="8229600" cy="13843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z="3600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EL SIGNIFICADO DE LA MITOSIS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63575" y="2503488"/>
            <a:ext cx="8229600" cy="3733800"/>
          </a:xfrm>
        </p:spPr>
        <p:txBody>
          <a:bodyPr/>
          <a:lstStyle/>
          <a:p>
            <a:pPr algn="just" eaLnBrk="1" hangingPunct="1">
              <a:defRPr/>
            </a:pPr>
            <a:r>
              <a:rPr lang="es-ES_tradnl" sz="2800" smtClean="0"/>
              <a:t>Se forman células hijas con el mismo número de cromosomas que tenía la célula madre</a:t>
            </a:r>
          </a:p>
          <a:p>
            <a:pPr algn="just" eaLnBrk="1" hangingPunct="1">
              <a:defRPr/>
            </a:pPr>
            <a:endParaRPr lang="es-ES_tradnl" sz="2800" smtClean="0"/>
          </a:p>
          <a:p>
            <a:pPr algn="just" eaLnBrk="1" hangingPunct="1">
              <a:defRPr/>
            </a:pPr>
            <a:r>
              <a:rPr lang="es-ES_tradnl" sz="2800" smtClean="0"/>
              <a:t>Es una forma de aumentar el número de células, sin cambiar las características de las células</a:t>
            </a:r>
            <a:endParaRPr lang="es-ES_tradnl" smtClean="0"/>
          </a:p>
          <a:p>
            <a:pPr lvl="2" algn="just" eaLnBrk="1" hangingPunct="1">
              <a:defRPr/>
            </a:pPr>
            <a:r>
              <a:rPr lang="es-ES_tradnl" smtClean="0"/>
              <a:t>Importante en organismos unicelulares de reproducción asexual (producción de progenie idéntica a partir de una sola célula madre)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35013" y="2122488"/>
            <a:ext cx="8229600" cy="4114800"/>
          </a:xfrm>
        </p:spPr>
        <p:txBody>
          <a:bodyPr/>
          <a:lstStyle/>
          <a:p>
            <a:pPr eaLnBrk="1" hangingPunct="1">
              <a:defRPr/>
            </a:pPr>
            <a:r>
              <a:rPr lang="es-ES_tradnl" smtClean="0"/>
              <a:t>División celular para la formación de células sexuales o gametos.</a:t>
            </a:r>
          </a:p>
          <a:p>
            <a:pPr lvl="1" eaLnBrk="1" hangingPunct="1">
              <a:defRPr/>
            </a:pPr>
            <a:r>
              <a:rPr lang="es-ES_tradnl" smtClean="0"/>
              <a:t>Hembra: óvulos o huevos</a:t>
            </a:r>
          </a:p>
          <a:p>
            <a:pPr lvl="1" eaLnBrk="1" hangingPunct="1">
              <a:defRPr/>
            </a:pPr>
            <a:r>
              <a:rPr lang="es-ES_tradnl" smtClean="0"/>
              <a:t>Machos: espermatozoides</a:t>
            </a:r>
          </a:p>
          <a:p>
            <a:pPr lvl="2" eaLnBrk="1" hangingPunct="1">
              <a:defRPr/>
            </a:pPr>
            <a:r>
              <a:rPr lang="es-ES_tradnl" smtClean="0"/>
              <a:t>La unión de un óvulo y un espermatozoide se llama </a:t>
            </a:r>
            <a:r>
              <a:rPr lang="es-ES_tradnl" i="1" smtClean="0"/>
              <a:t>fecundación</a:t>
            </a:r>
            <a:r>
              <a:rPr lang="es-ES_tradnl" smtClean="0"/>
              <a:t>, y se formara un </a:t>
            </a:r>
            <a:r>
              <a:rPr lang="es-ES_tradnl" i="1" smtClean="0"/>
              <a:t>cigoto</a:t>
            </a:r>
          </a:p>
          <a:p>
            <a:pPr lvl="1" eaLnBrk="1" hangingPunct="1">
              <a:defRPr/>
            </a:pPr>
            <a:r>
              <a:rPr lang="es-ES_tradnl" smtClean="0"/>
              <a:t>Los gametos no tienen el número diploide de cromosomas y deben formarse por un tipo de división celular diferente de la mitosis</a:t>
            </a:r>
          </a:p>
        </p:txBody>
      </p:sp>
      <p:sp>
        <p:nvSpPr>
          <p:cNvPr id="10244" name="Rectangle 4"/>
          <p:cNvSpPr>
            <a:spLocks noChangeArrowheads="1"/>
          </p:cNvSpPr>
          <p:nvPr/>
        </p:nvSpPr>
        <p:spPr bwMode="auto">
          <a:xfrm>
            <a:off x="609600" y="692150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ctr"/>
          <a:lstStyle/>
          <a:p>
            <a:pPr>
              <a:defRPr/>
            </a:pPr>
            <a:r>
              <a:rPr lang="es-ES" sz="4400" b="1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La Meiosis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4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3600" b="1" smtClean="0"/>
              <a:t>ETAPAS DE LA MEIOSIS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686800" cy="4525963"/>
          </a:xfrm>
        </p:spPr>
        <p:txBody>
          <a:bodyPr/>
          <a:lstStyle/>
          <a:p>
            <a:pPr eaLnBrk="1" hangingPunct="1">
              <a:defRPr/>
            </a:pPr>
            <a:r>
              <a:rPr lang="es-ES_tradnl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Meiosis I:</a:t>
            </a:r>
          </a:p>
          <a:p>
            <a:pPr lvl="3" eaLnBrk="1" hangingPunct="1">
              <a:defRPr/>
            </a:pPr>
            <a:r>
              <a:rPr lang="es-ES_tradnl" smtClean="0"/>
              <a:t>Profase I (entrecruzamiento de cromosomas homólogos)</a:t>
            </a:r>
          </a:p>
          <a:p>
            <a:pPr lvl="3" eaLnBrk="1" hangingPunct="1">
              <a:defRPr/>
            </a:pPr>
            <a:r>
              <a:rPr lang="es-ES_tradnl" smtClean="0"/>
              <a:t>Metafase I</a:t>
            </a:r>
          </a:p>
          <a:p>
            <a:pPr lvl="3" eaLnBrk="1" hangingPunct="1">
              <a:defRPr/>
            </a:pPr>
            <a:r>
              <a:rPr lang="es-ES_tradnl" smtClean="0"/>
              <a:t>Anafase I (no hay separación de cromátidas)</a:t>
            </a:r>
          </a:p>
          <a:p>
            <a:pPr lvl="3" eaLnBrk="1" hangingPunct="1">
              <a:defRPr/>
            </a:pPr>
            <a:r>
              <a:rPr lang="es-ES_tradnl" smtClean="0"/>
              <a:t>Telofase I</a:t>
            </a:r>
          </a:p>
          <a:p>
            <a:pPr eaLnBrk="1" hangingPunct="1">
              <a:defRPr/>
            </a:pPr>
            <a:endParaRPr lang="es-ES_tradnl" smtClean="0"/>
          </a:p>
          <a:p>
            <a:pPr eaLnBrk="1" hangingPunct="1">
              <a:defRPr/>
            </a:pPr>
            <a:r>
              <a:rPr lang="es-ES_tradnl" b="1" smtClean="0">
                <a:solidFill>
                  <a:srgbClr val="0000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Meiosis II</a:t>
            </a:r>
          </a:p>
          <a:p>
            <a:pPr lvl="3" eaLnBrk="1" hangingPunct="1">
              <a:defRPr/>
            </a:pPr>
            <a:r>
              <a:rPr lang="es-ES_tradnl" smtClean="0"/>
              <a:t>Profase II</a:t>
            </a:r>
          </a:p>
          <a:p>
            <a:pPr lvl="3" eaLnBrk="1" hangingPunct="1">
              <a:defRPr/>
            </a:pPr>
            <a:r>
              <a:rPr lang="es-ES_tradnl" smtClean="0"/>
              <a:t>Metafase II</a:t>
            </a:r>
          </a:p>
          <a:p>
            <a:pPr lvl="3" eaLnBrk="1" hangingPunct="1">
              <a:defRPr/>
            </a:pPr>
            <a:r>
              <a:rPr lang="es-ES_tradnl" smtClean="0"/>
              <a:t>Anafase II (separación de cromátidas hacia polos opuestos)</a:t>
            </a:r>
          </a:p>
          <a:p>
            <a:pPr lvl="3" eaLnBrk="1" hangingPunct="1">
              <a:defRPr/>
            </a:pPr>
            <a:r>
              <a:rPr lang="es-ES_tradnl" smtClean="0"/>
              <a:t>Telofase II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5738" y="1604963"/>
            <a:ext cx="8772525" cy="3648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735013" y="508000"/>
            <a:ext cx="3592512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s-EC" sz="2800" b="1">
                <a:solidFill>
                  <a:srgbClr val="000000"/>
                </a:solidFill>
              </a:rPr>
              <a:t>CARACTERISTICAS</a:t>
            </a:r>
            <a:endParaRPr lang="es-ES" sz="2800" b="1">
              <a:solidFill>
                <a:srgbClr val="0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22363" y="28575"/>
            <a:ext cx="6592887" cy="681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s-ES_tradnl" sz="2800" b="1" smtClean="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COMPARACIÓN ENTRE MITOSIS Y MEIOSIS</a:t>
            </a:r>
          </a:p>
        </p:txBody>
      </p:sp>
      <p:graphicFrame>
        <p:nvGraphicFramePr>
          <p:cNvPr id="12293" name="Object 5"/>
          <p:cNvGraphicFramePr>
            <a:graphicFrameLocks noChangeAspect="1"/>
          </p:cNvGraphicFramePr>
          <p:nvPr>
            <p:ph type="tbl" idx="1"/>
          </p:nvPr>
        </p:nvGraphicFramePr>
        <p:xfrm>
          <a:off x="179388" y="1557338"/>
          <a:ext cx="8607425" cy="4895850"/>
        </p:xfrm>
        <a:graphic>
          <a:graphicData uri="http://schemas.openxmlformats.org/presentationml/2006/ole">
            <p:oleObj spid="_x0000_s1026" name="Documento" r:id="rId4" imgW="8213040" imgH="8360640" progId="Word.Document.8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2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>
              <a:defRPr/>
            </a:pPr>
            <a:r>
              <a:rPr lang="es-ES_tradnl" sz="6000" dirty="0" smtClean="0"/>
              <a:t>Lección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idx="1"/>
          </p:nvPr>
        </p:nvSpPr>
        <p:spPr>
          <a:solidFill>
            <a:schemeClr val="bg2"/>
          </a:solidFill>
        </p:spPr>
        <p:txBody>
          <a:bodyPr/>
          <a:lstStyle/>
          <a:p>
            <a:pPr eaLnBrk="1" hangingPunct="1">
              <a:defRPr/>
            </a:pPr>
            <a:r>
              <a:rPr lang="es-ES_trad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 es </a:t>
            </a:r>
            <a:r>
              <a:rPr lang="es-ES_tradnl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interfase</a:t>
            </a:r>
            <a:r>
              <a:rPr lang="es-ES_trad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?</a:t>
            </a:r>
          </a:p>
          <a:p>
            <a:pPr eaLnBrk="1" hangingPunct="1">
              <a:defRPr/>
            </a:pPr>
            <a:r>
              <a:rPr lang="es-ES_tradnl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Mencione 5 diferencias entre mitosis y meiosis.</a:t>
            </a:r>
          </a:p>
          <a:p>
            <a:pPr eaLnBrk="1" hangingPunct="1">
              <a:defRPr/>
            </a:pPr>
            <a:endParaRPr lang="es-ES_tradnl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 animBg="1"/>
    </p:bldLst>
  </p:timing>
</p:sld>
</file>

<file path=ppt/theme/theme1.xml><?xml version="1.0" encoding="utf-8"?>
<a:theme xmlns:a="http://schemas.openxmlformats.org/drawingml/2006/main" name="Océano">
  <a:themeElements>
    <a:clrScheme name="Océano 1">
      <a:dk1>
        <a:srgbClr val="010199"/>
      </a:dk1>
      <a:lt1>
        <a:srgbClr val="FFFFFF"/>
      </a:lt1>
      <a:dk2>
        <a:srgbClr val="000099"/>
      </a:dk2>
      <a:lt2>
        <a:srgbClr val="FFFFFF"/>
      </a:lt2>
      <a:accent1>
        <a:srgbClr val="33CCCC"/>
      </a:accent1>
      <a:accent2>
        <a:srgbClr val="00C600"/>
      </a:accent2>
      <a:accent3>
        <a:srgbClr val="AAAACA"/>
      </a:accent3>
      <a:accent4>
        <a:srgbClr val="DADADA"/>
      </a:accent4>
      <a:accent5>
        <a:srgbClr val="ADE2E2"/>
      </a:accent5>
      <a:accent6>
        <a:srgbClr val="00B300"/>
      </a:accent6>
      <a:hlink>
        <a:srgbClr val="FFCC00"/>
      </a:hlink>
      <a:folHlink>
        <a:srgbClr val="6699FF"/>
      </a:folHlink>
    </a:clrScheme>
    <a:fontScheme name="Océano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Océano 1">
        <a:dk1>
          <a:srgbClr val="010199"/>
        </a:dk1>
        <a:lt1>
          <a:srgbClr val="FFFFFF"/>
        </a:lt1>
        <a:dk2>
          <a:srgbClr val="000099"/>
        </a:dk2>
        <a:lt2>
          <a:srgbClr val="FFFFFF"/>
        </a:lt2>
        <a:accent1>
          <a:srgbClr val="33CCCC"/>
        </a:accent1>
        <a:accent2>
          <a:srgbClr val="00C600"/>
        </a:accent2>
        <a:accent3>
          <a:srgbClr val="AAAACA"/>
        </a:accent3>
        <a:accent4>
          <a:srgbClr val="DADADA"/>
        </a:accent4>
        <a:accent5>
          <a:srgbClr val="ADE2E2"/>
        </a:accent5>
        <a:accent6>
          <a:srgbClr val="00B300"/>
        </a:accent6>
        <a:hlink>
          <a:srgbClr val="FFCC00"/>
        </a:hlink>
        <a:folHlink>
          <a:srgbClr val="66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éano 2">
        <a:dk1>
          <a:srgbClr val="000066"/>
        </a:dk1>
        <a:lt1>
          <a:srgbClr val="FFFFFF"/>
        </a:lt1>
        <a:dk2>
          <a:srgbClr val="5D93FF"/>
        </a:dk2>
        <a:lt2>
          <a:srgbClr val="FFFFFF"/>
        </a:lt2>
        <a:accent1>
          <a:srgbClr val="6666FF"/>
        </a:accent1>
        <a:accent2>
          <a:srgbClr val="9999FF"/>
        </a:accent2>
        <a:accent3>
          <a:srgbClr val="B6C8FF"/>
        </a:accent3>
        <a:accent4>
          <a:srgbClr val="DADADA"/>
        </a:accent4>
        <a:accent5>
          <a:srgbClr val="B8B8FF"/>
        </a:accent5>
        <a:accent6>
          <a:srgbClr val="8A8AE7"/>
        </a:accent6>
        <a:hlink>
          <a:srgbClr val="FF33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éano 3">
        <a:dk1>
          <a:srgbClr val="000000"/>
        </a:dk1>
        <a:lt1>
          <a:srgbClr val="FFFFFF"/>
        </a:lt1>
        <a:dk2>
          <a:srgbClr val="572E88"/>
        </a:dk2>
        <a:lt2>
          <a:srgbClr val="FFFFFF"/>
        </a:lt2>
        <a:accent1>
          <a:srgbClr val="FF6600"/>
        </a:accent1>
        <a:accent2>
          <a:srgbClr val="FFCC00"/>
        </a:accent2>
        <a:accent3>
          <a:srgbClr val="B4ADC3"/>
        </a:accent3>
        <a:accent4>
          <a:srgbClr val="DADADA"/>
        </a:accent4>
        <a:accent5>
          <a:srgbClr val="FFB8AA"/>
        </a:accent5>
        <a:accent6>
          <a:srgbClr val="E7B900"/>
        </a:accent6>
        <a:hlink>
          <a:srgbClr val="33CCCC"/>
        </a:hlink>
        <a:folHlink>
          <a:srgbClr val="36CC64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éano 4">
        <a:dk1>
          <a:srgbClr val="003366"/>
        </a:dk1>
        <a:lt1>
          <a:srgbClr val="FFFFFF"/>
        </a:lt1>
        <a:dk2>
          <a:srgbClr val="666699"/>
        </a:dk2>
        <a:lt2>
          <a:srgbClr val="FFFFFF"/>
        </a:lt2>
        <a:accent1>
          <a:srgbClr val="9966FF"/>
        </a:accent1>
        <a:accent2>
          <a:srgbClr val="00CC66"/>
        </a:accent2>
        <a:accent3>
          <a:srgbClr val="B8B8CA"/>
        </a:accent3>
        <a:accent4>
          <a:srgbClr val="DADADA"/>
        </a:accent4>
        <a:accent5>
          <a:srgbClr val="CAB8FF"/>
        </a:accent5>
        <a:accent6>
          <a:srgbClr val="00B95C"/>
        </a:accent6>
        <a:hlink>
          <a:srgbClr val="65C8FF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éano 5">
        <a:dk1>
          <a:srgbClr val="000000"/>
        </a:dk1>
        <a:lt1>
          <a:srgbClr val="FFFFFF"/>
        </a:lt1>
        <a:dk2>
          <a:srgbClr val="336600"/>
        </a:dk2>
        <a:lt2>
          <a:srgbClr val="FFFFFF"/>
        </a:lt2>
        <a:accent1>
          <a:srgbClr val="B7C533"/>
        </a:accent1>
        <a:accent2>
          <a:srgbClr val="CCCCFF"/>
        </a:accent2>
        <a:accent3>
          <a:srgbClr val="ADB8AA"/>
        </a:accent3>
        <a:accent4>
          <a:srgbClr val="DADADA"/>
        </a:accent4>
        <a:accent5>
          <a:srgbClr val="D8DFAD"/>
        </a:accent5>
        <a:accent6>
          <a:srgbClr val="B9B9E7"/>
        </a:accent6>
        <a:hlink>
          <a:srgbClr val="FFFFCC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éano 6">
        <a:dk1>
          <a:srgbClr val="000000"/>
        </a:dk1>
        <a:lt1>
          <a:srgbClr val="FFFFFF"/>
        </a:lt1>
        <a:dk2>
          <a:srgbClr val="006B80"/>
        </a:dk2>
        <a:lt2>
          <a:srgbClr val="C1CB75"/>
        </a:lt2>
        <a:accent1>
          <a:srgbClr val="6F8406"/>
        </a:accent1>
        <a:accent2>
          <a:srgbClr val="D9E288"/>
        </a:accent2>
        <a:accent3>
          <a:srgbClr val="AABAC0"/>
        </a:accent3>
        <a:accent4>
          <a:srgbClr val="DADADA"/>
        </a:accent4>
        <a:accent5>
          <a:srgbClr val="BBC2AA"/>
        </a:accent5>
        <a:accent6>
          <a:srgbClr val="C4CD7B"/>
        </a:accent6>
        <a:hlink>
          <a:srgbClr val="00CC00"/>
        </a:hlink>
        <a:folHlink>
          <a:srgbClr val="C0FF7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éano 7">
        <a:dk1>
          <a:srgbClr val="5F5F5F"/>
        </a:dk1>
        <a:lt1>
          <a:srgbClr val="FFFFFF"/>
        </a:lt1>
        <a:dk2>
          <a:srgbClr val="FF6600"/>
        </a:dk2>
        <a:lt2>
          <a:srgbClr val="FFFFFF"/>
        </a:lt2>
        <a:accent1>
          <a:srgbClr val="CC6600"/>
        </a:accent1>
        <a:accent2>
          <a:srgbClr val="FF6600"/>
        </a:accent2>
        <a:accent3>
          <a:srgbClr val="FFB8AA"/>
        </a:accent3>
        <a:accent4>
          <a:srgbClr val="DADADA"/>
        </a:accent4>
        <a:accent5>
          <a:srgbClr val="E2B8AA"/>
        </a:accent5>
        <a:accent6>
          <a:srgbClr val="E75C00"/>
        </a:accent6>
        <a:hlink>
          <a:srgbClr val="FFFF99"/>
        </a:hlink>
        <a:folHlink>
          <a:srgbClr val="FFCC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céano 8">
        <a:dk1>
          <a:srgbClr val="000000"/>
        </a:dk1>
        <a:lt1>
          <a:srgbClr val="FFFFFF"/>
        </a:lt1>
        <a:dk2>
          <a:srgbClr val="FFBA2F"/>
        </a:dk2>
        <a:lt2>
          <a:srgbClr val="A50021"/>
        </a:lt2>
        <a:accent1>
          <a:srgbClr val="FF6600"/>
        </a:accent1>
        <a:accent2>
          <a:srgbClr val="CC6600"/>
        </a:accent2>
        <a:accent3>
          <a:srgbClr val="FFD9AD"/>
        </a:accent3>
        <a:accent4>
          <a:srgbClr val="DADADA"/>
        </a:accent4>
        <a:accent5>
          <a:srgbClr val="FFB8AA"/>
        </a:accent5>
        <a:accent6>
          <a:srgbClr val="B95C00"/>
        </a:accent6>
        <a:hlink>
          <a:srgbClr val="663300"/>
        </a:hlink>
        <a:folHlink>
          <a:srgbClr val="CC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Ocean</Template>
  <TotalTime>426</TotalTime>
  <Words>510</Words>
  <Application>Microsoft PowerPoint</Application>
  <PresentationFormat>Presentación en pantalla (4:3)</PresentationFormat>
  <Paragraphs>90</Paragraphs>
  <Slides>18</Slides>
  <Notes>18</Notes>
  <HiddenSlides>0</HiddenSlides>
  <MMClips>0</MMClips>
  <ScaleCrop>false</ScaleCrop>
  <HeadingPairs>
    <vt:vector size="8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25" baseType="lpstr">
      <vt:lpstr>Tahoma</vt:lpstr>
      <vt:lpstr>Arial</vt:lpstr>
      <vt:lpstr>Wingdings</vt:lpstr>
      <vt:lpstr>Calibri</vt:lpstr>
      <vt:lpstr>MS Reference Sans Serif</vt:lpstr>
      <vt:lpstr>Océano</vt:lpstr>
      <vt:lpstr>Documento de Microsoft Word</vt:lpstr>
      <vt:lpstr>LA REPRODUCCIÓN CELULAR</vt:lpstr>
      <vt:lpstr>Objetivos:</vt:lpstr>
      <vt:lpstr>DIVISIÓN CELULAR POR MITOSIS</vt:lpstr>
      <vt:lpstr>Clasificación de cromosomas basada en la posición del centrómero                                        </vt:lpstr>
      <vt:lpstr>Cariotipo: Conjunto de características que permiten reconocer la dotación cromosómica de una célula. Es propio de cada especie y se identifica por el número de cromosomas y por el tamaño y forma de éstos. </vt:lpstr>
      <vt:lpstr>Diapositiva 6</vt:lpstr>
      <vt:lpstr>La Interfase</vt:lpstr>
      <vt:lpstr>Fases de la Mitosis</vt:lpstr>
      <vt:lpstr>Diapositiva 9</vt:lpstr>
      <vt:lpstr>Diapositiva 10</vt:lpstr>
      <vt:lpstr>Diapositiva 11</vt:lpstr>
      <vt:lpstr>EL SIGNIFICADO DE LA MITOSIS</vt:lpstr>
      <vt:lpstr>Diapositiva 13</vt:lpstr>
      <vt:lpstr>ETAPAS DE LA MEIOSIS</vt:lpstr>
      <vt:lpstr>Diapositiva 15</vt:lpstr>
      <vt:lpstr>Diapositiva 16</vt:lpstr>
      <vt:lpstr>COMPARACIÓN ENTRE MITOSIS Y MEIOSIS</vt:lpstr>
      <vt:lpstr>Lección</vt:lpstr>
    </vt:vector>
  </TitlesOfParts>
  <Company>Finca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REPRODUCCIÓN CELULAR</dc:title>
  <dc:creator>Adminitrador</dc:creator>
  <cp:lastModifiedBy>Administrador</cp:lastModifiedBy>
  <cp:revision>14</cp:revision>
  <dcterms:created xsi:type="dcterms:W3CDTF">2005-12-21T02:10:21Z</dcterms:created>
  <dcterms:modified xsi:type="dcterms:W3CDTF">2009-07-20T16:54:50Z</dcterms:modified>
</cp:coreProperties>
</file>