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8" r:id="rId2"/>
    <p:sldId id="481" r:id="rId3"/>
    <p:sldId id="482" r:id="rId4"/>
    <p:sldId id="485" r:id="rId5"/>
    <p:sldId id="486" r:id="rId6"/>
    <p:sldId id="487" r:id="rId7"/>
    <p:sldId id="488" r:id="rId8"/>
    <p:sldId id="257" r:id="rId9"/>
  </p:sldIdLst>
  <p:sldSz cx="12192000" cy="6858000"/>
  <p:notesSz cx="6858000" cy="9144000"/>
  <p:defaultTextStyle>
    <a:defPPr>
      <a:defRPr lang="es-ES"/>
    </a:defPPr>
    <a:lvl1pPr marL="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54864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A48"/>
    <a:srgbClr val="001A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/>
    <p:restoredTop sz="94470"/>
  </p:normalViewPr>
  <p:slideViewPr>
    <p:cSldViewPr snapToGrid="0" snapToObjects="1">
      <p:cViewPr varScale="1">
        <p:scale>
          <a:sx n="69" d="100"/>
          <a:sy n="69" d="100"/>
        </p:scale>
        <p:origin x="4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3F63E-FCCC-4B19-84E8-12D014716E1F}" type="datetimeFigureOut">
              <a:rPr lang="es-EC" smtClean="0"/>
              <a:t>18/3/2025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6C2FB-EB8A-4014-8A15-4E80EE1C536B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8692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9A6A7B-568E-4F85-9EFE-7553719E933D}" type="slidenum">
              <a:rPr kumimoji="0" lang="es-EC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C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3403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6C2FB-EB8A-4014-8A15-4E80EE1C536B}" type="slidenum">
              <a:rPr lang="es-EC" smtClean="0"/>
              <a:t>3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41815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89EF1-2003-35C5-B02A-9EBEFE074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3F6FF66-1947-2859-EBD2-A8829BCAFB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9A576D6-5457-2498-62AD-3C27ABC95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68B3DEF-098B-24F3-FE4A-FD1F9503E6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6C2FB-EB8A-4014-8A15-4E80EE1C536B}" type="slidenum">
              <a:rPr lang="es-EC" smtClean="0"/>
              <a:t>4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63511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0FAEF-D496-191A-0FD1-206D6A823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027D83A-03F4-BDA9-BF31-7A6A1828AF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2802681-F61E-9E2F-2224-C1701A940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02D759-C29D-3EC2-2A6A-27D219C1ED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6C2FB-EB8A-4014-8A15-4E80EE1C536B}" type="slidenum">
              <a:rPr lang="es-EC" smtClean="0"/>
              <a:t>5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90540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EE8FB-A51F-A138-9942-88B831D17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B12157E-8A63-2BC3-E1CC-456E77CFC6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B3C0C7C-5681-6816-3AEB-EB53F36659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A196F0-8210-F6AA-2E27-C2811FB8CF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6C2FB-EB8A-4014-8A15-4E80EE1C536B}" type="slidenum">
              <a:rPr lang="es-EC" smtClean="0"/>
              <a:t>6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64460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EE8FB-A51F-A138-9942-88B831D17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B12157E-8A63-2BC3-E1CC-456E77CFC6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B3C0C7C-5681-6816-3AEB-EB53F36659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A196F0-8210-F6AA-2E27-C2811FB8CF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6C2FB-EB8A-4014-8A15-4E80EE1C536B}" type="slidenum">
              <a:rPr lang="es-EC" smtClean="0"/>
              <a:t>7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88710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067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8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4"/>
            <a:ext cx="27432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2" y="274644"/>
            <a:ext cx="80264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060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435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4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35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69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0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3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1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0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4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07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6706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2" y="1600201"/>
            <a:ext cx="53848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84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8" cy="639763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35" indent="0">
              <a:buNone/>
              <a:defRPr sz="2400" b="1"/>
            </a:lvl2pPr>
            <a:lvl3pPr marL="1097269" indent="0">
              <a:buNone/>
              <a:defRPr sz="2160" b="1"/>
            </a:lvl3pPr>
            <a:lvl4pPr marL="1645904" indent="0">
              <a:buNone/>
              <a:defRPr sz="1920" b="1"/>
            </a:lvl4pPr>
            <a:lvl5pPr marL="2194538" indent="0">
              <a:buNone/>
              <a:defRPr sz="1920" b="1"/>
            </a:lvl5pPr>
            <a:lvl6pPr marL="2743174" indent="0">
              <a:buNone/>
              <a:defRPr sz="1920" b="1"/>
            </a:lvl6pPr>
            <a:lvl7pPr marL="3291808" indent="0">
              <a:buNone/>
              <a:defRPr sz="1920" b="1"/>
            </a:lvl7pPr>
            <a:lvl8pPr marL="3840442" indent="0">
              <a:buNone/>
              <a:defRPr sz="1920" b="1"/>
            </a:lvl8pPr>
            <a:lvl9pPr marL="4389076" indent="0">
              <a:buNone/>
              <a:defRPr sz="192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8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35" indent="0">
              <a:buNone/>
              <a:defRPr sz="2400" b="1"/>
            </a:lvl2pPr>
            <a:lvl3pPr marL="1097269" indent="0">
              <a:buNone/>
              <a:defRPr sz="2160" b="1"/>
            </a:lvl3pPr>
            <a:lvl4pPr marL="1645904" indent="0">
              <a:buNone/>
              <a:defRPr sz="1920" b="1"/>
            </a:lvl4pPr>
            <a:lvl5pPr marL="2194538" indent="0">
              <a:buNone/>
              <a:defRPr sz="1920" b="1"/>
            </a:lvl5pPr>
            <a:lvl6pPr marL="2743174" indent="0">
              <a:buNone/>
              <a:defRPr sz="1920" b="1"/>
            </a:lvl6pPr>
            <a:lvl7pPr marL="3291808" indent="0">
              <a:buNone/>
              <a:defRPr sz="1920" b="1"/>
            </a:lvl7pPr>
            <a:lvl8pPr marL="3840442" indent="0">
              <a:buNone/>
              <a:defRPr sz="1920" b="1"/>
            </a:lvl8pPr>
            <a:lvl9pPr marL="4389076" indent="0">
              <a:buNone/>
              <a:defRPr sz="192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69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34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02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80"/>
            </a:lvl1pPr>
            <a:lvl2pPr marL="548635" indent="0">
              <a:buNone/>
              <a:defRPr sz="1440"/>
            </a:lvl2pPr>
            <a:lvl3pPr marL="1097269" indent="0">
              <a:buNone/>
              <a:defRPr sz="1200"/>
            </a:lvl3pPr>
            <a:lvl4pPr marL="1645904" indent="0">
              <a:buNone/>
              <a:defRPr sz="1080"/>
            </a:lvl4pPr>
            <a:lvl5pPr marL="2194538" indent="0">
              <a:buNone/>
              <a:defRPr sz="1080"/>
            </a:lvl5pPr>
            <a:lvl6pPr marL="2743174" indent="0">
              <a:buNone/>
              <a:defRPr sz="1080"/>
            </a:lvl6pPr>
            <a:lvl7pPr marL="3291808" indent="0">
              <a:buNone/>
              <a:defRPr sz="1080"/>
            </a:lvl7pPr>
            <a:lvl8pPr marL="3840442" indent="0">
              <a:buNone/>
              <a:defRPr sz="1080"/>
            </a:lvl8pPr>
            <a:lvl9pPr marL="4389076" indent="0">
              <a:buNone/>
              <a:defRPr sz="108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43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840"/>
            </a:lvl1pPr>
            <a:lvl2pPr marL="548635" indent="0">
              <a:buNone/>
              <a:defRPr sz="3360"/>
            </a:lvl2pPr>
            <a:lvl3pPr marL="1097269" indent="0">
              <a:buNone/>
              <a:defRPr sz="2880"/>
            </a:lvl3pPr>
            <a:lvl4pPr marL="1645904" indent="0">
              <a:buNone/>
              <a:defRPr sz="2400"/>
            </a:lvl4pPr>
            <a:lvl5pPr marL="2194538" indent="0">
              <a:buNone/>
              <a:defRPr sz="2400"/>
            </a:lvl5pPr>
            <a:lvl6pPr marL="2743174" indent="0">
              <a:buNone/>
              <a:defRPr sz="2400"/>
            </a:lvl6pPr>
            <a:lvl7pPr marL="3291808" indent="0">
              <a:buNone/>
              <a:defRPr sz="2400"/>
            </a:lvl7pPr>
            <a:lvl8pPr marL="3840442" indent="0">
              <a:buNone/>
              <a:defRPr sz="2400"/>
            </a:lvl8pPr>
            <a:lvl9pPr marL="4389076" indent="0">
              <a:buNone/>
              <a:defRPr sz="24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7" y="5367343"/>
            <a:ext cx="7315200" cy="804863"/>
          </a:xfrm>
        </p:spPr>
        <p:txBody>
          <a:bodyPr/>
          <a:lstStyle>
            <a:lvl1pPr marL="0" indent="0">
              <a:buNone/>
              <a:defRPr sz="1680"/>
            </a:lvl1pPr>
            <a:lvl2pPr marL="548635" indent="0">
              <a:buNone/>
              <a:defRPr sz="1440"/>
            </a:lvl2pPr>
            <a:lvl3pPr marL="1097269" indent="0">
              <a:buNone/>
              <a:defRPr sz="1200"/>
            </a:lvl3pPr>
            <a:lvl4pPr marL="1645904" indent="0">
              <a:buNone/>
              <a:defRPr sz="1080"/>
            </a:lvl4pPr>
            <a:lvl5pPr marL="2194538" indent="0">
              <a:buNone/>
              <a:defRPr sz="1080"/>
            </a:lvl5pPr>
            <a:lvl6pPr marL="2743174" indent="0">
              <a:buNone/>
              <a:defRPr sz="1080"/>
            </a:lvl6pPr>
            <a:lvl7pPr marL="3291808" indent="0">
              <a:buNone/>
              <a:defRPr sz="1080"/>
            </a:lvl7pPr>
            <a:lvl8pPr marL="3840442" indent="0">
              <a:buNone/>
              <a:defRPr sz="1080"/>
            </a:lvl8pPr>
            <a:lvl9pPr marL="4389076" indent="0">
              <a:buNone/>
              <a:defRPr sz="108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816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2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A7745-9FA8-4144-A805-ED549344AD57}" type="datetimeFigureOut">
              <a:rPr lang="es-ES" smtClean="0"/>
              <a:t>18/03/2025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2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E11B-603E-194C-88C3-8E0FC3D9B1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261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48635" rtl="0" eaLnBrk="1" latinLnBrk="0" hangingPunct="1"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75" indent="-411475" algn="l" defTabSz="548635" rtl="0" eaLnBrk="1" latinLnBrk="0" hangingPunct="1">
        <a:spcBef>
          <a:spcPct val="20000"/>
        </a:spcBef>
        <a:buFont typeface="Arial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32" indent="-342896" algn="l" defTabSz="548635" rtl="0" eaLnBrk="1" latinLnBrk="0" hangingPunct="1">
        <a:spcBef>
          <a:spcPct val="20000"/>
        </a:spcBef>
        <a:buFont typeface="Arial"/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586" indent="-274316" algn="l" defTabSz="548635" rtl="0" eaLnBrk="1" latinLnBrk="0" hangingPunct="1">
        <a:spcBef>
          <a:spcPct val="20000"/>
        </a:spcBef>
        <a:buFont typeface="Arial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21" indent="-274316" algn="l" defTabSz="548635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55" indent="-274316" algn="l" defTabSz="548635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490" indent="-274316" algn="l" defTabSz="548635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24" indent="-274316" algn="l" defTabSz="548635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9" indent="-274316" algn="l" defTabSz="548635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393" indent="-274316" algn="l" defTabSz="548635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35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69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04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38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174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08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42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076" algn="l" defTabSz="548635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emf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Piezas de rompecabezas con objetivo y flecha">
            <a:extLst>
              <a:ext uri="{FF2B5EF4-FFF2-40B4-BE49-F238E27FC236}">
                <a16:creationId xmlns:a16="http://schemas.microsoft.com/office/drawing/2014/main" id="{67187208-7958-4A5A-9112-C84480E11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511" y="755794"/>
            <a:ext cx="5583423" cy="558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8">
            <a:extLst>
              <a:ext uri="{FF2B5EF4-FFF2-40B4-BE49-F238E27FC236}">
                <a16:creationId xmlns:a16="http://schemas.microsoft.com/office/drawing/2014/main" id="{942B547D-C1E6-4AA2-8353-024B7FA8DBFC}"/>
              </a:ext>
            </a:extLst>
          </p:cNvPr>
          <p:cNvGrpSpPr/>
          <p:nvPr/>
        </p:nvGrpSpPr>
        <p:grpSpPr>
          <a:xfrm rot="-2292491">
            <a:off x="7657666" y="2530156"/>
            <a:ext cx="708325" cy="5183345"/>
            <a:chOff x="0" y="0"/>
            <a:chExt cx="279832" cy="1773784"/>
          </a:xfrm>
        </p:grpSpPr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7293053C-50A2-45E0-B91C-0E4FE2A28522}"/>
                </a:ext>
              </a:extLst>
            </p:cNvPr>
            <p:cNvSpPr/>
            <p:nvPr/>
          </p:nvSpPr>
          <p:spPr>
            <a:xfrm>
              <a:off x="0" y="0"/>
              <a:ext cx="279832" cy="1773784"/>
            </a:xfrm>
            <a:custGeom>
              <a:avLst/>
              <a:gdLst/>
              <a:ahLst/>
              <a:cxnLst/>
              <a:rect l="l" t="t" r="r" b="b"/>
              <a:pathLst>
                <a:path w="279832" h="1773784">
                  <a:moveTo>
                    <a:pt x="0" y="0"/>
                  </a:moveTo>
                  <a:lnTo>
                    <a:pt x="279832" y="0"/>
                  </a:lnTo>
                  <a:lnTo>
                    <a:pt x="279832" y="1773784"/>
                  </a:lnTo>
                  <a:lnTo>
                    <a:pt x="0" y="1773784"/>
                  </a:lnTo>
                  <a:close/>
                </a:path>
              </a:pathLst>
            </a:custGeom>
            <a:solidFill>
              <a:srgbClr val="060644"/>
            </a:solidFill>
          </p:spPr>
          <p:txBody>
            <a:bodyPr/>
            <a:lstStyle/>
            <a:p>
              <a:pPr defTabSz="609630"/>
              <a:endParaRPr lang="es-EC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9851D5F3-1B35-49FD-9D9F-F26671871365}"/>
                </a:ext>
              </a:extLst>
            </p:cNvPr>
            <p:cNvSpPr txBox="1"/>
            <p:nvPr/>
          </p:nvSpPr>
          <p:spPr>
            <a:xfrm>
              <a:off x="0" y="-66675"/>
              <a:ext cx="279832" cy="184045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8" name="Group 14">
            <a:extLst>
              <a:ext uri="{FF2B5EF4-FFF2-40B4-BE49-F238E27FC236}">
                <a16:creationId xmlns:a16="http://schemas.microsoft.com/office/drawing/2014/main" id="{280193B2-C218-4783-A09B-03ABCB736DD9}"/>
              </a:ext>
            </a:extLst>
          </p:cNvPr>
          <p:cNvGrpSpPr/>
          <p:nvPr/>
        </p:nvGrpSpPr>
        <p:grpSpPr>
          <a:xfrm rot="6802682">
            <a:off x="6580647" y="6846472"/>
            <a:ext cx="2558444" cy="1061739"/>
            <a:chOff x="65454" y="-641425"/>
            <a:chExt cx="2454669" cy="1018674"/>
          </a:xfrm>
        </p:grpSpPr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68A141E-0289-4079-818A-69D88078C7D3}"/>
                </a:ext>
              </a:extLst>
            </p:cNvPr>
            <p:cNvSpPr/>
            <p:nvPr/>
          </p:nvSpPr>
          <p:spPr>
            <a:xfrm>
              <a:off x="65454" y="-641425"/>
              <a:ext cx="2454669" cy="377249"/>
            </a:xfrm>
            <a:custGeom>
              <a:avLst/>
              <a:gdLst/>
              <a:ahLst/>
              <a:cxnLst/>
              <a:rect l="l" t="t" r="r" b="b"/>
              <a:pathLst>
                <a:path w="2454669" h="377249">
                  <a:moveTo>
                    <a:pt x="203200" y="0"/>
                  </a:moveTo>
                  <a:lnTo>
                    <a:pt x="2454669" y="0"/>
                  </a:lnTo>
                  <a:lnTo>
                    <a:pt x="2251469" y="377249"/>
                  </a:lnTo>
                  <a:lnTo>
                    <a:pt x="0" y="377249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060644"/>
            </a:solidFill>
          </p:spPr>
          <p:txBody>
            <a:bodyPr/>
            <a:lstStyle/>
            <a:p>
              <a:pPr defTabSz="609630"/>
              <a:endParaRPr lang="es-EC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TextBox 16">
              <a:extLst>
                <a:ext uri="{FF2B5EF4-FFF2-40B4-BE49-F238E27FC236}">
                  <a16:creationId xmlns:a16="http://schemas.microsoft.com/office/drawing/2014/main" id="{BB33FD35-DC92-4224-AF4D-A9C62DD5FC91}"/>
                </a:ext>
              </a:extLst>
            </p:cNvPr>
            <p:cNvSpPr txBox="1"/>
            <p:nvPr/>
          </p:nvSpPr>
          <p:spPr>
            <a:xfrm>
              <a:off x="101600" y="-66675"/>
              <a:ext cx="2251469" cy="4439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1" name="Group 17">
            <a:extLst>
              <a:ext uri="{FF2B5EF4-FFF2-40B4-BE49-F238E27FC236}">
                <a16:creationId xmlns:a16="http://schemas.microsoft.com/office/drawing/2014/main" id="{CD3A0D04-09B7-48CD-95F2-9499CB7812FB}"/>
              </a:ext>
            </a:extLst>
          </p:cNvPr>
          <p:cNvGrpSpPr/>
          <p:nvPr/>
        </p:nvGrpSpPr>
        <p:grpSpPr>
          <a:xfrm rot="7091654">
            <a:off x="5519995" y="1002420"/>
            <a:ext cx="2758724" cy="393197"/>
            <a:chOff x="0" y="0"/>
            <a:chExt cx="2646825" cy="377249"/>
          </a:xfrm>
        </p:grpSpPr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B4B5DE9-3D91-4284-8464-FE71870C5D76}"/>
                </a:ext>
              </a:extLst>
            </p:cNvPr>
            <p:cNvSpPr/>
            <p:nvPr/>
          </p:nvSpPr>
          <p:spPr>
            <a:xfrm>
              <a:off x="0" y="0"/>
              <a:ext cx="2646825" cy="377249"/>
            </a:xfrm>
            <a:custGeom>
              <a:avLst/>
              <a:gdLst/>
              <a:ahLst/>
              <a:cxnLst/>
              <a:rect l="l" t="t" r="r" b="b"/>
              <a:pathLst>
                <a:path w="2646825" h="377249">
                  <a:moveTo>
                    <a:pt x="203200" y="0"/>
                  </a:moveTo>
                  <a:lnTo>
                    <a:pt x="2646825" y="0"/>
                  </a:lnTo>
                  <a:lnTo>
                    <a:pt x="2443625" y="377249"/>
                  </a:lnTo>
                  <a:lnTo>
                    <a:pt x="0" y="377249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060644"/>
            </a:solidFill>
          </p:spPr>
          <p:txBody>
            <a:bodyPr/>
            <a:lstStyle/>
            <a:p>
              <a:pPr defTabSz="609630"/>
              <a:endParaRPr lang="es-EC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TextBox 19">
              <a:extLst>
                <a:ext uri="{FF2B5EF4-FFF2-40B4-BE49-F238E27FC236}">
                  <a16:creationId xmlns:a16="http://schemas.microsoft.com/office/drawing/2014/main" id="{2C38C539-80C8-48A4-8431-67CF053FABBA}"/>
                </a:ext>
              </a:extLst>
            </p:cNvPr>
            <p:cNvSpPr txBox="1"/>
            <p:nvPr/>
          </p:nvSpPr>
          <p:spPr>
            <a:xfrm>
              <a:off x="101600" y="-66675"/>
              <a:ext cx="2443625" cy="4439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4" name="Group 20">
            <a:extLst>
              <a:ext uri="{FF2B5EF4-FFF2-40B4-BE49-F238E27FC236}">
                <a16:creationId xmlns:a16="http://schemas.microsoft.com/office/drawing/2014/main" id="{741271F8-52EE-4FE2-BD58-997C14EB2BD6}"/>
              </a:ext>
            </a:extLst>
          </p:cNvPr>
          <p:cNvGrpSpPr/>
          <p:nvPr/>
        </p:nvGrpSpPr>
        <p:grpSpPr>
          <a:xfrm rot="1710481">
            <a:off x="7151383" y="-713019"/>
            <a:ext cx="708325" cy="4457700"/>
            <a:chOff x="0" y="0"/>
            <a:chExt cx="279832" cy="1761067"/>
          </a:xfrm>
        </p:grpSpPr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D749966F-D825-444C-9BC2-48EAAAB044C2}"/>
                </a:ext>
              </a:extLst>
            </p:cNvPr>
            <p:cNvSpPr/>
            <p:nvPr/>
          </p:nvSpPr>
          <p:spPr>
            <a:xfrm>
              <a:off x="0" y="0"/>
              <a:ext cx="279832" cy="1761067"/>
            </a:xfrm>
            <a:custGeom>
              <a:avLst/>
              <a:gdLst/>
              <a:ahLst/>
              <a:cxnLst/>
              <a:rect l="l" t="t" r="r" b="b"/>
              <a:pathLst>
                <a:path w="279832" h="1761067">
                  <a:moveTo>
                    <a:pt x="0" y="0"/>
                  </a:moveTo>
                  <a:lnTo>
                    <a:pt x="279832" y="0"/>
                  </a:lnTo>
                  <a:lnTo>
                    <a:pt x="279832" y="1761067"/>
                  </a:lnTo>
                  <a:lnTo>
                    <a:pt x="0" y="1761067"/>
                  </a:lnTo>
                  <a:close/>
                </a:path>
              </a:pathLst>
            </a:custGeom>
            <a:solidFill>
              <a:srgbClr val="060644"/>
            </a:solidFill>
          </p:spPr>
          <p:txBody>
            <a:bodyPr/>
            <a:lstStyle/>
            <a:p>
              <a:pPr defTabSz="609630"/>
              <a:endParaRPr lang="es-EC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TextBox 22">
              <a:extLst>
                <a:ext uri="{FF2B5EF4-FFF2-40B4-BE49-F238E27FC236}">
                  <a16:creationId xmlns:a16="http://schemas.microsoft.com/office/drawing/2014/main" id="{C113CEA5-A726-4CA1-BD3F-A9E145C4D365}"/>
                </a:ext>
              </a:extLst>
            </p:cNvPr>
            <p:cNvSpPr txBox="1"/>
            <p:nvPr/>
          </p:nvSpPr>
          <p:spPr>
            <a:xfrm>
              <a:off x="0" y="-66675"/>
              <a:ext cx="279832" cy="18277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1" name="Group 29">
            <a:extLst>
              <a:ext uri="{FF2B5EF4-FFF2-40B4-BE49-F238E27FC236}">
                <a16:creationId xmlns:a16="http://schemas.microsoft.com/office/drawing/2014/main" id="{E7154B2A-CA37-41FD-9B61-AF9303B7C7BF}"/>
              </a:ext>
            </a:extLst>
          </p:cNvPr>
          <p:cNvGrpSpPr/>
          <p:nvPr/>
        </p:nvGrpSpPr>
        <p:grpSpPr>
          <a:xfrm rot="1744249">
            <a:off x="11853623" y="5151246"/>
            <a:ext cx="676755" cy="2289429"/>
            <a:chOff x="0" y="0"/>
            <a:chExt cx="581718" cy="3842111"/>
          </a:xfrm>
        </p:grpSpPr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1300D135-DB30-42E5-A32C-2C119B6F0077}"/>
                </a:ext>
              </a:extLst>
            </p:cNvPr>
            <p:cNvSpPr/>
            <p:nvPr/>
          </p:nvSpPr>
          <p:spPr>
            <a:xfrm>
              <a:off x="0" y="0"/>
              <a:ext cx="581718" cy="3842111"/>
            </a:xfrm>
            <a:custGeom>
              <a:avLst/>
              <a:gdLst/>
              <a:ahLst/>
              <a:cxnLst/>
              <a:rect l="l" t="t" r="r" b="b"/>
              <a:pathLst>
                <a:path w="581718" h="3842111">
                  <a:moveTo>
                    <a:pt x="0" y="0"/>
                  </a:moveTo>
                  <a:lnTo>
                    <a:pt x="581718" y="0"/>
                  </a:lnTo>
                  <a:lnTo>
                    <a:pt x="581718" y="3842111"/>
                  </a:lnTo>
                  <a:lnTo>
                    <a:pt x="0" y="3842111"/>
                  </a:lnTo>
                  <a:close/>
                </a:path>
              </a:pathLst>
            </a:custGeom>
            <a:solidFill>
              <a:srgbClr val="060644"/>
            </a:solidFill>
          </p:spPr>
          <p:txBody>
            <a:bodyPr/>
            <a:lstStyle/>
            <a:p>
              <a:pPr defTabSz="609630"/>
              <a:endParaRPr lang="es-EC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TextBox 31">
              <a:extLst>
                <a:ext uri="{FF2B5EF4-FFF2-40B4-BE49-F238E27FC236}">
                  <a16:creationId xmlns:a16="http://schemas.microsoft.com/office/drawing/2014/main" id="{0FED8C89-B015-4347-8A6A-A30B934F56F3}"/>
                </a:ext>
              </a:extLst>
            </p:cNvPr>
            <p:cNvSpPr txBox="1"/>
            <p:nvPr/>
          </p:nvSpPr>
          <p:spPr>
            <a:xfrm>
              <a:off x="0" y="-66675"/>
              <a:ext cx="581718" cy="390878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86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" name="Freeform 4"/>
          <p:cNvSpPr/>
          <p:nvPr/>
        </p:nvSpPr>
        <p:spPr>
          <a:xfrm>
            <a:off x="585477" y="5736831"/>
            <a:ext cx="383535" cy="294973"/>
          </a:xfrm>
          <a:custGeom>
            <a:avLst/>
            <a:gdLst/>
            <a:ahLst/>
            <a:cxnLst/>
            <a:rect l="l" t="t" r="r" b="b"/>
            <a:pathLst>
              <a:path w="575303" h="442460">
                <a:moveTo>
                  <a:pt x="0" y="0"/>
                </a:moveTo>
                <a:lnTo>
                  <a:pt x="575303" y="0"/>
                </a:lnTo>
                <a:lnTo>
                  <a:pt x="575303" y="442460"/>
                </a:lnTo>
                <a:lnTo>
                  <a:pt x="0" y="4424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s-EC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226879" y="5677356"/>
            <a:ext cx="354448" cy="354448"/>
          </a:xfrm>
          <a:custGeom>
            <a:avLst/>
            <a:gdLst/>
            <a:ahLst/>
            <a:cxnLst/>
            <a:rect l="l" t="t" r="r" b="b"/>
            <a:pathLst>
              <a:path w="531672" h="531672">
                <a:moveTo>
                  <a:pt x="0" y="0"/>
                </a:moveTo>
                <a:lnTo>
                  <a:pt x="531672" y="0"/>
                </a:lnTo>
                <a:lnTo>
                  <a:pt x="531672" y="531672"/>
                </a:lnTo>
                <a:lnTo>
                  <a:pt x="0" y="5316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s-EC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229762" y="2212766"/>
            <a:ext cx="62495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defTabSz="1097068">
              <a:defRPr sz="3600" b="1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r>
              <a:rPr lang="es-EC" dirty="0"/>
              <a:t>Plan Operativo Anual </a:t>
            </a:r>
            <a:r>
              <a:rPr lang="en-US" dirty="0"/>
              <a:t>2024</a:t>
            </a:r>
            <a:endParaRPr lang="es-EC" dirty="0"/>
          </a:p>
        </p:txBody>
      </p:sp>
      <p:sp>
        <p:nvSpPr>
          <p:cNvPr id="27" name="TextBox 27"/>
          <p:cNvSpPr txBox="1"/>
          <p:nvPr/>
        </p:nvSpPr>
        <p:spPr>
          <a:xfrm>
            <a:off x="1017385" y="5739326"/>
            <a:ext cx="2461355" cy="221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867"/>
              </a:lnSpc>
              <a:spcBef>
                <a:spcPct val="0"/>
              </a:spcBef>
            </a:pPr>
            <a:r>
              <a:rPr lang="en-US" sz="1333" dirty="0">
                <a:solidFill>
                  <a:srgbClr val="000000"/>
                </a:solidFill>
                <a:latin typeface="Poppins Medium"/>
              </a:rPr>
              <a:t>planes@espol.edu.ec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657527" y="5709589"/>
            <a:ext cx="2332715" cy="221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867"/>
              </a:lnSpc>
              <a:spcBef>
                <a:spcPct val="0"/>
              </a:spcBef>
            </a:pPr>
            <a:r>
              <a:rPr lang="en-US" sz="1333" dirty="0">
                <a:solidFill>
                  <a:srgbClr val="000000"/>
                </a:solidFill>
                <a:latin typeface="Poppins Medium"/>
              </a:rPr>
              <a:t>planificacion.espol.edu.ec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EA326C8-D662-899B-9514-876741077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56" y="449546"/>
            <a:ext cx="3816552" cy="71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>
            <a:extLst>
              <a:ext uri="{FF2B5EF4-FFF2-40B4-BE49-F238E27FC236}">
                <a16:creationId xmlns:a16="http://schemas.microsoft.com/office/drawing/2014/main" id="{0B779262-1B12-CABA-4ED5-7C826A6FE5AF}"/>
              </a:ext>
            </a:extLst>
          </p:cNvPr>
          <p:cNvSpPr txBox="1">
            <a:spLocks/>
          </p:cNvSpPr>
          <p:nvPr/>
        </p:nvSpPr>
        <p:spPr>
          <a:xfrm>
            <a:off x="229762" y="4046246"/>
            <a:ext cx="4826000" cy="79727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09630"/>
            <a:r>
              <a:rPr lang="en-EC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Gerencia</a:t>
            </a:r>
            <a:r>
              <a:rPr lang="es-E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  <a:br>
              <a:rPr lang="en-EC" sz="2133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Planificación Estratégica y</a:t>
            </a:r>
          </a:p>
          <a:p>
            <a:pPr algn="l" defTabSz="609630"/>
            <a:r>
              <a:rPr lang="es-E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Institucional</a:t>
            </a:r>
            <a:endParaRPr lang="en-EC" sz="240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CC0A17-4F12-41A4-95AB-3E1E930A1CA6}"/>
              </a:ext>
            </a:extLst>
          </p:cNvPr>
          <p:cNvSpPr txBox="1"/>
          <p:nvPr/>
        </p:nvSpPr>
        <p:spPr>
          <a:xfrm>
            <a:off x="229762" y="2866316"/>
            <a:ext cx="6479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 defTabSz="1097068">
              <a:defRPr sz="3600" b="1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r>
              <a:rPr lang="en-US" dirty="0"/>
              <a:t>Inicial vs. Final</a:t>
            </a:r>
          </a:p>
        </p:txBody>
      </p:sp>
      <p:pic>
        <p:nvPicPr>
          <p:cNvPr id="11" name="Imagen 10" descr="cierre masivo-05.png">
            <a:extLst>
              <a:ext uri="{FF2B5EF4-FFF2-40B4-BE49-F238E27FC236}">
                <a16:creationId xmlns:a16="http://schemas.microsoft.com/office/drawing/2014/main" id="{C18FC379-BCCE-433A-B183-5EED13E2414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92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84-[Convertido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99" y="2438469"/>
            <a:ext cx="381000" cy="384810"/>
          </a:xfrm>
          <a:prstGeom prst="rect">
            <a:avLst/>
          </a:prstGeom>
        </p:spPr>
      </p:pic>
      <p:pic>
        <p:nvPicPr>
          <p:cNvPr id="24" name="Imagen 23" descr="cierre masivo-0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E89F9C42-5ABD-214D-B002-91C7A8F0A045}"/>
              </a:ext>
            </a:extLst>
          </p:cNvPr>
          <p:cNvSpPr txBox="1"/>
          <p:nvPr/>
        </p:nvSpPr>
        <p:spPr>
          <a:xfrm>
            <a:off x="260350" y="13545"/>
            <a:ext cx="110504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068">
              <a:defRPr/>
            </a:pPr>
            <a:r>
              <a:rPr lang="es-ES" sz="2800" b="1" dirty="0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rPr>
              <a:t>POA 2024 Inicial vs. Final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6B81421-A774-44D6-B291-FA53019304FF}"/>
              </a:ext>
            </a:extLst>
          </p:cNvPr>
          <p:cNvSpPr txBox="1"/>
          <p:nvPr/>
        </p:nvSpPr>
        <p:spPr>
          <a:xfrm>
            <a:off x="487750" y="5618381"/>
            <a:ext cx="11365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Nota:</a:t>
            </a:r>
          </a:p>
          <a:p>
            <a:r>
              <a:rPr lang="es-MX" sz="1200" dirty="0"/>
              <a:t>-En el presupuesto no incluye: Personal bajo relación de dependencia (nombramiento y ocasional).</a:t>
            </a:r>
          </a:p>
          <a:p>
            <a:r>
              <a:rPr lang="es-MX" sz="1200" dirty="0"/>
              <a:t>-Los objetivos comunes son contados una sola vez.</a:t>
            </a:r>
            <a:endParaRPr lang="es-EC" sz="1200" dirty="0"/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AA57F02E-0CCE-4712-9EE7-71D9CC3292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528837"/>
              </p:ext>
            </p:extLst>
          </p:nvPr>
        </p:nvGraphicFramePr>
        <p:xfrm>
          <a:off x="584200" y="385764"/>
          <a:ext cx="11117263" cy="5652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5" imgW="10181523" imgH="5363392" progId="Excel.Sheet.12">
                  <p:embed/>
                </p:oleObj>
              </mc:Choice>
              <mc:Fallback>
                <p:oleObj name="Worksheet" r:id="rId5" imgW="10181523" imgH="5363392" progId="Excel.Sheet.12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AA57F02E-0CCE-4712-9EE7-71D9CC329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4200" y="385764"/>
                        <a:ext cx="11117263" cy="56528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1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84-[Convertido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99" y="2438469"/>
            <a:ext cx="381000" cy="384810"/>
          </a:xfrm>
          <a:prstGeom prst="rect">
            <a:avLst/>
          </a:prstGeom>
        </p:spPr>
      </p:pic>
      <p:pic>
        <p:nvPicPr>
          <p:cNvPr id="24" name="Imagen 23" descr="cierre masivo-0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E89F9C42-5ABD-214D-B002-91C7A8F0A045}"/>
              </a:ext>
            </a:extLst>
          </p:cNvPr>
          <p:cNvSpPr txBox="1"/>
          <p:nvPr/>
        </p:nvSpPr>
        <p:spPr>
          <a:xfrm>
            <a:off x="485923" y="105022"/>
            <a:ext cx="11050403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068">
              <a:defRPr/>
            </a:pPr>
            <a:r>
              <a:rPr lang="es-ES" sz="4320" b="1" dirty="0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rPr>
              <a:t>POA 2024 Inicial vs. Final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F7E1946-475D-9853-1181-9BBCCCFA1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5273"/>
              </p:ext>
            </p:extLst>
          </p:nvPr>
        </p:nvGraphicFramePr>
        <p:xfrm>
          <a:off x="601201" y="873278"/>
          <a:ext cx="11331267" cy="5176135"/>
        </p:xfrm>
        <a:graphic>
          <a:graphicData uri="http://schemas.openxmlformats.org/drawingml/2006/table">
            <a:tbl>
              <a:tblPr/>
              <a:tblGrid>
                <a:gridCol w="676555">
                  <a:extLst>
                    <a:ext uri="{9D8B030D-6E8A-4147-A177-3AD203B41FA5}">
                      <a16:colId xmlns:a16="http://schemas.microsoft.com/office/drawing/2014/main" val="866254488"/>
                    </a:ext>
                  </a:extLst>
                </a:gridCol>
                <a:gridCol w="2941159">
                  <a:extLst>
                    <a:ext uri="{9D8B030D-6E8A-4147-A177-3AD203B41FA5}">
                      <a16:colId xmlns:a16="http://schemas.microsoft.com/office/drawing/2014/main" val="3872201682"/>
                    </a:ext>
                  </a:extLst>
                </a:gridCol>
                <a:gridCol w="1131683">
                  <a:extLst>
                    <a:ext uri="{9D8B030D-6E8A-4147-A177-3AD203B41FA5}">
                      <a16:colId xmlns:a16="http://schemas.microsoft.com/office/drawing/2014/main" val="3441512923"/>
                    </a:ext>
                  </a:extLst>
                </a:gridCol>
                <a:gridCol w="1539089">
                  <a:extLst>
                    <a:ext uri="{9D8B030D-6E8A-4147-A177-3AD203B41FA5}">
                      <a16:colId xmlns:a16="http://schemas.microsoft.com/office/drawing/2014/main" val="574421293"/>
                    </a:ext>
                  </a:extLst>
                </a:gridCol>
                <a:gridCol w="1276539">
                  <a:extLst>
                    <a:ext uri="{9D8B030D-6E8A-4147-A177-3AD203B41FA5}">
                      <a16:colId xmlns:a16="http://schemas.microsoft.com/office/drawing/2014/main" val="2943631037"/>
                    </a:ext>
                  </a:extLst>
                </a:gridCol>
                <a:gridCol w="995881">
                  <a:extLst>
                    <a:ext uri="{9D8B030D-6E8A-4147-A177-3AD203B41FA5}">
                      <a16:colId xmlns:a16="http://schemas.microsoft.com/office/drawing/2014/main" val="3530496016"/>
                    </a:ext>
                  </a:extLst>
                </a:gridCol>
                <a:gridCol w="1475715">
                  <a:extLst>
                    <a:ext uri="{9D8B030D-6E8A-4147-A177-3AD203B41FA5}">
                      <a16:colId xmlns:a16="http://schemas.microsoft.com/office/drawing/2014/main" val="3475974060"/>
                    </a:ext>
                  </a:extLst>
                </a:gridCol>
                <a:gridCol w="1294646">
                  <a:extLst>
                    <a:ext uri="{9D8B030D-6E8A-4147-A177-3AD203B41FA5}">
                      <a16:colId xmlns:a16="http://schemas.microsoft.com/office/drawing/2014/main" val="1995264777"/>
                    </a:ext>
                  </a:extLst>
                </a:gridCol>
              </a:tblGrid>
              <a:tr h="36450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Objetivo Táctico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INICIAL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669097"/>
                  </a:ext>
                </a:extLst>
              </a:tr>
              <a:tr h="3043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297747"/>
                  </a:ext>
                </a:extLst>
              </a:tr>
              <a:tr h="103802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Mejorar los procesos administrativos, académicos y de captación de fondos que permitan reducir el costo por estudiante, publicación y vinculación en un 10%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$351,668.18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$16,745,012.40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$954,748.61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$13,069,675.16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711714"/>
                  </a:ext>
                </a:extLst>
              </a:tr>
              <a:tr h="7114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Lograr el 90% de satisfacción del usuario en las áreas críticas de ESPOL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$16,393,344.22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$12,114,926.55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66872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Reducir el consumo energético por persona/áreas construidas en 12% al 2027 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$118,900.00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$118,900.00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$86,321.30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$86,321.30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74371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Incrementar la producción de energía de fuentes renovables en 10%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$0.00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42697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Lograr que el 80% de profesores tengan una colaboración nacional o internacional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$298,015.90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$347,429.06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$794,057.96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$846,572.59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619760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Lograr que el 25 % de graduados tengan una experiencia de colaboración nacional o internacional durante su trayectoria académica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$49,413.16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$52,514.63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0909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81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28849-0AAE-9CA3-A917-6BE9226B0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84-[Convertido].png">
            <a:extLst>
              <a:ext uri="{FF2B5EF4-FFF2-40B4-BE49-F238E27FC236}">
                <a16:creationId xmlns:a16="http://schemas.microsoft.com/office/drawing/2014/main" id="{C04E75EF-EB5B-A822-D92D-D6549E90B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99" y="2438469"/>
            <a:ext cx="381000" cy="384810"/>
          </a:xfrm>
          <a:prstGeom prst="rect">
            <a:avLst/>
          </a:prstGeom>
        </p:spPr>
      </p:pic>
      <p:pic>
        <p:nvPicPr>
          <p:cNvPr id="24" name="Imagen 23" descr="cierre masivo-05.png">
            <a:extLst>
              <a:ext uri="{FF2B5EF4-FFF2-40B4-BE49-F238E27FC236}">
                <a16:creationId xmlns:a16="http://schemas.microsoft.com/office/drawing/2014/main" id="{22F280C5-C961-EF03-00AF-FBCF094BA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85AA9DAA-0975-4031-19A3-A17A9F450CF5}"/>
              </a:ext>
            </a:extLst>
          </p:cNvPr>
          <p:cNvSpPr txBox="1"/>
          <p:nvPr/>
        </p:nvSpPr>
        <p:spPr>
          <a:xfrm>
            <a:off x="485923" y="105022"/>
            <a:ext cx="11050403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068">
              <a:defRPr/>
            </a:pPr>
            <a:r>
              <a:rPr lang="es-ES" sz="4320" b="1" dirty="0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rPr>
              <a:t>POA 2024 Inicial vs. Final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4FCB242-F40A-DE8C-0A57-0296228BA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46347"/>
              </p:ext>
            </p:extLst>
          </p:nvPr>
        </p:nvGraphicFramePr>
        <p:xfrm>
          <a:off x="601201" y="1407432"/>
          <a:ext cx="11331267" cy="3855865"/>
        </p:xfrm>
        <a:graphic>
          <a:graphicData uri="http://schemas.openxmlformats.org/drawingml/2006/table">
            <a:tbl>
              <a:tblPr/>
              <a:tblGrid>
                <a:gridCol w="676555">
                  <a:extLst>
                    <a:ext uri="{9D8B030D-6E8A-4147-A177-3AD203B41FA5}">
                      <a16:colId xmlns:a16="http://schemas.microsoft.com/office/drawing/2014/main" val="866254488"/>
                    </a:ext>
                  </a:extLst>
                </a:gridCol>
                <a:gridCol w="2941159">
                  <a:extLst>
                    <a:ext uri="{9D8B030D-6E8A-4147-A177-3AD203B41FA5}">
                      <a16:colId xmlns:a16="http://schemas.microsoft.com/office/drawing/2014/main" val="3872201682"/>
                    </a:ext>
                  </a:extLst>
                </a:gridCol>
                <a:gridCol w="1131683">
                  <a:extLst>
                    <a:ext uri="{9D8B030D-6E8A-4147-A177-3AD203B41FA5}">
                      <a16:colId xmlns:a16="http://schemas.microsoft.com/office/drawing/2014/main" val="3441512923"/>
                    </a:ext>
                  </a:extLst>
                </a:gridCol>
                <a:gridCol w="1539089">
                  <a:extLst>
                    <a:ext uri="{9D8B030D-6E8A-4147-A177-3AD203B41FA5}">
                      <a16:colId xmlns:a16="http://schemas.microsoft.com/office/drawing/2014/main" val="574421293"/>
                    </a:ext>
                  </a:extLst>
                </a:gridCol>
                <a:gridCol w="1276539">
                  <a:extLst>
                    <a:ext uri="{9D8B030D-6E8A-4147-A177-3AD203B41FA5}">
                      <a16:colId xmlns:a16="http://schemas.microsoft.com/office/drawing/2014/main" val="2943631037"/>
                    </a:ext>
                  </a:extLst>
                </a:gridCol>
                <a:gridCol w="995881">
                  <a:extLst>
                    <a:ext uri="{9D8B030D-6E8A-4147-A177-3AD203B41FA5}">
                      <a16:colId xmlns:a16="http://schemas.microsoft.com/office/drawing/2014/main" val="3530496016"/>
                    </a:ext>
                  </a:extLst>
                </a:gridCol>
                <a:gridCol w="1475715">
                  <a:extLst>
                    <a:ext uri="{9D8B030D-6E8A-4147-A177-3AD203B41FA5}">
                      <a16:colId xmlns:a16="http://schemas.microsoft.com/office/drawing/2014/main" val="3475974060"/>
                    </a:ext>
                  </a:extLst>
                </a:gridCol>
                <a:gridCol w="1294646">
                  <a:extLst>
                    <a:ext uri="{9D8B030D-6E8A-4147-A177-3AD203B41FA5}">
                      <a16:colId xmlns:a16="http://schemas.microsoft.com/office/drawing/2014/main" val="1995264777"/>
                    </a:ext>
                  </a:extLst>
                </a:gridCol>
              </a:tblGrid>
              <a:tr h="36450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Objetivo Táctico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INICIAL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669097"/>
                  </a:ext>
                </a:extLst>
              </a:tr>
              <a:tr h="3043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297747"/>
                  </a:ext>
                </a:extLst>
              </a:tr>
              <a:tr h="1038024"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Lograr que al menos 2 de los proyectos que aprobaron el programa IDEACAMP CIENCIAS o similares sean adoptados a diciembre de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$13,812.93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$285,555.71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$15,488.93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$276,721.86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711714"/>
                  </a:ext>
                </a:extLst>
              </a:tr>
              <a:tr h="711486"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Conseguir que al menos 2 de los productos de propiedad intelectual valorados en TRL4 o superior  presentados al sector empresarial o público sean adoptados hasta diciembre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$103,295.91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$104,274.72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66872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Lograr que al menos 2 resultados de I+D validados en entornos reales con el sector empresarial o público sean adoptados hasta diciembre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$168,446.87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ctr" latinLnBrk="0" hangingPunct="1"/>
                      <a:r>
                        <a:rPr lang="es-EC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$156,958.21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7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186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0552-8770-C431-293C-7C18C463D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84-[Convertido].png">
            <a:extLst>
              <a:ext uri="{FF2B5EF4-FFF2-40B4-BE49-F238E27FC236}">
                <a16:creationId xmlns:a16="http://schemas.microsoft.com/office/drawing/2014/main" id="{10FD9755-A7D6-E57A-5ABE-E0B8E3831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99" y="2438469"/>
            <a:ext cx="381000" cy="384810"/>
          </a:xfrm>
          <a:prstGeom prst="rect">
            <a:avLst/>
          </a:prstGeom>
        </p:spPr>
      </p:pic>
      <p:pic>
        <p:nvPicPr>
          <p:cNvPr id="24" name="Imagen 23" descr="cierre masivo-05.png">
            <a:extLst>
              <a:ext uri="{FF2B5EF4-FFF2-40B4-BE49-F238E27FC236}">
                <a16:creationId xmlns:a16="http://schemas.microsoft.com/office/drawing/2014/main" id="{964FB441-2400-BE43-3E43-3B9482505B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25F88792-4CA0-DA23-2DAB-3163DEA4141F}"/>
              </a:ext>
            </a:extLst>
          </p:cNvPr>
          <p:cNvSpPr txBox="1"/>
          <p:nvPr/>
        </p:nvSpPr>
        <p:spPr>
          <a:xfrm>
            <a:off x="485923" y="105022"/>
            <a:ext cx="11050403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068">
              <a:defRPr/>
            </a:pPr>
            <a:r>
              <a:rPr lang="es-ES" sz="4320" b="1" dirty="0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rPr>
              <a:t>POA 2024 Inicial vs. Final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AE04FDB-4153-55B5-279B-C7E82021E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580941"/>
              </p:ext>
            </p:extLst>
          </p:nvPr>
        </p:nvGraphicFramePr>
        <p:xfrm>
          <a:off x="601201" y="1407432"/>
          <a:ext cx="11331267" cy="3855865"/>
        </p:xfrm>
        <a:graphic>
          <a:graphicData uri="http://schemas.openxmlformats.org/drawingml/2006/table">
            <a:tbl>
              <a:tblPr/>
              <a:tblGrid>
                <a:gridCol w="676555">
                  <a:extLst>
                    <a:ext uri="{9D8B030D-6E8A-4147-A177-3AD203B41FA5}">
                      <a16:colId xmlns:a16="http://schemas.microsoft.com/office/drawing/2014/main" val="866254488"/>
                    </a:ext>
                  </a:extLst>
                </a:gridCol>
                <a:gridCol w="2941159">
                  <a:extLst>
                    <a:ext uri="{9D8B030D-6E8A-4147-A177-3AD203B41FA5}">
                      <a16:colId xmlns:a16="http://schemas.microsoft.com/office/drawing/2014/main" val="3872201682"/>
                    </a:ext>
                  </a:extLst>
                </a:gridCol>
                <a:gridCol w="1131683">
                  <a:extLst>
                    <a:ext uri="{9D8B030D-6E8A-4147-A177-3AD203B41FA5}">
                      <a16:colId xmlns:a16="http://schemas.microsoft.com/office/drawing/2014/main" val="3441512923"/>
                    </a:ext>
                  </a:extLst>
                </a:gridCol>
                <a:gridCol w="1539089">
                  <a:extLst>
                    <a:ext uri="{9D8B030D-6E8A-4147-A177-3AD203B41FA5}">
                      <a16:colId xmlns:a16="http://schemas.microsoft.com/office/drawing/2014/main" val="574421293"/>
                    </a:ext>
                  </a:extLst>
                </a:gridCol>
                <a:gridCol w="1276539">
                  <a:extLst>
                    <a:ext uri="{9D8B030D-6E8A-4147-A177-3AD203B41FA5}">
                      <a16:colId xmlns:a16="http://schemas.microsoft.com/office/drawing/2014/main" val="2943631037"/>
                    </a:ext>
                  </a:extLst>
                </a:gridCol>
                <a:gridCol w="995881">
                  <a:extLst>
                    <a:ext uri="{9D8B030D-6E8A-4147-A177-3AD203B41FA5}">
                      <a16:colId xmlns:a16="http://schemas.microsoft.com/office/drawing/2014/main" val="3530496016"/>
                    </a:ext>
                  </a:extLst>
                </a:gridCol>
                <a:gridCol w="1475715">
                  <a:extLst>
                    <a:ext uri="{9D8B030D-6E8A-4147-A177-3AD203B41FA5}">
                      <a16:colId xmlns:a16="http://schemas.microsoft.com/office/drawing/2014/main" val="3475974060"/>
                    </a:ext>
                  </a:extLst>
                </a:gridCol>
                <a:gridCol w="1294646">
                  <a:extLst>
                    <a:ext uri="{9D8B030D-6E8A-4147-A177-3AD203B41FA5}">
                      <a16:colId xmlns:a16="http://schemas.microsoft.com/office/drawing/2014/main" val="1995264777"/>
                    </a:ext>
                  </a:extLst>
                </a:gridCol>
              </a:tblGrid>
              <a:tr h="36450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Objetivo Táctico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INICIAL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669097"/>
                  </a:ext>
                </a:extLst>
              </a:tr>
              <a:tr h="3043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297747"/>
                  </a:ext>
                </a:extLst>
              </a:tr>
              <a:tr h="103802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5.1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Lograr que al menos el 10% de los profesores de ESPOL produzcan resultados de investigación de muy alto impacto científico hasta diciembre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$1,689,344.34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$1,842,422.34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$1,939,722.90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$2,236,384.36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711714"/>
                  </a:ext>
                </a:extLst>
              </a:tr>
              <a:tr h="7114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Contar con al menos 100 estudiantes que realizan estudios doctorales en programas de ESPOL hasta diciembre 2027 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$65,000.00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$40,517.00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66872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5.3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Lograr al menos 7 proyectos de I+D en colaboración con investigadores internacionales  de alto impacto solucionando  problemas globales, actuales y emergentes hasta diciembre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$88,078.00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$256,144.46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7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04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B970F-2213-5274-275B-6A5BFB6B1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84-[Convertido].png">
            <a:extLst>
              <a:ext uri="{FF2B5EF4-FFF2-40B4-BE49-F238E27FC236}">
                <a16:creationId xmlns:a16="http://schemas.microsoft.com/office/drawing/2014/main" id="{66970263-9E30-DCE9-7F52-167510087C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99" y="2438469"/>
            <a:ext cx="381000" cy="384810"/>
          </a:xfrm>
          <a:prstGeom prst="rect">
            <a:avLst/>
          </a:prstGeom>
        </p:spPr>
      </p:pic>
      <p:pic>
        <p:nvPicPr>
          <p:cNvPr id="24" name="Imagen 23" descr="cierre masivo-05.png">
            <a:extLst>
              <a:ext uri="{FF2B5EF4-FFF2-40B4-BE49-F238E27FC236}">
                <a16:creationId xmlns:a16="http://schemas.microsoft.com/office/drawing/2014/main" id="{97D3DADA-07EB-D527-F19A-D051880E16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5E20AEC0-A858-97DF-C685-D110E245D8C4}"/>
              </a:ext>
            </a:extLst>
          </p:cNvPr>
          <p:cNvSpPr txBox="1"/>
          <p:nvPr/>
        </p:nvSpPr>
        <p:spPr>
          <a:xfrm>
            <a:off x="485923" y="105022"/>
            <a:ext cx="11050403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97068">
              <a:defRPr/>
            </a:pPr>
            <a:r>
              <a:rPr lang="es-ES" sz="4320" b="1" dirty="0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rPr>
              <a:t>POA 2024 Inicial vs. Final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6CB42C7-A15B-BD4C-6BB4-CE2B4A75AD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625565"/>
              </p:ext>
            </p:extLst>
          </p:nvPr>
        </p:nvGraphicFramePr>
        <p:xfrm>
          <a:off x="601201" y="808371"/>
          <a:ext cx="11331267" cy="5264117"/>
        </p:xfrm>
        <a:graphic>
          <a:graphicData uri="http://schemas.openxmlformats.org/drawingml/2006/table">
            <a:tbl>
              <a:tblPr/>
              <a:tblGrid>
                <a:gridCol w="676555">
                  <a:extLst>
                    <a:ext uri="{9D8B030D-6E8A-4147-A177-3AD203B41FA5}">
                      <a16:colId xmlns:a16="http://schemas.microsoft.com/office/drawing/2014/main" val="866254488"/>
                    </a:ext>
                  </a:extLst>
                </a:gridCol>
                <a:gridCol w="2941159">
                  <a:extLst>
                    <a:ext uri="{9D8B030D-6E8A-4147-A177-3AD203B41FA5}">
                      <a16:colId xmlns:a16="http://schemas.microsoft.com/office/drawing/2014/main" val="3872201682"/>
                    </a:ext>
                  </a:extLst>
                </a:gridCol>
                <a:gridCol w="1131683">
                  <a:extLst>
                    <a:ext uri="{9D8B030D-6E8A-4147-A177-3AD203B41FA5}">
                      <a16:colId xmlns:a16="http://schemas.microsoft.com/office/drawing/2014/main" val="3441512923"/>
                    </a:ext>
                  </a:extLst>
                </a:gridCol>
                <a:gridCol w="1539089">
                  <a:extLst>
                    <a:ext uri="{9D8B030D-6E8A-4147-A177-3AD203B41FA5}">
                      <a16:colId xmlns:a16="http://schemas.microsoft.com/office/drawing/2014/main" val="574421293"/>
                    </a:ext>
                  </a:extLst>
                </a:gridCol>
                <a:gridCol w="1276539">
                  <a:extLst>
                    <a:ext uri="{9D8B030D-6E8A-4147-A177-3AD203B41FA5}">
                      <a16:colId xmlns:a16="http://schemas.microsoft.com/office/drawing/2014/main" val="2943631037"/>
                    </a:ext>
                  </a:extLst>
                </a:gridCol>
                <a:gridCol w="995881">
                  <a:extLst>
                    <a:ext uri="{9D8B030D-6E8A-4147-A177-3AD203B41FA5}">
                      <a16:colId xmlns:a16="http://schemas.microsoft.com/office/drawing/2014/main" val="3530496016"/>
                    </a:ext>
                  </a:extLst>
                </a:gridCol>
                <a:gridCol w="1475715">
                  <a:extLst>
                    <a:ext uri="{9D8B030D-6E8A-4147-A177-3AD203B41FA5}">
                      <a16:colId xmlns:a16="http://schemas.microsoft.com/office/drawing/2014/main" val="3475974060"/>
                    </a:ext>
                  </a:extLst>
                </a:gridCol>
                <a:gridCol w="1294646">
                  <a:extLst>
                    <a:ext uri="{9D8B030D-6E8A-4147-A177-3AD203B41FA5}">
                      <a16:colId xmlns:a16="http://schemas.microsoft.com/office/drawing/2014/main" val="1995264777"/>
                    </a:ext>
                  </a:extLst>
                </a:gridCol>
              </a:tblGrid>
              <a:tr h="36450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C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Objetivo Táctico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INICIAL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C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669097"/>
                  </a:ext>
                </a:extLst>
              </a:tr>
              <a:tr h="3043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84" marR="7684" marT="768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 Objetivos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Presupuesto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297747"/>
                  </a:ext>
                </a:extLst>
              </a:tr>
              <a:tr h="103802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Lograr que al menos el 60% de las materias por carrera y programa implementen técnicas y/o metodologías reconocidas institucionalmente para el desarrollo de habilidades blandas de los estudiantes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$134,070.37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$1,150,901.38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$132,495.37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$6,925,762.74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711714"/>
                  </a:ext>
                </a:extLst>
              </a:tr>
              <a:tr h="7114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Lograr que el 100% de los estudiantes acrediten el mínimo de competencias blandas requeridas previo a su graduación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$26,341.23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$5,515,604.11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5166872"/>
                  </a:ext>
                </a:extLst>
              </a:tr>
              <a:tr h="332748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Certificar al menos al 60% de estudiantes de grado y 15% de posgrado por realizar actividades extracurriculares reconocidas por la universidad al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$990,489.78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$1,277,663.26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74371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Alcanzar la inserción laboral temprana en áreas de su especialidad de al menos el 20% de los estudiantes hasta el 2027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$29,228.40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$147,884.36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$21,291.87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$131,146.21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4575152"/>
                  </a:ext>
                </a:extLst>
              </a:tr>
              <a:tr h="56464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Tener el 100% de los perfiles profesionales de las carreras actualizados acorde con las necesidades del mercado laboral, cada dos años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C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$118,655.96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0" i="0" u="none" strike="noStrike" dirty="0">
                          <a:effectLst/>
                          <a:latin typeface="Calibri" panose="020F0502020204030204" pitchFamily="34" charset="0"/>
                        </a:rPr>
                        <a:t>$109,854.34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C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6440739"/>
                  </a:ext>
                </a:extLst>
              </a:tr>
              <a:tr h="126709">
                <a:tc gridSpan="2">
                  <a:txBody>
                    <a:bodyPr/>
                    <a:lstStyle/>
                    <a:p>
                      <a:pPr marL="0" algn="ctr" defTabSz="548635" rtl="0" eaLnBrk="1" fontAlgn="b" latinLnBrk="0" hangingPunct="1"/>
                      <a:r>
                        <a:rPr lang="es-EC" sz="15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1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EC" sz="135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1" i="0" u="none" strike="noStrike" dirty="0"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1" i="0" u="none" strike="noStrike" dirty="0">
                          <a:effectLst/>
                          <a:latin typeface="Calibri" panose="020F0502020204030204" pitchFamily="34" charset="0"/>
                        </a:rPr>
                        <a:t>$20,638,105.25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1" i="0" u="none" strike="noStrike" dirty="0">
                          <a:effectLst/>
                          <a:latin typeface="Calibri" panose="020F0502020204030204" pitchFamily="34" charset="0"/>
                        </a:rPr>
                        <a:t>$20,638,105.25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1" i="0" u="none" strike="noStrike">
                          <a:effectLst/>
                          <a:latin typeface="Calibri" panose="020F0502020204030204" pitchFamily="34" charset="0"/>
                        </a:rPr>
                        <a:t>248</a:t>
                      </a:r>
                      <a:endParaRPr lang="es-EC" sz="135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1" i="0" u="none" strike="noStrike" dirty="0">
                          <a:effectLst/>
                          <a:latin typeface="Calibri" panose="020F0502020204030204" pitchFamily="34" charset="0"/>
                        </a:rPr>
                        <a:t>$23,572,584.22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350" b="1" i="0" u="none" strike="noStrike" dirty="0">
                          <a:effectLst/>
                          <a:latin typeface="Calibri" panose="020F0502020204030204" pitchFamily="34" charset="0"/>
                        </a:rPr>
                        <a:t>$23,572,584.22</a:t>
                      </a:r>
                    </a:p>
                  </a:txBody>
                  <a:tcPr marL="7684" marR="7684" marT="7684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036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990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B970F-2213-5274-275B-6A5BFB6B1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84-[Convertido].png">
            <a:extLst>
              <a:ext uri="{FF2B5EF4-FFF2-40B4-BE49-F238E27FC236}">
                <a16:creationId xmlns:a16="http://schemas.microsoft.com/office/drawing/2014/main" id="{66970263-9E30-DCE9-7F52-167510087C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699" y="2438469"/>
            <a:ext cx="381000" cy="384810"/>
          </a:xfrm>
          <a:prstGeom prst="rect">
            <a:avLst/>
          </a:prstGeom>
        </p:spPr>
      </p:pic>
      <p:pic>
        <p:nvPicPr>
          <p:cNvPr id="24" name="Imagen 23" descr="cierre masivo-05.png">
            <a:extLst>
              <a:ext uri="{FF2B5EF4-FFF2-40B4-BE49-F238E27FC236}">
                <a16:creationId xmlns:a16="http://schemas.microsoft.com/office/drawing/2014/main" id="{97D3DADA-07EB-D527-F19A-D051880E16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5E20AEC0-A858-97DF-C685-D110E245D8C4}"/>
              </a:ext>
            </a:extLst>
          </p:cNvPr>
          <p:cNvSpPr txBox="1"/>
          <p:nvPr/>
        </p:nvSpPr>
        <p:spPr>
          <a:xfrm>
            <a:off x="570698" y="1765229"/>
            <a:ext cx="3737285" cy="2086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97068">
              <a:defRPr/>
            </a:pPr>
            <a:r>
              <a:rPr lang="es-ES" sz="4320" b="1" dirty="0">
                <a:solidFill>
                  <a:srgbClr val="002060"/>
                </a:solidFill>
                <a:latin typeface="Lato" charset="0"/>
                <a:ea typeface="Lato" charset="0"/>
                <a:cs typeface="Lato" charset="0"/>
              </a:rPr>
              <a:t>Presupuesto Ejecutado 2024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4363007-9EB4-49E2-B981-66733769F3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9551" y="109824"/>
            <a:ext cx="6022737" cy="6126976"/>
          </a:xfrm>
          <a:prstGeom prst="rect">
            <a:avLst/>
          </a:prstGeom>
        </p:spPr>
      </p:pic>
      <p:sp>
        <p:nvSpPr>
          <p:cNvPr id="7" name="TextBox 11">
            <a:extLst>
              <a:ext uri="{FF2B5EF4-FFF2-40B4-BE49-F238E27FC236}">
                <a16:creationId xmlns:a16="http://schemas.microsoft.com/office/drawing/2014/main" id="{90A8F433-97ED-4277-917A-2EE7AC41E6FB}"/>
              </a:ext>
            </a:extLst>
          </p:cNvPr>
          <p:cNvSpPr txBox="1"/>
          <p:nvPr/>
        </p:nvSpPr>
        <p:spPr>
          <a:xfrm>
            <a:off x="570697" y="4971610"/>
            <a:ext cx="373728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097068">
              <a:defRPr/>
            </a:pPr>
            <a:r>
              <a:rPr lang="es-ES" sz="1400" dirty="0">
                <a:latin typeface="Lato" charset="0"/>
                <a:ea typeface="Lato" charset="0"/>
                <a:cs typeface="Lato" charset="0"/>
              </a:rPr>
              <a:t>Nota: Valores obtenidos del Sistema de Consulta SAF y de los “Informe final de seguimiento y la evaluación de ejecución presupuestaria” por unidad, emitido por la Gerencia Financiera</a:t>
            </a:r>
          </a:p>
        </p:txBody>
      </p:sp>
    </p:spTree>
    <p:extLst>
      <p:ext uri="{BB962C8B-B14F-4D97-AF65-F5344CB8AC3E}">
        <p14:creationId xmlns:p14="http://schemas.microsoft.com/office/powerpoint/2010/main" val="798070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ierre masivo-0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4712"/>
            <a:ext cx="12192000" cy="593291"/>
          </a:xfrm>
          <a:prstGeom prst="rect">
            <a:avLst/>
          </a:prstGeom>
        </p:spPr>
      </p:pic>
      <p:pic>
        <p:nvPicPr>
          <p:cNvPr id="2" name="Imagen 1" descr="backing-de-marc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2755" y="2956081"/>
            <a:ext cx="3826493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488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4517</TotalTime>
  <Words>714</Words>
  <Application>Microsoft Office PowerPoint</Application>
  <PresentationFormat>Panorámica</PresentationFormat>
  <Paragraphs>185</Paragraphs>
  <Slides>8</Slides>
  <Notes>6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Lato</vt:lpstr>
      <vt:lpstr>Poppins Medium</vt:lpstr>
      <vt:lpstr>Tema de Office</vt:lpstr>
      <vt:lpstr>Worksheet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Gerencia de Comunicación</dc:creator>
  <cp:lastModifiedBy>Glenda Carolina Jaramillo Alvarez</cp:lastModifiedBy>
  <cp:revision>216</cp:revision>
  <dcterms:created xsi:type="dcterms:W3CDTF">2019-05-22T20:19:31Z</dcterms:created>
  <dcterms:modified xsi:type="dcterms:W3CDTF">2025-03-18T20:42:43Z</dcterms:modified>
</cp:coreProperties>
</file>