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notesMasterIdLst>
    <p:notesMasterId r:id="rId40"/>
  </p:notesMasterIdLst>
  <p:sldIdLst>
    <p:sldId id="256" r:id="rId2"/>
    <p:sldId id="258" r:id="rId3"/>
    <p:sldId id="260" r:id="rId4"/>
    <p:sldId id="261" r:id="rId5"/>
    <p:sldId id="263" r:id="rId6"/>
    <p:sldId id="264" r:id="rId7"/>
    <p:sldId id="266" r:id="rId8"/>
    <p:sldId id="267" r:id="rId9"/>
    <p:sldId id="268" r:id="rId10"/>
    <p:sldId id="269" r:id="rId11"/>
    <p:sldId id="270" r:id="rId12"/>
    <p:sldId id="271" r:id="rId13"/>
    <p:sldId id="272" r:id="rId14"/>
    <p:sldId id="273" r:id="rId15"/>
    <p:sldId id="274" r:id="rId16"/>
    <p:sldId id="281" r:id="rId17"/>
    <p:sldId id="282" r:id="rId18"/>
    <p:sldId id="283" r:id="rId19"/>
    <p:sldId id="284" r:id="rId20"/>
    <p:sldId id="295" r:id="rId21"/>
    <p:sldId id="286" r:id="rId22"/>
    <p:sldId id="287" r:id="rId23"/>
    <p:sldId id="288" r:id="rId24"/>
    <p:sldId id="296" r:id="rId25"/>
    <p:sldId id="289" r:id="rId26"/>
    <p:sldId id="290" r:id="rId27"/>
    <p:sldId id="291" r:id="rId28"/>
    <p:sldId id="292" r:id="rId29"/>
    <p:sldId id="293" r:id="rId30"/>
    <p:sldId id="294" r:id="rId31"/>
    <p:sldId id="275" r:id="rId32"/>
    <p:sldId id="276" r:id="rId33"/>
    <p:sldId id="277" r:id="rId34"/>
    <p:sldId id="278" r:id="rId35"/>
    <p:sldId id="297" r:id="rId36"/>
    <p:sldId id="298" r:id="rId37"/>
    <p:sldId id="279" r:id="rId38"/>
    <p:sldId id="280"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58" autoAdjust="0"/>
  </p:normalViewPr>
  <p:slideViewPr>
    <p:cSldViewPr>
      <p:cViewPr varScale="1">
        <p:scale>
          <a:sx n="54" d="100"/>
          <a:sy n="54" d="100"/>
        </p:scale>
        <p:origin x="-153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4753C9-3379-47BE-8211-C04599237973}" type="doc">
      <dgm:prSet loTypeId="urn:microsoft.com/office/officeart/2005/8/layout/orgChart1" loCatId="hierarchy" qsTypeId="urn:microsoft.com/office/officeart/2005/8/quickstyle/simple1" qsCatId="simple" csTypeId="urn:microsoft.com/office/officeart/2005/8/colors/accent1_2" csCatId="accent1" phldr="1"/>
      <dgm:spPr/>
    </dgm:pt>
    <dgm:pt modelId="{9DE0CD86-C7F9-49C0-8744-C6DC64C0BE27}">
      <dgm:prSet/>
      <dgm:spPr/>
      <dgm:t>
        <a:bodyPr/>
        <a:lstStyle/>
        <a:p>
          <a:pPr marR="0" algn="ctr" rtl="0"/>
          <a:r>
            <a:rPr lang="es-AR" baseline="0" dirty="0" smtClean="0">
              <a:latin typeface="+mn-lt"/>
            </a:rPr>
            <a:t>ADMINISTRADOR GENERAL</a:t>
          </a:r>
        </a:p>
      </dgm:t>
    </dgm:pt>
    <dgm:pt modelId="{9867A16E-00F2-461E-A2B2-EBAC8C5B8B64}" type="parTrans" cxnId="{788C2C91-668D-4EFF-B01A-4CC623292227}">
      <dgm:prSet/>
      <dgm:spPr/>
      <dgm:t>
        <a:bodyPr/>
        <a:lstStyle/>
        <a:p>
          <a:pPr algn="ctr"/>
          <a:endParaRPr lang="en-US"/>
        </a:p>
      </dgm:t>
    </dgm:pt>
    <dgm:pt modelId="{B264C089-1D8E-4454-B294-8A24E37C3E9E}" type="sibTrans" cxnId="{788C2C91-668D-4EFF-B01A-4CC623292227}">
      <dgm:prSet/>
      <dgm:spPr/>
      <dgm:t>
        <a:bodyPr/>
        <a:lstStyle/>
        <a:p>
          <a:pPr algn="ctr"/>
          <a:endParaRPr lang="en-US"/>
        </a:p>
      </dgm:t>
    </dgm:pt>
    <dgm:pt modelId="{865D57B2-A6D5-4E09-AE01-5A5A8E22060E}">
      <dgm:prSet/>
      <dgm:spPr/>
      <dgm:t>
        <a:bodyPr/>
        <a:lstStyle/>
        <a:p>
          <a:pPr marR="0" algn="ctr" rtl="0"/>
          <a:r>
            <a:rPr lang="en-US" baseline="0" dirty="0" smtClean="0">
              <a:latin typeface="Calibri"/>
            </a:rPr>
            <a:t>CAJERO</a:t>
          </a:r>
          <a:endParaRPr lang="en-US" dirty="0" smtClean="0"/>
        </a:p>
      </dgm:t>
    </dgm:pt>
    <dgm:pt modelId="{540E8C4B-9D67-4C29-85FB-0C0B9F73A515}" type="parTrans" cxnId="{D0FC06CD-D3D3-47B6-8EFE-2EDBF7AB31A1}">
      <dgm:prSet/>
      <dgm:spPr/>
      <dgm:t>
        <a:bodyPr/>
        <a:lstStyle/>
        <a:p>
          <a:pPr algn="ctr"/>
          <a:endParaRPr lang="en-US"/>
        </a:p>
      </dgm:t>
    </dgm:pt>
    <dgm:pt modelId="{C63ED95A-BAD5-47BD-B81F-08C30587FAAC}" type="sibTrans" cxnId="{D0FC06CD-D3D3-47B6-8EFE-2EDBF7AB31A1}">
      <dgm:prSet/>
      <dgm:spPr/>
      <dgm:t>
        <a:bodyPr/>
        <a:lstStyle/>
        <a:p>
          <a:pPr algn="ctr"/>
          <a:endParaRPr lang="en-US"/>
        </a:p>
      </dgm:t>
    </dgm:pt>
    <dgm:pt modelId="{F3DD49D4-9C8D-433D-8CD6-DC3802C3C852}">
      <dgm:prSet/>
      <dgm:spPr/>
      <dgm:t>
        <a:bodyPr/>
        <a:lstStyle/>
        <a:p>
          <a:pPr marR="0" algn="ctr" rtl="0"/>
          <a:r>
            <a:rPr lang="en-US" baseline="0" dirty="0" smtClean="0">
              <a:latin typeface="Calibri"/>
            </a:rPr>
            <a:t>STAFF 1</a:t>
          </a:r>
          <a:endParaRPr lang="en-US" dirty="0" smtClean="0"/>
        </a:p>
      </dgm:t>
    </dgm:pt>
    <dgm:pt modelId="{696B35DB-0927-4549-9906-FFE184853EE9}" type="parTrans" cxnId="{D417BF8B-E9E3-4A73-9780-6979BF7480E7}">
      <dgm:prSet/>
      <dgm:spPr/>
      <dgm:t>
        <a:bodyPr/>
        <a:lstStyle/>
        <a:p>
          <a:pPr algn="ctr"/>
          <a:endParaRPr lang="en-US"/>
        </a:p>
      </dgm:t>
    </dgm:pt>
    <dgm:pt modelId="{B3E91089-F8A1-4FAF-A302-529A2524A51B}" type="sibTrans" cxnId="{D417BF8B-E9E3-4A73-9780-6979BF7480E7}">
      <dgm:prSet/>
      <dgm:spPr/>
      <dgm:t>
        <a:bodyPr/>
        <a:lstStyle/>
        <a:p>
          <a:pPr algn="ctr"/>
          <a:endParaRPr lang="en-US"/>
        </a:p>
      </dgm:t>
    </dgm:pt>
    <dgm:pt modelId="{73B9C63F-086D-4689-B565-E653F6725092}">
      <dgm:prSet/>
      <dgm:spPr/>
      <dgm:t>
        <a:bodyPr/>
        <a:lstStyle/>
        <a:p>
          <a:pPr marR="0" algn="ctr" rtl="0"/>
          <a:r>
            <a:rPr lang="en-US" baseline="0" dirty="0" smtClean="0">
              <a:latin typeface="Calibri"/>
            </a:rPr>
            <a:t>STAFF 2</a:t>
          </a:r>
          <a:endParaRPr lang="en-US" dirty="0" smtClean="0"/>
        </a:p>
      </dgm:t>
    </dgm:pt>
    <dgm:pt modelId="{E77FF095-54ED-455F-947E-C1C20E16DE40}" type="parTrans" cxnId="{868CB021-097A-40EC-9B3D-A3A753BA00BC}">
      <dgm:prSet/>
      <dgm:spPr/>
      <dgm:t>
        <a:bodyPr/>
        <a:lstStyle/>
        <a:p>
          <a:pPr algn="ctr"/>
          <a:endParaRPr lang="en-US"/>
        </a:p>
      </dgm:t>
    </dgm:pt>
    <dgm:pt modelId="{8E86E3BD-16CA-45FB-AF0D-EF4BD3821F9B}" type="sibTrans" cxnId="{868CB021-097A-40EC-9B3D-A3A753BA00BC}">
      <dgm:prSet/>
      <dgm:spPr/>
      <dgm:t>
        <a:bodyPr/>
        <a:lstStyle/>
        <a:p>
          <a:pPr algn="ctr"/>
          <a:endParaRPr lang="en-US"/>
        </a:p>
      </dgm:t>
    </dgm:pt>
    <dgm:pt modelId="{3274CC9D-E18E-46AF-8800-EE123C1825EB}" type="pres">
      <dgm:prSet presAssocID="{F04753C9-3379-47BE-8211-C04599237973}" presName="hierChild1" presStyleCnt="0">
        <dgm:presLayoutVars>
          <dgm:orgChart val="1"/>
          <dgm:chPref val="1"/>
          <dgm:dir/>
          <dgm:animOne val="branch"/>
          <dgm:animLvl val="lvl"/>
          <dgm:resizeHandles/>
        </dgm:presLayoutVars>
      </dgm:prSet>
      <dgm:spPr/>
    </dgm:pt>
    <dgm:pt modelId="{7FAAD69B-256C-4A93-8780-3F3E5A265E47}" type="pres">
      <dgm:prSet presAssocID="{9DE0CD86-C7F9-49C0-8744-C6DC64C0BE27}" presName="hierRoot1" presStyleCnt="0">
        <dgm:presLayoutVars>
          <dgm:hierBranch/>
        </dgm:presLayoutVars>
      </dgm:prSet>
      <dgm:spPr/>
    </dgm:pt>
    <dgm:pt modelId="{8AA455B7-79B0-471B-9459-AC44FED4B9B7}" type="pres">
      <dgm:prSet presAssocID="{9DE0CD86-C7F9-49C0-8744-C6DC64C0BE27}" presName="rootComposite1" presStyleCnt="0"/>
      <dgm:spPr/>
    </dgm:pt>
    <dgm:pt modelId="{2236C2D1-F6D2-4055-873C-0236D1D181F1}" type="pres">
      <dgm:prSet presAssocID="{9DE0CD86-C7F9-49C0-8744-C6DC64C0BE27}" presName="rootText1" presStyleLbl="node0" presStyleIdx="0" presStyleCnt="1">
        <dgm:presLayoutVars>
          <dgm:chPref val="3"/>
        </dgm:presLayoutVars>
      </dgm:prSet>
      <dgm:spPr/>
      <dgm:t>
        <a:bodyPr/>
        <a:lstStyle/>
        <a:p>
          <a:endParaRPr lang="en-US"/>
        </a:p>
      </dgm:t>
    </dgm:pt>
    <dgm:pt modelId="{20063A4F-9BB1-4615-9716-7F89146951BC}" type="pres">
      <dgm:prSet presAssocID="{9DE0CD86-C7F9-49C0-8744-C6DC64C0BE27}" presName="rootConnector1" presStyleLbl="node1" presStyleIdx="0" presStyleCnt="0"/>
      <dgm:spPr/>
      <dgm:t>
        <a:bodyPr/>
        <a:lstStyle/>
        <a:p>
          <a:endParaRPr lang="es-ES"/>
        </a:p>
      </dgm:t>
    </dgm:pt>
    <dgm:pt modelId="{1B56D23C-8BBF-4605-AA22-2BAF2A624927}" type="pres">
      <dgm:prSet presAssocID="{9DE0CD86-C7F9-49C0-8744-C6DC64C0BE27}" presName="hierChild2" presStyleCnt="0"/>
      <dgm:spPr/>
    </dgm:pt>
    <dgm:pt modelId="{41A5CB1F-8A39-4687-87C8-1890DF1365B6}" type="pres">
      <dgm:prSet presAssocID="{540E8C4B-9D67-4C29-85FB-0C0B9F73A515}" presName="Name35" presStyleLbl="parChTrans1D2" presStyleIdx="0" presStyleCnt="3"/>
      <dgm:spPr/>
      <dgm:t>
        <a:bodyPr/>
        <a:lstStyle/>
        <a:p>
          <a:endParaRPr lang="es-ES"/>
        </a:p>
      </dgm:t>
    </dgm:pt>
    <dgm:pt modelId="{EACD1756-7F20-4C5F-8C61-6902DA3C2D74}" type="pres">
      <dgm:prSet presAssocID="{865D57B2-A6D5-4E09-AE01-5A5A8E22060E}" presName="hierRoot2" presStyleCnt="0">
        <dgm:presLayoutVars>
          <dgm:hierBranch/>
        </dgm:presLayoutVars>
      </dgm:prSet>
      <dgm:spPr/>
    </dgm:pt>
    <dgm:pt modelId="{7C5287C3-29AD-47D3-9B06-14C51E931411}" type="pres">
      <dgm:prSet presAssocID="{865D57B2-A6D5-4E09-AE01-5A5A8E22060E}" presName="rootComposite" presStyleCnt="0"/>
      <dgm:spPr/>
    </dgm:pt>
    <dgm:pt modelId="{5DAE4337-464B-48A6-9F10-2837BD03714D}" type="pres">
      <dgm:prSet presAssocID="{865D57B2-A6D5-4E09-AE01-5A5A8E22060E}" presName="rootText" presStyleLbl="node2" presStyleIdx="0" presStyleCnt="3">
        <dgm:presLayoutVars>
          <dgm:chPref val="3"/>
        </dgm:presLayoutVars>
      </dgm:prSet>
      <dgm:spPr/>
      <dgm:t>
        <a:bodyPr/>
        <a:lstStyle/>
        <a:p>
          <a:endParaRPr lang="en-US"/>
        </a:p>
      </dgm:t>
    </dgm:pt>
    <dgm:pt modelId="{B65578C4-942C-4B7D-9811-CA408AFD8678}" type="pres">
      <dgm:prSet presAssocID="{865D57B2-A6D5-4E09-AE01-5A5A8E22060E}" presName="rootConnector" presStyleLbl="node2" presStyleIdx="0" presStyleCnt="3"/>
      <dgm:spPr/>
      <dgm:t>
        <a:bodyPr/>
        <a:lstStyle/>
        <a:p>
          <a:endParaRPr lang="es-ES"/>
        </a:p>
      </dgm:t>
    </dgm:pt>
    <dgm:pt modelId="{49E23222-B300-4142-8507-F12497824C0E}" type="pres">
      <dgm:prSet presAssocID="{865D57B2-A6D5-4E09-AE01-5A5A8E22060E}" presName="hierChild4" presStyleCnt="0"/>
      <dgm:spPr/>
    </dgm:pt>
    <dgm:pt modelId="{AC1D6C55-F8EE-4108-ACA3-7A09C96F022C}" type="pres">
      <dgm:prSet presAssocID="{865D57B2-A6D5-4E09-AE01-5A5A8E22060E}" presName="hierChild5" presStyleCnt="0"/>
      <dgm:spPr/>
    </dgm:pt>
    <dgm:pt modelId="{44A697F7-FED4-4C63-9BD7-D6E3C4C0435B}" type="pres">
      <dgm:prSet presAssocID="{696B35DB-0927-4549-9906-FFE184853EE9}" presName="Name35" presStyleLbl="parChTrans1D2" presStyleIdx="1" presStyleCnt="3"/>
      <dgm:spPr/>
      <dgm:t>
        <a:bodyPr/>
        <a:lstStyle/>
        <a:p>
          <a:endParaRPr lang="es-ES"/>
        </a:p>
      </dgm:t>
    </dgm:pt>
    <dgm:pt modelId="{2ACDA824-373D-4D56-958E-144A08B0653A}" type="pres">
      <dgm:prSet presAssocID="{F3DD49D4-9C8D-433D-8CD6-DC3802C3C852}" presName="hierRoot2" presStyleCnt="0">
        <dgm:presLayoutVars>
          <dgm:hierBranch/>
        </dgm:presLayoutVars>
      </dgm:prSet>
      <dgm:spPr/>
    </dgm:pt>
    <dgm:pt modelId="{001B52A4-162C-40A9-BA96-A492EC354016}" type="pres">
      <dgm:prSet presAssocID="{F3DD49D4-9C8D-433D-8CD6-DC3802C3C852}" presName="rootComposite" presStyleCnt="0"/>
      <dgm:spPr/>
    </dgm:pt>
    <dgm:pt modelId="{7E00E04E-AB18-4033-9FA5-413C85B05213}" type="pres">
      <dgm:prSet presAssocID="{F3DD49D4-9C8D-433D-8CD6-DC3802C3C852}" presName="rootText" presStyleLbl="node2" presStyleIdx="1" presStyleCnt="3">
        <dgm:presLayoutVars>
          <dgm:chPref val="3"/>
        </dgm:presLayoutVars>
      </dgm:prSet>
      <dgm:spPr/>
      <dgm:t>
        <a:bodyPr/>
        <a:lstStyle/>
        <a:p>
          <a:endParaRPr lang="en-US"/>
        </a:p>
      </dgm:t>
    </dgm:pt>
    <dgm:pt modelId="{63E39B4F-953E-45DD-872A-0E6E40734B5B}" type="pres">
      <dgm:prSet presAssocID="{F3DD49D4-9C8D-433D-8CD6-DC3802C3C852}" presName="rootConnector" presStyleLbl="node2" presStyleIdx="1" presStyleCnt="3"/>
      <dgm:spPr/>
      <dgm:t>
        <a:bodyPr/>
        <a:lstStyle/>
        <a:p>
          <a:endParaRPr lang="es-ES"/>
        </a:p>
      </dgm:t>
    </dgm:pt>
    <dgm:pt modelId="{7FE57702-2E27-4C61-B2E7-F21F6ACB1B2A}" type="pres">
      <dgm:prSet presAssocID="{F3DD49D4-9C8D-433D-8CD6-DC3802C3C852}" presName="hierChild4" presStyleCnt="0"/>
      <dgm:spPr/>
    </dgm:pt>
    <dgm:pt modelId="{0EDAB2BC-B3CD-4FF4-B893-9FC3C842E9AD}" type="pres">
      <dgm:prSet presAssocID="{F3DD49D4-9C8D-433D-8CD6-DC3802C3C852}" presName="hierChild5" presStyleCnt="0"/>
      <dgm:spPr/>
    </dgm:pt>
    <dgm:pt modelId="{104DE707-54B9-4E95-BCE5-920F0BABCA12}" type="pres">
      <dgm:prSet presAssocID="{E77FF095-54ED-455F-947E-C1C20E16DE40}" presName="Name35" presStyleLbl="parChTrans1D2" presStyleIdx="2" presStyleCnt="3"/>
      <dgm:spPr/>
      <dgm:t>
        <a:bodyPr/>
        <a:lstStyle/>
        <a:p>
          <a:endParaRPr lang="es-ES"/>
        </a:p>
      </dgm:t>
    </dgm:pt>
    <dgm:pt modelId="{805DC53D-A2F5-4C0D-8C8B-25B4FFFE4860}" type="pres">
      <dgm:prSet presAssocID="{73B9C63F-086D-4689-B565-E653F6725092}" presName="hierRoot2" presStyleCnt="0">
        <dgm:presLayoutVars>
          <dgm:hierBranch/>
        </dgm:presLayoutVars>
      </dgm:prSet>
      <dgm:spPr/>
    </dgm:pt>
    <dgm:pt modelId="{DD0E9EF7-FF1B-4F9F-B6A2-52F3942BCAA9}" type="pres">
      <dgm:prSet presAssocID="{73B9C63F-086D-4689-B565-E653F6725092}" presName="rootComposite" presStyleCnt="0"/>
      <dgm:spPr/>
    </dgm:pt>
    <dgm:pt modelId="{1008408D-5B26-421D-BDC7-4B5AF8F08968}" type="pres">
      <dgm:prSet presAssocID="{73B9C63F-086D-4689-B565-E653F6725092}" presName="rootText" presStyleLbl="node2" presStyleIdx="2" presStyleCnt="3" custLinFactNeighborX="23">
        <dgm:presLayoutVars>
          <dgm:chPref val="3"/>
        </dgm:presLayoutVars>
      </dgm:prSet>
      <dgm:spPr/>
      <dgm:t>
        <a:bodyPr/>
        <a:lstStyle/>
        <a:p>
          <a:endParaRPr lang="en-US"/>
        </a:p>
      </dgm:t>
    </dgm:pt>
    <dgm:pt modelId="{0C58D544-4FC4-4EBE-9074-49D5B021B830}" type="pres">
      <dgm:prSet presAssocID="{73B9C63F-086D-4689-B565-E653F6725092}" presName="rootConnector" presStyleLbl="node2" presStyleIdx="2" presStyleCnt="3"/>
      <dgm:spPr/>
      <dgm:t>
        <a:bodyPr/>
        <a:lstStyle/>
        <a:p>
          <a:endParaRPr lang="es-ES"/>
        </a:p>
      </dgm:t>
    </dgm:pt>
    <dgm:pt modelId="{D9F83A9F-1844-4032-BC6C-4F102FB48817}" type="pres">
      <dgm:prSet presAssocID="{73B9C63F-086D-4689-B565-E653F6725092}" presName="hierChild4" presStyleCnt="0"/>
      <dgm:spPr/>
    </dgm:pt>
    <dgm:pt modelId="{8ADD4159-56F2-40EB-A155-F9CE2B1C0997}" type="pres">
      <dgm:prSet presAssocID="{73B9C63F-086D-4689-B565-E653F6725092}" presName="hierChild5" presStyleCnt="0"/>
      <dgm:spPr/>
    </dgm:pt>
    <dgm:pt modelId="{EA656B5C-6606-49BF-A077-A53073B796F8}" type="pres">
      <dgm:prSet presAssocID="{9DE0CD86-C7F9-49C0-8744-C6DC64C0BE27}" presName="hierChild3" presStyleCnt="0"/>
      <dgm:spPr/>
    </dgm:pt>
  </dgm:ptLst>
  <dgm:cxnLst>
    <dgm:cxn modelId="{AD8A8E0B-05D7-4766-AD3B-127D5C200D24}" type="presOf" srcId="{865D57B2-A6D5-4E09-AE01-5A5A8E22060E}" destId="{5DAE4337-464B-48A6-9F10-2837BD03714D}" srcOrd="0" destOrd="0" presId="urn:microsoft.com/office/officeart/2005/8/layout/orgChart1"/>
    <dgm:cxn modelId="{F093B99A-8435-41E3-8E63-15F103310807}" type="presOf" srcId="{E77FF095-54ED-455F-947E-C1C20E16DE40}" destId="{104DE707-54B9-4E95-BCE5-920F0BABCA12}" srcOrd="0" destOrd="0" presId="urn:microsoft.com/office/officeart/2005/8/layout/orgChart1"/>
    <dgm:cxn modelId="{870C0124-FE4D-4790-810F-C390B4A4B6B0}" type="presOf" srcId="{F04753C9-3379-47BE-8211-C04599237973}" destId="{3274CC9D-E18E-46AF-8800-EE123C1825EB}" srcOrd="0" destOrd="0" presId="urn:microsoft.com/office/officeart/2005/8/layout/orgChart1"/>
    <dgm:cxn modelId="{622FC650-CAB5-4B2D-BDDA-85A538C93852}" type="presOf" srcId="{696B35DB-0927-4549-9906-FFE184853EE9}" destId="{44A697F7-FED4-4C63-9BD7-D6E3C4C0435B}" srcOrd="0" destOrd="0" presId="urn:microsoft.com/office/officeart/2005/8/layout/orgChart1"/>
    <dgm:cxn modelId="{E142AECA-91DF-4465-BC37-EB92D706D9EA}" type="presOf" srcId="{9DE0CD86-C7F9-49C0-8744-C6DC64C0BE27}" destId="{20063A4F-9BB1-4615-9716-7F89146951BC}" srcOrd="1" destOrd="0" presId="urn:microsoft.com/office/officeart/2005/8/layout/orgChart1"/>
    <dgm:cxn modelId="{D0FC06CD-D3D3-47B6-8EFE-2EDBF7AB31A1}" srcId="{9DE0CD86-C7F9-49C0-8744-C6DC64C0BE27}" destId="{865D57B2-A6D5-4E09-AE01-5A5A8E22060E}" srcOrd="0" destOrd="0" parTransId="{540E8C4B-9D67-4C29-85FB-0C0B9F73A515}" sibTransId="{C63ED95A-BAD5-47BD-B81F-08C30587FAAC}"/>
    <dgm:cxn modelId="{1BE4DC2B-B578-423A-9E3C-5B6906970A95}" type="presOf" srcId="{F3DD49D4-9C8D-433D-8CD6-DC3802C3C852}" destId="{7E00E04E-AB18-4033-9FA5-413C85B05213}" srcOrd="0" destOrd="0" presId="urn:microsoft.com/office/officeart/2005/8/layout/orgChart1"/>
    <dgm:cxn modelId="{983F2F50-5C07-4962-8ECE-7E46B040F048}" type="presOf" srcId="{F3DD49D4-9C8D-433D-8CD6-DC3802C3C852}" destId="{63E39B4F-953E-45DD-872A-0E6E40734B5B}" srcOrd="1" destOrd="0" presId="urn:microsoft.com/office/officeart/2005/8/layout/orgChart1"/>
    <dgm:cxn modelId="{26DC916E-CB9B-4DEF-A85F-82C824EF22A4}" type="presOf" srcId="{9DE0CD86-C7F9-49C0-8744-C6DC64C0BE27}" destId="{2236C2D1-F6D2-4055-873C-0236D1D181F1}" srcOrd="0" destOrd="0" presId="urn:microsoft.com/office/officeart/2005/8/layout/orgChart1"/>
    <dgm:cxn modelId="{868CB021-097A-40EC-9B3D-A3A753BA00BC}" srcId="{9DE0CD86-C7F9-49C0-8744-C6DC64C0BE27}" destId="{73B9C63F-086D-4689-B565-E653F6725092}" srcOrd="2" destOrd="0" parTransId="{E77FF095-54ED-455F-947E-C1C20E16DE40}" sibTransId="{8E86E3BD-16CA-45FB-AF0D-EF4BD3821F9B}"/>
    <dgm:cxn modelId="{788C2C91-668D-4EFF-B01A-4CC623292227}" srcId="{F04753C9-3379-47BE-8211-C04599237973}" destId="{9DE0CD86-C7F9-49C0-8744-C6DC64C0BE27}" srcOrd="0" destOrd="0" parTransId="{9867A16E-00F2-461E-A2B2-EBAC8C5B8B64}" sibTransId="{B264C089-1D8E-4454-B294-8A24E37C3E9E}"/>
    <dgm:cxn modelId="{225BB229-B2DC-41A0-8D3F-7E43EE24D92E}" type="presOf" srcId="{540E8C4B-9D67-4C29-85FB-0C0B9F73A515}" destId="{41A5CB1F-8A39-4687-87C8-1890DF1365B6}" srcOrd="0" destOrd="0" presId="urn:microsoft.com/office/officeart/2005/8/layout/orgChart1"/>
    <dgm:cxn modelId="{D530D288-4C4A-4702-9189-0336103EB834}" type="presOf" srcId="{73B9C63F-086D-4689-B565-E653F6725092}" destId="{1008408D-5B26-421D-BDC7-4B5AF8F08968}" srcOrd="0" destOrd="0" presId="urn:microsoft.com/office/officeart/2005/8/layout/orgChart1"/>
    <dgm:cxn modelId="{D417BF8B-E9E3-4A73-9780-6979BF7480E7}" srcId="{9DE0CD86-C7F9-49C0-8744-C6DC64C0BE27}" destId="{F3DD49D4-9C8D-433D-8CD6-DC3802C3C852}" srcOrd="1" destOrd="0" parTransId="{696B35DB-0927-4549-9906-FFE184853EE9}" sibTransId="{B3E91089-F8A1-4FAF-A302-529A2524A51B}"/>
    <dgm:cxn modelId="{4C78D703-0360-4E89-95D6-328BA86E32CC}" type="presOf" srcId="{73B9C63F-086D-4689-B565-E653F6725092}" destId="{0C58D544-4FC4-4EBE-9074-49D5B021B830}" srcOrd="1" destOrd="0" presId="urn:microsoft.com/office/officeart/2005/8/layout/orgChart1"/>
    <dgm:cxn modelId="{32373562-FC21-4096-AC0F-6F8C6A170F5F}" type="presOf" srcId="{865D57B2-A6D5-4E09-AE01-5A5A8E22060E}" destId="{B65578C4-942C-4B7D-9811-CA408AFD8678}" srcOrd="1" destOrd="0" presId="urn:microsoft.com/office/officeart/2005/8/layout/orgChart1"/>
    <dgm:cxn modelId="{B3E67ECE-D4B6-4F50-9483-DDAF5232FF81}" type="presParOf" srcId="{3274CC9D-E18E-46AF-8800-EE123C1825EB}" destId="{7FAAD69B-256C-4A93-8780-3F3E5A265E47}" srcOrd="0" destOrd="0" presId="urn:microsoft.com/office/officeart/2005/8/layout/orgChart1"/>
    <dgm:cxn modelId="{F47B0B18-E1B2-4CF1-ABB5-4A9E6E819D2A}" type="presParOf" srcId="{7FAAD69B-256C-4A93-8780-3F3E5A265E47}" destId="{8AA455B7-79B0-471B-9459-AC44FED4B9B7}" srcOrd="0" destOrd="0" presId="urn:microsoft.com/office/officeart/2005/8/layout/orgChart1"/>
    <dgm:cxn modelId="{657613FE-F090-4E22-9EEC-1FD77516FFDF}" type="presParOf" srcId="{8AA455B7-79B0-471B-9459-AC44FED4B9B7}" destId="{2236C2D1-F6D2-4055-873C-0236D1D181F1}" srcOrd="0" destOrd="0" presId="urn:microsoft.com/office/officeart/2005/8/layout/orgChart1"/>
    <dgm:cxn modelId="{CFF08ACB-70B1-4D25-B0C8-564AB5638321}" type="presParOf" srcId="{8AA455B7-79B0-471B-9459-AC44FED4B9B7}" destId="{20063A4F-9BB1-4615-9716-7F89146951BC}" srcOrd="1" destOrd="0" presId="urn:microsoft.com/office/officeart/2005/8/layout/orgChart1"/>
    <dgm:cxn modelId="{C5488661-5B28-4444-85D2-2B5D8A9106A5}" type="presParOf" srcId="{7FAAD69B-256C-4A93-8780-3F3E5A265E47}" destId="{1B56D23C-8BBF-4605-AA22-2BAF2A624927}" srcOrd="1" destOrd="0" presId="urn:microsoft.com/office/officeart/2005/8/layout/orgChart1"/>
    <dgm:cxn modelId="{877C3F6B-CB5C-4430-B7B0-D7FD4B52A308}" type="presParOf" srcId="{1B56D23C-8BBF-4605-AA22-2BAF2A624927}" destId="{41A5CB1F-8A39-4687-87C8-1890DF1365B6}" srcOrd="0" destOrd="0" presId="urn:microsoft.com/office/officeart/2005/8/layout/orgChart1"/>
    <dgm:cxn modelId="{CF1A6E98-E1CD-461A-AC2E-3397AF99AF6C}" type="presParOf" srcId="{1B56D23C-8BBF-4605-AA22-2BAF2A624927}" destId="{EACD1756-7F20-4C5F-8C61-6902DA3C2D74}" srcOrd="1" destOrd="0" presId="urn:microsoft.com/office/officeart/2005/8/layout/orgChart1"/>
    <dgm:cxn modelId="{7FB5C8C4-119C-431D-B449-E482430751C0}" type="presParOf" srcId="{EACD1756-7F20-4C5F-8C61-6902DA3C2D74}" destId="{7C5287C3-29AD-47D3-9B06-14C51E931411}" srcOrd="0" destOrd="0" presId="urn:microsoft.com/office/officeart/2005/8/layout/orgChart1"/>
    <dgm:cxn modelId="{C78DC5D1-2DFA-489B-9F94-D5FBDF1ADF16}" type="presParOf" srcId="{7C5287C3-29AD-47D3-9B06-14C51E931411}" destId="{5DAE4337-464B-48A6-9F10-2837BD03714D}" srcOrd="0" destOrd="0" presId="urn:microsoft.com/office/officeart/2005/8/layout/orgChart1"/>
    <dgm:cxn modelId="{7C6B0882-43D7-44E1-B0AC-CC6062C9D94A}" type="presParOf" srcId="{7C5287C3-29AD-47D3-9B06-14C51E931411}" destId="{B65578C4-942C-4B7D-9811-CA408AFD8678}" srcOrd="1" destOrd="0" presId="urn:microsoft.com/office/officeart/2005/8/layout/orgChart1"/>
    <dgm:cxn modelId="{CAD4181B-C257-4F31-9ACE-F8A9F8FB5125}" type="presParOf" srcId="{EACD1756-7F20-4C5F-8C61-6902DA3C2D74}" destId="{49E23222-B300-4142-8507-F12497824C0E}" srcOrd="1" destOrd="0" presId="urn:microsoft.com/office/officeart/2005/8/layout/orgChart1"/>
    <dgm:cxn modelId="{D62DBCC5-CE18-407B-A446-CEC8CAE86491}" type="presParOf" srcId="{EACD1756-7F20-4C5F-8C61-6902DA3C2D74}" destId="{AC1D6C55-F8EE-4108-ACA3-7A09C96F022C}" srcOrd="2" destOrd="0" presId="urn:microsoft.com/office/officeart/2005/8/layout/orgChart1"/>
    <dgm:cxn modelId="{F3F17125-3EA9-4590-A73F-F77B69AC7B01}" type="presParOf" srcId="{1B56D23C-8BBF-4605-AA22-2BAF2A624927}" destId="{44A697F7-FED4-4C63-9BD7-D6E3C4C0435B}" srcOrd="2" destOrd="0" presId="urn:microsoft.com/office/officeart/2005/8/layout/orgChart1"/>
    <dgm:cxn modelId="{A439F1D5-3185-44C3-8531-12207F5F9FCF}" type="presParOf" srcId="{1B56D23C-8BBF-4605-AA22-2BAF2A624927}" destId="{2ACDA824-373D-4D56-958E-144A08B0653A}" srcOrd="3" destOrd="0" presId="urn:microsoft.com/office/officeart/2005/8/layout/orgChart1"/>
    <dgm:cxn modelId="{639E5E82-731E-45EE-AC7B-28453A724488}" type="presParOf" srcId="{2ACDA824-373D-4D56-958E-144A08B0653A}" destId="{001B52A4-162C-40A9-BA96-A492EC354016}" srcOrd="0" destOrd="0" presId="urn:microsoft.com/office/officeart/2005/8/layout/orgChart1"/>
    <dgm:cxn modelId="{E02F8C5C-8E7A-4AF0-9466-07ADFDF8D668}" type="presParOf" srcId="{001B52A4-162C-40A9-BA96-A492EC354016}" destId="{7E00E04E-AB18-4033-9FA5-413C85B05213}" srcOrd="0" destOrd="0" presId="urn:microsoft.com/office/officeart/2005/8/layout/orgChart1"/>
    <dgm:cxn modelId="{9EE0CD35-D027-4A9A-B1CE-74FBE51DB167}" type="presParOf" srcId="{001B52A4-162C-40A9-BA96-A492EC354016}" destId="{63E39B4F-953E-45DD-872A-0E6E40734B5B}" srcOrd="1" destOrd="0" presId="urn:microsoft.com/office/officeart/2005/8/layout/orgChart1"/>
    <dgm:cxn modelId="{BAA89150-7363-4F69-A9F4-A53840CB1708}" type="presParOf" srcId="{2ACDA824-373D-4D56-958E-144A08B0653A}" destId="{7FE57702-2E27-4C61-B2E7-F21F6ACB1B2A}" srcOrd="1" destOrd="0" presId="urn:microsoft.com/office/officeart/2005/8/layout/orgChart1"/>
    <dgm:cxn modelId="{2A4B6E81-EB77-45E5-A99B-E1F8B3B78248}" type="presParOf" srcId="{2ACDA824-373D-4D56-958E-144A08B0653A}" destId="{0EDAB2BC-B3CD-4FF4-B893-9FC3C842E9AD}" srcOrd="2" destOrd="0" presId="urn:microsoft.com/office/officeart/2005/8/layout/orgChart1"/>
    <dgm:cxn modelId="{7FC9D334-D2D2-4B25-972A-57EAC52B980B}" type="presParOf" srcId="{1B56D23C-8BBF-4605-AA22-2BAF2A624927}" destId="{104DE707-54B9-4E95-BCE5-920F0BABCA12}" srcOrd="4" destOrd="0" presId="urn:microsoft.com/office/officeart/2005/8/layout/orgChart1"/>
    <dgm:cxn modelId="{522B74BF-0D2C-4344-93D1-A4BE28B78468}" type="presParOf" srcId="{1B56D23C-8BBF-4605-AA22-2BAF2A624927}" destId="{805DC53D-A2F5-4C0D-8C8B-25B4FFFE4860}" srcOrd="5" destOrd="0" presId="urn:microsoft.com/office/officeart/2005/8/layout/orgChart1"/>
    <dgm:cxn modelId="{843CA486-61F1-465F-AE83-B7E001D15714}" type="presParOf" srcId="{805DC53D-A2F5-4C0D-8C8B-25B4FFFE4860}" destId="{DD0E9EF7-FF1B-4F9F-B6A2-52F3942BCAA9}" srcOrd="0" destOrd="0" presId="urn:microsoft.com/office/officeart/2005/8/layout/orgChart1"/>
    <dgm:cxn modelId="{D80CEEA5-309D-4057-942E-5CBE4172310F}" type="presParOf" srcId="{DD0E9EF7-FF1B-4F9F-B6A2-52F3942BCAA9}" destId="{1008408D-5B26-421D-BDC7-4B5AF8F08968}" srcOrd="0" destOrd="0" presId="urn:microsoft.com/office/officeart/2005/8/layout/orgChart1"/>
    <dgm:cxn modelId="{52403BB1-63E3-4F95-A3F5-CC254E060C7D}" type="presParOf" srcId="{DD0E9EF7-FF1B-4F9F-B6A2-52F3942BCAA9}" destId="{0C58D544-4FC4-4EBE-9074-49D5B021B830}" srcOrd="1" destOrd="0" presId="urn:microsoft.com/office/officeart/2005/8/layout/orgChart1"/>
    <dgm:cxn modelId="{B04A5669-C72E-4E0C-9DB4-5336B0944BC4}" type="presParOf" srcId="{805DC53D-A2F5-4C0D-8C8B-25B4FFFE4860}" destId="{D9F83A9F-1844-4032-BC6C-4F102FB48817}" srcOrd="1" destOrd="0" presId="urn:microsoft.com/office/officeart/2005/8/layout/orgChart1"/>
    <dgm:cxn modelId="{FAB23552-9D56-497D-9930-8D54C1345734}" type="presParOf" srcId="{805DC53D-A2F5-4C0D-8C8B-25B4FFFE4860}" destId="{8ADD4159-56F2-40EB-A155-F9CE2B1C0997}" srcOrd="2" destOrd="0" presId="urn:microsoft.com/office/officeart/2005/8/layout/orgChart1"/>
    <dgm:cxn modelId="{28FD5F3D-C8D1-4CBB-9E3B-CEF101B608D8}" type="presParOf" srcId="{7FAAD69B-256C-4A93-8780-3F3E5A265E47}" destId="{EA656B5C-6606-49BF-A077-A53073B796F8}"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F39452-C790-4F0F-B13B-A497213C6696}" type="datetimeFigureOut">
              <a:rPr lang="en-US" smtClean="0"/>
              <a:pPr/>
              <a:t>11/16/2009</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05232C-2EA1-439E-A8AD-D06733866D20}" type="slidenum">
              <a:rPr lang="en-US" smtClean="0"/>
              <a:pPr/>
              <a:t>‹Nº›</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a:p>
        </p:txBody>
      </p:sp>
      <p:sp>
        <p:nvSpPr>
          <p:cNvPr id="4" name="3 Marcador de número de diapositiva"/>
          <p:cNvSpPr>
            <a:spLocks noGrp="1"/>
          </p:cNvSpPr>
          <p:nvPr>
            <p:ph type="sldNum" sz="quarter" idx="10"/>
          </p:nvPr>
        </p:nvSpPr>
        <p:spPr/>
        <p:txBody>
          <a:bodyPr/>
          <a:lstStyle/>
          <a:p>
            <a:fld id="{2C05232C-2EA1-439E-A8AD-D06733866D20}"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2C05232C-2EA1-439E-A8AD-D06733866D20}" type="slidenum">
              <a:rPr lang="en-US" smtClean="0"/>
              <a:pPr/>
              <a:t>38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5C558949-A6D5-4CF2-96E1-40A20157465D}" type="datetimeFigureOut">
              <a:rPr lang="en-US" smtClean="0"/>
              <a:pPr/>
              <a:t>11/16/2009</a:t>
            </a:fld>
            <a:endParaRPr lang="en-U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2AB95B7F-5A3A-424A-9BFA-2E83E0104D51}"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C558949-A6D5-4CF2-96E1-40A20157465D}" type="datetimeFigureOut">
              <a:rPr lang="en-US" smtClean="0"/>
              <a:pPr/>
              <a:t>11/16/2009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2AB95B7F-5A3A-424A-9BFA-2E83E0104D51}"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C558949-A6D5-4CF2-96E1-40A20157465D}" type="datetimeFigureOut">
              <a:rPr lang="en-US" smtClean="0"/>
              <a:pPr/>
              <a:t>11/16/2009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2AB95B7F-5A3A-424A-9BFA-2E83E0104D51}"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C558949-A6D5-4CF2-96E1-40A20157465D}" type="datetimeFigureOut">
              <a:rPr lang="en-US" smtClean="0"/>
              <a:pPr/>
              <a:t>11/16/2009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2AB95B7F-5A3A-424A-9BFA-2E83E0104D51}" type="slidenum">
              <a:rPr lang="en-US" smtClean="0"/>
              <a:pPr/>
              <a:t>‹Nº›</a:t>
            </a:fld>
            <a:endParaRPr lang="en-U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5C558949-A6D5-4CF2-96E1-40A20157465D}" type="datetimeFigureOut">
              <a:rPr lang="en-US" smtClean="0"/>
              <a:pPr/>
              <a:t>11/16/2009</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2AB95B7F-5A3A-424A-9BFA-2E83E0104D51}" type="slidenum">
              <a:rPr lang="en-US" smtClean="0"/>
              <a:pPr/>
              <a:t>‹Nº›</a:t>
            </a:fld>
            <a:endParaRPr lang="en-U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C558949-A6D5-4CF2-96E1-40A20157465D}" type="datetimeFigureOut">
              <a:rPr lang="en-US" smtClean="0"/>
              <a:pPr/>
              <a:t>11/16/2009</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2AB95B7F-5A3A-424A-9BFA-2E83E0104D51}" type="slidenum">
              <a:rPr lang="en-US" smtClean="0"/>
              <a:pPr/>
              <a:t>‹Nº›</a:t>
            </a:fld>
            <a:endParaRPr lang="en-U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5C558949-A6D5-4CF2-96E1-40A20157465D}" type="datetimeFigureOut">
              <a:rPr lang="en-US" smtClean="0"/>
              <a:pPr/>
              <a:t>11/16/2009</a:t>
            </a:fld>
            <a:endParaRPr lang="en-US"/>
          </a:p>
        </p:txBody>
      </p:sp>
      <p:sp>
        <p:nvSpPr>
          <p:cNvPr id="8" name="7 Marcador de pie de página"/>
          <p:cNvSpPr>
            <a:spLocks noGrp="1"/>
          </p:cNvSpPr>
          <p:nvPr>
            <p:ph type="ftr" sz="quarter" idx="11"/>
          </p:nvPr>
        </p:nvSpPr>
        <p:spPr/>
        <p:txBody>
          <a:bodyPr/>
          <a:lstStyle>
            <a:extLst/>
          </a:lstStyle>
          <a:p>
            <a:endParaRPr lang="en-US"/>
          </a:p>
        </p:txBody>
      </p:sp>
      <p:sp>
        <p:nvSpPr>
          <p:cNvPr id="9" name="8 Marcador de número de diapositiva"/>
          <p:cNvSpPr>
            <a:spLocks noGrp="1"/>
          </p:cNvSpPr>
          <p:nvPr>
            <p:ph type="sldNum" sz="quarter" idx="12"/>
          </p:nvPr>
        </p:nvSpPr>
        <p:spPr/>
        <p:txBody>
          <a:bodyPr/>
          <a:lstStyle>
            <a:extLst/>
          </a:lstStyle>
          <a:p>
            <a:fld id="{2AB95B7F-5A3A-424A-9BFA-2E83E0104D51}"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5C558949-A6D5-4CF2-96E1-40A20157465D}" type="datetimeFigureOut">
              <a:rPr lang="en-US" smtClean="0"/>
              <a:pPr/>
              <a:t>11/16/2009</a:t>
            </a:fld>
            <a:endParaRPr lang="en-US"/>
          </a:p>
        </p:txBody>
      </p:sp>
      <p:sp>
        <p:nvSpPr>
          <p:cNvPr id="4" name="3 Marcador de pie de página"/>
          <p:cNvSpPr>
            <a:spLocks noGrp="1"/>
          </p:cNvSpPr>
          <p:nvPr>
            <p:ph type="ftr" sz="quarter" idx="11"/>
          </p:nvPr>
        </p:nvSpPr>
        <p:spPr/>
        <p:txBody>
          <a:bodyPr/>
          <a:lstStyle>
            <a:extLst/>
          </a:lstStyle>
          <a:p>
            <a:endParaRPr lang="en-US"/>
          </a:p>
        </p:txBody>
      </p:sp>
      <p:sp>
        <p:nvSpPr>
          <p:cNvPr id="5" name="4 Marcador de número de diapositiva"/>
          <p:cNvSpPr>
            <a:spLocks noGrp="1"/>
          </p:cNvSpPr>
          <p:nvPr>
            <p:ph type="sldNum" sz="quarter" idx="12"/>
          </p:nvPr>
        </p:nvSpPr>
        <p:spPr/>
        <p:txBody>
          <a:bodyPr/>
          <a:lstStyle>
            <a:extLst/>
          </a:lstStyle>
          <a:p>
            <a:fld id="{2AB95B7F-5A3A-424A-9BFA-2E83E0104D51}" type="slidenum">
              <a:rPr lang="en-US" smtClean="0"/>
              <a:pPr/>
              <a:t>‹Nº›</a:t>
            </a:fld>
            <a:endParaRPr lang="en-U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5C558949-A6D5-4CF2-96E1-40A20157465D}" type="datetimeFigureOut">
              <a:rPr lang="en-US" smtClean="0"/>
              <a:pPr/>
              <a:t>11/16/2009</a:t>
            </a:fld>
            <a:endParaRPr lang="en-US"/>
          </a:p>
        </p:txBody>
      </p:sp>
      <p:sp>
        <p:nvSpPr>
          <p:cNvPr id="3" name="2 Marcador de pie de página"/>
          <p:cNvSpPr>
            <a:spLocks noGrp="1"/>
          </p:cNvSpPr>
          <p:nvPr>
            <p:ph type="ftr" sz="quarter" idx="11"/>
          </p:nvPr>
        </p:nvSpPr>
        <p:spPr/>
        <p:txBody>
          <a:bodyPr/>
          <a:lstStyle>
            <a:extLst/>
          </a:lstStyle>
          <a:p>
            <a:endParaRPr lang="en-US"/>
          </a:p>
        </p:txBody>
      </p:sp>
      <p:sp>
        <p:nvSpPr>
          <p:cNvPr id="4" name="3 Marcador de número de diapositiva"/>
          <p:cNvSpPr>
            <a:spLocks noGrp="1"/>
          </p:cNvSpPr>
          <p:nvPr>
            <p:ph type="sldNum" sz="quarter" idx="12"/>
          </p:nvPr>
        </p:nvSpPr>
        <p:spPr/>
        <p:txBody>
          <a:bodyPr/>
          <a:lstStyle>
            <a:extLst/>
          </a:lstStyle>
          <a:p>
            <a:fld id="{2AB95B7F-5A3A-424A-9BFA-2E83E0104D51}"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5C558949-A6D5-4CF2-96E1-40A20157465D}" type="datetimeFigureOut">
              <a:rPr lang="en-US" smtClean="0"/>
              <a:pPr/>
              <a:t>11/16/2009</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2AB95B7F-5A3A-424A-9BFA-2E83E0104D51}"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a:p>
        </p:txBody>
      </p:sp>
      <p:sp>
        <p:nvSpPr>
          <p:cNvPr id="5" name="4 Marcador de fecha"/>
          <p:cNvSpPr>
            <a:spLocks noGrp="1"/>
          </p:cNvSpPr>
          <p:nvPr>
            <p:ph type="dt" sz="half" idx="10"/>
          </p:nvPr>
        </p:nvSpPr>
        <p:spPr/>
        <p:txBody>
          <a:bodyPr/>
          <a:lstStyle>
            <a:lvl1pPr>
              <a:defRPr>
                <a:solidFill>
                  <a:schemeClr val="tx1"/>
                </a:solidFill>
              </a:defRPr>
            </a:lvl1pPr>
            <a:extLst/>
          </a:lstStyle>
          <a:p>
            <a:fld id="{5C558949-A6D5-4CF2-96E1-40A20157465D}" type="datetimeFigureOut">
              <a:rPr lang="en-US" smtClean="0"/>
              <a:pPr/>
              <a:t>11/16/2009</a:t>
            </a:fld>
            <a:endParaRPr lang="en-U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2AB95B7F-5A3A-424A-9BFA-2E83E0104D51}" type="slidenum">
              <a:rPr lang="en-US" smtClean="0"/>
              <a:pPr/>
              <a:t>‹Nº›</a:t>
            </a:fld>
            <a:endParaRPr lang="en-U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C558949-A6D5-4CF2-96E1-40A20157465D}" type="datetimeFigureOut">
              <a:rPr lang="en-US" smtClean="0"/>
              <a:pPr/>
              <a:t>11/16/2009</a:t>
            </a:fld>
            <a:endParaRPr lang="en-U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AB95B7F-5A3A-424A-9BFA-2E83E0104D51}"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m.ec/imgres?imgurl=http://www.lovefoodhatewaste.com/recipe_photos/0000/0026/FruitSmoothies.jpg&amp;imgrefurl=http://www.lovefoodhatewaste.com/recipes/show/45-fruit-smoothies&amp;usg=__WmqwzHu9_FCmVTUQ4z95yiO_AeE=&amp;h=230&amp;w=252&amp;sz=46&amp;hl=es&amp;start=31&amp;tbnid=q7DbtGHxjcudPM:&amp;tbnh=101&amp;tbnw=111&amp;prev=/images?q=foto+de+smoothies&amp;ndsp=20&amp;hl=es&amp;sa=N&amp;start=20" TargetMode="External"/><Relationship Id="rId2" Type="http://schemas.openxmlformats.org/officeDocument/2006/relationships/image" Target="../media/image7.jpe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http://www.alimentacion-sana.com.ar/Portal%20nuevo/imagenesplanillas/originales2/jugos.jpg" TargetMode="External"/><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http://www.alimentacion-sana.com.ar/Portal%20nuevo/imagenesplanillas/originales2/jugos.jpg"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http://deorienteaoccidente.files.wordpress.com/2008/06/frutas.jpg?w=249&amp;h=216" TargetMode="Externa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hyperlink" Target="http://www.google.com.ec/imgres?imgurl=http://powerdrinks.files.wordpress.com/2008/07/smoothies1.jpg&amp;imgrefurl=http://powerdrinks.wordpress.com/2008/07/03/156/&amp;usg=__1pScDkNt9qns5DLeZno_QCszvPI=&amp;h=282&amp;w=320&amp;sz=16&amp;hl=es&amp;start=74&amp;tbnid=4sP-Olt7Z4chBM:&amp;tbnh=104&amp;tbnw=118&amp;prev=/images?q=foto+de+smoothies&amp;ndsp=20&amp;hl=es&amp;sa=N&amp;start=60" TargetMode="Externa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57252" y="785794"/>
            <a:ext cx="7772400" cy="1829761"/>
          </a:xfrm>
        </p:spPr>
        <p:txBody>
          <a:bodyPr>
            <a:normAutofit/>
          </a:bodyPr>
          <a:lstStyle/>
          <a:p>
            <a:pPr algn="ctr"/>
            <a:r>
              <a:rPr lang="en-US" sz="3000" b="1" smtClean="0"/>
              <a:t>Elaboraci</a:t>
            </a:r>
            <a:r>
              <a:rPr lang="en-US" sz="3000" b="1" smtClean="0">
                <a:latin typeface="Calibri"/>
              </a:rPr>
              <a:t>ó</a:t>
            </a:r>
            <a:r>
              <a:rPr lang="en-US" sz="3000" b="1" smtClean="0"/>
              <a:t>n y </a:t>
            </a:r>
            <a:r>
              <a:rPr lang="en-US" sz="3000" err="1" smtClean="0"/>
              <a:t>C</a:t>
            </a:r>
            <a:r>
              <a:rPr lang="en-US" sz="3000" b="1" err="1" smtClean="0"/>
              <a:t>omercializaci</a:t>
            </a:r>
            <a:r>
              <a:rPr lang="en-US" sz="3000" b="1" err="1" smtClean="0">
                <a:latin typeface="Calibri"/>
              </a:rPr>
              <a:t>ó</a:t>
            </a:r>
            <a:r>
              <a:rPr lang="en-US" sz="3000" b="1" err="1" smtClean="0"/>
              <a:t>n</a:t>
            </a:r>
            <a:r>
              <a:rPr lang="en-US" sz="3000" b="1" smtClean="0"/>
              <a:t> de NUTRISMOOTHIE en la ciudad de Guayaquil</a:t>
            </a:r>
            <a:endParaRPr lang="en-US" sz="3000" b="1"/>
          </a:p>
        </p:txBody>
      </p:sp>
      <p:sp>
        <p:nvSpPr>
          <p:cNvPr id="3" name="2 Subtítulo"/>
          <p:cNvSpPr>
            <a:spLocks noGrp="1"/>
          </p:cNvSpPr>
          <p:nvPr>
            <p:ph type="subTitle" idx="1"/>
          </p:nvPr>
        </p:nvSpPr>
        <p:spPr>
          <a:xfrm>
            <a:off x="714348" y="3357562"/>
            <a:ext cx="7772400" cy="1199704"/>
          </a:xfrm>
        </p:spPr>
        <p:txBody>
          <a:bodyPr>
            <a:noAutofit/>
          </a:bodyPr>
          <a:lstStyle/>
          <a:p>
            <a:pPr>
              <a:spcBef>
                <a:spcPct val="0"/>
              </a:spcBef>
            </a:pPr>
            <a:r>
              <a:rPr lang="en-US" sz="2400" b="1" dirty="0" smtClean="0">
                <a:solidFill>
                  <a:schemeClr val="tx1"/>
                </a:solidFill>
                <a:latin typeface="+mj-lt"/>
                <a:ea typeface="+mj-ea"/>
                <a:cs typeface="+mj-cs"/>
              </a:rPr>
              <a:t>Integrantes:</a:t>
            </a:r>
          </a:p>
          <a:p>
            <a:pPr>
              <a:spcBef>
                <a:spcPct val="0"/>
              </a:spcBef>
            </a:pPr>
            <a:r>
              <a:rPr lang="en-US" sz="2400" dirty="0" smtClean="0">
                <a:solidFill>
                  <a:schemeClr val="tx1"/>
                </a:solidFill>
                <a:latin typeface="+mj-lt"/>
                <a:ea typeface="+mj-ea"/>
                <a:cs typeface="+mj-cs"/>
              </a:rPr>
              <a:t>Patricia Loma Montoya</a:t>
            </a:r>
            <a:endParaRPr lang="en-US" sz="2400" dirty="0">
              <a:solidFill>
                <a:schemeClr val="tx1"/>
              </a:solidFill>
              <a:latin typeface="+mj-lt"/>
              <a:ea typeface="+mj-ea"/>
              <a:cs typeface="+mj-cs"/>
            </a:endParaRPr>
          </a:p>
          <a:p>
            <a:pPr>
              <a:spcBef>
                <a:spcPct val="0"/>
              </a:spcBef>
            </a:pPr>
            <a:r>
              <a:rPr lang="en-US" sz="2400" dirty="0" smtClean="0">
                <a:solidFill>
                  <a:schemeClr val="tx1"/>
                </a:solidFill>
                <a:latin typeface="+mj-lt"/>
                <a:ea typeface="+mj-ea"/>
                <a:cs typeface="+mj-cs"/>
              </a:rPr>
              <a:t>Ana </a:t>
            </a:r>
            <a:r>
              <a:rPr lang="en-US" sz="2400" dirty="0">
                <a:solidFill>
                  <a:schemeClr val="tx1"/>
                </a:solidFill>
                <a:latin typeface="+mj-lt"/>
                <a:ea typeface="+mj-ea"/>
                <a:cs typeface="+mj-cs"/>
              </a:rPr>
              <a:t>Naranjo Chano</a:t>
            </a:r>
          </a:p>
          <a:p>
            <a:pPr>
              <a:spcBef>
                <a:spcPct val="0"/>
              </a:spcBef>
            </a:pPr>
            <a:r>
              <a:rPr lang="en-US" sz="2400" dirty="0">
                <a:solidFill>
                  <a:schemeClr val="tx1"/>
                </a:solidFill>
                <a:latin typeface="+mj-lt"/>
                <a:ea typeface="+mj-ea"/>
                <a:cs typeface="+mj-cs"/>
              </a:rPr>
              <a:t>Andrea </a:t>
            </a:r>
            <a:r>
              <a:rPr lang="en-US" sz="2400" dirty="0" smtClean="0">
                <a:solidFill>
                  <a:schemeClr val="tx1"/>
                </a:solidFill>
                <a:latin typeface="+mj-lt"/>
                <a:ea typeface="+mj-ea"/>
                <a:cs typeface="+mj-cs"/>
              </a:rPr>
              <a:t>Lopez Villacís</a:t>
            </a:r>
            <a:endParaRPr lang="en-US" sz="2400" dirty="0">
              <a:solidFill>
                <a:schemeClr val="tx1"/>
              </a:solidFill>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428604"/>
            <a:ext cx="8229600" cy="654032"/>
          </a:xfrm>
        </p:spPr>
        <p:txBody>
          <a:bodyPr>
            <a:normAutofit/>
          </a:bodyPr>
          <a:lstStyle/>
          <a:p>
            <a:r>
              <a:rPr lang="en-US" sz="3000" dirty="0" err="1" smtClean="0">
                <a:solidFill>
                  <a:schemeClr val="tx1"/>
                </a:solidFill>
                <a:latin typeface="Lucida Sans Unicode (Títulos)"/>
              </a:rPr>
              <a:t>Preferencias</a:t>
            </a:r>
            <a:r>
              <a:rPr lang="en-US" sz="3000" dirty="0" smtClean="0">
                <a:solidFill>
                  <a:schemeClr val="tx1"/>
                </a:solidFill>
                <a:latin typeface="Lucida Sans Unicode (Títulos)"/>
              </a:rPr>
              <a:t> y </a:t>
            </a:r>
            <a:r>
              <a:rPr lang="en-US" sz="3000" dirty="0" err="1" smtClean="0">
                <a:solidFill>
                  <a:schemeClr val="tx1"/>
                </a:solidFill>
                <a:latin typeface="Lucida Sans Unicode (Títulos)"/>
              </a:rPr>
              <a:t>disposiciones</a:t>
            </a:r>
            <a:r>
              <a:rPr lang="en-US" sz="3000" dirty="0" smtClean="0">
                <a:solidFill>
                  <a:schemeClr val="tx1"/>
                </a:solidFill>
                <a:latin typeface="Lucida Sans Unicode (Títulos)"/>
              </a:rPr>
              <a:t> de </a:t>
            </a:r>
            <a:r>
              <a:rPr lang="en-US" sz="3000" dirty="0" err="1" smtClean="0">
                <a:solidFill>
                  <a:schemeClr val="tx1"/>
                </a:solidFill>
                <a:latin typeface="Lucida Sans Unicode (Títulos)"/>
              </a:rPr>
              <a:t>pago</a:t>
            </a:r>
            <a:endParaRPr lang="es-ES" sz="3000" dirty="0">
              <a:solidFill>
                <a:schemeClr val="tx1"/>
              </a:solidFill>
              <a:latin typeface="Lucida Sans Unicode (Títulos)"/>
            </a:endParaRPr>
          </a:p>
        </p:txBody>
      </p:sp>
      <p:sp>
        <p:nvSpPr>
          <p:cNvPr id="3" name="2 CuadroTexto"/>
          <p:cNvSpPr txBox="1"/>
          <p:nvPr/>
        </p:nvSpPr>
        <p:spPr>
          <a:xfrm>
            <a:off x="142844" y="1285861"/>
            <a:ext cx="8786842" cy="5370701"/>
          </a:xfrm>
          <a:prstGeom prst="rect">
            <a:avLst/>
          </a:prstGeom>
          <a:noFill/>
        </p:spPr>
        <p:txBody>
          <a:bodyPr wrap="square" rtlCol="0">
            <a:spAutoFit/>
          </a:bodyPr>
          <a:lstStyle/>
          <a:p>
            <a:pPr algn="just">
              <a:buFont typeface="Arial" pitchFamily="34" charset="0"/>
              <a:buChar char="•"/>
            </a:pPr>
            <a:r>
              <a:rPr lang="es-ES" dirty="0" smtClean="0"/>
              <a:t> </a:t>
            </a:r>
            <a:r>
              <a:rPr lang="es-ES" sz="1700" dirty="0" smtClean="0"/>
              <a:t>Frutas Preferidas:</a:t>
            </a:r>
          </a:p>
          <a:p>
            <a:pPr marL="800100" lvl="1" indent="-342900" algn="just">
              <a:buFont typeface="+mj-lt"/>
              <a:buAutoNum type="arabicPeriod"/>
            </a:pPr>
            <a:r>
              <a:rPr lang="es-ES" sz="1700" dirty="0" smtClean="0"/>
              <a:t>Banana, frutilla, naranja, durazno, manzana;</a:t>
            </a:r>
          </a:p>
          <a:p>
            <a:pPr marL="800100" lvl="1" indent="-342900" algn="just">
              <a:buFont typeface="+mj-lt"/>
              <a:buAutoNum type="arabicPeriod"/>
            </a:pPr>
            <a:r>
              <a:rPr lang="es-ES" sz="1700" dirty="0" smtClean="0"/>
              <a:t>Mango, la mora, el kiwi, la piña y la papaya.</a:t>
            </a:r>
          </a:p>
          <a:p>
            <a:pPr marL="800100" lvl="1" indent="-342900" algn="just"/>
            <a:r>
              <a:rPr lang="es-ES" sz="1700" dirty="0" smtClean="0"/>
              <a:t> </a:t>
            </a:r>
          </a:p>
          <a:p>
            <a:pPr marL="342900" indent="-342900" algn="just"/>
            <a:r>
              <a:rPr lang="es-ES" sz="1700" dirty="0" smtClean="0"/>
              <a:t>De entre las personas que consumirían un producto natural que reemplace</a:t>
            </a:r>
          </a:p>
          <a:p>
            <a:pPr marL="342900" indent="-342900" algn="just"/>
            <a:r>
              <a:rPr lang="es-ES" sz="1700" dirty="0" smtClean="0"/>
              <a:t> alguna de las 3 comidas básicas diarias, </a:t>
            </a:r>
          </a:p>
          <a:p>
            <a:pPr marL="342900" indent="-342900" algn="just"/>
            <a:endParaRPr lang="es-ES" sz="1700" dirty="0" smtClean="0"/>
          </a:p>
          <a:p>
            <a:pPr marL="800100" lvl="1" indent="-342900" algn="just">
              <a:buFont typeface="Arial" pitchFamily="34" charset="0"/>
              <a:buChar char="•"/>
            </a:pPr>
            <a:r>
              <a:rPr lang="es-ES" sz="1700" dirty="0" smtClean="0"/>
              <a:t>El 68,2% estaría dispuesto a cancelar $1,25 por la presentación de 12 oz., </a:t>
            </a:r>
          </a:p>
          <a:p>
            <a:pPr marL="800100" lvl="1" indent="-342900" algn="just">
              <a:buFont typeface="Arial" pitchFamily="34" charset="0"/>
              <a:buChar char="•"/>
            </a:pPr>
            <a:r>
              <a:rPr lang="es-ES" sz="1700" dirty="0" smtClean="0"/>
              <a:t>69,5% cancelaria $2 por la de 16 oz., </a:t>
            </a:r>
          </a:p>
          <a:p>
            <a:pPr marL="800100" lvl="1" indent="-342900" algn="just">
              <a:buFont typeface="Arial" pitchFamily="34" charset="0"/>
              <a:buChar char="•"/>
            </a:pPr>
            <a:r>
              <a:rPr lang="es-ES" sz="1700" dirty="0" smtClean="0"/>
              <a:t>76,77% pagaría $3,5 por la de 32 oz.</a:t>
            </a:r>
          </a:p>
          <a:p>
            <a:pPr marL="342900" indent="-342900" algn="just">
              <a:buFont typeface="Arial" pitchFamily="34" charset="0"/>
              <a:buChar char="•"/>
            </a:pPr>
            <a:endParaRPr lang="en-US" sz="1700" dirty="0" smtClean="0"/>
          </a:p>
          <a:p>
            <a:pPr marL="342900" indent="-342900" algn="just">
              <a:buFont typeface="Arial" pitchFamily="34" charset="0"/>
              <a:buChar char="•"/>
            </a:pPr>
            <a:r>
              <a:rPr lang="es-ES" sz="1700" dirty="0" smtClean="0"/>
              <a:t>Llevamos a cabo una sesión de Focus Group, con el fin de conocer las percepciones de los consumidores potenciales respecto a nuestro producto, además de hacer degustaciones para saber combinaciones y sabores que tendrían mayor aceptación.</a:t>
            </a:r>
          </a:p>
          <a:p>
            <a:pPr marL="342900" indent="-342900" algn="just">
              <a:buFont typeface="Arial" pitchFamily="34" charset="0"/>
              <a:buChar char="•"/>
            </a:pPr>
            <a:endParaRPr lang="es-ES" sz="1700" dirty="0" smtClean="0"/>
          </a:p>
          <a:p>
            <a:pPr marL="342900" indent="-342900" algn="just"/>
            <a:endParaRPr lang="en-US" sz="1700" dirty="0" smtClean="0"/>
          </a:p>
          <a:p>
            <a:pPr marL="342900" indent="-342900" algn="just"/>
            <a:endParaRPr lang="es-ES" sz="1700" dirty="0" smtClean="0"/>
          </a:p>
          <a:p>
            <a:pPr marL="342900" indent="-342900"/>
            <a:endParaRPr lang="es-ES" dirty="0" smtClean="0"/>
          </a:p>
          <a:p>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5470"/>
          </a:xfrm>
        </p:spPr>
        <p:txBody>
          <a:bodyPr>
            <a:normAutofit/>
          </a:bodyPr>
          <a:lstStyle/>
          <a:p>
            <a:pPr algn="just"/>
            <a:r>
              <a:rPr lang="en-US" sz="3000" dirty="0" err="1" smtClean="0">
                <a:solidFill>
                  <a:schemeClr val="tx1"/>
                </a:solidFill>
              </a:rPr>
              <a:t>Resultados</a:t>
            </a:r>
            <a:r>
              <a:rPr lang="en-US" sz="3000" dirty="0" smtClean="0">
                <a:solidFill>
                  <a:schemeClr val="tx1"/>
                </a:solidFill>
              </a:rPr>
              <a:t> del Focus Group</a:t>
            </a:r>
            <a:endParaRPr lang="es-ES" sz="3000" dirty="0">
              <a:solidFill>
                <a:schemeClr val="tx1"/>
              </a:solidFill>
            </a:endParaRPr>
          </a:p>
        </p:txBody>
      </p:sp>
      <p:sp>
        <p:nvSpPr>
          <p:cNvPr id="3" name="2 CuadroTexto"/>
          <p:cNvSpPr txBox="1"/>
          <p:nvPr/>
        </p:nvSpPr>
        <p:spPr>
          <a:xfrm>
            <a:off x="428596" y="1000108"/>
            <a:ext cx="8286808" cy="4293483"/>
          </a:xfrm>
          <a:prstGeom prst="rect">
            <a:avLst/>
          </a:prstGeom>
          <a:noFill/>
        </p:spPr>
        <p:txBody>
          <a:bodyPr wrap="square" rtlCol="0">
            <a:spAutoFit/>
          </a:bodyPr>
          <a:lstStyle/>
          <a:p>
            <a:pPr algn="just">
              <a:buFont typeface="Wingdings" pitchFamily="2" charset="2"/>
              <a:buChar char="Ø"/>
            </a:pPr>
            <a:r>
              <a:rPr lang="es-ES" sz="1700" dirty="0" smtClean="0">
                <a:latin typeface="Lucida Sans Unicode (Cuerpo)"/>
              </a:rPr>
              <a:t> A nuestros entrevistados les gustó la idea de poder reemplazar una comida por uno de nuestros smoothies, ya que por diversos motivos no todos tienen posibilidades de comer a tiempo alguna de las tres comidas básicas, y otros podrán degustarlos y a la vez mantener su peso de una manera natural, evitando comer en la noche después de realizar ejercicios, sino que mas bien disfrutan de un delicioso NutriSmoothie.</a:t>
            </a:r>
            <a:endParaRPr lang="es-ES" sz="1700" b="1" dirty="0" smtClean="0">
              <a:latin typeface="Lucida Sans Unicode (Cuerpo)"/>
            </a:endParaRPr>
          </a:p>
          <a:p>
            <a:pPr algn="just"/>
            <a:r>
              <a:rPr lang="es-ES" sz="1700" dirty="0" smtClean="0">
                <a:latin typeface="Lucida Sans Unicode (Cuerpo)"/>
              </a:rPr>
              <a:t> </a:t>
            </a:r>
            <a:endParaRPr lang="es-ES" sz="1700" b="1" dirty="0" smtClean="0">
              <a:latin typeface="Lucida Sans Unicode (Cuerpo)"/>
            </a:endParaRPr>
          </a:p>
          <a:p>
            <a:pPr algn="just">
              <a:buFont typeface="Wingdings" pitchFamily="2" charset="2"/>
              <a:buChar char="Ø"/>
            </a:pPr>
            <a:r>
              <a:rPr lang="es-ES" sz="1700" dirty="0" smtClean="0">
                <a:latin typeface="Lucida Sans Unicode (Cuerpo)"/>
              </a:rPr>
              <a:t> Con los resultados obtenidos en la sesión de Focus Group hemos decidido iniciar nuestro negocio con los smoothies que detallamos en el Menú, debido a la aceptación que demostraron los participantes al momento de probar las combinaciones de smoothies en el Focus Group y también tomando como referencia los resultados que arrojaron las encuestas.</a:t>
            </a:r>
          </a:p>
          <a:p>
            <a:pPr algn="just">
              <a:buFont typeface="Wingdings" pitchFamily="2" charset="2"/>
              <a:buChar char="Ø"/>
            </a:pPr>
            <a:endParaRPr lang="en-US" sz="1700" b="1" dirty="0" smtClean="0">
              <a:latin typeface="Lucida Sans Unicode (Cuerpo)"/>
            </a:endParaRPr>
          </a:p>
          <a:p>
            <a:pPr algn="just">
              <a:buFont typeface="Wingdings" pitchFamily="2" charset="2"/>
              <a:buChar char="Ø"/>
            </a:pPr>
            <a:endParaRPr lang="en-US" sz="1700" b="1" dirty="0" smtClean="0">
              <a:latin typeface="Lucida Sans Unicode (Cuerpo)"/>
            </a:endParaRPr>
          </a:p>
          <a:p>
            <a:pPr algn="just"/>
            <a:endParaRPr lang="es-ES" sz="1700" b="1" dirty="0" smtClean="0">
              <a:latin typeface="Lucida Sans Unicode (Cuerpo)"/>
            </a:endParaRPr>
          </a:p>
          <a:p>
            <a:endParaRPr lang="es-ES" dirty="0"/>
          </a:p>
        </p:txBody>
      </p:sp>
      <p:pic>
        <p:nvPicPr>
          <p:cNvPr id="4" name="3 Imagen"/>
          <p:cNvPicPr/>
          <p:nvPr/>
        </p:nvPicPr>
        <p:blipFill>
          <a:blip r:embed="rId2" cstate="print"/>
          <a:srcRect/>
          <a:stretch>
            <a:fillRect/>
          </a:stretch>
        </p:blipFill>
        <p:spPr bwMode="auto">
          <a:xfrm>
            <a:off x="6286512" y="4429132"/>
            <a:ext cx="2357454" cy="1751671"/>
          </a:xfrm>
          <a:prstGeom prst="rect">
            <a:avLst/>
          </a:prstGeom>
          <a:noFill/>
          <a:ln w="9525">
            <a:noFill/>
            <a:miter lim="800000"/>
            <a:headEnd/>
            <a:tailEnd/>
          </a:ln>
        </p:spPr>
      </p:pic>
      <p:pic>
        <p:nvPicPr>
          <p:cNvPr id="6" name="5 Imagen" descr="FruitSmoothies">
            <a:hlinkClick r:id="rId3"/>
          </p:cNvPr>
          <p:cNvPicPr/>
          <p:nvPr/>
        </p:nvPicPr>
        <p:blipFill>
          <a:blip r:embed="rId4"/>
          <a:srcRect/>
          <a:stretch>
            <a:fillRect/>
          </a:stretch>
        </p:blipFill>
        <p:spPr bwMode="auto">
          <a:xfrm>
            <a:off x="3571868" y="4429132"/>
            <a:ext cx="2357454" cy="1785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14290"/>
            <a:ext cx="8229600" cy="571504"/>
          </a:xfrm>
        </p:spPr>
        <p:txBody>
          <a:bodyPr/>
          <a:lstStyle/>
          <a:p>
            <a:pPr algn="just"/>
            <a:r>
              <a:rPr lang="en-US" sz="3000" dirty="0" err="1" smtClean="0">
                <a:solidFill>
                  <a:schemeClr val="tx1"/>
                </a:solidFill>
                <a:latin typeface="Lucida Sans Unicode (Cuerpo)"/>
              </a:rPr>
              <a:t>Analisis</a:t>
            </a:r>
            <a:r>
              <a:rPr lang="en-US" sz="3000" dirty="0" smtClean="0">
                <a:solidFill>
                  <a:schemeClr val="tx1"/>
                </a:solidFill>
                <a:latin typeface="Lucida Sans Unicode (Cuerpo)"/>
              </a:rPr>
              <a:t> FODA</a:t>
            </a:r>
            <a:endParaRPr lang="es-ES" sz="3000" dirty="0">
              <a:solidFill>
                <a:schemeClr val="tx1"/>
              </a:solidFill>
              <a:latin typeface="Lucida Sans Unicode (Cuerpo)"/>
            </a:endParaRPr>
          </a:p>
        </p:txBody>
      </p:sp>
      <p:graphicFrame>
        <p:nvGraphicFramePr>
          <p:cNvPr id="3" name="3 Marcador de contenido"/>
          <p:cNvGraphicFramePr>
            <a:graphicFrameLocks/>
          </p:cNvGraphicFramePr>
          <p:nvPr/>
        </p:nvGraphicFramePr>
        <p:xfrm>
          <a:off x="357158" y="1142985"/>
          <a:ext cx="8572560" cy="4621794"/>
        </p:xfrm>
        <a:graphic>
          <a:graphicData uri="http://schemas.openxmlformats.org/drawingml/2006/table">
            <a:tbl>
              <a:tblPr firstRow="1" bandRow="1">
                <a:tableStyleId>{5C22544A-7EE6-4342-B048-85BDC9FD1C3A}</a:tableStyleId>
              </a:tblPr>
              <a:tblGrid>
                <a:gridCol w="4286280"/>
                <a:gridCol w="4286280"/>
              </a:tblGrid>
              <a:tr h="349600">
                <a:tc>
                  <a:txBody>
                    <a:bodyPr/>
                    <a:lstStyle/>
                    <a:p>
                      <a:r>
                        <a:rPr lang="es-ES" dirty="0" smtClean="0"/>
                        <a:t>Fortaleza</a:t>
                      </a:r>
                      <a:endParaRPr lang="es-ES" dirty="0"/>
                    </a:p>
                  </a:txBody>
                  <a:tcPr/>
                </a:tc>
                <a:tc>
                  <a:txBody>
                    <a:bodyPr/>
                    <a:lstStyle/>
                    <a:p>
                      <a:r>
                        <a:rPr lang="es-ES" dirty="0" smtClean="0"/>
                        <a:t>Oportunidades</a:t>
                      </a:r>
                      <a:endParaRPr lang="es-ES" dirty="0"/>
                    </a:p>
                  </a:txBody>
                  <a:tcPr/>
                </a:tc>
              </a:tr>
              <a:tr h="1922799">
                <a:tc>
                  <a:txBody>
                    <a:bodyPr/>
                    <a:lstStyle/>
                    <a:p>
                      <a:pPr lvl="0">
                        <a:buFont typeface="Wingdings" pitchFamily="2" charset="2"/>
                        <a:buChar char="ü"/>
                      </a:pPr>
                      <a:r>
                        <a:rPr lang="en-US" sz="1800" kern="1200" dirty="0" smtClean="0">
                          <a:solidFill>
                            <a:schemeClr val="dk1"/>
                          </a:solidFill>
                          <a:latin typeface="+mn-lt"/>
                          <a:ea typeface="+mn-ea"/>
                          <a:cs typeface="+mn-cs"/>
                        </a:rPr>
                        <a:t>Unico</a:t>
                      </a:r>
                      <a:r>
                        <a:rPr lang="en-US" sz="1800" kern="1200" baseline="0" dirty="0" smtClean="0">
                          <a:solidFill>
                            <a:schemeClr val="dk1"/>
                          </a:solidFill>
                          <a:latin typeface="+mn-lt"/>
                          <a:ea typeface="+mn-ea"/>
                          <a:cs typeface="+mn-cs"/>
                        </a:rPr>
                        <a:t> en el Mercado.</a:t>
                      </a:r>
                    </a:p>
                    <a:p>
                      <a:pPr lvl="0">
                        <a:buFont typeface="Wingdings" pitchFamily="2" charset="2"/>
                        <a:buChar char="ü"/>
                      </a:pPr>
                      <a:r>
                        <a:rPr kumimoji="0" lang="es-ES" sz="1800" kern="1200" dirty="0" smtClean="0">
                          <a:solidFill>
                            <a:schemeClr val="dk1"/>
                          </a:solidFill>
                          <a:latin typeface="+mn-lt"/>
                          <a:ea typeface="+mn-ea"/>
                          <a:cs typeface="+mn-cs"/>
                        </a:rPr>
                        <a:t>Nueva opción para personas con problemas de salud.</a:t>
                      </a:r>
                    </a:p>
                    <a:p>
                      <a:pPr lvl="0">
                        <a:buFont typeface="Wingdings" pitchFamily="2" charset="2"/>
                        <a:buChar char="ü"/>
                      </a:pPr>
                      <a:r>
                        <a:rPr kumimoji="0" lang="es-ES" sz="1800" kern="1200" dirty="0" smtClean="0">
                          <a:solidFill>
                            <a:schemeClr val="dk1"/>
                          </a:solidFill>
                          <a:latin typeface="+mn-lt"/>
                          <a:ea typeface="+mn-ea"/>
                          <a:cs typeface="+mn-cs"/>
                        </a:rPr>
                        <a:t>Su elaboración es fácil y rápida.</a:t>
                      </a:r>
                    </a:p>
                    <a:p>
                      <a:pPr marL="0" marR="0" lvl="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s-ES" sz="1800" kern="1200" dirty="0" smtClean="0">
                          <a:solidFill>
                            <a:schemeClr val="dk1"/>
                          </a:solidFill>
                          <a:latin typeface="+mn-lt"/>
                          <a:ea typeface="+mn-ea"/>
                          <a:cs typeface="+mn-cs"/>
                        </a:rPr>
                        <a:t>Nuestro producto otorga las proteínas necesarias.</a:t>
                      </a:r>
                    </a:p>
                    <a:p>
                      <a:pPr marL="0" marR="0" lvl="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s-ES" sz="1800" kern="1200" dirty="0" smtClean="0">
                          <a:solidFill>
                            <a:schemeClr val="dk1"/>
                          </a:solidFill>
                          <a:latin typeface="+mn-lt"/>
                          <a:ea typeface="+mn-ea"/>
                          <a:cs typeface="+mn-cs"/>
                        </a:rPr>
                        <a:t>se rige a la tabla IDR.</a:t>
                      </a:r>
                    </a:p>
                  </a:txBody>
                  <a:tcPr/>
                </a:tc>
                <a:tc>
                  <a:txBody>
                    <a:bodyPr/>
                    <a:lstStyle/>
                    <a:p>
                      <a:pPr lvl="0">
                        <a:buFont typeface="Wingdings" pitchFamily="2" charset="2"/>
                        <a:buChar char="ü"/>
                      </a:pPr>
                      <a:r>
                        <a:rPr kumimoji="0" lang="es-ES" sz="1800" kern="1200" dirty="0" smtClean="0">
                          <a:solidFill>
                            <a:schemeClr val="dk1"/>
                          </a:solidFill>
                          <a:latin typeface="+mn-lt"/>
                          <a:ea typeface="+mn-ea"/>
                          <a:cs typeface="+mn-cs"/>
                        </a:rPr>
                        <a:t>Producto innovador.</a:t>
                      </a:r>
                    </a:p>
                    <a:p>
                      <a:pPr marL="0" marR="0" lvl="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s-ES" sz="1800" kern="1200" dirty="0" smtClean="0">
                          <a:solidFill>
                            <a:schemeClr val="dk1"/>
                          </a:solidFill>
                          <a:latin typeface="+mn-lt"/>
                          <a:ea typeface="+mn-ea"/>
                          <a:cs typeface="+mn-cs"/>
                        </a:rPr>
                        <a:t>No</a:t>
                      </a:r>
                      <a:r>
                        <a:rPr kumimoji="0" lang="es-ES" sz="1800" kern="1200" baseline="0" dirty="0" smtClean="0">
                          <a:solidFill>
                            <a:schemeClr val="dk1"/>
                          </a:solidFill>
                          <a:latin typeface="+mn-lt"/>
                          <a:ea typeface="+mn-ea"/>
                          <a:cs typeface="+mn-cs"/>
                        </a:rPr>
                        <a:t> hay</a:t>
                      </a:r>
                      <a:r>
                        <a:rPr kumimoji="0" lang="es-ES" sz="1800" kern="1200" dirty="0" smtClean="0">
                          <a:solidFill>
                            <a:schemeClr val="dk1"/>
                          </a:solidFill>
                          <a:latin typeface="+mn-lt"/>
                          <a:ea typeface="+mn-ea"/>
                          <a:cs typeface="+mn-cs"/>
                        </a:rPr>
                        <a:t> competencia.</a:t>
                      </a:r>
                    </a:p>
                    <a:p>
                      <a:pPr>
                        <a:buFont typeface="Wingdings" pitchFamily="2" charset="2"/>
                        <a:buChar char="ü"/>
                      </a:pPr>
                      <a:r>
                        <a:rPr kumimoji="0" lang="es-ES" sz="1800" kern="1200" dirty="0" smtClean="0">
                          <a:solidFill>
                            <a:schemeClr val="dk1"/>
                          </a:solidFill>
                          <a:latin typeface="+mn-lt"/>
                          <a:ea typeface="+mn-ea"/>
                          <a:cs typeface="+mn-cs"/>
                        </a:rPr>
                        <a:t>Ofrecemos un producto natural que mejoraría el estilo de vida de nuestros potenciales consumidores.</a:t>
                      </a:r>
                      <a:endParaRPr lang="es-ES" dirty="0"/>
                    </a:p>
                  </a:txBody>
                  <a:tcPr/>
                </a:tc>
              </a:tr>
              <a:tr h="349600">
                <a:tc>
                  <a:txBody>
                    <a:bodyPr/>
                    <a:lstStyle/>
                    <a:p>
                      <a:r>
                        <a:rPr lang="es-ES" dirty="0" smtClean="0"/>
                        <a:t>Debilidades</a:t>
                      </a:r>
                      <a:endParaRPr lang="es-ES" dirty="0"/>
                    </a:p>
                  </a:txBody>
                  <a:tcPr>
                    <a:solidFill>
                      <a:schemeClr val="accent2">
                        <a:lumMod val="75000"/>
                      </a:schemeClr>
                    </a:solidFill>
                  </a:tcPr>
                </a:tc>
                <a:tc>
                  <a:txBody>
                    <a:bodyPr/>
                    <a:lstStyle/>
                    <a:p>
                      <a:r>
                        <a:rPr lang="es-ES" dirty="0" smtClean="0"/>
                        <a:t>Amenazas</a:t>
                      </a:r>
                      <a:endParaRPr lang="es-ES" dirty="0"/>
                    </a:p>
                  </a:txBody>
                  <a:tcPr>
                    <a:solidFill>
                      <a:schemeClr val="accent2">
                        <a:lumMod val="75000"/>
                      </a:schemeClr>
                    </a:solidFill>
                  </a:tcPr>
                </a:tc>
              </a:tr>
              <a:tr h="1878594">
                <a:tc>
                  <a:txBody>
                    <a:bodyPr/>
                    <a:lstStyle/>
                    <a:p>
                      <a:pPr lvl="0">
                        <a:buFont typeface="Wingdings" pitchFamily="2" charset="2"/>
                        <a:buChar char="ü"/>
                      </a:pPr>
                      <a:r>
                        <a:rPr kumimoji="0" lang="es-ES" sz="1800" kern="1200" dirty="0" smtClean="0">
                          <a:solidFill>
                            <a:schemeClr val="dk1"/>
                          </a:solidFill>
                          <a:latin typeface="+mn-lt"/>
                          <a:ea typeface="+mn-ea"/>
                          <a:cs typeface="+mn-cs"/>
                        </a:rPr>
                        <a:t>Falta de experiencia para tratar a este tipo de mercado.</a:t>
                      </a:r>
                    </a:p>
                    <a:p>
                      <a:pPr marL="0" marR="0" lvl="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s-ES" sz="1800" kern="1200" dirty="0" smtClean="0">
                          <a:solidFill>
                            <a:schemeClr val="dk1"/>
                          </a:solidFill>
                          <a:latin typeface="+mn-lt"/>
                          <a:ea typeface="+mn-ea"/>
                          <a:cs typeface="+mn-cs"/>
                        </a:rPr>
                        <a:t>La no aceptación de todos los sabores propuestos por nosotros de parte de los potenciales clientes. </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s-ES" sz="1800" kern="1200" dirty="0" smtClean="0">
                          <a:solidFill>
                            <a:schemeClr val="dk1"/>
                          </a:solidFill>
                          <a:latin typeface="+mn-lt"/>
                          <a:ea typeface="+mn-ea"/>
                          <a:cs typeface="+mn-cs"/>
                        </a:rPr>
                        <a:t>Es un producto que puede ser copiable.</a:t>
                      </a:r>
                    </a:p>
                    <a:p>
                      <a:pPr marL="0" marR="0" lvl="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s-ES" sz="1800" kern="1200" dirty="0" smtClean="0">
                          <a:solidFill>
                            <a:schemeClr val="dk1"/>
                          </a:solidFill>
                          <a:latin typeface="+mn-lt"/>
                          <a:ea typeface="+mn-ea"/>
                          <a:cs typeface="+mn-cs"/>
                        </a:rPr>
                        <a:t>La introducción de nuevos productos al mercado.</a:t>
                      </a:r>
                    </a:p>
                    <a:p>
                      <a:pPr marL="0" marR="0" lvl="0" indent="0" algn="l"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s-ES" sz="1800" kern="1200" dirty="0" smtClean="0">
                          <a:solidFill>
                            <a:schemeClr val="dk1"/>
                          </a:solidFill>
                          <a:latin typeface="+mn-lt"/>
                          <a:ea typeface="+mn-ea"/>
                          <a:cs typeface="+mn-cs"/>
                        </a:rPr>
                        <a:t>La inestabilidad política y judicial por la que atraviesa el país. </a:t>
                      </a:r>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2594"/>
          </a:xfrm>
        </p:spPr>
        <p:txBody>
          <a:bodyPr>
            <a:normAutofit/>
          </a:bodyPr>
          <a:lstStyle/>
          <a:p>
            <a:pPr algn="just"/>
            <a:r>
              <a:rPr lang="en-US" sz="3000" dirty="0" smtClean="0">
                <a:solidFill>
                  <a:schemeClr val="tx1"/>
                </a:solidFill>
              </a:rPr>
              <a:t>Las 5 </a:t>
            </a:r>
            <a:r>
              <a:rPr lang="en-US" sz="3000" dirty="0" err="1" smtClean="0">
                <a:solidFill>
                  <a:schemeClr val="tx1"/>
                </a:solidFill>
              </a:rPr>
              <a:t>Fuerzas</a:t>
            </a:r>
            <a:r>
              <a:rPr lang="en-US" sz="3000" dirty="0" smtClean="0">
                <a:solidFill>
                  <a:schemeClr val="tx1"/>
                </a:solidFill>
              </a:rPr>
              <a:t> de Porter</a:t>
            </a:r>
            <a:endParaRPr lang="es-ES" sz="3000" dirty="0">
              <a:solidFill>
                <a:schemeClr val="tx1"/>
              </a:solidFill>
            </a:endParaRPr>
          </a:p>
        </p:txBody>
      </p:sp>
      <p:grpSp>
        <p:nvGrpSpPr>
          <p:cNvPr id="2049" name="Group 1"/>
          <p:cNvGrpSpPr>
            <a:grpSpLocks/>
          </p:cNvGrpSpPr>
          <p:nvPr/>
        </p:nvGrpSpPr>
        <p:grpSpPr bwMode="auto">
          <a:xfrm>
            <a:off x="1571604" y="1071546"/>
            <a:ext cx="6643734" cy="5429288"/>
            <a:chOff x="1936" y="8439"/>
            <a:chExt cx="8226" cy="5972"/>
          </a:xfrm>
        </p:grpSpPr>
        <p:sp>
          <p:nvSpPr>
            <p:cNvPr id="2058" name="Oval 10"/>
            <p:cNvSpPr>
              <a:spLocks noChangeArrowheads="1"/>
            </p:cNvSpPr>
            <p:nvPr/>
          </p:nvSpPr>
          <p:spPr bwMode="auto">
            <a:xfrm>
              <a:off x="4775" y="8439"/>
              <a:ext cx="2348" cy="1425"/>
            </a:xfrm>
            <a:prstGeom prst="ellipse">
              <a:avLst/>
            </a:prstGeom>
            <a:gradFill rotWithShape="0">
              <a:gsLst>
                <a:gs pos="0">
                  <a:srgbClr val="8DB3E2">
                    <a:gamma/>
                    <a:shade val="46275"/>
                    <a:invGamma/>
                  </a:srgbClr>
                </a:gs>
                <a:gs pos="50000">
                  <a:srgbClr val="8DB3E2"/>
                </a:gs>
                <a:gs pos="100000">
                  <a:srgbClr val="8DB3E2">
                    <a:gamma/>
                    <a:shade val="46275"/>
                    <a:invGamma/>
                  </a:srgbClr>
                </a:gs>
              </a:gsLst>
              <a:lin ang="189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Arial" pitchFamily="34" charset="0"/>
                </a:rPr>
                <a:t>Amenaza de nuevos Competidores</a:t>
              </a:r>
              <a:endParaRPr kumimoji="0" lang="es-ES" sz="1100" b="0" i="0" u="none" strike="noStrike" cap="none" normalizeH="0" baseline="0" dirty="0" smtClean="0">
                <a:ln>
                  <a:noFill/>
                </a:ln>
                <a:solidFill>
                  <a:schemeClr val="tx1"/>
                </a:solidFill>
                <a:effectLst/>
                <a:latin typeface="Arial" pitchFamily="34" charset="0"/>
              </a:endParaRPr>
            </a:p>
          </p:txBody>
        </p:sp>
        <p:sp>
          <p:nvSpPr>
            <p:cNvPr id="2057" name="Oval 9"/>
            <p:cNvSpPr>
              <a:spLocks noChangeArrowheads="1"/>
            </p:cNvSpPr>
            <p:nvPr/>
          </p:nvSpPr>
          <p:spPr bwMode="auto">
            <a:xfrm>
              <a:off x="1936" y="10594"/>
              <a:ext cx="2348" cy="1425"/>
            </a:xfrm>
            <a:prstGeom prst="ellipse">
              <a:avLst/>
            </a:prstGeom>
            <a:gradFill rotWithShape="0">
              <a:gsLst>
                <a:gs pos="0">
                  <a:srgbClr val="8DB3E2">
                    <a:gamma/>
                    <a:shade val="46275"/>
                    <a:invGamma/>
                  </a:srgbClr>
                </a:gs>
                <a:gs pos="50000">
                  <a:srgbClr val="8DB3E2"/>
                </a:gs>
                <a:gs pos="100000">
                  <a:srgbClr val="8DB3E2">
                    <a:gamma/>
                    <a:shade val="46275"/>
                    <a:invGamma/>
                  </a:srgbClr>
                </a:gs>
              </a:gsLst>
              <a:lin ang="189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Arial" pitchFamily="34" charset="0"/>
                </a:rPr>
                <a:t>Poder de negociaci</a:t>
              </a:r>
              <a:r>
                <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ó</a:t>
              </a:r>
              <a:r>
                <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Arial" pitchFamily="34" charset="0"/>
                </a:rPr>
                <a:t>n de  Proveedores</a:t>
              </a:r>
              <a:endParaRPr kumimoji="0" lang="es-ES" sz="1100" b="0" i="0" u="none" strike="noStrike" cap="none" normalizeH="0" baseline="0" dirty="0" smtClean="0">
                <a:ln>
                  <a:noFill/>
                </a:ln>
                <a:solidFill>
                  <a:schemeClr val="tx1"/>
                </a:solidFill>
                <a:effectLst/>
                <a:latin typeface="Arial" pitchFamily="34" charset="0"/>
              </a:endParaRPr>
            </a:p>
          </p:txBody>
        </p:sp>
        <p:sp>
          <p:nvSpPr>
            <p:cNvPr id="2056" name="AutoShape 8"/>
            <p:cNvSpPr>
              <a:spLocks noChangeArrowheads="1"/>
            </p:cNvSpPr>
            <p:nvPr/>
          </p:nvSpPr>
          <p:spPr bwMode="auto">
            <a:xfrm>
              <a:off x="5085" y="10668"/>
              <a:ext cx="1848" cy="1386"/>
            </a:xfrm>
            <a:prstGeom prst="roundRect">
              <a:avLst>
                <a:gd name="adj" fmla="val 16667"/>
              </a:avLst>
            </a:prstGeom>
            <a:gradFill rotWithShape="0">
              <a:gsLst>
                <a:gs pos="0">
                  <a:srgbClr val="8DB3E2">
                    <a:gamma/>
                    <a:shade val="46275"/>
                    <a:invGamma/>
                  </a:srgbClr>
                </a:gs>
                <a:gs pos="50000">
                  <a:srgbClr val="8DB3E2"/>
                </a:gs>
                <a:gs pos="100000">
                  <a:srgbClr val="8DB3E2">
                    <a:gamma/>
                    <a:shade val="46275"/>
                    <a:invGamma/>
                  </a:srgbClr>
                </a:gs>
              </a:gsLst>
              <a:lin ang="18900000" scaled="1"/>
            </a:gradFill>
            <a:ln w="127000" cmpd="dbl">
              <a:solidFill>
                <a:srgbClr val="4BACC6"/>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Rivalidad entre competidores existentes</a:t>
              </a:r>
              <a:endParaRPr kumimoji="0" lang="es-ES" sz="1100" b="0" i="0" u="none" strike="noStrike" cap="none" normalizeH="0" baseline="0" dirty="0" smtClean="0">
                <a:ln>
                  <a:noFill/>
                </a:ln>
                <a:solidFill>
                  <a:schemeClr val="tx1"/>
                </a:solidFill>
                <a:effectLst/>
                <a:latin typeface="Arial" pitchFamily="34" charset="0"/>
              </a:endParaRPr>
            </a:p>
          </p:txBody>
        </p:sp>
        <p:sp>
          <p:nvSpPr>
            <p:cNvPr id="2055" name="Oval 7"/>
            <p:cNvSpPr>
              <a:spLocks noChangeArrowheads="1"/>
            </p:cNvSpPr>
            <p:nvPr/>
          </p:nvSpPr>
          <p:spPr bwMode="auto">
            <a:xfrm>
              <a:off x="7814" y="10594"/>
              <a:ext cx="2348" cy="1425"/>
            </a:xfrm>
            <a:prstGeom prst="ellipse">
              <a:avLst/>
            </a:prstGeom>
            <a:gradFill rotWithShape="0">
              <a:gsLst>
                <a:gs pos="0">
                  <a:srgbClr val="8DB3E2">
                    <a:gamma/>
                    <a:shade val="46275"/>
                    <a:invGamma/>
                  </a:srgbClr>
                </a:gs>
                <a:gs pos="50000">
                  <a:srgbClr val="8DB3E2"/>
                </a:gs>
                <a:gs pos="100000">
                  <a:srgbClr val="8DB3E2">
                    <a:gamma/>
                    <a:shade val="46275"/>
                    <a:invGamma/>
                  </a:srgbClr>
                </a:gs>
              </a:gsLst>
              <a:lin ang="189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000" b="1" i="0" u="none" strike="noStrike" cap="none" normalizeH="0" baseline="0" dirty="0" smtClean="0">
                <a:ln>
                  <a:noFill/>
                </a:ln>
                <a:solidFill>
                  <a:srgbClr val="FFFFFF"/>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Arial" pitchFamily="34" charset="0"/>
                </a:rPr>
                <a:t>Poder de negociaci</a:t>
              </a:r>
              <a:r>
                <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Calibri" pitchFamily="34" charset="0"/>
                </a:rPr>
                <a:t>ó</a:t>
              </a:r>
              <a:r>
                <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Arial" pitchFamily="34" charset="0"/>
                </a:rPr>
                <a:t>n de Clientes</a:t>
              </a:r>
              <a:endParaRPr kumimoji="0" lang="es-ES" sz="1100" b="0" i="0" u="none" strike="noStrike" cap="none" normalizeH="0" baseline="0" dirty="0" smtClean="0">
                <a:ln>
                  <a:noFill/>
                </a:ln>
                <a:solidFill>
                  <a:schemeClr val="tx1"/>
                </a:solidFill>
                <a:effectLst/>
                <a:latin typeface="Arial" pitchFamily="34" charset="0"/>
              </a:endParaRPr>
            </a:p>
          </p:txBody>
        </p:sp>
        <p:sp>
          <p:nvSpPr>
            <p:cNvPr id="2054" name="Oval 6"/>
            <p:cNvSpPr>
              <a:spLocks noChangeArrowheads="1"/>
            </p:cNvSpPr>
            <p:nvPr/>
          </p:nvSpPr>
          <p:spPr bwMode="auto">
            <a:xfrm>
              <a:off x="4572" y="12871"/>
              <a:ext cx="2810" cy="1540"/>
            </a:xfrm>
            <a:prstGeom prst="ellipse">
              <a:avLst/>
            </a:prstGeom>
            <a:gradFill rotWithShape="0">
              <a:gsLst>
                <a:gs pos="0">
                  <a:srgbClr val="8DB3E2">
                    <a:gamma/>
                    <a:shade val="46275"/>
                    <a:invGamma/>
                  </a:srgbClr>
                </a:gs>
                <a:gs pos="50000">
                  <a:srgbClr val="8DB3E2"/>
                </a:gs>
                <a:gs pos="100000">
                  <a:srgbClr val="8DB3E2">
                    <a:gamma/>
                    <a:shade val="46275"/>
                    <a:invGamma/>
                  </a:srgbClr>
                </a:gs>
              </a:gsLst>
              <a:lin ang="18900000" scaled="1"/>
            </a:gra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dirty="0" smtClean="0">
                  <a:ln>
                    <a:noFill/>
                  </a:ln>
                  <a:solidFill>
                    <a:srgbClr val="FFFFFF"/>
                  </a:solidFill>
                  <a:effectLst/>
                  <a:latin typeface="Arial" pitchFamily="34" charset="0"/>
                  <a:ea typeface="Times New Roman" pitchFamily="18" charset="0"/>
                  <a:cs typeface="Arial" pitchFamily="34" charset="0"/>
                </a:rPr>
                <a:t>Amenazas de productos y servicios sustitutos</a:t>
              </a:r>
              <a:endParaRPr kumimoji="0" lang="es-ES" sz="1100" b="0" i="0" u="none" strike="noStrike" cap="none" normalizeH="0" baseline="0" dirty="0" smtClean="0">
                <a:ln>
                  <a:noFill/>
                </a:ln>
                <a:solidFill>
                  <a:schemeClr val="tx1"/>
                </a:solidFill>
                <a:effectLst/>
                <a:latin typeface="Arial" pitchFamily="34" charset="0"/>
              </a:endParaRPr>
            </a:p>
          </p:txBody>
        </p:sp>
        <p:sp>
          <p:nvSpPr>
            <p:cNvPr id="2053" name="AutoShape 5"/>
            <p:cNvSpPr>
              <a:spLocks noChangeArrowheads="1"/>
            </p:cNvSpPr>
            <p:nvPr/>
          </p:nvSpPr>
          <p:spPr bwMode="auto">
            <a:xfrm>
              <a:off x="5914" y="9859"/>
              <a:ext cx="143" cy="645"/>
            </a:xfrm>
            <a:prstGeom prst="downArrow">
              <a:avLst>
                <a:gd name="adj1" fmla="val 50000"/>
                <a:gd name="adj2" fmla="val 112762"/>
              </a:avLst>
            </a:prstGeom>
            <a:solidFill>
              <a:srgbClr val="365F91"/>
            </a:solidFill>
            <a:ln w="38100">
              <a:solidFill>
                <a:srgbClr val="0000FF"/>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endParaRPr lang="es-ES"/>
            </a:p>
          </p:txBody>
        </p:sp>
        <p:sp>
          <p:nvSpPr>
            <p:cNvPr id="2052" name="AutoShape 4"/>
            <p:cNvSpPr>
              <a:spLocks noChangeArrowheads="1"/>
            </p:cNvSpPr>
            <p:nvPr/>
          </p:nvSpPr>
          <p:spPr bwMode="auto">
            <a:xfrm>
              <a:off x="4284" y="11214"/>
              <a:ext cx="706" cy="143"/>
            </a:xfrm>
            <a:prstGeom prst="rightArrow">
              <a:avLst>
                <a:gd name="adj1" fmla="val 50000"/>
                <a:gd name="adj2" fmla="val 123427"/>
              </a:avLst>
            </a:prstGeom>
            <a:solidFill>
              <a:srgbClr val="365F9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2051" name="AutoShape 3"/>
            <p:cNvSpPr>
              <a:spLocks noChangeArrowheads="1"/>
            </p:cNvSpPr>
            <p:nvPr/>
          </p:nvSpPr>
          <p:spPr bwMode="auto">
            <a:xfrm>
              <a:off x="7055" y="11214"/>
              <a:ext cx="759" cy="143"/>
            </a:xfrm>
            <a:prstGeom prst="leftArrow">
              <a:avLst>
                <a:gd name="adj1" fmla="val 50000"/>
                <a:gd name="adj2" fmla="val 132692"/>
              </a:avLst>
            </a:prstGeom>
            <a:solidFill>
              <a:srgbClr val="365F9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2050" name="AutoShape 2"/>
            <p:cNvSpPr>
              <a:spLocks noChangeArrowheads="1"/>
            </p:cNvSpPr>
            <p:nvPr/>
          </p:nvSpPr>
          <p:spPr bwMode="auto">
            <a:xfrm>
              <a:off x="5914" y="12199"/>
              <a:ext cx="143" cy="557"/>
            </a:xfrm>
            <a:prstGeom prst="upArrow">
              <a:avLst>
                <a:gd name="adj1" fmla="val 50000"/>
                <a:gd name="adj2" fmla="val 97378"/>
              </a:avLst>
            </a:prstGeom>
            <a:solidFill>
              <a:srgbClr val="365F91"/>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grpSp>
      <p:sp>
        <p:nvSpPr>
          <p:cNvPr id="2065" name="Rectangle 17"/>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285728"/>
            <a:ext cx="8229600" cy="642942"/>
          </a:xfrm>
        </p:spPr>
        <p:txBody>
          <a:bodyPr/>
          <a:lstStyle/>
          <a:p>
            <a:pPr algn="just"/>
            <a:r>
              <a:rPr lang="en-US" sz="3000" dirty="0" err="1" smtClean="0">
                <a:solidFill>
                  <a:schemeClr val="tx1"/>
                </a:solidFill>
                <a:latin typeface="Lucida Sans Unicode (Cuerpo)"/>
              </a:rPr>
              <a:t>Analisis</a:t>
            </a:r>
            <a:r>
              <a:rPr lang="en-US" sz="3000" dirty="0" smtClean="0">
                <a:solidFill>
                  <a:schemeClr val="tx1"/>
                </a:solidFill>
                <a:latin typeface="Lucida Sans Unicode (Cuerpo)"/>
              </a:rPr>
              <a:t> de la </a:t>
            </a:r>
            <a:r>
              <a:rPr lang="en-US" sz="3000" dirty="0" err="1" smtClean="0">
                <a:solidFill>
                  <a:schemeClr val="tx1"/>
                </a:solidFill>
                <a:latin typeface="Lucida Sans Unicode (Cuerpo)"/>
              </a:rPr>
              <a:t>Competencia</a:t>
            </a:r>
            <a:endParaRPr lang="es-ES" sz="3000" dirty="0">
              <a:solidFill>
                <a:schemeClr val="tx1"/>
              </a:solidFill>
              <a:latin typeface="Lucida Sans Unicode (Cuerpo)"/>
            </a:endParaRPr>
          </a:p>
        </p:txBody>
      </p:sp>
      <p:sp>
        <p:nvSpPr>
          <p:cNvPr id="3" name="2 CuadroTexto"/>
          <p:cNvSpPr txBox="1"/>
          <p:nvPr/>
        </p:nvSpPr>
        <p:spPr>
          <a:xfrm>
            <a:off x="357158" y="1142984"/>
            <a:ext cx="8429684" cy="4231928"/>
          </a:xfrm>
          <a:prstGeom prst="rect">
            <a:avLst/>
          </a:prstGeom>
          <a:noFill/>
        </p:spPr>
        <p:txBody>
          <a:bodyPr wrap="square" rtlCol="0">
            <a:spAutoFit/>
          </a:bodyPr>
          <a:lstStyle/>
          <a:p>
            <a:pPr algn="just"/>
            <a:r>
              <a:rPr lang="es-ES" sz="1700" dirty="0" smtClean="0"/>
              <a:t>Nuestro producto no tiene competencia directa, ya que los jugos naturales y batidos de frutas que comúnmente se expenden en la ciudad de Guayaquil, al igual que las diferentes empresas que ofrecen bajar de peso, a base de pastillas, dietas rigurosas, o productos naturales, no brindan los beneficios que otorga NutriSmoothie ya que su valor agregado marca la diferencia. </a:t>
            </a:r>
          </a:p>
          <a:p>
            <a:pPr algn="just"/>
            <a:r>
              <a:rPr lang="es-ES" sz="1700" dirty="0" smtClean="0"/>
              <a:t> </a:t>
            </a:r>
          </a:p>
          <a:p>
            <a:pPr algn="just"/>
            <a:r>
              <a:rPr lang="es-ES" sz="1700" dirty="0" smtClean="0"/>
              <a:t>La competencia está dada de acuerdo al segmento del mercado, es decir, nuestro target, tenemos competencia indirecta con filosofías, productos y objetivos diferentes, por ejemplo las que nombramos a continuación:</a:t>
            </a:r>
          </a:p>
          <a:p>
            <a:pPr algn="just"/>
            <a:endParaRPr lang="es-ES" sz="1700" dirty="0" smtClean="0"/>
          </a:p>
          <a:p>
            <a:pPr lvl="1" algn="just">
              <a:buFont typeface="Arial" pitchFamily="34" charset="0"/>
              <a:buChar char="•"/>
            </a:pPr>
            <a:r>
              <a:rPr lang="es-ES" sz="1600" dirty="0" smtClean="0"/>
              <a:t>HERBALIFE</a:t>
            </a:r>
          </a:p>
          <a:p>
            <a:pPr lvl="1" algn="just">
              <a:buFont typeface="Arial" pitchFamily="34" charset="0"/>
              <a:buChar char="•"/>
            </a:pPr>
            <a:r>
              <a:rPr lang="es-ES" sz="1600" dirty="0" smtClean="0"/>
              <a:t>NATURISIMO</a:t>
            </a:r>
          </a:p>
          <a:p>
            <a:pPr lvl="1" algn="just">
              <a:buFont typeface="Arial" pitchFamily="34" charset="0"/>
              <a:buChar char="•"/>
            </a:pPr>
            <a:r>
              <a:rPr lang="es-ES" sz="1600" dirty="0" smtClean="0"/>
              <a:t>GNC</a:t>
            </a:r>
          </a:p>
          <a:p>
            <a:pPr lvl="1" algn="just">
              <a:buFont typeface="Arial" pitchFamily="34" charset="0"/>
              <a:buChar char="•"/>
            </a:pPr>
            <a:r>
              <a:rPr lang="es-ES" sz="1600" dirty="0" smtClean="0"/>
              <a:t>GOLDS GYM</a:t>
            </a:r>
            <a:endParaRPr lang="es-ES" sz="1700" dirty="0" smtClean="0"/>
          </a:p>
          <a:p>
            <a:pPr lvl="1" algn="just">
              <a:buFont typeface="Arial" pitchFamily="34" charset="0"/>
              <a:buChar char="•"/>
            </a:pPr>
            <a:endParaRPr lang="es-ES" sz="1700" dirty="0" smtClean="0"/>
          </a:p>
          <a:p>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2594"/>
          </a:xfrm>
        </p:spPr>
        <p:txBody>
          <a:bodyPr>
            <a:normAutofit/>
          </a:bodyPr>
          <a:lstStyle/>
          <a:p>
            <a:pPr algn="just"/>
            <a:r>
              <a:rPr lang="en-US" sz="3000" dirty="0" err="1" smtClean="0">
                <a:solidFill>
                  <a:schemeClr val="tx1"/>
                </a:solidFill>
                <a:latin typeface="Lucida Sans Unicode (Cuerpo)"/>
              </a:rPr>
              <a:t>Conclusiones</a:t>
            </a:r>
            <a:r>
              <a:rPr lang="en-US" sz="3000" dirty="0" smtClean="0">
                <a:solidFill>
                  <a:schemeClr val="tx1"/>
                </a:solidFill>
                <a:latin typeface="Lucida Sans Unicode (Cuerpo)"/>
              </a:rPr>
              <a:t> del </a:t>
            </a:r>
            <a:r>
              <a:rPr lang="en-US" sz="3000" dirty="0" err="1" smtClean="0">
                <a:solidFill>
                  <a:schemeClr val="tx1"/>
                </a:solidFill>
                <a:latin typeface="Lucida Sans Unicode (Cuerpo)"/>
              </a:rPr>
              <a:t>Estudio</a:t>
            </a:r>
            <a:r>
              <a:rPr lang="en-US" sz="3000" dirty="0" smtClean="0">
                <a:solidFill>
                  <a:schemeClr val="tx1"/>
                </a:solidFill>
                <a:latin typeface="Lucida Sans Unicode (Cuerpo)"/>
              </a:rPr>
              <a:t> de Mercado</a:t>
            </a:r>
            <a:endParaRPr lang="es-ES" sz="3000" dirty="0">
              <a:solidFill>
                <a:schemeClr val="tx1"/>
              </a:solidFill>
              <a:latin typeface="Lucida Sans Unicode (Cuerpo)"/>
            </a:endParaRPr>
          </a:p>
        </p:txBody>
      </p:sp>
      <p:sp>
        <p:nvSpPr>
          <p:cNvPr id="3" name="2 CuadroTexto"/>
          <p:cNvSpPr txBox="1"/>
          <p:nvPr/>
        </p:nvSpPr>
        <p:spPr>
          <a:xfrm>
            <a:off x="500034" y="1214422"/>
            <a:ext cx="8358246" cy="3770263"/>
          </a:xfrm>
          <a:prstGeom prst="rect">
            <a:avLst/>
          </a:prstGeom>
          <a:noFill/>
        </p:spPr>
        <p:txBody>
          <a:bodyPr wrap="square" rtlCol="0">
            <a:spAutoFit/>
          </a:bodyPr>
          <a:lstStyle/>
          <a:p>
            <a:pPr marL="342900" lvl="0" indent="-342900" algn="just">
              <a:buFont typeface="+mj-lt"/>
              <a:buAutoNum type="arabicPeriod"/>
            </a:pPr>
            <a:r>
              <a:rPr lang="es-ES" sz="1700" dirty="0" smtClean="0"/>
              <a:t>Al segmento de mujeres les gusto la idea de poder remplazar una cena con alguno de estos smoothies, ya que les ayudaría a bajar de peso o a mantenerse, sin dejar de ingerir los nutrientes necesarios y sin hacer dietas que atenten contra la salud.</a:t>
            </a:r>
          </a:p>
          <a:p>
            <a:pPr marL="342900" lvl="0" indent="-342900" algn="just">
              <a:buFont typeface="+mj-lt"/>
              <a:buAutoNum type="arabicPeriod"/>
            </a:pPr>
            <a:endParaRPr lang="es-ES" sz="1700" dirty="0" smtClean="0"/>
          </a:p>
          <a:p>
            <a:pPr marL="342900" lvl="0" indent="-342900" algn="just">
              <a:buFont typeface="+mj-lt"/>
              <a:buAutoNum type="arabicPeriod"/>
            </a:pPr>
            <a:r>
              <a:rPr lang="es-ES" sz="1700" dirty="0" smtClean="0"/>
              <a:t>Al segmento de los hombres en cambio les agrado la idea de consumir este producto, ya que es saludable, les da energía y les permite aumentar la masa muscular, de así desearlo.</a:t>
            </a:r>
          </a:p>
          <a:p>
            <a:pPr marL="342900" lvl="0" indent="-342900" algn="just">
              <a:buFont typeface="+mj-lt"/>
              <a:buAutoNum type="arabicPeriod"/>
            </a:pPr>
            <a:endParaRPr lang="es-ES" sz="1700" dirty="0" smtClean="0"/>
          </a:p>
          <a:p>
            <a:pPr marL="342900" lvl="0" indent="-342900" algn="just">
              <a:buFont typeface="+mj-lt"/>
              <a:buAutoNum type="arabicPeriod"/>
            </a:pPr>
            <a:r>
              <a:rPr lang="es-ES" sz="1700" dirty="0" smtClean="0"/>
              <a:t>Los niños acogieron muy bien la idea de consumir, entre la comida sana, un jugo con las frutas que a ellos más les guste. </a:t>
            </a:r>
          </a:p>
          <a:p>
            <a:pPr marL="342900" indent="-342900" algn="just">
              <a:buFont typeface="+mj-lt"/>
              <a:buAutoNum type="arabicPeriod"/>
            </a:pPr>
            <a:endParaRPr lang="es-ES" sz="1700" dirty="0" smtClean="0"/>
          </a:p>
          <a:p>
            <a:pPr marL="342900" indent="-342900" algn="just">
              <a:buFont typeface="+mj-lt"/>
              <a:buAutoNum type="arabicPeriod"/>
            </a:pPr>
            <a:r>
              <a:rPr lang="es-ES" sz="1700" dirty="0" smtClean="0"/>
              <a:t>No tenemos competencia directa</a:t>
            </a:r>
          </a:p>
          <a:p>
            <a:endParaRPr lang="es-ES" dirty="0"/>
          </a:p>
        </p:txBody>
      </p:sp>
      <p:pic>
        <p:nvPicPr>
          <p:cNvPr id="4" name="3 Imagen" descr="http://www.alimentacion-sana.com.ar/Portal%20nuevo/imagenesplanillas/originales2/jugos.jpg"/>
          <p:cNvPicPr/>
          <p:nvPr/>
        </p:nvPicPr>
        <p:blipFill>
          <a:blip r:embed="rId2" r:link="rId3"/>
          <a:srcRect/>
          <a:stretch>
            <a:fillRect/>
          </a:stretch>
        </p:blipFill>
        <p:spPr bwMode="auto">
          <a:xfrm>
            <a:off x="5857884" y="4429132"/>
            <a:ext cx="2428892" cy="20717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28612"/>
            <a:ext cx="8229600" cy="1143000"/>
          </a:xfrm>
        </p:spPr>
        <p:txBody>
          <a:bodyPr>
            <a:normAutofit/>
          </a:bodyPr>
          <a:lstStyle/>
          <a:p>
            <a:pPr eaLnBrk="1" fontAlgn="auto" hangingPunct="1">
              <a:spcAft>
                <a:spcPts val="0"/>
              </a:spcAft>
              <a:defRPr/>
            </a:pPr>
            <a:r>
              <a:rPr lang="es-ES" sz="3000" dirty="0" smtClean="0">
                <a:solidFill>
                  <a:schemeClr val="tx1"/>
                </a:solidFill>
              </a:rPr>
              <a:t>Objetivos Generales del Plan Estratégico de Marketing</a:t>
            </a:r>
          </a:p>
        </p:txBody>
      </p:sp>
      <p:sp>
        <p:nvSpPr>
          <p:cNvPr id="3" name="2 Marcador de contenido"/>
          <p:cNvSpPr>
            <a:spLocks noGrp="1"/>
          </p:cNvSpPr>
          <p:nvPr>
            <p:ph idx="1"/>
          </p:nvPr>
        </p:nvSpPr>
        <p:spPr>
          <a:xfrm>
            <a:off x="428625" y="1857375"/>
            <a:ext cx="8229600" cy="3357575"/>
          </a:xfrm>
        </p:spPr>
        <p:txBody>
          <a:bodyPr rtlCol="0">
            <a:normAutofit/>
          </a:bodyPr>
          <a:lstStyle/>
          <a:p>
            <a:pPr marL="365760" indent="-256032" algn="just" eaLnBrk="1" fontAlgn="auto" hangingPunct="1">
              <a:spcAft>
                <a:spcPts val="0"/>
              </a:spcAft>
              <a:buFont typeface="Wingdings 3"/>
              <a:buChar char=""/>
              <a:defRPr/>
            </a:pPr>
            <a:r>
              <a:rPr lang="es-ES_tradnl" sz="1700" dirty="0" smtClean="0"/>
              <a:t>Conocer las necesidades actuales y futuras de los clientes.</a:t>
            </a:r>
          </a:p>
          <a:p>
            <a:pPr marL="365760" indent="-256032" algn="just" eaLnBrk="1" fontAlgn="auto" hangingPunct="1">
              <a:spcAft>
                <a:spcPts val="0"/>
              </a:spcAft>
              <a:buFont typeface="Wingdings 3"/>
              <a:buChar char=""/>
              <a:defRPr/>
            </a:pPr>
            <a:endParaRPr lang="es-ES" sz="1700" dirty="0" smtClean="0"/>
          </a:p>
          <a:p>
            <a:pPr marL="365760" indent="-256032" algn="just" eaLnBrk="1" fontAlgn="auto" hangingPunct="1">
              <a:spcAft>
                <a:spcPts val="0"/>
              </a:spcAft>
              <a:buFont typeface="Wingdings 3"/>
              <a:buChar char=""/>
              <a:defRPr/>
            </a:pPr>
            <a:r>
              <a:rPr lang="es-ES_tradnl" sz="1700" dirty="0" smtClean="0"/>
              <a:t>Identificar diferentes grupos de compradores en cuanto a sus gustos y  preferencias o segmentos de mercado.</a:t>
            </a:r>
            <a:endParaRPr lang="es-ES" sz="1700" dirty="0" smtClean="0"/>
          </a:p>
          <a:p>
            <a:pPr marL="365760" indent="-256032" algn="just" eaLnBrk="1" fontAlgn="auto" hangingPunct="1">
              <a:spcAft>
                <a:spcPts val="0"/>
              </a:spcAft>
              <a:buFont typeface="Wingdings 3"/>
              <a:buChar char=""/>
              <a:defRPr/>
            </a:pPr>
            <a:endParaRPr lang="es-ES" sz="1700" dirty="0" smtClean="0"/>
          </a:p>
          <a:p>
            <a:pPr marL="365760" indent="-256032" algn="just" eaLnBrk="1" fontAlgn="auto" hangingPunct="1">
              <a:spcAft>
                <a:spcPts val="0"/>
              </a:spcAft>
              <a:buFont typeface="Wingdings 3"/>
              <a:buChar char=""/>
              <a:defRPr/>
            </a:pPr>
            <a:r>
              <a:rPr lang="es-ES" sz="1700" dirty="0" smtClean="0"/>
              <a:t>Comunicar la existencia de los NutriSmoothies a su grupo objetivo y sus beneficios de manera efectiva, y desarrollar el valor de nuestros Smoothies en el mercado.</a:t>
            </a:r>
          </a:p>
          <a:p>
            <a:pPr marL="365760" indent="-256032" algn="just" eaLnBrk="1" fontAlgn="auto" hangingPunct="1">
              <a:spcAft>
                <a:spcPts val="0"/>
              </a:spcAft>
              <a:buFont typeface="Wingdings 3"/>
              <a:buChar char=""/>
              <a:defRPr/>
            </a:pPr>
            <a:endParaRPr lang="es-ES" sz="1700" dirty="0" smtClean="0"/>
          </a:p>
          <a:p>
            <a:pPr marL="365760" indent="-256032" algn="just" eaLnBrk="1" fontAlgn="auto" hangingPunct="1">
              <a:spcAft>
                <a:spcPts val="0"/>
              </a:spcAft>
              <a:buFont typeface="Wingdings 3"/>
              <a:buChar char=""/>
              <a:defRPr/>
            </a:pPr>
            <a:r>
              <a:rPr lang="es-ES" sz="1700" dirty="0" smtClean="0"/>
              <a:t>Lograr  Rentabilidad Financiera con el Proyecto.</a:t>
            </a:r>
          </a:p>
          <a:p>
            <a:pPr marL="365760" indent="-256032" eaLnBrk="1" fontAlgn="auto" hangingPunct="1">
              <a:spcAft>
                <a:spcPts val="0"/>
              </a:spcAft>
              <a:buFont typeface="Wingdings 3"/>
              <a:buChar char=""/>
              <a:defRPr/>
            </a:pPr>
            <a:endParaRPr lang="es-ES" sz="26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457200" y="274638"/>
            <a:ext cx="8229600" cy="868346"/>
          </a:xfrm>
        </p:spPr>
        <p:txBody>
          <a:bodyPr>
            <a:normAutofit/>
          </a:bodyPr>
          <a:lstStyle/>
          <a:p>
            <a:pPr eaLnBrk="1" fontAlgn="auto" hangingPunct="1">
              <a:spcAft>
                <a:spcPts val="0"/>
              </a:spcAft>
              <a:defRPr/>
            </a:pPr>
            <a:r>
              <a:rPr lang="es-ES" sz="3000" dirty="0" smtClean="0">
                <a:solidFill>
                  <a:schemeClr val="tx1"/>
                </a:solidFill>
              </a:rPr>
              <a:t>Programa de Producto</a:t>
            </a:r>
          </a:p>
        </p:txBody>
      </p:sp>
      <p:sp>
        <p:nvSpPr>
          <p:cNvPr id="24579" name="2 Marcador de contenido"/>
          <p:cNvSpPr>
            <a:spLocks noGrp="1"/>
          </p:cNvSpPr>
          <p:nvPr>
            <p:ph idx="1"/>
          </p:nvPr>
        </p:nvSpPr>
        <p:spPr>
          <a:xfrm>
            <a:off x="457200" y="1481329"/>
            <a:ext cx="8229600" cy="2447737"/>
          </a:xfrm>
        </p:spPr>
        <p:txBody>
          <a:bodyPr/>
          <a:lstStyle/>
          <a:p>
            <a:pPr eaLnBrk="1" hangingPunct="1"/>
            <a:r>
              <a:rPr lang="es-EC" sz="2200" dirty="0" smtClean="0">
                <a:effectLst>
                  <a:outerShdw blurRad="38100" dist="38100" dir="2700000" algn="tl">
                    <a:srgbClr val="000000">
                      <a:alpha val="43137"/>
                    </a:srgbClr>
                  </a:outerShdw>
                </a:effectLst>
              </a:rPr>
              <a:t>Objetivo:</a:t>
            </a:r>
            <a:endParaRPr lang="es-ES" sz="2200" dirty="0" smtClean="0">
              <a:effectLst>
                <a:outerShdw blurRad="38100" dist="38100" dir="2700000" algn="tl">
                  <a:srgbClr val="000000">
                    <a:alpha val="43137"/>
                  </a:srgbClr>
                </a:outerShdw>
              </a:effectLst>
            </a:endParaRPr>
          </a:p>
          <a:p>
            <a:pPr algn="just" eaLnBrk="1" hangingPunct="1">
              <a:buFont typeface="Arial" pitchFamily="34" charset="0"/>
              <a:buNone/>
            </a:pPr>
            <a:r>
              <a:rPr lang="es-EC" sz="2800" dirty="0" smtClean="0"/>
              <a:t>  </a:t>
            </a:r>
            <a:r>
              <a:rPr lang="es-EC" sz="1700" dirty="0" smtClean="0"/>
              <a:t>Introducir los smoothies a base de frutas frescas, proteínas y nutrientes, para poder disfrutar de una bebida saludable y que puede sustituir una de las tres comidas diarias, cuando se tiene un desorden alimenticio a causa del ritmo laboral, o que se puede disfrutar para mantenerse en forma, o ganar peso según el caso del consumidor.   </a:t>
            </a:r>
            <a:endParaRPr lang="es-ES" sz="1700" dirty="0" smtClean="0"/>
          </a:p>
          <a:p>
            <a:pPr algn="just" eaLnBrk="1" hangingPunct="1">
              <a:buFont typeface="Arial" pitchFamily="34" charset="0"/>
              <a:buNone/>
            </a:pPr>
            <a:endParaRPr lang="es-E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842994" y="5072074"/>
            <a:ext cx="7943848" cy="785810"/>
          </a:xfrm>
        </p:spPr>
        <p:txBody>
          <a:bodyPr>
            <a:normAutofit/>
          </a:bodyPr>
          <a:lstStyle/>
          <a:p>
            <a:pPr algn="just" eaLnBrk="1" fontAlgn="auto" hangingPunct="1">
              <a:spcAft>
                <a:spcPts val="0"/>
              </a:spcAft>
              <a:defRPr/>
            </a:pPr>
            <a:r>
              <a:rPr lang="es-ES" sz="1900" b="0" dirty="0" smtClean="0">
                <a:solidFill>
                  <a:schemeClr val="tx1"/>
                </a:solidFill>
                <a:effectLst/>
              </a:rPr>
              <a:t>La  connotación del nombre hace referencia a los siguientes adjetivos: natural, nutritivo, delicioso y a un precio asequible</a:t>
            </a:r>
            <a:r>
              <a:rPr lang="es-ES" sz="1700" b="0" dirty="0" smtClean="0">
                <a:solidFill>
                  <a:schemeClr val="tx1"/>
                </a:solidFill>
                <a:effectLst/>
              </a:rPr>
              <a:t>. </a:t>
            </a:r>
            <a:endParaRPr lang="es-ES" sz="1700" b="0" dirty="0">
              <a:solidFill>
                <a:schemeClr val="tx1"/>
              </a:solidFill>
              <a:effectLst/>
            </a:endParaRPr>
          </a:p>
        </p:txBody>
      </p:sp>
      <p:pic>
        <p:nvPicPr>
          <p:cNvPr id="25603" name="3 Marcador de contenido"/>
          <p:cNvPicPr>
            <a:picLocks noGrp="1"/>
          </p:cNvPicPr>
          <p:nvPr>
            <p:ph idx="4294967295"/>
          </p:nvPr>
        </p:nvPicPr>
        <p:blipFill>
          <a:blip r:embed="rId2"/>
          <a:srcRect/>
          <a:stretch>
            <a:fillRect/>
          </a:stretch>
        </p:blipFill>
        <p:spPr>
          <a:xfrm>
            <a:off x="2286000" y="2071696"/>
            <a:ext cx="4857750" cy="2571750"/>
          </a:xfrm>
        </p:spPr>
      </p:pic>
      <p:sp>
        <p:nvSpPr>
          <p:cNvPr id="25604" name="Rectangle 1"/>
          <p:cNvSpPr>
            <a:spLocks noChangeArrowheads="1"/>
          </p:cNvSpPr>
          <p:nvPr/>
        </p:nvSpPr>
        <p:spPr bwMode="auto">
          <a:xfrm>
            <a:off x="1143000" y="571480"/>
            <a:ext cx="6643688" cy="1077913"/>
          </a:xfrm>
          <a:prstGeom prst="rect">
            <a:avLst/>
          </a:prstGeom>
          <a:noFill/>
          <a:ln w="9525">
            <a:noFill/>
            <a:miter lim="800000"/>
            <a:headEnd/>
            <a:tailEnd/>
          </a:ln>
        </p:spPr>
        <p:txBody>
          <a:bodyPr anchor="ctr">
            <a:spAutoFit/>
          </a:bodyPr>
          <a:lstStyle/>
          <a:p>
            <a:pPr algn="ctr"/>
            <a:r>
              <a:rPr lang="es-ES" sz="3200" b="1" i="1" dirty="0">
                <a:latin typeface="Lucida Sans Unicode" pitchFamily="34" charset="0"/>
                <a:ea typeface="Times New Roman" pitchFamily="18" charset="0"/>
                <a:cs typeface="Arial" pitchFamily="34" charset="0"/>
              </a:rPr>
              <a:t>“NUTRISMOOTHIE”</a:t>
            </a:r>
            <a:endParaRPr lang="es-ES" sz="3200" dirty="0">
              <a:latin typeface="Lucida Sans Unicode" pitchFamily="34" charset="0"/>
              <a:ea typeface="Times New Roman" pitchFamily="18" charset="0"/>
              <a:cs typeface="Arial" pitchFamily="34" charset="0"/>
            </a:endParaRPr>
          </a:p>
          <a:p>
            <a:pPr algn="ctr" eaLnBrk="0" hangingPunct="0"/>
            <a:r>
              <a:rPr lang="es-ES" sz="3000" b="1" i="1" dirty="0">
                <a:latin typeface="Lucida Sans Unicode" pitchFamily="34" charset="0"/>
                <a:ea typeface="Times New Roman" pitchFamily="18" charset="0"/>
                <a:cs typeface="Arial" pitchFamily="34" charset="0"/>
              </a:rPr>
              <a:t>“Bebe sano, vive sano”</a:t>
            </a:r>
            <a:endParaRPr lang="es-ES" sz="3000" dirty="0">
              <a:latin typeface="Lucida Sans Unicode" pitchFamily="34" charset="0"/>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2 Título"/>
          <p:cNvSpPr>
            <a:spLocks noGrp="1"/>
          </p:cNvSpPr>
          <p:nvPr>
            <p:ph type="title"/>
          </p:nvPr>
        </p:nvSpPr>
        <p:spPr>
          <a:xfrm>
            <a:off x="457200" y="274638"/>
            <a:ext cx="8229600" cy="868346"/>
          </a:xfrm>
        </p:spPr>
        <p:txBody>
          <a:bodyPr>
            <a:normAutofit/>
          </a:bodyPr>
          <a:lstStyle/>
          <a:p>
            <a:pPr eaLnBrk="1" fontAlgn="auto" hangingPunct="1">
              <a:spcAft>
                <a:spcPts val="0"/>
              </a:spcAft>
              <a:defRPr/>
            </a:pPr>
            <a:r>
              <a:rPr lang="es-ES" sz="3000" dirty="0" smtClean="0">
                <a:solidFill>
                  <a:schemeClr val="tx1"/>
                </a:solidFill>
              </a:rPr>
              <a:t>Características y Beneficios</a:t>
            </a:r>
          </a:p>
        </p:txBody>
      </p:sp>
      <p:sp>
        <p:nvSpPr>
          <p:cNvPr id="14" name="13 Marcador de contenido"/>
          <p:cNvSpPr>
            <a:spLocks noGrp="1"/>
          </p:cNvSpPr>
          <p:nvPr>
            <p:ph idx="1"/>
          </p:nvPr>
        </p:nvSpPr>
        <p:spPr>
          <a:xfrm>
            <a:off x="457200" y="1285861"/>
            <a:ext cx="8229600" cy="4714908"/>
          </a:xfrm>
        </p:spPr>
        <p:txBody>
          <a:bodyPr rtlCol="0">
            <a:normAutofit fontScale="92500" lnSpcReduction="10000"/>
          </a:bodyPr>
          <a:lstStyle/>
          <a:p>
            <a:pPr marL="365760" indent="-256032" algn="just" eaLnBrk="1" fontAlgn="auto" hangingPunct="1">
              <a:spcAft>
                <a:spcPts val="0"/>
              </a:spcAft>
              <a:buFont typeface="Wingdings 3"/>
              <a:buChar char=""/>
              <a:defRPr/>
            </a:pPr>
            <a:r>
              <a:rPr lang="es-EC" sz="2200" dirty="0" smtClean="0"/>
              <a:t>Elaborados a base de frutas frescas, proteínas y nutrientes herbales.</a:t>
            </a:r>
            <a:endParaRPr lang="es-ES" sz="2200" dirty="0" smtClean="0"/>
          </a:p>
          <a:p>
            <a:pPr marL="365760" indent="-256032" algn="just" eaLnBrk="1" fontAlgn="auto" hangingPunct="1">
              <a:spcAft>
                <a:spcPts val="0"/>
              </a:spcAft>
              <a:buFont typeface="Wingdings 3"/>
              <a:buChar char=""/>
              <a:defRPr/>
            </a:pPr>
            <a:r>
              <a:rPr lang="es-EC" sz="2200" dirty="0" smtClean="0"/>
              <a:t>Variados sabores.</a:t>
            </a:r>
          </a:p>
          <a:p>
            <a:pPr marL="365760" indent="-256032" algn="just" eaLnBrk="1" fontAlgn="auto" hangingPunct="1">
              <a:spcAft>
                <a:spcPts val="0"/>
              </a:spcAft>
              <a:buFont typeface="Wingdings 3"/>
              <a:buChar char=""/>
              <a:defRPr/>
            </a:pPr>
            <a:endParaRPr lang="es-EC" sz="3300" dirty="0" smtClean="0"/>
          </a:p>
          <a:p>
            <a:pPr marL="365760" indent="-256032" algn="just" eaLnBrk="1" fontAlgn="auto" hangingPunct="1">
              <a:spcAft>
                <a:spcPts val="0"/>
              </a:spcAft>
              <a:buFont typeface="Wingdings 3"/>
              <a:buChar char=""/>
              <a:defRPr/>
            </a:pPr>
            <a:endParaRPr lang="es-EC" sz="3300" dirty="0" smtClean="0"/>
          </a:p>
          <a:p>
            <a:pPr marL="365760" indent="-256032" algn="just" eaLnBrk="1" fontAlgn="auto" hangingPunct="1">
              <a:spcAft>
                <a:spcPts val="0"/>
              </a:spcAft>
              <a:buFont typeface="Wingdings 3"/>
              <a:buChar char=""/>
              <a:defRPr/>
            </a:pPr>
            <a:endParaRPr lang="es-ES" sz="3300" dirty="0" smtClean="0"/>
          </a:p>
          <a:p>
            <a:pPr marL="365760" indent="-256032" algn="just" eaLnBrk="1" fontAlgn="auto" hangingPunct="1">
              <a:spcAft>
                <a:spcPts val="0"/>
              </a:spcAft>
              <a:buFont typeface="Wingdings 3"/>
              <a:buChar char=""/>
              <a:defRPr/>
            </a:pPr>
            <a:endParaRPr lang="es-ES" sz="3300" dirty="0" smtClean="0"/>
          </a:p>
          <a:p>
            <a:pPr marL="365760" indent="-256032" algn="just" eaLnBrk="1" fontAlgn="auto" hangingPunct="1">
              <a:spcAft>
                <a:spcPts val="0"/>
              </a:spcAft>
              <a:buFont typeface="Wingdings 3"/>
              <a:buChar char=""/>
              <a:defRPr/>
            </a:pPr>
            <a:endParaRPr lang="es-ES" sz="3300" dirty="0" smtClean="0"/>
          </a:p>
          <a:p>
            <a:pPr marL="365760" indent="-256032" algn="just" eaLnBrk="1" fontAlgn="auto" hangingPunct="1">
              <a:spcAft>
                <a:spcPts val="0"/>
              </a:spcAft>
              <a:buFont typeface="Wingdings 3"/>
              <a:buChar char=""/>
              <a:defRPr/>
            </a:pPr>
            <a:r>
              <a:rPr lang="es-EC" sz="2000" dirty="0" smtClean="0"/>
              <a:t>Para beber después de hacer ejercicios (mantener, bajar, o ganar peso), en caso de no haber comido a tiempo (reemplaza las comidas), o simplemente como una bebida refrescante y nutritiva.</a:t>
            </a:r>
          </a:p>
        </p:txBody>
      </p:sp>
      <p:pic>
        <p:nvPicPr>
          <p:cNvPr id="26628" name="14 Imagen" descr="http://www.alimentacion-sana.com.ar/Portal%20nuevo/imagenesplanillas/originales2/jugos.jpg"/>
          <p:cNvPicPr>
            <a:picLocks noChangeAspect="1" noChangeArrowheads="1"/>
          </p:cNvPicPr>
          <p:nvPr/>
        </p:nvPicPr>
        <p:blipFill>
          <a:blip r:embed="rId2" r:link="rId3"/>
          <a:srcRect/>
          <a:stretch>
            <a:fillRect/>
          </a:stretch>
        </p:blipFill>
        <p:spPr bwMode="auto">
          <a:xfrm>
            <a:off x="3643313" y="2500313"/>
            <a:ext cx="2214562"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contenido"/>
          <p:cNvSpPr>
            <a:spLocks noGrp="1"/>
          </p:cNvSpPr>
          <p:nvPr>
            <p:ph idx="1"/>
          </p:nvPr>
        </p:nvSpPr>
        <p:spPr>
          <a:xfrm>
            <a:off x="285720" y="857232"/>
            <a:ext cx="8572560" cy="5429288"/>
          </a:xfrm>
        </p:spPr>
        <p:txBody>
          <a:bodyPr>
            <a:normAutofit fontScale="85000" lnSpcReduction="10000"/>
          </a:bodyPr>
          <a:lstStyle/>
          <a:p>
            <a:pPr algn="just">
              <a:buFont typeface="Arial" pitchFamily="34" charset="0"/>
              <a:buChar char="•"/>
            </a:pPr>
            <a:r>
              <a:rPr lang="es-ES" sz="2000" dirty="0" smtClean="0">
                <a:latin typeface="+mj-lt"/>
              </a:rPr>
              <a:t>Existen en la ciudad locales que venden jugos y batidos de frutas naturales, pero que no tienen un valor agregado y no están direccionados a un mercado específico. </a:t>
            </a:r>
          </a:p>
          <a:p>
            <a:pPr algn="just">
              <a:buFont typeface="Arial" pitchFamily="34" charset="0"/>
              <a:buChar char="•"/>
            </a:pPr>
            <a:r>
              <a:rPr lang="es-ES" sz="2000" dirty="0" smtClean="0">
                <a:latin typeface="+mj-lt"/>
              </a:rPr>
              <a:t>Proponemos NutriSmoothie</a:t>
            </a:r>
          </a:p>
          <a:p>
            <a:pPr algn="just">
              <a:buFont typeface="Arial" pitchFamily="34" charset="0"/>
              <a:buChar char="•"/>
            </a:pPr>
            <a:r>
              <a:rPr lang="es-ES" sz="2000" dirty="0" smtClean="0">
                <a:latin typeface="+mj-lt"/>
              </a:rPr>
              <a:t>Brindar al consumidor una alternativa sana entre las opciones de comida rápida que existen.</a:t>
            </a:r>
          </a:p>
          <a:p>
            <a:pPr algn="just">
              <a:buFont typeface="Arial" pitchFamily="34" charset="0"/>
              <a:buChar char="•"/>
            </a:pPr>
            <a:r>
              <a:rPr lang="es-ES" sz="2000" dirty="0" smtClean="0">
                <a:latin typeface="+mj-lt"/>
              </a:rPr>
              <a:t>Valor Agregado: batido nutricional fresco, espeso y cremoso.</a:t>
            </a:r>
          </a:p>
          <a:p>
            <a:pPr algn="just">
              <a:buFont typeface="Arial" pitchFamily="34" charset="0"/>
              <a:buChar char="•"/>
            </a:pPr>
            <a:r>
              <a:rPr lang="en-US" sz="2000" dirty="0" smtClean="0">
                <a:latin typeface="+mj-lt"/>
              </a:rPr>
              <a:t>Funciones: Mantenerte Saludable, Bajar de Peso, Ganar Masa Muscular, Obtener energia, Snacks Saludables, para Consentirte, y Bebidas Infantiles</a:t>
            </a:r>
            <a:endParaRPr lang="es-ES" sz="2000" dirty="0" smtClean="0">
              <a:latin typeface="+mj-lt"/>
            </a:endParaRPr>
          </a:p>
          <a:p>
            <a:pPr algn="just">
              <a:buFont typeface="Arial" pitchFamily="34" charset="0"/>
              <a:buChar char="•"/>
            </a:pPr>
            <a:r>
              <a:rPr lang="es-ES" sz="2000" dirty="0" smtClean="0">
                <a:latin typeface="+mj-lt"/>
              </a:rPr>
              <a:t>A base de una combinación de frutas, jugos naturales, proteínas de soya, de huevo, germen de trigo, combinación de carbohidratos, miel, azúcar morena, leche en polvo descremada, etc.</a:t>
            </a:r>
          </a:p>
          <a:p>
            <a:pPr algn="just">
              <a:buFont typeface="Arial" pitchFamily="34" charset="0"/>
              <a:buChar char="•"/>
            </a:pPr>
            <a:r>
              <a:rPr lang="es-ES" sz="2000" dirty="0" smtClean="0">
                <a:latin typeface="+mj-lt"/>
              </a:rPr>
              <a:t>Contenido multivitamínico que reemplaza al 100% alguna de las comidas básicas; ya que esta basado en la IDR por los nutricionistas. </a:t>
            </a:r>
          </a:p>
          <a:p>
            <a:pPr algn="just">
              <a:buFont typeface="Arial" pitchFamily="34" charset="0"/>
              <a:buChar char="•"/>
            </a:pPr>
            <a:r>
              <a:rPr lang="es-ES" sz="2000" dirty="0" smtClean="0">
                <a:latin typeface="+mj-lt"/>
              </a:rPr>
              <a:t>Mercado: </a:t>
            </a:r>
          </a:p>
          <a:p>
            <a:pPr lvl="1" algn="just">
              <a:buFont typeface="Arial" pitchFamily="34" charset="0"/>
              <a:buChar char="•"/>
            </a:pPr>
            <a:r>
              <a:rPr lang="es-ES" sz="2000" dirty="0" smtClean="0">
                <a:latin typeface="+mj-lt"/>
              </a:rPr>
              <a:t>Personas que realizan actividad física</a:t>
            </a:r>
          </a:p>
          <a:p>
            <a:pPr lvl="1" algn="just">
              <a:buFont typeface="Arial" pitchFamily="34" charset="0"/>
              <a:buChar char="•"/>
            </a:pPr>
            <a:r>
              <a:rPr lang="es-ES" sz="2000" dirty="0" smtClean="0">
                <a:latin typeface="+mj-lt"/>
              </a:rPr>
              <a:t>Personas con problemas de salud como diabetes</a:t>
            </a:r>
          </a:p>
          <a:p>
            <a:pPr lvl="1" algn="just">
              <a:buFont typeface="Arial" pitchFamily="34" charset="0"/>
              <a:buChar char="•"/>
            </a:pPr>
            <a:r>
              <a:rPr lang="es-ES" sz="2000" dirty="0" smtClean="0">
                <a:latin typeface="+mj-lt"/>
              </a:rPr>
              <a:t>Aquellas que por el ritmo de vida laboral que llevan no pueden comer a tiempo o acceder a las 3 comidas básicas diarias,</a:t>
            </a:r>
          </a:p>
          <a:p>
            <a:pPr lvl="1" algn="just">
              <a:buFont typeface="Arial" pitchFamily="34" charset="0"/>
              <a:buChar char="•"/>
            </a:pPr>
            <a:r>
              <a:rPr lang="es-ES" sz="2000" dirty="0" smtClean="0"/>
              <a:t>Niños, </a:t>
            </a:r>
          </a:p>
          <a:p>
            <a:pPr lvl="1" algn="just">
              <a:buFont typeface="Arial" pitchFamily="34" charset="0"/>
              <a:buChar char="•"/>
            </a:pPr>
            <a:endParaRPr lang="en-US" sz="2000" dirty="0" smtClean="0">
              <a:latin typeface="+mj-lt"/>
            </a:endParaRPr>
          </a:p>
        </p:txBody>
      </p:sp>
      <p:sp>
        <p:nvSpPr>
          <p:cNvPr id="2" name="1 Título"/>
          <p:cNvSpPr>
            <a:spLocks noGrp="1"/>
          </p:cNvSpPr>
          <p:nvPr>
            <p:ph type="title"/>
          </p:nvPr>
        </p:nvSpPr>
        <p:spPr>
          <a:xfrm>
            <a:off x="428596" y="214290"/>
            <a:ext cx="8229600" cy="631844"/>
          </a:xfrm>
        </p:spPr>
        <p:txBody>
          <a:bodyPr/>
          <a:lstStyle/>
          <a:p>
            <a:r>
              <a:rPr lang="en-US" sz="3000" b="1" dirty="0" err="1" smtClean="0">
                <a:solidFill>
                  <a:schemeClr val="tx1"/>
                </a:solidFill>
              </a:rPr>
              <a:t>Justificación</a:t>
            </a:r>
            <a:r>
              <a:rPr lang="en-US" sz="3000" b="1" dirty="0" smtClean="0">
                <a:solidFill>
                  <a:schemeClr val="tx1"/>
                </a:solidFill>
              </a:rPr>
              <a:t> y </a:t>
            </a:r>
            <a:r>
              <a:rPr lang="en-US" sz="3000" b="1" dirty="0" err="1" smtClean="0">
                <a:solidFill>
                  <a:schemeClr val="tx1"/>
                </a:solidFill>
              </a:rPr>
              <a:t>Antecedentes</a:t>
            </a:r>
            <a:endParaRPr lang="en-US" sz="3000" b="1"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3 Marcador de contenido"/>
          <p:cNvSpPr txBox="1">
            <a:spLocks/>
          </p:cNvSpPr>
          <p:nvPr/>
        </p:nvSpPr>
        <p:spPr>
          <a:xfrm>
            <a:off x="500034" y="714356"/>
            <a:ext cx="8229600" cy="4929222"/>
          </a:xfrm>
          <a:prstGeom prst="rect">
            <a:avLst/>
          </a:prstGeom>
        </p:spPr>
        <p:txBody>
          <a:bodyPr rtlCol="0">
            <a:normAutofit/>
          </a:bodyPr>
          <a:lstStyle/>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s-EC" sz="1700" b="0" i="0" u="none" strike="noStrike" kern="1200" cap="none" spc="0" normalizeH="0" baseline="0" noProof="0" dirty="0" smtClean="0">
                <a:ln>
                  <a:noFill/>
                </a:ln>
                <a:solidFill>
                  <a:schemeClr val="tx1"/>
                </a:solidFill>
                <a:effectLst/>
                <a:uLnTx/>
                <a:uFillTx/>
                <a:latin typeface="+mn-lt"/>
                <a:ea typeface="+mn-ea"/>
                <a:cs typeface="+mn-cs"/>
              </a:rPr>
              <a:t>Envase:</a:t>
            </a:r>
            <a:r>
              <a:rPr kumimoji="0" lang="es-EC" sz="1700" b="0" i="0" u="none" strike="noStrike" kern="1200" cap="none" spc="0" normalizeH="0" noProof="0" dirty="0" smtClean="0">
                <a:ln>
                  <a:noFill/>
                </a:ln>
                <a:solidFill>
                  <a:schemeClr val="tx1"/>
                </a:solidFill>
                <a:effectLst/>
                <a:uLnTx/>
                <a:uFillTx/>
                <a:latin typeface="+mn-lt"/>
                <a:ea typeface="+mn-ea"/>
                <a:cs typeface="+mn-cs"/>
              </a:rPr>
              <a:t> Térmico</a:t>
            </a:r>
            <a:r>
              <a:rPr lang="es-EC" sz="1700" dirty="0" smtClean="0"/>
              <a:t>.</a:t>
            </a:r>
            <a:endParaRPr kumimoji="0" lang="es-ES" sz="1700" b="0" i="0" u="none" strike="noStrike" kern="1200" cap="none" spc="0" normalizeH="0" baseline="0" noProof="0" dirty="0" smtClean="0">
              <a:ln>
                <a:noFill/>
              </a:ln>
              <a:solidFill>
                <a:schemeClr val="tx1"/>
              </a:solidFill>
              <a:effectLst/>
              <a:uLnTx/>
              <a:uFillTx/>
              <a:latin typeface="+mn-lt"/>
              <a:ea typeface="+mn-ea"/>
              <a:cs typeface="+mn-cs"/>
            </a:endParaRPr>
          </a:p>
          <a:p>
            <a:pPr marL="365760" lvl="0" indent="-256032" algn="just">
              <a:spcBef>
                <a:spcPts val="400"/>
              </a:spcBef>
              <a:buClr>
                <a:schemeClr val="accent1"/>
              </a:buClr>
              <a:buSzPct val="68000"/>
              <a:buFont typeface="Wingdings 3"/>
              <a:buChar char=""/>
              <a:defRPr/>
            </a:pPr>
            <a:r>
              <a:rPr lang="es-EC" sz="1700" dirty="0" smtClean="0"/>
              <a:t>Presentaciones: 12 oz., 16 oz., 32 oz.</a:t>
            </a:r>
            <a:r>
              <a:rPr lang="es-EC" sz="2400" dirty="0" smtClean="0"/>
              <a:t> </a:t>
            </a:r>
          </a:p>
          <a:p>
            <a:pPr marL="365760" indent="-256032" algn="just">
              <a:spcBef>
                <a:spcPts val="400"/>
              </a:spcBef>
              <a:buClr>
                <a:schemeClr val="accent1"/>
              </a:buClr>
              <a:buSzPct val="68000"/>
              <a:defRPr/>
            </a:pPr>
            <a:endParaRPr lang="es-ES" sz="2400" dirty="0" smtClean="0"/>
          </a:p>
          <a:p>
            <a:pPr marL="365760" lvl="0" indent="-256032" algn="just">
              <a:spcBef>
                <a:spcPts val="400"/>
              </a:spcBef>
              <a:buClr>
                <a:schemeClr val="accent1"/>
              </a:buClr>
              <a:buSzPct val="68000"/>
              <a:defRPr/>
            </a:pPr>
            <a:endParaRPr kumimoji="0" lang="es-EC" sz="22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just" defTabSz="914400" rtl="0" eaLnBrk="1" fontAlgn="auto" latinLnBrk="0" hangingPunct="1">
              <a:lnSpc>
                <a:spcPct val="100000"/>
              </a:lnSpc>
              <a:spcBef>
                <a:spcPts val="400"/>
              </a:spcBef>
              <a:spcAft>
                <a:spcPts val="0"/>
              </a:spcAft>
              <a:buClr>
                <a:schemeClr val="accent1"/>
              </a:buClr>
              <a:buSzPct val="68000"/>
              <a:tabLst/>
              <a:defRPr/>
            </a:pPr>
            <a:endParaRPr kumimoji="0" lang="es-EC" sz="3300" b="0" i="0" u="none" strike="noStrike" kern="1200" cap="none" spc="0" normalizeH="0" baseline="0" noProof="0" dirty="0" smtClean="0">
              <a:ln>
                <a:noFill/>
              </a:ln>
              <a:solidFill>
                <a:schemeClr val="tx1"/>
              </a:solidFill>
              <a:effectLst/>
              <a:uLnTx/>
              <a:uFillTx/>
              <a:latin typeface="+mn-lt"/>
              <a:ea typeface="+mn-ea"/>
              <a:cs typeface="+mn-cs"/>
            </a:endParaRPr>
          </a:p>
          <a:p>
            <a:pPr fontAlgn="ctr"/>
            <a:endParaRPr lang="es-ES" sz="3600" dirty="0" smtClean="0"/>
          </a:p>
          <a:p>
            <a:pPr fontAlgn="ctr"/>
            <a:endParaRPr lang="es-ES" sz="3600" dirty="0" smtClean="0"/>
          </a:p>
          <a:p>
            <a:pPr fontAlgn="ctr"/>
            <a:endParaRPr lang="es-ES" sz="3600" dirty="0" smtClean="0"/>
          </a:p>
          <a:p>
            <a:pPr marL="365760" indent="-256032" algn="just">
              <a:spcBef>
                <a:spcPts val="400"/>
              </a:spcBef>
              <a:buClr>
                <a:schemeClr val="accent1"/>
              </a:buClr>
              <a:buSzPct val="68000"/>
              <a:buFont typeface="Wingdings 3"/>
              <a:buChar char=""/>
              <a:defRPr/>
            </a:pPr>
            <a:r>
              <a:rPr lang="es-EC" sz="1700" dirty="0" smtClean="0"/>
              <a:t>Ayudan a mantener nuestra figura y a cuidar la   salud.</a:t>
            </a:r>
            <a:endParaRPr lang="es-ES" sz="1700" dirty="0" smtClean="0"/>
          </a:p>
          <a:p>
            <a:pPr marL="365760" indent="-256032" algn="just">
              <a:spcBef>
                <a:spcPts val="400"/>
              </a:spcBef>
              <a:buClr>
                <a:schemeClr val="accent1"/>
              </a:buClr>
              <a:buSzPct val="68000"/>
              <a:buFont typeface="Wingdings 3"/>
              <a:buChar char=""/>
              <a:defRPr/>
            </a:pPr>
            <a:r>
              <a:rPr lang="es-EC" sz="1700" dirty="0" smtClean="0"/>
              <a:t>Aumentan el aporte proteínico necesario para el organismo, y es bajo en calorías.</a:t>
            </a:r>
          </a:p>
          <a:p>
            <a:pPr marL="365760" marR="0" lvl="0" indent="-256032" algn="just"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s-EC"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4" name="Imagen 37" descr="Vaso"/>
          <p:cNvPicPr>
            <a:picLocks noChangeAspect="1" noChangeArrowheads="1"/>
          </p:cNvPicPr>
          <p:nvPr/>
        </p:nvPicPr>
        <p:blipFill>
          <a:blip r:embed="rId2"/>
          <a:srcRect/>
          <a:stretch>
            <a:fillRect/>
          </a:stretch>
        </p:blipFill>
        <p:spPr bwMode="auto">
          <a:xfrm>
            <a:off x="3000375" y="2590799"/>
            <a:ext cx="466725" cy="695325"/>
          </a:xfrm>
          <a:prstGeom prst="rect">
            <a:avLst/>
          </a:prstGeom>
          <a:noFill/>
          <a:ln w="9525">
            <a:noFill/>
            <a:miter lim="800000"/>
            <a:headEnd/>
            <a:tailEnd/>
          </a:ln>
        </p:spPr>
      </p:pic>
      <p:pic>
        <p:nvPicPr>
          <p:cNvPr id="5" name="Imagen 38" descr="Vaso"/>
          <p:cNvPicPr>
            <a:picLocks noChangeAspect="1" noChangeArrowheads="1"/>
          </p:cNvPicPr>
          <p:nvPr/>
        </p:nvPicPr>
        <p:blipFill>
          <a:blip r:embed="rId3"/>
          <a:srcRect/>
          <a:stretch>
            <a:fillRect/>
          </a:stretch>
        </p:blipFill>
        <p:spPr bwMode="auto">
          <a:xfrm>
            <a:off x="3857625" y="2360611"/>
            <a:ext cx="631825" cy="925513"/>
          </a:xfrm>
          <a:prstGeom prst="rect">
            <a:avLst/>
          </a:prstGeom>
          <a:noFill/>
          <a:ln w="9525">
            <a:noFill/>
            <a:miter lim="800000"/>
            <a:headEnd/>
            <a:tailEnd/>
          </a:ln>
        </p:spPr>
      </p:pic>
      <p:pic>
        <p:nvPicPr>
          <p:cNvPr id="6" name="Imagen 39" descr="Vaso"/>
          <p:cNvPicPr>
            <a:picLocks noChangeAspect="1" noChangeArrowheads="1"/>
          </p:cNvPicPr>
          <p:nvPr/>
        </p:nvPicPr>
        <p:blipFill>
          <a:blip r:embed="rId4"/>
          <a:srcRect/>
          <a:stretch>
            <a:fillRect/>
          </a:stretch>
        </p:blipFill>
        <p:spPr bwMode="auto">
          <a:xfrm>
            <a:off x="4857750" y="2098674"/>
            <a:ext cx="728663" cy="1187450"/>
          </a:xfrm>
          <a:prstGeom prst="rect">
            <a:avLst/>
          </a:prstGeom>
          <a:noFill/>
          <a:ln w="9525">
            <a:noFill/>
            <a:miter lim="800000"/>
            <a:headEnd/>
            <a:tailEnd/>
          </a:ln>
        </p:spPr>
      </p:pic>
      <p:sp>
        <p:nvSpPr>
          <p:cNvPr id="7" name="6 Rectángulo"/>
          <p:cNvSpPr/>
          <p:nvPr/>
        </p:nvSpPr>
        <p:spPr>
          <a:xfrm>
            <a:off x="2714612" y="1785926"/>
            <a:ext cx="3214710" cy="17859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214282" y="142852"/>
            <a:ext cx="8229600" cy="857256"/>
          </a:xfrm>
        </p:spPr>
        <p:txBody>
          <a:bodyPr>
            <a:normAutofit/>
          </a:bodyPr>
          <a:lstStyle/>
          <a:p>
            <a:pPr eaLnBrk="1" fontAlgn="auto" hangingPunct="1">
              <a:spcAft>
                <a:spcPts val="0"/>
              </a:spcAft>
              <a:defRPr/>
            </a:pPr>
            <a:r>
              <a:rPr lang="es-ES" sz="3000" dirty="0" smtClean="0">
                <a:solidFill>
                  <a:schemeClr val="tx1"/>
                </a:solidFill>
              </a:rPr>
              <a:t>  Precio</a:t>
            </a:r>
          </a:p>
        </p:txBody>
      </p:sp>
      <p:sp>
        <p:nvSpPr>
          <p:cNvPr id="8195" name="2 Marcador de contenido"/>
          <p:cNvSpPr>
            <a:spLocks noGrp="1"/>
          </p:cNvSpPr>
          <p:nvPr>
            <p:ph idx="1"/>
          </p:nvPr>
        </p:nvSpPr>
        <p:spPr>
          <a:xfrm>
            <a:off x="357188" y="1142985"/>
            <a:ext cx="8229600" cy="4000528"/>
          </a:xfrm>
        </p:spPr>
        <p:txBody>
          <a:bodyPr>
            <a:normAutofit/>
          </a:bodyPr>
          <a:lstStyle/>
          <a:p>
            <a:pPr marL="365760" indent="-256032" eaLnBrk="1" fontAlgn="auto" hangingPunct="1">
              <a:spcAft>
                <a:spcPts val="0"/>
              </a:spcAft>
              <a:buFont typeface="Wingdings 3"/>
              <a:buNone/>
              <a:defRPr/>
            </a:pPr>
            <a:r>
              <a:rPr lang="es-ES" sz="1800" dirty="0" smtClean="0"/>
              <a:t>Presentación de 12 oz. :	$ 1,25 </a:t>
            </a:r>
          </a:p>
          <a:p>
            <a:pPr marL="365760" indent="-256032" eaLnBrk="1" fontAlgn="auto" hangingPunct="1">
              <a:spcAft>
                <a:spcPts val="0"/>
              </a:spcAft>
              <a:buFont typeface="Wingdings 3"/>
              <a:buNone/>
              <a:defRPr/>
            </a:pPr>
            <a:r>
              <a:rPr lang="es-ES" sz="1800" dirty="0" smtClean="0"/>
              <a:t>Presentación de 16 oz. :	$ 2,00 </a:t>
            </a:r>
          </a:p>
          <a:p>
            <a:pPr marL="365760" indent="-256032" eaLnBrk="1" fontAlgn="auto" hangingPunct="1">
              <a:spcAft>
                <a:spcPts val="0"/>
              </a:spcAft>
              <a:buFont typeface="Wingdings 3"/>
              <a:buNone/>
              <a:defRPr/>
            </a:pPr>
            <a:r>
              <a:rPr lang="es-ES" sz="1800" dirty="0" smtClean="0"/>
              <a:t>Presentación de 32 oz. :	$ 3,50 </a:t>
            </a:r>
          </a:p>
          <a:p>
            <a:pPr marL="365760" indent="-256032" eaLnBrk="1" fontAlgn="auto" hangingPunct="1">
              <a:spcAft>
                <a:spcPts val="0"/>
              </a:spcAft>
              <a:buFont typeface="Wingdings 3"/>
              <a:buNone/>
              <a:defRPr/>
            </a:pPr>
            <a:endParaRPr lang="es-ES" sz="2000" dirty="0" smtClean="0"/>
          </a:p>
          <a:p>
            <a:pPr>
              <a:buNone/>
              <a:defRPr/>
            </a:pPr>
            <a:r>
              <a:rPr lang="es-ES" sz="1700" b="1" dirty="0" smtClean="0">
                <a:effectLst>
                  <a:outerShdw blurRad="38100" dist="38100" dir="2700000" algn="tl">
                    <a:srgbClr val="000000">
                      <a:alpha val="43137"/>
                    </a:srgbClr>
                  </a:outerShdw>
                </a:effectLst>
              </a:rPr>
              <a:t>Objetivos:</a:t>
            </a:r>
          </a:p>
          <a:p>
            <a:pPr>
              <a:buNone/>
              <a:defRPr/>
            </a:pPr>
            <a:endParaRPr lang="es-ES" sz="1700" b="1" dirty="0" smtClean="0">
              <a:effectLst>
                <a:outerShdw blurRad="38100" dist="38100" dir="2700000" algn="tl">
                  <a:srgbClr val="000000">
                    <a:alpha val="43137"/>
                  </a:srgbClr>
                </a:outerShdw>
              </a:effectLst>
            </a:endParaRPr>
          </a:p>
          <a:p>
            <a:pPr marL="365760" indent="-256032" eaLnBrk="1" fontAlgn="auto" hangingPunct="1">
              <a:spcAft>
                <a:spcPts val="0"/>
              </a:spcAft>
              <a:buFont typeface="Wingdings 3"/>
              <a:buChar char=""/>
              <a:defRPr/>
            </a:pPr>
            <a:r>
              <a:rPr lang="es-ES" sz="1800" dirty="0" smtClean="0"/>
              <a:t>Tener un precio competitivo y aceptable por los socios, e introducir el producto en el mercado.</a:t>
            </a:r>
          </a:p>
          <a:p>
            <a:pPr marL="365760" indent="-256032" eaLnBrk="1" fontAlgn="auto" hangingPunct="1">
              <a:spcAft>
                <a:spcPts val="0"/>
              </a:spcAft>
              <a:buFont typeface="Wingdings 3"/>
              <a:buChar char=""/>
              <a:defRPr/>
            </a:pPr>
            <a:r>
              <a:rPr lang="es-ES" sz="1800" dirty="0" smtClean="0"/>
              <a:t>Lograr posicionar a NutriSmoothie en el mercado.</a:t>
            </a:r>
          </a:p>
          <a:p>
            <a:pPr marL="365760" indent="-256032" eaLnBrk="1" fontAlgn="auto" hangingPunct="1">
              <a:spcAft>
                <a:spcPts val="0"/>
              </a:spcAft>
              <a:buFont typeface="Wingdings 3"/>
              <a:buChar char=""/>
              <a:defRPr/>
            </a:pPr>
            <a:r>
              <a:rPr lang="es-ES" sz="1800" dirty="0" smtClean="0"/>
              <a:t>Rentabilizar nuestro producto.</a:t>
            </a:r>
          </a:p>
          <a:p>
            <a:pPr marL="365760" indent="-256032" eaLnBrk="1" fontAlgn="auto" hangingPunct="1">
              <a:spcAft>
                <a:spcPts val="0"/>
              </a:spcAft>
              <a:buFont typeface="Wingdings 3"/>
              <a:buChar char=""/>
              <a:defRPr/>
            </a:pPr>
            <a:r>
              <a:rPr lang="es-ES" sz="1800" dirty="0" smtClean="0"/>
              <a:t>Se ubicara en un nivel de precios “Necesidades Especiales”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457200" y="274638"/>
            <a:ext cx="8229600" cy="796908"/>
          </a:xfrm>
        </p:spPr>
        <p:txBody>
          <a:bodyPr>
            <a:normAutofit/>
          </a:bodyPr>
          <a:lstStyle/>
          <a:p>
            <a:pPr eaLnBrk="1" fontAlgn="auto" hangingPunct="1">
              <a:spcAft>
                <a:spcPts val="0"/>
              </a:spcAft>
              <a:defRPr/>
            </a:pPr>
            <a:r>
              <a:rPr lang="es-ES" sz="3000" dirty="0" smtClean="0">
                <a:solidFill>
                  <a:schemeClr val="tx1"/>
                </a:solidFill>
              </a:rPr>
              <a:t>Plaza</a:t>
            </a:r>
          </a:p>
        </p:txBody>
      </p:sp>
      <p:pic>
        <p:nvPicPr>
          <p:cNvPr id="29699" name="3 Marcador de contenido"/>
          <p:cNvPicPr>
            <a:picLocks noGrp="1"/>
          </p:cNvPicPr>
          <p:nvPr>
            <p:ph idx="1"/>
          </p:nvPr>
        </p:nvPicPr>
        <p:blipFill>
          <a:blip r:embed="rId2"/>
          <a:srcRect/>
          <a:stretch>
            <a:fillRect/>
          </a:stretch>
        </p:blipFill>
        <p:spPr>
          <a:xfrm>
            <a:off x="1643063" y="1000108"/>
            <a:ext cx="5789612" cy="4143375"/>
          </a:xfrm>
        </p:spPr>
      </p:pic>
      <p:sp>
        <p:nvSpPr>
          <p:cNvPr id="29700" name="3 Rectángulo"/>
          <p:cNvSpPr>
            <a:spLocks noChangeArrowheads="1"/>
          </p:cNvSpPr>
          <p:nvPr/>
        </p:nvSpPr>
        <p:spPr bwMode="auto">
          <a:xfrm>
            <a:off x="2643215" y="5500702"/>
            <a:ext cx="5857875" cy="615553"/>
          </a:xfrm>
          <a:prstGeom prst="rect">
            <a:avLst/>
          </a:prstGeom>
          <a:noFill/>
          <a:ln w="9525">
            <a:noFill/>
            <a:miter lim="800000"/>
            <a:headEnd/>
            <a:tailEnd/>
          </a:ln>
        </p:spPr>
        <p:txBody>
          <a:bodyPr>
            <a:spAutoFit/>
          </a:bodyPr>
          <a:lstStyle/>
          <a:p>
            <a:r>
              <a:rPr lang="es-ES" sz="1700" dirty="0"/>
              <a:t>Av. San Jorge, entre las calles Doctor Abel Gilbert y Alfredo </a:t>
            </a:r>
            <a:r>
              <a:rPr lang="es-ES" sz="1700" dirty="0" smtClean="0"/>
              <a:t>Sáenz, esq.</a:t>
            </a:r>
            <a:endParaRPr lang="es-ES" sz="17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20" y="357166"/>
            <a:ext cx="5857916" cy="642942"/>
          </a:xfrm>
        </p:spPr>
        <p:txBody>
          <a:bodyPr>
            <a:normAutofit fontScale="90000"/>
          </a:bodyPr>
          <a:lstStyle/>
          <a:p>
            <a:pPr eaLnBrk="1" fontAlgn="auto" hangingPunct="1">
              <a:spcAft>
                <a:spcPts val="0"/>
              </a:spcAft>
              <a:defRPr/>
            </a:pPr>
            <a:r>
              <a:rPr lang="es-ES" sz="3300" dirty="0" smtClean="0">
                <a:solidFill>
                  <a:schemeClr val="tx1"/>
                </a:solidFill>
              </a:rPr>
              <a:t/>
            </a:r>
            <a:br>
              <a:rPr lang="es-ES" sz="3300" dirty="0" smtClean="0">
                <a:solidFill>
                  <a:schemeClr val="tx1"/>
                </a:solidFill>
              </a:rPr>
            </a:br>
            <a:r>
              <a:rPr lang="es-ES" sz="3300" dirty="0" smtClean="0">
                <a:solidFill>
                  <a:schemeClr val="tx1"/>
                </a:solidFill>
              </a:rPr>
              <a:t>Distribución y diseño del local</a:t>
            </a:r>
            <a:r>
              <a:rPr lang="es-ES" dirty="0" smtClean="0"/>
              <a:t/>
            </a:r>
            <a:br>
              <a:rPr lang="es-ES" dirty="0" smtClean="0"/>
            </a:br>
            <a:endParaRPr lang="es-ES" dirty="0" smtClean="0"/>
          </a:p>
        </p:txBody>
      </p:sp>
      <p:pic>
        <p:nvPicPr>
          <p:cNvPr id="30723" name="3 Marcador de contenido" descr="Plano"/>
          <p:cNvPicPr>
            <a:picLocks noGrp="1"/>
          </p:cNvPicPr>
          <p:nvPr>
            <p:ph idx="1"/>
          </p:nvPr>
        </p:nvPicPr>
        <p:blipFill>
          <a:blip r:embed="rId2"/>
          <a:srcRect/>
          <a:stretch>
            <a:fillRect/>
          </a:stretch>
        </p:blipFill>
        <p:spPr>
          <a:xfrm>
            <a:off x="4286248" y="1231919"/>
            <a:ext cx="4500563" cy="4911725"/>
          </a:xfrm>
        </p:spPr>
      </p:pic>
      <p:sp>
        <p:nvSpPr>
          <p:cNvPr id="7" name="3 Rectángulo"/>
          <p:cNvSpPr>
            <a:spLocks noChangeArrowheads="1"/>
          </p:cNvSpPr>
          <p:nvPr/>
        </p:nvSpPr>
        <p:spPr bwMode="auto">
          <a:xfrm>
            <a:off x="285720" y="1285860"/>
            <a:ext cx="3571900" cy="1138773"/>
          </a:xfrm>
          <a:prstGeom prst="rect">
            <a:avLst/>
          </a:prstGeom>
          <a:noFill/>
          <a:ln w="9525">
            <a:noFill/>
            <a:miter lim="800000"/>
            <a:headEnd/>
            <a:tailEnd/>
          </a:ln>
        </p:spPr>
        <p:txBody>
          <a:bodyPr wrap="square">
            <a:spAutoFit/>
          </a:bodyPr>
          <a:lstStyle/>
          <a:p>
            <a:pPr algn="just"/>
            <a:r>
              <a:rPr lang="es-ES" sz="1700" dirty="0" smtClean="0"/>
              <a:t>Las dimensiones del local son de 5 ½ x 5 ½ ms., y estará distribuido de la siguiente manera: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5 Imagen"/>
          <p:cNvPicPr>
            <a:picLocks noChangeAspect="1" noChangeArrowheads="1"/>
          </p:cNvPicPr>
          <p:nvPr/>
        </p:nvPicPr>
        <p:blipFill>
          <a:blip r:embed="rId2"/>
          <a:srcRect/>
          <a:stretch>
            <a:fillRect/>
          </a:stretch>
        </p:blipFill>
        <p:spPr bwMode="auto">
          <a:xfrm>
            <a:off x="4286248" y="1285860"/>
            <a:ext cx="4429156" cy="4786346"/>
          </a:xfrm>
          <a:prstGeom prst="rect">
            <a:avLst/>
          </a:prstGeom>
          <a:noFill/>
          <a:ln w="9525">
            <a:noFill/>
            <a:miter lim="800000"/>
            <a:headEnd/>
            <a:tailEnd/>
          </a:ln>
        </p:spPr>
      </p:pic>
      <p:sp>
        <p:nvSpPr>
          <p:cNvPr id="3" name="1 Título"/>
          <p:cNvSpPr txBox="1">
            <a:spLocks/>
          </p:cNvSpPr>
          <p:nvPr/>
        </p:nvSpPr>
        <p:spPr>
          <a:xfrm>
            <a:off x="285720" y="357166"/>
            <a:ext cx="7215238" cy="642942"/>
          </a:xfrm>
          <a:prstGeom prst="rect">
            <a:avLst/>
          </a:prstGeom>
        </p:spPr>
        <p:txBody>
          <a:bodyPr>
            <a:normAutofit fontScale="37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3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
            </a:r>
            <a:br>
              <a:rPr kumimoji="0" lang="es-ES" sz="33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br>
            <a:r>
              <a:rPr lang="es-ES" sz="8000" b="1" dirty="0" smtClean="0">
                <a:effectLst>
                  <a:outerShdw blurRad="31750" dist="25400" dir="5400000" algn="tl" rotWithShape="0">
                    <a:srgbClr val="000000">
                      <a:alpha val="25000"/>
                    </a:srgbClr>
                  </a:outerShdw>
                </a:effectLst>
                <a:latin typeface="+mj-lt"/>
                <a:ea typeface="+mj-ea"/>
                <a:cs typeface="+mj-cs"/>
              </a:rPr>
              <a:t>F</a:t>
            </a:r>
            <a:r>
              <a:rPr kumimoji="0" lang="es-ES" sz="80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lujo</a:t>
            </a:r>
            <a:r>
              <a:rPr kumimoji="0" lang="es-ES" sz="8000" b="1" i="0" u="none" strike="noStrike" kern="1200" cap="none" spc="0" normalizeH="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 de Proceso de Servicio al Cliente</a:t>
            </a:r>
            <a:endParaRPr kumimoji="0" lang="es-ES" sz="8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4" name="3 Rectángulo"/>
          <p:cNvSpPr>
            <a:spLocks noChangeArrowheads="1"/>
          </p:cNvSpPr>
          <p:nvPr/>
        </p:nvSpPr>
        <p:spPr bwMode="auto">
          <a:xfrm>
            <a:off x="285720" y="1285860"/>
            <a:ext cx="3643338" cy="877163"/>
          </a:xfrm>
          <a:prstGeom prst="rect">
            <a:avLst/>
          </a:prstGeom>
          <a:noFill/>
          <a:ln w="9525">
            <a:noFill/>
            <a:miter lim="800000"/>
            <a:headEnd/>
            <a:tailEnd/>
          </a:ln>
        </p:spPr>
        <p:txBody>
          <a:bodyPr wrap="square">
            <a:spAutoFit/>
          </a:bodyPr>
          <a:lstStyle/>
          <a:p>
            <a:pPr algn="just"/>
            <a:r>
              <a:rPr lang="en-US" sz="1700" dirty="0" smtClean="0"/>
              <a:t>El servicio interno que se brindara dentro del local seguira el siguiente flujo:</a:t>
            </a:r>
            <a:endParaRPr lang="es-ES" sz="170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contenido"/>
          <p:cNvSpPr>
            <a:spLocks noGrp="1"/>
          </p:cNvSpPr>
          <p:nvPr>
            <p:ph idx="1"/>
          </p:nvPr>
        </p:nvSpPr>
        <p:spPr>
          <a:xfrm>
            <a:off x="714348" y="1500174"/>
            <a:ext cx="7329510" cy="1733357"/>
          </a:xfrm>
        </p:spPr>
        <p:txBody>
          <a:bodyPr>
            <a:normAutofit/>
          </a:bodyPr>
          <a:lstStyle/>
          <a:p>
            <a:r>
              <a:rPr lang="es-ES" sz="1700" dirty="0" smtClean="0"/>
              <a:t>Se revisan existencias en bodega</a:t>
            </a:r>
          </a:p>
          <a:p>
            <a:r>
              <a:rPr lang="es-ES" sz="1700" dirty="0" smtClean="0"/>
              <a:t>Se elabora y envía la requisición de compra al proveedor</a:t>
            </a:r>
          </a:p>
          <a:p>
            <a:pPr eaLnBrk="1" hangingPunct="1"/>
            <a:r>
              <a:rPr lang="es-ES" sz="1700" dirty="0" smtClean="0"/>
              <a:t>El proveedor surte la orden de compra</a:t>
            </a:r>
          </a:p>
          <a:p>
            <a:pPr eaLnBrk="1" hangingPunct="1"/>
            <a:r>
              <a:rPr lang="es-ES" sz="1700" dirty="0" smtClean="0"/>
              <a:t>Se recibe e inspecciona la entrega</a:t>
            </a:r>
          </a:p>
          <a:p>
            <a:pPr eaLnBrk="1" hangingPunct="1"/>
            <a:r>
              <a:rPr lang="es-ES" sz="1700" dirty="0" smtClean="0"/>
              <a:t>Se almacena el producto</a:t>
            </a:r>
          </a:p>
        </p:txBody>
      </p:sp>
      <p:sp>
        <p:nvSpPr>
          <p:cNvPr id="3" name="2 Título"/>
          <p:cNvSpPr>
            <a:spLocks noGrp="1"/>
          </p:cNvSpPr>
          <p:nvPr>
            <p:ph type="title"/>
          </p:nvPr>
        </p:nvSpPr>
        <p:spPr>
          <a:xfrm>
            <a:off x="642910" y="488952"/>
            <a:ext cx="7715304" cy="725470"/>
          </a:xfrm>
        </p:spPr>
        <p:txBody>
          <a:bodyPr>
            <a:noAutofit/>
          </a:bodyPr>
          <a:lstStyle/>
          <a:p>
            <a:pPr eaLnBrk="1" fontAlgn="auto" hangingPunct="1">
              <a:spcAft>
                <a:spcPts val="0"/>
              </a:spcAft>
              <a:defRPr/>
            </a:pPr>
            <a:r>
              <a:rPr lang="es-ES" sz="3000" dirty="0" smtClean="0">
                <a:solidFill>
                  <a:schemeClr val="tx1"/>
                </a:solidFill>
              </a:rPr>
              <a:t>Flujo de Proceso de Abastecimiento</a:t>
            </a:r>
            <a:endParaRPr lang="es-ES" sz="3000" dirty="0">
              <a:solidFill>
                <a:schemeClr val="tx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642910" y="285728"/>
            <a:ext cx="3043230" cy="582594"/>
          </a:xfrm>
        </p:spPr>
        <p:txBody>
          <a:bodyPr>
            <a:normAutofit/>
          </a:bodyPr>
          <a:lstStyle/>
          <a:p>
            <a:pPr eaLnBrk="1" fontAlgn="auto" hangingPunct="1">
              <a:spcAft>
                <a:spcPts val="0"/>
              </a:spcAft>
              <a:defRPr/>
            </a:pPr>
            <a:r>
              <a:rPr lang="es-EC" sz="3000" dirty="0" smtClean="0">
                <a:solidFill>
                  <a:schemeClr val="tx1"/>
                </a:solidFill>
              </a:rPr>
              <a:t>Promoción</a:t>
            </a:r>
            <a:endParaRPr lang="es-ES" sz="3000" dirty="0" smtClean="0">
              <a:solidFill>
                <a:schemeClr val="tx1"/>
              </a:solidFill>
            </a:endParaRPr>
          </a:p>
        </p:txBody>
      </p:sp>
      <p:sp>
        <p:nvSpPr>
          <p:cNvPr id="3" name="2 Marcador de contenido"/>
          <p:cNvSpPr>
            <a:spLocks noGrp="1"/>
          </p:cNvSpPr>
          <p:nvPr>
            <p:ph idx="1"/>
          </p:nvPr>
        </p:nvSpPr>
        <p:spPr>
          <a:xfrm>
            <a:off x="428596" y="1142984"/>
            <a:ext cx="8215339" cy="2214562"/>
          </a:xfrm>
        </p:spPr>
        <p:txBody>
          <a:bodyPr rtlCol="0">
            <a:normAutofit/>
          </a:bodyPr>
          <a:lstStyle/>
          <a:p>
            <a:pPr marL="365760" indent="-256032" algn="just" eaLnBrk="1" fontAlgn="auto" hangingPunct="1">
              <a:spcAft>
                <a:spcPts val="0"/>
              </a:spcAft>
              <a:buFont typeface="Wingdings 3"/>
              <a:buChar char=""/>
              <a:defRPr/>
            </a:pPr>
            <a:r>
              <a:rPr lang="es-ES" sz="1700" dirty="0" smtClean="0"/>
              <a:t>Los días viernes se harán promociones </a:t>
            </a:r>
            <a:r>
              <a:rPr lang="es-ES" sz="1700" b="1" i="1" dirty="0" smtClean="0"/>
              <a:t>“Paga uno y el segundo a mitad de precio”</a:t>
            </a:r>
            <a:r>
              <a:rPr lang="es-ES" sz="1700" dirty="0" smtClean="0"/>
              <a:t> de cualquiera de los NutriSmoothies, en la presentación de 16oz., y se lo promocionara como 7/9 que será en las mañanas de </a:t>
            </a:r>
            <a:r>
              <a:rPr lang="es-ES" sz="1700" b="1" dirty="0" smtClean="0"/>
              <a:t>07:00am a 09:00am </a:t>
            </a:r>
            <a:r>
              <a:rPr lang="es-ES" sz="1700" dirty="0" smtClean="0"/>
              <a:t>y por las noches desde las </a:t>
            </a:r>
            <a:r>
              <a:rPr lang="es-ES" sz="1700" b="1" dirty="0" smtClean="0"/>
              <a:t>19:00pm hasta las 21:00pm</a:t>
            </a:r>
            <a:r>
              <a:rPr lang="es-ES" sz="1700" dirty="0" smtClean="0"/>
              <a:t>. </a:t>
            </a:r>
          </a:p>
          <a:p>
            <a:pPr marL="365760" indent="-256032" algn="just" eaLnBrk="1" fontAlgn="auto" hangingPunct="1">
              <a:spcAft>
                <a:spcPts val="0"/>
              </a:spcAft>
              <a:buFont typeface="Wingdings 3"/>
              <a:buChar char=""/>
              <a:defRPr/>
            </a:pPr>
            <a:r>
              <a:rPr lang="es-ES" sz="1700" dirty="0" smtClean="0"/>
              <a:t>Así mismo habrá una promoción especial para los niños que se llamara </a:t>
            </a:r>
            <a:r>
              <a:rPr lang="es-ES" sz="1700" b="1" dirty="0" smtClean="0"/>
              <a:t>“La NutriHora” </a:t>
            </a:r>
            <a:r>
              <a:rPr lang="es-ES" sz="1700" dirty="0" smtClean="0"/>
              <a:t>y será de </a:t>
            </a:r>
            <a:r>
              <a:rPr lang="es-ES" sz="1700" b="1" dirty="0" smtClean="0"/>
              <a:t>9:00am a 10:00am </a:t>
            </a:r>
            <a:r>
              <a:rPr lang="es-ES" sz="1700" dirty="0" smtClean="0"/>
              <a:t>los días sábados.</a:t>
            </a:r>
          </a:p>
        </p:txBody>
      </p:sp>
      <p:pic>
        <p:nvPicPr>
          <p:cNvPr id="32772" name="Picture 2" descr="breakfast-smoothies"/>
          <p:cNvPicPr>
            <a:picLocks noChangeAspect="1" noChangeArrowheads="1"/>
          </p:cNvPicPr>
          <p:nvPr/>
        </p:nvPicPr>
        <p:blipFill>
          <a:blip r:embed="rId2"/>
          <a:srcRect/>
          <a:stretch>
            <a:fillRect/>
          </a:stretch>
        </p:blipFill>
        <p:spPr bwMode="auto">
          <a:xfrm>
            <a:off x="5500688" y="3857628"/>
            <a:ext cx="2786062" cy="2219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1 Título"/>
          <p:cNvSpPr>
            <a:spLocks noGrp="1"/>
          </p:cNvSpPr>
          <p:nvPr>
            <p:ph type="ctrTitle"/>
          </p:nvPr>
        </p:nvSpPr>
        <p:spPr>
          <a:xfrm>
            <a:off x="714375" y="428627"/>
            <a:ext cx="7772400" cy="642919"/>
          </a:xfrm>
        </p:spPr>
        <p:txBody>
          <a:bodyPr>
            <a:normAutofit/>
          </a:bodyPr>
          <a:lstStyle/>
          <a:p>
            <a:pPr algn="l" eaLnBrk="1" fontAlgn="auto" hangingPunct="1">
              <a:spcAft>
                <a:spcPts val="0"/>
              </a:spcAft>
              <a:defRPr/>
            </a:pPr>
            <a:r>
              <a:rPr lang="es-ES" sz="3000" dirty="0" smtClean="0">
                <a:solidFill>
                  <a:schemeClr val="tx1"/>
                </a:solidFill>
              </a:rPr>
              <a:t>Análisis de la Cadena de Valor</a:t>
            </a:r>
          </a:p>
        </p:txBody>
      </p:sp>
      <p:pic>
        <p:nvPicPr>
          <p:cNvPr id="33795" name="3 Marcador de contenido" descr="http://upload.wikimedia.org/wikipedia/commons/e/ed/Cadena_de_valor.png"/>
          <p:cNvPicPr>
            <a:picLocks noGrp="1"/>
          </p:cNvPicPr>
          <p:nvPr>
            <p:ph idx="4294967295"/>
          </p:nvPr>
        </p:nvPicPr>
        <p:blipFill>
          <a:blip r:embed="rId2"/>
          <a:srcRect/>
          <a:stretch>
            <a:fillRect/>
          </a:stretch>
        </p:blipFill>
        <p:spPr>
          <a:xfrm>
            <a:off x="2000268" y="1643050"/>
            <a:ext cx="5143500" cy="2643188"/>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625" y="1214439"/>
            <a:ext cx="8158163" cy="4643453"/>
          </a:xfrm>
        </p:spPr>
        <p:txBody>
          <a:bodyPr>
            <a:normAutofit/>
          </a:bodyPr>
          <a:lstStyle/>
          <a:p>
            <a:pPr marL="365760" indent="-256032" algn="just" eaLnBrk="1" fontAlgn="auto" hangingPunct="1">
              <a:spcAft>
                <a:spcPts val="0"/>
              </a:spcAft>
              <a:buFont typeface="Wingdings 3"/>
              <a:buNone/>
              <a:defRPr/>
            </a:pPr>
            <a:r>
              <a:rPr lang="es-ES" sz="1700" b="1" dirty="0" smtClean="0"/>
              <a:t>Logística Interna</a:t>
            </a:r>
            <a:r>
              <a:rPr lang="es-ES" sz="1700" dirty="0" smtClean="0"/>
              <a:t>:</a:t>
            </a:r>
          </a:p>
          <a:p>
            <a:pPr marL="365760" indent="-256032" algn="just" eaLnBrk="1" fontAlgn="auto" hangingPunct="1">
              <a:spcAft>
                <a:spcPts val="0"/>
              </a:spcAft>
              <a:buFont typeface="Wingdings 3"/>
              <a:buChar char=""/>
              <a:defRPr/>
            </a:pPr>
            <a:r>
              <a:rPr lang="es-ES" sz="1700" dirty="0" smtClean="0"/>
              <a:t>Comprende las operaciones de recepción, almacenamiento y distribución interna de la materia prima (frutas, proteínas y nutrientes). </a:t>
            </a:r>
          </a:p>
          <a:p>
            <a:pPr marL="365760" indent="-256032" algn="just" eaLnBrk="1" fontAlgn="auto" hangingPunct="1">
              <a:spcAft>
                <a:spcPts val="0"/>
              </a:spcAft>
              <a:buNone/>
              <a:defRPr/>
            </a:pPr>
            <a:endParaRPr lang="es-ES" sz="1700" dirty="0" smtClean="0"/>
          </a:p>
          <a:p>
            <a:pPr marL="365760" indent="-256032" algn="just" eaLnBrk="1" fontAlgn="auto" hangingPunct="1">
              <a:spcAft>
                <a:spcPts val="0"/>
              </a:spcAft>
              <a:buFont typeface="Wingdings 3"/>
              <a:buNone/>
              <a:defRPr/>
            </a:pPr>
            <a:r>
              <a:rPr lang="es-ES" sz="1700" b="1" dirty="0" smtClean="0"/>
              <a:t>Operaciones (producción): </a:t>
            </a:r>
          </a:p>
          <a:p>
            <a:pPr marL="365760" indent="-256032" algn="just" eaLnBrk="1" fontAlgn="auto" hangingPunct="1">
              <a:spcAft>
                <a:spcPts val="0"/>
              </a:spcAft>
              <a:buFont typeface="Wingdings 3"/>
              <a:buChar char=""/>
              <a:defRPr/>
            </a:pPr>
            <a:r>
              <a:rPr lang="es-ES" sz="1700" dirty="0" smtClean="0"/>
              <a:t>Recepción de las materias primas para transformarlas en el producto final, que son los diferentes NutriSmoothies.</a:t>
            </a:r>
          </a:p>
          <a:p>
            <a:pPr marL="365760" indent="-256032" algn="just" eaLnBrk="1" fontAlgn="auto" hangingPunct="1">
              <a:spcAft>
                <a:spcPts val="0"/>
              </a:spcAft>
              <a:buNone/>
              <a:defRPr/>
            </a:pPr>
            <a:endParaRPr lang="es-ES" sz="1700" dirty="0" smtClean="0"/>
          </a:p>
          <a:p>
            <a:pPr marL="365760" indent="-256032" algn="just" eaLnBrk="1" fontAlgn="auto" hangingPunct="1">
              <a:spcAft>
                <a:spcPts val="0"/>
              </a:spcAft>
              <a:buFont typeface="Wingdings 3"/>
              <a:buNone/>
              <a:defRPr/>
            </a:pPr>
            <a:r>
              <a:rPr lang="es-ES" sz="1700" b="1" dirty="0" smtClean="0"/>
              <a:t>Logística externa: </a:t>
            </a:r>
          </a:p>
          <a:p>
            <a:pPr marL="365760" indent="-256032" algn="just" eaLnBrk="1" fontAlgn="auto" hangingPunct="1">
              <a:spcAft>
                <a:spcPts val="0"/>
              </a:spcAft>
              <a:buFont typeface="Wingdings 3"/>
              <a:buChar char=""/>
              <a:defRPr/>
            </a:pPr>
            <a:r>
              <a:rPr lang="es-ES" sz="1700" dirty="0" smtClean="0"/>
              <a:t>Almacenamiento de los productos terminados y distribución del producto al consumidor.</a:t>
            </a:r>
          </a:p>
          <a:p>
            <a:pPr marL="365760" indent="-256032" algn="just" eaLnBrk="1" fontAlgn="auto" hangingPunct="1">
              <a:spcAft>
                <a:spcPts val="0"/>
              </a:spcAft>
              <a:buNone/>
              <a:defRPr/>
            </a:pPr>
            <a:endParaRPr lang="es-ES" sz="1700" dirty="0" smtClean="0"/>
          </a:p>
          <a:p>
            <a:pPr algn="just" eaLnBrk="1" hangingPunct="1">
              <a:buFont typeface="Wingdings 3" pitchFamily="18" charset="2"/>
              <a:buNone/>
              <a:defRPr/>
            </a:pPr>
            <a:r>
              <a:rPr lang="es-ES" sz="1700" b="1" dirty="0" smtClean="0"/>
              <a:t>Marketing y Ventas: </a:t>
            </a:r>
          </a:p>
          <a:p>
            <a:pPr algn="just" eaLnBrk="1" hangingPunct="1">
              <a:defRPr/>
            </a:pPr>
            <a:r>
              <a:rPr lang="es-ES" sz="1700" dirty="0" smtClean="0"/>
              <a:t>Actividades con las cuales se da a conocer el producto. </a:t>
            </a:r>
          </a:p>
          <a:p>
            <a:pPr marL="365760" indent="-256032" algn="just" eaLnBrk="1" fontAlgn="auto" hangingPunct="1">
              <a:spcAft>
                <a:spcPts val="0"/>
              </a:spcAft>
              <a:buFont typeface="Wingdings 3" pitchFamily="18" charset="2"/>
              <a:buNone/>
              <a:defRPr/>
            </a:pPr>
            <a:endParaRPr lang="es-ES" sz="2400" dirty="0" smtClean="0"/>
          </a:p>
          <a:p>
            <a:pPr marL="365760" indent="-256032" eaLnBrk="1" fontAlgn="auto" hangingPunct="1">
              <a:spcAft>
                <a:spcPts val="0"/>
              </a:spcAft>
              <a:buFont typeface="Wingdings 3"/>
              <a:buChar char=""/>
              <a:defRPr/>
            </a:pPr>
            <a:endParaRPr lang="es-ES" dirty="0" smtClean="0"/>
          </a:p>
          <a:p>
            <a:pPr marL="365760" indent="-256032" eaLnBrk="1" fontAlgn="auto" hangingPunct="1">
              <a:spcAft>
                <a:spcPts val="0"/>
              </a:spcAft>
              <a:buFont typeface="Wingdings 3"/>
              <a:buChar char=""/>
              <a:defRPr/>
            </a:pPr>
            <a:endParaRPr lang="es-ES" dirty="0"/>
          </a:p>
        </p:txBody>
      </p:sp>
      <p:sp>
        <p:nvSpPr>
          <p:cNvPr id="3" name="2 Título"/>
          <p:cNvSpPr>
            <a:spLocks noGrp="1"/>
          </p:cNvSpPr>
          <p:nvPr>
            <p:ph type="title"/>
          </p:nvPr>
        </p:nvSpPr>
        <p:spPr>
          <a:xfrm>
            <a:off x="500034" y="357166"/>
            <a:ext cx="4714908" cy="642942"/>
          </a:xfrm>
        </p:spPr>
        <p:txBody>
          <a:bodyPr>
            <a:normAutofit/>
          </a:bodyPr>
          <a:lstStyle/>
          <a:p>
            <a:pPr eaLnBrk="1" fontAlgn="auto" hangingPunct="1">
              <a:spcAft>
                <a:spcPts val="0"/>
              </a:spcAft>
              <a:defRPr/>
            </a:pPr>
            <a:r>
              <a:rPr lang="es-ES" sz="3000" dirty="0" smtClean="0">
                <a:solidFill>
                  <a:schemeClr val="tx1"/>
                </a:solidFill>
                <a:effectLst/>
              </a:rPr>
              <a:t>Actividades Primarias</a:t>
            </a:r>
            <a:endParaRPr lang="es-ES" sz="3000" dirty="0">
              <a:solidFill>
                <a:schemeClr val="tx1"/>
              </a:solidFill>
              <a:effectLs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contenido"/>
          <p:cNvSpPr>
            <a:spLocks noGrp="1"/>
          </p:cNvSpPr>
          <p:nvPr>
            <p:ph idx="1"/>
          </p:nvPr>
        </p:nvSpPr>
        <p:spPr>
          <a:xfrm>
            <a:off x="357158" y="1357298"/>
            <a:ext cx="8072464" cy="3214710"/>
          </a:xfrm>
        </p:spPr>
        <p:txBody>
          <a:bodyPr>
            <a:normAutofit/>
          </a:bodyPr>
          <a:lstStyle/>
          <a:p>
            <a:pPr algn="just" eaLnBrk="1" hangingPunct="1"/>
            <a:r>
              <a:rPr lang="es-ES" sz="1700" b="1" dirty="0" smtClean="0"/>
              <a:t>Infraestructura de la organización</a:t>
            </a:r>
            <a:r>
              <a:rPr lang="es-ES" sz="1700" i="1" dirty="0" smtClean="0"/>
              <a:t>:</a:t>
            </a:r>
            <a:r>
              <a:rPr lang="es-ES" sz="1700" dirty="0" smtClean="0"/>
              <a:t> </a:t>
            </a:r>
          </a:p>
          <a:p>
            <a:pPr algn="just" eaLnBrk="1" hangingPunct="1">
              <a:buNone/>
            </a:pPr>
            <a:r>
              <a:rPr lang="es-ES" sz="1700" dirty="0" smtClean="0"/>
              <a:t>	Actividades que prestan apoyo a toda la empresa, como la planificación, contabilidad y las finanzas.</a:t>
            </a:r>
          </a:p>
          <a:p>
            <a:pPr algn="just" eaLnBrk="1" hangingPunct="1">
              <a:buFont typeface="Wingdings 3" pitchFamily="18" charset="2"/>
              <a:buNone/>
            </a:pPr>
            <a:endParaRPr lang="es-ES" sz="1700" dirty="0" smtClean="0"/>
          </a:p>
          <a:p>
            <a:pPr algn="just" eaLnBrk="1" hangingPunct="1"/>
            <a:r>
              <a:rPr lang="es-ES" sz="1700" b="1" dirty="0" smtClean="0"/>
              <a:t>Dirección de recursos humanos: </a:t>
            </a:r>
          </a:p>
          <a:p>
            <a:pPr algn="just" eaLnBrk="1" hangingPunct="1">
              <a:buNone/>
            </a:pPr>
            <a:r>
              <a:rPr lang="es-ES" sz="1700" b="1" dirty="0" smtClean="0"/>
              <a:t>	</a:t>
            </a:r>
            <a:r>
              <a:rPr lang="es-ES" sz="1700" dirty="0" smtClean="0"/>
              <a:t>Búsqueda, contratación y motivación del personal. </a:t>
            </a:r>
          </a:p>
          <a:p>
            <a:pPr algn="just" eaLnBrk="1" hangingPunct="1">
              <a:buFont typeface="Wingdings 3" pitchFamily="18" charset="2"/>
              <a:buNone/>
            </a:pPr>
            <a:endParaRPr lang="es-ES" sz="1700" dirty="0" smtClean="0"/>
          </a:p>
          <a:p>
            <a:pPr algn="just" eaLnBrk="1" hangingPunct="1"/>
            <a:r>
              <a:rPr lang="es-ES" sz="1700" b="1" dirty="0" smtClean="0"/>
              <a:t>Abastecimiento (compras): </a:t>
            </a:r>
          </a:p>
          <a:p>
            <a:pPr algn="just" eaLnBrk="1" hangingPunct="1">
              <a:buNone/>
            </a:pPr>
            <a:r>
              <a:rPr lang="es-ES" sz="1700" dirty="0" smtClean="0"/>
              <a:t>	Proceso de compra de los materiales.</a:t>
            </a:r>
          </a:p>
        </p:txBody>
      </p:sp>
      <p:sp>
        <p:nvSpPr>
          <p:cNvPr id="3" name="2 Título"/>
          <p:cNvSpPr>
            <a:spLocks noGrp="1"/>
          </p:cNvSpPr>
          <p:nvPr>
            <p:ph type="title"/>
          </p:nvPr>
        </p:nvSpPr>
        <p:spPr>
          <a:xfrm>
            <a:off x="571472" y="428604"/>
            <a:ext cx="4857752" cy="571504"/>
          </a:xfrm>
        </p:spPr>
        <p:txBody>
          <a:bodyPr>
            <a:normAutofit fontScale="90000"/>
          </a:bodyPr>
          <a:lstStyle/>
          <a:p>
            <a:pPr eaLnBrk="1" fontAlgn="auto" hangingPunct="1">
              <a:spcAft>
                <a:spcPts val="0"/>
              </a:spcAft>
              <a:defRPr/>
            </a:pPr>
            <a:r>
              <a:rPr lang="es-ES" sz="3300" dirty="0" smtClean="0">
                <a:solidFill>
                  <a:schemeClr val="tx1"/>
                </a:solidFill>
              </a:rPr>
              <a:t/>
            </a:r>
            <a:br>
              <a:rPr lang="es-ES" sz="3300" dirty="0" smtClean="0">
                <a:solidFill>
                  <a:schemeClr val="tx1"/>
                </a:solidFill>
              </a:rPr>
            </a:br>
            <a:r>
              <a:rPr lang="es-ES" sz="3300" dirty="0" smtClean="0">
                <a:solidFill>
                  <a:schemeClr val="tx1"/>
                </a:solidFill>
              </a:rPr>
              <a:t>Actividades de apoyo </a:t>
            </a:r>
            <a:r>
              <a:rPr lang="es-ES" dirty="0" smtClean="0"/>
              <a:t/>
            </a:r>
            <a:br>
              <a:rPr lang="es-ES" dirty="0" smtClean="0"/>
            </a:b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p:txBody>
          <a:bodyPr>
            <a:normAutofit/>
          </a:bodyPr>
          <a:lstStyle/>
          <a:p>
            <a:pPr algn="just"/>
            <a:r>
              <a:rPr lang="es-ES" sz="1700" dirty="0" smtClean="0">
                <a:latin typeface="+mj-lt"/>
              </a:rPr>
              <a:t>Diseñar un plan estratégico de marketing y financiero para introducir y posicionar nuestro producto en la ciudad de Guayaquil, identificando gustos y preferencias de clientes potenciales, determinando estrategias de comercialización y promoción de nuestro producto, para así obtener un rendimiento financiero optimo.</a:t>
            </a:r>
          </a:p>
          <a:p>
            <a:pPr algn="just"/>
            <a:endParaRPr lang="en-US" sz="1700" dirty="0" smtClean="0">
              <a:latin typeface="+mj-lt"/>
            </a:endParaRPr>
          </a:p>
          <a:p>
            <a:pPr algn="just"/>
            <a:endParaRPr lang="es-ES" sz="1700" dirty="0" smtClean="0">
              <a:latin typeface="+mj-lt"/>
            </a:endParaRPr>
          </a:p>
          <a:p>
            <a:pPr algn="just">
              <a:buNone/>
            </a:pPr>
            <a:endParaRPr lang="en-US" sz="1700" dirty="0" smtClean="0">
              <a:latin typeface="+mj-lt"/>
            </a:endParaRPr>
          </a:p>
          <a:p>
            <a:pPr algn="just">
              <a:buNone/>
            </a:pPr>
            <a:endParaRPr lang="en-US" sz="1700" dirty="0" smtClean="0">
              <a:latin typeface="+mj-lt"/>
            </a:endParaRPr>
          </a:p>
        </p:txBody>
      </p:sp>
      <p:sp>
        <p:nvSpPr>
          <p:cNvPr id="2" name="1 Título"/>
          <p:cNvSpPr>
            <a:spLocks noGrp="1"/>
          </p:cNvSpPr>
          <p:nvPr>
            <p:ph type="title"/>
          </p:nvPr>
        </p:nvSpPr>
        <p:spPr/>
        <p:txBody>
          <a:bodyPr>
            <a:normAutofit/>
          </a:bodyPr>
          <a:lstStyle/>
          <a:p>
            <a:r>
              <a:rPr lang="en-US" sz="3000" b="1" dirty="0" err="1" smtClean="0">
                <a:solidFill>
                  <a:schemeClr val="tx1"/>
                </a:solidFill>
              </a:rPr>
              <a:t>Objetivos</a:t>
            </a:r>
            <a:r>
              <a:rPr lang="en-US" sz="3000" b="1" dirty="0" smtClean="0">
                <a:solidFill>
                  <a:schemeClr val="tx1"/>
                </a:solidFill>
              </a:rPr>
              <a:t> </a:t>
            </a:r>
            <a:r>
              <a:rPr lang="en-US" sz="3000" b="1" dirty="0" err="1" smtClean="0">
                <a:solidFill>
                  <a:schemeClr val="tx1"/>
                </a:solidFill>
              </a:rPr>
              <a:t>Generales</a:t>
            </a:r>
            <a:endParaRPr lang="en-US" sz="3000" dirty="0"/>
          </a:p>
        </p:txBody>
      </p:sp>
      <p:pic>
        <p:nvPicPr>
          <p:cNvPr id="5" name="4 Imagen" descr="http://deorienteaoccidente.files.wordpress.com/2008/06/frutas.jpg?w=249&amp;h=216"/>
          <p:cNvPicPr/>
          <p:nvPr/>
        </p:nvPicPr>
        <p:blipFill>
          <a:blip r:embed="rId2" r:link="rId3"/>
          <a:srcRect/>
          <a:stretch>
            <a:fillRect/>
          </a:stretch>
        </p:blipFill>
        <p:spPr bwMode="auto">
          <a:xfrm>
            <a:off x="928662" y="3214686"/>
            <a:ext cx="2376924" cy="2062717"/>
          </a:xfrm>
          <a:prstGeom prst="rect">
            <a:avLst/>
          </a:prstGeom>
          <a:noFill/>
          <a:ln w="9525">
            <a:noFill/>
            <a:miter lim="800000"/>
            <a:headEnd/>
            <a:tailEnd/>
          </a:ln>
        </p:spPr>
      </p:pic>
      <p:pic>
        <p:nvPicPr>
          <p:cNvPr id="1026" name="Picture 2" descr="C:\Documents and Settings\An@is\Escritorio\TESIS\FOCUS GROUP\Peach Slice.JPG"/>
          <p:cNvPicPr>
            <a:picLocks noChangeAspect="1" noChangeArrowheads="1"/>
          </p:cNvPicPr>
          <p:nvPr/>
        </p:nvPicPr>
        <p:blipFill>
          <a:blip r:embed="rId4"/>
          <a:srcRect/>
          <a:stretch>
            <a:fillRect/>
          </a:stretch>
        </p:blipFill>
        <p:spPr bwMode="auto">
          <a:xfrm>
            <a:off x="3714744" y="3214686"/>
            <a:ext cx="2507850" cy="2071702"/>
          </a:xfrm>
          <a:prstGeom prst="rect">
            <a:avLst/>
          </a:prstGeom>
          <a:noFill/>
        </p:spPr>
      </p:pic>
      <p:pic>
        <p:nvPicPr>
          <p:cNvPr id="7" name="6 Imagen" descr="smoothies1">
            <a:hlinkClick r:id="rId5"/>
          </p:cNvPr>
          <p:cNvPicPr/>
          <p:nvPr/>
        </p:nvPicPr>
        <p:blipFill>
          <a:blip r:embed="rId6"/>
          <a:srcRect/>
          <a:stretch>
            <a:fillRect/>
          </a:stretch>
        </p:blipFill>
        <p:spPr bwMode="auto">
          <a:xfrm>
            <a:off x="6643702" y="3214686"/>
            <a:ext cx="1928826" cy="20717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457200" y="274638"/>
            <a:ext cx="3114668" cy="939784"/>
          </a:xfrm>
        </p:spPr>
        <p:txBody>
          <a:bodyPr/>
          <a:lstStyle/>
          <a:p>
            <a:pPr eaLnBrk="1" fontAlgn="auto" hangingPunct="1">
              <a:spcAft>
                <a:spcPts val="0"/>
              </a:spcAft>
              <a:defRPr/>
            </a:pPr>
            <a:r>
              <a:rPr lang="es-AR" sz="3000" dirty="0" smtClean="0">
                <a:solidFill>
                  <a:schemeClr val="tx1"/>
                </a:solidFill>
              </a:rPr>
              <a:t>Organigrama</a:t>
            </a:r>
            <a:endParaRPr lang="es-ES" sz="3000" dirty="0" smtClean="0">
              <a:solidFill>
                <a:schemeClr val="tx1"/>
              </a:solidFill>
            </a:endParaRPr>
          </a:p>
        </p:txBody>
      </p:sp>
      <p:graphicFrame>
        <p:nvGraphicFramePr>
          <p:cNvPr id="4" name="Organigrama 56"/>
          <p:cNvGraphicFramePr>
            <a:graphicFrameLocks noGrp="1"/>
          </p:cNvGraphicFramePr>
          <p:nvPr>
            <p:ph idx="1"/>
          </p:nvPr>
        </p:nvGraphicFramePr>
        <p:xfrm>
          <a:off x="457200" y="1071546"/>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457200" y="1481329"/>
            <a:ext cx="8229600" cy="2447738"/>
          </a:xfrm>
        </p:spPr>
        <p:txBody>
          <a:bodyPr>
            <a:normAutofit/>
          </a:bodyPr>
          <a:lstStyle/>
          <a:p>
            <a:pPr algn="just"/>
            <a:r>
              <a:rPr lang="es-ES" sz="1700" dirty="0" smtClean="0">
                <a:latin typeface="+mj-lt"/>
              </a:rPr>
              <a:t>Se estableció una inversión total de $5,343, considerando las estrategias de promoción y demás rubros de constitución.</a:t>
            </a:r>
          </a:p>
          <a:p>
            <a:pPr algn="just"/>
            <a:endParaRPr lang="es-ES" sz="1700" dirty="0" smtClean="0">
              <a:latin typeface="+mj-lt"/>
            </a:endParaRPr>
          </a:p>
          <a:p>
            <a:pPr algn="just"/>
            <a:r>
              <a:rPr lang="es-ES" sz="1700" dirty="0" smtClean="0">
                <a:latin typeface="+mj-lt"/>
              </a:rPr>
              <a:t>El valor del capital de trabajo se baso en los rubros de operación del primer año. Este rubro asciende a $10,000.</a:t>
            </a:r>
          </a:p>
          <a:p>
            <a:pPr algn="just">
              <a:buNone/>
            </a:pPr>
            <a:endParaRPr lang="es-ES" sz="1700" dirty="0" smtClean="0">
              <a:latin typeface="+mj-lt"/>
            </a:endParaRPr>
          </a:p>
          <a:p>
            <a:pPr algn="just"/>
            <a:r>
              <a:rPr lang="es-ES" sz="1700" dirty="0" smtClean="0">
                <a:latin typeface="+mj-lt"/>
              </a:rPr>
              <a:t>El valor total del proyecto asciende a $15, 343.</a:t>
            </a:r>
            <a:endParaRPr lang="es-ES" sz="1700" dirty="0">
              <a:latin typeface="+mj-lt"/>
            </a:endParaRPr>
          </a:p>
        </p:txBody>
      </p:sp>
      <p:sp>
        <p:nvSpPr>
          <p:cNvPr id="2" name="1 Título"/>
          <p:cNvSpPr>
            <a:spLocks noGrp="1"/>
          </p:cNvSpPr>
          <p:nvPr>
            <p:ph type="title"/>
          </p:nvPr>
        </p:nvSpPr>
        <p:spPr>
          <a:xfrm>
            <a:off x="457200" y="274638"/>
            <a:ext cx="6115064" cy="868346"/>
          </a:xfrm>
        </p:spPr>
        <p:txBody>
          <a:bodyPr>
            <a:normAutofit/>
          </a:bodyPr>
          <a:lstStyle/>
          <a:p>
            <a:r>
              <a:rPr lang="en-US" sz="3000" dirty="0" smtClean="0">
                <a:solidFill>
                  <a:schemeClr val="tx1"/>
                </a:solidFill>
              </a:rPr>
              <a:t>Inversion y Capital de </a:t>
            </a:r>
            <a:r>
              <a:rPr lang="en-US" sz="3000" dirty="0" err="1" smtClean="0">
                <a:solidFill>
                  <a:schemeClr val="tx1"/>
                </a:solidFill>
              </a:rPr>
              <a:t>Trabajo</a:t>
            </a:r>
            <a:endParaRPr lang="en-US" sz="3000" b="1"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idx="1"/>
          </p:nvPr>
        </p:nvSpPr>
        <p:spPr/>
        <p:txBody>
          <a:bodyPr>
            <a:normAutofit/>
          </a:bodyPr>
          <a:lstStyle/>
          <a:p>
            <a:r>
              <a:rPr lang="es-ES" sz="1700" dirty="0" smtClean="0">
                <a:latin typeface="+mj-lt"/>
              </a:rPr>
              <a:t>Modelo CCPP</a:t>
            </a:r>
          </a:p>
          <a:p>
            <a:endParaRPr lang="es-ES" sz="1700" dirty="0" smtClean="0">
              <a:latin typeface="+mj-lt"/>
            </a:endParaRPr>
          </a:p>
          <a:p>
            <a:r>
              <a:rPr lang="es-ES" sz="1700" dirty="0" smtClean="0">
                <a:latin typeface="+mj-lt"/>
              </a:rPr>
              <a:t>Modelo CAPM</a:t>
            </a:r>
            <a:endParaRPr lang="es-ES" sz="1700" dirty="0">
              <a:latin typeface="+mj-lt"/>
            </a:endParaRPr>
          </a:p>
        </p:txBody>
      </p:sp>
      <p:sp>
        <p:nvSpPr>
          <p:cNvPr id="2" name="1 Título"/>
          <p:cNvSpPr>
            <a:spLocks noGrp="1"/>
          </p:cNvSpPr>
          <p:nvPr>
            <p:ph type="title"/>
          </p:nvPr>
        </p:nvSpPr>
        <p:spPr>
          <a:xfrm>
            <a:off x="457200" y="274638"/>
            <a:ext cx="4186238" cy="868346"/>
          </a:xfrm>
        </p:spPr>
        <p:txBody>
          <a:bodyPr vert="horz" rtlCol="0" anchor="ctr">
            <a:normAutofit/>
            <a:scene3d>
              <a:camera prst="orthographicFront"/>
              <a:lightRig rig="soft" dir="t"/>
            </a:scene3d>
            <a:sp3d prstMaterial="softEdge">
              <a:bevelT w="25400" h="25400"/>
            </a:sp3d>
          </a:bodyPr>
          <a:lstStyle/>
          <a:p>
            <a:r>
              <a:rPr lang="en-US" sz="3000" dirty="0" err="1" smtClean="0">
                <a:solidFill>
                  <a:schemeClr val="tx1"/>
                </a:solidFill>
              </a:rPr>
              <a:t>Tasa</a:t>
            </a:r>
            <a:r>
              <a:rPr lang="en-US" sz="3000" dirty="0" smtClean="0">
                <a:solidFill>
                  <a:schemeClr val="tx1"/>
                </a:solidFill>
              </a:rPr>
              <a:t> de </a:t>
            </a:r>
            <a:r>
              <a:rPr lang="en-US" sz="3000" dirty="0" err="1" smtClean="0">
                <a:solidFill>
                  <a:schemeClr val="tx1"/>
                </a:solidFill>
              </a:rPr>
              <a:t>Descuento</a:t>
            </a:r>
            <a:endParaRPr lang="en-US" sz="3000" dirty="0">
              <a:solidFill>
                <a:schemeClr val="tx1"/>
              </a:solidFill>
            </a:endParaRPr>
          </a:p>
        </p:txBody>
      </p:sp>
      <p:graphicFrame>
        <p:nvGraphicFramePr>
          <p:cNvPr id="5" name="4 Tabla"/>
          <p:cNvGraphicFramePr>
            <a:graphicFrameLocks noGrp="1"/>
          </p:cNvGraphicFramePr>
          <p:nvPr/>
        </p:nvGraphicFramePr>
        <p:xfrm>
          <a:off x="500034" y="2928934"/>
          <a:ext cx="8187735" cy="980068"/>
        </p:xfrm>
        <a:graphic>
          <a:graphicData uri="http://schemas.openxmlformats.org/drawingml/2006/table">
            <a:tbl>
              <a:tblPr>
                <a:tableStyleId>{3C2FFA5D-87B4-456A-9821-1D502468CF0F}</a:tableStyleId>
              </a:tblPr>
              <a:tblGrid>
                <a:gridCol w="973138"/>
                <a:gridCol w="900112"/>
                <a:gridCol w="762000"/>
                <a:gridCol w="1244600"/>
                <a:gridCol w="1041400"/>
                <a:gridCol w="574634"/>
                <a:gridCol w="830262"/>
                <a:gridCol w="665162"/>
                <a:gridCol w="665162"/>
                <a:gridCol w="531265"/>
              </a:tblGrid>
              <a:tr h="631479">
                <a:tc>
                  <a:txBody>
                    <a:bodyPr/>
                    <a:lstStyle/>
                    <a:p>
                      <a:pPr algn="ctr" fontAlgn="ctr"/>
                      <a:r>
                        <a:rPr lang="es-ES" sz="1400" b="1" u="none" strike="noStrike" noProof="0" dirty="0" smtClean="0">
                          <a:latin typeface="Calibri" pitchFamily="34" charset="0"/>
                        </a:rPr>
                        <a:t>Línea de</a:t>
                      </a:r>
                      <a:br>
                        <a:rPr lang="es-ES" sz="1400" b="1" u="none" strike="noStrike" noProof="0" dirty="0" smtClean="0">
                          <a:latin typeface="Calibri" pitchFamily="34" charset="0"/>
                        </a:rPr>
                      </a:br>
                      <a:r>
                        <a:rPr lang="es-ES" sz="1400" b="1" u="none" strike="noStrike" noProof="0" dirty="0" smtClean="0">
                          <a:latin typeface="Calibri" pitchFamily="34" charset="0"/>
                        </a:rPr>
                        <a:t>Negocio</a:t>
                      </a:r>
                      <a:endParaRPr lang="es-ES" sz="1400" b="1" i="0" u="none" strike="noStrike" noProof="0" dirty="0">
                        <a:solidFill>
                          <a:srgbClr val="FFFFFF"/>
                        </a:solidFill>
                        <a:latin typeface="Calibri" pitchFamily="34" charset="0"/>
                      </a:endParaRPr>
                    </a:p>
                  </a:txBody>
                  <a:tcPr marL="0" marR="0" marT="0" marB="0" anchor="ctr"/>
                </a:tc>
                <a:tc>
                  <a:txBody>
                    <a:bodyPr/>
                    <a:lstStyle/>
                    <a:p>
                      <a:pPr algn="ctr" fontAlgn="ctr"/>
                      <a:r>
                        <a:rPr lang="es-ES" sz="1400" b="1" u="none" strike="noStrike" noProof="0" dirty="0" smtClean="0">
                          <a:latin typeface="Calibri" pitchFamily="34" charset="0"/>
                        </a:rPr>
                        <a:t>Tasa de</a:t>
                      </a:r>
                    </a:p>
                    <a:p>
                      <a:pPr algn="ctr" fontAlgn="ctr"/>
                      <a:r>
                        <a:rPr lang="es-ES" sz="1400" b="1" u="none" strike="noStrike" noProof="0" dirty="0" smtClean="0">
                          <a:latin typeface="Calibri" pitchFamily="34" charset="0"/>
                        </a:rPr>
                        <a:t>Impuesto </a:t>
                      </a:r>
                      <a:endParaRPr lang="es-ES" sz="1400" b="1" i="0" u="none" strike="noStrike" noProof="0" dirty="0">
                        <a:solidFill>
                          <a:srgbClr val="FFFFFF"/>
                        </a:solidFill>
                        <a:latin typeface="Calibri" pitchFamily="34" charset="0"/>
                      </a:endParaRPr>
                    </a:p>
                  </a:txBody>
                  <a:tcPr marL="0" marR="0" marT="0" marB="0" anchor="ctr"/>
                </a:tc>
                <a:tc>
                  <a:txBody>
                    <a:bodyPr/>
                    <a:lstStyle/>
                    <a:p>
                      <a:pPr algn="ctr" fontAlgn="ctr"/>
                      <a:r>
                        <a:rPr lang="es-ES" sz="1400" b="1" u="none" strike="noStrike" noProof="0" dirty="0" smtClean="0">
                          <a:latin typeface="Calibri" pitchFamily="34" charset="0"/>
                        </a:rPr>
                        <a:t>Deuda a</a:t>
                      </a:r>
                    </a:p>
                    <a:p>
                      <a:pPr algn="ctr" fontAlgn="ctr"/>
                      <a:r>
                        <a:rPr lang="es-ES" sz="1400" b="1" u="none" strike="noStrike" noProof="0" dirty="0" smtClean="0">
                          <a:latin typeface="Calibri" pitchFamily="34" charset="0"/>
                        </a:rPr>
                        <a:t>Capital</a:t>
                      </a:r>
                      <a:endParaRPr lang="es-ES" sz="1400" b="1" i="0" u="none" strike="noStrike" noProof="0" dirty="0">
                        <a:solidFill>
                          <a:srgbClr val="FFFFFF"/>
                        </a:solidFill>
                        <a:latin typeface="Calibri" pitchFamily="34" charset="0"/>
                      </a:endParaRPr>
                    </a:p>
                  </a:txBody>
                  <a:tcPr marL="0" marR="0" marT="0" marB="0" anchor="ctr"/>
                </a:tc>
                <a:tc>
                  <a:txBody>
                    <a:bodyPr/>
                    <a:lstStyle/>
                    <a:p>
                      <a:pPr algn="ctr" fontAlgn="ctr"/>
                      <a:r>
                        <a:rPr lang="es-ES" sz="1400" b="1" u="none" strike="noStrike" noProof="0" dirty="0" smtClean="0">
                          <a:latin typeface="Calibri" pitchFamily="34" charset="0"/>
                        </a:rPr>
                        <a:t>EMBI - Riesgo</a:t>
                      </a:r>
                    </a:p>
                    <a:p>
                      <a:pPr algn="ctr" fontAlgn="ctr"/>
                      <a:r>
                        <a:rPr lang="es-ES" sz="1400" b="1" u="none" strike="noStrike" noProof="0" dirty="0" smtClean="0">
                          <a:latin typeface="Calibri" pitchFamily="34" charset="0"/>
                        </a:rPr>
                        <a:t> Soberano</a:t>
                      </a:r>
                      <a:endParaRPr lang="es-ES" sz="1400" b="1" i="0" u="none" strike="noStrike" noProof="0" dirty="0">
                        <a:solidFill>
                          <a:srgbClr val="FFFFFF"/>
                        </a:solidFill>
                        <a:latin typeface="Calibri" pitchFamily="34" charset="0"/>
                      </a:endParaRPr>
                    </a:p>
                  </a:txBody>
                  <a:tcPr marL="0" marR="0" marT="0" marB="0" anchor="ctr"/>
                </a:tc>
                <a:tc>
                  <a:txBody>
                    <a:bodyPr/>
                    <a:lstStyle/>
                    <a:p>
                      <a:pPr algn="ctr" fontAlgn="ctr"/>
                      <a:r>
                        <a:rPr lang="es-ES" sz="1400" b="1" u="none" strike="noStrike" noProof="0" dirty="0" smtClean="0">
                          <a:latin typeface="Calibri" pitchFamily="34" charset="0"/>
                        </a:rPr>
                        <a:t>Β</a:t>
                      </a:r>
                    </a:p>
                    <a:p>
                      <a:pPr algn="ctr" fontAlgn="ctr"/>
                      <a:r>
                        <a:rPr lang="es-ES" sz="1400" b="1" u="none" strike="noStrike" noProof="0" dirty="0" smtClean="0">
                          <a:latin typeface="Calibri" pitchFamily="34" charset="0"/>
                        </a:rPr>
                        <a:t>Apalancado</a:t>
                      </a:r>
                      <a:endParaRPr lang="es-ES" sz="1400" b="1" i="0" u="none" strike="noStrike" noProof="0" dirty="0">
                        <a:solidFill>
                          <a:srgbClr val="FFFFFF"/>
                        </a:solidFill>
                        <a:latin typeface="Calibri" pitchFamily="34" charset="0"/>
                      </a:endParaRPr>
                    </a:p>
                  </a:txBody>
                  <a:tcPr marL="0" marR="0" marT="0" marB="0" anchor="ctr"/>
                </a:tc>
                <a:tc>
                  <a:txBody>
                    <a:bodyPr/>
                    <a:lstStyle/>
                    <a:p>
                      <a:pPr algn="ctr" fontAlgn="ctr"/>
                      <a:r>
                        <a:rPr lang="es-ES" sz="1400" b="1" u="none" strike="noStrike" noProof="0" dirty="0" smtClean="0">
                          <a:latin typeface="Calibri" pitchFamily="34" charset="0"/>
                        </a:rPr>
                        <a:t>Kp</a:t>
                      </a:r>
                      <a:endParaRPr lang="es-ES" sz="1400" b="1" i="0" u="none" strike="noStrike" noProof="0" dirty="0">
                        <a:solidFill>
                          <a:srgbClr val="FFFFFF"/>
                        </a:solidFill>
                        <a:latin typeface="Calibri" pitchFamily="34" charset="0"/>
                      </a:endParaRPr>
                    </a:p>
                  </a:txBody>
                  <a:tcPr marL="0" marR="0" marT="0" marB="0" anchor="ctr"/>
                </a:tc>
                <a:tc>
                  <a:txBody>
                    <a:bodyPr/>
                    <a:lstStyle/>
                    <a:p>
                      <a:pPr algn="ctr" fontAlgn="ctr"/>
                      <a:r>
                        <a:rPr lang="es-ES" sz="1400" b="1" u="none" strike="noStrike" noProof="0" dirty="0" smtClean="0">
                          <a:latin typeface="Calibri" pitchFamily="34" charset="0"/>
                        </a:rPr>
                        <a:t>Tasa </a:t>
                      </a:r>
                      <a:r>
                        <a:rPr lang="es-ES" sz="1400" b="1" u="none" strike="noStrike" noProof="0" dirty="0">
                          <a:latin typeface="Calibri" pitchFamily="34" charset="0"/>
                        </a:rPr>
                        <a:t>de </a:t>
                      </a:r>
                      <a:endParaRPr lang="es-ES" sz="1400" b="1" u="none" strike="noStrike" noProof="0" dirty="0" smtClean="0">
                        <a:latin typeface="Calibri" pitchFamily="34" charset="0"/>
                      </a:endParaRPr>
                    </a:p>
                    <a:p>
                      <a:pPr algn="ctr" fontAlgn="ctr"/>
                      <a:r>
                        <a:rPr lang="es-ES" sz="1400" b="1" u="none" strike="noStrike" noProof="0" dirty="0" smtClean="0">
                          <a:latin typeface="Calibri" pitchFamily="34" charset="0"/>
                        </a:rPr>
                        <a:t>la </a:t>
                      </a:r>
                      <a:r>
                        <a:rPr lang="es-ES" sz="1400" b="1" u="none" strike="noStrike" noProof="0" dirty="0">
                          <a:latin typeface="Calibri" pitchFamily="34" charset="0"/>
                        </a:rPr>
                        <a:t>deuda </a:t>
                      </a:r>
                      <a:endParaRPr lang="es-ES" sz="1400" b="1" i="0" u="none" strike="noStrike" noProof="0" dirty="0">
                        <a:solidFill>
                          <a:srgbClr val="FFFFFF"/>
                        </a:solidFill>
                        <a:latin typeface="Calibri" pitchFamily="34" charset="0"/>
                      </a:endParaRPr>
                    </a:p>
                  </a:txBody>
                  <a:tcPr marL="0" marR="0" marT="0" marB="0" anchor="ctr"/>
                </a:tc>
                <a:tc>
                  <a:txBody>
                    <a:bodyPr/>
                    <a:lstStyle/>
                    <a:p>
                      <a:pPr algn="ctr" fontAlgn="ctr"/>
                      <a:r>
                        <a:rPr lang="es-ES" sz="1400" b="1" u="none" strike="noStrike" noProof="0" dirty="0" smtClean="0">
                          <a:latin typeface="Calibri" pitchFamily="34" charset="0"/>
                        </a:rPr>
                        <a:t>D / V</a:t>
                      </a:r>
                      <a:endParaRPr lang="es-ES" sz="1400" b="1" i="0" u="none" strike="noStrike" noProof="0" dirty="0">
                        <a:solidFill>
                          <a:srgbClr val="FFFFFF"/>
                        </a:solidFill>
                        <a:latin typeface="Calibri" pitchFamily="34" charset="0"/>
                      </a:endParaRPr>
                    </a:p>
                  </a:txBody>
                  <a:tcPr marL="0" marR="0" marT="0" marB="0" anchor="ctr"/>
                </a:tc>
                <a:tc>
                  <a:txBody>
                    <a:bodyPr/>
                    <a:lstStyle/>
                    <a:p>
                      <a:pPr algn="ctr" fontAlgn="ctr"/>
                      <a:r>
                        <a:rPr lang="es-ES" sz="1400" b="1" u="none" strike="noStrike" noProof="0" dirty="0" smtClean="0">
                          <a:latin typeface="Calibri" pitchFamily="34" charset="0"/>
                        </a:rPr>
                        <a:t>P / V</a:t>
                      </a:r>
                      <a:endParaRPr lang="es-ES" sz="1400" b="1" i="0" u="none" strike="noStrike" noProof="0" dirty="0">
                        <a:solidFill>
                          <a:srgbClr val="FFFFFF"/>
                        </a:solidFill>
                        <a:latin typeface="Calibri" pitchFamily="34" charset="0"/>
                      </a:endParaRPr>
                    </a:p>
                  </a:txBody>
                  <a:tcPr marL="0" marR="0" marT="0" marB="0" anchor="ctr"/>
                </a:tc>
                <a:tc>
                  <a:txBody>
                    <a:bodyPr/>
                    <a:lstStyle/>
                    <a:p>
                      <a:pPr algn="ctr" fontAlgn="ctr"/>
                      <a:r>
                        <a:rPr lang="es-ES" sz="1400" b="1" u="none" strike="noStrike" noProof="0" dirty="0" smtClean="0">
                          <a:latin typeface="Calibri" pitchFamily="34" charset="0"/>
                        </a:rPr>
                        <a:t>CPPC</a:t>
                      </a:r>
                      <a:endParaRPr lang="es-ES" sz="1400" b="1" i="0" u="none" strike="noStrike" noProof="0" dirty="0">
                        <a:solidFill>
                          <a:srgbClr val="FFFFFF"/>
                        </a:solidFill>
                        <a:latin typeface="Calibri" pitchFamily="34" charset="0"/>
                      </a:endParaRPr>
                    </a:p>
                  </a:txBody>
                  <a:tcPr marL="0" marR="0" marT="0" marB="0" anchor="ctr"/>
                </a:tc>
              </a:tr>
              <a:tr h="348589">
                <a:tc>
                  <a:txBody>
                    <a:bodyPr/>
                    <a:lstStyle/>
                    <a:p>
                      <a:pPr algn="ctr" fontAlgn="b"/>
                      <a:r>
                        <a:rPr lang="es-ES" sz="1400" u="none" strike="noStrike" noProof="0" smtClean="0">
                          <a:latin typeface="Calibri" pitchFamily="34" charset="0"/>
                        </a:rPr>
                        <a:t>Recreación</a:t>
                      </a:r>
                      <a:endParaRPr lang="es-ES" sz="1400" b="0" i="0" u="none" strike="noStrike" noProof="0">
                        <a:latin typeface="Calibri" pitchFamily="34" charset="0"/>
                      </a:endParaRPr>
                    </a:p>
                  </a:txBody>
                  <a:tcPr marL="0" marR="0" marT="0" marB="0" anchor="ctr"/>
                </a:tc>
                <a:tc>
                  <a:txBody>
                    <a:bodyPr/>
                    <a:lstStyle/>
                    <a:p>
                      <a:pPr algn="ctr" fontAlgn="b"/>
                      <a:r>
                        <a:rPr lang="es-ES" sz="1400" u="none" strike="noStrike" noProof="0" smtClean="0">
                          <a:latin typeface="Calibri" pitchFamily="34" charset="0"/>
                        </a:rPr>
                        <a:t>25.00%</a:t>
                      </a:r>
                      <a:endParaRPr lang="es-ES" sz="1400" b="0" i="0" u="none" strike="noStrike" noProof="0">
                        <a:latin typeface="Calibri" pitchFamily="34" charset="0"/>
                      </a:endParaRPr>
                    </a:p>
                  </a:txBody>
                  <a:tcPr marL="0" marR="0" marT="0" marB="0" anchor="ctr"/>
                </a:tc>
                <a:tc>
                  <a:txBody>
                    <a:bodyPr/>
                    <a:lstStyle/>
                    <a:p>
                      <a:pPr algn="ctr" fontAlgn="b"/>
                      <a:r>
                        <a:rPr lang="es-ES" sz="1400" u="none" strike="noStrike" noProof="0" smtClean="0">
                          <a:latin typeface="Calibri" pitchFamily="34" charset="0"/>
                        </a:rPr>
                        <a:t>40.00%</a:t>
                      </a:r>
                      <a:endParaRPr lang="es-ES" sz="1400" b="0" i="0" u="none" strike="noStrike" noProof="0">
                        <a:latin typeface="Calibri" pitchFamily="34" charset="0"/>
                      </a:endParaRPr>
                    </a:p>
                  </a:txBody>
                  <a:tcPr marL="0" marR="0" marT="0" marB="0" anchor="ctr"/>
                </a:tc>
                <a:tc>
                  <a:txBody>
                    <a:bodyPr/>
                    <a:lstStyle/>
                    <a:p>
                      <a:pPr algn="ctr" fontAlgn="b"/>
                      <a:r>
                        <a:rPr lang="es-ES" sz="1400" u="none" strike="noStrike" noProof="0" smtClean="0">
                          <a:latin typeface="Calibri" pitchFamily="34" charset="0"/>
                        </a:rPr>
                        <a:t>7.96%</a:t>
                      </a:r>
                      <a:endParaRPr lang="es-ES" sz="1400" b="0" i="0" u="none" strike="noStrike" noProof="0">
                        <a:latin typeface="Calibri" pitchFamily="34" charset="0"/>
                      </a:endParaRPr>
                    </a:p>
                  </a:txBody>
                  <a:tcPr marL="0" marR="0" marT="0" marB="0" anchor="ctr"/>
                </a:tc>
                <a:tc>
                  <a:txBody>
                    <a:bodyPr/>
                    <a:lstStyle/>
                    <a:p>
                      <a:pPr algn="ctr" fontAlgn="b"/>
                      <a:r>
                        <a:rPr lang="es-ES" sz="1400" u="none" strike="noStrike" noProof="0" smtClean="0">
                          <a:latin typeface="Calibri" pitchFamily="34" charset="0"/>
                        </a:rPr>
                        <a:t>0.85</a:t>
                      </a:r>
                      <a:endParaRPr lang="es-ES" sz="1400" b="0" i="0" u="none" strike="noStrike" noProof="0">
                        <a:latin typeface="Calibri" pitchFamily="34" charset="0"/>
                      </a:endParaRPr>
                    </a:p>
                  </a:txBody>
                  <a:tcPr marL="0" marR="0" marT="0" marB="0" anchor="ctr"/>
                </a:tc>
                <a:tc>
                  <a:txBody>
                    <a:bodyPr/>
                    <a:lstStyle/>
                    <a:p>
                      <a:pPr algn="ctr" fontAlgn="b"/>
                      <a:r>
                        <a:rPr lang="es-ES" sz="1400" u="none" strike="noStrike" noProof="0" smtClean="0">
                          <a:latin typeface="Calibri" pitchFamily="34" charset="0"/>
                        </a:rPr>
                        <a:t>7.93%</a:t>
                      </a:r>
                      <a:endParaRPr lang="es-ES" sz="1400" b="0" i="0" u="none" strike="noStrike" noProof="0">
                        <a:latin typeface="Calibri" pitchFamily="34" charset="0"/>
                      </a:endParaRPr>
                    </a:p>
                  </a:txBody>
                  <a:tcPr marL="0" marR="0" marT="0" marB="0" anchor="ctr"/>
                </a:tc>
                <a:tc>
                  <a:txBody>
                    <a:bodyPr/>
                    <a:lstStyle/>
                    <a:p>
                      <a:pPr algn="ctr" fontAlgn="b"/>
                      <a:r>
                        <a:rPr lang="es-ES" sz="1400" u="none" strike="noStrike" noProof="0" smtClean="0">
                          <a:latin typeface="Calibri" pitchFamily="34" charset="0"/>
                        </a:rPr>
                        <a:t>12.00%</a:t>
                      </a:r>
                      <a:endParaRPr lang="es-ES" sz="1400" b="0" i="0" u="none" strike="noStrike" noProof="0">
                        <a:latin typeface="Calibri" pitchFamily="34" charset="0"/>
                      </a:endParaRPr>
                    </a:p>
                  </a:txBody>
                  <a:tcPr marL="0" marR="0" marT="0" marB="0" anchor="ctr"/>
                </a:tc>
                <a:tc>
                  <a:txBody>
                    <a:bodyPr/>
                    <a:lstStyle/>
                    <a:p>
                      <a:pPr algn="ctr" fontAlgn="b"/>
                      <a:r>
                        <a:rPr lang="es-ES" sz="1400" u="none" strike="noStrike" noProof="0" smtClean="0">
                          <a:latin typeface="Calibri" pitchFamily="34" charset="0"/>
                        </a:rPr>
                        <a:t>28.57%</a:t>
                      </a:r>
                      <a:endParaRPr lang="es-ES" sz="1400" b="0" i="0" u="none" strike="noStrike" noProof="0">
                        <a:latin typeface="Calibri" pitchFamily="34" charset="0"/>
                      </a:endParaRPr>
                    </a:p>
                  </a:txBody>
                  <a:tcPr marL="0" marR="0" marT="0" marB="0" anchor="ctr"/>
                </a:tc>
                <a:tc>
                  <a:txBody>
                    <a:bodyPr/>
                    <a:lstStyle/>
                    <a:p>
                      <a:pPr algn="ctr" fontAlgn="b"/>
                      <a:r>
                        <a:rPr lang="es-ES" sz="1400" u="none" strike="noStrike" noProof="0" smtClean="0">
                          <a:latin typeface="Calibri" pitchFamily="34" charset="0"/>
                        </a:rPr>
                        <a:t>71.43%</a:t>
                      </a:r>
                      <a:endParaRPr lang="es-ES" sz="1400" b="0" i="0" u="none" strike="noStrike" noProof="0">
                        <a:latin typeface="Calibri" pitchFamily="34" charset="0"/>
                      </a:endParaRPr>
                    </a:p>
                  </a:txBody>
                  <a:tcPr marL="0" marR="0" marT="0" marB="0" anchor="ctr"/>
                </a:tc>
                <a:tc>
                  <a:txBody>
                    <a:bodyPr/>
                    <a:lstStyle/>
                    <a:p>
                      <a:pPr algn="ctr" fontAlgn="b"/>
                      <a:r>
                        <a:rPr lang="es-ES" sz="1400" u="none" strike="noStrike" noProof="0" dirty="0" smtClean="0">
                          <a:latin typeface="Calibri" pitchFamily="34" charset="0"/>
                        </a:rPr>
                        <a:t>8.24%</a:t>
                      </a:r>
                      <a:endParaRPr lang="es-ES" sz="1400" b="0" i="0" u="none" strike="noStrike" noProof="0" dirty="0">
                        <a:latin typeface="Calibri" pitchFamily="34" charset="0"/>
                      </a:endParaRPr>
                    </a:p>
                  </a:txBody>
                  <a:tcPr marL="0" marR="0" marT="0" marB="0" anchor="ctr"/>
                </a:tc>
              </a:tr>
            </a:tbl>
          </a:graphicData>
        </a:graphic>
      </p:graphicFrame>
      <p:graphicFrame>
        <p:nvGraphicFramePr>
          <p:cNvPr id="6" name="5 Tabla"/>
          <p:cNvGraphicFramePr>
            <a:graphicFrameLocks noGrp="1"/>
          </p:cNvGraphicFramePr>
          <p:nvPr/>
        </p:nvGraphicFramePr>
        <p:xfrm>
          <a:off x="3286116" y="4357694"/>
          <a:ext cx="3324227" cy="928694"/>
        </p:xfrm>
        <a:graphic>
          <a:graphicData uri="http://schemas.openxmlformats.org/drawingml/2006/table">
            <a:tbl>
              <a:tblPr>
                <a:tableStyleId>{3C2FFA5D-87B4-456A-9821-1D502468CF0F}</a:tableStyleId>
              </a:tblPr>
              <a:tblGrid>
                <a:gridCol w="1395401"/>
                <a:gridCol w="1071570"/>
                <a:gridCol w="857256"/>
              </a:tblGrid>
              <a:tr h="642942">
                <a:tc>
                  <a:txBody>
                    <a:bodyPr/>
                    <a:lstStyle/>
                    <a:p>
                      <a:pPr algn="ctr" fontAlgn="ctr"/>
                      <a:r>
                        <a:rPr lang="es-ES" sz="1400" b="1" u="none" strike="noStrike" dirty="0" smtClean="0">
                          <a:latin typeface="Calibri" pitchFamily="34" charset="0"/>
                        </a:rPr>
                        <a:t>Tasa </a:t>
                      </a:r>
                      <a:r>
                        <a:rPr lang="es-ES" sz="1400" b="1" u="none" strike="noStrike" dirty="0">
                          <a:latin typeface="Calibri" pitchFamily="34" charset="0"/>
                        </a:rPr>
                        <a:t>de </a:t>
                      </a:r>
                      <a:r>
                        <a:rPr lang="es-ES" sz="1400" b="1" u="none" strike="noStrike" dirty="0" smtClean="0">
                          <a:latin typeface="Calibri" pitchFamily="34" charset="0"/>
                        </a:rPr>
                        <a:t>deuda</a:t>
                      </a:r>
                    </a:p>
                    <a:p>
                      <a:pPr algn="ctr" fontAlgn="ctr"/>
                      <a:r>
                        <a:rPr lang="es-ES" sz="1400" b="1" u="none" strike="noStrike" dirty="0" smtClean="0">
                          <a:latin typeface="Calibri" pitchFamily="34" charset="0"/>
                        </a:rPr>
                        <a:t>Ajustada </a:t>
                      </a:r>
                      <a:r>
                        <a:rPr lang="es-ES" sz="1400" b="1" u="none" strike="noStrike" dirty="0">
                          <a:latin typeface="Calibri" pitchFamily="34" charset="0"/>
                        </a:rPr>
                        <a:t>al EMBI</a:t>
                      </a:r>
                      <a:endParaRPr lang="es-ES" sz="1400" b="1" i="0" u="none" strike="noStrike" dirty="0">
                        <a:solidFill>
                          <a:srgbClr val="FFFFFF"/>
                        </a:solidFill>
                        <a:latin typeface="Calibri" pitchFamily="34" charset="0"/>
                      </a:endParaRPr>
                    </a:p>
                  </a:txBody>
                  <a:tcPr marL="0" marR="0" marT="0" marB="0" anchor="ctr"/>
                </a:tc>
                <a:tc>
                  <a:txBody>
                    <a:bodyPr/>
                    <a:lstStyle/>
                    <a:p>
                      <a:pPr algn="ctr" fontAlgn="ctr"/>
                      <a:r>
                        <a:rPr lang="en-US" sz="1400" b="1" u="none" strike="noStrike" dirty="0">
                          <a:latin typeface="Calibri" pitchFamily="34" charset="0"/>
                        </a:rPr>
                        <a:t>Kp ajustado </a:t>
                      </a:r>
                      <a:endParaRPr lang="en-US" sz="1400" b="1" u="none" strike="noStrike" dirty="0" smtClean="0">
                        <a:latin typeface="Calibri" pitchFamily="34" charset="0"/>
                      </a:endParaRPr>
                    </a:p>
                    <a:p>
                      <a:pPr algn="ctr" fontAlgn="ctr"/>
                      <a:r>
                        <a:rPr lang="en-US" sz="1400" b="1" u="none" strike="noStrike" dirty="0" smtClean="0">
                          <a:latin typeface="Calibri" pitchFamily="34" charset="0"/>
                        </a:rPr>
                        <a:t>al </a:t>
                      </a:r>
                      <a:r>
                        <a:rPr lang="en-US" sz="1400" b="1" u="none" strike="noStrike" dirty="0">
                          <a:latin typeface="Calibri" pitchFamily="34" charset="0"/>
                        </a:rPr>
                        <a:t>EMBI</a:t>
                      </a:r>
                      <a:endParaRPr lang="en-US" sz="1400" b="1" i="0" u="none" strike="noStrike" dirty="0">
                        <a:solidFill>
                          <a:srgbClr val="FFFFFF"/>
                        </a:solidFill>
                        <a:latin typeface="Calibri" pitchFamily="34" charset="0"/>
                      </a:endParaRPr>
                    </a:p>
                  </a:txBody>
                  <a:tcPr marL="0" marR="0" marT="0" marB="0" anchor="ctr"/>
                </a:tc>
                <a:tc>
                  <a:txBody>
                    <a:bodyPr/>
                    <a:lstStyle/>
                    <a:p>
                      <a:pPr algn="ctr" fontAlgn="ctr"/>
                      <a:r>
                        <a:rPr lang="en-US" sz="1400" b="1" u="none" strike="noStrike" dirty="0" smtClean="0">
                          <a:latin typeface="Calibri" pitchFamily="34" charset="0"/>
                        </a:rPr>
                        <a:t>CPPC</a:t>
                      </a:r>
                    </a:p>
                    <a:p>
                      <a:pPr algn="ctr" fontAlgn="ctr"/>
                      <a:r>
                        <a:rPr lang="en-US" sz="1400" b="1" u="none" strike="noStrike" dirty="0" smtClean="0">
                          <a:latin typeface="Calibri" pitchFamily="34" charset="0"/>
                        </a:rPr>
                        <a:t>Ajustado </a:t>
                      </a:r>
                      <a:endParaRPr lang="en-US" sz="1400" b="1" i="0" u="none" strike="noStrike" dirty="0">
                        <a:solidFill>
                          <a:srgbClr val="FFFFFF"/>
                        </a:solidFill>
                        <a:latin typeface="Calibri" pitchFamily="34" charset="0"/>
                      </a:endParaRPr>
                    </a:p>
                  </a:txBody>
                  <a:tcPr marL="0" marR="0" marT="0" marB="0" anchor="ctr"/>
                </a:tc>
              </a:tr>
              <a:tr h="285752">
                <a:tc>
                  <a:txBody>
                    <a:bodyPr/>
                    <a:lstStyle/>
                    <a:p>
                      <a:pPr algn="ctr" fontAlgn="b"/>
                      <a:r>
                        <a:rPr lang="en-US" sz="1400" u="none" strike="noStrike">
                          <a:latin typeface="Calibri" pitchFamily="34" charset="0"/>
                        </a:rPr>
                        <a:t>19.96%</a:t>
                      </a:r>
                      <a:endParaRPr lang="en-US" sz="1400" b="0" i="0" u="none" strike="noStrike">
                        <a:latin typeface="Calibri" pitchFamily="34" charset="0"/>
                      </a:endParaRPr>
                    </a:p>
                  </a:txBody>
                  <a:tcPr marL="0" marR="0" marT="0" marB="0" anchor="b"/>
                </a:tc>
                <a:tc>
                  <a:txBody>
                    <a:bodyPr/>
                    <a:lstStyle/>
                    <a:p>
                      <a:pPr algn="ctr" fontAlgn="b"/>
                      <a:r>
                        <a:rPr lang="en-US" sz="1400" u="none" strike="noStrike" dirty="0">
                          <a:latin typeface="Calibri" pitchFamily="34" charset="0"/>
                        </a:rPr>
                        <a:t>15.89%</a:t>
                      </a:r>
                      <a:endParaRPr lang="en-US" sz="1400" b="0" i="0" u="none" strike="noStrike" dirty="0">
                        <a:latin typeface="Calibri" pitchFamily="34" charset="0"/>
                      </a:endParaRPr>
                    </a:p>
                  </a:txBody>
                  <a:tcPr marL="0" marR="0" marT="0" marB="0" anchor="b"/>
                </a:tc>
                <a:tc>
                  <a:txBody>
                    <a:bodyPr/>
                    <a:lstStyle/>
                    <a:p>
                      <a:pPr algn="ctr" fontAlgn="b"/>
                      <a:r>
                        <a:rPr lang="en-US" sz="1400" u="none" strike="noStrike" dirty="0">
                          <a:latin typeface="Calibri" pitchFamily="34" charset="0"/>
                        </a:rPr>
                        <a:t>15.62%</a:t>
                      </a:r>
                      <a:endParaRPr lang="en-US" sz="1400" b="0" i="0" u="none" strike="noStrike" dirty="0">
                        <a:latin typeface="Calibri" pitchFamily="34" charset="0"/>
                      </a:endParaRPr>
                    </a:p>
                  </a:txBody>
                  <a:tcPr marL="0" marR="0" marT="0" marB="0" anchor="b"/>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57200" y="1481329"/>
            <a:ext cx="6329378" cy="3447869"/>
          </a:xfrm>
        </p:spPr>
        <p:txBody>
          <a:bodyPr>
            <a:normAutofit/>
          </a:bodyPr>
          <a:lstStyle/>
          <a:p>
            <a:pPr algn="just"/>
            <a:r>
              <a:rPr lang="es-ES" sz="1700" i="1" dirty="0" smtClean="0">
                <a:latin typeface="+mj-lt"/>
              </a:rPr>
              <a:t>Flujo Proyectado sin Apalancamiento</a:t>
            </a:r>
          </a:p>
          <a:p>
            <a:pPr lvl="1" algn="just"/>
            <a:r>
              <a:rPr lang="es-ES" sz="1700" dirty="0" smtClean="0">
                <a:latin typeface="+mj-lt"/>
              </a:rPr>
              <a:t>TIR: 41%</a:t>
            </a:r>
          </a:p>
          <a:p>
            <a:pPr lvl="1" algn="just"/>
            <a:r>
              <a:rPr lang="es-ES" sz="1700" dirty="0" smtClean="0">
                <a:latin typeface="+mj-lt"/>
              </a:rPr>
              <a:t>VAN: $12,042.02</a:t>
            </a:r>
          </a:p>
          <a:p>
            <a:pPr lvl="1" algn="just"/>
            <a:r>
              <a:rPr lang="es-ES" sz="1700" dirty="0" smtClean="0">
                <a:latin typeface="+mj-lt"/>
              </a:rPr>
              <a:t>TMAR: 15.62%</a:t>
            </a:r>
          </a:p>
          <a:p>
            <a:pPr algn="just"/>
            <a:endParaRPr lang="es-ES" sz="1700" dirty="0" smtClean="0">
              <a:latin typeface="+mj-lt"/>
            </a:endParaRPr>
          </a:p>
          <a:p>
            <a:pPr algn="just"/>
            <a:r>
              <a:rPr lang="es-ES" sz="1700" i="1" dirty="0" smtClean="0">
                <a:latin typeface="+mj-lt"/>
              </a:rPr>
              <a:t>Flujo Proyectado con Apalancamiento</a:t>
            </a:r>
          </a:p>
          <a:p>
            <a:pPr lvl="1" algn="just"/>
            <a:r>
              <a:rPr lang="es-ES" sz="1700" dirty="0" smtClean="0">
                <a:latin typeface="+mj-lt"/>
              </a:rPr>
              <a:t>TIR: 81%</a:t>
            </a:r>
          </a:p>
          <a:p>
            <a:pPr lvl="1" algn="just"/>
            <a:r>
              <a:rPr lang="es-ES" sz="1700" dirty="0" smtClean="0">
                <a:latin typeface="+mj-lt"/>
              </a:rPr>
              <a:t>VAN: $25,937.21</a:t>
            </a:r>
          </a:p>
          <a:p>
            <a:pPr lvl="1" algn="just"/>
            <a:r>
              <a:rPr lang="es-ES" sz="1700" dirty="0" smtClean="0">
                <a:latin typeface="+mj-lt"/>
              </a:rPr>
              <a:t>TMAR: 15.62%</a:t>
            </a:r>
          </a:p>
          <a:p>
            <a:pPr lvl="1" algn="just"/>
            <a:r>
              <a:rPr lang="es-ES" sz="1700" dirty="0" smtClean="0">
                <a:latin typeface="+mj-lt"/>
              </a:rPr>
              <a:t>Apalancamiento del 40% - 12% de interés.</a:t>
            </a:r>
          </a:p>
        </p:txBody>
      </p:sp>
      <p:sp>
        <p:nvSpPr>
          <p:cNvPr id="2" name="1 Título"/>
          <p:cNvSpPr>
            <a:spLocks noGrp="1"/>
          </p:cNvSpPr>
          <p:nvPr>
            <p:ph type="title"/>
          </p:nvPr>
        </p:nvSpPr>
        <p:spPr>
          <a:xfrm>
            <a:off x="457200" y="274638"/>
            <a:ext cx="3114668" cy="868346"/>
          </a:xfrm>
        </p:spPr>
        <p:txBody>
          <a:bodyPr vert="horz" rtlCol="0" anchor="ctr">
            <a:normAutofit/>
            <a:scene3d>
              <a:camera prst="orthographicFront"/>
              <a:lightRig rig="soft" dir="t"/>
            </a:scene3d>
            <a:sp3d prstMaterial="softEdge">
              <a:bevelT w="25400" h="25400"/>
            </a:sp3d>
          </a:bodyPr>
          <a:lstStyle/>
          <a:p>
            <a:r>
              <a:rPr lang="es-ES" sz="3000" dirty="0" smtClean="0">
                <a:solidFill>
                  <a:schemeClr val="tx1"/>
                </a:solidFill>
              </a:rPr>
              <a:t>Flujo de Caja</a:t>
            </a:r>
            <a:endParaRPr lang="es-ES" sz="3000" dirty="0">
              <a:solidFill>
                <a:schemeClr val="tx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457200" y="1481329"/>
            <a:ext cx="8229600" cy="733226"/>
          </a:xfrm>
        </p:spPr>
        <p:txBody>
          <a:bodyPr>
            <a:noAutofit/>
          </a:bodyPr>
          <a:lstStyle/>
          <a:p>
            <a:pPr marL="342900" indent="-342900" algn="just"/>
            <a:r>
              <a:rPr lang="es-ES" sz="1800" dirty="0" smtClean="0">
                <a:latin typeface="Calibri" pitchFamily="34" charset="0"/>
              </a:rPr>
              <a:t>La recuperación del capital se realizara al cabo de 5 a</a:t>
            </a:r>
            <a:r>
              <a:rPr lang="es-ES" sz="1800" dirty="0" smtClean="0">
                <a:latin typeface="Calibri"/>
              </a:rPr>
              <a:t>ñ</a:t>
            </a:r>
            <a:r>
              <a:rPr lang="es-ES" sz="1800" dirty="0" smtClean="0">
                <a:latin typeface="Calibri" pitchFamily="34" charset="0"/>
              </a:rPr>
              <a:t>os, de acuerdo al siguiente flujo: </a:t>
            </a:r>
          </a:p>
        </p:txBody>
      </p:sp>
      <p:sp>
        <p:nvSpPr>
          <p:cNvPr id="2" name="1 Título"/>
          <p:cNvSpPr>
            <a:spLocks noGrp="1"/>
          </p:cNvSpPr>
          <p:nvPr>
            <p:ph type="title"/>
          </p:nvPr>
        </p:nvSpPr>
        <p:spPr>
          <a:xfrm>
            <a:off x="457200" y="274638"/>
            <a:ext cx="8229600" cy="796908"/>
          </a:xfrm>
        </p:spPr>
        <p:txBody>
          <a:bodyPr vert="horz" rtlCol="0" anchor="ctr">
            <a:normAutofit/>
            <a:scene3d>
              <a:camera prst="orthographicFront"/>
              <a:lightRig rig="soft" dir="t"/>
            </a:scene3d>
            <a:sp3d prstMaterial="softEdge">
              <a:bevelT w="25400" h="25400"/>
            </a:sp3d>
          </a:bodyPr>
          <a:lstStyle/>
          <a:p>
            <a:r>
              <a:rPr lang="es-ES" sz="3000" dirty="0" smtClean="0">
                <a:solidFill>
                  <a:schemeClr val="tx1"/>
                </a:solidFill>
              </a:rPr>
              <a:t>Recuperación del Capital </a:t>
            </a:r>
            <a:endParaRPr lang="es-ES" sz="3000" dirty="0">
              <a:solidFill>
                <a:schemeClr val="tx1"/>
              </a:solidFill>
            </a:endParaRPr>
          </a:p>
        </p:txBody>
      </p:sp>
      <p:graphicFrame>
        <p:nvGraphicFramePr>
          <p:cNvPr id="4" name="3 Tabla"/>
          <p:cNvGraphicFramePr>
            <a:graphicFrameLocks noGrp="1"/>
          </p:cNvGraphicFramePr>
          <p:nvPr/>
        </p:nvGraphicFramePr>
        <p:xfrm>
          <a:off x="2275840" y="2548890"/>
          <a:ext cx="4822634" cy="2240280"/>
        </p:xfrm>
        <a:graphic>
          <a:graphicData uri="http://schemas.openxmlformats.org/drawingml/2006/table">
            <a:tbl>
              <a:tblPr/>
              <a:tblGrid>
                <a:gridCol w="716280"/>
                <a:gridCol w="914400"/>
                <a:gridCol w="803910"/>
                <a:gridCol w="1160399"/>
                <a:gridCol w="1227645"/>
              </a:tblGrid>
              <a:tr h="161925">
                <a:tc>
                  <a:txBody>
                    <a:bodyPr/>
                    <a:lstStyle/>
                    <a:p>
                      <a:pPr algn="ctr">
                        <a:lnSpc>
                          <a:spcPct val="150000"/>
                        </a:lnSpc>
                        <a:spcAft>
                          <a:spcPts val="0"/>
                        </a:spcAft>
                      </a:pPr>
                      <a:r>
                        <a:rPr lang="es-ES" sz="1400" b="1" dirty="0">
                          <a:solidFill>
                            <a:srgbClr val="FFFFFF"/>
                          </a:solidFill>
                          <a:latin typeface="Calibri" pitchFamily="34" charset="0"/>
                          <a:ea typeface="Times New Roman"/>
                        </a:rPr>
                        <a:t>Periodo</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a:lnSpc>
                          <a:spcPct val="150000"/>
                        </a:lnSpc>
                        <a:spcAft>
                          <a:spcPts val="0"/>
                        </a:spcAft>
                      </a:pPr>
                      <a:r>
                        <a:rPr lang="es-ES" sz="1400" b="1" dirty="0">
                          <a:solidFill>
                            <a:srgbClr val="FFFFFF"/>
                          </a:solidFill>
                          <a:latin typeface="Calibri" pitchFamily="34" charset="0"/>
                          <a:ea typeface="Times New Roman"/>
                        </a:rPr>
                        <a:t>Pago</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a:lnSpc>
                          <a:spcPct val="150000"/>
                        </a:lnSpc>
                        <a:spcAft>
                          <a:spcPts val="0"/>
                        </a:spcAft>
                      </a:pPr>
                      <a:r>
                        <a:rPr lang="es-ES" sz="1400" b="1" dirty="0">
                          <a:solidFill>
                            <a:srgbClr val="FFFFFF"/>
                          </a:solidFill>
                          <a:latin typeface="Calibri" pitchFamily="34" charset="0"/>
                          <a:ea typeface="Times New Roman"/>
                        </a:rPr>
                        <a:t>Interés</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a:lnSpc>
                          <a:spcPct val="150000"/>
                        </a:lnSpc>
                        <a:spcAft>
                          <a:spcPts val="0"/>
                        </a:spcAft>
                      </a:pPr>
                      <a:r>
                        <a:rPr lang="es-ES" sz="1400" b="1" dirty="0">
                          <a:solidFill>
                            <a:srgbClr val="FFFFFF"/>
                          </a:solidFill>
                          <a:latin typeface="Calibri" pitchFamily="34" charset="0"/>
                          <a:ea typeface="Times New Roman"/>
                        </a:rPr>
                        <a:t>Amortización</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c>
                  <a:txBody>
                    <a:bodyPr/>
                    <a:lstStyle/>
                    <a:p>
                      <a:pPr algn="ctr">
                        <a:lnSpc>
                          <a:spcPct val="150000"/>
                        </a:lnSpc>
                        <a:spcAft>
                          <a:spcPts val="0"/>
                        </a:spcAft>
                      </a:pPr>
                      <a:r>
                        <a:rPr lang="es-ES" sz="1400" b="1" dirty="0" smtClean="0">
                          <a:solidFill>
                            <a:srgbClr val="FFFFFF"/>
                          </a:solidFill>
                          <a:latin typeface="Calibri" pitchFamily="34" charset="0"/>
                          <a:ea typeface="Times New Roman"/>
                        </a:rPr>
                        <a:t>Saldo</a:t>
                      </a:r>
                      <a:r>
                        <a:rPr lang="es-ES" sz="1400" b="1" baseline="0" dirty="0" smtClean="0">
                          <a:solidFill>
                            <a:srgbClr val="FFFFFF"/>
                          </a:solidFill>
                          <a:latin typeface="Calibri" pitchFamily="34" charset="0"/>
                          <a:ea typeface="Times New Roman"/>
                        </a:rPr>
                        <a:t> </a:t>
                      </a:r>
                      <a:r>
                        <a:rPr lang="es-ES" sz="1400" b="1" dirty="0" smtClean="0">
                          <a:solidFill>
                            <a:srgbClr val="FFFFFF"/>
                          </a:solidFill>
                          <a:latin typeface="Calibri" pitchFamily="34" charset="0"/>
                          <a:ea typeface="Times New Roman"/>
                        </a:rPr>
                        <a:t>Insoluto</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75000"/>
                      </a:schemeClr>
                    </a:solidFill>
                  </a:tcPr>
                </a:tc>
              </a:tr>
              <a:tr h="161925">
                <a:tc>
                  <a:txBody>
                    <a:bodyPr/>
                    <a:lstStyle/>
                    <a:p>
                      <a:pPr algn="ctr">
                        <a:lnSpc>
                          <a:spcPct val="150000"/>
                        </a:lnSpc>
                        <a:spcAft>
                          <a:spcPts val="0"/>
                        </a:spcAft>
                      </a:pPr>
                      <a:r>
                        <a:rPr lang="es-ES" sz="1400" dirty="0">
                          <a:solidFill>
                            <a:srgbClr val="000000"/>
                          </a:solidFill>
                          <a:latin typeface="Calibri" pitchFamily="34" charset="0"/>
                          <a:ea typeface="Times New Roman"/>
                        </a:rPr>
                        <a:t>0</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s-ES" sz="1400" dirty="0">
                          <a:solidFill>
                            <a:srgbClr val="FF0000"/>
                          </a:solidFill>
                          <a:latin typeface="Calibri" pitchFamily="34" charset="0"/>
                          <a:ea typeface="Times New Roman"/>
                        </a:rPr>
                        <a:t>$ 3,737.12</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61925">
                <a:tc>
                  <a:txBody>
                    <a:bodyPr/>
                    <a:lstStyle/>
                    <a:p>
                      <a:pPr algn="ctr">
                        <a:lnSpc>
                          <a:spcPct val="150000"/>
                        </a:lnSpc>
                        <a:spcAft>
                          <a:spcPts val="0"/>
                        </a:spcAft>
                      </a:pPr>
                      <a:r>
                        <a:rPr lang="es-ES" sz="1400" dirty="0">
                          <a:solidFill>
                            <a:srgbClr val="000000"/>
                          </a:solidFill>
                          <a:latin typeface="Calibri" pitchFamily="34" charset="0"/>
                          <a:ea typeface="Times New Roman"/>
                        </a:rPr>
                        <a:t>1</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$ 1,036.71</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a:solidFill>
                            <a:srgbClr val="000000"/>
                          </a:solidFill>
                          <a:latin typeface="Calibri" pitchFamily="34" charset="0"/>
                          <a:ea typeface="Times New Roman"/>
                        </a:rPr>
                        <a:t>$ 448.45</a:t>
                      </a:r>
                      <a:endParaRPr lang="en-US" sz="140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a:solidFill>
                            <a:srgbClr val="000000"/>
                          </a:solidFill>
                          <a:latin typeface="Calibri" pitchFamily="34" charset="0"/>
                          <a:ea typeface="Times New Roman"/>
                        </a:rPr>
                        <a:t>$ 588.26</a:t>
                      </a:r>
                      <a:endParaRPr lang="en-US" sz="140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$ 3,148.86</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61925">
                <a:tc>
                  <a:txBody>
                    <a:bodyPr/>
                    <a:lstStyle/>
                    <a:p>
                      <a:pPr algn="ctr">
                        <a:lnSpc>
                          <a:spcPct val="150000"/>
                        </a:lnSpc>
                        <a:spcAft>
                          <a:spcPts val="0"/>
                        </a:spcAft>
                      </a:pPr>
                      <a:r>
                        <a:rPr lang="es-ES" sz="1400" dirty="0">
                          <a:solidFill>
                            <a:srgbClr val="000000"/>
                          </a:solidFill>
                          <a:latin typeface="Calibri" pitchFamily="34" charset="0"/>
                          <a:ea typeface="Times New Roman"/>
                        </a:rPr>
                        <a:t>2</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$ 1,036.71</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a:solidFill>
                            <a:srgbClr val="000000"/>
                          </a:solidFill>
                          <a:latin typeface="Calibri" pitchFamily="34" charset="0"/>
                          <a:ea typeface="Times New Roman"/>
                        </a:rPr>
                        <a:t>$ 377.86</a:t>
                      </a:r>
                      <a:endParaRPr lang="en-US" sz="140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a:solidFill>
                            <a:srgbClr val="000000"/>
                          </a:solidFill>
                          <a:latin typeface="Calibri" pitchFamily="34" charset="0"/>
                          <a:ea typeface="Times New Roman"/>
                        </a:rPr>
                        <a:t>$ 658.85</a:t>
                      </a:r>
                      <a:endParaRPr lang="en-US" sz="140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$ 2,490.01</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61925">
                <a:tc>
                  <a:txBody>
                    <a:bodyPr/>
                    <a:lstStyle/>
                    <a:p>
                      <a:pPr algn="ctr">
                        <a:lnSpc>
                          <a:spcPct val="150000"/>
                        </a:lnSpc>
                        <a:spcAft>
                          <a:spcPts val="0"/>
                        </a:spcAft>
                      </a:pPr>
                      <a:r>
                        <a:rPr lang="es-ES" sz="1400" dirty="0">
                          <a:solidFill>
                            <a:srgbClr val="000000"/>
                          </a:solidFill>
                          <a:latin typeface="Calibri" pitchFamily="34" charset="0"/>
                          <a:ea typeface="Times New Roman"/>
                        </a:rPr>
                        <a:t>3</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$ 1,036.71</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a:solidFill>
                            <a:srgbClr val="000000"/>
                          </a:solidFill>
                          <a:latin typeface="Calibri" pitchFamily="34" charset="0"/>
                          <a:ea typeface="Times New Roman"/>
                        </a:rPr>
                        <a:t>$ 298.80</a:t>
                      </a:r>
                      <a:endParaRPr lang="en-US" sz="140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a:solidFill>
                            <a:srgbClr val="000000"/>
                          </a:solidFill>
                          <a:latin typeface="Calibri" pitchFamily="34" charset="0"/>
                          <a:ea typeface="Times New Roman"/>
                        </a:rPr>
                        <a:t>$ 737.91</a:t>
                      </a:r>
                      <a:endParaRPr lang="en-US" sz="140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$ 1,752.10</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61925">
                <a:tc>
                  <a:txBody>
                    <a:bodyPr/>
                    <a:lstStyle/>
                    <a:p>
                      <a:pPr algn="ctr">
                        <a:lnSpc>
                          <a:spcPct val="150000"/>
                        </a:lnSpc>
                        <a:spcAft>
                          <a:spcPts val="0"/>
                        </a:spcAft>
                      </a:pPr>
                      <a:r>
                        <a:rPr lang="es-ES" sz="1400" dirty="0">
                          <a:solidFill>
                            <a:srgbClr val="000000"/>
                          </a:solidFill>
                          <a:latin typeface="Calibri" pitchFamily="34" charset="0"/>
                          <a:ea typeface="Times New Roman"/>
                        </a:rPr>
                        <a:t>4</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$ 1,036.71</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a:solidFill>
                            <a:srgbClr val="000000"/>
                          </a:solidFill>
                          <a:latin typeface="Calibri" pitchFamily="34" charset="0"/>
                          <a:ea typeface="Times New Roman"/>
                        </a:rPr>
                        <a:t>$ 210.25</a:t>
                      </a:r>
                      <a:endParaRPr lang="en-US" sz="140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a:solidFill>
                            <a:srgbClr val="000000"/>
                          </a:solidFill>
                          <a:latin typeface="Calibri" pitchFamily="34" charset="0"/>
                          <a:ea typeface="Times New Roman"/>
                        </a:rPr>
                        <a:t>$ 826.46</a:t>
                      </a:r>
                      <a:endParaRPr lang="en-US" sz="140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$ 925.64</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61925">
                <a:tc>
                  <a:txBody>
                    <a:bodyPr/>
                    <a:lstStyle/>
                    <a:p>
                      <a:pPr algn="ctr">
                        <a:lnSpc>
                          <a:spcPct val="150000"/>
                        </a:lnSpc>
                        <a:spcAft>
                          <a:spcPts val="0"/>
                        </a:spcAft>
                      </a:pPr>
                      <a:r>
                        <a:rPr lang="es-ES" sz="1400" dirty="0">
                          <a:solidFill>
                            <a:srgbClr val="000000"/>
                          </a:solidFill>
                          <a:latin typeface="Calibri" pitchFamily="34" charset="0"/>
                          <a:ea typeface="Times New Roman"/>
                        </a:rPr>
                        <a:t>5</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$ 1,036.71</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$ 111.08</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$ 925.64</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S" sz="1400" dirty="0">
                          <a:solidFill>
                            <a:srgbClr val="000000"/>
                          </a:solidFill>
                          <a:latin typeface="Calibri" pitchFamily="34" charset="0"/>
                          <a:ea typeface="Times New Roman"/>
                        </a:rPr>
                        <a:t>$ 0.00</a:t>
                      </a:r>
                      <a:endParaRPr lang="en-US" sz="1400" dirty="0">
                        <a:latin typeface="Calibri" pitchFamily="34" charset="0"/>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417514"/>
            <a:ext cx="4329114" cy="72547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30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Punto</a:t>
            </a:r>
            <a:r>
              <a:rPr kumimoji="0" lang="es-ES" sz="3000" b="1" i="0" u="none" strike="noStrike" kern="1200" cap="none" spc="0" normalizeH="0" noProof="0" dirty="0" smtClean="0">
                <a:ln>
                  <a:noFill/>
                </a:ln>
                <a:solidFill>
                  <a:schemeClr val="tx1"/>
                </a:solidFill>
                <a:effectLst>
                  <a:outerShdw blurRad="31750" dist="25400" dir="5400000" algn="tl" rotWithShape="0">
                    <a:srgbClr val="000000">
                      <a:alpha val="25000"/>
                    </a:srgbClr>
                  </a:outerShdw>
                </a:effectLst>
                <a:uLnTx/>
                <a:uFillTx/>
                <a:latin typeface="+mj-lt"/>
                <a:ea typeface="+mj-ea"/>
                <a:cs typeface="+mj-cs"/>
              </a:rPr>
              <a:t> de Equilibrio</a:t>
            </a:r>
            <a:endParaRPr kumimoji="0" lang="es-ES" sz="30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
        <p:nvSpPr>
          <p:cNvPr id="53251" name="Rectangle 3"/>
          <p:cNvSpPr>
            <a:spLocks noChangeArrowheads="1"/>
          </p:cNvSpPr>
          <p:nvPr/>
        </p:nvSpPr>
        <p:spPr bwMode="auto">
          <a:xfrm>
            <a:off x="500034" y="1362520"/>
            <a:ext cx="7929618" cy="19236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dirty="0" smtClean="0">
                <a:ln>
                  <a:noFill/>
                </a:ln>
                <a:solidFill>
                  <a:schemeClr val="tx1"/>
                </a:solidFill>
                <a:effectLst/>
                <a:latin typeface="+mj-lt"/>
                <a:ea typeface="Times New Roman" pitchFamily="18" charset="0"/>
                <a:cs typeface="Arial" pitchFamily="34" charset="0"/>
              </a:rPr>
              <a:t>Para el cálculo del punto de equilibrio se ha considerado los datos arrojados en el flujo de caja, así basándonos en esto se puede observar que los ingresos mensuales de punto de equilibrio son  8199.754 dólares cuando el volumen de venta es de 26 vasos semanales para la presentación de 12 oz., 24 vasos para la presentación de 16 oz., y de 22 vasos para el de 32 oz., dándonos un VAN igual a cero (0), con una TIR del 16% y la TMAR de 15,62%.</a:t>
            </a:r>
            <a:endParaRPr kumimoji="0" lang="es-ES" sz="1700" b="0" i="0" u="none" strike="noStrike" cap="none" normalizeH="0" baseline="0" dirty="0" smtClean="0">
              <a:ln>
                <a:noFill/>
              </a:ln>
              <a:solidFill>
                <a:schemeClr val="tx1"/>
              </a:solidFill>
              <a:effectLst/>
              <a:latin typeface="+mj-l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57200" y="285728"/>
            <a:ext cx="4829180" cy="725470"/>
          </a:xfrm>
          <a:prstGeom prst="rect">
            <a:avLst/>
          </a:prstGeom>
        </p:spPr>
        <p:txBody>
          <a:bodyPr vert="horz" rtlCol="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C" sz="3000" b="1" dirty="0" err="1" smtClean="0">
                <a:effectLst>
                  <a:outerShdw blurRad="31750" dist="25400" dir="5400000" algn="tl" rotWithShape="0">
                    <a:srgbClr val="000000">
                      <a:alpha val="25000"/>
                    </a:srgbClr>
                  </a:outerShdw>
                </a:effectLst>
                <a:latin typeface="+mj-lt"/>
                <a:ea typeface="+mj-ea"/>
                <a:cs typeface="+mj-cs"/>
              </a:rPr>
              <a:t>Analisis</a:t>
            </a:r>
            <a:r>
              <a:rPr lang="es-EC" sz="3000" b="1" dirty="0" smtClean="0">
                <a:effectLst>
                  <a:outerShdw blurRad="31750" dist="25400" dir="5400000" algn="tl" rotWithShape="0">
                    <a:srgbClr val="000000">
                      <a:alpha val="25000"/>
                    </a:srgbClr>
                  </a:outerShdw>
                </a:effectLst>
                <a:latin typeface="+mj-lt"/>
                <a:ea typeface="+mj-ea"/>
                <a:cs typeface="+mj-cs"/>
              </a:rPr>
              <a:t> de Sensibilidad</a:t>
            </a:r>
            <a:endParaRPr kumimoji="0" lang="es-ES" sz="30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mj-lt"/>
              <a:ea typeface="+mj-ea"/>
              <a:cs typeface="+mj-cs"/>
            </a:endParaRPr>
          </a:p>
        </p:txBody>
      </p:sp>
      <p:sp>
        <p:nvSpPr>
          <p:cNvPr id="54273" name="Rectangle 1"/>
          <p:cNvSpPr>
            <a:spLocks noChangeArrowheads="1"/>
          </p:cNvSpPr>
          <p:nvPr/>
        </p:nvSpPr>
        <p:spPr bwMode="auto">
          <a:xfrm>
            <a:off x="428596" y="1000108"/>
            <a:ext cx="8358246" cy="25182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700" b="0" i="0" u="none" strike="noStrike" cap="none" normalizeH="0" baseline="0" dirty="0" smtClean="0">
                <a:ln>
                  <a:noFill/>
                </a:ln>
                <a:solidFill>
                  <a:schemeClr val="tx1"/>
                </a:solidFill>
                <a:effectLst/>
                <a:latin typeface="+mj-lt"/>
                <a:ea typeface="Times New Roman" pitchFamily="18" charset="0"/>
                <a:cs typeface="Arial" pitchFamily="34" charset="0"/>
              </a:rPr>
              <a:t>Para el análisis de sensibilidad, tenemos como variables de entrada a Ingresos y el porcentaje de Crecimiento y como variable de salida el VAN; se han propuesto varios escenarios, en los cuales se analizaran las disminuciones o elevaciones porcentuales de las ventas, costos de ventas y los gastos operativos para el flujo con proyecto, con un 5% de crecimiento para el 3er. año, y con un 3% para el 4to y 5to. Año.</a:t>
            </a:r>
            <a:endParaRPr kumimoji="0" lang="es-ES" sz="1700" b="0" i="0" u="none" strike="noStrike" cap="none" normalizeH="0" baseline="0" dirty="0" smtClean="0">
              <a:ln>
                <a:noFill/>
              </a:ln>
              <a:solidFill>
                <a:schemeClr val="tx1"/>
              </a:solidFill>
              <a:effectLst/>
              <a:latin typeface="+mj-l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700" b="0" i="0" u="none" strike="noStrike" cap="none" normalizeH="0" baseline="0" dirty="0" smtClean="0">
                <a:ln>
                  <a:noFill/>
                </a:ln>
                <a:solidFill>
                  <a:schemeClr val="tx1"/>
                </a:solidFill>
                <a:effectLst/>
                <a:latin typeface="+mj-lt"/>
                <a:ea typeface="Times New Roman" pitchFamily="18" charset="0"/>
                <a:cs typeface="Arial" pitchFamily="34" charset="0"/>
              </a:rPr>
              <a:t>Dado esto tenemos un VAN al 100% de 12042,02 con un valor mínimo de 7482,5425 y un valor máximo de 13105,2082 con una media de 10546,9748. </a:t>
            </a:r>
            <a:endParaRPr kumimoji="0" lang="es-ES" sz="1700" b="0" i="0" u="none" strike="noStrike" cap="none" normalizeH="0" baseline="0" dirty="0" smtClean="0">
              <a:ln>
                <a:noFill/>
              </a:ln>
              <a:solidFill>
                <a:schemeClr val="tx1"/>
              </a:solidFill>
              <a:effectLst/>
              <a:latin typeface="+mj-lt"/>
            </a:endParaRPr>
          </a:p>
        </p:txBody>
      </p:sp>
      <p:pic>
        <p:nvPicPr>
          <p:cNvPr id="4" name="3 Imagen"/>
          <p:cNvPicPr/>
          <p:nvPr/>
        </p:nvPicPr>
        <p:blipFill>
          <a:blip r:embed="rId2" cstate="print"/>
          <a:srcRect/>
          <a:stretch>
            <a:fillRect/>
          </a:stretch>
        </p:blipFill>
        <p:spPr bwMode="auto">
          <a:xfrm>
            <a:off x="3214678" y="3429000"/>
            <a:ext cx="5572164" cy="3143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57200" y="1142984"/>
            <a:ext cx="8229600" cy="4643469"/>
          </a:xfrm>
        </p:spPr>
        <p:txBody>
          <a:bodyPr>
            <a:normAutofit fontScale="70000" lnSpcReduction="20000"/>
          </a:bodyPr>
          <a:lstStyle/>
          <a:p>
            <a:pPr marL="342900" lvl="0" indent="-342900" algn="just">
              <a:buFont typeface="+mj-lt"/>
              <a:buAutoNum type="arabicPeriod"/>
            </a:pPr>
            <a:r>
              <a:rPr lang="es-ES" sz="2800" dirty="0" smtClean="0">
                <a:latin typeface="Calibri" pitchFamily="34" charset="0"/>
              </a:rPr>
              <a:t>Ofrecen valor agregado que no  lo tienen los batidos y jugos naturales que se expenden comúnmente, ya que NutriSmoothie aporta al organismo los nutrientes y proteínas necesarios, según la IDR aconsejada por nutricionistas.</a:t>
            </a:r>
          </a:p>
          <a:p>
            <a:pPr marL="342900" lvl="0" indent="-342900" algn="just">
              <a:buFont typeface="+mj-lt"/>
              <a:buAutoNum type="arabicPeriod"/>
            </a:pPr>
            <a:endParaRPr lang="en-US" sz="2800" dirty="0" smtClean="0">
              <a:latin typeface="Calibri" pitchFamily="34" charset="0"/>
            </a:endParaRPr>
          </a:p>
          <a:p>
            <a:pPr marL="342900" lvl="0" indent="-342900" algn="just">
              <a:buFont typeface="+mj-lt"/>
              <a:buAutoNum type="arabicPeriod"/>
            </a:pPr>
            <a:r>
              <a:rPr lang="es-ES" sz="2800" dirty="0" smtClean="0">
                <a:latin typeface="Calibri" pitchFamily="34" charset="0"/>
              </a:rPr>
              <a:t>Los diferentes smoothies que se promocionaron a través del estudio de mercado gozaron de gran aceptación entre las personas que se encuestaron y las que asistieron al focus group. </a:t>
            </a:r>
          </a:p>
          <a:p>
            <a:pPr marL="342900" lvl="0" indent="-342900" algn="just">
              <a:buFont typeface="+mj-lt"/>
              <a:buAutoNum type="arabicPeriod"/>
            </a:pPr>
            <a:endParaRPr lang="en-US" sz="2800" dirty="0" smtClean="0">
              <a:latin typeface="Calibri" pitchFamily="34" charset="0"/>
            </a:endParaRPr>
          </a:p>
          <a:p>
            <a:pPr marL="342900" lvl="0" indent="-342900" algn="just">
              <a:buFont typeface="+mj-lt"/>
              <a:buAutoNum type="arabicPeriod"/>
            </a:pPr>
            <a:r>
              <a:rPr lang="es-ES" sz="2800" dirty="0" smtClean="0">
                <a:latin typeface="Calibri" pitchFamily="34" charset="0"/>
              </a:rPr>
              <a:t>En base al estudio financiero se puede realizar la introducción y posicionamiento de NutriSmoothie en el sector del Parque de la Kennedy en la ciudad de Guayaquil. </a:t>
            </a:r>
          </a:p>
          <a:p>
            <a:pPr marL="342900" lvl="0" indent="-342900" algn="just">
              <a:buFont typeface="+mj-lt"/>
              <a:buAutoNum type="arabicPeriod"/>
            </a:pPr>
            <a:endParaRPr lang="en-US" sz="2800" dirty="0" smtClean="0">
              <a:latin typeface="Calibri" pitchFamily="34" charset="0"/>
            </a:endParaRPr>
          </a:p>
          <a:p>
            <a:pPr marL="342900" lvl="0" indent="-342900" algn="just">
              <a:buFont typeface="+mj-lt"/>
              <a:buAutoNum type="arabicPeriod"/>
            </a:pPr>
            <a:r>
              <a:rPr lang="es-ES" sz="2800" dirty="0" smtClean="0">
                <a:latin typeface="Calibri" pitchFamily="34" charset="0"/>
              </a:rPr>
              <a:t>Dada la ubicación estratégica del local y la afluencia de personas alrededor, no se incurrirá en inversión de publicidad. </a:t>
            </a:r>
          </a:p>
          <a:p>
            <a:pPr marL="342900" lvl="0" indent="-342900" algn="just">
              <a:buFont typeface="+mj-lt"/>
              <a:buAutoNum type="arabicPeriod"/>
            </a:pPr>
            <a:endParaRPr lang="es-ES" sz="2800" dirty="0" smtClean="0">
              <a:latin typeface="Calibri" pitchFamily="34" charset="0"/>
            </a:endParaRPr>
          </a:p>
          <a:p>
            <a:pPr marL="342900" indent="-342900" algn="just">
              <a:buFont typeface="+mj-lt"/>
              <a:buAutoNum type="arabicPeriod"/>
            </a:pPr>
            <a:r>
              <a:rPr lang="es-ES" sz="2800" dirty="0" smtClean="0">
                <a:latin typeface="Calibri" pitchFamily="34" charset="0"/>
              </a:rPr>
              <a:t>Proyecto rentable: TIR = 81%, VAN = $25,937.21 y una TMAR = 15.62%.</a:t>
            </a:r>
            <a:endParaRPr lang="en-US" sz="2800" dirty="0" smtClean="0">
              <a:latin typeface="Calibri" pitchFamily="34" charset="0"/>
            </a:endParaRPr>
          </a:p>
        </p:txBody>
      </p:sp>
      <p:sp>
        <p:nvSpPr>
          <p:cNvPr id="2" name="1 Título"/>
          <p:cNvSpPr>
            <a:spLocks noGrp="1"/>
          </p:cNvSpPr>
          <p:nvPr>
            <p:ph type="title"/>
          </p:nvPr>
        </p:nvSpPr>
        <p:spPr>
          <a:xfrm>
            <a:off x="457200" y="274638"/>
            <a:ext cx="3186106" cy="654032"/>
          </a:xfrm>
        </p:spPr>
        <p:txBody>
          <a:bodyPr vert="horz" rtlCol="0" anchor="ctr">
            <a:normAutofit/>
            <a:scene3d>
              <a:camera prst="orthographicFront"/>
              <a:lightRig rig="soft" dir="t"/>
            </a:scene3d>
            <a:sp3d prstMaterial="softEdge">
              <a:bevelT w="25400" h="25400"/>
            </a:sp3d>
          </a:bodyPr>
          <a:lstStyle/>
          <a:p>
            <a:r>
              <a:rPr lang="en-US" sz="3000" dirty="0" err="1" smtClean="0">
                <a:solidFill>
                  <a:schemeClr val="tx1"/>
                </a:solidFill>
              </a:rPr>
              <a:t>Conclusiones</a:t>
            </a:r>
            <a:endParaRPr lang="en-US" sz="3000" dirty="0">
              <a:solidFill>
                <a:schemeClr val="tx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57200" y="1285860"/>
            <a:ext cx="8229600" cy="4429155"/>
          </a:xfrm>
        </p:spPr>
        <p:txBody>
          <a:bodyPr>
            <a:noAutofit/>
          </a:bodyPr>
          <a:lstStyle/>
          <a:p>
            <a:pPr algn="just"/>
            <a:r>
              <a:rPr lang="es-ES" sz="1700" dirty="0" smtClean="0">
                <a:latin typeface="+mj-lt"/>
              </a:rPr>
              <a:t>Establecer y mejorar continuamente estrategias de servicio y atención al cliente, recordando que este es la fuente principal de ingreso para NutriSmoothie. </a:t>
            </a:r>
          </a:p>
          <a:p>
            <a:pPr algn="just">
              <a:buNone/>
            </a:pPr>
            <a:endParaRPr lang="es-ES" sz="1700" dirty="0" smtClean="0">
              <a:latin typeface="+mj-lt"/>
            </a:endParaRPr>
          </a:p>
          <a:p>
            <a:pPr algn="just"/>
            <a:r>
              <a:rPr lang="es-ES" sz="1700" dirty="0" smtClean="0">
                <a:latin typeface="+mj-lt"/>
              </a:rPr>
              <a:t>Los procesos de abastecimiento y preparación deben ser estrictamente higiénicos.</a:t>
            </a:r>
          </a:p>
          <a:p>
            <a:pPr algn="just"/>
            <a:endParaRPr lang="es-ES" sz="1700" dirty="0" smtClean="0">
              <a:latin typeface="+mj-lt"/>
            </a:endParaRPr>
          </a:p>
          <a:p>
            <a:pPr algn="just"/>
            <a:r>
              <a:rPr lang="es-ES" sz="1700" dirty="0" smtClean="0">
                <a:latin typeface="+mj-lt"/>
              </a:rPr>
              <a:t>Dado que no se invertirá mayor rubro en publicidad y que se incentivara una cultura de servicio al cliente, se recomienda realizar diversas actividades de relación con el cliente, promociones para que la cobertura del producto sea adecuada ante los potenciales compradores y además no permita una respuesta de la competencia indirecta con productos de características y beneficios similares.</a:t>
            </a:r>
            <a:endParaRPr lang="en-US" sz="1700" dirty="0" smtClean="0">
              <a:latin typeface="+mj-lt"/>
            </a:endParaRPr>
          </a:p>
        </p:txBody>
      </p:sp>
      <p:sp>
        <p:nvSpPr>
          <p:cNvPr id="2" name="1 Título"/>
          <p:cNvSpPr>
            <a:spLocks noGrp="1"/>
          </p:cNvSpPr>
          <p:nvPr>
            <p:ph type="title"/>
          </p:nvPr>
        </p:nvSpPr>
        <p:spPr>
          <a:xfrm>
            <a:off x="457200" y="274638"/>
            <a:ext cx="4186238" cy="725470"/>
          </a:xfrm>
        </p:spPr>
        <p:txBody>
          <a:bodyPr vert="horz" rtlCol="0" anchor="ctr">
            <a:normAutofit/>
            <a:scene3d>
              <a:camera prst="orthographicFront"/>
              <a:lightRig rig="soft" dir="t"/>
            </a:scene3d>
            <a:sp3d prstMaterial="softEdge">
              <a:bevelT w="25400" h="25400"/>
            </a:sp3d>
          </a:bodyPr>
          <a:lstStyle/>
          <a:p>
            <a:r>
              <a:rPr lang="en-US" sz="3000" dirty="0" err="1" smtClean="0">
                <a:solidFill>
                  <a:schemeClr val="tx1"/>
                </a:solidFill>
              </a:rPr>
              <a:t>Recomendaciones</a:t>
            </a:r>
            <a:endParaRPr lang="en-US" sz="3000"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p:txBody>
          <a:bodyPr>
            <a:noAutofit/>
          </a:bodyPr>
          <a:lstStyle/>
          <a:p>
            <a:pPr marL="342900" indent="-342900" algn="just">
              <a:buFont typeface="+mj-lt"/>
              <a:buAutoNum type="arabicPeriod"/>
            </a:pPr>
            <a:r>
              <a:rPr lang="es-ES" sz="1700" dirty="0" smtClean="0">
                <a:latin typeface="+mj-lt"/>
              </a:rPr>
              <a:t>Identificar las fortalezas, debilidades, oportunidades y amenazas del sector, para así orientar los planes estratégicos de corto, mediano y largo plazo.</a:t>
            </a:r>
          </a:p>
          <a:p>
            <a:pPr marL="342900" indent="-342900" algn="just">
              <a:buFont typeface="+mj-lt"/>
              <a:buAutoNum type="arabicPeriod"/>
            </a:pPr>
            <a:endParaRPr lang="en-US" sz="1700" dirty="0" smtClean="0">
              <a:latin typeface="+mj-lt"/>
            </a:endParaRPr>
          </a:p>
          <a:p>
            <a:pPr marL="342900" lvl="0" indent="-342900" algn="just">
              <a:buFont typeface="+mj-lt"/>
              <a:buAutoNum type="arabicPeriod"/>
            </a:pPr>
            <a:r>
              <a:rPr lang="es-ES" sz="1700" dirty="0" smtClean="0">
                <a:latin typeface="+mj-lt"/>
              </a:rPr>
              <a:t>Determinar la preferencia a la compra de este producto, por parte de los clientes identificando su perfil, sus requerimientos y expectativas, además de aspectos y variables de la competencia y de los proveedores.</a:t>
            </a:r>
          </a:p>
          <a:p>
            <a:pPr marL="342900" lvl="0" indent="-342900" algn="just">
              <a:buFont typeface="+mj-lt"/>
              <a:buAutoNum type="arabicPeriod"/>
            </a:pPr>
            <a:endParaRPr lang="es-ES" sz="1700" dirty="0" smtClean="0">
              <a:latin typeface="+mj-lt"/>
            </a:endParaRPr>
          </a:p>
          <a:p>
            <a:pPr marL="342900" lvl="0" indent="-342900" algn="just">
              <a:buFont typeface="+mj-lt"/>
              <a:buAutoNum type="arabicPeriod"/>
            </a:pPr>
            <a:r>
              <a:rPr lang="es-ES" sz="1700" dirty="0" smtClean="0">
                <a:latin typeface="+mj-lt"/>
              </a:rPr>
              <a:t>Desarrollar un plan estratégico de marketing que contribuya a la creación, introducción, posicionamiento, diferenciación y comercialización del producto y el logro de los objetivos.</a:t>
            </a:r>
          </a:p>
          <a:p>
            <a:pPr marL="342900" lvl="0" indent="-342900" algn="just">
              <a:buFont typeface="+mj-lt"/>
              <a:buAutoNum type="arabicPeriod"/>
            </a:pPr>
            <a:endParaRPr lang="en-US" sz="1700" dirty="0" smtClean="0">
              <a:latin typeface="+mj-lt"/>
            </a:endParaRPr>
          </a:p>
          <a:p>
            <a:pPr marL="342900" lvl="0" indent="-342900" algn="just">
              <a:buFont typeface="+mj-lt"/>
              <a:buAutoNum type="arabicPeriod"/>
            </a:pPr>
            <a:r>
              <a:rPr lang="es-ES" sz="1700" dirty="0" smtClean="0">
                <a:latin typeface="+mj-lt"/>
              </a:rPr>
              <a:t>Determinar el perfil económico del proyecto y su factibilidad financiera,  realizando un análisis de rentabilidad como la TIR, VAN, el tiempo de recuperación de la inversión, analizar el punto de equilibrio y la sensibilidad del proyecto.</a:t>
            </a:r>
          </a:p>
        </p:txBody>
      </p:sp>
      <p:sp>
        <p:nvSpPr>
          <p:cNvPr id="2" name="1 Título"/>
          <p:cNvSpPr>
            <a:spLocks noGrp="1"/>
          </p:cNvSpPr>
          <p:nvPr>
            <p:ph type="title"/>
          </p:nvPr>
        </p:nvSpPr>
        <p:spPr/>
        <p:txBody>
          <a:bodyPr>
            <a:normAutofit/>
          </a:bodyPr>
          <a:lstStyle/>
          <a:p>
            <a:r>
              <a:rPr lang="en-US" sz="3000" b="1" err="1" smtClean="0">
                <a:solidFill>
                  <a:schemeClr val="tx1"/>
                </a:solidFill>
              </a:rPr>
              <a:t>Objetivos</a:t>
            </a:r>
            <a:r>
              <a:rPr lang="en-US" sz="3000" b="1" smtClean="0">
                <a:solidFill>
                  <a:schemeClr val="tx1"/>
                </a:solidFill>
              </a:rPr>
              <a:t> Especificos</a:t>
            </a:r>
            <a:endParaRPr lang="en-US" sz="30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428596" y="1214422"/>
            <a:ext cx="8229600" cy="4525963"/>
          </a:xfrm>
        </p:spPr>
        <p:txBody>
          <a:bodyPr>
            <a:noAutofit/>
          </a:bodyPr>
          <a:lstStyle/>
          <a:p>
            <a:pPr marL="342900" lvl="0" indent="-342900" algn="just">
              <a:buFont typeface="+mj-lt"/>
              <a:buAutoNum type="arabicPeriod"/>
            </a:pPr>
            <a:r>
              <a:rPr lang="es-ES" sz="1700" dirty="0" smtClean="0">
                <a:latin typeface="+mj-lt"/>
              </a:rPr>
              <a:t>Determinar el Top of Mind de los consumidores frecuentes de jugos y batidos de frutas naturales.</a:t>
            </a:r>
          </a:p>
          <a:p>
            <a:pPr marL="342900" lvl="0" indent="-342900" algn="just">
              <a:buFont typeface="+mj-lt"/>
              <a:buAutoNum type="arabicPeriod"/>
            </a:pPr>
            <a:endParaRPr lang="en-US" sz="1700" dirty="0" smtClean="0">
              <a:latin typeface="+mj-lt"/>
            </a:endParaRPr>
          </a:p>
          <a:p>
            <a:pPr marL="342900" lvl="0" indent="-342900" algn="just">
              <a:buFont typeface="+mj-lt"/>
              <a:buAutoNum type="arabicPeriod"/>
            </a:pPr>
            <a:r>
              <a:rPr lang="es-ES" sz="1700" dirty="0" smtClean="0">
                <a:latin typeface="+mj-lt"/>
              </a:rPr>
              <a:t>Comprobar que existe un número suficiente de consumidores con las características necesarias para considerarlo como demanda real, y justifique la elaboración de los smoothies que pensamos ofrecer.</a:t>
            </a:r>
          </a:p>
          <a:p>
            <a:pPr marL="342900" lvl="0" indent="-342900" algn="just">
              <a:buFont typeface="+mj-lt"/>
              <a:buAutoNum type="arabicPeriod"/>
            </a:pPr>
            <a:endParaRPr lang="en-US" sz="1700" dirty="0" smtClean="0">
              <a:latin typeface="+mj-lt"/>
            </a:endParaRPr>
          </a:p>
          <a:p>
            <a:pPr marL="342900" lvl="0" indent="-342900" algn="just">
              <a:buFont typeface="+mj-lt"/>
              <a:buAutoNum type="arabicPeriod"/>
            </a:pPr>
            <a:r>
              <a:rPr lang="es-ES" sz="1700" dirty="0" smtClean="0">
                <a:latin typeface="+mj-lt"/>
              </a:rPr>
              <a:t>Definir cuáles son las motivaciones de compra de los consumidores de batidos de frutas naturales, para calcular los efectos de la demanda con respecto a productos sustitutos.</a:t>
            </a:r>
          </a:p>
          <a:p>
            <a:pPr marL="342900" lvl="0" indent="-342900" algn="just">
              <a:buFont typeface="+mj-lt"/>
              <a:buAutoNum type="arabicPeriod"/>
            </a:pPr>
            <a:endParaRPr lang="en-US" sz="1700" dirty="0" smtClean="0">
              <a:latin typeface="+mj-lt"/>
            </a:endParaRPr>
          </a:p>
          <a:p>
            <a:pPr marL="342900" lvl="0" indent="-342900" algn="just">
              <a:buFont typeface="+mj-lt"/>
              <a:buAutoNum type="arabicPeriod"/>
            </a:pPr>
            <a:r>
              <a:rPr lang="es-ES" sz="1700" dirty="0" smtClean="0">
                <a:latin typeface="+mj-lt"/>
              </a:rPr>
              <a:t>Conocer las actitudes y opiniones de los consumidores sobre un producto que pueda remplazar de manera natural y nutritiva alguna de las tres comidas básicas.</a:t>
            </a:r>
          </a:p>
          <a:p>
            <a:pPr marL="342900" lvl="0" indent="-342900" algn="just">
              <a:buFont typeface="+mj-lt"/>
              <a:buAutoNum type="arabicPeriod"/>
            </a:pPr>
            <a:endParaRPr lang="en-US" sz="1700" dirty="0" smtClean="0">
              <a:latin typeface="+mj-lt"/>
            </a:endParaRPr>
          </a:p>
          <a:p>
            <a:pPr marL="342900" lvl="0" indent="-342900" algn="just">
              <a:buFont typeface="+mj-lt"/>
              <a:buAutoNum type="arabicPeriod"/>
            </a:pPr>
            <a:r>
              <a:rPr lang="es-ES" sz="1700" dirty="0" smtClean="0">
                <a:latin typeface="+mj-lt"/>
              </a:rPr>
              <a:t>Realizar un Análisis de Factibilidad del Proyecto.</a:t>
            </a:r>
            <a:endParaRPr lang="en-US" sz="1700" dirty="0" smtClean="0">
              <a:latin typeface="+mj-lt"/>
            </a:endParaRPr>
          </a:p>
        </p:txBody>
      </p:sp>
      <p:sp>
        <p:nvSpPr>
          <p:cNvPr id="2" name="1 Título"/>
          <p:cNvSpPr>
            <a:spLocks noGrp="1"/>
          </p:cNvSpPr>
          <p:nvPr>
            <p:ph type="title"/>
          </p:nvPr>
        </p:nvSpPr>
        <p:spPr>
          <a:xfrm>
            <a:off x="428596" y="285728"/>
            <a:ext cx="8229600" cy="917596"/>
          </a:xfrm>
        </p:spPr>
        <p:txBody>
          <a:bodyPr>
            <a:normAutofit/>
          </a:bodyPr>
          <a:lstStyle/>
          <a:p>
            <a:r>
              <a:rPr lang="en-US" sz="3000" dirty="0" err="1" smtClean="0">
                <a:solidFill>
                  <a:schemeClr val="tx1"/>
                </a:solidFill>
              </a:rPr>
              <a:t>Analisis</a:t>
            </a:r>
            <a:r>
              <a:rPr lang="en-US" sz="3000" dirty="0" smtClean="0">
                <a:solidFill>
                  <a:schemeClr val="tx1"/>
                </a:solidFill>
              </a:rPr>
              <a:t> e </a:t>
            </a:r>
            <a:r>
              <a:rPr lang="en-US" sz="3000" dirty="0" err="1" smtClean="0">
                <a:solidFill>
                  <a:schemeClr val="tx1"/>
                </a:solidFill>
              </a:rPr>
              <a:t>Investigacion</a:t>
            </a:r>
            <a:r>
              <a:rPr lang="en-US" sz="3000" dirty="0" smtClean="0">
                <a:solidFill>
                  <a:schemeClr val="tx1"/>
                </a:solidFill>
              </a:rPr>
              <a:t> de Mercado</a:t>
            </a:r>
            <a:endParaRPr lang="en-US" sz="3000"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idx="1"/>
          </p:nvPr>
        </p:nvSpPr>
        <p:spPr>
          <a:xfrm>
            <a:off x="285720" y="1285860"/>
            <a:ext cx="8401080" cy="4935745"/>
          </a:xfrm>
        </p:spPr>
        <p:txBody>
          <a:bodyPr>
            <a:normAutofit fontScale="62500" lnSpcReduction="20000"/>
          </a:bodyPr>
          <a:lstStyle/>
          <a:p>
            <a:pPr algn="just"/>
            <a:r>
              <a:rPr lang="es-ES" b="1" dirty="0" smtClean="0">
                <a:latin typeface="+mj-lt"/>
              </a:rPr>
              <a:t>Metodología Descriptiva</a:t>
            </a:r>
          </a:p>
          <a:p>
            <a:pPr algn="just"/>
            <a:endParaRPr lang="es-ES" dirty="0" smtClean="0">
              <a:latin typeface="+mj-lt"/>
            </a:endParaRPr>
          </a:p>
          <a:p>
            <a:pPr algn="just">
              <a:buFont typeface="Wingdings" pitchFamily="2" charset="2"/>
              <a:buChar char="ü"/>
            </a:pPr>
            <a:r>
              <a:rPr lang="es-ES" dirty="0" smtClean="0">
                <a:latin typeface="+mj-lt"/>
              </a:rPr>
              <a:t>Se realizará la recopilación, tabulación, análisis y evaluación de datos enfocados en las diferentes variables de mercado entre ellos:</a:t>
            </a:r>
          </a:p>
          <a:p>
            <a:pPr lvl="1" algn="just">
              <a:buNone/>
            </a:pPr>
            <a:r>
              <a:rPr lang="es-ES" sz="2700" dirty="0" smtClean="0">
                <a:latin typeface="+mj-lt"/>
              </a:rPr>
              <a:t>Clientes reales y potenciales, su comportamiento, y la competencia </a:t>
            </a:r>
          </a:p>
          <a:p>
            <a:pPr lvl="1" algn="just">
              <a:buNone/>
            </a:pPr>
            <a:r>
              <a:rPr lang="es-ES" sz="2700" dirty="0" smtClean="0">
                <a:latin typeface="+mj-lt"/>
              </a:rPr>
              <a:t>directa e indirecta.</a:t>
            </a:r>
          </a:p>
          <a:p>
            <a:pPr lvl="1" algn="just"/>
            <a:endParaRPr lang="en-US" sz="2700" dirty="0" smtClean="0">
              <a:latin typeface="+mj-lt"/>
            </a:endParaRPr>
          </a:p>
          <a:p>
            <a:pPr algn="just">
              <a:buFont typeface="Wingdings" pitchFamily="2" charset="2"/>
              <a:buChar char="ü"/>
            </a:pPr>
            <a:r>
              <a:rPr lang="es-ES" dirty="0" smtClean="0">
                <a:latin typeface="+mj-lt"/>
              </a:rPr>
              <a:t>Las fuentes secundarias de este estudio provendrán de la información recopilada de proyectos anteriores y consultas a páginas Web. </a:t>
            </a:r>
            <a:endParaRPr lang="en-US" dirty="0" smtClean="0">
              <a:latin typeface="+mj-lt"/>
            </a:endParaRPr>
          </a:p>
          <a:p>
            <a:pPr algn="just"/>
            <a:endParaRPr lang="en-US" dirty="0" smtClean="0">
              <a:latin typeface="+mj-lt"/>
            </a:endParaRPr>
          </a:p>
          <a:p>
            <a:pPr algn="just"/>
            <a:r>
              <a:rPr lang="es-ES" b="1" dirty="0" smtClean="0">
                <a:latin typeface="+mj-lt"/>
              </a:rPr>
              <a:t>Metodología Descriptiva</a:t>
            </a:r>
          </a:p>
          <a:p>
            <a:pPr algn="just"/>
            <a:endParaRPr lang="es-ES" b="1" dirty="0" smtClean="0">
              <a:latin typeface="+mj-lt"/>
            </a:endParaRPr>
          </a:p>
          <a:p>
            <a:pPr algn="just">
              <a:buFont typeface="Wingdings" pitchFamily="2" charset="2"/>
              <a:buChar char="ü"/>
            </a:pPr>
            <a:r>
              <a:rPr lang="es-EC" dirty="0" smtClean="0">
                <a:latin typeface="+mj-lt"/>
              </a:rPr>
              <a:t>Con este método podremos recopilar y presentar sistemáticamente los datos que obtengamos de las encuestas realizadas a personas del grupo objetivo, las cuales deben de caracterizarse  por el consumo de alimentos saludables, realizar ejercicios, llevar un ritmo de vida acelerado, o que padezca de alguna enfermedad como diabetes, tensión alta, o niños que deseen disfrutar de un delicioso y saludable NutriSmoothie.</a:t>
            </a:r>
            <a:endParaRPr lang="es-ES" dirty="0" smtClean="0">
              <a:latin typeface="+mj-lt"/>
            </a:endParaRPr>
          </a:p>
          <a:p>
            <a:pPr algn="just">
              <a:buFont typeface="Wingdings" pitchFamily="2" charset="2"/>
              <a:buChar char="ü"/>
            </a:pPr>
            <a:endParaRPr lang="es-ES" b="1" dirty="0" smtClean="0">
              <a:latin typeface="+mj-lt"/>
            </a:endParaRPr>
          </a:p>
        </p:txBody>
      </p:sp>
      <p:sp>
        <p:nvSpPr>
          <p:cNvPr id="2" name="1 Título"/>
          <p:cNvSpPr>
            <a:spLocks noGrp="1"/>
          </p:cNvSpPr>
          <p:nvPr>
            <p:ph type="title"/>
          </p:nvPr>
        </p:nvSpPr>
        <p:spPr>
          <a:xfrm>
            <a:off x="357158" y="285728"/>
            <a:ext cx="8572560" cy="857256"/>
          </a:xfrm>
        </p:spPr>
        <p:txBody>
          <a:bodyPr>
            <a:normAutofit/>
          </a:bodyPr>
          <a:lstStyle/>
          <a:p>
            <a:r>
              <a:rPr lang="en-US" sz="3000" dirty="0" err="1" smtClean="0">
                <a:solidFill>
                  <a:schemeClr val="tx1"/>
                </a:solidFill>
              </a:rPr>
              <a:t>Metodologias</a:t>
            </a:r>
            <a:r>
              <a:rPr lang="en-US" sz="3000" dirty="0" smtClean="0">
                <a:solidFill>
                  <a:schemeClr val="tx1"/>
                </a:solidFill>
              </a:rPr>
              <a:t> </a:t>
            </a:r>
            <a:r>
              <a:rPr lang="en-US" sz="3000" dirty="0" err="1" smtClean="0">
                <a:solidFill>
                  <a:schemeClr val="tx1"/>
                </a:solidFill>
              </a:rPr>
              <a:t>dela</a:t>
            </a:r>
            <a:r>
              <a:rPr lang="en-US" sz="3000" dirty="0" smtClean="0">
                <a:solidFill>
                  <a:schemeClr val="tx1"/>
                </a:solidFill>
              </a:rPr>
              <a:t> </a:t>
            </a:r>
            <a:r>
              <a:rPr lang="en-US" sz="3000" dirty="0" err="1" smtClean="0">
                <a:solidFill>
                  <a:schemeClr val="tx1"/>
                </a:solidFill>
              </a:rPr>
              <a:t>Investigacion</a:t>
            </a:r>
            <a:r>
              <a:rPr lang="en-US" sz="3000" dirty="0" smtClean="0">
                <a:solidFill>
                  <a:schemeClr val="tx1"/>
                </a:solidFill>
              </a:rPr>
              <a:t> de Mercado</a:t>
            </a:r>
            <a:endParaRPr lang="en-US" sz="3000" dirty="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457200" y="1142984"/>
            <a:ext cx="8229600" cy="5500726"/>
          </a:xfrm>
        </p:spPr>
        <p:txBody>
          <a:bodyPr>
            <a:noAutofit/>
          </a:bodyPr>
          <a:lstStyle/>
          <a:p>
            <a:pPr algn="just"/>
            <a:r>
              <a:rPr lang="es-ES" sz="1700" dirty="0" smtClean="0">
                <a:latin typeface="+mj-lt"/>
              </a:rPr>
              <a:t>Para calcular la muestra de la encuesta usaremos la siguiente fórmula, que es generalmente utilizada para este tipo de proyectos:</a:t>
            </a:r>
          </a:p>
          <a:p>
            <a:pPr algn="just">
              <a:buNone/>
            </a:pPr>
            <a:endParaRPr lang="es-ES" sz="1700" dirty="0" smtClean="0">
              <a:latin typeface="+mj-lt"/>
            </a:endParaRPr>
          </a:p>
          <a:p>
            <a:pPr algn="just">
              <a:buNone/>
            </a:pPr>
            <a:r>
              <a:rPr lang="es-ES" sz="1700" dirty="0" smtClean="0">
                <a:latin typeface="+mj-lt"/>
              </a:rPr>
              <a:t>		n = </a:t>
            </a:r>
            <a:r>
              <a:rPr lang="es-ES" sz="1700" u="sng" dirty="0" smtClean="0">
                <a:latin typeface="+mj-lt"/>
              </a:rPr>
              <a:t>z^2* p* q</a:t>
            </a:r>
            <a:r>
              <a:rPr lang="es-ES" sz="1700" dirty="0" smtClean="0">
                <a:latin typeface="+mj-lt"/>
              </a:rPr>
              <a:t> 	     </a:t>
            </a:r>
            <a:r>
              <a:rPr lang="en-US" sz="1700" dirty="0" smtClean="0">
                <a:latin typeface="+mj-lt"/>
              </a:rPr>
              <a:t>;	</a:t>
            </a:r>
            <a:r>
              <a:rPr lang="es-ES" sz="1700" dirty="0" smtClean="0"/>
              <a:t>n = </a:t>
            </a:r>
            <a:r>
              <a:rPr lang="es-ES" sz="1700" u="sng" dirty="0" smtClean="0"/>
              <a:t>1,88^2*0.7*0.3</a:t>
            </a:r>
            <a:r>
              <a:rPr lang="es-ES" sz="1700" dirty="0" smtClean="0"/>
              <a:t>  </a:t>
            </a:r>
            <a:r>
              <a:rPr lang="es-ES" sz="1800" b="1" dirty="0" smtClean="0"/>
              <a:t>≈ </a:t>
            </a:r>
            <a:r>
              <a:rPr lang="es-ES" sz="1700" dirty="0" smtClean="0"/>
              <a:t>200 </a:t>
            </a:r>
            <a:endParaRPr lang="es-ES" sz="1700" dirty="0" smtClean="0">
              <a:latin typeface="+mj-lt"/>
            </a:endParaRPr>
          </a:p>
          <a:p>
            <a:pPr algn="just">
              <a:buNone/>
            </a:pPr>
            <a:r>
              <a:rPr lang="es-ES" sz="1700" dirty="0" smtClean="0">
                <a:latin typeface="+mj-lt"/>
              </a:rPr>
              <a:t>		             e</a:t>
            </a:r>
            <a:r>
              <a:rPr lang="es-ES" sz="1700" baseline="30000" dirty="0" smtClean="0">
                <a:latin typeface="+mj-lt"/>
              </a:rPr>
              <a:t>2			</a:t>
            </a:r>
            <a:r>
              <a:rPr lang="es-ES" sz="1700" dirty="0" smtClean="0"/>
              <a:t> 0.06</a:t>
            </a:r>
            <a:r>
              <a:rPr lang="es-ES" sz="1700" baseline="30000" dirty="0" smtClean="0"/>
              <a:t>2</a:t>
            </a:r>
            <a:endParaRPr lang="es-ES" sz="1700" baseline="30000" dirty="0" smtClean="0">
              <a:latin typeface="+mj-lt"/>
            </a:endParaRPr>
          </a:p>
          <a:p>
            <a:pPr algn="just">
              <a:buNone/>
            </a:pPr>
            <a:endParaRPr lang="es-ES" sz="1700" baseline="30000" dirty="0" smtClean="0">
              <a:latin typeface="+mj-lt"/>
            </a:endParaRPr>
          </a:p>
          <a:p>
            <a:pPr algn="just"/>
            <a:r>
              <a:rPr lang="es-ES" sz="1700" dirty="0" smtClean="0">
                <a:latin typeface="+mj-lt"/>
              </a:rPr>
              <a:t>p: Factor de consumo</a:t>
            </a:r>
            <a:endParaRPr lang="en-US" sz="1700" dirty="0" smtClean="0">
              <a:latin typeface="+mj-lt"/>
            </a:endParaRPr>
          </a:p>
          <a:p>
            <a:pPr algn="just"/>
            <a:r>
              <a:rPr lang="es-ES" sz="1700" dirty="0" smtClean="0">
                <a:latin typeface="+mj-lt"/>
              </a:rPr>
              <a:t>q: Factor de no consumo</a:t>
            </a:r>
            <a:endParaRPr lang="en-US" sz="1700" dirty="0" smtClean="0">
              <a:latin typeface="+mj-lt"/>
            </a:endParaRPr>
          </a:p>
          <a:p>
            <a:pPr algn="just"/>
            <a:r>
              <a:rPr lang="es-ES" sz="1700" dirty="0" smtClean="0">
                <a:latin typeface="+mj-lt"/>
              </a:rPr>
              <a:t>z: nivel de confianza al 94%, equivalente en distribución normal a 1,88</a:t>
            </a:r>
            <a:endParaRPr lang="en-US" sz="1700" dirty="0" smtClean="0">
              <a:latin typeface="+mj-lt"/>
            </a:endParaRPr>
          </a:p>
          <a:p>
            <a:pPr algn="just"/>
            <a:r>
              <a:rPr lang="es-ES" sz="1700" dirty="0" smtClean="0">
                <a:latin typeface="+mj-lt"/>
              </a:rPr>
              <a:t>e: es el margen de error, igual al 6%.</a:t>
            </a:r>
          </a:p>
          <a:p>
            <a:pPr algn="just"/>
            <a:endParaRPr lang="es-ES" sz="1700" dirty="0" smtClean="0">
              <a:latin typeface="+mj-lt"/>
            </a:endParaRPr>
          </a:p>
          <a:p>
            <a:pPr algn="just"/>
            <a:r>
              <a:rPr lang="es-ES" sz="1700" dirty="0" smtClean="0">
                <a:latin typeface="+mj-lt"/>
              </a:rPr>
              <a:t>Puesto que en este caso no existe algún estudio previo que determine el porcentaje del factor de consumo y de no consumo para este producto, se asume el 70% y 30% respectivamente para cada factor, por lo que  determinamos que el número mínimo de encuestas a realizarse en la ciudad de GUAYAQUIL es de 2</a:t>
            </a:r>
            <a:r>
              <a:rPr lang="en-US" sz="1700" dirty="0" smtClean="0">
                <a:latin typeface="+mj-lt"/>
              </a:rPr>
              <a:t>00.</a:t>
            </a:r>
            <a:endParaRPr lang="es-ES" sz="1700" dirty="0" smtClean="0">
              <a:latin typeface="+mj-lt"/>
            </a:endParaRPr>
          </a:p>
          <a:p>
            <a:pPr algn="just"/>
            <a:endParaRPr lang="en-US" sz="1700" dirty="0" smtClean="0">
              <a:latin typeface="+mj-lt"/>
            </a:endParaRPr>
          </a:p>
          <a:p>
            <a:pPr algn="just"/>
            <a:r>
              <a:rPr lang="es-ES" sz="1700" dirty="0" smtClean="0">
                <a:latin typeface="+mj-lt"/>
              </a:rPr>
              <a:t>			</a:t>
            </a:r>
          </a:p>
          <a:p>
            <a:pPr algn="just"/>
            <a:r>
              <a:rPr lang="es-ES" sz="1700" dirty="0" smtClean="0">
                <a:latin typeface="+mj-lt"/>
              </a:rPr>
              <a:t>				</a:t>
            </a:r>
            <a:endParaRPr lang="en-US" sz="1700" dirty="0" smtClean="0">
              <a:latin typeface="+mj-lt"/>
            </a:endParaRPr>
          </a:p>
        </p:txBody>
      </p:sp>
      <p:sp>
        <p:nvSpPr>
          <p:cNvPr id="5" name="4 Título"/>
          <p:cNvSpPr>
            <a:spLocks noGrp="1"/>
          </p:cNvSpPr>
          <p:nvPr>
            <p:ph type="title"/>
          </p:nvPr>
        </p:nvSpPr>
        <p:spPr>
          <a:xfrm>
            <a:off x="428596" y="357166"/>
            <a:ext cx="8229600" cy="642942"/>
          </a:xfrm>
        </p:spPr>
        <p:txBody>
          <a:bodyPr>
            <a:normAutofit/>
          </a:bodyPr>
          <a:lstStyle/>
          <a:p>
            <a:r>
              <a:rPr lang="en-US" sz="3000" dirty="0" err="1" smtClean="0">
                <a:solidFill>
                  <a:schemeClr val="tx1"/>
                </a:solidFill>
              </a:rPr>
              <a:t>Calculo</a:t>
            </a:r>
            <a:r>
              <a:rPr lang="en-US" sz="3000" dirty="0" smtClean="0">
                <a:solidFill>
                  <a:schemeClr val="tx1"/>
                </a:solidFill>
              </a:rPr>
              <a:t> del </a:t>
            </a:r>
            <a:r>
              <a:rPr lang="en-US" sz="3000" dirty="0" err="1" smtClean="0">
                <a:solidFill>
                  <a:schemeClr val="tx1"/>
                </a:solidFill>
              </a:rPr>
              <a:t>Tamaño</a:t>
            </a:r>
            <a:r>
              <a:rPr lang="en-US" sz="3000" dirty="0" smtClean="0">
                <a:solidFill>
                  <a:schemeClr val="tx1"/>
                </a:solidFill>
              </a:rPr>
              <a:t> de la </a:t>
            </a:r>
            <a:r>
              <a:rPr lang="en-US" sz="3000" dirty="0" err="1" smtClean="0">
                <a:solidFill>
                  <a:schemeClr val="tx1"/>
                </a:solidFill>
              </a:rPr>
              <a:t>Muestra</a:t>
            </a:r>
            <a:endParaRPr lang="en-US" sz="3000"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229600" cy="785818"/>
          </a:xfrm>
        </p:spPr>
        <p:txBody>
          <a:bodyPr>
            <a:normAutofit/>
          </a:bodyPr>
          <a:lstStyle/>
          <a:p>
            <a:r>
              <a:rPr lang="en-US" sz="3000" dirty="0" err="1" smtClean="0">
                <a:solidFill>
                  <a:schemeClr val="tx1"/>
                </a:solidFill>
              </a:rPr>
              <a:t>Resultados</a:t>
            </a:r>
            <a:r>
              <a:rPr lang="en-US" sz="3000" dirty="0" smtClean="0">
                <a:solidFill>
                  <a:schemeClr val="tx1"/>
                </a:solidFill>
              </a:rPr>
              <a:t> de la </a:t>
            </a:r>
            <a:r>
              <a:rPr lang="en-US" sz="3000" dirty="0" err="1" smtClean="0">
                <a:solidFill>
                  <a:schemeClr val="tx1"/>
                </a:solidFill>
              </a:rPr>
              <a:t>Encuesta</a:t>
            </a:r>
            <a:endParaRPr lang="es-ES" sz="3000" dirty="0">
              <a:solidFill>
                <a:schemeClr val="tx1"/>
              </a:solidFill>
            </a:endParaRPr>
          </a:p>
        </p:txBody>
      </p:sp>
      <p:sp>
        <p:nvSpPr>
          <p:cNvPr id="4" name="3 CuadroTexto"/>
          <p:cNvSpPr txBox="1"/>
          <p:nvPr/>
        </p:nvSpPr>
        <p:spPr>
          <a:xfrm>
            <a:off x="500034" y="1142984"/>
            <a:ext cx="8215370" cy="5601533"/>
          </a:xfrm>
          <a:prstGeom prst="rect">
            <a:avLst/>
          </a:prstGeom>
          <a:noFill/>
        </p:spPr>
        <p:txBody>
          <a:bodyPr wrap="square" rtlCol="0">
            <a:spAutoFit/>
          </a:bodyPr>
          <a:lstStyle/>
          <a:p>
            <a:pPr algn="just">
              <a:buFont typeface="Arial" pitchFamily="34" charset="0"/>
              <a:buChar char="•"/>
            </a:pPr>
            <a:r>
              <a:rPr lang="es-ES" sz="1700" dirty="0" smtClean="0"/>
              <a:t> Genero: 113 mujeres (56,5%) y 87 varones (43,5%)</a:t>
            </a:r>
          </a:p>
          <a:p>
            <a:pPr algn="just">
              <a:buFont typeface="Arial" pitchFamily="34" charset="0"/>
              <a:buChar char="•"/>
            </a:pPr>
            <a:r>
              <a:rPr lang="es-ES" sz="1700" dirty="0" smtClean="0"/>
              <a:t> Edades: 20 y 30 años (51,5%), 31 y 40 años (18,5%)</a:t>
            </a:r>
          </a:p>
          <a:p>
            <a:pPr algn="just">
              <a:buFont typeface="Arial" pitchFamily="34" charset="0"/>
              <a:buChar char="•"/>
            </a:pPr>
            <a:r>
              <a:rPr lang="es-ES" sz="1700" dirty="0" smtClean="0"/>
              <a:t> Del total, 126 (63%) personas ejercen su actividad profesional en la Cdla.</a:t>
            </a:r>
          </a:p>
          <a:p>
            <a:pPr algn="just"/>
            <a:r>
              <a:rPr lang="es-ES" sz="1700" dirty="0" smtClean="0"/>
              <a:t>  Kennedy y en la Av. Fco. de Orellana.</a:t>
            </a:r>
          </a:p>
          <a:p>
            <a:pPr algn="just"/>
            <a:endParaRPr lang="es-ES" sz="1700" dirty="0" smtClean="0"/>
          </a:p>
          <a:p>
            <a:pPr algn="just"/>
            <a:endParaRPr lang="en-US" sz="1700" dirty="0" smtClean="0"/>
          </a:p>
          <a:p>
            <a:pPr algn="just"/>
            <a:endParaRPr lang="en-US" sz="1700" dirty="0" smtClean="0"/>
          </a:p>
          <a:p>
            <a:pPr algn="just"/>
            <a:endParaRPr lang="en-US" sz="1700" dirty="0" smtClean="0"/>
          </a:p>
          <a:p>
            <a:pPr algn="just"/>
            <a:endParaRPr lang="en-US" sz="1700" dirty="0" smtClean="0"/>
          </a:p>
          <a:p>
            <a:pPr algn="just"/>
            <a:endParaRPr lang="en-US" sz="1700" dirty="0" smtClean="0"/>
          </a:p>
          <a:p>
            <a:pPr algn="just"/>
            <a:endParaRPr lang="en-US" sz="1700" dirty="0" smtClean="0"/>
          </a:p>
          <a:p>
            <a:pPr algn="just"/>
            <a:endParaRPr lang="en-US" sz="1700" dirty="0" smtClean="0"/>
          </a:p>
          <a:p>
            <a:pPr algn="just"/>
            <a:endParaRPr lang="en-US" sz="1700" dirty="0" smtClean="0"/>
          </a:p>
          <a:p>
            <a:pPr algn="just"/>
            <a:endParaRPr lang="en-US" sz="1700" dirty="0" smtClean="0"/>
          </a:p>
          <a:p>
            <a:pPr algn="just"/>
            <a:endParaRPr lang="en-US" sz="1700" dirty="0" smtClean="0"/>
          </a:p>
          <a:p>
            <a:pPr algn="just"/>
            <a:endParaRPr lang="en-US" sz="1700" dirty="0" smtClean="0"/>
          </a:p>
          <a:p>
            <a:pPr algn="just"/>
            <a:endParaRPr lang="en-US" sz="1700" dirty="0" smtClean="0"/>
          </a:p>
          <a:p>
            <a:pPr algn="just"/>
            <a:endParaRPr lang="en-US" sz="1700" dirty="0" smtClean="0"/>
          </a:p>
          <a:p>
            <a:pPr algn="just"/>
            <a:endParaRPr lang="en-US" sz="1700" dirty="0" smtClean="0"/>
          </a:p>
          <a:p>
            <a:pPr algn="just"/>
            <a:endParaRPr lang="es-ES" sz="1700" dirty="0" smtClean="0"/>
          </a:p>
          <a:p>
            <a:endParaRPr lang="es-ES" dirty="0"/>
          </a:p>
        </p:txBody>
      </p:sp>
      <p:pic>
        <p:nvPicPr>
          <p:cNvPr id="5" name="4 Imagen"/>
          <p:cNvPicPr/>
          <p:nvPr/>
        </p:nvPicPr>
        <p:blipFill>
          <a:blip r:embed="rId2"/>
          <a:srcRect/>
          <a:stretch>
            <a:fillRect/>
          </a:stretch>
        </p:blipFill>
        <p:spPr bwMode="auto">
          <a:xfrm>
            <a:off x="714348" y="2714620"/>
            <a:ext cx="3929090" cy="2643206"/>
          </a:xfrm>
          <a:prstGeom prst="rect">
            <a:avLst/>
          </a:prstGeom>
          <a:noFill/>
          <a:ln w="9525">
            <a:solidFill>
              <a:srgbClr val="000000"/>
            </a:solidFill>
            <a:miter lim="800000"/>
            <a:headEnd/>
            <a:tailEnd/>
          </a:ln>
        </p:spPr>
      </p:pic>
      <p:pic>
        <p:nvPicPr>
          <p:cNvPr id="6" name="5 Imagen"/>
          <p:cNvPicPr/>
          <p:nvPr/>
        </p:nvPicPr>
        <p:blipFill>
          <a:blip r:embed="rId3"/>
          <a:srcRect/>
          <a:stretch>
            <a:fillRect/>
          </a:stretch>
        </p:blipFill>
        <p:spPr bwMode="auto">
          <a:xfrm>
            <a:off x="5000628" y="2714620"/>
            <a:ext cx="3540136" cy="2643205"/>
          </a:xfrm>
          <a:prstGeom prst="rect">
            <a:avLst/>
          </a:prstGeom>
          <a:noFill/>
          <a:ln w="9525">
            <a:solidFill>
              <a:srgbClr val="000000"/>
            </a:solid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8229600" cy="642942"/>
          </a:xfrm>
        </p:spPr>
        <p:txBody>
          <a:bodyPr>
            <a:normAutofit/>
          </a:bodyPr>
          <a:lstStyle/>
          <a:p>
            <a:r>
              <a:rPr lang="en-US" sz="3000" dirty="0" smtClean="0">
                <a:solidFill>
                  <a:schemeClr val="tx1"/>
                </a:solidFill>
                <a:latin typeface="Lucida Sans Unicode (Títulos)"/>
              </a:rPr>
              <a:t>Se </a:t>
            </a:r>
            <a:r>
              <a:rPr lang="en-US" sz="3000" dirty="0" err="1" smtClean="0">
                <a:solidFill>
                  <a:schemeClr val="tx1"/>
                </a:solidFill>
                <a:latin typeface="Lucida Sans Unicode (Títulos)"/>
              </a:rPr>
              <a:t>ejercitan</a:t>
            </a:r>
            <a:r>
              <a:rPr lang="en-US" sz="3000" dirty="0" smtClean="0">
                <a:solidFill>
                  <a:schemeClr val="tx1"/>
                </a:solidFill>
                <a:latin typeface="Lucida Sans Unicode (Títulos)"/>
              </a:rPr>
              <a:t> y </a:t>
            </a:r>
            <a:r>
              <a:rPr lang="en-US" sz="3000" dirty="0" err="1" smtClean="0">
                <a:solidFill>
                  <a:schemeClr val="tx1"/>
                </a:solidFill>
                <a:latin typeface="Lucida Sans Unicode (Títulos)"/>
              </a:rPr>
              <a:t>gustan</a:t>
            </a:r>
            <a:r>
              <a:rPr lang="en-US" sz="3000" dirty="0" smtClean="0">
                <a:solidFill>
                  <a:schemeClr val="tx1"/>
                </a:solidFill>
                <a:latin typeface="Lucida Sans Unicode (Títulos)"/>
              </a:rPr>
              <a:t> de los </a:t>
            </a:r>
            <a:r>
              <a:rPr lang="en-US" sz="3000" dirty="0" err="1" smtClean="0">
                <a:solidFill>
                  <a:schemeClr val="tx1"/>
                </a:solidFill>
                <a:latin typeface="Lucida Sans Unicode (Títulos)"/>
              </a:rPr>
              <a:t>jugos</a:t>
            </a:r>
            <a:endParaRPr lang="es-ES" sz="3000" dirty="0">
              <a:solidFill>
                <a:schemeClr val="tx1"/>
              </a:solidFill>
              <a:latin typeface="Lucida Sans Unicode (Títulos)"/>
            </a:endParaRPr>
          </a:p>
        </p:txBody>
      </p:sp>
      <p:sp>
        <p:nvSpPr>
          <p:cNvPr id="3" name="2 CuadroTexto"/>
          <p:cNvSpPr txBox="1"/>
          <p:nvPr/>
        </p:nvSpPr>
        <p:spPr>
          <a:xfrm>
            <a:off x="357158" y="928671"/>
            <a:ext cx="8501122" cy="5632311"/>
          </a:xfrm>
          <a:prstGeom prst="rect">
            <a:avLst/>
          </a:prstGeom>
          <a:noFill/>
        </p:spPr>
        <p:txBody>
          <a:bodyPr wrap="square" rtlCol="0">
            <a:spAutoFit/>
          </a:bodyPr>
          <a:lstStyle/>
          <a:p>
            <a:pPr algn="just">
              <a:buFont typeface="Arial" pitchFamily="34" charset="0"/>
              <a:buChar char="•"/>
            </a:pPr>
            <a:r>
              <a:rPr lang="es-ES" dirty="0" smtClean="0"/>
              <a:t> </a:t>
            </a:r>
            <a:r>
              <a:rPr lang="es-ES" sz="1700" dirty="0" smtClean="0"/>
              <a:t>Grupo que más se ejercita: personas de entre 20 y 30 años.</a:t>
            </a:r>
          </a:p>
          <a:p>
            <a:pPr lvl="1" algn="just">
              <a:buFont typeface="Arial" pitchFamily="34" charset="0"/>
              <a:buChar char="•"/>
            </a:pPr>
            <a:r>
              <a:rPr lang="es-ES" sz="1700" dirty="0" smtClean="0"/>
              <a:t>18,4% se ejercita a diario,</a:t>
            </a:r>
          </a:p>
          <a:p>
            <a:pPr lvl="1" algn="just">
              <a:buFont typeface="Arial" pitchFamily="34" charset="0"/>
              <a:buChar char="•"/>
            </a:pPr>
            <a:r>
              <a:rPr lang="es-ES" sz="1700" dirty="0" smtClean="0"/>
              <a:t>22% se ejercita semanalmente, </a:t>
            </a:r>
          </a:p>
          <a:p>
            <a:pPr lvl="1" algn="just">
              <a:buFont typeface="Arial" pitchFamily="34" charset="0"/>
              <a:buChar char="•"/>
            </a:pPr>
            <a:r>
              <a:rPr lang="es-ES" sz="1700" dirty="0" smtClean="0"/>
              <a:t>13,5% cada 15 días, </a:t>
            </a:r>
          </a:p>
          <a:p>
            <a:pPr lvl="1" algn="just">
              <a:buFont typeface="Arial" pitchFamily="34" charset="0"/>
              <a:buChar char="•"/>
            </a:pPr>
            <a:r>
              <a:rPr lang="es-ES" sz="1700" dirty="0" smtClean="0"/>
              <a:t>11,65% una vez a la semana, </a:t>
            </a:r>
          </a:p>
          <a:p>
            <a:pPr lvl="1" algn="just">
              <a:buFont typeface="Arial" pitchFamily="34" charset="0"/>
              <a:buChar char="•"/>
            </a:pPr>
            <a:r>
              <a:rPr lang="es-ES" sz="1700" dirty="0" smtClean="0"/>
              <a:t>22,3% lo hace una vez al mes.</a:t>
            </a:r>
          </a:p>
          <a:p>
            <a:pPr lvl="1" algn="just"/>
            <a:endParaRPr lang="es-ES" sz="1700" dirty="0" smtClean="0"/>
          </a:p>
          <a:p>
            <a:pPr algn="just">
              <a:buFont typeface="Arial" pitchFamily="34" charset="0"/>
              <a:buChar char="•"/>
            </a:pPr>
            <a:r>
              <a:rPr lang="es-ES" sz="1700" dirty="0" smtClean="0"/>
              <a:t>Gustan de los Jugos y/o batidos naturales: El 93%.</a:t>
            </a:r>
          </a:p>
          <a:p>
            <a:pPr algn="just"/>
            <a:r>
              <a:rPr lang="es-ES" sz="1700" dirty="0" smtClean="0"/>
              <a:t> Resultado muy relevante para garantizar el consumo de nuestro producto por</a:t>
            </a:r>
          </a:p>
          <a:p>
            <a:pPr algn="just"/>
            <a:r>
              <a:rPr lang="es-ES" sz="1700" dirty="0" smtClean="0"/>
              <a:t> parte de nuestros potenciales clientes. </a:t>
            </a:r>
          </a:p>
          <a:p>
            <a:pPr algn="just"/>
            <a:endParaRPr lang="es-ES" sz="1700" dirty="0" smtClean="0"/>
          </a:p>
          <a:p>
            <a:pPr algn="just">
              <a:buFont typeface="Arial" pitchFamily="34" charset="0"/>
              <a:buChar char="•"/>
            </a:pPr>
            <a:r>
              <a:rPr lang="es-ES" sz="1700" dirty="0" smtClean="0"/>
              <a:t>Entre ellos pudimos observar que:</a:t>
            </a:r>
          </a:p>
          <a:p>
            <a:pPr lvl="1" algn="just">
              <a:buFont typeface="Arial" pitchFamily="34" charset="0"/>
              <a:buChar char="•"/>
            </a:pPr>
            <a:r>
              <a:rPr lang="es-ES" sz="1700" dirty="0" smtClean="0"/>
              <a:t> 60 trabajan en la Cdla. Kennedy norte, </a:t>
            </a:r>
          </a:p>
          <a:p>
            <a:pPr lvl="1" algn="just">
              <a:buFont typeface="Arial" pitchFamily="34" charset="0"/>
              <a:buChar char="•"/>
            </a:pPr>
            <a:r>
              <a:rPr lang="es-ES" sz="1700" dirty="0" smtClean="0"/>
              <a:t> 25 a lo largo de la Av. Fco. de Orellana,</a:t>
            </a:r>
          </a:p>
          <a:p>
            <a:pPr lvl="1" algn="just">
              <a:buFont typeface="Arial" pitchFamily="34" charset="0"/>
              <a:buChar char="•"/>
            </a:pPr>
            <a:r>
              <a:rPr lang="es-ES" sz="1700" dirty="0" smtClean="0"/>
              <a:t> 87 en zonas cercanas al San Marino, Policentro.</a:t>
            </a:r>
          </a:p>
          <a:p>
            <a:pPr lvl="1" algn="just"/>
            <a:endParaRPr lang="es-ES" sz="1700" dirty="0" smtClean="0"/>
          </a:p>
          <a:p>
            <a:pPr algn="just">
              <a:buFont typeface="Arial" pitchFamily="34" charset="0"/>
              <a:buChar char="•"/>
            </a:pPr>
            <a:r>
              <a:rPr lang="es-ES" sz="1700" dirty="0" smtClean="0"/>
              <a:t> El 53,8% sufre las consecuencias de un ritmo de trabajo/vida acelerado, y</a:t>
            </a:r>
          </a:p>
          <a:p>
            <a:pPr algn="just"/>
            <a:endParaRPr lang="es-ES" sz="1700" dirty="0" smtClean="0"/>
          </a:p>
          <a:p>
            <a:pPr algn="just">
              <a:buFont typeface="Arial" pitchFamily="34" charset="0"/>
              <a:buChar char="•"/>
            </a:pPr>
            <a:r>
              <a:rPr lang="es-ES" sz="1700" dirty="0" smtClean="0"/>
              <a:t> El 92,5% consumirá nuestro producto en su sector donde labora o ejercita.</a:t>
            </a:r>
          </a:p>
          <a:p>
            <a:endParaRPr lang="es-ES" dirty="0" smtClean="0"/>
          </a:p>
          <a:p>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470</TotalTime>
  <Words>2676</Words>
  <Application>Microsoft Office PowerPoint</Application>
  <PresentationFormat>Presentación en pantalla (4:3)</PresentationFormat>
  <Paragraphs>374</Paragraphs>
  <Slides>38</Slides>
  <Notes>2</Notes>
  <HiddenSlides>0</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Concurrencia</vt:lpstr>
      <vt:lpstr>Elaboración y Comercialización de NUTRISMOOTHIE en la ciudad de Guayaquil</vt:lpstr>
      <vt:lpstr>Justificación y Antecedentes</vt:lpstr>
      <vt:lpstr>Objetivos Generales</vt:lpstr>
      <vt:lpstr>Objetivos Especificos</vt:lpstr>
      <vt:lpstr>Analisis e Investigacion de Mercado</vt:lpstr>
      <vt:lpstr>Metodologias dela Investigacion de Mercado</vt:lpstr>
      <vt:lpstr>Calculo del Tamaño de la Muestra</vt:lpstr>
      <vt:lpstr>Resultados de la Encuesta</vt:lpstr>
      <vt:lpstr>Se ejercitan y gustan de los jugos</vt:lpstr>
      <vt:lpstr>Preferencias y disposiciones de pago</vt:lpstr>
      <vt:lpstr>Resultados del Focus Group</vt:lpstr>
      <vt:lpstr>Analisis FODA</vt:lpstr>
      <vt:lpstr>Las 5 Fuerzas de Porter</vt:lpstr>
      <vt:lpstr>Analisis de la Competencia</vt:lpstr>
      <vt:lpstr>Conclusiones del Estudio de Mercado</vt:lpstr>
      <vt:lpstr>Objetivos Generales del Plan Estratégico de Marketing</vt:lpstr>
      <vt:lpstr>Programa de Producto</vt:lpstr>
      <vt:lpstr>La  connotación del nombre hace referencia a los siguientes adjetivos: natural, nutritivo, delicioso y a un precio asequible. </vt:lpstr>
      <vt:lpstr>Características y Beneficios</vt:lpstr>
      <vt:lpstr>Diapositiva 20</vt:lpstr>
      <vt:lpstr>  Precio</vt:lpstr>
      <vt:lpstr>Plaza</vt:lpstr>
      <vt:lpstr> Distribución y diseño del local </vt:lpstr>
      <vt:lpstr>Diapositiva 24</vt:lpstr>
      <vt:lpstr>Flujo de Proceso de Abastecimiento</vt:lpstr>
      <vt:lpstr>Promoción</vt:lpstr>
      <vt:lpstr>Análisis de la Cadena de Valor</vt:lpstr>
      <vt:lpstr>Actividades Primarias</vt:lpstr>
      <vt:lpstr> Actividades de apoyo  </vt:lpstr>
      <vt:lpstr>Organigrama</vt:lpstr>
      <vt:lpstr>Inversion y Capital de Trabajo</vt:lpstr>
      <vt:lpstr>Tasa de Descuento</vt:lpstr>
      <vt:lpstr>Flujo de Caja</vt:lpstr>
      <vt:lpstr>Recuperación del Capital </vt:lpstr>
      <vt:lpstr>Diapositiva 35</vt:lpstr>
      <vt:lpstr>Diapositiva 36</vt:lpstr>
      <vt:lpstr>Conclusiones</vt:lpstr>
      <vt:lpstr>Recomendaciones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Elaboración y comercialización de NutriSmoothie en la ciudad de Guayaquil</dc:title>
  <dc:creator>Andrea Lopez V.</dc:creator>
  <cp:lastModifiedBy>user</cp:lastModifiedBy>
  <cp:revision>71</cp:revision>
  <dcterms:created xsi:type="dcterms:W3CDTF">2009-04-02T22:28:19Z</dcterms:created>
  <dcterms:modified xsi:type="dcterms:W3CDTF">2009-11-16T17:48:27Z</dcterms:modified>
</cp:coreProperties>
</file>