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35"/>
  </p:notesMasterIdLst>
  <p:handoutMasterIdLst>
    <p:handoutMasterId r:id="rId36"/>
  </p:handoutMasterIdLst>
  <p:sldIdLst>
    <p:sldId id="257" r:id="rId2"/>
    <p:sldId id="404" r:id="rId3"/>
    <p:sldId id="401" r:id="rId4"/>
    <p:sldId id="402" r:id="rId5"/>
    <p:sldId id="403" r:id="rId6"/>
    <p:sldId id="405" r:id="rId7"/>
    <p:sldId id="406" r:id="rId8"/>
    <p:sldId id="409" r:id="rId9"/>
    <p:sldId id="410" r:id="rId10"/>
    <p:sldId id="407" r:id="rId11"/>
    <p:sldId id="411" r:id="rId12"/>
    <p:sldId id="412" r:id="rId13"/>
    <p:sldId id="408" r:id="rId14"/>
    <p:sldId id="413" r:id="rId15"/>
    <p:sldId id="414" r:id="rId16"/>
    <p:sldId id="415" r:id="rId17"/>
    <p:sldId id="416" r:id="rId18"/>
    <p:sldId id="417" r:id="rId19"/>
    <p:sldId id="418" r:id="rId20"/>
    <p:sldId id="421" r:id="rId21"/>
    <p:sldId id="419" r:id="rId22"/>
    <p:sldId id="426" r:id="rId23"/>
    <p:sldId id="427" r:id="rId24"/>
    <p:sldId id="428" r:id="rId25"/>
    <p:sldId id="429" r:id="rId26"/>
    <p:sldId id="430" r:id="rId27"/>
    <p:sldId id="431" r:id="rId28"/>
    <p:sldId id="432" r:id="rId29"/>
    <p:sldId id="433" r:id="rId30"/>
    <p:sldId id="420" r:id="rId31"/>
    <p:sldId id="422" r:id="rId32"/>
    <p:sldId id="423" r:id="rId33"/>
    <p:sldId id="424" r:id="rId34"/>
  </p:sldIdLst>
  <p:sldSz cx="9144000" cy="6858000" type="screen4x3"/>
  <p:notesSz cx="6858000" cy="9144000"/>
  <p:defaultTextStyle>
    <a:defPPr>
      <a:defRPr lang="en-AU"/>
    </a:defPPr>
    <a:lvl1pPr algn="l" rtl="0" fontAlgn="base">
      <a:spcBef>
        <a:spcPct val="0"/>
      </a:spcBef>
      <a:spcAft>
        <a:spcPct val="0"/>
      </a:spcAft>
      <a:defRPr sz="2400" kern="1200">
        <a:solidFill>
          <a:schemeClr val="tx1"/>
        </a:solidFill>
        <a:latin typeface="Arial" pitchFamily="34"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56EFF"/>
    <a:srgbClr val="99CCFF"/>
    <a:srgbClr val="660066"/>
    <a:srgbClr val="FFCCFF"/>
    <a:srgbClr val="FF3300"/>
    <a:srgbClr val="66FF99"/>
    <a:srgbClr val="66FF66"/>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585" autoAdjust="0"/>
    <p:restoredTop sz="90929"/>
  </p:normalViewPr>
  <p:slideViewPr>
    <p:cSldViewPr>
      <p:cViewPr>
        <p:scale>
          <a:sx n="75" d="100"/>
          <a:sy n="75" d="100"/>
        </p:scale>
        <p:origin x="-1206" y="-528"/>
      </p:cViewPr>
      <p:guideLst>
        <p:guide orient="horz" pos="2160"/>
        <p:guide pos="2880"/>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75" d="100"/>
        <a:sy n="75" d="100"/>
      </p:scale>
      <p:origin x="0" y="598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AU"/>
          </a:p>
        </p:txBody>
      </p:sp>
      <p:sp>
        <p:nvSpPr>
          <p:cNvPr id="819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AU"/>
          </a:p>
        </p:txBody>
      </p:sp>
      <p:sp>
        <p:nvSpPr>
          <p:cNvPr id="819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AU"/>
          </a:p>
        </p:txBody>
      </p:sp>
      <p:sp>
        <p:nvSpPr>
          <p:cNvPr id="819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2540E66-0348-4279-88BD-56FB3CE620D4}" type="slidenum">
              <a:rPr lang="en-AU"/>
              <a:pPr>
                <a:defRPr/>
              </a:pPr>
              <a:t>‹Nº›</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AU"/>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AU"/>
          </a:p>
        </p:txBody>
      </p:sp>
      <p:sp>
        <p:nvSpPr>
          <p:cNvPr id="624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AU"/>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2B532825-2257-480A-8EBF-77ABF8638C02}" type="slidenum">
              <a:rPr lang="en-AU"/>
              <a:pPr>
                <a:defRPr/>
              </a:pPr>
              <a:t>‹Nº›</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ED5A923E-03DD-4676-AEC2-2DCD638C568B}" type="slidenum">
              <a:rPr lang="en-AU" smtClean="0"/>
              <a:pPr/>
              <a:t>1</a:t>
            </a:fld>
            <a:endParaRPr lang="en-AU" smtClean="0"/>
          </a:p>
        </p:txBody>
      </p:sp>
      <p:sp>
        <p:nvSpPr>
          <p:cNvPr id="63491" name="Rectangle 2"/>
          <p:cNvSpPr>
            <a:spLocks noGrp="1" noRot="1" noChangeAspect="1" noChangeArrowheads="1" noTextEdit="1"/>
          </p:cNvSpPr>
          <p:nvPr>
            <p:ph type="sldImg"/>
          </p:nvPr>
        </p:nvSpPr>
        <p:spPr>
          <a:solidFill>
            <a:srgbClr val="FFFFFF"/>
          </a:solidFill>
          <a:ln/>
        </p:spPr>
      </p:sp>
      <p:sp>
        <p:nvSpPr>
          <p:cNvPr id="63492" name="Rectangle 3"/>
          <p:cNvSpPr>
            <a:spLocks noGrp="1" noChangeArrowheads="1"/>
          </p:cNvSpPr>
          <p:nvPr>
            <p:ph type="body" idx="1"/>
          </p:nvPr>
        </p:nvSpPr>
        <p:spPr>
          <a:solidFill>
            <a:srgbClr val="FFFFFF"/>
          </a:solidFill>
          <a:ln>
            <a:solidFill>
              <a:srgbClr val="000000"/>
            </a:solidFill>
          </a:ln>
        </p:spPr>
        <p:txBody>
          <a:bodyPr/>
          <a:lstStyle/>
          <a:p>
            <a:r>
              <a:rPr lang="en-US" smtClean="0"/>
              <a:t>Slide 1</a:t>
            </a:r>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ctr">
              <a:defRPr/>
            </a:pPr>
            <a:endParaRPr lang="en-US">
              <a:latin typeface="Arial" charset="0"/>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endParaRPr lang="en-AU"/>
          </a:p>
        </p:txBody>
      </p:sp>
      <p:sp>
        <p:nvSpPr>
          <p:cNvPr id="7" name="10 Marcador de pie de página"/>
          <p:cNvSpPr>
            <a:spLocks noGrp="1"/>
          </p:cNvSpPr>
          <p:nvPr>
            <p:ph type="ftr" sz="quarter" idx="11"/>
          </p:nvPr>
        </p:nvSpPr>
        <p:spPr/>
        <p:txBody>
          <a:bodyPr/>
          <a:lstStyle>
            <a:lvl1pPr>
              <a:defRPr/>
            </a:lvl1pPr>
          </a:lstStyle>
          <a:p>
            <a:pPr>
              <a:defRPr/>
            </a:pPr>
            <a:endParaRPr lang="en-AU"/>
          </a:p>
        </p:txBody>
      </p:sp>
      <p:sp>
        <p:nvSpPr>
          <p:cNvPr id="9" name="15 Marcador de número de diapositiva"/>
          <p:cNvSpPr>
            <a:spLocks noGrp="1"/>
          </p:cNvSpPr>
          <p:nvPr>
            <p:ph type="sldNum" sz="quarter" idx="12"/>
          </p:nvPr>
        </p:nvSpPr>
        <p:spPr/>
        <p:txBody>
          <a:bodyPr/>
          <a:lstStyle>
            <a:lvl1pPr>
              <a:defRPr/>
            </a:lvl1pPr>
          </a:lstStyle>
          <a:p>
            <a:pPr>
              <a:defRPr/>
            </a:pPr>
            <a:fld id="{ACCF2931-AD49-4B4D-BDF1-3C39CCE298DA}" type="slidenum">
              <a:rPr lang="en-AU"/>
              <a:pPr>
                <a:defRPr/>
              </a:pPr>
              <a:t>‹Nº›</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ctr">
              <a:defRPr/>
            </a:pPr>
            <a:endParaRPr lang="en-US">
              <a:latin typeface="Arial" charset="0"/>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endParaRPr lang="en-AU"/>
          </a:p>
        </p:txBody>
      </p:sp>
      <p:sp>
        <p:nvSpPr>
          <p:cNvPr id="9" name="5 Marcador de pie de página"/>
          <p:cNvSpPr>
            <a:spLocks noGrp="1"/>
          </p:cNvSpPr>
          <p:nvPr>
            <p:ph type="ftr" sz="quarter" idx="11"/>
          </p:nvPr>
        </p:nvSpPr>
        <p:spPr/>
        <p:txBody>
          <a:bodyPr/>
          <a:lstStyle>
            <a:lvl1pPr>
              <a:defRPr/>
            </a:lvl1pPr>
          </a:lstStyle>
          <a:p>
            <a:pPr>
              <a:defRPr/>
            </a:pPr>
            <a:endParaRPr lang="en-AU"/>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4B54D84C-BCC8-489E-B89B-6AE99E81BE5B}" type="slidenum">
              <a:rPr lang="en-AU"/>
              <a:pPr>
                <a:defRPr/>
              </a:pPr>
              <a:t>‹Nº›</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pPr>
              <a:defRPr/>
            </a:pPr>
            <a:endParaRPr lang="en-AU"/>
          </a:p>
        </p:txBody>
      </p:sp>
      <p:sp>
        <p:nvSpPr>
          <p:cNvPr id="3" name="23 Marcador de pie de página"/>
          <p:cNvSpPr>
            <a:spLocks noGrp="1"/>
          </p:cNvSpPr>
          <p:nvPr>
            <p:ph type="ftr" sz="quarter" idx="11"/>
          </p:nvPr>
        </p:nvSpPr>
        <p:spPr/>
        <p:txBody>
          <a:bodyPr/>
          <a:lstStyle>
            <a:lvl1pPr>
              <a:defRPr/>
            </a:lvl1pPr>
          </a:lstStyle>
          <a:p>
            <a:pPr>
              <a:defRPr/>
            </a:pPr>
            <a:endParaRPr lang="en-AU"/>
          </a:p>
        </p:txBody>
      </p:sp>
      <p:sp>
        <p:nvSpPr>
          <p:cNvPr id="4" name="6 Marcador de número de diapositiva"/>
          <p:cNvSpPr>
            <a:spLocks noGrp="1"/>
          </p:cNvSpPr>
          <p:nvPr>
            <p:ph type="sldNum" sz="quarter" idx="12"/>
          </p:nvPr>
        </p:nvSpPr>
        <p:spPr/>
        <p:txBody>
          <a:bodyPr/>
          <a:lstStyle>
            <a:lvl1pPr>
              <a:defRPr/>
            </a:lvl1pPr>
          </a:lstStyle>
          <a:p>
            <a:pPr>
              <a:defRPr/>
            </a:pPr>
            <a:fld id="{693F7ECE-D292-4ECB-92AF-0EDC9081EB3E}" type="slidenum">
              <a:rPr lang="en-AU"/>
              <a:pPr>
                <a:defRPr/>
              </a:pPr>
              <a:t>‹Nº›</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ctr">
              <a:defRPr/>
            </a:pPr>
            <a:endParaRPr lang="en-US">
              <a:latin typeface="Arial" charset="0"/>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endParaRPr lang="en-AU"/>
          </a:p>
        </p:txBody>
      </p:sp>
      <p:sp>
        <p:nvSpPr>
          <p:cNvPr id="7" name="28 Marcador de pie de página"/>
          <p:cNvSpPr>
            <a:spLocks noGrp="1"/>
          </p:cNvSpPr>
          <p:nvPr>
            <p:ph type="ftr" sz="quarter" idx="11"/>
          </p:nvPr>
        </p:nvSpPr>
        <p:spPr/>
        <p:txBody>
          <a:bodyPr/>
          <a:lstStyle>
            <a:lvl1pPr>
              <a:defRPr/>
            </a:lvl1pPr>
          </a:lstStyle>
          <a:p>
            <a:pPr>
              <a:defRPr/>
            </a:pPr>
            <a:endParaRPr lang="en-AU"/>
          </a:p>
        </p:txBody>
      </p:sp>
      <p:sp>
        <p:nvSpPr>
          <p:cNvPr id="8" name="6 Marcador de número de diapositiva"/>
          <p:cNvSpPr>
            <a:spLocks noGrp="1"/>
          </p:cNvSpPr>
          <p:nvPr>
            <p:ph type="sldNum" sz="quarter" idx="12"/>
          </p:nvPr>
        </p:nvSpPr>
        <p:spPr/>
        <p:txBody>
          <a:bodyPr/>
          <a:lstStyle>
            <a:lvl1pPr>
              <a:defRPr/>
            </a:lvl1pPr>
          </a:lstStyle>
          <a:p>
            <a:pPr>
              <a:defRPr/>
            </a:pPr>
            <a:fld id="{DE4483E4-9984-416B-8EFE-6E1CE286450C}" type="slidenum">
              <a:rPr lang="en-AU"/>
              <a:pPr>
                <a:defRPr/>
              </a:pPr>
              <a:t>‹Nº›</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pPr>
              <a:defRPr/>
            </a:pPr>
            <a:endParaRPr lang="en-AU"/>
          </a:p>
        </p:txBody>
      </p:sp>
      <p:sp>
        <p:nvSpPr>
          <p:cNvPr id="6" name="4 Marcador de pie de página"/>
          <p:cNvSpPr>
            <a:spLocks noGrp="1"/>
          </p:cNvSpPr>
          <p:nvPr>
            <p:ph type="ftr" sz="quarter" idx="11"/>
          </p:nvPr>
        </p:nvSpPr>
        <p:spPr/>
        <p:txBody>
          <a:bodyPr/>
          <a:lstStyle>
            <a:lvl1pPr>
              <a:defRPr/>
            </a:lvl1pPr>
          </a:lstStyle>
          <a:p>
            <a:pPr>
              <a:defRPr/>
            </a:pPr>
            <a:endParaRPr lang="en-AU"/>
          </a:p>
        </p:txBody>
      </p:sp>
      <p:sp>
        <p:nvSpPr>
          <p:cNvPr id="7" name="30 Marcador de número de diapositiva"/>
          <p:cNvSpPr>
            <a:spLocks noGrp="1"/>
          </p:cNvSpPr>
          <p:nvPr>
            <p:ph type="sldNum" sz="quarter" idx="12"/>
          </p:nvPr>
        </p:nvSpPr>
        <p:spPr/>
        <p:txBody>
          <a:bodyPr/>
          <a:lstStyle>
            <a:lvl1pPr>
              <a:defRPr/>
            </a:lvl1pPr>
          </a:lstStyle>
          <a:p>
            <a:pPr>
              <a:defRPr/>
            </a:pPr>
            <a:fld id="{01A3AE78-E7C2-4BFD-A744-7E340EAEFA18}" type="slidenum">
              <a:rPr lang="en-AU"/>
              <a:pPr>
                <a:defRPr/>
              </a:pPr>
              <a:t>‹Nº›</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n-AU"/>
          </a:p>
        </p:txBody>
      </p:sp>
      <p:sp>
        <p:nvSpPr>
          <p:cNvPr id="5" name="4 Marcador de pie de página"/>
          <p:cNvSpPr>
            <a:spLocks noGrp="1"/>
          </p:cNvSpPr>
          <p:nvPr>
            <p:ph type="ftr" sz="quarter" idx="11"/>
          </p:nvPr>
        </p:nvSpPr>
        <p:spPr/>
        <p:txBody>
          <a:bodyPr/>
          <a:lstStyle>
            <a:lvl1pPr>
              <a:defRPr/>
            </a:lvl1pPr>
          </a:lstStyle>
          <a:p>
            <a:pPr>
              <a:defRPr/>
            </a:pPr>
            <a:endParaRPr lang="en-AU"/>
          </a:p>
        </p:txBody>
      </p:sp>
      <p:sp>
        <p:nvSpPr>
          <p:cNvPr id="6" name="5 Marcador de número de diapositiva"/>
          <p:cNvSpPr>
            <a:spLocks noGrp="1"/>
          </p:cNvSpPr>
          <p:nvPr>
            <p:ph type="sldNum" sz="quarter" idx="12"/>
          </p:nvPr>
        </p:nvSpPr>
        <p:spPr/>
        <p:txBody>
          <a:bodyPr/>
          <a:lstStyle>
            <a:lvl1pPr>
              <a:defRPr/>
            </a:lvl1pPr>
          </a:lstStyle>
          <a:p>
            <a:pPr>
              <a:defRPr/>
            </a:pPr>
            <a:fld id="{354A25AE-61FF-496A-AB73-0394F70D1685}" type="slidenum">
              <a:rPr lang="en-AU"/>
              <a:pPr>
                <a:defRPr/>
              </a:pPr>
              <a:t>‹Nº›</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458"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14" name="3 Marcador de fecha"/>
          <p:cNvSpPr>
            <a:spLocks noGrp="1"/>
          </p:cNvSpPr>
          <p:nvPr>
            <p:ph type="dt" sz="half" idx="2"/>
          </p:nvPr>
        </p:nvSpPr>
        <p:spPr>
          <a:xfrm>
            <a:off x="6477000" y="76200"/>
            <a:ext cx="2514600" cy="288925"/>
          </a:xfrm>
          <a:prstGeom prst="rect">
            <a:avLst/>
          </a:prstGeom>
        </p:spPr>
        <p:txBody>
          <a:bodyPr vert="horz"/>
          <a:lstStyle>
            <a:lvl1pPr>
              <a:defRPr sz="1200">
                <a:solidFill>
                  <a:schemeClr val="accent1">
                    <a:shade val="75000"/>
                  </a:schemeClr>
                </a:solidFill>
                <a:latin typeface="Arial" charset="0"/>
              </a:defRPr>
            </a:lvl1pPr>
          </a:lstStyle>
          <a:p>
            <a:pPr>
              <a:defRPr/>
            </a:pPr>
            <a:endParaRPr lang="en-AU"/>
          </a:p>
        </p:txBody>
      </p:sp>
      <p:sp>
        <p:nvSpPr>
          <p:cNvPr id="15" name="4 Marcador de pie de página"/>
          <p:cNvSpPr>
            <a:spLocks noGrp="1"/>
          </p:cNvSpPr>
          <p:nvPr>
            <p:ph type="ftr" sz="quarter" idx="3"/>
          </p:nvPr>
        </p:nvSpPr>
        <p:spPr>
          <a:xfrm>
            <a:off x="3124200" y="76200"/>
            <a:ext cx="3352800" cy="288925"/>
          </a:xfrm>
          <a:prstGeom prst="rect">
            <a:avLst/>
          </a:prstGeom>
        </p:spPr>
        <p:txBody>
          <a:bodyPr vert="horz"/>
          <a:lstStyle>
            <a:lvl1pPr algn="r">
              <a:defRPr sz="1200">
                <a:solidFill>
                  <a:schemeClr val="accent1">
                    <a:shade val="75000"/>
                  </a:schemeClr>
                </a:solidFill>
                <a:latin typeface="Arial" charset="0"/>
              </a:defRPr>
            </a:lvl1pPr>
          </a:lstStyle>
          <a:p>
            <a:pPr>
              <a:defRPr/>
            </a:pPr>
            <a:endParaRPr lang="en-AU"/>
          </a:p>
        </p:txBody>
      </p:sp>
      <p:sp>
        <p:nvSpPr>
          <p:cNvPr id="16" name="5 Marcador de número de diapositiva"/>
          <p:cNvSpPr>
            <a:spLocks noGrp="1"/>
          </p:cNvSpPr>
          <p:nvPr>
            <p:ph type="sldNum" sz="quarter" idx="4"/>
          </p:nvPr>
        </p:nvSpPr>
        <p:spPr>
          <a:xfrm>
            <a:off x="8229600" y="6477000"/>
            <a:ext cx="762000" cy="244475"/>
          </a:xfrm>
          <a:prstGeom prst="rect">
            <a:avLst/>
          </a:prstGeom>
        </p:spPr>
        <p:txBody>
          <a:bodyPr vert="horz"/>
          <a:lstStyle>
            <a:lvl1pPr algn="r">
              <a:defRPr sz="1200">
                <a:solidFill>
                  <a:schemeClr val="accent1">
                    <a:shade val="75000"/>
                  </a:schemeClr>
                </a:solidFill>
                <a:latin typeface="Arial" charset="0"/>
              </a:defRPr>
            </a:lvl1pPr>
          </a:lstStyle>
          <a:p>
            <a:pPr>
              <a:defRPr/>
            </a:pPr>
            <a:fld id="{31F988CD-C7A3-466A-BA79-C765C08AE1B7}" type="slidenum">
              <a:rPr lang="en-AU"/>
              <a:pPr>
                <a:defRPr/>
              </a:pPr>
              <a:t>‹Nº›</a:t>
            </a:fld>
            <a:endParaRPr lang="en-AU"/>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4.jpe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3.xml"/><Relationship Id="rId5" Type="http://schemas.openxmlformats.org/officeDocument/2006/relationships/image" Target="../media/image12.emf"/><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3.xml"/><Relationship Id="rId5" Type="http://schemas.openxmlformats.org/officeDocument/2006/relationships/image" Target="../media/image16.emf"/><Relationship Id="rId4" Type="http://schemas.openxmlformats.org/officeDocument/2006/relationships/image" Target="../media/image15.emf"/></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3.xml"/><Relationship Id="rId1" Type="http://schemas.openxmlformats.org/officeDocument/2006/relationships/vmlDrawing" Target="../drawings/vmlDrawing4.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3.xml"/><Relationship Id="rId1" Type="http://schemas.openxmlformats.org/officeDocument/2006/relationships/vmlDrawing" Target="../drawings/vmlDrawing5.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3.xml"/><Relationship Id="rId1" Type="http://schemas.openxmlformats.org/officeDocument/2006/relationships/vmlDrawing" Target="../drawings/vmlDrawing6.vml"/></Relationships>
</file>

<file path=ppt/slides/_rels/slide3.xml.rels><?xml version="1.0" encoding="UTF-8" standalone="yes"?>
<Relationships xmlns="http://schemas.openxmlformats.org/package/2006/relationships"><Relationship Id="rId3" Type="http://schemas.openxmlformats.org/officeDocument/2006/relationships/image" Target="http://xanela.blogaliza.org/files/2008/08/acopio-maq-guayaq-cacao.jpg" TargetMode="External"/><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32.emf"/><Relationship Id="rId2" Type="http://schemas.openxmlformats.org/officeDocument/2006/relationships/image" Target="../media/image28.emf"/><Relationship Id="rId1" Type="http://schemas.openxmlformats.org/officeDocument/2006/relationships/slideLayout" Target="../slideLayouts/slideLayout3.xml"/><Relationship Id="rId6" Type="http://schemas.openxmlformats.org/officeDocument/2006/relationships/image" Target="http://www.proderpiura.org.pe/images/fermentacion.jpg" TargetMode="External"/><Relationship Id="rId5" Type="http://schemas.openxmlformats.org/officeDocument/2006/relationships/image" Target="../media/image31.jpeg"/><Relationship Id="rId4" Type="http://schemas.openxmlformats.org/officeDocument/2006/relationships/image" Target="../media/image30.emf"/></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emf"/><Relationship Id="rId1" Type="http://schemas.openxmlformats.org/officeDocument/2006/relationships/slideLayout" Target="../slideLayouts/slideLayout3.xml"/><Relationship Id="rId5" Type="http://schemas.openxmlformats.org/officeDocument/2006/relationships/image" Target="../media/image36.emf"/><Relationship Id="rId4" Type="http://schemas.openxmlformats.org/officeDocument/2006/relationships/image" Target="../media/image35.jpeg"/></Relationships>
</file>

<file path=ppt/slides/_rels/slide3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http://blogs.menupages.com/southflorida/cacao.jpg" TargetMode="External"/><Relationship Id="rId5" Type="http://schemas.openxmlformats.org/officeDocument/2006/relationships/image" Target="../media/image42.jpeg"/><Relationship Id="rId4" Type="http://schemas.openxmlformats.org/officeDocument/2006/relationships/image" Target="../media/image4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http://www.chocolatisimo.es/wp-content/uploads/2008/06/trinitarios.jpg" TargetMode="External"/><Relationship Id="rId2" Type="http://schemas.openxmlformats.org/officeDocument/2006/relationships/image" Target="../media/image6.jpeg"/><Relationship Id="rId1" Type="http://schemas.openxmlformats.org/officeDocument/2006/relationships/slideLayout" Target="../slideLayouts/slideLayout3.xml"/><Relationship Id="rId5" Type="http://schemas.openxmlformats.org/officeDocument/2006/relationships/image" Target="http://2.bp.blogspot.com/_4vgjgZ9KiA8/SbdGpm-W0hI/AAAAAAAAATk/NseU4Wo2h3Y/s320/Festival+del+Cacao+3S.jpg"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WordArt 4"/>
          <p:cNvSpPr>
            <a:spLocks noChangeArrowheads="1" noChangeShapeType="1" noTextEdit="1"/>
          </p:cNvSpPr>
          <p:nvPr/>
        </p:nvSpPr>
        <p:spPr bwMode="auto">
          <a:xfrm>
            <a:off x="611188" y="1557338"/>
            <a:ext cx="8001000" cy="2024062"/>
          </a:xfrm>
          <a:prstGeom prst="rect">
            <a:avLst/>
          </a:prstGeom>
        </p:spPr>
        <p:txBody>
          <a:bodyPr wrap="none" fromWordArt="1">
            <a:prstTxWarp prst="textPlain">
              <a:avLst>
                <a:gd name="adj" fmla="val 50000"/>
              </a:avLst>
            </a:prstTxWarp>
          </a:bodyPr>
          <a:lstStyle/>
          <a:p>
            <a:pPr algn="ctr"/>
            <a:r>
              <a:rPr lang="es-EC" sz="6000" kern="10">
                <a:ln w="9525">
                  <a:solidFill>
                    <a:schemeClr val="accent2"/>
                  </a:solidFill>
                  <a:round/>
                  <a:headEnd/>
                  <a:tailEnd/>
                </a:ln>
                <a:solidFill>
                  <a:srgbClr val="000080"/>
                </a:solidFill>
                <a:latin typeface="Arial Black"/>
              </a:rPr>
              <a:t>“CREACIÓN DE UN CENTRO DE ACOPIO</a:t>
            </a:r>
          </a:p>
          <a:p>
            <a:pPr algn="ctr"/>
            <a:r>
              <a:rPr lang="es-EC" sz="6000" kern="10">
                <a:ln w="9525">
                  <a:solidFill>
                    <a:schemeClr val="accent2"/>
                  </a:solidFill>
                  <a:round/>
                  <a:headEnd/>
                  <a:tailEnd/>
                </a:ln>
                <a:solidFill>
                  <a:srgbClr val="000080"/>
                </a:solidFill>
                <a:latin typeface="Arial Black"/>
              </a:rPr>
              <a:t> DE CACAO FINO DE AROMA </a:t>
            </a:r>
          </a:p>
          <a:p>
            <a:pPr algn="ctr"/>
            <a:r>
              <a:rPr lang="es-EC" sz="6000" kern="10">
                <a:ln w="9525">
                  <a:solidFill>
                    <a:schemeClr val="accent2"/>
                  </a:solidFill>
                  <a:round/>
                  <a:headEnd/>
                  <a:tailEnd/>
                </a:ln>
                <a:solidFill>
                  <a:srgbClr val="000080"/>
                </a:solidFill>
                <a:latin typeface="Arial Black"/>
              </a:rPr>
              <a:t>MONTALVO - PROV.  LOS RÍOS”</a:t>
            </a:r>
            <a:endParaRPr lang="es-ES" sz="6000" kern="10">
              <a:ln w="9525">
                <a:solidFill>
                  <a:schemeClr val="accent2"/>
                </a:solidFill>
                <a:round/>
                <a:headEnd/>
                <a:tailEnd/>
              </a:ln>
              <a:solidFill>
                <a:srgbClr val="000080"/>
              </a:solidFill>
              <a:latin typeface="Arial Black"/>
            </a:endParaRPr>
          </a:p>
        </p:txBody>
      </p:sp>
      <p:sp>
        <p:nvSpPr>
          <p:cNvPr id="3077" name="Text Box 5"/>
          <p:cNvSpPr txBox="1">
            <a:spLocks noChangeArrowheads="1"/>
          </p:cNvSpPr>
          <p:nvPr/>
        </p:nvSpPr>
        <p:spPr bwMode="auto">
          <a:xfrm>
            <a:off x="1384300" y="3821113"/>
            <a:ext cx="6500813" cy="1552575"/>
          </a:xfrm>
          <a:prstGeom prst="rect">
            <a:avLst/>
          </a:prstGeom>
          <a:noFill/>
          <a:ln w="9525">
            <a:noFill/>
            <a:miter lim="800000"/>
            <a:headEnd/>
            <a:tailEnd/>
          </a:ln>
          <a:effectLst/>
        </p:spPr>
        <p:txBody>
          <a:bodyPr>
            <a:spAutoFit/>
          </a:bodyPr>
          <a:lstStyle/>
          <a:p>
            <a:pPr algn="ctr"/>
            <a:r>
              <a:rPr lang="es-EC" b="1">
                <a:effectLst>
                  <a:outerShdw blurRad="38100" dist="38100" dir="2700000" algn="tl">
                    <a:srgbClr val="C0C0C0"/>
                  </a:outerShdw>
                </a:effectLst>
              </a:rPr>
              <a:t>Proyecto de Graduación</a:t>
            </a:r>
          </a:p>
          <a:p>
            <a:pPr algn="ctr"/>
            <a:r>
              <a:rPr lang="es-EC" b="1">
                <a:effectLst>
                  <a:outerShdw blurRad="38100" dist="38100" dir="2700000" algn="tl">
                    <a:srgbClr val="C0C0C0"/>
                  </a:outerShdw>
                </a:effectLst>
              </a:rPr>
              <a:t>Previa a la obtención del Título de:</a:t>
            </a:r>
          </a:p>
          <a:p>
            <a:pPr algn="ctr"/>
            <a:r>
              <a:rPr lang="es-EC" b="1">
                <a:effectLst>
                  <a:outerShdw blurRad="38100" dist="38100" dir="2700000" algn="tl">
                    <a:srgbClr val="C0C0C0"/>
                  </a:outerShdw>
                </a:effectLst>
              </a:rPr>
              <a:t>INGENIERA COMERCIAL Y EMPRESARIAL</a:t>
            </a:r>
          </a:p>
          <a:p>
            <a:pPr algn="ctr"/>
            <a:r>
              <a:rPr lang="es-EC" b="1">
                <a:effectLst>
                  <a:outerShdw blurRad="38100" dist="38100" dir="2700000" algn="tl">
                    <a:srgbClr val="C0C0C0"/>
                  </a:outerShdw>
                </a:effectLst>
              </a:rPr>
              <a:t>Especialización: COMERCIO EXTERIOR</a:t>
            </a:r>
            <a:r>
              <a:rPr lang="es-ES">
                <a:effectLst>
                  <a:outerShdw blurRad="38100" dist="38100" dir="2700000" algn="tl">
                    <a:srgbClr val="C0C0C0"/>
                  </a:outerShdw>
                </a:effectLst>
              </a:rPr>
              <a:t> </a:t>
            </a:r>
            <a:endParaRPr lang="en-AU" sz="4400" b="1">
              <a:solidFill>
                <a:srgbClr val="002060"/>
              </a:solidFill>
              <a:effectLst>
                <a:outerShdw blurRad="38100" dist="38100" dir="2700000" algn="tl">
                  <a:srgbClr val="C0C0C0"/>
                </a:outerShdw>
              </a:effectLst>
            </a:endParaRPr>
          </a:p>
        </p:txBody>
      </p:sp>
      <p:sp>
        <p:nvSpPr>
          <p:cNvPr id="3078" name="Text Box 6"/>
          <p:cNvSpPr txBox="1">
            <a:spLocks noChangeArrowheads="1"/>
          </p:cNvSpPr>
          <p:nvPr/>
        </p:nvSpPr>
        <p:spPr bwMode="auto">
          <a:xfrm>
            <a:off x="1403350" y="5554663"/>
            <a:ext cx="7105650" cy="1187450"/>
          </a:xfrm>
          <a:prstGeom prst="rect">
            <a:avLst/>
          </a:prstGeom>
          <a:noFill/>
          <a:ln w="9525">
            <a:noFill/>
            <a:miter lim="800000"/>
            <a:headEnd/>
            <a:tailEnd/>
          </a:ln>
          <a:effectLst>
            <a:outerShdw dist="35921" dir="2700000" algn="ctr" rotWithShape="0">
              <a:srgbClr val="006600"/>
            </a:outerShdw>
          </a:effectLst>
        </p:spPr>
        <p:txBody>
          <a:bodyPr>
            <a:spAutoFit/>
          </a:bodyPr>
          <a:lstStyle/>
          <a:p>
            <a:pPr algn="ctr"/>
            <a:r>
              <a:rPr lang="es-EC" b="1">
                <a:effectLst>
                  <a:outerShdw blurRad="38100" dist="38100" dir="2700000" algn="tl">
                    <a:srgbClr val="C0C0C0"/>
                  </a:outerShdw>
                </a:effectLst>
              </a:rPr>
              <a:t>MAX DOUGLAS CEVALLOS HERRERA</a:t>
            </a:r>
          </a:p>
          <a:p>
            <a:pPr algn="ctr"/>
            <a:r>
              <a:rPr lang="es-EC" b="1">
                <a:effectLst>
                  <a:outerShdw blurRad="38100" dist="38100" dir="2700000" algn="tl">
                    <a:srgbClr val="C0C0C0"/>
                  </a:outerShdw>
                </a:effectLst>
              </a:rPr>
              <a:t>LUIS CLAUDIO GUAMO LEMA</a:t>
            </a:r>
          </a:p>
          <a:p>
            <a:pPr algn="ctr"/>
            <a:r>
              <a:rPr lang="es-EC" b="1">
                <a:effectLst>
                  <a:outerShdw blurRad="38100" dist="38100" dir="2700000" algn="tl">
                    <a:srgbClr val="C0C0C0"/>
                  </a:outerShdw>
                </a:effectLst>
              </a:rPr>
              <a:t>MARIUXI DE LOURDES VERGARA JORDAN</a:t>
            </a:r>
            <a:endParaRPr lang="en-AU" b="1">
              <a:effectLst>
                <a:outerShdw blurRad="38100" dist="38100" dir="2700000" algn="tl">
                  <a:srgbClr val="C0C0C0"/>
                </a:outerShdw>
              </a:effectLst>
            </a:endParaRPr>
          </a:p>
        </p:txBody>
      </p:sp>
      <p:graphicFrame>
        <p:nvGraphicFramePr>
          <p:cNvPr id="20486" name="Object 6"/>
          <p:cNvGraphicFramePr>
            <a:graphicFrameLocks noChangeAspect="1"/>
          </p:cNvGraphicFramePr>
          <p:nvPr/>
        </p:nvGraphicFramePr>
        <p:xfrm>
          <a:off x="323850" y="115888"/>
          <a:ext cx="1381125" cy="1371600"/>
        </p:xfrm>
        <a:graphic>
          <a:graphicData uri="http://schemas.openxmlformats.org/presentationml/2006/ole">
            <p:oleObj spid="_x0000_s20486" name="Fotografía de Photo Editor" r:id="rId4" imgW="1409897" imgH="1400000" progId="MSPhotoEd.3">
              <p:embed/>
            </p:oleObj>
          </a:graphicData>
        </a:graphic>
      </p:graphicFrame>
      <p:pic>
        <p:nvPicPr>
          <p:cNvPr id="20487" name="Picture 7" descr="Facultad ICHE"/>
          <p:cNvPicPr>
            <a:picLocks noChangeAspect="1" noChangeArrowheads="1"/>
          </p:cNvPicPr>
          <p:nvPr/>
        </p:nvPicPr>
        <p:blipFill>
          <a:blip r:embed="rId5"/>
          <a:srcRect/>
          <a:stretch>
            <a:fillRect/>
          </a:stretch>
        </p:blipFill>
        <p:spPr bwMode="auto">
          <a:xfrm>
            <a:off x="7524750" y="115888"/>
            <a:ext cx="1368425"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1000" fill="hold"/>
                                        <p:tgtEl>
                                          <p:spTgt spid="3076"/>
                                        </p:tgtEl>
                                        <p:attrNameLst>
                                          <p:attrName>ppt_x</p:attrName>
                                        </p:attrNameLst>
                                      </p:cBhvr>
                                      <p:tavLst>
                                        <p:tav tm="0">
                                          <p:val>
                                            <p:strVal val="0-#ppt_w/2"/>
                                          </p:val>
                                        </p:tav>
                                        <p:tav tm="100000">
                                          <p:val>
                                            <p:strVal val="#ppt_x"/>
                                          </p:val>
                                        </p:tav>
                                      </p:tavLst>
                                    </p:anim>
                                    <p:anim calcmode="lin" valueType="num">
                                      <p:cBhvr additive="base">
                                        <p:cTn id="8" dur="1000" fill="hold"/>
                                        <p:tgtEl>
                                          <p:spTgt spid="307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16" fill="hold" grpId="0" nodeType="afterEffect">
                                  <p:stCondLst>
                                    <p:cond delay="0"/>
                                  </p:stCondLst>
                                  <p:childTnLst>
                                    <p:set>
                                      <p:cBhvr>
                                        <p:cTn id="11" dur="1" fill="hold">
                                          <p:stCondLst>
                                            <p:cond delay="0"/>
                                          </p:stCondLst>
                                        </p:cTn>
                                        <p:tgtEl>
                                          <p:spTgt spid="3077"/>
                                        </p:tgtEl>
                                        <p:attrNameLst>
                                          <p:attrName>style.visibility</p:attrName>
                                        </p:attrNameLst>
                                      </p:cBhvr>
                                      <p:to>
                                        <p:strVal val="visible"/>
                                      </p:to>
                                    </p:set>
                                    <p:animEffect transition="in" filter="box(in)">
                                      <p:cBhvr>
                                        <p:cTn id="12" dur="1000"/>
                                        <p:tgtEl>
                                          <p:spTgt spid="3077"/>
                                        </p:tgtEl>
                                      </p:cBhvr>
                                    </p:animEffect>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499"/>
                                          </p:stCondLst>
                                        </p:cTn>
                                        <p:tgtEl>
                                          <p:spTgt spid="3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p:bldP spid="3077" grpId="0" autoUpdateAnimBg="0"/>
      <p:bldP spid="3078"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p:cNvSpPr>
          <p:nvPr>
            <p:ph type="title" idx="4294967295"/>
          </p:nvPr>
        </p:nvSpPr>
        <p:spPr bwMode="auto">
          <a:xfrm>
            <a:off x="304800" y="260350"/>
            <a:ext cx="8686800" cy="838200"/>
          </a:xfrm>
          <a:noFill/>
        </p:spPr>
        <p:txBody>
          <a:bodyPr wrap="square" lIns="91440" tIns="45720" rIns="91440" bIns="45720" numCol="1" anchorCtr="0" compatLnSpc="1">
            <a:prstTxWarp prst="textNoShape">
              <a:avLst/>
            </a:prstTxWarp>
          </a:bodyPr>
          <a:lstStyle/>
          <a:p>
            <a:r>
              <a:rPr lang="es-EC" cap="none" smtClean="0">
                <a:effectLst/>
                <a:latin typeface="Franklin Gothic Medium" pitchFamily="34" charset="0"/>
              </a:rPr>
              <a:t>Mercado Nacional</a:t>
            </a:r>
            <a:endParaRPr lang="es-ES" cap="none" smtClean="0">
              <a:effectLst/>
              <a:latin typeface="Franklin Gothic Medium" pitchFamily="34" charset="0"/>
            </a:endParaRPr>
          </a:p>
        </p:txBody>
      </p:sp>
      <p:sp>
        <p:nvSpPr>
          <p:cNvPr id="82947" name="Rectangle 3"/>
          <p:cNvSpPr>
            <a:spLocks noGrp="1"/>
          </p:cNvSpPr>
          <p:nvPr>
            <p:ph type="body" idx="4294967295"/>
          </p:nvPr>
        </p:nvSpPr>
        <p:spPr>
          <a:xfrm>
            <a:off x="0" y="1052513"/>
            <a:ext cx="8991600" cy="5805487"/>
          </a:xfrm>
        </p:spPr>
        <p:txBody>
          <a:bodyPr/>
          <a:lstStyle/>
          <a:p>
            <a:pPr>
              <a:lnSpc>
                <a:spcPct val="90000"/>
              </a:lnSpc>
            </a:pPr>
            <a:r>
              <a:rPr lang="es-EC" sz="2400" b="1" smtClean="0">
                <a:latin typeface="Franklin Gothic Book" pitchFamily="34" charset="0"/>
              </a:rPr>
              <a:t>Precio:</a:t>
            </a:r>
            <a:r>
              <a:rPr lang="es-EC" sz="2400" smtClean="0">
                <a:latin typeface="Franklin Gothic Book" pitchFamily="34" charset="0"/>
              </a:rPr>
              <a:t> no existe hasta el momento a nivel local un organismo público de control que se encargue de regularizar equitativamente el precio de comercialización interno tanto para los diferentes niveles existentes como: asociaciones de productores, intermediarios, exportadores y la industria.</a:t>
            </a:r>
          </a:p>
          <a:p>
            <a:pPr>
              <a:lnSpc>
                <a:spcPct val="90000"/>
              </a:lnSpc>
              <a:buFont typeface="Wingdings 2" pitchFamily="18" charset="2"/>
              <a:buNone/>
            </a:pPr>
            <a:endParaRPr lang="es-EC" sz="800" smtClean="0">
              <a:latin typeface="Franklin Gothic Book" pitchFamily="34" charset="0"/>
            </a:endParaRPr>
          </a:p>
          <a:p>
            <a:pPr>
              <a:lnSpc>
                <a:spcPct val="90000"/>
              </a:lnSpc>
            </a:pPr>
            <a:r>
              <a:rPr lang="es-EC" sz="2400" b="1" smtClean="0">
                <a:latin typeface="Franklin Gothic Book" pitchFamily="34" charset="0"/>
              </a:rPr>
              <a:t>Niveles de Producción:</a:t>
            </a:r>
            <a:r>
              <a:rPr lang="es-EC" sz="2400" smtClean="0">
                <a:latin typeface="Franklin Gothic Book" pitchFamily="34" charset="0"/>
              </a:rPr>
              <a:t> la producción nacional es 100.000 tm anuales aprox. El volumen varía en función de los factores climáticos. </a:t>
            </a:r>
          </a:p>
          <a:p>
            <a:pPr>
              <a:lnSpc>
                <a:spcPct val="90000"/>
              </a:lnSpc>
              <a:buFont typeface="Wingdings 2" pitchFamily="18" charset="2"/>
              <a:buNone/>
            </a:pPr>
            <a:r>
              <a:rPr lang="es-EC" sz="2400" smtClean="0">
                <a:latin typeface="Franklin Gothic Book" pitchFamily="34" charset="0"/>
              </a:rPr>
              <a:t>	Uno de los problemas fundamentales es el bajo rendimiento, estimado entre 5 a 6 QQ/hc al año, considerado uno de los más bajos comparado con otros países productores, debiéndose en gran parte a la falta de capacitación y transferencia de tecnología, la no disponibilidad de créditos, la ausencia de organización y fortalecimiento gremial, entre otros factores. Alrededor del 90% de la superficie de cultivo es manejada bajo el sistema tradicional.</a:t>
            </a:r>
            <a:endParaRPr lang="es-ES" sz="2400" smtClean="0">
              <a:latin typeface="Franklin Gothic Boo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p:cNvSpPr>
          <p:nvPr>
            <p:ph type="body" idx="4294967295"/>
          </p:nvPr>
        </p:nvSpPr>
        <p:spPr>
          <a:xfrm>
            <a:off x="0" y="333375"/>
            <a:ext cx="8991600" cy="6696075"/>
          </a:xfrm>
        </p:spPr>
        <p:txBody>
          <a:bodyPr/>
          <a:lstStyle/>
          <a:p>
            <a:r>
              <a:rPr lang="es-EC" sz="2800" b="1" smtClean="0">
                <a:latin typeface="Franklin Gothic Book" pitchFamily="34" charset="0"/>
              </a:rPr>
              <a:t>Órganos de Control y Promoción:</a:t>
            </a:r>
            <a:r>
              <a:rPr lang="es-EC" sz="2800" smtClean="0">
                <a:latin typeface="Franklin Gothic Book" pitchFamily="34" charset="0"/>
              </a:rPr>
              <a:t> los organismo de promoción de derecho privado, sin fines de lucro y no comprometida ni política ni religiosamente, son de administración autónoma y están encargados de mantener cruces de información con el sector público como: Ministerios de Relaciones Exteriores, Agricultura y Ganadería y el de Industrias, Comercio, Integración y Pesca, INIAP, Promsa, Cedegé y organismos internacionales como el ICCO, CIRAD de Francia, CEPLAC de Brasil y Fundación Luker de Colombia. </a:t>
            </a:r>
          </a:p>
          <a:p>
            <a:r>
              <a:rPr lang="es-EC" sz="2800" smtClean="0">
                <a:latin typeface="Franklin Gothic Book" pitchFamily="34" charset="0"/>
              </a:rPr>
              <a:t>Apoyo interinstitucional: FEDEXPOR (Federación de Productores de Cacao), Cooperativas Agrícolas Cacaoteras, CORPEI y Cámaras de la producción, asociaciones: ANECACAO, CONCACAO y APROCAFA.</a:t>
            </a:r>
            <a:endParaRPr lang="es-ES" sz="2800" smtClean="0">
              <a:latin typeface="Franklin Gothic Boo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C" cap="none" smtClean="0">
                <a:effectLst/>
                <a:latin typeface="Franklin Gothic Medium" pitchFamily="34" charset="0"/>
              </a:rPr>
              <a:t>COMERCIALIZACIÓN</a:t>
            </a:r>
            <a:endParaRPr lang="es-ES" cap="none" smtClean="0">
              <a:effectLst/>
              <a:latin typeface="Franklin Gothic Medium" pitchFamily="34" charset="0"/>
            </a:endParaRPr>
          </a:p>
        </p:txBody>
      </p:sp>
      <p:sp>
        <p:nvSpPr>
          <p:cNvPr id="89091" name="Rectangle 3"/>
          <p:cNvSpPr>
            <a:spLocks noGrp="1"/>
          </p:cNvSpPr>
          <p:nvPr>
            <p:ph type="body" idx="4294967295"/>
          </p:nvPr>
        </p:nvSpPr>
        <p:spPr>
          <a:xfrm>
            <a:off x="304800" y="1412875"/>
            <a:ext cx="8686800" cy="5040313"/>
          </a:xfrm>
        </p:spPr>
        <p:txBody>
          <a:bodyPr/>
          <a:lstStyle/>
          <a:p>
            <a:pPr>
              <a:lnSpc>
                <a:spcPct val="90000"/>
              </a:lnSpc>
            </a:pPr>
            <a:r>
              <a:rPr lang="es-EC" sz="2400" smtClean="0">
                <a:latin typeface="Franklin Gothic Book" pitchFamily="34" charset="0"/>
              </a:rPr>
              <a:t>En Ecuador existen fábricas chocolateras que adquieren el producto local; las mas importantes son: Nestlé, Ecuacocoa, La Universal, Confiteca, Indexa, Triairi S.A., y Naviolli S.A.</a:t>
            </a:r>
          </a:p>
          <a:p>
            <a:pPr>
              <a:lnSpc>
                <a:spcPct val="90000"/>
              </a:lnSpc>
            </a:pPr>
            <a:r>
              <a:rPr lang="es-EC" sz="2400" smtClean="0">
                <a:latin typeface="Franklin Gothic Book" pitchFamily="34" charset="0"/>
              </a:rPr>
              <a:t>Además de estas; exiten fábricas artesanales como: Godika, Chocolato, BIOS, La Perla, Chocolateca, Rualdos, Merelitt, las cuales están ubicadas en la provincia de Pichincha. Las firmas Incacao, Edeca, Colcacao se ubican en la provincia del Guayas. Existen también fabricas de semielaborados del cacao.</a:t>
            </a:r>
          </a:p>
          <a:p>
            <a:pPr>
              <a:lnSpc>
                <a:spcPct val="90000"/>
              </a:lnSpc>
            </a:pPr>
            <a:r>
              <a:rPr lang="es-EC" sz="2400" smtClean="0">
                <a:latin typeface="Franklin Gothic Book" pitchFamily="34" charset="0"/>
              </a:rPr>
              <a:t>La cadena de valor del cacao muestra claramente la interacción que hay a nivel del comercio nacional, ya que hay una gran diversificación que se puede aprovechar como oportunidades de negocios enfocados al cacao. En la región costa existen alrededor de 36 empresas que compran cacao.  </a:t>
            </a:r>
            <a:endParaRPr lang="es-ES" sz="2400" smtClean="0">
              <a:latin typeface="Franklin Gothic Boo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Realizados</a:t>
            </a:r>
            <a:endParaRPr lang="es-ES" cap="none" smtClean="0">
              <a:effectLst/>
              <a:latin typeface="Franklin Gothic Medium" pitchFamily="34" charset="0"/>
            </a:endParaRPr>
          </a:p>
        </p:txBody>
      </p:sp>
      <p:sp>
        <p:nvSpPr>
          <p:cNvPr id="83971" name="Rectangle 3"/>
          <p:cNvSpPr>
            <a:spLocks noGrp="1"/>
          </p:cNvSpPr>
          <p:nvPr>
            <p:ph type="body" idx="4294967295"/>
          </p:nvPr>
        </p:nvSpPr>
        <p:spPr>
          <a:xfrm>
            <a:off x="304800" y="3500438"/>
            <a:ext cx="8686800" cy="2881312"/>
          </a:xfrm>
        </p:spPr>
        <p:txBody>
          <a:bodyPr/>
          <a:lstStyle/>
          <a:p>
            <a:pPr algn="ctr">
              <a:lnSpc>
                <a:spcPct val="90000"/>
              </a:lnSpc>
              <a:buFont typeface="Wingdings 2" pitchFamily="18" charset="2"/>
              <a:buNone/>
            </a:pPr>
            <a:r>
              <a:rPr lang="es-EC" sz="2800" smtClean="0">
                <a:latin typeface="Franklin Gothic Book" pitchFamily="34" charset="0"/>
              </a:rPr>
              <a:t>Para sustentar la factibilidad de este proyecto se realizó los siguientes análisis:</a:t>
            </a:r>
          </a:p>
          <a:p>
            <a:pPr>
              <a:lnSpc>
                <a:spcPct val="90000"/>
              </a:lnSpc>
            </a:pPr>
            <a:r>
              <a:rPr lang="es-EC" sz="2800" smtClean="0">
                <a:latin typeface="Franklin Gothic Book" pitchFamily="34" charset="0"/>
              </a:rPr>
              <a:t>Análisis FODA</a:t>
            </a:r>
          </a:p>
          <a:p>
            <a:pPr>
              <a:lnSpc>
                <a:spcPct val="90000"/>
              </a:lnSpc>
            </a:pPr>
            <a:r>
              <a:rPr lang="es-EC" sz="2800" smtClean="0">
                <a:latin typeface="Franklin Gothic Book" pitchFamily="34" charset="0"/>
              </a:rPr>
              <a:t>Análisis Estadístico</a:t>
            </a:r>
          </a:p>
          <a:p>
            <a:pPr>
              <a:lnSpc>
                <a:spcPct val="90000"/>
              </a:lnSpc>
            </a:pPr>
            <a:r>
              <a:rPr lang="es-EC" sz="2800" smtClean="0">
                <a:latin typeface="Franklin Gothic Book" pitchFamily="34" charset="0"/>
              </a:rPr>
              <a:t>Análisis Técnico</a:t>
            </a:r>
          </a:p>
          <a:p>
            <a:pPr>
              <a:lnSpc>
                <a:spcPct val="90000"/>
              </a:lnSpc>
            </a:pPr>
            <a:r>
              <a:rPr lang="es-EC" sz="2800" smtClean="0">
                <a:latin typeface="Franklin Gothic Book" pitchFamily="34" charset="0"/>
              </a:rPr>
              <a:t>Análisis Financiero</a:t>
            </a:r>
            <a:endParaRPr lang="es-ES" sz="2800" smtClean="0">
              <a:latin typeface="Franklin Gothic Book" pitchFamily="34" charset="0"/>
            </a:endParaRPr>
          </a:p>
        </p:txBody>
      </p:sp>
      <p:pic>
        <p:nvPicPr>
          <p:cNvPr id="83973" name="Picture 5"/>
          <p:cNvPicPr>
            <a:picLocks noChangeAspect="1" noChangeArrowheads="1"/>
          </p:cNvPicPr>
          <p:nvPr/>
        </p:nvPicPr>
        <p:blipFill>
          <a:blip r:embed="rId2"/>
          <a:srcRect/>
          <a:stretch>
            <a:fillRect/>
          </a:stretch>
        </p:blipFill>
        <p:spPr bwMode="auto">
          <a:xfrm>
            <a:off x="684213" y="1341438"/>
            <a:ext cx="7764462" cy="19621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idx="4294967295"/>
          </p:nvPr>
        </p:nvSpPr>
        <p:spPr bwMode="auto">
          <a:xfrm>
            <a:off x="179388" y="188913"/>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FODA</a:t>
            </a:r>
            <a:endParaRPr lang="es-ES" cap="none" smtClean="0">
              <a:effectLst/>
              <a:latin typeface="Franklin Gothic Medium" pitchFamily="34" charset="0"/>
            </a:endParaRPr>
          </a:p>
        </p:txBody>
      </p:sp>
      <p:sp>
        <p:nvSpPr>
          <p:cNvPr id="90115" name="Rectangle 3"/>
          <p:cNvSpPr>
            <a:spLocks noGrp="1"/>
          </p:cNvSpPr>
          <p:nvPr>
            <p:ph type="body" idx="4294967295"/>
          </p:nvPr>
        </p:nvSpPr>
        <p:spPr>
          <a:xfrm>
            <a:off x="0" y="1079500"/>
            <a:ext cx="9144000" cy="6021388"/>
          </a:xfrm>
        </p:spPr>
        <p:txBody>
          <a:bodyPr/>
          <a:lstStyle/>
          <a:p>
            <a:pPr>
              <a:lnSpc>
                <a:spcPct val="80000"/>
              </a:lnSpc>
            </a:pPr>
            <a:r>
              <a:rPr lang="es-EC" sz="2000" b="1" u="sng" smtClean="0">
                <a:latin typeface="Franklin Gothic Book" pitchFamily="34" charset="0"/>
              </a:rPr>
              <a:t>FORTALEZAS:</a:t>
            </a:r>
          </a:p>
          <a:p>
            <a:pPr>
              <a:lnSpc>
                <a:spcPct val="80000"/>
              </a:lnSpc>
              <a:buClr>
                <a:schemeClr val="tx1"/>
              </a:buClr>
              <a:buFontTx/>
              <a:buChar char="•"/>
            </a:pPr>
            <a:r>
              <a:rPr lang="es-EC" sz="2000" smtClean="0">
                <a:solidFill>
                  <a:schemeClr val="tx1"/>
                </a:solidFill>
                <a:latin typeface="Franklin Gothic Book" pitchFamily="34" charset="0"/>
              </a:rPr>
              <a:t>Contar con tierras fértiles</a:t>
            </a:r>
          </a:p>
          <a:p>
            <a:pPr>
              <a:lnSpc>
                <a:spcPct val="80000"/>
              </a:lnSpc>
              <a:buClr>
                <a:schemeClr val="tx1"/>
              </a:buClr>
              <a:buFontTx/>
              <a:buChar char="•"/>
            </a:pPr>
            <a:r>
              <a:rPr lang="es-EC" sz="2000" smtClean="0">
                <a:solidFill>
                  <a:schemeClr val="tx1"/>
                </a:solidFill>
                <a:latin typeface="Franklin Gothic Book" pitchFamily="34" charset="0"/>
              </a:rPr>
              <a:t>Infraestructura adecuada para fermentación, secado, embalaje almacenamiento y distribución.</a:t>
            </a:r>
          </a:p>
          <a:p>
            <a:pPr>
              <a:lnSpc>
                <a:spcPct val="80000"/>
              </a:lnSpc>
              <a:buClr>
                <a:schemeClr val="tx1"/>
              </a:buClr>
              <a:buFontTx/>
              <a:buChar char="•"/>
            </a:pPr>
            <a:r>
              <a:rPr lang="es-EC" sz="2000" smtClean="0">
                <a:solidFill>
                  <a:schemeClr val="tx1"/>
                </a:solidFill>
                <a:latin typeface="Franklin Gothic Book" pitchFamily="34" charset="0"/>
              </a:rPr>
              <a:t>Motivación por parte del estado para exportar con arancel 0% </a:t>
            </a:r>
          </a:p>
          <a:p>
            <a:pPr>
              <a:lnSpc>
                <a:spcPct val="80000"/>
              </a:lnSpc>
              <a:buClr>
                <a:schemeClr val="tx1"/>
              </a:buClr>
              <a:buFontTx/>
              <a:buChar char="•"/>
            </a:pPr>
            <a:r>
              <a:rPr lang="es-EC" sz="2000" smtClean="0">
                <a:solidFill>
                  <a:schemeClr val="tx1"/>
                </a:solidFill>
                <a:latin typeface="Franklin Gothic Book" pitchFamily="34" charset="0"/>
              </a:rPr>
              <a:t>Contar con una ubicación geográficamente estratégica que va de acuerdo con el negocio planteado.</a:t>
            </a:r>
          </a:p>
          <a:p>
            <a:pPr>
              <a:lnSpc>
                <a:spcPct val="80000"/>
              </a:lnSpc>
              <a:buClr>
                <a:schemeClr val="tx1"/>
              </a:buClr>
              <a:buFontTx/>
              <a:buChar char="•"/>
            </a:pPr>
            <a:r>
              <a:rPr lang="es-EC" sz="2000" smtClean="0">
                <a:solidFill>
                  <a:schemeClr val="tx1"/>
                </a:solidFill>
                <a:latin typeface="Franklin Gothic Book" pitchFamily="34" charset="0"/>
              </a:rPr>
              <a:t>El cacao nacional ecuatoriano es considerado a nivel mundial como un producto estrella, insi</a:t>
            </a:r>
            <a:r>
              <a:rPr lang="es-EC" sz="2000" smtClean="0">
                <a:latin typeface="Franklin Gothic Book" pitchFamily="34" charset="0"/>
              </a:rPr>
              <a:t>gnia de nuestro país.</a:t>
            </a:r>
          </a:p>
          <a:p>
            <a:pPr>
              <a:lnSpc>
                <a:spcPct val="80000"/>
              </a:lnSpc>
            </a:pPr>
            <a:r>
              <a:rPr lang="es-EC" sz="2000" b="1" u="sng" smtClean="0">
                <a:latin typeface="Franklin Gothic Book" pitchFamily="34" charset="0"/>
              </a:rPr>
              <a:t>OPORTUNIDADES:</a:t>
            </a:r>
          </a:p>
          <a:p>
            <a:pPr>
              <a:lnSpc>
                <a:spcPct val="80000"/>
              </a:lnSpc>
              <a:buClr>
                <a:schemeClr val="tx1"/>
              </a:buClr>
              <a:buFontTx/>
              <a:buChar char="•"/>
            </a:pPr>
            <a:r>
              <a:rPr lang="es-EC" sz="2000" smtClean="0">
                <a:latin typeface="Franklin Gothic Book" pitchFamily="34" charset="0"/>
              </a:rPr>
              <a:t>Poder captar mayor cantidad de la producción de los pequeños agricultores de la zona de Los Ríos.</a:t>
            </a:r>
          </a:p>
          <a:p>
            <a:pPr>
              <a:lnSpc>
                <a:spcPct val="80000"/>
              </a:lnSpc>
              <a:buClr>
                <a:schemeClr val="tx1"/>
              </a:buClr>
              <a:buFontTx/>
              <a:buChar char="•"/>
            </a:pPr>
            <a:r>
              <a:rPr lang="es-EC" sz="2000" smtClean="0">
                <a:latin typeface="Franklin Gothic Book" pitchFamily="34" charset="0"/>
              </a:rPr>
              <a:t>Abastecer a fábricas locales que producen tanto derivados de cacao como el producto final.</a:t>
            </a:r>
          </a:p>
          <a:p>
            <a:pPr>
              <a:lnSpc>
                <a:spcPct val="80000"/>
              </a:lnSpc>
              <a:buClr>
                <a:schemeClr val="tx1"/>
              </a:buClr>
              <a:buFontTx/>
              <a:buChar char="•"/>
            </a:pPr>
            <a:r>
              <a:rPr lang="es-EC" sz="2000" smtClean="0">
                <a:latin typeface="Franklin Gothic Book" pitchFamily="34" charset="0"/>
              </a:rPr>
              <a:t>Aprovechar las variaciones diarias de los precios de compra (producto inicial), con la posibilidad de vender a precios mas altos (mayor margen de utilidad)</a:t>
            </a:r>
          </a:p>
          <a:p>
            <a:pPr>
              <a:lnSpc>
                <a:spcPct val="80000"/>
              </a:lnSpc>
              <a:buClr>
                <a:schemeClr val="tx1"/>
              </a:buClr>
              <a:buFontTx/>
              <a:buChar char="•"/>
            </a:pPr>
            <a:r>
              <a:rPr lang="es-EC" sz="2000" smtClean="0">
                <a:latin typeface="Franklin Gothic Book" pitchFamily="34" charset="0"/>
              </a:rPr>
              <a:t>Mayor aceptación a nivel internacional por la calidad del cacao ecuatoriano de fino aroma.</a:t>
            </a:r>
          </a:p>
          <a:p>
            <a:pPr>
              <a:lnSpc>
                <a:spcPct val="80000"/>
              </a:lnSpc>
              <a:buFontTx/>
              <a:buNone/>
            </a:pPr>
            <a:endParaRPr lang="es-ES" sz="2000" smtClean="0">
              <a:latin typeface="Franklin Gothic Boo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idx="4294967295"/>
          </p:nvPr>
        </p:nvSpPr>
        <p:spPr bwMode="auto">
          <a:xfrm>
            <a:off x="179388" y="188913"/>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FODA</a:t>
            </a:r>
            <a:endParaRPr lang="es-ES" cap="none" smtClean="0">
              <a:effectLst/>
              <a:latin typeface="Franklin Gothic Medium" pitchFamily="34" charset="0"/>
            </a:endParaRPr>
          </a:p>
        </p:txBody>
      </p:sp>
      <p:sp>
        <p:nvSpPr>
          <p:cNvPr id="91139" name="Rectangle 3"/>
          <p:cNvSpPr>
            <a:spLocks noGrp="1"/>
          </p:cNvSpPr>
          <p:nvPr>
            <p:ph type="body" idx="4294967295"/>
          </p:nvPr>
        </p:nvSpPr>
        <p:spPr>
          <a:xfrm>
            <a:off x="179388" y="981075"/>
            <a:ext cx="8812212" cy="5876925"/>
          </a:xfrm>
        </p:spPr>
        <p:txBody>
          <a:bodyPr/>
          <a:lstStyle/>
          <a:p>
            <a:pPr>
              <a:lnSpc>
                <a:spcPct val="80000"/>
              </a:lnSpc>
            </a:pPr>
            <a:r>
              <a:rPr lang="es-EC" sz="2000" b="1" u="sng" smtClean="0">
                <a:latin typeface="Franklin Gothic Book" pitchFamily="34" charset="0"/>
              </a:rPr>
              <a:t>DEBILIDADES :</a:t>
            </a:r>
          </a:p>
          <a:p>
            <a:pPr>
              <a:lnSpc>
                <a:spcPct val="80000"/>
              </a:lnSpc>
              <a:buClr>
                <a:schemeClr val="tx1"/>
              </a:buClr>
              <a:buFontTx/>
              <a:buChar char="•"/>
            </a:pPr>
            <a:r>
              <a:rPr lang="es-EC" sz="2000" smtClean="0">
                <a:latin typeface="Franklin Gothic Book" pitchFamily="34" charset="0"/>
              </a:rPr>
              <a:t>Falta de capacitación a los pequeños y medianos productores, para mejorar la calidad del producto. Así como el desconocimiento ante la mezcla de las variedades de cacao.</a:t>
            </a:r>
          </a:p>
          <a:p>
            <a:pPr>
              <a:lnSpc>
                <a:spcPct val="80000"/>
              </a:lnSpc>
              <a:buClr>
                <a:schemeClr val="tx1"/>
              </a:buClr>
              <a:buFontTx/>
              <a:buChar char="•"/>
            </a:pPr>
            <a:r>
              <a:rPr lang="es-EC" sz="2000" smtClean="0">
                <a:latin typeface="Franklin Gothic Book" pitchFamily="34" charset="0"/>
              </a:rPr>
              <a:t>Castigos económicos por no cumplir con los requerimientos de calidad fijados por ANECACAO y otras asociaciones nacionales.</a:t>
            </a:r>
          </a:p>
          <a:p>
            <a:pPr>
              <a:lnSpc>
                <a:spcPct val="80000"/>
              </a:lnSpc>
              <a:buClr>
                <a:schemeClr val="tx1"/>
              </a:buClr>
              <a:buFontTx/>
              <a:buChar char="•"/>
            </a:pPr>
            <a:r>
              <a:rPr lang="es-EC" sz="2000" smtClean="0">
                <a:latin typeface="Franklin Gothic Book" pitchFamily="34" charset="0"/>
              </a:rPr>
              <a:t>La "distribución del precio" no es equitativa entre los actores: productores, intermediarios y exportadores.</a:t>
            </a:r>
          </a:p>
          <a:p>
            <a:pPr>
              <a:lnSpc>
                <a:spcPct val="80000"/>
              </a:lnSpc>
              <a:buClr>
                <a:schemeClr val="tx1"/>
              </a:buClr>
              <a:buFontTx/>
              <a:buChar char="•"/>
            </a:pPr>
            <a:r>
              <a:rPr lang="es-EC" sz="2000" smtClean="0">
                <a:latin typeface="Franklin Gothic Book" pitchFamily="34" charset="0"/>
              </a:rPr>
              <a:t>Falta de desarrollo de mercados alternativos: origen, orgánico, comercio justo, otros.</a:t>
            </a:r>
          </a:p>
          <a:p>
            <a:pPr>
              <a:lnSpc>
                <a:spcPct val="80000"/>
              </a:lnSpc>
              <a:buClr>
                <a:schemeClr val="tx1"/>
              </a:buClr>
              <a:buFontTx/>
              <a:buChar char="•"/>
            </a:pPr>
            <a:r>
              <a:rPr lang="es-EC" sz="2000" smtClean="0">
                <a:latin typeface="Franklin Gothic Book" pitchFamily="34" charset="0"/>
              </a:rPr>
              <a:t>Comercialización individualizada del producto</a:t>
            </a:r>
          </a:p>
          <a:p>
            <a:pPr>
              <a:lnSpc>
                <a:spcPct val="80000"/>
              </a:lnSpc>
              <a:buClr>
                <a:schemeClr val="tx1"/>
              </a:buClr>
              <a:buFontTx/>
              <a:buChar char="•"/>
            </a:pPr>
            <a:r>
              <a:rPr lang="es-EC" sz="2000" smtClean="0">
                <a:latin typeface="Franklin Gothic Book" pitchFamily="34" charset="0"/>
              </a:rPr>
              <a:t>No hay una adecuada política de promoción del producto</a:t>
            </a:r>
          </a:p>
          <a:p>
            <a:pPr>
              <a:lnSpc>
                <a:spcPct val="80000"/>
              </a:lnSpc>
            </a:pPr>
            <a:r>
              <a:rPr lang="es-EC" sz="2000" b="1" u="sng" smtClean="0">
                <a:latin typeface="Franklin Gothic Book" pitchFamily="34" charset="0"/>
              </a:rPr>
              <a:t>AMENAZAS:</a:t>
            </a:r>
          </a:p>
          <a:p>
            <a:pPr>
              <a:lnSpc>
                <a:spcPct val="80000"/>
              </a:lnSpc>
              <a:buClr>
                <a:schemeClr val="tx1"/>
              </a:buClr>
              <a:buFontTx/>
              <a:buChar char="•"/>
            </a:pPr>
            <a:r>
              <a:rPr lang="es-EC" sz="2000" smtClean="0">
                <a:latin typeface="Franklin Gothic Book" pitchFamily="34" charset="0"/>
              </a:rPr>
              <a:t>Creación competencias local y regional.</a:t>
            </a:r>
          </a:p>
          <a:p>
            <a:pPr>
              <a:lnSpc>
                <a:spcPct val="80000"/>
              </a:lnSpc>
              <a:buClr>
                <a:schemeClr val="tx1"/>
              </a:buClr>
              <a:buFontTx/>
              <a:buChar char="•"/>
            </a:pPr>
            <a:r>
              <a:rPr lang="es-EC" sz="2000" smtClean="0">
                <a:latin typeface="Franklin Gothic Book" pitchFamily="34" charset="0"/>
              </a:rPr>
              <a:t>Competencia desleal por parte de compradores de la región.</a:t>
            </a:r>
          </a:p>
          <a:p>
            <a:pPr>
              <a:lnSpc>
                <a:spcPct val="80000"/>
              </a:lnSpc>
              <a:buClr>
                <a:schemeClr val="tx1"/>
              </a:buClr>
              <a:buFontTx/>
              <a:buChar char="•"/>
            </a:pPr>
            <a:r>
              <a:rPr lang="es-EC" sz="2000" smtClean="0">
                <a:latin typeface="Franklin Gothic Book" pitchFamily="34" charset="0"/>
              </a:rPr>
              <a:t>Fragmentación del mercado.</a:t>
            </a:r>
          </a:p>
          <a:p>
            <a:pPr>
              <a:lnSpc>
                <a:spcPct val="80000"/>
              </a:lnSpc>
              <a:buClr>
                <a:schemeClr val="tx1"/>
              </a:buClr>
              <a:buFontTx/>
              <a:buChar char="•"/>
            </a:pPr>
            <a:r>
              <a:rPr lang="es-EC" sz="2000" smtClean="0">
                <a:latin typeface="Franklin Gothic Book" pitchFamily="34" charset="0"/>
              </a:rPr>
              <a:t>Los cambios climáticos, lo cual afecta la capacidad de producción.</a:t>
            </a:r>
          </a:p>
          <a:p>
            <a:pPr>
              <a:lnSpc>
                <a:spcPct val="80000"/>
              </a:lnSpc>
              <a:buClr>
                <a:schemeClr val="tx1"/>
              </a:buClr>
              <a:buFontTx/>
              <a:buChar char="•"/>
            </a:pPr>
            <a:r>
              <a:rPr lang="es-EC" sz="2000" smtClean="0">
                <a:latin typeface="Franklin Gothic Book" pitchFamily="34" charset="0"/>
              </a:rPr>
              <a:t>Plagas y otras enfermedades que atacan a las plantaciones, perjudicando la producción y calidad del producto.</a:t>
            </a:r>
          </a:p>
          <a:p>
            <a:pPr>
              <a:lnSpc>
                <a:spcPct val="80000"/>
              </a:lnSpc>
              <a:buClr>
                <a:schemeClr val="tx1"/>
              </a:buClr>
              <a:buFontTx/>
              <a:buChar char="•"/>
            </a:pPr>
            <a:endParaRPr lang="es-EC" sz="2000" smtClean="0">
              <a:latin typeface="Franklin Gothic Book" pitchFamily="34" charset="0"/>
            </a:endParaRPr>
          </a:p>
          <a:p>
            <a:pPr>
              <a:lnSpc>
                <a:spcPct val="80000"/>
              </a:lnSpc>
              <a:buFontTx/>
              <a:buNone/>
            </a:pPr>
            <a:endParaRPr lang="es-ES" sz="2000" smtClean="0">
              <a:latin typeface="Franklin Gothic Boo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Estadístico</a:t>
            </a:r>
            <a:endParaRPr lang="es-ES" cap="none" smtClean="0">
              <a:effectLst/>
              <a:latin typeface="Franklin Gothic Medium" pitchFamily="34" charset="0"/>
            </a:endParaRPr>
          </a:p>
        </p:txBody>
      </p:sp>
      <p:sp>
        <p:nvSpPr>
          <p:cNvPr id="92163" name="Rectangle 3"/>
          <p:cNvSpPr>
            <a:spLocks noGrp="1"/>
          </p:cNvSpPr>
          <p:nvPr>
            <p:ph type="body" idx="4294967295"/>
          </p:nvPr>
        </p:nvSpPr>
        <p:spPr>
          <a:xfrm>
            <a:off x="304800" y="1554163"/>
            <a:ext cx="8686800" cy="4827587"/>
          </a:xfrm>
        </p:spPr>
        <p:txBody>
          <a:bodyPr/>
          <a:lstStyle/>
          <a:p>
            <a:pPr>
              <a:lnSpc>
                <a:spcPct val="80000"/>
              </a:lnSpc>
            </a:pPr>
            <a:r>
              <a:rPr lang="es-EC" sz="2800" smtClean="0">
                <a:latin typeface="Franklin Gothic Book" pitchFamily="34" charset="0"/>
              </a:rPr>
              <a:t>Para realizar el trabajo de campo se tomó una muestra de 55 productores de las diferentes zonas ubicadas alrededor del cantón Montalvo . Se realizó las encuestas considerado los siguientes parámetros como: </a:t>
            </a:r>
          </a:p>
          <a:p>
            <a:pPr lvl="2">
              <a:lnSpc>
                <a:spcPct val="80000"/>
              </a:lnSpc>
              <a:buClr>
                <a:schemeClr val="tx1"/>
              </a:buClr>
              <a:buFontTx/>
              <a:buChar char="•"/>
            </a:pPr>
            <a:r>
              <a:rPr lang="es-EC" sz="2000" smtClean="0">
                <a:latin typeface="Franklin Gothic Book" pitchFamily="34" charset="0"/>
              </a:rPr>
              <a:t>Sexo</a:t>
            </a:r>
          </a:p>
          <a:p>
            <a:pPr lvl="2">
              <a:lnSpc>
                <a:spcPct val="80000"/>
              </a:lnSpc>
              <a:buClr>
                <a:schemeClr val="tx1"/>
              </a:buClr>
              <a:buFontTx/>
              <a:buChar char="•"/>
            </a:pPr>
            <a:r>
              <a:rPr lang="es-EC" sz="2000" smtClean="0">
                <a:latin typeface="Franklin Gothic Book" pitchFamily="34" charset="0"/>
              </a:rPr>
              <a:t>Sector de la Plantación de los Agricultores</a:t>
            </a:r>
          </a:p>
          <a:p>
            <a:pPr lvl="2">
              <a:lnSpc>
                <a:spcPct val="80000"/>
              </a:lnSpc>
              <a:buClr>
                <a:schemeClr val="tx1"/>
              </a:buClr>
              <a:buFontTx/>
              <a:buChar char="•"/>
            </a:pPr>
            <a:r>
              <a:rPr lang="es-EC" sz="2000" smtClean="0">
                <a:latin typeface="Franklin Gothic Book" pitchFamily="34" charset="0"/>
              </a:rPr>
              <a:t>Extensión de Tierras.</a:t>
            </a:r>
          </a:p>
          <a:p>
            <a:pPr lvl="2">
              <a:lnSpc>
                <a:spcPct val="80000"/>
              </a:lnSpc>
              <a:buClr>
                <a:schemeClr val="tx1"/>
              </a:buClr>
              <a:buFontTx/>
              <a:buChar char="•"/>
            </a:pPr>
            <a:r>
              <a:rPr lang="es-EC" sz="2000" smtClean="0">
                <a:latin typeface="Franklin Gothic Book" pitchFamily="34" charset="0"/>
              </a:rPr>
              <a:t>Capacidad de Producción en número de latas.</a:t>
            </a:r>
          </a:p>
          <a:p>
            <a:pPr lvl="2">
              <a:lnSpc>
                <a:spcPct val="80000"/>
              </a:lnSpc>
              <a:buClr>
                <a:schemeClr val="tx1"/>
              </a:buClr>
              <a:buFontTx/>
              <a:buChar char="•"/>
            </a:pPr>
            <a:r>
              <a:rPr lang="es-EC" sz="2000" smtClean="0">
                <a:latin typeface="Franklin Gothic Book" pitchFamily="34" charset="0"/>
              </a:rPr>
              <a:t>Tipo de Cultivo</a:t>
            </a:r>
          </a:p>
          <a:p>
            <a:pPr lvl="2">
              <a:lnSpc>
                <a:spcPct val="80000"/>
              </a:lnSpc>
              <a:buClr>
                <a:schemeClr val="tx1"/>
              </a:buClr>
              <a:buFontTx/>
              <a:buChar char="•"/>
            </a:pPr>
            <a:r>
              <a:rPr lang="es-EC" sz="2000" smtClean="0">
                <a:latin typeface="Franklin Gothic Book" pitchFamily="34" charset="0"/>
              </a:rPr>
              <a:t>Preferencias del Agricultor</a:t>
            </a:r>
            <a:endParaRPr lang="es-ES" sz="2000" smtClean="0">
              <a:latin typeface="Franklin Gothic Book" pitchFamily="34" charset="0"/>
            </a:endParaRPr>
          </a:p>
          <a:p>
            <a:pPr>
              <a:lnSpc>
                <a:spcPct val="80000"/>
              </a:lnSpc>
            </a:pPr>
            <a:r>
              <a:rPr lang="es-ES" sz="2800" smtClean="0">
                <a:latin typeface="Franklin Gothic Book" pitchFamily="34" charset="0"/>
              </a:rPr>
              <a:t>Los resultados obtenidos fueron favorables, obteniéndose los siguientes:</a:t>
            </a:r>
            <a:br>
              <a:rPr lang="es-ES" sz="2800" smtClean="0">
                <a:latin typeface="Franklin Gothic Book" pitchFamily="34" charset="0"/>
              </a:rPr>
            </a:br>
            <a:endParaRPr lang="es-ES" sz="2800" smtClean="0">
              <a:latin typeface="Franklin Gothic Boo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8" name="Picture 4"/>
          <p:cNvPicPr>
            <a:picLocks noChangeAspect="1" noChangeArrowheads="1"/>
          </p:cNvPicPr>
          <p:nvPr/>
        </p:nvPicPr>
        <p:blipFill>
          <a:blip r:embed="rId2"/>
          <a:srcRect/>
          <a:stretch>
            <a:fillRect/>
          </a:stretch>
        </p:blipFill>
        <p:spPr bwMode="auto">
          <a:xfrm>
            <a:off x="179388" y="908050"/>
            <a:ext cx="4295775" cy="2266950"/>
          </a:xfrm>
          <a:prstGeom prst="rect">
            <a:avLst/>
          </a:prstGeom>
          <a:noFill/>
          <a:ln w="9525">
            <a:noFill/>
            <a:miter lim="800000"/>
            <a:headEnd/>
            <a:tailEnd/>
          </a:ln>
        </p:spPr>
      </p:pic>
      <p:sp>
        <p:nvSpPr>
          <p:cNvPr id="93190" name="Rectangle 6"/>
          <p:cNvSpPr>
            <a:spLocks noChangeArrowheads="1"/>
          </p:cNvSpPr>
          <p:nvPr/>
        </p:nvSpPr>
        <p:spPr bwMode="auto">
          <a:xfrm>
            <a:off x="-107950" y="3730625"/>
            <a:ext cx="4567238" cy="274638"/>
          </a:xfrm>
          <a:prstGeom prst="rect">
            <a:avLst/>
          </a:prstGeom>
          <a:noFill/>
          <a:ln w="9525">
            <a:noFill/>
            <a:miter lim="800000"/>
            <a:headEnd/>
            <a:tailEnd/>
          </a:ln>
          <a:effectLst/>
        </p:spPr>
        <p:txBody>
          <a:bodyPr wrap="none" anchor="ctr">
            <a:spAutoFit/>
          </a:bodyPr>
          <a:lstStyle/>
          <a:p>
            <a:pPr indent="180975" eaLnBrk="0" hangingPunct="0"/>
            <a:r>
              <a:rPr lang="es-EC" sz="1200" b="1">
                <a:ea typeface="Times New Roman" pitchFamily="18" charset="0"/>
                <a:cs typeface="Arial" pitchFamily="34" charset="0"/>
              </a:rPr>
              <a:t>1.- En qué sector se encuentra ubicada sus plantaciones?</a:t>
            </a:r>
            <a:endParaRPr lang="es-ES">
              <a:ea typeface="Times New Roman" pitchFamily="18" charset="0"/>
              <a:cs typeface="Arial" pitchFamily="34" charset="0"/>
            </a:endParaRPr>
          </a:p>
        </p:txBody>
      </p:sp>
      <p:pic>
        <p:nvPicPr>
          <p:cNvPr id="93189" name="Picture 5"/>
          <p:cNvPicPr>
            <a:picLocks noChangeAspect="1" noChangeArrowheads="1"/>
          </p:cNvPicPr>
          <p:nvPr/>
        </p:nvPicPr>
        <p:blipFill>
          <a:blip r:embed="rId3"/>
          <a:srcRect/>
          <a:stretch>
            <a:fillRect/>
          </a:stretch>
        </p:blipFill>
        <p:spPr bwMode="auto">
          <a:xfrm>
            <a:off x="34925" y="4149725"/>
            <a:ext cx="4537075" cy="2335213"/>
          </a:xfrm>
          <a:prstGeom prst="rect">
            <a:avLst/>
          </a:prstGeom>
          <a:noFill/>
        </p:spPr>
      </p:pic>
      <p:sp>
        <p:nvSpPr>
          <p:cNvPr id="93193" name="Rectangle 9"/>
          <p:cNvSpPr>
            <a:spLocks noChangeArrowheads="1"/>
          </p:cNvSpPr>
          <p:nvPr/>
        </p:nvSpPr>
        <p:spPr bwMode="auto">
          <a:xfrm>
            <a:off x="4572000" y="633413"/>
            <a:ext cx="4600575" cy="274637"/>
          </a:xfrm>
          <a:prstGeom prst="rect">
            <a:avLst/>
          </a:prstGeom>
          <a:noFill/>
          <a:ln w="9525">
            <a:noFill/>
            <a:miter lim="800000"/>
            <a:headEnd/>
            <a:tailEnd/>
          </a:ln>
          <a:effectLst/>
        </p:spPr>
        <p:txBody>
          <a:bodyPr wrap="none" anchor="ctr">
            <a:spAutoFit/>
          </a:bodyPr>
          <a:lstStyle/>
          <a:p>
            <a:pPr indent="180975" algn="ctr" eaLnBrk="0" hangingPunct="0"/>
            <a:r>
              <a:rPr lang="es-EC" sz="1200" b="1">
                <a:ea typeface="Times New Roman" pitchFamily="18" charset="0"/>
                <a:cs typeface="Arial" pitchFamily="34" charset="0"/>
              </a:rPr>
              <a:t>2.- Indiqué Ud. el nivel de extensión de cultivo que posee?</a:t>
            </a:r>
            <a:endParaRPr lang="es-EC">
              <a:ea typeface="Times New Roman" pitchFamily="18" charset="0"/>
              <a:cs typeface="Arial" pitchFamily="34" charset="0"/>
            </a:endParaRPr>
          </a:p>
        </p:txBody>
      </p:sp>
      <p:pic>
        <p:nvPicPr>
          <p:cNvPr id="93192" name="Picture 8"/>
          <p:cNvPicPr>
            <a:picLocks noChangeAspect="1" noChangeArrowheads="1"/>
          </p:cNvPicPr>
          <p:nvPr/>
        </p:nvPicPr>
        <p:blipFill>
          <a:blip r:embed="rId4"/>
          <a:srcRect/>
          <a:stretch>
            <a:fillRect/>
          </a:stretch>
        </p:blipFill>
        <p:spPr bwMode="auto">
          <a:xfrm>
            <a:off x="4649788" y="893763"/>
            <a:ext cx="4314825" cy="2390775"/>
          </a:xfrm>
          <a:prstGeom prst="rect">
            <a:avLst/>
          </a:prstGeom>
          <a:noFill/>
        </p:spPr>
      </p:pic>
      <p:sp>
        <p:nvSpPr>
          <p:cNvPr id="93195" name="Rectangle 11"/>
          <p:cNvSpPr>
            <a:spLocks noChangeArrowheads="1"/>
          </p:cNvSpPr>
          <p:nvPr/>
        </p:nvSpPr>
        <p:spPr bwMode="auto">
          <a:xfrm>
            <a:off x="4643438" y="3730625"/>
            <a:ext cx="2927350" cy="274638"/>
          </a:xfrm>
          <a:prstGeom prst="rect">
            <a:avLst/>
          </a:prstGeom>
          <a:noFill/>
          <a:ln w="9525">
            <a:noFill/>
            <a:miter lim="800000"/>
            <a:headEnd/>
            <a:tailEnd/>
          </a:ln>
          <a:effectLst/>
        </p:spPr>
        <p:txBody>
          <a:bodyPr wrap="none" anchor="ctr">
            <a:spAutoFit/>
          </a:bodyPr>
          <a:lstStyle/>
          <a:p>
            <a:pPr indent="180975" algn="ctr" eaLnBrk="0" hangingPunct="0"/>
            <a:r>
              <a:rPr lang="es-EC" sz="1200" b="1">
                <a:ea typeface="Times New Roman" pitchFamily="18" charset="0"/>
                <a:cs typeface="Arial" pitchFamily="34" charset="0"/>
              </a:rPr>
              <a:t>3.- Qué tipo de cacao Ud. produce?</a:t>
            </a:r>
            <a:endParaRPr lang="es-EC">
              <a:ea typeface="Times New Roman" pitchFamily="18" charset="0"/>
              <a:cs typeface="Arial" pitchFamily="34" charset="0"/>
            </a:endParaRPr>
          </a:p>
        </p:txBody>
      </p:sp>
      <p:pic>
        <p:nvPicPr>
          <p:cNvPr id="93194" name="Picture 10"/>
          <p:cNvPicPr>
            <a:picLocks noChangeAspect="1" noChangeArrowheads="1"/>
          </p:cNvPicPr>
          <p:nvPr/>
        </p:nvPicPr>
        <p:blipFill>
          <a:blip r:embed="rId5"/>
          <a:srcRect/>
          <a:stretch>
            <a:fillRect/>
          </a:stretch>
        </p:blipFill>
        <p:spPr bwMode="auto">
          <a:xfrm>
            <a:off x="4721225" y="4149725"/>
            <a:ext cx="4314825" cy="23907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3" name="Rectangle 5"/>
          <p:cNvSpPr>
            <a:spLocks noChangeArrowheads="1"/>
          </p:cNvSpPr>
          <p:nvPr/>
        </p:nvSpPr>
        <p:spPr bwMode="auto">
          <a:xfrm>
            <a:off x="192088" y="333375"/>
            <a:ext cx="4308475" cy="457200"/>
          </a:xfrm>
          <a:prstGeom prst="rect">
            <a:avLst/>
          </a:prstGeom>
          <a:noFill/>
          <a:ln w="9525">
            <a:noFill/>
            <a:miter lim="800000"/>
            <a:headEnd/>
            <a:tailEnd/>
          </a:ln>
          <a:effectLst/>
        </p:spPr>
        <p:txBody>
          <a:bodyPr wrap="none" anchor="ctr">
            <a:spAutoFit/>
          </a:bodyPr>
          <a:lstStyle/>
          <a:p>
            <a:pPr indent="180975" eaLnBrk="0" hangingPunct="0"/>
            <a:r>
              <a:rPr lang="es-EC" sz="1200" b="1">
                <a:ea typeface="Times New Roman" pitchFamily="18" charset="0"/>
                <a:cs typeface="Arial" pitchFamily="34" charset="0"/>
              </a:rPr>
              <a:t>4.- Esta de acuerdo Ud. en vender su producción a un </a:t>
            </a:r>
          </a:p>
          <a:p>
            <a:pPr indent="180975" eaLnBrk="0" hangingPunct="0"/>
            <a:r>
              <a:rPr lang="es-EC" sz="1200" b="1">
                <a:ea typeface="Times New Roman" pitchFamily="18" charset="0"/>
                <a:cs typeface="Arial" pitchFamily="34" charset="0"/>
              </a:rPr>
              <a:t>Centro de Acopio?</a:t>
            </a:r>
            <a:endParaRPr lang="es-ES">
              <a:ea typeface="Times New Roman" pitchFamily="18" charset="0"/>
              <a:cs typeface="Arial" pitchFamily="34" charset="0"/>
            </a:endParaRPr>
          </a:p>
        </p:txBody>
      </p:sp>
      <p:pic>
        <p:nvPicPr>
          <p:cNvPr id="94212" name="Picture 4"/>
          <p:cNvPicPr>
            <a:picLocks noChangeAspect="1" noChangeArrowheads="1"/>
          </p:cNvPicPr>
          <p:nvPr/>
        </p:nvPicPr>
        <p:blipFill>
          <a:blip r:embed="rId2"/>
          <a:srcRect/>
          <a:stretch>
            <a:fillRect/>
          </a:stretch>
        </p:blipFill>
        <p:spPr bwMode="auto">
          <a:xfrm>
            <a:off x="250825" y="893763"/>
            <a:ext cx="4352925" cy="2390775"/>
          </a:xfrm>
          <a:prstGeom prst="rect">
            <a:avLst/>
          </a:prstGeom>
          <a:noFill/>
        </p:spPr>
      </p:pic>
      <p:sp>
        <p:nvSpPr>
          <p:cNvPr id="94215" name="Rectangle 7"/>
          <p:cNvSpPr>
            <a:spLocks noChangeArrowheads="1"/>
          </p:cNvSpPr>
          <p:nvPr/>
        </p:nvSpPr>
        <p:spPr bwMode="auto">
          <a:xfrm>
            <a:off x="179388" y="3573463"/>
            <a:ext cx="4800600" cy="639762"/>
          </a:xfrm>
          <a:prstGeom prst="rect">
            <a:avLst/>
          </a:prstGeom>
          <a:noFill/>
          <a:ln w="9525">
            <a:noFill/>
            <a:miter lim="800000"/>
            <a:headEnd/>
            <a:tailEnd/>
          </a:ln>
          <a:effectLst/>
        </p:spPr>
        <p:txBody>
          <a:bodyPr wrap="none" anchor="ctr">
            <a:spAutoFit/>
          </a:bodyPr>
          <a:lstStyle/>
          <a:p>
            <a:pPr indent="180975" eaLnBrk="0" hangingPunct="0"/>
            <a:r>
              <a:rPr lang="es-EC" sz="1200" b="1">
                <a:ea typeface="Times New Roman" pitchFamily="18" charset="0"/>
                <a:cs typeface="Arial" pitchFamily="34" charset="0"/>
              </a:rPr>
              <a:t>5.- Por qué razón decidiría vender su producción a un Centro</a:t>
            </a:r>
          </a:p>
          <a:p>
            <a:pPr indent="180975" eaLnBrk="0" hangingPunct="0"/>
            <a:r>
              <a:rPr lang="es-EC" sz="1200" b="1">
                <a:ea typeface="Times New Roman" pitchFamily="18" charset="0"/>
                <a:cs typeface="Arial" pitchFamily="34" charset="0"/>
              </a:rPr>
              <a:t>de Acopio y  no a Intermediarios?.  Elija Ud. Una de las </a:t>
            </a:r>
          </a:p>
          <a:p>
            <a:pPr indent="180975" eaLnBrk="0" hangingPunct="0"/>
            <a:r>
              <a:rPr lang="es-EC" sz="1200" b="1">
                <a:ea typeface="Times New Roman" pitchFamily="18" charset="0"/>
                <a:cs typeface="Arial" pitchFamily="34" charset="0"/>
              </a:rPr>
              <a:t>siguientes opciones:</a:t>
            </a:r>
            <a:endParaRPr lang="es-EC">
              <a:ea typeface="Times New Roman" pitchFamily="18" charset="0"/>
              <a:cs typeface="Arial" pitchFamily="34" charset="0"/>
            </a:endParaRPr>
          </a:p>
        </p:txBody>
      </p:sp>
      <p:pic>
        <p:nvPicPr>
          <p:cNvPr id="94214" name="Picture 6"/>
          <p:cNvPicPr>
            <a:picLocks noChangeAspect="1" noChangeArrowheads="1"/>
          </p:cNvPicPr>
          <p:nvPr/>
        </p:nvPicPr>
        <p:blipFill>
          <a:blip r:embed="rId3"/>
          <a:srcRect/>
          <a:stretch>
            <a:fillRect/>
          </a:stretch>
        </p:blipFill>
        <p:spPr bwMode="auto">
          <a:xfrm>
            <a:off x="250825" y="4292600"/>
            <a:ext cx="4362450" cy="2390775"/>
          </a:xfrm>
          <a:prstGeom prst="rect">
            <a:avLst/>
          </a:prstGeom>
          <a:noFill/>
        </p:spPr>
      </p:pic>
      <p:sp>
        <p:nvSpPr>
          <p:cNvPr id="94217" name="Rectangle 9"/>
          <p:cNvSpPr>
            <a:spLocks noChangeArrowheads="1"/>
          </p:cNvSpPr>
          <p:nvPr/>
        </p:nvSpPr>
        <p:spPr bwMode="auto">
          <a:xfrm>
            <a:off x="4716463" y="307975"/>
            <a:ext cx="4487862" cy="457200"/>
          </a:xfrm>
          <a:prstGeom prst="rect">
            <a:avLst/>
          </a:prstGeom>
          <a:noFill/>
          <a:ln w="9525">
            <a:noFill/>
            <a:miter lim="800000"/>
            <a:headEnd/>
            <a:tailEnd/>
          </a:ln>
          <a:effectLst/>
        </p:spPr>
        <p:txBody>
          <a:bodyPr wrap="none" anchor="ctr">
            <a:spAutoFit/>
          </a:bodyPr>
          <a:lstStyle/>
          <a:p>
            <a:pPr indent="180975" eaLnBrk="0" hangingPunct="0"/>
            <a:r>
              <a:rPr lang="es-EC" sz="1200" b="1">
                <a:ea typeface="Times New Roman" pitchFamily="18" charset="0"/>
                <a:cs typeface="Arial" pitchFamily="34" charset="0"/>
              </a:rPr>
              <a:t>6.- Estaría dispuesto Ud. A seleccionar su producto, a </a:t>
            </a:r>
          </a:p>
          <a:p>
            <a:pPr indent="180975" eaLnBrk="0" hangingPunct="0"/>
            <a:r>
              <a:rPr lang="es-EC" sz="1200" b="1">
                <a:ea typeface="Times New Roman" pitchFamily="18" charset="0"/>
                <a:cs typeface="Arial" pitchFamily="34" charset="0"/>
              </a:rPr>
              <a:t>cambio de un incentivo económico en el precio por lata?</a:t>
            </a:r>
            <a:endParaRPr lang="es-ES">
              <a:ea typeface="Times New Roman" pitchFamily="18" charset="0"/>
              <a:cs typeface="Arial" pitchFamily="34" charset="0"/>
            </a:endParaRPr>
          </a:p>
        </p:txBody>
      </p:sp>
      <p:pic>
        <p:nvPicPr>
          <p:cNvPr id="94216" name="Picture 8"/>
          <p:cNvPicPr>
            <a:picLocks noChangeAspect="1" noChangeArrowheads="1"/>
          </p:cNvPicPr>
          <p:nvPr/>
        </p:nvPicPr>
        <p:blipFill>
          <a:blip r:embed="rId4"/>
          <a:srcRect/>
          <a:stretch>
            <a:fillRect/>
          </a:stretch>
        </p:blipFill>
        <p:spPr bwMode="auto">
          <a:xfrm>
            <a:off x="4797425" y="908050"/>
            <a:ext cx="4238625" cy="2390775"/>
          </a:xfrm>
          <a:prstGeom prst="rect">
            <a:avLst/>
          </a:prstGeom>
          <a:noFill/>
        </p:spPr>
      </p:pic>
      <p:sp>
        <p:nvSpPr>
          <p:cNvPr id="94219" name="Rectangle 11"/>
          <p:cNvSpPr>
            <a:spLocks noChangeArrowheads="1"/>
          </p:cNvSpPr>
          <p:nvPr/>
        </p:nvSpPr>
        <p:spPr bwMode="auto">
          <a:xfrm>
            <a:off x="4808538" y="3502025"/>
            <a:ext cx="4084637" cy="639763"/>
          </a:xfrm>
          <a:prstGeom prst="rect">
            <a:avLst/>
          </a:prstGeom>
          <a:noFill/>
          <a:ln w="9525">
            <a:noFill/>
            <a:miter lim="800000"/>
            <a:headEnd/>
            <a:tailEnd/>
          </a:ln>
          <a:effectLst/>
        </p:spPr>
        <p:txBody>
          <a:bodyPr wrap="none" anchor="ctr">
            <a:spAutoFit/>
          </a:bodyPr>
          <a:lstStyle/>
          <a:p>
            <a:pPr indent="180975" eaLnBrk="0" hangingPunct="0"/>
            <a:r>
              <a:rPr lang="es-EC" sz="1200" b="1">
                <a:ea typeface="Times New Roman" pitchFamily="18" charset="0"/>
                <a:cs typeface="Arial" pitchFamily="34" charset="0"/>
              </a:rPr>
              <a:t>7.- Estaría dispuesto a realizar Ud. Como productor</a:t>
            </a:r>
          </a:p>
          <a:p>
            <a:pPr indent="180975" eaLnBrk="0" hangingPunct="0"/>
            <a:r>
              <a:rPr lang="es-EC" sz="1200" b="1">
                <a:ea typeface="Times New Roman" pitchFamily="18" charset="0"/>
                <a:cs typeface="Arial" pitchFamily="34" charset="0"/>
              </a:rPr>
              <a:t>un compromiso de venta con el Centro de Acopio, </a:t>
            </a:r>
          </a:p>
          <a:p>
            <a:pPr indent="180975" eaLnBrk="0" hangingPunct="0"/>
            <a:r>
              <a:rPr lang="es-EC" sz="1200" b="1">
                <a:ea typeface="Times New Roman" pitchFamily="18" charset="0"/>
                <a:cs typeface="Arial" pitchFamily="34" charset="0"/>
              </a:rPr>
              <a:t>manteniendo una negociación segura semanal?</a:t>
            </a:r>
            <a:endParaRPr lang="es-EC">
              <a:ea typeface="Times New Roman" pitchFamily="18" charset="0"/>
              <a:cs typeface="Arial" pitchFamily="34" charset="0"/>
            </a:endParaRPr>
          </a:p>
        </p:txBody>
      </p:sp>
      <p:pic>
        <p:nvPicPr>
          <p:cNvPr id="94218" name="Picture 10"/>
          <p:cNvPicPr>
            <a:picLocks noChangeAspect="1" noChangeArrowheads="1"/>
          </p:cNvPicPr>
          <p:nvPr/>
        </p:nvPicPr>
        <p:blipFill>
          <a:blip r:embed="rId5"/>
          <a:srcRect/>
          <a:stretch>
            <a:fillRect/>
          </a:stretch>
        </p:blipFill>
        <p:spPr bwMode="auto">
          <a:xfrm>
            <a:off x="4787900" y="4292600"/>
            <a:ext cx="4229100" cy="23907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idx="4294967295"/>
          </p:nvPr>
        </p:nvSpPr>
        <p:spPr bwMode="auto">
          <a:xfrm>
            <a:off x="206375" y="44450"/>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Técnico</a:t>
            </a:r>
            <a:endParaRPr lang="es-ES" cap="none" smtClean="0">
              <a:effectLst/>
              <a:latin typeface="Franklin Gothic Medium" pitchFamily="34" charset="0"/>
            </a:endParaRPr>
          </a:p>
        </p:txBody>
      </p:sp>
      <p:sp>
        <p:nvSpPr>
          <p:cNvPr id="95235" name="Rectangle 3"/>
          <p:cNvSpPr>
            <a:spLocks noGrp="1"/>
          </p:cNvSpPr>
          <p:nvPr>
            <p:ph type="body" idx="4294967295"/>
          </p:nvPr>
        </p:nvSpPr>
        <p:spPr>
          <a:xfrm>
            <a:off x="395288" y="3429000"/>
            <a:ext cx="8596312" cy="3429000"/>
          </a:xfrm>
        </p:spPr>
        <p:txBody>
          <a:bodyPr/>
          <a:lstStyle/>
          <a:p>
            <a:pPr marL="990600" lvl="1" indent="-533400">
              <a:lnSpc>
                <a:spcPct val="80000"/>
              </a:lnSpc>
              <a:buFont typeface="Wingdings 2" pitchFamily="18" charset="2"/>
              <a:buNone/>
            </a:pPr>
            <a:r>
              <a:rPr lang="es-ES" sz="2000" b="1" u="sng" smtClean="0">
                <a:latin typeface="Franklin Gothic Book" pitchFamily="34" charset="0"/>
              </a:rPr>
              <a:t>ZONAS DE COMPRA:</a:t>
            </a:r>
            <a:endParaRPr lang="es-ES" sz="2000" smtClean="0">
              <a:latin typeface="Franklin Gothic Book" pitchFamily="34" charset="0"/>
            </a:endParaRPr>
          </a:p>
          <a:p>
            <a:pPr marL="990600" lvl="1" indent="-533400">
              <a:lnSpc>
                <a:spcPct val="80000"/>
              </a:lnSpc>
            </a:pPr>
            <a:r>
              <a:rPr lang="es-ES" sz="2000" smtClean="0">
                <a:latin typeface="Franklin Gothic Book" pitchFamily="34" charset="0"/>
              </a:rPr>
              <a:t>Para llevar a cabo la adquisición del producto, hemos tomado en cuenta los resultados del estudio de mercado realizado mediante encuestas, por esta razón la compra se realizará mediante recorrido por los sectores de: </a:t>
            </a:r>
            <a:r>
              <a:rPr lang="es-EC" sz="2000" smtClean="0">
                <a:latin typeface="Franklin Gothic Book" pitchFamily="34" charset="0"/>
              </a:rPr>
              <a:t>Miraflores, Nena Chica, Nena Grande, La Esmeralda, San Antonio, La Vitalia, La vía a Caluma, y Las Mercedes. </a:t>
            </a:r>
          </a:p>
          <a:p>
            <a:pPr marL="990600" lvl="1" indent="-533400">
              <a:lnSpc>
                <a:spcPct val="80000"/>
              </a:lnSpc>
            </a:pPr>
            <a:r>
              <a:rPr lang="es-EC" sz="2000" smtClean="0">
                <a:latin typeface="Franklin Gothic Book" pitchFamily="34" charset="0"/>
              </a:rPr>
              <a:t>La compra se realizará semanalmente los días jueves, viernes y sábado, el recorrido esta zonificado estratégicamente y distribuidos de la siguiente manera:</a:t>
            </a:r>
            <a:endParaRPr lang="es-EC" sz="2000" b="1" smtClean="0">
              <a:latin typeface="Franklin Gothic Book" pitchFamily="34" charset="0"/>
            </a:endParaRPr>
          </a:p>
          <a:p>
            <a:pPr marL="1752600" lvl="3" indent="-381000">
              <a:lnSpc>
                <a:spcPct val="80000"/>
              </a:lnSpc>
              <a:buFont typeface="Wingdings 2" pitchFamily="18" charset="2"/>
              <a:buAutoNum type="arabicPeriod"/>
            </a:pPr>
            <a:r>
              <a:rPr lang="es-EC" sz="1600" b="1" smtClean="0">
                <a:latin typeface="Franklin Gothic Book" pitchFamily="34" charset="0"/>
              </a:rPr>
              <a:t>Jueves:</a:t>
            </a:r>
            <a:r>
              <a:rPr lang="es-EC" sz="1600" smtClean="0">
                <a:latin typeface="Franklin Gothic Book" pitchFamily="34" charset="0"/>
              </a:rPr>
              <a:t> Las Mercedes, San Antonio.</a:t>
            </a:r>
            <a:endParaRPr lang="es-EC" sz="1600" b="1" smtClean="0">
              <a:latin typeface="Franklin Gothic Book" pitchFamily="34" charset="0"/>
            </a:endParaRPr>
          </a:p>
          <a:p>
            <a:pPr marL="1752600" lvl="3" indent="-381000">
              <a:lnSpc>
                <a:spcPct val="80000"/>
              </a:lnSpc>
              <a:buFont typeface="Wingdings 2" pitchFamily="18" charset="2"/>
              <a:buAutoNum type="arabicPeriod"/>
            </a:pPr>
            <a:r>
              <a:rPr lang="es-EC" sz="1600" b="1" smtClean="0">
                <a:latin typeface="Franklin Gothic Book" pitchFamily="34" charset="0"/>
              </a:rPr>
              <a:t>Viernes:</a:t>
            </a:r>
            <a:r>
              <a:rPr lang="es-EC" sz="1600" smtClean="0">
                <a:latin typeface="Franklin Gothic Book" pitchFamily="34" charset="0"/>
              </a:rPr>
              <a:t> La Esmeralda, La vía a Caluma, Nena Chica, Nena Grande.</a:t>
            </a:r>
            <a:endParaRPr lang="es-EC" sz="1600" b="1" smtClean="0">
              <a:latin typeface="Franklin Gothic Book" pitchFamily="34" charset="0"/>
            </a:endParaRPr>
          </a:p>
          <a:p>
            <a:pPr marL="1752600" lvl="3" indent="-381000">
              <a:lnSpc>
                <a:spcPct val="80000"/>
              </a:lnSpc>
              <a:buFont typeface="Wingdings 2" pitchFamily="18" charset="2"/>
              <a:buAutoNum type="arabicPeriod"/>
            </a:pPr>
            <a:r>
              <a:rPr lang="es-EC" sz="1600" b="1" smtClean="0">
                <a:latin typeface="Franklin Gothic Book" pitchFamily="34" charset="0"/>
              </a:rPr>
              <a:t>Sábado</a:t>
            </a:r>
            <a:r>
              <a:rPr lang="es-EC" sz="1600" smtClean="0">
                <a:latin typeface="Franklin Gothic Book" pitchFamily="34" charset="0"/>
              </a:rPr>
              <a:t>: La Vitalia</a:t>
            </a:r>
            <a:endParaRPr lang="es-ES" sz="1600" smtClean="0">
              <a:latin typeface="Franklin Gothic Book" pitchFamily="34" charset="0"/>
            </a:endParaRPr>
          </a:p>
        </p:txBody>
      </p:sp>
      <p:sp>
        <p:nvSpPr>
          <p:cNvPr id="95236" name="Rectangle 4"/>
          <p:cNvSpPr>
            <a:spLocks noChangeArrowheads="1"/>
          </p:cNvSpPr>
          <p:nvPr/>
        </p:nvSpPr>
        <p:spPr bwMode="auto">
          <a:xfrm>
            <a:off x="2290763" y="981075"/>
            <a:ext cx="4297362" cy="457200"/>
          </a:xfrm>
          <a:prstGeom prst="rect">
            <a:avLst/>
          </a:prstGeom>
          <a:noFill/>
          <a:ln w="9525">
            <a:noFill/>
            <a:miter lim="800000"/>
            <a:headEnd/>
            <a:tailEnd/>
          </a:ln>
          <a:effectLst/>
        </p:spPr>
        <p:txBody>
          <a:bodyPr wrap="none" anchor="ctr">
            <a:spAutoFit/>
          </a:bodyPr>
          <a:lstStyle/>
          <a:p>
            <a:pPr lvl="1" algn="ctr">
              <a:tabLst>
                <a:tab pos="228600" algn="l"/>
              </a:tabLst>
            </a:pPr>
            <a:r>
              <a:rPr lang="es-ES" b="1"/>
              <a:t>METODO DE NEGOCIACIÓN</a:t>
            </a:r>
            <a:endParaRPr lang="es-EC" i="1"/>
          </a:p>
        </p:txBody>
      </p:sp>
      <p:pic>
        <p:nvPicPr>
          <p:cNvPr id="95237" name="Picture 5"/>
          <p:cNvPicPr>
            <a:picLocks noChangeAspect="1" noChangeArrowheads="1"/>
          </p:cNvPicPr>
          <p:nvPr/>
        </p:nvPicPr>
        <p:blipFill>
          <a:blip r:embed="rId2"/>
          <a:srcRect/>
          <a:stretch>
            <a:fillRect/>
          </a:stretch>
        </p:blipFill>
        <p:spPr bwMode="auto">
          <a:xfrm>
            <a:off x="1763713" y="1628775"/>
            <a:ext cx="5486400" cy="1714500"/>
          </a:xfrm>
          <a:prstGeom prst="rect">
            <a:avLst/>
          </a:prstGeom>
          <a:noFill/>
          <a:ln w="50800" cmpd="dbl">
            <a:solidFill>
              <a:srgbClr val="9933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INTRODUCCIÓN 	</a:t>
            </a:r>
            <a:endParaRPr lang="es-ES" cap="none" smtClean="0">
              <a:effectLst/>
              <a:latin typeface="Franklin Gothic Medium" pitchFamily="34" charset="0"/>
            </a:endParaRPr>
          </a:p>
        </p:txBody>
      </p:sp>
      <p:sp>
        <p:nvSpPr>
          <p:cNvPr id="79875" name="Rectangle 3"/>
          <p:cNvSpPr>
            <a:spLocks noGrp="1"/>
          </p:cNvSpPr>
          <p:nvPr>
            <p:ph type="body" idx="4294967295"/>
          </p:nvPr>
        </p:nvSpPr>
        <p:spPr>
          <a:xfrm>
            <a:off x="250825" y="1341438"/>
            <a:ext cx="8740775" cy="5327650"/>
          </a:xfrm>
        </p:spPr>
        <p:txBody>
          <a:bodyPr/>
          <a:lstStyle/>
          <a:p>
            <a:pPr>
              <a:lnSpc>
                <a:spcPct val="80000"/>
              </a:lnSpc>
            </a:pPr>
            <a:r>
              <a:rPr lang="es-EC" sz="2800" smtClean="0">
                <a:latin typeface="Franklin Gothic Book" pitchFamily="34" charset="0"/>
              </a:rPr>
              <a:t>La actividad agrícola dedicada al cultivo de cacao tiene una historia relevante en la economía nacional; este producto conocido como una de las bases de la economía familiar campesina de la costa y las estribaciones de la Cordillera de los Andes y la amazonía . </a:t>
            </a:r>
          </a:p>
          <a:p>
            <a:pPr>
              <a:lnSpc>
                <a:spcPct val="80000"/>
              </a:lnSpc>
            </a:pPr>
            <a:r>
              <a:rPr lang="es-EC" sz="2800" smtClean="0">
                <a:latin typeface="Franklin Gothic Book" pitchFamily="34" charset="0"/>
              </a:rPr>
              <a:t>Es el producto que genera el mayor ingreso, pues un 60% del ingreso de las familias campesinas proviene de la comercialización de este producto.</a:t>
            </a:r>
          </a:p>
          <a:p>
            <a:pPr>
              <a:lnSpc>
                <a:spcPct val="80000"/>
              </a:lnSpc>
            </a:pPr>
            <a:r>
              <a:rPr lang="es-EC" sz="2800" smtClean="0">
                <a:latin typeface="Franklin Gothic Book" pitchFamily="34" charset="0"/>
              </a:rPr>
              <a:t> Actualmente, la cadena agroalimentaria del cacao es la tercera más relevante después del banano y las flores. </a:t>
            </a:r>
          </a:p>
          <a:p>
            <a:pPr>
              <a:lnSpc>
                <a:spcPct val="80000"/>
              </a:lnSpc>
            </a:pPr>
            <a:r>
              <a:rPr lang="en-US" sz="2800" smtClean="0">
                <a:latin typeface="Franklin Gothic Book" pitchFamily="34" charset="0"/>
              </a:rPr>
              <a:t>Entre 1880 y 1890 Ecuador se consolidó como el primer productor mundial de cacao.</a:t>
            </a:r>
            <a:endParaRPr lang="es-ES" sz="2800" smtClean="0">
              <a:latin typeface="Franklin Gothic Boo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p:cNvSpPr>
          <p:nvPr>
            <p:ph type="body" idx="4294967295"/>
          </p:nvPr>
        </p:nvSpPr>
        <p:spPr>
          <a:xfrm>
            <a:off x="250825" y="55563"/>
            <a:ext cx="8686800" cy="4525962"/>
          </a:xfrm>
        </p:spPr>
        <p:txBody>
          <a:bodyPr/>
          <a:lstStyle/>
          <a:p>
            <a:pPr>
              <a:lnSpc>
                <a:spcPct val="90000"/>
              </a:lnSpc>
              <a:buFont typeface="Wingdings 2" pitchFamily="18" charset="2"/>
              <a:buNone/>
            </a:pPr>
            <a:r>
              <a:rPr lang="es-ES" sz="2400" b="1" u="sng" smtClean="0">
                <a:latin typeface="Franklin Gothic Book" pitchFamily="34" charset="0"/>
              </a:rPr>
              <a:t>PRECIO:</a:t>
            </a:r>
            <a:endParaRPr lang="es-ES" sz="2400" smtClean="0">
              <a:latin typeface="Franklin Gothic Book" pitchFamily="34" charset="0"/>
            </a:endParaRPr>
          </a:p>
          <a:p>
            <a:pPr>
              <a:lnSpc>
                <a:spcPct val="90000"/>
              </a:lnSpc>
            </a:pPr>
            <a:r>
              <a:rPr lang="es-ES" sz="2400" smtClean="0">
                <a:latin typeface="Franklin Gothic Book" pitchFamily="34" charset="0"/>
              </a:rPr>
              <a:t>En cuanto al precio de compra, este varia diariamente y se toma el precio (ASE) publicado por ANECACAO en los diarios de mayor circulación del país. El precio de compra es por lata de cacao mojado ó en baba se lo calcula dividiendo el Precio ASE</a:t>
            </a:r>
            <a:r>
              <a:rPr lang="es-EC" sz="2400" smtClean="0">
                <a:latin typeface="Franklin Gothic Book" pitchFamily="34" charset="0"/>
                <a:hlinkClick r:id="" action="ppaction://noaction"/>
              </a:rPr>
              <a:t>[1]</a:t>
            </a:r>
            <a:r>
              <a:rPr lang="es-ES" sz="2400" smtClean="0">
                <a:latin typeface="Franklin Gothic Book" pitchFamily="34" charset="0"/>
              </a:rPr>
              <a:t> para el número de latas, las cuales pesan 45 libras cada una. El pago es en efectivo.</a:t>
            </a:r>
            <a:endParaRPr lang="es-ES" sz="2400" i="1" smtClean="0">
              <a:latin typeface="Franklin Gothic Book" pitchFamily="34" charset="0"/>
            </a:endParaRPr>
          </a:p>
          <a:p>
            <a:pPr>
              <a:lnSpc>
                <a:spcPct val="90000"/>
              </a:lnSpc>
              <a:buFont typeface="Wingdings 2" pitchFamily="18" charset="2"/>
              <a:buNone/>
            </a:pPr>
            <a:r>
              <a:rPr lang="es-ES" sz="2400" i="1" smtClean="0">
                <a:latin typeface="Franklin Gothic Book" pitchFamily="34" charset="0"/>
              </a:rPr>
              <a:t>		Por Ejemplo: </a:t>
            </a:r>
          </a:p>
          <a:p>
            <a:pPr>
              <a:lnSpc>
                <a:spcPct val="90000"/>
              </a:lnSpc>
              <a:buFont typeface="Wingdings 2" pitchFamily="18" charset="2"/>
              <a:buNone/>
            </a:pPr>
            <a:endParaRPr lang="en-US" sz="2400" smtClean="0">
              <a:latin typeface="Franklin Gothic Book" pitchFamily="34" charset="0"/>
            </a:endParaRPr>
          </a:p>
          <a:p>
            <a:pPr>
              <a:lnSpc>
                <a:spcPct val="90000"/>
              </a:lnSpc>
              <a:buFont typeface="Wingdings 2" pitchFamily="18" charset="2"/>
              <a:buNone/>
            </a:pPr>
            <a:r>
              <a:rPr lang="en-US" sz="1800" smtClean="0">
                <a:latin typeface="Franklin Gothic Book" pitchFamily="34" charset="0"/>
                <a:hlinkClick r:id="" action="ppaction://noaction"/>
              </a:rPr>
              <a:t>[1]</a:t>
            </a:r>
            <a:r>
              <a:rPr lang="en-US" sz="1800" smtClean="0">
                <a:latin typeface="Franklin Gothic Book" pitchFamily="34" charset="0"/>
              </a:rPr>
              <a:t> </a:t>
            </a:r>
            <a:r>
              <a:rPr lang="es-ES" sz="1800" smtClean="0">
                <a:latin typeface="Franklin Gothic Book" pitchFamily="34" charset="0"/>
              </a:rPr>
              <a:t>Precio ASE: significa Cacao Arriba Superior Época, para el ejemplo se tomó el precio referencial publicado en el diario “El Universo”, del día Miércoles 29 de Julio del 2009.</a:t>
            </a:r>
          </a:p>
        </p:txBody>
      </p:sp>
      <p:sp>
        <p:nvSpPr>
          <p:cNvPr id="98309" name="Rectangle 5"/>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8308" name="Object 4"/>
          <p:cNvGraphicFramePr>
            <a:graphicFrameLocks noChangeAspect="1"/>
          </p:cNvGraphicFramePr>
          <p:nvPr/>
        </p:nvGraphicFramePr>
        <p:xfrm>
          <a:off x="3132138" y="2492375"/>
          <a:ext cx="3024187" cy="736600"/>
        </p:xfrm>
        <a:graphic>
          <a:graphicData uri="http://schemas.openxmlformats.org/presentationml/2006/ole">
            <p:oleObj spid="_x0000_s98308" name="Ecuación" r:id="rId3" imgW="1600200" imgH="393700" progId="Equation.3">
              <p:embed/>
            </p:oleObj>
          </a:graphicData>
        </a:graphic>
      </p:graphicFrame>
      <p:sp>
        <p:nvSpPr>
          <p:cNvPr id="98311" name="Rectangle 7"/>
          <p:cNvSpPr>
            <a:spLocks noChangeArrowheads="1"/>
          </p:cNvSpPr>
          <p:nvPr/>
        </p:nvSpPr>
        <p:spPr bwMode="auto">
          <a:xfrm>
            <a:off x="1187450" y="4092575"/>
            <a:ext cx="6519863" cy="336550"/>
          </a:xfrm>
          <a:prstGeom prst="rect">
            <a:avLst/>
          </a:prstGeom>
          <a:noFill/>
          <a:ln w="9525">
            <a:noFill/>
            <a:miter lim="800000"/>
            <a:headEnd/>
            <a:tailEnd/>
          </a:ln>
          <a:effectLst/>
        </p:spPr>
        <p:txBody>
          <a:bodyPr anchor="ctr">
            <a:spAutoFit/>
          </a:bodyPr>
          <a:lstStyle/>
          <a:p>
            <a:pPr lvl="1" eaLnBrk="0" hangingPunct="0">
              <a:tabLst>
                <a:tab pos="228600" algn="l"/>
              </a:tabLst>
            </a:pPr>
            <a:r>
              <a:rPr lang="es-ES" sz="1600" b="1">
                <a:ea typeface="Times New Roman" pitchFamily="18" charset="0"/>
                <a:cs typeface="Arial" pitchFamily="34" charset="0"/>
              </a:rPr>
              <a:t>PROCESO LOGÍSTICO DEL CACAO EN EL CENTRO ACOPIO</a:t>
            </a:r>
            <a:endParaRPr lang="es-ES" sz="1600">
              <a:ea typeface="Times New Roman" pitchFamily="18" charset="0"/>
              <a:cs typeface="Arial" pitchFamily="34" charset="0"/>
            </a:endParaRPr>
          </a:p>
        </p:txBody>
      </p:sp>
      <p:pic>
        <p:nvPicPr>
          <p:cNvPr id="98310" name="Picture 6"/>
          <p:cNvPicPr>
            <a:picLocks noChangeAspect="1" noChangeArrowheads="1"/>
          </p:cNvPicPr>
          <p:nvPr/>
        </p:nvPicPr>
        <p:blipFill>
          <a:blip r:embed="rId4"/>
          <a:srcRect/>
          <a:stretch>
            <a:fillRect/>
          </a:stretch>
        </p:blipFill>
        <p:spPr bwMode="auto">
          <a:xfrm>
            <a:off x="1619250" y="4437063"/>
            <a:ext cx="6105525" cy="214312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p:cNvSpPr>
          <p:nvPr>
            <p:ph type="title" idx="4294967295"/>
          </p:nvPr>
        </p:nvSpPr>
        <p:spPr bwMode="auto">
          <a:xfrm>
            <a:off x="304800" y="260350"/>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Análisis Financiero</a:t>
            </a:r>
            <a:endParaRPr lang="es-ES" cap="none" smtClean="0">
              <a:effectLst/>
              <a:latin typeface="Franklin Gothic Medium" pitchFamily="34" charset="0"/>
            </a:endParaRPr>
          </a:p>
        </p:txBody>
      </p:sp>
      <p:graphicFrame>
        <p:nvGraphicFramePr>
          <p:cNvPr id="96364" name="Group 108"/>
          <p:cNvGraphicFramePr>
            <a:graphicFrameLocks noGrp="1"/>
          </p:cNvGraphicFramePr>
          <p:nvPr>
            <p:ph idx="4294967295"/>
          </p:nvPr>
        </p:nvGraphicFramePr>
        <p:xfrm>
          <a:off x="2600325" y="1196975"/>
          <a:ext cx="4851400" cy="5386388"/>
        </p:xfrm>
        <a:graphic>
          <a:graphicData uri="http://schemas.openxmlformats.org/drawingml/2006/table">
            <a:tbl>
              <a:tblPr/>
              <a:tblGrid>
                <a:gridCol w="2940050"/>
                <a:gridCol w="1911350"/>
              </a:tblGrid>
              <a:tr h="398463">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INVERSI</a:t>
                      </a:r>
                      <a:r>
                        <a:rPr kumimoji="0" lang="es-AR" sz="2400" b="0" i="0" u="none" strike="noStrike" cap="none" normalizeH="0" baseline="0" smtClean="0">
                          <a:ln>
                            <a:noFill/>
                          </a:ln>
                          <a:solidFill>
                            <a:schemeClr val="tx1"/>
                          </a:solidFill>
                          <a:effectLst/>
                          <a:latin typeface="Arial"/>
                          <a:cs typeface="Times New Roman" pitchFamily="18" charset="0"/>
                        </a:rPr>
                        <a:t>Ó</a:t>
                      </a: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N INICIAL</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r>
              <a:tr h="66198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TERRENO</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0.275,93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35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CONTRUCCION</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37.540,49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VEHICULO</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5.000,00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35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FERMENTADORAS</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911,50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CLASIFICADORA</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1.800,00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SECADORA</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1.300,00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RASTRILLOS</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40,00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PALETAS</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40,00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35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TOTAL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2400" b="0" i="0" u="none" strike="noStrike" cap="none" normalizeH="0" baseline="0" smtClean="0">
                          <a:ln>
                            <a:noFill/>
                          </a:ln>
                          <a:solidFill>
                            <a:schemeClr val="tx1"/>
                          </a:solidFill>
                          <a:effectLst/>
                          <a:latin typeface="Times New Roman" pitchFamily="18" charset="0"/>
                          <a:cs typeface="Times New Roman" pitchFamily="18" charset="0"/>
                        </a:rPr>
                        <a:t> $  56.907,92 </a:t>
                      </a:r>
                      <a:endParaRPr kumimoji="0" lang="es-AR"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COSTOS</a:t>
            </a:r>
            <a:endParaRPr lang="es-ES" cap="none" smtClean="0">
              <a:effectLst/>
              <a:latin typeface="Franklin Gothic Medium" pitchFamily="34" charset="0"/>
            </a:endParaRPr>
          </a:p>
        </p:txBody>
      </p:sp>
      <p:graphicFrame>
        <p:nvGraphicFramePr>
          <p:cNvPr id="110712" name="Group 120"/>
          <p:cNvGraphicFramePr>
            <a:graphicFrameLocks noGrp="1"/>
          </p:cNvGraphicFramePr>
          <p:nvPr>
            <p:ph idx="4294967295"/>
          </p:nvPr>
        </p:nvGraphicFramePr>
        <p:xfrm>
          <a:off x="304800" y="1554163"/>
          <a:ext cx="3259138" cy="4754562"/>
        </p:xfrm>
        <a:graphic>
          <a:graphicData uri="http://schemas.openxmlformats.org/drawingml/2006/table">
            <a:tbl>
              <a:tblPr/>
              <a:tblGrid>
                <a:gridCol w="2025650"/>
                <a:gridCol w="1233488"/>
              </a:tblGrid>
              <a:tr h="349250">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COSTOS FIJOS</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r>
              <a:tr h="349250">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sng" strike="noStrike" cap="none" normalizeH="0" baseline="0" smtClean="0">
                          <a:ln>
                            <a:noFill/>
                          </a:ln>
                          <a:solidFill>
                            <a:schemeClr val="tx1"/>
                          </a:solidFill>
                          <a:effectLst/>
                          <a:latin typeface="Arial" pitchFamily="34" charset="0"/>
                          <a:ea typeface="Times New Roman" pitchFamily="18" charset="0"/>
                          <a:cs typeface="Arial" pitchFamily="34" charset="0"/>
                        </a:rPr>
                        <a:t>PERSONAL</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3476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Chofer</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220,00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Auxiliar General</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240,00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Auxiliar de Planta</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220,00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Total Salarios</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 $     680,00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sng" strike="noStrike" cap="none" normalizeH="0" baseline="0" smtClean="0">
                          <a:ln>
                            <a:noFill/>
                          </a:ln>
                          <a:solidFill>
                            <a:schemeClr val="tx1"/>
                          </a:solidFill>
                          <a:effectLst/>
                          <a:latin typeface="Arial" pitchFamily="34" charset="0"/>
                          <a:ea typeface="Times New Roman" pitchFamily="18" charset="0"/>
                          <a:cs typeface="Arial" pitchFamily="34" charset="0"/>
                        </a:rPr>
                        <a:t>SERVICIOS BASICOS</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Energía</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40,00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Agua</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20,00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Teléfono</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 $       35,00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Total Serv. Básicos</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 $       95,00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TOTAL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AR"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      775,00 </a:t>
                      </a:r>
                      <a:endParaRPr kumimoji="0" lang="es-AR"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pic>
        <p:nvPicPr>
          <p:cNvPr id="110714" name="Picture 122"/>
          <p:cNvPicPr>
            <a:picLocks noChangeAspect="1" noChangeArrowheads="1"/>
          </p:cNvPicPr>
          <p:nvPr/>
        </p:nvPicPr>
        <p:blipFill>
          <a:blip r:embed="rId2"/>
          <a:srcRect/>
          <a:stretch>
            <a:fillRect/>
          </a:stretch>
        </p:blipFill>
        <p:spPr bwMode="auto">
          <a:xfrm>
            <a:off x="4211638" y="1485900"/>
            <a:ext cx="4681537" cy="4103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PROCESO Y VENTA</a:t>
            </a:r>
            <a:endParaRPr lang="es-ES" cap="none" smtClean="0">
              <a:effectLst/>
              <a:latin typeface="Franklin Gothic Medium" pitchFamily="34" charset="0"/>
            </a:endParaRPr>
          </a:p>
        </p:txBody>
      </p:sp>
      <p:graphicFrame>
        <p:nvGraphicFramePr>
          <p:cNvPr id="112763" name="Group 123"/>
          <p:cNvGraphicFramePr>
            <a:graphicFrameLocks noGrp="1"/>
          </p:cNvGraphicFramePr>
          <p:nvPr>
            <p:ph sz="half" idx="4294967295"/>
          </p:nvPr>
        </p:nvGraphicFramePr>
        <p:xfrm>
          <a:off x="304800" y="1554163"/>
          <a:ext cx="3043238" cy="4525962"/>
        </p:xfrm>
        <a:graphic>
          <a:graphicData uri="http://schemas.openxmlformats.org/drawingml/2006/table">
            <a:tbl>
              <a:tblPr/>
              <a:tblGrid>
                <a:gridCol w="2097088"/>
                <a:gridCol w="946150"/>
              </a:tblGrid>
              <a:tr h="293688">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CACAO EN BABA</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4794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Latas Cacao CCN51</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24.5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Latas Cacao Nacional</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120.25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Total de Latas</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144.75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libras x latas</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4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Total de Libras</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6513.75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CACAO SECO</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29368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pérdida de peso</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56%</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peso final cacao</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44%</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Lbs. Cacao Baba</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6513.75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2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Lbs. Cacao Seco</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2866.05</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QQ. Cacao Seco</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28.66</a:t>
                      </a:r>
                      <a:endParaRPr kumimoji="0" lang="es-E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2766" name="Rectangle 126"/>
          <p:cNvSpPr>
            <a:spLocks noChangeArrowheads="1"/>
          </p:cNvSpPr>
          <p:nvPr/>
        </p:nvSpPr>
        <p:spPr bwMode="auto">
          <a:xfrm>
            <a:off x="0" y="33289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2765" name="Object 125"/>
          <p:cNvGraphicFramePr>
            <a:graphicFrameLocks noChangeAspect="1"/>
          </p:cNvGraphicFramePr>
          <p:nvPr/>
        </p:nvGraphicFramePr>
        <p:xfrm>
          <a:off x="250825" y="6237288"/>
          <a:ext cx="5041900" cy="403225"/>
        </p:xfrm>
        <a:graphic>
          <a:graphicData uri="http://schemas.openxmlformats.org/presentationml/2006/ole">
            <p:oleObj spid="_x0000_s112765" name="Ecuación" r:id="rId3" imgW="2501900" imgH="203200" progId="Equation.3">
              <p:embed/>
            </p:oleObj>
          </a:graphicData>
        </a:graphic>
      </p:graphicFrame>
      <p:graphicFrame>
        <p:nvGraphicFramePr>
          <p:cNvPr id="112891" name="Group 251"/>
          <p:cNvGraphicFramePr>
            <a:graphicFrameLocks noGrp="1"/>
          </p:cNvGraphicFramePr>
          <p:nvPr>
            <p:ph sz="half" idx="4294967295"/>
          </p:nvPr>
        </p:nvGraphicFramePr>
        <p:xfrm>
          <a:off x="5580063" y="1554163"/>
          <a:ext cx="3411537" cy="4525962"/>
        </p:xfrm>
        <a:graphic>
          <a:graphicData uri="http://schemas.openxmlformats.org/drawingml/2006/table">
            <a:tbl>
              <a:tblPr/>
              <a:tblGrid>
                <a:gridCol w="2009775"/>
                <a:gridCol w="1401762"/>
              </a:tblGrid>
              <a:tr h="276225">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000" b="0" i="0" u="sng" strike="noStrike" cap="none" normalizeH="0" baseline="0" smtClean="0">
                          <a:ln>
                            <a:noFill/>
                          </a:ln>
                          <a:solidFill>
                            <a:schemeClr val="tx1"/>
                          </a:solidFill>
                          <a:effectLst/>
                          <a:latin typeface="Arial" pitchFamily="34" charset="0"/>
                          <a:ea typeface="Times New Roman" pitchFamily="18" charset="0"/>
                          <a:cs typeface="Arial" pitchFamily="34" charset="0"/>
                        </a:rPr>
                        <a:t>PRIMERA QUINCENA</a:t>
                      </a:r>
                      <a:endParaRPr kumimoji="0" lang="en-US"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4492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Ingresos Brutos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3,238.58</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Gastos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2353.25</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Diferencial</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885.33</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sng" strike="noStrike" cap="none" normalizeH="0" baseline="0" smtClean="0">
                          <a:ln>
                            <a:noFill/>
                          </a:ln>
                          <a:solidFill>
                            <a:schemeClr val="tx1"/>
                          </a:solidFill>
                          <a:effectLst/>
                          <a:latin typeface="Arial" pitchFamily="34" charset="0"/>
                          <a:ea typeface="Times New Roman" pitchFamily="18" charset="0"/>
                          <a:cs typeface="Arial" pitchFamily="34" charset="0"/>
                        </a:rPr>
                        <a:t>SEGUNDA QUINCENA</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4492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Ingresos Brutos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3,238.58</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Gastos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2353.25</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Diferencial</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885.33</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gridSpan="2">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sng" strike="noStrike" cap="none" normalizeH="0" baseline="0" smtClean="0">
                          <a:ln>
                            <a:noFill/>
                          </a:ln>
                          <a:solidFill>
                            <a:schemeClr val="tx1"/>
                          </a:solidFill>
                          <a:effectLst/>
                          <a:latin typeface="Arial" pitchFamily="34" charset="0"/>
                          <a:ea typeface="Times New Roman" pitchFamily="18" charset="0"/>
                          <a:cs typeface="Arial" pitchFamily="34" charset="0"/>
                        </a:rPr>
                        <a:t>TOTAL MENSUAL</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4492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Ingresos Brutos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6,477.16</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Costos Variables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4706.5</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Costos Fijos</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595</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Utilidad Mensual Antes de Impuestos </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1,175.66</a:t>
                      </a:r>
                      <a:endParaRPr kumimoji="0" lang="es-EC" sz="24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idx="4294967295"/>
          </p:nvPr>
        </p:nvSpPr>
        <p:spPr bwMode="auto">
          <a:xfrm>
            <a:off x="250825" y="44450"/>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Estados Financieros</a:t>
            </a:r>
            <a:endParaRPr lang="es-ES" cap="none" smtClean="0">
              <a:effectLst/>
              <a:latin typeface="Franklin Gothic Medium" pitchFamily="34" charset="0"/>
            </a:endParaRPr>
          </a:p>
        </p:txBody>
      </p:sp>
      <p:pic>
        <p:nvPicPr>
          <p:cNvPr id="115716" name="Picture 4"/>
          <p:cNvPicPr>
            <a:picLocks noChangeAspect="1" noChangeArrowheads="1"/>
          </p:cNvPicPr>
          <p:nvPr/>
        </p:nvPicPr>
        <p:blipFill>
          <a:blip r:embed="rId2"/>
          <a:srcRect/>
          <a:stretch>
            <a:fillRect/>
          </a:stretch>
        </p:blipFill>
        <p:spPr bwMode="auto">
          <a:xfrm>
            <a:off x="2628900" y="836613"/>
            <a:ext cx="3959225" cy="580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0" name="Picture 4"/>
          <p:cNvPicPr>
            <a:picLocks noChangeAspect="1" noChangeArrowheads="1"/>
          </p:cNvPicPr>
          <p:nvPr/>
        </p:nvPicPr>
        <p:blipFill>
          <a:blip r:embed="rId2"/>
          <a:srcRect/>
          <a:stretch>
            <a:fillRect/>
          </a:stretch>
        </p:blipFill>
        <p:spPr bwMode="auto">
          <a:xfrm>
            <a:off x="323850" y="1181100"/>
            <a:ext cx="8567738" cy="383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5" name="Picture 5"/>
          <p:cNvPicPr>
            <a:picLocks noChangeAspect="1" noChangeArrowheads="1"/>
          </p:cNvPicPr>
          <p:nvPr/>
        </p:nvPicPr>
        <p:blipFill>
          <a:blip r:embed="rId2"/>
          <a:srcRect/>
          <a:stretch>
            <a:fillRect/>
          </a:stretch>
        </p:blipFill>
        <p:spPr bwMode="auto">
          <a:xfrm>
            <a:off x="682625" y="242888"/>
            <a:ext cx="7780338" cy="637381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C" cap="none" smtClean="0">
                <a:effectLst/>
                <a:latin typeface="Franklin Gothic Medium" pitchFamily="34" charset="0"/>
              </a:rPr>
              <a:t>Análisis de Sensibilidad</a:t>
            </a:r>
            <a:endParaRPr lang="es-ES" cap="none" smtClean="0">
              <a:effectLst/>
              <a:latin typeface="Franklin Gothic Medium" pitchFamily="34" charset="0"/>
            </a:endParaRPr>
          </a:p>
        </p:txBody>
      </p:sp>
      <p:graphicFrame>
        <p:nvGraphicFramePr>
          <p:cNvPr id="118871" name="Object 87"/>
          <p:cNvGraphicFramePr>
            <a:graphicFrameLocks noChangeAspect="1"/>
          </p:cNvGraphicFramePr>
          <p:nvPr>
            <p:ph sz="half" idx="4294967295"/>
          </p:nvPr>
        </p:nvGraphicFramePr>
        <p:xfrm>
          <a:off x="2124075" y="2924175"/>
          <a:ext cx="6075363" cy="3711575"/>
        </p:xfrm>
        <a:graphic>
          <a:graphicData uri="http://schemas.openxmlformats.org/presentationml/2006/ole">
            <p:oleObj spid="_x0000_s118871" name="Gráfico" r:id="rId3" imgW="7000959" imgH="4276657" progId="Excel.Chart.8">
              <p:embed/>
            </p:oleObj>
          </a:graphicData>
        </a:graphic>
      </p:graphicFrame>
      <p:graphicFrame>
        <p:nvGraphicFramePr>
          <p:cNvPr id="118990" name="Group 206"/>
          <p:cNvGraphicFramePr>
            <a:graphicFrameLocks noGrp="1"/>
          </p:cNvGraphicFramePr>
          <p:nvPr>
            <p:ph sz="half" idx="4294967295"/>
          </p:nvPr>
        </p:nvGraphicFramePr>
        <p:xfrm>
          <a:off x="2916238" y="1196975"/>
          <a:ext cx="4410075" cy="1368425"/>
        </p:xfrm>
        <a:graphic>
          <a:graphicData uri="http://schemas.openxmlformats.org/drawingml/2006/table">
            <a:tbl>
              <a:tblPr/>
              <a:tblGrid>
                <a:gridCol w="914400"/>
                <a:gridCol w="1141412"/>
                <a:gridCol w="1139825"/>
                <a:gridCol w="1214438"/>
              </a:tblGrid>
              <a:tr h="273050">
                <a:tc gridSpan="4">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latin typeface="Arial" pitchFamily="34" charset="0"/>
                          <a:cs typeface="Arial" pitchFamily="34" charset="0"/>
                        </a:rPr>
                        <a:t>Variación TIR/ según Crecimiento e Inversión</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730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INVERSION</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 TIR/ CRE (3%) </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 TIR/ CRE (5%) </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 TIR/ CRE (10%) </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74638">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Arial" pitchFamily="34" charset="0"/>
                          <a:cs typeface="Arial" pitchFamily="34" charset="0"/>
                        </a:rPr>
                        <a:t>$ 12,000.00</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39%</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40%</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44%</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730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Arial" pitchFamily="34" charset="0"/>
                          <a:cs typeface="Arial" pitchFamily="34" charset="0"/>
                        </a:rPr>
                        <a:t>$ 10,000.00</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50%</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52%</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56%</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74638">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Arial" pitchFamily="34" charset="0"/>
                          <a:cs typeface="Arial" pitchFamily="34" charset="0"/>
                        </a:rPr>
                        <a:t>$ 9,091.50</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57%</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58%</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62%</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82" name="Rectangle 174"/>
          <p:cNvSpPr>
            <a:spLocks noGrp="1"/>
          </p:cNvSpPr>
          <p:nvPr>
            <p:ph type="body" sz="half" idx="4294967295"/>
          </p:nvPr>
        </p:nvSpPr>
        <p:spPr>
          <a:xfrm>
            <a:off x="250825" y="188913"/>
            <a:ext cx="4033838" cy="2447925"/>
          </a:xfrm>
        </p:spPr>
        <p:txBody>
          <a:bodyPr/>
          <a:lstStyle/>
          <a:p>
            <a:pPr>
              <a:lnSpc>
                <a:spcPct val="80000"/>
              </a:lnSpc>
            </a:pPr>
            <a:r>
              <a:rPr lang="es-ES" sz="2400" b="1" smtClean="0">
                <a:latin typeface="Franklin Gothic Book" pitchFamily="34" charset="0"/>
              </a:rPr>
              <a:t>Como nuestro producto mantiene una constante variación en el precio de mercado, analizaremos los distintos escenarios basados en el incremento o disminución del precio de compra y venta.</a:t>
            </a:r>
          </a:p>
        </p:txBody>
      </p:sp>
      <p:graphicFrame>
        <p:nvGraphicFramePr>
          <p:cNvPr id="119987" name="Object 179"/>
          <p:cNvGraphicFramePr>
            <a:graphicFrameLocks noChangeAspect="1"/>
          </p:cNvGraphicFramePr>
          <p:nvPr>
            <p:ph sz="quarter" idx="4294967295"/>
          </p:nvPr>
        </p:nvGraphicFramePr>
        <p:xfrm>
          <a:off x="395288" y="2708275"/>
          <a:ext cx="7345362" cy="3752850"/>
        </p:xfrm>
        <a:graphic>
          <a:graphicData uri="http://schemas.openxmlformats.org/presentationml/2006/ole">
            <p:oleObj spid="_x0000_s119987" name="Gráfico" r:id="rId3" imgW="5324559" imgH="2381385" progId="Excel.Chart.8">
              <p:embed/>
            </p:oleObj>
          </a:graphicData>
        </a:graphic>
      </p:graphicFrame>
      <p:graphicFrame>
        <p:nvGraphicFramePr>
          <p:cNvPr id="120357" name="Group 549"/>
          <p:cNvGraphicFramePr>
            <a:graphicFrameLocks noGrp="1"/>
          </p:cNvGraphicFramePr>
          <p:nvPr>
            <p:ph sz="quarter" idx="4294967295"/>
          </p:nvPr>
        </p:nvGraphicFramePr>
        <p:xfrm>
          <a:off x="4356100" y="188913"/>
          <a:ext cx="4608513" cy="2447925"/>
        </p:xfrm>
        <a:graphic>
          <a:graphicData uri="http://schemas.openxmlformats.org/drawingml/2006/table">
            <a:tbl>
              <a:tblPr/>
              <a:tblGrid>
                <a:gridCol w="1354138"/>
                <a:gridCol w="1300162"/>
                <a:gridCol w="630238"/>
                <a:gridCol w="1323975"/>
              </a:tblGrid>
              <a:tr h="458788">
                <a:tc gridSpan="4">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Arial" pitchFamily="34" charset="0"/>
                        </a:rPr>
                        <a:t>Variación de la TIR/VAN según Variación de Precios</a:t>
                      </a:r>
                      <a:endParaRPr kumimoji="0" lang="en-AU" sz="12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841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ESCENARIO</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PRECIO QQ</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TIR</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VAN</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PESIMISTA</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104.20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0%</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-1,671.74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105.15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7%</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PROBABLE</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106.00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13%</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1,503.66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110.00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39%</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8,560.11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OPTIMISTA</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113.00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latin typeface="Arial" pitchFamily="34" charset="0"/>
                          <a:cs typeface="Arial" pitchFamily="34" charset="0"/>
                        </a:rPr>
                        <a:t>57%</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latin typeface="Arial" pitchFamily="34" charset="0"/>
                          <a:cs typeface="Arial" pitchFamily="34" charset="0"/>
                        </a:rPr>
                        <a:t> $ 13,852.45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120.00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94%</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$ 26,201.24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p:cNvSpPr>
          <p:nvPr>
            <p:ph type="body" sz="half" idx="4294967295"/>
          </p:nvPr>
        </p:nvSpPr>
        <p:spPr>
          <a:xfrm>
            <a:off x="250825" y="3641725"/>
            <a:ext cx="4267200" cy="3027363"/>
          </a:xfrm>
        </p:spPr>
        <p:txBody>
          <a:bodyPr/>
          <a:lstStyle/>
          <a:p>
            <a:pPr>
              <a:lnSpc>
                <a:spcPct val="90000"/>
              </a:lnSpc>
            </a:pPr>
            <a:r>
              <a:rPr lang="es-ES" sz="2000" smtClean="0">
                <a:latin typeface="Franklin Gothic Book" pitchFamily="34" charset="0"/>
              </a:rPr>
              <a:t>También podemos mostrar que a medida que aumenta ó disminuye el precio de compra el VAN también se ve afectado. Como en el escenario pesimista, el van es $0 a un precio de $105.15. Como hemos realizado el estudio en base al precio de $113, el van nos demuestra que nos encontramos en el escenario optimista</a:t>
            </a:r>
          </a:p>
        </p:txBody>
      </p:sp>
      <p:graphicFrame>
        <p:nvGraphicFramePr>
          <p:cNvPr id="124933" name="Object 5"/>
          <p:cNvGraphicFramePr>
            <a:graphicFrameLocks noChangeAspect="1"/>
          </p:cNvGraphicFramePr>
          <p:nvPr>
            <p:ph sz="quarter" idx="4294967295"/>
          </p:nvPr>
        </p:nvGraphicFramePr>
        <p:xfrm>
          <a:off x="1476375" y="188913"/>
          <a:ext cx="6645275" cy="3460750"/>
        </p:xfrm>
        <a:graphic>
          <a:graphicData uri="http://schemas.openxmlformats.org/presentationml/2006/ole">
            <p:oleObj spid="_x0000_s124933" name="Gráfico" r:id="rId3" imgW="5943600" imgH="3095557" progId="Excel.Chart.8">
              <p:embed/>
            </p:oleObj>
          </a:graphicData>
        </a:graphic>
      </p:graphicFrame>
      <p:graphicFrame>
        <p:nvGraphicFramePr>
          <p:cNvPr id="124980" name="Group 52"/>
          <p:cNvGraphicFramePr>
            <a:graphicFrameLocks noGrp="1"/>
          </p:cNvGraphicFramePr>
          <p:nvPr>
            <p:ph sz="quarter" idx="4294967295"/>
          </p:nvPr>
        </p:nvGraphicFramePr>
        <p:xfrm>
          <a:off x="4724400" y="3892550"/>
          <a:ext cx="4267200" cy="2301875"/>
        </p:xfrm>
        <a:graphic>
          <a:graphicData uri="http://schemas.openxmlformats.org/drawingml/2006/table">
            <a:tbl>
              <a:tblPr/>
              <a:tblGrid>
                <a:gridCol w="1254125"/>
                <a:gridCol w="1203325"/>
                <a:gridCol w="584200"/>
                <a:gridCol w="1225550"/>
              </a:tblGrid>
              <a:tr h="411163">
                <a:tc gridSpan="4">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outerShdw blurRad="38100" dist="38100" dir="2700000" algn="tl">
                              <a:srgbClr val="C0C0C0"/>
                            </a:outerShdw>
                          </a:effectLst>
                          <a:latin typeface="Arial" pitchFamily="34" charset="0"/>
                          <a:cs typeface="Arial" pitchFamily="34" charset="0"/>
                        </a:rPr>
                        <a:t>Variación de la TIR/VAN según Variación de Precios</a:t>
                      </a:r>
                      <a:endParaRPr kumimoji="0" lang="en-AU" sz="12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5241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ESCENARIO</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PRECIO QQ</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TIR</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000" b="1" i="0" u="none" strike="noStrike" cap="none" normalizeH="0" baseline="0" smtClean="0">
                          <a:ln>
                            <a:noFill/>
                          </a:ln>
                          <a:solidFill>
                            <a:schemeClr val="tx1"/>
                          </a:solidFill>
                          <a:effectLst/>
                          <a:latin typeface="Arial" pitchFamily="34" charset="0"/>
                          <a:cs typeface="Arial" pitchFamily="34" charset="0"/>
                        </a:rPr>
                        <a:t>VAN</a:t>
                      </a:r>
                      <a:endParaRPr kumimoji="0" lang="en-AU" sz="2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PESIMISTA</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104.20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0%</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-1,671.74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105.15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7%</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PROBABLE</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106.00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13%</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1,503.66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110.00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39%</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8,560.11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AU" sz="1000" b="1" i="0" u="sng" strike="noStrike" cap="none" normalizeH="0" baseline="0" smtClean="0">
                          <a:ln>
                            <a:noFill/>
                          </a:ln>
                          <a:solidFill>
                            <a:schemeClr val="tx1"/>
                          </a:solidFill>
                          <a:effectLst/>
                          <a:latin typeface="Arial" pitchFamily="34" charset="0"/>
                          <a:cs typeface="Arial" pitchFamily="34" charset="0"/>
                        </a:rPr>
                        <a:t>OPTIMISTA</a:t>
                      </a:r>
                      <a:endParaRPr kumimoji="0" lang="en-AU" sz="2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113.00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latin typeface="Arial" pitchFamily="34" charset="0"/>
                          <a:cs typeface="Arial" pitchFamily="34" charset="0"/>
                        </a:rPr>
                        <a:t>57%</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1" i="0" u="none" strike="noStrike" cap="none" normalizeH="0" baseline="0" smtClean="0">
                          <a:ln>
                            <a:noFill/>
                          </a:ln>
                          <a:solidFill>
                            <a:schemeClr val="tx1"/>
                          </a:solidFill>
                          <a:effectLst/>
                          <a:latin typeface="Arial" pitchFamily="34" charset="0"/>
                          <a:cs typeface="Arial" pitchFamily="34" charset="0"/>
                        </a:rPr>
                        <a:t> $ 13,852.45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vMerge="1">
                  <a:txBody>
                    <a:bodyPr/>
                    <a:lstStyle/>
                    <a:p>
                      <a:endParaRPr lang="es-E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120.00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94%</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cs typeface="Arial" pitchFamily="34" charset="0"/>
                        </a:rPr>
                        <a:t> $ 26,201.24 </a:t>
                      </a:r>
                      <a:endParaRPr kumimoji="0" lang="en-AU"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idx="4294967295"/>
          </p:nvPr>
        </p:nvSpPr>
        <p:spPr bwMode="auto">
          <a:xfrm>
            <a:off x="304800" y="333375"/>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OJETIVO GENERAL</a:t>
            </a:r>
            <a:endParaRPr lang="es-ES" cap="none" smtClean="0">
              <a:effectLst/>
              <a:latin typeface="Franklin Gothic Medium" pitchFamily="34" charset="0"/>
            </a:endParaRPr>
          </a:p>
        </p:txBody>
      </p:sp>
      <p:sp>
        <p:nvSpPr>
          <p:cNvPr id="76803" name="Rectangle 3"/>
          <p:cNvSpPr>
            <a:spLocks noGrp="1"/>
          </p:cNvSpPr>
          <p:nvPr>
            <p:ph type="body" idx="4294967295"/>
          </p:nvPr>
        </p:nvSpPr>
        <p:spPr>
          <a:xfrm>
            <a:off x="304800" y="1495425"/>
            <a:ext cx="8686800" cy="4525963"/>
          </a:xfrm>
        </p:spPr>
        <p:txBody>
          <a:bodyPr/>
          <a:lstStyle/>
          <a:p>
            <a:r>
              <a:rPr lang="es-EC" smtClean="0">
                <a:latin typeface="Franklin Gothic Book" pitchFamily="34" charset="0"/>
              </a:rPr>
              <a:t>Estudiar la </a:t>
            </a:r>
            <a:r>
              <a:rPr lang="es-ES" smtClean="0">
                <a:latin typeface="Franklin Gothic Book" pitchFamily="34" charset="0"/>
              </a:rPr>
              <a:t>factibilidad para la creación de un centro de acopio de cacao fino de aroma en la zona de Montalvo – Prov. Los Ríos</a:t>
            </a:r>
            <a:r>
              <a:rPr lang="es-EC" smtClean="0">
                <a:latin typeface="Franklin Gothic Book" pitchFamily="34" charset="0"/>
              </a:rPr>
              <a:t>. </a:t>
            </a:r>
          </a:p>
          <a:p>
            <a:pPr>
              <a:buFont typeface="Wingdings 2" pitchFamily="18" charset="2"/>
              <a:buNone/>
            </a:pPr>
            <a:endParaRPr lang="es-ES" smtClean="0">
              <a:latin typeface="Franklin Gothic Book" pitchFamily="34" charset="0"/>
            </a:endParaRPr>
          </a:p>
        </p:txBody>
      </p:sp>
      <p:pic>
        <p:nvPicPr>
          <p:cNvPr id="76804" name="Picture 4" descr="MCCH, Guayaquil. Centro de acopio."/>
          <p:cNvPicPr>
            <a:picLocks noChangeAspect="1" noChangeArrowheads="1"/>
          </p:cNvPicPr>
          <p:nvPr/>
        </p:nvPicPr>
        <p:blipFill>
          <a:blip r:embed="rId2" r:link="rId3"/>
          <a:srcRect/>
          <a:stretch>
            <a:fillRect/>
          </a:stretch>
        </p:blipFill>
        <p:spPr bwMode="auto">
          <a:xfrm>
            <a:off x="2411413" y="3573463"/>
            <a:ext cx="4133850" cy="275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7312" name="Picture 32"/>
          <p:cNvPicPr>
            <a:picLocks noChangeAspect="1" noChangeArrowheads="1"/>
          </p:cNvPicPr>
          <p:nvPr/>
        </p:nvPicPr>
        <p:blipFill>
          <a:blip r:embed="rId2"/>
          <a:srcRect/>
          <a:stretch>
            <a:fillRect/>
          </a:stretch>
        </p:blipFill>
        <p:spPr bwMode="auto">
          <a:xfrm>
            <a:off x="2771775" y="2565400"/>
            <a:ext cx="3887788" cy="2578100"/>
          </a:xfrm>
          <a:prstGeom prst="rect">
            <a:avLst/>
          </a:prstGeom>
          <a:noFill/>
        </p:spPr>
      </p:pic>
      <p:sp>
        <p:nvSpPr>
          <p:cNvPr id="9728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sz="3200" cap="none" smtClean="0">
                <a:effectLst/>
                <a:latin typeface="Franklin Gothic Medium" pitchFamily="34" charset="0"/>
              </a:rPr>
              <a:t>DEMOSTRACIÓN:</a:t>
            </a:r>
            <a:br>
              <a:rPr lang="es-EC" sz="3200" cap="none" smtClean="0">
                <a:effectLst/>
                <a:latin typeface="Franklin Gothic Medium" pitchFamily="34" charset="0"/>
              </a:rPr>
            </a:br>
            <a:r>
              <a:rPr lang="es-EC" sz="3200" cap="none" smtClean="0">
                <a:effectLst/>
                <a:latin typeface="Franklin Gothic Medium" pitchFamily="34" charset="0"/>
              </a:rPr>
              <a:t> </a:t>
            </a:r>
            <a:r>
              <a:rPr lang="es-ES" sz="3200" b="1" cap="none" smtClean="0">
                <a:solidFill>
                  <a:schemeClr val="tx1"/>
                </a:solidFill>
                <a:effectLst/>
                <a:latin typeface="Franklin Gothic Medium" pitchFamily="34" charset="0"/>
              </a:rPr>
              <a:t>Fermentadoras de Cacao</a:t>
            </a:r>
          </a:p>
        </p:txBody>
      </p:sp>
      <p:pic>
        <p:nvPicPr>
          <p:cNvPr id="97314" name="Picture 34"/>
          <p:cNvPicPr>
            <a:picLocks noChangeAspect="1" noChangeArrowheads="1"/>
          </p:cNvPicPr>
          <p:nvPr/>
        </p:nvPicPr>
        <p:blipFill>
          <a:blip r:embed="rId3"/>
          <a:srcRect/>
          <a:stretch>
            <a:fillRect/>
          </a:stretch>
        </p:blipFill>
        <p:spPr bwMode="auto">
          <a:xfrm>
            <a:off x="323850" y="1341438"/>
            <a:ext cx="2981325" cy="2219325"/>
          </a:xfrm>
          <a:prstGeom prst="rect">
            <a:avLst/>
          </a:prstGeom>
          <a:noFill/>
        </p:spPr>
      </p:pic>
      <p:pic>
        <p:nvPicPr>
          <p:cNvPr id="97313" name="Picture 33"/>
          <p:cNvPicPr>
            <a:picLocks noChangeAspect="1" noChangeArrowheads="1"/>
          </p:cNvPicPr>
          <p:nvPr/>
        </p:nvPicPr>
        <p:blipFill>
          <a:blip r:embed="rId4"/>
          <a:srcRect/>
          <a:stretch>
            <a:fillRect/>
          </a:stretch>
        </p:blipFill>
        <p:spPr bwMode="auto">
          <a:xfrm>
            <a:off x="395288" y="4221163"/>
            <a:ext cx="2943225" cy="2381250"/>
          </a:xfrm>
          <a:prstGeom prst="rect">
            <a:avLst/>
          </a:prstGeom>
          <a:noFill/>
        </p:spPr>
      </p:pic>
      <p:pic>
        <p:nvPicPr>
          <p:cNvPr id="97316" name="Picture 36" descr="http://www.proderpiura.org.pe/images/fermentacion.jpg"/>
          <p:cNvPicPr>
            <a:picLocks noChangeAspect="1" noChangeArrowheads="1"/>
          </p:cNvPicPr>
          <p:nvPr/>
        </p:nvPicPr>
        <p:blipFill>
          <a:blip r:embed="rId5" r:link="rId6"/>
          <a:srcRect/>
          <a:stretch>
            <a:fillRect/>
          </a:stretch>
        </p:blipFill>
        <p:spPr bwMode="auto">
          <a:xfrm>
            <a:off x="5940425" y="1401763"/>
            <a:ext cx="2971800" cy="2171700"/>
          </a:xfrm>
          <a:prstGeom prst="rect">
            <a:avLst/>
          </a:prstGeom>
          <a:noFill/>
        </p:spPr>
      </p:pic>
      <p:pic>
        <p:nvPicPr>
          <p:cNvPr id="97315" name="Picture 35"/>
          <p:cNvPicPr>
            <a:picLocks noChangeAspect="1" noChangeArrowheads="1"/>
          </p:cNvPicPr>
          <p:nvPr/>
        </p:nvPicPr>
        <p:blipFill>
          <a:blip r:embed="rId7"/>
          <a:srcRect/>
          <a:stretch>
            <a:fillRect/>
          </a:stretch>
        </p:blipFill>
        <p:spPr bwMode="auto">
          <a:xfrm>
            <a:off x="6145213" y="4292600"/>
            <a:ext cx="2819400" cy="2171700"/>
          </a:xfrm>
          <a:prstGeom prst="rect">
            <a:avLst/>
          </a:prstGeom>
          <a:noFill/>
        </p:spPr>
      </p:pic>
      <p:sp>
        <p:nvSpPr>
          <p:cNvPr id="97317" name="Rectangle 37"/>
          <p:cNvSpPr>
            <a:spLocks noChangeArrowheads="1"/>
          </p:cNvSpPr>
          <p:nvPr/>
        </p:nvSpPr>
        <p:spPr bwMode="auto">
          <a:xfrm>
            <a:off x="-3238500" y="-1281113"/>
            <a:ext cx="2894012" cy="639763"/>
          </a:xfrm>
          <a:prstGeom prst="rect">
            <a:avLst/>
          </a:prstGeom>
          <a:noFill/>
          <a:ln w="9525">
            <a:noFill/>
            <a:miter lim="800000"/>
            <a:headEnd/>
            <a:tailEnd/>
          </a:ln>
          <a:effectLst/>
        </p:spPr>
        <p:txBody>
          <a:bodyPr wrap="none" anchor="ctr">
            <a:spAutoFit/>
          </a:bodyPr>
          <a:lstStyle/>
          <a:p>
            <a:pPr eaLnBrk="0" hangingPunct="0"/>
            <a:r>
              <a:rPr lang="es-ES" sz="1200" b="1">
                <a:ea typeface="Times New Roman" pitchFamily="18" charset="0"/>
                <a:cs typeface="Arial" pitchFamily="34" charset="0"/>
              </a:rPr>
              <a:t>3.2.1. PROCESO DE FERMENTACIÓN</a:t>
            </a:r>
            <a:endParaRPr lang="es-ES" sz="900">
              <a:ea typeface="Times New Roman" pitchFamily="18" charset="0"/>
              <a:cs typeface="Arial" pitchFamily="34" charset="0"/>
            </a:endParaRPr>
          </a:p>
          <a:p>
            <a:pPr eaLnBrk="0" hangingPunct="0"/>
            <a:endParaRPr lang="es-ES">
              <a:ea typeface="Times New Roman" pitchFamily="18" charset="0"/>
              <a:cs typeface="Arial" pitchFamily="34" charset="0"/>
            </a:endParaRPr>
          </a:p>
        </p:txBody>
      </p:sp>
      <p:sp>
        <p:nvSpPr>
          <p:cNvPr id="97319" name="Rectangle 39"/>
          <p:cNvSpPr>
            <a:spLocks noChangeArrowheads="1"/>
          </p:cNvSpPr>
          <p:nvPr/>
        </p:nvSpPr>
        <p:spPr bwMode="auto">
          <a:xfrm>
            <a:off x="-3238500" y="2187575"/>
            <a:ext cx="9144000" cy="0"/>
          </a:xfrm>
          <a:prstGeom prst="rect">
            <a:avLst/>
          </a:prstGeom>
          <a:noFill/>
          <a:ln w="9525">
            <a:noFill/>
            <a:miter lim="800000"/>
            <a:headEnd/>
            <a:tailEnd/>
          </a:ln>
          <a:effectLst/>
        </p:spPr>
        <p:txBody>
          <a:bodyPr wrap="none" anchor="ctr">
            <a:spAutoFit/>
          </a:bodyPr>
          <a:lstStyle/>
          <a:p>
            <a:pPr algn="ctr" eaLnBrk="0" hangingPunct="0"/>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97282"/>
                                        </p:tgtEl>
                                      </p:cBhvr>
                                    </p:animEffect>
                                    <p:animScale>
                                      <p:cBhvr>
                                        <p:cTn id="7" dur="250" autoRev="1" fill="hold"/>
                                        <p:tgtEl>
                                          <p:spTgt spid="972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9" name="Picture 7"/>
          <p:cNvPicPr>
            <a:picLocks noChangeAspect="1" noChangeArrowheads="1"/>
          </p:cNvPicPr>
          <p:nvPr/>
        </p:nvPicPr>
        <p:blipFill>
          <a:blip r:embed="rId2"/>
          <a:srcRect/>
          <a:stretch>
            <a:fillRect/>
          </a:stretch>
        </p:blipFill>
        <p:spPr bwMode="auto">
          <a:xfrm>
            <a:off x="4479925" y="3784600"/>
            <a:ext cx="4629150" cy="3028950"/>
          </a:xfrm>
          <a:prstGeom prst="rect">
            <a:avLst/>
          </a:prstGeom>
          <a:noFill/>
          <a:ln w="9525">
            <a:noFill/>
            <a:miter lim="800000"/>
            <a:headEnd/>
            <a:tailEnd/>
          </a:ln>
        </p:spPr>
      </p:pic>
      <p:sp>
        <p:nvSpPr>
          <p:cNvPr id="105474" name="Rectangle 2"/>
          <p:cNvSpPr>
            <a:spLocks noGrp="1"/>
          </p:cNvSpPr>
          <p:nvPr>
            <p:ph type="title" idx="4294967295"/>
          </p:nvPr>
        </p:nvSpPr>
        <p:spPr bwMode="auto">
          <a:xfrm>
            <a:off x="277813" y="-26988"/>
            <a:ext cx="8686800" cy="838201"/>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DEMOSTRACIÓN: SECADO</a:t>
            </a:r>
            <a:endParaRPr lang="es-ES" cap="none" smtClean="0">
              <a:effectLst/>
              <a:latin typeface="Franklin Gothic Medium" pitchFamily="34" charset="0"/>
            </a:endParaRPr>
          </a:p>
        </p:txBody>
      </p:sp>
      <p:pic>
        <p:nvPicPr>
          <p:cNvPr id="105476" name="Picture 4" descr="etapa 3"/>
          <p:cNvPicPr>
            <a:picLocks noChangeAspect="1" noChangeArrowheads="1"/>
          </p:cNvPicPr>
          <p:nvPr/>
        </p:nvPicPr>
        <p:blipFill>
          <a:blip r:embed="rId3" cstate="print"/>
          <a:srcRect/>
          <a:stretch>
            <a:fillRect/>
          </a:stretch>
        </p:blipFill>
        <p:spPr bwMode="auto">
          <a:xfrm>
            <a:off x="73025" y="1125538"/>
            <a:ext cx="4067175" cy="3048000"/>
          </a:xfrm>
          <a:prstGeom prst="rect">
            <a:avLst/>
          </a:prstGeom>
          <a:noFill/>
          <a:ln w="9525">
            <a:noFill/>
            <a:miter lim="800000"/>
            <a:headEnd/>
            <a:tailEnd/>
          </a:ln>
        </p:spPr>
      </p:pic>
      <p:pic>
        <p:nvPicPr>
          <p:cNvPr id="105477" name="Picture 5" descr="IMG00060"/>
          <p:cNvPicPr>
            <a:picLocks noChangeAspect="1" noChangeArrowheads="1"/>
          </p:cNvPicPr>
          <p:nvPr/>
        </p:nvPicPr>
        <p:blipFill>
          <a:blip r:embed="rId4"/>
          <a:srcRect/>
          <a:stretch>
            <a:fillRect/>
          </a:stretch>
        </p:blipFill>
        <p:spPr bwMode="auto">
          <a:xfrm>
            <a:off x="693738" y="4460875"/>
            <a:ext cx="3086100" cy="2352675"/>
          </a:xfrm>
          <a:prstGeom prst="rect">
            <a:avLst/>
          </a:prstGeom>
          <a:noFill/>
          <a:ln w="9525">
            <a:noFill/>
            <a:miter lim="800000"/>
            <a:headEnd/>
            <a:tailEnd/>
          </a:ln>
        </p:spPr>
      </p:pic>
      <p:pic>
        <p:nvPicPr>
          <p:cNvPr id="105478" name="Picture 6"/>
          <p:cNvPicPr>
            <a:picLocks noChangeAspect="1" noChangeArrowheads="1"/>
          </p:cNvPicPr>
          <p:nvPr/>
        </p:nvPicPr>
        <p:blipFill>
          <a:blip r:embed="rId5"/>
          <a:srcRect/>
          <a:stretch>
            <a:fillRect/>
          </a:stretch>
        </p:blipFill>
        <p:spPr bwMode="auto">
          <a:xfrm>
            <a:off x="4505325" y="1125538"/>
            <a:ext cx="4638675" cy="2990850"/>
          </a:xfrm>
          <a:prstGeom prst="rect">
            <a:avLst/>
          </a:prstGeom>
          <a:noFill/>
          <a:ln w="9525">
            <a:noFill/>
            <a:miter lim="800000"/>
            <a:headEnd/>
            <a:tailEnd/>
          </a:ln>
        </p:spPr>
      </p:pic>
      <p:sp>
        <p:nvSpPr>
          <p:cNvPr id="105480" name="Rectangle 8"/>
          <p:cNvSpPr>
            <a:spLocks noChangeArrowheads="1"/>
          </p:cNvSpPr>
          <p:nvPr/>
        </p:nvSpPr>
        <p:spPr bwMode="auto">
          <a:xfrm>
            <a:off x="5183188" y="739775"/>
            <a:ext cx="3349625" cy="457200"/>
          </a:xfrm>
          <a:prstGeom prst="rect">
            <a:avLst/>
          </a:prstGeom>
          <a:noFill/>
          <a:ln w="9525">
            <a:noFill/>
            <a:miter lim="800000"/>
            <a:headEnd/>
            <a:tailEnd/>
          </a:ln>
          <a:effectLst/>
        </p:spPr>
        <p:txBody>
          <a:bodyPr wrap="none" anchor="ctr">
            <a:spAutoFit/>
          </a:bodyPr>
          <a:lstStyle/>
          <a:p>
            <a:pPr algn="ctr" eaLnBrk="0" hangingPunct="0"/>
            <a:r>
              <a:rPr lang="es-ES" b="1"/>
              <a:t>SECADO ARTIFICIAL</a:t>
            </a:r>
            <a:r>
              <a:rPr lang="es-ES"/>
              <a:t> </a:t>
            </a:r>
          </a:p>
        </p:txBody>
      </p:sp>
      <p:sp>
        <p:nvSpPr>
          <p:cNvPr id="105481" name="Rectangle 9"/>
          <p:cNvSpPr>
            <a:spLocks noChangeArrowheads="1"/>
          </p:cNvSpPr>
          <p:nvPr/>
        </p:nvSpPr>
        <p:spPr bwMode="auto">
          <a:xfrm>
            <a:off x="539750" y="739775"/>
            <a:ext cx="3132138" cy="457200"/>
          </a:xfrm>
          <a:prstGeom prst="rect">
            <a:avLst/>
          </a:prstGeom>
          <a:noFill/>
          <a:ln w="9525">
            <a:noFill/>
            <a:miter lim="800000"/>
            <a:headEnd/>
            <a:tailEnd/>
          </a:ln>
          <a:effectLst/>
        </p:spPr>
        <p:txBody>
          <a:bodyPr wrap="none" anchor="ctr">
            <a:spAutoFit/>
          </a:bodyPr>
          <a:lstStyle/>
          <a:p>
            <a:pPr algn="ctr" eaLnBrk="0" hangingPunct="0"/>
            <a:r>
              <a:rPr lang="es-ES" b="1"/>
              <a:t>SECADO NATURAL</a:t>
            </a:r>
            <a:r>
              <a:rPr lang="es-ES"/>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p:cNvSpPr>
          <p:nvPr>
            <p:ph type="title" idx="4294967295"/>
          </p:nvPr>
        </p:nvSpPr>
        <p:spPr bwMode="auto">
          <a:xfrm>
            <a:off x="323850" y="476250"/>
            <a:ext cx="4032250" cy="3168650"/>
          </a:xfrm>
          <a:noFill/>
        </p:spPr>
        <p:txBody>
          <a:bodyPr wrap="square" lIns="91440" tIns="45720" rIns="91440" bIns="45720" numCol="1" anchorCtr="0" compatLnSpc="1">
            <a:prstTxWarp prst="textNoShape">
              <a:avLst/>
            </a:prstTxWarp>
          </a:bodyPr>
          <a:lstStyle/>
          <a:p>
            <a:r>
              <a:rPr lang="es-EC" cap="none" smtClean="0">
                <a:effectLst/>
                <a:latin typeface="Franklin Gothic Medium" pitchFamily="34" charset="0"/>
              </a:rPr>
              <a:t>DEMOSTRACIÓN:</a:t>
            </a:r>
            <a:br>
              <a:rPr lang="es-EC" cap="none" smtClean="0">
                <a:effectLst/>
                <a:latin typeface="Franklin Gothic Medium" pitchFamily="34" charset="0"/>
              </a:rPr>
            </a:br>
            <a:r>
              <a:rPr lang="es-EC" cap="none" smtClean="0">
                <a:effectLst/>
                <a:latin typeface="Franklin Gothic Medium" pitchFamily="34" charset="0"/>
              </a:rPr>
              <a:t/>
            </a:r>
            <a:br>
              <a:rPr lang="es-EC" cap="none" smtClean="0">
                <a:effectLst/>
                <a:latin typeface="Franklin Gothic Medium" pitchFamily="34" charset="0"/>
              </a:rPr>
            </a:br>
            <a:r>
              <a:rPr lang="es-ES" b="1" cap="none" smtClean="0">
                <a:effectLst/>
                <a:latin typeface="Franklin Gothic Medium" pitchFamily="34" charset="0"/>
              </a:rPr>
              <a:t>PROCESO DE SELECCIÓN Y EMBASADO</a:t>
            </a:r>
            <a:r>
              <a:rPr lang="es-ES" cap="none" smtClean="0">
                <a:effectLst/>
                <a:latin typeface="Franklin Gothic Medium" pitchFamily="34" charset="0"/>
              </a:rPr>
              <a:t> </a:t>
            </a:r>
          </a:p>
        </p:txBody>
      </p:sp>
      <p:pic>
        <p:nvPicPr>
          <p:cNvPr id="106500" name="Picture 4"/>
          <p:cNvPicPr>
            <a:picLocks noChangeAspect="1" noChangeArrowheads="1"/>
          </p:cNvPicPr>
          <p:nvPr/>
        </p:nvPicPr>
        <p:blipFill>
          <a:blip r:embed="rId2"/>
          <a:srcRect/>
          <a:stretch>
            <a:fillRect/>
          </a:stretch>
        </p:blipFill>
        <p:spPr bwMode="auto">
          <a:xfrm>
            <a:off x="4643438" y="260350"/>
            <a:ext cx="4333875" cy="6343650"/>
          </a:xfrm>
          <a:prstGeom prst="rect">
            <a:avLst/>
          </a:prstGeom>
          <a:noFill/>
          <a:ln w="9525">
            <a:noFill/>
            <a:miter lim="800000"/>
            <a:headEnd/>
            <a:tailEnd/>
          </a:ln>
        </p:spPr>
      </p:pic>
      <p:pic>
        <p:nvPicPr>
          <p:cNvPr id="106501" name="Picture 5"/>
          <p:cNvPicPr>
            <a:picLocks noChangeAspect="1" noChangeArrowheads="1"/>
          </p:cNvPicPr>
          <p:nvPr/>
        </p:nvPicPr>
        <p:blipFill>
          <a:blip r:embed="rId3"/>
          <a:srcRect/>
          <a:stretch>
            <a:fillRect/>
          </a:stretch>
        </p:blipFill>
        <p:spPr bwMode="auto">
          <a:xfrm>
            <a:off x="73025" y="3429000"/>
            <a:ext cx="4427538"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p:cNvSpPr>
          <p:nvPr>
            <p:ph type="title" idx="4294967295"/>
          </p:nvPr>
        </p:nvSpPr>
        <p:spPr bwMode="auto">
          <a:xfrm>
            <a:off x="-180975" y="2014538"/>
            <a:ext cx="8686800" cy="838200"/>
          </a:xfrm>
          <a:noFill/>
        </p:spPr>
        <p:txBody>
          <a:bodyPr wrap="square" lIns="91440" tIns="45720" rIns="91440" bIns="45720" numCol="1" anchorCtr="0" compatLnSpc="1">
            <a:prstTxWarp prst="textNoShape">
              <a:avLst/>
            </a:prstTxWarp>
          </a:bodyPr>
          <a:lstStyle/>
          <a:p>
            <a:pPr algn="ctr"/>
            <a:r>
              <a:rPr lang="es-EC" sz="3200" cap="none" smtClean="0">
                <a:effectLst/>
                <a:latin typeface="Franklin Gothic Medium" pitchFamily="34" charset="0"/>
              </a:rPr>
              <a:t>P</a:t>
            </a:r>
            <a:br>
              <a:rPr lang="es-EC" sz="3200" cap="none" smtClean="0">
                <a:effectLst/>
                <a:latin typeface="Franklin Gothic Medium" pitchFamily="34" charset="0"/>
              </a:rPr>
            </a:br>
            <a:r>
              <a:rPr lang="es-EC" sz="3200" cap="none" smtClean="0">
                <a:effectLst/>
                <a:latin typeface="Franklin Gothic Medium" pitchFamily="34" charset="0"/>
              </a:rPr>
              <a:t>U</a:t>
            </a:r>
            <a:br>
              <a:rPr lang="es-EC" sz="3200" cap="none" smtClean="0">
                <a:effectLst/>
                <a:latin typeface="Franklin Gothic Medium" pitchFamily="34" charset="0"/>
              </a:rPr>
            </a:br>
            <a:r>
              <a:rPr lang="es-EC" sz="3200" cap="none" smtClean="0">
                <a:effectLst/>
                <a:latin typeface="Franklin Gothic Medium" pitchFamily="34" charset="0"/>
              </a:rPr>
              <a:t>B</a:t>
            </a:r>
            <a:br>
              <a:rPr lang="es-EC" sz="3200" cap="none" smtClean="0">
                <a:effectLst/>
                <a:latin typeface="Franklin Gothic Medium" pitchFamily="34" charset="0"/>
              </a:rPr>
            </a:br>
            <a:r>
              <a:rPr lang="es-EC" sz="3200" cap="none" smtClean="0">
                <a:effectLst/>
                <a:latin typeface="Franklin Gothic Medium" pitchFamily="34" charset="0"/>
              </a:rPr>
              <a:t>L</a:t>
            </a:r>
            <a:br>
              <a:rPr lang="es-EC" sz="3200" cap="none" smtClean="0">
                <a:effectLst/>
                <a:latin typeface="Franklin Gothic Medium" pitchFamily="34" charset="0"/>
              </a:rPr>
            </a:br>
            <a:r>
              <a:rPr lang="es-EC" sz="3200" cap="none" smtClean="0">
                <a:effectLst/>
                <a:latin typeface="Franklin Gothic Medium" pitchFamily="34" charset="0"/>
              </a:rPr>
              <a:t>I</a:t>
            </a:r>
            <a:br>
              <a:rPr lang="es-EC" sz="3200" cap="none" smtClean="0">
                <a:effectLst/>
                <a:latin typeface="Franklin Gothic Medium" pitchFamily="34" charset="0"/>
              </a:rPr>
            </a:br>
            <a:r>
              <a:rPr lang="es-EC" sz="3200" cap="none" smtClean="0">
                <a:effectLst/>
                <a:latin typeface="Franklin Gothic Medium" pitchFamily="34" charset="0"/>
              </a:rPr>
              <a:t>C</a:t>
            </a:r>
            <a:br>
              <a:rPr lang="es-EC" sz="3200" cap="none" smtClean="0">
                <a:effectLst/>
                <a:latin typeface="Franklin Gothic Medium" pitchFamily="34" charset="0"/>
              </a:rPr>
            </a:br>
            <a:r>
              <a:rPr lang="es-EC" sz="3200" cap="none" smtClean="0">
                <a:effectLst/>
                <a:latin typeface="Franklin Gothic Medium" pitchFamily="34" charset="0"/>
              </a:rPr>
              <a:t>I</a:t>
            </a:r>
            <a:br>
              <a:rPr lang="es-EC" sz="3200" cap="none" smtClean="0">
                <a:effectLst/>
                <a:latin typeface="Franklin Gothic Medium" pitchFamily="34" charset="0"/>
              </a:rPr>
            </a:br>
            <a:r>
              <a:rPr lang="es-EC" sz="3200" cap="none" smtClean="0">
                <a:effectLst/>
                <a:latin typeface="Franklin Gothic Medium" pitchFamily="34" charset="0"/>
              </a:rPr>
              <a:t>D</a:t>
            </a:r>
            <a:br>
              <a:rPr lang="es-EC" sz="3200" cap="none" smtClean="0">
                <a:effectLst/>
                <a:latin typeface="Franklin Gothic Medium" pitchFamily="34" charset="0"/>
              </a:rPr>
            </a:br>
            <a:r>
              <a:rPr lang="es-EC" sz="3200" cap="none" smtClean="0">
                <a:effectLst/>
                <a:latin typeface="Franklin Gothic Medium" pitchFamily="34" charset="0"/>
              </a:rPr>
              <a:t>A</a:t>
            </a:r>
            <a:br>
              <a:rPr lang="es-EC" sz="3200" cap="none" smtClean="0">
                <a:effectLst/>
                <a:latin typeface="Franklin Gothic Medium" pitchFamily="34" charset="0"/>
              </a:rPr>
            </a:br>
            <a:r>
              <a:rPr lang="es-EC" sz="3200" cap="none" smtClean="0">
                <a:effectLst/>
                <a:latin typeface="Franklin Gothic Medium" pitchFamily="34" charset="0"/>
              </a:rPr>
              <a:t>D</a:t>
            </a:r>
            <a:endParaRPr lang="es-ES" sz="3200" cap="none" smtClean="0">
              <a:effectLst/>
              <a:latin typeface="Franklin Gothic Medium" pitchFamily="34" charset="0"/>
            </a:endParaRPr>
          </a:p>
        </p:txBody>
      </p:sp>
      <p:pic>
        <p:nvPicPr>
          <p:cNvPr id="107524" name="Picture 4"/>
          <p:cNvPicPr>
            <a:picLocks noChangeAspect="1" noChangeArrowheads="1"/>
          </p:cNvPicPr>
          <p:nvPr/>
        </p:nvPicPr>
        <p:blipFill>
          <a:blip r:embed="rId2"/>
          <a:srcRect/>
          <a:stretch>
            <a:fillRect/>
          </a:stretch>
        </p:blipFill>
        <p:spPr bwMode="auto">
          <a:xfrm>
            <a:off x="179388" y="4797425"/>
            <a:ext cx="5410200" cy="1914525"/>
          </a:xfrm>
          <a:prstGeom prst="rect">
            <a:avLst/>
          </a:prstGeom>
          <a:noFill/>
        </p:spPr>
      </p:pic>
      <p:sp>
        <p:nvSpPr>
          <p:cNvPr id="107525" name="Text Box 5"/>
          <p:cNvSpPr txBox="1">
            <a:spLocks noChangeArrowheads="1"/>
          </p:cNvSpPr>
          <p:nvPr/>
        </p:nvSpPr>
        <p:spPr bwMode="auto">
          <a:xfrm>
            <a:off x="169863" y="6356350"/>
            <a:ext cx="5410200" cy="457200"/>
          </a:xfrm>
          <a:prstGeom prst="rect">
            <a:avLst/>
          </a:prstGeom>
          <a:noFill/>
          <a:ln w="9525">
            <a:noFill/>
            <a:miter lim="800000"/>
            <a:headEnd/>
            <a:tailEnd/>
          </a:ln>
        </p:spPr>
        <p:txBody>
          <a:bodyPr/>
          <a:lstStyle/>
          <a:p>
            <a:pPr algn="ctr" eaLnBrk="0" hangingPunct="0"/>
            <a:r>
              <a:rPr lang="es-EC" sz="1000" b="1">
                <a:latin typeface="Bodoni MT" pitchFamily="18" charset="0"/>
                <a:cs typeface="Times New Roman" pitchFamily="18" charset="0"/>
              </a:rPr>
              <a:t>Telf.: 05 295-3201  / 085904904   /   xocoalt@hotmail.com</a:t>
            </a:r>
            <a:endParaRPr lang="es-ES" sz="900"/>
          </a:p>
          <a:p>
            <a:pPr algn="ctr" eaLnBrk="0" hangingPunct="0"/>
            <a:r>
              <a:rPr lang="es-EC" sz="1000" b="1">
                <a:solidFill>
                  <a:srgbClr val="FFFFFF"/>
                </a:solidFill>
                <a:latin typeface="Bodoni MT" pitchFamily="18" charset="0"/>
                <a:cs typeface="Times New Roman" pitchFamily="18" charset="0"/>
              </a:rPr>
              <a:t>Dir.: V</a:t>
            </a:r>
            <a:r>
              <a:rPr lang="es-EC" sz="1000" b="1">
                <a:solidFill>
                  <a:srgbClr val="FFFFFF"/>
                </a:solidFill>
                <a:latin typeface="Arial"/>
                <a:cs typeface="Times New Roman" pitchFamily="18" charset="0"/>
              </a:rPr>
              <a:t>í</a:t>
            </a:r>
            <a:r>
              <a:rPr lang="es-EC" sz="1000" b="1">
                <a:solidFill>
                  <a:srgbClr val="FFFFFF"/>
                </a:solidFill>
                <a:latin typeface="Bodoni MT" pitchFamily="18" charset="0"/>
                <a:cs typeface="Times New Roman" pitchFamily="18" charset="0"/>
              </a:rPr>
              <a:t>a Flores s/n km2 v</a:t>
            </a:r>
            <a:r>
              <a:rPr lang="es-EC" sz="1000" b="1">
                <a:solidFill>
                  <a:srgbClr val="FFFFFF"/>
                </a:solidFill>
                <a:latin typeface="Arial"/>
                <a:cs typeface="Times New Roman" pitchFamily="18" charset="0"/>
              </a:rPr>
              <a:t>í</a:t>
            </a:r>
            <a:r>
              <a:rPr lang="es-EC" sz="1000" b="1">
                <a:solidFill>
                  <a:srgbClr val="FFFFFF"/>
                </a:solidFill>
                <a:latin typeface="Bodoni MT" pitchFamily="18" charset="0"/>
                <a:cs typeface="Times New Roman" pitchFamily="18" charset="0"/>
              </a:rPr>
              <a:t>a Montalvo </a:t>
            </a:r>
            <a:r>
              <a:rPr lang="es-EC" sz="1000" b="1">
                <a:solidFill>
                  <a:srgbClr val="FFFFFF"/>
                </a:solidFill>
                <a:latin typeface="Arial"/>
                <a:cs typeface="Times New Roman" pitchFamily="18" charset="0"/>
              </a:rPr>
              <a:t>–</a:t>
            </a:r>
            <a:r>
              <a:rPr lang="es-EC" sz="1000" b="1">
                <a:solidFill>
                  <a:srgbClr val="FFFFFF"/>
                </a:solidFill>
                <a:latin typeface="Bodoni MT" pitchFamily="18" charset="0"/>
                <a:cs typeface="Times New Roman" pitchFamily="18" charset="0"/>
              </a:rPr>
              <a:t> Balsapamba, Prov. Los R</a:t>
            </a:r>
            <a:r>
              <a:rPr lang="es-EC" sz="1000" b="1">
                <a:solidFill>
                  <a:srgbClr val="FFFFFF"/>
                </a:solidFill>
                <a:latin typeface="Arial"/>
                <a:cs typeface="Times New Roman" pitchFamily="18" charset="0"/>
              </a:rPr>
              <a:t>í</a:t>
            </a:r>
            <a:r>
              <a:rPr lang="es-EC" sz="1000" b="1">
                <a:solidFill>
                  <a:srgbClr val="FFFFFF"/>
                </a:solidFill>
                <a:latin typeface="Bodoni MT" pitchFamily="18" charset="0"/>
                <a:cs typeface="Times New Roman" pitchFamily="18" charset="0"/>
              </a:rPr>
              <a:t>os </a:t>
            </a:r>
            <a:endParaRPr lang="es-EC"/>
          </a:p>
        </p:txBody>
      </p:sp>
      <p:sp>
        <p:nvSpPr>
          <p:cNvPr id="107526" name="Rectangle 6"/>
          <p:cNvSpPr>
            <a:spLocks noChangeArrowheads="1"/>
          </p:cNvSpPr>
          <p:nvPr/>
        </p:nvSpPr>
        <p:spPr bwMode="auto">
          <a:xfrm>
            <a:off x="266700" y="4437063"/>
            <a:ext cx="1136650" cy="669925"/>
          </a:xfrm>
          <a:prstGeom prst="rect">
            <a:avLst/>
          </a:prstGeom>
          <a:noFill/>
          <a:ln w="9525">
            <a:noFill/>
            <a:miter lim="800000"/>
            <a:headEnd/>
            <a:tailEnd/>
          </a:ln>
          <a:effectLst/>
        </p:spPr>
        <p:txBody>
          <a:bodyPr wrap="none" anchor="ctr">
            <a:spAutoFit/>
          </a:bodyPr>
          <a:lstStyle/>
          <a:p>
            <a:pPr eaLnBrk="0" hangingPunct="0">
              <a:buFontTx/>
              <a:buChar char="•"/>
            </a:pPr>
            <a:r>
              <a:rPr lang="es-EC"/>
              <a:t> </a:t>
            </a:r>
            <a:r>
              <a:rPr lang="es-ES" sz="1400" b="1">
                <a:ea typeface="Times New Roman" pitchFamily="18" charset="0"/>
                <a:cs typeface="Arial" pitchFamily="34" charset="0"/>
              </a:rPr>
              <a:t>BANNER</a:t>
            </a:r>
            <a:endParaRPr lang="es-ES" sz="1400"/>
          </a:p>
          <a:p>
            <a:pPr eaLnBrk="0" hangingPunct="0"/>
            <a:endParaRPr lang="es-ES" sz="1400"/>
          </a:p>
        </p:txBody>
      </p:sp>
      <p:sp>
        <p:nvSpPr>
          <p:cNvPr id="107527" name="Rectangle 7"/>
          <p:cNvSpPr>
            <a:spLocks noChangeArrowheads="1"/>
          </p:cNvSpPr>
          <p:nvPr/>
        </p:nvSpPr>
        <p:spPr bwMode="auto">
          <a:xfrm>
            <a:off x="0" y="2924175"/>
            <a:ext cx="9144000" cy="0"/>
          </a:xfrm>
          <a:prstGeom prst="rect">
            <a:avLst/>
          </a:prstGeom>
          <a:noFill/>
          <a:ln w="9525">
            <a:noFill/>
            <a:miter lim="800000"/>
            <a:headEnd/>
            <a:tailEnd/>
          </a:ln>
          <a:effectLst/>
        </p:spPr>
        <p:txBody>
          <a:bodyPr wrap="none" anchor="ctr">
            <a:spAutoFit/>
          </a:bodyPr>
          <a:lstStyle/>
          <a:p>
            <a:endParaRPr lang="es-ES"/>
          </a:p>
        </p:txBody>
      </p:sp>
      <p:pic>
        <p:nvPicPr>
          <p:cNvPr id="107529" name="Picture 9"/>
          <p:cNvPicPr>
            <a:picLocks noChangeAspect="1" noChangeArrowheads="1"/>
          </p:cNvPicPr>
          <p:nvPr/>
        </p:nvPicPr>
        <p:blipFill>
          <a:blip r:embed="rId3"/>
          <a:srcRect/>
          <a:stretch>
            <a:fillRect/>
          </a:stretch>
        </p:blipFill>
        <p:spPr bwMode="auto">
          <a:xfrm>
            <a:off x="6516688" y="5013325"/>
            <a:ext cx="2305050" cy="1428750"/>
          </a:xfrm>
          <a:prstGeom prst="rect">
            <a:avLst/>
          </a:prstGeom>
          <a:noFill/>
          <a:ln w="9525">
            <a:noFill/>
            <a:miter lim="800000"/>
            <a:headEnd/>
            <a:tailEnd/>
          </a:ln>
        </p:spPr>
      </p:pic>
      <p:sp>
        <p:nvSpPr>
          <p:cNvPr id="107530" name="Rectangle 10"/>
          <p:cNvSpPr>
            <a:spLocks noChangeArrowheads="1"/>
          </p:cNvSpPr>
          <p:nvPr/>
        </p:nvSpPr>
        <p:spPr bwMode="auto">
          <a:xfrm>
            <a:off x="5989638" y="4559300"/>
            <a:ext cx="3003550" cy="669925"/>
          </a:xfrm>
          <a:prstGeom prst="rect">
            <a:avLst/>
          </a:prstGeom>
          <a:noFill/>
          <a:ln w="9525">
            <a:noFill/>
            <a:miter lim="800000"/>
            <a:headEnd/>
            <a:tailEnd/>
          </a:ln>
          <a:effectLst/>
        </p:spPr>
        <p:txBody>
          <a:bodyPr wrap="none" anchor="ctr">
            <a:spAutoFit/>
          </a:bodyPr>
          <a:lstStyle/>
          <a:p>
            <a:pPr algn="ctr">
              <a:buFontTx/>
              <a:buChar char="•"/>
            </a:pPr>
            <a:r>
              <a:rPr lang="es-EC"/>
              <a:t> </a:t>
            </a:r>
            <a:r>
              <a:rPr lang="es-ES" sz="1400" b="1"/>
              <a:t>TARJETA DE PRESENTACION </a:t>
            </a:r>
          </a:p>
          <a:p>
            <a:pPr algn="ctr" eaLnBrk="0" hangingPunct="0"/>
            <a:endParaRPr lang="es-ES" sz="1400" b="1"/>
          </a:p>
        </p:txBody>
      </p:sp>
      <p:pic>
        <p:nvPicPr>
          <p:cNvPr id="107531" name="Picture 11" descr="cacao POSTER"/>
          <p:cNvPicPr>
            <a:picLocks noChangeAspect="1" noChangeArrowheads="1"/>
          </p:cNvPicPr>
          <p:nvPr/>
        </p:nvPicPr>
        <p:blipFill>
          <a:blip r:embed="rId4" cstate="print"/>
          <a:srcRect/>
          <a:stretch>
            <a:fillRect/>
          </a:stretch>
        </p:blipFill>
        <p:spPr bwMode="auto">
          <a:xfrm>
            <a:off x="461963" y="511175"/>
            <a:ext cx="2957512" cy="3997325"/>
          </a:xfrm>
          <a:prstGeom prst="rect">
            <a:avLst/>
          </a:prstGeom>
          <a:noFill/>
          <a:ln w="9525">
            <a:noFill/>
            <a:miter lim="800000"/>
            <a:headEnd/>
            <a:tailEnd/>
          </a:ln>
        </p:spPr>
      </p:pic>
      <p:pic>
        <p:nvPicPr>
          <p:cNvPr id="107532" name="Picture 12" descr="http://blogs.menupages.com/southflorida/cacao.jpg"/>
          <p:cNvPicPr>
            <a:picLocks noChangeAspect="1" noChangeArrowheads="1"/>
          </p:cNvPicPr>
          <p:nvPr/>
        </p:nvPicPr>
        <p:blipFill>
          <a:blip r:embed="rId5" r:link="rId6"/>
          <a:srcRect/>
          <a:stretch>
            <a:fillRect/>
          </a:stretch>
        </p:blipFill>
        <p:spPr bwMode="auto">
          <a:xfrm>
            <a:off x="4787900" y="549275"/>
            <a:ext cx="3948113" cy="3967163"/>
          </a:xfrm>
          <a:prstGeom prst="rect">
            <a:avLst/>
          </a:prstGeom>
          <a:noFill/>
        </p:spPr>
      </p:pic>
      <p:sp>
        <p:nvSpPr>
          <p:cNvPr id="107533" name="WordArt 13"/>
          <p:cNvSpPr>
            <a:spLocks noChangeArrowheads="1" noChangeShapeType="1" noTextEdit="1"/>
          </p:cNvSpPr>
          <p:nvPr/>
        </p:nvSpPr>
        <p:spPr bwMode="auto">
          <a:xfrm>
            <a:off x="5076825" y="1484313"/>
            <a:ext cx="3419475" cy="360362"/>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latin typeface="Arial Black"/>
              </a:rPr>
              <a:t>"XOCOALT"</a:t>
            </a:r>
          </a:p>
        </p:txBody>
      </p:sp>
      <p:sp>
        <p:nvSpPr>
          <p:cNvPr id="107534" name="Text Box 14"/>
          <p:cNvSpPr txBox="1">
            <a:spLocks noChangeArrowheads="1"/>
          </p:cNvSpPr>
          <p:nvPr/>
        </p:nvSpPr>
        <p:spPr bwMode="auto">
          <a:xfrm>
            <a:off x="5148263" y="2060575"/>
            <a:ext cx="3244850" cy="2305050"/>
          </a:xfrm>
          <a:prstGeom prst="rect">
            <a:avLst/>
          </a:prstGeom>
          <a:noFill/>
          <a:ln w="9525">
            <a:noFill/>
            <a:miter lim="800000"/>
            <a:headEnd/>
            <a:tailEnd/>
          </a:ln>
        </p:spPr>
        <p:txBody>
          <a:bodyPr/>
          <a:lstStyle/>
          <a:p>
            <a:pPr algn="just" eaLnBrk="0" hangingPunct="0">
              <a:tabLst>
                <a:tab pos="1577975" algn="l"/>
              </a:tabLst>
            </a:pPr>
            <a:r>
              <a:rPr lang="es-EC" sz="1100" b="1">
                <a:solidFill>
                  <a:srgbClr val="FFFFFF"/>
                </a:solidFill>
                <a:latin typeface="Arial Rounded MT Bold" pitchFamily="34" charset="0"/>
                <a:cs typeface="Times New Roman" pitchFamily="18" charset="0"/>
              </a:rPr>
              <a:t>XOCOALT comunica a los se</a:t>
            </a:r>
            <a:r>
              <a:rPr lang="es-EC" sz="1100" b="1">
                <a:solidFill>
                  <a:srgbClr val="FFFFFF"/>
                </a:solidFill>
                <a:latin typeface="Arial"/>
                <a:cs typeface="Times New Roman" pitchFamily="18" charset="0"/>
              </a:rPr>
              <a:t>ñ</a:t>
            </a:r>
            <a:r>
              <a:rPr lang="es-EC" sz="1100" b="1">
                <a:solidFill>
                  <a:srgbClr val="FFFFFF"/>
                </a:solidFill>
                <a:latin typeface="Arial Rounded MT Bold" pitchFamily="34" charset="0"/>
                <a:cs typeface="Times New Roman" pitchFamily="18" charset="0"/>
              </a:rPr>
              <a:t>ores agricultores que ha iniciado la compra de Cacao en baba.</a:t>
            </a:r>
            <a:endParaRPr lang="es-ES" sz="1100"/>
          </a:p>
          <a:p>
            <a:pPr algn="just" eaLnBrk="0" hangingPunct="0">
              <a:tabLst>
                <a:tab pos="1577975" algn="l"/>
              </a:tabLst>
            </a:pPr>
            <a:r>
              <a:rPr lang="es-EC" sz="1100" b="1">
                <a:solidFill>
                  <a:srgbClr val="FFFFFF"/>
                </a:solidFill>
                <a:latin typeface="Arial Rounded MT Bold" pitchFamily="34" charset="0"/>
                <a:cs typeface="Times New Roman" pitchFamily="18" charset="0"/>
              </a:rPr>
              <a:t>Ofreciendo:</a:t>
            </a:r>
            <a:endParaRPr lang="es-ES" sz="1100"/>
          </a:p>
          <a:p>
            <a:pPr eaLnBrk="0" hangingPunct="0">
              <a:buFont typeface="Wingdings" pitchFamily="2" charset="2"/>
              <a:buChar char=""/>
              <a:tabLst>
                <a:tab pos="1577975" algn="l"/>
              </a:tabLst>
            </a:pPr>
            <a:r>
              <a:rPr lang="es-EC" sz="1100" b="1">
                <a:solidFill>
                  <a:srgbClr val="FFFFFF"/>
                </a:solidFill>
                <a:latin typeface="Arial Rounded MT Bold" pitchFamily="34" charset="0"/>
                <a:cs typeface="Times New Roman" pitchFamily="18" charset="0"/>
              </a:rPr>
              <a:t>PESO EXACTO</a:t>
            </a:r>
            <a:endParaRPr lang="es-ES" sz="1100"/>
          </a:p>
          <a:p>
            <a:pPr eaLnBrk="0" hangingPunct="0">
              <a:buFont typeface="Wingdings" pitchFamily="2" charset="2"/>
              <a:buChar char=""/>
              <a:tabLst>
                <a:tab pos="1577975" algn="l"/>
              </a:tabLst>
            </a:pPr>
            <a:r>
              <a:rPr lang="es-EC" sz="1100" b="1">
                <a:solidFill>
                  <a:srgbClr val="FFFFFF"/>
                </a:solidFill>
                <a:latin typeface="Arial Rounded MT Bold" pitchFamily="34" charset="0"/>
                <a:cs typeface="Times New Roman" pitchFamily="18" charset="0"/>
              </a:rPr>
              <a:t>PRECIO OFICIAL</a:t>
            </a:r>
            <a:endParaRPr lang="es-ES" sz="1100"/>
          </a:p>
          <a:p>
            <a:pPr eaLnBrk="0" hangingPunct="0">
              <a:buFont typeface="Wingdings" pitchFamily="2" charset="2"/>
              <a:buChar char=""/>
              <a:tabLst>
                <a:tab pos="1577975" algn="l"/>
              </a:tabLst>
            </a:pPr>
            <a:r>
              <a:rPr lang="es-EC" sz="1100" b="1">
                <a:solidFill>
                  <a:srgbClr val="FFFFFF"/>
                </a:solidFill>
                <a:latin typeface="Arial Rounded MT Bold" pitchFamily="34" charset="0"/>
                <a:cs typeface="Times New Roman" pitchFamily="18" charset="0"/>
              </a:rPr>
              <a:t>PAGO INMEDIATO</a:t>
            </a:r>
            <a:endParaRPr lang="es-ES" sz="1100"/>
          </a:p>
          <a:p>
            <a:pPr eaLnBrk="0" hangingPunct="0">
              <a:buFont typeface="Wingdings" pitchFamily="2" charset="2"/>
              <a:buChar char=""/>
              <a:tabLst>
                <a:tab pos="1577975" algn="l"/>
              </a:tabLst>
            </a:pPr>
            <a:r>
              <a:rPr lang="es-EC" sz="1100" b="1">
                <a:solidFill>
                  <a:srgbClr val="FFFFFF"/>
                </a:solidFill>
                <a:latin typeface="Arial Rounded MT Bold" pitchFamily="34" charset="0"/>
                <a:cs typeface="Times New Roman" pitchFamily="18" charset="0"/>
              </a:rPr>
              <a:t>CALIFICACI</a:t>
            </a:r>
            <a:r>
              <a:rPr lang="es-EC" sz="1100" b="1">
                <a:solidFill>
                  <a:srgbClr val="FFFFFF"/>
                </a:solidFill>
                <a:latin typeface="Arial"/>
                <a:cs typeface="Times New Roman" pitchFamily="18" charset="0"/>
              </a:rPr>
              <a:t>Ó</a:t>
            </a:r>
            <a:r>
              <a:rPr lang="es-EC" sz="1100" b="1">
                <a:solidFill>
                  <a:srgbClr val="FFFFFF"/>
                </a:solidFill>
                <a:latin typeface="Arial Rounded MT Bold" pitchFamily="34" charset="0"/>
                <a:cs typeface="Times New Roman" pitchFamily="18" charset="0"/>
              </a:rPr>
              <a:t>N JUSTA</a:t>
            </a:r>
            <a:endParaRPr lang="es-ES" sz="1100"/>
          </a:p>
          <a:p>
            <a:pPr algn="just" eaLnBrk="0" hangingPunct="0">
              <a:tabLst>
                <a:tab pos="1577975" algn="l"/>
              </a:tabLst>
            </a:pPr>
            <a:r>
              <a:rPr lang="es-EC" sz="1100" b="1">
                <a:solidFill>
                  <a:srgbClr val="FFFFFF"/>
                </a:solidFill>
                <a:latin typeface="Arial Rounded MT Bold" pitchFamily="34" charset="0"/>
                <a:cs typeface="Times New Roman" pitchFamily="18" charset="0"/>
              </a:rPr>
              <a:t>Usted puede realizar su entrega de cosecha en nuestro centro de acopio ubicado en Km. 2 V</a:t>
            </a:r>
            <a:r>
              <a:rPr lang="es-EC" sz="1100" b="1">
                <a:solidFill>
                  <a:srgbClr val="FFFFFF"/>
                </a:solidFill>
                <a:latin typeface="Arial"/>
                <a:cs typeface="Times New Roman" pitchFamily="18" charset="0"/>
              </a:rPr>
              <a:t>í</a:t>
            </a:r>
            <a:r>
              <a:rPr lang="es-EC" sz="1100" b="1">
                <a:solidFill>
                  <a:srgbClr val="FFFFFF"/>
                </a:solidFill>
                <a:latin typeface="Arial Rounded MT Bold" pitchFamily="34" charset="0"/>
                <a:cs typeface="Times New Roman" pitchFamily="18" charset="0"/>
              </a:rPr>
              <a:t>a Flores, Montalvo </a:t>
            </a:r>
            <a:r>
              <a:rPr lang="es-EC" sz="1100" b="1">
                <a:solidFill>
                  <a:srgbClr val="FFFFFF"/>
                </a:solidFill>
                <a:latin typeface="Arial"/>
                <a:cs typeface="Times New Roman" pitchFamily="18" charset="0"/>
              </a:rPr>
              <a:t>–</a:t>
            </a:r>
            <a:r>
              <a:rPr lang="es-EC" sz="1100" b="1">
                <a:solidFill>
                  <a:srgbClr val="FFFFFF"/>
                </a:solidFill>
                <a:latin typeface="Arial Rounded MT Bold" pitchFamily="34" charset="0"/>
                <a:cs typeface="Times New Roman" pitchFamily="18" charset="0"/>
              </a:rPr>
              <a:t> Balsapamba, Prov. Los R</a:t>
            </a:r>
            <a:r>
              <a:rPr lang="es-EC" sz="1100" b="1">
                <a:solidFill>
                  <a:srgbClr val="FFFFFF"/>
                </a:solidFill>
                <a:latin typeface="Arial"/>
                <a:cs typeface="Times New Roman" pitchFamily="18" charset="0"/>
              </a:rPr>
              <a:t>í</a:t>
            </a:r>
            <a:r>
              <a:rPr lang="es-EC" sz="1100" b="1">
                <a:solidFill>
                  <a:srgbClr val="FFFFFF"/>
                </a:solidFill>
                <a:latin typeface="Arial Rounded MT Bold" pitchFamily="34" charset="0"/>
                <a:cs typeface="Times New Roman" pitchFamily="18" charset="0"/>
              </a:rPr>
              <a:t>os. </a:t>
            </a:r>
            <a:endParaRPr lang="es-ES" sz="1100"/>
          </a:p>
          <a:p>
            <a:pPr algn="just" eaLnBrk="0" hangingPunct="0">
              <a:tabLst>
                <a:tab pos="1577975" algn="l"/>
              </a:tabLst>
            </a:pPr>
            <a:r>
              <a:rPr lang="es-EC" sz="1100" b="1">
                <a:solidFill>
                  <a:srgbClr val="FFFFFF"/>
                </a:solidFill>
                <a:latin typeface="Arial Rounded MT Bold" pitchFamily="34" charset="0"/>
                <a:cs typeface="Times New Roman" pitchFamily="18" charset="0"/>
              </a:rPr>
              <a:t>Tambi</a:t>
            </a:r>
            <a:r>
              <a:rPr lang="es-EC" sz="1100" b="1">
                <a:solidFill>
                  <a:srgbClr val="FFFFFF"/>
                </a:solidFill>
                <a:latin typeface="Arial"/>
                <a:cs typeface="Times New Roman" pitchFamily="18" charset="0"/>
              </a:rPr>
              <a:t>é</a:t>
            </a:r>
            <a:r>
              <a:rPr lang="es-EC" sz="1100" b="1">
                <a:solidFill>
                  <a:srgbClr val="FFFFFF"/>
                </a:solidFill>
                <a:latin typeface="Arial Rounded MT Bold" pitchFamily="34" charset="0"/>
                <a:cs typeface="Times New Roman" pitchFamily="18" charset="0"/>
              </a:rPr>
              <a:t>n puede llamarnos a los tel</a:t>
            </a:r>
            <a:r>
              <a:rPr lang="es-EC" sz="1100" b="1">
                <a:solidFill>
                  <a:srgbClr val="FFFFFF"/>
                </a:solidFill>
                <a:latin typeface="Arial"/>
                <a:cs typeface="Times New Roman" pitchFamily="18" charset="0"/>
              </a:rPr>
              <a:t>é</a:t>
            </a:r>
            <a:r>
              <a:rPr lang="es-EC" sz="1100" b="1">
                <a:solidFill>
                  <a:srgbClr val="FFFFFF"/>
                </a:solidFill>
                <a:latin typeface="Arial Rounded MT Bold" pitchFamily="34" charset="0"/>
                <a:cs typeface="Times New Roman" pitchFamily="18" charset="0"/>
              </a:rPr>
              <a:t>fonos: </a:t>
            </a:r>
            <a:endParaRPr lang="es-ES" sz="1100"/>
          </a:p>
          <a:p>
            <a:pPr algn="just" eaLnBrk="0" hangingPunct="0">
              <a:tabLst>
                <a:tab pos="1577975" algn="l"/>
              </a:tabLst>
            </a:pPr>
            <a:r>
              <a:rPr lang="es-EC" sz="1100" b="1">
                <a:solidFill>
                  <a:srgbClr val="FFFFFF"/>
                </a:solidFill>
                <a:latin typeface="Arial Rounded MT Bold" pitchFamily="34" charset="0"/>
                <a:cs typeface="Times New Roman" pitchFamily="18" charset="0"/>
              </a:rPr>
              <a:t>(05) 295-3201 / 085904904.</a:t>
            </a:r>
            <a:endParaRPr lang="es-EC" sz="1100"/>
          </a:p>
        </p:txBody>
      </p:sp>
      <p:sp>
        <p:nvSpPr>
          <p:cNvPr id="107536" name="Rectangle 16"/>
          <p:cNvSpPr>
            <a:spLocks noChangeArrowheads="1"/>
          </p:cNvSpPr>
          <p:nvPr/>
        </p:nvSpPr>
        <p:spPr bwMode="auto">
          <a:xfrm>
            <a:off x="4813300" y="-242888"/>
            <a:ext cx="982663" cy="1004888"/>
          </a:xfrm>
          <a:prstGeom prst="rect">
            <a:avLst/>
          </a:prstGeom>
          <a:noFill/>
          <a:ln w="9525">
            <a:noFill/>
            <a:miter lim="800000"/>
            <a:headEnd/>
            <a:tailEnd/>
          </a:ln>
          <a:effectLst/>
        </p:spPr>
        <p:txBody>
          <a:bodyPr wrap="none" anchor="ctr">
            <a:spAutoFit/>
          </a:bodyPr>
          <a:lstStyle/>
          <a:p>
            <a:pPr eaLnBrk="0" hangingPunct="0"/>
            <a:endParaRPr lang="es-ES"/>
          </a:p>
          <a:p>
            <a:pPr eaLnBrk="0" hangingPunct="0">
              <a:buClr>
                <a:schemeClr val="tx1"/>
              </a:buClr>
              <a:buFont typeface="Symbol" pitchFamily="18" charset="2"/>
              <a:buChar char=""/>
            </a:pPr>
            <a:r>
              <a:rPr lang="es-ES" sz="1200" b="1">
                <a:ea typeface="Times New Roman" pitchFamily="18" charset="0"/>
                <a:cs typeface="Arial" pitchFamily="34" charset="0"/>
              </a:rPr>
              <a:t>VOLANTE</a:t>
            </a:r>
            <a:endParaRPr lang="es-ES" sz="900"/>
          </a:p>
          <a:p>
            <a:pPr eaLnBrk="0" hangingPunct="0"/>
            <a:endParaRPr lang="es-ES"/>
          </a:p>
        </p:txBody>
      </p:sp>
      <p:sp>
        <p:nvSpPr>
          <p:cNvPr id="107537" name="Rectangle 17"/>
          <p:cNvSpPr>
            <a:spLocks noChangeArrowheads="1"/>
          </p:cNvSpPr>
          <p:nvPr/>
        </p:nvSpPr>
        <p:spPr bwMode="auto">
          <a:xfrm>
            <a:off x="0" y="1017588"/>
            <a:ext cx="9144000" cy="0"/>
          </a:xfrm>
          <a:prstGeom prst="rect">
            <a:avLst/>
          </a:prstGeom>
          <a:noFill/>
          <a:ln w="9525">
            <a:noFill/>
            <a:miter lim="800000"/>
            <a:headEnd/>
            <a:tailEnd/>
          </a:ln>
          <a:effectLst/>
        </p:spPr>
        <p:txBody>
          <a:bodyPr wrap="none" anchor="ctr">
            <a:spAutoFit/>
          </a:bodyPr>
          <a:lstStyle/>
          <a:p>
            <a:pPr algn="ctr" eaLnBrk="0" hangingPunct="0"/>
            <a:endParaRPr lang="es-ES"/>
          </a:p>
        </p:txBody>
      </p:sp>
      <p:sp>
        <p:nvSpPr>
          <p:cNvPr id="107535" name="WordArt 15"/>
          <p:cNvSpPr>
            <a:spLocks noChangeArrowheads="1" noChangeShapeType="1" noTextEdit="1"/>
          </p:cNvSpPr>
          <p:nvPr/>
        </p:nvSpPr>
        <p:spPr bwMode="auto">
          <a:xfrm>
            <a:off x="4787900" y="836613"/>
            <a:ext cx="3910013" cy="4318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latin typeface="Arial Black"/>
              </a:rPr>
              <a:t>CENTRO DE ACOPIO</a:t>
            </a:r>
          </a:p>
        </p:txBody>
      </p:sp>
      <p:sp>
        <p:nvSpPr>
          <p:cNvPr id="107539" name="Rectangle 19"/>
          <p:cNvSpPr>
            <a:spLocks noChangeArrowheads="1"/>
          </p:cNvSpPr>
          <p:nvPr/>
        </p:nvSpPr>
        <p:spPr bwMode="auto">
          <a:xfrm>
            <a:off x="492125" y="90488"/>
            <a:ext cx="908050" cy="639762"/>
          </a:xfrm>
          <a:prstGeom prst="rect">
            <a:avLst/>
          </a:prstGeom>
          <a:noFill/>
          <a:ln w="9525">
            <a:noFill/>
            <a:miter lim="800000"/>
            <a:headEnd/>
            <a:tailEnd/>
          </a:ln>
          <a:effectLst/>
        </p:spPr>
        <p:txBody>
          <a:bodyPr wrap="none" anchor="ctr">
            <a:spAutoFit/>
          </a:bodyPr>
          <a:lstStyle/>
          <a:p>
            <a:pPr algn="ctr">
              <a:buFontTx/>
              <a:buChar char="•"/>
            </a:pPr>
            <a:r>
              <a:rPr lang="es-EC" sz="1200" b="1"/>
              <a:t> </a:t>
            </a:r>
            <a:r>
              <a:rPr lang="es-ES" sz="1200" b="1"/>
              <a:t>POSTER</a:t>
            </a:r>
          </a:p>
          <a:p>
            <a:pPr algn="ctr" eaLnBrk="0" hangingPunct="0"/>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OBJETIVOS ESPECIFICOS </a:t>
            </a:r>
            <a:endParaRPr lang="es-ES" cap="none" smtClean="0">
              <a:effectLst/>
              <a:latin typeface="Franklin Gothic Medium" pitchFamily="34" charset="0"/>
            </a:endParaRPr>
          </a:p>
        </p:txBody>
      </p:sp>
      <p:sp>
        <p:nvSpPr>
          <p:cNvPr id="77827" name="Rectangle 3"/>
          <p:cNvSpPr>
            <a:spLocks noGrp="1"/>
          </p:cNvSpPr>
          <p:nvPr>
            <p:ph type="body" idx="4294967295"/>
          </p:nvPr>
        </p:nvSpPr>
        <p:spPr>
          <a:xfrm>
            <a:off x="395288" y="1554163"/>
            <a:ext cx="8596312" cy="5043487"/>
          </a:xfrm>
        </p:spPr>
        <p:txBody>
          <a:bodyPr/>
          <a:lstStyle/>
          <a:p>
            <a:pPr>
              <a:lnSpc>
                <a:spcPct val="90000"/>
              </a:lnSpc>
            </a:pPr>
            <a:r>
              <a:rPr lang="es-EC" smtClean="0">
                <a:latin typeface="Franklin Gothic Book" pitchFamily="34" charset="0"/>
              </a:rPr>
              <a:t>Elaborar un plan estratégico para la comercialización de nuestro producto.</a:t>
            </a:r>
          </a:p>
          <a:p>
            <a:pPr>
              <a:lnSpc>
                <a:spcPct val="90000"/>
              </a:lnSpc>
            </a:pPr>
            <a:r>
              <a:rPr lang="es-EC" smtClean="0">
                <a:latin typeface="Franklin Gothic Book" pitchFamily="34" charset="0"/>
              </a:rPr>
              <a:t>Realizar el estudio de los costos y de rentabilidad para la realización del proyecto </a:t>
            </a:r>
          </a:p>
          <a:p>
            <a:pPr>
              <a:lnSpc>
                <a:spcPct val="90000"/>
              </a:lnSpc>
            </a:pPr>
            <a:r>
              <a:rPr lang="es-EC" smtClean="0">
                <a:latin typeface="Franklin Gothic Book" pitchFamily="34" charset="0"/>
              </a:rPr>
              <a:t>Obtener la información de los mejores compradores interesados en nuestro producto.</a:t>
            </a:r>
          </a:p>
          <a:p>
            <a:pPr>
              <a:lnSpc>
                <a:spcPct val="90000"/>
              </a:lnSpc>
            </a:pPr>
            <a:r>
              <a:rPr lang="es-EC" smtClean="0">
                <a:latin typeface="Franklin Gothic Book" pitchFamily="34" charset="0"/>
              </a:rPr>
              <a:t>Lograr maximizar el margen de utilidad, mediante la reducción de costos durante los procesos de compra, fermentación, secado, envasado. </a:t>
            </a:r>
            <a:endParaRPr lang="es-ES" smtClean="0">
              <a:latin typeface="Franklin Gothic Boo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DEFINICIÓN DEL PROYECTO</a:t>
            </a:r>
            <a:endParaRPr lang="es-ES" cap="none" smtClean="0">
              <a:effectLst/>
              <a:latin typeface="Franklin Gothic Medium" pitchFamily="34" charset="0"/>
            </a:endParaRPr>
          </a:p>
        </p:txBody>
      </p:sp>
      <p:sp>
        <p:nvSpPr>
          <p:cNvPr id="78851" name="Rectangle 3"/>
          <p:cNvSpPr>
            <a:spLocks noGrp="1"/>
          </p:cNvSpPr>
          <p:nvPr>
            <p:ph type="body" idx="4294967295"/>
          </p:nvPr>
        </p:nvSpPr>
        <p:spPr>
          <a:xfrm>
            <a:off x="304800" y="1554163"/>
            <a:ext cx="8686800" cy="4970462"/>
          </a:xfrm>
        </p:spPr>
        <p:txBody>
          <a:bodyPr/>
          <a:lstStyle/>
          <a:p>
            <a:pPr>
              <a:lnSpc>
                <a:spcPct val="80000"/>
              </a:lnSpc>
            </a:pPr>
            <a:r>
              <a:rPr lang="es-EC" sz="2800" smtClean="0">
                <a:latin typeface="Franklin Gothic Book" pitchFamily="34" charset="0"/>
              </a:rPr>
              <a:t> La creación de un centro de acopio de cacao fino de aroma en Montalvo, Prov. de Los Ríos, se llevará a cabo debido a la importancia del cacao como uno de los productos agrícolas más relevantes en la producción ecuatoriana </a:t>
            </a:r>
            <a:r>
              <a:rPr lang="es-EC" sz="2800" b="1" smtClean="0">
                <a:latin typeface="Franklin Gothic Book" pitchFamily="34" charset="0"/>
              </a:rPr>
              <a:t>(359.779Tm. Exportadas, 2008).</a:t>
            </a:r>
            <a:r>
              <a:rPr lang="es-EC" sz="2800" smtClean="0">
                <a:latin typeface="Franklin Gothic Book" pitchFamily="34" charset="0"/>
              </a:rPr>
              <a:t> Además es una actividad que a su vez genera empleo e ingresos para alrededor de 100.000 pequeños productores a nivel nacional. </a:t>
            </a:r>
          </a:p>
          <a:p>
            <a:pPr>
              <a:lnSpc>
                <a:spcPct val="80000"/>
              </a:lnSpc>
            </a:pPr>
            <a:r>
              <a:rPr lang="es-EC" sz="2800" smtClean="0">
                <a:latin typeface="Franklin Gothic Book" pitchFamily="34" charset="0"/>
              </a:rPr>
              <a:t>La creación del centro de acopio en la Zona de Montalvo nos permitirá aprovechar la producción de los pequeños agricultores de esta zona, con lo cual lograremos satisfacer la demanda de nuestros clientes, los cuales son exportadores directos.</a:t>
            </a:r>
            <a:endParaRPr lang="es-ES" sz="2800" smtClean="0">
              <a:latin typeface="Franklin Gothic Boo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idx="4294967295"/>
          </p:nvPr>
        </p:nvSpPr>
        <p:spPr bwMode="auto">
          <a:xfrm>
            <a:off x="323850" y="476250"/>
            <a:ext cx="8686800" cy="838200"/>
          </a:xfrm>
          <a:noFill/>
        </p:spPr>
        <p:txBody>
          <a:bodyPr wrap="square" lIns="91440" tIns="45720" rIns="91440" bIns="45720" numCol="1" anchorCtr="0" compatLnSpc="1">
            <a:prstTxWarp prst="textNoShape">
              <a:avLst/>
            </a:prstTxWarp>
          </a:bodyPr>
          <a:lstStyle/>
          <a:p>
            <a:pPr algn="ctr"/>
            <a:r>
              <a:rPr lang="es-EC" cap="none" smtClean="0">
                <a:effectLst/>
                <a:latin typeface="Franklin Gothic Medium" pitchFamily="34" charset="0"/>
              </a:rPr>
              <a:t>Características  del Producto</a:t>
            </a:r>
            <a:endParaRPr lang="es-ES" cap="none" smtClean="0">
              <a:effectLst/>
              <a:latin typeface="Franklin Gothic Medium" pitchFamily="34" charset="0"/>
            </a:endParaRPr>
          </a:p>
        </p:txBody>
      </p:sp>
      <p:sp>
        <p:nvSpPr>
          <p:cNvPr id="80899" name="Rectangle 3"/>
          <p:cNvSpPr>
            <a:spLocks noGrp="1"/>
          </p:cNvSpPr>
          <p:nvPr>
            <p:ph type="body" idx="4294967295"/>
          </p:nvPr>
        </p:nvSpPr>
        <p:spPr>
          <a:xfrm>
            <a:off x="323850" y="1557338"/>
            <a:ext cx="8569325" cy="4895850"/>
          </a:xfrm>
        </p:spPr>
        <p:txBody>
          <a:bodyPr/>
          <a:lstStyle/>
          <a:p>
            <a:pPr>
              <a:lnSpc>
                <a:spcPct val="80000"/>
              </a:lnSpc>
            </a:pPr>
            <a:r>
              <a:rPr lang="es-EC" sz="2400" b="1" smtClean="0">
                <a:latin typeface="Franklin Gothic Book" pitchFamily="34" charset="0"/>
              </a:rPr>
              <a:t>El árbol</a:t>
            </a:r>
            <a:r>
              <a:rPr lang="es-EC" sz="2400" smtClean="0">
                <a:latin typeface="Franklin Gothic Book" pitchFamily="34" charset="0"/>
              </a:rPr>
              <a:t> de cacao en latín se denomina Theobroma Cacao, que significa literalmente “Alimento de los Dioses”. </a:t>
            </a:r>
          </a:p>
          <a:p>
            <a:pPr>
              <a:lnSpc>
                <a:spcPct val="80000"/>
              </a:lnSpc>
              <a:buFont typeface="Wingdings 2" pitchFamily="18" charset="2"/>
              <a:buNone/>
            </a:pPr>
            <a:r>
              <a:rPr lang="es-EC" sz="2400" smtClean="0">
                <a:latin typeface="Franklin Gothic Book" pitchFamily="34" charset="0"/>
              </a:rPr>
              <a:t>	Es un árbol tropical que crece sólo en climas </a:t>
            </a:r>
          </a:p>
          <a:p>
            <a:pPr>
              <a:lnSpc>
                <a:spcPct val="80000"/>
              </a:lnSpc>
              <a:buFont typeface="Wingdings 2" pitchFamily="18" charset="2"/>
              <a:buNone/>
            </a:pPr>
            <a:r>
              <a:rPr lang="es-EC" sz="2400" smtClean="0">
                <a:latin typeface="Franklin Gothic Book" pitchFamily="34" charset="0"/>
              </a:rPr>
              <a:t>	calientes y húmedos, necesita una temperatura</a:t>
            </a:r>
          </a:p>
          <a:p>
            <a:pPr>
              <a:lnSpc>
                <a:spcPct val="80000"/>
              </a:lnSpc>
              <a:buFont typeface="Wingdings 2" pitchFamily="18" charset="2"/>
              <a:buNone/>
            </a:pPr>
            <a:r>
              <a:rPr lang="es-EC" sz="2400" smtClean="0">
                <a:latin typeface="Franklin Gothic Book" pitchFamily="34" charset="0"/>
              </a:rPr>
              <a:t>	constante, lluvias abundantes y regulares, y un</a:t>
            </a:r>
          </a:p>
          <a:p>
            <a:pPr>
              <a:lnSpc>
                <a:spcPct val="80000"/>
              </a:lnSpc>
              <a:buFont typeface="Wingdings 2" pitchFamily="18" charset="2"/>
              <a:buNone/>
            </a:pPr>
            <a:r>
              <a:rPr lang="es-EC" sz="2400" smtClean="0">
                <a:latin typeface="Franklin Gothic Book" pitchFamily="34" charset="0"/>
              </a:rPr>
              <a:t>	suelo rico en potasio, nitrógeno y oligo-elementos.</a:t>
            </a:r>
          </a:p>
          <a:p>
            <a:pPr>
              <a:lnSpc>
                <a:spcPct val="80000"/>
              </a:lnSpc>
              <a:buFont typeface="Wingdings 2" pitchFamily="18" charset="2"/>
              <a:buNone/>
            </a:pPr>
            <a:r>
              <a:rPr lang="es-EC" sz="2400" smtClean="0">
                <a:latin typeface="Franklin Gothic Book" pitchFamily="34" charset="0"/>
              </a:rPr>
              <a:t> </a:t>
            </a:r>
          </a:p>
          <a:p>
            <a:pPr>
              <a:lnSpc>
                <a:spcPct val="80000"/>
              </a:lnSpc>
            </a:pPr>
            <a:r>
              <a:rPr lang="es-EC" sz="2400" b="1" smtClean="0">
                <a:latin typeface="Franklin Gothic Book" pitchFamily="34" charset="0"/>
              </a:rPr>
              <a:t>Fruto: </a:t>
            </a:r>
            <a:r>
              <a:rPr lang="es-EC" sz="2400" smtClean="0">
                <a:latin typeface="Franklin Gothic Book" pitchFamily="34" charset="0"/>
              </a:rPr>
              <a:t>Tiene forma de baya, de 30 cm de largo y </a:t>
            </a:r>
          </a:p>
          <a:p>
            <a:pPr>
              <a:lnSpc>
                <a:spcPct val="80000"/>
              </a:lnSpc>
              <a:buFont typeface="Wingdings 2" pitchFamily="18" charset="2"/>
              <a:buNone/>
            </a:pPr>
            <a:r>
              <a:rPr lang="es-EC" sz="2400" smtClean="0">
                <a:latin typeface="Franklin Gothic Book" pitchFamily="34" charset="0"/>
              </a:rPr>
              <a:t>	10 cm de diámetro, lisos o acostillados, de forma</a:t>
            </a:r>
          </a:p>
          <a:p>
            <a:pPr>
              <a:lnSpc>
                <a:spcPct val="80000"/>
              </a:lnSpc>
              <a:buFont typeface="Wingdings 2" pitchFamily="18" charset="2"/>
              <a:buNone/>
            </a:pPr>
            <a:r>
              <a:rPr lang="es-EC" sz="2400" smtClean="0">
                <a:latin typeface="Franklin Gothic Book" pitchFamily="34" charset="0"/>
              </a:rPr>
              <a:t>	elíptica y de color rojo, amarillo, morado o café.</a:t>
            </a:r>
          </a:p>
          <a:p>
            <a:pPr>
              <a:lnSpc>
                <a:spcPct val="80000"/>
              </a:lnSpc>
              <a:buFont typeface="Wingdings 2" pitchFamily="18" charset="2"/>
              <a:buNone/>
            </a:pPr>
            <a:r>
              <a:rPr lang="es-EC" sz="2400" smtClean="0">
                <a:latin typeface="Franklin Gothic Book" pitchFamily="34" charset="0"/>
              </a:rPr>
              <a:t>	La pared del fruto es gruesa y de consistencia</a:t>
            </a:r>
          </a:p>
          <a:p>
            <a:pPr>
              <a:lnSpc>
                <a:spcPct val="80000"/>
              </a:lnSpc>
              <a:buFont typeface="Wingdings 2" pitchFamily="18" charset="2"/>
              <a:buNone/>
            </a:pPr>
            <a:r>
              <a:rPr lang="es-EC" sz="2400" smtClean="0">
                <a:latin typeface="Franklin Gothic Book" pitchFamily="34" charset="0"/>
              </a:rPr>
              <a:t>	como de cuero. Los </a:t>
            </a:r>
            <a:r>
              <a:rPr lang="es-ES" sz="2400" smtClean="0">
                <a:latin typeface="Franklin Gothic Book" pitchFamily="34" charset="0"/>
              </a:rPr>
              <a:t>sabores son afrutados, </a:t>
            </a:r>
          </a:p>
          <a:p>
            <a:pPr>
              <a:lnSpc>
                <a:spcPct val="80000"/>
              </a:lnSpc>
              <a:buFont typeface="Wingdings 2" pitchFamily="18" charset="2"/>
              <a:buNone/>
            </a:pPr>
            <a:r>
              <a:rPr lang="es-ES" sz="2400" smtClean="0">
                <a:latin typeface="Franklin Gothic Book" pitchFamily="34" charset="0"/>
              </a:rPr>
              <a:t>	florales o arbolado. </a:t>
            </a:r>
          </a:p>
        </p:txBody>
      </p:sp>
      <p:pic>
        <p:nvPicPr>
          <p:cNvPr id="80900" name="Picture 4" descr="http://www.chocolatisimo.es/wp-content/uploads/2008/06/trinitarios.jpg"/>
          <p:cNvPicPr>
            <a:picLocks noChangeAspect="1" noChangeArrowheads="1"/>
          </p:cNvPicPr>
          <p:nvPr/>
        </p:nvPicPr>
        <p:blipFill>
          <a:blip r:embed="rId2" r:link="rId3"/>
          <a:srcRect/>
          <a:stretch>
            <a:fillRect/>
          </a:stretch>
        </p:blipFill>
        <p:spPr bwMode="auto">
          <a:xfrm>
            <a:off x="7019925" y="2133600"/>
            <a:ext cx="1873250" cy="1204913"/>
          </a:xfrm>
          <a:prstGeom prst="rect">
            <a:avLst/>
          </a:prstGeom>
          <a:noFill/>
          <a:ln w="9525">
            <a:noFill/>
            <a:miter lim="800000"/>
            <a:headEnd/>
            <a:tailEnd/>
          </a:ln>
        </p:spPr>
      </p:pic>
      <p:pic>
        <p:nvPicPr>
          <p:cNvPr id="80901" name="Picture 5" descr="http://2.bp.blogspot.com/_4vgjgZ9KiA8/SbdGpm-W0hI/AAAAAAAAATk/NseU4Wo2h3Y/s320/Festival+del+Cacao+3S.jpg"/>
          <p:cNvPicPr>
            <a:picLocks noChangeAspect="1" noChangeArrowheads="1"/>
          </p:cNvPicPr>
          <p:nvPr/>
        </p:nvPicPr>
        <p:blipFill>
          <a:blip r:embed="rId4" r:link="rId5"/>
          <a:srcRect/>
          <a:stretch>
            <a:fillRect/>
          </a:stretch>
        </p:blipFill>
        <p:spPr bwMode="auto">
          <a:xfrm>
            <a:off x="7019925" y="4797425"/>
            <a:ext cx="1966913" cy="1309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C" sz="3200" cap="none" smtClean="0">
                <a:effectLst/>
                <a:latin typeface="Franklin Gothic Medium" pitchFamily="34" charset="0"/>
              </a:rPr>
              <a:t>Tratamiento del Producto para la Comercialización</a:t>
            </a:r>
            <a:endParaRPr lang="es-ES" sz="3200" cap="none" smtClean="0">
              <a:effectLst/>
              <a:latin typeface="Franklin Gothic Medium" pitchFamily="34" charset="0"/>
            </a:endParaRPr>
          </a:p>
        </p:txBody>
      </p:sp>
      <p:sp>
        <p:nvSpPr>
          <p:cNvPr id="81923" name="Rectangle 3"/>
          <p:cNvSpPr>
            <a:spLocks noGrp="1"/>
          </p:cNvSpPr>
          <p:nvPr>
            <p:ph type="body" sz="half" idx="4294967295"/>
          </p:nvPr>
        </p:nvSpPr>
        <p:spPr>
          <a:xfrm>
            <a:off x="323850" y="1412875"/>
            <a:ext cx="4319588" cy="5445125"/>
          </a:xfrm>
        </p:spPr>
        <p:txBody>
          <a:bodyPr/>
          <a:lstStyle/>
          <a:p>
            <a:r>
              <a:rPr lang="es-EC" sz="2400" b="1" u="sng" smtClean="0">
                <a:latin typeface="Franklin Gothic Book" pitchFamily="34" charset="0"/>
              </a:rPr>
              <a:t>Fermentación: </a:t>
            </a:r>
            <a:r>
              <a:rPr lang="es-ES" sz="2400" smtClean="0">
                <a:latin typeface="Franklin Gothic Book" pitchFamily="34" charset="0"/>
              </a:rPr>
              <a:t>Una vez realizada la compra, se procede a la fermentación del cacao, esto consiste en introducir el producto en cajas fermentadoras de madera aproximadamente de 3 a 5 días, el mismo que debe permanecer cubierto con hojas de plátano hasta que destile la baba del cacao. Los beneficios de un buen fermentado son:</a:t>
            </a:r>
          </a:p>
        </p:txBody>
      </p:sp>
      <p:graphicFrame>
        <p:nvGraphicFramePr>
          <p:cNvPr id="82012" name="Group 92"/>
          <p:cNvGraphicFramePr>
            <a:graphicFrameLocks noGrp="1"/>
          </p:cNvGraphicFramePr>
          <p:nvPr>
            <p:ph sz="half" idx="4294967295"/>
          </p:nvPr>
        </p:nvGraphicFramePr>
        <p:xfrm>
          <a:off x="4572000" y="1412875"/>
          <a:ext cx="4419600" cy="4902200"/>
        </p:xfrm>
        <a:graphic>
          <a:graphicData uri="http://schemas.openxmlformats.org/drawingml/2006/table">
            <a:tbl>
              <a:tblPr/>
              <a:tblGrid>
                <a:gridCol w="1811338"/>
                <a:gridCol w="2608262"/>
              </a:tblGrid>
              <a:tr h="679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sng" strike="noStrike" cap="none" normalizeH="0" baseline="0" smtClean="0">
                          <a:ln>
                            <a:noFill/>
                          </a:ln>
                          <a:solidFill>
                            <a:schemeClr val="tx1"/>
                          </a:solidFill>
                          <a:effectLst>
                            <a:outerShdw blurRad="38100" dist="38100" dir="2700000" algn="tl">
                              <a:srgbClr val="C0C0C0"/>
                            </a:outerShdw>
                          </a:effectLst>
                          <a:latin typeface="Geneva"/>
                          <a:cs typeface="Times New Roman" pitchFamily="18" charset="0"/>
                        </a:rPr>
                        <a:t>Almendra seca bien fermentada</a:t>
                      </a:r>
                      <a:endParaRPr kumimoji="0" lang="es-EC" sz="1400" b="1" i="0" u="sng"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sng" strike="noStrike" cap="none" normalizeH="0" baseline="0" smtClean="0">
                          <a:ln>
                            <a:noFill/>
                          </a:ln>
                          <a:solidFill>
                            <a:schemeClr val="tx1"/>
                          </a:solidFill>
                          <a:effectLst>
                            <a:outerShdw blurRad="38100" dist="38100" dir="2700000" algn="tl">
                              <a:srgbClr val="C0C0C0"/>
                            </a:outerShdw>
                          </a:effectLst>
                          <a:latin typeface="Geneva"/>
                          <a:cs typeface="Times New Roman" pitchFamily="18" charset="0"/>
                        </a:rPr>
                        <a:t>Almendra seca sin fermentar o mal fermentada</a:t>
                      </a:r>
                      <a:endParaRPr kumimoji="0" lang="es-EC" sz="1400" b="1" i="0" u="sng"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78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Hinchada o m</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s gruesa</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M</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s bien aplanada</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9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La c</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scara se separa f</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cilmente</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Por lo general es dif</a:t>
                      </a:r>
                      <a:r>
                        <a:rPr kumimoji="0" lang="es-EC" sz="1400" b="1" i="0" u="none" strike="noStrike" cap="none" normalizeH="0" baseline="0" smtClean="0">
                          <a:ln>
                            <a:noFill/>
                          </a:ln>
                          <a:solidFill>
                            <a:schemeClr val="tx1"/>
                          </a:solidFill>
                          <a:effectLst/>
                          <a:latin typeface="Arial"/>
                          <a:cs typeface="Times New Roman" pitchFamily="18" charset="0"/>
                        </a:rPr>
                        <a:t>í</a:t>
                      </a:r>
                      <a:r>
                        <a:rPr kumimoji="0" lang="es-EC" sz="1400" b="1" i="0" u="none" strike="noStrike" cap="none" normalizeH="0" baseline="0" smtClean="0">
                          <a:ln>
                            <a:noFill/>
                          </a:ln>
                          <a:solidFill>
                            <a:schemeClr val="tx1"/>
                          </a:solidFill>
                          <a:effectLst/>
                          <a:latin typeface="Geneva"/>
                          <a:cs typeface="Times New Roman" pitchFamily="18" charset="0"/>
                        </a:rPr>
                        <a:t>cil separar la c</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scara</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9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Color marr</a:t>
                      </a:r>
                      <a:r>
                        <a:rPr kumimoji="0" lang="es-EC" sz="1400" b="1" i="0" u="none" strike="noStrike" cap="none" normalizeH="0" baseline="0" smtClean="0">
                          <a:ln>
                            <a:noFill/>
                          </a:ln>
                          <a:solidFill>
                            <a:schemeClr val="tx1"/>
                          </a:solidFill>
                          <a:effectLst/>
                          <a:latin typeface="Arial"/>
                          <a:cs typeface="Times New Roman" pitchFamily="18" charset="0"/>
                        </a:rPr>
                        <a:t>ó</a:t>
                      </a:r>
                      <a:r>
                        <a:rPr kumimoji="0" lang="es-EC" sz="1400" b="1" i="0" u="none" strike="noStrike" cap="none" normalizeH="0" baseline="0" smtClean="0">
                          <a:ln>
                            <a:noFill/>
                          </a:ln>
                          <a:solidFill>
                            <a:schemeClr val="tx1"/>
                          </a:solidFill>
                          <a:effectLst/>
                          <a:latin typeface="Geneva"/>
                          <a:cs typeface="Times New Roman" pitchFamily="18" charset="0"/>
                        </a:rPr>
                        <a:t>n o chocolate</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Color viol</a:t>
                      </a:r>
                      <a:r>
                        <a:rPr kumimoji="0" lang="es-EC" sz="1400" b="1" i="0" u="none" strike="noStrike" cap="none" normalizeH="0" baseline="0" smtClean="0">
                          <a:ln>
                            <a:noFill/>
                          </a:ln>
                          <a:solidFill>
                            <a:schemeClr val="tx1"/>
                          </a:solidFill>
                          <a:effectLst/>
                          <a:latin typeface="Arial"/>
                          <a:cs typeface="Times New Roman" pitchFamily="18" charset="0"/>
                        </a:rPr>
                        <a:t>á</a:t>
                      </a:r>
                      <a:r>
                        <a:rPr kumimoji="0" lang="es-EC" sz="1400" b="1" i="0" u="none" strike="noStrike" cap="none" normalizeH="0" baseline="0" smtClean="0">
                          <a:ln>
                            <a:noFill/>
                          </a:ln>
                          <a:solidFill>
                            <a:schemeClr val="tx1"/>
                          </a:solidFill>
                          <a:effectLst/>
                          <a:latin typeface="Geneva"/>
                          <a:cs typeface="Times New Roman" pitchFamily="18" charset="0"/>
                        </a:rPr>
                        <a:t>ceo en su interior o blanquecino</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9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Naturaleza quebradiza</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Naturaleza compacta</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78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Sabor medianamente amargo</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Sabor astringente</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794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Aroma agradable</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Geneva"/>
                          <a:cs typeface="Times New Roman" pitchFamily="18" charset="0"/>
                        </a:rPr>
                        <a:t>Aroma desagradable</a:t>
                      </a:r>
                      <a:endParaRPr kumimoji="0" lang="es-EC"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C" cap="none" smtClean="0">
                <a:effectLst/>
                <a:latin typeface="Franklin Gothic Medium" pitchFamily="34" charset="0"/>
              </a:rPr>
              <a:t>SECADO				</a:t>
            </a:r>
            <a:endParaRPr lang="es-ES" cap="none" smtClean="0">
              <a:effectLst/>
              <a:latin typeface="Franklin Gothic Medium" pitchFamily="34" charset="0"/>
            </a:endParaRPr>
          </a:p>
        </p:txBody>
      </p:sp>
      <p:sp>
        <p:nvSpPr>
          <p:cNvPr id="84995" name="Rectangle 3"/>
          <p:cNvSpPr>
            <a:spLocks noGrp="1"/>
          </p:cNvSpPr>
          <p:nvPr>
            <p:ph type="body" idx="4294967295"/>
          </p:nvPr>
        </p:nvSpPr>
        <p:spPr>
          <a:xfrm>
            <a:off x="304800" y="1554163"/>
            <a:ext cx="8686800" cy="5043487"/>
          </a:xfrm>
        </p:spPr>
        <p:txBody>
          <a:bodyPr/>
          <a:lstStyle/>
          <a:p>
            <a:pPr>
              <a:lnSpc>
                <a:spcPct val="90000"/>
              </a:lnSpc>
              <a:buFont typeface="Wingdings 2" pitchFamily="18" charset="2"/>
              <a:buNone/>
            </a:pPr>
            <a:r>
              <a:rPr lang="en-US" sz="2800" smtClean="0">
                <a:latin typeface="Franklin Gothic Book" pitchFamily="34" charset="0"/>
              </a:rPr>
              <a:t> 	Es el proceso durante el cual las almendras terminan de perder el exceso de humedad y están listas para ser vendidas. Se consigue pasar de almendras con un 55 % de humedad hasta un 6 - 8 %. Durante este tiempo las almendras de cacao terminan los cambios para obtener el sabor, aroma a y cambios en el color.</a:t>
            </a:r>
            <a:br>
              <a:rPr lang="en-US" sz="2800" smtClean="0">
                <a:latin typeface="Franklin Gothic Book" pitchFamily="34" charset="0"/>
              </a:rPr>
            </a:br>
            <a:r>
              <a:rPr lang="en-US" sz="2800" smtClean="0">
                <a:latin typeface="Franklin Gothic Book" pitchFamily="34" charset="0"/>
              </a:rPr>
              <a:t>Existen distintos métodos de secado: </a:t>
            </a:r>
          </a:p>
          <a:p>
            <a:pPr>
              <a:lnSpc>
                <a:spcPct val="90000"/>
              </a:lnSpc>
              <a:buFont typeface="Wingdings 2" pitchFamily="18" charset="2"/>
              <a:buNone/>
            </a:pPr>
            <a:r>
              <a:rPr lang="en-US" sz="2800" b="1" smtClean="0">
                <a:latin typeface="Franklin Gothic Book" pitchFamily="34" charset="0"/>
              </a:rPr>
              <a:t>	Natural:</a:t>
            </a:r>
            <a:r>
              <a:rPr lang="en-US" sz="2800" smtClean="0">
                <a:latin typeface="Franklin Gothic Book" pitchFamily="34" charset="0"/>
              </a:rPr>
              <a:t> se aprovecha la temperatura y los rayos solares, obteniéndo almendras con mayor aroma. </a:t>
            </a:r>
            <a:r>
              <a:rPr lang="en-US" sz="2800" b="1" smtClean="0">
                <a:latin typeface="Franklin Gothic Book" pitchFamily="34" charset="0"/>
              </a:rPr>
              <a:t>Secado Artificial:</a:t>
            </a:r>
            <a:r>
              <a:rPr lang="en-US" sz="2800" smtClean="0">
                <a:latin typeface="Franklin Gothic Book" pitchFamily="34" charset="0"/>
              </a:rPr>
              <a:t> mediante el empleo de estufas o secadoras mecánicas  haciendo pasar una corriente de aire seco y caliente por la masa del cacao.</a:t>
            </a:r>
            <a:r>
              <a:rPr lang="es-ES" sz="2800" smtClean="0">
                <a:latin typeface="Franklin Gothic Book" pitchFamily="34"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C" sz="3200" b="1" u="sng" cap="none" smtClean="0">
                <a:effectLst/>
                <a:latin typeface="Franklin Gothic Medium" pitchFamily="34" charset="0"/>
              </a:rPr>
              <a:t>Selección, clasificación, almacenado, sellado y encostalado.</a:t>
            </a:r>
            <a:endParaRPr lang="es-ES" sz="3200" b="1" u="sng" cap="none" smtClean="0">
              <a:effectLst/>
              <a:latin typeface="Franklin Gothic Medium" pitchFamily="34" charset="0"/>
            </a:endParaRPr>
          </a:p>
        </p:txBody>
      </p:sp>
      <p:sp>
        <p:nvSpPr>
          <p:cNvPr id="86019" name="Rectangle 3"/>
          <p:cNvSpPr>
            <a:spLocks noGrp="1"/>
          </p:cNvSpPr>
          <p:nvPr>
            <p:ph type="body" idx="4294967295"/>
          </p:nvPr>
        </p:nvSpPr>
        <p:spPr>
          <a:xfrm>
            <a:off x="304800" y="1554163"/>
            <a:ext cx="8686800" cy="4899025"/>
          </a:xfrm>
        </p:spPr>
        <p:txBody>
          <a:bodyPr/>
          <a:lstStyle/>
          <a:p>
            <a:pPr>
              <a:lnSpc>
                <a:spcPct val="80000"/>
              </a:lnSpc>
            </a:pPr>
            <a:r>
              <a:rPr lang="es-ES" sz="2800" smtClean="0">
                <a:latin typeface="Franklin Gothic Book" pitchFamily="34" charset="0"/>
              </a:rPr>
              <a:t>La selección del grano se lo realiza mediante una maquina clasificadora industrial, fabricada en metal con funcionamiento mecanico; donde l</a:t>
            </a:r>
            <a:r>
              <a:rPr lang="en-US" sz="2800" smtClean="0">
                <a:latin typeface="Franklin Gothic Book" pitchFamily="34" charset="0"/>
              </a:rPr>
              <a:t>os granos secos pasan a traves de mallas ayudados de una corriente de aire caliente para eliminar la tierra, las partículas sueltas y los granos quebrados, e impurezas.</a:t>
            </a:r>
          </a:p>
          <a:p>
            <a:pPr>
              <a:lnSpc>
                <a:spcPct val="80000"/>
              </a:lnSpc>
            </a:pPr>
            <a:r>
              <a:rPr lang="en-US" sz="2800" smtClean="0">
                <a:latin typeface="Franklin Gothic Book" pitchFamily="34" charset="0"/>
              </a:rPr>
              <a:t>Existen normas que se aplican a los granos de cacao o almendras para tipificarlos según su calidad, para esto se toma una muestra de cacao al azar y se cortan los granos longitudinalmente. Los factores que determinan la calidad del cacao son: humedad, granos partidos, moho e impurezas.</a:t>
            </a:r>
            <a:r>
              <a:rPr lang="es-ES" sz="2800" smtClean="0">
                <a:latin typeface="Franklin Gothic Book" pitchFamily="34" charset="0"/>
              </a:rPr>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9_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9_Viajes">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
  <TotalTime>3551</TotalTime>
  <Words>2251</Words>
  <Application>Microsoft Office PowerPoint</Application>
  <PresentationFormat>Presentación en pantalla (4:3)</PresentationFormat>
  <Paragraphs>329</Paragraphs>
  <Slides>33</Slides>
  <Notes>1</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3</vt:i4>
      </vt:variant>
      <vt:variant>
        <vt:lpstr>Títulos de diapositiva</vt:lpstr>
      </vt:variant>
      <vt:variant>
        <vt:i4>33</vt:i4>
      </vt:variant>
    </vt:vector>
  </HeadingPairs>
  <TitlesOfParts>
    <vt:vector size="47" baseType="lpstr">
      <vt:lpstr>Arial</vt:lpstr>
      <vt:lpstr>Franklin Gothic Medium</vt:lpstr>
      <vt:lpstr>Franklin Gothic Book</vt:lpstr>
      <vt:lpstr>Wingdings 2</vt:lpstr>
      <vt:lpstr>Times New Roman</vt:lpstr>
      <vt:lpstr>Geneva</vt:lpstr>
      <vt:lpstr>Bodoni MT</vt:lpstr>
      <vt:lpstr>Arial Rounded MT Bold</vt:lpstr>
      <vt:lpstr>Wingdings</vt:lpstr>
      <vt:lpstr>Symbol</vt:lpstr>
      <vt:lpstr>9_Viajes</vt:lpstr>
      <vt:lpstr>Fotografía de Microsoft Photo Editor 3.0</vt:lpstr>
      <vt:lpstr>Microsoft Editor de ecuaciones 3.0</vt:lpstr>
      <vt:lpstr>Gráfico de Microsoft Office Excel</vt:lpstr>
      <vt:lpstr>Diapositiva 1</vt:lpstr>
      <vt:lpstr>INTRODUCCIÓN  </vt:lpstr>
      <vt:lpstr>OJETIVO GENERAL</vt:lpstr>
      <vt:lpstr>OBJETIVOS ESPECIFICOS </vt:lpstr>
      <vt:lpstr>DEFINICIÓN DEL PROYECTO</vt:lpstr>
      <vt:lpstr>Características  del Producto</vt:lpstr>
      <vt:lpstr>Tratamiento del Producto para la Comercialización</vt:lpstr>
      <vt:lpstr>SECADO    </vt:lpstr>
      <vt:lpstr>Selección, clasificación, almacenado, sellado y encostalado.</vt:lpstr>
      <vt:lpstr>Mercado Nacional</vt:lpstr>
      <vt:lpstr>Diapositiva 11</vt:lpstr>
      <vt:lpstr>COMERCIALIZACIÓN</vt:lpstr>
      <vt:lpstr>Análisis Realizados</vt:lpstr>
      <vt:lpstr>Análisis FODA</vt:lpstr>
      <vt:lpstr>Análisis FODA</vt:lpstr>
      <vt:lpstr>Análisis Estadístico</vt:lpstr>
      <vt:lpstr>Diapositiva 17</vt:lpstr>
      <vt:lpstr>Diapositiva 18</vt:lpstr>
      <vt:lpstr>Análisis Técnico</vt:lpstr>
      <vt:lpstr>Diapositiva 20</vt:lpstr>
      <vt:lpstr>Análisis Financiero</vt:lpstr>
      <vt:lpstr>COSTOS</vt:lpstr>
      <vt:lpstr>PROCESO Y VENTA</vt:lpstr>
      <vt:lpstr>Estados Financieros</vt:lpstr>
      <vt:lpstr>Diapositiva 25</vt:lpstr>
      <vt:lpstr>Diapositiva 26</vt:lpstr>
      <vt:lpstr>Análisis de Sensibilidad</vt:lpstr>
      <vt:lpstr>Diapositiva 28</vt:lpstr>
      <vt:lpstr>Diapositiva 29</vt:lpstr>
      <vt:lpstr>DEMOSTRACIÓN:  Fermentadoras de Cacao</vt:lpstr>
      <vt:lpstr>DEMOSTRACIÓN: SECADO</vt:lpstr>
      <vt:lpstr>DEMOSTRACIÓN:  PROCESO DE SELECCIÓN Y EMBASADO </vt:lpstr>
      <vt:lpstr>P U B L I C I D A D</vt:lpstr>
    </vt:vector>
  </TitlesOfParts>
  <Company>Economics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Kniest</dc:creator>
  <cp:lastModifiedBy>silgivar</cp:lastModifiedBy>
  <cp:revision>196</cp:revision>
  <dcterms:created xsi:type="dcterms:W3CDTF">2001-02-28T06:51:31Z</dcterms:created>
  <dcterms:modified xsi:type="dcterms:W3CDTF">2010-06-03T17:18:00Z</dcterms:modified>
</cp:coreProperties>
</file>