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5.bin" ContentType="application/vnd.openxmlformats-officedocument.oleObject"/>
  <Override PartName="/ppt/slideLayouts/slideLayout10.xml" ContentType="application/vnd.openxmlformats-officedocument.presentationml.slideLayout+xml"/>
  <Default Extension="vml" ContentType="application/vnd.openxmlformats-officedocument.vmlDrawing"/>
  <Override PartName="/ppt/embeddings/oleObject3.bin" ContentType="application/vnd.openxmlformats-officedocument.oleObject"/>
  <Override PartName="/ppt/embeddings/oleObject4.bin" ContentType="application/vnd.openxmlformats-officedocument.oleObject"/>
  <Override PartName="/ppt/embeddings/oleObject1.bin" ContentType="application/vnd.openxmlformats-officedocument.oleObject"/>
  <Override PartName="/ppt/embeddings/oleObject2.bin" ContentType="application/vnd.openxmlformats-officedocument.oleObject"/>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Lst>
  <p:sldSz cx="9144000" cy="6858000" type="screen4x3"/>
  <p:notesSz cx="6858000" cy="9144000"/>
  <p:defaultTextStyle>
    <a:defPPr>
      <a:defRPr lang="es-ES_tradnl"/>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66FFFF"/>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06/relationships/legacyDocTextInfo" Target="legacyDocTextInfo.bin"/><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png"/></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s-ES"/>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s-ES"/>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s-ES"/>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s-ES"/>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s-ES"/>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s-ES"/>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s-ES"/>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s-ES"/>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s-ES"/>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s-ES"/>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s-ES"/>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s-ES"/>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s-ES"/>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s-ES"/>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s-ES"/>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s-ES"/>
            </a:p>
          </p:txBody>
        </p:sp>
      </p:grpSp>
      <p:sp>
        <p:nvSpPr>
          <p:cNvPr id="196647"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s-ES_tradnl"/>
              <a:t>Haga clic para cambiar el estilo de título	</a:t>
            </a:r>
          </a:p>
        </p:txBody>
      </p:sp>
      <p:sp>
        <p:nvSpPr>
          <p:cNvPr id="196648"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_tradnl"/>
              <a:t>Haga clic para modificar el estilo de subtítulo del patrón</a:t>
            </a:r>
          </a:p>
        </p:txBody>
      </p:sp>
      <p:sp>
        <p:nvSpPr>
          <p:cNvPr id="41" name="Rectangle 41"/>
          <p:cNvSpPr>
            <a:spLocks noGrp="1" noChangeArrowheads="1"/>
          </p:cNvSpPr>
          <p:nvPr>
            <p:ph type="dt" sz="quarter" idx="10"/>
          </p:nvPr>
        </p:nvSpPr>
        <p:spPr/>
        <p:txBody>
          <a:bodyPr/>
          <a:lstStyle>
            <a:lvl1pPr>
              <a:defRPr smtClean="0"/>
            </a:lvl1pPr>
          </a:lstStyle>
          <a:p>
            <a:pPr>
              <a:defRPr/>
            </a:pPr>
            <a:endParaRPr lang="es-ES_tradnl"/>
          </a:p>
        </p:txBody>
      </p:sp>
      <p:sp>
        <p:nvSpPr>
          <p:cNvPr id="42" name="Rectangle 42"/>
          <p:cNvSpPr>
            <a:spLocks noGrp="1" noChangeArrowheads="1"/>
          </p:cNvSpPr>
          <p:nvPr>
            <p:ph type="ftr" sz="quarter" idx="11"/>
          </p:nvPr>
        </p:nvSpPr>
        <p:spPr/>
        <p:txBody>
          <a:bodyPr/>
          <a:lstStyle>
            <a:lvl1pPr>
              <a:defRPr smtClean="0"/>
            </a:lvl1pPr>
          </a:lstStyle>
          <a:p>
            <a:pPr>
              <a:defRPr/>
            </a:pPr>
            <a:endParaRPr lang="es-ES_tradnl"/>
          </a:p>
        </p:txBody>
      </p:sp>
      <p:sp>
        <p:nvSpPr>
          <p:cNvPr id="43" name="Rectangle 43"/>
          <p:cNvSpPr>
            <a:spLocks noGrp="1" noChangeArrowheads="1"/>
          </p:cNvSpPr>
          <p:nvPr>
            <p:ph type="sldNum" sz="quarter" idx="12"/>
          </p:nvPr>
        </p:nvSpPr>
        <p:spPr/>
        <p:txBody>
          <a:bodyPr/>
          <a:lstStyle>
            <a:lvl1pPr>
              <a:defRPr smtClean="0"/>
            </a:lvl1pPr>
          </a:lstStyle>
          <a:p>
            <a:pPr>
              <a:defRPr/>
            </a:pPr>
            <a:fld id="{E8A64295-9EF2-4B9F-B29D-5C35B5DEED42}" type="slidenum">
              <a:rPr lang="es-ES_tradnl"/>
              <a:pPr>
                <a:defRPr/>
              </a:pPr>
              <a:t>‹Nº›</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0"/>
          <p:cNvSpPr>
            <a:spLocks noGrp="1" noChangeArrowheads="1"/>
          </p:cNvSpPr>
          <p:nvPr>
            <p:ph type="dt" sz="half" idx="10"/>
          </p:nvPr>
        </p:nvSpPr>
        <p:spPr>
          <a:ln/>
        </p:spPr>
        <p:txBody>
          <a:bodyPr/>
          <a:lstStyle>
            <a:lvl1pPr>
              <a:defRPr/>
            </a:lvl1pPr>
          </a:lstStyle>
          <a:p>
            <a:pPr>
              <a:defRPr/>
            </a:pPr>
            <a:endParaRPr lang="es-ES_tradnl"/>
          </a:p>
        </p:txBody>
      </p:sp>
      <p:sp>
        <p:nvSpPr>
          <p:cNvPr id="5"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42"/>
          <p:cNvSpPr>
            <a:spLocks noGrp="1" noChangeArrowheads="1"/>
          </p:cNvSpPr>
          <p:nvPr>
            <p:ph type="sldNum" sz="quarter" idx="12"/>
          </p:nvPr>
        </p:nvSpPr>
        <p:spPr>
          <a:ln/>
        </p:spPr>
        <p:txBody>
          <a:bodyPr/>
          <a:lstStyle>
            <a:lvl1pPr>
              <a:defRPr/>
            </a:lvl1pPr>
          </a:lstStyle>
          <a:p>
            <a:pPr>
              <a:defRPr/>
            </a:pPr>
            <a:fld id="{7E6AA060-D556-4298-997B-2567EDD633D7}" type="slidenum">
              <a:rPr lang="es-ES_tradnl"/>
              <a:pPr>
                <a:defRPr/>
              </a:pPr>
              <a:t>‹Nº›</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0"/>
          <p:cNvSpPr>
            <a:spLocks noGrp="1" noChangeArrowheads="1"/>
          </p:cNvSpPr>
          <p:nvPr>
            <p:ph type="dt" sz="half" idx="10"/>
          </p:nvPr>
        </p:nvSpPr>
        <p:spPr>
          <a:ln/>
        </p:spPr>
        <p:txBody>
          <a:bodyPr/>
          <a:lstStyle>
            <a:lvl1pPr>
              <a:defRPr/>
            </a:lvl1pPr>
          </a:lstStyle>
          <a:p>
            <a:pPr>
              <a:defRPr/>
            </a:pPr>
            <a:endParaRPr lang="es-ES_tradnl"/>
          </a:p>
        </p:txBody>
      </p:sp>
      <p:sp>
        <p:nvSpPr>
          <p:cNvPr id="5"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42"/>
          <p:cNvSpPr>
            <a:spLocks noGrp="1" noChangeArrowheads="1"/>
          </p:cNvSpPr>
          <p:nvPr>
            <p:ph type="sldNum" sz="quarter" idx="12"/>
          </p:nvPr>
        </p:nvSpPr>
        <p:spPr>
          <a:ln/>
        </p:spPr>
        <p:txBody>
          <a:bodyPr/>
          <a:lstStyle>
            <a:lvl1pPr>
              <a:defRPr/>
            </a:lvl1pPr>
          </a:lstStyle>
          <a:p>
            <a:pPr>
              <a:defRPr/>
            </a:pPr>
            <a:fld id="{932BE864-46E4-46C7-8340-063E82F590D9}" type="slidenum">
              <a:rPr lang="es-ES_tradnl"/>
              <a:pPr>
                <a:defRPr/>
              </a:pPr>
              <a:t>‹Nº›</a:t>
            </a:fld>
            <a:endParaRPr lang="es-ES_trad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reserve="1">
  <p:cSld name="Título, 2 objetos y 1 obje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57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half" idx="3"/>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0"/>
          <p:cNvSpPr>
            <a:spLocks noGrp="1" noChangeArrowheads="1"/>
          </p:cNvSpPr>
          <p:nvPr>
            <p:ph type="dt" sz="half" idx="10"/>
          </p:nvPr>
        </p:nvSpPr>
        <p:spPr>
          <a:ln/>
        </p:spPr>
        <p:txBody>
          <a:bodyPr/>
          <a:lstStyle>
            <a:lvl1pPr>
              <a:defRPr/>
            </a:lvl1pPr>
          </a:lstStyle>
          <a:p>
            <a:pPr>
              <a:defRPr/>
            </a:pPr>
            <a:endParaRPr lang="es-ES_tradnl"/>
          </a:p>
        </p:txBody>
      </p:sp>
      <p:sp>
        <p:nvSpPr>
          <p:cNvPr id="7"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8" name="Rectangle 42"/>
          <p:cNvSpPr>
            <a:spLocks noGrp="1" noChangeArrowheads="1"/>
          </p:cNvSpPr>
          <p:nvPr>
            <p:ph type="sldNum" sz="quarter" idx="12"/>
          </p:nvPr>
        </p:nvSpPr>
        <p:spPr>
          <a:ln/>
        </p:spPr>
        <p:txBody>
          <a:bodyPr/>
          <a:lstStyle>
            <a:lvl1pPr>
              <a:defRPr/>
            </a:lvl1pPr>
          </a:lstStyle>
          <a:p>
            <a:pPr>
              <a:defRPr/>
            </a:pPr>
            <a:fld id="{9CF85C2B-65FF-4CE4-82FE-AD92CA587524}" type="slidenum">
              <a:rPr lang="es-ES_tradnl"/>
              <a:pPr>
                <a:defRPr/>
              </a:pPr>
              <a:t>‹Nº›</a:t>
            </a:fld>
            <a:endParaRPr lang="es-ES_trad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457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57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0"/>
          <p:cNvSpPr>
            <a:spLocks noGrp="1" noChangeArrowheads="1"/>
          </p:cNvSpPr>
          <p:nvPr>
            <p:ph type="dt" sz="half" idx="10"/>
          </p:nvPr>
        </p:nvSpPr>
        <p:spPr>
          <a:ln/>
        </p:spPr>
        <p:txBody>
          <a:bodyPr/>
          <a:lstStyle>
            <a:lvl1pPr>
              <a:defRPr/>
            </a:lvl1pPr>
          </a:lstStyle>
          <a:p>
            <a:pPr>
              <a:defRPr/>
            </a:pPr>
            <a:endParaRPr lang="es-ES_tradnl"/>
          </a:p>
        </p:txBody>
      </p:sp>
      <p:sp>
        <p:nvSpPr>
          <p:cNvPr id="8"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42"/>
          <p:cNvSpPr>
            <a:spLocks noGrp="1" noChangeArrowheads="1"/>
          </p:cNvSpPr>
          <p:nvPr>
            <p:ph type="sldNum" sz="quarter" idx="12"/>
          </p:nvPr>
        </p:nvSpPr>
        <p:spPr>
          <a:ln/>
        </p:spPr>
        <p:txBody>
          <a:bodyPr/>
          <a:lstStyle>
            <a:lvl1pPr>
              <a:defRPr/>
            </a:lvl1pPr>
          </a:lstStyle>
          <a:p>
            <a:pPr>
              <a:defRPr/>
            </a:pPr>
            <a:fld id="{B0E45940-4BE5-43D8-AB1D-877B29BA32CC}" type="slidenum">
              <a:rPr lang="es-ES_tradnl"/>
              <a:pPr>
                <a:defRPr/>
              </a:pPr>
              <a:t>‹Nº›</a:t>
            </a:fld>
            <a:endParaRPr lang="es-ES_trad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531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0"/>
          <p:cNvSpPr>
            <a:spLocks noGrp="1" noChangeArrowheads="1"/>
          </p:cNvSpPr>
          <p:nvPr>
            <p:ph type="dt" sz="half" idx="10"/>
          </p:nvPr>
        </p:nvSpPr>
        <p:spPr>
          <a:ln/>
        </p:spPr>
        <p:txBody>
          <a:bodyPr/>
          <a:lstStyle>
            <a:lvl1pPr>
              <a:defRPr/>
            </a:lvl1pPr>
          </a:lstStyle>
          <a:p>
            <a:pPr>
              <a:defRPr/>
            </a:pPr>
            <a:endParaRPr lang="es-ES_tradnl"/>
          </a:p>
        </p:txBody>
      </p:sp>
      <p:sp>
        <p:nvSpPr>
          <p:cNvPr id="4"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42"/>
          <p:cNvSpPr>
            <a:spLocks noGrp="1" noChangeArrowheads="1"/>
          </p:cNvSpPr>
          <p:nvPr>
            <p:ph type="sldNum" sz="quarter" idx="12"/>
          </p:nvPr>
        </p:nvSpPr>
        <p:spPr>
          <a:ln/>
        </p:spPr>
        <p:txBody>
          <a:bodyPr/>
          <a:lstStyle>
            <a:lvl1pPr>
              <a:defRPr/>
            </a:lvl1pPr>
          </a:lstStyle>
          <a:p>
            <a:pPr>
              <a:defRPr/>
            </a:pPr>
            <a:fld id="{1F530018-356E-4BFE-979B-8C97004C0EA6}" type="slidenum">
              <a:rPr lang="es-ES_tradnl"/>
              <a:pPr>
                <a:defRPr/>
              </a:pPr>
              <a:t>‹Nº›</a:t>
            </a:fld>
            <a:endParaRPr lang="es-ES_tradn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0"/>
          <p:cNvSpPr>
            <a:spLocks noGrp="1" noChangeArrowheads="1"/>
          </p:cNvSpPr>
          <p:nvPr>
            <p:ph type="dt" sz="half" idx="10"/>
          </p:nvPr>
        </p:nvSpPr>
        <p:spPr>
          <a:ln/>
        </p:spPr>
        <p:txBody>
          <a:bodyPr/>
          <a:lstStyle>
            <a:lvl1pPr>
              <a:defRPr/>
            </a:lvl1pPr>
          </a:lstStyle>
          <a:p>
            <a:pPr>
              <a:defRPr/>
            </a:pPr>
            <a:endParaRPr lang="es-ES_tradnl"/>
          </a:p>
        </p:txBody>
      </p:sp>
      <p:sp>
        <p:nvSpPr>
          <p:cNvPr id="7"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8" name="Rectangle 42"/>
          <p:cNvSpPr>
            <a:spLocks noGrp="1" noChangeArrowheads="1"/>
          </p:cNvSpPr>
          <p:nvPr>
            <p:ph type="sldNum" sz="quarter" idx="12"/>
          </p:nvPr>
        </p:nvSpPr>
        <p:spPr>
          <a:ln/>
        </p:spPr>
        <p:txBody>
          <a:bodyPr/>
          <a:lstStyle>
            <a:lvl1pPr>
              <a:defRPr/>
            </a:lvl1pPr>
          </a:lstStyle>
          <a:p>
            <a:pPr>
              <a:defRPr/>
            </a:pPr>
            <a:fld id="{1FC28DB6-1F6A-474B-810A-D5B75691D77F}" type="slidenum">
              <a:rPr lang="es-ES_tradnl"/>
              <a:pPr>
                <a:defRPr/>
              </a:pPr>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0"/>
          <p:cNvSpPr>
            <a:spLocks noGrp="1" noChangeArrowheads="1"/>
          </p:cNvSpPr>
          <p:nvPr>
            <p:ph type="dt" sz="half" idx="10"/>
          </p:nvPr>
        </p:nvSpPr>
        <p:spPr>
          <a:ln/>
        </p:spPr>
        <p:txBody>
          <a:bodyPr/>
          <a:lstStyle>
            <a:lvl1pPr>
              <a:defRPr/>
            </a:lvl1pPr>
          </a:lstStyle>
          <a:p>
            <a:pPr>
              <a:defRPr/>
            </a:pPr>
            <a:endParaRPr lang="es-ES_tradnl"/>
          </a:p>
        </p:txBody>
      </p:sp>
      <p:sp>
        <p:nvSpPr>
          <p:cNvPr id="5"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42"/>
          <p:cNvSpPr>
            <a:spLocks noGrp="1" noChangeArrowheads="1"/>
          </p:cNvSpPr>
          <p:nvPr>
            <p:ph type="sldNum" sz="quarter" idx="12"/>
          </p:nvPr>
        </p:nvSpPr>
        <p:spPr>
          <a:ln/>
        </p:spPr>
        <p:txBody>
          <a:bodyPr/>
          <a:lstStyle>
            <a:lvl1pPr>
              <a:defRPr/>
            </a:lvl1pPr>
          </a:lstStyle>
          <a:p>
            <a:pPr>
              <a:defRPr/>
            </a:pPr>
            <a:fld id="{A0B9538D-CE3B-4FD6-BE88-06A92AC82A98}" type="slidenum">
              <a:rPr lang="es-ES_tradnl"/>
              <a:pPr>
                <a:defRPr/>
              </a:pPr>
              <a:t>‹Nº›</a:t>
            </a:fld>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0"/>
          <p:cNvSpPr>
            <a:spLocks noGrp="1" noChangeArrowheads="1"/>
          </p:cNvSpPr>
          <p:nvPr>
            <p:ph type="dt" sz="half" idx="10"/>
          </p:nvPr>
        </p:nvSpPr>
        <p:spPr>
          <a:ln/>
        </p:spPr>
        <p:txBody>
          <a:bodyPr/>
          <a:lstStyle>
            <a:lvl1pPr>
              <a:defRPr/>
            </a:lvl1pPr>
          </a:lstStyle>
          <a:p>
            <a:pPr>
              <a:defRPr/>
            </a:pPr>
            <a:endParaRPr lang="es-ES_tradnl"/>
          </a:p>
        </p:txBody>
      </p:sp>
      <p:sp>
        <p:nvSpPr>
          <p:cNvPr id="5"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42"/>
          <p:cNvSpPr>
            <a:spLocks noGrp="1" noChangeArrowheads="1"/>
          </p:cNvSpPr>
          <p:nvPr>
            <p:ph type="sldNum" sz="quarter" idx="12"/>
          </p:nvPr>
        </p:nvSpPr>
        <p:spPr>
          <a:ln/>
        </p:spPr>
        <p:txBody>
          <a:bodyPr/>
          <a:lstStyle>
            <a:lvl1pPr>
              <a:defRPr/>
            </a:lvl1pPr>
          </a:lstStyle>
          <a:p>
            <a:pPr>
              <a:defRPr/>
            </a:pPr>
            <a:fld id="{8A4E0368-A4BA-47D4-B8AB-B93B24F82A55}"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0"/>
          <p:cNvSpPr>
            <a:spLocks noGrp="1" noChangeArrowheads="1"/>
          </p:cNvSpPr>
          <p:nvPr>
            <p:ph type="dt" sz="half" idx="10"/>
          </p:nvPr>
        </p:nvSpPr>
        <p:spPr>
          <a:ln/>
        </p:spPr>
        <p:txBody>
          <a:bodyPr/>
          <a:lstStyle>
            <a:lvl1pPr>
              <a:defRPr/>
            </a:lvl1pPr>
          </a:lstStyle>
          <a:p>
            <a:pPr>
              <a:defRPr/>
            </a:pPr>
            <a:endParaRPr lang="es-ES_tradnl"/>
          </a:p>
        </p:txBody>
      </p:sp>
      <p:sp>
        <p:nvSpPr>
          <p:cNvPr id="6"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42"/>
          <p:cNvSpPr>
            <a:spLocks noGrp="1" noChangeArrowheads="1"/>
          </p:cNvSpPr>
          <p:nvPr>
            <p:ph type="sldNum" sz="quarter" idx="12"/>
          </p:nvPr>
        </p:nvSpPr>
        <p:spPr>
          <a:ln/>
        </p:spPr>
        <p:txBody>
          <a:bodyPr/>
          <a:lstStyle>
            <a:lvl1pPr>
              <a:defRPr/>
            </a:lvl1pPr>
          </a:lstStyle>
          <a:p>
            <a:pPr>
              <a:defRPr/>
            </a:pPr>
            <a:fld id="{96558034-1DD3-486D-8640-27BE4F516A95}"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0"/>
          <p:cNvSpPr>
            <a:spLocks noGrp="1" noChangeArrowheads="1"/>
          </p:cNvSpPr>
          <p:nvPr>
            <p:ph type="dt" sz="half" idx="10"/>
          </p:nvPr>
        </p:nvSpPr>
        <p:spPr>
          <a:ln/>
        </p:spPr>
        <p:txBody>
          <a:bodyPr/>
          <a:lstStyle>
            <a:lvl1pPr>
              <a:defRPr/>
            </a:lvl1pPr>
          </a:lstStyle>
          <a:p>
            <a:pPr>
              <a:defRPr/>
            </a:pPr>
            <a:endParaRPr lang="es-ES_tradnl"/>
          </a:p>
        </p:txBody>
      </p:sp>
      <p:sp>
        <p:nvSpPr>
          <p:cNvPr id="8"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42"/>
          <p:cNvSpPr>
            <a:spLocks noGrp="1" noChangeArrowheads="1"/>
          </p:cNvSpPr>
          <p:nvPr>
            <p:ph type="sldNum" sz="quarter" idx="12"/>
          </p:nvPr>
        </p:nvSpPr>
        <p:spPr>
          <a:ln/>
        </p:spPr>
        <p:txBody>
          <a:bodyPr/>
          <a:lstStyle>
            <a:lvl1pPr>
              <a:defRPr/>
            </a:lvl1pPr>
          </a:lstStyle>
          <a:p>
            <a:pPr>
              <a:defRPr/>
            </a:pPr>
            <a:fld id="{14647F4B-2D26-4334-A5C1-29AFC77C11A9}"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0"/>
          <p:cNvSpPr>
            <a:spLocks noGrp="1" noChangeArrowheads="1"/>
          </p:cNvSpPr>
          <p:nvPr>
            <p:ph type="dt" sz="half" idx="10"/>
          </p:nvPr>
        </p:nvSpPr>
        <p:spPr>
          <a:ln/>
        </p:spPr>
        <p:txBody>
          <a:bodyPr/>
          <a:lstStyle>
            <a:lvl1pPr>
              <a:defRPr/>
            </a:lvl1pPr>
          </a:lstStyle>
          <a:p>
            <a:pPr>
              <a:defRPr/>
            </a:pPr>
            <a:endParaRPr lang="es-ES_tradnl"/>
          </a:p>
        </p:txBody>
      </p:sp>
      <p:sp>
        <p:nvSpPr>
          <p:cNvPr id="4"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42"/>
          <p:cNvSpPr>
            <a:spLocks noGrp="1" noChangeArrowheads="1"/>
          </p:cNvSpPr>
          <p:nvPr>
            <p:ph type="sldNum" sz="quarter" idx="12"/>
          </p:nvPr>
        </p:nvSpPr>
        <p:spPr>
          <a:ln/>
        </p:spPr>
        <p:txBody>
          <a:bodyPr/>
          <a:lstStyle>
            <a:lvl1pPr>
              <a:defRPr/>
            </a:lvl1pPr>
          </a:lstStyle>
          <a:p>
            <a:pPr>
              <a:defRPr/>
            </a:pPr>
            <a:fld id="{ED6794FC-88CD-4A6E-AE7C-FC6B0BA0BA9B}"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s-ES_tradnl"/>
          </a:p>
        </p:txBody>
      </p:sp>
      <p:sp>
        <p:nvSpPr>
          <p:cNvPr id="3"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42"/>
          <p:cNvSpPr>
            <a:spLocks noGrp="1" noChangeArrowheads="1"/>
          </p:cNvSpPr>
          <p:nvPr>
            <p:ph type="sldNum" sz="quarter" idx="12"/>
          </p:nvPr>
        </p:nvSpPr>
        <p:spPr>
          <a:ln/>
        </p:spPr>
        <p:txBody>
          <a:bodyPr/>
          <a:lstStyle>
            <a:lvl1pPr>
              <a:defRPr/>
            </a:lvl1pPr>
          </a:lstStyle>
          <a:p>
            <a:pPr>
              <a:defRPr/>
            </a:pPr>
            <a:fld id="{7A6DE08E-58DE-4153-843B-27AB307735AD}" type="slidenum">
              <a:rPr lang="es-ES_tradnl"/>
              <a:pPr>
                <a:defRPr/>
              </a:pPr>
              <a:t>‹Nº›</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0"/>
          <p:cNvSpPr>
            <a:spLocks noGrp="1" noChangeArrowheads="1"/>
          </p:cNvSpPr>
          <p:nvPr>
            <p:ph type="dt" sz="half" idx="10"/>
          </p:nvPr>
        </p:nvSpPr>
        <p:spPr>
          <a:ln/>
        </p:spPr>
        <p:txBody>
          <a:bodyPr/>
          <a:lstStyle>
            <a:lvl1pPr>
              <a:defRPr/>
            </a:lvl1pPr>
          </a:lstStyle>
          <a:p>
            <a:pPr>
              <a:defRPr/>
            </a:pPr>
            <a:endParaRPr lang="es-ES_tradnl"/>
          </a:p>
        </p:txBody>
      </p:sp>
      <p:sp>
        <p:nvSpPr>
          <p:cNvPr id="6"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42"/>
          <p:cNvSpPr>
            <a:spLocks noGrp="1" noChangeArrowheads="1"/>
          </p:cNvSpPr>
          <p:nvPr>
            <p:ph type="sldNum" sz="quarter" idx="12"/>
          </p:nvPr>
        </p:nvSpPr>
        <p:spPr>
          <a:ln/>
        </p:spPr>
        <p:txBody>
          <a:bodyPr/>
          <a:lstStyle>
            <a:lvl1pPr>
              <a:defRPr/>
            </a:lvl1pPr>
          </a:lstStyle>
          <a:p>
            <a:pPr>
              <a:defRPr/>
            </a:pPr>
            <a:fld id="{A6912BEE-5AC1-4A36-BC8B-4A800980CC21}" type="slidenum">
              <a:rPr lang="es-ES_tradnl"/>
              <a:pPr>
                <a:defRPr/>
              </a:pPr>
              <a:t>‹Nº›</a:t>
            </a:fld>
            <a:endParaRPr lang="es-ES_trad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0"/>
          <p:cNvSpPr>
            <a:spLocks noGrp="1" noChangeArrowheads="1"/>
          </p:cNvSpPr>
          <p:nvPr>
            <p:ph type="dt" sz="half" idx="10"/>
          </p:nvPr>
        </p:nvSpPr>
        <p:spPr>
          <a:ln/>
        </p:spPr>
        <p:txBody>
          <a:bodyPr/>
          <a:lstStyle>
            <a:lvl1pPr>
              <a:defRPr/>
            </a:lvl1pPr>
          </a:lstStyle>
          <a:p>
            <a:pPr>
              <a:defRPr/>
            </a:pPr>
            <a:endParaRPr lang="es-ES_tradnl"/>
          </a:p>
        </p:txBody>
      </p:sp>
      <p:sp>
        <p:nvSpPr>
          <p:cNvPr id="6" name="Rectangle 41"/>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42"/>
          <p:cNvSpPr>
            <a:spLocks noGrp="1" noChangeArrowheads="1"/>
          </p:cNvSpPr>
          <p:nvPr>
            <p:ph type="sldNum" sz="quarter" idx="12"/>
          </p:nvPr>
        </p:nvSpPr>
        <p:spPr>
          <a:ln/>
        </p:spPr>
        <p:txBody>
          <a:bodyPr/>
          <a:lstStyle>
            <a:lvl1pPr>
              <a:defRPr/>
            </a:lvl1pPr>
          </a:lstStyle>
          <a:p>
            <a:pPr>
              <a:defRPr/>
            </a:pPr>
            <a:fld id="{40FDD50E-142F-4C57-95CB-0E6A28C0E967}" type="slidenum">
              <a:rPr lang="es-ES_tradnl"/>
              <a:pPr>
                <a:defRPr/>
              </a:pPr>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1588" y="0"/>
            <a:ext cx="9148762" cy="6851650"/>
            <a:chOff x="1" y="0"/>
            <a:chExt cx="5763" cy="4316"/>
          </a:xfrm>
        </p:grpSpPr>
        <p:sp>
          <p:nvSpPr>
            <p:cNvPr id="195587"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195588"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195589"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grpSp>
          <p:nvGrpSpPr>
            <p:cNvPr id="10251" name="Group 6"/>
            <p:cNvGrpSpPr>
              <a:grpSpLocks/>
            </p:cNvGrpSpPr>
            <p:nvPr/>
          </p:nvGrpSpPr>
          <p:grpSpPr bwMode="auto">
            <a:xfrm>
              <a:off x="288" y="0"/>
              <a:ext cx="5098" cy="4316"/>
              <a:chOff x="288" y="0"/>
              <a:chExt cx="5098" cy="4316"/>
            </a:xfrm>
          </p:grpSpPr>
          <p:sp>
            <p:nvSpPr>
              <p:cNvPr id="195591"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2"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3"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4"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5"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6"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7"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8"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599"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600"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601"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602"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sp>
            <p:nvSpPr>
              <p:cNvPr id="195603"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s-ES"/>
              </a:p>
            </p:txBody>
          </p:sp>
        </p:grpSp>
        <p:sp>
          <p:nvSpPr>
            <p:cNvPr id="195604"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195605"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s-ES"/>
            </a:p>
          </p:txBody>
        </p:sp>
        <p:sp>
          <p:nvSpPr>
            <p:cNvPr id="195606"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s-ES"/>
            </a:p>
          </p:txBody>
        </p:sp>
        <p:sp>
          <p:nvSpPr>
            <p:cNvPr id="195607"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s-ES"/>
            </a:p>
          </p:txBody>
        </p:sp>
        <p:sp>
          <p:nvSpPr>
            <p:cNvPr id="195608"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s-ES"/>
            </a:p>
          </p:txBody>
        </p:sp>
        <p:sp>
          <p:nvSpPr>
            <p:cNvPr id="195609"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s-ES"/>
            </a:p>
          </p:txBody>
        </p:sp>
        <p:sp>
          <p:nvSpPr>
            <p:cNvPr id="195610"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s-ES"/>
            </a:p>
          </p:txBody>
        </p:sp>
        <p:sp>
          <p:nvSpPr>
            <p:cNvPr id="195611"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s-ES"/>
            </a:p>
          </p:txBody>
        </p:sp>
        <p:sp>
          <p:nvSpPr>
            <p:cNvPr id="195612"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s-ES"/>
            </a:p>
          </p:txBody>
        </p:sp>
        <p:sp>
          <p:nvSpPr>
            <p:cNvPr id="195613"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s-ES"/>
            </a:p>
          </p:txBody>
        </p:sp>
        <p:sp>
          <p:nvSpPr>
            <p:cNvPr id="195614"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s-ES"/>
            </a:p>
          </p:txBody>
        </p:sp>
        <p:grpSp>
          <p:nvGrpSpPr>
            <p:cNvPr id="10263" name="Group 31"/>
            <p:cNvGrpSpPr>
              <a:grpSpLocks/>
            </p:cNvGrpSpPr>
            <p:nvPr/>
          </p:nvGrpSpPr>
          <p:grpSpPr bwMode="auto">
            <a:xfrm>
              <a:off x="1" y="392"/>
              <a:ext cx="5758" cy="1571"/>
              <a:chOff x="1" y="392"/>
              <a:chExt cx="5758" cy="1571"/>
            </a:xfrm>
          </p:grpSpPr>
          <p:sp>
            <p:nvSpPr>
              <p:cNvPr id="195616"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s-ES"/>
              </a:p>
            </p:txBody>
          </p:sp>
          <p:sp>
            <p:nvSpPr>
              <p:cNvPr id="195617"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s-ES"/>
              </a:p>
            </p:txBody>
          </p:sp>
          <p:sp>
            <p:nvSpPr>
              <p:cNvPr id="195618"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s-ES"/>
              </a:p>
            </p:txBody>
          </p:sp>
          <p:sp>
            <p:nvSpPr>
              <p:cNvPr id="195619"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s-ES"/>
              </a:p>
            </p:txBody>
          </p:sp>
          <p:sp>
            <p:nvSpPr>
              <p:cNvPr id="195620"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s-ES"/>
              </a:p>
            </p:txBody>
          </p:sp>
        </p:grpSp>
        <p:sp>
          <p:nvSpPr>
            <p:cNvPr id="1956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s-ES"/>
            </a:p>
          </p:txBody>
        </p:sp>
        <p:sp>
          <p:nvSpPr>
            <p:cNvPr id="1956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s-ES"/>
            </a:p>
          </p:txBody>
        </p:sp>
      </p:grpSp>
      <p:sp>
        <p:nvSpPr>
          <p:cNvPr id="195623"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_tradnl" smtClean="0"/>
              <a:t>Haga clic para cambiar el estilo de título	</a:t>
            </a:r>
          </a:p>
        </p:txBody>
      </p:sp>
      <p:sp>
        <p:nvSpPr>
          <p:cNvPr id="195624"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effectLst>
                  <a:outerShdw blurRad="38100" dist="38100" dir="2700000" algn="tl">
                    <a:srgbClr val="000000"/>
                  </a:outerShdw>
                </a:effectLst>
              </a:defRPr>
            </a:lvl1pPr>
          </a:lstStyle>
          <a:p>
            <a:pPr>
              <a:defRPr/>
            </a:pPr>
            <a:endParaRPr lang="es-ES_tradnl"/>
          </a:p>
        </p:txBody>
      </p:sp>
      <p:sp>
        <p:nvSpPr>
          <p:cNvPr id="195625"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effectLst>
                  <a:outerShdw blurRad="38100" dist="38100" dir="2700000" algn="tl">
                    <a:srgbClr val="000000"/>
                  </a:outerShdw>
                </a:effectLst>
              </a:defRPr>
            </a:lvl1pPr>
          </a:lstStyle>
          <a:p>
            <a:pPr>
              <a:defRPr/>
            </a:pPr>
            <a:endParaRPr lang="es-ES_tradnl"/>
          </a:p>
        </p:txBody>
      </p:sp>
      <p:sp>
        <p:nvSpPr>
          <p:cNvPr id="195626"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effectLst>
                  <a:outerShdw blurRad="38100" dist="38100" dir="2700000" algn="tl">
                    <a:srgbClr val="000000"/>
                  </a:outerShdw>
                </a:effectLst>
              </a:defRPr>
            </a:lvl1pPr>
          </a:lstStyle>
          <a:p>
            <a:pPr>
              <a:defRPr/>
            </a:pPr>
            <a:fld id="{0B44CA07-8C45-4FA4-9301-8B0BA774EFBC}" type="slidenum">
              <a:rPr lang="es-ES_tradnl"/>
              <a:pPr>
                <a:defRPr/>
              </a:pPr>
              <a:t>‹Nº›</a:t>
            </a:fld>
            <a:endParaRPr lang="es-ES_tradnl"/>
          </a:p>
        </p:txBody>
      </p:sp>
      <p:sp>
        <p:nvSpPr>
          <p:cNvPr id="195627"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Tree>
  </p:cSld>
  <p:clrMap bg1="dk2" tx1="lt1" bg2="dk1" tx2="lt2" accent1="accent1" accent2="accent2" accent3="accent3" accent4="accent4" accent5="accent5" accent6="accent6" hlink="hlink" folHlink="folHlink"/>
  <p:sldLayoutIdLst>
    <p:sldLayoutId id="2147483846"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 id="2147483845" r:id="rId15"/>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oleObject" Target="../embeddings/Hoja_de_c_lculo_de_Microsoft_Office_Excel_97-20033.xls"/><Relationship Id="rId4" Type="http://schemas.openxmlformats.org/officeDocument/2006/relationships/oleObject" Target="../embeddings/Hoja_de_c_lculo_de_Microsoft_Office_Excel_97-20032.xls"/></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oleObject" Target="../embeddings/Hoja_de_c_lculo_de_Microsoft_Office_Excel_97-20036.xls"/><Relationship Id="rId4" Type="http://schemas.openxmlformats.org/officeDocument/2006/relationships/oleObject" Target="../embeddings/Hoja_de_c_lculo_de_Microsoft_Office_Excel_97-20035.xls"/></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5.vml"/><Relationship Id="rId4" Type="http://schemas.openxmlformats.org/officeDocument/2006/relationships/oleObject" Target="../embeddings/Hoja_de_c_lculo_de_Microsoft_Office_Excel_97-20037.xls"/></Relationships>
</file>

<file path=ppt/slides/_rels/slide22.xml.rels><?xml version="1.0" encoding="UTF-8" standalone="yes"?>
<Relationships xmlns="http://schemas.openxmlformats.org/package/2006/relationships"><Relationship Id="rId3" Type="http://schemas.openxmlformats.org/officeDocument/2006/relationships/oleObject" Target="../embeddings/Hoja_de_c_lculo_de_Microsoft_Office_Excel_97-20038.xls"/><Relationship Id="rId2" Type="http://schemas.openxmlformats.org/officeDocument/2006/relationships/slideLayout" Target="../slideLayouts/slideLayout13.xml"/><Relationship Id="rId1" Type="http://schemas.openxmlformats.org/officeDocument/2006/relationships/vmlDrawing" Target="../drawings/vmlDrawing6.vml"/><Relationship Id="rId5" Type="http://schemas.openxmlformats.org/officeDocument/2006/relationships/oleObject" Target="../embeddings/oleObject3.bin"/><Relationship Id="rId4" Type="http://schemas.openxmlformats.org/officeDocument/2006/relationships/oleObject" Target="../embeddings/Hoja_de_c_lculo_de_Microsoft_Office_Excel_97-20039.xls"/></Relationships>
</file>

<file path=ppt/slides/_rels/slide23.xml.rels><?xml version="1.0" encoding="UTF-8" standalone="yes"?>
<Relationships xmlns="http://schemas.openxmlformats.org/package/2006/relationships"><Relationship Id="rId3" Type="http://schemas.openxmlformats.org/officeDocument/2006/relationships/oleObject" Target="../embeddings/Hoja_de_c_lculo_de_Microsoft_Office_Excel_97-200310.xls"/><Relationship Id="rId2" Type="http://schemas.openxmlformats.org/officeDocument/2006/relationships/slideLayout" Target="../slideLayouts/slideLayout13.xml"/><Relationship Id="rId1" Type="http://schemas.openxmlformats.org/officeDocument/2006/relationships/vmlDrawing" Target="../drawings/vmlDrawing7.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Hoja_de_c_lculo_de_Microsoft_Office_Excel_97-200311.xls"/><Relationship Id="rId2" Type="http://schemas.openxmlformats.org/officeDocument/2006/relationships/slideLayout" Target="../slideLayouts/slideLayout13.xml"/><Relationship Id="rId1" Type="http://schemas.openxmlformats.org/officeDocument/2006/relationships/vmlDrawing" Target="../drawings/vmlDrawing8.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Gr_fico_de_Microsoft_Office_Excel12.xls"/><Relationship Id="rId2" Type="http://schemas.openxmlformats.org/officeDocument/2006/relationships/slideLayout" Target="../slideLayouts/slideLayout13.xml"/><Relationship Id="rId1" Type="http://schemas.openxmlformats.org/officeDocument/2006/relationships/vmlDrawing" Target="../drawings/vmlDrawing9.vml"/><Relationship Id="rId4" Type="http://schemas.openxmlformats.org/officeDocument/2006/relationships/oleObject" Target="../embeddings/Gr_fico_de_Microsoft_Office_Excel13.xls"/></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s-ES" sz="3600" smtClean="0">
                <a:solidFill>
                  <a:srgbClr val="66FFFF"/>
                </a:solidFill>
              </a:rPr>
              <a:t>INTERNALIZACION DEL SISTEMA DE TRANSPORTE TERRESTRE PARA CAJAS DE BANANO DEL GRUPO QUIROLA</a:t>
            </a:r>
            <a:endParaRPr lang="es-ES_tradnl" sz="3600" smtClean="0">
              <a:solidFill>
                <a:srgbClr val="66FFFF"/>
              </a:solidFill>
            </a:endParaRPr>
          </a:p>
        </p:txBody>
      </p:sp>
      <p:sp>
        <p:nvSpPr>
          <p:cNvPr id="2051" name="Rectangle 3"/>
          <p:cNvSpPr>
            <a:spLocks noGrp="1" noChangeArrowheads="1"/>
          </p:cNvSpPr>
          <p:nvPr>
            <p:ph type="subTitle" idx="1"/>
          </p:nvPr>
        </p:nvSpPr>
        <p:spPr>
          <a:xfrm>
            <a:off x="2051050" y="4365625"/>
            <a:ext cx="6369050" cy="1414463"/>
          </a:xfrm>
        </p:spPr>
        <p:txBody>
          <a:bodyPr/>
          <a:lstStyle/>
          <a:p>
            <a:pPr algn="r" eaLnBrk="1" hangingPunct="1">
              <a:defRPr/>
            </a:pPr>
            <a:r>
              <a:rPr lang="es-ES" sz="2400" smtClean="0"/>
              <a:t>Verónica Cano</a:t>
            </a:r>
          </a:p>
          <a:p>
            <a:pPr algn="r" eaLnBrk="1" hangingPunct="1">
              <a:defRPr/>
            </a:pPr>
            <a:r>
              <a:rPr lang="es-ES" sz="2400" smtClean="0"/>
              <a:t>Lorena Cuenca</a:t>
            </a:r>
          </a:p>
          <a:p>
            <a:pPr algn="r" eaLnBrk="1" hangingPunct="1">
              <a:defRPr/>
            </a:pPr>
            <a:r>
              <a:rPr lang="es-ES" sz="2400" smtClean="0"/>
              <a:t>Esteban Quirola</a:t>
            </a:r>
            <a:endParaRPr lang="es-ES_tradnl" sz="240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60" name="Rectangle 4"/>
          <p:cNvSpPr>
            <a:spLocks noGrp="1" noChangeArrowheads="1"/>
          </p:cNvSpPr>
          <p:nvPr>
            <p:ph type="title" sz="quarter"/>
          </p:nvPr>
        </p:nvSpPr>
        <p:spPr/>
        <p:txBody>
          <a:bodyPr/>
          <a:lstStyle/>
          <a:p>
            <a:pPr eaLnBrk="1" hangingPunct="1">
              <a:defRPr/>
            </a:pPr>
            <a:r>
              <a:rPr lang="es-ES_tradnl" sz="2400" b="1" smtClean="0">
                <a:solidFill>
                  <a:srgbClr val="66FFFF"/>
                </a:solidFill>
              </a:rPr>
              <a:t>Análisis FODA</a:t>
            </a:r>
          </a:p>
        </p:txBody>
      </p:sp>
      <p:sp>
        <p:nvSpPr>
          <p:cNvPr id="224261" name="Rectangle 5"/>
          <p:cNvSpPr>
            <a:spLocks noGrp="1" noChangeArrowheads="1"/>
          </p:cNvSpPr>
          <p:nvPr>
            <p:ph sz="quarter" idx="1"/>
          </p:nvPr>
        </p:nvSpPr>
        <p:spPr>
          <a:xfrm>
            <a:off x="395288" y="1196975"/>
            <a:ext cx="4038600" cy="2189163"/>
          </a:xfrm>
        </p:spPr>
        <p:txBody>
          <a:bodyPr/>
          <a:lstStyle/>
          <a:p>
            <a:pPr eaLnBrk="1" hangingPunct="1">
              <a:buFont typeface="Wingdings" pitchFamily="2" charset="2"/>
              <a:buNone/>
              <a:defRPr/>
            </a:pPr>
            <a:r>
              <a:rPr lang="es-EC" sz="1800" b="1" smtClean="0"/>
              <a:t>Entorno interno: Fortalezas</a:t>
            </a:r>
            <a:endParaRPr lang="es-ES_tradnl" sz="1800" smtClean="0"/>
          </a:p>
          <a:p>
            <a:pPr eaLnBrk="1" hangingPunct="1">
              <a:defRPr/>
            </a:pPr>
            <a:r>
              <a:rPr lang="es-ES_tradnl" sz="1400" smtClean="0">
                <a:latin typeface="Tahoma" pitchFamily="34" charset="0"/>
              </a:rPr>
              <a:t>El  servicio de transporte terrestre de carga es un mercado perfectamente competitivo que se rige bajo la ley de oferta y demanda.</a:t>
            </a:r>
          </a:p>
          <a:p>
            <a:pPr eaLnBrk="1" hangingPunct="1">
              <a:defRPr/>
            </a:pPr>
            <a:r>
              <a:rPr lang="es-ES_tradnl" sz="1400" smtClean="0">
                <a:latin typeface="Tahoma" pitchFamily="34" charset="0"/>
              </a:rPr>
              <a:t>El banano es una fruta con grandes volúmenes de exportación.</a:t>
            </a:r>
          </a:p>
          <a:p>
            <a:pPr eaLnBrk="1" hangingPunct="1">
              <a:defRPr/>
            </a:pPr>
            <a:r>
              <a:rPr lang="es-ES_tradnl" sz="1400" smtClean="0">
                <a:latin typeface="Tahoma" pitchFamily="34" charset="0"/>
              </a:rPr>
              <a:t>La transportación muchas veces alcanza hasta el 40% del precio del producto, al tener una reducción de este costo podríamos obtener un precio mas competitivo.</a:t>
            </a:r>
          </a:p>
          <a:p>
            <a:pPr eaLnBrk="1" hangingPunct="1">
              <a:defRPr/>
            </a:pPr>
            <a:r>
              <a:rPr lang="es-ES_tradnl" sz="1400" smtClean="0">
                <a:latin typeface="Tahoma" pitchFamily="34" charset="0"/>
              </a:rPr>
              <a:t>Reducción de pérdida del producto durante el tiempo de transportación </a:t>
            </a:r>
          </a:p>
        </p:txBody>
      </p:sp>
      <p:sp>
        <p:nvSpPr>
          <p:cNvPr id="224262" name="Rectangle 6"/>
          <p:cNvSpPr>
            <a:spLocks noGrp="1" noChangeArrowheads="1"/>
          </p:cNvSpPr>
          <p:nvPr>
            <p:ph sz="quarter" idx="2"/>
          </p:nvPr>
        </p:nvSpPr>
        <p:spPr>
          <a:xfrm>
            <a:off x="4643438" y="1268413"/>
            <a:ext cx="4038600" cy="2808287"/>
          </a:xfrm>
        </p:spPr>
        <p:txBody>
          <a:bodyPr/>
          <a:lstStyle/>
          <a:p>
            <a:pPr eaLnBrk="1" hangingPunct="1">
              <a:buFont typeface="Wingdings" pitchFamily="2" charset="2"/>
              <a:buNone/>
              <a:defRPr/>
            </a:pPr>
            <a:r>
              <a:rPr lang="es-EC" sz="1800" b="1" smtClean="0"/>
              <a:t>Entorno interno: Debilidades</a:t>
            </a:r>
            <a:endParaRPr lang="es-ES_tradnl" sz="1800" b="1" smtClean="0"/>
          </a:p>
          <a:p>
            <a:pPr eaLnBrk="1" hangingPunct="1">
              <a:buFont typeface="Wingdings" pitchFamily="2" charset="2"/>
              <a:buNone/>
              <a:defRPr/>
            </a:pPr>
            <a:endParaRPr lang="es-ES_tradnl" sz="1400" smtClean="0">
              <a:latin typeface="Tahoma" pitchFamily="34" charset="0"/>
            </a:endParaRPr>
          </a:p>
          <a:p>
            <a:pPr eaLnBrk="1" hangingPunct="1">
              <a:defRPr/>
            </a:pPr>
            <a:r>
              <a:rPr lang="es-ES_tradnl" sz="1400" smtClean="0">
                <a:latin typeface="Tahoma" pitchFamily="34" charset="0"/>
              </a:rPr>
              <a:t>Lentitud de los puertos</a:t>
            </a:r>
          </a:p>
          <a:p>
            <a:pPr eaLnBrk="1" hangingPunct="1">
              <a:defRPr/>
            </a:pPr>
            <a:r>
              <a:rPr lang="es-ES_tradnl" sz="1400" smtClean="0">
                <a:latin typeface="Tahoma" pitchFamily="34" charset="0"/>
              </a:rPr>
              <a:t>Malas carreteras </a:t>
            </a:r>
          </a:p>
          <a:p>
            <a:pPr eaLnBrk="1" hangingPunct="1">
              <a:defRPr/>
            </a:pPr>
            <a:r>
              <a:rPr lang="es-ES_tradnl" sz="1400" smtClean="0">
                <a:latin typeface="Tahoma" pitchFamily="34" charset="0"/>
              </a:rPr>
              <a:t>Para dar el servicio a terceros se necesitan permisos , muchas veces son difíciles de obtener</a:t>
            </a:r>
          </a:p>
          <a:p>
            <a:pPr eaLnBrk="1" hangingPunct="1">
              <a:defRPr/>
            </a:pPr>
            <a:endParaRPr lang="es-ES_tradnl" sz="1400" smtClean="0">
              <a:latin typeface="Tahoma" pitchFamily="34" charset="0"/>
            </a:endParaRPr>
          </a:p>
        </p:txBody>
      </p:sp>
      <p:sp>
        <p:nvSpPr>
          <p:cNvPr id="224263" name="Rectangle 7"/>
          <p:cNvSpPr>
            <a:spLocks noGrp="1" noChangeArrowheads="1"/>
          </p:cNvSpPr>
          <p:nvPr>
            <p:ph sz="quarter" idx="3"/>
          </p:nvPr>
        </p:nvSpPr>
        <p:spPr>
          <a:xfrm>
            <a:off x="250825" y="4581525"/>
            <a:ext cx="4464050" cy="1873250"/>
          </a:xfrm>
        </p:spPr>
        <p:txBody>
          <a:bodyPr/>
          <a:lstStyle/>
          <a:p>
            <a:pPr eaLnBrk="1" hangingPunct="1">
              <a:buFont typeface="Wingdings" pitchFamily="2" charset="2"/>
              <a:buNone/>
              <a:defRPr/>
            </a:pPr>
            <a:r>
              <a:rPr lang="es-EC" sz="1800" b="1" smtClean="0"/>
              <a:t>Entorno externo: Oportunidades</a:t>
            </a:r>
          </a:p>
          <a:p>
            <a:pPr eaLnBrk="1" hangingPunct="1">
              <a:buFont typeface="Wingdings" pitchFamily="2" charset="2"/>
              <a:buNone/>
              <a:defRPr/>
            </a:pPr>
            <a:endParaRPr lang="es-ES_tradnl" sz="1800" b="1" smtClean="0"/>
          </a:p>
          <a:p>
            <a:pPr eaLnBrk="1" hangingPunct="1">
              <a:defRPr/>
            </a:pPr>
            <a:r>
              <a:rPr lang="es-ES_tradnl" sz="1400" smtClean="0">
                <a:latin typeface="Tahoma" pitchFamily="34" charset="0"/>
              </a:rPr>
              <a:t>La optimización del transporte propio nos reduciría los viajes al vacío. </a:t>
            </a:r>
          </a:p>
        </p:txBody>
      </p:sp>
      <p:sp>
        <p:nvSpPr>
          <p:cNvPr id="224264" name="Rectangle 8"/>
          <p:cNvSpPr>
            <a:spLocks noGrp="1" noChangeArrowheads="1"/>
          </p:cNvSpPr>
          <p:nvPr>
            <p:ph sz="quarter" idx="4"/>
          </p:nvPr>
        </p:nvSpPr>
        <p:spPr>
          <a:xfrm>
            <a:off x="4716463" y="4508500"/>
            <a:ext cx="4038600" cy="2349500"/>
          </a:xfrm>
        </p:spPr>
        <p:txBody>
          <a:bodyPr/>
          <a:lstStyle/>
          <a:p>
            <a:pPr eaLnBrk="1" hangingPunct="1">
              <a:buFont typeface="Wingdings" pitchFamily="2" charset="2"/>
              <a:buNone/>
              <a:defRPr/>
            </a:pPr>
            <a:r>
              <a:rPr lang="es-EC" sz="1800" b="1" smtClean="0"/>
              <a:t>Entorno externo: Amenazas</a:t>
            </a:r>
          </a:p>
          <a:p>
            <a:pPr eaLnBrk="1" hangingPunct="1">
              <a:buFont typeface="Wingdings" pitchFamily="2" charset="2"/>
              <a:buNone/>
              <a:defRPr/>
            </a:pPr>
            <a:endParaRPr lang="es-ES_tradnl" sz="1800" b="1" smtClean="0"/>
          </a:p>
          <a:p>
            <a:pPr eaLnBrk="1" hangingPunct="1">
              <a:defRPr/>
            </a:pPr>
            <a:r>
              <a:rPr lang="es-ES_tradnl" sz="1400" smtClean="0">
                <a:latin typeface="Tahoma" pitchFamily="34" charset="0"/>
              </a:rPr>
              <a:t>Está expuesto a externalidades como son los paros de transportista, desastres naturales, los accidentes, la inseguridad.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8" name="Rectangle 4"/>
          <p:cNvSpPr>
            <a:spLocks noGrp="1" noChangeArrowheads="1"/>
          </p:cNvSpPr>
          <p:nvPr>
            <p:ph type="title"/>
          </p:nvPr>
        </p:nvSpPr>
        <p:spPr>
          <a:xfrm>
            <a:off x="468313" y="188913"/>
            <a:ext cx="8229600" cy="630237"/>
          </a:xfrm>
        </p:spPr>
        <p:txBody>
          <a:bodyPr/>
          <a:lstStyle/>
          <a:p>
            <a:pPr eaLnBrk="1" hangingPunct="1">
              <a:defRPr/>
            </a:pPr>
            <a:r>
              <a:rPr lang="es-ES_tradnl" sz="2400" b="1" smtClean="0">
                <a:solidFill>
                  <a:srgbClr val="66FFFF"/>
                </a:solidFill>
              </a:rPr>
              <a:t>INVESTIGACIÓN DE MERCADO Y SU ANÁLISIS</a:t>
            </a:r>
            <a:r>
              <a:rPr lang="es-ES_tradnl" sz="4000" smtClean="0"/>
              <a:t> </a:t>
            </a:r>
          </a:p>
        </p:txBody>
      </p:sp>
      <p:sp>
        <p:nvSpPr>
          <p:cNvPr id="226309" name="Rectangle 5"/>
          <p:cNvSpPr>
            <a:spLocks noGrp="1" noChangeArrowheads="1"/>
          </p:cNvSpPr>
          <p:nvPr>
            <p:ph sz="half" idx="1"/>
          </p:nvPr>
        </p:nvSpPr>
        <p:spPr>
          <a:xfrm>
            <a:off x="179388" y="1196975"/>
            <a:ext cx="4183062" cy="5222875"/>
          </a:xfrm>
        </p:spPr>
        <p:txBody>
          <a:bodyPr/>
          <a:lstStyle/>
          <a:p>
            <a:pPr algn="ctr" eaLnBrk="1" hangingPunct="1">
              <a:buFont typeface="Wingdings" pitchFamily="2" charset="2"/>
              <a:buNone/>
              <a:defRPr/>
            </a:pPr>
            <a:r>
              <a:rPr lang="es-ES_tradnl" sz="1600" b="1" smtClean="0"/>
              <a:t>   JUSTIFICACIÓN DEL DESARROLLO DE LA INVESTIGACIÓN DE MERCADO</a:t>
            </a:r>
          </a:p>
          <a:p>
            <a:pPr eaLnBrk="1" hangingPunct="1">
              <a:buFont typeface="Wingdings" pitchFamily="2" charset="2"/>
              <a:buNone/>
              <a:defRPr/>
            </a:pPr>
            <a:endParaRPr lang="es-ES" sz="1600" b="1" smtClean="0"/>
          </a:p>
          <a:p>
            <a:pPr eaLnBrk="1" hangingPunct="1">
              <a:buFont typeface="Wingdings" pitchFamily="2" charset="2"/>
              <a:buNone/>
              <a:defRPr/>
            </a:pPr>
            <a:r>
              <a:rPr lang="es-ES_tradnl" sz="1400" smtClean="0">
                <a:latin typeface="Tahoma" pitchFamily="34" charset="0"/>
              </a:rPr>
              <a:t>      Al ser un proyecto de internalizar un servicio de transporte, que actualmente se encuentra “terciarizado” u otorgado por terceras personas, no se requiere desarrollar un pormenorizado plan de mercadeo por lo que no es necesario desarrollar matrices estratégicas del proyecto, excepto las cinco fuerzas de Porter, y un análisis FODA del Grupo Quirola </a:t>
            </a:r>
          </a:p>
          <a:p>
            <a:pPr eaLnBrk="1" hangingPunct="1">
              <a:buFont typeface="Wingdings" pitchFamily="2" charset="2"/>
              <a:buNone/>
              <a:defRPr/>
            </a:pPr>
            <a:endParaRPr lang="es-ES_tradnl" sz="1400" smtClean="0">
              <a:latin typeface="Tahoma" pitchFamily="34" charset="0"/>
            </a:endParaRPr>
          </a:p>
          <a:p>
            <a:pPr eaLnBrk="1" hangingPunct="1">
              <a:buFont typeface="Wingdings" pitchFamily="2" charset="2"/>
              <a:buNone/>
              <a:defRPr/>
            </a:pPr>
            <a:r>
              <a:rPr lang="es-ES_tradnl" sz="1400" smtClean="0">
                <a:latin typeface="Tahoma" pitchFamily="34" charset="0"/>
              </a:rPr>
              <a:t>     Tampoco es necesario realizar encuestas por cuanto no se va a introducir ningún producto nuevo o existente a un mercado meta x </a:t>
            </a:r>
          </a:p>
          <a:p>
            <a:pPr eaLnBrk="1" hangingPunct="1">
              <a:buFont typeface="Wingdings" pitchFamily="2" charset="2"/>
              <a:buNone/>
              <a:defRPr/>
            </a:pPr>
            <a:endParaRPr lang="es-ES_tradnl" sz="1400" smtClean="0">
              <a:latin typeface="Tahoma" pitchFamily="34" charset="0"/>
            </a:endParaRPr>
          </a:p>
        </p:txBody>
      </p:sp>
      <p:sp>
        <p:nvSpPr>
          <p:cNvPr id="226310" name="Rectangle 6"/>
          <p:cNvSpPr>
            <a:spLocks noGrp="1" noChangeArrowheads="1"/>
          </p:cNvSpPr>
          <p:nvPr>
            <p:ph sz="half" idx="2"/>
          </p:nvPr>
        </p:nvSpPr>
        <p:spPr>
          <a:xfrm>
            <a:off x="4643438" y="1341438"/>
            <a:ext cx="4038600" cy="5184775"/>
          </a:xfrm>
        </p:spPr>
        <p:txBody>
          <a:bodyPr/>
          <a:lstStyle/>
          <a:p>
            <a:pPr eaLnBrk="1" hangingPunct="1">
              <a:buFont typeface="Wingdings" pitchFamily="2" charset="2"/>
              <a:buNone/>
              <a:defRPr/>
            </a:pPr>
            <a:r>
              <a:rPr lang="es-ES_tradnl" sz="1600" b="1" smtClean="0"/>
              <a:t>LA DEMANDA DEL SERVICIO EN EL MUNDO</a:t>
            </a:r>
          </a:p>
          <a:p>
            <a:pPr eaLnBrk="1" hangingPunct="1">
              <a:buFont typeface="Wingdings" pitchFamily="2" charset="2"/>
              <a:buNone/>
              <a:defRPr/>
            </a:pPr>
            <a:endParaRPr lang="es-ES" sz="1600" b="1" smtClean="0"/>
          </a:p>
          <a:p>
            <a:pPr eaLnBrk="1" hangingPunct="1">
              <a:buFont typeface="Wingdings" pitchFamily="2" charset="2"/>
              <a:buNone/>
              <a:defRPr/>
            </a:pPr>
            <a:r>
              <a:rPr lang="es-ES_tradnl" sz="1400" smtClean="0">
                <a:latin typeface="Tahoma" pitchFamily="34" charset="0"/>
              </a:rPr>
              <a:t>      Si bien los medios de transporte son una parte importante de la cadena logística, el valor agregado de los servicios que se prestan desde el momento en que el producto sale de la planta productora hasta llegar al destino final va mucho mas allá de los valores implícitos de un simple traslado de un punto a otro</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p:cNvSpPr>
            <a:spLocks noGrp="1" noChangeArrowheads="1"/>
          </p:cNvSpPr>
          <p:nvPr>
            <p:ph type="title"/>
          </p:nvPr>
        </p:nvSpPr>
        <p:spPr>
          <a:xfrm>
            <a:off x="468313" y="188913"/>
            <a:ext cx="8229600" cy="558800"/>
          </a:xfrm>
        </p:spPr>
        <p:txBody>
          <a:bodyPr/>
          <a:lstStyle/>
          <a:p>
            <a:pPr eaLnBrk="1" hangingPunct="1">
              <a:defRPr/>
            </a:pPr>
            <a:r>
              <a:rPr lang="es-ES_tradnl" sz="2000" b="1" smtClean="0">
                <a:solidFill>
                  <a:srgbClr val="66FFFF"/>
                </a:solidFill>
              </a:rPr>
              <a:t>SERVICIOS DE TRANSPORTE EN ECUADOR</a:t>
            </a:r>
            <a:r>
              <a:rPr lang="es-ES_tradnl" sz="4000" smtClean="0"/>
              <a:t> </a:t>
            </a:r>
          </a:p>
        </p:txBody>
      </p:sp>
      <p:sp>
        <p:nvSpPr>
          <p:cNvPr id="228359" name="Rectangle 7"/>
          <p:cNvSpPr>
            <a:spLocks noGrp="1" noChangeArrowheads="1"/>
          </p:cNvSpPr>
          <p:nvPr>
            <p:ph sz="half" idx="1"/>
          </p:nvPr>
        </p:nvSpPr>
        <p:spPr>
          <a:xfrm>
            <a:off x="457200" y="692150"/>
            <a:ext cx="4038600" cy="5222875"/>
          </a:xfrm>
        </p:spPr>
        <p:txBody>
          <a:bodyPr/>
          <a:lstStyle/>
          <a:p>
            <a:pPr eaLnBrk="1" hangingPunct="1">
              <a:buFont typeface="Wingdings" pitchFamily="2" charset="2"/>
              <a:buNone/>
              <a:defRPr/>
            </a:pPr>
            <a:r>
              <a:rPr lang="es-ES_tradnl" sz="2000" b="1" smtClean="0"/>
              <a:t>Aspectos Generales</a:t>
            </a:r>
            <a:r>
              <a:rPr lang="es-ES_tradnl" smtClean="0"/>
              <a:t> </a:t>
            </a:r>
          </a:p>
          <a:p>
            <a:pPr eaLnBrk="1" hangingPunct="1">
              <a:buFont typeface="Wingdings" pitchFamily="2" charset="2"/>
              <a:buNone/>
              <a:defRPr/>
            </a:pPr>
            <a:r>
              <a:rPr lang="es-ES_tradnl" sz="1400" smtClean="0">
                <a:latin typeface="Tahoma" pitchFamily="34" charset="0"/>
              </a:rPr>
              <a:t>      </a:t>
            </a:r>
          </a:p>
          <a:p>
            <a:pPr eaLnBrk="1" hangingPunct="1">
              <a:buFont typeface="Wingdings" pitchFamily="2" charset="2"/>
              <a:buNone/>
              <a:defRPr/>
            </a:pPr>
            <a:r>
              <a:rPr lang="es-ES_tradnl" sz="1400" smtClean="0">
                <a:latin typeface="Tahoma" pitchFamily="34" charset="0"/>
              </a:rPr>
              <a:t>      Una disminución de los costos de transporte fomenta directamente las exportaciones y por ende, aumente la competitividad de los productos</a:t>
            </a:r>
          </a:p>
          <a:p>
            <a:pPr eaLnBrk="1" hangingPunct="1">
              <a:buFont typeface="Wingdings" pitchFamily="2" charset="2"/>
              <a:buNone/>
              <a:defRPr/>
            </a:pPr>
            <a:r>
              <a:rPr lang="es-ES_tradnl" sz="1400" smtClean="0">
                <a:latin typeface="Tahoma" pitchFamily="34" charset="0"/>
              </a:rPr>
              <a:t>      </a:t>
            </a:r>
          </a:p>
          <a:p>
            <a:pPr eaLnBrk="1" hangingPunct="1">
              <a:buFont typeface="Wingdings" pitchFamily="2" charset="2"/>
              <a:buNone/>
              <a:defRPr/>
            </a:pPr>
            <a:r>
              <a:rPr lang="es-ES_tradnl" sz="1400" smtClean="0">
                <a:latin typeface="Tahoma" pitchFamily="34" charset="0"/>
              </a:rPr>
              <a:t>      Es indispensable efectuar mejoras en los servicios de transporte a fin de lograr un servicio mas rápido seguro y menos costoso</a:t>
            </a:r>
          </a:p>
          <a:p>
            <a:pPr eaLnBrk="1" hangingPunct="1">
              <a:buFont typeface="Wingdings" pitchFamily="2" charset="2"/>
              <a:buNone/>
              <a:defRPr/>
            </a:pPr>
            <a:endParaRPr lang="es-ES_tradnl" sz="1400" smtClean="0">
              <a:latin typeface="Tahoma" pitchFamily="34" charset="0"/>
            </a:endParaRPr>
          </a:p>
        </p:txBody>
      </p:sp>
      <p:sp>
        <p:nvSpPr>
          <p:cNvPr id="228363" name="Rectangle 11"/>
          <p:cNvSpPr>
            <a:spLocks noGrp="1" noChangeArrowheads="1"/>
          </p:cNvSpPr>
          <p:nvPr>
            <p:ph sz="half" idx="2"/>
          </p:nvPr>
        </p:nvSpPr>
        <p:spPr>
          <a:xfrm>
            <a:off x="4643438" y="908050"/>
            <a:ext cx="4321175" cy="5438775"/>
          </a:xfrm>
        </p:spPr>
        <p:txBody>
          <a:bodyPr/>
          <a:lstStyle/>
          <a:p>
            <a:pPr eaLnBrk="1" hangingPunct="1">
              <a:buFont typeface="Wingdings" pitchFamily="2" charset="2"/>
              <a:buNone/>
              <a:defRPr/>
            </a:pPr>
            <a:r>
              <a:rPr lang="es-ES_tradnl" sz="2400" b="1" smtClean="0"/>
              <a:t>Transporte de carga por carretera</a:t>
            </a:r>
            <a:r>
              <a:rPr lang="es-ES_tradnl" smtClean="0"/>
              <a:t> </a:t>
            </a:r>
          </a:p>
          <a:p>
            <a:pPr eaLnBrk="1" hangingPunct="1">
              <a:buFont typeface="Wingdings" pitchFamily="2" charset="2"/>
              <a:buNone/>
              <a:defRPr/>
            </a:pPr>
            <a:r>
              <a:rPr lang="es-ES_tradnl" sz="1600" smtClean="0">
                <a:latin typeface="Tahoma" pitchFamily="34" charset="0"/>
              </a:rPr>
              <a:t>      </a:t>
            </a:r>
            <a:r>
              <a:rPr lang="es-ES_tradnl" sz="1400" smtClean="0">
                <a:latin typeface="Tahoma" pitchFamily="34" charset="0"/>
              </a:rPr>
              <a:t>El transporte de carga es una cadena de producción compuesta por el usuario, la empresa de transporte y el propietario del vehiculo </a:t>
            </a:r>
          </a:p>
          <a:p>
            <a:pPr eaLnBrk="1" hangingPunct="1">
              <a:buFont typeface="Wingdings" pitchFamily="2" charset="2"/>
              <a:buNone/>
              <a:defRPr/>
            </a:pPr>
            <a:endParaRPr lang="es-ES_tradnl"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_tradnl" sz="1400" smtClean="0">
              <a:latin typeface="Tahoma" pitchFamily="34" charset="0"/>
            </a:endParaRPr>
          </a:p>
        </p:txBody>
      </p:sp>
      <p:grpSp>
        <p:nvGrpSpPr>
          <p:cNvPr id="22533" name="Group 15"/>
          <p:cNvGrpSpPr>
            <a:grpSpLocks noChangeAspect="1"/>
          </p:cNvGrpSpPr>
          <p:nvPr/>
        </p:nvGrpSpPr>
        <p:grpSpPr bwMode="auto">
          <a:xfrm>
            <a:off x="323850" y="3403600"/>
            <a:ext cx="4319588" cy="2546350"/>
            <a:chOff x="0" y="0"/>
            <a:chExt cx="8925" cy="5162"/>
          </a:xfrm>
        </p:grpSpPr>
        <p:sp>
          <p:nvSpPr>
            <p:cNvPr id="22560" name="AutoShape 16"/>
            <p:cNvSpPr>
              <a:spLocks noChangeAspect="1" noChangeArrowheads="1"/>
            </p:cNvSpPr>
            <p:nvPr/>
          </p:nvSpPr>
          <p:spPr bwMode="auto">
            <a:xfrm>
              <a:off x="0" y="0"/>
              <a:ext cx="7985" cy="5162"/>
            </a:xfrm>
            <a:prstGeom prst="rect">
              <a:avLst/>
            </a:prstGeom>
            <a:noFill/>
            <a:ln w="9525">
              <a:noFill/>
              <a:miter lim="800000"/>
              <a:headEnd/>
              <a:tailEnd/>
            </a:ln>
          </p:spPr>
          <p:txBody>
            <a:bodyPr/>
            <a:lstStyle/>
            <a:p>
              <a:endParaRPr lang="es-ES"/>
            </a:p>
          </p:txBody>
        </p:sp>
        <p:sp>
          <p:nvSpPr>
            <p:cNvPr id="22561" name="Rectangle 17"/>
            <p:cNvSpPr>
              <a:spLocks noChangeArrowheads="1"/>
            </p:cNvSpPr>
            <p:nvPr/>
          </p:nvSpPr>
          <p:spPr bwMode="auto">
            <a:xfrm>
              <a:off x="75" y="75"/>
              <a:ext cx="7820" cy="5012"/>
            </a:xfrm>
            <a:prstGeom prst="rect">
              <a:avLst/>
            </a:prstGeom>
            <a:solidFill>
              <a:srgbClr val="FFFFFF"/>
            </a:solidFill>
            <a:ln w="9525">
              <a:solidFill>
                <a:srgbClr val="000000"/>
              </a:solidFill>
              <a:miter lim="800000"/>
              <a:headEnd/>
              <a:tailEnd/>
            </a:ln>
          </p:spPr>
          <p:txBody>
            <a:bodyPr/>
            <a:lstStyle/>
            <a:p>
              <a:endParaRPr lang="es-ES"/>
            </a:p>
          </p:txBody>
        </p:sp>
        <p:sp>
          <p:nvSpPr>
            <p:cNvPr id="22562" name="Freeform 18"/>
            <p:cNvSpPr>
              <a:spLocks/>
            </p:cNvSpPr>
            <p:nvPr/>
          </p:nvSpPr>
          <p:spPr bwMode="auto">
            <a:xfrm>
              <a:off x="1141" y="3211"/>
              <a:ext cx="6274" cy="105"/>
            </a:xfrm>
            <a:custGeom>
              <a:avLst/>
              <a:gdLst>
                <a:gd name="T0" fmla="*/ 0 w 6274"/>
                <a:gd name="T1" fmla="*/ 105 h 105"/>
                <a:gd name="T2" fmla="*/ 135 w 6274"/>
                <a:gd name="T3" fmla="*/ 0 h 105"/>
                <a:gd name="T4" fmla="*/ 6274 w 6274"/>
                <a:gd name="T5" fmla="*/ 0 h 105"/>
                <a:gd name="T6" fmla="*/ 6139 w 6274"/>
                <a:gd name="T7" fmla="*/ 105 h 105"/>
                <a:gd name="T8" fmla="*/ 0 w 6274"/>
                <a:gd name="T9" fmla="*/ 105 h 105"/>
                <a:gd name="T10" fmla="*/ 0 60000 65536"/>
                <a:gd name="T11" fmla="*/ 0 60000 65536"/>
                <a:gd name="T12" fmla="*/ 0 60000 65536"/>
                <a:gd name="T13" fmla="*/ 0 60000 65536"/>
                <a:gd name="T14" fmla="*/ 0 60000 65536"/>
                <a:gd name="T15" fmla="*/ 0 w 6274"/>
                <a:gd name="T16" fmla="*/ 0 h 105"/>
                <a:gd name="T17" fmla="*/ 6274 w 6274"/>
                <a:gd name="T18" fmla="*/ 105 h 105"/>
              </a:gdLst>
              <a:ahLst/>
              <a:cxnLst>
                <a:cxn ang="T10">
                  <a:pos x="T0" y="T1"/>
                </a:cxn>
                <a:cxn ang="T11">
                  <a:pos x="T2" y="T3"/>
                </a:cxn>
                <a:cxn ang="T12">
                  <a:pos x="T4" y="T5"/>
                </a:cxn>
                <a:cxn ang="T13">
                  <a:pos x="T6" y="T7"/>
                </a:cxn>
                <a:cxn ang="T14">
                  <a:pos x="T8" y="T9"/>
                </a:cxn>
              </a:cxnLst>
              <a:rect l="T15" t="T16" r="T17" b="T18"/>
              <a:pathLst>
                <a:path w="6274" h="105">
                  <a:moveTo>
                    <a:pt x="0" y="105"/>
                  </a:moveTo>
                  <a:lnTo>
                    <a:pt x="135" y="0"/>
                  </a:lnTo>
                  <a:lnTo>
                    <a:pt x="6274" y="0"/>
                  </a:lnTo>
                  <a:lnTo>
                    <a:pt x="6139" y="105"/>
                  </a:lnTo>
                  <a:lnTo>
                    <a:pt x="0" y="105"/>
                  </a:lnTo>
                  <a:close/>
                </a:path>
              </a:pathLst>
            </a:custGeom>
            <a:solidFill>
              <a:srgbClr val="FFFFFF"/>
            </a:solidFill>
            <a:ln w="9525">
              <a:noFill/>
              <a:round/>
              <a:headEnd/>
              <a:tailEnd/>
            </a:ln>
          </p:spPr>
          <p:txBody>
            <a:bodyPr/>
            <a:lstStyle/>
            <a:p>
              <a:endParaRPr lang="es-ES"/>
            </a:p>
          </p:txBody>
        </p:sp>
        <p:sp>
          <p:nvSpPr>
            <p:cNvPr id="22563" name="Freeform 19"/>
            <p:cNvSpPr>
              <a:spLocks/>
            </p:cNvSpPr>
            <p:nvPr/>
          </p:nvSpPr>
          <p:spPr bwMode="auto">
            <a:xfrm>
              <a:off x="1141" y="825"/>
              <a:ext cx="135" cy="2491"/>
            </a:xfrm>
            <a:custGeom>
              <a:avLst/>
              <a:gdLst>
                <a:gd name="T0" fmla="*/ 0 w 135"/>
                <a:gd name="T1" fmla="*/ 2491 h 2491"/>
                <a:gd name="T2" fmla="*/ 0 w 135"/>
                <a:gd name="T3" fmla="*/ 105 h 2491"/>
                <a:gd name="T4" fmla="*/ 135 w 135"/>
                <a:gd name="T5" fmla="*/ 0 h 2491"/>
                <a:gd name="T6" fmla="*/ 135 w 135"/>
                <a:gd name="T7" fmla="*/ 2386 h 2491"/>
                <a:gd name="T8" fmla="*/ 0 w 135"/>
                <a:gd name="T9" fmla="*/ 2491 h 2491"/>
                <a:gd name="T10" fmla="*/ 0 60000 65536"/>
                <a:gd name="T11" fmla="*/ 0 60000 65536"/>
                <a:gd name="T12" fmla="*/ 0 60000 65536"/>
                <a:gd name="T13" fmla="*/ 0 60000 65536"/>
                <a:gd name="T14" fmla="*/ 0 60000 65536"/>
                <a:gd name="T15" fmla="*/ 0 w 135"/>
                <a:gd name="T16" fmla="*/ 0 h 2491"/>
                <a:gd name="T17" fmla="*/ 135 w 135"/>
                <a:gd name="T18" fmla="*/ 2491 h 2491"/>
              </a:gdLst>
              <a:ahLst/>
              <a:cxnLst>
                <a:cxn ang="T10">
                  <a:pos x="T0" y="T1"/>
                </a:cxn>
                <a:cxn ang="T11">
                  <a:pos x="T2" y="T3"/>
                </a:cxn>
                <a:cxn ang="T12">
                  <a:pos x="T4" y="T5"/>
                </a:cxn>
                <a:cxn ang="T13">
                  <a:pos x="T6" y="T7"/>
                </a:cxn>
                <a:cxn ang="T14">
                  <a:pos x="T8" y="T9"/>
                </a:cxn>
              </a:cxnLst>
              <a:rect l="T15" t="T16" r="T17" b="T18"/>
              <a:pathLst>
                <a:path w="135" h="2491">
                  <a:moveTo>
                    <a:pt x="0" y="2491"/>
                  </a:moveTo>
                  <a:lnTo>
                    <a:pt x="0" y="105"/>
                  </a:lnTo>
                  <a:lnTo>
                    <a:pt x="135" y="0"/>
                  </a:lnTo>
                  <a:lnTo>
                    <a:pt x="135" y="2386"/>
                  </a:lnTo>
                  <a:lnTo>
                    <a:pt x="0" y="2491"/>
                  </a:lnTo>
                  <a:close/>
                </a:path>
              </a:pathLst>
            </a:custGeom>
            <a:solidFill>
              <a:srgbClr val="FFFFFF"/>
            </a:solidFill>
            <a:ln w="9525">
              <a:noFill/>
              <a:round/>
              <a:headEnd/>
              <a:tailEnd/>
            </a:ln>
          </p:spPr>
          <p:txBody>
            <a:bodyPr/>
            <a:lstStyle/>
            <a:p>
              <a:endParaRPr lang="es-ES"/>
            </a:p>
          </p:txBody>
        </p:sp>
        <p:sp>
          <p:nvSpPr>
            <p:cNvPr id="22564" name="Rectangle 20"/>
            <p:cNvSpPr>
              <a:spLocks noChangeArrowheads="1"/>
            </p:cNvSpPr>
            <p:nvPr/>
          </p:nvSpPr>
          <p:spPr bwMode="auto">
            <a:xfrm>
              <a:off x="1276" y="825"/>
              <a:ext cx="6139" cy="2386"/>
            </a:xfrm>
            <a:prstGeom prst="rect">
              <a:avLst/>
            </a:prstGeom>
            <a:solidFill>
              <a:srgbClr val="FFFFFF"/>
            </a:solidFill>
            <a:ln w="9525">
              <a:noFill/>
              <a:miter lim="800000"/>
              <a:headEnd/>
              <a:tailEnd/>
            </a:ln>
          </p:spPr>
          <p:txBody>
            <a:bodyPr/>
            <a:lstStyle/>
            <a:p>
              <a:endParaRPr lang="es-ES"/>
            </a:p>
          </p:txBody>
        </p:sp>
        <p:sp>
          <p:nvSpPr>
            <p:cNvPr id="22565" name="Freeform 21"/>
            <p:cNvSpPr>
              <a:spLocks/>
            </p:cNvSpPr>
            <p:nvPr/>
          </p:nvSpPr>
          <p:spPr bwMode="auto">
            <a:xfrm>
              <a:off x="1141" y="3211"/>
              <a:ext cx="6274" cy="105"/>
            </a:xfrm>
            <a:custGeom>
              <a:avLst/>
              <a:gdLst>
                <a:gd name="T0" fmla="*/ 6274 w 6274"/>
                <a:gd name="T1" fmla="*/ 0 h 105"/>
                <a:gd name="T2" fmla="*/ 6139 w 6274"/>
                <a:gd name="T3" fmla="*/ 105 h 105"/>
                <a:gd name="T4" fmla="*/ 0 w 6274"/>
                <a:gd name="T5" fmla="*/ 105 h 105"/>
                <a:gd name="T6" fmla="*/ 135 w 6274"/>
                <a:gd name="T7" fmla="*/ 0 h 105"/>
                <a:gd name="T8" fmla="*/ 6274 w 6274"/>
                <a:gd name="T9" fmla="*/ 0 h 105"/>
                <a:gd name="T10" fmla="*/ 0 60000 65536"/>
                <a:gd name="T11" fmla="*/ 0 60000 65536"/>
                <a:gd name="T12" fmla="*/ 0 60000 65536"/>
                <a:gd name="T13" fmla="*/ 0 60000 65536"/>
                <a:gd name="T14" fmla="*/ 0 60000 65536"/>
                <a:gd name="T15" fmla="*/ 0 w 6274"/>
                <a:gd name="T16" fmla="*/ 0 h 105"/>
                <a:gd name="T17" fmla="*/ 6274 w 6274"/>
                <a:gd name="T18" fmla="*/ 105 h 105"/>
              </a:gdLst>
              <a:ahLst/>
              <a:cxnLst>
                <a:cxn ang="T10">
                  <a:pos x="T0" y="T1"/>
                </a:cxn>
                <a:cxn ang="T11">
                  <a:pos x="T2" y="T3"/>
                </a:cxn>
                <a:cxn ang="T12">
                  <a:pos x="T4" y="T5"/>
                </a:cxn>
                <a:cxn ang="T13">
                  <a:pos x="T6" y="T7"/>
                </a:cxn>
                <a:cxn ang="T14">
                  <a:pos x="T8" y="T9"/>
                </a:cxn>
              </a:cxnLst>
              <a:rect l="T15" t="T16" r="T17" b="T18"/>
              <a:pathLst>
                <a:path w="6274" h="105">
                  <a:moveTo>
                    <a:pt x="6274" y="0"/>
                  </a:moveTo>
                  <a:lnTo>
                    <a:pt x="6139" y="105"/>
                  </a:lnTo>
                  <a:lnTo>
                    <a:pt x="0" y="105"/>
                  </a:lnTo>
                  <a:lnTo>
                    <a:pt x="135" y="0"/>
                  </a:lnTo>
                  <a:lnTo>
                    <a:pt x="6274" y="0"/>
                  </a:lnTo>
                  <a:close/>
                </a:path>
              </a:pathLst>
            </a:custGeom>
            <a:noFill/>
            <a:ln w="0">
              <a:solidFill>
                <a:srgbClr val="000000"/>
              </a:solidFill>
              <a:round/>
              <a:headEnd/>
              <a:tailEnd/>
            </a:ln>
          </p:spPr>
          <p:txBody>
            <a:bodyPr/>
            <a:lstStyle/>
            <a:p>
              <a:endParaRPr lang="es-ES"/>
            </a:p>
          </p:txBody>
        </p:sp>
        <p:sp>
          <p:nvSpPr>
            <p:cNvPr id="22566" name="Freeform 22"/>
            <p:cNvSpPr>
              <a:spLocks/>
            </p:cNvSpPr>
            <p:nvPr/>
          </p:nvSpPr>
          <p:spPr bwMode="auto">
            <a:xfrm>
              <a:off x="1141" y="825"/>
              <a:ext cx="135" cy="2491"/>
            </a:xfrm>
            <a:custGeom>
              <a:avLst/>
              <a:gdLst>
                <a:gd name="T0" fmla="*/ 0 w 135"/>
                <a:gd name="T1" fmla="*/ 2491 h 2491"/>
                <a:gd name="T2" fmla="*/ 0 w 135"/>
                <a:gd name="T3" fmla="*/ 105 h 2491"/>
                <a:gd name="T4" fmla="*/ 135 w 135"/>
                <a:gd name="T5" fmla="*/ 0 h 2491"/>
                <a:gd name="T6" fmla="*/ 135 w 135"/>
                <a:gd name="T7" fmla="*/ 2386 h 2491"/>
                <a:gd name="T8" fmla="*/ 0 w 135"/>
                <a:gd name="T9" fmla="*/ 2491 h 2491"/>
                <a:gd name="T10" fmla="*/ 0 60000 65536"/>
                <a:gd name="T11" fmla="*/ 0 60000 65536"/>
                <a:gd name="T12" fmla="*/ 0 60000 65536"/>
                <a:gd name="T13" fmla="*/ 0 60000 65536"/>
                <a:gd name="T14" fmla="*/ 0 60000 65536"/>
                <a:gd name="T15" fmla="*/ 0 w 135"/>
                <a:gd name="T16" fmla="*/ 0 h 2491"/>
                <a:gd name="T17" fmla="*/ 135 w 135"/>
                <a:gd name="T18" fmla="*/ 2491 h 2491"/>
              </a:gdLst>
              <a:ahLst/>
              <a:cxnLst>
                <a:cxn ang="T10">
                  <a:pos x="T0" y="T1"/>
                </a:cxn>
                <a:cxn ang="T11">
                  <a:pos x="T2" y="T3"/>
                </a:cxn>
                <a:cxn ang="T12">
                  <a:pos x="T4" y="T5"/>
                </a:cxn>
                <a:cxn ang="T13">
                  <a:pos x="T6" y="T7"/>
                </a:cxn>
                <a:cxn ang="T14">
                  <a:pos x="T8" y="T9"/>
                </a:cxn>
              </a:cxnLst>
              <a:rect l="T15" t="T16" r="T17" b="T18"/>
              <a:pathLst>
                <a:path w="135" h="2491">
                  <a:moveTo>
                    <a:pt x="0" y="2491"/>
                  </a:moveTo>
                  <a:lnTo>
                    <a:pt x="0" y="105"/>
                  </a:lnTo>
                  <a:lnTo>
                    <a:pt x="135" y="0"/>
                  </a:lnTo>
                  <a:lnTo>
                    <a:pt x="135" y="2386"/>
                  </a:lnTo>
                  <a:lnTo>
                    <a:pt x="0" y="2491"/>
                  </a:lnTo>
                  <a:close/>
                </a:path>
              </a:pathLst>
            </a:custGeom>
            <a:noFill/>
            <a:ln w="9525">
              <a:solidFill>
                <a:srgbClr val="808080"/>
              </a:solidFill>
              <a:round/>
              <a:headEnd/>
              <a:tailEnd/>
            </a:ln>
          </p:spPr>
          <p:txBody>
            <a:bodyPr/>
            <a:lstStyle/>
            <a:p>
              <a:endParaRPr lang="es-ES"/>
            </a:p>
          </p:txBody>
        </p:sp>
        <p:sp>
          <p:nvSpPr>
            <p:cNvPr id="22567" name="Rectangle 23"/>
            <p:cNvSpPr>
              <a:spLocks noChangeArrowheads="1"/>
            </p:cNvSpPr>
            <p:nvPr/>
          </p:nvSpPr>
          <p:spPr bwMode="auto">
            <a:xfrm>
              <a:off x="1276" y="825"/>
              <a:ext cx="6139" cy="2386"/>
            </a:xfrm>
            <a:prstGeom prst="rect">
              <a:avLst/>
            </a:prstGeom>
            <a:noFill/>
            <a:ln w="9525">
              <a:solidFill>
                <a:srgbClr val="808080"/>
              </a:solidFill>
              <a:miter lim="800000"/>
              <a:headEnd/>
              <a:tailEnd/>
            </a:ln>
          </p:spPr>
          <p:txBody>
            <a:bodyPr/>
            <a:lstStyle/>
            <a:p>
              <a:endParaRPr lang="es-ES"/>
            </a:p>
          </p:txBody>
        </p:sp>
        <p:sp>
          <p:nvSpPr>
            <p:cNvPr id="22568" name="Freeform 24"/>
            <p:cNvSpPr>
              <a:spLocks/>
            </p:cNvSpPr>
            <p:nvPr/>
          </p:nvSpPr>
          <p:spPr bwMode="auto">
            <a:xfrm>
              <a:off x="1471" y="1816"/>
              <a:ext cx="45" cy="1470"/>
            </a:xfrm>
            <a:custGeom>
              <a:avLst/>
              <a:gdLst>
                <a:gd name="T0" fmla="*/ 0 w 45"/>
                <a:gd name="T1" fmla="*/ 1470 h 1470"/>
                <a:gd name="T2" fmla="*/ 0 w 45"/>
                <a:gd name="T3" fmla="*/ 30 h 1470"/>
                <a:gd name="T4" fmla="*/ 45 w 45"/>
                <a:gd name="T5" fmla="*/ 0 h 1470"/>
                <a:gd name="T6" fmla="*/ 45 w 45"/>
                <a:gd name="T7" fmla="*/ 1425 h 1470"/>
                <a:gd name="T8" fmla="*/ 0 w 45"/>
                <a:gd name="T9" fmla="*/ 1470 h 1470"/>
                <a:gd name="T10" fmla="*/ 0 60000 65536"/>
                <a:gd name="T11" fmla="*/ 0 60000 65536"/>
                <a:gd name="T12" fmla="*/ 0 60000 65536"/>
                <a:gd name="T13" fmla="*/ 0 60000 65536"/>
                <a:gd name="T14" fmla="*/ 0 60000 65536"/>
                <a:gd name="T15" fmla="*/ 0 w 45"/>
                <a:gd name="T16" fmla="*/ 0 h 1470"/>
                <a:gd name="T17" fmla="*/ 45 w 45"/>
                <a:gd name="T18" fmla="*/ 1470 h 1470"/>
              </a:gdLst>
              <a:ahLst/>
              <a:cxnLst>
                <a:cxn ang="T10">
                  <a:pos x="T0" y="T1"/>
                </a:cxn>
                <a:cxn ang="T11">
                  <a:pos x="T2" y="T3"/>
                </a:cxn>
                <a:cxn ang="T12">
                  <a:pos x="T4" y="T5"/>
                </a:cxn>
                <a:cxn ang="T13">
                  <a:pos x="T6" y="T7"/>
                </a:cxn>
                <a:cxn ang="T14">
                  <a:pos x="T8" y="T9"/>
                </a:cxn>
              </a:cxnLst>
              <a:rect l="T15" t="T16" r="T17" b="T18"/>
              <a:pathLst>
                <a:path w="45" h="1470">
                  <a:moveTo>
                    <a:pt x="0" y="1470"/>
                  </a:moveTo>
                  <a:lnTo>
                    <a:pt x="0" y="30"/>
                  </a:lnTo>
                  <a:lnTo>
                    <a:pt x="45" y="0"/>
                  </a:lnTo>
                  <a:lnTo>
                    <a:pt x="45" y="1425"/>
                  </a:lnTo>
                  <a:lnTo>
                    <a:pt x="0" y="1470"/>
                  </a:lnTo>
                  <a:close/>
                </a:path>
              </a:pathLst>
            </a:custGeom>
            <a:solidFill>
              <a:srgbClr val="4D4D80"/>
            </a:solidFill>
            <a:ln w="9525">
              <a:solidFill>
                <a:srgbClr val="000000"/>
              </a:solidFill>
              <a:round/>
              <a:headEnd/>
              <a:tailEnd/>
            </a:ln>
          </p:spPr>
          <p:txBody>
            <a:bodyPr/>
            <a:lstStyle/>
            <a:p>
              <a:endParaRPr lang="es-ES"/>
            </a:p>
          </p:txBody>
        </p:sp>
        <p:sp>
          <p:nvSpPr>
            <p:cNvPr id="22569" name="Rectangle 25"/>
            <p:cNvSpPr>
              <a:spLocks noChangeArrowheads="1"/>
            </p:cNvSpPr>
            <p:nvPr/>
          </p:nvSpPr>
          <p:spPr bwMode="auto">
            <a:xfrm>
              <a:off x="1306" y="1846"/>
              <a:ext cx="165" cy="1440"/>
            </a:xfrm>
            <a:prstGeom prst="rect">
              <a:avLst/>
            </a:prstGeom>
            <a:solidFill>
              <a:srgbClr val="9999FF"/>
            </a:solidFill>
            <a:ln w="9525">
              <a:solidFill>
                <a:srgbClr val="000000"/>
              </a:solidFill>
              <a:miter lim="800000"/>
              <a:headEnd/>
              <a:tailEnd/>
            </a:ln>
          </p:spPr>
          <p:txBody>
            <a:bodyPr/>
            <a:lstStyle/>
            <a:p>
              <a:endParaRPr lang="es-ES"/>
            </a:p>
          </p:txBody>
        </p:sp>
        <p:sp>
          <p:nvSpPr>
            <p:cNvPr id="22570" name="Freeform 26"/>
            <p:cNvSpPr>
              <a:spLocks/>
            </p:cNvSpPr>
            <p:nvPr/>
          </p:nvSpPr>
          <p:spPr bwMode="auto">
            <a:xfrm>
              <a:off x="1306" y="1816"/>
              <a:ext cx="210" cy="30"/>
            </a:xfrm>
            <a:custGeom>
              <a:avLst/>
              <a:gdLst>
                <a:gd name="T0" fmla="*/ 165 w 210"/>
                <a:gd name="T1" fmla="*/ 30 h 30"/>
                <a:gd name="T2" fmla="*/ 210 w 210"/>
                <a:gd name="T3" fmla="*/ 0 h 30"/>
                <a:gd name="T4" fmla="*/ 60 w 210"/>
                <a:gd name="T5" fmla="*/ 0 h 30"/>
                <a:gd name="T6" fmla="*/ 0 w 210"/>
                <a:gd name="T7" fmla="*/ 30 h 30"/>
                <a:gd name="T8" fmla="*/ 165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65" y="30"/>
                  </a:moveTo>
                  <a:lnTo>
                    <a:pt x="210" y="0"/>
                  </a:lnTo>
                  <a:lnTo>
                    <a:pt x="60" y="0"/>
                  </a:lnTo>
                  <a:lnTo>
                    <a:pt x="0" y="30"/>
                  </a:lnTo>
                  <a:lnTo>
                    <a:pt x="165" y="30"/>
                  </a:lnTo>
                  <a:close/>
                </a:path>
              </a:pathLst>
            </a:custGeom>
            <a:solidFill>
              <a:srgbClr val="7373BF"/>
            </a:solidFill>
            <a:ln w="9525">
              <a:solidFill>
                <a:srgbClr val="000000"/>
              </a:solidFill>
              <a:round/>
              <a:headEnd/>
              <a:tailEnd/>
            </a:ln>
          </p:spPr>
          <p:txBody>
            <a:bodyPr/>
            <a:lstStyle/>
            <a:p>
              <a:endParaRPr lang="es-ES"/>
            </a:p>
          </p:txBody>
        </p:sp>
        <p:sp>
          <p:nvSpPr>
            <p:cNvPr id="22571" name="Freeform 27"/>
            <p:cNvSpPr>
              <a:spLocks/>
            </p:cNvSpPr>
            <p:nvPr/>
          </p:nvSpPr>
          <p:spPr bwMode="auto">
            <a:xfrm>
              <a:off x="1621" y="3046"/>
              <a:ext cx="60" cy="240"/>
            </a:xfrm>
            <a:custGeom>
              <a:avLst/>
              <a:gdLst>
                <a:gd name="T0" fmla="*/ 0 w 60"/>
                <a:gd name="T1" fmla="*/ 240 h 240"/>
                <a:gd name="T2" fmla="*/ 0 w 60"/>
                <a:gd name="T3" fmla="*/ 45 h 240"/>
                <a:gd name="T4" fmla="*/ 60 w 60"/>
                <a:gd name="T5" fmla="*/ 0 h 240"/>
                <a:gd name="T6" fmla="*/ 60 w 60"/>
                <a:gd name="T7" fmla="*/ 195 h 240"/>
                <a:gd name="T8" fmla="*/ 0 w 60"/>
                <a:gd name="T9" fmla="*/ 240 h 240"/>
                <a:gd name="T10" fmla="*/ 0 60000 65536"/>
                <a:gd name="T11" fmla="*/ 0 60000 65536"/>
                <a:gd name="T12" fmla="*/ 0 60000 65536"/>
                <a:gd name="T13" fmla="*/ 0 60000 65536"/>
                <a:gd name="T14" fmla="*/ 0 60000 65536"/>
                <a:gd name="T15" fmla="*/ 0 w 60"/>
                <a:gd name="T16" fmla="*/ 0 h 240"/>
                <a:gd name="T17" fmla="*/ 60 w 60"/>
                <a:gd name="T18" fmla="*/ 240 h 240"/>
              </a:gdLst>
              <a:ahLst/>
              <a:cxnLst>
                <a:cxn ang="T10">
                  <a:pos x="T0" y="T1"/>
                </a:cxn>
                <a:cxn ang="T11">
                  <a:pos x="T2" y="T3"/>
                </a:cxn>
                <a:cxn ang="T12">
                  <a:pos x="T4" y="T5"/>
                </a:cxn>
                <a:cxn ang="T13">
                  <a:pos x="T6" y="T7"/>
                </a:cxn>
                <a:cxn ang="T14">
                  <a:pos x="T8" y="T9"/>
                </a:cxn>
              </a:cxnLst>
              <a:rect l="T15" t="T16" r="T17" b="T18"/>
              <a:pathLst>
                <a:path w="60" h="240">
                  <a:moveTo>
                    <a:pt x="0" y="240"/>
                  </a:moveTo>
                  <a:lnTo>
                    <a:pt x="0" y="45"/>
                  </a:lnTo>
                  <a:lnTo>
                    <a:pt x="60" y="0"/>
                  </a:lnTo>
                  <a:lnTo>
                    <a:pt x="60" y="195"/>
                  </a:lnTo>
                  <a:lnTo>
                    <a:pt x="0" y="240"/>
                  </a:lnTo>
                  <a:close/>
                </a:path>
              </a:pathLst>
            </a:custGeom>
            <a:solidFill>
              <a:srgbClr val="4D1A33"/>
            </a:solidFill>
            <a:ln w="9525">
              <a:solidFill>
                <a:srgbClr val="000000"/>
              </a:solidFill>
              <a:round/>
              <a:headEnd/>
              <a:tailEnd/>
            </a:ln>
          </p:spPr>
          <p:txBody>
            <a:bodyPr/>
            <a:lstStyle/>
            <a:p>
              <a:endParaRPr lang="es-ES"/>
            </a:p>
          </p:txBody>
        </p:sp>
        <p:sp>
          <p:nvSpPr>
            <p:cNvPr id="22572" name="Rectangle 28"/>
            <p:cNvSpPr>
              <a:spLocks noChangeArrowheads="1"/>
            </p:cNvSpPr>
            <p:nvPr/>
          </p:nvSpPr>
          <p:spPr bwMode="auto">
            <a:xfrm>
              <a:off x="1471" y="3091"/>
              <a:ext cx="150" cy="195"/>
            </a:xfrm>
            <a:prstGeom prst="rect">
              <a:avLst/>
            </a:prstGeom>
            <a:solidFill>
              <a:srgbClr val="993366"/>
            </a:solidFill>
            <a:ln w="9525">
              <a:solidFill>
                <a:srgbClr val="000000"/>
              </a:solidFill>
              <a:miter lim="800000"/>
              <a:headEnd/>
              <a:tailEnd/>
            </a:ln>
          </p:spPr>
          <p:txBody>
            <a:bodyPr/>
            <a:lstStyle/>
            <a:p>
              <a:endParaRPr lang="es-ES"/>
            </a:p>
          </p:txBody>
        </p:sp>
        <p:sp>
          <p:nvSpPr>
            <p:cNvPr id="22573" name="Freeform 29"/>
            <p:cNvSpPr>
              <a:spLocks/>
            </p:cNvSpPr>
            <p:nvPr/>
          </p:nvSpPr>
          <p:spPr bwMode="auto">
            <a:xfrm>
              <a:off x="1471" y="3046"/>
              <a:ext cx="210" cy="45"/>
            </a:xfrm>
            <a:custGeom>
              <a:avLst/>
              <a:gdLst>
                <a:gd name="T0" fmla="*/ 150 w 210"/>
                <a:gd name="T1" fmla="*/ 45 h 45"/>
                <a:gd name="T2" fmla="*/ 210 w 210"/>
                <a:gd name="T3" fmla="*/ 0 h 45"/>
                <a:gd name="T4" fmla="*/ 45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45" y="0"/>
                  </a:lnTo>
                  <a:lnTo>
                    <a:pt x="0" y="45"/>
                  </a:lnTo>
                  <a:lnTo>
                    <a:pt x="150" y="45"/>
                  </a:lnTo>
                  <a:close/>
                </a:path>
              </a:pathLst>
            </a:custGeom>
            <a:solidFill>
              <a:srgbClr val="73264D"/>
            </a:solidFill>
            <a:ln w="9525">
              <a:solidFill>
                <a:srgbClr val="000000"/>
              </a:solidFill>
              <a:round/>
              <a:headEnd/>
              <a:tailEnd/>
            </a:ln>
          </p:spPr>
          <p:txBody>
            <a:bodyPr/>
            <a:lstStyle/>
            <a:p>
              <a:endParaRPr lang="es-ES"/>
            </a:p>
          </p:txBody>
        </p:sp>
        <p:sp>
          <p:nvSpPr>
            <p:cNvPr id="22574" name="Freeform 30"/>
            <p:cNvSpPr>
              <a:spLocks/>
            </p:cNvSpPr>
            <p:nvPr/>
          </p:nvSpPr>
          <p:spPr bwMode="auto">
            <a:xfrm>
              <a:off x="1786" y="3046"/>
              <a:ext cx="60" cy="240"/>
            </a:xfrm>
            <a:custGeom>
              <a:avLst/>
              <a:gdLst>
                <a:gd name="T0" fmla="*/ 0 w 60"/>
                <a:gd name="T1" fmla="*/ 240 h 240"/>
                <a:gd name="T2" fmla="*/ 0 w 60"/>
                <a:gd name="T3" fmla="*/ 45 h 240"/>
                <a:gd name="T4" fmla="*/ 60 w 60"/>
                <a:gd name="T5" fmla="*/ 0 h 240"/>
                <a:gd name="T6" fmla="*/ 60 w 60"/>
                <a:gd name="T7" fmla="*/ 195 h 240"/>
                <a:gd name="T8" fmla="*/ 0 w 60"/>
                <a:gd name="T9" fmla="*/ 240 h 240"/>
                <a:gd name="T10" fmla="*/ 0 60000 65536"/>
                <a:gd name="T11" fmla="*/ 0 60000 65536"/>
                <a:gd name="T12" fmla="*/ 0 60000 65536"/>
                <a:gd name="T13" fmla="*/ 0 60000 65536"/>
                <a:gd name="T14" fmla="*/ 0 60000 65536"/>
                <a:gd name="T15" fmla="*/ 0 w 60"/>
                <a:gd name="T16" fmla="*/ 0 h 240"/>
                <a:gd name="T17" fmla="*/ 60 w 60"/>
                <a:gd name="T18" fmla="*/ 240 h 240"/>
              </a:gdLst>
              <a:ahLst/>
              <a:cxnLst>
                <a:cxn ang="T10">
                  <a:pos x="T0" y="T1"/>
                </a:cxn>
                <a:cxn ang="T11">
                  <a:pos x="T2" y="T3"/>
                </a:cxn>
                <a:cxn ang="T12">
                  <a:pos x="T4" y="T5"/>
                </a:cxn>
                <a:cxn ang="T13">
                  <a:pos x="T6" y="T7"/>
                </a:cxn>
                <a:cxn ang="T14">
                  <a:pos x="T8" y="T9"/>
                </a:cxn>
              </a:cxnLst>
              <a:rect l="T15" t="T16" r="T17" b="T18"/>
              <a:pathLst>
                <a:path w="60" h="240">
                  <a:moveTo>
                    <a:pt x="0" y="240"/>
                  </a:moveTo>
                  <a:lnTo>
                    <a:pt x="0" y="45"/>
                  </a:lnTo>
                  <a:lnTo>
                    <a:pt x="60" y="0"/>
                  </a:lnTo>
                  <a:lnTo>
                    <a:pt x="60" y="195"/>
                  </a:lnTo>
                  <a:lnTo>
                    <a:pt x="0" y="240"/>
                  </a:lnTo>
                  <a:close/>
                </a:path>
              </a:pathLst>
            </a:custGeom>
            <a:solidFill>
              <a:srgbClr val="808066"/>
            </a:solidFill>
            <a:ln w="9525">
              <a:solidFill>
                <a:srgbClr val="000000"/>
              </a:solidFill>
              <a:round/>
              <a:headEnd/>
              <a:tailEnd/>
            </a:ln>
          </p:spPr>
          <p:txBody>
            <a:bodyPr/>
            <a:lstStyle/>
            <a:p>
              <a:endParaRPr lang="es-ES"/>
            </a:p>
          </p:txBody>
        </p:sp>
        <p:sp>
          <p:nvSpPr>
            <p:cNvPr id="22575" name="Rectangle 31"/>
            <p:cNvSpPr>
              <a:spLocks noChangeArrowheads="1"/>
            </p:cNvSpPr>
            <p:nvPr/>
          </p:nvSpPr>
          <p:spPr bwMode="auto">
            <a:xfrm>
              <a:off x="1621" y="3091"/>
              <a:ext cx="165" cy="195"/>
            </a:xfrm>
            <a:prstGeom prst="rect">
              <a:avLst/>
            </a:prstGeom>
            <a:solidFill>
              <a:srgbClr val="FFFFCC"/>
            </a:solidFill>
            <a:ln w="9525">
              <a:solidFill>
                <a:srgbClr val="000000"/>
              </a:solidFill>
              <a:miter lim="800000"/>
              <a:headEnd/>
              <a:tailEnd/>
            </a:ln>
          </p:spPr>
          <p:txBody>
            <a:bodyPr/>
            <a:lstStyle/>
            <a:p>
              <a:endParaRPr lang="es-ES"/>
            </a:p>
          </p:txBody>
        </p:sp>
        <p:sp>
          <p:nvSpPr>
            <p:cNvPr id="22576" name="Freeform 32"/>
            <p:cNvSpPr>
              <a:spLocks/>
            </p:cNvSpPr>
            <p:nvPr/>
          </p:nvSpPr>
          <p:spPr bwMode="auto">
            <a:xfrm>
              <a:off x="1621" y="3046"/>
              <a:ext cx="225" cy="45"/>
            </a:xfrm>
            <a:custGeom>
              <a:avLst/>
              <a:gdLst>
                <a:gd name="T0" fmla="*/ 165 w 225"/>
                <a:gd name="T1" fmla="*/ 45 h 45"/>
                <a:gd name="T2" fmla="*/ 225 w 225"/>
                <a:gd name="T3" fmla="*/ 0 h 45"/>
                <a:gd name="T4" fmla="*/ 60 w 225"/>
                <a:gd name="T5" fmla="*/ 0 h 45"/>
                <a:gd name="T6" fmla="*/ 0 w 225"/>
                <a:gd name="T7" fmla="*/ 45 h 45"/>
                <a:gd name="T8" fmla="*/ 165 w 225"/>
                <a:gd name="T9" fmla="*/ 45 h 45"/>
                <a:gd name="T10" fmla="*/ 0 60000 65536"/>
                <a:gd name="T11" fmla="*/ 0 60000 65536"/>
                <a:gd name="T12" fmla="*/ 0 60000 65536"/>
                <a:gd name="T13" fmla="*/ 0 60000 65536"/>
                <a:gd name="T14" fmla="*/ 0 60000 65536"/>
                <a:gd name="T15" fmla="*/ 0 w 225"/>
                <a:gd name="T16" fmla="*/ 0 h 45"/>
                <a:gd name="T17" fmla="*/ 225 w 225"/>
                <a:gd name="T18" fmla="*/ 45 h 45"/>
              </a:gdLst>
              <a:ahLst/>
              <a:cxnLst>
                <a:cxn ang="T10">
                  <a:pos x="T0" y="T1"/>
                </a:cxn>
                <a:cxn ang="T11">
                  <a:pos x="T2" y="T3"/>
                </a:cxn>
                <a:cxn ang="T12">
                  <a:pos x="T4" y="T5"/>
                </a:cxn>
                <a:cxn ang="T13">
                  <a:pos x="T6" y="T7"/>
                </a:cxn>
                <a:cxn ang="T14">
                  <a:pos x="T8" y="T9"/>
                </a:cxn>
              </a:cxnLst>
              <a:rect l="T15" t="T16" r="T17" b="T18"/>
              <a:pathLst>
                <a:path w="225" h="45">
                  <a:moveTo>
                    <a:pt x="165" y="45"/>
                  </a:moveTo>
                  <a:lnTo>
                    <a:pt x="225" y="0"/>
                  </a:lnTo>
                  <a:lnTo>
                    <a:pt x="60" y="0"/>
                  </a:lnTo>
                  <a:lnTo>
                    <a:pt x="0" y="45"/>
                  </a:lnTo>
                  <a:lnTo>
                    <a:pt x="165" y="45"/>
                  </a:lnTo>
                  <a:close/>
                </a:path>
              </a:pathLst>
            </a:custGeom>
            <a:solidFill>
              <a:srgbClr val="BFBF99"/>
            </a:solidFill>
            <a:ln w="9525">
              <a:solidFill>
                <a:srgbClr val="000000"/>
              </a:solidFill>
              <a:round/>
              <a:headEnd/>
              <a:tailEnd/>
            </a:ln>
          </p:spPr>
          <p:txBody>
            <a:bodyPr/>
            <a:lstStyle/>
            <a:p>
              <a:endParaRPr lang="es-ES"/>
            </a:p>
          </p:txBody>
        </p:sp>
        <p:sp>
          <p:nvSpPr>
            <p:cNvPr id="22577" name="Freeform 33"/>
            <p:cNvSpPr>
              <a:spLocks/>
            </p:cNvSpPr>
            <p:nvPr/>
          </p:nvSpPr>
          <p:spPr bwMode="auto">
            <a:xfrm>
              <a:off x="1936" y="2866"/>
              <a:ext cx="60" cy="420"/>
            </a:xfrm>
            <a:custGeom>
              <a:avLst/>
              <a:gdLst>
                <a:gd name="T0" fmla="*/ 0 w 60"/>
                <a:gd name="T1" fmla="*/ 420 h 420"/>
                <a:gd name="T2" fmla="*/ 0 w 60"/>
                <a:gd name="T3" fmla="*/ 30 h 420"/>
                <a:gd name="T4" fmla="*/ 60 w 60"/>
                <a:gd name="T5" fmla="*/ 0 h 420"/>
                <a:gd name="T6" fmla="*/ 60 w 60"/>
                <a:gd name="T7" fmla="*/ 375 h 420"/>
                <a:gd name="T8" fmla="*/ 0 w 60"/>
                <a:gd name="T9" fmla="*/ 420 h 420"/>
                <a:gd name="T10" fmla="*/ 0 60000 65536"/>
                <a:gd name="T11" fmla="*/ 0 60000 65536"/>
                <a:gd name="T12" fmla="*/ 0 60000 65536"/>
                <a:gd name="T13" fmla="*/ 0 60000 65536"/>
                <a:gd name="T14" fmla="*/ 0 60000 65536"/>
                <a:gd name="T15" fmla="*/ 0 w 60"/>
                <a:gd name="T16" fmla="*/ 0 h 420"/>
                <a:gd name="T17" fmla="*/ 60 w 60"/>
                <a:gd name="T18" fmla="*/ 420 h 420"/>
              </a:gdLst>
              <a:ahLst/>
              <a:cxnLst>
                <a:cxn ang="T10">
                  <a:pos x="T0" y="T1"/>
                </a:cxn>
                <a:cxn ang="T11">
                  <a:pos x="T2" y="T3"/>
                </a:cxn>
                <a:cxn ang="T12">
                  <a:pos x="T4" y="T5"/>
                </a:cxn>
                <a:cxn ang="T13">
                  <a:pos x="T6" y="T7"/>
                </a:cxn>
                <a:cxn ang="T14">
                  <a:pos x="T8" y="T9"/>
                </a:cxn>
              </a:cxnLst>
              <a:rect l="T15" t="T16" r="T17" b="T18"/>
              <a:pathLst>
                <a:path w="60" h="420">
                  <a:moveTo>
                    <a:pt x="0" y="420"/>
                  </a:moveTo>
                  <a:lnTo>
                    <a:pt x="0" y="30"/>
                  </a:lnTo>
                  <a:lnTo>
                    <a:pt x="60" y="0"/>
                  </a:lnTo>
                  <a:lnTo>
                    <a:pt x="60" y="375"/>
                  </a:lnTo>
                  <a:lnTo>
                    <a:pt x="0" y="420"/>
                  </a:lnTo>
                  <a:close/>
                </a:path>
              </a:pathLst>
            </a:custGeom>
            <a:solidFill>
              <a:srgbClr val="668080"/>
            </a:solidFill>
            <a:ln w="9525">
              <a:solidFill>
                <a:srgbClr val="000000"/>
              </a:solidFill>
              <a:round/>
              <a:headEnd/>
              <a:tailEnd/>
            </a:ln>
          </p:spPr>
          <p:txBody>
            <a:bodyPr/>
            <a:lstStyle/>
            <a:p>
              <a:endParaRPr lang="es-ES"/>
            </a:p>
          </p:txBody>
        </p:sp>
        <p:sp>
          <p:nvSpPr>
            <p:cNvPr id="22578" name="Rectangle 34"/>
            <p:cNvSpPr>
              <a:spLocks noChangeArrowheads="1"/>
            </p:cNvSpPr>
            <p:nvPr/>
          </p:nvSpPr>
          <p:spPr bwMode="auto">
            <a:xfrm>
              <a:off x="1786" y="2896"/>
              <a:ext cx="150" cy="390"/>
            </a:xfrm>
            <a:prstGeom prst="rect">
              <a:avLst/>
            </a:prstGeom>
            <a:solidFill>
              <a:srgbClr val="CCFFFF"/>
            </a:solidFill>
            <a:ln w="9525">
              <a:solidFill>
                <a:srgbClr val="000000"/>
              </a:solidFill>
              <a:miter lim="800000"/>
              <a:headEnd/>
              <a:tailEnd/>
            </a:ln>
          </p:spPr>
          <p:txBody>
            <a:bodyPr/>
            <a:lstStyle/>
            <a:p>
              <a:endParaRPr lang="es-ES"/>
            </a:p>
          </p:txBody>
        </p:sp>
        <p:sp>
          <p:nvSpPr>
            <p:cNvPr id="22579" name="Freeform 35"/>
            <p:cNvSpPr>
              <a:spLocks/>
            </p:cNvSpPr>
            <p:nvPr/>
          </p:nvSpPr>
          <p:spPr bwMode="auto">
            <a:xfrm>
              <a:off x="1786" y="2866"/>
              <a:ext cx="210" cy="30"/>
            </a:xfrm>
            <a:custGeom>
              <a:avLst/>
              <a:gdLst>
                <a:gd name="T0" fmla="*/ 150 w 210"/>
                <a:gd name="T1" fmla="*/ 30 h 30"/>
                <a:gd name="T2" fmla="*/ 210 w 210"/>
                <a:gd name="T3" fmla="*/ 0 h 30"/>
                <a:gd name="T4" fmla="*/ 60 w 210"/>
                <a:gd name="T5" fmla="*/ 0 h 30"/>
                <a:gd name="T6" fmla="*/ 0 w 210"/>
                <a:gd name="T7" fmla="*/ 30 h 30"/>
                <a:gd name="T8" fmla="*/ 150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50" y="30"/>
                  </a:moveTo>
                  <a:lnTo>
                    <a:pt x="210" y="0"/>
                  </a:lnTo>
                  <a:lnTo>
                    <a:pt x="60" y="0"/>
                  </a:lnTo>
                  <a:lnTo>
                    <a:pt x="0" y="30"/>
                  </a:lnTo>
                  <a:lnTo>
                    <a:pt x="150" y="30"/>
                  </a:lnTo>
                  <a:close/>
                </a:path>
              </a:pathLst>
            </a:custGeom>
            <a:solidFill>
              <a:srgbClr val="99BFBF"/>
            </a:solidFill>
            <a:ln w="9525">
              <a:solidFill>
                <a:srgbClr val="000000"/>
              </a:solidFill>
              <a:round/>
              <a:headEnd/>
              <a:tailEnd/>
            </a:ln>
          </p:spPr>
          <p:txBody>
            <a:bodyPr/>
            <a:lstStyle/>
            <a:p>
              <a:endParaRPr lang="es-ES"/>
            </a:p>
          </p:txBody>
        </p:sp>
        <p:sp>
          <p:nvSpPr>
            <p:cNvPr id="22580" name="Freeform 36"/>
            <p:cNvSpPr>
              <a:spLocks/>
            </p:cNvSpPr>
            <p:nvPr/>
          </p:nvSpPr>
          <p:spPr bwMode="auto">
            <a:xfrm>
              <a:off x="2341" y="855"/>
              <a:ext cx="61" cy="2431"/>
            </a:xfrm>
            <a:custGeom>
              <a:avLst/>
              <a:gdLst>
                <a:gd name="T0" fmla="*/ 0 w 61"/>
                <a:gd name="T1" fmla="*/ 2431 h 2431"/>
                <a:gd name="T2" fmla="*/ 0 w 61"/>
                <a:gd name="T3" fmla="*/ 45 h 2431"/>
                <a:gd name="T4" fmla="*/ 61 w 61"/>
                <a:gd name="T5" fmla="*/ 0 h 2431"/>
                <a:gd name="T6" fmla="*/ 61 w 61"/>
                <a:gd name="T7" fmla="*/ 2386 h 2431"/>
                <a:gd name="T8" fmla="*/ 0 w 61"/>
                <a:gd name="T9" fmla="*/ 2431 h 2431"/>
                <a:gd name="T10" fmla="*/ 0 60000 65536"/>
                <a:gd name="T11" fmla="*/ 0 60000 65536"/>
                <a:gd name="T12" fmla="*/ 0 60000 65536"/>
                <a:gd name="T13" fmla="*/ 0 60000 65536"/>
                <a:gd name="T14" fmla="*/ 0 60000 65536"/>
                <a:gd name="T15" fmla="*/ 0 w 61"/>
                <a:gd name="T16" fmla="*/ 0 h 2431"/>
                <a:gd name="T17" fmla="*/ 61 w 61"/>
                <a:gd name="T18" fmla="*/ 2431 h 2431"/>
              </a:gdLst>
              <a:ahLst/>
              <a:cxnLst>
                <a:cxn ang="T10">
                  <a:pos x="T0" y="T1"/>
                </a:cxn>
                <a:cxn ang="T11">
                  <a:pos x="T2" y="T3"/>
                </a:cxn>
                <a:cxn ang="T12">
                  <a:pos x="T4" y="T5"/>
                </a:cxn>
                <a:cxn ang="T13">
                  <a:pos x="T6" y="T7"/>
                </a:cxn>
                <a:cxn ang="T14">
                  <a:pos x="T8" y="T9"/>
                </a:cxn>
              </a:cxnLst>
              <a:rect l="T15" t="T16" r="T17" b="T18"/>
              <a:pathLst>
                <a:path w="61" h="2431">
                  <a:moveTo>
                    <a:pt x="0" y="2431"/>
                  </a:moveTo>
                  <a:lnTo>
                    <a:pt x="0" y="45"/>
                  </a:lnTo>
                  <a:lnTo>
                    <a:pt x="61" y="0"/>
                  </a:lnTo>
                  <a:lnTo>
                    <a:pt x="61" y="2386"/>
                  </a:lnTo>
                  <a:lnTo>
                    <a:pt x="0" y="2431"/>
                  </a:lnTo>
                  <a:close/>
                </a:path>
              </a:pathLst>
            </a:custGeom>
            <a:solidFill>
              <a:srgbClr val="4D4D80"/>
            </a:solidFill>
            <a:ln w="9525">
              <a:solidFill>
                <a:srgbClr val="000000"/>
              </a:solidFill>
              <a:round/>
              <a:headEnd/>
              <a:tailEnd/>
            </a:ln>
          </p:spPr>
          <p:txBody>
            <a:bodyPr/>
            <a:lstStyle/>
            <a:p>
              <a:endParaRPr lang="es-ES"/>
            </a:p>
          </p:txBody>
        </p:sp>
        <p:sp>
          <p:nvSpPr>
            <p:cNvPr id="22581" name="Rectangle 37"/>
            <p:cNvSpPr>
              <a:spLocks noChangeArrowheads="1"/>
            </p:cNvSpPr>
            <p:nvPr/>
          </p:nvSpPr>
          <p:spPr bwMode="auto">
            <a:xfrm>
              <a:off x="2176" y="900"/>
              <a:ext cx="165" cy="2386"/>
            </a:xfrm>
            <a:prstGeom prst="rect">
              <a:avLst/>
            </a:prstGeom>
            <a:solidFill>
              <a:srgbClr val="9999FF"/>
            </a:solidFill>
            <a:ln w="9525">
              <a:solidFill>
                <a:srgbClr val="000000"/>
              </a:solidFill>
              <a:miter lim="800000"/>
              <a:headEnd/>
              <a:tailEnd/>
            </a:ln>
          </p:spPr>
          <p:txBody>
            <a:bodyPr/>
            <a:lstStyle/>
            <a:p>
              <a:endParaRPr lang="es-ES"/>
            </a:p>
          </p:txBody>
        </p:sp>
        <p:sp>
          <p:nvSpPr>
            <p:cNvPr id="22582" name="Freeform 38"/>
            <p:cNvSpPr>
              <a:spLocks/>
            </p:cNvSpPr>
            <p:nvPr/>
          </p:nvSpPr>
          <p:spPr bwMode="auto">
            <a:xfrm>
              <a:off x="2176" y="855"/>
              <a:ext cx="226" cy="45"/>
            </a:xfrm>
            <a:custGeom>
              <a:avLst/>
              <a:gdLst>
                <a:gd name="T0" fmla="*/ 165 w 226"/>
                <a:gd name="T1" fmla="*/ 45 h 45"/>
                <a:gd name="T2" fmla="*/ 226 w 226"/>
                <a:gd name="T3" fmla="*/ 0 h 45"/>
                <a:gd name="T4" fmla="*/ 60 w 226"/>
                <a:gd name="T5" fmla="*/ 0 h 45"/>
                <a:gd name="T6" fmla="*/ 0 w 226"/>
                <a:gd name="T7" fmla="*/ 45 h 45"/>
                <a:gd name="T8" fmla="*/ 165 w 226"/>
                <a:gd name="T9" fmla="*/ 45 h 45"/>
                <a:gd name="T10" fmla="*/ 0 60000 65536"/>
                <a:gd name="T11" fmla="*/ 0 60000 65536"/>
                <a:gd name="T12" fmla="*/ 0 60000 65536"/>
                <a:gd name="T13" fmla="*/ 0 60000 65536"/>
                <a:gd name="T14" fmla="*/ 0 60000 65536"/>
                <a:gd name="T15" fmla="*/ 0 w 226"/>
                <a:gd name="T16" fmla="*/ 0 h 45"/>
                <a:gd name="T17" fmla="*/ 226 w 226"/>
                <a:gd name="T18" fmla="*/ 45 h 45"/>
              </a:gdLst>
              <a:ahLst/>
              <a:cxnLst>
                <a:cxn ang="T10">
                  <a:pos x="T0" y="T1"/>
                </a:cxn>
                <a:cxn ang="T11">
                  <a:pos x="T2" y="T3"/>
                </a:cxn>
                <a:cxn ang="T12">
                  <a:pos x="T4" y="T5"/>
                </a:cxn>
                <a:cxn ang="T13">
                  <a:pos x="T6" y="T7"/>
                </a:cxn>
                <a:cxn ang="T14">
                  <a:pos x="T8" y="T9"/>
                </a:cxn>
              </a:cxnLst>
              <a:rect l="T15" t="T16" r="T17" b="T18"/>
              <a:pathLst>
                <a:path w="226" h="45">
                  <a:moveTo>
                    <a:pt x="165" y="45"/>
                  </a:moveTo>
                  <a:lnTo>
                    <a:pt x="226" y="0"/>
                  </a:lnTo>
                  <a:lnTo>
                    <a:pt x="60" y="0"/>
                  </a:lnTo>
                  <a:lnTo>
                    <a:pt x="0" y="45"/>
                  </a:lnTo>
                  <a:lnTo>
                    <a:pt x="165" y="45"/>
                  </a:lnTo>
                  <a:close/>
                </a:path>
              </a:pathLst>
            </a:custGeom>
            <a:solidFill>
              <a:srgbClr val="7373BF"/>
            </a:solidFill>
            <a:ln w="9525">
              <a:solidFill>
                <a:srgbClr val="000000"/>
              </a:solidFill>
              <a:round/>
              <a:headEnd/>
              <a:tailEnd/>
            </a:ln>
          </p:spPr>
          <p:txBody>
            <a:bodyPr/>
            <a:lstStyle/>
            <a:p>
              <a:endParaRPr lang="es-ES"/>
            </a:p>
          </p:txBody>
        </p:sp>
        <p:sp>
          <p:nvSpPr>
            <p:cNvPr id="22583" name="Freeform 39"/>
            <p:cNvSpPr>
              <a:spLocks/>
            </p:cNvSpPr>
            <p:nvPr/>
          </p:nvSpPr>
          <p:spPr bwMode="auto">
            <a:xfrm>
              <a:off x="2507" y="3151"/>
              <a:ext cx="45" cy="135"/>
            </a:xfrm>
            <a:custGeom>
              <a:avLst/>
              <a:gdLst>
                <a:gd name="T0" fmla="*/ 0 w 45"/>
                <a:gd name="T1" fmla="*/ 135 h 135"/>
                <a:gd name="T2" fmla="*/ 0 w 45"/>
                <a:gd name="T3" fmla="*/ 45 h 135"/>
                <a:gd name="T4" fmla="*/ 45 w 45"/>
                <a:gd name="T5" fmla="*/ 0 h 135"/>
                <a:gd name="T6" fmla="*/ 45 w 45"/>
                <a:gd name="T7" fmla="*/ 90 h 135"/>
                <a:gd name="T8" fmla="*/ 0 w 45"/>
                <a:gd name="T9" fmla="*/ 135 h 135"/>
                <a:gd name="T10" fmla="*/ 0 60000 65536"/>
                <a:gd name="T11" fmla="*/ 0 60000 65536"/>
                <a:gd name="T12" fmla="*/ 0 60000 65536"/>
                <a:gd name="T13" fmla="*/ 0 60000 65536"/>
                <a:gd name="T14" fmla="*/ 0 60000 65536"/>
                <a:gd name="T15" fmla="*/ 0 w 45"/>
                <a:gd name="T16" fmla="*/ 0 h 135"/>
                <a:gd name="T17" fmla="*/ 45 w 45"/>
                <a:gd name="T18" fmla="*/ 135 h 135"/>
              </a:gdLst>
              <a:ahLst/>
              <a:cxnLst>
                <a:cxn ang="T10">
                  <a:pos x="T0" y="T1"/>
                </a:cxn>
                <a:cxn ang="T11">
                  <a:pos x="T2" y="T3"/>
                </a:cxn>
                <a:cxn ang="T12">
                  <a:pos x="T4" y="T5"/>
                </a:cxn>
                <a:cxn ang="T13">
                  <a:pos x="T6" y="T7"/>
                </a:cxn>
                <a:cxn ang="T14">
                  <a:pos x="T8" y="T9"/>
                </a:cxn>
              </a:cxnLst>
              <a:rect l="T15" t="T16" r="T17" b="T18"/>
              <a:pathLst>
                <a:path w="45" h="135">
                  <a:moveTo>
                    <a:pt x="0" y="135"/>
                  </a:moveTo>
                  <a:lnTo>
                    <a:pt x="0" y="45"/>
                  </a:lnTo>
                  <a:lnTo>
                    <a:pt x="45" y="0"/>
                  </a:lnTo>
                  <a:lnTo>
                    <a:pt x="45" y="90"/>
                  </a:lnTo>
                  <a:lnTo>
                    <a:pt x="0" y="135"/>
                  </a:lnTo>
                  <a:close/>
                </a:path>
              </a:pathLst>
            </a:custGeom>
            <a:solidFill>
              <a:srgbClr val="4D1A33"/>
            </a:solidFill>
            <a:ln w="9525">
              <a:solidFill>
                <a:srgbClr val="000000"/>
              </a:solidFill>
              <a:round/>
              <a:headEnd/>
              <a:tailEnd/>
            </a:ln>
          </p:spPr>
          <p:txBody>
            <a:bodyPr/>
            <a:lstStyle/>
            <a:p>
              <a:endParaRPr lang="es-ES"/>
            </a:p>
          </p:txBody>
        </p:sp>
        <p:sp>
          <p:nvSpPr>
            <p:cNvPr id="22584" name="Rectangle 40"/>
            <p:cNvSpPr>
              <a:spLocks noChangeArrowheads="1"/>
            </p:cNvSpPr>
            <p:nvPr/>
          </p:nvSpPr>
          <p:spPr bwMode="auto">
            <a:xfrm>
              <a:off x="2341" y="3196"/>
              <a:ext cx="166" cy="90"/>
            </a:xfrm>
            <a:prstGeom prst="rect">
              <a:avLst/>
            </a:prstGeom>
            <a:solidFill>
              <a:srgbClr val="993366"/>
            </a:solidFill>
            <a:ln w="9525">
              <a:solidFill>
                <a:srgbClr val="000000"/>
              </a:solidFill>
              <a:miter lim="800000"/>
              <a:headEnd/>
              <a:tailEnd/>
            </a:ln>
          </p:spPr>
          <p:txBody>
            <a:bodyPr/>
            <a:lstStyle/>
            <a:p>
              <a:endParaRPr lang="es-ES"/>
            </a:p>
          </p:txBody>
        </p:sp>
        <p:sp>
          <p:nvSpPr>
            <p:cNvPr id="22585" name="Freeform 41"/>
            <p:cNvSpPr>
              <a:spLocks/>
            </p:cNvSpPr>
            <p:nvPr/>
          </p:nvSpPr>
          <p:spPr bwMode="auto">
            <a:xfrm>
              <a:off x="2341" y="3151"/>
              <a:ext cx="211" cy="45"/>
            </a:xfrm>
            <a:custGeom>
              <a:avLst/>
              <a:gdLst>
                <a:gd name="T0" fmla="*/ 166 w 211"/>
                <a:gd name="T1" fmla="*/ 45 h 45"/>
                <a:gd name="T2" fmla="*/ 211 w 211"/>
                <a:gd name="T3" fmla="*/ 0 h 45"/>
                <a:gd name="T4" fmla="*/ 61 w 211"/>
                <a:gd name="T5" fmla="*/ 0 h 45"/>
                <a:gd name="T6" fmla="*/ 0 w 211"/>
                <a:gd name="T7" fmla="*/ 45 h 45"/>
                <a:gd name="T8" fmla="*/ 166 w 211"/>
                <a:gd name="T9" fmla="*/ 45 h 45"/>
                <a:gd name="T10" fmla="*/ 0 60000 65536"/>
                <a:gd name="T11" fmla="*/ 0 60000 65536"/>
                <a:gd name="T12" fmla="*/ 0 60000 65536"/>
                <a:gd name="T13" fmla="*/ 0 60000 65536"/>
                <a:gd name="T14" fmla="*/ 0 60000 65536"/>
                <a:gd name="T15" fmla="*/ 0 w 211"/>
                <a:gd name="T16" fmla="*/ 0 h 45"/>
                <a:gd name="T17" fmla="*/ 211 w 211"/>
                <a:gd name="T18" fmla="*/ 45 h 45"/>
              </a:gdLst>
              <a:ahLst/>
              <a:cxnLst>
                <a:cxn ang="T10">
                  <a:pos x="T0" y="T1"/>
                </a:cxn>
                <a:cxn ang="T11">
                  <a:pos x="T2" y="T3"/>
                </a:cxn>
                <a:cxn ang="T12">
                  <a:pos x="T4" y="T5"/>
                </a:cxn>
                <a:cxn ang="T13">
                  <a:pos x="T6" y="T7"/>
                </a:cxn>
                <a:cxn ang="T14">
                  <a:pos x="T8" y="T9"/>
                </a:cxn>
              </a:cxnLst>
              <a:rect l="T15" t="T16" r="T17" b="T18"/>
              <a:pathLst>
                <a:path w="211" h="45">
                  <a:moveTo>
                    <a:pt x="166" y="45"/>
                  </a:moveTo>
                  <a:lnTo>
                    <a:pt x="211" y="0"/>
                  </a:lnTo>
                  <a:lnTo>
                    <a:pt x="61" y="0"/>
                  </a:lnTo>
                  <a:lnTo>
                    <a:pt x="0" y="45"/>
                  </a:lnTo>
                  <a:lnTo>
                    <a:pt x="166" y="45"/>
                  </a:lnTo>
                  <a:close/>
                </a:path>
              </a:pathLst>
            </a:custGeom>
            <a:solidFill>
              <a:srgbClr val="73264D"/>
            </a:solidFill>
            <a:ln w="9525">
              <a:solidFill>
                <a:srgbClr val="000000"/>
              </a:solidFill>
              <a:round/>
              <a:headEnd/>
              <a:tailEnd/>
            </a:ln>
          </p:spPr>
          <p:txBody>
            <a:bodyPr/>
            <a:lstStyle/>
            <a:p>
              <a:endParaRPr lang="es-ES"/>
            </a:p>
          </p:txBody>
        </p:sp>
        <p:sp>
          <p:nvSpPr>
            <p:cNvPr id="22586" name="Freeform 42"/>
            <p:cNvSpPr>
              <a:spLocks/>
            </p:cNvSpPr>
            <p:nvPr/>
          </p:nvSpPr>
          <p:spPr bwMode="auto">
            <a:xfrm>
              <a:off x="2657" y="3106"/>
              <a:ext cx="60" cy="180"/>
            </a:xfrm>
            <a:custGeom>
              <a:avLst/>
              <a:gdLst>
                <a:gd name="T0" fmla="*/ 0 w 60"/>
                <a:gd name="T1" fmla="*/ 180 h 180"/>
                <a:gd name="T2" fmla="*/ 0 w 60"/>
                <a:gd name="T3" fmla="*/ 30 h 180"/>
                <a:gd name="T4" fmla="*/ 60 w 60"/>
                <a:gd name="T5" fmla="*/ 0 h 180"/>
                <a:gd name="T6" fmla="*/ 60 w 60"/>
                <a:gd name="T7" fmla="*/ 135 h 180"/>
                <a:gd name="T8" fmla="*/ 0 w 60"/>
                <a:gd name="T9" fmla="*/ 180 h 180"/>
                <a:gd name="T10" fmla="*/ 0 60000 65536"/>
                <a:gd name="T11" fmla="*/ 0 60000 65536"/>
                <a:gd name="T12" fmla="*/ 0 60000 65536"/>
                <a:gd name="T13" fmla="*/ 0 60000 65536"/>
                <a:gd name="T14" fmla="*/ 0 60000 65536"/>
                <a:gd name="T15" fmla="*/ 0 w 60"/>
                <a:gd name="T16" fmla="*/ 0 h 180"/>
                <a:gd name="T17" fmla="*/ 60 w 60"/>
                <a:gd name="T18" fmla="*/ 180 h 180"/>
              </a:gdLst>
              <a:ahLst/>
              <a:cxnLst>
                <a:cxn ang="T10">
                  <a:pos x="T0" y="T1"/>
                </a:cxn>
                <a:cxn ang="T11">
                  <a:pos x="T2" y="T3"/>
                </a:cxn>
                <a:cxn ang="T12">
                  <a:pos x="T4" y="T5"/>
                </a:cxn>
                <a:cxn ang="T13">
                  <a:pos x="T6" y="T7"/>
                </a:cxn>
                <a:cxn ang="T14">
                  <a:pos x="T8" y="T9"/>
                </a:cxn>
              </a:cxnLst>
              <a:rect l="T15" t="T16" r="T17" b="T18"/>
              <a:pathLst>
                <a:path w="60" h="180">
                  <a:moveTo>
                    <a:pt x="0" y="180"/>
                  </a:moveTo>
                  <a:lnTo>
                    <a:pt x="0" y="30"/>
                  </a:lnTo>
                  <a:lnTo>
                    <a:pt x="60" y="0"/>
                  </a:lnTo>
                  <a:lnTo>
                    <a:pt x="60" y="135"/>
                  </a:lnTo>
                  <a:lnTo>
                    <a:pt x="0" y="180"/>
                  </a:lnTo>
                  <a:close/>
                </a:path>
              </a:pathLst>
            </a:custGeom>
            <a:solidFill>
              <a:srgbClr val="808066"/>
            </a:solidFill>
            <a:ln w="9525">
              <a:solidFill>
                <a:srgbClr val="000000"/>
              </a:solidFill>
              <a:round/>
              <a:headEnd/>
              <a:tailEnd/>
            </a:ln>
          </p:spPr>
          <p:txBody>
            <a:bodyPr/>
            <a:lstStyle/>
            <a:p>
              <a:endParaRPr lang="es-ES"/>
            </a:p>
          </p:txBody>
        </p:sp>
        <p:sp>
          <p:nvSpPr>
            <p:cNvPr id="22587" name="Rectangle 43"/>
            <p:cNvSpPr>
              <a:spLocks noChangeArrowheads="1"/>
            </p:cNvSpPr>
            <p:nvPr/>
          </p:nvSpPr>
          <p:spPr bwMode="auto">
            <a:xfrm>
              <a:off x="2507" y="3136"/>
              <a:ext cx="150" cy="150"/>
            </a:xfrm>
            <a:prstGeom prst="rect">
              <a:avLst/>
            </a:prstGeom>
            <a:solidFill>
              <a:srgbClr val="FFFFCC"/>
            </a:solidFill>
            <a:ln w="9525">
              <a:solidFill>
                <a:srgbClr val="000000"/>
              </a:solidFill>
              <a:miter lim="800000"/>
              <a:headEnd/>
              <a:tailEnd/>
            </a:ln>
          </p:spPr>
          <p:txBody>
            <a:bodyPr/>
            <a:lstStyle/>
            <a:p>
              <a:endParaRPr lang="es-ES"/>
            </a:p>
          </p:txBody>
        </p:sp>
        <p:sp>
          <p:nvSpPr>
            <p:cNvPr id="22588" name="Freeform 44"/>
            <p:cNvSpPr>
              <a:spLocks/>
            </p:cNvSpPr>
            <p:nvPr/>
          </p:nvSpPr>
          <p:spPr bwMode="auto">
            <a:xfrm>
              <a:off x="2507" y="3106"/>
              <a:ext cx="210" cy="30"/>
            </a:xfrm>
            <a:custGeom>
              <a:avLst/>
              <a:gdLst>
                <a:gd name="T0" fmla="*/ 150 w 210"/>
                <a:gd name="T1" fmla="*/ 30 h 30"/>
                <a:gd name="T2" fmla="*/ 210 w 210"/>
                <a:gd name="T3" fmla="*/ 0 h 30"/>
                <a:gd name="T4" fmla="*/ 45 w 210"/>
                <a:gd name="T5" fmla="*/ 0 h 30"/>
                <a:gd name="T6" fmla="*/ 0 w 210"/>
                <a:gd name="T7" fmla="*/ 30 h 30"/>
                <a:gd name="T8" fmla="*/ 150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50" y="30"/>
                  </a:moveTo>
                  <a:lnTo>
                    <a:pt x="210" y="0"/>
                  </a:lnTo>
                  <a:lnTo>
                    <a:pt x="45" y="0"/>
                  </a:lnTo>
                  <a:lnTo>
                    <a:pt x="0" y="30"/>
                  </a:lnTo>
                  <a:lnTo>
                    <a:pt x="150" y="30"/>
                  </a:lnTo>
                  <a:close/>
                </a:path>
              </a:pathLst>
            </a:custGeom>
            <a:solidFill>
              <a:srgbClr val="BFBF99"/>
            </a:solidFill>
            <a:ln w="9525">
              <a:solidFill>
                <a:srgbClr val="000000"/>
              </a:solidFill>
              <a:round/>
              <a:headEnd/>
              <a:tailEnd/>
            </a:ln>
          </p:spPr>
          <p:txBody>
            <a:bodyPr/>
            <a:lstStyle/>
            <a:p>
              <a:endParaRPr lang="es-ES"/>
            </a:p>
          </p:txBody>
        </p:sp>
        <p:sp>
          <p:nvSpPr>
            <p:cNvPr id="22589" name="Freeform 45"/>
            <p:cNvSpPr>
              <a:spLocks/>
            </p:cNvSpPr>
            <p:nvPr/>
          </p:nvSpPr>
          <p:spPr bwMode="auto">
            <a:xfrm>
              <a:off x="2822" y="2761"/>
              <a:ext cx="45" cy="525"/>
            </a:xfrm>
            <a:custGeom>
              <a:avLst/>
              <a:gdLst>
                <a:gd name="T0" fmla="*/ 0 w 45"/>
                <a:gd name="T1" fmla="*/ 525 h 525"/>
                <a:gd name="T2" fmla="*/ 0 w 45"/>
                <a:gd name="T3" fmla="*/ 45 h 525"/>
                <a:gd name="T4" fmla="*/ 45 w 45"/>
                <a:gd name="T5" fmla="*/ 0 h 525"/>
                <a:gd name="T6" fmla="*/ 45 w 45"/>
                <a:gd name="T7" fmla="*/ 480 h 525"/>
                <a:gd name="T8" fmla="*/ 0 w 45"/>
                <a:gd name="T9" fmla="*/ 525 h 525"/>
                <a:gd name="T10" fmla="*/ 0 60000 65536"/>
                <a:gd name="T11" fmla="*/ 0 60000 65536"/>
                <a:gd name="T12" fmla="*/ 0 60000 65536"/>
                <a:gd name="T13" fmla="*/ 0 60000 65536"/>
                <a:gd name="T14" fmla="*/ 0 60000 65536"/>
                <a:gd name="T15" fmla="*/ 0 w 45"/>
                <a:gd name="T16" fmla="*/ 0 h 525"/>
                <a:gd name="T17" fmla="*/ 45 w 45"/>
                <a:gd name="T18" fmla="*/ 525 h 525"/>
              </a:gdLst>
              <a:ahLst/>
              <a:cxnLst>
                <a:cxn ang="T10">
                  <a:pos x="T0" y="T1"/>
                </a:cxn>
                <a:cxn ang="T11">
                  <a:pos x="T2" y="T3"/>
                </a:cxn>
                <a:cxn ang="T12">
                  <a:pos x="T4" y="T5"/>
                </a:cxn>
                <a:cxn ang="T13">
                  <a:pos x="T6" y="T7"/>
                </a:cxn>
                <a:cxn ang="T14">
                  <a:pos x="T8" y="T9"/>
                </a:cxn>
              </a:cxnLst>
              <a:rect l="T15" t="T16" r="T17" b="T18"/>
              <a:pathLst>
                <a:path w="45" h="525">
                  <a:moveTo>
                    <a:pt x="0" y="525"/>
                  </a:moveTo>
                  <a:lnTo>
                    <a:pt x="0" y="45"/>
                  </a:lnTo>
                  <a:lnTo>
                    <a:pt x="45" y="0"/>
                  </a:lnTo>
                  <a:lnTo>
                    <a:pt x="45" y="480"/>
                  </a:lnTo>
                  <a:lnTo>
                    <a:pt x="0" y="525"/>
                  </a:lnTo>
                  <a:close/>
                </a:path>
              </a:pathLst>
            </a:custGeom>
            <a:solidFill>
              <a:srgbClr val="668080"/>
            </a:solidFill>
            <a:ln w="9525">
              <a:solidFill>
                <a:srgbClr val="000000"/>
              </a:solidFill>
              <a:round/>
              <a:headEnd/>
              <a:tailEnd/>
            </a:ln>
          </p:spPr>
          <p:txBody>
            <a:bodyPr/>
            <a:lstStyle/>
            <a:p>
              <a:endParaRPr lang="es-ES"/>
            </a:p>
          </p:txBody>
        </p:sp>
        <p:sp>
          <p:nvSpPr>
            <p:cNvPr id="22590" name="Rectangle 46"/>
            <p:cNvSpPr>
              <a:spLocks noChangeArrowheads="1"/>
            </p:cNvSpPr>
            <p:nvPr/>
          </p:nvSpPr>
          <p:spPr bwMode="auto">
            <a:xfrm>
              <a:off x="2657" y="2806"/>
              <a:ext cx="165" cy="480"/>
            </a:xfrm>
            <a:prstGeom prst="rect">
              <a:avLst/>
            </a:prstGeom>
            <a:solidFill>
              <a:srgbClr val="CCFFFF"/>
            </a:solidFill>
            <a:ln w="9525">
              <a:solidFill>
                <a:srgbClr val="000000"/>
              </a:solidFill>
              <a:miter lim="800000"/>
              <a:headEnd/>
              <a:tailEnd/>
            </a:ln>
          </p:spPr>
          <p:txBody>
            <a:bodyPr/>
            <a:lstStyle/>
            <a:p>
              <a:endParaRPr lang="es-ES"/>
            </a:p>
          </p:txBody>
        </p:sp>
        <p:sp>
          <p:nvSpPr>
            <p:cNvPr id="22591" name="Freeform 47"/>
            <p:cNvSpPr>
              <a:spLocks/>
            </p:cNvSpPr>
            <p:nvPr/>
          </p:nvSpPr>
          <p:spPr bwMode="auto">
            <a:xfrm>
              <a:off x="2657" y="2761"/>
              <a:ext cx="210" cy="45"/>
            </a:xfrm>
            <a:custGeom>
              <a:avLst/>
              <a:gdLst>
                <a:gd name="T0" fmla="*/ 165 w 210"/>
                <a:gd name="T1" fmla="*/ 45 h 45"/>
                <a:gd name="T2" fmla="*/ 210 w 210"/>
                <a:gd name="T3" fmla="*/ 0 h 45"/>
                <a:gd name="T4" fmla="*/ 60 w 210"/>
                <a:gd name="T5" fmla="*/ 0 h 45"/>
                <a:gd name="T6" fmla="*/ 0 w 210"/>
                <a:gd name="T7" fmla="*/ 45 h 45"/>
                <a:gd name="T8" fmla="*/ 165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65" y="45"/>
                  </a:moveTo>
                  <a:lnTo>
                    <a:pt x="210" y="0"/>
                  </a:lnTo>
                  <a:lnTo>
                    <a:pt x="60" y="0"/>
                  </a:lnTo>
                  <a:lnTo>
                    <a:pt x="0" y="45"/>
                  </a:lnTo>
                  <a:lnTo>
                    <a:pt x="165" y="45"/>
                  </a:lnTo>
                  <a:close/>
                </a:path>
              </a:pathLst>
            </a:custGeom>
            <a:solidFill>
              <a:srgbClr val="99BFBF"/>
            </a:solidFill>
            <a:ln w="9525">
              <a:solidFill>
                <a:srgbClr val="000000"/>
              </a:solidFill>
              <a:round/>
              <a:headEnd/>
              <a:tailEnd/>
            </a:ln>
          </p:spPr>
          <p:txBody>
            <a:bodyPr/>
            <a:lstStyle/>
            <a:p>
              <a:endParaRPr lang="es-ES"/>
            </a:p>
          </p:txBody>
        </p:sp>
        <p:sp>
          <p:nvSpPr>
            <p:cNvPr id="22592" name="Freeform 48"/>
            <p:cNvSpPr>
              <a:spLocks/>
            </p:cNvSpPr>
            <p:nvPr/>
          </p:nvSpPr>
          <p:spPr bwMode="auto">
            <a:xfrm>
              <a:off x="3212" y="1095"/>
              <a:ext cx="60" cy="2191"/>
            </a:xfrm>
            <a:custGeom>
              <a:avLst/>
              <a:gdLst>
                <a:gd name="T0" fmla="*/ 0 w 60"/>
                <a:gd name="T1" fmla="*/ 2191 h 2191"/>
                <a:gd name="T2" fmla="*/ 0 w 60"/>
                <a:gd name="T3" fmla="*/ 45 h 2191"/>
                <a:gd name="T4" fmla="*/ 60 w 60"/>
                <a:gd name="T5" fmla="*/ 0 h 2191"/>
                <a:gd name="T6" fmla="*/ 60 w 60"/>
                <a:gd name="T7" fmla="*/ 2146 h 2191"/>
                <a:gd name="T8" fmla="*/ 0 w 60"/>
                <a:gd name="T9" fmla="*/ 2191 h 2191"/>
                <a:gd name="T10" fmla="*/ 0 60000 65536"/>
                <a:gd name="T11" fmla="*/ 0 60000 65536"/>
                <a:gd name="T12" fmla="*/ 0 60000 65536"/>
                <a:gd name="T13" fmla="*/ 0 60000 65536"/>
                <a:gd name="T14" fmla="*/ 0 60000 65536"/>
                <a:gd name="T15" fmla="*/ 0 w 60"/>
                <a:gd name="T16" fmla="*/ 0 h 2191"/>
                <a:gd name="T17" fmla="*/ 60 w 60"/>
                <a:gd name="T18" fmla="*/ 2191 h 2191"/>
              </a:gdLst>
              <a:ahLst/>
              <a:cxnLst>
                <a:cxn ang="T10">
                  <a:pos x="T0" y="T1"/>
                </a:cxn>
                <a:cxn ang="T11">
                  <a:pos x="T2" y="T3"/>
                </a:cxn>
                <a:cxn ang="T12">
                  <a:pos x="T4" y="T5"/>
                </a:cxn>
                <a:cxn ang="T13">
                  <a:pos x="T6" y="T7"/>
                </a:cxn>
                <a:cxn ang="T14">
                  <a:pos x="T8" y="T9"/>
                </a:cxn>
              </a:cxnLst>
              <a:rect l="T15" t="T16" r="T17" b="T18"/>
              <a:pathLst>
                <a:path w="60" h="2191">
                  <a:moveTo>
                    <a:pt x="0" y="2191"/>
                  </a:moveTo>
                  <a:lnTo>
                    <a:pt x="0" y="45"/>
                  </a:lnTo>
                  <a:lnTo>
                    <a:pt x="60" y="0"/>
                  </a:lnTo>
                  <a:lnTo>
                    <a:pt x="60" y="2146"/>
                  </a:lnTo>
                  <a:lnTo>
                    <a:pt x="0" y="2191"/>
                  </a:lnTo>
                  <a:close/>
                </a:path>
              </a:pathLst>
            </a:custGeom>
            <a:solidFill>
              <a:srgbClr val="4D4D80"/>
            </a:solidFill>
            <a:ln w="9525">
              <a:solidFill>
                <a:srgbClr val="000000"/>
              </a:solidFill>
              <a:round/>
              <a:headEnd/>
              <a:tailEnd/>
            </a:ln>
          </p:spPr>
          <p:txBody>
            <a:bodyPr/>
            <a:lstStyle/>
            <a:p>
              <a:endParaRPr lang="es-ES"/>
            </a:p>
          </p:txBody>
        </p:sp>
        <p:sp>
          <p:nvSpPr>
            <p:cNvPr id="22593" name="Rectangle 49"/>
            <p:cNvSpPr>
              <a:spLocks noChangeArrowheads="1"/>
            </p:cNvSpPr>
            <p:nvPr/>
          </p:nvSpPr>
          <p:spPr bwMode="auto">
            <a:xfrm>
              <a:off x="3062" y="1140"/>
              <a:ext cx="150" cy="2146"/>
            </a:xfrm>
            <a:prstGeom prst="rect">
              <a:avLst/>
            </a:prstGeom>
            <a:solidFill>
              <a:srgbClr val="9999FF"/>
            </a:solidFill>
            <a:ln w="9525">
              <a:solidFill>
                <a:srgbClr val="000000"/>
              </a:solidFill>
              <a:miter lim="800000"/>
              <a:headEnd/>
              <a:tailEnd/>
            </a:ln>
          </p:spPr>
          <p:txBody>
            <a:bodyPr/>
            <a:lstStyle/>
            <a:p>
              <a:endParaRPr lang="es-ES"/>
            </a:p>
          </p:txBody>
        </p:sp>
        <p:sp>
          <p:nvSpPr>
            <p:cNvPr id="22594" name="Freeform 50"/>
            <p:cNvSpPr>
              <a:spLocks/>
            </p:cNvSpPr>
            <p:nvPr/>
          </p:nvSpPr>
          <p:spPr bwMode="auto">
            <a:xfrm>
              <a:off x="3062" y="1095"/>
              <a:ext cx="210" cy="45"/>
            </a:xfrm>
            <a:custGeom>
              <a:avLst/>
              <a:gdLst>
                <a:gd name="T0" fmla="*/ 150 w 210"/>
                <a:gd name="T1" fmla="*/ 45 h 45"/>
                <a:gd name="T2" fmla="*/ 210 w 210"/>
                <a:gd name="T3" fmla="*/ 0 h 45"/>
                <a:gd name="T4" fmla="*/ 45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45" y="0"/>
                  </a:lnTo>
                  <a:lnTo>
                    <a:pt x="0" y="45"/>
                  </a:lnTo>
                  <a:lnTo>
                    <a:pt x="150" y="45"/>
                  </a:lnTo>
                  <a:close/>
                </a:path>
              </a:pathLst>
            </a:custGeom>
            <a:solidFill>
              <a:srgbClr val="7373BF"/>
            </a:solidFill>
            <a:ln w="9525">
              <a:solidFill>
                <a:srgbClr val="000000"/>
              </a:solidFill>
              <a:round/>
              <a:headEnd/>
              <a:tailEnd/>
            </a:ln>
          </p:spPr>
          <p:txBody>
            <a:bodyPr/>
            <a:lstStyle/>
            <a:p>
              <a:endParaRPr lang="es-ES"/>
            </a:p>
          </p:txBody>
        </p:sp>
        <p:sp>
          <p:nvSpPr>
            <p:cNvPr id="22595" name="Freeform 51"/>
            <p:cNvSpPr>
              <a:spLocks/>
            </p:cNvSpPr>
            <p:nvPr/>
          </p:nvSpPr>
          <p:spPr bwMode="auto">
            <a:xfrm>
              <a:off x="3377" y="3196"/>
              <a:ext cx="60" cy="90"/>
            </a:xfrm>
            <a:custGeom>
              <a:avLst/>
              <a:gdLst>
                <a:gd name="T0" fmla="*/ 0 w 60"/>
                <a:gd name="T1" fmla="*/ 90 h 90"/>
                <a:gd name="T2" fmla="*/ 0 w 60"/>
                <a:gd name="T3" fmla="*/ 45 h 90"/>
                <a:gd name="T4" fmla="*/ 60 w 60"/>
                <a:gd name="T5" fmla="*/ 0 h 90"/>
                <a:gd name="T6" fmla="*/ 60 w 60"/>
                <a:gd name="T7" fmla="*/ 45 h 90"/>
                <a:gd name="T8" fmla="*/ 0 w 60"/>
                <a:gd name="T9" fmla="*/ 90 h 90"/>
                <a:gd name="T10" fmla="*/ 0 60000 65536"/>
                <a:gd name="T11" fmla="*/ 0 60000 65536"/>
                <a:gd name="T12" fmla="*/ 0 60000 65536"/>
                <a:gd name="T13" fmla="*/ 0 60000 65536"/>
                <a:gd name="T14" fmla="*/ 0 60000 65536"/>
                <a:gd name="T15" fmla="*/ 0 w 60"/>
                <a:gd name="T16" fmla="*/ 0 h 90"/>
                <a:gd name="T17" fmla="*/ 60 w 60"/>
                <a:gd name="T18" fmla="*/ 90 h 90"/>
              </a:gdLst>
              <a:ahLst/>
              <a:cxnLst>
                <a:cxn ang="T10">
                  <a:pos x="T0" y="T1"/>
                </a:cxn>
                <a:cxn ang="T11">
                  <a:pos x="T2" y="T3"/>
                </a:cxn>
                <a:cxn ang="T12">
                  <a:pos x="T4" y="T5"/>
                </a:cxn>
                <a:cxn ang="T13">
                  <a:pos x="T6" y="T7"/>
                </a:cxn>
                <a:cxn ang="T14">
                  <a:pos x="T8" y="T9"/>
                </a:cxn>
              </a:cxnLst>
              <a:rect l="T15" t="T16" r="T17" b="T18"/>
              <a:pathLst>
                <a:path w="60" h="90">
                  <a:moveTo>
                    <a:pt x="0" y="90"/>
                  </a:moveTo>
                  <a:lnTo>
                    <a:pt x="0" y="45"/>
                  </a:lnTo>
                  <a:lnTo>
                    <a:pt x="60" y="0"/>
                  </a:lnTo>
                  <a:lnTo>
                    <a:pt x="60" y="45"/>
                  </a:lnTo>
                  <a:lnTo>
                    <a:pt x="0" y="90"/>
                  </a:lnTo>
                  <a:close/>
                </a:path>
              </a:pathLst>
            </a:custGeom>
            <a:solidFill>
              <a:srgbClr val="4D1A33"/>
            </a:solidFill>
            <a:ln w="9525">
              <a:solidFill>
                <a:srgbClr val="000000"/>
              </a:solidFill>
              <a:round/>
              <a:headEnd/>
              <a:tailEnd/>
            </a:ln>
          </p:spPr>
          <p:txBody>
            <a:bodyPr/>
            <a:lstStyle/>
            <a:p>
              <a:endParaRPr lang="es-ES"/>
            </a:p>
          </p:txBody>
        </p:sp>
        <p:sp>
          <p:nvSpPr>
            <p:cNvPr id="22596" name="Rectangle 52"/>
            <p:cNvSpPr>
              <a:spLocks noChangeArrowheads="1"/>
            </p:cNvSpPr>
            <p:nvPr/>
          </p:nvSpPr>
          <p:spPr bwMode="auto">
            <a:xfrm>
              <a:off x="3212" y="3241"/>
              <a:ext cx="165" cy="45"/>
            </a:xfrm>
            <a:prstGeom prst="rect">
              <a:avLst/>
            </a:prstGeom>
            <a:solidFill>
              <a:srgbClr val="993366"/>
            </a:solidFill>
            <a:ln w="9525">
              <a:solidFill>
                <a:srgbClr val="000000"/>
              </a:solidFill>
              <a:miter lim="800000"/>
              <a:headEnd/>
              <a:tailEnd/>
            </a:ln>
          </p:spPr>
          <p:txBody>
            <a:bodyPr/>
            <a:lstStyle/>
            <a:p>
              <a:endParaRPr lang="es-ES"/>
            </a:p>
          </p:txBody>
        </p:sp>
        <p:sp>
          <p:nvSpPr>
            <p:cNvPr id="22597" name="Freeform 53"/>
            <p:cNvSpPr>
              <a:spLocks/>
            </p:cNvSpPr>
            <p:nvPr/>
          </p:nvSpPr>
          <p:spPr bwMode="auto">
            <a:xfrm>
              <a:off x="3212" y="3196"/>
              <a:ext cx="225" cy="45"/>
            </a:xfrm>
            <a:custGeom>
              <a:avLst/>
              <a:gdLst>
                <a:gd name="T0" fmla="*/ 165 w 225"/>
                <a:gd name="T1" fmla="*/ 45 h 45"/>
                <a:gd name="T2" fmla="*/ 225 w 225"/>
                <a:gd name="T3" fmla="*/ 0 h 45"/>
                <a:gd name="T4" fmla="*/ 60 w 225"/>
                <a:gd name="T5" fmla="*/ 0 h 45"/>
                <a:gd name="T6" fmla="*/ 0 w 225"/>
                <a:gd name="T7" fmla="*/ 45 h 45"/>
                <a:gd name="T8" fmla="*/ 165 w 225"/>
                <a:gd name="T9" fmla="*/ 45 h 45"/>
                <a:gd name="T10" fmla="*/ 0 60000 65536"/>
                <a:gd name="T11" fmla="*/ 0 60000 65536"/>
                <a:gd name="T12" fmla="*/ 0 60000 65536"/>
                <a:gd name="T13" fmla="*/ 0 60000 65536"/>
                <a:gd name="T14" fmla="*/ 0 60000 65536"/>
                <a:gd name="T15" fmla="*/ 0 w 225"/>
                <a:gd name="T16" fmla="*/ 0 h 45"/>
                <a:gd name="T17" fmla="*/ 225 w 225"/>
                <a:gd name="T18" fmla="*/ 45 h 45"/>
              </a:gdLst>
              <a:ahLst/>
              <a:cxnLst>
                <a:cxn ang="T10">
                  <a:pos x="T0" y="T1"/>
                </a:cxn>
                <a:cxn ang="T11">
                  <a:pos x="T2" y="T3"/>
                </a:cxn>
                <a:cxn ang="T12">
                  <a:pos x="T4" y="T5"/>
                </a:cxn>
                <a:cxn ang="T13">
                  <a:pos x="T6" y="T7"/>
                </a:cxn>
                <a:cxn ang="T14">
                  <a:pos x="T8" y="T9"/>
                </a:cxn>
              </a:cxnLst>
              <a:rect l="T15" t="T16" r="T17" b="T18"/>
              <a:pathLst>
                <a:path w="225" h="45">
                  <a:moveTo>
                    <a:pt x="165" y="45"/>
                  </a:moveTo>
                  <a:lnTo>
                    <a:pt x="225" y="0"/>
                  </a:lnTo>
                  <a:lnTo>
                    <a:pt x="60" y="0"/>
                  </a:lnTo>
                  <a:lnTo>
                    <a:pt x="0" y="45"/>
                  </a:lnTo>
                  <a:lnTo>
                    <a:pt x="165" y="45"/>
                  </a:lnTo>
                  <a:close/>
                </a:path>
              </a:pathLst>
            </a:custGeom>
            <a:solidFill>
              <a:srgbClr val="73264D"/>
            </a:solidFill>
            <a:ln w="9525">
              <a:solidFill>
                <a:srgbClr val="000000"/>
              </a:solidFill>
              <a:round/>
              <a:headEnd/>
              <a:tailEnd/>
            </a:ln>
          </p:spPr>
          <p:txBody>
            <a:bodyPr/>
            <a:lstStyle/>
            <a:p>
              <a:endParaRPr lang="es-ES"/>
            </a:p>
          </p:txBody>
        </p:sp>
        <p:sp>
          <p:nvSpPr>
            <p:cNvPr id="22598" name="Freeform 54"/>
            <p:cNvSpPr>
              <a:spLocks/>
            </p:cNvSpPr>
            <p:nvPr/>
          </p:nvSpPr>
          <p:spPr bwMode="auto">
            <a:xfrm>
              <a:off x="3527" y="3001"/>
              <a:ext cx="60" cy="285"/>
            </a:xfrm>
            <a:custGeom>
              <a:avLst/>
              <a:gdLst>
                <a:gd name="T0" fmla="*/ 0 w 60"/>
                <a:gd name="T1" fmla="*/ 285 h 285"/>
                <a:gd name="T2" fmla="*/ 0 w 60"/>
                <a:gd name="T3" fmla="*/ 45 h 285"/>
                <a:gd name="T4" fmla="*/ 60 w 60"/>
                <a:gd name="T5" fmla="*/ 0 h 285"/>
                <a:gd name="T6" fmla="*/ 60 w 60"/>
                <a:gd name="T7" fmla="*/ 240 h 285"/>
                <a:gd name="T8" fmla="*/ 0 w 60"/>
                <a:gd name="T9" fmla="*/ 285 h 285"/>
                <a:gd name="T10" fmla="*/ 0 60000 65536"/>
                <a:gd name="T11" fmla="*/ 0 60000 65536"/>
                <a:gd name="T12" fmla="*/ 0 60000 65536"/>
                <a:gd name="T13" fmla="*/ 0 60000 65536"/>
                <a:gd name="T14" fmla="*/ 0 60000 65536"/>
                <a:gd name="T15" fmla="*/ 0 w 60"/>
                <a:gd name="T16" fmla="*/ 0 h 285"/>
                <a:gd name="T17" fmla="*/ 60 w 60"/>
                <a:gd name="T18" fmla="*/ 285 h 285"/>
              </a:gdLst>
              <a:ahLst/>
              <a:cxnLst>
                <a:cxn ang="T10">
                  <a:pos x="T0" y="T1"/>
                </a:cxn>
                <a:cxn ang="T11">
                  <a:pos x="T2" y="T3"/>
                </a:cxn>
                <a:cxn ang="T12">
                  <a:pos x="T4" y="T5"/>
                </a:cxn>
                <a:cxn ang="T13">
                  <a:pos x="T6" y="T7"/>
                </a:cxn>
                <a:cxn ang="T14">
                  <a:pos x="T8" y="T9"/>
                </a:cxn>
              </a:cxnLst>
              <a:rect l="T15" t="T16" r="T17" b="T18"/>
              <a:pathLst>
                <a:path w="60" h="285">
                  <a:moveTo>
                    <a:pt x="0" y="285"/>
                  </a:moveTo>
                  <a:lnTo>
                    <a:pt x="0" y="45"/>
                  </a:lnTo>
                  <a:lnTo>
                    <a:pt x="60" y="0"/>
                  </a:lnTo>
                  <a:lnTo>
                    <a:pt x="60" y="240"/>
                  </a:lnTo>
                  <a:lnTo>
                    <a:pt x="0" y="285"/>
                  </a:lnTo>
                  <a:close/>
                </a:path>
              </a:pathLst>
            </a:custGeom>
            <a:solidFill>
              <a:srgbClr val="808066"/>
            </a:solidFill>
            <a:ln w="9525">
              <a:solidFill>
                <a:srgbClr val="000000"/>
              </a:solidFill>
              <a:round/>
              <a:headEnd/>
              <a:tailEnd/>
            </a:ln>
          </p:spPr>
          <p:txBody>
            <a:bodyPr/>
            <a:lstStyle/>
            <a:p>
              <a:endParaRPr lang="es-ES"/>
            </a:p>
          </p:txBody>
        </p:sp>
        <p:sp>
          <p:nvSpPr>
            <p:cNvPr id="22599" name="Rectangle 55"/>
            <p:cNvSpPr>
              <a:spLocks noChangeArrowheads="1"/>
            </p:cNvSpPr>
            <p:nvPr/>
          </p:nvSpPr>
          <p:spPr bwMode="auto">
            <a:xfrm>
              <a:off x="3377" y="3046"/>
              <a:ext cx="150" cy="240"/>
            </a:xfrm>
            <a:prstGeom prst="rect">
              <a:avLst/>
            </a:prstGeom>
            <a:solidFill>
              <a:srgbClr val="FFFFCC"/>
            </a:solidFill>
            <a:ln w="9525">
              <a:solidFill>
                <a:srgbClr val="000000"/>
              </a:solidFill>
              <a:miter lim="800000"/>
              <a:headEnd/>
              <a:tailEnd/>
            </a:ln>
          </p:spPr>
          <p:txBody>
            <a:bodyPr/>
            <a:lstStyle/>
            <a:p>
              <a:endParaRPr lang="es-ES"/>
            </a:p>
          </p:txBody>
        </p:sp>
        <p:sp>
          <p:nvSpPr>
            <p:cNvPr id="22600" name="Freeform 56"/>
            <p:cNvSpPr>
              <a:spLocks/>
            </p:cNvSpPr>
            <p:nvPr/>
          </p:nvSpPr>
          <p:spPr bwMode="auto">
            <a:xfrm>
              <a:off x="3377" y="3001"/>
              <a:ext cx="210" cy="45"/>
            </a:xfrm>
            <a:custGeom>
              <a:avLst/>
              <a:gdLst>
                <a:gd name="T0" fmla="*/ 150 w 210"/>
                <a:gd name="T1" fmla="*/ 45 h 45"/>
                <a:gd name="T2" fmla="*/ 210 w 210"/>
                <a:gd name="T3" fmla="*/ 0 h 45"/>
                <a:gd name="T4" fmla="*/ 60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60" y="0"/>
                  </a:lnTo>
                  <a:lnTo>
                    <a:pt x="0" y="45"/>
                  </a:lnTo>
                  <a:lnTo>
                    <a:pt x="150" y="45"/>
                  </a:lnTo>
                  <a:close/>
                </a:path>
              </a:pathLst>
            </a:custGeom>
            <a:solidFill>
              <a:srgbClr val="BFBF99"/>
            </a:solidFill>
            <a:ln w="9525">
              <a:solidFill>
                <a:srgbClr val="000000"/>
              </a:solidFill>
              <a:round/>
              <a:headEnd/>
              <a:tailEnd/>
            </a:ln>
          </p:spPr>
          <p:txBody>
            <a:bodyPr/>
            <a:lstStyle/>
            <a:p>
              <a:endParaRPr lang="es-ES"/>
            </a:p>
          </p:txBody>
        </p:sp>
        <p:sp>
          <p:nvSpPr>
            <p:cNvPr id="22601" name="Freeform 57"/>
            <p:cNvSpPr>
              <a:spLocks/>
            </p:cNvSpPr>
            <p:nvPr/>
          </p:nvSpPr>
          <p:spPr bwMode="auto">
            <a:xfrm>
              <a:off x="3692" y="2866"/>
              <a:ext cx="60" cy="420"/>
            </a:xfrm>
            <a:custGeom>
              <a:avLst/>
              <a:gdLst>
                <a:gd name="T0" fmla="*/ 0 w 60"/>
                <a:gd name="T1" fmla="*/ 420 h 420"/>
                <a:gd name="T2" fmla="*/ 0 w 60"/>
                <a:gd name="T3" fmla="*/ 30 h 420"/>
                <a:gd name="T4" fmla="*/ 60 w 60"/>
                <a:gd name="T5" fmla="*/ 0 h 420"/>
                <a:gd name="T6" fmla="*/ 60 w 60"/>
                <a:gd name="T7" fmla="*/ 375 h 420"/>
                <a:gd name="T8" fmla="*/ 0 w 60"/>
                <a:gd name="T9" fmla="*/ 420 h 420"/>
                <a:gd name="T10" fmla="*/ 0 60000 65536"/>
                <a:gd name="T11" fmla="*/ 0 60000 65536"/>
                <a:gd name="T12" fmla="*/ 0 60000 65536"/>
                <a:gd name="T13" fmla="*/ 0 60000 65536"/>
                <a:gd name="T14" fmla="*/ 0 60000 65536"/>
                <a:gd name="T15" fmla="*/ 0 w 60"/>
                <a:gd name="T16" fmla="*/ 0 h 420"/>
                <a:gd name="T17" fmla="*/ 60 w 60"/>
                <a:gd name="T18" fmla="*/ 420 h 420"/>
              </a:gdLst>
              <a:ahLst/>
              <a:cxnLst>
                <a:cxn ang="T10">
                  <a:pos x="T0" y="T1"/>
                </a:cxn>
                <a:cxn ang="T11">
                  <a:pos x="T2" y="T3"/>
                </a:cxn>
                <a:cxn ang="T12">
                  <a:pos x="T4" y="T5"/>
                </a:cxn>
                <a:cxn ang="T13">
                  <a:pos x="T6" y="T7"/>
                </a:cxn>
                <a:cxn ang="T14">
                  <a:pos x="T8" y="T9"/>
                </a:cxn>
              </a:cxnLst>
              <a:rect l="T15" t="T16" r="T17" b="T18"/>
              <a:pathLst>
                <a:path w="60" h="420">
                  <a:moveTo>
                    <a:pt x="0" y="420"/>
                  </a:moveTo>
                  <a:lnTo>
                    <a:pt x="0" y="30"/>
                  </a:lnTo>
                  <a:lnTo>
                    <a:pt x="60" y="0"/>
                  </a:lnTo>
                  <a:lnTo>
                    <a:pt x="60" y="375"/>
                  </a:lnTo>
                  <a:lnTo>
                    <a:pt x="0" y="420"/>
                  </a:lnTo>
                  <a:close/>
                </a:path>
              </a:pathLst>
            </a:custGeom>
            <a:solidFill>
              <a:srgbClr val="668080"/>
            </a:solidFill>
            <a:ln w="9525">
              <a:solidFill>
                <a:srgbClr val="000000"/>
              </a:solidFill>
              <a:round/>
              <a:headEnd/>
              <a:tailEnd/>
            </a:ln>
          </p:spPr>
          <p:txBody>
            <a:bodyPr/>
            <a:lstStyle/>
            <a:p>
              <a:endParaRPr lang="es-ES"/>
            </a:p>
          </p:txBody>
        </p:sp>
        <p:sp>
          <p:nvSpPr>
            <p:cNvPr id="22602" name="Rectangle 58"/>
            <p:cNvSpPr>
              <a:spLocks noChangeArrowheads="1"/>
            </p:cNvSpPr>
            <p:nvPr/>
          </p:nvSpPr>
          <p:spPr bwMode="auto">
            <a:xfrm>
              <a:off x="3527" y="2896"/>
              <a:ext cx="165" cy="390"/>
            </a:xfrm>
            <a:prstGeom prst="rect">
              <a:avLst/>
            </a:prstGeom>
            <a:solidFill>
              <a:srgbClr val="CCFFFF"/>
            </a:solidFill>
            <a:ln w="9525">
              <a:solidFill>
                <a:srgbClr val="000000"/>
              </a:solidFill>
              <a:miter lim="800000"/>
              <a:headEnd/>
              <a:tailEnd/>
            </a:ln>
          </p:spPr>
          <p:txBody>
            <a:bodyPr/>
            <a:lstStyle/>
            <a:p>
              <a:endParaRPr lang="es-ES"/>
            </a:p>
          </p:txBody>
        </p:sp>
        <p:sp>
          <p:nvSpPr>
            <p:cNvPr id="22603" name="Freeform 59"/>
            <p:cNvSpPr>
              <a:spLocks/>
            </p:cNvSpPr>
            <p:nvPr/>
          </p:nvSpPr>
          <p:spPr bwMode="auto">
            <a:xfrm>
              <a:off x="3527" y="2866"/>
              <a:ext cx="225" cy="30"/>
            </a:xfrm>
            <a:custGeom>
              <a:avLst/>
              <a:gdLst>
                <a:gd name="T0" fmla="*/ 165 w 225"/>
                <a:gd name="T1" fmla="*/ 30 h 30"/>
                <a:gd name="T2" fmla="*/ 225 w 225"/>
                <a:gd name="T3" fmla="*/ 0 h 30"/>
                <a:gd name="T4" fmla="*/ 60 w 225"/>
                <a:gd name="T5" fmla="*/ 0 h 30"/>
                <a:gd name="T6" fmla="*/ 0 w 225"/>
                <a:gd name="T7" fmla="*/ 30 h 30"/>
                <a:gd name="T8" fmla="*/ 165 w 225"/>
                <a:gd name="T9" fmla="*/ 30 h 30"/>
                <a:gd name="T10" fmla="*/ 0 60000 65536"/>
                <a:gd name="T11" fmla="*/ 0 60000 65536"/>
                <a:gd name="T12" fmla="*/ 0 60000 65536"/>
                <a:gd name="T13" fmla="*/ 0 60000 65536"/>
                <a:gd name="T14" fmla="*/ 0 60000 65536"/>
                <a:gd name="T15" fmla="*/ 0 w 225"/>
                <a:gd name="T16" fmla="*/ 0 h 30"/>
                <a:gd name="T17" fmla="*/ 225 w 225"/>
                <a:gd name="T18" fmla="*/ 30 h 30"/>
              </a:gdLst>
              <a:ahLst/>
              <a:cxnLst>
                <a:cxn ang="T10">
                  <a:pos x="T0" y="T1"/>
                </a:cxn>
                <a:cxn ang="T11">
                  <a:pos x="T2" y="T3"/>
                </a:cxn>
                <a:cxn ang="T12">
                  <a:pos x="T4" y="T5"/>
                </a:cxn>
                <a:cxn ang="T13">
                  <a:pos x="T6" y="T7"/>
                </a:cxn>
                <a:cxn ang="T14">
                  <a:pos x="T8" y="T9"/>
                </a:cxn>
              </a:cxnLst>
              <a:rect l="T15" t="T16" r="T17" b="T18"/>
              <a:pathLst>
                <a:path w="225" h="30">
                  <a:moveTo>
                    <a:pt x="165" y="30"/>
                  </a:moveTo>
                  <a:lnTo>
                    <a:pt x="225" y="0"/>
                  </a:lnTo>
                  <a:lnTo>
                    <a:pt x="60" y="0"/>
                  </a:lnTo>
                  <a:lnTo>
                    <a:pt x="0" y="30"/>
                  </a:lnTo>
                  <a:lnTo>
                    <a:pt x="165" y="30"/>
                  </a:lnTo>
                  <a:close/>
                </a:path>
              </a:pathLst>
            </a:custGeom>
            <a:solidFill>
              <a:srgbClr val="99BFBF"/>
            </a:solidFill>
            <a:ln w="9525">
              <a:solidFill>
                <a:srgbClr val="000000"/>
              </a:solidFill>
              <a:round/>
              <a:headEnd/>
              <a:tailEnd/>
            </a:ln>
          </p:spPr>
          <p:txBody>
            <a:bodyPr/>
            <a:lstStyle/>
            <a:p>
              <a:endParaRPr lang="es-ES"/>
            </a:p>
          </p:txBody>
        </p:sp>
        <p:sp>
          <p:nvSpPr>
            <p:cNvPr id="22604" name="Freeform 60"/>
            <p:cNvSpPr>
              <a:spLocks/>
            </p:cNvSpPr>
            <p:nvPr/>
          </p:nvSpPr>
          <p:spPr bwMode="auto">
            <a:xfrm>
              <a:off x="4098" y="1531"/>
              <a:ext cx="45" cy="1755"/>
            </a:xfrm>
            <a:custGeom>
              <a:avLst/>
              <a:gdLst>
                <a:gd name="T0" fmla="*/ 0 w 45"/>
                <a:gd name="T1" fmla="*/ 1755 h 1755"/>
                <a:gd name="T2" fmla="*/ 0 w 45"/>
                <a:gd name="T3" fmla="*/ 30 h 1755"/>
                <a:gd name="T4" fmla="*/ 45 w 45"/>
                <a:gd name="T5" fmla="*/ 0 h 1755"/>
                <a:gd name="T6" fmla="*/ 45 w 45"/>
                <a:gd name="T7" fmla="*/ 1710 h 1755"/>
                <a:gd name="T8" fmla="*/ 0 w 45"/>
                <a:gd name="T9" fmla="*/ 1755 h 1755"/>
                <a:gd name="T10" fmla="*/ 0 60000 65536"/>
                <a:gd name="T11" fmla="*/ 0 60000 65536"/>
                <a:gd name="T12" fmla="*/ 0 60000 65536"/>
                <a:gd name="T13" fmla="*/ 0 60000 65536"/>
                <a:gd name="T14" fmla="*/ 0 60000 65536"/>
                <a:gd name="T15" fmla="*/ 0 w 45"/>
                <a:gd name="T16" fmla="*/ 0 h 1755"/>
                <a:gd name="T17" fmla="*/ 45 w 45"/>
                <a:gd name="T18" fmla="*/ 1755 h 1755"/>
              </a:gdLst>
              <a:ahLst/>
              <a:cxnLst>
                <a:cxn ang="T10">
                  <a:pos x="T0" y="T1"/>
                </a:cxn>
                <a:cxn ang="T11">
                  <a:pos x="T2" y="T3"/>
                </a:cxn>
                <a:cxn ang="T12">
                  <a:pos x="T4" y="T5"/>
                </a:cxn>
                <a:cxn ang="T13">
                  <a:pos x="T6" y="T7"/>
                </a:cxn>
                <a:cxn ang="T14">
                  <a:pos x="T8" y="T9"/>
                </a:cxn>
              </a:cxnLst>
              <a:rect l="T15" t="T16" r="T17" b="T18"/>
              <a:pathLst>
                <a:path w="45" h="1755">
                  <a:moveTo>
                    <a:pt x="0" y="1755"/>
                  </a:moveTo>
                  <a:lnTo>
                    <a:pt x="0" y="30"/>
                  </a:lnTo>
                  <a:lnTo>
                    <a:pt x="45" y="0"/>
                  </a:lnTo>
                  <a:lnTo>
                    <a:pt x="45" y="1710"/>
                  </a:lnTo>
                  <a:lnTo>
                    <a:pt x="0" y="1755"/>
                  </a:lnTo>
                  <a:close/>
                </a:path>
              </a:pathLst>
            </a:custGeom>
            <a:solidFill>
              <a:srgbClr val="4D4D80"/>
            </a:solidFill>
            <a:ln w="9525">
              <a:solidFill>
                <a:srgbClr val="000000"/>
              </a:solidFill>
              <a:round/>
              <a:headEnd/>
              <a:tailEnd/>
            </a:ln>
          </p:spPr>
          <p:txBody>
            <a:bodyPr/>
            <a:lstStyle/>
            <a:p>
              <a:endParaRPr lang="es-ES"/>
            </a:p>
          </p:txBody>
        </p:sp>
        <p:sp>
          <p:nvSpPr>
            <p:cNvPr id="22605" name="Rectangle 61"/>
            <p:cNvSpPr>
              <a:spLocks noChangeArrowheads="1"/>
            </p:cNvSpPr>
            <p:nvPr/>
          </p:nvSpPr>
          <p:spPr bwMode="auto">
            <a:xfrm>
              <a:off x="3932" y="1561"/>
              <a:ext cx="166" cy="1725"/>
            </a:xfrm>
            <a:prstGeom prst="rect">
              <a:avLst/>
            </a:prstGeom>
            <a:solidFill>
              <a:srgbClr val="9999FF"/>
            </a:solidFill>
            <a:ln w="9525">
              <a:solidFill>
                <a:srgbClr val="000000"/>
              </a:solidFill>
              <a:miter lim="800000"/>
              <a:headEnd/>
              <a:tailEnd/>
            </a:ln>
          </p:spPr>
          <p:txBody>
            <a:bodyPr/>
            <a:lstStyle/>
            <a:p>
              <a:endParaRPr lang="es-ES"/>
            </a:p>
          </p:txBody>
        </p:sp>
        <p:sp>
          <p:nvSpPr>
            <p:cNvPr id="22606" name="Freeform 62"/>
            <p:cNvSpPr>
              <a:spLocks/>
            </p:cNvSpPr>
            <p:nvPr/>
          </p:nvSpPr>
          <p:spPr bwMode="auto">
            <a:xfrm>
              <a:off x="3932" y="1531"/>
              <a:ext cx="211" cy="30"/>
            </a:xfrm>
            <a:custGeom>
              <a:avLst/>
              <a:gdLst>
                <a:gd name="T0" fmla="*/ 166 w 211"/>
                <a:gd name="T1" fmla="*/ 30 h 30"/>
                <a:gd name="T2" fmla="*/ 211 w 211"/>
                <a:gd name="T3" fmla="*/ 0 h 30"/>
                <a:gd name="T4" fmla="*/ 60 w 211"/>
                <a:gd name="T5" fmla="*/ 0 h 30"/>
                <a:gd name="T6" fmla="*/ 0 w 211"/>
                <a:gd name="T7" fmla="*/ 30 h 30"/>
                <a:gd name="T8" fmla="*/ 166 w 211"/>
                <a:gd name="T9" fmla="*/ 30 h 30"/>
                <a:gd name="T10" fmla="*/ 0 60000 65536"/>
                <a:gd name="T11" fmla="*/ 0 60000 65536"/>
                <a:gd name="T12" fmla="*/ 0 60000 65536"/>
                <a:gd name="T13" fmla="*/ 0 60000 65536"/>
                <a:gd name="T14" fmla="*/ 0 60000 65536"/>
                <a:gd name="T15" fmla="*/ 0 w 211"/>
                <a:gd name="T16" fmla="*/ 0 h 30"/>
                <a:gd name="T17" fmla="*/ 211 w 211"/>
                <a:gd name="T18" fmla="*/ 30 h 30"/>
              </a:gdLst>
              <a:ahLst/>
              <a:cxnLst>
                <a:cxn ang="T10">
                  <a:pos x="T0" y="T1"/>
                </a:cxn>
                <a:cxn ang="T11">
                  <a:pos x="T2" y="T3"/>
                </a:cxn>
                <a:cxn ang="T12">
                  <a:pos x="T4" y="T5"/>
                </a:cxn>
                <a:cxn ang="T13">
                  <a:pos x="T6" y="T7"/>
                </a:cxn>
                <a:cxn ang="T14">
                  <a:pos x="T8" y="T9"/>
                </a:cxn>
              </a:cxnLst>
              <a:rect l="T15" t="T16" r="T17" b="T18"/>
              <a:pathLst>
                <a:path w="211" h="30">
                  <a:moveTo>
                    <a:pt x="166" y="30"/>
                  </a:moveTo>
                  <a:lnTo>
                    <a:pt x="211" y="0"/>
                  </a:lnTo>
                  <a:lnTo>
                    <a:pt x="60" y="0"/>
                  </a:lnTo>
                  <a:lnTo>
                    <a:pt x="0" y="30"/>
                  </a:lnTo>
                  <a:lnTo>
                    <a:pt x="166" y="30"/>
                  </a:lnTo>
                  <a:close/>
                </a:path>
              </a:pathLst>
            </a:custGeom>
            <a:solidFill>
              <a:srgbClr val="7373BF"/>
            </a:solidFill>
            <a:ln w="9525">
              <a:solidFill>
                <a:srgbClr val="000000"/>
              </a:solidFill>
              <a:round/>
              <a:headEnd/>
              <a:tailEnd/>
            </a:ln>
          </p:spPr>
          <p:txBody>
            <a:bodyPr/>
            <a:lstStyle/>
            <a:p>
              <a:endParaRPr lang="es-ES"/>
            </a:p>
          </p:txBody>
        </p:sp>
        <p:sp>
          <p:nvSpPr>
            <p:cNvPr id="22607" name="Freeform 63"/>
            <p:cNvSpPr>
              <a:spLocks/>
            </p:cNvSpPr>
            <p:nvPr/>
          </p:nvSpPr>
          <p:spPr bwMode="auto">
            <a:xfrm>
              <a:off x="4248" y="3196"/>
              <a:ext cx="60" cy="90"/>
            </a:xfrm>
            <a:custGeom>
              <a:avLst/>
              <a:gdLst>
                <a:gd name="T0" fmla="*/ 0 w 60"/>
                <a:gd name="T1" fmla="*/ 90 h 90"/>
                <a:gd name="T2" fmla="*/ 0 w 60"/>
                <a:gd name="T3" fmla="*/ 45 h 90"/>
                <a:gd name="T4" fmla="*/ 60 w 60"/>
                <a:gd name="T5" fmla="*/ 0 h 90"/>
                <a:gd name="T6" fmla="*/ 60 w 60"/>
                <a:gd name="T7" fmla="*/ 45 h 90"/>
                <a:gd name="T8" fmla="*/ 0 w 60"/>
                <a:gd name="T9" fmla="*/ 90 h 90"/>
                <a:gd name="T10" fmla="*/ 0 60000 65536"/>
                <a:gd name="T11" fmla="*/ 0 60000 65536"/>
                <a:gd name="T12" fmla="*/ 0 60000 65536"/>
                <a:gd name="T13" fmla="*/ 0 60000 65536"/>
                <a:gd name="T14" fmla="*/ 0 60000 65536"/>
                <a:gd name="T15" fmla="*/ 0 w 60"/>
                <a:gd name="T16" fmla="*/ 0 h 90"/>
                <a:gd name="T17" fmla="*/ 60 w 60"/>
                <a:gd name="T18" fmla="*/ 90 h 90"/>
              </a:gdLst>
              <a:ahLst/>
              <a:cxnLst>
                <a:cxn ang="T10">
                  <a:pos x="T0" y="T1"/>
                </a:cxn>
                <a:cxn ang="T11">
                  <a:pos x="T2" y="T3"/>
                </a:cxn>
                <a:cxn ang="T12">
                  <a:pos x="T4" y="T5"/>
                </a:cxn>
                <a:cxn ang="T13">
                  <a:pos x="T6" y="T7"/>
                </a:cxn>
                <a:cxn ang="T14">
                  <a:pos x="T8" y="T9"/>
                </a:cxn>
              </a:cxnLst>
              <a:rect l="T15" t="T16" r="T17" b="T18"/>
              <a:pathLst>
                <a:path w="60" h="90">
                  <a:moveTo>
                    <a:pt x="0" y="90"/>
                  </a:moveTo>
                  <a:lnTo>
                    <a:pt x="0" y="45"/>
                  </a:lnTo>
                  <a:lnTo>
                    <a:pt x="60" y="0"/>
                  </a:lnTo>
                  <a:lnTo>
                    <a:pt x="60" y="45"/>
                  </a:lnTo>
                  <a:lnTo>
                    <a:pt x="0" y="90"/>
                  </a:lnTo>
                  <a:close/>
                </a:path>
              </a:pathLst>
            </a:custGeom>
            <a:solidFill>
              <a:srgbClr val="4D1A33"/>
            </a:solidFill>
            <a:ln w="9525">
              <a:solidFill>
                <a:srgbClr val="000000"/>
              </a:solidFill>
              <a:round/>
              <a:headEnd/>
              <a:tailEnd/>
            </a:ln>
          </p:spPr>
          <p:txBody>
            <a:bodyPr/>
            <a:lstStyle/>
            <a:p>
              <a:endParaRPr lang="es-ES"/>
            </a:p>
          </p:txBody>
        </p:sp>
        <p:sp>
          <p:nvSpPr>
            <p:cNvPr id="22608" name="Rectangle 64"/>
            <p:cNvSpPr>
              <a:spLocks noChangeArrowheads="1"/>
            </p:cNvSpPr>
            <p:nvPr/>
          </p:nvSpPr>
          <p:spPr bwMode="auto">
            <a:xfrm>
              <a:off x="4098" y="3241"/>
              <a:ext cx="150" cy="45"/>
            </a:xfrm>
            <a:prstGeom prst="rect">
              <a:avLst/>
            </a:prstGeom>
            <a:solidFill>
              <a:srgbClr val="993366"/>
            </a:solidFill>
            <a:ln w="9525">
              <a:solidFill>
                <a:srgbClr val="000000"/>
              </a:solidFill>
              <a:miter lim="800000"/>
              <a:headEnd/>
              <a:tailEnd/>
            </a:ln>
          </p:spPr>
          <p:txBody>
            <a:bodyPr/>
            <a:lstStyle/>
            <a:p>
              <a:endParaRPr lang="es-ES"/>
            </a:p>
          </p:txBody>
        </p:sp>
        <p:sp>
          <p:nvSpPr>
            <p:cNvPr id="22609" name="Freeform 65"/>
            <p:cNvSpPr>
              <a:spLocks/>
            </p:cNvSpPr>
            <p:nvPr/>
          </p:nvSpPr>
          <p:spPr bwMode="auto">
            <a:xfrm>
              <a:off x="4098" y="3196"/>
              <a:ext cx="210" cy="45"/>
            </a:xfrm>
            <a:custGeom>
              <a:avLst/>
              <a:gdLst>
                <a:gd name="T0" fmla="*/ 150 w 210"/>
                <a:gd name="T1" fmla="*/ 45 h 45"/>
                <a:gd name="T2" fmla="*/ 210 w 210"/>
                <a:gd name="T3" fmla="*/ 0 h 45"/>
                <a:gd name="T4" fmla="*/ 45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45" y="0"/>
                  </a:lnTo>
                  <a:lnTo>
                    <a:pt x="0" y="45"/>
                  </a:lnTo>
                  <a:lnTo>
                    <a:pt x="150" y="45"/>
                  </a:lnTo>
                  <a:close/>
                </a:path>
              </a:pathLst>
            </a:custGeom>
            <a:solidFill>
              <a:srgbClr val="73264D"/>
            </a:solidFill>
            <a:ln w="9525">
              <a:solidFill>
                <a:srgbClr val="000000"/>
              </a:solidFill>
              <a:round/>
              <a:headEnd/>
              <a:tailEnd/>
            </a:ln>
          </p:spPr>
          <p:txBody>
            <a:bodyPr/>
            <a:lstStyle/>
            <a:p>
              <a:endParaRPr lang="es-ES"/>
            </a:p>
          </p:txBody>
        </p:sp>
        <p:sp>
          <p:nvSpPr>
            <p:cNvPr id="22610" name="Freeform 66"/>
            <p:cNvSpPr>
              <a:spLocks/>
            </p:cNvSpPr>
            <p:nvPr/>
          </p:nvSpPr>
          <p:spPr bwMode="auto">
            <a:xfrm>
              <a:off x="4413" y="3001"/>
              <a:ext cx="45" cy="285"/>
            </a:xfrm>
            <a:custGeom>
              <a:avLst/>
              <a:gdLst>
                <a:gd name="T0" fmla="*/ 0 w 45"/>
                <a:gd name="T1" fmla="*/ 285 h 285"/>
                <a:gd name="T2" fmla="*/ 0 w 45"/>
                <a:gd name="T3" fmla="*/ 45 h 285"/>
                <a:gd name="T4" fmla="*/ 45 w 45"/>
                <a:gd name="T5" fmla="*/ 0 h 285"/>
                <a:gd name="T6" fmla="*/ 45 w 45"/>
                <a:gd name="T7" fmla="*/ 240 h 285"/>
                <a:gd name="T8" fmla="*/ 0 w 45"/>
                <a:gd name="T9" fmla="*/ 285 h 285"/>
                <a:gd name="T10" fmla="*/ 0 60000 65536"/>
                <a:gd name="T11" fmla="*/ 0 60000 65536"/>
                <a:gd name="T12" fmla="*/ 0 60000 65536"/>
                <a:gd name="T13" fmla="*/ 0 60000 65536"/>
                <a:gd name="T14" fmla="*/ 0 60000 65536"/>
                <a:gd name="T15" fmla="*/ 0 w 45"/>
                <a:gd name="T16" fmla="*/ 0 h 285"/>
                <a:gd name="T17" fmla="*/ 45 w 45"/>
                <a:gd name="T18" fmla="*/ 285 h 285"/>
              </a:gdLst>
              <a:ahLst/>
              <a:cxnLst>
                <a:cxn ang="T10">
                  <a:pos x="T0" y="T1"/>
                </a:cxn>
                <a:cxn ang="T11">
                  <a:pos x="T2" y="T3"/>
                </a:cxn>
                <a:cxn ang="T12">
                  <a:pos x="T4" y="T5"/>
                </a:cxn>
                <a:cxn ang="T13">
                  <a:pos x="T6" y="T7"/>
                </a:cxn>
                <a:cxn ang="T14">
                  <a:pos x="T8" y="T9"/>
                </a:cxn>
              </a:cxnLst>
              <a:rect l="T15" t="T16" r="T17" b="T18"/>
              <a:pathLst>
                <a:path w="45" h="285">
                  <a:moveTo>
                    <a:pt x="0" y="285"/>
                  </a:moveTo>
                  <a:lnTo>
                    <a:pt x="0" y="45"/>
                  </a:lnTo>
                  <a:lnTo>
                    <a:pt x="45" y="0"/>
                  </a:lnTo>
                  <a:lnTo>
                    <a:pt x="45" y="240"/>
                  </a:lnTo>
                  <a:lnTo>
                    <a:pt x="0" y="285"/>
                  </a:lnTo>
                  <a:close/>
                </a:path>
              </a:pathLst>
            </a:custGeom>
            <a:solidFill>
              <a:srgbClr val="808066"/>
            </a:solidFill>
            <a:ln w="9525">
              <a:solidFill>
                <a:srgbClr val="000000"/>
              </a:solidFill>
              <a:round/>
              <a:headEnd/>
              <a:tailEnd/>
            </a:ln>
          </p:spPr>
          <p:txBody>
            <a:bodyPr/>
            <a:lstStyle/>
            <a:p>
              <a:endParaRPr lang="es-ES"/>
            </a:p>
          </p:txBody>
        </p:sp>
        <p:sp>
          <p:nvSpPr>
            <p:cNvPr id="22611" name="Rectangle 67"/>
            <p:cNvSpPr>
              <a:spLocks noChangeArrowheads="1"/>
            </p:cNvSpPr>
            <p:nvPr/>
          </p:nvSpPr>
          <p:spPr bwMode="auto">
            <a:xfrm>
              <a:off x="4248" y="3046"/>
              <a:ext cx="165" cy="240"/>
            </a:xfrm>
            <a:prstGeom prst="rect">
              <a:avLst/>
            </a:prstGeom>
            <a:solidFill>
              <a:srgbClr val="FFFFCC"/>
            </a:solidFill>
            <a:ln w="9525">
              <a:solidFill>
                <a:srgbClr val="000000"/>
              </a:solidFill>
              <a:miter lim="800000"/>
              <a:headEnd/>
              <a:tailEnd/>
            </a:ln>
          </p:spPr>
          <p:txBody>
            <a:bodyPr/>
            <a:lstStyle/>
            <a:p>
              <a:endParaRPr lang="es-ES"/>
            </a:p>
          </p:txBody>
        </p:sp>
        <p:sp>
          <p:nvSpPr>
            <p:cNvPr id="22612" name="Freeform 68"/>
            <p:cNvSpPr>
              <a:spLocks/>
            </p:cNvSpPr>
            <p:nvPr/>
          </p:nvSpPr>
          <p:spPr bwMode="auto">
            <a:xfrm>
              <a:off x="4248" y="3001"/>
              <a:ext cx="210" cy="45"/>
            </a:xfrm>
            <a:custGeom>
              <a:avLst/>
              <a:gdLst>
                <a:gd name="T0" fmla="*/ 165 w 210"/>
                <a:gd name="T1" fmla="*/ 45 h 45"/>
                <a:gd name="T2" fmla="*/ 210 w 210"/>
                <a:gd name="T3" fmla="*/ 0 h 45"/>
                <a:gd name="T4" fmla="*/ 60 w 210"/>
                <a:gd name="T5" fmla="*/ 0 h 45"/>
                <a:gd name="T6" fmla="*/ 0 w 210"/>
                <a:gd name="T7" fmla="*/ 45 h 45"/>
                <a:gd name="T8" fmla="*/ 165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65" y="45"/>
                  </a:moveTo>
                  <a:lnTo>
                    <a:pt x="210" y="0"/>
                  </a:lnTo>
                  <a:lnTo>
                    <a:pt x="60" y="0"/>
                  </a:lnTo>
                  <a:lnTo>
                    <a:pt x="0" y="45"/>
                  </a:lnTo>
                  <a:lnTo>
                    <a:pt x="165" y="45"/>
                  </a:lnTo>
                  <a:close/>
                </a:path>
              </a:pathLst>
            </a:custGeom>
            <a:solidFill>
              <a:srgbClr val="BFBF99"/>
            </a:solidFill>
            <a:ln w="9525">
              <a:solidFill>
                <a:srgbClr val="000000"/>
              </a:solidFill>
              <a:round/>
              <a:headEnd/>
              <a:tailEnd/>
            </a:ln>
          </p:spPr>
          <p:txBody>
            <a:bodyPr/>
            <a:lstStyle/>
            <a:p>
              <a:endParaRPr lang="es-ES"/>
            </a:p>
          </p:txBody>
        </p:sp>
        <p:sp>
          <p:nvSpPr>
            <p:cNvPr id="22613" name="Freeform 69"/>
            <p:cNvSpPr>
              <a:spLocks/>
            </p:cNvSpPr>
            <p:nvPr/>
          </p:nvSpPr>
          <p:spPr bwMode="auto">
            <a:xfrm>
              <a:off x="4563" y="2866"/>
              <a:ext cx="60" cy="420"/>
            </a:xfrm>
            <a:custGeom>
              <a:avLst/>
              <a:gdLst>
                <a:gd name="T0" fmla="*/ 0 w 60"/>
                <a:gd name="T1" fmla="*/ 420 h 420"/>
                <a:gd name="T2" fmla="*/ 0 w 60"/>
                <a:gd name="T3" fmla="*/ 30 h 420"/>
                <a:gd name="T4" fmla="*/ 60 w 60"/>
                <a:gd name="T5" fmla="*/ 0 h 420"/>
                <a:gd name="T6" fmla="*/ 60 w 60"/>
                <a:gd name="T7" fmla="*/ 375 h 420"/>
                <a:gd name="T8" fmla="*/ 0 w 60"/>
                <a:gd name="T9" fmla="*/ 420 h 420"/>
                <a:gd name="T10" fmla="*/ 0 60000 65536"/>
                <a:gd name="T11" fmla="*/ 0 60000 65536"/>
                <a:gd name="T12" fmla="*/ 0 60000 65536"/>
                <a:gd name="T13" fmla="*/ 0 60000 65536"/>
                <a:gd name="T14" fmla="*/ 0 60000 65536"/>
                <a:gd name="T15" fmla="*/ 0 w 60"/>
                <a:gd name="T16" fmla="*/ 0 h 420"/>
                <a:gd name="T17" fmla="*/ 60 w 60"/>
                <a:gd name="T18" fmla="*/ 420 h 420"/>
              </a:gdLst>
              <a:ahLst/>
              <a:cxnLst>
                <a:cxn ang="T10">
                  <a:pos x="T0" y="T1"/>
                </a:cxn>
                <a:cxn ang="T11">
                  <a:pos x="T2" y="T3"/>
                </a:cxn>
                <a:cxn ang="T12">
                  <a:pos x="T4" y="T5"/>
                </a:cxn>
                <a:cxn ang="T13">
                  <a:pos x="T6" y="T7"/>
                </a:cxn>
                <a:cxn ang="T14">
                  <a:pos x="T8" y="T9"/>
                </a:cxn>
              </a:cxnLst>
              <a:rect l="T15" t="T16" r="T17" b="T18"/>
              <a:pathLst>
                <a:path w="60" h="420">
                  <a:moveTo>
                    <a:pt x="0" y="420"/>
                  </a:moveTo>
                  <a:lnTo>
                    <a:pt x="0" y="30"/>
                  </a:lnTo>
                  <a:lnTo>
                    <a:pt x="60" y="0"/>
                  </a:lnTo>
                  <a:lnTo>
                    <a:pt x="60" y="375"/>
                  </a:lnTo>
                  <a:lnTo>
                    <a:pt x="0" y="420"/>
                  </a:lnTo>
                  <a:close/>
                </a:path>
              </a:pathLst>
            </a:custGeom>
            <a:solidFill>
              <a:srgbClr val="668080"/>
            </a:solidFill>
            <a:ln w="9525">
              <a:solidFill>
                <a:srgbClr val="000000"/>
              </a:solidFill>
              <a:round/>
              <a:headEnd/>
              <a:tailEnd/>
            </a:ln>
          </p:spPr>
          <p:txBody>
            <a:bodyPr/>
            <a:lstStyle/>
            <a:p>
              <a:endParaRPr lang="es-ES"/>
            </a:p>
          </p:txBody>
        </p:sp>
        <p:sp>
          <p:nvSpPr>
            <p:cNvPr id="22614" name="Rectangle 70"/>
            <p:cNvSpPr>
              <a:spLocks noChangeArrowheads="1"/>
            </p:cNvSpPr>
            <p:nvPr/>
          </p:nvSpPr>
          <p:spPr bwMode="auto">
            <a:xfrm>
              <a:off x="4413" y="2896"/>
              <a:ext cx="150" cy="390"/>
            </a:xfrm>
            <a:prstGeom prst="rect">
              <a:avLst/>
            </a:prstGeom>
            <a:solidFill>
              <a:srgbClr val="CCFFFF"/>
            </a:solidFill>
            <a:ln w="9525">
              <a:solidFill>
                <a:srgbClr val="000000"/>
              </a:solidFill>
              <a:miter lim="800000"/>
              <a:headEnd/>
              <a:tailEnd/>
            </a:ln>
          </p:spPr>
          <p:txBody>
            <a:bodyPr/>
            <a:lstStyle/>
            <a:p>
              <a:endParaRPr lang="es-ES"/>
            </a:p>
          </p:txBody>
        </p:sp>
        <p:sp>
          <p:nvSpPr>
            <p:cNvPr id="22615" name="Freeform 71"/>
            <p:cNvSpPr>
              <a:spLocks/>
            </p:cNvSpPr>
            <p:nvPr/>
          </p:nvSpPr>
          <p:spPr bwMode="auto">
            <a:xfrm>
              <a:off x="4413" y="2866"/>
              <a:ext cx="210" cy="30"/>
            </a:xfrm>
            <a:custGeom>
              <a:avLst/>
              <a:gdLst>
                <a:gd name="T0" fmla="*/ 150 w 210"/>
                <a:gd name="T1" fmla="*/ 30 h 30"/>
                <a:gd name="T2" fmla="*/ 210 w 210"/>
                <a:gd name="T3" fmla="*/ 0 h 30"/>
                <a:gd name="T4" fmla="*/ 45 w 210"/>
                <a:gd name="T5" fmla="*/ 0 h 30"/>
                <a:gd name="T6" fmla="*/ 0 w 210"/>
                <a:gd name="T7" fmla="*/ 30 h 30"/>
                <a:gd name="T8" fmla="*/ 150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50" y="30"/>
                  </a:moveTo>
                  <a:lnTo>
                    <a:pt x="210" y="0"/>
                  </a:lnTo>
                  <a:lnTo>
                    <a:pt x="45" y="0"/>
                  </a:lnTo>
                  <a:lnTo>
                    <a:pt x="0" y="30"/>
                  </a:lnTo>
                  <a:lnTo>
                    <a:pt x="150" y="30"/>
                  </a:lnTo>
                  <a:close/>
                </a:path>
              </a:pathLst>
            </a:custGeom>
            <a:solidFill>
              <a:srgbClr val="99BFBF"/>
            </a:solidFill>
            <a:ln w="9525">
              <a:solidFill>
                <a:srgbClr val="000000"/>
              </a:solidFill>
              <a:round/>
              <a:headEnd/>
              <a:tailEnd/>
            </a:ln>
          </p:spPr>
          <p:txBody>
            <a:bodyPr/>
            <a:lstStyle/>
            <a:p>
              <a:endParaRPr lang="es-ES"/>
            </a:p>
          </p:txBody>
        </p:sp>
        <p:sp>
          <p:nvSpPr>
            <p:cNvPr id="22616" name="Freeform 72"/>
            <p:cNvSpPr>
              <a:spLocks/>
            </p:cNvSpPr>
            <p:nvPr/>
          </p:nvSpPr>
          <p:spPr bwMode="auto">
            <a:xfrm>
              <a:off x="4968" y="1426"/>
              <a:ext cx="60" cy="1860"/>
            </a:xfrm>
            <a:custGeom>
              <a:avLst/>
              <a:gdLst>
                <a:gd name="T0" fmla="*/ 0 w 60"/>
                <a:gd name="T1" fmla="*/ 1860 h 1860"/>
                <a:gd name="T2" fmla="*/ 0 w 60"/>
                <a:gd name="T3" fmla="*/ 45 h 1860"/>
                <a:gd name="T4" fmla="*/ 60 w 60"/>
                <a:gd name="T5" fmla="*/ 0 h 1860"/>
                <a:gd name="T6" fmla="*/ 60 w 60"/>
                <a:gd name="T7" fmla="*/ 1815 h 1860"/>
                <a:gd name="T8" fmla="*/ 0 w 60"/>
                <a:gd name="T9" fmla="*/ 1860 h 1860"/>
                <a:gd name="T10" fmla="*/ 0 60000 65536"/>
                <a:gd name="T11" fmla="*/ 0 60000 65536"/>
                <a:gd name="T12" fmla="*/ 0 60000 65536"/>
                <a:gd name="T13" fmla="*/ 0 60000 65536"/>
                <a:gd name="T14" fmla="*/ 0 60000 65536"/>
                <a:gd name="T15" fmla="*/ 0 w 60"/>
                <a:gd name="T16" fmla="*/ 0 h 1860"/>
                <a:gd name="T17" fmla="*/ 60 w 60"/>
                <a:gd name="T18" fmla="*/ 1860 h 1860"/>
              </a:gdLst>
              <a:ahLst/>
              <a:cxnLst>
                <a:cxn ang="T10">
                  <a:pos x="T0" y="T1"/>
                </a:cxn>
                <a:cxn ang="T11">
                  <a:pos x="T2" y="T3"/>
                </a:cxn>
                <a:cxn ang="T12">
                  <a:pos x="T4" y="T5"/>
                </a:cxn>
                <a:cxn ang="T13">
                  <a:pos x="T6" y="T7"/>
                </a:cxn>
                <a:cxn ang="T14">
                  <a:pos x="T8" y="T9"/>
                </a:cxn>
              </a:cxnLst>
              <a:rect l="T15" t="T16" r="T17" b="T18"/>
              <a:pathLst>
                <a:path w="60" h="1860">
                  <a:moveTo>
                    <a:pt x="0" y="1860"/>
                  </a:moveTo>
                  <a:lnTo>
                    <a:pt x="0" y="45"/>
                  </a:lnTo>
                  <a:lnTo>
                    <a:pt x="60" y="0"/>
                  </a:lnTo>
                  <a:lnTo>
                    <a:pt x="60" y="1815"/>
                  </a:lnTo>
                  <a:lnTo>
                    <a:pt x="0" y="1860"/>
                  </a:lnTo>
                  <a:close/>
                </a:path>
              </a:pathLst>
            </a:custGeom>
            <a:solidFill>
              <a:srgbClr val="4D4D80"/>
            </a:solidFill>
            <a:ln w="9525">
              <a:solidFill>
                <a:srgbClr val="000000"/>
              </a:solidFill>
              <a:round/>
              <a:headEnd/>
              <a:tailEnd/>
            </a:ln>
          </p:spPr>
          <p:txBody>
            <a:bodyPr/>
            <a:lstStyle/>
            <a:p>
              <a:endParaRPr lang="es-ES"/>
            </a:p>
          </p:txBody>
        </p:sp>
        <p:sp>
          <p:nvSpPr>
            <p:cNvPr id="22617" name="Rectangle 73"/>
            <p:cNvSpPr>
              <a:spLocks noChangeArrowheads="1"/>
            </p:cNvSpPr>
            <p:nvPr/>
          </p:nvSpPr>
          <p:spPr bwMode="auto">
            <a:xfrm>
              <a:off x="4803" y="1471"/>
              <a:ext cx="165" cy="1815"/>
            </a:xfrm>
            <a:prstGeom prst="rect">
              <a:avLst/>
            </a:prstGeom>
            <a:solidFill>
              <a:srgbClr val="9999FF"/>
            </a:solidFill>
            <a:ln w="9525">
              <a:solidFill>
                <a:srgbClr val="000000"/>
              </a:solidFill>
              <a:miter lim="800000"/>
              <a:headEnd/>
              <a:tailEnd/>
            </a:ln>
          </p:spPr>
          <p:txBody>
            <a:bodyPr/>
            <a:lstStyle/>
            <a:p>
              <a:endParaRPr lang="es-ES"/>
            </a:p>
          </p:txBody>
        </p:sp>
        <p:sp>
          <p:nvSpPr>
            <p:cNvPr id="22618" name="Freeform 74"/>
            <p:cNvSpPr>
              <a:spLocks/>
            </p:cNvSpPr>
            <p:nvPr/>
          </p:nvSpPr>
          <p:spPr bwMode="auto">
            <a:xfrm>
              <a:off x="4803" y="1426"/>
              <a:ext cx="225" cy="45"/>
            </a:xfrm>
            <a:custGeom>
              <a:avLst/>
              <a:gdLst>
                <a:gd name="T0" fmla="*/ 165 w 225"/>
                <a:gd name="T1" fmla="*/ 45 h 45"/>
                <a:gd name="T2" fmla="*/ 225 w 225"/>
                <a:gd name="T3" fmla="*/ 0 h 45"/>
                <a:gd name="T4" fmla="*/ 60 w 225"/>
                <a:gd name="T5" fmla="*/ 0 h 45"/>
                <a:gd name="T6" fmla="*/ 0 w 225"/>
                <a:gd name="T7" fmla="*/ 45 h 45"/>
                <a:gd name="T8" fmla="*/ 165 w 225"/>
                <a:gd name="T9" fmla="*/ 45 h 45"/>
                <a:gd name="T10" fmla="*/ 0 60000 65536"/>
                <a:gd name="T11" fmla="*/ 0 60000 65536"/>
                <a:gd name="T12" fmla="*/ 0 60000 65536"/>
                <a:gd name="T13" fmla="*/ 0 60000 65536"/>
                <a:gd name="T14" fmla="*/ 0 60000 65536"/>
                <a:gd name="T15" fmla="*/ 0 w 225"/>
                <a:gd name="T16" fmla="*/ 0 h 45"/>
                <a:gd name="T17" fmla="*/ 225 w 225"/>
                <a:gd name="T18" fmla="*/ 45 h 45"/>
              </a:gdLst>
              <a:ahLst/>
              <a:cxnLst>
                <a:cxn ang="T10">
                  <a:pos x="T0" y="T1"/>
                </a:cxn>
                <a:cxn ang="T11">
                  <a:pos x="T2" y="T3"/>
                </a:cxn>
                <a:cxn ang="T12">
                  <a:pos x="T4" y="T5"/>
                </a:cxn>
                <a:cxn ang="T13">
                  <a:pos x="T6" y="T7"/>
                </a:cxn>
                <a:cxn ang="T14">
                  <a:pos x="T8" y="T9"/>
                </a:cxn>
              </a:cxnLst>
              <a:rect l="T15" t="T16" r="T17" b="T18"/>
              <a:pathLst>
                <a:path w="225" h="45">
                  <a:moveTo>
                    <a:pt x="165" y="45"/>
                  </a:moveTo>
                  <a:lnTo>
                    <a:pt x="225" y="0"/>
                  </a:lnTo>
                  <a:lnTo>
                    <a:pt x="60" y="0"/>
                  </a:lnTo>
                  <a:lnTo>
                    <a:pt x="0" y="45"/>
                  </a:lnTo>
                  <a:lnTo>
                    <a:pt x="165" y="45"/>
                  </a:lnTo>
                  <a:close/>
                </a:path>
              </a:pathLst>
            </a:custGeom>
            <a:solidFill>
              <a:srgbClr val="7373BF"/>
            </a:solidFill>
            <a:ln w="9525">
              <a:solidFill>
                <a:srgbClr val="000000"/>
              </a:solidFill>
              <a:round/>
              <a:headEnd/>
              <a:tailEnd/>
            </a:ln>
          </p:spPr>
          <p:txBody>
            <a:bodyPr/>
            <a:lstStyle/>
            <a:p>
              <a:endParaRPr lang="es-ES"/>
            </a:p>
          </p:txBody>
        </p:sp>
        <p:sp>
          <p:nvSpPr>
            <p:cNvPr id="22619" name="Freeform 75"/>
            <p:cNvSpPr>
              <a:spLocks/>
            </p:cNvSpPr>
            <p:nvPr/>
          </p:nvSpPr>
          <p:spPr bwMode="auto">
            <a:xfrm>
              <a:off x="5118" y="3226"/>
              <a:ext cx="60" cy="60"/>
            </a:xfrm>
            <a:custGeom>
              <a:avLst/>
              <a:gdLst>
                <a:gd name="T0" fmla="*/ 0 w 60"/>
                <a:gd name="T1" fmla="*/ 60 h 60"/>
                <a:gd name="T2" fmla="*/ 0 w 60"/>
                <a:gd name="T3" fmla="*/ 30 h 60"/>
                <a:gd name="T4" fmla="*/ 60 w 60"/>
                <a:gd name="T5" fmla="*/ 0 h 60"/>
                <a:gd name="T6" fmla="*/ 60 w 60"/>
                <a:gd name="T7" fmla="*/ 15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30"/>
                  </a:lnTo>
                  <a:lnTo>
                    <a:pt x="60" y="0"/>
                  </a:lnTo>
                  <a:lnTo>
                    <a:pt x="60" y="15"/>
                  </a:lnTo>
                  <a:lnTo>
                    <a:pt x="0" y="60"/>
                  </a:lnTo>
                  <a:close/>
                </a:path>
              </a:pathLst>
            </a:custGeom>
            <a:solidFill>
              <a:srgbClr val="4D1A33"/>
            </a:solidFill>
            <a:ln w="9525">
              <a:solidFill>
                <a:srgbClr val="000000"/>
              </a:solidFill>
              <a:round/>
              <a:headEnd/>
              <a:tailEnd/>
            </a:ln>
          </p:spPr>
          <p:txBody>
            <a:bodyPr/>
            <a:lstStyle/>
            <a:p>
              <a:endParaRPr lang="es-ES"/>
            </a:p>
          </p:txBody>
        </p:sp>
        <p:sp>
          <p:nvSpPr>
            <p:cNvPr id="22620" name="Rectangle 76"/>
            <p:cNvSpPr>
              <a:spLocks noChangeArrowheads="1"/>
            </p:cNvSpPr>
            <p:nvPr/>
          </p:nvSpPr>
          <p:spPr bwMode="auto">
            <a:xfrm>
              <a:off x="4968" y="3256"/>
              <a:ext cx="150" cy="30"/>
            </a:xfrm>
            <a:prstGeom prst="rect">
              <a:avLst/>
            </a:prstGeom>
            <a:solidFill>
              <a:srgbClr val="993366"/>
            </a:solidFill>
            <a:ln w="9525">
              <a:solidFill>
                <a:srgbClr val="000000"/>
              </a:solidFill>
              <a:miter lim="800000"/>
              <a:headEnd/>
              <a:tailEnd/>
            </a:ln>
          </p:spPr>
          <p:txBody>
            <a:bodyPr/>
            <a:lstStyle/>
            <a:p>
              <a:endParaRPr lang="es-ES"/>
            </a:p>
          </p:txBody>
        </p:sp>
        <p:sp>
          <p:nvSpPr>
            <p:cNvPr id="22621" name="Freeform 77"/>
            <p:cNvSpPr>
              <a:spLocks/>
            </p:cNvSpPr>
            <p:nvPr/>
          </p:nvSpPr>
          <p:spPr bwMode="auto">
            <a:xfrm>
              <a:off x="4968" y="3226"/>
              <a:ext cx="210" cy="30"/>
            </a:xfrm>
            <a:custGeom>
              <a:avLst/>
              <a:gdLst>
                <a:gd name="T0" fmla="*/ 150 w 210"/>
                <a:gd name="T1" fmla="*/ 30 h 30"/>
                <a:gd name="T2" fmla="*/ 210 w 210"/>
                <a:gd name="T3" fmla="*/ 0 h 30"/>
                <a:gd name="T4" fmla="*/ 60 w 210"/>
                <a:gd name="T5" fmla="*/ 0 h 30"/>
                <a:gd name="T6" fmla="*/ 0 w 210"/>
                <a:gd name="T7" fmla="*/ 30 h 30"/>
                <a:gd name="T8" fmla="*/ 150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50" y="30"/>
                  </a:moveTo>
                  <a:lnTo>
                    <a:pt x="210" y="0"/>
                  </a:lnTo>
                  <a:lnTo>
                    <a:pt x="60" y="0"/>
                  </a:lnTo>
                  <a:lnTo>
                    <a:pt x="0" y="30"/>
                  </a:lnTo>
                  <a:lnTo>
                    <a:pt x="150" y="30"/>
                  </a:lnTo>
                  <a:close/>
                </a:path>
              </a:pathLst>
            </a:custGeom>
            <a:solidFill>
              <a:srgbClr val="73264D"/>
            </a:solidFill>
            <a:ln w="9525">
              <a:solidFill>
                <a:srgbClr val="000000"/>
              </a:solidFill>
              <a:round/>
              <a:headEnd/>
              <a:tailEnd/>
            </a:ln>
          </p:spPr>
          <p:txBody>
            <a:bodyPr/>
            <a:lstStyle/>
            <a:p>
              <a:endParaRPr lang="es-ES"/>
            </a:p>
          </p:txBody>
        </p:sp>
        <p:sp>
          <p:nvSpPr>
            <p:cNvPr id="22622" name="Freeform 78"/>
            <p:cNvSpPr>
              <a:spLocks/>
            </p:cNvSpPr>
            <p:nvPr/>
          </p:nvSpPr>
          <p:spPr bwMode="auto">
            <a:xfrm>
              <a:off x="5283" y="3001"/>
              <a:ext cx="60" cy="285"/>
            </a:xfrm>
            <a:custGeom>
              <a:avLst/>
              <a:gdLst>
                <a:gd name="T0" fmla="*/ 0 w 60"/>
                <a:gd name="T1" fmla="*/ 285 h 285"/>
                <a:gd name="T2" fmla="*/ 0 w 60"/>
                <a:gd name="T3" fmla="*/ 45 h 285"/>
                <a:gd name="T4" fmla="*/ 60 w 60"/>
                <a:gd name="T5" fmla="*/ 0 h 285"/>
                <a:gd name="T6" fmla="*/ 60 w 60"/>
                <a:gd name="T7" fmla="*/ 240 h 285"/>
                <a:gd name="T8" fmla="*/ 0 w 60"/>
                <a:gd name="T9" fmla="*/ 285 h 285"/>
                <a:gd name="T10" fmla="*/ 0 60000 65536"/>
                <a:gd name="T11" fmla="*/ 0 60000 65536"/>
                <a:gd name="T12" fmla="*/ 0 60000 65536"/>
                <a:gd name="T13" fmla="*/ 0 60000 65536"/>
                <a:gd name="T14" fmla="*/ 0 60000 65536"/>
                <a:gd name="T15" fmla="*/ 0 w 60"/>
                <a:gd name="T16" fmla="*/ 0 h 285"/>
                <a:gd name="T17" fmla="*/ 60 w 60"/>
                <a:gd name="T18" fmla="*/ 285 h 285"/>
              </a:gdLst>
              <a:ahLst/>
              <a:cxnLst>
                <a:cxn ang="T10">
                  <a:pos x="T0" y="T1"/>
                </a:cxn>
                <a:cxn ang="T11">
                  <a:pos x="T2" y="T3"/>
                </a:cxn>
                <a:cxn ang="T12">
                  <a:pos x="T4" y="T5"/>
                </a:cxn>
                <a:cxn ang="T13">
                  <a:pos x="T6" y="T7"/>
                </a:cxn>
                <a:cxn ang="T14">
                  <a:pos x="T8" y="T9"/>
                </a:cxn>
              </a:cxnLst>
              <a:rect l="T15" t="T16" r="T17" b="T18"/>
              <a:pathLst>
                <a:path w="60" h="285">
                  <a:moveTo>
                    <a:pt x="0" y="285"/>
                  </a:moveTo>
                  <a:lnTo>
                    <a:pt x="0" y="45"/>
                  </a:lnTo>
                  <a:lnTo>
                    <a:pt x="60" y="0"/>
                  </a:lnTo>
                  <a:lnTo>
                    <a:pt x="60" y="240"/>
                  </a:lnTo>
                  <a:lnTo>
                    <a:pt x="0" y="285"/>
                  </a:lnTo>
                  <a:close/>
                </a:path>
              </a:pathLst>
            </a:custGeom>
            <a:solidFill>
              <a:srgbClr val="808066"/>
            </a:solidFill>
            <a:ln w="9525">
              <a:solidFill>
                <a:srgbClr val="000000"/>
              </a:solidFill>
              <a:round/>
              <a:headEnd/>
              <a:tailEnd/>
            </a:ln>
          </p:spPr>
          <p:txBody>
            <a:bodyPr/>
            <a:lstStyle/>
            <a:p>
              <a:endParaRPr lang="es-ES"/>
            </a:p>
          </p:txBody>
        </p:sp>
        <p:sp>
          <p:nvSpPr>
            <p:cNvPr id="22623" name="Rectangle 79"/>
            <p:cNvSpPr>
              <a:spLocks noChangeArrowheads="1"/>
            </p:cNvSpPr>
            <p:nvPr/>
          </p:nvSpPr>
          <p:spPr bwMode="auto">
            <a:xfrm>
              <a:off x="5118" y="3046"/>
              <a:ext cx="165" cy="240"/>
            </a:xfrm>
            <a:prstGeom prst="rect">
              <a:avLst/>
            </a:prstGeom>
            <a:solidFill>
              <a:srgbClr val="FFFFCC"/>
            </a:solidFill>
            <a:ln w="9525">
              <a:solidFill>
                <a:srgbClr val="000000"/>
              </a:solidFill>
              <a:miter lim="800000"/>
              <a:headEnd/>
              <a:tailEnd/>
            </a:ln>
          </p:spPr>
          <p:txBody>
            <a:bodyPr/>
            <a:lstStyle/>
            <a:p>
              <a:endParaRPr lang="es-ES"/>
            </a:p>
          </p:txBody>
        </p:sp>
        <p:sp>
          <p:nvSpPr>
            <p:cNvPr id="22624" name="Freeform 80"/>
            <p:cNvSpPr>
              <a:spLocks/>
            </p:cNvSpPr>
            <p:nvPr/>
          </p:nvSpPr>
          <p:spPr bwMode="auto">
            <a:xfrm>
              <a:off x="5118" y="3001"/>
              <a:ext cx="225" cy="45"/>
            </a:xfrm>
            <a:custGeom>
              <a:avLst/>
              <a:gdLst>
                <a:gd name="T0" fmla="*/ 165 w 225"/>
                <a:gd name="T1" fmla="*/ 45 h 45"/>
                <a:gd name="T2" fmla="*/ 225 w 225"/>
                <a:gd name="T3" fmla="*/ 0 h 45"/>
                <a:gd name="T4" fmla="*/ 60 w 225"/>
                <a:gd name="T5" fmla="*/ 0 h 45"/>
                <a:gd name="T6" fmla="*/ 0 w 225"/>
                <a:gd name="T7" fmla="*/ 45 h 45"/>
                <a:gd name="T8" fmla="*/ 165 w 225"/>
                <a:gd name="T9" fmla="*/ 45 h 45"/>
                <a:gd name="T10" fmla="*/ 0 60000 65536"/>
                <a:gd name="T11" fmla="*/ 0 60000 65536"/>
                <a:gd name="T12" fmla="*/ 0 60000 65536"/>
                <a:gd name="T13" fmla="*/ 0 60000 65536"/>
                <a:gd name="T14" fmla="*/ 0 60000 65536"/>
                <a:gd name="T15" fmla="*/ 0 w 225"/>
                <a:gd name="T16" fmla="*/ 0 h 45"/>
                <a:gd name="T17" fmla="*/ 225 w 225"/>
                <a:gd name="T18" fmla="*/ 45 h 45"/>
              </a:gdLst>
              <a:ahLst/>
              <a:cxnLst>
                <a:cxn ang="T10">
                  <a:pos x="T0" y="T1"/>
                </a:cxn>
                <a:cxn ang="T11">
                  <a:pos x="T2" y="T3"/>
                </a:cxn>
                <a:cxn ang="T12">
                  <a:pos x="T4" y="T5"/>
                </a:cxn>
                <a:cxn ang="T13">
                  <a:pos x="T6" y="T7"/>
                </a:cxn>
                <a:cxn ang="T14">
                  <a:pos x="T8" y="T9"/>
                </a:cxn>
              </a:cxnLst>
              <a:rect l="T15" t="T16" r="T17" b="T18"/>
              <a:pathLst>
                <a:path w="225" h="45">
                  <a:moveTo>
                    <a:pt x="165" y="45"/>
                  </a:moveTo>
                  <a:lnTo>
                    <a:pt x="225" y="0"/>
                  </a:lnTo>
                  <a:lnTo>
                    <a:pt x="60" y="0"/>
                  </a:lnTo>
                  <a:lnTo>
                    <a:pt x="0" y="45"/>
                  </a:lnTo>
                  <a:lnTo>
                    <a:pt x="165" y="45"/>
                  </a:lnTo>
                  <a:close/>
                </a:path>
              </a:pathLst>
            </a:custGeom>
            <a:solidFill>
              <a:srgbClr val="BFBF99"/>
            </a:solidFill>
            <a:ln w="9525">
              <a:solidFill>
                <a:srgbClr val="000000"/>
              </a:solidFill>
              <a:round/>
              <a:headEnd/>
              <a:tailEnd/>
            </a:ln>
          </p:spPr>
          <p:txBody>
            <a:bodyPr/>
            <a:lstStyle/>
            <a:p>
              <a:endParaRPr lang="es-ES"/>
            </a:p>
          </p:txBody>
        </p:sp>
        <p:sp>
          <p:nvSpPr>
            <p:cNvPr id="22625" name="Freeform 81"/>
            <p:cNvSpPr>
              <a:spLocks/>
            </p:cNvSpPr>
            <p:nvPr/>
          </p:nvSpPr>
          <p:spPr bwMode="auto">
            <a:xfrm>
              <a:off x="5448" y="2821"/>
              <a:ext cx="45" cy="465"/>
            </a:xfrm>
            <a:custGeom>
              <a:avLst/>
              <a:gdLst>
                <a:gd name="T0" fmla="*/ 0 w 45"/>
                <a:gd name="T1" fmla="*/ 465 h 465"/>
                <a:gd name="T2" fmla="*/ 0 w 45"/>
                <a:gd name="T3" fmla="*/ 30 h 465"/>
                <a:gd name="T4" fmla="*/ 45 w 45"/>
                <a:gd name="T5" fmla="*/ 0 h 465"/>
                <a:gd name="T6" fmla="*/ 45 w 45"/>
                <a:gd name="T7" fmla="*/ 420 h 465"/>
                <a:gd name="T8" fmla="*/ 0 w 45"/>
                <a:gd name="T9" fmla="*/ 465 h 465"/>
                <a:gd name="T10" fmla="*/ 0 60000 65536"/>
                <a:gd name="T11" fmla="*/ 0 60000 65536"/>
                <a:gd name="T12" fmla="*/ 0 60000 65536"/>
                <a:gd name="T13" fmla="*/ 0 60000 65536"/>
                <a:gd name="T14" fmla="*/ 0 60000 65536"/>
                <a:gd name="T15" fmla="*/ 0 w 45"/>
                <a:gd name="T16" fmla="*/ 0 h 465"/>
                <a:gd name="T17" fmla="*/ 45 w 45"/>
                <a:gd name="T18" fmla="*/ 465 h 465"/>
              </a:gdLst>
              <a:ahLst/>
              <a:cxnLst>
                <a:cxn ang="T10">
                  <a:pos x="T0" y="T1"/>
                </a:cxn>
                <a:cxn ang="T11">
                  <a:pos x="T2" y="T3"/>
                </a:cxn>
                <a:cxn ang="T12">
                  <a:pos x="T4" y="T5"/>
                </a:cxn>
                <a:cxn ang="T13">
                  <a:pos x="T6" y="T7"/>
                </a:cxn>
                <a:cxn ang="T14">
                  <a:pos x="T8" y="T9"/>
                </a:cxn>
              </a:cxnLst>
              <a:rect l="T15" t="T16" r="T17" b="T18"/>
              <a:pathLst>
                <a:path w="45" h="465">
                  <a:moveTo>
                    <a:pt x="0" y="465"/>
                  </a:moveTo>
                  <a:lnTo>
                    <a:pt x="0" y="30"/>
                  </a:lnTo>
                  <a:lnTo>
                    <a:pt x="45" y="0"/>
                  </a:lnTo>
                  <a:lnTo>
                    <a:pt x="45" y="420"/>
                  </a:lnTo>
                  <a:lnTo>
                    <a:pt x="0" y="465"/>
                  </a:lnTo>
                  <a:close/>
                </a:path>
              </a:pathLst>
            </a:custGeom>
            <a:solidFill>
              <a:srgbClr val="668080"/>
            </a:solidFill>
            <a:ln w="9525">
              <a:solidFill>
                <a:srgbClr val="000000"/>
              </a:solidFill>
              <a:round/>
              <a:headEnd/>
              <a:tailEnd/>
            </a:ln>
          </p:spPr>
          <p:txBody>
            <a:bodyPr/>
            <a:lstStyle/>
            <a:p>
              <a:endParaRPr lang="es-ES"/>
            </a:p>
          </p:txBody>
        </p:sp>
        <p:sp>
          <p:nvSpPr>
            <p:cNvPr id="22626" name="Rectangle 82"/>
            <p:cNvSpPr>
              <a:spLocks noChangeArrowheads="1"/>
            </p:cNvSpPr>
            <p:nvPr/>
          </p:nvSpPr>
          <p:spPr bwMode="auto">
            <a:xfrm>
              <a:off x="5283" y="2851"/>
              <a:ext cx="165" cy="435"/>
            </a:xfrm>
            <a:prstGeom prst="rect">
              <a:avLst/>
            </a:prstGeom>
            <a:solidFill>
              <a:srgbClr val="CCFFFF"/>
            </a:solidFill>
            <a:ln w="9525">
              <a:solidFill>
                <a:srgbClr val="000000"/>
              </a:solidFill>
              <a:miter lim="800000"/>
              <a:headEnd/>
              <a:tailEnd/>
            </a:ln>
          </p:spPr>
          <p:txBody>
            <a:bodyPr/>
            <a:lstStyle/>
            <a:p>
              <a:endParaRPr lang="es-ES"/>
            </a:p>
          </p:txBody>
        </p:sp>
        <p:sp>
          <p:nvSpPr>
            <p:cNvPr id="22627" name="Freeform 83"/>
            <p:cNvSpPr>
              <a:spLocks/>
            </p:cNvSpPr>
            <p:nvPr/>
          </p:nvSpPr>
          <p:spPr bwMode="auto">
            <a:xfrm>
              <a:off x="5283" y="2821"/>
              <a:ext cx="210" cy="30"/>
            </a:xfrm>
            <a:custGeom>
              <a:avLst/>
              <a:gdLst>
                <a:gd name="T0" fmla="*/ 165 w 210"/>
                <a:gd name="T1" fmla="*/ 30 h 30"/>
                <a:gd name="T2" fmla="*/ 210 w 210"/>
                <a:gd name="T3" fmla="*/ 0 h 30"/>
                <a:gd name="T4" fmla="*/ 60 w 210"/>
                <a:gd name="T5" fmla="*/ 0 h 30"/>
                <a:gd name="T6" fmla="*/ 0 w 210"/>
                <a:gd name="T7" fmla="*/ 30 h 30"/>
                <a:gd name="T8" fmla="*/ 165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65" y="30"/>
                  </a:moveTo>
                  <a:lnTo>
                    <a:pt x="210" y="0"/>
                  </a:lnTo>
                  <a:lnTo>
                    <a:pt x="60" y="0"/>
                  </a:lnTo>
                  <a:lnTo>
                    <a:pt x="0" y="30"/>
                  </a:lnTo>
                  <a:lnTo>
                    <a:pt x="165" y="30"/>
                  </a:lnTo>
                  <a:close/>
                </a:path>
              </a:pathLst>
            </a:custGeom>
            <a:solidFill>
              <a:srgbClr val="99BFBF"/>
            </a:solidFill>
            <a:ln w="9525">
              <a:solidFill>
                <a:srgbClr val="000000"/>
              </a:solidFill>
              <a:round/>
              <a:headEnd/>
              <a:tailEnd/>
            </a:ln>
          </p:spPr>
          <p:txBody>
            <a:bodyPr/>
            <a:lstStyle/>
            <a:p>
              <a:endParaRPr lang="es-ES"/>
            </a:p>
          </p:txBody>
        </p:sp>
        <p:sp>
          <p:nvSpPr>
            <p:cNvPr id="22628" name="Freeform 84"/>
            <p:cNvSpPr>
              <a:spLocks/>
            </p:cNvSpPr>
            <p:nvPr/>
          </p:nvSpPr>
          <p:spPr bwMode="auto">
            <a:xfrm>
              <a:off x="5839" y="1381"/>
              <a:ext cx="60" cy="1905"/>
            </a:xfrm>
            <a:custGeom>
              <a:avLst/>
              <a:gdLst>
                <a:gd name="T0" fmla="*/ 0 w 60"/>
                <a:gd name="T1" fmla="*/ 1905 h 1905"/>
                <a:gd name="T2" fmla="*/ 0 w 60"/>
                <a:gd name="T3" fmla="*/ 45 h 1905"/>
                <a:gd name="T4" fmla="*/ 60 w 60"/>
                <a:gd name="T5" fmla="*/ 0 h 1905"/>
                <a:gd name="T6" fmla="*/ 60 w 60"/>
                <a:gd name="T7" fmla="*/ 1860 h 1905"/>
                <a:gd name="T8" fmla="*/ 0 w 60"/>
                <a:gd name="T9" fmla="*/ 1905 h 1905"/>
                <a:gd name="T10" fmla="*/ 0 60000 65536"/>
                <a:gd name="T11" fmla="*/ 0 60000 65536"/>
                <a:gd name="T12" fmla="*/ 0 60000 65536"/>
                <a:gd name="T13" fmla="*/ 0 60000 65536"/>
                <a:gd name="T14" fmla="*/ 0 60000 65536"/>
                <a:gd name="T15" fmla="*/ 0 w 60"/>
                <a:gd name="T16" fmla="*/ 0 h 1905"/>
                <a:gd name="T17" fmla="*/ 60 w 60"/>
                <a:gd name="T18" fmla="*/ 1905 h 1905"/>
              </a:gdLst>
              <a:ahLst/>
              <a:cxnLst>
                <a:cxn ang="T10">
                  <a:pos x="T0" y="T1"/>
                </a:cxn>
                <a:cxn ang="T11">
                  <a:pos x="T2" y="T3"/>
                </a:cxn>
                <a:cxn ang="T12">
                  <a:pos x="T4" y="T5"/>
                </a:cxn>
                <a:cxn ang="T13">
                  <a:pos x="T6" y="T7"/>
                </a:cxn>
                <a:cxn ang="T14">
                  <a:pos x="T8" y="T9"/>
                </a:cxn>
              </a:cxnLst>
              <a:rect l="T15" t="T16" r="T17" b="T18"/>
              <a:pathLst>
                <a:path w="60" h="1905">
                  <a:moveTo>
                    <a:pt x="0" y="1905"/>
                  </a:moveTo>
                  <a:lnTo>
                    <a:pt x="0" y="45"/>
                  </a:lnTo>
                  <a:lnTo>
                    <a:pt x="60" y="0"/>
                  </a:lnTo>
                  <a:lnTo>
                    <a:pt x="60" y="1860"/>
                  </a:lnTo>
                  <a:lnTo>
                    <a:pt x="0" y="1905"/>
                  </a:lnTo>
                  <a:close/>
                </a:path>
              </a:pathLst>
            </a:custGeom>
            <a:solidFill>
              <a:srgbClr val="4D4D80"/>
            </a:solidFill>
            <a:ln w="9525">
              <a:solidFill>
                <a:srgbClr val="000000"/>
              </a:solidFill>
              <a:round/>
              <a:headEnd/>
              <a:tailEnd/>
            </a:ln>
          </p:spPr>
          <p:txBody>
            <a:bodyPr/>
            <a:lstStyle/>
            <a:p>
              <a:endParaRPr lang="es-ES"/>
            </a:p>
          </p:txBody>
        </p:sp>
        <p:sp>
          <p:nvSpPr>
            <p:cNvPr id="22629" name="Rectangle 85"/>
            <p:cNvSpPr>
              <a:spLocks noChangeArrowheads="1"/>
            </p:cNvSpPr>
            <p:nvPr/>
          </p:nvSpPr>
          <p:spPr bwMode="auto">
            <a:xfrm>
              <a:off x="5689" y="1426"/>
              <a:ext cx="150" cy="1860"/>
            </a:xfrm>
            <a:prstGeom prst="rect">
              <a:avLst/>
            </a:prstGeom>
            <a:solidFill>
              <a:srgbClr val="9999FF"/>
            </a:solidFill>
            <a:ln w="9525">
              <a:solidFill>
                <a:srgbClr val="000000"/>
              </a:solidFill>
              <a:miter lim="800000"/>
              <a:headEnd/>
              <a:tailEnd/>
            </a:ln>
          </p:spPr>
          <p:txBody>
            <a:bodyPr/>
            <a:lstStyle/>
            <a:p>
              <a:endParaRPr lang="es-ES"/>
            </a:p>
          </p:txBody>
        </p:sp>
        <p:sp>
          <p:nvSpPr>
            <p:cNvPr id="22630" name="Freeform 86"/>
            <p:cNvSpPr>
              <a:spLocks/>
            </p:cNvSpPr>
            <p:nvPr/>
          </p:nvSpPr>
          <p:spPr bwMode="auto">
            <a:xfrm>
              <a:off x="5689" y="1381"/>
              <a:ext cx="210" cy="45"/>
            </a:xfrm>
            <a:custGeom>
              <a:avLst/>
              <a:gdLst>
                <a:gd name="T0" fmla="*/ 150 w 210"/>
                <a:gd name="T1" fmla="*/ 45 h 45"/>
                <a:gd name="T2" fmla="*/ 210 w 210"/>
                <a:gd name="T3" fmla="*/ 0 h 45"/>
                <a:gd name="T4" fmla="*/ 45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45" y="0"/>
                  </a:lnTo>
                  <a:lnTo>
                    <a:pt x="0" y="45"/>
                  </a:lnTo>
                  <a:lnTo>
                    <a:pt x="150" y="45"/>
                  </a:lnTo>
                  <a:close/>
                </a:path>
              </a:pathLst>
            </a:custGeom>
            <a:solidFill>
              <a:srgbClr val="7373BF"/>
            </a:solidFill>
            <a:ln w="9525">
              <a:solidFill>
                <a:srgbClr val="000000"/>
              </a:solidFill>
              <a:round/>
              <a:headEnd/>
              <a:tailEnd/>
            </a:ln>
          </p:spPr>
          <p:txBody>
            <a:bodyPr/>
            <a:lstStyle/>
            <a:p>
              <a:endParaRPr lang="es-ES"/>
            </a:p>
          </p:txBody>
        </p:sp>
        <p:sp>
          <p:nvSpPr>
            <p:cNvPr id="22631" name="Freeform 87"/>
            <p:cNvSpPr>
              <a:spLocks/>
            </p:cNvSpPr>
            <p:nvPr/>
          </p:nvSpPr>
          <p:spPr bwMode="auto">
            <a:xfrm>
              <a:off x="6004" y="3226"/>
              <a:ext cx="45" cy="60"/>
            </a:xfrm>
            <a:custGeom>
              <a:avLst/>
              <a:gdLst>
                <a:gd name="T0" fmla="*/ 0 w 45"/>
                <a:gd name="T1" fmla="*/ 60 h 60"/>
                <a:gd name="T2" fmla="*/ 0 w 45"/>
                <a:gd name="T3" fmla="*/ 30 h 60"/>
                <a:gd name="T4" fmla="*/ 45 w 45"/>
                <a:gd name="T5" fmla="*/ 0 h 60"/>
                <a:gd name="T6" fmla="*/ 45 w 45"/>
                <a:gd name="T7" fmla="*/ 15 h 60"/>
                <a:gd name="T8" fmla="*/ 0 w 45"/>
                <a:gd name="T9" fmla="*/ 60 h 60"/>
                <a:gd name="T10" fmla="*/ 0 60000 65536"/>
                <a:gd name="T11" fmla="*/ 0 60000 65536"/>
                <a:gd name="T12" fmla="*/ 0 60000 65536"/>
                <a:gd name="T13" fmla="*/ 0 60000 65536"/>
                <a:gd name="T14" fmla="*/ 0 60000 65536"/>
                <a:gd name="T15" fmla="*/ 0 w 45"/>
                <a:gd name="T16" fmla="*/ 0 h 60"/>
                <a:gd name="T17" fmla="*/ 45 w 45"/>
                <a:gd name="T18" fmla="*/ 60 h 60"/>
              </a:gdLst>
              <a:ahLst/>
              <a:cxnLst>
                <a:cxn ang="T10">
                  <a:pos x="T0" y="T1"/>
                </a:cxn>
                <a:cxn ang="T11">
                  <a:pos x="T2" y="T3"/>
                </a:cxn>
                <a:cxn ang="T12">
                  <a:pos x="T4" y="T5"/>
                </a:cxn>
                <a:cxn ang="T13">
                  <a:pos x="T6" y="T7"/>
                </a:cxn>
                <a:cxn ang="T14">
                  <a:pos x="T8" y="T9"/>
                </a:cxn>
              </a:cxnLst>
              <a:rect l="T15" t="T16" r="T17" b="T18"/>
              <a:pathLst>
                <a:path w="45" h="60">
                  <a:moveTo>
                    <a:pt x="0" y="60"/>
                  </a:moveTo>
                  <a:lnTo>
                    <a:pt x="0" y="30"/>
                  </a:lnTo>
                  <a:lnTo>
                    <a:pt x="45" y="0"/>
                  </a:lnTo>
                  <a:lnTo>
                    <a:pt x="45" y="15"/>
                  </a:lnTo>
                  <a:lnTo>
                    <a:pt x="0" y="60"/>
                  </a:lnTo>
                  <a:close/>
                </a:path>
              </a:pathLst>
            </a:custGeom>
            <a:solidFill>
              <a:srgbClr val="4D1A33"/>
            </a:solidFill>
            <a:ln w="9525">
              <a:solidFill>
                <a:srgbClr val="000000"/>
              </a:solidFill>
              <a:round/>
              <a:headEnd/>
              <a:tailEnd/>
            </a:ln>
          </p:spPr>
          <p:txBody>
            <a:bodyPr/>
            <a:lstStyle/>
            <a:p>
              <a:endParaRPr lang="es-ES"/>
            </a:p>
          </p:txBody>
        </p:sp>
        <p:sp>
          <p:nvSpPr>
            <p:cNvPr id="22632" name="Rectangle 88"/>
            <p:cNvSpPr>
              <a:spLocks noChangeArrowheads="1"/>
            </p:cNvSpPr>
            <p:nvPr/>
          </p:nvSpPr>
          <p:spPr bwMode="auto">
            <a:xfrm>
              <a:off x="5839" y="3256"/>
              <a:ext cx="165" cy="30"/>
            </a:xfrm>
            <a:prstGeom prst="rect">
              <a:avLst/>
            </a:prstGeom>
            <a:solidFill>
              <a:srgbClr val="993366"/>
            </a:solidFill>
            <a:ln w="9525">
              <a:solidFill>
                <a:srgbClr val="000000"/>
              </a:solidFill>
              <a:miter lim="800000"/>
              <a:headEnd/>
              <a:tailEnd/>
            </a:ln>
          </p:spPr>
          <p:txBody>
            <a:bodyPr/>
            <a:lstStyle/>
            <a:p>
              <a:endParaRPr lang="es-ES"/>
            </a:p>
          </p:txBody>
        </p:sp>
        <p:sp>
          <p:nvSpPr>
            <p:cNvPr id="22633" name="Freeform 89"/>
            <p:cNvSpPr>
              <a:spLocks/>
            </p:cNvSpPr>
            <p:nvPr/>
          </p:nvSpPr>
          <p:spPr bwMode="auto">
            <a:xfrm>
              <a:off x="5839" y="3226"/>
              <a:ext cx="210" cy="30"/>
            </a:xfrm>
            <a:custGeom>
              <a:avLst/>
              <a:gdLst>
                <a:gd name="T0" fmla="*/ 165 w 210"/>
                <a:gd name="T1" fmla="*/ 30 h 30"/>
                <a:gd name="T2" fmla="*/ 210 w 210"/>
                <a:gd name="T3" fmla="*/ 0 h 30"/>
                <a:gd name="T4" fmla="*/ 60 w 210"/>
                <a:gd name="T5" fmla="*/ 0 h 30"/>
                <a:gd name="T6" fmla="*/ 0 w 210"/>
                <a:gd name="T7" fmla="*/ 30 h 30"/>
                <a:gd name="T8" fmla="*/ 165 w 210"/>
                <a:gd name="T9" fmla="*/ 30 h 30"/>
                <a:gd name="T10" fmla="*/ 0 60000 65536"/>
                <a:gd name="T11" fmla="*/ 0 60000 65536"/>
                <a:gd name="T12" fmla="*/ 0 60000 65536"/>
                <a:gd name="T13" fmla="*/ 0 60000 65536"/>
                <a:gd name="T14" fmla="*/ 0 60000 65536"/>
                <a:gd name="T15" fmla="*/ 0 w 210"/>
                <a:gd name="T16" fmla="*/ 0 h 30"/>
                <a:gd name="T17" fmla="*/ 210 w 210"/>
                <a:gd name="T18" fmla="*/ 30 h 30"/>
              </a:gdLst>
              <a:ahLst/>
              <a:cxnLst>
                <a:cxn ang="T10">
                  <a:pos x="T0" y="T1"/>
                </a:cxn>
                <a:cxn ang="T11">
                  <a:pos x="T2" y="T3"/>
                </a:cxn>
                <a:cxn ang="T12">
                  <a:pos x="T4" y="T5"/>
                </a:cxn>
                <a:cxn ang="T13">
                  <a:pos x="T6" y="T7"/>
                </a:cxn>
                <a:cxn ang="T14">
                  <a:pos x="T8" y="T9"/>
                </a:cxn>
              </a:cxnLst>
              <a:rect l="T15" t="T16" r="T17" b="T18"/>
              <a:pathLst>
                <a:path w="210" h="30">
                  <a:moveTo>
                    <a:pt x="165" y="30"/>
                  </a:moveTo>
                  <a:lnTo>
                    <a:pt x="210" y="0"/>
                  </a:lnTo>
                  <a:lnTo>
                    <a:pt x="60" y="0"/>
                  </a:lnTo>
                  <a:lnTo>
                    <a:pt x="0" y="30"/>
                  </a:lnTo>
                  <a:lnTo>
                    <a:pt x="165" y="30"/>
                  </a:lnTo>
                  <a:close/>
                </a:path>
              </a:pathLst>
            </a:custGeom>
            <a:solidFill>
              <a:srgbClr val="73264D"/>
            </a:solidFill>
            <a:ln w="9525">
              <a:solidFill>
                <a:srgbClr val="000000"/>
              </a:solidFill>
              <a:round/>
              <a:headEnd/>
              <a:tailEnd/>
            </a:ln>
          </p:spPr>
          <p:txBody>
            <a:bodyPr/>
            <a:lstStyle/>
            <a:p>
              <a:endParaRPr lang="es-ES"/>
            </a:p>
          </p:txBody>
        </p:sp>
        <p:sp>
          <p:nvSpPr>
            <p:cNvPr id="22634" name="Freeform 90"/>
            <p:cNvSpPr>
              <a:spLocks/>
            </p:cNvSpPr>
            <p:nvPr/>
          </p:nvSpPr>
          <p:spPr bwMode="auto">
            <a:xfrm>
              <a:off x="6154" y="2956"/>
              <a:ext cx="60" cy="330"/>
            </a:xfrm>
            <a:custGeom>
              <a:avLst/>
              <a:gdLst>
                <a:gd name="T0" fmla="*/ 0 w 60"/>
                <a:gd name="T1" fmla="*/ 330 h 330"/>
                <a:gd name="T2" fmla="*/ 0 w 60"/>
                <a:gd name="T3" fmla="*/ 45 h 330"/>
                <a:gd name="T4" fmla="*/ 60 w 60"/>
                <a:gd name="T5" fmla="*/ 0 h 330"/>
                <a:gd name="T6" fmla="*/ 60 w 60"/>
                <a:gd name="T7" fmla="*/ 285 h 330"/>
                <a:gd name="T8" fmla="*/ 0 w 60"/>
                <a:gd name="T9" fmla="*/ 330 h 330"/>
                <a:gd name="T10" fmla="*/ 0 60000 65536"/>
                <a:gd name="T11" fmla="*/ 0 60000 65536"/>
                <a:gd name="T12" fmla="*/ 0 60000 65536"/>
                <a:gd name="T13" fmla="*/ 0 60000 65536"/>
                <a:gd name="T14" fmla="*/ 0 60000 65536"/>
                <a:gd name="T15" fmla="*/ 0 w 60"/>
                <a:gd name="T16" fmla="*/ 0 h 330"/>
                <a:gd name="T17" fmla="*/ 60 w 60"/>
                <a:gd name="T18" fmla="*/ 330 h 330"/>
              </a:gdLst>
              <a:ahLst/>
              <a:cxnLst>
                <a:cxn ang="T10">
                  <a:pos x="T0" y="T1"/>
                </a:cxn>
                <a:cxn ang="T11">
                  <a:pos x="T2" y="T3"/>
                </a:cxn>
                <a:cxn ang="T12">
                  <a:pos x="T4" y="T5"/>
                </a:cxn>
                <a:cxn ang="T13">
                  <a:pos x="T6" y="T7"/>
                </a:cxn>
                <a:cxn ang="T14">
                  <a:pos x="T8" y="T9"/>
                </a:cxn>
              </a:cxnLst>
              <a:rect l="T15" t="T16" r="T17" b="T18"/>
              <a:pathLst>
                <a:path w="60" h="330">
                  <a:moveTo>
                    <a:pt x="0" y="330"/>
                  </a:moveTo>
                  <a:lnTo>
                    <a:pt x="0" y="45"/>
                  </a:lnTo>
                  <a:lnTo>
                    <a:pt x="60" y="0"/>
                  </a:lnTo>
                  <a:lnTo>
                    <a:pt x="60" y="285"/>
                  </a:lnTo>
                  <a:lnTo>
                    <a:pt x="0" y="330"/>
                  </a:lnTo>
                  <a:close/>
                </a:path>
              </a:pathLst>
            </a:custGeom>
            <a:solidFill>
              <a:srgbClr val="808066"/>
            </a:solidFill>
            <a:ln w="9525">
              <a:solidFill>
                <a:srgbClr val="000000"/>
              </a:solidFill>
              <a:round/>
              <a:headEnd/>
              <a:tailEnd/>
            </a:ln>
          </p:spPr>
          <p:txBody>
            <a:bodyPr/>
            <a:lstStyle/>
            <a:p>
              <a:endParaRPr lang="es-ES"/>
            </a:p>
          </p:txBody>
        </p:sp>
        <p:sp>
          <p:nvSpPr>
            <p:cNvPr id="22635" name="Rectangle 91"/>
            <p:cNvSpPr>
              <a:spLocks noChangeArrowheads="1"/>
            </p:cNvSpPr>
            <p:nvPr/>
          </p:nvSpPr>
          <p:spPr bwMode="auto">
            <a:xfrm>
              <a:off x="6004" y="3001"/>
              <a:ext cx="150" cy="285"/>
            </a:xfrm>
            <a:prstGeom prst="rect">
              <a:avLst/>
            </a:prstGeom>
            <a:solidFill>
              <a:srgbClr val="FFFFCC"/>
            </a:solidFill>
            <a:ln w="9525">
              <a:solidFill>
                <a:srgbClr val="000000"/>
              </a:solidFill>
              <a:miter lim="800000"/>
              <a:headEnd/>
              <a:tailEnd/>
            </a:ln>
          </p:spPr>
          <p:txBody>
            <a:bodyPr/>
            <a:lstStyle/>
            <a:p>
              <a:endParaRPr lang="es-ES"/>
            </a:p>
          </p:txBody>
        </p:sp>
        <p:sp>
          <p:nvSpPr>
            <p:cNvPr id="22636" name="Freeform 92"/>
            <p:cNvSpPr>
              <a:spLocks/>
            </p:cNvSpPr>
            <p:nvPr/>
          </p:nvSpPr>
          <p:spPr bwMode="auto">
            <a:xfrm>
              <a:off x="6004" y="2956"/>
              <a:ext cx="210" cy="45"/>
            </a:xfrm>
            <a:custGeom>
              <a:avLst/>
              <a:gdLst>
                <a:gd name="T0" fmla="*/ 150 w 210"/>
                <a:gd name="T1" fmla="*/ 45 h 45"/>
                <a:gd name="T2" fmla="*/ 210 w 210"/>
                <a:gd name="T3" fmla="*/ 0 h 45"/>
                <a:gd name="T4" fmla="*/ 45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45" y="0"/>
                  </a:lnTo>
                  <a:lnTo>
                    <a:pt x="0" y="45"/>
                  </a:lnTo>
                  <a:lnTo>
                    <a:pt x="150" y="45"/>
                  </a:lnTo>
                  <a:close/>
                </a:path>
              </a:pathLst>
            </a:custGeom>
            <a:solidFill>
              <a:srgbClr val="BFBF99"/>
            </a:solidFill>
            <a:ln w="9525">
              <a:solidFill>
                <a:srgbClr val="000000"/>
              </a:solidFill>
              <a:round/>
              <a:headEnd/>
              <a:tailEnd/>
            </a:ln>
          </p:spPr>
          <p:txBody>
            <a:bodyPr/>
            <a:lstStyle/>
            <a:p>
              <a:endParaRPr lang="es-ES"/>
            </a:p>
          </p:txBody>
        </p:sp>
        <p:sp>
          <p:nvSpPr>
            <p:cNvPr id="22637" name="Freeform 93"/>
            <p:cNvSpPr>
              <a:spLocks/>
            </p:cNvSpPr>
            <p:nvPr/>
          </p:nvSpPr>
          <p:spPr bwMode="auto">
            <a:xfrm>
              <a:off x="6319" y="2761"/>
              <a:ext cx="60" cy="525"/>
            </a:xfrm>
            <a:custGeom>
              <a:avLst/>
              <a:gdLst>
                <a:gd name="T0" fmla="*/ 0 w 60"/>
                <a:gd name="T1" fmla="*/ 525 h 525"/>
                <a:gd name="T2" fmla="*/ 0 w 60"/>
                <a:gd name="T3" fmla="*/ 45 h 525"/>
                <a:gd name="T4" fmla="*/ 60 w 60"/>
                <a:gd name="T5" fmla="*/ 0 h 525"/>
                <a:gd name="T6" fmla="*/ 60 w 60"/>
                <a:gd name="T7" fmla="*/ 480 h 525"/>
                <a:gd name="T8" fmla="*/ 0 w 60"/>
                <a:gd name="T9" fmla="*/ 525 h 525"/>
                <a:gd name="T10" fmla="*/ 0 60000 65536"/>
                <a:gd name="T11" fmla="*/ 0 60000 65536"/>
                <a:gd name="T12" fmla="*/ 0 60000 65536"/>
                <a:gd name="T13" fmla="*/ 0 60000 65536"/>
                <a:gd name="T14" fmla="*/ 0 60000 65536"/>
                <a:gd name="T15" fmla="*/ 0 w 60"/>
                <a:gd name="T16" fmla="*/ 0 h 525"/>
                <a:gd name="T17" fmla="*/ 60 w 60"/>
                <a:gd name="T18" fmla="*/ 525 h 525"/>
              </a:gdLst>
              <a:ahLst/>
              <a:cxnLst>
                <a:cxn ang="T10">
                  <a:pos x="T0" y="T1"/>
                </a:cxn>
                <a:cxn ang="T11">
                  <a:pos x="T2" y="T3"/>
                </a:cxn>
                <a:cxn ang="T12">
                  <a:pos x="T4" y="T5"/>
                </a:cxn>
                <a:cxn ang="T13">
                  <a:pos x="T6" y="T7"/>
                </a:cxn>
                <a:cxn ang="T14">
                  <a:pos x="T8" y="T9"/>
                </a:cxn>
              </a:cxnLst>
              <a:rect l="T15" t="T16" r="T17" b="T18"/>
              <a:pathLst>
                <a:path w="60" h="525">
                  <a:moveTo>
                    <a:pt x="0" y="525"/>
                  </a:moveTo>
                  <a:lnTo>
                    <a:pt x="0" y="45"/>
                  </a:lnTo>
                  <a:lnTo>
                    <a:pt x="60" y="0"/>
                  </a:lnTo>
                  <a:lnTo>
                    <a:pt x="60" y="480"/>
                  </a:lnTo>
                  <a:lnTo>
                    <a:pt x="0" y="525"/>
                  </a:lnTo>
                  <a:close/>
                </a:path>
              </a:pathLst>
            </a:custGeom>
            <a:solidFill>
              <a:srgbClr val="668080"/>
            </a:solidFill>
            <a:ln w="9525">
              <a:solidFill>
                <a:srgbClr val="000000"/>
              </a:solidFill>
              <a:round/>
              <a:headEnd/>
              <a:tailEnd/>
            </a:ln>
          </p:spPr>
          <p:txBody>
            <a:bodyPr/>
            <a:lstStyle/>
            <a:p>
              <a:endParaRPr lang="es-ES"/>
            </a:p>
          </p:txBody>
        </p:sp>
        <p:sp>
          <p:nvSpPr>
            <p:cNvPr id="22638" name="Rectangle 94"/>
            <p:cNvSpPr>
              <a:spLocks noChangeArrowheads="1"/>
            </p:cNvSpPr>
            <p:nvPr/>
          </p:nvSpPr>
          <p:spPr bwMode="auto">
            <a:xfrm>
              <a:off x="6154" y="2806"/>
              <a:ext cx="165" cy="480"/>
            </a:xfrm>
            <a:prstGeom prst="rect">
              <a:avLst/>
            </a:prstGeom>
            <a:solidFill>
              <a:srgbClr val="CCFFFF"/>
            </a:solidFill>
            <a:ln w="9525">
              <a:solidFill>
                <a:srgbClr val="000000"/>
              </a:solidFill>
              <a:miter lim="800000"/>
              <a:headEnd/>
              <a:tailEnd/>
            </a:ln>
          </p:spPr>
          <p:txBody>
            <a:bodyPr/>
            <a:lstStyle/>
            <a:p>
              <a:endParaRPr lang="es-ES"/>
            </a:p>
          </p:txBody>
        </p:sp>
        <p:sp>
          <p:nvSpPr>
            <p:cNvPr id="22639" name="Freeform 95"/>
            <p:cNvSpPr>
              <a:spLocks/>
            </p:cNvSpPr>
            <p:nvPr/>
          </p:nvSpPr>
          <p:spPr bwMode="auto">
            <a:xfrm>
              <a:off x="6154" y="2761"/>
              <a:ext cx="225" cy="45"/>
            </a:xfrm>
            <a:custGeom>
              <a:avLst/>
              <a:gdLst>
                <a:gd name="T0" fmla="*/ 165 w 225"/>
                <a:gd name="T1" fmla="*/ 45 h 45"/>
                <a:gd name="T2" fmla="*/ 225 w 225"/>
                <a:gd name="T3" fmla="*/ 0 h 45"/>
                <a:gd name="T4" fmla="*/ 60 w 225"/>
                <a:gd name="T5" fmla="*/ 0 h 45"/>
                <a:gd name="T6" fmla="*/ 0 w 225"/>
                <a:gd name="T7" fmla="*/ 45 h 45"/>
                <a:gd name="T8" fmla="*/ 165 w 225"/>
                <a:gd name="T9" fmla="*/ 45 h 45"/>
                <a:gd name="T10" fmla="*/ 0 60000 65536"/>
                <a:gd name="T11" fmla="*/ 0 60000 65536"/>
                <a:gd name="T12" fmla="*/ 0 60000 65536"/>
                <a:gd name="T13" fmla="*/ 0 60000 65536"/>
                <a:gd name="T14" fmla="*/ 0 60000 65536"/>
                <a:gd name="T15" fmla="*/ 0 w 225"/>
                <a:gd name="T16" fmla="*/ 0 h 45"/>
                <a:gd name="T17" fmla="*/ 225 w 225"/>
                <a:gd name="T18" fmla="*/ 45 h 45"/>
              </a:gdLst>
              <a:ahLst/>
              <a:cxnLst>
                <a:cxn ang="T10">
                  <a:pos x="T0" y="T1"/>
                </a:cxn>
                <a:cxn ang="T11">
                  <a:pos x="T2" y="T3"/>
                </a:cxn>
                <a:cxn ang="T12">
                  <a:pos x="T4" y="T5"/>
                </a:cxn>
                <a:cxn ang="T13">
                  <a:pos x="T6" y="T7"/>
                </a:cxn>
                <a:cxn ang="T14">
                  <a:pos x="T8" y="T9"/>
                </a:cxn>
              </a:cxnLst>
              <a:rect l="T15" t="T16" r="T17" b="T18"/>
              <a:pathLst>
                <a:path w="225" h="45">
                  <a:moveTo>
                    <a:pt x="165" y="45"/>
                  </a:moveTo>
                  <a:lnTo>
                    <a:pt x="225" y="0"/>
                  </a:lnTo>
                  <a:lnTo>
                    <a:pt x="60" y="0"/>
                  </a:lnTo>
                  <a:lnTo>
                    <a:pt x="0" y="45"/>
                  </a:lnTo>
                  <a:lnTo>
                    <a:pt x="165" y="45"/>
                  </a:lnTo>
                  <a:close/>
                </a:path>
              </a:pathLst>
            </a:custGeom>
            <a:solidFill>
              <a:srgbClr val="99BFBF"/>
            </a:solidFill>
            <a:ln w="9525">
              <a:solidFill>
                <a:srgbClr val="000000"/>
              </a:solidFill>
              <a:round/>
              <a:headEnd/>
              <a:tailEnd/>
            </a:ln>
          </p:spPr>
          <p:txBody>
            <a:bodyPr/>
            <a:lstStyle/>
            <a:p>
              <a:endParaRPr lang="es-ES"/>
            </a:p>
          </p:txBody>
        </p:sp>
        <p:sp>
          <p:nvSpPr>
            <p:cNvPr id="22640" name="Freeform 96"/>
            <p:cNvSpPr>
              <a:spLocks/>
            </p:cNvSpPr>
            <p:nvPr/>
          </p:nvSpPr>
          <p:spPr bwMode="auto">
            <a:xfrm>
              <a:off x="6709" y="1095"/>
              <a:ext cx="60" cy="2191"/>
            </a:xfrm>
            <a:custGeom>
              <a:avLst/>
              <a:gdLst>
                <a:gd name="T0" fmla="*/ 0 w 60"/>
                <a:gd name="T1" fmla="*/ 2191 h 2191"/>
                <a:gd name="T2" fmla="*/ 0 w 60"/>
                <a:gd name="T3" fmla="*/ 45 h 2191"/>
                <a:gd name="T4" fmla="*/ 60 w 60"/>
                <a:gd name="T5" fmla="*/ 0 h 2191"/>
                <a:gd name="T6" fmla="*/ 60 w 60"/>
                <a:gd name="T7" fmla="*/ 2146 h 2191"/>
                <a:gd name="T8" fmla="*/ 0 w 60"/>
                <a:gd name="T9" fmla="*/ 2191 h 2191"/>
                <a:gd name="T10" fmla="*/ 0 60000 65536"/>
                <a:gd name="T11" fmla="*/ 0 60000 65536"/>
                <a:gd name="T12" fmla="*/ 0 60000 65536"/>
                <a:gd name="T13" fmla="*/ 0 60000 65536"/>
                <a:gd name="T14" fmla="*/ 0 60000 65536"/>
                <a:gd name="T15" fmla="*/ 0 w 60"/>
                <a:gd name="T16" fmla="*/ 0 h 2191"/>
                <a:gd name="T17" fmla="*/ 60 w 60"/>
                <a:gd name="T18" fmla="*/ 2191 h 2191"/>
              </a:gdLst>
              <a:ahLst/>
              <a:cxnLst>
                <a:cxn ang="T10">
                  <a:pos x="T0" y="T1"/>
                </a:cxn>
                <a:cxn ang="T11">
                  <a:pos x="T2" y="T3"/>
                </a:cxn>
                <a:cxn ang="T12">
                  <a:pos x="T4" y="T5"/>
                </a:cxn>
                <a:cxn ang="T13">
                  <a:pos x="T6" y="T7"/>
                </a:cxn>
                <a:cxn ang="T14">
                  <a:pos x="T8" y="T9"/>
                </a:cxn>
              </a:cxnLst>
              <a:rect l="T15" t="T16" r="T17" b="T18"/>
              <a:pathLst>
                <a:path w="60" h="2191">
                  <a:moveTo>
                    <a:pt x="0" y="2191"/>
                  </a:moveTo>
                  <a:lnTo>
                    <a:pt x="0" y="45"/>
                  </a:lnTo>
                  <a:lnTo>
                    <a:pt x="60" y="0"/>
                  </a:lnTo>
                  <a:lnTo>
                    <a:pt x="60" y="2146"/>
                  </a:lnTo>
                  <a:lnTo>
                    <a:pt x="0" y="2191"/>
                  </a:lnTo>
                  <a:close/>
                </a:path>
              </a:pathLst>
            </a:custGeom>
            <a:solidFill>
              <a:srgbClr val="4D4D80"/>
            </a:solidFill>
            <a:ln w="9525">
              <a:solidFill>
                <a:srgbClr val="000000"/>
              </a:solidFill>
              <a:round/>
              <a:headEnd/>
              <a:tailEnd/>
            </a:ln>
          </p:spPr>
          <p:txBody>
            <a:bodyPr/>
            <a:lstStyle/>
            <a:p>
              <a:endParaRPr lang="es-ES"/>
            </a:p>
          </p:txBody>
        </p:sp>
        <p:sp>
          <p:nvSpPr>
            <p:cNvPr id="22641" name="Rectangle 97"/>
            <p:cNvSpPr>
              <a:spLocks noChangeArrowheads="1"/>
            </p:cNvSpPr>
            <p:nvPr/>
          </p:nvSpPr>
          <p:spPr bwMode="auto">
            <a:xfrm>
              <a:off x="6559" y="1140"/>
              <a:ext cx="150" cy="2146"/>
            </a:xfrm>
            <a:prstGeom prst="rect">
              <a:avLst/>
            </a:prstGeom>
            <a:solidFill>
              <a:srgbClr val="9999FF"/>
            </a:solidFill>
            <a:ln w="9525">
              <a:solidFill>
                <a:srgbClr val="000000"/>
              </a:solidFill>
              <a:miter lim="800000"/>
              <a:headEnd/>
              <a:tailEnd/>
            </a:ln>
          </p:spPr>
          <p:txBody>
            <a:bodyPr/>
            <a:lstStyle/>
            <a:p>
              <a:endParaRPr lang="es-ES"/>
            </a:p>
          </p:txBody>
        </p:sp>
        <p:sp>
          <p:nvSpPr>
            <p:cNvPr id="22642" name="Freeform 98"/>
            <p:cNvSpPr>
              <a:spLocks/>
            </p:cNvSpPr>
            <p:nvPr/>
          </p:nvSpPr>
          <p:spPr bwMode="auto">
            <a:xfrm>
              <a:off x="6559" y="1095"/>
              <a:ext cx="210" cy="45"/>
            </a:xfrm>
            <a:custGeom>
              <a:avLst/>
              <a:gdLst>
                <a:gd name="T0" fmla="*/ 150 w 210"/>
                <a:gd name="T1" fmla="*/ 45 h 45"/>
                <a:gd name="T2" fmla="*/ 210 w 210"/>
                <a:gd name="T3" fmla="*/ 0 h 45"/>
                <a:gd name="T4" fmla="*/ 60 w 210"/>
                <a:gd name="T5" fmla="*/ 0 h 45"/>
                <a:gd name="T6" fmla="*/ 0 w 210"/>
                <a:gd name="T7" fmla="*/ 45 h 45"/>
                <a:gd name="T8" fmla="*/ 150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50" y="45"/>
                  </a:moveTo>
                  <a:lnTo>
                    <a:pt x="210" y="0"/>
                  </a:lnTo>
                  <a:lnTo>
                    <a:pt x="60" y="0"/>
                  </a:lnTo>
                  <a:lnTo>
                    <a:pt x="0" y="45"/>
                  </a:lnTo>
                  <a:lnTo>
                    <a:pt x="150" y="45"/>
                  </a:lnTo>
                  <a:close/>
                </a:path>
              </a:pathLst>
            </a:custGeom>
            <a:solidFill>
              <a:srgbClr val="7373BF"/>
            </a:solidFill>
            <a:ln w="9525">
              <a:solidFill>
                <a:srgbClr val="000000"/>
              </a:solidFill>
              <a:round/>
              <a:headEnd/>
              <a:tailEnd/>
            </a:ln>
          </p:spPr>
          <p:txBody>
            <a:bodyPr/>
            <a:lstStyle/>
            <a:p>
              <a:endParaRPr lang="es-ES"/>
            </a:p>
          </p:txBody>
        </p:sp>
        <p:sp>
          <p:nvSpPr>
            <p:cNvPr id="22643" name="Freeform 99"/>
            <p:cNvSpPr>
              <a:spLocks/>
            </p:cNvSpPr>
            <p:nvPr/>
          </p:nvSpPr>
          <p:spPr bwMode="auto">
            <a:xfrm>
              <a:off x="6874" y="3226"/>
              <a:ext cx="60" cy="60"/>
            </a:xfrm>
            <a:custGeom>
              <a:avLst/>
              <a:gdLst>
                <a:gd name="T0" fmla="*/ 0 w 60"/>
                <a:gd name="T1" fmla="*/ 60 h 60"/>
                <a:gd name="T2" fmla="*/ 0 w 60"/>
                <a:gd name="T3" fmla="*/ 30 h 60"/>
                <a:gd name="T4" fmla="*/ 60 w 60"/>
                <a:gd name="T5" fmla="*/ 0 h 60"/>
                <a:gd name="T6" fmla="*/ 60 w 60"/>
                <a:gd name="T7" fmla="*/ 15 h 60"/>
                <a:gd name="T8" fmla="*/ 0 w 60"/>
                <a:gd name="T9" fmla="*/ 60 h 60"/>
                <a:gd name="T10" fmla="*/ 0 60000 65536"/>
                <a:gd name="T11" fmla="*/ 0 60000 65536"/>
                <a:gd name="T12" fmla="*/ 0 60000 65536"/>
                <a:gd name="T13" fmla="*/ 0 60000 65536"/>
                <a:gd name="T14" fmla="*/ 0 60000 65536"/>
                <a:gd name="T15" fmla="*/ 0 w 60"/>
                <a:gd name="T16" fmla="*/ 0 h 60"/>
                <a:gd name="T17" fmla="*/ 60 w 60"/>
                <a:gd name="T18" fmla="*/ 60 h 60"/>
              </a:gdLst>
              <a:ahLst/>
              <a:cxnLst>
                <a:cxn ang="T10">
                  <a:pos x="T0" y="T1"/>
                </a:cxn>
                <a:cxn ang="T11">
                  <a:pos x="T2" y="T3"/>
                </a:cxn>
                <a:cxn ang="T12">
                  <a:pos x="T4" y="T5"/>
                </a:cxn>
                <a:cxn ang="T13">
                  <a:pos x="T6" y="T7"/>
                </a:cxn>
                <a:cxn ang="T14">
                  <a:pos x="T8" y="T9"/>
                </a:cxn>
              </a:cxnLst>
              <a:rect l="T15" t="T16" r="T17" b="T18"/>
              <a:pathLst>
                <a:path w="60" h="60">
                  <a:moveTo>
                    <a:pt x="0" y="60"/>
                  </a:moveTo>
                  <a:lnTo>
                    <a:pt x="0" y="30"/>
                  </a:lnTo>
                  <a:lnTo>
                    <a:pt x="60" y="0"/>
                  </a:lnTo>
                  <a:lnTo>
                    <a:pt x="60" y="15"/>
                  </a:lnTo>
                  <a:lnTo>
                    <a:pt x="0" y="60"/>
                  </a:lnTo>
                  <a:close/>
                </a:path>
              </a:pathLst>
            </a:custGeom>
            <a:solidFill>
              <a:srgbClr val="4D1A33"/>
            </a:solidFill>
            <a:ln w="9525">
              <a:solidFill>
                <a:srgbClr val="000000"/>
              </a:solidFill>
              <a:round/>
              <a:headEnd/>
              <a:tailEnd/>
            </a:ln>
          </p:spPr>
          <p:txBody>
            <a:bodyPr/>
            <a:lstStyle/>
            <a:p>
              <a:endParaRPr lang="es-ES"/>
            </a:p>
          </p:txBody>
        </p:sp>
        <p:sp>
          <p:nvSpPr>
            <p:cNvPr id="22644" name="Rectangle 100"/>
            <p:cNvSpPr>
              <a:spLocks noChangeArrowheads="1"/>
            </p:cNvSpPr>
            <p:nvPr/>
          </p:nvSpPr>
          <p:spPr bwMode="auto">
            <a:xfrm>
              <a:off x="6709" y="3256"/>
              <a:ext cx="165" cy="30"/>
            </a:xfrm>
            <a:prstGeom prst="rect">
              <a:avLst/>
            </a:prstGeom>
            <a:solidFill>
              <a:srgbClr val="993366"/>
            </a:solidFill>
            <a:ln w="9525">
              <a:solidFill>
                <a:srgbClr val="000000"/>
              </a:solidFill>
              <a:miter lim="800000"/>
              <a:headEnd/>
              <a:tailEnd/>
            </a:ln>
          </p:spPr>
          <p:txBody>
            <a:bodyPr/>
            <a:lstStyle/>
            <a:p>
              <a:endParaRPr lang="es-ES"/>
            </a:p>
          </p:txBody>
        </p:sp>
        <p:sp>
          <p:nvSpPr>
            <p:cNvPr id="22645" name="Freeform 101"/>
            <p:cNvSpPr>
              <a:spLocks/>
            </p:cNvSpPr>
            <p:nvPr/>
          </p:nvSpPr>
          <p:spPr bwMode="auto">
            <a:xfrm>
              <a:off x="6709" y="3226"/>
              <a:ext cx="225" cy="30"/>
            </a:xfrm>
            <a:custGeom>
              <a:avLst/>
              <a:gdLst>
                <a:gd name="T0" fmla="*/ 165 w 225"/>
                <a:gd name="T1" fmla="*/ 30 h 30"/>
                <a:gd name="T2" fmla="*/ 225 w 225"/>
                <a:gd name="T3" fmla="*/ 0 h 30"/>
                <a:gd name="T4" fmla="*/ 60 w 225"/>
                <a:gd name="T5" fmla="*/ 0 h 30"/>
                <a:gd name="T6" fmla="*/ 0 w 225"/>
                <a:gd name="T7" fmla="*/ 30 h 30"/>
                <a:gd name="T8" fmla="*/ 165 w 225"/>
                <a:gd name="T9" fmla="*/ 30 h 30"/>
                <a:gd name="T10" fmla="*/ 0 60000 65536"/>
                <a:gd name="T11" fmla="*/ 0 60000 65536"/>
                <a:gd name="T12" fmla="*/ 0 60000 65536"/>
                <a:gd name="T13" fmla="*/ 0 60000 65536"/>
                <a:gd name="T14" fmla="*/ 0 60000 65536"/>
                <a:gd name="T15" fmla="*/ 0 w 225"/>
                <a:gd name="T16" fmla="*/ 0 h 30"/>
                <a:gd name="T17" fmla="*/ 225 w 225"/>
                <a:gd name="T18" fmla="*/ 30 h 30"/>
              </a:gdLst>
              <a:ahLst/>
              <a:cxnLst>
                <a:cxn ang="T10">
                  <a:pos x="T0" y="T1"/>
                </a:cxn>
                <a:cxn ang="T11">
                  <a:pos x="T2" y="T3"/>
                </a:cxn>
                <a:cxn ang="T12">
                  <a:pos x="T4" y="T5"/>
                </a:cxn>
                <a:cxn ang="T13">
                  <a:pos x="T6" y="T7"/>
                </a:cxn>
                <a:cxn ang="T14">
                  <a:pos x="T8" y="T9"/>
                </a:cxn>
              </a:cxnLst>
              <a:rect l="T15" t="T16" r="T17" b="T18"/>
              <a:pathLst>
                <a:path w="225" h="30">
                  <a:moveTo>
                    <a:pt x="165" y="30"/>
                  </a:moveTo>
                  <a:lnTo>
                    <a:pt x="225" y="0"/>
                  </a:lnTo>
                  <a:lnTo>
                    <a:pt x="60" y="0"/>
                  </a:lnTo>
                  <a:lnTo>
                    <a:pt x="0" y="30"/>
                  </a:lnTo>
                  <a:lnTo>
                    <a:pt x="165" y="30"/>
                  </a:lnTo>
                  <a:close/>
                </a:path>
              </a:pathLst>
            </a:custGeom>
            <a:solidFill>
              <a:srgbClr val="73264D"/>
            </a:solidFill>
            <a:ln w="9525">
              <a:solidFill>
                <a:srgbClr val="000000"/>
              </a:solidFill>
              <a:round/>
              <a:headEnd/>
              <a:tailEnd/>
            </a:ln>
          </p:spPr>
          <p:txBody>
            <a:bodyPr/>
            <a:lstStyle/>
            <a:p>
              <a:endParaRPr lang="es-ES"/>
            </a:p>
          </p:txBody>
        </p:sp>
        <p:sp>
          <p:nvSpPr>
            <p:cNvPr id="22646" name="Freeform 102"/>
            <p:cNvSpPr>
              <a:spLocks/>
            </p:cNvSpPr>
            <p:nvPr/>
          </p:nvSpPr>
          <p:spPr bwMode="auto">
            <a:xfrm>
              <a:off x="7039" y="2911"/>
              <a:ext cx="45" cy="375"/>
            </a:xfrm>
            <a:custGeom>
              <a:avLst/>
              <a:gdLst>
                <a:gd name="T0" fmla="*/ 0 w 45"/>
                <a:gd name="T1" fmla="*/ 375 h 375"/>
                <a:gd name="T2" fmla="*/ 0 w 45"/>
                <a:gd name="T3" fmla="*/ 45 h 375"/>
                <a:gd name="T4" fmla="*/ 45 w 45"/>
                <a:gd name="T5" fmla="*/ 0 h 375"/>
                <a:gd name="T6" fmla="*/ 45 w 45"/>
                <a:gd name="T7" fmla="*/ 330 h 375"/>
                <a:gd name="T8" fmla="*/ 0 w 45"/>
                <a:gd name="T9" fmla="*/ 375 h 375"/>
                <a:gd name="T10" fmla="*/ 0 60000 65536"/>
                <a:gd name="T11" fmla="*/ 0 60000 65536"/>
                <a:gd name="T12" fmla="*/ 0 60000 65536"/>
                <a:gd name="T13" fmla="*/ 0 60000 65536"/>
                <a:gd name="T14" fmla="*/ 0 60000 65536"/>
                <a:gd name="T15" fmla="*/ 0 w 45"/>
                <a:gd name="T16" fmla="*/ 0 h 375"/>
                <a:gd name="T17" fmla="*/ 45 w 45"/>
                <a:gd name="T18" fmla="*/ 375 h 375"/>
              </a:gdLst>
              <a:ahLst/>
              <a:cxnLst>
                <a:cxn ang="T10">
                  <a:pos x="T0" y="T1"/>
                </a:cxn>
                <a:cxn ang="T11">
                  <a:pos x="T2" y="T3"/>
                </a:cxn>
                <a:cxn ang="T12">
                  <a:pos x="T4" y="T5"/>
                </a:cxn>
                <a:cxn ang="T13">
                  <a:pos x="T6" y="T7"/>
                </a:cxn>
                <a:cxn ang="T14">
                  <a:pos x="T8" y="T9"/>
                </a:cxn>
              </a:cxnLst>
              <a:rect l="T15" t="T16" r="T17" b="T18"/>
              <a:pathLst>
                <a:path w="45" h="375">
                  <a:moveTo>
                    <a:pt x="0" y="375"/>
                  </a:moveTo>
                  <a:lnTo>
                    <a:pt x="0" y="45"/>
                  </a:lnTo>
                  <a:lnTo>
                    <a:pt x="45" y="0"/>
                  </a:lnTo>
                  <a:lnTo>
                    <a:pt x="45" y="330"/>
                  </a:lnTo>
                  <a:lnTo>
                    <a:pt x="0" y="375"/>
                  </a:lnTo>
                  <a:close/>
                </a:path>
              </a:pathLst>
            </a:custGeom>
            <a:solidFill>
              <a:srgbClr val="808066"/>
            </a:solidFill>
            <a:ln w="9525">
              <a:solidFill>
                <a:srgbClr val="000000"/>
              </a:solidFill>
              <a:round/>
              <a:headEnd/>
              <a:tailEnd/>
            </a:ln>
          </p:spPr>
          <p:txBody>
            <a:bodyPr/>
            <a:lstStyle/>
            <a:p>
              <a:endParaRPr lang="es-ES"/>
            </a:p>
          </p:txBody>
        </p:sp>
        <p:sp>
          <p:nvSpPr>
            <p:cNvPr id="22647" name="Rectangle 103"/>
            <p:cNvSpPr>
              <a:spLocks noChangeArrowheads="1"/>
            </p:cNvSpPr>
            <p:nvPr/>
          </p:nvSpPr>
          <p:spPr bwMode="auto">
            <a:xfrm>
              <a:off x="6874" y="2956"/>
              <a:ext cx="165" cy="330"/>
            </a:xfrm>
            <a:prstGeom prst="rect">
              <a:avLst/>
            </a:prstGeom>
            <a:solidFill>
              <a:srgbClr val="FFFFCC"/>
            </a:solidFill>
            <a:ln w="9525">
              <a:solidFill>
                <a:srgbClr val="000000"/>
              </a:solidFill>
              <a:miter lim="800000"/>
              <a:headEnd/>
              <a:tailEnd/>
            </a:ln>
          </p:spPr>
          <p:txBody>
            <a:bodyPr/>
            <a:lstStyle/>
            <a:p>
              <a:endParaRPr lang="es-ES"/>
            </a:p>
          </p:txBody>
        </p:sp>
        <p:sp>
          <p:nvSpPr>
            <p:cNvPr id="22648" name="Freeform 104"/>
            <p:cNvSpPr>
              <a:spLocks/>
            </p:cNvSpPr>
            <p:nvPr/>
          </p:nvSpPr>
          <p:spPr bwMode="auto">
            <a:xfrm>
              <a:off x="6874" y="2911"/>
              <a:ext cx="210" cy="45"/>
            </a:xfrm>
            <a:custGeom>
              <a:avLst/>
              <a:gdLst>
                <a:gd name="T0" fmla="*/ 165 w 210"/>
                <a:gd name="T1" fmla="*/ 45 h 45"/>
                <a:gd name="T2" fmla="*/ 210 w 210"/>
                <a:gd name="T3" fmla="*/ 0 h 45"/>
                <a:gd name="T4" fmla="*/ 60 w 210"/>
                <a:gd name="T5" fmla="*/ 0 h 45"/>
                <a:gd name="T6" fmla="*/ 0 w 210"/>
                <a:gd name="T7" fmla="*/ 45 h 45"/>
                <a:gd name="T8" fmla="*/ 165 w 210"/>
                <a:gd name="T9" fmla="*/ 45 h 45"/>
                <a:gd name="T10" fmla="*/ 0 60000 65536"/>
                <a:gd name="T11" fmla="*/ 0 60000 65536"/>
                <a:gd name="T12" fmla="*/ 0 60000 65536"/>
                <a:gd name="T13" fmla="*/ 0 60000 65536"/>
                <a:gd name="T14" fmla="*/ 0 60000 65536"/>
                <a:gd name="T15" fmla="*/ 0 w 210"/>
                <a:gd name="T16" fmla="*/ 0 h 45"/>
                <a:gd name="T17" fmla="*/ 210 w 210"/>
                <a:gd name="T18" fmla="*/ 45 h 45"/>
              </a:gdLst>
              <a:ahLst/>
              <a:cxnLst>
                <a:cxn ang="T10">
                  <a:pos x="T0" y="T1"/>
                </a:cxn>
                <a:cxn ang="T11">
                  <a:pos x="T2" y="T3"/>
                </a:cxn>
                <a:cxn ang="T12">
                  <a:pos x="T4" y="T5"/>
                </a:cxn>
                <a:cxn ang="T13">
                  <a:pos x="T6" y="T7"/>
                </a:cxn>
                <a:cxn ang="T14">
                  <a:pos x="T8" y="T9"/>
                </a:cxn>
              </a:cxnLst>
              <a:rect l="T15" t="T16" r="T17" b="T18"/>
              <a:pathLst>
                <a:path w="210" h="45">
                  <a:moveTo>
                    <a:pt x="165" y="45"/>
                  </a:moveTo>
                  <a:lnTo>
                    <a:pt x="210" y="0"/>
                  </a:lnTo>
                  <a:lnTo>
                    <a:pt x="60" y="0"/>
                  </a:lnTo>
                  <a:lnTo>
                    <a:pt x="0" y="45"/>
                  </a:lnTo>
                  <a:lnTo>
                    <a:pt x="165" y="45"/>
                  </a:lnTo>
                  <a:close/>
                </a:path>
              </a:pathLst>
            </a:custGeom>
            <a:solidFill>
              <a:srgbClr val="BFBF99"/>
            </a:solidFill>
            <a:ln w="9525">
              <a:solidFill>
                <a:srgbClr val="000000"/>
              </a:solidFill>
              <a:round/>
              <a:headEnd/>
              <a:tailEnd/>
            </a:ln>
          </p:spPr>
          <p:txBody>
            <a:bodyPr/>
            <a:lstStyle/>
            <a:p>
              <a:endParaRPr lang="es-ES"/>
            </a:p>
          </p:txBody>
        </p:sp>
        <p:sp>
          <p:nvSpPr>
            <p:cNvPr id="22649" name="Freeform 105"/>
            <p:cNvSpPr>
              <a:spLocks/>
            </p:cNvSpPr>
            <p:nvPr/>
          </p:nvSpPr>
          <p:spPr bwMode="auto">
            <a:xfrm>
              <a:off x="7190" y="2671"/>
              <a:ext cx="60" cy="615"/>
            </a:xfrm>
            <a:custGeom>
              <a:avLst/>
              <a:gdLst>
                <a:gd name="T0" fmla="*/ 0 w 60"/>
                <a:gd name="T1" fmla="*/ 615 h 615"/>
                <a:gd name="T2" fmla="*/ 0 w 60"/>
                <a:gd name="T3" fmla="*/ 45 h 615"/>
                <a:gd name="T4" fmla="*/ 60 w 60"/>
                <a:gd name="T5" fmla="*/ 0 h 615"/>
                <a:gd name="T6" fmla="*/ 60 w 60"/>
                <a:gd name="T7" fmla="*/ 570 h 615"/>
                <a:gd name="T8" fmla="*/ 0 w 60"/>
                <a:gd name="T9" fmla="*/ 615 h 615"/>
                <a:gd name="T10" fmla="*/ 0 60000 65536"/>
                <a:gd name="T11" fmla="*/ 0 60000 65536"/>
                <a:gd name="T12" fmla="*/ 0 60000 65536"/>
                <a:gd name="T13" fmla="*/ 0 60000 65536"/>
                <a:gd name="T14" fmla="*/ 0 60000 65536"/>
                <a:gd name="T15" fmla="*/ 0 w 60"/>
                <a:gd name="T16" fmla="*/ 0 h 615"/>
                <a:gd name="T17" fmla="*/ 60 w 60"/>
                <a:gd name="T18" fmla="*/ 615 h 615"/>
              </a:gdLst>
              <a:ahLst/>
              <a:cxnLst>
                <a:cxn ang="T10">
                  <a:pos x="T0" y="T1"/>
                </a:cxn>
                <a:cxn ang="T11">
                  <a:pos x="T2" y="T3"/>
                </a:cxn>
                <a:cxn ang="T12">
                  <a:pos x="T4" y="T5"/>
                </a:cxn>
                <a:cxn ang="T13">
                  <a:pos x="T6" y="T7"/>
                </a:cxn>
                <a:cxn ang="T14">
                  <a:pos x="T8" y="T9"/>
                </a:cxn>
              </a:cxnLst>
              <a:rect l="T15" t="T16" r="T17" b="T18"/>
              <a:pathLst>
                <a:path w="60" h="615">
                  <a:moveTo>
                    <a:pt x="0" y="615"/>
                  </a:moveTo>
                  <a:lnTo>
                    <a:pt x="0" y="45"/>
                  </a:lnTo>
                  <a:lnTo>
                    <a:pt x="60" y="0"/>
                  </a:lnTo>
                  <a:lnTo>
                    <a:pt x="60" y="570"/>
                  </a:lnTo>
                  <a:lnTo>
                    <a:pt x="0" y="615"/>
                  </a:lnTo>
                  <a:close/>
                </a:path>
              </a:pathLst>
            </a:custGeom>
            <a:solidFill>
              <a:srgbClr val="668080"/>
            </a:solidFill>
            <a:ln w="9525">
              <a:solidFill>
                <a:srgbClr val="000000"/>
              </a:solidFill>
              <a:round/>
              <a:headEnd/>
              <a:tailEnd/>
            </a:ln>
          </p:spPr>
          <p:txBody>
            <a:bodyPr/>
            <a:lstStyle/>
            <a:p>
              <a:endParaRPr lang="es-ES"/>
            </a:p>
          </p:txBody>
        </p:sp>
        <p:sp>
          <p:nvSpPr>
            <p:cNvPr id="22650" name="Rectangle 106"/>
            <p:cNvSpPr>
              <a:spLocks noChangeArrowheads="1"/>
            </p:cNvSpPr>
            <p:nvPr/>
          </p:nvSpPr>
          <p:spPr bwMode="auto">
            <a:xfrm>
              <a:off x="7039" y="2716"/>
              <a:ext cx="151" cy="570"/>
            </a:xfrm>
            <a:prstGeom prst="rect">
              <a:avLst/>
            </a:prstGeom>
            <a:solidFill>
              <a:srgbClr val="CCFFFF"/>
            </a:solidFill>
            <a:ln w="9525">
              <a:solidFill>
                <a:srgbClr val="000000"/>
              </a:solidFill>
              <a:miter lim="800000"/>
              <a:headEnd/>
              <a:tailEnd/>
            </a:ln>
          </p:spPr>
          <p:txBody>
            <a:bodyPr/>
            <a:lstStyle/>
            <a:p>
              <a:endParaRPr lang="es-ES"/>
            </a:p>
          </p:txBody>
        </p:sp>
        <p:sp>
          <p:nvSpPr>
            <p:cNvPr id="22651" name="Freeform 107"/>
            <p:cNvSpPr>
              <a:spLocks/>
            </p:cNvSpPr>
            <p:nvPr/>
          </p:nvSpPr>
          <p:spPr bwMode="auto">
            <a:xfrm>
              <a:off x="7039" y="2671"/>
              <a:ext cx="211" cy="45"/>
            </a:xfrm>
            <a:custGeom>
              <a:avLst/>
              <a:gdLst>
                <a:gd name="T0" fmla="*/ 151 w 211"/>
                <a:gd name="T1" fmla="*/ 45 h 45"/>
                <a:gd name="T2" fmla="*/ 211 w 211"/>
                <a:gd name="T3" fmla="*/ 0 h 45"/>
                <a:gd name="T4" fmla="*/ 45 w 211"/>
                <a:gd name="T5" fmla="*/ 0 h 45"/>
                <a:gd name="T6" fmla="*/ 0 w 211"/>
                <a:gd name="T7" fmla="*/ 45 h 45"/>
                <a:gd name="T8" fmla="*/ 151 w 211"/>
                <a:gd name="T9" fmla="*/ 45 h 45"/>
                <a:gd name="T10" fmla="*/ 0 60000 65536"/>
                <a:gd name="T11" fmla="*/ 0 60000 65536"/>
                <a:gd name="T12" fmla="*/ 0 60000 65536"/>
                <a:gd name="T13" fmla="*/ 0 60000 65536"/>
                <a:gd name="T14" fmla="*/ 0 60000 65536"/>
                <a:gd name="T15" fmla="*/ 0 w 211"/>
                <a:gd name="T16" fmla="*/ 0 h 45"/>
                <a:gd name="T17" fmla="*/ 211 w 211"/>
                <a:gd name="T18" fmla="*/ 45 h 45"/>
              </a:gdLst>
              <a:ahLst/>
              <a:cxnLst>
                <a:cxn ang="T10">
                  <a:pos x="T0" y="T1"/>
                </a:cxn>
                <a:cxn ang="T11">
                  <a:pos x="T2" y="T3"/>
                </a:cxn>
                <a:cxn ang="T12">
                  <a:pos x="T4" y="T5"/>
                </a:cxn>
                <a:cxn ang="T13">
                  <a:pos x="T6" y="T7"/>
                </a:cxn>
                <a:cxn ang="T14">
                  <a:pos x="T8" y="T9"/>
                </a:cxn>
              </a:cxnLst>
              <a:rect l="T15" t="T16" r="T17" b="T18"/>
              <a:pathLst>
                <a:path w="211" h="45">
                  <a:moveTo>
                    <a:pt x="151" y="45"/>
                  </a:moveTo>
                  <a:lnTo>
                    <a:pt x="211" y="0"/>
                  </a:lnTo>
                  <a:lnTo>
                    <a:pt x="45" y="0"/>
                  </a:lnTo>
                  <a:lnTo>
                    <a:pt x="0" y="45"/>
                  </a:lnTo>
                  <a:lnTo>
                    <a:pt x="151" y="45"/>
                  </a:lnTo>
                  <a:close/>
                </a:path>
              </a:pathLst>
            </a:custGeom>
            <a:solidFill>
              <a:srgbClr val="99BFBF"/>
            </a:solidFill>
            <a:ln w="9525">
              <a:solidFill>
                <a:srgbClr val="000000"/>
              </a:solidFill>
              <a:round/>
              <a:headEnd/>
              <a:tailEnd/>
            </a:ln>
          </p:spPr>
          <p:txBody>
            <a:bodyPr/>
            <a:lstStyle/>
            <a:p>
              <a:endParaRPr lang="es-ES"/>
            </a:p>
          </p:txBody>
        </p:sp>
        <p:sp>
          <p:nvSpPr>
            <p:cNvPr id="22652" name="Line 108"/>
            <p:cNvSpPr>
              <a:spLocks noChangeShapeType="1"/>
            </p:cNvSpPr>
            <p:nvPr/>
          </p:nvSpPr>
          <p:spPr bwMode="auto">
            <a:xfrm flipV="1">
              <a:off x="1141" y="930"/>
              <a:ext cx="1" cy="2386"/>
            </a:xfrm>
            <a:prstGeom prst="line">
              <a:avLst/>
            </a:prstGeom>
            <a:noFill/>
            <a:ln w="0">
              <a:solidFill>
                <a:srgbClr val="000000"/>
              </a:solidFill>
              <a:round/>
              <a:headEnd/>
              <a:tailEnd/>
            </a:ln>
          </p:spPr>
          <p:txBody>
            <a:bodyPr/>
            <a:lstStyle/>
            <a:p>
              <a:endParaRPr lang="es-ES"/>
            </a:p>
          </p:txBody>
        </p:sp>
        <p:sp>
          <p:nvSpPr>
            <p:cNvPr id="22653" name="Line 109"/>
            <p:cNvSpPr>
              <a:spLocks noChangeShapeType="1"/>
            </p:cNvSpPr>
            <p:nvPr/>
          </p:nvSpPr>
          <p:spPr bwMode="auto">
            <a:xfrm flipH="1">
              <a:off x="1096" y="3316"/>
              <a:ext cx="45" cy="1"/>
            </a:xfrm>
            <a:prstGeom prst="line">
              <a:avLst/>
            </a:prstGeom>
            <a:noFill/>
            <a:ln w="0">
              <a:solidFill>
                <a:srgbClr val="000000"/>
              </a:solidFill>
              <a:round/>
              <a:headEnd/>
              <a:tailEnd/>
            </a:ln>
          </p:spPr>
          <p:txBody>
            <a:bodyPr/>
            <a:lstStyle/>
            <a:p>
              <a:endParaRPr lang="es-ES"/>
            </a:p>
          </p:txBody>
        </p:sp>
        <p:sp>
          <p:nvSpPr>
            <p:cNvPr id="22654" name="Line 110"/>
            <p:cNvSpPr>
              <a:spLocks noChangeShapeType="1"/>
            </p:cNvSpPr>
            <p:nvPr/>
          </p:nvSpPr>
          <p:spPr bwMode="auto">
            <a:xfrm flipH="1">
              <a:off x="1096" y="3076"/>
              <a:ext cx="45" cy="1"/>
            </a:xfrm>
            <a:prstGeom prst="line">
              <a:avLst/>
            </a:prstGeom>
            <a:noFill/>
            <a:ln w="0">
              <a:solidFill>
                <a:srgbClr val="000000"/>
              </a:solidFill>
              <a:round/>
              <a:headEnd/>
              <a:tailEnd/>
            </a:ln>
          </p:spPr>
          <p:txBody>
            <a:bodyPr/>
            <a:lstStyle/>
            <a:p>
              <a:endParaRPr lang="es-ES"/>
            </a:p>
          </p:txBody>
        </p:sp>
        <p:sp>
          <p:nvSpPr>
            <p:cNvPr id="22655" name="Line 111"/>
            <p:cNvSpPr>
              <a:spLocks noChangeShapeType="1"/>
            </p:cNvSpPr>
            <p:nvPr/>
          </p:nvSpPr>
          <p:spPr bwMode="auto">
            <a:xfrm flipH="1">
              <a:off x="1096" y="2836"/>
              <a:ext cx="45" cy="1"/>
            </a:xfrm>
            <a:prstGeom prst="line">
              <a:avLst/>
            </a:prstGeom>
            <a:noFill/>
            <a:ln w="0">
              <a:solidFill>
                <a:srgbClr val="000000"/>
              </a:solidFill>
              <a:round/>
              <a:headEnd/>
              <a:tailEnd/>
            </a:ln>
          </p:spPr>
          <p:txBody>
            <a:bodyPr/>
            <a:lstStyle/>
            <a:p>
              <a:endParaRPr lang="es-ES"/>
            </a:p>
          </p:txBody>
        </p:sp>
        <p:sp>
          <p:nvSpPr>
            <p:cNvPr id="22656" name="Line 112"/>
            <p:cNvSpPr>
              <a:spLocks noChangeShapeType="1"/>
            </p:cNvSpPr>
            <p:nvPr/>
          </p:nvSpPr>
          <p:spPr bwMode="auto">
            <a:xfrm flipH="1">
              <a:off x="1096" y="2596"/>
              <a:ext cx="45" cy="1"/>
            </a:xfrm>
            <a:prstGeom prst="line">
              <a:avLst/>
            </a:prstGeom>
            <a:noFill/>
            <a:ln w="0">
              <a:solidFill>
                <a:srgbClr val="000000"/>
              </a:solidFill>
              <a:round/>
              <a:headEnd/>
              <a:tailEnd/>
            </a:ln>
          </p:spPr>
          <p:txBody>
            <a:bodyPr/>
            <a:lstStyle/>
            <a:p>
              <a:endParaRPr lang="es-ES"/>
            </a:p>
          </p:txBody>
        </p:sp>
        <p:sp>
          <p:nvSpPr>
            <p:cNvPr id="22657" name="Line 113"/>
            <p:cNvSpPr>
              <a:spLocks noChangeShapeType="1"/>
            </p:cNvSpPr>
            <p:nvPr/>
          </p:nvSpPr>
          <p:spPr bwMode="auto">
            <a:xfrm flipH="1">
              <a:off x="1096" y="2356"/>
              <a:ext cx="45" cy="1"/>
            </a:xfrm>
            <a:prstGeom prst="line">
              <a:avLst/>
            </a:prstGeom>
            <a:noFill/>
            <a:ln w="0">
              <a:solidFill>
                <a:srgbClr val="000000"/>
              </a:solidFill>
              <a:round/>
              <a:headEnd/>
              <a:tailEnd/>
            </a:ln>
          </p:spPr>
          <p:txBody>
            <a:bodyPr/>
            <a:lstStyle/>
            <a:p>
              <a:endParaRPr lang="es-ES"/>
            </a:p>
          </p:txBody>
        </p:sp>
        <p:sp>
          <p:nvSpPr>
            <p:cNvPr id="22658" name="Line 114"/>
            <p:cNvSpPr>
              <a:spLocks noChangeShapeType="1"/>
            </p:cNvSpPr>
            <p:nvPr/>
          </p:nvSpPr>
          <p:spPr bwMode="auto">
            <a:xfrm flipH="1">
              <a:off x="1096" y="2116"/>
              <a:ext cx="45" cy="1"/>
            </a:xfrm>
            <a:prstGeom prst="line">
              <a:avLst/>
            </a:prstGeom>
            <a:noFill/>
            <a:ln w="0">
              <a:solidFill>
                <a:srgbClr val="000000"/>
              </a:solidFill>
              <a:round/>
              <a:headEnd/>
              <a:tailEnd/>
            </a:ln>
          </p:spPr>
          <p:txBody>
            <a:bodyPr/>
            <a:lstStyle/>
            <a:p>
              <a:endParaRPr lang="es-ES"/>
            </a:p>
          </p:txBody>
        </p:sp>
        <p:sp>
          <p:nvSpPr>
            <p:cNvPr id="22659" name="Line 115"/>
            <p:cNvSpPr>
              <a:spLocks noChangeShapeType="1"/>
            </p:cNvSpPr>
            <p:nvPr/>
          </p:nvSpPr>
          <p:spPr bwMode="auto">
            <a:xfrm flipH="1">
              <a:off x="1096" y="1891"/>
              <a:ext cx="45" cy="1"/>
            </a:xfrm>
            <a:prstGeom prst="line">
              <a:avLst/>
            </a:prstGeom>
            <a:noFill/>
            <a:ln w="0">
              <a:solidFill>
                <a:srgbClr val="000000"/>
              </a:solidFill>
              <a:round/>
              <a:headEnd/>
              <a:tailEnd/>
            </a:ln>
          </p:spPr>
          <p:txBody>
            <a:bodyPr/>
            <a:lstStyle/>
            <a:p>
              <a:endParaRPr lang="es-ES"/>
            </a:p>
          </p:txBody>
        </p:sp>
        <p:sp>
          <p:nvSpPr>
            <p:cNvPr id="22660" name="Line 116"/>
            <p:cNvSpPr>
              <a:spLocks noChangeShapeType="1"/>
            </p:cNvSpPr>
            <p:nvPr/>
          </p:nvSpPr>
          <p:spPr bwMode="auto">
            <a:xfrm flipH="1">
              <a:off x="1096" y="1651"/>
              <a:ext cx="45" cy="1"/>
            </a:xfrm>
            <a:prstGeom prst="line">
              <a:avLst/>
            </a:prstGeom>
            <a:noFill/>
            <a:ln w="0">
              <a:solidFill>
                <a:srgbClr val="000000"/>
              </a:solidFill>
              <a:round/>
              <a:headEnd/>
              <a:tailEnd/>
            </a:ln>
          </p:spPr>
          <p:txBody>
            <a:bodyPr/>
            <a:lstStyle/>
            <a:p>
              <a:endParaRPr lang="es-ES"/>
            </a:p>
          </p:txBody>
        </p:sp>
        <p:sp>
          <p:nvSpPr>
            <p:cNvPr id="22661" name="Line 117"/>
            <p:cNvSpPr>
              <a:spLocks noChangeShapeType="1"/>
            </p:cNvSpPr>
            <p:nvPr/>
          </p:nvSpPr>
          <p:spPr bwMode="auto">
            <a:xfrm flipH="1">
              <a:off x="1096" y="1411"/>
              <a:ext cx="45" cy="1"/>
            </a:xfrm>
            <a:prstGeom prst="line">
              <a:avLst/>
            </a:prstGeom>
            <a:noFill/>
            <a:ln w="0">
              <a:solidFill>
                <a:srgbClr val="000000"/>
              </a:solidFill>
              <a:round/>
              <a:headEnd/>
              <a:tailEnd/>
            </a:ln>
          </p:spPr>
          <p:txBody>
            <a:bodyPr/>
            <a:lstStyle/>
            <a:p>
              <a:endParaRPr lang="es-ES"/>
            </a:p>
          </p:txBody>
        </p:sp>
        <p:sp>
          <p:nvSpPr>
            <p:cNvPr id="22662" name="Line 118"/>
            <p:cNvSpPr>
              <a:spLocks noChangeShapeType="1"/>
            </p:cNvSpPr>
            <p:nvPr/>
          </p:nvSpPr>
          <p:spPr bwMode="auto">
            <a:xfrm flipH="1">
              <a:off x="1096" y="1170"/>
              <a:ext cx="45" cy="1"/>
            </a:xfrm>
            <a:prstGeom prst="line">
              <a:avLst/>
            </a:prstGeom>
            <a:noFill/>
            <a:ln w="0">
              <a:solidFill>
                <a:srgbClr val="000000"/>
              </a:solidFill>
              <a:round/>
              <a:headEnd/>
              <a:tailEnd/>
            </a:ln>
          </p:spPr>
          <p:txBody>
            <a:bodyPr/>
            <a:lstStyle/>
            <a:p>
              <a:endParaRPr lang="es-ES"/>
            </a:p>
          </p:txBody>
        </p:sp>
        <p:sp>
          <p:nvSpPr>
            <p:cNvPr id="22663" name="Line 119"/>
            <p:cNvSpPr>
              <a:spLocks noChangeShapeType="1"/>
            </p:cNvSpPr>
            <p:nvPr/>
          </p:nvSpPr>
          <p:spPr bwMode="auto">
            <a:xfrm flipH="1">
              <a:off x="1096" y="930"/>
              <a:ext cx="45" cy="1"/>
            </a:xfrm>
            <a:prstGeom prst="line">
              <a:avLst/>
            </a:prstGeom>
            <a:noFill/>
            <a:ln w="0">
              <a:solidFill>
                <a:srgbClr val="000000"/>
              </a:solidFill>
              <a:round/>
              <a:headEnd/>
              <a:tailEnd/>
            </a:ln>
          </p:spPr>
          <p:txBody>
            <a:bodyPr/>
            <a:lstStyle/>
            <a:p>
              <a:endParaRPr lang="es-ES"/>
            </a:p>
          </p:txBody>
        </p:sp>
        <p:sp>
          <p:nvSpPr>
            <p:cNvPr id="22664" name="Rectangle 120"/>
            <p:cNvSpPr>
              <a:spLocks noChangeArrowheads="1"/>
            </p:cNvSpPr>
            <p:nvPr/>
          </p:nvSpPr>
          <p:spPr bwMode="auto">
            <a:xfrm>
              <a:off x="600" y="3212"/>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0.00%</a:t>
              </a:r>
              <a:endParaRPr lang="es-ES_tradnl"/>
            </a:p>
          </p:txBody>
        </p:sp>
        <p:sp>
          <p:nvSpPr>
            <p:cNvPr id="22665" name="Rectangle 121"/>
            <p:cNvSpPr>
              <a:spLocks noChangeArrowheads="1"/>
            </p:cNvSpPr>
            <p:nvPr/>
          </p:nvSpPr>
          <p:spPr bwMode="auto">
            <a:xfrm>
              <a:off x="600" y="2970"/>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0.50%</a:t>
              </a:r>
              <a:endParaRPr lang="es-ES_tradnl"/>
            </a:p>
          </p:txBody>
        </p:sp>
        <p:sp>
          <p:nvSpPr>
            <p:cNvPr id="22666" name="Rectangle 122"/>
            <p:cNvSpPr>
              <a:spLocks noChangeArrowheads="1"/>
            </p:cNvSpPr>
            <p:nvPr/>
          </p:nvSpPr>
          <p:spPr bwMode="auto">
            <a:xfrm>
              <a:off x="600" y="2729"/>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1.00%</a:t>
              </a:r>
              <a:endParaRPr lang="es-ES_tradnl"/>
            </a:p>
          </p:txBody>
        </p:sp>
        <p:sp>
          <p:nvSpPr>
            <p:cNvPr id="22667" name="Rectangle 123"/>
            <p:cNvSpPr>
              <a:spLocks noChangeArrowheads="1"/>
            </p:cNvSpPr>
            <p:nvPr/>
          </p:nvSpPr>
          <p:spPr bwMode="auto">
            <a:xfrm>
              <a:off x="600" y="2491"/>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1.50%</a:t>
              </a:r>
              <a:endParaRPr lang="es-ES_tradnl"/>
            </a:p>
          </p:txBody>
        </p:sp>
        <p:sp>
          <p:nvSpPr>
            <p:cNvPr id="22668" name="Rectangle 124"/>
            <p:cNvSpPr>
              <a:spLocks noChangeArrowheads="1"/>
            </p:cNvSpPr>
            <p:nvPr/>
          </p:nvSpPr>
          <p:spPr bwMode="auto">
            <a:xfrm>
              <a:off x="600" y="2250"/>
              <a:ext cx="600" cy="247"/>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2.00%</a:t>
              </a:r>
              <a:endParaRPr lang="es-ES_tradnl"/>
            </a:p>
          </p:txBody>
        </p:sp>
        <p:sp>
          <p:nvSpPr>
            <p:cNvPr id="22669" name="Rectangle 125"/>
            <p:cNvSpPr>
              <a:spLocks noChangeArrowheads="1"/>
            </p:cNvSpPr>
            <p:nvPr/>
          </p:nvSpPr>
          <p:spPr bwMode="auto">
            <a:xfrm>
              <a:off x="600" y="2011"/>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2.50%</a:t>
              </a:r>
              <a:endParaRPr lang="es-ES_tradnl"/>
            </a:p>
          </p:txBody>
        </p:sp>
        <p:sp>
          <p:nvSpPr>
            <p:cNvPr id="22670" name="Rectangle 126"/>
            <p:cNvSpPr>
              <a:spLocks noChangeArrowheads="1"/>
            </p:cNvSpPr>
            <p:nvPr/>
          </p:nvSpPr>
          <p:spPr bwMode="auto">
            <a:xfrm>
              <a:off x="600" y="1786"/>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3.00%</a:t>
              </a:r>
              <a:endParaRPr lang="es-ES_tradnl"/>
            </a:p>
          </p:txBody>
        </p:sp>
        <p:sp>
          <p:nvSpPr>
            <p:cNvPr id="22671" name="Rectangle 127"/>
            <p:cNvSpPr>
              <a:spLocks noChangeArrowheads="1"/>
            </p:cNvSpPr>
            <p:nvPr/>
          </p:nvSpPr>
          <p:spPr bwMode="auto">
            <a:xfrm>
              <a:off x="600" y="1548"/>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3.50%</a:t>
              </a:r>
              <a:endParaRPr lang="es-ES_tradnl"/>
            </a:p>
          </p:txBody>
        </p:sp>
        <p:sp>
          <p:nvSpPr>
            <p:cNvPr id="22672" name="Rectangle 128"/>
            <p:cNvSpPr>
              <a:spLocks noChangeArrowheads="1"/>
            </p:cNvSpPr>
            <p:nvPr/>
          </p:nvSpPr>
          <p:spPr bwMode="auto">
            <a:xfrm>
              <a:off x="600" y="1307"/>
              <a:ext cx="600" cy="247"/>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4.00%</a:t>
              </a:r>
              <a:endParaRPr lang="es-ES_tradnl"/>
            </a:p>
          </p:txBody>
        </p:sp>
        <p:sp>
          <p:nvSpPr>
            <p:cNvPr id="22673" name="Rectangle 129"/>
            <p:cNvSpPr>
              <a:spLocks noChangeArrowheads="1"/>
            </p:cNvSpPr>
            <p:nvPr/>
          </p:nvSpPr>
          <p:spPr bwMode="auto">
            <a:xfrm>
              <a:off x="600" y="1062"/>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4.50%</a:t>
              </a:r>
              <a:endParaRPr lang="es-ES_tradnl"/>
            </a:p>
          </p:txBody>
        </p:sp>
        <p:sp>
          <p:nvSpPr>
            <p:cNvPr id="22674" name="Rectangle 130"/>
            <p:cNvSpPr>
              <a:spLocks noChangeArrowheads="1"/>
            </p:cNvSpPr>
            <p:nvPr/>
          </p:nvSpPr>
          <p:spPr bwMode="auto">
            <a:xfrm>
              <a:off x="600" y="824"/>
              <a:ext cx="600"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5.00%</a:t>
              </a:r>
              <a:endParaRPr lang="es-ES_tradnl"/>
            </a:p>
          </p:txBody>
        </p:sp>
        <p:sp>
          <p:nvSpPr>
            <p:cNvPr id="22675" name="Line 131"/>
            <p:cNvSpPr>
              <a:spLocks noChangeShapeType="1"/>
            </p:cNvSpPr>
            <p:nvPr/>
          </p:nvSpPr>
          <p:spPr bwMode="auto">
            <a:xfrm>
              <a:off x="1141" y="3316"/>
              <a:ext cx="6139" cy="1"/>
            </a:xfrm>
            <a:prstGeom prst="line">
              <a:avLst/>
            </a:prstGeom>
            <a:noFill/>
            <a:ln w="0">
              <a:solidFill>
                <a:srgbClr val="000000"/>
              </a:solidFill>
              <a:round/>
              <a:headEnd/>
              <a:tailEnd/>
            </a:ln>
          </p:spPr>
          <p:txBody>
            <a:bodyPr/>
            <a:lstStyle/>
            <a:p>
              <a:endParaRPr lang="es-ES"/>
            </a:p>
          </p:txBody>
        </p:sp>
        <p:sp>
          <p:nvSpPr>
            <p:cNvPr id="22676" name="Line 132"/>
            <p:cNvSpPr>
              <a:spLocks noChangeShapeType="1"/>
            </p:cNvSpPr>
            <p:nvPr/>
          </p:nvSpPr>
          <p:spPr bwMode="auto">
            <a:xfrm>
              <a:off x="1141" y="3316"/>
              <a:ext cx="1" cy="45"/>
            </a:xfrm>
            <a:prstGeom prst="line">
              <a:avLst/>
            </a:prstGeom>
            <a:noFill/>
            <a:ln w="0">
              <a:solidFill>
                <a:srgbClr val="000000"/>
              </a:solidFill>
              <a:round/>
              <a:headEnd/>
              <a:tailEnd/>
            </a:ln>
          </p:spPr>
          <p:txBody>
            <a:bodyPr/>
            <a:lstStyle/>
            <a:p>
              <a:endParaRPr lang="es-ES"/>
            </a:p>
          </p:txBody>
        </p:sp>
        <p:sp>
          <p:nvSpPr>
            <p:cNvPr id="22677" name="Line 133"/>
            <p:cNvSpPr>
              <a:spLocks noChangeShapeType="1"/>
            </p:cNvSpPr>
            <p:nvPr/>
          </p:nvSpPr>
          <p:spPr bwMode="auto">
            <a:xfrm>
              <a:off x="2026" y="3316"/>
              <a:ext cx="1" cy="45"/>
            </a:xfrm>
            <a:prstGeom prst="line">
              <a:avLst/>
            </a:prstGeom>
            <a:noFill/>
            <a:ln w="0">
              <a:solidFill>
                <a:srgbClr val="000000"/>
              </a:solidFill>
              <a:round/>
              <a:headEnd/>
              <a:tailEnd/>
            </a:ln>
          </p:spPr>
          <p:txBody>
            <a:bodyPr/>
            <a:lstStyle/>
            <a:p>
              <a:endParaRPr lang="es-ES"/>
            </a:p>
          </p:txBody>
        </p:sp>
        <p:sp>
          <p:nvSpPr>
            <p:cNvPr id="22678" name="Line 134"/>
            <p:cNvSpPr>
              <a:spLocks noChangeShapeType="1"/>
            </p:cNvSpPr>
            <p:nvPr/>
          </p:nvSpPr>
          <p:spPr bwMode="auto">
            <a:xfrm>
              <a:off x="2897" y="3316"/>
              <a:ext cx="1" cy="45"/>
            </a:xfrm>
            <a:prstGeom prst="line">
              <a:avLst/>
            </a:prstGeom>
            <a:noFill/>
            <a:ln w="0">
              <a:solidFill>
                <a:srgbClr val="000000"/>
              </a:solidFill>
              <a:round/>
              <a:headEnd/>
              <a:tailEnd/>
            </a:ln>
          </p:spPr>
          <p:txBody>
            <a:bodyPr/>
            <a:lstStyle/>
            <a:p>
              <a:endParaRPr lang="es-ES"/>
            </a:p>
          </p:txBody>
        </p:sp>
        <p:sp>
          <p:nvSpPr>
            <p:cNvPr id="22679" name="Line 135"/>
            <p:cNvSpPr>
              <a:spLocks noChangeShapeType="1"/>
            </p:cNvSpPr>
            <p:nvPr/>
          </p:nvSpPr>
          <p:spPr bwMode="auto">
            <a:xfrm>
              <a:off x="3767" y="3316"/>
              <a:ext cx="1" cy="45"/>
            </a:xfrm>
            <a:prstGeom prst="line">
              <a:avLst/>
            </a:prstGeom>
            <a:noFill/>
            <a:ln w="0">
              <a:solidFill>
                <a:srgbClr val="000000"/>
              </a:solidFill>
              <a:round/>
              <a:headEnd/>
              <a:tailEnd/>
            </a:ln>
          </p:spPr>
          <p:txBody>
            <a:bodyPr/>
            <a:lstStyle/>
            <a:p>
              <a:endParaRPr lang="es-ES"/>
            </a:p>
          </p:txBody>
        </p:sp>
        <p:sp>
          <p:nvSpPr>
            <p:cNvPr id="22680" name="Line 136"/>
            <p:cNvSpPr>
              <a:spLocks noChangeShapeType="1"/>
            </p:cNvSpPr>
            <p:nvPr/>
          </p:nvSpPr>
          <p:spPr bwMode="auto">
            <a:xfrm>
              <a:off x="4653" y="3316"/>
              <a:ext cx="1" cy="45"/>
            </a:xfrm>
            <a:prstGeom prst="line">
              <a:avLst/>
            </a:prstGeom>
            <a:noFill/>
            <a:ln w="0">
              <a:solidFill>
                <a:srgbClr val="000000"/>
              </a:solidFill>
              <a:round/>
              <a:headEnd/>
              <a:tailEnd/>
            </a:ln>
          </p:spPr>
          <p:txBody>
            <a:bodyPr/>
            <a:lstStyle/>
            <a:p>
              <a:endParaRPr lang="es-ES"/>
            </a:p>
          </p:txBody>
        </p:sp>
        <p:sp>
          <p:nvSpPr>
            <p:cNvPr id="22681" name="Line 137"/>
            <p:cNvSpPr>
              <a:spLocks noChangeShapeType="1"/>
            </p:cNvSpPr>
            <p:nvPr/>
          </p:nvSpPr>
          <p:spPr bwMode="auto">
            <a:xfrm>
              <a:off x="5523" y="3316"/>
              <a:ext cx="1" cy="45"/>
            </a:xfrm>
            <a:prstGeom prst="line">
              <a:avLst/>
            </a:prstGeom>
            <a:noFill/>
            <a:ln w="0">
              <a:solidFill>
                <a:srgbClr val="000000"/>
              </a:solidFill>
              <a:round/>
              <a:headEnd/>
              <a:tailEnd/>
            </a:ln>
          </p:spPr>
          <p:txBody>
            <a:bodyPr/>
            <a:lstStyle/>
            <a:p>
              <a:endParaRPr lang="es-ES"/>
            </a:p>
          </p:txBody>
        </p:sp>
        <p:sp>
          <p:nvSpPr>
            <p:cNvPr id="22682" name="Line 138"/>
            <p:cNvSpPr>
              <a:spLocks noChangeShapeType="1"/>
            </p:cNvSpPr>
            <p:nvPr/>
          </p:nvSpPr>
          <p:spPr bwMode="auto">
            <a:xfrm>
              <a:off x="6394" y="3316"/>
              <a:ext cx="1" cy="45"/>
            </a:xfrm>
            <a:prstGeom prst="line">
              <a:avLst/>
            </a:prstGeom>
            <a:noFill/>
            <a:ln w="0">
              <a:solidFill>
                <a:srgbClr val="000000"/>
              </a:solidFill>
              <a:round/>
              <a:headEnd/>
              <a:tailEnd/>
            </a:ln>
          </p:spPr>
          <p:txBody>
            <a:bodyPr/>
            <a:lstStyle/>
            <a:p>
              <a:endParaRPr lang="es-ES"/>
            </a:p>
          </p:txBody>
        </p:sp>
        <p:sp>
          <p:nvSpPr>
            <p:cNvPr id="22683" name="Line 139"/>
            <p:cNvSpPr>
              <a:spLocks noChangeShapeType="1"/>
            </p:cNvSpPr>
            <p:nvPr/>
          </p:nvSpPr>
          <p:spPr bwMode="auto">
            <a:xfrm>
              <a:off x="7280" y="3316"/>
              <a:ext cx="1" cy="45"/>
            </a:xfrm>
            <a:prstGeom prst="line">
              <a:avLst/>
            </a:prstGeom>
            <a:noFill/>
            <a:ln w="0">
              <a:solidFill>
                <a:srgbClr val="000000"/>
              </a:solidFill>
              <a:round/>
              <a:headEnd/>
              <a:tailEnd/>
            </a:ln>
          </p:spPr>
          <p:txBody>
            <a:bodyPr/>
            <a:lstStyle/>
            <a:p>
              <a:endParaRPr lang="es-ES"/>
            </a:p>
          </p:txBody>
        </p:sp>
        <p:sp>
          <p:nvSpPr>
            <p:cNvPr id="22684" name="Rectangle 140"/>
            <p:cNvSpPr>
              <a:spLocks noChangeArrowheads="1"/>
            </p:cNvSpPr>
            <p:nvPr/>
          </p:nvSpPr>
          <p:spPr bwMode="auto">
            <a:xfrm>
              <a:off x="1410" y="3408"/>
              <a:ext cx="473"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1992</a:t>
              </a:r>
              <a:endParaRPr lang="es-ES_tradnl"/>
            </a:p>
          </p:txBody>
        </p:sp>
        <p:sp>
          <p:nvSpPr>
            <p:cNvPr id="22685" name="Rectangle 141"/>
            <p:cNvSpPr>
              <a:spLocks noChangeArrowheads="1"/>
            </p:cNvSpPr>
            <p:nvPr/>
          </p:nvSpPr>
          <p:spPr bwMode="auto">
            <a:xfrm>
              <a:off x="2280" y="3408"/>
              <a:ext cx="472"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1994</a:t>
              </a:r>
              <a:endParaRPr lang="es-ES_tradnl"/>
            </a:p>
          </p:txBody>
        </p:sp>
        <p:sp>
          <p:nvSpPr>
            <p:cNvPr id="22686" name="Rectangle 142"/>
            <p:cNvSpPr>
              <a:spLocks noChangeArrowheads="1"/>
            </p:cNvSpPr>
            <p:nvPr/>
          </p:nvSpPr>
          <p:spPr bwMode="auto">
            <a:xfrm>
              <a:off x="3152" y="3408"/>
              <a:ext cx="472"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1996</a:t>
              </a:r>
              <a:endParaRPr lang="es-ES_tradnl"/>
            </a:p>
          </p:txBody>
        </p:sp>
        <p:sp>
          <p:nvSpPr>
            <p:cNvPr id="22687" name="Rectangle 143"/>
            <p:cNvSpPr>
              <a:spLocks noChangeArrowheads="1"/>
            </p:cNvSpPr>
            <p:nvPr/>
          </p:nvSpPr>
          <p:spPr bwMode="auto">
            <a:xfrm>
              <a:off x="4021" y="3408"/>
              <a:ext cx="473"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1998</a:t>
              </a:r>
              <a:endParaRPr lang="es-ES_tradnl"/>
            </a:p>
          </p:txBody>
        </p:sp>
        <p:sp>
          <p:nvSpPr>
            <p:cNvPr id="22688" name="Rectangle 144"/>
            <p:cNvSpPr>
              <a:spLocks noChangeArrowheads="1"/>
            </p:cNvSpPr>
            <p:nvPr/>
          </p:nvSpPr>
          <p:spPr bwMode="auto">
            <a:xfrm>
              <a:off x="4910" y="3408"/>
              <a:ext cx="473"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2000</a:t>
              </a:r>
              <a:endParaRPr lang="es-ES_tradnl"/>
            </a:p>
          </p:txBody>
        </p:sp>
        <p:sp>
          <p:nvSpPr>
            <p:cNvPr id="22689" name="Rectangle 145"/>
            <p:cNvSpPr>
              <a:spLocks noChangeArrowheads="1"/>
            </p:cNvSpPr>
            <p:nvPr/>
          </p:nvSpPr>
          <p:spPr bwMode="auto">
            <a:xfrm>
              <a:off x="5779" y="3408"/>
              <a:ext cx="473"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2002</a:t>
              </a:r>
              <a:endParaRPr lang="es-ES_tradnl"/>
            </a:p>
          </p:txBody>
        </p:sp>
        <p:sp>
          <p:nvSpPr>
            <p:cNvPr id="22690" name="Rectangle 146"/>
            <p:cNvSpPr>
              <a:spLocks noChangeArrowheads="1"/>
            </p:cNvSpPr>
            <p:nvPr/>
          </p:nvSpPr>
          <p:spPr bwMode="auto">
            <a:xfrm>
              <a:off x="6649" y="3408"/>
              <a:ext cx="472"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2004</a:t>
              </a:r>
              <a:endParaRPr lang="es-ES_tradnl"/>
            </a:p>
          </p:txBody>
        </p:sp>
        <p:sp>
          <p:nvSpPr>
            <p:cNvPr id="22691" name="Rectangle 147"/>
            <p:cNvSpPr>
              <a:spLocks noChangeArrowheads="1"/>
            </p:cNvSpPr>
            <p:nvPr/>
          </p:nvSpPr>
          <p:spPr bwMode="auto">
            <a:xfrm>
              <a:off x="1348" y="225"/>
              <a:ext cx="7577" cy="277"/>
            </a:xfrm>
            <a:prstGeom prst="rect">
              <a:avLst/>
            </a:prstGeom>
            <a:noFill/>
            <a:ln w="9525">
              <a:noFill/>
              <a:miter lim="800000"/>
              <a:headEnd/>
              <a:tailEnd/>
            </a:ln>
          </p:spPr>
          <p:txBody>
            <a:bodyPr lIns="0" tIns="0" rIns="0" bIns="0">
              <a:spAutoFit/>
            </a:bodyPr>
            <a:lstStyle/>
            <a:p>
              <a:r>
                <a:rPr lang="es-ES_tradnl" altLang="zh-CN" sz="900" b="1">
                  <a:solidFill>
                    <a:srgbClr val="000000"/>
                  </a:solidFill>
                  <a:latin typeface="Arial" charset="0"/>
                  <a:ea typeface="SimSun" pitchFamily="2" charset="-122"/>
                </a:rPr>
                <a:t>Gráfico 2.2. Participación Servicios de Transporte en el PIB (%)</a:t>
              </a:r>
              <a:endParaRPr lang="es-ES_tradnl"/>
            </a:p>
          </p:txBody>
        </p:sp>
        <p:sp>
          <p:nvSpPr>
            <p:cNvPr id="22692" name="Rectangle 148"/>
            <p:cNvSpPr>
              <a:spLocks noChangeArrowheads="1"/>
            </p:cNvSpPr>
            <p:nvPr/>
          </p:nvSpPr>
          <p:spPr bwMode="auto">
            <a:xfrm>
              <a:off x="1951" y="3856"/>
              <a:ext cx="4068" cy="1171"/>
            </a:xfrm>
            <a:prstGeom prst="rect">
              <a:avLst/>
            </a:prstGeom>
            <a:solidFill>
              <a:srgbClr val="FFFFFF"/>
            </a:solidFill>
            <a:ln w="0">
              <a:solidFill>
                <a:srgbClr val="000000"/>
              </a:solidFill>
              <a:miter lim="800000"/>
              <a:headEnd/>
              <a:tailEnd/>
            </a:ln>
          </p:spPr>
          <p:txBody>
            <a:bodyPr/>
            <a:lstStyle/>
            <a:p>
              <a:endParaRPr lang="es-ES"/>
            </a:p>
          </p:txBody>
        </p:sp>
        <p:sp>
          <p:nvSpPr>
            <p:cNvPr id="22693" name="Rectangle 149"/>
            <p:cNvSpPr>
              <a:spLocks noChangeArrowheads="1"/>
            </p:cNvSpPr>
            <p:nvPr/>
          </p:nvSpPr>
          <p:spPr bwMode="auto">
            <a:xfrm>
              <a:off x="2011" y="3962"/>
              <a:ext cx="90" cy="90"/>
            </a:xfrm>
            <a:prstGeom prst="rect">
              <a:avLst/>
            </a:prstGeom>
            <a:solidFill>
              <a:srgbClr val="9999FF"/>
            </a:solidFill>
            <a:ln w="9525">
              <a:solidFill>
                <a:srgbClr val="000000"/>
              </a:solidFill>
              <a:miter lim="800000"/>
              <a:headEnd/>
              <a:tailEnd/>
            </a:ln>
          </p:spPr>
          <p:txBody>
            <a:bodyPr/>
            <a:lstStyle/>
            <a:p>
              <a:endParaRPr lang="es-ES"/>
            </a:p>
          </p:txBody>
        </p:sp>
        <p:sp>
          <p:nvSpPr>
            <p:cNvPr id="22694" name="Rectangle 150"/>
            <p:cNvSpPr>
              <a:spLocks noChangeArrowheads="1"/>
            </p:cNvSpPr>
            <p:nvPr/>
          </p:nvSpPr>
          <p:spPr bwMode="auto">
            <a:xfrm>
              <a:off x="2162" y="3900"/>
              <a:ext cx="3001"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Servicios de transporte terrestre</a:t>
              </a:r>
              <a:endParaRPr lang="es-ES_tradnl"/>
            </a:p>
          </p:txBody>
        </p:sp>
        <p:sp>
          <p:nvSpPr>
            <p:cNvPr id="22695" name="Rectangle 151"/>
            <p:cNvSpPr>
              <a:spLocks noChangeArrowheads="1"/>
            </p:cNvSpPr>
            <p:nvPr/>
          </p:nvSpPr>
          <p:spPr bwMode="auto">
            <a:xfrm>
              <a:off x="2011" y="4247"/>
              <a:ext cx="90" cy="90"/>
            </a:xfrm>
            <a:prstGeom prst="rect">
              <a:avLst/>
            </a:prstGeom>
            <a:solidFill>
              <a:srgbClr val="993366"/>
            </a:solidFill>
            <a:ln w="9525">
              <a:solidFill>
                <a:srgbClr val="000000"/>
              </a:solidFill>
              <a:miter lim="800000"/>
              <a:headEnd/>
              <a:tailEnd/>
            </a:ln>
          </p:spPr>
          <p:txBody>
            <a:bodyPr/>
            <a:lstStyle/>
            <a:p>
              <a:endParaRPr lang="es-ES"/>
            </a:p>
          </p:txBody>
        </p:sp>
        <p:sp>
          <p:nvSpPr>
            <p:cNvPr id="22696" name="Rectangle 152"/>
            <p:cNvSpPr>
              <a:spLocks noChangeArrowheads="1"/>
            </p:cNvSpPr>
            <p:nvPr/>
          </p:nvSpPr>
          <p:spPr bwMode="auto">
            <a:xfrm>
              <a:off x="2162" y="4187"/>
              <a:ext cx="3053"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Servicios de transporte por agua</a:t>
              </a:r>
              <a:endParaRPr lang="es-ES_tradnl"/>
            </a:p>
          </p:txBody>
        </p:sp>
        <p:sp>
          <p:nvSpPr>
            <p:cNvPr id="22697" name="Rectangle 153"/>
            <p:cNvSpPr>
              <a:spLocks noChangeArrowheads="1"/>
            </p:cNvSpPr>
            <p:nvPr/>
          </p:nvSpPr>
          <p:spPr bwMode="auto">
            <a:xfrm>
              <a:off x="2011" y="4532"/>
              <a:ext cx="90" cy="90"/>
            </a:xfrm>
            <a:prstGeom prst="rect">
              <a:avLst/>
            </a:prstGeom>
            <a:solidFill>
              <a:srgbClr val="FFFFCC"/>
            </a:solidFill>
            <a:ln w="9525">
              <a:solidFill>
                <a:srgbClr val="000000"/>
              </a:solidFill>
              <a:miter lim="800000"/>
              <a:headEnd/>
              <a:tailEnd/>
            </a:ln>
          </p:spPr>
          <p:txBody>
            <a:bodyPr/>
            <a:lstStyle/>
            <a:p>
              <a:endParaRPr lang="es-ES"/>
            </a:p>
          </p:txBody>
        </p:sp>
        <p:sp>
          <p:nvSpPr>
            <p:cNvPr id="22698" name="Rectangle 154"/>
            <p:cNvSpPr>
              <a:spLocks noChangeArrowheads="1"/>
            </p:cNvSpPr>
            <p:nvPr/>
          </p:nvSpPr>
          <p:spPr bwMode="auto">
            <a:xfrm>
              <a:off x="2162" y="4470"/>
              <a:ext cx="2758" cy="248"/>
            </a:xfrm>
            <a:prstGeom prst="rect">
              <a:avLst/>
            </a:prstGeom>
            <a:noFill/>
            <a:ln w="9525">
              <a:noFill/>
              <a:miter lim="800000"/>
              <a:headEnd/>
              <a:tailEnd/>
            </a:ln>
          </p:spPr>
          <p:txBody>
            <a:bodyPr wrap="none" lIns="0" tIns="0" rIns="0" bIns="0">
              <a:spAutoFit/>
            </a:bodyPr>
            <a:lstStyle/>
            <a:p>
              <a:r>
                <a:rPr lang="en-US" altLang="zh-CN" sz="800">
                  <a:solidFill>
                    <a:srgbClr val="000000"/>
                  </a:solidFill>
                  <a:latin typeface="Arial" charset="0"/>
                  <a:ea typeface="SimSun" pitchFamily="2" charset="-122"/>
                </a:rPr>
                <a:t>Servicios de transporte aéreo</a:t>
              </a:r>
              <a:endParaRPr lang="es-ES_tradnl"/>
            </a:p>
          </p:txBody>
        </p:sp>
        <p:sp>
          <p:nvSpPr>
            <p:cNvPr id="22699" name="Rectangle 155"/>
            <p:cNvSpPr>
              <a:spLocks noChangeArrowheads="1"/>
            </p:cNvSpPr>
            <p:nvPr/>
          </p:nvSpPr>
          <p:spPr bwMode="auto">
            <a:xfrm>
              <a:off x="2011" y="4817"/>
              <a:ext cx="90" cy="90"/>
            </a:xfrm>
            <a:prstGeom prst="rect">
              <a:avLst/>
            </a:prstGeom>
            <a:solidFill>
              <a:srgbClr val="CCFFFF"/>
            </a:solidFill>
            <a:ln w="9525">
              <a:solidFill>
                <a:srgbClr val="000000"/>
              </a:solidFill>
              <a:miter lim="800000"/>
              <a:headEnd/>
              <a:tailEnd/>
            </a:ln>
          </p:spPr>
          <p:txBody>
            <a:bodyPr/>
            <a:lstStyle/>
            <a:p>
              <a:endParaRPr lang="es-ES"/>
            </a:p>
          </p:txBody>
        </p:sp>
        <p:sp>
          <p:nvSpPr>
            <p:cNvPr id="22700" name="Rectangle 156"/>
            <p:cNvSpPr>
              <a:spLocks noChangeArrowheads="1"/>
            </p:cNvSpPr>
            <p:nvPr/>
          </p:nvSpPr>
          <p:spPr bwMode="auto">
            <a:xfrm>
              <a:off x="2162" y="4757"/>
              <a:ext cx="5379" cy="247"/>
            </a:xfrm>
            <a:prstGeom prst="rect">
              <a:avLst/>
            </a:prstGeom>
            <a:noFill/>
            <a:ln w="9525">
              <a:noFill/>
              <a:miter lim="800000"/>
              <a:headEnd/>
              <a:tailEnd/>
            </a:ln>
          </p:spPr>
          <p:txBody>
            <a:bodyPr lIns="0" tIns="0" rIns="0" bIns="0">
              <a:spAutoFit/>
            </a:bodyPr>
            <a:lstStyle/>
            <a:p>
              <a:r>
                <a:rPr lang="es-ES_tradnl" altLang="zh-CN" sz="800">
                  <a:solidFill>
                    <a:srgbClr val="000000"/>
                  </a:solidFill>
                  <a:latin typeface="Arial" charset="0"/>
                  <a:ea typeface="SimSun" pitchFamily="2" charset="-122"/>
                </a:rPr>
                <a:t>Servicios de transporte complementarios y auxiliares</a:t>
              </a:r>
              <a:endParaRPr lang="es-ES_tradnl"/>
            </a:p>
          </p:txBody>
        </p:sp>
        <p:sp>
          <p:nvSpPr>
            <p:cNvPr id="22701" name="Rectangle 157"/>
            <p:cNvSpPr>
              <a:spLocks noChangeArrowheads="1"/>
            </p:cNvSpPr>
            <p:nvPr/>
          </p:nvSpPr>
          <p:spPr bwMode="auto">
            <a:xfrm>
              <a:off x="75" y="75"/>
              <a:ext cx="7820" cy="5012"/>
            </a:xfrm>
            <a:prstGeom prst="rect">
              <a:avLst/>
            </a:prstGeom>
            <a:noFill/>
            <a:ln w="9525">
              <a:solidFill>
                <a:srgbClr val="000000"/>
              </a:solidFill>
              <a:miter lim="800000"/>
              <a:headEnd/>
              <a:tailEnd/>
            </a:ln>
          </p:spPr>
          <p:txBody>
            <a:bodyPr/>
            <a:lstStyle/>
            <a:p>
              <a:endParaRPr lang="es-ES"/>
            </a:p>
          </p:txBody>
        </p:sp>
      </p:grpSp>
      <p:grpSp>
        <p:nvGrpSpPr>
          <p:cNvPr id="22534" name="Group 158"/>
          <p:cNvGrpSpPr>
            <a:grpSpLocks noChangeAspect="1"/>
          </p:cNvGrpSpPr>
          <p:nvPr/>
        </p:nvGrpSpPr>
        <p:grpSpPr bwMode="auto">
          <a:xfrm>
            <a:off x="4932363" y="3429000"/>
            <a:ext cx="4013200" cy="1871663"/>
            <a:chOff x="0" y="0"/>
            <a:chExt cx="8850" cy="4538"/>
          </a:xfrm>
        </p:grpSpPr>
        <p:sp>
          <p:nvSpPr>
            <p:cNvPr id="22535" name="AutoShape 159"/>
            <p:cNvSpPr>
              <a:spLocks noChangeAspect="1" noChangeArrowheads="1"/>
            </p:cNvSpPr>
            <p:nvPr/>
          </p:nvSpPr>
          <p:spPr bwMode="auto">
            <a:xfrm>
              <a:off x="0" y="0"/>
              <a:ext cx="8026" cy="4538"/>
            </a:xfrm>
            <a:prstGeom prst="rect">
              <a:avLst/>
            </a:prstGeom>
            <a:noFill/>
            <a:ln w="9525">
              <a:noFill/>
              <a:miter lim="800000"/>
              <a:headEnd/>
              <a:tailEnd/>
            </a:ln>
          </p:spPr>
          <p:txBody>
            <a:bodyPr/>
            <a:lstStyle/>
            <a:p>
              <a:endParaRPr lang="es-ES"/>
            </a:p>
          </p:txBody>
        </p:sp>
        <p:sp>
          <p:nvSpPr>
            <p:cNvPr id="22536" name="Rectangle 160"/>
            <p:cNvSpPr>
              <a:spLocks noChangeArrowheads="1"/>
            </p:cNvSpPr>
            <p:nvPr/>
          </p:nvSpPr>
          <p:spPr bwMode="auto">
            <a:xfrm>
              <a:off x="75" y="75"/>
              <a:ext cx="7951" cy="4394"/>
            </a:xfrm>
            <a:prstGeom prst="rect">
              <a:avLst/>
            </a:prstGeom>
            <a:solidFill>
              <a:srgbClr val="FFFFFF"/>
            </a:solidFill>
            <a:ln w="9525">
              <a:solidFill>
                <a:srgbClr val="000000"/>
              </a:solidFill>
              <a:miter lim="800000"/>
              <a:headEnd/>
              <a:tailEnd/>
            </a:ln>
          </p:spPr>
          <p:txBody>
            <a:bodyPr/>
            <a:lstStyle/>
            <a:p>
              <a:endParaRPr lang="es-ES"/>
            </a:p>
          </p:txBody>
        </p:sp>
        <p:sp>
          <p:nvSpPr>
            <p:cNvPr id="22537" name="Freeform 161"/>
            <p:cNvSpPr>
              <a:spLocks/>
            </p:cNvSpPr>
            <p:nvPr/>
          </p:nvSpPr>
          <p:spPr bwMode="auto">
            <a:xfrm>
              <a:off x="3360" y="1965"/>
              <a:ext cx="601" cy="1019"/>
            </a:xfrm>
            <a:custGeom>
              <a:avLst/>
              <a:gdLst>
                <a:gd name="T0" fmla="*/ 601 w 601"/>
                <a:gd name="T1" fmla="*/ 479 h 1019"/>
                <a:gd name="T2" fmla="*/ 0 w 601"/>
                <a:gd name="T3" fmla="*/ 0 h 1019"/>
                <a:gd name="T4" fmla="*/ 0 w 601"/>
                <a:gd name="T5" fmla="*/ 539 h 1019"/>
                <a:gd name="T6" fmla="*/ 601 w 601"/>
                <a:gd name="T7" fmla="*/ 1019 h 1019"/>
                <a:gd name="T8" fmla="*/ 601 w 601"/>
                <a:gd name="T9" fmla="*/ 479 h 1019"/>
                <a:gd name="T10" fmla="*/ 0 60000 65536"/>
                <a:gd name="T11" fmla="*/ 0 60000 65536"/>
                <a:gd name="T12" fmla="*/ 0 60000 65536"/>
                <a:gd name="T13" fmla="*/ 0 60000 65536"/>
                <a:gd name="T14" fmla="*/ 0 60000 65536"/>
                <a:gd name="T15" fmla="*/ 0 w 601"/>
                <a:gd name="T16" fmla="*/ 0 h 1019"/>
                <a:gd name="T17" fmla="*/ 601 w 601"/>
                <a:gd name="T18" fmla="*/ 1019 h 1019"/>
              </a:gdLst>
              <a:ahLst/>
              <a:cxnLst>
                <a:cxn ang="T10">
                  <a:pos x="T0" y="T1"/>
                </a:cxn>
                <a:cxn ang="T11">
                  <a:pos x="T2" y="T3"/>
                </a:cxn>
                <a:cxn ang="T12">
                  <a:pos x="T4" y="T5"/>
                </a:cxn>
                <a:cxn ang="T13">
                  <a:pos x="T6" y="T7"/>
                </a:cxn>
                <a:cxn ang="T14">
                  <a:pos x="T8" y="T9"/>
                </a:cxn>
              </a:cxnLst>
              <a:rect l="T15" t="T16" r="T17" b="T18"/>
              <a:pathLst>
                <a:path w="601" h="1019">
                  <a:moveTo>
                    <a:pt x="601" y="479"/>
                  </a:moveTo>
                  <a:lnTo>
                    <a:pt x="0" y="0"/>
                  </a:lnTo>
                  <a:lnTo>
                    <a:pt x="0" y="539"/>
                  </a:lnTo>
                  <a:lnTo>
                    <a:pt x="601" y="1019"/>
                  </a:lnTo>
                  <a:lnTo>
                    <a:pt x="601" y="479"/>
                  </a:lnTo>
                  <a:close/>
                </a:path>
              </a:pathLst>
            </a:custGeom>
            <a:solidFill>
              <a:srgbClr val="668080"/>
            </a:solidFill>
            <a:ln w="9525">
              <a:solidFill>
                <a:srgbClr val="000000"/>
              </a:solidFill>
              <a:round/>
              <a:headEnd/>
              <a:tailEnd/>
            </a:ln>
          </p:spPr>
          <p:txBody>
            <a:bodyPr/>
            <a:lstStyle/>
            <a:p>
              <a:endParaRPr lang="es-ES"/>
            </a:p>
          </p:txBody>
        </p:sp>
        <p:sp>
          <p:nvSpPr>
            <p:cNvPr id="22538" name="Freeform 162"/>
            <p:cNvSpPr>
              <a:spLocks/>
            </p:cNvSpPr>
            <p:nvPr/>
          </p:nvSpPr>
          <p:spPr bwMode="auto">
            <a:xfrm>
              <a:off x="3360" y="1935"/>
              <a:ext cx="601" cy="509"/>
            </a:xfrm>
            <a:custGeom>
              <a:avLst/>
              <a:gdLst>
                <a:gd name="T0" fmla="*/ 0 w 601"/>
                <a:gd name="T1" fmla="*/ 15 h 509"/>
                <a:gd name="T2" fmla="*/ 60 w 601"/>
                <a:gd name="T3" fmla="*/ 15 h 509"/>
                <a:gd name="T4" fmla="*/ 135 w 601"/>
                <a:gd name="T5" fmla="*/ 15 h 509"/>
                <a:gd name="T6" fmla="*/ 195 w 601"/>
                <a:gd name="T7" fmla="*/ 0 h 509"/>
                <a:gd name="T8" fmla="*/ 271 w 601"/>
                <a:gd name="T9" fmla="*/ 0 h 509"/>
                <a:gd name="T10" fmla="*/ 331 w 601"/>
                <a:gd name="T11" fmla="*/ 0 h 509"/>
                <a:gd name="T12" fmla="*/ 406 w 601"/>
                <a:gd name="T13" fmla="*/ 0 h 509"/>
                <a:gd name="T14" fmla="*/ 466 w 601"/>
                <a:gd name="T15" fmla="*/ 0 h 509"/>
                <a:gd name="T16" fmla="*/ 541 w 601"/>
                <a:gd name="T17" fmla="*/ 0 h 509"/>
                <a:gd name="T18" fmla="*/ 601 w 601"/>
                <a:gd name="T19" fmla="*/ 0 h 509"/>
                <a:gd name="T20" fmla="*/ 601 w 601"/>
                <a:gd name="T21" fmla="*/ 509 h 509"/>
                <a:gd name="T22" fmla="*/ 0 w 601"/>
                <a:gd name="T23" fmla="*/ 15 h 5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1"/>
                <a:gd name="T37" fmla="*/ 0 h 509"/>
                <a:gd name="T38" fmla="*/ 601 w 601"/>
                <a:gd name="T39" fmla="*/ 509 h 50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1" h="509">
                  <a:moveTo>
                    <a:pt x="0" y="15"/>
                  </a:moveTo>
                  <a:lnTo>
                    <a:pt x="60" y="15"/>
                  </a:lnTo>
                  <a:lnTo>
                    <a:pt x="135" y="15"/>
                  </a:lnTo>
                  <a:lnTo>
                    <a:pt x="195" y="0"/>
                  </a:lnTo>
                  <a:lnTo>
                    <a:pt x="271" y="0"/>
                  </a:lnTo>
                  <a:lnTo>
                    <a:pt x="331" y="0"/>
                  </a:lnTo>
                  <a:lnTo>
                    <a:pt x="406" y="0"/>
                  </a:lnTo>
                  <a:lnTo>
                    <a:pt x="466" y="0"/>
                  </a:lnTo>
                  <a:lnTo>
                    <a:pt x="541" y="0"/>
                  </a:lnTo>
                  <a:lnTo>
                    <a:pt x="601" y="0"/>
                  </a:lnTo>
                  <a:lnTo>
                    <a:pt x="601" y="509"/>
                  </a:lnTo>
                  <a:lnTo>
                    <a:pt x="0" y="15"/>
                  </a:lnTo>
                  <a:close/>
                </a:path>
              </a:pathLst>
            </a:custGeom>
            <a:solidFill>
              <a:srgbClr val="CCFFFF"/>
            </a:solidFill>
            <a:ln w="9525">
              <a:solidFill>
                <a:srgbClr val="000000"/>
              </a:solidFill>
              <a:round/>
              <a:headEnd/>
              <a:tailEnd/>
            </a:ln>
          </p:spPr>
          <p:txBody>
            <a:bodyPr/>
            <a:lstStyle/>
            <a:p>
              <a:endParaRPr lang="es-ES"/>
            </a:p>
          </p:txBody>
        </p:sp>
        <p:sp>
          <p:nvSpPr>
            <p:cNvPr id="22539" name="Freeform 163"/>
            <p:cNvSpPr>
              <a:spLocks/>
            </p:cNvSpPr>
            <p:nvPr/>
          </p:nvSpPr>
          <p:spPr bwMode="auto">
            <a:xfrm>
              <a:off x="1695" y="2459"/>
              <a:ext cx="1951" cy="570"/>
            </a:xfrm>
            <a:custGeom>
              <a:avLst/>
              <a:gdLst>
                <a:gd name="T0" fmla="*/ 1951 w 1951"/>
                <a:gd name="T1" fmla="*/ 30 h 570"/>
                <a:gd name="T2" fmla="*/ 0 w 1951"/>
                <a:gd name="T3" fmla="*/ 0 h 570"/>
                <a:gd name="T4" fmla="*/ 0 w 1951"/>
                <a:gd name="T5" fmla="*/ 540 h 570"/>
                <a:gd name="T6" fmla="*/ 1951 w 1951"/>
                <a:gd name="T7" fmla="*/ 570 h 570"/>
                <a:gd name="T8" fmla="*/ 1951 w 1951"/>
                <a:gd name="T9" fmla="*/ 30 h 570"/>
                <a:gd name="T10" fmla="*/ 0 60000 65536"/>
                <a:gd name="T11" fmla="*/ 0 60000 65536"/>
                <a:gd name="T12" fmla="*/ 0 60000 65536"/>
                <a:gd name="T13" fmla="*/ 0 60000 65536"/>
                <a:gd name="T14" fmla="*/ 0 60000 65536"/>
                <a:gd name="T15" fmla="*/ 0 w 1951"/>
                <a:gd name="T16" fmla="*/ 0 h 570"/>
                <a:gd name="T17" fmla="*/ 1951 w 1951"/>
                <a:gd name="T18" fmla="*/ 570 h 570"/>
              </a:gdLst>
              <a:ahLst/>
              <a:cxnLst>
                <a:cxn ang="T10">
                  <a:pos x="T0" y="T1"/>
                </a:cxn>
                <a:cxn ang="T11">
                  <a:pos x="T2" y="T3"/>
                </a:cxn>
                <a:cxn ang="T12">
                  <a:pos x="T4" y="T5"/>
                </a:cxn>
                <a:cxn ang="T13">
                  <a:pos x="T6" y="T7"/>
                </a:cxn>
                <a:cxn ang="T14">
                  <a:pos x="T8" y="T9"/>
                </a:cxn>
              </a:cxnLst>
              <a:rect l="T15" t="T16" r="T17" b="T18"/>
              <a:pathLst>
                <a:path w="1951" h="570">
                  <a:moveTo>
                    <a:pt x="1951" y="30"/>
                  </a:moveTo>
                  <a:lnTo>
                    <a:pt x="0" y="0"/>
                  </a:lnTo>
                  <a:lnTo>
                    <a:pt x="0" y="540"/>
                  </a:lnTo>
                  <a:lnTo>
                    <a:pt x="1951" y="570"/>
                  </a:lnTo>
                  <a:lnTo>
                    <a:pt x="1951" y="30"/>
                  </a:lnTo>
                  <a:close/>
                </a:path>
              </a:pathLst>
            </a:custGeom>
            <a:solidFill>
              <a:srgbClr val="808066"/>
            </a:solidFill>
            <a:ln w="9525">
              <a:solidFill>
                <a:srgbClr val="000000"/>
              </a:solidFill>
              <a:round/>
              <a:headEnd/>
              <a:tailEnd/>
            </a:ln>
          </p:spPr>
          <p:txBody>
            <a:bodyPr/>
            <a:lstStyle/>
            <a:p>
              <a:endParaRPr lang="es-ES"/>
            </a:p>
          </p:txBody>
        </p:sp>
        <p:sp>
          <p:nvSpPr>
            <p:cNvPr id="22540" name="Freeform 164"/>
            <p:cNvSpPr>
              <a:spLocks/>
            </p:cNvSpPr>
            <p:nvPr/>
          </p:nvSpPr>
          <p:spPr bwMode="auto">
            <a:xfrm>
              <a:off x="1695" y="1995"/>
              <a:ext cx="1951" cy="494"/>
            </a:xfrm>
            <a:custGeom>
              <a:avLst/>
              <a:gdLst>
                <a:gd name="T0" fmla="*/ 0 w 1951"/>
                <a:gd name="T1" fmla="*/ 449 h 494"/>
                <a:gd name="T2" fmla="*/ 0 w 1951"/>
                <a:gd name="T3" fmla="*/ 434 h 494"/>
                <a:gd name="T4" fmla="*/ 15 w 1951"/>
                <a:gd name="T5" fmla="*/ 419 h 494"/>
                <a:gd name="T6" fmla="*/ 30 w 1951"/>
                <a:gd name="T7" fmla="*/ 404 h 494"/>
                <a:gd name="T8" fmla="*/ 45 w 1951"/>
                <a:gd name="T9" fmla="*/ 389 h 494"/>
                <a:gd name="T10" fmla="*/ 45 w 1951"/>
                <a:gd name="T11" fmla="*/ 374 h 494"/>
                <a:gd name="T12" fmla="*/ 60 w 1951"/>
                <a:gd name="T13" fmla="*/ 359 h 494"/>
                <a:gd name="T14" fmla="*/ 75 w 1951"/>
                <a:gd name="T15" fmla="*/ 344 h 494"/>
                <a:gd name="T16" fmla="*/ 105 w 1951"/>
                <a:gd name="T17" fmla="*/ 329 h 494"/>
                <a:gd name="T18" fmla="*/ 120 w 1951"/>
                <a:gd name="T19" fmla="*/ 314 h 494"/>
                <a:gd name="T20" fmla="*/ 150 w 1951"/>
                <a:gd name="T21" fmla="*/ 284 h 494"/>
                <a:gd name="T22" fmla="*/ 180 w 1951"/>
                <a:gd name="T23" fmla="*/ 269 h 494"/>
                <a:gd name="T24" fmla="*/ 210 w 1951"/>
                <a:gd name="T25" fmla="*/ 254 h 494"/>
                <a:gd name="T26" fmla="*/ 240 w 1951"/>
                <a:gd name="T27" fmla="*/ 239 h 494"/>
                <a:gd name="T28" fmla="*/ 255 w 1951"/>
                <a:gd name="T29" fmla="*/ 239 h 494"/>
                <a:gd name="T30" fmla="*/ 300 w 1951"/>
                <a:gd name="T31" fmla="*/ 224 h 494"/>
                <a:gd name="T32" fmla="*/ 330 w 1951"/>
                <a:gd name="T33" fmla="*/ 209 h 494"/>
                <a:gd name="T34" fmla="*/ 375 w 1951"/>
                <a:gd name="T35" fmla="*/ 194 h 494"/>
                <a:gd name="T36" fmla="*/ 405 w 1951"/>
                <a:gd name="T37" fmla="*/ 179 h 494"/>
                <a:gd name="T38" fmla="*/ 450 w 1951"/>
                <a:gd name="T39" fmla="*/ 164 h 494"/>
                <a:gd name="T40" fmla="*/ 495 w 1951"/>
                <a:gd name="T41" fmla="*/ 149 h 494"/>
                <a:gd name="T42" fmla="*/ 540 w 1951"/>
                <a:gd name="T43" fmla="*/ 134 h 494"/>
                <a:gd name="T44" fmla="*/ 600 w 1951"/>
                <a:gd name="T45" fmla="*/ 119 h 494"/>
                <a:gd name="T46" fmla="*/ 615 w 1951"/>
                <a:gd name="T47" fmla="*/ 119 h 494"/>
                <a:gd name="T48" fmla="*/ 675 w 1951"/>
                <a:gd name="T49" fmla="*/ 104 h 494"/>
                <a:gd name="T50" fmla="*/ 720 w 1951"/>
                <a:gd name="T51" fmla="*/ 89 h 494"/>
                <a:gd name="T52" fmla="*/ 780 w 1951"/>
                <a:gd name="T53" fmla="*/ 89 h 494"/>
                <a:gd name="T54" fmla="*/ 825 w 1951"/>
                <a:gd name="T55" fmla="*/ 74 h 494"/>
                <a:gd name="T56" fmla="*/ 885 w 1951"/>
                <a:gd name="T57" fmla="*/ 59 h 494"/>
                <a:gd name="T58" fmla="*/ 945 w 1951"/>
                <a:gd name="T59" fmla="*/ 59 h 494"/>
                <a:gd name="T60" fmla="*/ 1005 w 1951"/>
                <a:gd name="T61" fmla="*/ 44 h 494"/>
                <a:gd name="T62" fmla="*/ 1065 w 1951"/>
                <a:gd name="T63" fmla="*/ 30 h 494"/>
                <a:gd name="T64" fmla="*/ 1095 w 1951"/>
                <a:gd name="T65" fmla="*/ 30 h 494"/>
                <a:gd name="T66" fmla="*/ 1155 w 1951"/>
                <a:gd name="T67" fmla="*/ 30 h 494"/>
                <a:gd name="T68" fmla="*/ 1215 w 1951"/>
                <a:gd name="T69" fmla="*/ 15 h 494"/>
                <a:gd name="T70" fmla="*/ 1290 w 1951"/>
                <a:gd name="T71" fmla="*/ 15 h 494"/>
                <a:gd name="T72" fmla="*/ 1350 w 1951"/>
                <a:gd name="T73" fmla="*/ 0 h 494"/>
                <a:gd name="T74" fmla="*/ 1951 w 1951"/>
                <a:gd name="T75" fmla="*/ 494 h 494"/>
                <a:gd name="T76" fmla="*/ 0 w 1951"/>
                <a:gd name="T77" fmla="*/ 449 h 4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951"/>
                <a:gd name="T118" fmla="*/ 0 h 494"/>
                <a:gd name="T119" fmla="*/ 1951 w 1951"/>
                <a:gd name="T120" fmla="*/ 494 h 4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951" h="494">
                  <a:moveTo>
                    <a:pt x="0" y="449"/>
                  </a:moveTo>
                  <a:lnTo>
                    <a:pt x="0" y="434"/>
                  </a:lnTo>
                  <a:lnTo>
                    <a:pt x="15" y="419"/>
                  </a:lnTo>
                  <a:lnTo>
                    <a:pt x="30" y="404"/>
                  </a:lnTo>
                  <a:lnTo>
                    <a:pt x="45" y="389"/>
                  </a:lnTo>
                  <a:lnTo>
                    <a:pt x="45" y="374"/>
                  </a:lnTo>
                  <a:lnTo>
                    <a:pt x="60" y="359"/>
                  </a:lnTo>
                  <a:lnTo>
                    <a:pt x="75" y="344"/>
                  </a:lnTo>
                  <a:lnTo>
                    <a:pt x="105" y="329"/>
                  </a:lnTo>
                  <a:lnTo>
                    <a:pt x="120" y="314"/>
                  </a:lnTo>
                  <a:lnTo>
                    <a:pt x="150" y="284"/>
                  </a:lnTo>
                  <a:lnTo>
                    <a:pt x="180" y="269"/>
                  </a:lnTo>
                  <a:lnTo>
                    <a:pt x="210" y="254"/>
                  </a:lnTo>
                  <a:lnTo>
                    <a:pt x="240" y="239"/>
                  </a:lnTo>
                  <a:lnTo>
                    <a:pt x="255" y="239"/>
                  </a:lnTo>
                  <a:lnTo>
                    <a:pt x="300" y="224"/>
                  </a:lnTo>
                  <a:lnTo>
                    <a:pt x="330" y="209"/>
                  </a:lnTo>
                  <a:lnTo>
                    <a:pt x="375" y="194"/>
                  </a:lnTo>
                  <a:lnTo>
                    <a:pt x="405" y="179"/>
                  </a:lnTo>
                  <a:lnTo>
                    <a:pt x="450" y="164"/>
                  </a:lnTo>
                  <a:lnTo>
                    <a:pt x="495" y="149"/>
                  </a:lnTo>
                  <a:lnTo>
                    <a:pt x="540" y="134"/>
                  </a:lnTo>
                  <a:lnTo>
                    <a:pt x="600" y="119"/>
                  </a:lnTo>
                  <a:lnTo>
                    <a:pt x="615" y="119"/>
                  </a:lnTo>
                  <a:lnTo>
                    <a:pt x="675" y="104"/>
                  </a:lnTo>
                  <a:lnTo>
                    <a:pt x="720" y="89"/>
                  </a:lnTo>
                  <a:lnTo>
                    <a:pt x="780" y="89"/>
                  </a:lnTo>
                  <a:lnTo>
                    <a:pt x="825" y="74"/>
                  </a:lnTo>
                  <a:lnTo>
                    <a:pt x="885" y="59"/>
                  </a:lnTo>
                  <a:lnTo>
                    <a:pt x="945" y="59"/>
                  </a:lnTo>
                  <a:lnTo>
                    <a:pt x="1005" y="44"/>
                  </a:lnTo>
                  <a:lnTo>
                    <a:pt x="1065" y="30"/>
                  </a:lnTo>
                  <a:lnTo>
                    <a:pt x="1095" y="30"/>
                  </a:lnTo>
                  <a:lnTo>
                    <a:pt x="1155" y="30"/>
                  </a:lnTo>
                  <a:lnTo>
                    <a:pt x="1215" y="15"/>
                  </a:lnTo>
                  <a:lnTo>
                    <a:pt x="1290" y="15"/>
                  </a:lnTo>
                  <a:lnTo>
                    <a:pt x="1350" y="0"/>
                  </a:lnTo>
                  <a:lnTo>
                    <a:pt x="1951" y="494"/>
                  </a:lnTo>
                  <a:lnTo>
                    <a:pt x="0" y="449"/>
                  </a:lnTo>
                  <a:close/>
                </a:path>
              </a:pathLst>
            </a:custGeom>
            <a:solidFill>
              <a:srgbClr val="FFFFCC"/>
            </a:solidFill>
            <a:ln w="9525">
              <a:solidFill>
                <a:srgbClr val="000000"/>
              </a:solidFill>
              <a:round/>
              <a:headEnd/>
              <a:tailEnd/>
            </a:ln>
          </p:spPr>
          <p:txBody>
            <a:bodyPr/>
            <a:lstStyle/>
            <a:p>
              <a:endParaRPr lang="es-ES"/>
            </a:p>
          </p:txBody>
        </p:sp>
        <p:sp>
          <p:nvSpPr>
            <p:cNvPr id="22541" name="Freeform 165"/>
            <p:cNvSpPr>
              <a:spLocks/>
            </p:cNvSpPr>
            <p:nvPr/>
          </p:nvSpPr>
          <p:spPr bwMode="auto">
            <a:xfrm>
              <a:off x="4531" y="2579"/>
              <a:ext cx="1965" cy="1050"/>
            </a:xfrm>
            <a:custGeom>
              <a:avLst/>
              <a:gdLst>
                <a:gd name="T0" fmla="*/ 1965 w 1965"/>
                <a:gd name="T1" fmla="*/ 15 h 1050"/>
                <a:gd name="T2" fmla="*/ 1950 w 1965"/>
                <a:gd name="T3" fmla="*/ 45 h 1050"/>
                <a:gd name="T4" fmla="*/ 1935 w 1965"/>
                <a:gd name="T5" fmla="*/ 90 h 1050"/>
                <a:gd name="T6" fmla="*/ 1905 w 1965"/>
                <a:gd name="T7" fmla="*/ 120 h 1050"/>
                <a:gd name="T8" fmla="*/ 1860 w 1965"/>
                <a:gd name="T9" fmla="*/ 150 h 1050"/>
                <a:gd name="T10" fmla="*/ 1815 w 1965"/>
                <a:gd name="T11" fmla="*/ 180 h 1050"/>
                <a:gd name="T12" fmla="*/ 1770 w 1965"/>
                <a:gd name="T13" fmla="*/ 225 h 1050"/>
                <a:gd name="T14" fmla="*/ 1695 w 1965"/>
                <a:gd name="T15" fmla="*/ 255 h 1050"/>
                <a:gd name="T16" fmla="*/ 1620 w 1965"/>
                <a:gd name="T17" fmla="*/ 285 h 1050"/>
                <a:gd name="T18" fmla="*/ 1545 w 1965"/>
                <a:gd name="T19" fmla="*/ 315 h 1050"/>
                <a:gd name="T20" fmla="*/ 1455 w 1965"/>
                <a:gd name="T21" fmla="*/ 345 h 1050"/>
                <a:gd name="T22" fmla="*/ 1365 w 1965"/>
                <a:gd name="T23" fmla="*/ 360 h 1050"/>
                <a:gd name="T24" fmla="*/ 1260 w 1965"/>
                <a:gd name="T25" fmla="*/ 390 h 1050"/>
                <a:gd name="T26" fmla="*/ 1155 w 1965"/>
                <a:gd name="T27" fmla="*/ 405 h 1050"/>
                <a:gd name="T28" fmla="*/ 1035 w 1965"/>
                <a:gd name="T29" fmla="*/ 435 h 1050"/>
                <a:gd name="T30" fmla="*/ 930 w 1965"/>
                <a:gd name="T31" fmla="*/ 450 h 1050"/>
                <a:gd name="T32" fmla="*/ 795 w 1965"/>
                <a:gd name="T33" fmla="*/ 465 h 1050"/>
                <a:gd name="T34" fmla="*/ 675 w 1965"/>
                <a:gd name="T35" fmla="*/ 480 h 1050"/>
                <a:gd name="T36" fmla="*/ 540 w 1965"/>
                <a:gd name="T37" fmla="*/ 480 h 1050"/>
                <a:gd name="T38" fmla="*/ 405 w 1965"/>
                <a:gd name="T39" fmla="*/ 495 h 1050"/>
                <a:gd name="T40" fmla="*/ 270 w 1965"/>
                <a:gd name="T41" fmla="*/ 495 h 1050"/>
                <a:gd name="T42" fmla="*/ 135 w 1965"/>
                <a:gd name="T43" fmla="*/ 510 h 1050"/>
                <a:gd name="T44" fmla="*/ 0 w 1965"/>
                <a:gd name="T45" fmla="*/ 510 h 1050"/>
                <a:gd name="T46" fmla="*/ 75 w 1965"/>
                <a:gd name="T47" fmla="*/ 1050 h 1050"/>
                <a:gd name="T48" fmla="*/ 210 w 1965"/>
                <a:gd name="T49" fmla="*/ 1050 h 1050"/>
                <a:gd name="T50" fmla="*/ 345 w 1965"/>
                <a:gd name="T51" fmla="*/ 1035 h 1050"/>
                <a:gd name="T52" fmla="*/ 480 w 1965"/>
                <a:gd name="T53" fmla="*/ 1035 h 1050"/>
                <a:gd name="T54" fmla="*/ 615 w 1965"/>
                <a:gd name="T55" fmla="*/ 1020 h 1050"/>
                <a:gd name="T56" fmla="*/ 735 w 1965"/>
                <a:gd name="T57" fmla="*/ 1005 h 1050"/>
                <a:gd name="T58" fmla="*/ 855 w 1965"/>
                <a:gd name="T59" fmla="*/ 990 h 1050"/>
                <a:gd name="T60" fmla="*/ 990 w 1965"/>
                <a:gd name="T61" fmla="*/ 975 h 1050"/>
                <a:gd name="T62" fmla="*/ 1095 w 1965"/>
                <a:gd name="T63" fmla="*/ 960 h 1050"/>
                <a:gd name="T64" fmla="*/ 1215 w 1965"/>
                <a:gd name="T65" fmla="*/ 945 h 1050"/>
                <a:gd name="T66" fmla="*/ 1320 w 1965"/>
                <a:gd name="T67" fmla="*/ 915 h 1050"/>
                <a:gd name="T68" fmla="*/ 1410 w 1965"/>
                <a:gd name="T69" fmla="*/ 885 h 1050"/>
                <a:gd name="T70" fmla="*/ 1500 w 1965"/>
                <a:gd name="T71" fmla="*/ 870 h 1050"/>
                <a:gd name="T72" fmla="*/ 1590 w 1965"/>
                <a:gd name="T73" fmla="*/ 840 h 1050"/>
                <a:gd name="T74" fmla="*/ 1665 w 1965"/>
                <a:gd name="T75" fmla="*/ 810 h 1050"/>
                <a:gd name="T76" fmla="*/ 1725 w 1965"/>
                <a:gd name="T77" fmla="*/ 780 h 1050"/>
                <a:gd name="T78" fmla="*/ 1785 w 1965"/>
                <a:gd name="T79" fmla="*/ 750 h 1050"/>
                <a:gd name="T80" fmla="*/ 1845 w 1965"/>
                <a:gd name="T81" fmla="*/ 705 h 1050"/>
                <a:gd name="T82" fmla="*/ 1890 w 1965"/>
                <a:gd name="T83" fmla="*/ 675 h 1050"/>
                <a:gd name="T84" fmla="*/ 1920 w 1965"/>
                <a:gd name="T85" fmla="*/ 645 h 1050"/>
                <a:gd name="T86" fmla="*/ 1935 w 1965"/>
                <a:gd name="T87" fmla="*/ 600 h 1050"/>
                <a:gd name="T88" fmla="*/ 1950 w 1965"/>
                <a:gd name="T89" fmla="*/ 570 h 1050"/>
                <a:gd name="T90" fmla="*/ 1965 w 1965"/>
                <a:gd name="T91" fmla="*/ 540 h 10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65"/>
                <a:gd name="T139" fmla="*/ 0 h 1050"/>
                <a:gd name="T140" fmla="*/ 1965 w 1965"/>
                <a:gd name="T141" fmla="*/ 1050 h 10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65" h="1050">
                  <a:moveTo>
                    <a:pt x="1965" y="0"/>
                  </a:moveTo>
                  <a:lnTo>
                    <a:pt x="1965" y="15"/>
                  </a:lnTo>
                  <a:lnTo>
                    <a:pt x="1950" y="30"/>
                  </a:lnTo>
                  <a:lnTo>
                    <a:pt x="1950" y="45"/>
                  </a:lnTo>
                  <a:lnTo>
                    <a:pt x="1935" y="60"/>
                  </a:lnTo>
                  <a:lnTo>
                    <a:pt x="1935" y="90"/>
                  </a:lnTo>
                  <a:lnTo>
                    <a:pt x="1920" y="105"/>
                  </a:lnTo>
                  <a:lnTo>
                    <a:pt x="1905" y="120"/>
                  </a:lnTo>
                  <a:lnTo>
                    <a:pt x="1890" y="135"/>
                  </a:lnTo>
                  <a:lnTo>
                    <a:pt x="1860" y="150"/>
                  </a:lnTo>
                  <a:lnTo>
                    <a:pt x="1845" y="165"/>
                  </a:lnTo>
                  <a:lnTo>
                    <a:pt x="1815" y="180"/>
                  </a:lnTo>
                  <a:lnTo>
                    <a:pt x="1785" y="210"/>
                  </a:lnTo>
                  <a:lnTo>
                    <a:pt x="1770" y="225"/>
                  </a:lnTo>
                  <a:lnTo>
                    <a:pt x="1725" y="240"/>
                  </a:lnTo>
                  <a:lnTo>
                    <a:pt x="1695" y="255"/>
                  </a:lnTo>
                  <a:lnTo>
                    <a:pt x="1665" y="270"/>
                  </a:lnTo>
                  <a:lnTo>
                    <a:pt x="1620" y="285"/>
                  </a:lnTo>
                  <a:lnTo>
                    <a:pt x="1590" y="300"/>
                  </a:lnTo>
                  <a:lnTo>
                    <a:pt x="1545" y="315"/>
                  </a:lnTo>
                  <a:lnTo>
                    <a:pt x="1500" y="330"/>
                  </a:lnTo>
                  <a:lnTo>
                    <a:pt x="1455" y="345"/>
                  </a:lnTo>
                  <a:lnTo>
                    <a:pt x="1410" y="345"/>
                  </a:lnTo>
                  <a:lnTo>
                    <a:pt x="1365" y="360"/>
                  </a:lnTo>
                  <a:lnTo>
                    <a:pt x="1320" y="375"/>
                  </a:lnTo>
                  <a:lnTo>
                    <a:pt x="1260" y="390"/>
                  </a:lnTo>
                  <a:lnTo>
                    <a:pt x="1215" y="405"/>
                  </a:lnTo>
                  <a:lnTo>
                    <a:pt x="1155" y="405"/>
                  </a:lnTo>
                  <a:lnTo>
                    <a:pt x="1095" y="420"/>
                  </a:lnTo>
                  <a:lnTo>
                    <a:pt x="1035" y="435"/>
                  </a:lnTo>
                  <a:lnTo>
                    <a:pt x="990" y="435"/>
                  </a:lnTo>
                  <a:lnTo>
                    <a:pt x="930" y="450"/>
                  </a:lnTo>
                  <a:lnTo>
                    <a:pt x="855" y="450"/>
                  </a:lnTo>
                  <a:lnTo>
                    <a:pt x="795" y="465"/>
                  </a:lnTo>
                  <a:lnTo>
                    <a:pt x="735" y="465"/>
                  </a:lnTo>
                  <a:lnTo>
                    <a:pt x="675" y="480"/>
                  </a:lnTo>
                  <a:lnTo>
                    <a:pt x="615" y="480"/>
                  </a:lnTo>
                  <a:lnTo>
                    <a:pt x="540" y="480"/>
                  </a:lnTo>
                  <a:lnTo>
                    <a:pt x="480" y="495"/>
                  </a:lnTo>
                  <a:lnTo>
                    <a:pt x="405" y="495"/>
                  </a:lnTo>
                  <a:lnTo>
                    <a:pt x="345" y="495"/>
                  </a:lnTo>
                  <a:lnTo>
                    <a:pt x="270" y="495"/>
                  </a:lnTo>
                  <a:lnTo>
                    <a:pt x="210" y="510"/>
                  </a:lnTo>
                  <a:lnTo>
                    <a:pt x="135" y="510"/>
                  </a:lnTo>
                  <a:lnTo>
                    <a:pt x="75" y="510"/>
                  </a:lnTo>
                  <a:lnTo>
                    <a:pt x="0" y="510"/>
                  </a:lnTo>
                  <a:lnTo>
                    <a:pt x="0" y="1050"/>
                  </a:lnTo>
                  <a:lnTo>
                    <a:pt x="75" y="1050"/>
                  </a:lnTo>
                  <a:lnTo>
                    <a:pt x="135" y="1050"/>
                  </a:lnTo>
                  <a:lnTo>
                    <a:pt x="210" y="1050"/>
                  </a:lnTo>
                  <a:lnTo>
                    <a:pt x="270" y="1035"/>
                  </a:lnTo>
                  <a:lnTo>
                    <a:pt x="345" y="1035"/>
                  </a:lnTo>
                  <a:lnTo>
                    <a:pt x="405" y="1035"/>
                  </a:lnTo>
                  <a:lnTo>
                    <a:pt x="480" y="1035"/>
                  </a:lnTo>
                  <a:lnTo>
                    <a:pt x="540" y="1020"/>
                  </a:lnTo>
                  <a:lnTo>
                    <a:pt x="615" y="1020"/>
                  </a:lnTo>
                  <a:lnTo>
                    <a:pt x="675" y="1020"/>
                  </a:lnTo>
                  <a:lnTo>
                    <a:pt x="735" y="1005"/>
                  </a:lnTo>
                  <a:lnTo>
                    <a:pt x="795" y="1005"/>
                  </a:lnTo>
                  <a:lnTo>
                    <a:pt x="855" y="990"/>
                  </a:lnTo>
                  <a:lnTo>
                    <a:pt x="930" y="990"/>
                  </a:lnTo>
                  <a:lnTo>
                    <a:pt x="990" y="975"/>
                  </a:lnTo>
                  <a:lnTo>
                    <a:pt x="1035" y="975"/>
                  </a:lnTo>
                  <a:lnTo>
                    <a:pt x="1095" y="960"/>
                  </a:lnTo>
                  <a:lnTo>
                    <a:pt x="1155" y="945"/>
                  </a:lnTo>
                  <a:lnTo>
                    <a:pt x="1215" y="945"/>
                  </a:lnTo>
                  <a:lnTo>
                    <a:pt x="1260" y="930"/>
                  </a:lnTo>
                  <a:lnTo>
                    <a:pt x="1320" y="915"/>
                  </a:lnTo>
                  <a:lnTo>
                    <a:pt x="1365" y="900"/>
                  </a:lnTo>
                  <a:lnTo>
                    <a:pt x="1410" y="885"/>
                  </a:lnTo>
                  <a:lnTo>
                    <a:pt x="1455" y="885"/>
                  </a:lnTo>
                  <a:lnTo>
                    <a:pt x="1500" y="870"/>
                  </a:lnTo>
                  <a:lnTo>
                    <a:pt x="1545" y="855"/>
                  </a:lnTo>
                  <a:lnTo>
                    <a:pt x="1590" y="840"/>
                  </a:lnTo>
                  <a:lnTo>
                    <a:pt x="1620" y="825"/>
                  </a:lnTo>
                  <a:lnTo>
                    <a:pt x="1665" y="810"/>
                  </a:lnTo>
                  <a:lnTo>
                    <a:pt x="1695" y="795"/>
                  </a:lnTo>
                  <a:lnTo>
                    <a:pt x="1725" y="780"/>
                  </a:lnTo>
                  <a:lnTo>
                    <a:pt x="1770" y="765"/>
                  </a:lnTo>
                  <a:lnTo>
                    <a:pt x="1785" y="750"/>
                  </a:lnTo>
                  <a:lnTo>
                    <a:pt x="1815" y="720"/>
                  </a:lnTo>
                  <a:lnTo>
                    <a:pt x="1845" y="705"/>
                  </a:lnTo>
                  <a:lnTo>
                    <a:pt x="1860" y="690"/>
                  </a:lnTo>
                  <a:lnTo>
                    <a:pt x="1890" y="675"/>
                  </a:lnTo>
                  <a:lnTo>
                    <a:pt x="1905" y="660"/>
                  </a:lnTo>
                  <a:lnTo>
                    <a:pt x="1920" y="645"/>
                  </a:lnTo>
                  <a:lnTo>
                    <a:pt x="1935" y="630"/>
                  </a:lnTo>
                  <a:lnTo>
                    <a:pt x="1935" y="600"/>
                  </a:lnTo>
                  <a:lnTo>
                    <a:pt x="1950" y="585"/>
                  </a:lnTo>
                  <a:lnTo>
                    <a:pt x="1950" y="570"/>
                  </a:lnTo>
                  <a:lnTo>
                    <a:pt x="1965" y="555"/>
                  </a:lnTo>
                  <a:lnTo>
                    <a:pt x="1965" y="540"/>
                  </a:lnTo>
                  <a:lnTo>
                    <a:pt x="1965" y="0"/>
                  </a:lnTo>
                  <a:close/>
                </a:path>
              </a:pathLst>
            </a:custGeom>
            <a:solidFill>
              <a:srgbClr val="4D4D80"/>
            </a:solidFill>
            <a:ln w="9525">
              <a:solidFill>
                <a:srgbClr val="000000"/>
              </a:solidFill>
              <a:round/>
              <a:headEnd/>
              <a:tailEnd/>
            </a:ln>
          </p:spPr>
          <p:txBody>
            <a:bodyPr/>
            <a:lstStyle/>
            <a:p>
              <a:endParaRPr lang="es-ES"/>
            </a:p>
          </p:txBody>
        </p:sp>
        <p:sp>
          <p:nvSpPr>
            <p:cNvPr id="22542" name="Freeform 166"/>
            <p:cNvSpPr>
              <a:spLocks/>
            </p:cNvSpPr>
            <p:nvPr/>
          </p:nvSpPr>
          <p:spPr bwMode="auto">
            <a:xfrm>
              <a:off x="4531" y="2069"/>
              <a:ext cx="1965" cy="1020"/>
            </a:xfrm>
            <a:custGeom>
              <a:avLst/>
              <a:gdLst>
                <a:gd name="T0" fmla="*/ 75 w 1965"/>
                <a:gd name="T1" fmla="*/ 0 h 1020"/>
                <a:gd name="T2" fmla="*/ 210 w 1965"/>
                <a:gd name="T3" fmla="*/ 0 h 1020"/>
                <a:gd name="T4" fmla="*/ 345 w 1965"/>
                <a:gd name="T5" fmla="*/ 0 h 1020"/>
                <a:gd name="T6" fmla="*/ 480 w 1965"/>
                <a:gd name="T7" fmla="*/ 15 h 1020"/>
                <a:gd name="T8" fmla="*/ 615 w 1965"/>
                <a:gd name="T9" fmla="*/ 15 h 1020"/>
                <a:gd name="T10" fmla="*/ 735 w 1965"/>
                <a:gd name="T11" fmla="*/ 30 h 1020"/>
                <a:gd name="T12" fmla="*/ 855 w 1965"/>
                <a:gd name="T13" fmla="*/ 45 h 1020"/>
                <a:gd name="T14" fmla="*/ 990 w 1965"/>
                <a:gd name="T15" fmla="*/ 60 h 1020"/>
                <a:gd name="T16" fmla="*/ 1095 w 1965"/>
                <a:gd name="T17" fmla="*/ 90 h 1020"/>
                <a:gd name="T18" fmla="*/ 1215 w 1965"/>
                <a:gd name="T19" fmla="*/ 105 h 1020"/>
                <a:gd name="T20" fmla="*/ 1320 w 1965"/>
                <a:gd name="T21" fmla="*/ 120 h 1020"/>
                <a:gd name="T22" fmla="*/ 1410 w 1965"/>
                <a:gd name="T23" fmla="*/ 150 h 1020"/>
                <a:gd name="T24" fmla="*/ 1500 w 1965"/>
                <a:gd name="T25" fmla="*/ 180 h 1020"/>
                <a:gd name="T26" fmla="*/ 1590 w 1965"/>
                <a:gd name="T27" fmla="*/ 210 h 1020"/>
                <a:gd name="T28" fmla="*/ 1665 w 1965"/>
                <a:gd name="T29" fmla="*/ 240 h 1020"/>
                <a:gd name="T30" fmla="*/ 1725 w 1965"/>
                <a:gd name="T31" fmla="*/ 270 h 1020"/>
                <a:gd name="T32" fmla="*/ 1785 w 1965"/>
                <a:gd name="T33" fmla="*/ 300 h 1020"/>
                <a:gd name="T34" fmla="*/ 1845 w 1965"/>
                <a:gd name="T35" fmla="*/ 330 h 1020"/>
                <a:gd name="T36" fmla="*/ 1890 w 1965"/>
                <a:gd name="T37" fmla="*/ 360 h 1020"/>
                <a:gd name="T38" fmla="*/ 1920 w 1965"/>
                <a:gd name="T39" fmla="*/ 405 h 1020"/>
                <a:gd name="T40" fmla="*/ 1935 w 1965"/>
                <a:gd name="T41" fmla="*/ 435 h 1020"/>
                <a:gd name="T42" fmla="*/ 1950 w 1965"/>
                <a:gd name="T43" fmla="*/ 465 h 1020"/>
                <a:gd name="T44" fmla="*/ 1965 w 1965"/>
                <a:gd name="T45" fmla="*/ 510 h 1020"/>
                <a:gd name="T46" fmla="*/ 1950 w 1965"/>
                <a:gd name="T47" fmla="*/ 540 h 1020"/>
                <a:gd name="T48" fmla="*/ 1935 w 1965"/>
                <a:gd name="T49" fmla="*/ 570 h 1020"/>
                <a:gd name="T50" fmla="*/ 1920 w 1965"/>
                <a:gd name="T51" fmla="*/ 615 h 1020"/>
                <a:gd name="T52" fmla="*/ 1890 w 1965"/>
                <a:gd name="T53" fmla="*/ 645 h 1020"/>
                <a:gd name="T54" fmla="*/ 1845 w 1965"/>
                <a:gd name="T55" fmla="*/ 675 h 1020"/>
                <a:gd name="T56" fmla="*/ 1785 w 1965"/>
                <a:gd name="T57" fmla="*/ 720 h 1020"/>
                <a:gd name="T58" fmla="*/ 1725 w 1965"/>
                <a:gd name="T59" fmla="*/ 750 h 1020"/>
                <a:gd name="T60" fmla="*/ 1665 w 1965"/>
                <a:gd name="T61" fmla="*/ 780 h 1020"/>
                <a:gd name="T62" fmla="*/ 1590 w 1965"/>
                <a:gd name="T63" fmla="*/ 810 h 1020"/>
                <a:gd name="T64" fmla="*/ 1500 w 1965"/>
                <a:gd name="T65" fmla="*/ 840 h 1020"/>
                <a:gd name="T66" fmla="*/ 1410 w 1965"/>
                <a:gd name="T67" fmla="*/ 855 h 1020"/>
                <a:gd name="T68" fmla="*/ 1320 w 1965"/>
                <a:gd name="T69" fmla="*/ 885 h 1020"/>
                <a:gd name="T70" fmla="*/ 1215 w 1965"/>
                <a:gd name="T71" fmla="*/ 915 h 1020"/>
                <a:gd name="T72" fmla="*/ 1095 w 1965"/>
                <a:gd name="T73" fmla="*/ 930 h 1020"/>
                <a:gd name="T74" fmla="*/ 990 w 1965"/>
                <a:gd name="T75" fmla="*/ 945 h 1020"/>
                <a:gd name="T76" fmla="*/ 855 w 1965"/>
                <a:gd name="T77" fmla="*/ 960 h 1020"/>
                <a:gd name="T78" fmla="*/ 735 w 1965"/>
                <a:gd name="T79" fmla="*/ 975 h 1020"/>
                <a:gd name="T80" fmla="*/ 615 w 1965"/>
                <a:gd name="T81" fmla="*/ 990 h 1020"/>
                <a:gd name="T82" fmla="*/ 480 w 1965"/>
                <a:gd name="T83" fmla="*/ 1005 h 1020"/>
                <a:gd name="T84" fmla="*/ 345 w 1965"/>
                <a:gd name="T85" fmla="*/ 1005 h 1020"/>
                <a:gd name="T86" fmla="*/ 210 w 1965"/>
                <a:gd name="T87" fmla="*/ 1020 h 1020"/>
                <a:gd name="T88" fmla="*/ 75 w 1965"/>
                <a:gd name="T89" fmla="*/ 1020 h 1020"/>
                <a:gd name="T90" fmla="*/ 0 w 1965"/>
                <a:gd name="T91" fmla="*/ 510 h 102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65"/>
                <a:gd name="T139" fmla="*/ 0 h 1020"/>
                <a:gd name="T140" fmla="*/ 1965 w 1965"/>
                <a:gd name="T141" fmla="*/ 1020 h 102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65" h="1020">
                  <a:moveTo>
                    <a:pt x="0" y="0"/>
                  </a:moveTo>
                  <a:lnTo>
                    <a:pt x="75" y="0"/>
                  </a:lnTo>
                  <a:lnTo>
                    <a:pt x="135" y="0"/>
                  </a:lnTo>
                  <a:lnTo>
                    <a:pt x="210" y="0"/>
                  </a:lnTo>
                  <a:lnTo>
                    <a:pt x="270" y="0"/>
                  </a:lnTo>
                  <a:lnTo>
                    <a:pt x="345" y="0"/>
                  </a:lnTo>
                  <a:lnTo>
                    <a:pt x="405" y="0"/>
                  </a:lnTo>
                  <a:lnTo>
                    <a:pt x="480" y="15"/>
                  </a:lnTo>
                  <a:lnTo>
                    <a:pt x="540" y="15"/>
                  </a:lnTo>
                  <a:lnTo>
                    <a:pt x="615" y="15"/>
                  </a:lnTo>
                  <a:lnTo>
                    <a:pt x="675" y="30"/>
                  </a:lnTo>
                  <a:lnTo>
                    <a:pt x="735" y="30"/>
                  </a:lnTo>
                  <a:lnTo>
                    <a:pt x="795" y="45"/>
                  </a:lnTo>
                  <a:lnTo>
                    <a:pt x="855" y="45"/>
                  </a:lnTo>
                  <a:lnTo>
                    <a:pt x="930" y="60"/>
                  </a:lnTo>
                  <a:lnTo>
                    <a:pt x="990" y="60"/>
                  </a:lnTo>
                  <a:lnTo>
                    <a:pt x="1035" y="75"/>
                  </a:lnTo>
                  <a:lnTo>
                    <a:pt x="1095" y="90"/>
                  </a:lnTo>
                  <a:lnTo>
                    <a:pt x="1155" y="90"/>
                  </a:lnTo>
                  <a:lnTo>
                    <a:pt x="1215" y="105"/>
                  </a:lnTo>
                  <a:lnTo>
                    <a:pt x="1260" y="120"/>
                  </a:lnTo>
                  <a:lnTo>
                    <a:pt x="1320" y="120"/>
                  </a:lnTo>
                  <a:lnTo>
                    <a:pt x="1365" y="135"/>
                  </a:lnTo>
                  <a:lnTo>
                    <a:pt x="1410" y="150"/>
                  </a:lnTo>
                  <a:lnTo>
                    <a:pt x="1455" y="165"/>
                  </a:lnTo>
                  <a:lnTo>
                    <a:pt x="1500" y="180"/>
                  </a:lnTo>
                  <a:lnTo>
                    <a:pt x="1545" y="195"/>
                  </a:lnTo>
                  <a:lnTo>
                    <a:pt x="1590" y="210"/>
                  </a:lnTo>
                  <a:lnTo>
                    <a:pt x="1620" y="225"/>
                  </a:lnTo>
                  <a:lnTo>
                    <a:pt x="1665" y="240"/>
                  </a:lnTo>
                  <a:lnTo>
                    <a:pt x="1695" y="255"/>
                  </a:lnTo>
                  <a:lnTo>
                    <a:pt x="1725" y="270"/>
                  </a:lnTo>
                  <a:lnTo>
                    <a:pt x="1770" y="285"/>
                  </a:lnTo>
                  <a:lnTo>
                    <a:pt x="1785" y="300"/>
                  </a:lnTo>
                  <a:lnTo>
                    <a:pt x="1815" y="315"/>
                  </a:lnTo>
                  <a:lnTo>
                    <a:pt x="1845" y="330"/>
                  </a:lnTo>
                  <a:lnTo>
                    <a:pt x="1860" y="345"/>
                  </a:lnTo>
                  <a:lnTo>
                    <a:pt x="1890" y="360"/>
                  </a:lnTo>
                  <a:lnTo>
                    <a:pt x="1905" y="390"/>
                  </a:lnTo>
                  <a:lnTo>
                    <a:pt x="1920" y="405"/>
                  </a:lnTo>
                  <a:lnTo>
                    <a:pt x="1935" y="420"/>
                  </a:lnTo>
                  <a:lnTo>
                    <a:pt x="1935" y="435"/>
                  </a:lnTo>
                  <a:lnTo>
                    <a:pt x="1950" y="450"/>
                  </a:lnTo>
                  <a:lnTo>
                    <a:pt x="1950" y="465"/>
                  </a:lnTo>
                  <a:lnTo>
                    <a:pt x="1965" y="495"/>
                  </a:lnTo>
                  <a:lnTo>
                    <a:pt x="1965" y="510"/>
                  </a:lnTo>
                  <a:lnTo>
                    <a:pt x="1965" y="525"/>
                  </a:lnTo>
                  <a:lnTo>
                    <a:pt x="1950" y="540"/>
                  </a:lnTo>
                  <a:lnTo>
                    <a:pt x="1950" y="555"/>
                  </a:lnTo>
                  <a:lnTo>
                    <a:pt x="1935" y="570"/>
                  </a:lnTo>
                  <a:lnTo>
                    <a:pt x="1935" y="600"/>
                  </a:lnTo>
                  <a:lnTo>
                    <a:pt x="1920" y="615"/>
                  </a:lnTo>
                  <a:lnTo>
                    <a:pt x="1905" y="630"/>
                  </a:lnTo>
                  <a:lnTo>
                    <a:pt x="1890" y="645"/>
                  </a:lnTo>
                  <a:lnTo>
                    <a:pt x="1860" y="660"/>
                  </a:lnTo>
                  <a:lnTo>
                    <a:pt x="1845" y="675"/>
                  </a:lnTo>
                  <a:lnTo>
                    <a:pt x="1815" y="690"/>
                  </a:lnTo>
                  <a:lnTo>
                    <a:pt x="1785" y="720"/>
                  </a:lnTo>
                  <a:lnTo>
                    <a:pt x="1770" y="735"/>
                  </a:lnTo>
                  <a:lnTo>
                    <a:pt x="1725" y="750"/>
                  </a:lnTo>
                  <a:lnTo>
                    <a:pt x="1695" y="765"/>
                  </a:lnTo>
                  <a:lnTo>
                    <a:pt x="1665" y="780"/>
                  </a:lnTo>
                  <a:lnTo>
                    <a:pt x="1620" y="795"/>
                  </a:lnTo>
                  <a:lnTo>
                    <a:pt x="1590" y="810"/>
                  </a:lnTo>
                  <a:lnTo>
                    <a:pt x="1545" y="825"/>
                  </a:lnTo>
                  <a:lnTo>
                    <a:pt x="1500" y="840"/>
                  </a:lnTo>
                  <a:lnTo>
                    <a:pt x="1455" y="855"/>
                  </a:lnTo>
                  <a:lnTo>
                    <a:pt x="1410" y="855"/>
                  </a:lnTo>
                  <a:lnTo>
                    <a:pt x="1365" y="870"/>
                  </a:lnTo>
                  <a:lnTo>
                    <a:pt x="1320" y="885"/>
                  </a:lnTo>
                  <a:lnTo>
                    <a:pt x="1260" y="900"/>
                  </a:lnTo>
                  <a:lnTo>
                    <a:pt x="1215" y="915"/>
                  </a:lnTo>
                  <a:lnTo>
                    <a:pt x="1155" y="915"/>
                  </a:lnTo>
                  <a:lnTo>
                    <a:pt x="1095" y="930"/>
                  </a:lnTo>
                  <a:lnTo>
                    <a:pt x="1035" y="945"/>
                  </a:lnTo>
                  <a:lnTo>
                    <a:pt x="990" y="945"/>
                  </a:lnTo>
                  <a:lnTo>
                    <a:pt x="930" y="960"/>
                  </a:lnTo>
                  <a:lnTo>
                    <a:pt x="855" y="960"/>
                  </a:lnTo>
                  <a:lnTo>
                    <a:pt x="795" y="975"/>
                  </a:lnTo>
                  <a:lnTo>
                    <a:pt x="735" y="975"/>
                  </a:lnTo>
                  <a:lnTo>
                    <a:pt x="675" y="990"/>
                  </a:lnTo>
                  <a:lnTo>
                    <a:pt x="615" y="990"/>
                  </a:lnTo>
                  <a:lnTo>
                    <a:pt x="540" y="990"/>
                  </a:lnTo>
                  <a:lnTo>
                    <a:pt x="480" y="1005"/>
                  </a:lnTo>
                  <a:lnTo>
                    <a:pt x="405" y="1005"/>
                  </a:lnTo>
                  <a:lnTo>
                    <a:pt x="345" y="1005"/>
                  </a:lnTo>
                  <a:lnTo>
                    <a:pt x="270" y="1005"/>
                  </a:lnTo>
                  <a:lnTo>
                    <a:pt x="210" y="1020"/>
                  </a:lnTo>
                  <a:lnTo>
                    <a:pt x="135" y="1020"/>
                  </a:lnTo>
                  <a:lnTo>
                    <a:pt x="75" y="1020"/>
                  </a:lnTo>
                  <a:lnTo>
                    <a:pt x="0" y="1020"/>
                  </a:lnTo>
                  <a:lnTo>
                    <a:pt x="0" y="510"/>
                  </a:lnTo>
                  <a:lnTo>
                    <a:pt x="0" y="0"/>
                  </a:lnTo>
                  <a:close/>
                </a:path>
              </a:pathLst>
            </a:custGeom>
            <a:solidFill>
              <a:srgbClr val="9999FF"/>
            </a:solidFill>
            <a:ln w="9525">
              <a:solidFill>
                <a:srgbClr val="000000"/>
              </a:solidFill>
              <a:round/>
              <a:headEnd/>
              <a:tailEnd/>
            </a:ln>
          </p:spPr>
          <p:txBody>
            <a:bodyPr/>
            <a:lstStyle/>
            <a:p>
              <a:endParaRPr lang="es-ES"/>
            </a:p>
          </p:txBody>
        </p:sp>
        <p:sp>
          <p:nvSpPr>
            <p:cNvPr id="22543" name="Freeform 167"/>
            <p:cNvSpPr>
              <a:spLocks/>
            </p:cNvSpPr>
            <p:nvPr/>
          </p:nvSpPr>
          <p:spPr bwMode="auto">
            <a:xfrm>
              <a:off x="1725" y="2669"/>
              <a:ext cx="1951" cy="1050"/>
            </a:xfrm>
            <a:custGeom>
              <a:avLst/>
              <a:gdLst>
                <a:gd name="T0" fmla="*/ 1890 w 1951"/>
                <a:gd name="T1" fmla="*/ 510 h 1050"/>
                <a:gd name="T2" fmla="*/ 1755 w 1951"/>
                <a:gd name="T3" fmla="*/ 510 h 1050"/>
                <a:gd name="T4" fmla="*/ 1620 w 1951"/>
                <a:gd name="T5" fmla="*/ 495 h 1050"/>
                <a:gd name="T6" fmla="*/ 1485 w 1951"/>
                <a:gd name="T7" fmla="*/ 495 h 1050"/>
                <a:gd name="T8" fmla="*/ 1350 w 1951"/>
                <a:gd name="T9" fmla="*/ 480 h 1050"/>
                <a:gd name="T10" fmla="*/ 1215 w 1951"/>
                <a:gd name="T11" fmla="*/ 465 h 1050"/>
                <a:gd name="T12" fmla="*/ 1095 w 1951"/>
                <a:gd name="T13" fmla="*/ 450 h 1050"/>
                <a:gd name="T14" fmla="*/ 975 w 1951"/>
                <a:gd name="T15" fmla="*/ 435 h 1050"/>
                <a:gd name="T16" fmla="*/ 855 w 1951"/>
                <a:gd name="T17" fmla="*/ 420 h 1050"/>
                <a:gd name="T18" fmla="*/ 750 w 1951"/>
                <a:gd name="T19" fmla="*/ 405 h 1050"/>
                <a:gd name="T20" fmla="*/ 645 w 1951"/>
                <a:gd name="T21" fmla="*/ 375 h 1050"/>
                <a:gd name="T22" fmla="*/ 540 w 1951"/>
                <a:gd name="T23" fmla="*/ 345 h 1050"/>
                <a:gd name="T24" fmla="*/ 450 w 1951"/>
                <a:gd name="T25" fmla="*/ 330 h 1050"/>
                <a:gd name="T26" fmla="*/ 375 w 1951"/>
                <a:gd name="T27" fmla="*/ 300 h 1050"/>
                <a:gd name="T28" fmla="*/ 300 w 1951"/>
                <a:gd name="T29" fmla="*/ 270 h 1050"/>
                <a:gd name="T30" fmla="*/ 225 w 1951"/>
                <a:gd name="T31" fmla="*/ 240 h 1050"/>
                <a:gd name="T32" fmla="*/ 165 w 1951"/>
                <a:gd name="T33" fmla="*/ 210 h 1050"/>
                <a:gd name="T34" fmla="*/ 120 w 1951"/>
                <a:gd name="T35" fmla="*/ 165 h 1050"/>
                <a:gd name="T36" fmla="*/ 75 w 1951"/>
                <a:gd name="T37" fmla="*/ 135 h 1050"/>
                <a:gd name="T38" fmla="*/ 45 w 1951"/>
                <a:gd name="T39" fmla="*/ 105 h 1050"/>
                <a:gd name="T40" fmla="*/ 15 w 1951"/>
                <a:gd name="T41" fmla="*/ 60 h 1050"/>
                <a:gd name="T42" fmla="*/ 0 w 1951"/>
                <a:gd name="T43" fmla="*/ 30 h 1050"/>
                <a:gd name="T44" fmla="*/ 0 w 1951"/>
                <a:gd name="T45" fmla="*/ 0 h 1050"/>
                <a:gd name="T46" fmla="*/ 0 w 1951"/>
                <a:gd name="T47" fmla="*/ 555 h 1050"/>
                <a:gd name="T48" fmla="*/ 0 w 1951"/>
                <a:gd name="T49" fmla="*/ 585 h 1050"/>
                <a:gd name="T50" fmla="*/ 30 w 1951"/>
                <a:gd name="T51" fmla="*/ 630 h 1050"/>
                <a:gd name="T52" fmla="*/ 60 w 1951"/>
                <a:gd name="T53" fmla="*/ 660 h 1050"/>
                <a:gd name="T54" fmla="*/ 90 w 1951"/>
                <a:gd name="T55" fmla="*/ 690 h 1050"/>
                <a:gd name="T56" fmla="*/ 135 w 1951"/>
                <a:gd name="T57" fmla="*/ 720 h 1050"/>
                <a:gd name="T58" fmla="*/ 195 w 1951"/>
                <a:gd name="T59" fmla="*/ 765 h 1050"/>
                <a:gd name="T60" fmla="*/ 255 w 1951"/>
                <a:gd name="T61" fmla="*/ 795 h 1050"/>
                <a:gd name="T62" fmla="*/ 330 w 1951"/>
                <a:gd name="T63" fmla="*/ 825 h 1050"/>
                <a:gd name="T64" fmla="*/ 405 w 1951"/>
                <a:gd name="T65" fmla="*/ 855 h 1050"/>
                <a:gd name="T66" fmla="*/ 495 w 1951"/>
                <a:gd name="T67" fmla="*/ 885 h 1050"/>
                <a:gd name="T68" fmla="*/ 600 w 1951"/>
                <a:gd name="T69" fmla="*/ 900 h 1050"/>
                <a:gd name="T70" fmla="*/ 690 w 1951"/>
                <a:gd name="T71" fmla="*/ 930 h 1050"/>
                <a:gd name="T72" fmla="*/ 810 w 1951"/>
                <a:gd name="T73" fmla="*/ 945 h 1050"/>
                <a:gd name="T74" fmla="*/ 915 w 1951"/>
                <a:gd name="T75" fmla="*/ 975 h 1050"/>
                <a:gd name="T76" fmla="*/ 1035 w 1951"/>
                <a:gd name="T77" fmla="*/ 990 h 1050"/>
                <a:gd name="T78" fmla="*/ 1155 w 1951"/>
                <a:gd name="T79" fmla="*/ 1005 h 1050"/>
                <a:gd name="T80" fmla="*/ 1290 w 1951"/>
                <a:gd name="T81" fmla="*/ 1020 h 1050"/>
                <a:gd name="T82" fmla="*/ 1410 w 1951"/>
                <a:gd name="T83" fmla="*/ 1020 h 1050"/>
                <a:gd name="T84" fmla="*/ 1545 w 1951"/>
                <a:gd name="T85" fmla="*/ 1035 h 1050"/>
                <a:gd name="T86" fmla="*/ 1680 w 1951"/>
                <a:gd name="T87" fmla="*/ 1035 h 1050"/>
                <a:gd name="T88" fmla="*/ 1815 w 1951"/>
                <a:gd name="T89" fmla="*/ 1050 h 1050"/>
                <a:gd name="T90" fmla="*/ 1951 w 1951"/>
                <a:gd name="T91" fmla="*/ 1050 h 10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51"/>
                <a:gd name="T139" fmla="*/ 0 h 1050"/>
                <a:gd name="T140" fmla="*/ 1951 w 1951"/>
                <a:gd name="T141" fmla="*/ 1050 h 10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51" h="1050">
                  <a:moveTo>
                    <a:pt x="1951" y="510"/>
                  </a:moveTo>
                  <a:lnTo>
                    <a:pt x="1890" y="510"/>
                  </a:lnTo>
                  <a:lnTo>
                    <a:pt x="1815" y="510"/>
                  </a:lnTo>
                  <a:lnTo>
                    <a:pt x="1755" y="510"/>
                  </a:lnTo>
                  <a:lnTo>
                    <a:pt x="1680" y="495"/>
                  </a:lnTo>
                  <a:lnTo>
                    <a:pt x="1620" y="495"/>
                  </a:lnTo>
                  <a:lnTo>
                    <a:pt x="1545" y="495"/>
                  </a:lnTo>
                  <a:lnTo>
                    <a:pt x="1485" y="495"/>
                  </a:lnTo>
                  <a:lnTo>
                    <a:pt x="1410" y="480"/>
                  </a:lnTo>
                  <a:lnTo>
                    <a:pt x="1350" y="480"/>
                  </a:lnTo>
                  <a:lnTo>
                    <a:pt x="1290" y="480"/>
                  </a:lnTo>
                  <a:lnTo>
                    <a:pt x="1215" y="465"/>
                  </a:lnTo>
                  <a:lnTo>
                    <a:pt x="1155" y="465"/>
                  </a:lnTo>
                  <a:lnTo>
                    <a:pt x="1095" y="450"/>
                  </a:lnTo>
                  <a:lnTo>
                    <a:pt x="1035" y="450"/>
                  </a:lnTo>
                  <a:lnTo>
                    <a:pt x="975" y="435"/>
                  </a:lnTo>
                  <a:lnTo>
                    <a:pt x="915" y="435"/>
                  </a:lnTo>
                  <a:lnTo>
                    <a:pt x="855" y="420"/>
                  </a:lnTo>
                  <a:lnTo>
                    <a:pt x="810" y="405"/>
                  </a:lnTo>
                  <a:lnTo>
                    <a:pt x="750" y="405"/>
                  </a:lnTo>
                  <a:lnTo>
                    <a:pt x="690" y="390"/>
                  </a:lnTo>
                  <a:lnTo>
                    <a:pt x="645" y="375"/>
                  </a:lnTo>
                  <a:lnTo>
                    <a:pt x="600" y="360"/>
                  </a:lnTo>
                  <a:lnTo>
                    <a:pt x="540" y="345"/>
                  </a:lnTo>
                  <a:lnTo>
                    <a:pt x="495" y="345"/>
                  </a:lnTo>
                  <a:lnTo>
                    <a:pt x="450" y="330"/>
                  </a:lnTo>
                  <a:lnTo>
                    <a:pt x="405" y="315"/>
                  </a:lnTo>
                  <a:lnTo>
                    <a:pt x="375" y="300"/>
                  </a:lnTo>
                  <a:lnTo>
                    <a:pt x="330" y="285"/>
                  </a:lnTo>
                  <a:lnTo>
                    <a:pt x="300" y="270"/>
                  </a:lnTo>
                  <a:lnTo>
                    <a:pt x="255" y="255"/>
                  </a:lnTo>
                  <a:lnTo>
                    <a:pt x="225" y="240"/>
                  </a:lnTo>
                  <a:lnTo>
                    <a:pt x="195" y="225"/>
                  </a:lnTo>
                  <a:lnTo>
                    <a:pt x="165" y="210"/>
                  </a:lnTo>
                  <a:lnTo>
                    <a:pt x="135" y="180"/>
                  </a:lnTo>
                  <a:lnTo>
                    <a:pt x="120" y="165"/>
                  </a:lnTo>
                  <a:lnTo>
                    <a:pt x="90" y="150"/>
                  </a:lnTo>
                  <a:lnTo>
                    <a:pt x="75" y="135"/>
                  </a:lnTo>
                  <a:lnTo>
                    <a:pt x="60" y="120"/>
                  </a:lnTo>
                  <a:lnTo>
                    <a:pt x="45" y="105"/>
                  </a:lnTo>
                  <a:lnTo>
                    <a:pt x="30" y="90"/>
                  </a:lnTo>
                  <a:lnTo>
                    <a:pt x="15" y="60"/>
                  </a:lnTo>
                  <a:lnTo>
                    <a:pt x="0" y="45"/>
                  </a:lnTo>
                  <a:lnTo>
                    <a:pt x="0" y="30"/>
                  </a:lnTo>
                  <a:lnTo>
                    <a:pt x="0" y="15"/>
                  </a:lnTo>
                  <a:lnTo>
                    <a:pt x="0" y="0"/>
                  </a:lnTo>
                  <a:lnTo>
                    <a:pt x="0" y="540"/>
                  </a:lnTo>
                  <a:lnTo>
                    <a:pt x="0" y="555"/>
                  </a:lnTo>
                  <a:lnTo>
                    <a:pt x="0" y="570"/>
                  </a:lnTo>
                  <a:lnTo>
                    <a:pt x="0" y="585"/>
                  </a:lnTo>
                  <a:lnTo>
                    <a:pt x="15" y="600"/>
                  </a:lnTo>
                  <a:lnTo>
                    <a:pt x="30" y="630"/>
                  </a:lnTo>
                  <a:lnTo>
                    <a:pt x="45" y="645"/>
                  </a:lnTo>
                  <a:lnTo>
                    <a:pt x="60" y="660"/>
                  </a:lnTo>
                  <a:lnTo>
                    <a:pt x="75" y="675"/>
                  </a:lnTo>
                  <a:lnTo>
                    <a:pt x="90" y="690"/>
                  </a:lnTo>
                  <a:lnTo>
                    <a:pt x="120" y="705"/>
                  </a:lnTo>
                  <a:lnTo>
                    <a:pt x="135" y="720"/>
                  </a:lnTo>
                  <a:lnTo>
                    <a:pt x="165" y="750"/>
                  </a:lnTo>
                  <a:lnTo>
                    <a:pt x="195" y="765"/>
                  </a:lnTo>
                  <a:lnTo>
                    <a:pt x="225" y="780"/>
                  </a:lnTo>
                  <a:lnTo>
                    <a:pt x="255" y="795"/>
                  </a:lnTo>
                  <a:lnTo>
                    <a:pt x="300" y="810"/>
                  </a:lnTo>
                  <a:lnTo>
                    <a:pt x="330" y="825"/>
                  </a:lnTo>
                  <a:lnTo>
                    <a:pt x="375" y="840"/>
                  </a:lnTo>
                  <a:lnTo>
                    <a:pt x="405" y="855"/>
                  </a:lnTo>
                  <a:lnTo>
                    <a:pt x="450" y="870"/>
                  </a:lnTo>
                  <a:lnTo>
                    <a:pt x="495" y="885"/>
                  </a:lnTo>
                  <a:lnTo>
                    <a:pt x="540" y="885"/>
                  </a:lnTo>
                  <a:lnTo>
                    <a:pt x="600" y="900"/>
                  </a:lnTo>
                  <a:lnTo>
                    <a:pt x="645" y="915"/>
                  </a:lnTo>
                  <a:lnTo>
                    <a:pt x="690" y="930"/>
                  </a:lnTo>
                  <a:lnTo>
                    <a:pt x="750" y="945"/>
                  </a:lnTo>
                  <a:lnTo>
                    <a:pt x="810" y="945"/>
                  </a:lnTo>
                  <a:lnTo>
                    <a:pt x="855" y="960"/>
                  </a:lnTo>
                  <a:lnTo>
                    <a:pt x="915" y="975"/>
                  </a:lnTo>
                  <a:lnTo>
                    <a:pt x="975" y="975"/>
                  </a:lnTo>
                  <a:lnTo>
                    <a:pt x="1035" y="990"/>
                  </a:lnTo>
                  <a:lnTo>
                    <a:pt x="1095" y="990"/>
                  </a:lnTo>
                  <a:lnTo>
                    <a:pt x="1155" y="1005"/>
                  </a:lnTo>
                  <a:lnTo>
                    <a:pt x="1215" y="1005"/>
                  </a:lnTo>
                  <a:lnTo>
                    <a:pt x="1290" y="1020"/>
                  </a:lnTo>
                  <a:lnTo>
                    <a:pt x="1350" y="1020"/>
                  </a:lnTo>
                  <a:lnTo>
                    <a:pt x="1410" y="1020"/>
                  </a:lnTo>
                  <a:lnTo>
                    <a:pt x="1485" y="1035"/>
                  </a:lnTo>
                  <a:lnTo>
                    <a:pt x="1545" y="1035"/>
                  </a:lnTo>
                  <a:lnTo>
                    <a:pt x="1620" y="1035"/>
                  </a:lnTo>
                  <a:lnTo>
                    <a:pt x="1680" y="1035"/>
                  </a:lnTo>
                  <a:lnTo>
                    <a:pt x="1755" y="1050"/>
                  </a:lnTo>
                  <a:lnTo>
                    <a:pt x="1815" y="1050"/>
                  </a:lnTo>
                  <a:lnTo>
                    <a:pt x="1890" y="1050"/>
                  </a:lnTo>
                  <a:lnTo>
                    <a:pt x="1951" y="1050"/>
                  </a:lnTo>
                  <a:lnTo>
                    <a:pt x="1951" y="510"/>
                  </a:lnTo>
                  <a:close/>
                </a:path>
              </a:pathLst>
            </a:custGeom>
            <a:solidFill>
              <a:srgbClr val="4D1A33"/>
            </a:solidFill>
            <a:ln w="9525">
              <a:solidFill>
                <a:srgbClr val="000000"/>
              </a:solidFill>
              <a:round/>
              <a:headEnd/>
              <a:tailEnd/>
            </a:ln>
          </p:spPr>
          <p:txBody>
            <a:bodyPr/>
            <a:lstStyle/>
            <a:p>
              <a:endParaRPr lang="es-ES"/>
            </a:p>
          </p:txBody>
        </p:sp>
        <p:sp>
          <p:nvSpPr>
            <p:cNvPr id="22544" name="Freeform 168"/>
            <p:cNvSpPr>
              <a:spLocks/>
            </p:cNvSpPr>
            <p:nvPr/>
          </p:nvSpPr>
          <p:spPr bwMode="auto">
            <a:xfrm>
              <a:off x="1725" y="2624"/>
              <a:ext cx="1951" cy="555"/>
            </a:xfrm>
            <a:custGeom>
              <a:avLst/>
              <a:gdLst>
                <a:gd name="T0" fmla="*/ 1951 w 1951"/>
                <a:gd name="T1" fmla="*/ 555 h 555"/>
                <a:gd name="T2" fmla="*/ 1890 w 1951"/>
                <a:gd name="T3" fmla="*/ 555 h 555"/>
                <a:gd name="T4" fmla="*/ 1815 w 1951"/>
                <a:gd name="T5" fmla="*/ 555 h 555"/>
                <a:gd name="T6" fmla="*/ 1755 w 1951"/>
                <a:gd name="T7" fmla="*/ 555 h 555"/>
                <a:gd name="T8" fmla="*/ 1680 w 1951"/>
                <a:gd name="T9" fmla="*/ 540 h 555"/>
                <a:gd name="T10" fmla="*/ 1620 w 1951"/>
                <a:gd name="T11" fmla="*/ 540 h 555"/>
                <a:gd name="T12" fmla="*/ 1545 w 1951"/>
                <a:gd name="T13" fmla="*/ 540 h 555"/>
                <a:gd name="T14" fmla="*/ 1485 w 1951"/>
                <a:gd name="T15" fmla="*/ 540 h 555"/>
                <a:gd name="T16" fmla="*/ 1410 w 1951"/>
                <a:gd name="T17" fmla="*/ 525 h 555"/>
                <a:gd name="T18" fmla="*/ 1350 w 1951"/>
                <a:gd name="T19" fmla="*/ 525 h 555"/>
                <a:gd name="T20" fmla="*/ 1290 w 1951"/>
                <a:gd name="T21" fmla="*/ 525 h 555"/>
                <a:gd name="T22" fmla="*/ 1215 w 1951"/>
                <a:gd name="T23" fmla="*/ 510 h 555"/>
                <a:gd name="T24" fmla="*/ 1155 w 1951"/>
                <a:gd name="T25" fmla="*/ 510 h 555"/>
                <a:gd name="T26" fmla="*/ 1125 w 1951"/>
                <a:gd name="T27" fmla="*/ 510 h 555"/>
                <a:gd name="T28" fmla="*/ 1065 w 1951"/>
                <a:gd name="T29" fmla="*/ 495 h 555"/>
                <a:gd name="T30" fmla="*/ 1005 w 1951"/>
                <a:gd name="T31" fmla="*/ 480 h 555"/>
                <a:gd name="T32" fmla="*/ 945 w 1951"/>
                <a:gd name="T33" fmla="*/ 480 h 555"/>
                <a:gd name="T34" fmla="*/ 885 w 1951"/>
                <a:gd name="T35" fmla="*/ 465 h 555"/>
                <a:gd name="T36" fmla="*/ 825 w 1951"/>
                <a:gd name="T37" fmla="*/ 465 h 555"/>
                <a:gd name="T38" fmla="*/ 780 w 1951"/>
                <a:gd name="T39" fmla="*/ 450 h 555"/>
                <a:gd name="T40" fmla="*/ 720 w 1951"/>
                <a:gd name="T41" fmla="*/ 435 h 555"/>
                <a:gd name="T42" fmla="*/ 675 w 1951"/>
                <a:gd name="T43" fmla="*/ 420 h 555"/>
                <a:gd name="T44" fmla="*/ 615 w 1951"/>
                <a:gd name="T45" fmla="*/ 420 h 555"/>
                <a:gd name="T46" fmla="*/ 570 w 1951"/>
                <a:gd name="T47" fmla="*/ 405 h 555"/>
                <a:gd name="T48" fmla="*/ 525 w 1951"/>
                <a:gd name="T49" fmla="*/ 390 h 555"/>
                <a:gd name="T50" fmla="*/ 480 w 1951"/>
                <a:gd name="T51" fmla="*/ 375 h 555"/>
                <a:gd name="T52" fmla="*/ 435 w 1951"/>
                <a:gd name="T53" fmla="*/ 360 h 555"/>
                <a:gd name="T54" fmla="*/ 390 w 1951"/>
                <a:gd name="T55" fmla="*/ 345 h 555"/>
                <a:gd name="T56" fmla="*/ 345 w 1951"/>
                <a:gd name="T57" fmla="*/ 330 h 555"/>
                <a:gd name="T58" fmla="*/ 315 w 1951"/>
                <a:gd name="T59" fmla="*/ 315 h 555"/>
                <a:gd name="T60" fmla="*/ 270 w 1951"/>
                <a:gd name="T61" fmla="*/ 300 h 555"/>
                <a:gd name="T62" fmla="*/ 240 w 1951"/>
                <a:gd name="T63" fmla="*/ 285 h 555"/>
                <a:gd name="T64" fmla="*/ 210 w 1951"/>
                <a:gd name="T65" fmla="*/ 270 h 555"/>
                <a:gd name="T66" fmla="*/ 180 w 1951"/>
                <a:gd name="T67" fmla="*/ 255 h 555"/>
                <a:gd name="T68" fmla="*/ 150 w 1951"/>
                <a:gd name="T69" fmla="*/ 240 h 555"/>
                <a:gd name="T70" fmla="*/ 120 w 1951"/>
                <a:gd name="T71" fmla="*/ 225 h 555"/>
                <a:gd name="T72" fmla="*/ 105 w 1951"/>
                <a:gd name="T73" fmla="*/ 210 h 555"/>
                <a:gd name="T74" fmla="*/ 90 w 1951"/>
                <a:gd name="T75" fmla="*/ 195 h 555"/>
                <a:gd name="T76" fmla="*/ 75 w 1951"/>
                <a:gd name="T77" fmla="*/ 180 h 555"/>
                <a:gd name="T78" fmla="*/ 60 w 1951"/>
                <a:gd name="T79" fmla="*/ 165 h 555"/>
                <a:gd name="T80" fmla="*/ 45 w 1951"/>
                <a:gd name="T81" fmla="*/ 150 h 555"/>
                <a:gd name="T82" fmla="*/ 30 w 1951"/>
                <a:gd name="T83" fmla="*/ 135 h 555"/>
                <a:gd name="T84" fmla="*/ 15 w 1951"/>
                <a:gd name="T85" fmla="*/ 105 h 555"/>
                <a:gd name="T86" fmla="*/ 0 w 1951"/>
                <a:gd name="T87" fmla="*/ 90 h 555"/>
                <a:gd name="T88" fmla="*/ 0 w 1951"/>
                <a:gd name="T89" fmla="*/ 75 h 555"/>
                <a:gd name="T90" fmla="*/ 0 w 1951"/>
                <a:gd name="T91" fmla="*/ 60 h 555"/>
                <a:gd name="T92" fmla="*/ 0 w 1951"/>
                <a:gd name="T93" fmla="*/ 45 h 555"/>
                <a:gd name="T94" fmla="*/ 0 w 1951"/>
                <a:gd name="T95" fmla="*/ 30 h 555"/>
                <a:gd name="T96" fmla="*/ 0 w 1951"/>
                <a:gd name="T97" fmla="*/ 0 h 555"/>
                <a:gd name="T98" fmla="*/ 1951 w 1951"/>
                <a:gd name="T99" fmla="*/ 45 h 555"/>
                <a:gd name="T100" fmla="*/ 1951 w 1951"/>
                <a:gd name="T101" fmla="*/ 555 h 55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51"/>
                <a:gd name="T154" fmla="*/ 0 h 555"/>
                <a:gd name="T155" fmla="*/ 1951 w 1951"/>
                <a:gd name="T156" fmla="*/ 555 h 55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51" h="555">
                  <a:moveTo>
                    <a:pt x="1951" y="555"/>
                  </a:moveTo>
                  <a:lnTo>
                    <a:pt x="1890" y="555"/>
                  </a:lnTo>
                  <a:lnTo>
                    <a:pt x="1815" y="555"/>
                  </a:lnTo>
                  <a:lnTo>
                    <a:pt x="1755" y="555"/>
                  </a:lnTo>
                  <a:lnTo>
                    <a:pt x="1680" y="540"/>
                  </a:lnTo>
                  <a:lnTo>
                    <a:pt x="1620" y="540"/>
                  </a:lnTo>
                  <a:lnTo>
                    <a:pt x="1545" y="540"/>
                  </a:lnTo>
                  <a:lnTo>
                    <a:pt x="1485" y="540"/>
                  </a:lnTo>
                  <a:lnTo>
                    <a:pt x="1410" y="525"/>
                  </a:lnTo>
                  <a:lnTo>
                    <a:pt x="1350" y="525"/>
                  </a:lnTo>
                  <a:lnTo>
                    <a:pt x="1290" y="525"/>
                  </a:lnTo>
                  <a:lnTo>
                    <a:pt x="1215" y="510"/>
                  </a:lnTo>
                  <a:lnTo>
                    <a:pt x="1155" y="510"/>
                  </a:lnTo>
                  <a:lnTo>
                    <a:pt x="1125" y="510"/>
                  </a:lnTo>
                  <a:lnTo>
                    <a:pt x="1065" y="495"/>
                  </a:lnTo>
                  <a:lnTo>
                    <a:pt x="1005" y="480"/>
                  </a:lnTo>
                  <a:lnTo>
                    <a:pt x="945" y="480"/>
                  </a:lnTo>
                  <a:lnTo>
                    <a:pt x="885" y="465"/>
                  </a:lnTo>
                  <a:lnTo>
                    <a:pt x="825" y="465"/>
                  </a:lnTo>
                  <a:lnTo>
                    <a:pt x="780" y="450"/>
                  </a:lnTo>
                  <a:lnTo>
                    <a:pt x="720" y="435"/>
                  </a:lnTo>
                  <a:lnTo>
                    <a:pt x="675" y="420"/>
                  </a:lnTo>
                  <a:lnTo>
                    <a:pt x="615" y="420"/>
                  </a:lnTo>
                  <a:lnTo>
                    <a:pt x="570" y="405"/>
                  </a:lnTo>
                  <a:lnTo>
                    <a:pt x="525" y="390"/>
                  </a:lnTo>
                  <a:lnTo>
                    <a:pt x="480" y="375"/>
                  </a:lnTo>
                  <a:lnTo>
                    <a:pt x="435" y="360"/>
                  </a:lnTo>
                  <a:lnTo>
                    <a:pt x="390" y="345"/>
                  </a:lnTo>
                  <a:lnTo>
                    <a:pt x="345" y="330"/>
                  </a:lnTo>
                  <a:lnTo>
                    <a:pt x="315" y="315"/>
                  </a:lnTo>
                  <a:lnTo>
                    <a:pt x="270" y="300"/>
                  </a:lnTo>
                  <a:lnTo>
                    <a:pt x="240" y="285"/>
                  </a:lnTo>
                  <a:lnTo>
                    <a:pt x="210" y="270"/>
                  </a:lnTo>
                  <a:lnTo>
                    <a:pt x="180" y="255"/>
                  </a:lnTo>
                  <a:lnTo>
                    <a:pt x="150" y="240"/>
                  </a:lnTo>
                  <a:lnTo>
                    <a:pt x="120" y="225"/>
                  </a:lnTo>
                  <a:lnTo>
                    <a:pt x="105" y="210"/>
                  </a:lnTo>
                  <a:lnTo>
                    <a:pt x="90" y="195"/>
                  </a:lnTo>
                  <a:lnTo>
                    <a:pt x="75" y="180"/>
                  </a:lnTo>
                  <a:lnTo>
                    <a:pt x="60" y="165"/>
                  </a:lnTo>
                  <a:lnTo>
                    <a:pt x="45" y="150"/>
                  </a:lnTo>
                  <a:lnTo>
                    <a:pt x="30" y="135"/>
                  </a:lnTo>
                  <a:lnTo>
                    <a:pt x="15" y="105"/>
                  </a:lnTo>
                  <a:lnTo>
                    <a:pt x="0" y="90"/>
                  </a:lnTo>
                  <a:lnTo>
                    <a:pt x="0" y="75"/>
                  </a:lnTo>
                  <a:lnTo>
                    <a:pt x="0" y="60"/>
                  </a:lnTo>
                  <a:lnTo>
                    <a:pt x="0" y="45"/>
                  </a:lnTo>
                  <a:lnTo>
                    <a:pt x="0" y="30"/>
                  </a:lnTo>
                  <a:lnTo>
                    <a:pt x="0" y="0"/>
                  </a:lnTo>
                  <a:lnTo>
                    <a:pt x="1951" y="45"/>
                  </a:lnTo>
                  <a:lnTo>
                    <a:pt x="1951" y="555"/>
                  </a:lnTo>
                  <a:close/>
                </a:path>
              </a:pathLst>
            </a:custGeom>
            <a:solidFill>
              <a:srgbClr val="993366"/>
            </a:solidFill>
            <a:ln w="9525">
              <a:solidFill>
                <a:srgbClr val="000000"/>
              </a:solidFill>
              <a:round/>
              <a:headEnd/>
              <a:tailEnd/>
            </a:ln>
          </p:spPr>
          <p:txBody>
            <a:bodyPr/>
            <a:lstStyle/>
            <a:p>
              <a:endParaRPr lang="es-ES"/>
            </a:p>
          </p:txBody>
        </p:sp>
        <p:sp>
          <p:nvSpPr>
            <p:cNvPr id="22545" name="Rectangle 169"/>
            <p:cNvSpPr>
              <a:spLocks noChangeArrowheads="1"/>
            </p:cNvSpPr>
            <p:nvPr/>
          </p:nvSpPr>
          <p:spPr bwMode="auto">
            <a:xfrm>
              <a:off x="1351" y="239"/>
              <a:ext cx="7499" cy="408"/>
            </a:xfrm>
            <a:prstGeom prst="rect">
              <a:avLst/>
            </a:prstGeom>
            <a:noFill/>
            <a:ln w="9525">
              <a:noFill/>
              <a:miter lim="800000"/>
              <a:headEnd/>
              <a:tailEnd/>
            </a:ln>
          </p:spPr>
          <p:txBody>
            <a:bodyPr wrap="none" lIns="0" tIns="0" rIns="0" bIns="0">
              <a:spAutoFit/>
            </a:bodyPr>
            <a:lstStyle/>
            <a:p>
              <a:r>
                <a:rPr lang="es-ES_tradnl" altLang="zh-CN" sz="1100" b="1">
                  <a:solidFill>
                    <a:srgbClr val="000000"/>
                  </a:solidFill>
                  <a:latin typeface="Arial" charset="0"/>
                  <a:ea typeface="SimSun" pitchFamily="2" charset="-122"/>
                </a:rPr>
                <a:t>Gráfico 2.3. Composición de la carga terrestre 2005</a:t>
              </a:r>
              <a:endParaRPr lang="es-ES_tradnl"/>
            </a:p>
          </p:txBody>
        </p:sp>
        <p:sp>
          <p:nvSpPr>
            <p:cNvPr id="22546" name="Rectangle 170"/>
            <p:cNvSpPr>
              <a:spLocks noChangeArrowheads="1"/>
            </p:cNvSpPr>
            <p:nvPr/>
          </p:nvSpPr>
          <p:spPr bwMode="auto">
            <a:xfrm>
              <a:off x="6602" y="2998"/>
              <a:ext cx="505"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50%</a:t>
              </a:r>
              <a:endParaRPr lang="es-ES_tradnl"/>
            </a:p>
          </p:txBody>
        </p:sp>
        <p:sp>
          <p:nvSpPr>
            <p:cNvPr id="22547" name="Rectangle 171"/>
            <p:cNvSpPr>
              <a:spLocks noChangeArrowheads="1"/>
            </p:cNvSpPr>
            <p:nvPr/>
          </p:nvSpPr>
          <p:spPr bwMode="auto">
            <a:xfrm>
              <a:off x="1785" y="3599"/>
              <a:ext cx="505"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26%</a:t>
              </a:r>
              <a:endParaRPr lang="es-ES_tradnl"/>
            </a:p>
          </p:txBody>
        </p:sp>
        <p:sp>
          <p:nvSpPr>
            <p:cNvPr id="22548" name="Rectangle 172"/>
            <p:cNvSpPr>
              <a:spLocks noChangeArrowheads="1"/>
            </p:cNvSpPr>
            <p:nvPr/>
          </p:nvSpPr>
          <p:spPr bwMode="auto">
            <a:xfrm>
              <a:off x="1652" y="1921"/>
              <a:ext cx="504"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19%</a:t>
              </a:r>
              <a:endParaRPr lang="es-ES_tradnl"/>
            </a:p>
          </p:txBody>
        </p:sp>
        <p:sp>
          <p:nvSpPr>
            <p:cNvPr id="22549" name="Rectangle 173"/>
            <p:cNvSpPr>
              <a:spLocks noChangeArrowheads="1"/>
            </p:cNvSpPr>
            <p:nvPr/>
          </p:nvSpPr>
          <p:spPr bwMode="auto">
            <a:xfrm>
              <a:off x="3431" y="1632"/>
              <a:ext cx="364"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5%</a:t>
              </a:r>
              <a:endParaRPr lang="es-ES_tradnl"/>
            </a:p>
          </p:txBody>
        </p:sp>
        <p:sp>
          <p:nvSpPr>
            <p:cNvPr id="22550" name="Rectangle 174"/>
            <p:cNvSpPr>
              <a:spLocks noChangeArrowheads="1"/>
            </p:cNvSpPr>
            <p:nvPr/>
          </p:nvSpPr>
          <p:spPr bwMode="auto">
            <a:xfrm>
              <a:off x="1935" y="4079"/>
              <a:ext cx="4201" cy="330"/>
            </a:xfrm>
            <a:prstGeom prst="rect">
              <a:avLst/>
            </a:prstGeom>
            <a:solidFill>
              <a:srgbClr val="FFFFFF"/>
            </a:solidFill>
            <a:ln w="0">
              <a:solidFill>
                <a:srgbClr val="000000"/>
              </a:solidFill>
              <a:miter lim="800000"/>
              <a:headEnd/>
              <a:tailEnd/>
            </a:ln>
          </p:spPr>
          <p:txBody>
            <a:bodyPr/>
            <a:lstStyle/>
            <a:p>
              <a:endParaRPr lang="es-ES"/>
            </a:p>
          </p:txBody>
        </p:sp>
        <p:sp>
          <p:nvSpPr>
            <p:cNvPr id="22551" name="Rectangle 175"/>
            <p:cNvSpPr>
              <a:spLocks noChangeArrowheads="1"/>
            </p:cNvSpPr>
            <p:nvPr/>
          </p:nvSpPr>
          <p:spPr bwMode="auto">
            <a:xfrm>
              <a:off x="2010" y="4184"/>
              <a:ext cx="105" cy="105"/>
            </a:xfrm>
            <a:prstGeom prst="rect">
              <a:avLst/>
            </a:prstGeom>
            <a:solidFill>
              <a:srgbClr val="9999FF"/>
            </a:solidFill>
            <a:ln w="9525">
              <a:solidFill>
                <a:srgbClr val="000000"/>
              </a:solidFill>
              <a:miter lim="800000"/>
              <a:headEnd/>
              <a:tailEnd/>
            </a:ln>
          </p:spPr>
          <p:txBody>
            <a:bodyPr/>
            <a:lstStyle/>
            <a:p>
              <a:endParaRPr lang="es-ES"/>
            </a:p>
          </p:txBody>
        </p:sp>
        <p:sp>
          <p:nvSpPr>
            <p:cNvPr id="22552" name="Rectangle 176"/>
            <p:cNvSpPr>
              <a:spLocks noChangeArrowheads="1"/>
            </p:cNvSpPr>
            <p:nvPr/>
          </p:nvSpPr>
          <p:spPr bwMode="auto">
            <a:xfrm>
              <a:off x="2174" y="4122"/>
              <a:ext cx="1624"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Manufacturero</a:t>
              </a:r>
              <a:endParaRPr lang="es-ES_tradnl"/>
            </a:p>
          </p:txBody>
        </p:sp>
        <p:sp>
          <p:nvSpPr>
            <p:cNvPr id="22553" name="Rectangle 177"/>
            <p:cNvSpPr>
              <a:spLocks noChangeArrowheads="1"/>
            </p:cNvSpPr>
            <p:nvPr/>
          </p:nvSpPr>
          <p:spPr bwMode="auto">
            <a:xfrm>
              <a:off x="3435" y="4184"/>
              <a:ext cx="105" cy="105"/>
            </a:xfrm>
            <a:prstGeom prst="rect">
              <a:avLst/>
            </a:prstGeom>
            <a:solidFill>
              <a:srgbClr val="993366"/>
            </a:solidFill>
            <a:ln w="9525">
              <a:solidFill>
                <a:srgbClr val="000000"/>
              </a:solidFill>
              <a:miter lim="800000"/>
              <a:headEnd/>
              <a:tailEnd/>
            </a:ln>
          </p:spPr>
          <p:txBody>
            <a:bodyPr/>
            <a:lstStyle/>
            <a:p>
              <a:endParaRPr lang="es-ES"/>
            </a:p>
          </p:txBody>
        </p:sp>
        <p:sp>
          <p:nvSpPr>
            <p:cNvPr id="22554" name="Rectangle 178"/>
            <p:cNvSpPr>
              <a:spLocks noChangeArrowheads="1"/>
            </p:cNvSpPr>
            <p:nvPr/>
          </p:nvSpPr>
          <p:spPr bwMode="auto">
            <a:xfrm>
              <a:off x="3602" y="4122"/>
              <a:ext cx="925"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Agrícola</a:t>
              </a:r>
              <a:endParaRPr lang="es-ES_tradnl"/>
            </a:p>
          </p:txBody>
        </p:sp>
        <p:sp>
          <p:nvSpPr>
            <p:cNvPr id="22555" name="Rectangle 179"/>
            <p:cNvSpPr>
              <a:spLocks noChangeArrowheads="1"/>
            </p:cNvSpPr>
            <p:nvPr/>
          </p:nvSpPr>
          <p:spPr bwMode="auto">
            <a:xfrm>
              <a:off x="4351" y="4184"/>
              <a:ext cx="105" cy="105"/>
            </a:xfrm>
            <a:prstGeom prst="rect">
              <a:avLst/>
            </a:prstGeom>
            <a:solidFill>
              <a:srgbClr val="FFFFCC"/>
            </a:solidFill>
            <a:ln w="9525">
              <a:solidFill>
                <a:srgbClr val="000000"/>
              </a:solidFill>
              <a:miter lim="800000"/>
              <a:headEnd/>
              <a:tailEnd/>
            </a:ln>
          </p:spPr>
          <p:txBody>
            <a:bodyPr/>
            <a:lstStyle/>
            <a:p>
              <a:endParaRPr lang="es-ES"/>
            </a:p>
          </p:txBody>
        </p:sp>
        <p:sp>
          <p:nvSpPr>
            <p:cNvPr id="22556" name="Rectangle 180"/>
            <p:cNvSpPr>
              <a:spLocks noChangeArrowheads="1"/>
            </p:cNvSpPr>
            <p:nvPr/>
          </p:nvSpPr>
          <p:spPr bwMode="auto">
            <a:xfrm>
              <a:off x="4520" y="4122"/>
              <a:ext cx="770"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Minero</a:t>
              </a:r>
              <a:endParaRPr lang="es-ES_tradnl"/>
            </a:p>
          </p:txBody>
        </p:sp>
        <p:sp>
          <p:nvSpPr>
            <p:cNvPr id="22557" name="Rectangle 181"/>
            <p:cNvSpPr>
              <a:spLocks noChangeArrowheads="1"/>
            </p:cNvSpPr>
            <p:nvPr/>
          </p:nvSpPr>
          <p:spPr bwMode="auto">
            <a:xfrm>
              <a:off x="5161" y="4184"/>
              <a:ext cx="105" cy="105"/>
            </a:xfrm>
            <a:prstGeom prst="rect">
              <a:avLst/>
            </a:prstGeom>
            <a:solidFill>
              <a:srgbClr val="CCFFFF"/>
            </a:solidFill>
            <a:ln w="9525">
              <a:solidFill>
                <a:srgbClr val="000000"/>
              </a:solidFill>
              <a:miter lim="800000"/>
              <a:headEnd/>
              <a:tailEnd/>
            </a:ln>
          </p:spPr>
          <p:txBody>
            <a:bodyPr/>
            <a:lstStyle/>
            <a:p>
              <a:endParaRPr lang="es-ES"/>
            </a:p>
          </p:txBody>
        </p:sp>
        <p:sp>
          <p:nvSpPr>
            <p:cNvPr id="22558" name="Rectangle 182"/>
            <p:cNvSpPr>
              <a:spLocks noChangeArrowheads="1"/>
            </p:cNvSpPr>
            <p:nvPr/>
          </p:nvSpPr>
          <p:spPr bwMode="auto">
            <a:xfrm>
              <a:off x="5325" y="4122"/>
              <a:ext cx="994" cy="331"/>
            </a:xfrm>
            <a:prstGeom prst="rect">
              <a:avLst/>
            </a:prstGeom>
            <a:noFill/>
            <a:ln w="9525">
              <a:noFill/>
              <a:miter lim="800000"/>
              <a:headEnd/>
              <a:tailEnd/>
            </a:ln>
          </p:spPr>
          <p:txBody>
            <a:bodyPr wrap="none" lIns="0" tIns="0" rIns="0" bIns="0">
              <a:spAutoFit/>
            </a:bodyPr>
            <a:lstStyle/>
            <a:p>
              <a:r>
                <a:rPr lang="en-US" altLang="zh-CN" sz="900">
                  <a:solidFill>
                    <a:srgbClr val="000000"/>
                  </a:solidFill>
                  <a:latin typeface="Arial" charset="0"/>
                  <a:ea typeface="SimSun" pitchFamily="2" charset="-122"/>
                </a:rPr>
                <a:t>Pecuario</a:t>
              </a:r>
              <a:endParaRPr lang="es-ES_tradnl"/>
            </a:p>
          </p:txBody>
        </p:sp>
        <p:sp>
          <p:nvSpPr>
            <p:cNvPr id="22559" name="Rectangle 183"/>
            <p:cNvSpPr>
              <a:spLocks noChangeArrowheads="1"/>
            </p:cNvSpPr>
            <p:nvPr/>
          </p:nvSpPr>
          <p:spPr bwMode="auto">
            <a:xfrm>
              <a:off x="75" y="75"/>
              <a:ext cx="7951" cy="4394"/>
            </a:xfrm>
            <a:prstGeom prst="rect">
              <a:avLst/>
            </a:prstGeom>
            <a:noFill/>
            <a:ln w="9525">
              <a:solidFill>
                <a:srgbClr val="000000"/>
              </a:solidFill>
              <a:miter lim="800000"/>
              <a:headEnd/>
              <a:tailEnd/>
            </a:ln>
          </p:spPr>
          <p:txBody>
            <a:bodyPr/>
            <a:lstStyle/>
            <a:p>
              <a:endParaRPr lang="es-E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508" name="Rectangle 36"/>
          <p:cNvSpPr>
            <a:spLocks noGrp="1" noChangeArrowheads="1"/>
          </p:cNvSpPr>
          <p:nvPr>
            <p:ph/>
          </p:nvPr>
        </p:nvSpPr>
        <p:spPr>
          <a:xfrm>
            <a:off x="250825" y="188913"/>
            <a:ext cx="8642350" cy="6480175"/>
          </a:xfrm>
        </p:spPr>
        <p:txBody>
          <a:bodyPr/>
          <a:lstStyle/>
          <a:p>
            <a:pPr eaLnBrk="1" hangingPunct="1">
              <a:buFont typeface="Wingdings" pitchFamily="2" charset="2"/>
              <a:buNone/>
              <a:defRPr/>
            </a:pPr>
            <a:r>
              <a:rPr lang="es-ES_tradnl" sz="2000" b="1" smtClean="0">
                <a:solidFill>
                  <a:srgbClr val="66FFFF"/>
                </a:solidFill>
                <a:latin typeface="Arial" charset="0"/>
              </a:rPr>
              <a:t>   </a:t>
            </a:r>
          </a:p>
          <a:p>
            <a:pPr eaLnBrk="1" hangingPunct="1">
              <a:buFont typeface="Wingdings" pitchFamily="2" charset="2"/>
              <a:buNone/>
              <a:defRPr/>
            </a:pPr>
            <a:r>
              <a:rPr lang="es-ES_tradnl" sz="2000" b="1" smtClean="0">
                <a:solidFill>
                  <a:srgbClr val="66FFFF"/>
                </a:solidFill>
                <a:latin typeface="Arial" charset="0"/>
              </a:rPr>
              <a:t>Regulación</a:t>
            </a:r>
            <a:endParaRPr lang="es-ES" sz="2000" b="1" smtClean="0">
              <a:solidFill>
                <a:srgbClr val="66FFFF"/>
              </a:solidFill>
              <a:latin typeface="Arial" charset="0"/>
            </a:endParaRPr>
          </a:p>
          <a:p>
            <a:pPr eaLnBrk="1" hangingPunct="1">
              <a:buFont typeface="Wingdings" pitchFamily="2" charset="2"/>
              <a:buNone/>
              <a:defRPr/>
            </a:pPr>
            <a:r>
              <a:rPr lang="es-ES_tradnl" sz="1400" smtClean="0">
                <a:latin typeface="Tahoma" pitchFamily="34" charset="0"/>
              </a:rPr>
              <a:t>     </a:t>
            </a:r>
            <a:r>
              <a:rPr lang="es-ES_tradnl" sz="1600" smtClean="0">
                <a:latin typeface="Tahoma" pitchFamily="34" charset="0"/>
              </a:rPr>
              <a:t>En este sector se aprecia la gran inestabilidad de la normatividad jurídica en lo referente a la operación e infraestructura, a lo largo del tiempo, también es de gran preocupación la gran influencia que tienen las agremiaciones o las grandes empresas del sector</a:t>
            </a:r>
          </a:p>
          <a:p>
            <a:pPr eaLnBrk="1" hangingPunct="1">
              <a:buFont typeface="Wingdings" pitchFamily="2" charset="2"/>
              <a:buNone/>
              <a:defRPr/>
            </a:pPr>
            <a:endParaRPr lang="es-ES_tradnl" sz="1600" smtClean="0">
              <a:latin typeface="Tahoma" pitchFamily="34" charset="0"/>
            </a:endParaRPr>
          </a:p>
          <a:p>
            <a:pPr eaLnBrk="1" hangingPunct="1">
              <a:buFont typeface="Wingdings" pitchFamily="2" charset="2"/>
              <a:buNone/>
              <a:defRPr/>
            </a:pPr>
            <a:endParaRPr lang="es-ES_tradnl" sz="1600" smtClean="0">
              <a:latin typeface="Tahoma" pitchFamily="34" charset="0"/>
            </a:endParaRPr>
          </a:p>
          <a:p>
            <a:pPr eaLnBrk="1" hangingPunct="1">
              <a:buFont typeface="Wingdings" pitchFamily="2" charset="2"/>
              <a:buNone/>
              <a:defRPr/>
            </a:pPr>
            <a:endParaRPr lang="es-ES_tradnl" sz="1600" smtClean="0">
              <a:latin typeface="Tahoma" pitchFamily="34" charset="0"/>
            </a:endParaRPr>
          </a:p>
          <a:p>
            <a:pPr eaLnBrk="1" hangingPunct="1">
              <a:buFont typeface="Wingdings" pitchFamily="2" charset="2"/>
              <a:buNone/>
              <a:defRPr/>
            </a:pPr>
            <a:r>
              <a:rPr lang="es-EC" sz="2000" b="1" smtClean="0">
                <a:solidFill>
                  <a:srgbClr val="66FFFF"/>
                </a:solidFill>
                <a:latin typeface="Arial" charset="0"/>
              </a:rPr>
              <a:t>ESTRUCTURA DE MERCADO Y COMPETENCIA EN EL SECTOR TRANSPORTE TERRESTRE DE CARGA</a:t>
            </a:r>
            <a:r>
              <a:rPr lang="es-ES_tradnl" sz="2000" b="1" smtClean="0">
                <a:solidFill>
                  <a:srgbClr val="66FFFF"/>
                </a:solidFill>
                <a:latin typeface="Arial" charset="0"/>
              </a:rPr>
              <a:t> </a:t>
            </a:r>
          </a:p>
          <a:p>
            <a:pPr eaLnBrk="1" hangingPunct="1">
              <a:buFont typeface="Wingdings" pitchFamily="2" charset="2"/>
              <a:buNone/>
              <a:defRPr/>
            </a:pPr>
            <a:r>
              <a:rPr lang="es-EC" sz="1600" smtClean="0">
                <a:latin typeface="Tahoma" pitchFamily="34" charset="0"/>
              </a:rPr>
              <a:t>     </a:t>
            </a:r>
          </a:p>
          <a:p>
            <a:pPr eaLnBrk="1" hangingPunct="1">
              <a:buFont typeface="Wingdings" pitchFamily="2" charset="2"/>
              <a:buNone/>
              <a:defRPr/>
            </a:pPr>
            <a:r>
              <a:rPr lang="es-EC" sz="1600" smtClean="0">
                <a:latin typeface="Tahoma" pitchFamily="34" charset="0"/>
              </a:rPr>
              <a:t>     La estructura del mercado esta compuesta por grandes empresas que se encargan de transportar grandes volúmenes a largas distancias y generalmente están en capacidad de prestar otras clases de servicios auxiliares</a:t>
            </a:r>
          </a:p>
          <a:p>
            <a:pPr eaLnBrk="1" hangingPunct="1">
              <a:buFont typeface="Wingdings" pitchFamily="2" charset="2"/>
              <a:buNone/>
              <a:defRPr/>
            </a:pPr>
            <a:endParaRPr lang="es-EC" sz="1600" smtClean="0">
              <a:latin typeface="Tahoma" pitchFamily="34" charset="0"/>
            </a:endParaRPr>
          </a:p>
          <a:p>
            <a:pPr eaLnBrk="1" hangingPunct="1">
              <a:buFont typeface="Wingdings" pitchFamily="2" charset="2"/>
              <a:buNone/>
              <a:defRPr/>
            </a:pPr>
            <a:r>
              <a:rPr lang="es-EC" sz="1600" smtClean="0">
                <a:latin typeface="Tahoma" pitchFamily="34" charset="0"/>
              </a:rPr>
              <a:t>     Existen empresas pequeñas y medianas que suelen ser  subcontratadas por las grandes empresas para transportes específicos  </a:t>
            </a:r>
          </a:p>
          <a:p>
            <a:pPr eaLnBrk="1" hangingPunct="1">
              <a:buFont typeface="Wingdings" pitchFamily="2" charset="2"/>
              <a:buNone/>
              <a:defRPr/>
            </a:pPr>
            <a:endParaRPr lang="es-EC" sz="1600" smtClean="0">
              <a:latin typeface="Tahoma" pitchFamily="34" charset="0"/>
            </a:endParaRPr>
          </a:p>
          <a:p>
            <a:pPr eaLnBrk="1" hangingPunct="1">
              <a:buFont typeface="Wingdings" pitchFamily="2" charset="2"/>
              <a:buNone/>
              <a:defRPr/>
            </a:pPr>
            <a:r>
              <a:rPr lang="es-EC" sz="1600" smtClean="0">
                <a:latin typeface="Tahoma" pitchFamily="34" charset="0"/>
              </a:rPr>
              <a:t>     También hay empresas especializadas en segmentos específicos como servicios de transporte refrigerado o de material peligroso</a:t>
            </a:r>
            <a:endParaRPr lang="es-ES_tradnl" sz="1600" smtClean="0">
              <a:latin typeface="Tahom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pPr eaLnBrk="1" hangingPunct="1">
              <a:defRPr/>
            </a:pPr>
            <a:r>
              <a:rPr lang="es-EC" sz="2400" b="1" smtClean="0">
                <a:solidFill>
                  <a:srgbClr val="66FFFF"/>
                </a:solidFill>
              </a:rPr>
              <a:t>ANÁLISIS DE LA COMPETITIVIDAD DE LA INDUSTRIA BANANERA NACIONAL</a:t>
            </a:r>
            <a:r>
              <a:rPr lang="es-ES_tradnl" smtClean="0"/>
              <a:t> </a:t>
            </a:r>
          </a:p>
        </p:txBody>
      </p:sp>
      <p:sp>
        <p:nvSpPr>
          <p:cNvPr id="247826" name="Rectangle 18"/>
          <p:cNvSpPr>
            <a:spLocks noGrp="1" noChangeArrowheads="1"/>
          </p:cNvSpPr>
          <p:nvPr>
            <p:ph sz="half" idx="1"/>
          </p:nvPr>
        </p:nvSpPr>
        <p:spPr>
          <a:xfrm>
            <a:off x="0" y="1414463"/>
            <a:ext cx="5003800" cy="4319587"/>
          </a:xfrm>
        </p:spPr>
        <p:txBody>
          <a:bodyPr/>
          <a:lstStyle/>
          <a:p>
            <a:pPr eaLnBrk="1" hangingPunct="1">
              <a:buFont typeface="Wingdings" pitchFamily="2" charset="2"/>
              <a:buNone/>
              <a:defRPr/>
            </a:pPr>
            <a:r>
              <a:rPr lang="es-EC" sz="1800" b="1" smtClean="0">
                <a:solidFill>
                  <a:srgbClr val="66FFFF"/>
                </a:solidFill>
                <a:latin typeface="Arial" charset="0"/>
              </a:rPr>
              <a:t>Cinco fuerzas competitivas de Porter</a:t>
            </a:r>
            <a:r>
              <a:rPr lang="es-EC" sz="1400" smtClean="0">
                <a:latin typeface="Tahoma" pitchFamily="34" charset="0"/>
              </a:rPr>
              <a:t> </a:t>
            </a:r>
          </a:p>
          <a:p>
            <a:pPr eaLnBrk="1" hangingPunct="1">
              <a:buFont typeface="Wingdings" pitchFamily="2" charset="2"/>
              <a:buNone/>
              <a:defRPr/>
            </a:pPr>
            <a:r>
              <a:rPr lang="es-EC" sz="1400" b="1" smtClean="0">
                <a:latin typeface="Tahoma" pitchFamily="34" charset="0"/>
              </a:rPr>
              <a:t>Competidores Actuales</a:t>
            </a:r>
            <a:r>
              <a:rPr lang="es-EC" sz="1400" smtClean="0">
                <a:latin typeface="Tahoma" pitchFamily="34" charset="0"/>
              </a:rPr>
              <a:t> alrededor de 6,000 productores entre pequeños, medianos y grandes.</a:t>
            </a:r>
            <a:r>
              <a:rPr lang="es-ES_tradnl" sz="1400" smtClean="0">
                <a:latin typeface="Tahoma" pitchFamily="34" charset="0"/>
              </a:rPr>
              <a:t> </a:t>
            </a:r>
          </a:p>
          <a:p>
            <a:pPr eaLnBrk="1" hangingPunct="1">
              <a:buFont typeface="Wingdings" pitchFamily="2" charset="2"/>
              <a:buNone/>
              <a:defRPr/>
            </a:pPr>
            <a:endParaRPr lang="es-ES_tradnl" sz="1400" smtClean="0">
              <a:latin typeface="Tahoma" pitchFamily="34" charset="0"/>
            </a:endParaRPr>
          </a:p>
          <a:p>
            <a:pPr eaLnBrk="1" hangingPunct="1">
              <a:buFont typeface="Wingdings" pitchFamily="2" charset="2"/>
              <a:buNone/>
              <a:defRPr/>
            </a:pPr>
            <a:r>
              <a:rPr lang="es-EC" sz="1400" b="1" smtClean="0">
                <a:latin typeface="Tahoma" pitchFamily="34" charset="0"/>
              </a:rPr>
              <a:t>Potenciales Competidores</a:t>
            </a:r>
            <a:r>
              <a:rPr lang="es-EC" sz="1400" smtClean="0">
                <a:latin typeface="Tahoma" pitchFamily="34" charset="0"/>
              </a:rPr>
              <a:t>. Los niveles de eficiencia y productividad exigen entrar con ventajas tecnológicas para poder competir.</a:t>
            </a:r>
          </a:p>
          <a:p>
            <a:pPr eaLnBrk="1" hangingPunct="1">
              <a:buFont typeface="Wingdings" pitchFamily="2" charset="2"/>
              <a:buNone/>
              <a:defRPr/>
            </a:pPr>
            <a:endParaRPr lang="es-EC" sz="1400" smtClean="0">
              <a:latin typeface="Tahoma" pitchFamily="34" charset="0"/>
            </a:endParaRPr>
          </a:p>
          <a:p>
            <a:pPr eaLnBrk="1" hangingPunct="1">
              <a:buFont typeface="Wingdings" pitchFamily="2" charset="2"/>
              <a:buNone/>
              <a:defRPr/>
            </a:pPr>
            <a:r>
              <a:rPr lang="es-EC" sz="1400" smtClean="0">
                <a:latin typeface="Tahoma" pitchFamily="34" charset="0"/>
              </a:rPr>
              <a:t> </a:t>
            </a:r>
            <a:r>
              <a:rPr lang="es-EC" sz="1400" b="1" smtClean="0">
                <a:latin typeface="Tahoma" pitchFamily="34" charset="0"/>
              </a:rPr>
              <a:t>Potenciales Sustitutos,</a:t>
            </a:r>
            <a:r>
              <a:rPr lang="es-EC" sz="1400" smtClean="0">
                <a:latin typeface="Tahoma" pitchFamily="34" charset="0"/>
              </a:rPr>
              <a:t> el banano es una fruta de gran aceptación mundial y resultaría difícil sustituirla con otra </a:t>
            </a:r>
          </a:p>
          <a:p>
            <a:pPr eaLnBrk="1" hangingPunct="1">
              <a:buFont typeface="Wingdings" pitchFamily="2" charset="2"/>
              <a:buNone/>
              <a:defRPr/>
            </a:pPr>
            <a:endParaRPr lang="es-EC" sz="1400" smtClean="0">
              <a:latin typeface="Tahoma" pitchFamily="34" charset="0"/>
            </a:endParaRPr>
          </a:p>
          <a:p>
            <a:pPr eaLnBrk="1" hangingPunct="1">
              <a:buFont typeface="Wingdings" pitchFamily="2" charset="2"/>
              <a:buNone/>
              <a:defRPr/>
            </a:pPr>
            <a:r>
              <a:rPr lang="es-EC" sz="1400" b="1" smtClean="0">
                <a:latin typeface="Tahoma" pitchFamily="34" charset="0"/>
              </a:rPr>
              <a:t>Poder de los Compradores</a:t>
            </a:r>
            <a:r>
              <a:rPr lang="es-EC" sz="1400" smtClean="0">
                <a:latin typeface="Tahoma" pitchFamily="34" charset="0"/>
              </a:rPr>
              <a:t> está Los compradores son muy poderosos , organizados y funcionan oligopolicamente e imponen condiciones </a:t>
            </a:r>
          </a:p>
          <a:p>
            <a:pPr eaLnBrk="1" hangingPunct="1">
              <a:buFont typeface="Wingdings" pitchFamily="2" charset="2"/>
              <a:buNone/>
              <a:defRPr/>
            </a:pPr>
            <a:endParaRPr lang="es-EC" sz="1400" smtClean="0">
              <a:latin typeface="Tahoma" pitchFamily="34" charset="0"/>
            </a:endParaRPr>
          </a:p>
          <a:p>
            <a:pPr eaLnBrk="1" hangingPunct="1">
              <a:buFont typeface="Wingdings" pitchFamily="2" charset="2"/>
              <a:buNone/>
              <a:defRPr/>
            </a:pPr>
            <a:endParaRPr lang="es-ES_tradnl" sz="1400" smtClean="0">
              <a:latin typeface="Tahoma" pitchFamily="34" charset="0"/>
            </a:endParaRPr>
          </a:p>
        </p:txBody>
      </p:sp>
      <p:pic>
        <p:nvPicPr>
          <p:cNvPr id="24580" name="Picture 17"/>
          <p:cNvPicPr>
            <a:picLocks noChangeAspect="1" noChangeArrowheads="1"/>
          </p:cNvPicPr>
          <p:nvPr>
            <p:ph sz="quarter" idx="2"/>
          </p:nvPr>
        </p:nvPicPr>
        <p:blipFill>
          <a:blip r:embed="rId2"/>
          <a:srcRect/>
          <a:stretch>
            <a:fillRect/>
          </a:stretch>
        </p:blipFill>
        <p:spPr>
          <a:xfrm>
            <a:off x="5003800" y="2349500"/>
            <a:ext cx="3967163" cy="2487613"/>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81" name="Rectangle 5"/>
          <p:cNvSpPr>
            <a:spLocks noGrp="1" noChangeArrowheads="1"/>
          </p:cNvSpPr>
          <p:nvPr>
            <p:ph sz="half" idx="1"/>
          </p:nvPr>
        </p:nvSpPr>
        <p:spPr>
          <a:xfrm>
            <a:off x="457200" y="692150"/>
            <a:ext cx="4038600" cy="5438775"/>
          </a:xfrm>
        </p:spPr>
        <p:txBody>
          <a:bodyPr/>
          <a:lstStyle/>
          <a:p>
            <a:pPr algn="ctr" eaLnBrk="1" hangingPunct="1">
              <a:buFont typeface="Wingdings" pitchFamily="2" charset="2"/>
              <a:buNone/>
              <a:defRPr/>
            </a:pPr>
            <a:r>
              <a:rPr lang="es-ES_tradnl" sz="2000" b="1" smtClean="0">
                <a:solidFill>
                  <a:srgbClr val="66FFFF"/>
                </a:solidFill>
                <a:latin typeface="Arial" charset="0"/>
              </a:rPr>
              <a:t>Matriz de </a:t>
            </a:r>
          </a:p>
          <a:p>
            <a:pPr eaLnBrk="1" hangingPunct="1">
              <a:buFont typeface="Wingdings" pitchFamily="2" charset="2"/>
              <a:buNone/>
              <a:defRPr/>
            </a:pPr>
            <a:r>
              <a:rPr lang="es-ES_tradnl" sz="2000" b="1" smtClean="0">
                <a:solidFill>
                  <a:srgbClr val="66FFFF"/>
                </a:solidFill>
                <a:latin typeface="Arial" charset="0"/>
              </a:rPr>
              <a:t>Crecimiento-Participación BCG</a:t>
            </a:r>
            <a:r>
              <a:rPr lang="es-ES_tradnl" sz="2800" smtClean="0"/>
              <a:t> </a:t>
            </a:r>
          </a:p>
          <a:p>
            <a:pPr eaLnBrk="1" hangingPunct="1">
              <a:buFont typeface="Wingdings" pitchFamily="2" charset="2"/>
              <a:buNone/>
              <a:defRPr/>
            </a:pPr>
            <a:r>
              <a:rPr lang="es-ES_tradnl" sz="1400" smtClean="0">
                <a:latin typeface="Tahoma" pitchFamily="34" charset="0"/>
              </a:rPr>
              <a:t>     </a:t>
            </a:r>
          </a:p>
          <a:p>
            <a:pPr eaLnBrk="1" hangingPunct="1">
              <a:buFont typeface="Wingdings" pitchFamily="2" charset="2"/>
              <a:buNone/>
              <a:defRPr/>
            </a:pPr>
            <a:r>
              <a:rPr lang="es-ES_tradnl" sz="1400" smtClean="0">
                <a:latin typeface="Tahoma" pitchFamily="34" charset="0"/>
              </a:rPr>
              <a:t>     Producto </a:t>
            </a:r>
            <a:r>
              <a:rPr lang="es-ES_tradnl" sz="1400" b="1" smtClean="0">
                <a:latin typeface="Tahoma" pitchFamily="34" charset="0"/>
              </a:rPr>
              <a:t>ESTRELLA</a:t>
            </a:r>
            <a:r>
              <a:rPr lang="es-ES_tradnl" sz="1400" smtClean="0">
                <a:latin typeface="Tahoma" pitchFamily="34" charset="0"/>
              </a:rPr>
              <a:t>, : Utiliza grandes cantidades de efectivo y y la participación del mercado es alta </a:t>
            </a:r>
          </a:p>
          <a:p>
            <a:pPr eaLnBrk="1" hangingPunct="1">
              <a:buFont typeface="Wingdings" pitchFamily="2" charset="2"/>
              <a:buNone/>
              <a:defRPr/>
            </a:pPr>
            <a:endParaRPr lang="es-ES_tradnl" sz="2800" smtClean="0"/>
          </a:p>
        </p:txBody>
      </p:sp>
      <p:sp>
        <p:nvSpPr>
          <p:cNvPr id="254982" name="Rectangle 6"/>
          <p:cNvSpPr>
            <a:spLocks noGrp="1" noChangeArrowheads="1"/>
          </p:cNvSpPr>
          <p:nvPr>
            <p:ph sz="quarter" idx="2"/>
          </p:nvPr>
        </p:nvSpPr>
        <p:spPr>
          <a:xfrm>
            <a:off x="4643438" y="620713"/>
            <a:ext cx="4038600" cy="1655762"/>
          </a:xfrm>
        </p:spPr>
        <p:txBody>
          <a:bodyPr/>
          <a:lstStyle/>
          <a:p>
            <a:pPr eaLnBrk="1" hangingPunct="1">
              <a:buFont typeface="Wingdings" pitchFamily="2" charset="2"/>
              <a:buNone/>
              <a:defRPr/>
            </a:pPr>
            <a:r>
              <a:rPr lang="es-ES_tradnl" sz="1800" b="1" smtClean="0">
                <a:solidFill>
                  <a:srgbClr val="66FFFF"/>
                </a:solidFill>
                <a:latin typeface="Arial" charset="0"/>
              </a:rPr>
              <a:t>       </a:t>
            </a:r>
          </a:p>
          <a:p>
            <a:pPr algn="ctr" eaLnBrk="1" hangingPunct="1">
              <a:buFont typeface="Wingdings" pitchFamily="2" charset="2"/>
              <a:buNone/>
              <a:defRPr/>
            </a:pPr>
            <a:r>
              <a:rPr lang="es-ES_tradnl" sz="1800" b="1" smtClean="0">
                <a:solidFill>
                  <a:srgbClr val="66FFFF"/>
                </a:solidFill>
                <a:latin typeface="Arial" charset="0"/>
              </a:rPr>
              <a:t> Macro Segmentación</a:t>
            </a:r>
            <a:r>
              <a:rPr lang="es-ES_tradnl" sz="2400" smtClean="0"/>
              <a:t> </a:t>
            </a:r>
          </a:p>
          <a:p>
            <a:pPr eaLnBrk="1" hangingPunct="1">
              <a:buFont typeface="Wingdings" pitchFamily="2" charset="2"/>
              <a:buNone/>
              <a:defRPr/>
            </a:pPr>
            <a:endParaRPr lang="es-EC" sz="1200" smtClean="0">
              <a:latin typeface="Tahoma" pitchFamily="34" charset="0"/>
            </a:endParaRPr>
          </a:p>
          <a:p>
            <a:pPr eaLnBrk="1" hangingPunct="1">
              <a:buFont typeface="Wingdings" pitchFamily="2" charset="2"/>
              <a:buNone/>
              <a:defRPr/>
            </a:pPr>
            <a:r>
              <a:rPr lang="es-EC" sz="1200" smtClean="0">
                <a:latin typeface="Tahoma" pitchFamily="34" charset="0"/>
              </a:rPr>
              <a:t>       Nos va a permitir identificar cual es el mercado objetivo al que va a estar orientado este proyecto</a:t>
            </a:r>
          </a:p>
          <a:p>
            <a:pPr eaLnBrk="1" hangingPunct="1">
              <a:buFont typeface="Wingdings" pitchFamily="2" charset="2"/>
              <a:buNone/>
              <a:defRPr/>
            </a:pPr>
            <a:endParaRPr lang="es-ES_tradnl" sz="2400" smtClean="0"/>
          </a:p>
        </p:txBody>
      </p:sp>
      <p:grpSp>
        <p:nvGrpSpPr>
          <p:cNvPr id="25604" name="Group 18"/>
          <p:cNvGrpSpPr>
            <a:grpSpLocks noChangeAspect="1"/>
          </p:cNvGrpSpPr>
          <p:nvPr/>
        </p:nvGrpSpPr>
        <p:grpSpPr bwMode="auto">
          <a:xfrm>
            <a:off x="4643438" y="2349500"/>
            <a:ext cx="4089400" cy="4248150"/>
            <a:chOff x="3477" y="5592"/>
            <a:chExt cx="6080" cy="4800"/>
          </a:xfrm>
        </p:grpSpPr>
        <p:sp>
          <p:nvSpPr>
            <p:cNvPr id="25606" name="AutoShape 19"/>
            <p:cNvSpPr>
              <a:spLocks noChangeAspect="1" noChangeArrowheads="1"/>
            </p:cNvSpPr>
            <p:nvPr/>
          </p:nvSpPr>
          <p:spPr bwMode="auto">
            <a:xfrm>
              <a:off x="3477" y="5592"/>
              <a:ext cx="6080" cy="4800"/>
            </a:xfrm>
            <a:prstGeom prst="rect">
              <a:avLst/>
            </a:prstGeom>
            <a:solidFill>
              <a:srgbClr val="33CCCC">
                <a:alpha val="58823"/>
              </a:srgbClr>
            </a:solidFill>
            <a:ln w="28575">
              <a:solidFill>
                <a:srgbClr val="000000"/>
              </a:solidFill>
              <a:miter lim="800000"/>
              <a:headEnd/>
              <a:tailEnd/>
            </a:ln>
          </p:spPr>
          <p:txBody>
            <a:bodyPr/>
            <a:lstStyle/>
            <a:p>
              <a:endParaRPr lang="es-ES"/>
            </a:p>
          </p:txBody>
        </p:sp>
        <p:grpSp>
          <p:nvGrpSpPr>
            <p:cNvPr id="25607" name="Group 20"/>
            <p:cNvGrpSpPr>
              <a:grpSpLocks/>
            </p:cNvGrpSpPr>
            <p:nvPr/>
          </p:nvGrpSpPr>
          <p:grpSpPr bwMode="auto">
            <a:xfrm>
              <a:off x="3637" y="5752"/>
              <a:ext cx="5824" cy="4320"/>
              <a:chOff x="3637" y="5592"/>
              <a:chExt cx="5920" cy="4000"/>
            </a:xfrm>
          </p:grpSpPr>
          <p:sp>
            <p:nvSpPr>
              <p:cNvPr id="25608" name="Text Box 21"/>
              <p:cNvSpPr txBox="1">
                <a:spLocks noChangeArrowheads="1"/>
              </p:cNvSpPr>
              <p:nvPr/>
            </p:nvSpPr>
            <p:spPr bwMode="auto">
              <a:xfrm>
                <a:off x="5557" y="5592"/>
                <a:ext cx="1920" cy="960"/>
              </a:xfrm>
              <a:prstGeom prst="rect">
                <a:avLst/>
              </a:prstGeom>
              <a:solidFill>
                <a:srgbClr val="33CCCC">
                  <a:alpha val="58823"/>
                </a:srgbClr>
              </a:solidFill>
              <a:ln w="9525" algn="ctr">
                <a:solidFill>
                  <a:srgbClr val="000000"/>
                </a:solidFill>
                <a:prstDash val="dash"/>
                <a:miter lim="800000"/>
                <a:headEnd/>
                <a:tailEnd/>
              </a:ln>
            </p:spPr>
            <p:txBody>
              <a:bodyPr/>
              <a:lstStyle/>
              <a:p>
                <a:pPr algn="just">
                  <a:spcBef>
                    <a:spcPts val="1200"/>
                  </a:spcBef>
                  <a:spcAft>
                    <a:spcPts val="300"/>
                  </a:spcAft>
                </a:pPr>
                <a:r>
                  <a:rPr lang="es-ES" sz="1300" b="1" i="1">
                    <a:solidFill>
                      <a:srgbClr val="000000"/>
                    </a:solidFill>
                    <a:latin typeface="Times New Roman" charset="0"/>
                    <a:ea typeface="SimSun" pitchFamily="2" charset="-122"/>
                  </a:rPr>
                  <a:t>Funciones</a:t>
                </a:r>
              </a:p>
              <a:p>
                <a:pPr algn="just"/>
                <a:r>
                  <a:rPr lang="es-MX" altLang="zh-CN" sz="900">
                    <a:solidFill>
                      <a:srgbClr val="000000"/>
                    </a:solidFill>
                    <a:latin typeface="Times New Roman" charset="0"/>
                    <a:ea typeface="SimSun" pitchFamily="2" charset="-122"/>
                  </a:rPr>
                  <a:t>Servicio de transportación  terrestres</a:t>
                </a:r>
                <a:endParaRPr lang="es-ES_tradnl">
                  <a:solidFill>
                    <a:srgbClr val="000000"/>
                  </a:solidFill>
                </a:endParaRPr>
              </a:p>
            </p:txBody>
          </p:sp>
          <p:sp>
            <p:nvSpPr>
              <p:cNvPr id="25609" name="Text Box 22"/>
              <p:cNvSpPr txBox="1">
                <a:spLocks noChangeArrowheads="1"/>
              </p:cNvSpPr>
              <p:nvPr/>
            </p:nvSpPr>
            <p:spPr bwMode="auto">
              <a:xfrm>
                <a:off x="7637" y="6712"/>
                <a:ext cx="1920" cy="1199"/>
              </a:xfrm>
              <a:prstGeom prst="rect">
                <a:avLst/>
              </a:prstGeom>
              <a:solidFill>
                <a:srgbClr val="33CCCC">
                  <a:alpha val="58823"/>
                </a:srgbClr>
              </a:solidFill>
              <a:ln w="9525" algn="ctr">
                <a:solidFill>
                  <a:srgbClr val="000000"/>
                </a:solidFill>
                <a:prstDash val="dash"/>
                <a:miter lim="800000"/>
                <a:headEnd/>
                <a:tailEnd/>
              </a:ln>
            </p:spPr>
            <p:txBody>
              <a:bodyPr/>
              <a:lstStyle/>
              <a:p>
                <a:pPr algn="just">
                  <a:spcBef>
                    <a:spcPts val="1200"/>
                  </a:spcBef>
                  <a:spcAft>
                    <a:spcPts val="300"/>
                  </a:spcAft>
                </a:pPr>
                <a:r>
                  <a:rPr lang="es-ES" sz="1300" b="1" i="1">
                    <a:solidFill>
                      <a:srgbClr val="000000"/>
                    </a:solidFill>
                    <a:latin typeface="Times New Roman" charset="0"/>
                    <a:ea typeface="SimSun" pitchFamily="2" charset="-122"/>
                  </a:rPr>
                  <a:t>Clientes</a:t>
                </a:r>
              </a:p>
              <a:p>
                <a:r>
                  <a:rPr lang="es-ES_tradnl" altLang="zh-CN" sz="1200">
                    <a:solidFill>
                      <a:srgbClr val="000000"/>
                    </a:solidFill>
                    <a:latin typeface="Times New Roman" charset="0"/>
                    <a:ea typeface="SimSun" pitchFamily="2" charset="-122"/>
                  </a:rPr>
                  <a:t>Productores de banano</a:t>
                </a:r>
                <a:endParaRPr lang="es-ES_tradnl">
                  <a:solidFill>
                    <a:srgbClr val="000000"/>
                  </a:solidFill>
                </a:endParaRPr>
              </a:p>
            </p:txBody>
          </p:sp>
          <p:sp>
            <p:nvSpPr>
              <p:cNvPr id="25610" name="Text Box 23"/>
              <p:cNvSpPr txBox="1">
                <a:spLocks noChangeArrowheads="1"/>
              </p:cNvSpPr>
              <p:nvPr/>
            </p:nvSpPr>
            <p:spPr bwMode="auto">
              <a:xfrm>
                <a:off x="3637" y="7512"/>
                <a:ext cx="2080" cy="960"/>
              </a:xfrm>
              <a:prstGeom prst="rect">
                <a:avLst/>
              </a:prstGeom>
              <a:solidFill>
                <a:srgbClr val="33CCCC">
                  <a:alpha val="58823"/>
                </a:srgbClr>
              </a:solidFill>
              <a:ln w="9525" algn="ctr">
                <a:solidFill>
                  <a:srgbClr val="000000"/>
                </a:solidFill>
                <a:prstDash val="dash"/>
                <a:miter lim="800000"/>
                <a:headEnd/>
                <a:tailEnd/>
              </a:ln>
            </p:spPr>
            <p:txBody>
              <a:bodyPr/>
              <a:lstStyle/>
              <a:p>
                <a:pPr algn="just">
                  <a:spcBef>
                    <a:spcPts val="1200"/>
                  </a:spcBef>
                  <a:spcAft>
                    <a:spcPts val="300"/>
                  </a:spcAft>
                </a:pPr>
                <a:r>
                  <a:rPr lang="es-ES" sz="1300" b="1" i="1">
                    <a:solidFill>
                      <a:srgbClr val="000000"/>
                    </a:solidFill>
                    <a:latin typeface="Times New Roman" charset="0"/>
                    <a:ea typeface="SimSun" pitchFamily="2" charset="-122"/>
                  </a:rPr>
                  <a:t>Tecnología</a:t>
                </a:r>
              </a:p>
              <a:p>
                <a:pPr algn="just"/>
                <a:r>
                  <a:rPr lang="es-MX" altLang="zh-CN" sz="900">
                    <a:solidFill>
                      <a:srgbClr val="000000"/>
                    </a:solidFill>
                    <a:latin typeface="Times New Roman" charset="0"/>
                    <a:ea typeface="SimSun" pitchFamily="2" charset="-122"/>
                  </a:rPr>
                  <a:t>Camiones de carga con nueva tecnología</a:t>
                </a:r>
                <a:endParaRPr lang="es-MX" altLang="zh-CN" sz="1000">
                  <a:solidFill>
                    <a:srgbClr val="000000"/>
                  </a:solidFill>
                  <a:latin typeface="Times New Roman" charset="0"/>
                  <a:ea typeface="SimSun" pitchFamily="2" charset="-122"/>
                </a:endParaRPr>
              </a:p>
              <a:p>
                <a:endParaRPr lang="es-MX" altLang="zh-CN" sz="900">
                  <a:solidFill>
                    <a:srgbClr val="000000"/>
                  </a:solidFill>
                  <a:latin typeface="Times New Roman" charset="0"/>
                  <a:ea typeface="SimSun" pitchFamily="2" charset="-122"/>
                </a:endParaRPr>
              </a:p>
              <a:p>
                <a:endParaRPr lang="es-ES_tradnl">
                  <a:solidFill>
                    <a:srgbClr val="000000"/>
                  </a:solidFill>
                </a:endParaRPr>
              </a:p>
            </p:txBody>
          </p:sp>
          <p:sp>
            <p:nvSpPr>
              <p:cNvPr id="25611" name="Text Box 24"/>
              <p:cNvSpPr txBox="1">
                <a:spLocks noChangeArrowheads="1"/>
              </p:cNvSpPr>
              <p:nvPr/>
            </p:nvSpPr>
            <p:spPr bwMode="auto">
              <a:xfrm>
                <a:off x="3637" y="8632"/>
                <a:ext cx="5760" cy="960"/>
              </a:xfrm>
              <a:prstGeom prst="rect">
                <a:avLst/>
              </a:prstGeom>
              <a:solidFill>
                <a:srgbClr val="33CCCC">
                  <a:alpha val="58823"/>
                </a:srgbClr>
              </a:solidFill>
              <a:ln w="9525" algn="ctr">
                <a:solidFill>
                  <a:srgbClr val="000000"/>
                </a:solidFill>
                <a:prstDash val="dash"/>
                <a:miter lim="800000"/>
                <a:headEnd/>
                <a:tailEnd/>
              </a:ln>
            </p:spPr>
            <p:txBody>
              <a:bodyPr/>
              <a:lstStyle/>
              <a:p>
                <a:pPr algn="just">
                  <a:spcBef>
                    <a:spcPts val="1200"/>
                  </a:spcBef>
                  <a:spcAft>
                    <a:spcPts val="300"/>
                  </a:spcAft>
                </a:pPr>
                <a:r>
                  <a:rPr lang="es-ES" sz="1000" b="1" i="1">
                    <a:solidFill>
                      <a:srgbClr val="000000"/>
                    </a:solidFill>
                    <a:latin typeface="Times New Roman" charset="0"/>
                    <a:ea typeface="SimSun" pitchFamily="2" charset="-122"/>
                  </a:rPr>
                  <a:t>Macro segmento</a:t>
                </a:r>
              </a:p>
              <a:p>
                <a:pPr algn="just"/>
                <a:r>
                  <a:rPr lang="es-MX" altLang="zh-CN" sz="1000">
                    <a:solidFill>
                      <a:srgbClr val="000000"/>
                    </a:solidFill>
                    <a:latin typeface="Times New Roman" charset="0"/>
                    <a:ea typeface="SimSun" pitchFamily="2" charset="-122"/>
                  </a:rPr>
                  <a:t>Productores que se encuentren interesados en reducir los costos derivados del proceso de producción, disminuyendo la perdida parcial o total de la mercadería  este proceso, garantizando la entrega dentro del tiempo estipulado, disminuyendo así los costos</a:t>
                </a:r>
                <a:r>
                  <a:rPr lang="es-MX" altLang="zh-CN" sz="1000">
                    <a:latin typeface="Times New Roman" charset="0"/>
                    <a:ea typeface="SimSun" pitchFamily="2" charset="-122"/>
                  </a:rPr>
                  <a:t>  </a:t>
                </a:r>
                <a:endParaRPr lang="es-ES_tradnl" sz="1000"/>
              </a:p>
            </p:txBody>
          </p:sp>
          <p:sp>
            <p:nvSpPr>
              <p:cNvPr id="25612" name="Text Box 25"/>
              <p:cNvSpPr txBox="1">
                <a:spLocks noChangeArrowheads="1"/>
              </p:cNvSpPr>
              <p:nvPr/>
            </p:nvSpPr>
            <p:spPr bwMode="auto">
              <a:xfrm>
                <a:off x="3637" y="5912"/>
                <a:ext cx="1440" cy="320"/>
              </a:xfrm>
              <a:prstGeom prst="rect">
                <a:avLst/>
              </a:prstGeom>
              <a:solidFill>
                <a:srgbClr val="33CCCC">
                  <a:alpha val="58823"/>
                </a:srgbClr>
              </a:solidFill>
              <a:ln w="9525" algn="ctr">
                <a:solidFill>
                  <a:srgbClr val="000000"/>
                </a:solidFill>
                <a:prstDash val="dash"/>
                <a:miter lim="800000"/>
                <a:headEnd/>
                <a:tailEnd/>
              </a:ln>
            </p:spPr>
            <p:txBody>
              <a:bodyPr/>
              <a:lstStyle/>
              <a:p>
                <a:pPr>
                  <a:spcBef>
                    <a:spcPts val="1200"/>
                  </a:spcBef>
                  <a:spcAft>
                    <a:spcPts val="300"/>
                  </a:spcAft>
                </a:pPr>
                <a:r>
                  <a:rPr lang="es-ES" sz="1100" b="1">
                    <a:solidFill>
                      <a:srgbClr val="000000"/>
                    </a:solidFill>
                    <a:latin typeface="Tahoma" pitchFamily="34" charset="0"/>
                    <a:ea typeface="SimSun" pitchFamily="2" charset="-122"/>
                  </a:rPr>
                  <a:t> GRUPO QUIROLA</a:t>
                </a:r>
                <a:endParaRPr lang="es-ES_tradnl"/>
              </a:p>
            </p:txBody>
          </p:sp>
          <p:sp>
            <p:nvSpPr>
              <p:cNvPr id="25613" name="Line 26"/>
              <p:cNvSpPr>
                <a:spLocks noChangeShapeType="1"/>
              </p:cNvSpPr>
              <p:nvPr/>
            </p:nvSpPr>
            <p:spPr bwMode="auto">
              <a:xfrm flipV="1">
                <a:off x="6517" y="6552"/>
                <a:ext cx="1" cy="640"/>
              </a:xfrm>
              <a:prstGeom prst="line">
                <a:avLst/>
              </a:prstGeom>
              <a:noFill/>
              <a:ln w="9525">
                <a:solidFill>
                  <a:srgbClr val="000000"/>
                </a:solidFill>
                <a:round/>
                <a:headEnd/>
                <a:tailEnd type="triangle" w="med" len="med"/>
              </a:ln>
            </p:spPr>
            <p:txBody>
              <a:bodyPr/>
              <a:lstStyle/>
              <a:p>
                <a:endParaRPr lang="es-ES"/>
              </a:p>
            </p:txBody>
          </p:sp>
          <p:sp>
            <p:nvSpPr>
              <p:cNvPr id="25614" name="Line 27"/>
              <p:cNvSpPr>
                <a:spLocks noChangeShapeType="1"/>
              </p:cNvSpPr>
              <p:nvPr/>
            </p:nvSpPr>
            <p:spPr bwMode="auto">
              <a:xfrm>
                <a:off x="6517" y="7192"/>
                <a:ext cx="1120" cy="1"/>
              </a:xfrm>
              <a:prstGeom prst="line">
                <a:avLst/>
              </a:prstGeom>
              <a:noFill/>
              <a:ln w="9525">
                <a:solidFill>
                  <a:srgbClr val="000000"/>
                </a:solidFill>
                <a:round/>
                <a:headEnd/>
                <a:tailEnd type="triangle" w="med" len="med"/>
              </a:ln>
            </p:spPr>
            <p:txBody>
              <a:bodyPr/>
              <a:lstStyle/>
              <a:p>
                <a:endParaRPr lang="es-ES"/>
              </a:p>
            </p:txBody>
          </p:sp>
          <p:sp>
            <p:nvSpPr>
              <p:cNvPr id="25615" name="Line 28"/>
              <p:cNvSpPr>
                <a:spLocks noChangeShapeType="1"/>
              </p:cNvSpPr>
              <p:nvPr/>
            </p:nvSpPr>
            <p:spPr bwMode="auto">
              <a:xfrm flipH="1">
                <a:off x="5397" y="7192"/>
                <a:ext cx="1120" cy="320"/>
              </a:xfrm>
              <a:prstGeom prst="line">
                <a:avLst/>
              </a:prstGeom>
              <a:noFill/>
              <a:ln w="9525">
                <a:solidFill>
                  <a:srgbClr val="000000"/>
                </a:solidFill>
                <a:round/>
                <a:headEnd/>
                <a:tailEnd type="triangle" w="med" len="med"/>
              </a:ln>
            </p:spPr>
            <p:txBody>
              <a:bodyPr/>
              <a:lstStyle/>
              <a:p>
                <a:endParaRPr lang="es-ES"/>
              </a:p>
            </p:txBody>
          </p:sp>
        </p:grpSp>
      </p:grpSp>
      <p:pic>
        <p:nvPicPr>
          <p:cNvPr id="25605" name="Picture 43"/>
          <p:cNvPicPr>
            <a:picLocks noChangeAspect="1" noChangeArrowheads="1"/>
          </p:cNvPicPr>
          <p:nvPr/>
        </p:nvPicPr>
        <p:blipFill>
          <a:blip r:embed="rId2"/>
          <a:srcRect/>
          <a:stretch>
            <a:fillRect/>
          </a:stretch>
        </p:blipFill>
        <p:spPr bwMode="auto">
          <a:xfrm>
            <a:off x="395288" y="3567113"/>
            <a:ext cx="3889375" cy="306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468313" y="0"/>
            <a:ext cx="8229600" cy="487363"/>
          </a:xfrm>
        </p:spPr>
        <p:txBody>
          <a:bodyPr/>
          <a:lstStyle/>
          <a:p>
            <a:pPr eaLnBrk="1" hangingPunct="1">
              <a:defRPr/>
            </a:pPr>
            <a:r>
              <a:rPr lang="es-ES_tradnl" sz="2000" b="1" smtClean="0">
                <a:solidFill>
                  <a:srgbClr val="66FFFF"/>
                </a:solidFill>
              </a:rPr>
              <a:t>ESTUDIO TÉCNICO</a:t>
            </a:r>
            <a:r>
              <a:rPr lang="es-ES_tradnl" sz="4000" smtClean="0"/>
              <a:t> </a:t>
            </a:r>
          </a:p>
        </p:txBody>
      </p:sp>
      <p:sp>
        <p:nvSpPr>
          <p:cNvPr id="264196" name="Rectangle 4"/>
          <p:cNvSpPr>
            <a:spLocks noGrp="1" noChangeArrowheads="1"/>
          </p:cNvSpPr>
          <p:nvPr>
            <p:ph sz="quarter" idx="1"/>
          </p:nvPr>
        </p:nvSpPr>
        <p:spPr>
          <a:xfrm>
            <a:off x="395288" y="692150"/>
            <a:ext cx="4038600" cy="3384550"/>
          </a:xfrm>
        </p:spPr>
        <p:txBody>
          <a:bodyPr/>
          <a:lstStyle/>
          <a:p>
            <a:pPr eaLnBrk="1" hangingPunct="1">
              <a:buFont typeface="Wingdings" pitchFamily="2" charset="2"/>
              <a:buNone/>
              <a:defRPr/>
            </a:pPr>
            <a:r>
              <a:rPr lang="es-EC" sz="1800" b="1" smtClean="0">
                <a:solidFill>
                  <a:srgbClr val="66FFFF"/>
                </a:solidFill>
                <a:latin typeface="Arial" charset="0"/>
              </a:rPr>
              <a:t>     CULTIVO, COSECHA Y TRANSPORTE DE BANANO DEL GRUPO QUIROLA</a:t>
            </a:r>
          </a:p>
          <a:p>
            <a:pPr eaLnBrk="1" hangingPunct="1">
              <a:buFont typeface="Wingdings" pitchFamily="2" charset="2"/>
              <a:buNone/>
              <a:defRPr/>
            </a:pPr>
            <a:endParaRPr lang="es-EC" sz="1800" b="1" smtClean="0">
              <a:solidFill>
                <a:srgbClr val="66FFFF"/>
              </a:solidFill>
              <a:latin typeface="Arial" charset="0"/>
            </a:endParaRPr>
          </a:p>
          <a:p>
            <a:pPr eaLnBrk="1" hangingPunct="1">
              <a:buFont typeface="Wingdings" pitchFamily="2" charset="2"/>
              <a:buNone/>
              <a:defRPr/>
            </a:pPr>
            <a:r>
              <a:rPr lang="es-ES_tradnl" sz="1200" smtClean="0">
                <a:latin typeface="Tahoma" pitchFamily="34" charset="0"/>
              </a:rPr>
              <a:t>     El Grupo Quirola cuenta con 3.300 hectáreas de fincas bananeras en producción, tecnificadas </a:t>
            </a:r>
          </a:p>
          <a:p>
            <a:pPr eaLnBrk="1" hangingPunct="1">
              <a:buFont typeface="Wingdings" pitchFamily="2" charset="2"/>
              <a:buNone/>
              <a:defRPr/>
            </a:pPr>
            <a:r>
              <a:rPr lang="es-ES_tradnl" sz="1200" smtClean="0">
                <a:latin typeface="Tahoma" pitchFamily="34" charset="0"/>
              </a:rPr>
              <a:t>     cumplen con todos los requisitos exigidos por el Ministerio de Agricultura .</a:t>
            </a:r>
          </a:p>
          <a:p>
            <a:pPr eaLnBrk="1" hangingPunct="1">
              <a:buFont typeface="Wingdings" pitchFamily="2" charset="2"/>
              <a:buNone/>
              <a:defRPr/>
            </a:pPr>
            <a:endParaRPr lang="es-EC" sz="1200" smtClean="0">
              <a:latin typeface="Tahoma" pitchFamily="34" charset="0"/>
            </a:endParaRPr>
          </a:p>
          <a:p>
            <a:pPr eaLnBrk="1" hangingPunct="1">
              <a:buFont typeface="Wingdings" pitchFamily="2" charset="2"/>
              <a:buNone/>
              <a:defRPr/>
            </a:pPr>
            <a:endParaRPr lang="es-EC" sz="1200" smtClean="0">
              <a:latin typeface="Tahoma" pitchFamily="34" charset="0"/>
            </a:endParaRPr>
          </a:p>
          <a:p>
            <a:pPr eaLnBrk="1" hangingPunct="1">
              <a:buFont typeface="Wingdings" pitchFamily="2" charset="2"/>
              <a:buNone/>
              <a:defRPr/>
            </a:pPr>
            <a:endParaRPr lang="es-ES_tradnl" sz="1200" smtClean="0">
              <a:latin typeface="Tahoma" pitchFamily="34" charset="0"/>
            </a:endParaRPr>
          </a:p>
        </p:txBody>
      </p:sp>
      <p:sp>
        <p:nvSpPr>
          <p:cNvPr id="264197" name="Rectangle 5"/>
          <p:cNvSpPr>
            <a:spLocks noGrp="1" noChangeArrowheads="1"/>
          </p:cNvSpPr>
          <p:nvPr>
            <p:ph sz="quarter" idx="2"/>
          </p:nvPr>
        </p:nvSpPr>
        <p:spPr>
          <a:xfrm>
            <a:off x="4500563" y="692150"/>
            <a:ext cx="4427537" cy="2449513"/>
          </a:xfrm>
        </p:spPr>
        <p:txBody>
          <a:bodyPr/>
          <a:lstStyle/>
          <a:p>
            <a:pPr marL="533400" indent="-533400" eaLnBrk="1" hangingPunct="1">
              <a:buFont typeface="Wingdings" pitchFamily="2" charset="2"/>
              <a:buNone/>
              <a:defRPr/>
            </a:pPr>
            <a:r>
              <a:rPr lang="es-EC" sz="1800" b="1" smtClean="0">
                <a:solidFill>
                  <a:srgbClr val="66FFFF"/>
                </a:solidFill>
                <a:latin typeface="Arial" charset="0"/>
              </a:rPr>
              <a:t>Proceso de producción</a:t>
            </a:r>
            <a:r>
              <a:rPr lang="es-ES_tradnl" sz="2400" smtClean="0"/>
              <a:t> </a:t>
            </a:r>
          </a:p>
          <a:p>
            <a:pPr marL="533400" indent="-533400" eaLnBrk="1" hangingPunct="1">
              <a:buFont typeface="Wingdings" pitchFamily="2" charset="2"/>
              <a:buNone/>
              <a:defRPr/>
            </a:pPr>
            <a:endParaRPr lang="es-ES_tradnl" sz="2400" smtClean="0"/>
          </a:p>
          <a:p>
            <a:pPr marL="533400" indent="-533400" eaLnBrk="1" hangingPunct="1">
              <a:buFont typeface="Wingdings" pitchFamily="2" charset="2"/>
              <a:buNone/>
              <a:defRPr/>
            </a:pPr>
            <a:r>
              <a:rPr lang="es-ES_tradnl" sz="1200" smtClean="0">
                <a:latin typeface="Tahoma" pitchFamily="34" charset="0"/>
              </a:rPr>
              <a:t>Selección del terreno: limpieza, mecanización e implementación de drenajes y canales de riego</a:t>
            </a:r>
          </a:p>
          <a:p>
            <a:pPr marL="533400" indent="-533400" eaLnBrk="1" hangingPunct="1">
              <a:buFont typeface="Wingdings" pitchFamily="2" charset="2"/>
              <a:buNone/>
              <a:defRPr/>
            </a:pPr>
            <a:endParaRPr lang="es-ES_tradnl" sz="1200" smtClean="0">
              <a:latin typeface="Tahoma" pitchFamily="34" charset="0"/>
            </a:endParaRPr>
          </a:p>
          <a:p>
            <a:pPr marL="533400" indent="-533400" eaLnBrk="1" hangingPunct="1">
              <a:buFont typeface="Wingdings" pitchFamily="2" charset="2"/>
              <a:buNone/>
              <a:defRPr/>
            </a:pPr>
            <a:r>
              <a:rPr lang="es-ES_tradnl" sz="1200" smtClean="0">
                <a:latin typeface="Tahoma" pitchFamily="34" charset="0"/>
              </a:rPr>
              <a:t> Manejo: Todos los cuidados que la técnica moderna exige en mantenimiento y protección de la fruta</a:t>
            </a:r>
          </a:p>
          <a:p>
            <a:pPr marL="533400" indent="-533400" eaLnBrk="1" hangingPunct="1">
              <a:buFont typeface="Wingdings" pitchFamily="2" charset="2"/>
              <a:buNone/>
              <a:defRPr/>
            </a:pPr>
            <a:endParaRPr lang="es-ES_tradnl" sz="1200" smtClean="0">
              <a:latin typeface="Tahoma" pitchFamily="34" charset="0"/>
            </a:endParaRPr>
          </a:p>
          <a:p>
            <a:pPr marL="533400" indent="-533400" eaLnBrk="1" hangingPunct="1">
              <a:buFont typeface="Wingdings" pitchFamily="2" charset="2"/>
              <a:buNone/>
              <a:defRPr/>
            </a:pPr>
            <a:r>
              <a:rPr lang="es-ES_tradnl" sz="1200" smtClean="0">
                <a:latin typeface="Tahoma" pitchFamily="34" charset="0"/>
              </a:rPr>
              <a:t>Procesamiento: cosechar, limpiar y clasificar ;empacar</a:t>
            </a:r>
          </a:p>
        </p:txBody>
      </p:sp>
      <p:sp>
        <p:nvSpPr>
          <p:cNvPr id="264198" name="Rectangle 6"/>
          <p:cNvSpPr>
            <a:spLocks noGrp="1" noChangeArrowheads="1"/>
          </p:cNvSpPr>
          <p:nvPr>
            <p:ph sz="half" idx="3"/>
          </p:nvPr>
        </p:nvSpPr>
        <p:spPr>
          <a:xfrm>
            <a:off x="827088" y="3429000"/>
            <a:ext cx="7704137" cy="2298700"/>
          </a:xfrm>
        </p:spPr>
        <p:txBody>
          <a:bodyPr/>
          <a:lstStyle/>
          <a:p>
            <a:pPr eaLnBrk="1" hangingPunct="1">
              <a:buFont typeface="Wingdings" pitchFamily="2" charset="2"/>
              <a:buNone/>
              <a:defRPr/>
            </a:pPr>
            <a:r>
              <a:rPr lang="es-ES_tradnl" sz="1800" b="1" smtClean="0">
                <a:solidFill>
                  <a:srgbClr val="66FFFF"/>
                </a:solidFill>
                <a:latin typeface="Arial" charset="0"/>
              </a:rPr>
              <a:t>Comercialización </a:t>
            </a:r>
          </a:p>
          <a:p>
            <a:pPr eaLnBrk="1" hangingPunct="1">
              <a:buFont typeface="Wingdings" pitchFamily="2" charset="2"/>
              <a:buNone/>
              <a:defRPr/>
            </a:pPr>
            <a:endParaRPr lang="es-ES_tradnl" sz="1800" b="1" smtClean="0">
              <a:solidFill>
                <a:srgbClr val="66FFFF"/>
              </a:solidFill>
              <a:latin typeface="Arial" charset="0"/>
            </a:endParaRPr>
          </a:p>
          <a:p>
            <a:pPr eaLnBrk="1" hangingPunct="1">
              <a:buFont typeface="Wingdings" pitchFamily="2" charset="2"/>
              <a:buNone/>
              <a:defRPr/>
            </a:pPr>
            <a:r>
              <a:rPr lang="es-ES_tradnl" sz="1200" smtClean="0">
                <a:latin typeface="Tahoma" pitchFamily="34" charset="0"/>
              </a:rPr>
              <a:t>El Grupo Quirola vende semanalmente a diferentes partes del mundo </a:t>
            </a:r>
          </a:p>
          <a:p>
            <a:pPr eaLnBrk="1" hangingPunct="1">
              <a:buFont typeface="Wingdings" pitchFamily="2" charset="2"/>
              <a:buNone/>
              <a:defRPr/>
            </a:pPr>
            <a:endParaRPr lang="es-ES_tradnl" sz="1200" smtClean="0">
              <a:latin typeface="Tahoma" pitchFamily="34" charset="0"/>
            </a:endParaRPr>
          </a:p>
          <a:p>
            <a:pPr eaLnBrk="1" hangingPunct="1">
              <a:buFont typeface="Wingdings" pitchFamily="2" charset="2"/>
              <a:buNone/>
              <a:defRPr/>
            </a:pPr>
            <a:r>
              <a:rPr lang="es-ES_tradnl" sz="1200" smtClean="0">
                <a:latin typeface="Tahoma" pitchFamily="34" charset="0"/>
              </a:rPr>
              <a:t>La  fruta es comercializada a transnacionales de gran renombre como Chiquita, Dole y Del Monte.</a:t>
            </a:r>
          </a:p>
          <a:p>
            <a:pPr eaLnBrk="1" hangingPunct="1">
              <a:buFont typeface="Wingdings" pitchFamily="2" charset="2"/>
              <a:buNone/>
              <a:defRPr/>
            </a:pPr>
            <a:endParaRPr lang="es-ES_tradnl" sz="1200" smtClean="0">
              <a:latin typeface="Tahoma" pitchFamily="34" charset="0"/>
            </a:endParaRPr>
          </a:p>
          <a:p>
            <a:pPr eaLnBrk="1" hangingPunct="1">
              <a:buFont typeface="Wingdings" pitchFamily="2" charset="2"/>
              <a:buNone/>
              <a:defRPr/>
            </a:pPr>
            <a:r>
              <a:rPr lang="es-ES_tradnl" sz="1200" smtClean="0">
                <a:latin typeface="Tahoma" pitchFamily="34" charset="0"/>
              </a:rPr>
              <a:t>Posee la logística necesaria para procesar y abastecer un gran volumen de cajas de banano</a:t>
            </a:r>
          </a:p>
          <a:p>
            <a:pPr eaLnBrk="1" hangingPunct="1">
              <a:buFont typeface="Wingdings" pitchFamily="2" charset="2"/>
              <a:buNone/>
              <a:defRPr/>
            </a:pPr>
            <a:endParaRPr lang="es-ES_tradnl" sz="2000" smtClean="0"/>
          </a:p>
          <a:p>
            <a:pPr eaLnBrk="1" hangingPunct="1">
              <a:buFont typeface="Wingdings" pitchFamily="2" charset="2"/>
              <a:buNone/>
              <a:defRPr/>
            </a:pPr>
            <a:r>
              <a:rPr lang="es-ES_tradnl" sz="1200" smtClean="0">
                <a:latin typeface="Tahoma" pitchFamily="34" charset="0"/>
              </a:rPr>
              <a:t>En el mercado internacional  es una marca que se ha posicionado y es reconocida por su excelente calidad </a:t>
            </a:r>
          </a:p>
          <a:p>
            <a:pPr eaLnBrk="1" hangingPunct="1">
              <a:buFont typeface="Wingdings" pitchFamily="2" charset="2"/>
              <a:buNone/>
              <a:defRPr/>
            </a:pPr>
            <a:endParaRPr lang="es-ES_tradnl" sz="1200" smtClean="0">
              <a:latin typeface="Tahom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sz="quarter"/>
          </p:nvPr>
        </p:nvSpPr>
        <p:spPr>
          <a:xfrm>
            <a:off x="457200" y="277813"/>
            <a:ext cx="8229600" cy="414337"/>
          </a:xfrm>
        </p:spPr>
        <p:txBody>
          <a:bodyPr/>
          <a:lstStyle/>
          <a:p>
            <a:pPr eaLnBrk="1" hangingPunct="1">
              <a:defRPr/>
            </a:pPr>
            <a:r>
              <a:rPr lang="es-EC" sz="2000" b="1" smtClean="0">
                <a:solidFill>
                  <a:srgbClr val="66FFFF"/>
                </a:solidFill>
              </a:rPr>
              <a:t>SITUACIÓN ACTUAL DE PRE-EMBARQUE DEL BANANO</a:t>
            </a:r>
            <a:endParaRPr lang="es-ES_tradnl" sz="2000" b="1" smtClean="0">
              <a:solidFill>
                <a:srgbClr val="66FFFF"/>
              </a:solidFill>
            </a:endParaRPr>
          </a:p>
        </p:txBody>
      </p:sp>
      <p:sp>
        <p:nvSpPr>
          <p:cNvPr id="268295" name="Rectangle 7"/>
          <p:cNvSpPr>
            <a:spLocks noGrp="1" noChangeArrowheads="1"/>
          </p:cNvSpPr>
          <p:nvPr>
            <p:ph sz="quarter" idx="2"/>
          </p:nvPr>
        </p:nvSpPr>
        <p:spPr>
          <a:xfrm>
            <a:off x="1258888" y="1052513"/>
            <a:ext cx="7127875" cy="2089150"/>
          </a:xfrm>
        </p:spPr>
        <p:txBody>
          <a:bodyPr/>
          <a:lstStyle/>
          <a:p>
            <a:pPr eaLnBrk="1" hangingPunct="1">
              <a:buFont typeface="Wingdings" pitchFamily="2" charset="2"/>
              <a:buNone/>
              <a:defRPr/>
            </a:pPr>
            <a:r>
              <a:rPr lang="es-EC" sz="1800" b="1" smtClean="0">
                <a:solidFill>
                  <a:srgbClr val="66FFFF"/>
                </a:solidFill>
                <a:latin typeface="Arial" charset="0"/>
              </a:rPr>
              <a:t>Tipos de transporte utilizados</a:t>
            </a:r>
            <a:r>
              <a:rPr lang="es-ES_tradnl" sz="2400" smtClean="0"/>
              <a:t> </a:t>
            </a:r>
          </a:p>
          <a:p>
            <a:pPr eaLnBrk="1" hangingPunct="1">
              <a:buFont typeface="Wingdings" pitchFamily="2" charset="2"/>
              <a:buNone/>
              <a:defRPr/>
            </a:pPr>
            <a:endParaRPr lang="es-ES_tradnl" sz="2400" smtClean="0"/>
          </a:p>
          <a:p>
            <a:pPr eaLnBrk="1" hangingPunct="1">
              <a:buFont typeface="Wingdings" pitchFamily="2" charset="2"/>
              <a:buNone/>
              <a:defRPr/>
            </a:pPr>
            <a:r>
              <a:rPr lang="es-EC" sz="1200" smtClean="0">
                <a:latin typeface="Tahoma" pitchFamily="34" charset="0"/>
              </a:rPr>
              <a:t>Actualmente el grupo transporta la fruta en camiones no refrigerados</a:t>
            </a:r>
            <a:endParaRPr lang="es-ES_tradnl" sz="1200" smtClean="0">
              <a:latin typeface="Tahoma" pitchFamily="34" charset="0"/>
            </a:endParaRPr>
          </a:p>
        </p:txBody>
      </p:sp>
      <p:sp>
        <p:nvSpPr>
          <p:cNvPr id="268296" name="Rectangle 8"/>
          <p:cNvSpPr>
            <a:spLocks noGrp="1" noChangeArrowheads="1"/>
          </p:cNvSpPr>
          <p:nvPr>
            <p:ph sz="quarter" idx="3"/>
          </p:nvPr>
        </p:nvSpPr>
        <p:spPr>
          <a:xfrm>
            <a:off x="971550" y="2852738"/>
            <a:ext cx="7632700" cy="2879725"/>
          </a:xfrm>
        </p:spPr>
        <p:txBody>
          <a:bodyPr/>
          <a:lstStyle/>
          <a:p>
            <a:pPr eaLnBrk="1" hangingPunct="1">
              <a:buFont typeface="Wingdings" pitchFamily="2" charset="2"/>
              <a:buNone/>
              <a:defRPr/>
            </a:pPr>
            <a:r>
              <a:rPr lang="es-EC" sz="1800" b="1" smtClean="0">
                <a:solidFill>
                  <a:srgbClr val="66FFFF"/>
                </a:solidFill>
                <a:latin typeface="Arial" charset="0"/>
              </a:rPr>
              <a:t>Características de los vehículos</a:t>
            </a:r>
          </a:p>
          <a:p>
            <a:pPr eaLnBrk="1" hangingPunct="1">
              <a:buFont typeface="Wingdings" pitchFamily="2" charset="2"/>
              <a:buNone/>
              <a:defRPr/>
            </a:pPr>
            <a:endParaRPr lang="es-EC" sz="1800" b="1" smtClean="0">
              <a:solidFill>
                <a:srgbClr val="66FFFF"/>
              </a:solidFill>
              <a:latin typeface="Arial" charset="0"/>
            </a:endParaRPr>
          </a:p>
          <a:p>
            <a:pPr eaLnBrk="1" hangingPunct="1">
              <a:defRPr/>
            </a:pPr>
            <a:r>
              <a:rPr lang="es-EC" sz="1200" smtClean="0">
                <a:latin typeface="Tahoma" pitchFamily="34" charset="0"/>
              </a:rPr>
              <a:t>Resistencia al movimiento brusco, choques, accidentes, intemperie, etc.</a:t>
            </a:r>
          </a:p>
          <a:p>
            <a:pPr eaLnBrk="1" hangingPunct="1">
              <a:defRPr/>
            </a:pPr>
            <a:endParaRPr lang="es-EC" sz="1200" smtClean="0">
              <a:latin typeface="Tahoma" pitchFamily="34" charset="0"/>
            </a:endParaRPr>
          </a:p>
          <a:p>
            <a:pPr eaLnBrk="1" hangingPunct="1">
              <a:defRPr/>
            </a:pPr>
            <a:r>
              <a:rPr lang="es-EC" sz="1200" smtClean="0">
                <a:latin typeface="Tahoma" pitchFamily="34" charset="0"/>
              </a:rPr>
              <a:t>No debe ser vulnerable a los agentes externos como: arena, granos de toda clase, líquidos, gases</a:t>
            </a:r>
          </a:p>
          <a:p>
            <a:pPr eaLnBrk="1" hangingPunct="1">
              <a:defRPr/>
            </a:pPr>
            <a:endParaRPr lang="es-ES_tradnl" sz="1200" smtClean="0"/>
          </a:p>
          <a:p>
            <a:pPr eaLnBrk="1" hangingPunct="1">
              <a:defRPr/>
            </a:pPr>
            <a:r>
              <a:rPr lang="es-EC" sz="1200" smtClean="0">
                <a:latin typeface="Tahoma" pitchFamily="34" charset="0"/>
              </a:rPr>
              <a:t>Las aberturas de ventilación que presentan los traileres deben ser completamente selladas</a:t>
            </a:r>
          </a:p>
          <a:p>
            <a:pPr eaLnBrk="1" hangingPunct="1">
              <a:defRPr/>
            </a:pPr>
            <a:endParaRPr lang="es-EC" sz="1200" smtClean="0">
              <a:latin typeface="Tahoma" pitchFamily="34" charset="0"/>
            </a:endParaRPr>
          </a:p>
          <a:p>
            <a:pPr eaLnBrk="1" hangingPunct="1">
              <a:defRPr/>
            </a:pPr>
            <a:r>
              <a:rPr lang="es-EC" sz="1200" smtClean="0">
                <a:latin typeface="Tahoma" pitchFamily="34" charset="0"/>
              </a:rPr>
              <a:t>Debe ser posible realizar futuras adaptaciones y reparaciones locales.</a:t>
            </a:r>
          </a:p>
          <a:p>
            <a:pPr eaLnBrk="1" hangingPunct="1">
              <a:defRPr/>
            </a:pPr>
            <a:endParaRPr lang="es-EC" sz="1200" smtClean="0">
              <a:latin typeface="Tahoma" pitchFamily="34" charset="0"/>
            </a:endParaRPr>
          </a:p>
          <a:p>
            <a:pPr eaLnBrk="1" hangingPunct="1">
              <a:defRPr/>
            </a:pPr>
            <a:r>
              <a:rPr lang="es-EC" sz="1200" smtClean="0">
                <a:latin typeface="Tahoma" pitchFamily="34" charset="0"/>
              </a:rPr>
              <a:t>La estructura del trailer debe estar ajustada a las condiciones de resistencia mecánica impuesta por la ISO.</a:t>
            </a:r>
          </a:p>
          <a:p>
            <a:pPr eaLnBrk="1" hangingPunct="1">
              <a:buFont typeface="Wingdings" pitchFamily="2" charset="2"/>
              <a:buNone/>
              <a:defRPr/>
            </a:pPr>
            <a:r>
              <a:rPr lang="es-ES_tradnl" sz="1200" smtClean="0">
                <a:latin typeface="Tahoma" pitchFamily="34" charset="0"/>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sz="quarter"/>
          </p:nvPr>
        </p:nvSpPr>
        <p:spPr>
          <a:xfrm>
            <a:off x="468313" y="188913"/>
            <a:ext cx="8229600" cy="436562"/>
          </a:xfrm>
        </p:spPr>
        <p:txBody>
          <a:bodyPr/>
          <a:lstStyle/>
          <a:p>
            <a:pPr eaLnBrk="1" hangingPunct="1">
              <a:defRPr/>
            </a:pPr>
            <a:r>
              <a:rPr lang="es-EC" sz="1800" b="1" smtClean="0">
                <a:solidFill>
                  <a:srgbClr val="66FFFF"/>
                </a:solidFill>
              </a:rPr>
              <a:t>PROPIEDADES DEL BANANO</a:t>
            </a:r>
            <a:r>
              <a:rPr lang="es-ES_tradnl" sz="4000" smtClean="0"/>
              <a:t> </a:t>
            </a:r>
          </a:p>
        </p:txBody>
      </p:sp>
      <p:sp>
        <p:nvSpPr>
          <p:cNvPr id="271367" name="Rectangle 7"/>
          <p:cNvSpPr>
            <a:spLocks noGrp="1" noChangeArrowheads="1"/>
          </p:cNvSpPr>
          <p:nvPr>
            <p:ph sz="quarter" idx="2"/>
          </p:nvPr>
        </p:nvSpPr>
        <p:spPr>
          <a:xfrm>
            <a:off x="4859338" y="1628775"/>
            <a:ext cx="4038600" cy="2189163"/>
          </a:xfrm>
        </p:spPr>
        <p:txBody>
          <a:bodyPr/>
          <a:lstStyle/>
          <a:p>
            <a:pPr eaLnBrk="1" hangingPunct="1">
              <a:buFont typeface="Wingdings" pitchFamily="2" charset="2"/>
              <a:buNone/>
              <a:defRPr/>
            </a:pPr>
            <a:r>
              <a:rPr lang="es-EC" sz="1400" b="1" smtClean="0">
                <a:solidFill>
                  <a:srgbClr val="66FFFF"/>
                </a:solidFill>
                <a:latin typeface="Arial" charset="0"/>
              </a:rPr>
              <a:t>Temperatura de transporte</a:t>
            </a:r>
            <a:r>
              <a:rPr lang="es-ES_tradnl" sz="1400" b="1" smtClean="0">
                <a:solidFill>
                  <a:srgbClr val="66FFFF"/>
                </a:solidFill>
                <a:latin typeface="Arial" charset="0"/>
              </a:rPr>
              <a:t> </a:t>
            </a:r>
          </a:p>
          <a:p>
            <a:pPr eaLnBrk="1" hangingPunct="1">
              <a:buFont typeface="Wingdings" pitchFamily="2" charset="2"/>
              <a:buNone/>
              <a:defRPr/>
            </a:pPr>
            <a:endParaRPr lang="es-ES_tradnl" sz="1400" b="1" smtClean="0">
              <a:solidFill>
                <a:srgbClr val="66FFFF"/>
              </a:solidFill>
              <a:latin typeface="Arial" charset="0"/>
            </a:endParaRPr>
          </a:p>
          <a:p>
            <a:pPr eaLnBrk="1" hangingPunct="1">
              <a:buFont typeface="Wingdings" pitchFamily="2" charset="2"/>
              <a:buNone/>
              <a:defRPr/>
            </a:pPr>
            <a:r>
              <a:rPr lang="es-EC" sz="1400" smtClean="0">
                <a:latin typeface="Tahoma" pitchFamily="34" charset="0"/>
              </a:rPr>
              <a:t>La temperatura de transporte es dependiente de la variedad de banano y de la duración del viaje</a:t>
            </a:r>
            <a:endParaRPr lang="es-ES_tradnl"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_tradnl" sz="1400" smtClean="0">
              <a:latin typeface="Tahoma" pitchFamily="34" charset="0"/>
            </a:endParaRPr>
          </a:p>
        </p:txBody>
      </p:sp>
      <p:sp>
        <p:nvSpPr>
          <p:cNvPr id="271363" name="Rectangle 3"/>
          <p:cNvSpPr>
            <a:spLocks noGrp="1" noChangeArrowheads="1"/>
          </p:cNvSpPr>
          <p:nvPr>
            <p:ph type="body" idx="4294967295"/>
          </p:nvPr>
        </p:nvSpPr>
        <p:spPr>
          <a:xfrm>
            <a:off x="179388" y="1052513"/>
            <a:ext cx="4608512" cy="3384550"/>
          </a:xfrm>
        </p:spPr>
        <p:txBody>
          <a:bodyPr/>
          <a:lstStyle/>
          <a:p>
            <a:pPr eaLnBrk="1" hangingPunct="1">
              <a:lnSpc>
                <a:spcPct val="80000"/>
              </a:lnSpc>
              <a:buFont typeface="Wingdings" pitchFamily="2" charset="2"/>
              <a:buNone/>
              <a:defRPr/>
            </a:pPr>
            <a:r>
              <a:rPr lang="es-EC" sz="1400" b="1" smtClean="0">
                <a:solidFill>
                  <a:srgbClr val="66FFFF"/>
                </a:solidFill>
                <a:latin typeface="Arial" charset="0"/>
              </a:rPr>
              <a:t>Generalidades</a:t>
            </a:r>
            <a:r>
              <a:rPr lang="es-ES_tradnl" sz="1400" smtClean="0"/>
              <a:t> </a:t>
            </a:r>
          </a:p>
          <a:p>
            <a:pPr eaLnBrk="1" hangingPunct="1">
              <a:lnSpc>
                <a:spcPct val="80000"/>
              </a:lnSpc>
              <a:buFont typeface="Wingdings" pitchFamily="2" charset="2"/>
              <a:buNone/>
              <a:defRPr/>
            </a:pPr>
            <a:endParaRPr lang="es-ES_tradnl" sz="1400" smtClean="0"/>
          </a:p>
          <a:p>
            <a:pPr eaLnBrk="1" hangingPunct="1">
              <a:lnSpc>
                <a:spcPct val="80000"/>
              </a:lnSpc>
              <a:defRPr/>
            </a:pPr>
            <a:r>
              <a:rPr lang="es-EC" sz="1400" smtClean="0">
                <a:latin typeface="Tahoma" pitchFamily="34" charset="0"/>
              </a:rPr>
              <a:t>En su composición el banano tiene alrededor del 75% de humedad y 25% de componente sólido, así como calorías y azúcar, </a:t>
            </a:r>
          </a:p>
          <a:p>
            <a:pPr eaLnBrk="1" hangingPunct="1">
              <a:lnSpc>
                <a:spcPct val="80000"/>
              </a:lnSpc>
              <a:defRPr/>
            </a:pPr>
            <a:r>
              <a:rPr lang="es-EC" sz="1400" smtClean="0">
                <a:latin typeface="Tahoma" pitchFamily="34" charset="0"/>
              </a:rPr>
              <a:t>riquezas en materias minerales ,además del alto contenido en fósforo </a:t>
            </a:r>
          </a:p>
          <a:p>
            <a:pPr eaLnBrk="1" hangingPunct="1">
              <a:lnSpc>
                <a:spcPct val="80000"/>
              </a:lnSpc>
              <a:defRPr/>
            </a:pPr>
            <a:endParaRPr lang="es-EC" sz="1400" smtClean="0"/>
          </a:p>
          <a:p>
            <a:pPr eaLnBrk="1" hangingPunct="1">
              <a:lnSpc>
                <a:spcPct val="80000"/>
              </a:lnSpc>
              <a:buFont typeface="Wingdings" pitchFamily="2" charset="2"/>
              <a:buNone/>
              <a:defRPr/>
            </a:pPr>
            <a:r>
              <a:rPr lang="es-EC" sz="1400" b="1" smtClean="0">
                <a:solidFill>
                  <a:srgbClr val="66FFFF"/>
                </a:solidFill>
                <a:latin typeface="Arial" charset="0"/>
              </a:rPr>
              <a:t>Variedades y tamaños</a:t>
            </a:r>
          </a:p>
          <a:p>
            <a:pPr eaLnBrk="1" hangingPunct="1">
              <a:lnSpc>
                <a:spcPct val="80000"/>
              </a:lnSpc>
              <a:buFont typeface="Wingdings" pitchFamily="2" charset="2"/>
              <a:buNone/>
              <a:defRPr/>
            </a:pPr>
            <a:endParaRPr lang="es-EC" sz="1400" b="1" smtClean="0">
              <a:solidFill>
                <a:srgbClr val="66FFFF"/>
              </a:solidFill>
              <a:latin typeface="Arial" charset="0"/>
            </a:endParaRPr>
          </a:p>
          <a:p>
            <a:pPr eaLnBrk="1" hangingPunct="1">
              <a:lnSpc>
                <a:spcPct val="80000"/>
              </a:lnSpc>
              <a:defRPr/>
            </a:pPr>
            <a:r>
              <a:rPr lang="es-EC" sz="1400" smtClean="0">
                <a:latin typeface="Tahoma" pitchFamily="34" charset="0"/>
              </a:rPr>
              <a:t>Lacatán (variedad de origen filipino, considerando mutante del cavendish)   </a:t>
            </a:r>
          </a:p>
          <a:p>
            <a:pPr eaLnBrk="1" hangingPunct="1">
              <a:lnSpc>
                <a:spcPct val="80000"/>
              </a:lnSpc>
              <a:defRPr/>
            </a:pPr>
            <a:endParaRPr lang="es-EC" sz="1400" smtClean="0">
              <a:latin typeface="Tahoma" pitchFamily="34" charset="0"/>
            </a:endParaRPr>
          </a:p>
          <a:p>
            <a:pPr eaLnBrk="1" hangingPunct="1">
              <a:lnSpc>
                <a:spcPct val="80000"/>
              </a:lnSpc>
              <a:defRPr/>
            </a:pPr>
            <a:r>
              <a:rPr lang="es-EC" sz="1400" smtClean="0">
                <a:latin typeface="Tahoma" pitchFamily="34" charset="0"/>
              </a:rPr>
              <a:t>Petite Naine </a:t>
            </a:r>
          </a:p>
          <a:p>
            <a:pPr eaLnBrk="1" hangingPunct="1">
              <a:lnSpc>
                <a:spcPct val="80000"/>
              </a:lnSpc>
              <a:defRPr/>
            </a:pPr>
            <a:endParaRPr lang="es-EC" sz="1400" smtClean="0">
              <a:latin typeface="Tahoma" pitchFamily="34" charset="0"/>
            </a:endParaRPr>
          </a:p>
          <a:p>
            <a:pPr eaLnBrk="1" hangingPunct="1">
              <a:lnSpc>
                <a:spcPct val="80000"/>
              </a:lnSpc>
              <a:defRPr/>
            </a:pPr>
            <a:r>
              <a:rPr lang="es-EC" sz="1400" smtClean="0">
                <a:latin typeface="Tahoma" pitchFamily="34" charset="0"/>
              </a:rPr>
              <a:t>Grande Naine </a:t>
            </a:r>
          </a:p>
          <a:p>
            <a:pPr eaLnBrk="1" hangingPunct="1">
              <a:lnSpc>
                <a:spcPct val="80000"/>
              </a:lnSpc>
              <a:defRPr/>
            </a:pPr>
            <a:endParaRPr lang="es-EC" sz="1400" smtClean="0">
              <a:latin typeface="Tahoma" pitchFamily="34" charset="0"/>
            </a:endParaRPr>
          </a:p>
          <a:p>
            <a:pPr eaLnBrk="1" hangingPunct="1">
              <a:lnSpc>
                <a:spcPct val="80000"/>
              </a:lnSpc>
              <a:defRPr/>
            </a:pPr>
            <a:r>
              <a:rPr lang="es-EC" sz="1400" smtClean="0">
                <a:latin typeface="Tahoma" pitchFamily="34" charset="0"/>
              </a:rPr>
              <a:t>Poyo, robusta, Valery</a:t>
            </a:r>
          </a:p>
          <a:p>
            <a:pPr eaLnBrk="1" hangingPunct="1">
              <a:lnSpc>
                <a:spcPct val="80000"/>
              </a:lnSpc>
              <a:buFont typeface="Wingdings" pitchFamily="2" charset="2"/>
              <a:buNone/>
              <a:defRPr/>
            </a:pPr>
            <a:endParaRPr lang="es-ES_tradnl" sz="1400" smtClean="0">
              <a:latin typeface="Tahoma" pitchFamily="34" charset="0"/>
            </a:endParaRPr>
          </a:p>
        </p:txBody>
      </p:sp>
      <p:graphicFrame>
        <p:nvGraphicFramePr>
          <p:cNvPr id="2050" name="Object 8"/>
          <p:cNvGraphicFramePr>
            <a:graphicFrameLocks noChangeAspect="1"/>
          </p:cNvGraphicFramePr>
          <p:nvPr>
            <p:ph sz="quarter" idx="4"/>
          </p:nvPr>
        </p:nvGraphicFramePr>
        <p:xfrm>
          <a:off x="5003800" y="3357563"/>
          <a:ext cx="3673475" cy="2078037"/>
        </p:xfrm>
        <a:graphic>
          <a:graphicData uri="http://schemas.openxmlformats.org/presentationml/2006/ole">
            <p:oleObj spid="_x0000_s2050" name="Imagen de mapa de bits" r:id="rId3" imgW="5723810" imgH="3238952" progId="Paint.Picture">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sz="quarter"/>
          </p:nvPr>
        </p:nvSpPr>
        <p:spPr/>
        <p:txBody>
          <a:bodyPr/>
          <a:lstStyle/>
          <a:p>
            <a:pPr eaLnBrk="1" hangingPunct="1">
              <a:defRPr/>
            </a:pPr>
            <a:r>
              <a:rPr lang="es-ES_tradnl" sz="2400" b="1" smtClean="0">
                <a:solidFill>
                  <a:srgbClr val="66FFFF"/>
                </a:solidFill>
              </a:rPr>
              <a:t>CAPÍTULO 3  </a:t>
            </a:r>
            <a:br>
              <a:rPr lang="es-ES_tradnl" sz="2400" b="1" smtClean="0">
                <a:solidFill>
                  <a:srgbClr val="66FFFF"/>
                </a:solidFill>
              </a:rPr>
            </a:br>
            <a:r>
              <a:rPr lang="es-ES_tradnl" sz="2400" b="1" smtClean="0">
                <a:solidFill>
                  <a:srgbClr val="66FFFF"/>
                </a:solidFill>
              </a:rPr>
              <a:t> ESTUDIO FINANCIERO</a:t>
            </a:r>
            <a:br>
              <a:rPr lang="es-ES_tradnl" sz="2400" b="1" smtClean="0">
                <a:solidFill>
                  <a:srgbClr val="66FFFF"/>
                </a:solidFill>
              </a:rPr>
            </a:br>
            <a:endParaRPr lang="es-ES_tradnl" sz="2400" b="1" smtClean="0">
              <a:solidFill>
                <a:srgbClr val="66FFFF"/>
              </a:solidFill>
            </a:endParaRPr>
          </a:p>
        </p:txBody>
      </p:sp>
      <p:sp>
        <p:nvSpPr>
          <p:cNvPr id="277508" name="Rectangle 4"/>
          <p:cNvSpPr>
            <a:spLocks noGrp="1" noChangeArrowheads="1"/>
          </p:cNvSpPr>
          <p:nvPr>
            <p:ph sz="quarter" idx="1"/>
          </p:nvPr>
        </p:nvSpPr>
        <p:spPr>
          <a:xfrm>
            <a:off x="323850" y="1196975"/>
            <a:ext cx="4038600" cy="2189163"/>
          </a:xfrm>
        </p:spPr>
        <p:txBody>
          <a:bodyPr/>
          <a:lstStyle/>
          <a:p>
            <a:pPr eaLnBrk="1" hangingPunct="1">
              <a:buFont typeface="Wingdings" pitchFamily="2" charset="2"/>
              <a:buNone/>
              <a:defRPr/>
            </a:pPr>
            <a:r>
              <a:rPr lang="es-ES_tradnl" sz="2400" b="1" smtClean="0">
                <a:solidFill>
                  <a:srgbClr val="66FFFF"/>
                </a:solidFill>
                <a:latin typeface="Arial" charset="0"/>
              </a:rPr>
              <a:t>PLAN DE INVERSIÓN</a:t>
            </a:r>
          </a:p>
          <a:p>
            <a:pPr eaLnBrk="1" hangingPunct="1">
              <a:buFont typeface="Wingdings" pitchFamily="2" charset="2"/>
              <a:buNone/>
              <a:defRPr/>
            </a:pPr>
            <a:r>
              <a:rPr lang="es-ES_tradnl" sz="1600" b="1" smtClean="0">
                <a:solidFill>
                  <a:srgbClr val="66FFFF"/>
                </a:solidFill>
                <a:latin typeface="Arial" charset="0"/>
              </a:rPr>
              <a:t>Inversión adicional en activos fijos</a:t>
            </a:r>
          </a:p>
          <a:p>
            <a:pPr eaLnBrk="1" hangingPunct="1">
              <a:buFont typeface="Wingdings" pitchFamily="2" charset="2"/>
              <a:buNone/>
              <a:defRPr/>
            </a:pPr>
            <a:endParaRPr lang="es-ES" sz="1600" b="1" smtClean="0">
              <a:solidFill>
                <a:srgbClr val="66FFFF"/>
              </a:solidFill>
              <a:latin typeface="Arial" charset="0"/>
            </a:endParaRPr>
          </a:p>
          <a:p>
            <a:pPr eaLnBrk="1" hangingPunct="1">
              <a:buFont typeface="Wingdings" pitchFamily="2" charset="2"/>
              <a:buNone/>
              <a:defRPr/>
            </a:pPr>
            <a:r>
              <a:rPr lang="es-ES_tradnl" sz="1400" smtClean="0">
                <a:latin typeface="Tahoma" pitchFamily="34" charset="0"/>
              </a:rPr>
              <a:t>Para la correcta evaluación de opciones entre el alquiler o compra de camiones para el transporte de bananos, desde las haciendas bananeras del Grupo Quirola hasta el Puerto de Guayaquil, es necesario que la empresa adquiera los siguientes activos fijos adicionales a los que actualmente posee, los cuales se desglosan en los siguientes cuadros:</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r>
              <a:rPr lang="es-ES_tradnl" sz="1600" b="1" smtClean="0">
                <a:solidFill>
                  <a:srgbClr val="66FFFF"/>
                </a:solidFill>
                <a:latin typeface="Arial" charset="0"/>
              </a:rPr>
              <a:t>Activo fijo de operación</a:t>
            </a:r>
          </a:p>
          <a:p>
            <a:pPr eaLnBrk="1" hangingPunct="1">
              <a:buFont typeface="Wingdings" pitchFamily="2" charset="2"/>
              <a:buNone/>
              <a:defRPr/>
            </a:pPr>
            <a:endParaRPr lang="es-ES" sz="1600" b="1" smtClean="0">
              <a:solidFill>
                <a:srgbClr val="66FFFF"/>
              </a:solidFill>
              <a:latin typeface="Arial" charset="0"/>
            </a:endParaRPr>
          </a:p>
          <a:p>
            <a:pPr eaLnBrk="1" hangingPunct="1">
              <a:buFont typeface="Wingdings" pitchFamily="2" charset="2"/>
              <a:buNone/>
              <a:defRPr/>
            </a:pPr>
            <a:endParaRPr lang="es-ES_tradnl" sz="1400" smtClean="0">
              <a:latin typeface="Tahoma" pitchFamily="34" charset="0"/>
            </a:endParaRPr>
          </a:p>
        </p:txBody>
      </p:sp>
      <p:sp>
        <p:nvSpPr>
          <p:cNvPr id="277511" name="Rectangle 7"/>
          <p:cNvSpPr>
            <a:spLocks noGrp="1" noChangeArrowheads="1"/>
          </p:cNvSpPr>
          <p:nvPr>
            <p:ph sz="quarter" idx="2"/>
          </p:nvPr>
        </p:nvSpPr>
        <p:spPr/>
        <p:txBody>
          <a:bodyPr/>
          <a:lstStyle/>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r>
              <a:rPr lang="es-ES_tradnl" sz="1600" b="1" smtClean="0">
                <a:solidFill>
                  <a:srgbClr val="66FFFF"/>
                </a:solidFill>
                <a:latin typeface="Arial" charset="0"/>
              </a:rPr>
              <a:t>Activo fijo de oficinas </a:t>
            </a: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r>
              <a:rPr lang="es-ES_tradnl" sz="1600" b="1" smtClean="0">
                <a:solidFill>
                  <a:srgbClr val="66FFFF"/>
                </a:solidFill>
                <a:latin typeface="Arial" charset="0"/>
              </a:rPr>
              <a:t>Inversión en obra civil</a:t>
            </a:r>
          </a:p>
          <a:p>
            <a:pPr eaLnBrk="1" hangingPunct="1">
              <a:buFont typeface="Wingdings" pitchFamily="2" charset="2"/>
              <a:buNone/>
              <a:defRPr/>
            </a:pPr>
            <a:endParaRPr lang="es-ES_tradnl" sz="1600" b="1" smtClean="0">
              <a:solidFill>
                <a:srgbClr val="66FFFF"/>
              </a:solidFill>
              <a:latin typeface="Arial" charset="0"/>
            </a:endParaRPr>
          </a:p>
          <a:p>
            <a:pPr eaLnBrk="1" hangingPunct="1">
              <a:buFont typeface="Wingdings" pitchFamily="2" charset="2"/>
              <a:buNone/>
              <a:defRPr/>
            </a:pPr>
            <a:endParaRPr lang="es-ES_tradnl" sz="1600" b="1" smtClean="0">
              <a:solidFill>
                <a:srgbClr val="66FFFF"/>
              </a:solidFill>
              <a:latin typeface="Arial" charset="0"/>
            </a:endParaRPr>
          </a:p>
        </p:txBody>
      </p:sp>
      <p:graphicFrame>
        <p:nvGraphicFramePr>
          <p:cNvPr id="3074" name="Object 152"/>
          <p:cNvGraphicFramePr>
            <a:graphicFrameLocks noGrp="1" noChangeAspect="1"/>
          </p:cNvGraphicFramePr>
          <p:nvPr>
            <p:ph sz="quarter" idx="3"/>
          </p:nvPr>
        </p:nvGraphicFramePr>
        <p:xfrm>
          <a:off x="323850" y="4868863"/>
          <a:ext cx="4038600" cy="1049337"/>
        </p:xfrm>
        <a:graphic>
          <a:graphicData uri="http://schemas.openxmlformats.org/presentationml/2006/ole">
            <p:oleObj spid="_x0000_s3074" name="Hoja de cálculo" r:id="rId3" imgW="4432254" imgH="1150725" progId="Excel.Sheet.8">
              <p:embed/>
            </p:oleObj>
          </a:graphicData>
        </a:graphic>
      </p:graphicFrame>
      <p:graphicFrame>
        <p:nvGraphicFramePr>
          <p:cNvPr id="3075" name="Object 360"/>
          <p:cNvGraphicFramePr>
            <a:graphicFrameLocks noGrp="1" noChangeAspect="1"/>
          </p:cNvGraphicFramePr>
          <p:nvPr>
            <p:ph sz="quarter" idx="4"/>
          </p:nvPr>
        </p:nvGraphicFramePr>
        <p:xfrm>
          <a:off x="4643438" y="2420938"/>
          <a:ext cx="4037012" cy="1492250"/>
        </p:xfrm>
        <a:graphic>
          <a:graphicData uri="http://schemas.openxmlformats.org/presentationml/2006/ole">
            <p:oleObj spid="_x0000_s3075" name="Hoja de cálculo" r:id="rId4" imgW="4432254" imgH="1638235" progId="Excel.Sheet.8">
              <p:embed/>
            </p:oleObj>
          </a:graphicData>
        </a:graphic>
      </p:graphicFrame>
      <p:graphicFrame>
        <p:nvGraphicFramePr>
          <p:cNvPr id="3076" name="Object 621"/>
          <p:cNvGraphicFramePr>
            <a:graphicFrameLocks noChangeAspect="1"/>
          </p:cNvGraphicFramePr>
          <p:nvPr/>
        </p:nvGraphicFramePr>
        <p:xfrm>
          <a:off x="4859338" y="4941888"/>
          <a:ext cx="3097212" cy="1138237"/>
        </p:xfrm>
        <a:graphic>
          <a:graphicData uri="http://schemas.openxmlformats.org/presentationml/2006/ole">
            <p:oleObj spid="_x0000_s3076" name="Hoja de cálculo" r:id="rId5" imgW="2684774" imgH="987981" progId="Excel.Sheet.8">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68313" y="260350"/>
            <a:ext cx="8229600" cy="1139825"/>
          </a:xfrm>
        </p:spPr>
        <p:txBody>
          <a:bodyPr/>
          <a:lstStyle/>
          <a:p>
            <a:pPr eaLnBrk="1" hangingPunct="1">
              <a:defRPr/>
            </a:pPr>
            <a:r>
              <a:rPr lang="es-ES" sz="2400" b="1" smtClean="0">
                <a:solidFill>
                  <a:srgbClr val="66FFFF"/>
                </a:solidFill>
              </a:rPr>
              <a:t>CAPÍTULO I</a:t>
            </a:r>
            <a:br>
              <a:rPr lang="es-ES" sz="2400" b="1" smtClean="0">
                <a:solidFill>
                  <a:srgbClr val="66FFFF"/>
                </a:solidFill>
              </a:rPr>
            </a:br>
            <a:r>
              <a:rPr lang="es-ES" sz="2400" b="1" smtClean="0">
                <a:solidFill>
                  <a:srgbClr val="66FFFF"/>
                </a:solidFill>
              </a:rPr>
              <a:t> INTRODUCCIÓN: RESUMEN DEL PROYECTO</a:t>
            </a:r>
            <a:endParaRPr lang="es-ES_tradnl" sz="2400" b="1" smtClean="0">
              <a:solidFill>
                <a:srgbClr val="66FFFF"/>
              </a:solidFill>
            </a:endParaRPr>
          </a:p>
        </p:txBody>
      </p:sp>
      <p:sp>
        <p:nvSpPr>
          <p:cNvPr id="197635" name="Rectangle 3"/>
          <p:cNvSpPr>
            <a:spLocks noGrp="1" noChangeArrowheads="1"/>
          </p:cNvSpPr>
          <p:nvPr>
            <p:ph type="body" idx="1"/>
          </p:nvPr>
        </p:nvSpPr>
        <p:spPr>
          <a:xfrm>
            <a:off x="468313" y="2276475"/>
            <a:ext cx="8229600" cy="4392613"/>
          </a:xfrm>
        </p:spPr>
        <p:txBody>
          <a:bodyPr/>
          <a:lstStyle/>
          <a:p>
            <a:pPr eaLnBrk="1" hangingPunct="1">
              <a:buFont typeface="Wingdings" pitchFamily="2" charset="2"/>
              <a:buNone/>
            </a:pPr>
            <a:endParaRPr lang="es-ES_tradnl" sz="2400" smtClean="0">
              <a:latin typeface="Tahoma" pitchFamily="34" charset="0"/>
            </a:endParaRPr>
          </a:p>
          <a:p>
            <a:r>
              <a:rPr lang="es-ES" sz="1800" smtClean="0">
                <a:effectLst/>
                <a:latin typeface="Tahoma" pitchFamily="34" charset="0"/>
              </a:rPr>
              <a:t>La</a:t>
            </a:r>
            <a:r>
              <a:rPr lang="es-ES_tradnl" sz="1800" smtClean="0">
                <a:effectLst/>
                <a:latin typeface="Tahoma" pitchFamily="34" charset="0"/>
              </a:rPr>
              <a:t> finalidad al elaborar el presente proyecto, es demostrar la factibilidad financiera de internalizar el servicio de transporte de las cajas de banano de las haciendas pertenecientes al Grupo Quirola, hasta los principales puertos de exportaci</a:t>
            </a:r>
            <a:r>
              <a:rPr lang="es-ES_tradnl" sz="1800" smtClean="0">
                <a:effectLst/>
              </a:rPr>
              <a:t>ó</a:t>
            </a:r>
            <a:r>
              <a:rPr lang="es-ES_tradnl" sz="1800" smtClean="0">
                <a:effectLst/>
                <a:latin typeface="Tahoma" pitchFamily="34" charset="0"/>
              </a:rPr>
              <a:t>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5" name="Rectangle 5"/>
          <p:cNvSpPr>
            <a:spLocks noGrp="1" noChangeArrowheads="1"/>
          </p:cNvSpPr>
          <p:nvPr>
            <p:ph sz="quarter" idx="1"/>
          </p:nvPr>
        </p:nvSpPr>
        <p:spPr>
          <a:xfrm>
            <a:off x="457200" y="188913"/>
            <a:ext cx="4038600" cy="6335712"/>
          </a:xfrm>
        </p:spPr>
        <p:txBody>
          <a:bodyPr/>
          <a:lstStyle/>
          <a:p>
            <a:pPr eaLnBrk="1" hangingPunct="1">
              <a:buFont typeface="Wingdings" pitchFamily="2" charset="2"/>
              <a:buNone/>
              <a:defRPr/>
            </a:pPr>
            <a:r>
              <a:rPr lang="es-ES_tradnl" sz="1800" b="1" smtClean="0">
                <a:solidFill>
                  <a:srgbClr val="66FFFF"/>
                </a:solidFill>
                <a:latin typeface="Arial" charset="0"/>
              </a:rPr>
              <a:t>Inversión adicional en activos diferidos</a:t>
            </a:r>
          </a:p>
          <a:p>
            <a:pPr eaLnBrk="1" hangingPunct="1">
              <a:buFont typeface="Wingdings" pitchFamily="2" charset="2"/>
              <a:buNone/>
              <a:defRPr/>
            </a:pPr>
            <a:r>
              <a:rPr lang="es-ES_tradnl" sz="1400" smtClean="0">
                <a:latin typeface="Tahoma" pitchFamily="34" charset="0"/>
              </a:rPr>
              <a:t>Es el pago de honorarios al profesional o consultora que se encargara de elaborar el estudio de factibilidad del presente estudio. </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r>
              <a:rPr lang="es-ES_tradnl" sz="1800" b="1" smtClean="0">
                <a:solidFill>
                  <a:srgbClr val="66FFFF"/>
                </a:solidFill>
                <a:latin typeface="Arial" charset="0"/>
              </a:rPr>
              <a:t>Financiamiento de la Inversión en Activos Fijos y Diferidos</a:t>
            </a:r>
          </a:p>
          <a:p>
            <a:pPr eaLnBrk="1" hangingPunct="1">
              <a:buFont typeface="Wingdings" pitchFamily="2" charset="2"/>
              <a:buNone/>
              <a:defRPr/>
            </a:pPr>
            <a:endParaRPr lang="es-ES_tradnl" sz="1800" b="1" smtClean="0">
              <a:solidFill>
                <a:srgbClr val="66FFFF"/>
              </a:solidFill>
              <a:latin typeface="Arial" charset="0"/>
            </a:endParaRPr>
          </a:p>
          <a:p>
            <a:pPr eaLnBrk="1" hangingPunct="1">
              <a:buFont typeface="Wingdings" pitchFamily="2" charset="2"/>
              <a:buNone/>
              <a:defRPr/>
            </a:pPr>
            <a:endParaRPr lang="es-ES_tradnl" sz="1800" b="1" smtClean="0">
              <a:solidFill>
                <a:srgbClr val="66FFFF"/>
              </a:solidFill>
              <a:latin typeface="Arial" charset="0"/>
            </a:endParaRPr>
          </a:p>
        </p:txBody>
      </p:sp>
      <p:graphicFrame>
        <p:nvGraphicFramePr>
          <p:cNvPr id="4098" name="Object 82"/>
          <p:cNvGraphicFramePr>
            <a:graphicFrameLocks noGrp="1" noChangeAspect="1"/>
          </p:cNvGraphicFramePr>
          <p:nvPr>
            <p:ph sz="quarter" idx="2"/>
          </p:nvPr>
        </p:nvGraphicFramePr>
        <p:xfrm>
          <a:off x="468313" y="2276475"/>
          <a:ext cx="3600450" cy="1047750"/>
        </p:xfrm>
        <a:graphic>
          <a:graphicData uri="http://schemas.openxmlformats.org/presentationml/2006/ole">
            <p:oleObj spid="_x0000_s4098" name="Hoja de cálculo" r:id="rId3" imgW="3395937" imgH="987981" progId="Excel.Sheet.8">
              <p:embed/>
            </p:oleObj>
          </a:graphicData>
        </a:graphic>
      </p:graphicFrame>
      <p:graphicFrame>
        <p:nvGraphicFramePr>
          <p:cNvPr id="4099" name="Object 164"/>
          <p:cNvGraphicFramePr>
            <a:graphicFrameLocks noGrp="1" noChangeAspect="1"/>
          </p:cNvGraphicFramePr>
          <p:nvPr>
            <p:ph sz="quarter" idx="3"/>
          </p:nvPr>
        </p:nvGraphicFramePr>
        <p:xfrm>
          <a:off x="611188" y="4941888"/>
          <a:ext cx="3355975" cy="1312862"/>
        </p:xfrm>
        <a:graphic>
          <a:graphicData uri="http://schemas.openxmlformats.org/presentationml/2006/ole">
            <p:oleObj spid="_x0000_s4099" name="Hoja de cálculo" r:id="rId4" imgW="3355247" imgH="1313108" progId="Excel.Sheet.8">
              <p:embed/>
            </p:oleObj>
          </a:graphicData>
        </a:graphic>
      </p:graphicFrame>
      <p:graphicFrame>
        <p:nvGraphicFramePr>
          <p:cNvPr id="4100" name="Object 246"/>
          <p:cNvGraphicFramePr>
            <a:graphicFrameLocks noGrp="1" noChangeAspect="1"/>
          </p:cNvGraphicFramePr>
          <p:nvPr>
            <p:ph sz="quarter" idx="4"/>
          </p:nvPr>
        </p:nvGraphicFramePr>
        <p:xfrm>
          <a:off x="4643438" y="2852738"/>
          <a:ext cx="4176712" cy="1203325"/>
        </p:xfrm>
        <a:graphic>
          <a:graphicData uri="http://schemas.openxmlformats.org/presentationml/2006/ole">
            <p:oleObj spid="_x0000_s4100" name="Hoja de cálculo" r:id="rId5" imgW="3426544" imgH="987981" progId="Excel.Sheet.8">
              <p:embed/>
            </p:oleObj>
          </a:graphicData>
        </a:graphic>
      </p:graphicFrame>
      <p:sp>
        <p:nvSpPr>
          <p:cNvPr id="281853" name="Rectangle 253"/>
          <p:cNvSpPr>
            <a:spLocks noChangeArrowheads="1"/>
          </p:cNvSpPr>
          <p:nvPr/>
        </p:nvSpPr>
        <p:spPr bwMode="auto">
          <a:xfrm>
            <a:off x="5508625" y="1916113"/>
            <a:ext cx="2592388" cy="366712"/>
          </a:xfrm>
          <a:prstGeom prst="rect">
            <a:avLst/>
          </a:prstGeom>
          <a:noFill/>
          <a:ln w="9525">
            <a:noFill/>
            <a:miter lim="800000"/>
            <a:headEnd/>
            <a:tailEnd/>
          </a:ln>
          <a:effectLst/>
        </p:spPr>
        <p:txBody>
          <a:bodyPr>
            <a:spAutoFit/>
          </a:bodyPr>
          <a:lstStyle/>
          <a:p>
            <a:pPr>
              <a:defRPr/>
            </a:pPr>
            <a:r>
              <a:rPr lang="es-ES_tradnl" b="1">
                <a:solidFill>
                  <a:srgbClr val="66FFFF"/>
                </a:solidFill>
                <a:effectLst>
                  <a:outerShdw blurRad="38100" dist="38100" dir="2700000" algn="tl">
                    <a:srgbClr val="000000"/>
                  </a:outerShdw>
                </a:effectLst>
              </a:rPr>
              <a:t>Financiamiento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3" name="Rectangle 5"/>
          <p:cNvSpPr>
            <a:spLocks noGrp="1" noChangeArrowheads="1"/>
          </p:cNvSpPr>
          <p:nvPr>
            <p:ph sz="quarter" idx="1"/>
          </p:nvPr>
        </p:nvSpPr>
        <p:spPr>
          <a:xfrm>
            <a:off x="250825" y="260350"/>
            <a:ext cx="4681538" cy="3313113"/>
          </a:xfrm>
        </p:spPr>
        <p:txBody>
          <a:bodyPr/>
          <a:lstStyle/>
          <a:p>
            <a:pPr eaLnBrk="1" hangingPunct="1">
              <a:buFont typeface="Wingdings" pitchFamily="2" charset="2"/>
              <a:buNone/>
              <a:defRPr/>
            </a:pPr>
            <a:r>
              <a:rPr lang="es-ES_tradnl" sz="1800" b="1" smtClean="0">
                <a:solidFill>
                  <a:srgbClr val="66FFFF"/>
                </a:solidFill>
              </a:rPr>
              <a:t>PRESUPUESTO DE INGRESOS</a:t>
            </a:r>
            <a:r>
              <a:rPr lang="es-ES_tradnl" sz="2400" smtClean="0"/>
              <a:t> </a:t>
            </a:r>
          </a:p>
          <a:p>
            <a:pPr eaLnBrk="1" hangingPunct="1">
              <a:buFont typeface="Wingdings" pitchFamily="2" charset="2"/>
              <a:buNone/>
              <a:defRPr/>
            </a:pPr>
            <a:r>
              <a:rPr lang="es-ES_tradnl" sz="1400" smtClean="0">
                <a:latin typeface="Tahoma" pitchFamily="34" charset="0"/>
              </a:rPr>
              <a:t>      Para</a:t>
            </a:r>
            <a:r>
              <a:rPr lang="es-ES_tradnl" sz="2400" smtClean="0"/>
              <a:t> </a:t>
            </a:r>
            <a:r>
              <a:rPr lang="es-ES_tradnl" sz="1400" smtClean="0">
                <a:latin typeface="Tahoma" pitchFamily="34" charset="0"/>
              </a:rPr>
              <a:t>la determinación de los ingresos del presente proyecto, hay que tomar en consideración la generación de recursos económicos de las dos opciones propuestas: alquiler de camiones (ingresos sin proyecto), o compra de camiones (ingresos con proyecto).</a:t>
            </a:r>
          </a:p>
          <a:p>
            <a:pPr eaLnBrk="1" hangingPunct="1">
              <a:buFont typeface="Wingdings" pitchFamily="2" charset="2"/>
              <a:buNone/>
              <a:defRPr/>
            </a:pPr>
            <a:endParaRPr lang="es-ES_tradnl" sz="1400" smtClean="0">
              <a:latin typeface="Tahoma" pitchFamily="34" charset="0"/>
            </a:endParaRPr>
          </a:p>
          <a:p>
            <a:pPr eaLnBrk="1" hangingPunct="1">
              <a:buFont typeface="Wingdings" pitchFamily="2" charset="2"/>
              <a:buNone/>
              <a:defRPr/>
            </a:pPr>
            <a:endParaRPr lang="es-ES_tradnl" sz="1400" smtClean="0">
              <a:latin typeface="Tahoma" pitchFamily="34" charset="0"/>
            </a:endParaRPr>
          </a:p>
        </p:txBody>
      </p:sp>
      <p:sp>
        <p:nvSpPr>
          <p:cNvPr id="288775" name="Rectangle 7"/>
          <p:cNvSpPr>
            <a:spLocks noGrp="1" noChangeArrowheads="1"/>
          </p:cNvSpPr>
          <p:nvPr>
            <p:ph sz="quarter" idx="3"/>
          </p:nvPr>
        </p:nvSpPr>
        <p:spPr>
          <a:xfrm>
            <a:off x="4932363" y="260350"/>
            <a:ext cx="4038600" cy="2693988"/>
          </a:xfrm>
        </p:spPr>
        <p:txBody>
          <a:bodyPr/>
          <a:lstStyle/>
          <a:p>
            <a:pPr eaLnBrk="1" hangingPunct="1">
              <a:buFont typeface="Wingdings" pitchFamily="2" charset="2"/>
              <a:buNone/>
              <a:defRPr/>
            </a:pPr>
            <a:r>
              <a:rPr lang="es-ES_tradnl" sz="1800" b="1" smtClean="0">
                <a:solidFill>
                  <a:srgbClr val="66FFFF"/>
                </a:solidFill>
              </a:rPr>
              <a:t>CAPITAL DE TRABAJO</a:t>
            </a:r>
            <a:r>
              <a:rPr lang="es-ES_tradnl" sz="2400" smtClean="0"/>
              <a:t> </a:t>
            </a:r>
          </a:p>
          <a:p>
            <a:pPr eaLnBrk="1" hangingPunct="1">
              <a:buFont typeface="Wingdings" pitchFamily="2" charset="2"/>
              <a:buNone/>
              <a:defRPr/>
            </a:pPr>
            <a:r>
              <a:rPr lang="es-ES_tradnl" sz="1400" smtClean="0">
                <a:latin typeface="Tahoma" pitchFamily="34" charset="0"/>
              </a:rPr>
              <a:t>      El capital de trabajo adicional para la empresa se lo cálculo bajo el Método del déficit acumulado máximo, considerando la estimación de ingresos y egresos incrementales para el primer año operativo entre las opciones de alquiler o compra de camiones.</a:t>
            </a:r>
          </a:p>
          <a:p>
            <a:pPr eaLnBrk="1" hangingPunct="1">
              <a:buFont typeface="Wingdings" pitchFamily="2" charset="2"/>
              <a:buNone/>
              <a:defRPr/>
            </a:pPr>
            <a:endParaRPr lang="es-ES_tradnl" sz="1400" smtClean="0">
              <a:latin typeface="Tahoma" pitchFamily="34" charset="0"/>
            </a:endParaRPr>
          </a:p>
        </p:txBody>
      </p:sp>
      <p:graphicFrame>
        <p:nvGraphicFramePr>
          <p:cNvPr id="5122" name="Object 1010"/>
          <p:cNvGraphicFramePr>
            <a:graphicFrameLocks noGrp="1" noChangeAspect="1"/>
          </p:cNvGraphicFramePr>
          <p:nvPr>
            <p:ph sz="quarter" idx="2"/>
          </p:nvPr>
        </p:nvGraphicFramePr>
        <p:xfrm>
          <a:off x="611188" y="2781300"/>
          <a:ext cx="3095625" cy="3671888"/>
        </p:xfrm>
        <a:graphic>
          <a:graphicData uri="http://schemas.openxmlformats.org/presentationml/2006/ole">
            <p:oleObj spid="_x0000_s5122" name="Imagen de mapa de bits" r:id="rId3" imgW="4409524" imgH="5229955" progId="Paint.Picture">
              <p:embed/>
            </p:oleObj>
          </a:graphicData>
        </a:graphic>
      </p:graphicFrame>
      <p:graphicFrame>
        <p:nvGraphicFramePr>
          <p:cNvPr id="5123" name="Object 2592"/>
          <p:cNvGraphicFramePr>
            <a:graphicFrameLocks noGrp="1" noChangeAspect="1"/>
          </p:cNvGraphicFramePr>
          <p:nvPr>
            <p:ph sz="quarter" idx="4"/>
          </p:nvPr>
        </p:nvGraphicFramePr>
        <p:xfrm>
          <a:off x="4067175" y="2420938"/>
          <a:ext cx="4897438" cy="4176712"/>
        </p:xfrm>
        <a:graphic>
          <a:graphicData uri="http://schemas.openxmlformats.org/presentationml/2006/ole">
            <p:oleObj spid="_x0000_s5123" name="Hoja de cálculo" r:id="rId4" imgW="8984055" imgH="3797464" progId="Excel.Shee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Grp="1" noChangeArrowheads="1"/>
          </p:cNvSpPr>
          <p:nvPr>
            <p:ph sz="quarter" idx="1"/>
          </p:nvPr>
        </p:nvSpPr>
        <p:spPr>
          <a:xfrm>
            <a:off x="179388" y="260350"/>
            <a:ext cx="4038600" cy="3529013"/>
          </a:xfrm>
        </p:spPr>
        <p:txBody>
          <a:bodyPr/>
          <a:lstStyle/>
          <a:p>
            <a:pPr eaLnBrk="1" hangingPunct="1">
              <a:buFont typeface="Wingdings" pitchFamily="2" charset="2"/>
              <a:buNone/>
              <a:defRPr/>
            </a:pPr>
            <a:r>
              <a:rPr lang="es-ES_tradnl" sz="1800" b="1" smtClean="0">
                <a:solidFill>
                  <a:srgbClr val="66FFFF"/>
                </a:solidFill>
              </a:rPr>
              <a:t>PRESUPUESTO DE COSTOS</a:t>
            </a:r>
            <a:endParaRPr lang="es-ES" sz="1800" b="1" smtClean="0">
              <a:solidFill>
                <a:srgbClr val="66FFFF"/>
              </a:solidFill>
            </a:endParaRPr>
          </a:p>
          <a:p>
            <a:pPr eaLnBrk="1" hangingPunct="1">
              <a:buFont typeface="Wingdings" pitchFamily="2" charset="2"/>
              <a:buNone/>
              <a:defRPr/>
            </a:pPr>
            <a:r>
              <a:rPr lang="es-ES_tradnl" sz="1400" smtClean="0">
                <a:latin typeface="Tahoma" pitchFamily="34" charset="0"/>
              </a:rPr>
              <a:t>      Esencialmente existen cuatros costos adicionales en los cuales incurriría el Grupo empresarial por la operatividad del presente proyecto, los cuales son:</a:t>
            </a:r>
          </a:p>
          <a:p>
            <a:pPr eaLnBrk="1" hangingPunct="1">
              <a:defRPr/>
            </a:pPr>
            <a:r>
              <a:rPr lang="es-ES_tradnl" sz="1400" smtClean="0">
                <a:latin typeface="Tahoma" pitchFamily="34" charset="0"/>
              </a:rPr>
              <a:t>Costos directos e indirectos</a:t>
            </a:r>
          </a:p>
          <a:p>
            <a:pPr eaLnBrk="1" hangingPunct="1">
              <a:defRPr/>
            </a:pPr>
            <a:r>
              <a:rPr lang="es-ES_tradnl" sz="1400" smtClean="0">
                <a:latin typeface="Tahoma" pitchFamily="34" charset="0"/>
              </a:rPr>
              <a:t>Gastos de Operación (Administrativos)</a:t>
            </a:r>
          </a:p>
          <a:p>
            <a:pPr eaLnBrk="1" hangingPunct="1">
              <a:defRPr/>
            </a:pPr>
            <a:r>
              <a:rPr lang="es-ES_tradnl" sz="1400" smtClean="0">
                <a:latin typeface="Tahoma" pitchFamily="34" charset="0"/>
              </a:rPr>
              <a:t>Gastos Financieros (pago de intereses del préstamo)</a:t>
            </a:r>
          </a:p>
          <a:p>
            <a:pPr eaLnBrk="1" hangingPunct="1">
              <a:defRPr/>
            </a:pPr>
            <a:r>
              <a:rPr lang="es-ES_tradnl" sz="1400" smtClean="0">
                <a:latin typeface="Tahoma" pitchFamily="34" charset="0"/>
              </a:rPr>
              <a:t>Depreciación y amortización de activos adicionales </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800" b="1" smtClean="0">
              <a:solidFill>
                <a:srgbClr val="66FFFF"/>
              </a:solidFill>
            </a:endParaRPr>
          </a:p>
          <a:p>
            <a:pPr eaLnBrk="1" hangingPunct="1">
              <a:buFont typeface="Wingdings" pitchFamily="2" charset="2"/>
              <a:buNone/>
              <a:defRPr/>
            </a:pPr>
            <a:endParaRPr lang="es-ES_tradnl" sz="1800" b="1" smtClean="0">
              <a:solidFill>
                <a:srgbClr val="66FFFF"/>
              </a:solidFill>
            </a:endParaRPr>
          </a:p>
        </p:txBody>
      </p:sp>
      <p:graphicFrame>
        <p:nvGraphicFramePr>
          <p:cNvPr id="6146" name="Object 7"/>
          <p:cNvGraphicFramePr>
            <a:graphicFrameLocks noChangeAspect="1"/>
          </p:cNvGraphicFramePr>
          <p:nvPr>
            <p:ph sz="quarter" idx="3"/>
          </p:nvPr>
        </p:nvGraphicFramePr>
        <p:xfrm>
          <a:off x="4067175" y="908050"/>
          <a:ext cx="4897438" cy="1847850"/>
        </p:xfrm>
        <a:graphic>
          <a:graphicData uri="http://schemas.openxmlformats.org/presentationml/2006/ole">
            <p:oleObj spid="_x0000_s6146" name="Hoja de cálculo" r:id="rId3" imgW="6149486" imgH="1727167" progId="Excel.Sheet.8">
              <p:embed/>
            </p:oleObj>
          </a:graphicData>
        </a:graphic>
      </p:graphicFrame>
      <p:graphicFrame>
        <p:nvGraphicFramePr>
          <p:cNvPr id="6147" name="Object 8"/>
          <p:cNvGraphicFramePr>
            <a:graphicFrameLocks noChangeAspect="1"/>
          </p:cNvGraphicFramePr>
          <p:nvPr>
            <p:ph sz="quarter" idx="4"/>
          </p:nvPr>
        </p:nvGraphicFramePr>
        <p:xfrm>
          <a:off x="5364163" y="3644900"/>
          <a:ext cx="2651125" cy="3087688"/>
        </p:xfrm>
        <a:graphic>
          <a:graphicData uri="http://schemas.openxmlformats.org/presentationml/2006/ole">
            <p:oleObj spid="_x0000_s6147" name="Hoja de cálculo" r:id="rId4" imgW="4076852" imgH="4749800" progId="Excel.Sheet.8">
              <p:embed/>
            </p:oleObj>
          </a:graphicData>
        </a:graphic>
      </p:graphicFrame>
      <p:graphicFrame>
        <p:nvGraphicFramePr>
          <p:cNvPr id="6148" name="Object 141"/>
          <p:cNvGraphicFramePr>
            <a:graphicFrameLocks noChangeAspect="1"/>
          </p:cNvGraphicFramePr>
          <p:nvPr>
            <p:ph sz="quarter" idx="2"/>
          </p:nvPr>
        </p:nvGraphicFramePr>
        <p:xfrm>
          <a:off x="395288" y="3213100"/>
          <a:ext cx="3600450" cy="3373438"/>
        </p:xfrm>
        <a:graphic>
          <a:graphicData uri="http://schemas.openxmlformats.org/presentationml/2006/ole">
            <p:oleObj spid="_x0000_s6148" name="Imagen de mapa de bits" r:id="rId5" imgW="4514286" imgH="4229690" progId="Paint.Picture">
              <p:embed/>
            </p:oleObj>
          </a:graphicData>
        </a:graphic>
      </p:graphicFrame>
      <p:sp>
        <p:nvSpPr>
          <p:cNvPr id="293006" name="Text Box 142"/>
          <p:cNvSpPr txBox="1">
            <a:spLocks noChangeArrowheads="1"/>
          </p:cNvSpPr>
          <p:nvPr/>
        </p:nvSpPr>
        <p:spPr bwMode="auto">
          <a:xfrm>
            <a:off x="5148263" y="260350"/>
            <a:ext cx="3455987" cy="641350"/>
          </a:xfrm>
          <a:prstGeom prst="rect">
            <a:avLst/>
          </a:prstGeom>
          <a:noFill/>
          <a:ln w="9525">
            <a:noFill/>
            <a:miter lim="800000"/>
            <a:headEnd/>
            <a:tailEnd/>
          </a:ln>
          <a:effectLst/>
        </p:spPr>
        <p:txBody>
          <a:bodyPr>
            <a:spAutoFit/>
          </a:bodyPr>
          <a:lstStyle/>
          <a:p>
            <a:pPr>
              <a:spcBef>
                <a:spcPct val="50000"/>
              </a:spcBef>
              <a:defRPr/>
            </a:pPr>
            <a:r>
              <a:rPr lang="es-ES_tradnl" b="1">
                <a:solidFill>
                  <a:srgbClr val="66FFFF"/>
                </a:solidFill>
                <a:effectLst>
                  <a:outerShdw blurRad="38100" dist="38100" dir="2700000" algn="tl">
                    <a:srgbClr val="000000"/>
                  </a:outerShdw>
                </a:effectLst>
              </a:rPr>
              <a:t>Costos por depreciación y amortización</a:t>
            </a:r>
          </a:p>
        </p:txBody>
      </p:sp>
      <p:sp>
        <p:nvSpPr>
          <p:cNvPr id="295564" name="Text Box 1676"/>
          <p:cNvSpPr txBox="1">
            <a:spLocks noChangeArrowheads="1"/>
          </p:cNvSpPr>
          <p:nvPr/>
        </p:nvSpPr>
        <p:spPr bwMode="auto">
          <a:xfrm>
            <a:off x="4787900" y="2924175"/>
            <a:ext cx="3671888" cy="641350"/>
          </a:xfrm>
          <a:prstGeom prst="rect">
            <a:avLst/>
          </a:prstGeom>
          <a:noFill/>
          <a:ln w="9525">
            <a:noFill/>
            <a:miter lim="800000"/>
            <a:headEnd/>
            <a:tailEnd/>
          </a:ln>
          <a:effectLst/>
        </p:spPr>
        <p:txBody>
          <a:bodyPr>
            <a:spAutoFit/>
          </a:bodyPr>
          <a:lstStyle/>
          <a:p>
            <a:pPr>
              <a:spcBef>
                <a:spcPct val="50000"/>
              </a:spcBef>
              <a:defRPr/>
            </a:pPr>
            <a:r>
              <a:rPr lang="es-ES_tradnl" b="1">
                <a:solidFill>
                  <a:srgbClr val="66FFFF"/>
                </a:solidFill>
                <a:effectLst>
                  <a:outerShdw blurRad="38100" dist="38100" dir="2700000" algn="tl">
                    <a:srgbClr val="000000"/>
                  </a:outerShdw>
                </a:effectLst>
              </a:rPr>
              <a:t>Tabla de Amortización del préstamo solicitado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1" name="Rectangle 5"/>
          <p:cNvSpPr>
            <a:spLocks noGrp="1" noChangeArrowheads="1"/>
          </p:cNvSpPr>
          <p:nvPr>
            <p:ph sz="quarter" idx="1"/>
          </p:nvPr>
        </p:nvSpPr>
        <p:spPr>
          <a:xfrm>
            <a:off x="250825" y="188913"/>
            <a:ext cx="4537075" cy="3600450"/>
          </a:xfrm>
        </p:spPr>
        <p:txBody>
          <a:bodyPr/>
          <a:lstStyle/>
          <a:p>
            <a:pPr eaLnBrk="1" hangingPunct="1">
              <a:buFont typeface="Wingdings" pitchFamily="2" charset="2"/>
              <a:buNone/>
              <a:defRPr/>
            </a:pPr>
            <a:r>
              <a:rPr lang="es-ES_tradnl" sz="1800" b="1" smtClean="0">
                <a:solidFill>
                  <a:srgbClr val="66FFFF"/>
                </a:solidFill>
              </a:rPr>
              <a:t>PRINCIPALES ESTADOS FINANCIEROS</a:t>
            </a:r>
          </a:p>
          <a:p>
            <a:pPr eaLnBrk="1" hangingPunct="1">
              <a:buFont typeface="Wingdings" pitchFamily="2" charset="2"/>
              <a:buNone/>
              <a:defRPr/>
            </a:pPr>
            <a:endParaRPr lang="es-ES_tradnl" sz="1800" b="1" smtClean="0">
              <a:solidFill>
                <a:srgbClr val="66FFFF"/>
              </a:solidFill>
            </a:endParaRPr>
          </a:p>
          <a:p>
            <a:pPr eaLnBrk="1" hangingPunct="1">
              <a:buFont typeface="Wingdings" pitchFamily="2" charset="2"/>
              <a:buNone/>
              <a:defRPr/>
            </a:pPr>
            <a:r>
              <a:rPr lang="es-ES_tradnl" sz="1800" b="1" smtClean="0">
                <a:solidFill>
                  <a:srgbClr val="66FFFF"/>
                </a:solidFill>
              </a:rPr>
              <a:t>Estado de Pérdidas y Ganancias</a:t>
            </a:r>
          </a:p>
          <a:p>
            <a:pPr eaLnBrk="1" hangingPunct="1">
              <a:buFont typeface="Wingdings" pitchFamily="2" charset="2"/>
              <a:buNone/>
              <a:defRPr/>
            </a:pPr>
            <a:endParaRPr lang="es-ES_tradnl" sz="1800" b="1" smtClean="0">
              <a:solidFill>
                <a:srgbClr val="66FFFF"/>
              </a:solidFill>
            </a:endParaRPr>
          </a:p>
        </p:txBody>
      </p:sp>
      <p:sp>
        <p:nvSpPr>
          <p:cNvPr id="295943" name="Rectangle 7"/>
          <p:cNvSpPr>
            <a:spLocks noGrp="1" noChangeArrowheads="1"/>
          </p:cNvSpPr>
          <p:nvPr>
            <p:ph sz="quarter" idx="3"/>
          </p:nvPr>
        </p:nvSpPr>
        <p:spPr>
          <a:xfrm>
            <a:off x="4643438" y="188913"/>
            <a:ext cx="4500562" cy="2547937"/>
          </a:xfrm>
        </p:spPr>
        <p:txBody>
          <a:bodyPr/>
          <a:lstStyle/>
          <a:p>
            <a:pPr eaLnBrk="1" hangingPunct="1">
              <a:buFont typeface="Wingdings" pitchFamily="2" charset="2"/>
              <a:buNone/>
              <a:defRPr/>
            </a:pPr>
            <a:r>
              <a:rPr lang="es-ES_tradnl" sz="1800" b="1" smtClean="0">
                <a:solidFill>
                  <a:srgbClr val="66FFFF"/>
                </a:solidFill>
              </a:rPr>
              <a:t>TASA DE DESCUENTO</a:t>
            </a:r>
          </a:p>
          <a:p>
            <a:pPr eaLnBrk="1" hangingPunct="1">
              <a:buFont typeface="Wingdings" pitchFamily="2" charset="2"/>
              <a:buNone/>
              <a:defRPr/>
            </a:pPr>
            <a:r>
              <a:rPr lang="es-ES_tradnl" sz="1400" smtClean="0">
                <a:latin typeface="Tahoma" pitchFamily="34" charset="0"/>
              </a:rPr>
              <a:t>La tasa de descuento se la determina utilizando la siguiente fórmula:</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r>
              <a:rPr lang="es-ES_tradnl" sz="1400" smtClean="0">
                <a:latin typeface="Tahoma" pitchFamily="34" charset="0"/>
              </a:rPr>
              <a:t>Ke = Indica la tasa que el proyecto deberá cobrar como resultado de la inversión implementada en el año base.</a:t>
            </a:r>
          </a:p>
          <a:p>
            <a:pPr eaLnBrk="1" hangingPunct="1">
              <a:buFont typeface="Wingdings" pitchFamily="2" charset="2"/>
              <a:buNone/>
              <a:defRPr/>
            </a:pPr>
            <a:r>
              <a:rPr lang="es-ES_tradnl" sz="1400" smtClean="0">
                <a:latin typeface="Tahoma" pitchFamily="34" charset="0"/>
              </a:rPr>
              <a:t>Rf = Es el rendimiento sin riesgo, para ello se considera la tasa libre de riesgo de los bonos a cinco años de los EE.UU. mas el riesgo país del Ecuador</a:t>
            </a:r>
          </a:p>
          <a:p>
            <a:pPr eaLnBrk="1" hangingPunct="1">
              <a:buFont typeface="Wingdings" pitchFamily="2" charset="2"/>
              <a:buNone/>
              <a:defRPr/>
            </a:pPr>
            <a:r>
              <a:rPr lang="es-ES_tradnl" sz="1400" smtClean="0">
                <a:latin typeface="Tahoma" pitchFamily="34" charset="0"/>
              </a:rPr>
              <a:t>(Rm – Rf) = Es la prima por riesgo </a:t>
            </a:r>
          </a:p>
          <a:p>
            <a:pPr eaLnBrk="1" hangingPunct="1">
              <a:buFont typeface="Wingdings" pitchFamily="2" charset="2"/>
              <a:buNone/>
              <a:defRPr/>
            </a:pPr>
            <a:r>
              <a:rPr lang="es-ES_tradnl" sz="1400" smtClean="0">
                <a:latin typeface="Tahoma" pitchFamily="34" charset="0"/>
              </a:rPr>
              <a:t>β = Es el riesgo del proyecto con respecto al riesgo de mercado</a:t>
            </a:r>
            <a:r>
              <a:rPr lang="es-ES_tradnl" sz="1400" smtClean="0"/>
              <a:t> </a:t>
            </a:r>
          </a:p>
          <a:p>
            <a:pPr eaLnBrk="1" hangingPunct="1">
              <a:buFont typeface="Wingdings" pitchFamily="2" charset="2"/>
              <a:buNone/>
              <a:defRPr/>
            </a:pPr>
            <a:endParaRPr lang="es-ES" sz="1400" smtClean="0"/>
          </a:p>
          <a:p>
            <a:pPr eaLnBrk="1" hangingPunct="1">
              <a:buFont typeface="Wingdings" pitchFamily="2" charset="2"/>
              <a:buNone/>
              <a:defRPr/>
            </a:pPr>
            <a:endParaRPr lang="es-ES" sz="1400" smtClean="0"/>
          </a:p>
          <a:p>
            <a:pPr eaLnBrk="1" hangingPunct="1">
              <a:buFont typeface="Wingdings" pitchFamily="2" charset="2"/>
              <a:buNone/>
              <a:defRPr/>
            </a:pPr>
            <a:endParaRPr lang="es-ES" sz="1400" smtClean="0"/>
          </a:p>
          <a:p>
            <a:pPr eaLnBrk="1" hangingPunct="1">
              <a:buFont typeface="Wingdings" pitchFamily="2" charset="2"/>
              <a:buNone/>
              <a:defRPr/>
            </a:pPr>
            <a:r>
              <a:rPr lang="es-ES_tradnl" sz="1400" smtClean="0">
                <a:latin typeface="Tahoma" pitchFamily="34" charset="0"/>
              </a:rPr>
              <a:t>Considerando que el 60% del proyecto se financia a una tasa de interés anual del 9.35%, y que el valor que el inversionista pide por el 40% de su aporte resulto ser del 24.36%, aplicando una tasa de costo de capital promedio ponderado, la tasa de descuento con financiamiento es del</a:t>
            </a:r>
          </a:p>
          <a:p>
            <a:pPr eaLnBrk="1" hangingPunct="1">
              <a:buFont typeface="Wingdings" pitchFamily="2" charset="2"/>
              <a:buNone/>
              <a:defRPr/>
            </a:pPr>
            <a:r>
              <a:rPr lang="es-ES_tradnl" sz="1400" smtClean="0">
                <a:latin typeface="Tahoma" pitchFamily="34" charset="0"/>
              </a:rPr>
              <a:t>CCPP = 13.95%</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endParaRPr lang="es-ES" sz="2400" smtClean="0"/>
          </a:p>
          <a:p>
            <a:pPr eaLnBrk="1" hangingPunct="1">
              <a:buFont typeface="Wingdings" pitchFamily="2" charset="2"/>
              <a:buNone/>
              <a:defRPr/>
            </a:pPr>
            <a:endParaRPr lang="es-ES" sz="2400" smtClean="0"/>
          </a:p>
          <a:p>
            <a:pPr eaLnBrk="1" hangingPunct="1">
              <a:buFont typeface="Wingdings" pitchFamily="2" charset="2"/>
              <a:buNone/>
              <a:defRPr/>
            </a:pPr>
            <a:endParaRPr lang="es-ES_tradnl" sz="2400" smtClean="0"/>
          </a:p>
        </p:txBody>
      </p:sp>
      <p:graphicFrame>
        <p:nvGraphicFramePr>
          <p:cNvPr id="7170" name="Object 1225"/>
          <p:cNvGraphicFramePr>
            <a:graphicFrameLocks noGrp="1" noChangeAspect="1"/>
          </p:cNvGraphicFramePr>
          <p:nvPr>
            <p:ph sz="quarter" idx="2"/>
          </p:nvPr>
        </p:nvGraphicFramePr>
        <p:xfrm>
          <a:off x="250825" y="1916113"/>
          <a:ext cx="4248150" cy="3960812"/>
        </p:xfrm>
        <a:graphic>
          <a:graphicData uri="http://schemas.openxmlformats.org/presentationml/2006/ole">
            <p:oleObj spid="_x0000_s7170" name="Hoja de cálculo" r:id="rId3" imgW="6413427" imgH="4455278" progId="Excel.Sheet.8">
              <p:embed/>
            </p:oleObj>
          </a:graphicData>
        </a:graphic>
      </p:graphicFrame>
      <p:graphicFrame>
        <p:nvGraphicFramePr>
          <p:cNvPr id="7171" name="Object 1226"/>
          <p:cNvGraphicFramePr>
            <a:graphicFrameLocks noGrp="1" noChangeAspect="1"/>
          </p:cNvGraphicFramePr>
          <p:nvPr>
            <p:ph sz="quarter" idx="4"/>
          </p:nvPr>
        </p:nvGraphicFramePr>
        <p:xfrm>
          <a:off x="5003800" y="1125538"/>
          <a:ext cx="3057525" cy="542925"/>
        </p:xfrm>
        <a:graphic>
          <a:graphicData uri="http://schemas.openxmlformats.org/presentationml/2006/ole">
            <p:oleObj spid="_x0000_s7171" name="Imagen de mapa de bits" r:id="rId4" imgW="3057143" imgH="542857" progId="Paint.Picture">
              <p:embed/>
            </p:oleObj>
          </a:graphicData>
        </a:graphic>
      </p:graphicFrame>
      <p:sp>
        <p:nvSpPr>
          <p:cNvPr id="7175" name="Rectangle 122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sp>
        <p:nvSpPr>
          <p:cNvPr id="7176" name="Rectangle 1230"/>
          <p:cNvSpPr>
            <a:spLocks noChangeArrowheads="1"/>
          </p:cNvSpPr>
          <p:nvPr/>
        </p:nvSpPr>
        <p:spPr bwMode="auto">
          <a:xfrm>
            <a:off x="0" y="342900"/>
            <a:ext cx="9144000" cy="0"/>
          </a:xfrm>
          <a:prstGeom prst="rect">
            <a:avLst/>
          </a:prstGeom>
          <a:noFill/>
          <a:ln w="9525">
            <a:noFill/>
            <a:miter lim="800000"/>
            <a:headEnd/>
            <a:tailEnd/>
          </a:ln>
        </p:spPr>
        <p:txBody>
          <a:bodyPr wrap="none" anchor="ctr">
            <a:spAutoFit/>
          </a:bodyPr>
          <a:lstStyle/>
          <a:p>
            <a:endParaRPr lang="es-ES"/>
          </a:p>
        </p:txBody>
      </p:sp>
      <p:graphicFrame>
        <p:nvGraphicFramePr>
          <p:cNvPr id="7172" name="Object 1231"/>
          <p:cNvGraphicFramePr>
            <a:graphicFrameLocks noChangeAspect="1"/>
          </p:cNvGraphicFramePr>
          <p:nvPr/>
        </p:nvGraphicFramePr>
        <p:xfrm>
          <a:off x="6011863" y="4076700"/>
          <a:ext cx="2592387" cy="649288"/>
        </p:xfrm>
        <a:graphic>
          <a:graphicData uri="http://schemas.openxmlformats.org/presentationml/2006/ole">
            <p:oleObj spid="_x0000_s7172" name="Imagen de mapa de bits" r:id="rId5" imgW="2838846" imgH="828791" progId="Paint.Picture">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Grp="1" noChangeArrowheads="1"/>
          </p:cNvSpPr>
          <p:nvPr>
            <p:ph type="title" sz="quarter"/>
          </p:nvPr>
        </p:nvSpPr>
        <p:spPr>
          <a:xfrm>
            <a:off x="395288" y="260350"/>
            <a:ext cx="3744912" cy="576263"/>
          </a:xfrm>
        </p:spPr>
        <p:txBody>
          <a:bodyPr/>
          <a:lstStyle/>
          <a:p>
            <a:pPr eaLnBrk="1" hangingPunct="1">
              <a:defRPr/>
            </a:pPr>
            <a:r>
              <a:rPr lang="es-ES_tradnl" sz="1600" b="1" smtClean="0">
                <a:solidFill>
                  <a:srgbClr val="66FFFF"/>
                </a:solidFill>
                <a:latin typeface="Verdana" pitchFamily="34" charset="0"/>
              </a:rPr>
              <a:t>FLUJO DE CAJA INCREMENTAL</a:t>
            </a:r>
            <a:r>
              <a:rPr lang="es-ES_tradnl" sz="4000" smtClean="0"/>
              <a:t> </a:t>
            </a:r>
          </a:p>
        </p:txBody>
      </p:sp>
      <p:sp>
        <p:nvSpPr>
          <p:cNvPr id="299014" name="Rectangle 6"/>
          <p:cNvSpPr>
            <a:spLocks noGrp="1" noChangeArrowheads="1"/>
          </p:cNvSpPr>
          <p:nvPr>
            <p:ph sz="quarter" idx="2"/>
          </p:nvPr>
        </p:nvSpPr>
        <p:spPr>
          <a:xfrm>
            <a:off x="4500563" y="333375"/>
            <a:ext cx="4038600" cy="2189163"/>
          </a:xfrm>
        </p:spPr>
        <p:txBody>
          <a:bodyPr/>
          <a:lstStyle/>
          <a:p>
            <a:pPr eaLnBrk="1" hangingPunct="1">
              <a:buFont typeface="Wingdings" pitchFamily="2" charset="2"/>
              <a:buNone/>
              <a:defRPr/>
            </a:pPr>
            <a:r>
              <a:rPr lang="es-ES_tradnl" sz="1600" b="1" smtClean="0">
                <a:solidFill>
                  <a:srgbClr val="66FFFF"/>
                </a:solidFill>
              </a:rPr>
              <a:t>EVALUACIÓN FINANCIERA</a:t>
            </a:r>
          </a:p>
          <a:p>
            <a:pPr eaLnBrk="1" hangingPunct="1">
              <a:buFont typeface="Wingdings" pitchFamily="2" charset="2"/>
              <a:buNone/>
              <a:defRPr/>
            </a:pPr>
            <a:endParaRPr lang="es-ES_tradnl" sz="1600" b="1" smtClean="0">
              <a:solidFill>
                <a:srgbClr val="66FFFF"/>
              </a:solidFill>
            </a:endParaRPr>
          </a:p>
          <a:p>
            <a:pPr eaLnBrk="1" hangingPunct="1">
              <a:buFont typeface="Wingdings" pitchFamily="2" charset="2"/>
              <a:buNone/>
              <a:defRPr/>
            </a:pPr>
            <a:r>
              <a:rPr lang="es-ES_tradnl" sz="1600" b="1" smtClean="0">
                <a:solidFill>
                  <a:srgbClr val="66FFFF"/>
                </a:solidFill>
              </a:rPr>
              <a:t>TIR (Tasa interna de retorno</a:t>
            </a:r>
            <a:r>
              <a:rPr lang="es-ES_tradnl" sz="2400" smtClean="0"/>
              <a:t> </a:t>
            </a:r>
          </a:p>
          <a:p>
            <a:pPr eaLnBrk="1" hangingPunct="1">
              <a:buFont typeface="Wingdings" pitchFamily="2" charset="2"/>
              <a:buNone/>
              <a:defRPr/>
            </a:pPr>
            <a:endParaRPr lang="es-ES_tradnl" sz="2400" smtClean="0"/>
          </a:p>
          <a:p>
            <a:pPr eaLnBrk="1" hangingPunct="1">
              <a:buFont typeface="Wingdings" pitchFamily="2" charset="2"/>
              <a:buNone/>
              <a:defRPr/>
            </a:pPr>
            <a:r>
              <a:rPr lang="es-ES_tradnl" sz="1400" smtClean="0">
                <a:latin typeface="Tahoma" pitchFamily="34" charset="0"/>
              </a:rPr>
              <a:t>La tasa interna de retorno (TIR) es del 15.70% y, frente a una tasa de descuento del 13.95%, se puede concluir que el proyecto es sumamente conveniente para los inversionistas.</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r>
              <a:rPr lang="es-ES_tradnl" sz="1600" b="1" smtClean="0">
                <a:solidFill>
                  <a:srgbClr val="66FFFF"/>
                </a:solidFill>
              </a:rPr>
              <a:t>VAN (Valor Actual Neto)</a:t>
            </a:r>
          </a:p>
          <a:p>
            <a:pPr eaLnBrk="1" hangingPunct="1">
              <a:buFont typeface="Wingdings" pitchFamily="2" charset="2"/>
              <a:buNone/>
              <a:defRPr/>
            </a:pPr>
            <a:endParaRPr lang="es-ES" sz="1600" b="1" smtClean="0">
              <a:solidFill>
                <a:srgbClr val="66FFFF"/>
              </a:solidFill>
            </a:endParaRPr>
          </a:p>
          <a:p>
            <a:pPr eaLnBrk="1" hangingPunct="1">
              <a:buFont typeface="Wingdings" pitchFamily="2" charset="2"/>
              <a:buNone/>
              <a:defRPr/>
            </a:pPr>
            <a:r>
              <a:rPr lang="es-ES_tradnl" sz="1400" smtClean="0">
                <a:latin typeface="Tahoma" pitchFamily="34" charset="0"/>
              </a:rPr>
              <a:t>El VAN que se obtuvo fue de US$ 12,351.07 lo cual indica que el proyecto es viable y factible financieramente</a:t>
            </a:r>
          </a:p>
          <a:p>
            <a:pPr eaLnBrk="1" hangingPunct="1">
              <a:buFont typeface="Wingdings" pitchFamily="2" charset="2"/>
              <a:buNone/>
              <a:defRPr/>
            </a:pPr>
            <a:endParaRPr lang="es-ES" sz="1400" smtClean="0">
              <a:latin typeface="Tahoma" pitchFamily="34" charset="0"/>
            </a:endParaRPr>
          </a:p>
          <a:p>
            <a:pPr eaLnBrk="1" hangingPunct="1">
              <a:buFont typeface="Wingdings" pitchFamily="2" charset="2"/>
              <a:buNone/>
              <a:defRPr/>
            </a:pPr>
            <a:r>
              <a:rPr lang="es-ES_tradnl" sz="1600" b="1" smtClean="0">
                <a:solidFill>
                  <a:srgbClr val="66FFFF"/>
                </a:solidFill>
              </a:rPr>
              <a:t>Período de recuperación</a:t>
            </a:r>
          </a:p>
          <a:p>
            <a:pPr eaLnBrk="1" hangingPunct="1">
              <a:buFont typeface="Wingdings" pitchFamily="2" charset="2"/>
              <a:buNone/>
              <a:defRPr/>
            </a:pPr>
            <a:endParaRPr lang="es-ES_tradnl" sz="1600" b="1" smtClean="0">
              <a:solidFill>
                <a:srgbClr val="66FFFF"/>
              </a:solidFill>
            </a:endParaRPr>
          </a:p>
          <a:p>
            <a:pPr eaLnBrk="1" hangingPunct="1">
              <a:buFont typeface="Wingdings" pitchFamily="2" charset="2"/>
              <a:buNone/>
              <a:defRPr/>
            </a:pPr>
            <a:r>
              <a:rPr lang="es-ES_tradnl" sz="1400" smtClean="0">
                <a:latin typeface="Tahoma" pitchFamily="34" charset="0"/>
              </a:rPr>
              <a:t>De acuerdo con el flujo de caja proyectado con financiamiento, y sin tomar en cuenta el valor del dinero a través del tiempo, los inversionistas del proyecto recuperarán su capital durante el segundo año operativo del proyecto.</a:t>
            </a:r>
          </a:p>
        </p:txBody>
      </p:sp>
      <p:graphicFrame>
        <p:nvGraphicFramePr>
          <p:cNvPr id="8194" name="Object 4275"/>
          <p:cNvGraphicFramePr>
            <a:graphicFrameLocks noGrp="1" noChangeAspect="1"/>
          </p:cNvGraphicFramePr>
          <p:nvPr>
            <p:ph sz="quarter" idx="1"/>
          </p:nvPr>
        </p:nvGraphicFramePr>
        <p:xfrm>
          <a:off x="179388" y="981075"/>
          <a:ext cx="4321175" cy="4824413"/>
        </p:xfrm>
        <a:graphic>
          <a:graphicData uri="http://schemas.openxmlformats.org/presentationml/2006/ole">
            <p:oleObj spid="_x0000_s8194" name="Hoja de cálculo" r:id="rId3" imgW="6687810" imgH="5854798" progId="Excel.Sheet.8">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sz="quarter"/>
          </p:nvPr>
        </p:nvSpPr>
        <p:spPr>
          <a:xfrm>
            <a:off x="395288" y="188913"/>
            <a:ext cx="8229600" cy="431800"/>
          </a:xfrm>
        </p:spPr>
        <p:txBody>
          <a:bodyPr/>
          <a:lstStyle/>
          <a:p>
            <a:pPr eaLnBrk="1" hangingPunct="1">
              <a:defRPr/>
            </a:pPr>
            <a:r>
              <a:rPr lang="es-ES_tradnl" sz="1600" b="1" smtClean="0">
                <a:solidFill>
                  <a:srgbClr val="66FFFF"/>
                </a:solidFill>
                <a:latin typeface="Verdana" pitchFamily="34" charset="0"/>
              </a:rPr>
              <a:t>ANÁLISIS DE SENSIBILIDAD</a:t>
            </a:r>
            <a:r>
              <a:rPr lang="es-ES_tradnl" sz="4000" smtClean="0"/>
              <a:t> </a:t>
            </a:r>
          </a:p>
        </p:txBody>
      </p:sp>
      <p:sp>
        <p:nvSpPr>
          <p:cNvPr id="305156" name="Rectangle 4"/>
          <p:cNvSpPr>
            <a:spLocks noGrp="1" noChangeArrowheads="1"/>
          </p:cNvSpPr>
          <p:nvPr>
            <p:ph sz="quarter" idx="1"/>
          </p:nvPr>
        </p:nvSpPr>
        <p:spPr>
          <a:xfrm>
            <a:off x="323850" y="1196975"/>
            <a:ext cx="8135938" cy="1079500"/>
          </a:xfrm>
        </p:spPr>
        <p:txBody>
          <a:bodyPr/>
          <a:lstStyle/>
          <a:p>
            <a:pPr eaLnBrk="1" hangingPunct="1">
              <a:buFont typeface="Wingdings" pitchFamily="2" charset="2"/>
              <a:buNone/>
              <a:defRPr/>
            </a:pPr>
            <a:r>
              <a:rPr lang="es-ES_tradnl" sz="1600" b="1" smtClean="0">
                <a:solidFill>
                  <a:srgbClr val="66FFFF"/>
                </a:solidFill>
              </a:rPr>
              <a:t>Análisis Univariable</a:t>
            </a:r>
          </a:p>
          <a:p>
            <a:pPr eaLnBrk="1" hangingPunct="1">
              <a:buFont typeface="Wingdings" pitchFamily="2" charset="2"/>
              <a:buNone/>
              <a:defRPr/>
            </a:pPr>
            <a:endParaRPr lang="es-ES_tradnl" sz="1600" b="1" smtClean="0">
              <a:solidFill>
                <a:srgbClr val="66FFFF"/>
              </a:solidFill>
            </a:endParaRPr>
          </a:p>
          <a:p>
            <a:pPr eaLnBrk="1" hangingPunct="1">
              <a:buFont typeface="Wingdings" pitchFamily="2" charset="2"/>
              <a:buNone/>
              <a:defRPr/>
            </a:pPr>
            <a:r>
              <a:rPr lang="es-ES_tradnl" sz="1400" smtClean="0">
                <a:latin typeface="Tahoma" pitchFamily="34" charset="0"/>
              </a:rPr>
              <a:t>     En este análisis, hemos tomado en cuenta diferentes variaciones del Ingreso Incremental, y los resultados que arroja tanto el VAN como la TIR con estas variaciones, tal como se muestra en los siguientes gráficos:</a:t>
            </a:r>
          </a:p>
        </p:txBody>
      </p:sp>
      <p:graphicFrame>
        <p:nvGraphicFramePr>
          <p:cNvPr id="9218" name="Object 5"/>
          <p:cNvGraphicFramePr>
            <a:graphicFrameLocks noChangeAspect="1"/>
          </p:cNvGraphicFramePr>
          <p:nvPr>
            <p:ph sz="quarter" idx="2"/>
          </p:nvPr>
        </p:nvGraphicFramePr>
        <p:xfrm>
          <a:off x="250825" y="3213100"/>
          <a:ext cx="4038600" cy="2159000"/>
        </p:xfrm>
        <a:graphic>
          <a:graphicData uri="http://schemas.openxmlformats.org/presentationml/2006/ole">
            <p:oleObj spid="_x0000_s9218" name="Gráfico" r:id="rId3" imgW="6057900" imgH="3238500" progId="Excel.Chart.8">
              <p:embed/>
            </p:oleObj>
          </a:graphicData>
        </a:graphic>
      </p:graphicFrame>
      <p:graphicFrame>
        <p:nvGraphicFramePr>
          <p:cNvPr id="9219" name="Object 8"/>
          <p:cNvGraphicFramePr>
            <a:graphicFrameLocks noGrp="1" noChangeAspect="1"/>
          </p:cNvGraphicFramePr>
          <p:nvPr>
            <p:ph sz="quarter" idx="3"/>
          </p:nvPr>
        </p:nvGraphicFramePr>
        <p:xfrm>
          <a:off x="4500563" y="3213100"/>
          <a:ext cx="4500562" cy="2119313"/>
        </p:xfrm>
        <a:graphic>
          <a:graphicData uri="http://schemas.openxmlformats.org/presentationml/2006/ole">
            <p:oleObj spid="_x0000_s9219" name="Gráfico" r:id="rId4" imgW="5886450" imgH="2771775" progId="Excel.Chart.8">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pPr eaLnBrk="1" hangingPunct="1">
              <a:defRPr/>
            </a:pPr>
            <a:r>
              <a:rPr lang="es-ES" sz="2000" b="1" smtClean="0">
                <a:solidFill>
                  <a:srgbClr val="66FFFF"/>
                </a:solidFill>
                <a:latin typeface="Verdana" pitchFamily="34" charset="0"/>
              </a:rPr>
              <a:t>CONCLUSIONES</a:t>
            </a:r>
            <a:endParaRPr lang="es-ES_tradnl" sz="2000" b="1" smtClean="0">
              <a:solidFill>
                <a:srgbClr val="66FFFF"/>
              </a:solidFill>
              <a:latin typeface="Verdana" pitchFamily="34" charset="0"/>
            </a:endParaRPr>
          </a:p>
        </p:txBody>
      </p:sp>
      <p:sp>
        <p:nvSpPr>
          <p:cNvPr id="307203" name="Rectangle 3"/>
          <p:cNvSpPr>
            <a:spLocks noGrp="1" noChangeArrowheads="1"/>
          </p:cNvSpPr>
          <p:nvPr>
            <p:ph type="body" idx="1"/>
          </p:nvPr>
        </p:nvSpPr>
        <p:spPr/>
        <p:txBody>
          <a:bodyPr/>
          <a:lstStyle/>
          <a:p>
            <a:pPr eaLnBrk="1" hangingPunct="1">
              <a:defRPr/>
            </a:pPr>
            <a:r>
              <a:rPr lang="es-ES_tradnl" sz="2000" smtClean="0">
                <a:latin typeface="Tahoma" pitchFamily="34" charset="0"/>
              </a:rPr>
              <a:t>El proyecto resultó ser viable financieramente y  rentable para los promotores del mismo, puesto que obtendrán un VAN de $12,351.07, y una TIR del 15.70%.</a:t>
            </a:r>
          </a:p>
          <a:p>
            <a:pPr eaLnBrk="1" hangingPunct="1">
              <a:defRPr/>
            </a:pPr>
            <a:r>
              <a:rPr lang="es-ES_tradnl" sz="2000" smtClean="0">
                <a:latin typeface="Tahoma" pitchFamily="34" charset="0"/>
              </a:rPr>
              <a:t>Del estudio e investigación de mercado realizado al actual mercado e industria bananera del país, se puede determinar que existen buenas perspectivas de crecimiento</a:t>
            </a:r>
            <a:endParaRPr lang="es-ES_tradnl" smtClean="0"/>
          </a:p>
          <a:p>
            <a:pPr eaLnBrk="1" hangingPunct="1">
              <a:defRPr/>
            </a:pPr>
            <a:r>
              <a:rPr lang="es-ES_tradnl" sz="2000" smtClean="0">
                <a:latin typeface="Tahoma" pitchFamily="34" charset="0"/>
              </a:rPr>
              <a:t>La empresa promotora del proyecto cuenta con el respaldo y la experiencia suficiente</a:t>
            </a:r>
            <a:endParaRPr lang="es-ES_tradnl" smtClean="0"/>
          </a:p>
          <a:p>
            <a:pPr algn="just" eaLnBrk="1" hangingPunct="1">
              <a:buFont typeface="Wingdings" pitchFamily="2" charset="2"/>
              <a:buChar char=""/>
              <a:defRPr/>
            </a:pPr>
            <a:r>
              <a:rPr lang="es-ES_tradnl" sz="2000" smtClean="0">
                <a:latin typeface="Tahoma" pitchFamily="34" charset="0"/>
              </a:rPr>
              <a:t>Dado que la empresa tendría sus propios camiones, el producto llegaría con una mejor calidad al Puerto por el cuidado especial que se tendría con las cajas de banano lo cual evita un costo invisible por perdida de calidad</a:t>
            </a:r>
          </a:p>
          <a:p>
            <a:pPr eaLnBrk="1" hangingPunct="1">
              <a:buFont typeface="Wingdings" pitchFamily="2" charset="2"/>
              <a:buNone/>
              <a:defRPr/>
            </a:pPr>
            <a:endParaRPr lang="es-ES_tradnl" sz="2000" smtClean="0">
              <a:latin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p:txBody>
          <a:bodyPr/>
          <a:lstStyle/>
          <a:p>
            <a:pPr eaLnBrk="1" hangingPunct="1">
              <a:defRPr/>
            </a:pPr>
            <a:r>
              <a:rPr lang="es-ES" sz="2000" b="1" smtClean="0">
                <a:solidFill>
                  <a:srgbClr val="66FFFF"/>
                </a:solidFill>
                <a:latin typeface="Verdana" pitchFamily="34" charset="0"/>
              </a:rPr>
              <a:t>RECOMENDACIONES</a:t>
            </a:r>
            <a:endParaRPr lang="es-ES_tradnl" sz="2000" b="1" smtClean="0">
              <a:solidFill>
                <a:srgbClr val="66FFFF"/>
              </a:solidFill>
              <a:latin typeface="Verdana" pitchFamily="34" charset="0"/>
            </a:endParaRPr>
          </a:p>
        </p:txBody>
      </p:sp>
      <p:sp>
        <p:nvSpPr>
          <p:cNvPr id="308227" name="Rectangle 3"/>
          <p:cNvSpPr>
            <a:spLocks noGrp="1" noChangeArrowheads="1"/>
          </p:cNvSpPr>
          <p:nvPr>
            <p:ph type="body" idx="1"/>
          </p:nvPr>
        </p:nvSpPr>
        <p:spPr/>
        <p:txBody>
          <a:bodyPr/>
          <a:lstStyle/>
          <a:p>
            <a:pPr eaLnBrk="1" hangingPunct="1">
              <a:lnSpc>
                <a:spcPct val="80000"/>
              </a:lnSpc>
              <a:defRPr/>
            </a:pPr>
            <a:r>
              <a:rPr lang="es-ES_tradnl" sz="2400" smtClean="0">
                <a:latin typeface="Tahoma" pitchFamily="34" charset="0"/>
              </a:rPr>
              <a:t>La empresa, vinculada al Grupo Quirola, debería buscar las herramientas técnicas necesarios para conseguir aumentar sus niveles de productividad, de tal manera que aumentaría las frecuencias de uso de los camiones.</a:t>
            </a:r>
          </a:p>
          <a:p>
            <a:pPr eaLnBrk="1" hangingPunct="1">
              <a:lnSpc>
                <a:spcPct val="80000"/>
              </a:lnSpc>
              <a:defRPr/>
            </a:pPr>
            <a:r>
              <a:rPr lang="es-ES_tradnl" sz="2400" smtClean="0">
                <a:latin typeface="Tahoma" pitchFamily="34" charset="0"/>
              </a:rPr>
              <a:t>Se debería internalizar el transporte de el mayor porcentaje de las cajas ya que solamente el evitar perdidas por deterioro en calidad ya justifica el proyecto.</a:t>
            </a:r>
          </a:p>
          <a:p>
            <a:pPr eaLnBrk="1" hangingPunct="1">
              <a:lnSpc>
                <a:spcPct val="80000"/>
              </a:lnSpc>
              <a:defRPr/>
            </a:pPr>
            <a:r>
              <a:rPr lang="es-ES_tradnl" sz="2400" smtClean="0">
                <a:latin typeface="Tahoma" pitchFamily="34" charset="0"/>
              </a:rPr>
              <a:t>Se debería conservar el porcentaje en el nivel en el que los ingresos marginales son superiores a los costos marginales, de tal manera que sean los mas eficientemente posibles.</a:t>
            </a:r>
          </a:p>
          <a:p>
            <a:pPr eaLnBrk="1" hangingPunct="1">
              <a:lnSpc>
                <a:spcPct val="80000"/>
              </a:lnSpc>
              <a:defRPr/>
            </a:pPr>
            <a:r>
              <a:rPr lang="es-ES_tradnl" sz="2400" smtClean="0">
                <a:latin typeface="Tahoma" pitchFamily="34" charset="0"/>
              </a:rPr>
              <a:t>Mantener la prioridad de carga en las empresas vinculadas para asegurar reducir el menor tiempo de Stan By o de espera.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468313" y="188913"/>
            <a:ext cx="8229600" cy="796925"/>
          </a:xfrm>
        </p:spPr>
        <p:txBody>
          <a:bodyPr/>
          <a:lstStyle/>
          <a:p>
            <a:pPr eaLnBrk="1" hangingPunct="1">
              <a:defRPr/>
            </a:pPr>
            <a:r>
              <a:rPr lang="es-ES" sz="2400" b="1" smtClean="0">
                <a:solidFill>
                  <a:srgbClr val="66FFFF"/>
                </a:solidFill>
              </a:rPr>
              <a:t>Razones del  Proyecto</a:t>
            </a:r>
            <a:endParaRPr lang="es-ES_tradnl" sz="2400" b="1" smtClean="0">
              <a:solidFill>
                <a:srgbClr val="66FFFF"/>
              </a:solidFill>
            </a:endParaRPr>
          </a:p>
        </p:txBody>
      </p:sp>
      <p:sp>
        <p:nvSpPr>
          <p:cNvPr id="198659" name="Rectangle 3"/>
          <p:cNvSpPr>
            <a:spLocks noGrp="1" noChangeArrowheads="1"/>
          </p:cNvSpPr>
          <p:nvPr>
            <p:ph type="body" idx="1"/>
          </p:nvPr>
        </p:nvSpPr>
        <p:spPr>
          <a:xfrm>
            <a:off x="250825" y="1196975"/>
            <a:ext cx="8686800" cy="5516563"/>
          </a:xfrm>
        </p:spPr>
        <p:txBody>
          <a:bodyPr/>
          <a:lstStyle/>
          <a:p>
            <a:pPr>
              <a:lnSpc>
                <a:spcPct val="90000"/>
              </a:lnSpc>
            </a:pPr>
            <a:r>
              <a:rPr lang="es-ES_tradnl" sz="1800" smtClean="0">
                <a:effectLst/>
                <a:latin typeface="Tahoma" pitchFamily="34" charset="0"/>
              </a:rPr>
              <a:t>La integraci</a:t>
            </a:r>
            <a:r>
              <a:rPr lang="es-ES_tradnl" sz="1800" smtClean="0">
                <a:effectLst/>
              </a:rPr>
              <a:t>ó</a:t>
            </a:r>
            <a:r>
              <a:rPr lang="es-ES_tradnl" sz="1800" smtClean="0">
                <a:effectLst/>
                <a:latin typeface="Tahoma" pitchFamily="34" charset="0"/>
              </a:rPr>
              <a:t>n dram</a:t>
            </a:r>
            <a:r>
              <a:rPr lang="es-ES_tradnl" sz="1800" smtClean="0">
                <a:effectLst/>
              </a:rPr>
              <a:t>á</a:t>
            </a:r>
            <a:r>
              <a:rPr lang="es-ES_tradnl" sz="1800" smtClean="0">
                <a:effectLst/>
                <a:latin typeface="Tahoma" pitchFamily="34" charset="0"/>
              </a:rPr>
              <a:t>tica de la econom</a:t>
            </a:r>
            <a:r>
              <a:rPr lang="es-ES_tradnl" sz="1800" smtClean="0">
                <a:effectLst/>
              </a:rPr>
              <a:t>í</a:t>
            </a:r>
            <a:r>
              <a:rPr lang="es-ES_tradnl" sz="1800" smtClean="0">
                <a:effectLst/>
                <a:latin typeface="Tahoma" pitchFamily="34" charset="0"/>
              </a:rPr>
              <a:t>a internacional. Un buen sistema de servicios de transporte es vital para el comercio internacional. </a:t>
            </a:r>
          </a:p>
          <a:p>
            <a:pPr>
              <a:lnSpc>
                <a:spcPct val="90000"/>
              </a:lnSpc>
              <a:buFont typeface="Wingdings" pitchFamily="2" charset="2"/>
              <a:buNone/>
            </a:pPr>
            <a:endParaRPr lang="es-ES_tradnl" sz="1800" smtClean="0">
              <a:effectLst/>
              <a:latin typeface="Tahoma" pitchFamily="34" charset="0"/>
            </a:endParaRPr>
          </a:p>
          <a:p>
            <a:pPr>
              <a:lnSpc>
                <a:spcPct val="90000"/>
              </a:lnSpc>
            </a:pPr>
            <a:r>
              <a:rPr lang="es-ES_tradnl" sz="1800" smtClean="0">
                <a:effectLst/>
                <a:latin typeface="Tahoma" pitchFamily="34" charset="0"/>
              </a:rPr>
              <a:t>Un determinante de la competitividad comercial es el grado hasta el cual se pueden despachar bienes desde una f</a:t>
            </a:r>
            <a:r>
              <a:rPr lang="es-ES_tradnl" sz="1800" smtClean="0">
                <a:effectLst/>
              </a:rPr>
              <a:t>á</a:t>
            </a:r>
            <a:r>
              <a:rPr lang="es-ES_tradnl" sz="1800" smtClean="0">
                <a:effectLst/>
                <a:latin typeface="Tahoma" pitchFamily="34" charset="0"/>
              </a:rPr>
              <a:t>brica, bodega o puerto del pa</a:t>
            </a:r>
            <a:r>
              <a:rPr lang="es-ES_tradnl" sz="1800" smtClean="0">
                <a:effectLst/>
              </a:rPr>
              <a:t>í</a:t>
            </a:r>
            <a:r>
              <a:rPr lang="es-ES_tradnl" sz="1800" smtClean="0">
                <a:effectLst/>
                <a:latin typeface="Tahoma" pitchFamily="34" charset="0"/>
              </a:rPr>
              <a:t>s de origen hasta los mercados de destino.</a:t>
            </a:r>
          </a:p>
          <a:p>
            <a:pPr>
              <a:lnSpc>
                <a:spcPct val="90000"/>
              </a:lnSpc>
            </a:pPr>
            <a:endParaRPr lang="es-ES_tradnl" sz="1800" smtClean="0">
              <a:effectLst/>
              <a:latin typeface="Tahoma" pitchFamily="34" charset="0"/>
            </a:endParaRPr>
          </a:p>
          <a:p>
            <a:pPr>
              <a:lnSpc>
                <a:spcPct val="90000"/>
              </a:lnSpc>
            </a:pPr>
            <a:r>
              <a:rPr lang="es-ES_tradnl" sz="1800" smtClean="0">
                <a:effectLst/>
                <a:latin typeface="Tahoma" pitchFamily="34" charset="0"/>
              </a:rPr>
              <a:t> Los costos de log</a:t>
            </a:r>
            <a:r>
              <a:rPr lang="es-ES_tradnl" sz="1800" smtClean="0">
                <a:effectLst/>
              </a:rPr>
              <a:t>í</a:t>
            </a:r>
            <a:r>
              <a:rPr lang="es-ES_tradnl" sz="1800" smtClean="0">
                <a:effectLst/>
                <a:latin typeface="Tahoma" pitchFamily="34" charset="0"/>
              </a:rPr>
              <a:t>stica y transporte pueden representar cerca de un 40% del precio final de un producto.</a:t>
            </a:r>
          </a:p>
          <a:p>
            <a:pPr>
              <a:lnSpc>
                <a:spcPct val="90000"/>
              </a:lnSpc>
              <a:buFont typeface="Wingdings" pitchFamily="2" charset="2"/>
              <a:buNone/>
            </a:pPr>
            <a:endParaRPr lang="es-ES_tradnl" sz="1800" smtClean="0">
              <a:effectLst/>
              <a:latin typeface="Tahoma" pitchFamily="34" charset="0"/>
            </a:endParaRPr>
          </a:p>
          <a:p>
            <a:pPr>
              <a:lnSpc>
                <a:spcPct val="90000"/>
              </a:lnSpc>
            </a:pPr>
            <a:r>
              <a:rPr lang="es-ES_tradnl" sz="1800" smtClean="0">
                <a:effectLst/>
                <a:latin typeface="Tahoma" pitchFamily="34" charset="0"/>
              </a:rPr>
              <a:t>Los servicios de transporte son uno de los principales pilares del desarrollo social y econ</a:t>
            </a:r>
            <a:r>
              <a:rPr lang="es-ES_tradnl" sz="1800" smtClean="0">
                <a:effectLst/>
              </a:rPr>
              <a:t>ó</a:t>
            </a:r>
            <a:r>
              <a:rPr lang="es-ES_tradnl" sz="1800" smtClean="0">
                <a:effectLst/>
                <a:latin typeface="Tahoma" pitchFamily="34" charset="0"/>
              </a:rPr>
              <a:t>mico de un pa</a:t>
            </a:r>
            <a:r>
              <a:rPr lang="es-ES_tradnl" sz="1800" smtClean="0">
                <a:effectLst/>
              </a:rPr>
              <a:t>í</a:t>
            </a:r>
            <a:r>
              <a:rPr lang="es-ES_tradnl" sz="1800" smtClean="0">
                <a:effectLst/>
                <a:latin typeface="Tahoma" pitchFamily="34" charset="0"/>
              </a:rPr>
              <a:t>s .</a:t>
            </a:r>
          </a:p>
          <a:p>
            <a:pPr>
              <a:lnSpc>
                <a:spcPct val="90000"/>
              </a:lnSpc>
            </a:pPr>
            <a:endParaRPr lang="es-ES_tradnl" sz="1800" smtClean="0">
              <a:effectLst/>
              <a:latin typeface="Tahoma" pitchFamily="34" charset="0"/>
            </a:endParaRPr>
          </a:p>
          <a:p>
            <a:pPr>
              <a:lnSpc>
                <a:spcPct val="90000"/>
              </a:lnSpc>
            </a:pPr>
            <a:r>
              <a:rPr lang="es-ES_tradnl" sz="1800" smtClean="0">
                <a:effectLst/>
                <a:latin typeface="Tahoma" pitchFamily="34" charset="0"/>
              </a:rPr>
              <a:t>El banano es la fruta de mayor movilizaci</a:t>
            </a:r>
            <a:r>
              <a:rPr lang="es-ES_tradnl" sz="1800" smtClean="0">
                <a:effectLst/>
              </a:rPr>
              <a:t>ó</a:t>
            </a:r>
            <a:r>
              <a:rPr lang="es-ES_tradnl" sz="1800" smtClean="0">
                <a:effectLst/>
                <a:latin typeface="Tahoma" pitchFamily="34" charset="0"/>
              </a:rPr>
              <a:t>n en el transporte terrestre y mar</a:t>
            </a:r>
            <a:r>
              <a:rPr lang="es-ES_tradnl" sz="1800" smtClean="0">
                <a:effectLst/>
              </a:rPr>
              <a:t>í</a:t>
            </a:r>
            <a:r>
              <a:rPr lang="es-ES_tradnl" sz="1800" smtClean="0">
                <a:effectLst/>
                <a:latin typeface="Tahoma" pitchFamily="34" charset="0"/>
              </a:rPr>
              <a:t>timo.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395288" y="260350"/>
            <a:ext cx="8229600" cy="652463"/>
          </a:xfrm>
        </p:spPr>
        <p:txBody>
          <a:bodyPr/>
          <a:lstStyle/>
          <a:p>
            <a:pPr eaLnBrk="1" hangingPunct="1">
              <a:defRPr/>
            </a:pPr>
            <a:r>
              <a:rPr lang="es-ES" sz="2800" b="1" smtClean="0">
                <a:solidFill>
                  <a:srgbClr val="66FFFF"/>
                </a:solidFill>
              </a:rPr>
              <a:t>RESEÑA HISTÓRICA</a:t>
            </a:r>
            <a:endParaRPr lang="es-ES_tradnl" sz="2800" b="1" smtClean="0">
              <a:solidFill>
                <a:srgbClr val="66FFFF"/>
              </a:solidFill>
            </a:endParaRPr>
          </a:p>
        </p:txBody>
      </p:sp>
      <p:sp>
        <p:nvSpPr>
          <p:cNvPr id="199683" name="Rectangle 3"/>
          <p:cNvSpPr>
            <a:spLocks noGrp="1" noChangeArrowheads="1"/>
          </p:cNvSpPr>
          <p:nvPr>
            <p:ph type="body" idx="1"/>
          </p:nvPr>
        </p:nvSpPr>
        <p:spPr>
          <a:xfrm>
            <a:off x="179388" y="1773238"/>
            <a:ext cx="8785225" cy="4824412"/>
          </a:xfrm>
        </p:spPr>
        <p:txBody>
          <a:bodyPr/>
          <a:lstStyle/>
          <a:p>
            <a:r>
              <a:rPr lang="es-ES_tradnl" sz="1800" smtClean="0">
                <a:effectLst/>
                <a:latin typeface="Tahoma" pitchFamily="34" charset="0"/>
              </a:rPr>
              <a:t>Desde 1910 hasta los actuales momentos, la producci</a:t>
            </a:r>
            <a:r>
              <a:rPr lang="es-ES_tradnl" sz="1800" smtClean="0">
                <a:effectLst/>
              </a:rPr>
              <a:t>ó</a:t>
            </a:r>
            <a:r>
              <a:rPr lang="es-ES_tradnl" sz="1800" smtClean="0">
                <a:effectLst/>
                <a:latin typeface="Tahoma" pitchFamily="34" charset="0"/>
              </a:rPr>
              <a:t>n de banano ha logrado un marcado crecimiento, es as</a:t>
            </a:r>
            <a:r>
              <a:rPr lang="es-ES_tradnl" sz="1800" smtClean="0">
                <a:effectLst/>
              </a:rPr>
              <a:t>í</a:t>
            </a:r>
            <a:r>
              <a:rPr lang="es-ES_tradnl" sz="1800" smtClean="0">
                <a:effectLst/>
                <a:latin typeface="Tahoma" pitchFamily="34" charset="0"/>
              </a:rPr>
              <a:t> que desde 1952 , donde fuimos el primer exportador de banano.</a:t>
            </a:r>
          </a:p>
          <a:p>
            <a:pPr>
              <a:buFont typeface="Wingdings" pitchFamily="2" charset="2"/>
              <a:buNone/>
            </a:pPr>
            <a:endParaRPr lang="es-ES_tradnl" sz="1800" smtClean="0">
              <a:effectLst/>
              <a:latin typeface="Tahoma" pitchFamily="34" charset="0"/>
            </a:endParaRPr>
          </a:p>
          <a:p>
            <a:pPr>
              <a:buFont typeface="Wingdings" pitchFamily="2" charset="2"/>
              <a:buNone/>
            </a:pPr>
            <a:endParaRPr lang="es-ES_tradnl" sz="1800" smtClean="0">
              <a:effectLst/>
              <a:latin typeface="Tahoma" pitchFamily="34" charset="0"/>
            </a:endParaRPr>
          </a:p>
          <a:p>
            <a:r>
              <a:rPr lang="es-ES_tradnl" sz="1800" smtClean="0">
                <a:effectLst/>
                <a:latin typeface="Tahoma" pitchFamily="34" charset="0"/>
              </a:rPr>
              <a:t>En los </a:t>
            </a:r>
            <a:r>
              <a:rPr lang="es-ES_tradnl" sz="1800" smtClean="0">
                <a:effectLst/>
              </a:rPr>
              <a:t>ú</a:t>
            </a:r>
            <a:r>
              <a:rPr lang="es-ES_tradnl" sz="1800" smtClean="0">
                <a:effectLst/>
                <a:latin typeface="Tahoma" pitchFamily="34" charset="0"/>
              </a:rPr>
              <a:t>ltimos cinco a</a:t>
            </a:r>
            <a:r>
              <a:rPr lang="es-ES_tradnl" sz="1800" smtClean="0">
                <a:effectLst/>
              </a:rPr>
              <a:t>ñ</a:t>
            </a:r>
            <a:r>
              <a:rPr lang="es-ES_tradnl" sz="1800" smtClean="0">
                <a:effectLst/>
                <a:latin typeface="Tahoma" pitchFamily="34" charset="0"/>
              </a:rPr>
              <a:t>os el Ecuador ha exportado alrededor de 18 millones de toneladas m</a:t>
            </a:r>
            <a:r>
              <a:rPr lang="es-ES_tradnl" sz="1800" smtClean="0">
                <a:effectLst/>
              </a:rPr>
              <a:t>é</a:t>
            </a:r>
            <a:r>
              <a:rPr lang="es-ES_tradnl" sz="1800" smtClean="0">
                <a:effectLst/>
                <a:latin typeface="Tahoma" pitchFamily="34" charset="0"/>
              </a:rPr>
              <a:t>tricas de banano generando m</a:t>
            </a:r>
            <a:r>
              <a:rPr lang="es-ES_tradnl" sz="1800" smtClean="0">
                <a:effectLst/>
              </a:rPr>
              <a:t>á</a:t>
            </a:r>
            <a:r>
              <a:rPr lang="es-ES_tradnl" sz="1800" smtClean="0">
                <a:effectLst/>
                <a:latin typeface="Tahoma" pitchFamily="34" charset="0"/>
              </a:rPr>
              <a:t>s de 4 mil millones de d</a:t>
            </a:r>
            <a:r>
              <a:rPr lang="es-ES_tradnl" sz="1800" smtClean="0">
                <a:effectLst/>
              </a:rPr>
              <a:t>ó</a:t>
            </a:r>
            <a:r>
              <a:rPr lang="es-ES_tradnl" sz="1800" smtClean="0">
                <a:effectLst/>
                <a:latin typeface="Tahoma" pitchFamily="34" charset="0"/>
              </a:rPr>
              <a:t>lares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457200" y="277813"/>
            <a:ext cx="8229600" cy="703262"/>
          </a:xfrm>
        </p:spPr>
        <p:txBody>
          <a:bodyPr/>
          <a:lstStyle/>
          <a:p>
            <a:pPr eaLnBrk="1" hangingPunct="1">
              <a:defRPr/>
            </a:pPr>
            <a:r>
              <a:rPr lang="es-ES" sz="2800" b="1" smtClean="0">
                <a:solidFill>
                  <a:srgbClr val="66FFFF"/>
                </a:solidFill>
              </a:rPr>
              <a:t>PROBLEMAS Y OPORTUNIDADES</a:t>
            </a:r>
            <a:endParaRPr lang="es-ES_tradnl" sz="2800" b="1" smtClean="0">
              <a:solidFill>
                <a:srgbClr val="66FFFF"/>
              </a:solidFill>
            </a:endParaRPr>
          </a:p>
        </p:txBody>
      </p:sp>
      <p:sp>
        <p:nvSpPr>
          <p:cNvPr id="200707" name="Rectangle 3"/>
          <p:cNvSpPr>
            <a:spLocks noGrp="1" noChangeArrowheads="1"/>
          </p:cNvSpPr>
          <p:nvPr>
            <p:ph type="body" idx="1"/>
          </p:nvPr>
        </p:nvSpPr>
        <p:spPr>
          <a:xfrm>
            <a:off x="395288" y="1412875"/>
            <a:ext cx="8229600" cy="5256213"/>
          </a:xfrm>
        </p:spPr>
        <p:txBody>
          <a:bodyPr/>
          <a:lstStyle/>
          <a:p>
            <a:r>
              <a:rPr lang="es-EC" sz="1600" smtClean="0">
                <a:effectLst/>
                <a:latin typeface="Tahoma" pitchFamily="34" charset="0"/>
              </a:rPr>
              <a:t>La no entrega al tiempo debido, la p</a:t>
            </a:r>
            <a:r>
              <a:rPr lang="es-EC" sz="1600" smtClean="0">
                <a:effectLst/>
              </a:rPr>
              <a:t>é</a:t>
            </a:r>
            <a:r>
              <a:rPr lang="es-EC" sz="1600" smtClean="0">
                <a:effectLst/>
                <a:latin typeface="Tahoma" pitchFamily="34" charset="0"/>
              </a:rPr>
              <a:t>rdida parcial o total de la mercanc</a:t>
            </a:r>
            <a:r>
              <a:rPr lang="es-EC" sz="1600" smtClean="0">
                <a:effectLst/>
              </a:rPr>
              <a:t>í</a:t>
            </a:r>
            <a:r>
              <a:rPr lang="es-EC" sz="1600" smtClean="0">
                <a:effectLst/>
                <a:latin typeface="Tahoma" pitchFamily="34" charset="0"/>
              </a:rPr>
              <a:t>a y sobre todo inseguridad en la carga, causando p</a:t>
            </a:r>
            <a:r>
              <a:rPr lang="es-EC" sz="1600" smtClean="0">
                <a:effectLst/>
              </a:rPr>
              <a:t>é</a:t>
            </a:r>
            <a:r>
              <a:rPr lang="es-EC" sz="1600" smtClean="0">
                <a:effectLst/>
                <a:latin typeface="Tahoma" pitchFamily="34" charset="0"/>
              </a:rPr>
              <a:t>rdidas para el exportador y altos costos para la empresa que brinda aquel servicio.</a:t>
            </a:r>
          </a:p>
          <a:p>
            <a:pPr>
              <a:buFont typeface="Wingdings" pitchFamily="2" charset="2"/>
              <a:buNone/>
            </a:pPr>
            <a:endParaRPr lang="es-EC" sz="1600" smtClean="0">
              <a:effectLst/>
              <a:latin typeface="Tahoma" pitchFamily="34" charset="0"/>
            </a:endParaRPr>
          </a:p>
          <a:p>
            <a:r>
              <a:rPr lang="es-ES_tradnl" sz="1600" smtClean="0">
                <a:effectLst/>
                <a:latin typeface="Tahoma" pitchFamily="34" charset="0"/>
              </a:rPr>
              <a:t>Actualmente el transporte de banano se lo realiza, ya sea por medio de camiones no refrigerados, contenedores refrigerados aut</a:t>
            </a:r>
            <a:r>
              <a:rPr lang="es-ES_tradnl" sz="1600" smtClean="0">
                <a:effectLst/>
              </a:rPr>
              <a:t>ó</a:t>
            </a:r>
            <a:r>
              <a:rPr lang="es-ES_tradnl" sz="1600" smtClean="0">
                <a:effectLst/>
                <a:latin typeface="Tahoma" pitchFamily="34" charset="0"/>
              </a:rPr>
              <a:t>nomos siendo este ultimo el ideal pero solo utilizado por aquellos productores que han alcanzado buen grado de tecnificaci</a:t>
            </a:r>
            <a:r>
              <a:rPr lang="es-ES_tradnl" sz="1600" smtClean="0">
                <a:effectLst/>
              </a:rPr>
              <a:t>ó</a:t>
            </a:r>
            <a:r>
              <a:rPr lang="es-ES_tradnl" sz="1600" smtClean="0">
                <a:effectLst/>
                <a:latin typeface="Tahoma" pitchFamily="34" charset="0"/>
              </a:rPr>
              <a:t>n.</a:t>
            </a:r>
          </a:p>
          <a:p>
            <a:pPr>
              <a:buFont typeface="Wingdings" pitchFamily="2" charset="2"/>
              <a:buNone/>
            </a:pPr>
            <a:endParaRPr lang="es-ES_tradnl" sz="1600" smtClean="0">
              <a:effectLst/>
              <a:latin typeface="Tahoma" pitchFamily="34" charset="0"/>
            </a:endParaRPr>
          </a:p>
          <a:p>
            <a:r>
              <a:rPr lang="es-ES_tradnl" sz="1600" smtClean="0">
                <a:effectLst/>
                <a:latin typeface="Tahoma" pitchFamily="34" charset="0"/>
              </a:rPr>
              <a:t>Una ventaja el sector transporte cuenta tambi</a:t>
            </a:r>
            <a:r>
              <a:rPr lang="es-ES_tradnl" sz="1600" smtClean="0">
                <a:effectLst/>
              </a:rPr>
              <a:t>é</a:t>
            </a:r>
            <a:r>
              <a:rPr lang="es-ES_tradnl" sz="1600" smtClean="0">
                <a:effectLst/>
                <a:latin typeface="Tahoma" pitchFamily="34" charset="0"/>
              </a:rPr>
              <a:t>n con camiones o furgones refrigerados que presentan una versatilidad tal, que se lo puede usar tanto para transporte como para almacenamiento</a:t>
            </a:r>
          </a:p>
          <a:p>
            <a:endParaRPr lang="es-ES_tradnl" sz="1600" smtClean="0">
              <a:effectLst/>
            </a:endParaRPr>
          </a:p>
          <a:p>
            <a:pPr eaLnBrk="1" hangingPunct="1"/>
            <a:endParaRPr lang="es-ES_tradnl" sz="5400" smtClean="0"/>
          </a:p>
          <a:p>
            <a:pPr eaLnBrk="1" hangingPunct="1"/>
            <a:endParaRPr lang="es-ES_tradnl" sz="5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52" name="Rectangle 24"/>
          <p:cNvSpPr>
            <a:spLocks noGrp="1" noChangeArrowheads="1"/>
          </p:cNvSpPr>
          <p:nvPr>
            <p:ph type="title"/>
          </p:nvPr>
        </p:nvSpPr>
        <p:spPr>
          <a:xfrm>
            <a:off x="0" y="0"/>
            <a:ext cx="8893175" cy="1139825"/>
          </a:xfrm>
        </p:spPr>
        <p:txBody>
          <a:bodyPr/>
          <a:lstStyle/>
          <a:p>
            <a:pPr eaLnBrk="1" hangingPunct="1">
              <a:defRPr/>
            </a:pPr>
            <a:r>
              <a:rPr lang="es-ES_tradnl" sz="2800" b="1" smtClean="0">
                <a:solidFill>
                  <a:srgbClr val="66FFFF"/>
                </a:solidFill>
              </a:rPr>
              <a:t>CARACTERÍSITCAS DEL PRODUCTO O SERVICIO</a:t>
            </a:r>
            <a:br>
              <a:rPr lang="es-ES_tradnl" sz="2800" b="1" smtClean="0">
                <a:solidFill>
                  <a:srgbClr val="66FFFF"/>
                </a:solidFill>
              </a:rPr>
            </a:br>
            <a:r>
              <a:rPr lang="es-ES_tradnl" sz="2800" b="1" smtClean="0">
                <a:solidFill>
                  <a:srgbClr val="66FFFF"/>
                </a:solidFill>
              </a:rPr>
              <a:t> Visión Macro del Sector Bananero</a:t>
            </a:r>
          </a:p>
        </p:txBody>
      </p:sp>
      <p:sp>
        <p:nvSpPr>
          <p:cNvPr id="201753" name="Rectangle 25"/>
          <p:cNvSpPr>
            <a:spLocks noGrp="1" noChangeArrowheads="1"/>
          </p:cNvSpPr>
          <p:nvPr>
            <p:ph idx="1"/>
          </p:nvPr>
        </p:nvSpPr>
        <p:spPr>
          <a:xfrm>
            <a:off x="395288" y="1341438"/>
            <a:ext cx="8229600" cy="5516562"/>
          </a:xfrm>
        </p:spPr>
        <p:txBody>
          <a:bodyPr/>
          <a:lstStyle/>
          <a:p>
            <a:r>
              <a:rPr lang="es-ES_tradnl" sz="1600" smtClean="0">
                <a:effectLst/>
                <a:latin typeface="Tahoma" pitchFamily="34" charset="0"/>
              </a:rPr>
              <a:t>La actividad bananera por varias d</a:t>
            </a:r>
            <a:r>
              <a:rPr lang="es-ES_tradnl" sz="1600" smtClean="0">
                <a:effectLst/>
              </a:rPr>
              <a:t>é</a:t>
            </a:r>
            <a:r>
              <a:rPr lang="es-ES_tradnl" sz="1600" smtClean="0">
                <a:effectLst/>
                <a:latin typeface="Tahoma" pitchFamily="34" charset="0"/>
              </a:rPr>
              <a:t>cadas se ha convertido en uno de los sectores de mayor contribuci</a:t>
            </a:r>
            <a:r>
              <a:rPr lang="es-ES_tradnl" sz="1600" smtClean="0">
                <a:effectLst/>
              </a:rPr>
              <a:t>ó</a:t>
            </a:r>
            <a:r>
              <a:rPr lang="es-ES_tradnl" sz="1600" smtClean="0">
                <a:effectLst/>
                <a:latin typeface="Tahoma" pitchFamily="34" charset="0"/>
              </a:rPr>
              <a:t>n al desarrollo econ</a:t>
            </a:r>
            <a:r>
              <a:rPr lang="es-ES_tradnl" sz="1600" smtClean="0">
                <a:effectLst/>
              </a:rPr>
              <a:t>ó</a:t>
            </a:r>
            <a:r>
              <a:rPr lang="es-ES_tradnl" sz="1600" smtClean="0">
                <a:effectLst/>
                <a:latin typeface="Tahoma" pitchFamily="34" charset="0"/>
              </a:rPr>
              <a:t>mico del Ecuador. </a:t>
            </a:r>
          </a:p>
          <a:p>
            <a:endParaRPr lang="es-ES_tradnl" sz="1600" smtClean="0">
              <a:effectLst/>
              <a:latin typeface="Tahoma" pitchFamily="34" charset="0"/>
            </a:endParaRPr>
          </a:p>
          <a:p>
            <a:r>
              <a:rPr lang="es-ES_tradnl" sz="1600" smtClean="0">
                <a:effectLst/>
                <a:latin typeface="Tahoma" pitchFamily="34" charset="0"/>
              </a:rPr>
              <a:t>La producci</a:t>
            </a:r>
            <a:r>
              <a:rPr lang="es-ES_tradnl" sz="1600" smtClean="0">
                <a:effectLst/>
              </a:rPr>
              <a:t>ó</a:t>
            </a:r>
            <a:r>
              <a:rPr lang="es-ES_tradnl" sz="1600" smtClean="0">
                <a:effectLst/>
                <a:latin typeface="Tahoma" pitchFamily="34" charset="0"/>
              </a:rPr>
              <a:t>n total de banano en el pa</a:t>
            </a:r>
            <a:r>
              <a:rPr lang="es-ES_tradnl" sz="1600" smtClean="0">
                <a:effectLst/>
              </a:rPr>
              <a:t>í</a:t>
            </a:r>
            <a:r>
              <a:rPr lang="es-ES_tradnl" sz="1600" smtClean="0">
                <a:effectLst/>
                <a:latin typeface="Tahoma" pitchFamily="34" charset="0"/>
              </a:rPr>
              <a:t>s es generada por ecuatorianos y la comercializaci</a:t>
            </a:r>
            <a:r>
              <a:rPr lang="es-ES_tradnl" sz="1600" smtClean="0">
                <a:effectLst/>
              </a:rPr>
              <a:t>ó</a:t>
            </a:r>
            <a:r>
              <a:rPr lang="es-ES_tradnl" sz="1600" smtClean="0">
                <a:effectLst/>
                <a:latin typeface="Tahoma" pitchFamily="34" charset="0"/>
              </a:rPr>
              <a:t>n de la fruta es realizada por compa</a:t>
            </a:r>
            <a:r>
              <a:rPr lang="es-ES_tradnl" sz="1600" smtClean="0">
                <a:effectLst/>
              </a:rPr>
              <a:t>ñí</a:t>
            </a:r>
            <a:r>
              <a:rPr lang="es-ES_tradnl" sz="1600" smtClean="0">
                <a:effectLst/>
                <a:latin typeface="Tahoma" pitchFamily="34" charset="0"/>
              </a:rPr>
              <a:t>as nacionales en un 70%.</a:t>
            </a:r>
          </a:p>
          <a:p>
            <a:endParaRPr lang="es-ES_tradnl" sz="1600" smtClean="0">
              <a:effectLst/>
              <a:latin typeface="Tahoma" pitchFamily="34" charset="0"/>
            </a:endParaRPr>
          </a:p>
          <a:p>
            <a:r>
              <a:rPr lang="es-ES_tradnl" sz="1600" smtClean="0">
                <a:effectLst/>
                <a:latin typeface="Tahoma" pitchFamily="34" charset="0"/>
              </a:rPr>
              <a:t>Las exportaciones de este producto son dirigidas en un 70% por exportadores nacionales y el 30% por compa</a:t>
            </a:r>
            <a:r>
              <a:rPr lang="es-ES_tradnl" sz="1600" smtClean="0">
                <a:effectLst/>
              </a:rPr>
              <a:t>ñí</a:t>
            </a:r>
            <a:r>
              <a:rPr lang="es-ES_tradnl" sz="1600" smtClean="0">
                <a:effectLst/>
                <a:latin typeface="Tahoma" pitchFamily="34" charset="0"/>
              </a:rPr>
              <a:t>as transnacionales. Representan el 3% del PIB total de producci</a:t>
            </a:r>
            <a:r>
              <a:rPr lang="es-ES_tradnl" sz="1600" smtClean="0">
                <a:effectLst/>
              </a:rPr>
              <a:t>ó</a:t>
            </a:r>
            <a:r>
              <a:rPr lang="es-ES_tradnl" sz="1600" smtClean="0">
                <a:effectLst/>
                <a:latin typeface="Tahoma" pitchFamily="34" charset="0"/>
              </a:rPr>
              <a:t>n y el 13% del PIB agr</a:t>
            </a:r>
            <a:r>
              <a:rPr lang="es-ES_tradnl" sz="1600" smtClean="0">
                <a:effectLst/>
              </a:rPr>
              <a:t>í</a:t>
            </a:r>
            <a:r>
              <a:rPr lang="es-ES_tradnl" sz="1600" smtClean="0">
                <a:effectLst/>
                <a:latin typeface="Tahoma" pitchFamily="34" charset="0"/>
              </a:rPr>
              <a:t>cola del pa</a:t>
            </a:r>
            <a:r>
              <a:rPr lang="es-ES_tradnl" sz="1600" smtClean="0">
                <a:effectLst/>
              </a:rPr>
              <a:t>í</a:t>
            </a:r>
            <a:r>
              <a:rPr lang="es-ES_tradnl" sz="1600" smtClean="0">
                <a:effectLst/>
                <a:latin typeface="Tahoma" pitchFamily="34" charset="0"/>
              </a:rPr>
              <a:t>s.</a:t>
            </a:r>
          </a:p>
          <a:p>
            <a:pPr>
              <a:buFont typeface="Wingdings" pitchFamily="2" charset="2"/>
              <a:buNone/>
            </a:pPr>
            <a:endParaRPr lang="es-ES_tradnl" sz="1600" smtClean="0">
              <a:effectLst/>
              <a:latin typeface="Tahoma" pitchFamily="34" charset="0"/>
            </a:endParaRPr>
          </a:p>
          <a:p>
            <a:r>
              <a:rPr lang="es-ES_tradnl" sz="1600" smtClean="0">
                <a:effectLst/>
                <a:latin typeface="Tahoma" pitchFamily="34" charset="0"/>
              </a:rPr>
              <a:t>En la actualidad, las aspiraciones del sector bananero en el a</a:t>
            </a:r>
            <a:r>
              <a:rPr lang="es-ES_tradnl" sz="1600" smtClean="0">
                <a:effectLst/>
              </a:rPr>
              <a:t>ñ</a:t>
            </a:r>
            <a:r>
              <a:rPr lang="es-ES_tradnl" sz="1600" smtClean="0">
                <a:effectLst/>
                <a:latin typeface="Tahoma" pitchFamily="34" charset="0"/>
              </a:rPr>
              <a:t>o 2009 es exportar 216</a:t>
            </a:r>
            <a:r>
              <a:rPr lang="es-ES_tradnl" sz="1600" smtClean="0">
                <a:effectLst/>
              </a:rPr>
              <a:t>’</a:t>
            </a:r>
            <a:r>
              <a:rPr lang="es-ES_tradnl" sz="1600" smtClean="0">
                <a:effectLst/>
                <a:latin typeface="Tahoma" pitchFamily="34" charset="0"/>
              </a:rPr>
              <a:t>322.184 cajas 22XU, lo cual se cumplir</a:t>
            </a:r>
            <a:r>
              <a:rPr lang="es-ES_tradnl" sz="1600" smtClean="0">
                <a:effectLst/>
              </a:rPr>
              <a:t>á</a:t>
            </a:r>
            <a:endParaRPr lang="es-ES_tradnl" sz="1600" smtClean="0">
              <a:effectLst/>
              <a:latin typeface="Tahoma" pitchFamily="34" charset="0"/>
            </a:endParaRPr>
          </a:p>
          <a:p>
            <a:endParaRPr lang="es-ES_tradnl" sz="1600" smtClean="0">
              <a:effectLst/>
              <a:latin typeface="Tahoma" pitchFamily="34" charset="0"/>
            </a:endParaRPr>
          </a:p>
          <a:p>
            <a:r>
              <a:rPr lang="es-ES_tradnl" sz="1600" smtClean="0">
                <a:effectLst/>
                <a:latin typeface="Tahoma" pitchFamily="34" charset="0"/>
              </a:rPr>
              <a:t>La comercializaci</a:t>
            </a:r>
            <a:r>
              <a:rPr lang="es-ES_tradnl" sz="1600" smtClean="0">
                <a:effectLst/>
              </a:rPr>
              <a:t>ó</a:t>
            </a:r>
            <a:r>
              <a:rPr lang="es-ES_tradnl" sz="1600" smtClean="0">
                <a:effectLst/>
                <a:latin typeface="Tahoma" pitchFamily="34" charset="0"/>
              </a:rPr>
              <a:t>n de banano se realiza hacia los siguientes destinos: A Europa: 49.50 % incluyendo la Uni</a:t>
            </a:r>
            <a:r>
              <a:rPr lang="es-ES_tradnl" sz="1600" smtClean="0">
                <a:effectLst/>
              </a:rPr>
              <a:t>ó</a:t>
            </a:r>
            <a:r>
              <a:rPr lang="es-ES_tradnl" sz="1600" smtClean="0">
                <a:effectLst/>
                <a:latin typeface="Tahoma" pitchFamily="34" charset="0"/>
              </a:rPr>
              <a:t>n Europea y otros pa</a:t>
            </a:r>
            <a:r>
              <a:rPr lang="es-ES_tradnl" sz="1600" smtClean="0">
                <a:effectLst/>
              </a:rPr>
              <a:t>í</a:t>
            </a:r>
            <a:r>
              <a:rPr lang="es-ES_tradnl" sz="1600" smtClean="0">
                <a:effectLst/>
                <a:latin typeface="Tahoma" pitchFamily="34" charset="0"/>
              </a:rPr>
              <a:t>ses Europeos; 23.29 %  a EE. UU., Puerto Rico y Canad</a:t>
            </a:r>
            <a:r>
              <a:rPr lang="es-ES_tradnl" sz="1600" smtClean="0">
                <a:effectLst/>
              </a:rPr>
              <a:t>á</a:t>
            </a:r>
            <a:r>
              <a:rPr lang="es-ES_tradnl" sz="1600" smtClean="0">
                <a:effectLst/>
                <a:latin typeface="Tahoma" pitchFamily="34" charset="0"/>
              </a:rPr>
              <a:t>; 15.50 %  al Asia; 9.50 %  para Argentina, Chile, Uruguay y Colombia; 1.70 %  Ocean</a:t>
            </a:r>
            <a:r>
              <a:rPr lang="es-ES_tradnl" sz="1600" smtClean="0">
                <a:effectLst/>
              </a:rPr>
              <a:t>í</a:t>
            </a:r>
            <a:r>
              <a:rPr lang="es-ES_tradnl" sz="1600" smtClean="0">
                <a:effectLst/>
                <a:latin typeface="Tahoma" pitchFamily="34" charset="0"/>
              </a:rPr>
              <a:t>a  y 0.51 %  </a:t>
            </a:r>
            <a:r>
              <a:rPr lang="es-ES_tradnl" sz="1600" smtClean="0">
                <a:effectLst/>
              </a:rPr>
              <a:t>Á</a:t>
            </a:r>
            <a:r>
              <a:rPr lang="es-ES_tradnl" sz="1600" smtClean="0">
                <a:effectLst/>
                <a:latin typeface="Tahoma" pitchFamily="34" charset="0"/>
              </a:rPr>
              <a:t>frica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468313" y="260350"/>
            <a:ext cx="8229600" cy="1139825"/>
          </a:xfrm>
        </p:spPr>
        <p:txBody>
          <a:bodyPr/>
          <a:lstStyle/>
          <a:p>
            <a:pPr eaLnBrk="1" hangingPunct="1">
              <a:defRPr/>
            </a:pPr>
            <a:r>
              <a:rPr lang="es-ES" sz="2800" b="1" smtClean="0">
                <a:solidFill>
                  <a:srgbClr val="66FFFF"/>
                </a:solidFill>
              </a:rPr>
              <a:t>ALCANCE</a:t>
            </a:r>
            <a:endParaRPr lang="es-ES_tradnl" sz="2800" b="1" smtClean="0">
              <a:solidFill>
                <a:srgbClr val="66FFFF"/>
              </a:solidFill>
            </a:endParaRPr>
          </a:p>
        </p:txBody>
      </p:sp>
      <p:sp>
        <p:nvSpPr>
          <p:cNvPr id="210947" name="Rectangle 3"/>
          <p:cNvSpPr>
            <a:spLocks noGrp="1" noChangeArrowheads="1"/>
          </p:cNvSpPr>
          <p:nvPr>
            <p:ph type="body" idx="1"/>
          </p:nvPr>
        </p:nvSpPr>
        <p:spPr>
          <a:xfrm>
            <a:off x="468313" y="1773238"/>
            <a:ext cx="8229600" cy="4679950"/>
          </a:xfrm>
        </p:spPr>
        <p:txBody>
          <a:bodyPr/>
          <a:lstStyle/>
          <a:p>
            <a:r>
              <a:rPr lang="es-ES_tradnl" sz="1600" smtClean="0">
                <a:latin typeface="Tahoma" pitchFamily="34" charset="0"/>
              </a:rPr>
              <a:t>El transporte de carga, constituye un elemento importante para el desarrollo económico del país.</a:t>
            </a:r>
          </a:p>
          <a:p>
            <a:pPr>
              <a:buFont typeface="Wingdings" pitchFamily="2" charset="2"/>
              <a:buNone/>
            </a:pPr>
            <a:endParaRPr lang="es-ES_tradnl" sz="1600" smtClean="0">
              <a:latin typeface="Tahoma" pitchFamily="34" charset="0"/>
            </a:endParaRPr>
          </a:p>
          <a:p>
            <a:r>
              <a:rPr lang="es-ES_tradnl" sz="1600" smtClean="0">
                <a:latin typeface="Tahoma" pitchFamily="34" charset="0"/>
              </a:rPr>
              <a:t>La oferta y demanda del servicio, es completamente libre .</a:t>
            </a:r>
          </a:p>
          <a:p>
            <a:pPr>
              <a:buFont typeface="Wingdings" pitchFamily="2" charset="2"/>
              <a:buNone/>
            </a:pPr>
            <a:endParaRPr lang="es-ES_tradnl" sz="1600" smtClean="0">
              <a:latin typeface="Tahoma" pitchFamily="34" charset="0"/>
            </a:endParaRPr>
          </a:p>
          <a:p>
            <a:r>
              <a:rPr lang="es-ES_tradnl" sz="1600" smtClean="0">
                <a:latin typeface="Tahoma" pitchFamily="34" charset="0"/>
              </a:rPr>
              <a:t>El costo de transportación de los productos es un factor fundamental  que incide directamente en los precios al consumidor</a:t>
            </a:r>
          </a:p>
          <a:p>
            <a:pPr>
              <a:buFont typeface="Wingdings" pitchFamily="2" charset="2"/>
              <a:buNone/>
            </a:pPr>
            <a:endParaRPr lang="es-ES_tradnl" sz="1600" smtClean="0">
              <a:latin typeface="Tahoma" pitchFamily="34" charset="0"/>
            </a:endParaRPr>
          </a:p>
          <a:p>
            <a:r>
              <a:rPr lang="es-ES_tradnl" sz="1600" smtClean="0">
                <a:latin typeface="Tahoma" pitchFamily="34" charset="0"/>
              </a:rPr>
              <a:t>Este estudio permitirá definir el costo del transporte, al multiplicarse la distancia a recorrer, volumen de carga a transportar, por el factor del servicio de la empresa, resultando el costo de transporte de la mercancía.</a:t>
            </a:r>
          </a:p>
          <a:p>
            <a:endParaRPr lang="es-ES_tradnl" sz="1600" smtClean="0">
              <a:latin typeface="Tahoma" pitchFamily="34" charset="0"/>
            </a:endParaRPr>
          </a:p>
          <a:p>
            <a:r>
              <a:rPr lang="es-ES_tradnl" sz="1600" smtClean="0">
                <a:latin typeface="Tahoma" pitchFamily="34" charset="0"/>
              </a:rPr>
              <a:t>Si el vehículo se utilizará ida y retorno, el proyecto se dispondrá que los camiones viajen con cajas de banano y retornen con cartones de cartoneras vinculadas al grupo .</a:t>
            </a:r>
            <a:r>
              <a:rPr lang="es-ES_tradnl" smtClean="0">
                <a:effectLst/>
                <a:latin typeface="Tahoma" pitchFamily="34" charset="0"/>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6" name="Rectangle 8"/>
          <p:cNvSpPr>
            <a:spLocks noGrp="1" noChangeArrowheads="1"/>
          </p:cNvSpPr>
          <p:nvPr>
            <p:ph type="title"/>
          </p:nvPr>
        </p:nvSpPr>
        <p:spPr/>
        <p:txBody>
          <a:bodyPr/>
          <a:lstStyle/>
          <a:p>
            <a:pPr eaLnBrk="1" hangingPunct="1">
              <a:defRPr/>
            </a:pPr>
            <a:r>
              <a:rPr lang="es-ES" sz="2800" b="1" smtClean="0">
                <a:solidFill>
                  <a:srgbClr val="66FFFF"/>
                </a:solidFill>
              </a:rPr>
              <a:t>Definición de Objetivos</a:t>
            </a:r>
            <a:endParaRPr lang="es-ES_tradnl" sz="2800" b="1" smtClean="0">
              <a:solidFill>
                <a:srgbClr val="66FFFF"/>
              </a:solidFill>
            </a:endParaRPr>
          </a:p>
        </p:txBody>
      </p:sp>
      <p:sp>
        <p:nvSpPr>
          <p:cNvPr id="211977" name="Rectangle 9"/>
          <p:cNvSpPr>
            <a:spLocks noGrp="1" noChangeArrowheads="1"/>
          </p:cNvSpPr>
          <p:nvPr>
            <p:ph sz="half" idx="1"/>
          </p:nvPr>
        </p:nvSpPr>
        <p:spPr>
          <a:xfrm>
            <a:off x="179388" y="1484313"/>
            <a:ext cx="4038600" cy="4530725"/>
          </a:xfrm>
        </p:spPr>
        <p:txBody>
          <a:bodyPr/>
          <a:lstStyle/>
          <a:p>
            <a:pPr eaLnBrk="1" hangingPunct="1">
              <a:buFont typeface="Wingdings" pitchFamily="2" charset="2"/>
              <a:buNone/>
            </a:pPr>
            <a:r>
              <a:rPr lang="es-ES_tradnl" b="1" smtClean="0"/>
              <a:t>Objetivo General</a:t>
            </a:r>
            <a:r>
              <a:rPr lang="es-ES_tradnl" smtClean="0"/>
              <a:t> </a:t>
            </a:r>
          </a:p>
          <a:p>
            <a:pPr eaLnBrk="1" hangingPunct="1">
              <a:buFont typeface="Wingdings" pitchFamily="2" charset="2"/>
              <a:buNone/>
            </a:pPr>
            <a:endParaRPr lang="es-ES" smtClean="0"/>
          </a:p>
          <a:p>
            <a:pPr eaLnBrk="1" hangingPunct="1">
              <a:buFont typeface="Wingdings" pitchFamily="2" charset="2"/>
              <a:buNone/>
            </a:pPr>
            <a:r>
              <a:rPr lang="es-ES_tradnl" sz="1800" smtClean="0">
                <a:latin typeface="Tahoma" pitchFamily="34" charset="0"/>
              </a:rPr>
              <a:t>     </a:t>
            </a:r>
            <a:r>
              <a:rPr lang="es-ES_tradnl" sz="1600" smtClean="0">
                <a:latin typeface="Tahoma" pitchFamily="34" charset="0"/>
              </a:rPr>
              <a:t>Internalizar el Sistema de   Transporte Terrestre para cajas de bananos del Grupo Quirola, abaratando costos de transportación y obteniendo la máxima utilidad al retornar en cada viaje de vuelta con carga de empresas vinculadas al grupo empresarial.</a:t>
            </a:r>
          </a:p>
        </p:txBody>
      </p:sp>
      <p:sp>
        <p:nvSpPr>
          <p:cNvPr id="211978" name="Rectangle 10"/>
          <p:cNvSpPr>
            <a:spLocks noGrp="1" noChangeArrowheads="1"/>
          </p:cNvSpPr>
          <p:nvPr>
            <p:ph sz="half" idx="2"/>
          </p:nvPr>
        </p:nvSpPr>
        <p:spPr>
          <a:xfrm>
            <a:off x="4356100" y="1412875"/>
            <a:ext cx="4608513" cy="4530725"/>
          </a:xfrm>
        </p:spPr>
        <p:txBody>
          <a:bodyPr/>
          <a:lstStyle/>
          <a:p>
            <a:pPr marL="533400" indent="-533400" eaLnBrk="1" hangingPunct="1">
              <a:buFont typeface="Wingdings" pitchFamily="2" charset="2"/>
              <a:buNone/>
            </a:pPr>
            <a:r>
              <a:rPr lang="es-ES_tradnl" b="1" smtClean="0"/>
              <a:t>Objetivos Específicos</a:t>
            </a:r>
          </a:p>
          <a:p>
            <a:pPr marL="533400" indent="-533400" eaLnBrk="1" hangingPunct="1"/>
            <a:r>
              <a:rPr lang="es-ES_tradnl" sz="1600" smtClean="0">
                <a:latin typeface="Tahoma" pitchFamily="34" charset="0"/>
              </a:rPr>
              <a:t>Identificar la problemática del sector transporte de carga de banano de  los lugares de producción de banano.</a:t>
            </a:r>
          </a:p>
          <a:p>
            <a:pPr marL="533400" indent="-533400" eaLnBrk="1" hangingPunct="1"/>
            <a:r>
              <a:rPr lang="es-ES_tradnl" sz="1600" smtClean="0">
                <a:latin typeface="Tahoma" pitchFamily="34" charset="0"/>
              </a:rPr>
              <a:t>Estimar la oferta y demanda de carga del banano.</a:t>
            </a:r>
          </a:p>
          <a:p>
            <a:pPr marL="533400" indent="-533400" eaLnBrk="1" hangingPunct="1"/>
            <a:r>
              <a:rPr lang="es-ES_tradnl" sz="1600" smtClean="0">
                <a:latin typeface="Tahoma" pitchFamily="34" charset="0"/>
              </a:rPr>
              <a:t>Examinar el grado de concentración de la oferta de servicio de trasporte.</a:t>
            </a:r>
          </a:p>
          <a:p>
            <a:pPr marL="533400" indent="-533400" eaLnBrk="1" hangingPunct="1"/>
            <a:r>
              <a:rPr lang="es-ES_tradnl" sz="1600" smtClean="0">
                <a:latin typeface="Tahoma" pitchFamily="34" charset="0"/>
              </a:rPr>
              <a:t>Coadyuvar en el mejoramiento del sector transporte de carga, buscando su eficiencia y eficacia.</a:t>
            </a:r>
          </a:p>
          <a:p>
            <a:pPr marL="533400" indent="-533400" eaLnBrk="1" hangingPunct="1"/>
            <a:r>
              <a:rPr lang="es-ES_tradnl" sz="1600" smtClean="0">
                <a:latin typeface="Tahoma" pitchFamily="34" charset="0"/>
              </a:rPr>
              <a:t>Demostrar la factibilidad económica y financiera de implementar el presente proyecto para beneficio de los accionistas del Grupo Quirola.</a:t>
            </a:r>
          </a:p>
          <a:p>
            <a:pPr marL="533400" indent="-533400" eaLnBrk="1" hangingPunct="1">
              <a:buFont typeface="Wingdings" pitchFamily="2" charset="2"/>
              <a:buNone/>
            </a:pPr>
            <a:endParaRPr lang="es-ES_tradnl" sz="1600" smtClean="0">
              <a:latin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pPr eaLnBrk="1" hangingPunct="1">
              <a:defRPr/>
            </a:pPr>
            <a:r>
              <a:rPr lang="es-ES_tradnl" sz="2400" b="1" smtClean="0">
                <a:solidFill>
                  <a:srgbClr val="66FFFF"/>
                </a:solidFill>
              </a:rPr>
              <a:t>CAPÍTULO II</a:t>
            </a:r>
            <a:br>
              <a:rPr lang="es-ES_tradnl" sz="2400" b="1" smtClean="0">
                <a:solidFill>
                  <a:srgbClr val="66FFFF"/>
                </a:solidFill>
              </a:rPr>
            </a:br>
            <a:r>
              <a:rPr lang="es-ES_tradnl" sz="2400" b="1" smtClean="0">
                <a:solidFill>
                  <a:srgbClr val="66FFFF"/>
                </a:solidFill>
              </a:rPr>
              <a:t> ESTUDIO ORGANIZACIONAL</a:t>
            </a:r>
            <a:br>
              <a:rPr lang="es-ES_tradnl" sz="2400" b="1" smtClean="0">
                <a:solidFill>
                  <a:srgbClr val="66FFFF"/>
                </a:solidFill>
              </a:rPr>
            </a:br>
            <a:r>
              <a:rPr lang="es-ES_tradnl" sz="2400" b="1" smtClean="0">
                <a:solidFill>
                  <a:srgbClr val="66FFFF"/>
                </a:solidFill>
              </a:rPr>
              <a:t>Misión y Visión del Grupo Quirola</a:t>
            </a:r>
          </a:p>
        </p:txBody>
      </p:sp>
      <p:sp>
        <p:nvSpPr>
          <p:cNvPr id="216070" name="Rectangle 6"/>
          <p:cNvSpPr>
            <a:spLocks noGrp="1" noChangeArrowheads="1"/>
          </p:cNvSpPr>
          <p:nvPr>
            <p:ph sz="quarter" idx="1"/>
          </p:nvPr>
        </p:nvSpPr>
        <p:spPr>
          <a:xfrm>
            <a:off x="468313" y="1916113"/>
            <a:ext cx="4038600" cy="2189162"/>
          </a:xfrm>
        </p:spPr>
        <p:txBody>
          <a:bodyPr/>
          <a:lstStyle/>
          <a:p>
            <a:pPr eaLnBrk="1" hangingPunct="1">
              <a:buFont typeface="Wingdings" pitchFamily="2" charset="2"/>
              <a:buNone/>
              <a:defRPr/>
            </a:pPr>
            <a:r>
              <a:rPr lang="es-ES_tradnl" sz="1600" b="1" smtClean="0">
                <a:latin typeface="Tahoma" pitchFamily="34" charset="0"/>
              </a:rPr>
              <a:t>Misión:</a:t>
            </a:r>
            <a:endParaRPr lang="es-ES_tradnl" sz="1600" smtClean="0">
              <a:latin typeface="Tahoma" pitchFamily="34" charset="0"/>
            </a:endParaRPr>
          </a:p>
          <a:p>
            <a:pPr eaLnBrk="1" hangingPunct="1">
              <a:defRPr/>
            </a:pPr>
            <a:r>
              <a:rPr lang="es-ES_tradnl" sz="1400" smtClean="0">
                <a:latin typeface="Tahoma" pitchFamily="34" charset="0"/>
              </a:rPr>
              <a:t>Liderar con excelencia el mercado de exportaciones agrícolas  y acuícolas del Ecuador y sus actividades comerciales e industriales relacionadas con productos y servicios de alta calidad y una óptima atención a sus clientes.</a:t>
            </a:r>
            <a:endParaRPr lang="es-ES_tradnl" sz="1600" smtClean="0">
              <a:latin typeface="Tahoma" pitchFamily="34" charset="0"/>
            </a:endParaRPr>
          </a:p>
        </p:txBody>
      </p:sp>
      <p:sp>
        <p:nvSpPr>
          <p:cNvPr id="216071" name="Rectangle 7"/>
          <p:cNvSpPr>
            <a:spLocks noGrp="1" noChangeArrowheads="1"/>
          </p:cNvSpPr>
          <p:nvPr>
            <p:ph sz="quarter" idx="2"/>
          </p:nvPr>
        </p:nvSpPr>
        <p:spPr>
          <a:xfrm>
            <a:off x="2124075" y="3644900"/>
            <a:ext cx="4038600" cy="431800"/>
          </a:xfrm>
        </p:spPr>
        <p:txBody>
          <a:bodyPr/>
          <a:lstStyle/>
          <a:p>
            <a:pPr eaLnBrk="1" hangingPunct="1">
              <a:buFont typeface="Wingdings" pitchFamily="2" charset="2"/>
              <a:buNone/>
              <a:defRPr/>
            </a:pPr>
            <a:r>
              <a:rPr lang="es-ES" sz="2400" smtClean="0"/>
              <a:t>                Organigrama</a:t>
            </a:r>
          </a:p>
          <a:p>
            <a:pPr eaLnBrk="1" hangingPunct="1">
              <a:buFont typeface="Wingdings" pitchFamily="2" charset="2"/>
              <a:buNone/>
              <a:defRPr/>
            </a:pPr>
            <a:endParaRPr lang="es-ES" sz="2400" smtClean="0"/>
          </a:p>
          <a:p>
            <a:pPr eaLnBrk="1" hangingPunct="1">
              <a:buFont typeface="Wingdings" pitchFamily="2" charset="2"/>
              <a:buNone/>
              <a:defRPr/>
            </a:pPr>
            <a:endParaRPr lang="es-ES_tradnl" sz="2400" smtClean="0"/>
          </a:p>
        </p:txBody>
      </p:sp>
      <p:sp>
        <p:nvSpPr>
          <p:cNvPr id="216072" name="Rectangle 8"/>
          <p:cNvSpPr>
            <a:spLocks noGrp="1" noChangeArrowheads="1"/>
          </p:cNvSpPr>
          <p:nvPr>
            <p:ph sz="half" idx="3"/>
          </p:nvPr>
        </p:nvSpPr>
        <p:spPr>
          <a:xfrm>
            <a:off x="4643438" y="1989138"/>
            <a:ext cx="4038600" cy="1800225"/>
          </a:xfrm>
        </p:spPr>
        <p:txBody>
          <a:bodyPr/>
          <a:lstStyle/>
          <a:p>
            <a:pPr eaLnBrk="1" hangingPunct="1">
              <a:buFont typeface="Wingdings" pitchFamily="2" charset="2"/>
              <a:buNone/>
              <a:defRPr/>
            </a:pPr>
            <a:r>
              <a:rPr lang="es-ES_tradnl" sz="1600" b="1" smtClean="0">
                <a:latin typeface="Tahoma" pitchFamily="34" charset="0"/>
              </a:rPr>
              <a:t>Visión:</a:t>
            </a:r>
          </a:p>
          <a:p>
            <a:pPr eaLnBrk="1" hangingPunct="1">
              <a:buFont typeface="Wingdings" pitchFamily="2" charset="2"/>
              <a:buNone/>
              <a:defRPr/>
            </a:pPr>
            <a:endParaRPr lang="es-ES_tradnl" sz="1600" b="1" smtClean="0">
              <a:latin typeface="Tahoma" pitchFamily="34" charset="0"/>
            </a:endParaRPr>
          </a:p>
          <a:p>
            <a:pPr eaLnBrk="1" hangingPunct="1">
              <a:defRPr/>
            </a:pPr>
            <a:r>
              <a:rPr lang="es-ES_tradnl" sz="1400" smtClean="0">
                <a:latin typeface="Tahoma" pitchFamily="34" charset="0"/>
              </a:rPr>
              <a:t>Una empresa fuerte, sólida, generadora de riqueza, firmemente posicionada en el entorno nacional e internacional.</a:t>
            </a:r>
          </a:p>
        </p:txBody>
      </p:sp>
      <p:graphicFrame>
        <p:nvGraphicFramePr>
          <p:cNvPr id="1026" name="Organization Chart 12"/>
          <p:cNvGraphicFramePr>
            <a:graphicFrameLocks/>
          </p:cNvGraphicFramePr>
          <p:nvPr>
            <p:ph sz="quarter" idx="4294967295"/>
          </p:nvPr>
        </p:nvGraphicFramePr>
        <p:xfrm>
          <a:off x="0" y="3716338"/>
          <a:ext cx="9145588" cy="2960687"/>
        </p:xfrm>
        <a:graphic>
          <a:graphicData uri="http://schemas.openxmlformats.org/drawingml/2006/compatibility">
            <com:legacyDrawing xmlns:com="http://schemas.openxmlformats.org/drawingml/2006/compatibility" spid="_x0000_s102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lobo">
  <a:themeElements>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o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o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o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o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o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o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o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1600</TotalTime>
  <Words>2775</Words>
  <Application>Microsoft PowerPoint</Application>
  <PresentationFormat>Presentación en pantalla (4:3)</PresentationFormat>
  <Paragraphs>330</Paragraphs>
  <Slides>27</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3</vt:i4>
      </vt:variant>
      <vt:variant>
        <vt:lpstr>Títulos de diapositiva</vt:lpstr>
      </vt:variant>
      <vt:variant>
        <vt:i4>27</vt:i4>
      </vt:variant>
    </vt:vector>
  </HeadingPairs>
  <TitlesOfParts>
    <vt:vector size="38" baseType="lpstr">
      <vt:lpstr>Verdana</vt:lpstr>
      <vt:lpstr>Arial</vt:lpstr>
      <vt:lpstr>Wingdings</vt:lpstr>
      <vt:lpstr>Calibri</vt:lpstr>
      <vt:lpstr>Tahoma</vt:lpstr>
      <vt:lpstr>Times New Roman</vt:lpstr>
      <vt:lpstr>SimSun</vt:lpstr>
      <vt:lpstr>Globo</vt:lpstr>
      <vt:lpstr>Imagen de mapa de bits</vt:lpstr>
      <vt:lpstr>Hoja de cálculo de Microsoft Excel</vt:lpstr>
      <vt:lpstr>Gráfico de Microsoft Excel</vt:lpstr>
      <vt:lpstr>INTERNALIZACION DEL SISTEMA DE TRANSPORTE TERRESTRE PARA CAJAS DE BANANO DEL GRUPO QUIROLA</vt:lpstr>
      <vt:lpstr>CAPÍTULO I  INTRODUCCIÓN: RESUMEN DEL PROYECTO</vt:lpstr>
      <vt:lpstr>Razones del  Proyecto</vt:lpstr>
      <vt:lpstr>RESEÑA HISTÓRICA</vt:lpstr>
      <vt:lpstr>PROBLEMAS Y OPORTUNIDADES</vt:lpstr>
      <vt:lpstr>CARACTERÍSITCAS DEL PRODUCTO O SERVICIO  Visión Macro del Sector Bananero</vt:lpstr>
      <vt:lpstr>ALCANCE</vt:lpstr>
      <vt:lpstr>Definición de Objetivos</vt:lpstr>
      <vt:lpstr>CAPÍTULO II  ESTUDIO ORGANIZACIONAL Misión y Visión del Grupo Quirola</vt:lpstr>
      <vt:lpstr>Análisis FODA</vt:lpstr>
      <vt:lpstr>INVESTIGACIÓN DE MERCADO Y SU ANÁLISIS </vt:lpstr>
      <vt:lpstr>SERVICIOS DE TRANSPORTE EN ECUADOR </vt:lpstr>
      <vt:lpstr>Diapositiva 13</vt:lpstr>
      <vt:lpstr>ANÁLISIS DE LA COMPETITIVIDAD DE LA INDUSTRIA BANANERA NACIONAL </vt:lpstr>
      <vt:lpstr>Diapositiva 15</vt:lpstr>
      <vt:lpstr>ESTUDIO TÉCNICO </vt:lpstr>
      <vt:lpstr>SITUACIÓN ACTUAL DE PRE-EMBARQUE DEL BANANO</vt:lpstr>
      <vt:lpstr>PROPIEDADES DEL BANANO </vt:lpstr>
      <vt:lpstr>CAPÍTULO 3    ESTUDIO FINANCIERO </vt:lpstr>
      <vt:lpstr>Diapositiva 20</vt:lpstr>
      <vt:lpstr>Diapositiva 21</vt:lpstr>
      <vt:lpstr>Diapositiva 22</vt:lpstr>
      <vt:lpstr>Diapositiva 23</vt:lpstr>
      <vt:lpstr>FLUJO DE CAJA INCREMENTAL </vt:lpstr>
      <vt:lpstr>ANÁLISIS DE SENSIBILIDAD </vt:lpstr>
      <vt:lpstr>CONCLUSIONES</vt:lpstr>
      <vt:lpstr>RECOMENDACIONES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INTERNALIZACION DEL SISTEMA DE TRANSPORTE TERRESTRE PARA CAJAS DE BANANO DEL GRUPO QUIROLA</dc:title>
  <dc:creator>Lorena Cuenca</dc:creator>
  <cp:lastModifiedBy>TRABAJADORA</cp:lastModifiedBy>
  <cp:revision>89</cp:revision>
  <dcterms:created xsi:type="dcterms:W3CDTF">2009-09-19T01:46:59Z</dcterms:created>
  <dcterms:modified xsi:type="dcterms:W3CDTF">2009-10-19T22:26:51Z</dcterms:modified>
</cp:coreProperties>
</file>