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theme/themeOverride4.xml" ContentType="application/vnd.openxmlformats-officedocument.themeOverrid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8"/>
  </p:notesMasterIdLst>
  <p:sldIdLst>
    <p:sldId id="304" r:id="rId2"/>
    <p:sldId id="297" r:id="rId3"/>
    <p:sldId id="298" r:id="rId4"/>
    <p:sldId id="299" r:id="rId5"/>
    <p:sldId id="300" r:id="rId6"/>
    <p:sldId id="301" r:id="rId7"/>
    <p:sldId id="302" r:id="rId8"/>
    <p:sldId id="303" r:id="rId9"/>
    <p:sldId id="256" r:id="rId10"/>
    <p:sldId id="257" r:id="rId11"/>
    <p:sldId id="258" r:id="rId12"/>
    <p:sldId id="259" r:id="rId13"/>
    <p:sldId id="260" r:id="rId14"/>
    <p:sldId id="261" r:id="rId15"/>
    <p:sldId id="262" r:id="rId16"/>
    <p:sldId id="274" r:id="rId17"/>
    <p:sldId id="273" r:id="rId18"/>
    <p:sldId id="270" r:id="rId19"/>
    <p:sldId id="263" r:id="rId20"/>
    <p:sldId id="264" r:id="rId21"/>
    <p:sldId id="265" r:id="rId22"/>
    <p:sldId id="266" r:id="rId23"/>
    <p:sldId id="272" r:id="rId24"/>
    <p:sldId id="267" r:id="rId25"/>
    <p:sldId id="268" r:id="rId26"/>
    <p:sldId id="275" r:id="rId27"/>
    <p:sldId id="276" r:id="rId28"/>
    <p:sldId id="277" r:id="rId29"/>
    <p:sldId id="278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79" r:id="rId40"/>
    <p:sldId id="289" r:id="rId41"/>
    <p:sldId id="290" r:id="rId42"/>
    <p:sldId id="291" r:id="rId43"/>
    <p:sldId id="292" r:id="rId44"/>
    <p:sldId id="293" r:id="rId45"/>
    <p:sldId id="294" r:id="rId46"/>
    <p:sldId id="295" r:id="rId47"/>
  </p:sldIdLst>
  <p:sldSz cx="9144000" cy="6858000" type="screen4x3"/>
  <p:notesSz cx="6858000" cy="9144000"/>
  <p:defaultTextStyle>
    <a:defPPr>
      <a:defRPr lang="es-EC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4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4996D02-3E68-49C0-99BB-F1F208552549}" type="datetimeFigureOut">
              <a:rPr lang="es-EC"/>
              <a:pPr>
                <a:defRPr/>
              </a:pPr>
              <a:t>09/06/2010</a:t>
            </a:fld>
            <a:endParaRPr lang="es-EC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EC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s-EC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5E73F35-A8D4-4D9A-98B6-5B273623C4AE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128E2E9-489C-4A57-9BC6-75DF67BC2A5E}" type="slidenum">
              <a:rPr lang="es-EC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es-EC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10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Freeform 16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/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/>
            </a:p>
          </p:txBody>
        </p:sp>
        <p:sp>
          <p:nvSpPr>
            <p:cNvPr id="8" name="Freeform 19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>
                <a:defRPr/>
              </a:pPr>
              <a:endParaRPr lang="en-US"/>
            </a:p>
          </p:txBody>
        </p:sp>
        <p:cxnSp>
          <p:nvCxnSpPr>
            <p:cNvPr id="10" name="Straight Connector 20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38EB8845-A7F3-4745-AEDB-3806681A3B3C}" type="datetimeFigureOut">
              <a:rPr lang="es-EC"/>
              <a:pPr>
                <a:defRPr/>
              </a:pPr>
              <a:t>09/06/2010</a:t>
            </a:fld>
            <a:endParaRPr lang="es-EC"/>
          </a:p>
        </p:txBody>
      </p:sp>
      <p:sp>
        <p:nvSpPr>
          <p:cNvPr id="12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s-EC"/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E299CF2A-DAE0-4ABD-A018-A17FC3E46F47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A7A826-D336-4BA8-AFDB-457C2E92E864}" type="datetimeFigureOut">
              <a:rPr lang="es-EC"/>
              <a:pPr>
                <a:defRPr/>
              </a:pPr>
              <a:t>09/06/2010</a:t>
            </a:fld>
            <a:endParaRPr lang="es-EC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9EB26B-86B1-48E9-BFA3-23E1340E13A7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0426A4-8A2D-474A-B563-44C27B8DCCC0}" type="datetimeFigureOut">
              <a:rPr lang="es-EC"/>
              <a:pPr>
                <a:defRPr/>
              </a:pPr>
              <a:t>09/06/2010</a:t>
            </a:fld>
            <a:endParaRPr lang="es-EC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F90038-CA70-4203-9D41-E1342326CA02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392848-D57F-465E-9B40-B7F76996D911}" type="datetimeFigureOut">
              <a:rPr lang="es-EC"/>
              <a:pPr>
                <a:defRPr/>
              </a:pPr>
              <a:t>09/06/2010</a:t>
            </a:fld>
            <a:endParaRPr lang="es-EC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A937EF-6A4E-470B-85A9-65D0ACD8B32F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10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Chevron 15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20C61CC-461C-40B8-BD8E-B4926CEAE7E4}" type="datetimeFigureOut">
              <a:rPr lang="es-EC"/>
              <a:pPr>
                <a:defRPr/>
              </a:pPr>
              <a:t>09/06/2010</a:t>
            </a:fld>
            <a:endParaRPr lang="es-EC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C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758CE00-6ADE-4FF9-9F66-538EBB51BB0B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4A7223B-A7A3-4B48-9EC0-ED9FDEC46CE7}" type="datetimeFigureOut">
              <a:rPr lang="es-EC"/>
              <a:pPr>
                <a:defRPr/>
              </a:pPr>
              <a:t>09/06/2010</a:t>
            </a:fld>
            <a:endParaRPr lang="es-EC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C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A82B429-C018-4BC6-A085-FF7B9EBA28C1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B55EDD4-C470-4DBC-B699-7C1C23175CBE}" type="datetimeFigureOut">
              <a:rPr lang="es-EC"/>
              <a:pPr>
                <a:defRPr/>
              </a:pPr>
              <a:t>09/06/2010</a:t>
            </a:fld>
            <a:endParaRPr lang="es-EC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C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99FEC35-80CB-446B-9941-19E4BD0F4C50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92AE89A-4E96-4C07-9E6D-567F8017BA4A}" type="datetimeFigureOut">
              <a:rPr lang="es-EC"/>
              <a:pPr>
                <a:defRPr/>
              </a:pPr>
              <a:t>09/06/2010</a:t>
            </a:fld>
            <a:endParaRPr lang="es-EC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C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D25B138-47D6-4338-B963-52DAF6A9F625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C6C5A4-B71D-40AA-B1AA-609C21CB6B9F}" type="datetimeFigureOut">
              <a:rPr lang="es-EC"/>
              <a:pPr>
                <a:defRPr/>
              </a:pPr>
              <a:t>09/06/2010</a:t>
            </a:fld>
            <a:endParaRPr lang="es-EC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72D8C2-1CF2-46AB-B7E8-7A66DD03D324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7C76AC9-1F6D-4948-9C5C-A87B67FCA1D6}" type="datetimeFigureOut">
              <a:rPr lang="es-EC"/>
              <a:pPr>
                <a:defRPr/>
              </a:pPr>
              <a:t>09/06/2010</a:t>
            </a:fld>
            <a:endParaRPr lang="es-EC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C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43C031D-D630-4868-90F4-4AC283DC4A06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0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reeform 15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Right Triangle 1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8" name="Straight Connector 18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19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Chevron 20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F8D8246A-AA9E-4F95-A832-0155176463DA}" type="datetimeFigureOut">
              <a:rPr lang="es-EC"/>
              <a:pPr>
                <a:defRPr/>
              </a:pPr>
              <a:t>09/06/2010</a:t>
            </a:fld>
            <a:endParaRPr lang="es-EC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s-EC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3BD7FCE0-23A9-4A5D-BAE0-9AE111B2FBFA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BDF054B9-7AD1-4DEB-A8B6-89A0380B95E7}" type="datetimeFigureOut">
              <a:rPr lang="es-EC"/>
              <a:pPr>
                <a:defRPr/>
              </a:pPr>
              <a:t>09/06/2010</a:t>
            </a:fld>
            <a:endParaRPr lang="es-EC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s-EC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1C6D4245-375A-4140-A926-0CF67A810353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697" r:id="rId2"/>
    <p:sldLayoutId id="2147483702" r:id="rId3"/>
    <p:sldLayoutId id="2147483703" r:id="rId4"/>
    <p:sldLayoutId id="2147483704" r:id="rId5"/>
    <p:sldLayoutId id="2147483705" r:id="rId6"/>
    <p:sldLayoutId id="2147483698" r:id="rId7"/>
    <p:sldLayoutId id="2147483706" r:id="rId8"/>
    <p:sldLayoutId id="2147483707" r:id="rId9"/>
    <p:sldLayoutId id="2147483699" r:id="rId10"/>
    <p:sldLayoutId id="214748370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emf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emf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714348" y="2928934"/>
            <a:ext cx="7772400" cy="1829761"/>
          </a:xfrm>
        </p:spPr>
        <p:txBody>
          <a:bodyPr>
            <a:noAutofit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es-ES" sz="3600" dirty="0" smtClean="0"/>
              <a:t>Proyecto de inversión para la producción y comercialización de colada morada lista para consumir para la ciudad de Guayaquil.</a:t>
            </a:r>
            <a:endParaRPr lang="es-EC" sz="3600" dirty="0"/>
          </a:p>
        </p:txBody>
      </p:sp>
      <p:sp>
        <p:nvSpPr>
          <p:cNvPr id="9219" name="Content Placeholder 1"/>
          <p:cNvSpPr>
            <a:spLocks noGrp="1"/>
          </p:cNvSpPr>
          <p:nvPr>
            <p:ph type="subTitle" idx="1"/>
          </p:nvPr>
        </p:nvSpPr>
        <p:spPr>
          <a:xfrm>
            <a:off x="1371600" y="4929188"/>
            <a:ext cx="7772400" cy="1200150"/>
          </a:xfrm>
        </p:spPr>
        <p:txBody>
          <a:bodyPr/>
          <a:lstStyle/>
          <a:p>
            <a:pPr marR="0" algn="ctr" eaLnBrk="1" hangingPunct="1"/>
            <a:endParaRPr lang="es-EC" dirty="0" smtClean="0"/>
          </a:p>
          <a:p>
            <a:pPr marR="0" eaLnBrk="1" hangingPunct="1"/>
            <a:r>
              <a:rPr lang="es-EC" dirty="0" smtClean="0"/>
              <a:t>Johnny </a:t>
            </a:r>
            <a:r>
              <a:rPr lang="es-EC" dirty="0" err="1" smtClean="0"/>
              <a:t>Larreategui</a:t>
            </a:r>
            <a:r>
              <a:rPr lang="es-EC" dirty="0" smtClean="0"/>
              <a:t> M.</a:t>
            </a:r>
          </a:p>
          <a:p>
            <a:pPr marR="0" eaLnBrk="1" hangingPunct="1"/>
            <a:r>
              <a:rPr lang="es-EC" dirty="0" smtClean="0"/>
              <a:t>Guillermo Solórzano B.</a:t>
            </a:r>
          </a:p>
          <a:p>
            <a:pPr marR="0" eaLnBrk="1" hangingPunct="1"/>
            <a:r>
              <a:rPr lang="es-EC" dirty="0" smtClean="0"/>
              <a:t>Oscar Bravo Z.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71563"/>
            <a:ext cx="8229600" cy="5054600"/>
          </a:xfrm>
        </p:spPr>
        <p:txBody>
          <a:bodyPr rtlCol="0">
            <a:normAutofit fontScale="92500" lnSpcReduction="10000"/>
          </a:bodyPr>
          <a:lstStyle/>
          <a:p>
            <a:pPr marL="365760" indent="-256032"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b="1" dirty="0"/>
              <a:t>Misión </a:t>
            </a:r>
            <a:endParaRPr lang="es-ES" b="1" dirty="0" smtClean="0"/>
          </a:p>
          <a:p>
            <a:pPr marL="365760" indent="-256032" algn="just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s-ES" dirty="0" smtClean="0"/>
              <a:t>Proporcionar un producto personalizado, innovador y eficiente, con altos estándares de calidad dentro del mercado de comodidad y conveniencia. </a:t>
            </a:r>
          </a:p>
          <a:p>
            <a:pPr marL="365760" indent="-256032" algn="just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endParaRPr lang="es-ES" dirty="0" smtClean="0"/>
          </a:p>
          <a:p>
            <a:pPr marL="365760" indent="-256032"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b="1" dirty="0" smtClean="0"/>
              <a:t>Visión</a:t>
            </a:r>
            <a:endParaRPr lang="es-EC" dirty="0" smtClean="0"/>
          </a:p>
          <a:p>
            <a:pPr marL="365760" indent="-256032" algn="just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s-ES" dirty="0" smtClean="0"/>
              <a:t>Llegar a ser una gran empresa ecuatoriana, dentro del mercado de bebidas, orientada a cubrir las necesidades del consumidor, ofreciendo una nueva y diferente opción dentro del mercado, con personalidad y características propias.</a:t>
            </a:r>
            <a:endParaRPr lang="es-EC" dirty="0" smtClean="0"/>
          </a:p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es-EC" dirty="0" smtClean="0"/>
          </a:p>
          <a:p>
            <a:pPr marL="365760" indent="-256032"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EC" dirty="0" smtClean="0"/>
          </a:p>
          <a:p>
            <a:pPr marL="365760" indent="-25603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EC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74700" y="1692275"/>
            <a:ext cx="7369175" cy="4308475"/>
          </a:xfrm>
        </p:spPr>
      </p:pic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C" sz="3600" smtClean="0"/>
              <a:t>Organigrama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785813" y="1143000"/>
          <a:ext cx="8015286" cy="57300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00528"/>
                <a:gridCol w="4014758"/>
              </a:tblGrid>
              <a:tr h="396149">
                <a:tc>
                  <a:txBody>
                    <a:bodyPr/>
                    <a:lstStyle/>
                    <a:p>
                      <a:pPr algn="ctr"/>
                      <a:r>
                        <a:rPr lang="es-EC" dirty="0" smtClean="0"/>
                        <a:t>FORTALEZAS</a:t>
                      </a:r>
                      <a:r>
                        <a:rPr lang="es-EC" baseline="0" dirty="0" smtClean="0"/>
                        <a:t> 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C" dirty="0" smtClean="0"/>
                        <a:t>DEBIILIDADES</a:t>
                      </a:r>
                      <a:endParaRPr lang="es-EC" dirty="0"/>
                    </a:p>
                  </a:txBody>
                  <a:tcPr/>
                </a:tc>
              </a:tr>
              <a:tr h="2389934">
                <a:tc>
                  <a:txBody>
                    <a:bodyPr/>
                    <a:lstStyle/>
                    <a:p>
                      <a:pPr lvl="0">
                        <a:buFont typeface="Arial" pitchFamily="34" charset="0"/>
                        <a:buChar char="•"/>
                      </a:pPr>
                      <a:r>
                        <a:rPr lang="es-E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Producto tradicional innovador en el mercado ecuatoriano.(F1)</a:t>
                      </a:r>
                      <a:endParaRPr lang="es-EC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>
                        <a:buFont typeface="Arial" pitchFamily="34" charset="0"/>
                        <a:buChar char="•"/>
                      </a:pPr>
                      <a:r>
                        <a:rPr lang="es-E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Precio promedio por debajo del mercado.(F2)</a:t>
                      </a:r>
                      <a:endParaRPr lang="es-EC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>
                        <a:buFont typeface="Arial" pitchFamily="34" charset="0"/>
                        <a:buChar char="•"/>
                      </a:pPr>
                      <a:r>
                        <a:rPr lang="es-E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Envase que brinda comodidad y facilidad de consumo.(F3)</a:t>
                      </a:r>
                      <a:endParaRPr lang="es-EC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>
                        <a:buFont typeface="Arial" pitchFamily="34" charset="0"/>
                        <a:buChar char="•"/>
                      </a:pPr>
                      <a:r>
                        <a:rPr lang="es-E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Mayor accesibilidad a nuestro innovador producto.(F4)</a:t>
                      </a:r>
                      <a:endParaRPr lang="es-EC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>
                        <a:buFont typeface="Arial" pitchFamily="34" charset="0"/>
                        <a:buChar char="•"/>
                      </a:pPr>
                      <a:r>
                        <a:rPr lang="es-E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 existen competidores directos que ofrezcan las mismas características de nuestro producto. (F5)</a:t>
                      </a:r>
                      <a:endParaRPr lang="es-EC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Font typeface="Arial" pitchFamily="34" charset="0"/>
                        <a:buChar char="•"/>
                      </a:pPr>
                      <a:r>
                        <a:rPr lang="es-E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Alto costo de las maquinarias a implementarse. (D1)</a:t>
                      </a:r>
                      <a:endParaRPr lang="es-EC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>
                        <a:buFont typeface="Arial" pitchFamily="34" charset="0"/>
                        <a:buChar char="•"/>
                      </a:pPr>
                      <a:r>
                        <a:rPr lang="es-E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Poco capital propio para iniciar el proyecto.(D2)</a:t>
                      </a:r>
                      <a:endParaRPr lang="es-EC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>
                        <a:buFont typeface="Arial" pitchFamily="34" charset="0"/>
                        <a:buChar char="•"/>
                      </a:pPr>
                      <a:r>
                        <a:rPr lang="es-E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 contar con una apropiada infraestructura al poner en marcha el proyecto.(D3)</a:t>
                      </a:r>
                      <a:endParaRPr lang="es-EC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>
                        <a:buFont typeface="Arial" pitchFamily="34" charset="0"/>
                        <a:buChar char="•"/>
                      </a:pPr>
                      <a:r>
                        <a:rPr lang="es-E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Deficiencia dentro de la línea de distribución del producto.(D4)</a:t>
                      </a:r>
                      <a:endParaRPr lang="es-EC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s-EC" dirty="0"/>
                    </a:p>
                  </a:txBody>
                  <a:tcPr/>
                </a:tc>
              </a:tr>
              <a:tr h="396149">
                <a:tc>
                  <a:txBody>
                    <a:bodyPr/>
                    <a:lstStyle/>
                    <a:p>
                      <a:pPr algn="ctr"/>
                      <a:r>
                        <a:rPr lang="es-EC" b="1" dirty="0" smtClean="0">
                          <a:solidFill>
                            <a:schemeClr val="bg1"/>
                          </a:solidFill>
                        </a:rPr>
                        <a:t>OPORTUNIDADES</a:t>
                      </a:r>
                      <a:r>
                        <a:rPr lang="es-EC" b="1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endParaRPr lang="es-EC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C" b="1" dirty="0" smtClean="0">
                          <a:solidFill>
                            <a:schemeClr val="bg1"/>
                          </a:solidFill>
                        </a:rPr>
                        <a:t>AMENAZAS</a:t>
                      </a:r>
                      <a:endParaRPr lang="es-EC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396149">
                <a:tc>
                  <a:txBody>
                    <a:bodyPr/>
                    <a:lstStyle/>
                    <a:p>
                      <a:pPr lvl="0">
                        <a:buFont typeface="Arial" pitchFamily="34" charset="0"/>
                        <a:buChar char="•"/>
                      </a:pPr>
                      <a:r>
                        <a:rPr lang="es-E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Oportunidad de expandirnos dentro del territorio nacional según se incremente su aceptación a mediano o largo plazo.(O1)</a:t>
                      </a:r>
                      <a:endParaRPr lang="es-EC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>
                        <a:buFont typeface="Arial" pitchFamily="34" charset="0"/>
                        <a:buChar char="•"/>
                      </a:pPr>
                      <a:r>
                        <a:rPr lang="es-E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Capacidad de aceptación para un mismo producto con diferentes características.(O2)</a:t>
                      </a:r>
                      <a:endParaRPr lang="es-EC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>
                        <a:buFont typeface="Arial" pitchFamily="34" charset="0"/>
                        <a:buChar char="•"/>
                      </a:pPr>
                      <a:r>
                        <a:rPr lang="es-E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Ser líderes dentro del la línea de producción y comercialización del producto, gracias a la forma de presentación aplicada.(O3)</a:t>
                      </a:r>
                      <a:endParaRPr lang="es-EC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s-EC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Font typeface="Arial" pitchFamily="34" charset="0"/>
                        <a:buChar char="•"/>
                      </a:pPr>
                      <a:r>
                        <a:rPr lang="es-E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Potenciales Competidores.(A1)</a:t>
                      </a:r>
                      <a:endParaRPr lang="es-EC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>
                        <a:buFont typeface="Arial" pitchFamily="34" charset="0"/>
                        <a:buChar char="•"/>
                      </a:pPr>
                      <a:r>
                        <a:rPr lang="es-E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Que el producto no sea aceptado por nuestros clientes potenciales.(A2)</a:t>
                      </a:r>
                      <a:endParaRPr lang="es-EC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>
                        <a:buFont typeface="Arial" pitchFamily="34" charset="0"/>
                        <a:buChar char="•"/>
                      </a:pPr>
                      <a:r>
                        <a:rPr lang="es-E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Barreras de entrada al mercado para nuestro producto. (A3)</a:t>
                      </a:r>
                      <a:endParaRPr lang="es-EC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>
                        <a:buFont typeface="Arial" pitchFamily="34" charset="0"/>
                        <a:buChar char="•"/>
                      </a:pPr>
                      <a:r>
                        <a:rPr lang="es-E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Posibilidad de que grandes cadenas de productos lácteos o bebidas incursionen  en el campo de la colada morada.(A4)</a:t>
                      </a:r>
                      <a:endParaRPr lang="es-EC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s-EC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42900" indent="-342900" eaLnBrk="1" fontAlgn="auto" hangingPunct="1">
              <a:spcAft>
                <a:spcPts val="0"/>
              </a:spcAft>
              <a:defRPr/>
            </a:pPr>
            <a:r>
              <a:rPr lang="es-ES" sz="3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Análisis FODA Del Proyecto</a:t>
            </a:r>
            <a:r>
              <a:rPr lang="es-EC" sz="3600" dirty="0" smtClean="0">
                <a:solidFill>
                  <a:srgbClr val="000000"/>
                </a:solidFill>
              </a:rPr>
              <a:t/>
            </a:r>
            <a:br>
              <a:rPr lang="es-EC" sz="3600" dirty="0" smtClean="0">
                <a:solidFill>
                  <a:srgbClr val="000000"/>
                </a:solidFill>
              </a:rPr>
            </a:br>
            <a:endParaRPr lang="es-EC" sz="3600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Content Placeholder 2"/>
          <p:cNvSpPr>
            <a:spLocks noGrp="1"/>
          </p:cNvSpPr>
          <p:nvPr>
            <p:ph idx="1"/>
          </p:nvPr>
        </p:nvSpPr>
        <p:spPr>
          <a:xfrm>
            <a:off x="428625" y="1500188"/>
            <a:ext cx="8229600" cy="4972050"/>
          </a:xfrm>
        </p:spPr>
        <p:txBody>
          <a:bodyPr/>
          <a:lstStyle/>
          <a:p>
            <a:pPr algn="just" eaLnBrk="1" hangingPunct="1"/>
            <a:r>
              <a:rPr lang="es-ES" sz="2000" smtClean="0"/>
              <a:t>Conocer el perfil de los consumidores que desean este producto.</a:t>
            </a:r>
            <a:endParaRPr lang="es-EC" sz="2000" smtClean="0"/>
          </a:p>
          <a:p>
            <a:pPr algn="just" eaLnBrk="1" hangingPunct="1"/>
            <a:r>
              <a:rPr lang="es-ES" sz="2000" smtClean="0"/>
              <a:t>Determinar nuestra demanda potencial.</a:t>
            </a:r>
            <a:endParaRPr lang="es-EC" sz="2000" smtClean="0"/>
          </a:p>
          <a:p>
            <a:pPr algn="just" eaLnBrk="1" hangingPunct="1"/>
            <a:r>
              <a:rPr lang="es-ES" sz="2000" smtClean="0"/>
              <a:t>Conocer el comportamiento de los guayaquileños, sus gustos y tendencias.</a:t>
            </a:r>
            <a:endParaRPr lang="es-EC" sz="2000" smtClean="0"/>
          </a:p>
          <a:p>
            <a:pPr algn="just" eaLnBrk="1" hangingPunct="1"/>
            <a:r>
              <a:rPr lang="es-ES" sz="2000" smtClean="0"/>
              <a:t>Determinar el segmento de mercado y  grado de aceptación del producto.</a:t>
            </a:r>
            <a:endParaRPr lang="es-EC" sz="2000" smtClean="0"/>
          </a:p>
          <a:p>
            <a:pPr algn="just" eaLnBrk="1" hangingPunct="1"/>
            <a:r>
              <a:rPr lang="es-ES" sz="2000" smtClean="0"/>
              <a:t>Determinar los puntos de venta del producto.</a:t>
            </a:r>
            <a:endParaRPr lang="es-EC" sz="2000" smtClean="0"/>
          </a:p>
          <a:p>
            <a:pPr algn="just" eaLnBrk="1" hangingPunct="1"/>
            <a:r>
              <a:rPr lang="es-ES" sz="2000" smtClean="0"/>
              <a:t>Determinar un precio de referencia a pagar del consumidor.</a:t>
            </a:r>
            <a:endParaRPr lang="es-EC" sz="2000" smtClean="0"/>
          </a:p>
          <a:p>
            <a:pPr algn="just" eaLnBrk="1" hangingPunct="1"/>
            <a:r>
              <a:rPr lang="es-ES" sz="2000" smtClean="0"/>
              <a:t>Determinar un sector de la ciudad de mayor aceptación del producto.</a:t>
            </a:r>
            <a:endParaRPr lang="es-EC" sz="2000" smtClean="0"/>
          </a:p>
          <a:p>
            <a:pPr algn="just" eaLnBrk="1" hangingPunct="1"/>
            <a:r>
              <a:rPr lang="es-ES" sz="2000" smtClean="0"/>
              <a:t>Determinar la preferencia de los consumidores en cuanto a la presentación, envase y contenido en el que desean encontrar el producto.</a:t>
            </a:r>
            <a:endParaRPr lang="es-EC" sz="2000" smtClean="0"/>
          </a:p>
          <a:p>
            <a:pPr eaLnBrk="1" hangingPunct="1"/>
            <a:endParaRPr lang="es-EC" sz="2000" smtClean="0"/>
          </a:p>
        </p:txBody>
      </p:sp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sz="3600" smtClean="0"/>
              <a:t>Objetivos Del Estudio De Mercado</a:t>
            </a:r>
            <a:endParaRPr lang="es-EC" sz="360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2050"/>
          </a:xfrm>
        </p:spPr>
        <p:txBody>
          <a:bodyPr rtlCol="0">
            <a:normAutofit fontScale="92500" lnSpcReduction="20000"/>
          </a:bodyPr>
          <a:lstStyle/>
          <a:p>
            <a:pPr marL="342900" lvl="3" indent="-342900" algn="just" eaLnBrk="1" fontAlgn="auto" hangingPunct="1">
              <a:spcAft>
                <a:spcPts val="0"/>
              </a:spcAft>
              <a:buClr>
                <a:schemeClr val="accent1"/>
              </a:buClr>
              <a:buFont typeface="Arial" pitchFamily="34" charset="0"/>
              <a:buChar char="•"/>
              <a:defRPr/>
            </a:pPr>
            <a:r>
              <a:rPr lang="es-ES" sz="2800" b="1" dirty="0"/>
              <a:t>Clientes Potenciales </a:t>
            </a:r>
            <a:r>
              <a:rPr lang="es-ES" sz="2800" b="1" dirty="0" smtClean="0"/>
              <a:t>:</a:t>
            </a:r>
          </a:p>
          <a:p>
            <a:pPr marL="342900" lvl="3" indent="-342900" algn="just" eaLnBrk="1" fontAlgn="auto" hangingPunct="1">
              <a:spcAft>
                <a:spcPts val="0"/>
              </a:spcAft>
              <a:buClr>
                <a:schemeClr val="accent1"/>
              </a:buClr>
              <a:buFont typeface="Wingdings" pitchFamily="2" charset="2"/>
              <a:buChar char="Ø"/>
              <a:defRPr/>
            </a:pPr>
            <a:r>
              <a:rPr lang="es-ES" sz="2800" dirty="0" smtClean="0"/>
              <a:t>Nivel socioeconómico  medio-alto.</a:t>
            </a:r>
          </a:p>
          <a:p>
            <a:pPr marL="342900" lvl="3" indent="-342900" algn="just" eaLnBrk="1" fontAlgn="auto" hangingPunct="1">
              <a:spcAft>
                <a:spcPts val="0"/>
              </a:spcAft>
              <a:buClr>
                <a:schemeClr val="accent1"/>
              </a:buClr>
              <a:buFont typeface="Wingdings" pitchFamily="2" charset="2"/>
              <a:buChar char="Ø"/>
              <a:defRPr/>
            </a:pPr>
            <a:r>
              <a:rPr lang="es-ES" sz="2800" dirty="0" smtClean="0"/>
              <a:t>Mayores a 18 años.</a:t>
            </a:r>
          </a:p>
          <a:p>
            <a:pPr marL="342900" lvl="3" indent="-342900" algn="just" eaLnBrk="1" fontAlgn="auto" hangingPunct="1"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  <a:defRPr/>
            </a:pPr>
            <a:endParaRPr lang="es-EC" sz="2800" dirty="0"/>
          </a:p>
          <a:p>
            <a:pPr marL="342900" lvl="3" indent="-342900" algn="just" eaLnBrk="1" fontAlgn="auto" hangingPunct="1">
              <a:spcAft>
                <a:spcPts val="0"/>
              </a:spcAft>
              <a:buClr>
                <a:schemeClr val="accent1"/>
              </a:buClr>
              <a:buFont typeface="Arial" pitchFamily="34" charset="0"/>
              <a:buChar char="•"/>
              <a:defRPr/>
            </a:pPr>
            <a:r>
              <a:rPr lang="es-ES" sz="2800" b="1" dirty="0"/>
              <a:t>Amenaza De Nuevos </a:t>
            </a:r>
            <a:r>
              <a:rPr lang="es-ES" sz="2800" b="1" dirty="0" smtClean="0"/>
              <a:t>Competidores:</a:t>
            </a:r>
          </a:p>
          <a:p>
            <a:pPr marL="342900" lvl="3" indent="-342900" algn="just" eaLnBrk="1" fontAlgn="auto" hangingPunct="1">
              <a:spcAft>
                <a:spcPts val="0"/>
              </a:spcAft>
              <a:buClr>
                <a:schemeClr val="accent1"/>
              </a:buClr>
              <a:buFont typeface="Wingdings" pitchFamily="2" charset="2"/>
              <a:buChar char="Ø"/>
              <a:defRPr/>
            </a:pPr>
            <a:r>
              <a:rPr lang="es-ES" sz="2800" dirty="0" smtClean="0"/>
              <a:t>Fábricas productoras de bebidas (yogurt , jugos).</a:t>
            </a:r>
            <a:endParaRPr lang="es-ES" sz="2800" b="1" dirty="0" smtClean="0"/>
          </a:p>
          <a:p>
            <a:pPr marL="342900" lvl="3" indent="-342900" algn="just" eaLnBrk="1" fontAlgn="auto" hangingPunct="1"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  <a:defRPr/>
            </a:pPr>
            <a:endParaRPr lang="es-EC" sz="2800" dirty="0"/>
          </a:p>
          <a:p>
            <a:pPr marL="342900" lvl="2" indent="-342900" algn="just" eaLnBrk="1" fontAlgn="auto" hangingPunct="1">
              <a:spcAft>
                <a:spcPts val="0"/>
              </a:spcAft>
              <a:buClr>
                <a:schemeClr val="accent1"/>
              </a:buClr>
              <a:buFont typeface="Arial" pitchFamily="34" charset="0"/>
              <a:buChar char="•"/>
              <a:defRPr/>
            </a:pPr>
            <a:r>
              <a:rPr lang="es-ES" sz="2800" b="1" dirty="0"/>
              <a:t>Análisis D</a:t>
            </a:r>
            <a:r>
              <a:rPr lang="es-ES" sz="2800" b="1" dirty="0" smtClean="0"/>
              <a:t>e Los Precios: </a:t>
            </a:r>
          </a:p>
          <a:p>
            <a:pPr marL="342900" lvl="2" indent="-342900" algn="just" eaLnBrk="1" fontAlgn="auto" hangingPunct="1">
              <a:spcAft>
                <a:spcPts val="0"/>
              </a:spcAft>
              <a:buClr>
                <a:schemeClr val="accent1"/>
              </a:buClr>
              <a:buFont typeface="Wingdings" pitchFamily="2" charset="2"/>
              <a:buChar char="Ø"/>
              <a:defRPr/>
            </a:pPr>
            <a:r>
              <a:rPr lang="es-ES" sz="2800" dirty="0" smtClean="0"/>
              <a:t>Precio en función del costo estimado de producción del producto, tomando en referencia el precio de nuestros  competidores  directos e indirectos.</a:t>
            </a:r>
            <a:endParaRPr lang="es-EC" sz="2800" dirty="0" smtClean="0"/>
          </a:p>
          <a:p>
            <a:pPr marL="342900" lvl="2" indent="-342900" eaLnBrk="1" fontAlgn="auto" hangingPunct="1">
              <a:spcAft>
                <a:spcPts val="0"/>
              </a:spcAft>
              <a:buClr>
                <a:schemeClr val="accent1"/>
              </a:buClr>
              <a:buFont typeface="Arial" pitchFamily="34" charset="0"/>
              <a:buChar char="•"/>
              <a:defRPr/>
            </a:pPr>
            <a:endParaRPr lang="es-ES" sz="2800" b="1" dirty="0" smtClean="0"/>
          </a:p>
          <a:p>
            <a:pPr marL="342900" lvl="2" indent="-342900" eaLnBrk="1" fontAlgn="auto" hangingPunct="1"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  <a:defRPr/>
            </a:pPr>
            <a:endParaRPr lang="es-EC" sz="2800" dirty="0"/>
          </a:p>
          <a:p>
            <a:pPr marL="365760" indent="-25603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EC" dirty="0"/>
          </a:p>
        </p:txBody>
      </p:sp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42900" indent="-342900" eaLnBrk="1" fontAlgn="auto" hangingPunct="1">
              <a:spcAft>
                <a:spcPts val="0"/>
              </a:spcAft>
              <a:defRPr/>
            </a:pPr>
            <a:r>
              <a:rPr lang="es-ES" sz="3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Análisis De La Oferta</a:t>
            </a:r>
            <a:r>
              <a:rPr lang="es-EC" sz="3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es-EC" sz="3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endParaRPr lang="es-EC" sz="36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s-ES" b="1" smtClean="0"/>
              <a:t>Porcentaje de aceptación de la colada morada en la ciudad de Guayaquil.</a:t>
            </a:r>
          </a:p>
          <a:p>
            <a:pPr eaLnBrk="1" hangingPunct="1"/>
            <a:endParaRPr lang="es-ES" b="1" smtClean="0"/>
          </a:p>
          <a:p>
            <a:pPr eaLnBrk="1" hangingPunct="1"/>
            <a:endParaRPr lang="es-ES" b="1" smtClean="0"/>
          </a:p>
        </p:txBody>
      </p:sp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C" smtClean="0"/>
              <a:t>Resultados de la Encuesta</a:t>
            </a:r>
          </a:p>
        </p:txBody>
      </p:sp>
      <p:pic>
        <p:nvPicPr>
          <p:cNvPr id="23556" name="Imagen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75" y="2571750"/>
            <a:ext cx="4295775" cy="3440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s-ES" b="1" smtClean="0"/>
              <a:t>Porcentaje de consumo en las distintas épocas del año</a:t>
            </a:r>
            <a:endParaRPr lang="es-EC" smtClean="0"/>
          </a:p>
          <a:p>
            <a:pPr eaLnBrk="1" hangingPunct="1">
              <a:buFont typeface="Wingdings 3" pitchFamily="18" charset="2"/>
              <a:buNone/>
            </a:pPr>
            <a:endParaRPr lang="es-EC" smtClean="0"/>
          </a:p>
        </p:txBody>
      </p:sp>
      <p:pic>
        <p:nvPicPr>
          <p:cNvPr id="24579" name="Imagen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0" y="2571750"/>
            <a:ext cx="4067175" cy="326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s-ES" b="1" smtClean="0"/>
              <a:t>Porcentaje de disposición a adquirir nuestro producto</a:t>
            </a:r>
          </a:p>
          <a:p>
            <a:pPr eaLnBrk="1" hangingPunct="1">
              <a:buFont typeface="Wingdings 3" pitchFamily="18" charset="2"/>
              <a:buNone/>
            </a:pPr>
            <a:endParaRPr lang="es-ES" b="1" smtClean="0"/>
          </a:p>
        </p:txBody>
      </p:sp>
      <p:pic>
        <p:nvPicPr>
          <p:cNvPr id="25603" name="Imagen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50" y="2286000"/>
            <a:ext cx="4414838" cy="354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Content Placeholder 2"/>
          <p:cNvSpPr>
            <a:spLocks noGrp="1"/>
          </p:cNvSpPr>
          <p:nvPr>
            <p:ph idx="1"/>
          </p:nvPr>
        </p:nvSpPr>
        <p:spPr>
          <a:xfrm>
            <a:off x="500063" y="1285875"/>
            <a:ext cx="8229600" cy="4525963"/>
          </a:xfrm>
        </p:spPr>
        <p:txBody>
          <a:bodyPr/>
          <a:lstStyle/>
          <a:p>
            <a:pPr eaLnBrk="1" hangingPunct="1"/>
            <a:r>
              <a:rPr lang="es-ES" b="1" smtClean="0"/>
              <a:t>Disponibilidad a pagar (300ml.)</a:t>
            </a:r>
            <a:endParaRPr lang="es-EC" smtClean="0"/>
          </a:p>
          <a:p>
            <a:pPr eaLnBrk="1" hangingPunct="1"/>
            <a:endParaRPr lang="es-EC" smtClean="0"/>
          </a:p>
        </p:txBody>
      </p:sp>
      <p:pic>
        <p:nvPicPr>
          <p:cNvPr id="26627" name="Imagen 1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0" y="2071688"/>
            <a:ext cx="4816475" cy="3919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Imagen 5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935163" y="1481138"/>
            <a:ext cx="5273675" cy="4525962"/>
          </a:xfrm>
        </p:spPr>
      </p:pic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42900" indent="-342900" eaLnBrk="1" fontAlgn="auto" hangingPunct="1">
              <a:spcAft>
                <a:spcPts val="0"/>
              </a:spcAft>
              <a:defRPr/>
            </a:pPr>
            <a:r>
              <a:rPr lang="en-US" sz="28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Matriz</a:t>
            </a: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Boston Consulting Group (BCG)</a:t>
            </a:r>
            <a:r>
              <a:rPr lang="es-EC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es-EC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endParaRPr lang="es-EC" sz="28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C" dirty="0" smtClean="0"/>
              <a:t>Introducción</a:t>
            </a:r>
            <a:endParaRPr lang="es-EC" dirty="0"/>
          </a:p>
        </p:txBody>
      </p:sp>
      <p:sp>
        <p:nvSpPr>
          <p:cNvPr id="1024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eaLnBrk="1" hangingPunct="1">
              <a:buFont typeface="Wingdings" pitchFamily="2" charset="2"/>
              <a:buChar char="Ø"/>
            </a:pPr>
            <a:r>
              <a:rPr lang="es-ES" dirty="0" smtClean="0"/>
              <a:t>La ciudad de Guayaquil se caracteriza por preservar costumbres y tradiciones, entre ellas la colada morada que se consume en las fechas cercanas al Día de los Difuntos.</a:t>
            </a:r>
          </a:p>
          <a:p>
            <a:pPr algn="just" eaLnBrk="1" hangingPunct="1">
              <a:buFont typeface="Wingdings 3" pitchFamily="18" charset="2"/>
              <a:buNone/>
            </a:pPr>
            <a:endParaRPr lang="es-ES" dirty="0" smtClean="0"/>
          </a:p>
          <a:p>
            <a:pPr algn="just" eaLnBrk="1" hangingPunct="1">
              <a:buFont typeface="Wingdings" pitchFamily="2" charset="2"/>
              <a:buChar char="Ø"/>
            </a:pPr>
            <a:r>
              <a:rPr lang="es-ES" dirty="0" smtClean="0"/>
              <a:t>Con nuestro proyecto buscamos introducir al mercado un producto nuevo denominado “Morada Colada”, y tratar de posicionar dentro del mercado un concepto nuevo de tomar la colada morada.</a:t>
            </a:r>
            <a:endParaRPr lang="es-EC" dirty="0" smtClean="0"/>
          </a:p>
          <a:p>
            <a:pPr eaLnBrk="1" hangingPunct="1">
              <a:buFont typeface="Wingdings" pitchFamily="2" charset="2"/>
              <a:buChar char="Ø"/>
            </a:pPr>
            <a:endParaRPr lang="es-EC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Imagen 6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214438" y="1571625"/>
            <a:ext cx="5964237" cy="4525963"/>
          </a:xfrm>
        </p:spPr>
      </p:pic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42900" indent="-342900" eaLnBrk="1" fontAlgn="auto" hangingPunct="1">
              <a:spcAft>
                <a:spcPts val="0"/>
              </a:spcAft>
              <a:defRPr/>
            </a:pPr>
            <a:r>
              <a:rPr lang="es-ES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Matriz de Implicación (FCB)</a:t>
            </a:r>
            <a:r>
              <a:rPr lang="es-EC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es-EC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endParaRPr lang="es-EC" sz="28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0188"/>
            <a:ext cx="8229600" cy="5000625"/>
          </a:xfrm>
        </p:spPr>
        <p:txBody>
          <a:bodyPr rtlCol="0">
            <a:normAutofit fontScale="70000" lnSpcReduction="20000"/>
          </a:bodyPr>
          <a:lstStyle/>
          <a:p>
            <a:pPr marL="342900" lvl="3" indent="-342900" algn="just" eaLnBrk="1" fontAlgn="auto" hangingPunct="1">
              <a:spcAft>
                <a:spcPts val="0"/>
              </a:spcAft>
              <a:buClr>
                <a:schemeClr val="accent1"/>
              </a:buClr>
              <a:buFont typeface="Arial" pitchFamily="34" charset="0"/>
              <a:buChar char="•"/>
              <a:defRPr/>
            </a:pPr>
            <a:r>
              <a:rPr lang="es-ES" sz="3100" b="1" dirty="0" err="1" smtClean="0"/>
              <a:t>Macrosegmentación</a:t>
            </a:r>
            <a:endParaRPr lang="es-ES" sz="3100" b="1" dirty="0" smtClean="0"/>
          </a:p>
          <a:p>
            <a:pPr marL="342900" lvl="3" indent="-342900" algn="just" eaLnBrk="1" fontAlgn="auto" hangingPunct="1">
              <a:spcAft>
                <a:spcPts val="0"/>
              </a:spcAft>
              <a:buClr>
                <a:schemeClr val="accent1"/>
              </a:buClr>
              <a:buFont typeface="Arial" pitchFamily="34" charset="0"/>
              <a:buChar char="•"/>
              <a:defRPr/>
            </a:pPr>
            <a:endParaRPr lang="es-ES" b="1" dirty="0"/>
          </a:p>
          <a:p>
            <a:pPr marL="365760" indent="-256032" algn="just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s-ES" sz="2300" b="1" dirty="0"/>
              <a:t>Necesidades:</a:t>
            </a:r>
            <a:r>
              <a:rPr lang="es-ES" sz="2300" dirty="0"/>
              <a:t> </a:t>
            </a:r>
            <a:r>
              <a:rPr lang="es-ES" sz="2300" dirty="0" smtClean="0"/>
              <a:t>ahorro </a:t>
            </a:r>
            <a:r>
              <a:rPr lang="es-ES" sz="2300" dirty="0"/>
              <a:t>de </a:t>
            </a:r>
            <a:r>
              <a:rPr lang="es-ES" sz="2300" dirty="0" smtClean="0"/>
              <a:t>tiempo en su preparación y disposición para cualquier </a:t>
            </a:r>
            <a:r>
              <a:rPr lang="es-ES" sz="2300" dirty="0"/>
              <a:t>época del </a:t>
            </a:r>
            <a:r>
              <a:rPr lang="es-ES" sz="2300" dirty="0" smtClean="0"/>
              <a:t>año. </a:t>
            </a:r>
          </a:p>
          <a:p>
            <a:pPr marL="365760" indent="-256032" algn="just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endParaRPr lang="es-EC" sz="2300" dirty="0"/>
          </a:p>
          <a:p>
            <a:pPr marL="365760" indent="-256032" algn="just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s-ES" sz="2300" b="1" dirty="0"/>
              <a:t>Tecnología:</a:t>
            </a:r>
            <a:r>
              <a:rPr lang="es-ES" sz="2300" dirty="0"/>
              <a:t> </a:t>
            </a:r>
            <a:r>
              <a:rPr lang="es-ES" sz="2300" dirty="0" smtClean="0"/>
              <a:t>nuevo producto en </a:t>
            </a:r>
            <a:r>
              <a:rPr lang="es-ES" sz="2300" dirty="0"/>
              <a:t>al mercado </a:t>
            </a:r>
            <a:r>
              <a:rPr lang="es-ES" sz="2300" dirty="0" smtClean="0"/>
              <a:t>y en </a:t>
            </a:r>
            <a:r>
              <a:rPr lang="es-ES" sz="2300" dirty="0"/>
              <a:t>envase aséptico </a:t>
            </a:r>
            <a:r>
              <a:rPr lang="es-ES" sz="2300" dirty="0" smtClean="0"/>
              <a:t>para su conservación. </a:t>
            </a:r>
          </a:p>
          <a:p>
            <a:pPr marL="365760" indent="-256032" algn="just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endParaRPr lang="es-EC" sz="2300" dirty="0"/>
          </a:p>
          <a:p>
            <a:pPr marL="365760" indent="-256032" algn="just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s-ES" sz="2300" b="1" dirty="0"/>
              <a:t>Grupos de compradores</a:t>
            </a:r>
            <a:r>
              <a:rPr lang="es-ES" sz="2300" i="1" dirty="0"/>
              <a:t>:</a:t>
            </a:r>
            <a:r>
              <a:rPr lang="es-ES" sz="2300" dirty="0"/>
              <a:t> </a:t>
            </a:r>
            <a:r>
              <a:rPr lang="es-ES" sz="2300" dirty="0" smtClean="0"/>
              <a:t>orientado a personas </a:t>
            </a:r>
            <a:r>
              <a:rPr lang="es-ES" sz="2300" dirty="0"/>
              <a:t>de 18 años en adelante </a:t>
            </a:r>
            <a:r>
              <a:rPr lang="es-ES" sz="2300" dirty="0" smtClean="0"/>
              <a:t>y falta de </a:t>
            </a:r>
            <a:r>
              <a:rPr lang="es-ES" sz="2300" dirty="0"/>
              <a:t>tiempo para preparar este </a:t>
            </a:r>
            <a:r>
              <a:rPr lang="es-ES" sz="2300" dirty="0" smtClean="0"/>
              <a:t>producto.</a:t>
            </a:r>
            <a:endParaRPr lang="es-ES" sz="2300" b="1" dirty="0" smtClean="0"/>
          </a:p>
          <a:p>
            <a:pPr marL="342900" lvl="3" indent="-342900" algn="just" eaLnBrk="1" fontAlgn="auto" hangingPunct="1"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  <a:defRPr/>
            </a:pPr>
            <a:endParaRPr lang="es-EC" sz="3100" dirty="0"/>
          </a:p>
          <a:p>
            <a:pPr marL="342900" lvl="3" indent="-342900" algn="just" eaLnBrk="1" fontAlgn="auto" hangingPunct="1">
              <a:spcAft>
                <a:spcPts val="0"/>
              </a:spcAft>
              <a:buClr>
                <a:schemeClr val="accent1"/>
              </a:buClr>
              <a:buFont typeface="Arial" pitchFamily="34" charset="0"/>
              <a:buChar char="•"/>
              <a:defRPr/>
            </a:pPr>
            <a:r>
              <a:rPr lang="es-ES" sz="3100" b="1" dirty="0" err="1" smtClean="0"/>
              <a:t>Microsegmentación</a:t>
            </a:r>
            <a:endParaRPr lang="es-ES" sz="3100" b="1" dirty="0" smtClean="0"/>
          </a:p>
          <a:p>
            <a:pPr marL="342900" lvl="3" indent="-342900" algn="just" eaLnBrk="1" fontAlgn="auto" hangingPunct="1"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  <a:defRPr/>
            </a:pPr>
            <a:endParaRPr lang="es-EC" sz="2400" dirty="0"/>
          </a:p>
          <a:p>
            <a:pPr marL="365760" indent="-256032" algn="just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s-ES" sz="2400" b="1" dirty="0"/>
              <a:t>Ubicación:</a:t>
            </a:r>
            <a:r>
              <a:rPr lang="es-ES" sz="2400" i="1" dirty="0"/>
              <a:t> </a:t>
            </a:r>
            <a:r>
              <a:rPr lang="es-ES" sz="2400" dirty="0"/>
              <a:t>Sectores de clase media-alta y alta.</a:t>
            </a:r>
            <a:endParaRPr lang="es-EC" sz="2400" dirty="0"/>
          </a:p>
          <a:p>
            <a:pPr marL="365760" indent="-256032" algn="just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s-ES" sz="2400" b="1" dirty="0"/>
              <a:t>Sexo:</a:t>
            </a:r>
            <a:r>
              <a:rPr lang="es-ES" sz="2400" i="1" dirty="0"/>
              <a:t> </a:t>
            </a:r>
            <a:r>
              <a:rPr lang="es-ES" sz="2400" dirty="0"/>
              <a:t>Femenino/Masculino</a:t>
            </a:r>
            <a:endParaRPr lang="es-EC" sz="2400" dirty="0"/>
          </a:p>
          <a:p>
            <a:pPr marL="365760" indent="-256032" algn="just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s-ES" sz="2400" b="1" dirty="0"/>
              <a:t>Edad: </a:t>
            </a:r>
            <a:r>
              <a:rPr lang="es-ES" sz="2400" dirty="0"/>
              <a:t>18 - 65  años</a:t>
            </a:r>
            <a:endParaRPr lang="es-EC" sz="2400" dirty="0"/>
          </a:p>
          <a:p>
            <a:pPr marL="365760" indent="-256032" algn="just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s-ES" sz="2400" b="1" dirty="0"/>
              <a:t>Actividad: </a:t>
            </a:r>
            <a:r>
              <a:rPr lang="es-ES" sz="2400" dirty="0"/>
              <a:t>Trabajo o actividades fuera del hogar</a:t>
            </a:r>
            <a:r>
              <a:rPr lang="es-ES" sz="2400" i="1" dirty="0"/>
              <a:t>.</a:t>
            </a:r>
            <a:endParaRPr lang="es-EC" sz="2400" dirty="0"/>
          </a:p>
          <a:p>
            <a:pPr marL="365760" indent="-256032" algn="just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s-ES" sz="2400" b="1" dirty="0"/>
              <a:t>Intereses:</a:t>
            </a:r>
            <a:r>
              <a:rPr lang="es-ES" sz="2400" i="1" dirty="0"/>
              <a:t> </a:t>
            </a:r>
            <a:r>
              <a:rPr lang="es-ES" sz="2400" dirty="0" smtClean="0"/>
              <a:t>falta de tiempo.</a:t>
            </a:r>
            <a:endParaRPr lang="es-EC" sz="2400" dirty="0"/>
          </a:p>
          <a:p>
            <a:pPr marL="365760" indent="-256032" algn="just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endParaRPr lang="es-EC" sz="2400" dirty="0"/>
          </a:p>
        </p:txBody>
      </p:sp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42900" indent="-342900" eaLnBrk="1" fontAlgn="auto" hangingPunct="1">
              <a:spcAft>
                <a:spcPts val="0"/>
              </a:spcAft>
              <a:defRPr/>
            </a:pPr>
            <a:r>
              <a:rPr lang="es-ES" sz="3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Macro y </a:t>
            </a:r>
            <a:r>
              <a:rPr lang="es-ES" sz="3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Microsegmentación</a:t>
            </a:r>
            <a:r>
              <a:rPr lang="es-EC" sz="3600" dirty="0" smtClean="0">
                <a:solidFill>
                  <a:srgbClr val="000000"/>
                </a:solidFill>
              </a:rPr>
              <a:t/>
            </a:r>
            <a:br>
              <a:rPr lang="es-EC" sz="3600" dirty="0" smtClean="0">
                <a:solidFill>
                  <a:srgbClr val="000000"/>
                </a:solidFill>
              </a:rPr>
            </a:br>
            <a:endParaRPr lang="es-EC" sz="3600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71563"/>
            <a:ext cx="8229600" cy="5054600"/>
          </a:xfrm>
        </p:spPr>
        <p:txBody>
          <a:bodyPr rtlCol="0">
            <a:normAutofit fontScale="85000" lnSpcReduction="20000"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2800" b="1" dirty="0"/>
              <a:t>Amenazas de posibles </a:t>
            </a:r>
            <a:r>
              <a:rPr lang="es-ES" sz="2800" b="1" dirty="0" smtClean="0"/>
              <a:t>entrantes.</a:t>
            </a:r>
          </a:p>
          <a:p>
            <a:pPr marL="365760" indent="-25603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EC" sz="2800" dirty="0"/>
          </a:p>
          <a:p>
            <a:pPr marL="365760" indent="-256032" algn="just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s-ES" sz="2800" b="1" dirty="0"/>
              <a:t>Barreras a la </a:t>
            </a:r>
            <a:r>
              <a:rPr lang="es-ES" sz="2800" b="1" dirty="0" smtClean="0"/>
              <a:t>entrada: </a:t>
            </a:r>
            <a:r>
              <a:rPr lang="es-ES" sz="2800" dirty="0" smtClean="0"/>
              <a:t>economías a escala, diferenciación del producto, requerimientos de capital, accesos de canales de distribución, respuesta esperada por los competidores establecidos. </a:t>
            </a:r>
          </a:p>
          <a:p>
            <a:pPr marL="365760" indent="-256032"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ES" sz="2800" dirty="0" smtClean="0"/>
          </a:p>
          <a:p>
            <a:pPr marL="365760" indent="-256032"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2800" b="1" dirty="0"/>
              <a:t>Rivalidad entre competidores </a:t>
            </a:r>
            <a:r>
              <a:rPr lang="es-ES" sz="2800" b="1" dirty="0" smtClean="0"/>
              <a:t>existentes.</a:t>
            </a:r>
          </a:p>
          <a:p>
            <a:pPr marL="365760" indent="-256032" algn="just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s-ES" sz="2400" dirty="0" smtClean="0"/>
              <a:t>Competencia en precios y/o cantidades, introducción de nuevos productos, servicio post-venta, entre otros. </a:t>
            </a:r>
          </a:p>
          <a:p>
            <a:pPr marL="365760" indent="-256032"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EC" sz="2800" dirty="0"/>
          </a:p>
          <a:p>
            <a:pPr marL="365760" indent="-256032"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2800" b="1" dirty="0"/>
              <a:t>Productos </a:t>
            </a:r>
            <a:r>
              <a:rPr lang="es-ES" sz="2800" b="1" dirty="0" smtClean="0"/>
              <a:t>sustitutos.</a:t>
            </a:r>
          </a:p>
          <a:p>
            <a:pPr marL="365760" indent="-256032" algn="just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s-ES" sz="2400" dirty="0" smtClean="0"/>
              <a:t>Indirectamente, los bienes sustitutos, podrían ser los productos hechos a base de yogurt, avena, entre otros.</a:t>
            </a:r>
            <a:endParaRPr lang="es-EC" sz="2400" dirty="0" smtClean="0"/>
          </a:p>
          <a:p>
            <a:pPr marL="365760" indent="-256032"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ES" sz="2800" b="1" dirty="0" smtClean="0"/>
          </a:p>
          <a:p>
            <a:pPr marL="365760" indent="-256032"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EC" sz="2800" dirty="0"/>
          </a:p>
          <a:p>
            <a:pPr marL="365760" indent="-256032"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EC" dirty="0"/>
          </a:p>
        </p:txBody>
      </p:sp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42900" indent="-342900" eaLnBrk="1" fontAlgn="auto" hangingPunct="1">
              <a:spcAft>
                <a:spcPts val="0"/>
              </a:spcAft>
              <a:defRPr/>
            </a:pPr>
            <a:r>
              <a:rPr lang="es-ES" sz="3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Fuerzas de </a:t>
            </a:r>
            <a:r>
              <a:rPr lang="es-ES" sz="3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Porter</a:t>
            </a:r>
            <a:r>
              <a:rPr lang="es-EC" sz="3600" dirty="0" smtClean="0">
                <a:solidFill>
                  <a:srgbClr val="000000"/>
                </a:solidFill>
              </a:rPr>
              <a:t/>
            </a:r>
            <a:br>
              <a:rPr lang="es-EC" sz="3600" dirty="0" smtClean="0">
                <a:solidFill>
                  <a:srgbClr val="000000"/>
                </a:solidFill>
              </a:rPr>
            </a:br>
            <a:endParaRPr lang="es-EC" sz="3600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Content Placeholder 2"/>
          <p:cNvSpPr>
            <a:spLocks noGrp="1"/>
          </p:cNvSpPr>
          <p:nvPr>
            <p:ph idx="1"/>
          </p:nvPr>
        </p:nvSpPr>
        <p:spPr>
          <a:xfrm>
            <a:off x="500063" y="1214438"/>
            <a:ext cx="8229600" cy="4525962"/>
          </a:xfrm>
        </p:spPr>
        <p:txBody>
          <a:bodyPr>
            <a:normAutofit lnSpcReduction="10000"/>
          </a:bodyPr>
          <a:lstStyle/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s-ES" sz="2600" b="1" dirty="0" smtClean="0"/>
              <a:t>Poder de negociación de los compradores.</a:t>
            </a:r>
          </a:p>
          <a:p>
            <a:pPr marL="365760" indent="-256032" algn="just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s-ES" sz="2600" dirty="0" smtClean="0"/>
              <a:t>Influyen en el margen de ganancia, ya que tienden a incrementar la rivalidad entre los vendedores vía disminución de precios.</a:t>
            </a:r>
          </a:p>
          <a:p>
            <a:pPr marL="365760" indent="-256032" algn="just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es-EC" sz="2600" dirty="0" smtClean="0"/>
          </a:p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s-ES" sz="2600" b="1" dirty="0" smtClean="0"/>
              <a:t>Poder de negociación de los vendedores o proveedores.</a:t>
            </a:r>
            <a:endParaRPr lang="es-EC" sz="2600" dirty="0" smtClean="0"/>
          </a:p>
          <a:p>
            <a:pPr marL="365760" indent="-256032" algn="just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s-ES" sz="2600" dirty="0" smtClean="0"/>
              <a:t>Un proveedor que nos ofrezca un producto de calidad a un costo que nos permitirá mantener un buen precio para la venta de nuestro producto.</a:t>
            </a:r>
            <a:endParaRPr lang="es-EC" sz="2600" dirty="0" smtClean="0"/>
          </a:p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s-EC" sz="2600" dirty="0" smtClean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7313"/>
            <a:ext cx="8229600" cy="5000625"/>
          </a:xfrm>
        </p:spPr>
        <p:txBody>
          <a:bodyPr rtlCol="0">
            <a:normAutofit fontScale="62500" lnSpcReduction="20000"/>
          </a:bodyPr>
          <a:lstStyle/>
          <a:p>
            <a:pPr marL="365760" indent="-256032"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b="1" dirty="0" smtClean="0"/>
              <a:t>Producto:</a:t>
            </a:r>
          </a:p>
          <a:p>
            <a:pPr marL="365760" indent="-256032" algn="just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s-ES" dirty="0" smtClean="0"/>
              <a:t>Morada colada en envase aséptico en presentación personal. </a:t>
            </a:r>
          </a:p>
          <a:p>
            <a:pPr marL="365760" indent="-256032"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EC" dirty="0"/>
          </a:p>
          <a:p>
            <a:pPr marL="365760" indent="-256032"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b="1" dirty="0" smtClean="0"/>
              <a:t>Precio:</a:t>
            </a:r>
          </a:p>
          <a:p>
            <a:pPr marL="365760" indent="-256032" algn="just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s-ES" dirty="0" smtClean="0"/>
              <a:t>$1.00  envase personal de 300 ml. </a:t>
            </a:r>
          </a:p>
          <a:p>
            <a:pPr marL="365760" indent="-256032"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s-EC" dirty="0"/>
          </a:p>
          <a:p>
            <a:pPr marL="365760" indent="-256032"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b="1" dirty="0" smtClean="0"/>
              <a:t>Plaza:</a:t>
            </a:r>
          </a:p>
          <a:p>
            <a:pPr marL="365760" indent="-256032" algn="just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s-ES" dirty="0" smtClean="0"/>
              <a:t>Supermercados, tiendas y autoservicios de la ciudad de Guayaquil.</a:t>
            </a:r>
            <a:endParaRPr lang="es-EC" dirty="0" smtClean="0"/>
          </a:p>
          <a:p>
            <a:pPr marL="365760" indent="-256032"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s-EC" dirty="0"/>
          </a:p>
          <a:p>
            <a:pPr marL="365760" indent="-256032"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b="1" dirty="0" smtClean="0"/>
              <a:t>Promoción:</a:t>
            </a:r>
          </a:p>
          <a:p>
            <a:pPr marL="365760" indent="-256032" algn="just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s-ES" dirty="0" smtClean="0"/>
              <a:t>Medios de comunicación masiva.</a:t>
            </a:r>
          </a:p>
          <a:p>
            <a:pPr marL="365760" indent="-256032" algn="just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s-ES" dirty="0" smtClean="0"/>
              <a:t>Percepción por medio islas. </a:t>
            </a:r>
          </a:p>
          <a:p>
            <a:pPr marL="365760" indent="-256032" algn="just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s-ES" dirty="0" smtClean="0"/>
              <a:t>Combos promocionales.</a:t>
            </a:r>
          </a:p>
          <a:p>
            <a:pPr marL="365760" indent="-256032"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EC" dirty="0"/>
          </a:p>
          <a:p>
            <a:pPr marL="365760" indent="-256032"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b="1" dirty="0" smtClean="0"/>
              <a:t>Posicionamiento:</a:t>
            </a:r>
          </a:p>
          <a:p>
            <a:pPr marL="365760" indent="-256032" algn="just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s-ES" dirty="0" smtClean="0"/>
              <a:t>Alimento tradicional.</a:t>
            </a:r>
          </a:p>
          <a:p>
            <a:pPr marL="365760" indent="-256032" algn="just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s-ES" dirty="0" smtClean="0"/>
              <a:t>Establecer alianzas con cadenas distribuidoras de productos.</a:t>
            </a:r>
            <a:endParaRPr lang="es-ES" b="1" dirty="0" smtClean="0"/>
          </a:p>
          <a:p>
            <a:pPr marL="365760" indent="-256032"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s-EC" dirty="0"/>
          </a:p>
          <a:p>
            <a:pPr marL="365760" indent="-256032"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EC" dirty="0"/>
          </a:p>
        </p:txBody>
      </p:sp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42900" indent="-342900" eaLnBrk="1" fontAlgn="auto" hangingPunct="1">
              <a:spcAft>
                <a:spcPts val="0"/>
              </a:spcAft>
              <a:defRPr/>
            </a:pPr>
            <a:r>
              <a:rPr lang="es-ES" sz="3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Marketing </a:t>
            </a:r>
            <a:r>
              <a:rPr lang="es-ES" sz="3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Mix</a:t>
            </a:r>
            <a:r>
              <a:rPr lang="es-ES" sz="3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: 5 </a:t>
            </a:r>
            <a:r>
              <a:rPr lang="es-ES" sz="3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P’s</a:t>
            </a:r>
            <a:r>
              <a:rPr lang="es-EC" sz="3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es-EC" sz="3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endParaRPr lang="es-EC" sz="36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63" y="1500188"/>
            <a:ext cx="8229600" cy="4525962"/>
          </a:xfrm>
        </p:spPr>
        <p:txBody>
          <a:bodyPr rtlCol="0">
            <a:normAutofit fontScale="92500" lnSpcReduction="20000"/>
          </a:bodyPr>
          <a:lstStyle/>
          <a:p>
            <a:pPr marL="365760" indent="-256032"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b="1" dirty="0"/>
              <a:t>Comercialización del </a:t>
            </a:r>
            <a:r>
              <a:rPr lang="es-ES" b="1" dirty="0" smtClean="0"/>
              <a:t>Producto:</a:t>
            </a:r>
          </a:p>
          <a:p>
            <a:pPr marL="365760" indent="-256032" algn="just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s-EC" dirty="0" smtClean="0"/>
              <a:t>Modelo Productor-Distribuidor</a:t>
            </a:r>
            <a:endParaRPr lang="es-ES" b="1" dirty="0" smtClean="0"/>
          </a:p>
          <a:p>
            <a:pPr marL="365760" indent="-256032"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EC" dirty="0"/>
          </a:p>
          <a:p>
            <a:pPr marL="365760" indent="-256032"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b="1" dirty="0"/>
              <a:t>Promoción y </a:t>
            </a:r>
            <a:r>
              <a:rPr lang="es-ES" b="1" dirty="0" smtClean="0"/>
              <a:t>comunicación</a:t>
            </a:r>
          </a:p>
          <a:p>
            <a:pPr marL="365760" indent="-256032" algn="just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s-EC" dirty="0" smtClean="0"/>
              <a:t>Estrategia  publicitaria de introducción (medios de comunicación).</a:t>
            </a:r>
          </a:p>
          <a:p>
            <a:pPr marL="365760" indent="-256032" algn="just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s-EC" dirty="0" smtClean="0"/>
              <a:t>Estrategia publicitaria permanente (afiches, carteles, etc.)</a:t>
            </a:r>
            <a:endParaRPr lang="es-ES" dirty="0" smtClean="0"/>
          </a:p>
          <a:p>
            <a:pPr marL="365760" indent="-256032"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EC" dirty="0"/>
          </a:p>
          <a:p>
            <a:pPr marL="365760" indent="-256032"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b="1" dirty="0"/>
              <a:t>Formas posibles de estimular el </a:t>
            </a:r>
            <a:r>
              <a:rPr lang="es-ES" b="1" dirty="0" smtClean="0"/>
              <a:t>interés</a:t>
            </a:r>
          </a:p>
          <a:p>
            <a:pPr marL="365760" indent="-256032" algn="just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s-ES" dirty="0" smtClean="0"/>
              <a:t>Servicio al cliente,  paquetes promocionales, </a:t>
            </a:r>
            <a:r>
              <a:rPr lang="es-ES" dirty="0" err="1" smtClean="0"/>
              <a:t>merchandising</a:t>
            </a:r>
            <a:r>
              <a:rPr lang="es-ES" dirty="0" smtClean="0"/>
              <a:t> , etc.</a:t>
            </a:r>
            <a:endParaRPr lang="es-EC" dirty="0"/>
          </a:p>
          <a:p>
            <a:pPr marL="365760" indent="-256032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endParaRPr lang="es-EC" dirty="0"/>
          </a:p>
        </p:txBody>
      </p:sp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42900" indent="-342900" eaLnBrk="1" fontAlgn="auto" hangingPunct="1">
              <a:spcAft>
                <a:spcPts val="0"/>
              </a:spcAft>
              <a:defRPr/>
            </a:pPr>
            <a:r>
              <a:rPr lang="es-ES" sz="3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Plan de Marketing</a:t>
            </a:r>
            <a:r>
              <a:rPr lang="es-EC" sz="3600" dirty="0" smtClean="0">
                <a:solidFill>
                  <a:srgbClr val="000000"/>
                </a:solidFill>
              </a:rPr>
              <a:t/>
            </a:r>
            <a:br>
              <a:rPr lang="es-EC" sz="3600" dirty="0" smtClean="0">
                <a:solidFill>
                  <a:srgbClr val="000000"/>
                </a:solidFill>
              </a:rPr>
            </a:br>
            <a:endParaRPr lang="es-EC" sz="3600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00063" y="1285875"/>
            <a:ext cx="8229600" cy="5286375"/>
          </a:xfrm>
        </p:spPr>
        <p:txBody>
          <a:bodyPr>
            <a:normAutofit fontScale="55000" lnSpcReduction="20000"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es-EC" dirty="0" smtClean="0"/>
          </a:p>
          <a:p>
            <a:pPr marL="365760" indent="-256032"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b="1" dirty="0" smtClean="0"/>
              <a:t>Localización:</a:t>
            </a:r>
          </a:p>
          <a:p>
            <a:pPr marL="365760" indent="-256032" algn="just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s-ES" dirty="0" smtClean="0"/>
              <a:t>Alquiler de local para la producción y oficinas.</a:t>
            </a:r>
          </a:p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s-ES" b="1" dirty="0" smtClean="0"/>
          </a:p>
          <a:p>
            <a:pPr marL="365760" indent="-256032"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b="1" dirty="0" smtClean="0"/>
              <a:t>Equipos y muebles de oficina.</a:t>
            </a:r>
            <a:endParaRPr lang="es-EC" dirty="0" smtClean="0"/>
          </a:p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es-ES" b="1" dirty="0" smtClean="0"/>
              <a:t> </a:t>
            </a:r>
            <a:endParaRPr lang="es-EC" dirty="0" smtClean="0"/>
          </a:p>
          <a:p>
            <a:pPr marL="365760" indent="-256032"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b="1" dirty="0" smtClean="0"/>
              <a:t>Maquinarias</a:t>
            </a:r>
          </a:p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s-ES" dirty="0" smtClean="0"/>
              <a:t>Cocina industrial</a:t>
            </a:r>
            <a:endParaRPr lang="es-EC" dirty="0" smtClean="0"/>
          </a:p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s-ES" dirty="0" smtClean="0"/>
              <a:t>Ollas Industriales Quirúrgicas</a:t>
            </a:r>
            <a:endParaRPr lang="es-EC" dirty="0" smtClean="0"/>
          </a:p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s-ES" dirty="0" smtClean="0"/>
              <a:t>Refrigeradora industrial</a:t>
            </a:r>
            <a:endParaRPr lang="es-EC" dirty="0" smtClean="0"/>
          </a:p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s-ES" dirty="0" smtClean="0"/>
              <a:t>Mezcladora</a:t>
            </a:r>
            <a:endParaRPr lang="es-EC" dirty="0" smtClean="0"/>
          </a:p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s-ES" dirty="0" smtClean="0"/>
              <a:t>Silo de almacenamiento</a:t>
            </a:r>
            <a:endParaRPr lang="es-EC" dirty="0" smtClean="0"/>
          </a:p>
          <a:p>
            <a:pPr marL="365760" indent="-256032"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ES" b="1" dirty="0" smtClean="0"/>
          </a:p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s-ES" b="1" dirty="0" smtClean="0"/>
          </a:p>
          <a:p>
            <a:pPr marL="365760" indent="-256032"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b="1" dirty="0" smtClean="0"/>
              <a:t>Envasado:</a:t>
            </a:r>
          </a:p>
          <a:p>
            <a:pPr marL="365760" indent="-256032" algn="just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s-ES" dirty="0" smtClean="0"/>
              <a:t>Envasadora</a:t>
            </a:r>
            <a:endParaRPr lang="es-EC" dirty="0" smtClean="0"/>
          </a:p>
          <a:p>
            <a:pPr marL="365760" indent="-256032" algn="just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s-ES" dirty="0" smtClean="0"/>
              <a:t>Bomba</a:t>
            </a:r>
            <a:endParaRPr lang="es-EC" dirty="0" smtClean="0"/>
          </a:p>
          <a:p>
            <a:pPr marL="365760" indent="-256032" algn="just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s-ES" dirty="0" smtClean="0"/>
              <a:t>Tanque pulmón</a:t>
            </a:r>
            <a:endParaRPr lang="es-EC" dirty="0" smtClean="0"/>
          </a:p>
          <a:p>
            <a:pPr marL="365760" indent="-256032" algn="just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s-ES" dirty="0" smtClean="0"/>
              <a:t>Envases</a:t>
            </a:r>
            <a:endParaRPr lang="es-EC" dirty="0" smtClean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s-EC" dirty="0" smtClean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es-ES" dirty="0" smtClean="0"/>
              <a:t> </a:t>
            </a:r>
            <a:endParaRPr lang="es-EC" dirty="0" smtClean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s-EC" dirty="0" smtClean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s-EC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C" dirty="0" smtClean="0"/>
              <a:t>Estudio Técnico </a:t>
            </a: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714375"/>
            <a:ext cx="8229600" cy="4929188"/>
          </a:xfrm>
        </p:spPr>
        <p:txBody>
          <a:bodyPr>
            <a:normAutofit fontScale="77500" lnSpcReduction="20000"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b="1" dirty="0" smtClean="0"/>
              <a:t>Limpieza de Equipos.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s-ES" b="1" dirty="0" smtClean="0"/>
          </a:p>
          <a:p>
            <a:pPr marL="365760" indent="-25603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b="1" dirty="0" smtClean="0"/>
              <a:t>Almacenamiento: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s-ES" dirty="0" smtClean="0"/>
              <a:t>Gavetas</a:t>
            </a:r>
            <a:endParaRPr lang="es-EC" dirty="0" smtClean="0"/>
          </a:p>
          <a:p>
            <a:pPr marL="365760" indent="-256032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s-ES" dirty="0" smtClean="0"/>
              <a:t>Cuarto frío</a:t>
            </a:r>
            <a:endParaRPr lang="es-EC" dirty="0" smtClean="0"/>
          </a:p>
          <a:p>
            <a:pPr marL="365760" indent="-25603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ES" b="1" dirty="0" smtClean="0"/>
          </a:p>
          <a:p>
            <a:pPr marL="365760" indent="-25603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b="1" dirty="0" smtClean="0"/>
              <a:t>Transporte: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s-ES" dirty="0" smtClean="0"/>
              <a:t>Camión para distribución del producto y traslado de la materia prima.</a:t>
            </a:r>
            <a:endParaRPr lang="es-EC" dirty="0" smtClean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es-ES" b="1" dirty="0" smtClean="0"/>
          </a:p>
          <a:p>
            <a:pPr marL="365760" indent="-25603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b="1" dirty="0" smtClean="0"/>
              <a:t>Requerimientos para el personal.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s-ES" dirty="0" smtClean="0"/>
              <a:t>Uniformes</a:t>
            </a:r>
            <a:endParaRPr lang="es-EC" dirty="0" smtClean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s-ES" dirty="0" smtClean="0"/>
              <a:t>Redecillas para cabeza</a:t>
            </a:r>
            <a:endParaRPr lang="es-EC" dirty="0" smtClean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s-ES" dirty="0" smtClean="0"/>
              <a:t>Guantes</a:t>
            </a:r>
            <a:endParaRPr lang="es-EC" dirty="0" smtClean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s-ES" dirty="0" smtClean="0"/>
              <a:t>Botas</a:t>
            </a:r>
            <a:endParaRPr lang="es-EC" dirty="0" smtClean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s-ES" dirty="0" smtClean="0"/>
              <a:t>Mascarillas</a:t>
            </a:r>
            <a:endParaRPr lang="es-EC" dirty="0" smtClean="0"/>
          </a:p>
          <a:p>
            <a:pPr marL="365760" indent="-25603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ES" b="1" dirty="0" smtClean="0"/>
          </a:p>
          <a:p>
            <a:pPr marL="365760" indent="-25603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ES" b="1" dirty="0" smtClean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es-EC" dirty="0" smtClean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es-EC" dirty="0" smtClean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s-EC" dirty="0" smtClean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s-EC" dirty="0" smtClean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dirty="0" smtClean="0"/>
              <a:t>ESTUDIO FINANCIERO </a:t>
            </a:r>
            <a:endParaRPr lang="es-EC" dirty="0"/>
          </a:p>
        </p:txBody>
      </p:sp>
      <p:sp>
        <p:nvSpPr>
          <p:cNvPr id="36867" name="Subtitle 4"/>
          <p:cNvSpPr>
            <a:spLocks noGrp="1"/>
          </p:cNvSpPr>
          <p:nvPr>
            <p:ph type="subTitle" idx="1"/>
          </p:nvPr>
        </p:nvSpPr>
        <p:spPr>
          <a:xfrm>
            <a:off x="685800" y="3611563"/>
            <a:ext cx="7772400" cy="1200150"/>
          </a:xfrm>
        </p:spPr>
        <p:txBody>
          <a:bodyPr/>
          <a:lstStyle/>
          <a:p>
            <a:pPr marR="0" eaLnBrk="1" hangingPunct="1"/>
            <a:endParaRPr lang="es-ES" smtClean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3" pitchFamily="18" charset="2"/>
              <a:buNone/>
            </a:pPr>
            <a:endParaRPr lang="es-EC" smtClean="0"/>
          </a:p>
          <a:p>
            <a:pPr eaLnBrk="1" hangingPunct="1">
              <a:buFont typeface="Wingdings 3" pitchFamily="18" charset="2"/>
              <a:buNone/>
            </a:pPr>
            <a:endParaRPr lang="es-EC" smtClean="0"/>
          </a:p>
          <a:p>
            <a:pPr eaLnBrk="1" hangingPunct="1">
              <a:buFont typeface="Wingdings 3" pitchFamily="18" charset="2"/>
              <a:buNone/>
            </a:pPr>
            <a:endParaRPr lang="es-EC" smtClean="0"/>
          </a:p>
          <a:p>
            <a:pPr eaLnBrk="1" hangingPunct="1">
              <a:buFont typeface="Wingdings 3" pitchFamily="18" charset="2"/>
              <a:buNone/>
            </a:pPr>
            <a:endParaRPr lang="es-EC" smtClean="0"/>
          </a:p>
          <a:p>
            <a:pPr eaLnBrk="1" hangingPunct="1">
              <a:buFont typeface="Wingdings 3" pitchFamily="18" charset="2"/>
              <a:buNone/>
            </a:pPr>
            <a:endParaRPr lang="es-EC" smtClean="0"/>
          </a:p>
          <a:p>
            <a:pPr eaLnBrk="1" hangingPunct="1"/>
            <a:endParaRPr lang="es-ES" smtClean="0"/>
          </a:p>
          <a:p>
            <a:pPr eaLnBrk="1" hangingPunct="1"/>
            <a:r>
              <a:rPr lang="es-ES" smtClean="0"/>
              <a:t>De la inversión total el 40% será patrimonio, mientras que el 60% restante se lo obtendrá por medio de un préstamo bancario. </a:t>
            </a:r>
            <a:endParaRPr lang="es-EC" smtClean="0"/>
          </a:p>
          <a:p>
            <a:pPr eaLnBrk="1" hangingPunct="1">
              <a:buFont typeface="Wingdings 3" pitchFamily="18" charset="2"/>
              <a:buNone/>
            </a:pPr>
            <a:endParaRPr lang="es-EC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C" dirty="0" smtClean="0"/>
              <a:t>Inversiones</a:t>
            </a:r>
            <a:endParaRPr lang="es-EC" dirty="0"/>
          </a:p>
        </p:txBody>
      </p:sp>
      <p:pic>
        <p:nvPicPr>
          <p:cNvPr id="37892" name="Imagen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0" y="1357313"/>
            <a:ext cx="485775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C" dirty="0" smtClean="0"/>
              <a:t>Aspectos importantes</a:t>
            </a: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481138"/>
            <a:ext cx="8229600" cy="4948237"/>
          </a:xfrm>
        </p:spPr>
        <p:txBody>
          <a:bodyPr>
            <a:normAutofit fontScale="25000" lnSpcReduction="20000"/>
          </a:bodyPr>
          <a:lstStyle/>
          <a:p>
            <a:pPr marL="365760" indent="-256032" algn="just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s-ES" sz="9600" dirty="0" smtClean="0">
                <a:ea typeface="Calibri"/>
                <a:cs typeface="Times New Roman"/>
              </a:rPr>
              <a:t>Realizar un estudio de mercado que nos permita conocer las características deseadas por los consumidores.</a:t>
            </a:r>
          </a:p>
          <a:p>
            <a:pPr marL="365760" indent="-256032" algn="just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 3"/>
              <a:buChar char=""/>
              <a:defRPr/>
            </a:pPr>
            <a:r>
              <a:rPr lang="es-ES" sz="9600" dirty="0" smtClean="0">
                <a:ea typeface="Calibri"/>
                <a:cs typeface="Times New Roman"/>
              </a:rPr>
              <a:t>Organizar un Plan de Marketing para darnos a conocer como empresa.</a:t>
            </a:r>
            <a:endParaRPr lang="es-EC" sz="9600" dirty="0">
              <a:ea typeface="Calibri"/>
              <a:cs typeface="Times New Roman"/>
            </a:endParaRPr>
          </a:p>
          <a:p>
            <a:pPr marL="365760" indent="-256032" algn="just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 3"/>
              <a:buChar char=""/>
              <a:defRPr/>
            </a:pPr>
            <a:r>
              <a:rPr lang="es-ES" sz="9600" dirty="0" smtClean="0">
                <a:ea typeface="Calibri"/>
                <a:cs typeface="Times New Roman"/>
              </a:rPr>
              <a:t>Verificar la inversión y costos que implicaría la elaboración e implementación de nuestro proyecto.</a:t>
            </a:r>
            <a:endParaRPr lang="es-EC" sz="9600" dirty="0">
              <a:ea typeface="Calibri"/>
              <a:cs typeface="Times New Roman"/>
            </a:endParaRPr>
          </a:p>
          <a:p>
            <a:pPr marL="365760" indent="-256032" algn="just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 3"/>
              <a:buChar char=""/>
              <a:defRPr/>
            </a:pPr>
            <a:r>
              <a:rPr lang="es-ES" sz="9600" dirty="0" smtClean="0">
                <a:ea typeface="Calibri"/>
                <a:cs typeface="Times New Roman"/>
              </a:rPr>
              <a:t>Estudiar la viabilidad financiera y rentabilidad así como el tiempo de recuperación de nuestra inversión inicial.</a:t>
            </a:r>
            <a:endParaRPr lang="es-EC" sz="9600" dirty="0">
              <a:ea typeface="Calibri"/>
              <a:cs typeface="Times New Roman"/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s-EC" smtClean="0"/>
          </a:p>
          <a:p>
            <a:pPr eaLnBrk="1" hangingPunct="1"/>
            <a:endParaRPr lang="es-EC" smtClean="0"/>
          </a:p>
          <a:p>
            <a:pPr eaLnBrk="1" hangingPunct="1"/>
            <a:endParaRPr lang="es-EC" smtClean="0"/>
          </a:p>
          <a:p>
            <a:pPr eaLnBrk="1" hangingPunct="1"/>
            <a:endParaRPr lang="es-EC" smtClean="0"/>
          </a:p>
          <a:p>
            <a:pPr eaLnBrk="1" hangingPunct="1">
              <a:buFont typeface="Wingdings 3" pitchFamily="18" charset="2"/>
              <a:buNone/>
            </a:pPr>
            <a:endParaRPr lang="es-EC" smtClean="0"/>
          </a:p>
          <a:p>
            <a:pPr eaLnBrk="1" hangingPunct="1"/>
            <a:endParaRPr lang="es-ES" smtClean="0"/>
          </a:p>
          <a:p>
            <a:pPr eaLnBrk="1" hangingPunct="1"/>
            <a:r>
              <a:rPr lang="es-ES" smtClean="0"/>
              <a:t>Precio por unidad es de $1</a:t>
            </a:r>
          </a:p>
          <a:p>
            <a:pPr eaLnBrk="1" hangingPunct="1"/>
            <a:r>
              <a:rPr lang="es-ES" smtClean="0"/>
              <a:t>Considerando un aumento del 2,5% en la demanda cada año.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dirty="0" smtClean="0"/>
              <a:t>Ingresos</a:t>
            </a:r>
            <a:endParaRPr lang="es-EC" dirty="0"/>
          </a:p>
        </p:txBody>
      </p:sp>
      <p:pic>
        <p:nvPicPr>
          <p:cNvPr id="38916" name="Imagen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88" y="1785938"/>
            <a:ext cx="7215187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s-EC" dirty="0" smtClean="0"/>
              <a:t>Costos variables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s-EC" dirty="0" smtClean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s-EC" dirty="0" smtClean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s-EC" dirty="0" smtClean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s-EC" dirty="0" smtClean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s-EC" dirty="0" smtClean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s-EC" dirty="0" smtClean="0"/>
          </a:p>
          <a:p>
            <a:pPr marL="365760" indent="-25603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ES" dirty="0" smtClean="0"/>
          </a:p>
          <a:p>
            <a:pPr marL="365760" indent="-25603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ES" dirty="0" smtClean="0"/>
          </a:p>
          <a:p>
            <a:pPr marL="365760" indent="-25603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dirty="0" smtClean="0"/>
              <a:t>Dependerán del número de unidades vendidas de nuestro producto por año</a:t>
            </a:r>
            <a:endParaRPr lang="es-EC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dirty="0" smtClean="0"/>
              <a:t>Estimación de Costos</a:t>
            </a:r>
            <a:r>
              <a:rPr lang="es-EC" dirty="0" smtClean="0"/>
              <a:t/>
            </a:r>
            <a:br>
              <a:rPr lang="es-EC" dirty="0" smtClean="0"/>
            </a:br>
            <a:endParaRPr lang="es-EC" dirty="0"/>
          </a:p>
        </p:txBody>
      </p:sp>
      <p:pic>
        <p:nvPicPr>
          <p:cNvPr id="39940" name="Imagen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313" y="2071688"/>
            <a:ext cx="6427787" cy="278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s-EC" smtClean="0"/>
          </a:p>
          <a:p>
            <a:pPr eaLnBrk="1" hangingPunct="1"/>
            <a:endParaRPr lang="es-EC" smtClean="0"/>
          </a:p>
          <a:p>
            <a:pPr eaLnBrk="1" hangingPunct="1"/>
            <a:endParaRPr lang="es-EC" smtClean="0"/>
          </a:p>
          <a:p>
            <a:pPr eaLnBrk="1" hangingPunct="1"/>
            <a:endParaRPr lang="es-EC" smtClean="0"/>
          </a:p>
          <a:p>
            <a:pPr eaLnBrk="1" hangingPunct="1"/>
            <a:endParaRPr lang="es-EC" smtClean="0"/>
          </a:p>
          <a:p>
            <a:pPr eaLnBrk="1" hangingPunct="1"/>
            <a:endParaRPr lang="es-EC" smtClean="0"/>
          </a:p>
          <a:p>
            <a:pPr eaLnBrk="1" hangingPunct="1"/>
            <a:endParaRPr lang="es-EC" smtClean="0"/>
          </a:p>
          <a:p>
            <a:pPr eaLnBrk="1" hangingPunct="1"/>
            <a:endParaRPr lang="es-EC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C" dirty="0" smtClean="0"/>
              <a:t>Costos Fijos</a:t>
            </a:r>
            <a:endParaRPr lang="es-EC" dirty="0"/>
          </a:p>
        </p:txBody>
      </p:sp>
      <p:pic>
        <p:nvPicPr>
          <p:cNvPr id="40964" name="Imagen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75" y="1143000"/>
            <a:ext cx="6367463" cy="307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5" name="Imagen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8938" y="4500563"/>
            <a:ext cx="3325812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s-ES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es-EC"/>
          </a:p>
        </p:txBody>
      </p:sp>
      <p:pic>
        <p:nvPicPr>
          <p:cNvPr id="41988" name="Imagen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25" y="714375"/>
            <a:ext cx="6173788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9" name="Imagen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3000" y="3000375"/>
            <a:ext cx="737552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0" name="Imagen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1563" y="4357688"/>
            <a:ext cx="7526337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s-ES" smtClean="0"/>
              <a:t>El monto de dinero que garantice los recursos para financiar los costos no cubiertos al iniciar las operaciones.</a:t>
            </a:r>
          </a:p>
          <a:p>
            <a:pPr eaLnBrk="1" hangingPunct="1"/>
            <a:endParaRPr lang="es-ES" smtClean="0"/>
          </a:p>
          <a:p>
            <a:pPr eaLnBrk="1" hangingPunct="1"/>
            <a:endParaRPr lang="es-ES" smtClean="0"/>
          </a:p>
          <a:p>
            <a:pPr eaLnBrk="1" hangingPunct="1"/>
            <a:endParaRPr lang="es-ES" smtClean="0"/>
          </a:p>
          <a:p>
            <a:pPr eaLnBrk="1" hangingPunct="1"/>
            <a:endParaRPr lang="es-ES" smtClean="0"/>
          </a:p>
          <a:p>
            <a:pPr eaLnBrk="1" hangingPunct="1"/>
            <a:endParaRPr lang="es-ES" smtClean="0"/>
          </a:p>
          <a:p>
            <a:pPr eaLnBrk="1" hangingPunct="1"/>
            <a:r>
              <a:rPr lang="es-ES" smtClean="0"/>
              <a:t>Es de $51,395.41 correspondiente al mes de Junio, por ser el mayor déficit acumulado.</a:t>
            </a:r>
            <a:endParaRPr lang="es-EC" smtClean="0"/>
          </a:p>
          <a:p>
            <a:pPr eaLnBrk="1" hangingPunct="1"/>
            <a:endParaRPr lang="es-ES" smtClean="0"/>
          </a:p>
          <a:p>
            <a:pPr eaLnBrk="1" hangingPunct="1"/>
            <a:endParaRPr lang="es-EC" smtClean="0"/>
          </a:p>
          <a:p>
            <a:pPr eaLnBrk="1" hangingPunct="1"/>
            <a:endParaRPr lang="es-EC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sz="3700" dirty="0" smtClean="0"/>
              <a:t>Capital de Trabajo</a:t>
            </a:r>
            <a:endParaRPr lang="es-EC" sz="3700" dirty="0"/>
          </a:p>
        </p:txBody>
      </p:sp>
      <p:pic>
        <p:nvPicPr>
          <p:cNvPr id="43012" name="Imagen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5" y="2928938"/>
            <a:ext cx="7916863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s-ES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dirty="0" smtClean="0"/>
              <a:t>Valor de Desecho</a:t>
            </a:r>
            <a:endParaRPr lang="es-EC" dirty="0"/>
          </a:p>
        </p:txBody>
      </p:sp>
      <p:pic>
        <p:nvPicPr>
          <p:cNvPr id="44036" name="Imagen 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88" y="1143000"/>
            <a:ext cx="7215187" cy="540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es-ES" dirty="0" smtClean="0"/>
              <a:t>   Nos muestra la rentabilidad mínima que nuestro proyecto debe obtener para su viabilidad.</a:t>
            </a:r>
          </a:p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es-EC" dirty="0" smtClean="0"/>
          </a:p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s-ES" dirty="0" smtClean="0"/>
              <a:t>Riesgo país= El cual en la actualidad está en 8170 puntos lo que equivale al 8.17%.</a:t>
            </a:r>
          </a:p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s-EC" dirty="0" smtClean="0"/>
          </a:p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s-ES" dirty="0" smtClean="0"/>
              <a:t>Rf=5.2%, el cual es la tasa libre de riesgo (Bonos del Tesoro EEUU)</a:t>
            </a:r>
          </a:p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s-EC" dirty="0" smtClean="0"/>
          </a:p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s-ES" dirty="0" smtClean="0"/>
              <a:t>B= Coeficiente de riego del sector de producción de bebidas y alimentos , el cual es de 0.50</a:t>
            </a:r>
          </a:p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s-EC" dirty="0" smtClean="0"/>
          </a:p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s-ES" dirty="0" err="1" smtClean="0"/>
              <a:t>Rm</a:t>
            </a:r>
            <a:r>
              <a:rPr lang="es-ES" dirty="0" smtClean="0"/>
              <a:t>= Tasa de Rentabilidad del Mercado que equivale a 0,11 según fuentes del Banco Central del Ecuador.</a:t>
            </a:r>
          </a:p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s-EC" dirty="0" smtClean="0"/>
          </a:p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s-ES" dirty="0" smtClean="0"/>
              <a:t>Re= Costo de capital propio</a:t>
            </a:r>
            <a:endParaRPr lang="es-EC" dirty="0" smtClean="0"/>
          </a:p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s-EC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dirty="0" smtClean="0"/>
              <a:t>Tasa de descuento</a:t>
            </a: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85750" y="1481138"/>
            <a:ext cx="8401050" cy="5162550"/>
          </a:xfrm>
        </p:spPr>
        <p:txBody>
          <a:bodyPr>
            <a:normAutofit fontScale="70000" lnSpcReduction="20000"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s-ES" b="1" dirty="0" smtClean="0"/>
              <a:t>Re =  16.26%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s-ES" b="1" dirty="0" smtClean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s-ES" b="1" dirty="0" smtClean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s-ES" b="1" dirty="0" smtClean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s-ES" b="1" dirty="0" smtClean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s-ES" b="1" dirty="0" smtClean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s-ES" dirty="0" smtClean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s-ES" dirty="0" smtClean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s-ES" dirty="0" smtClean="0"/>
          </a:p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s-ES" dirty="0" smtClean="0"/>
              <a:t>Debido a la alta puntuación del Riesgo país, decidimos modificar la tasa de descuento, ya que esta fue más baja que el rendimiento esperado por los inversionistas, cercano a un 15% o 17%, pero lo redondeamos a un 20% debido al costo de oportunidad del negocio. </a:t>
            </a:r>
          </a:p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s-ES" dirty="0" smtClean="0"/>
          </a:p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s-ES" dirty="0" smtClean="0"/>
              <a:t>Castigamos también nuestra demanda estimada, obteniendo solo un 6,5% de nuestra población objetivo, para así tratar de mantener un equilibrio por el alto Riesgo País con el que se debería trabajar.</a:t>
            </a:r>
            <a:endParaRPr lang="es-EC" dirty="0" smtClean="0"/>
          </a:p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s-EC" dirty="0" smtClean="0"/>
          </a:p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s-EC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sz="3200" dirty="0" smtClean="0"/>
              <a:t> </a:t>
            </a:r>
            <a:r>
              <a:rPr lang="es-EC" sz="3200" dirty="0" smtClean="0"/>
              <a:t/>
            </a:r>
            <a:br>
              <a:rPr lang="es-EC" sz="3200" dirty="0" smtClean="0"/>
            </a:br>
            <a:r>
              <a:rPr lang="es-ES" sz="3200" dirty="0" smtClean="0"/>
              <a:t>Re = </a:t>
            </a:r>
            <a:r>
              <a:rPr lang="es-ES" sz="3200" dirty="0" err="1" smtClean="0"/>
              <a:t>rf</a:t>
            </a:r>
            <a:r>
              <a:rPr lang="es-ES" sz="3200" dirty="0" smtClean="0"/>
              <a:t> + b ( </a:t>
            </a:r>
            <a:r>
              <a:rPr lang="es-ES" sz="3200" dirty="0" err="1" smtClean="0"/>
              <a:t>rm</a:t>
            </a:r>
            <a:r>
              <a:rPr lang="es-ES" sz="3200" dirty="0" smtClean="0"/>
              <a:t> - </a:t>
            </a:r>
            <a:r>
              <a:rPr lang="es-ES" sz="3200" dirty="0" err="1" smtClean="0"/>
              <a:t>rf</a:t>
            </a:r>
            <a:r>
              <a:rPr lang="es-ES" sz="3200" dirty="0" smtClean="0"/>
              <a:t> ) + Riesgo País</a:t>
            </a:r>
            <a:endParaRPr lang="es-EC" sz="3200" dirty="0"/>
          </a:p>
        </p:txBody>
      </p:sp>
      <p:pic>
        <p:nvPicPr>
          <p:cNvPr id="46084" name="Imagen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313" y="2071688"/>
            <a:ext cx="4627562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357313" y="3571875"/>
          <a:ext cx="4857784" cy="285752"/>
        </p:xfrm>
        <a:graphic>
          <a:graphicData uri="http://schemas.openxmlformats.org/drawingml/2006/table">
            <a:tbl>
              <a:tblPr/>
              <a:tblGrid>
                <a:gridCol w="2164882"/>
                <a:gridCol w="897634"/>
                <a:gridCol w="897634"/>
                <a:gridCol w="897634"/>
              </a:tblGrid>
              <a:tr h="28575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C" sz="1000" b="1" dirty="0">
                          <a:latin typeface="Arial"/>
                          <a:ea typeface="Times New Roman"/>
                        </a:rPr>
                        <a:t>Tasa de descuento </a:t>
                      </a:r>
                      <a:endParaRPr lang="es-EC" sz="1000" dirty="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C" sz="1000" dirty="0" smtClean="0">
                          <a:latin typeface="Arial"/>
                          <a:ea typeface="Times New Roman"/>
                        </a:rPr>
                        <a:t>.50</a:t>
                      </a:r>
                      <a:r>
                        <a:rPr lang="es-EC" sz="1000" dirty="0">
                          <a:latin typeface="Arial"/>
                          <a:ea typeface="Times New Roman"/>
                        </a:rPr>
                        <a:t>%</a:t>
                      </a:r>
                      <a:endParaRPr lang="es-EC" sz="1000" dirty="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C" sz="1000">
                          <a:latin typeface="Arial"/>
                          <a:ea typeface="Times New Roman"/>
                        </a:rPr>
                        <a:t> </a:t>
                      </a:r>
                      <a:endParaRPr lang="es-EC" sz="10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C" sz="1000" b="1" dirty="0">
                          <a:latin typeface="Arial"/>
                          <a:ea typeface="Times New Roman"/>
                        </a:rPr>
                        <a:t>20%</a:t>
                      </a:r>
                      <a:endParaRPr lang="es-EC" sz="1000" dirty="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s-ES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C" dirty="0" smtClean="0"/>
              <a:t>Amortización </a:t>
            </a:r>
            <a:endParaRPr lang="es-EC" dirty="0"/>
          </a:p>
        </p:txBody>
      </p:sp>
      <p:pic>
        <p:nvPicPr>
          <p:cNvPr id="47108" name="Imagen 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50" y="1428750"/>
            <a:ext cx="5026025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09" name="Imagen 1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4625" y="2857500"/>
            <a:ext cx="35782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10" name="Imagen 1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00188" y="4286250"/>
            <a:ext cx="6137275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s-ES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C" dirty="0" smtClean="0"/>
              <a:t>Flujo de Efectivo</a:t>
            </a:r>
            <a:endParaRPr lang="es-EC" dirty="0"/>
          </a:p>
        </p:txBody>
      </p:sp>
      <p:pic>
        <p:nvPicPr>
          <p:cNvPr id="48132" name="Imagen 1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63" y="1214438"/>
            <a:ext cx="7072312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C" dirty="0" smtClean="0"/>
              <a:t>Problemas y oportunidades</a:t>
            </a:r>
            <a:endParaRPr lang="es-EC" dirty="0"/>
          </a:p>
        </p:txBody>
      </p:sp>
      <p:sp>
        <p:nvSpPr>
          <p:cNvPr id="12291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eaLnBrk="1" hangingPunct="1"/>
            <a:r>
              <a:rPr lang="es-ES" smtClean="0"/>
              <a:t>Actualmente en los hogares no es muy común observar el consumo de colada morada fuera de la fecha tradicional .</a:t>
            </a:r>
          </a:p>
          <a:p>
            <a:pPr algn="just" eaLnBrk="1" hangingPunct="1"/>
            <a:endParaRPr lang="es-ES" smtClean="0"/>
          </a:p>
          <a:p>
            <a:pPr algn="just" eaLnBrk="1" hangingPunct="1"/>
            <a:r>
              <a:rPr lang="es-ES" smtClean="0"/>
              <a:t>Nuestro producto plantea una forma innovadora de consumir la colada morada.</a:t>
            </a:r>
          </a:p>
          <a:p>
            <a:pPr algn="just" eaLnBrk="1" hangingPunct="1">
              <a:buFont typeface="Wingdings 3" pitchFamily="18" charset="2"/>
              <a:buNone/>
            </a:pPr>
            <a:endParaRPr lang="es-ES" smtClean="0"/>
          </a:p>
          <a:p>
            <a:pPr algn="just" eaLnBrk="1" hangingPunct="1"/>
            <a:r>
              <a:rPr lang="es-ES" smtClean="0"/>
              <a:t>Nuestro objetivo es cuantificar el nivel de aceptación, utilizando una estrategia que permita determinar los requerimientos del consumidor.</a:t>
            </a:r>
            <a:endParaRPr lang="es-EC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s-ES" dirty="0" smtClean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s-ES" dirty="0" smtClean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s-ES" dirty="0" smtClean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s-ES" dirty="0" smtClean="0"/>
          </a:p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s-ES" dirty="0" smtClean="0"/>
              <a:t>Se indica que el proyecto si es rentable dado que el VAN&gt;0, el cual es de $ 26.436,42 </a:t>
            </a:r>
          </a:p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s-ES" dirty="0" smtClean="0"/>
          </a:p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s-ES" dirty="0" smtClean="0"/>
              <a:t>Al mismo tiempo la TIR es de 33% que es mayor a la tasa de descuento que es de 20%; lo cual confirma que el proyecto si es rentable.</a:t>
            </a:r>
            <a:endParaRPr lang="es-EC" dirty="0" smtClean="0"/>
          </a:p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s-EC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C" dirty="0" smtClean="0"/>
              <a:t>VAN  y  TIR</a:t>
            </a:r>
            <a:endParaRPr lang="es-EC" dirty="0"/>
          </a:p>
        </p:txBody>
      </p:sp>
      <p:pic>
        <p:nvPicPr>
          <p:cNvPr id="49156" name="Imagen 1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5" y="1643063"/>
            <a:ext cx="3008313" cy="64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eaLnBrk="1" hangingPunct="1"/>
            <a:r>
              <a:rPr lang="es-ES" smtClean="0"/>
              <a:t>Tomando en cuenta la tasa de descuento del 20% en el cálculo del período de recuperación, se ha determinado que el proyecto recuperará la inversión en el 5to año de operación.</a:t>
            </a:r>
          </a:p>
          <a:p>
            <a:pPr eaLnBrk="1" hangingPunct="1"/>
            <a:endParaRPr lang="es-ES" smtClean="0"/>
          </a:p>
          <a:p>
            <a:pPr eaLnBrk="1" hangingPunct="1"/>
            <a:endParaRPr lang="es-ES" smtClean="0"/>
          </a:p>
          <a:p>
            <a:pPr eaLnBrk="1" hangingPunct="1"/>
            <a:endParaRPr lang="es-ES" smtClean="0"/>
          </a:p>
          <a:p>
            <a:pPr eaLnBrk="1" hangingPunct="1">
              <a:buFont typeface="Wingdings 3" pitchFamily="18" charset="2"/>
              <a:buNone/>
            </a:pPr>
            <a:endParaRPr lang="es-EC" smtClean="0"/>
          </a:p>
          <a:p>
            <a:pPr eaLnBrk="1" hangingPunct="1">
              <a:buFont typeface="Wingdings 3" pitchFamily="18" charset="2"/>
              <a:buNone/>
            </a:pPr>
            <a:endParaRPr lang="es-EC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dirty="0" smtClean="0"/>
              <a:t/>
            </a:r>
            <a:br>
              <a:rPr lang="es-ES" dirty="0" smtClean="0"/>
            </a:br>
            <a:r>
              <a:rPr lang="es-ES" sz="4600" dirty="0" err="1" smtClean="0"/>
              <a:t>Payback</a:t>
            </a:r>
            <a:r>
              <a:rPr lang="es-EC" sz="4600" dirty="0" smtClean="0"/>
              <a:t/>
            </a:r>
            <a:br>
              <a:rPr lang="es-EC" sz="4600" dirty="0" smtClean="0"/>
            </a:br>
            <a:endParaRPr lang="es-EC" sz="4600" dirty="0"/>
          </a:p>
        </p:txBody>
      </p:sp>
      <p:pic>
        <p:nvPicPr>
          <p:cNvPr id="50180" name="Imagen 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50" y="3857625"/>
            <a:ext cx="7500938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1" name="Imagen 2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50" y="5143500"/>
            <a:ext cx="4192588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Content Placeholder 1"/>
          <p:cNvSpPr>
            <a:spLocks noGrp="1"/>
          </p:cNvSpPr>
          <p:nvPr>
            <p:ph idx="1"/>
          </p:nvPr>
        </p:nvSpPr>
        <p:spPr>
          <a:xfrm>
            <a:off x="428625" y="4857750"/>
            <a:ext cx="8301038" cy="1311275"/>
          </a:xfrm>
        </p:spPr>
        <p:txBody>
          <a:bodyPr/>
          <a:lstStyle/>
          <a:p>
            <a:pPr eaLnBrk="1" hangingPunct="1">
              <a:buFont typeface="Wingdings 3" pitchFamily="18" charset="2"/>
              <a:buNone/>
            </a:pPr>
            <a:r>
              <a:rPr lang="es-ES" smtClean="0"/>
              <a:t>  </a:t>
            </a:r>
            <a:endParaRPr lang="es-EC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28596" y="1071546"/>
            <a:ext cx="82296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dirty="0" smtClean="0"/>
              <a:t>Análisis de Sensibilidad con respecto a ingresos</a:t>
            </a:r>
            <a:r>
              <a:rPr lang="es-EC" dirty="0" smtClean="0"/>
              <a:t/>
            </a:r>
            <a:br>
              <a:rPr lang="es-EC" dirty="0" smtClean="0"/>
            </a:br>
            <a:r>
              <a:rPr lang="es-ES" dirty="0" smtClean="0"/>
              <a:t> </a:t>
            </a:r>
            <a:r>
              <a:rPr lang="es-EC" dirty="0" smtClean="0"/>
              <a:t/>
            </a:r>
            <a:br>
              <a:rPr lang="es-EC" dirty="0" smtClean="0"/>
            </a:br>
            <a:endParaRPr lang="es-EC" dirty="0"/>
          </a:p>
        </p:txBody>
      </p:sp>
      <p:pic>
        <p:nvPicPr>
          <p:cNvPr id="51204" name="Imagen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63" y="2428875"/>
            <a:ext cx="6740525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Content Placeholder 1"/>
          <p:cNvSpPr>
            <a:spLocks noGrp="1"/>
          </p:cNvSpPr>
          <p:nvPr>
            <p:ph idx="1"/>
          </p:nvPr>
        </p:nvSpPr>
        <p:spPr>
          <a:xfrm>
            <a:off x="428625" y="4643438"/>
            <a:ext cx="8258175" cy="1363662"/>
          </a:xfrm>
        </p:spPr>
        <p:txBody>
          <a:bodyPr/>
          <a:lstStyle/>
          <a:p>
            <a:pPr algn="just" eaLnBrk="1" hangingPunct="1"/>
            <a:r>
              <a:rPr lang="es-ES" smtClean="0"/>
              <a:t>Una variación negativa en los ingresos repercute de mayor manera que una variación positiva respecto a los costos. </a:t>
            </a:r>
            <a:endParaRPr lang="es-EC" smtClean="0"/>
          </a:p>
          <a:p>
            <a:pPr eaLnBrk="1" hangingPunct="1"/>
            <a:endParaRPr lang="es-EC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00034" y="928670"/>
            <a:ext cx="82296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dirty="0" smtClean="0"/>
              <a:t>Análisis de Sensibilidad con respecto a costos</a:t>
            </a:r>
            <a:r>
              <a:rPr lang="es-EC" dirty="0" smtClean="0"/>
              <a:t/>
            </a:r>
            <a:br>
              <a:rPr lang="es-EC" dirty="0" smtClean="0"/>
            </a:br>
            <a:endParaRPr lang="es-EC" dirty="0"/>
          </a:p>
        </p:txBody>
      </p:sp>
      <p:pic>
        <p:nvPicPr>
          <p:cNvPr id="52228" name="Imagen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5" y="2500313"/>
            <a:ext cx="7221538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642938"/>
            <a:ext cx="8229600" cy="5364162"/>
          </a:xfrm>
        </p:spPr>
        <p:txBody>
          <a:bodyPr>
            <a:normAutofit fontScale="92500"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C" sz="3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Conclusiones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es-EC" dirty="0" smtClean="0"/>
          </a:p>
          <a:p>
            <a:pPr marL="365760" indent="-256032" algn="just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s-EC" dirty="0" smtClean="0"/>
              <a:t>El producto tiene grandes posibilidades de ser aceptado dentro del mercado.</a:t>
            </a:r>
          </a:p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es-EC" dirty="0" smtClean="0"/>
          </a:p>
          <a:p>
            <a:pPr marL="365760" indent="-256032" algn="just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s-EC" dirty="0" smtClean="0"/>
              <a:t>El proyecto si resulta rentable. </a:t>
            </a:r>
          </a:p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es-EC" dirty="0" smtClean="0"/>
              <a:t>   VAN&gt;0          TIR&gt;TMAR</a:t>
            </a:r>
          </a:p>
          <a:p>
            <a:pPr marL="365760" indent="-256032" algn="just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endParaRPr lang="es-EC" dirty="0" smtClean="0"/>
          </a:p>
          <a:p>
            <a:pPr marL="365760" indent="-256032" algn="just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s-EC" dirty="0" smtClean="0"/>
              <a:t>Pioneros en el mercado equivalente a una ventaja competitiva.</a:t>
            </a:r>
          </a:p>
          <a:p>
            <a:pPr marL="365760" indent="-256032" algn="just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endParaRPr lang="es-EC" dirty="0" smtClean="0"/>
          </a:p>
          <a:p>
            <a:pPr marL="365760" indent="-256032" algn="just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s-EC" dirty="0" smtClean="0"/>
              <a:t>Fuerte competencia en el mercado de bebidas.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es-EC" dirty="0" smtClean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es-EC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eaLnBrk="1" hangingPunct="1"/>
            <a:r>
              <a:rPr lang="es-ES" smtClean="0"/>
              <a:t>Para que el producto alcance un buen posicionamiento en el mercado, se recomienda realizar constantes mejoras en la presentación y promoción del producto, para que de esta manera los consumidores se sientan satisfechos con el producto y sigamos siendo la primera opción en sus mentes.</a:t>
            </a:r>
            <a:endParaRPr lang="es-EC" smtClean="0"/>
          </a:p>
          <a:p>
            <a:pPr algn="just" eaLnBrk="1" hangingPunct="1"/>
            <a:endParaRPr lang="es-EC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Recomendaciones </a:t>
            </a:r>
            <a:r>
              <a:rPr lang="es-EC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es-EC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endParaRPr lang="es-EC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s-EC" smtClean="0"/>
          </a:p>
          <a:p>
            <a:pPr eaLnBrk="1" hangingPunct="1"/>
            <a:endParaRPr lang="es-EC" smtClean="0"/>
          </a:p>
          <a:p>
            <a:pPr eaLnBrk="1" hangingPunct="1"/>
            <a:endParaRPr lang="es-EC" smtClean="0"/>
          </a:p>
          <a:p>
            <a:pPr eaLnBrk="1" hangingPunct="1"/>
            <a:endParaRPr lang="es-EC" sz="4400" smtClean="0"/>
          </a:p>
          <a:p>
            <a:pPr algn="ctr" eaLnBrk="1" hangingPunct="1">
              <a:buFont typeface="Wingdings 3" pitchFamily="18" charset="2"/>
              <a:buNone/>
            </a:pPr>
            <a:r>
              <a:rPr lang="es-EC" sz="4400" smtClean="0"/>
              <a:t>                           GRACIAS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C" dirty="0" smtClean="0"/>
              <a:t>Características del producto</a:t>
            </a: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s-EC" dirty="0"/>
              <a:t>“Morada Colada” consiste en una bebida nutritiva realizada a base de harina de maíz negro, clavos de olor, raspadura, babaco, mora, piña, canela, hojas de arrayán, entre otras especias y frutas en un envase </a:t>
            </a:r>
            <a:r>
              <a:rPr lang="es-EC" dirty="0" smtClean="0"/>
              <a:t>aséptico.</a:t>
            </a:r>
          </a:p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s-EC" dirty="0" smtClean="0"/>
          </a:p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s-ES" dirty="0" smtClean="0"/>
              <a:t>El </a:t>
            </a:r>
            <a:r>
              <a:rPr lang="es-ES" dirty="0"/>
              <a:t>envase aséptico hecho de polipropileno </a:t>
            </a:r>
            <a:r>
              <a:rPr lang="es-ES" dirty="0" err="1"/>
              <a:t>bio</a:t>
            </a:r>
            <a:r>
              <a:rPr lang="es-ES" dirty="0"/>
              <a:t>-orientado, cuenta con una lámina de aluminio “abre fácil</a:t>
            </a:r>
            <a:r>
              <a:rPr lang="es-ES" dirty="0" smtClean="0"/>
              <a:t>”, </a:t>
            </a:r>
            <a:r>
              <a:rPr lang="es-ES" dirty="0"/>
              <a:t>y además con una pequeña cuchara </a:t>
            </a:r>
            <a:r>
              <a:rPr lang="es-ES" dirty="0" smtClean="0"/>
              <a:t>plástica.</a:t>
            </a:r>
          </a:p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s-ES" dirty="0" smtClean="0"/>
          </a:p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s-ES" dirty="0" smtClean="0"/>
              <a:t>Nuestra bebida, debido a sus componentes,  es buena fuente de proteínas, glúcidos y vitaminas.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s-EC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C" dirty="0" smtClean="0"/>
              <a:t>Alcance</a:t>
            </a:r>
            <a:endParaRPr lang="es-EC" dirty="0"/>
          </a:p>
        </p:txBody>
      </p:sp>
      <p:sp>
        <p:nvSpPr>
          <p:cNvPr id="14339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eaLnBrk="1" hangingPunct="1"/>
            <a:r>
              <a:rPr lang="es-ES" smtClean="0"/>
              <a:t>Según datos del Instituto Nacional de Estadísticas y Censos (INEC), en Guayaquil hay aproximadamente 2,366,902  habitantes.</a:t>
            </a:r>
          </a:p>
          <a:p>
            <a:pPr algn="just" eaLnBrk="1" hangingPunct="1">
              <a:buFont typeface="Wingdings 3" pitchFamily="18" charset="2"/>
              <a:buNone/>
            </a:pPr>
            <a:r>
              <a:rPr lang="es-ES" smtClean="0"/>
              <a:t> </a:t>
            </a:r>
            <a:endParaRPr lang="es-EC" smtClean="0"/>
          </a:p>
          <a:p>
            <a:pPr algn="just" eaLnBrk="1" hangingPunct="1"/>
            <a:r>
              <a:rPr lang="es-EC" smtClean="0"/>
              <a:t>“Morada Colada” estaría destinado a personas de estrato medio-alto, aproximadamente un 25% de la población, obteniendo un resultado estimado de 591,725 personas.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C" dirty="0" smtClean="0"/>
              <a:t>Objetivo general</a:t>
            </a:r>
            <a:endParaRPr lang="es-EC" dirty="0"/>
          </a:p>
        </p:txBody>
      </p:sp>
      <p:sp>
        <p:nvSpPr>
          <p:cNvPr id="1536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eaLnBrk="1" hangingPunct="1"/>
            <a:r>
              <a:rPr lang="es-ES" smtClean="0"/>
              <a:t>Realizar un Proyecto de inversión para la producción y comercialización de colada morada lista para consumir para la ciudad de Guayaquil.</a:t>
            </a:r>
            <a:endParaRPr lang="es-EC" smtClean="0"/>
          </a:p>
          <a:p>
            <a:pPr eaLnBrk="1" hangingPunct="1">
              <a:buFont typeface="Wingdings 3" pitchFamily="18" charset="2"/>
              <a:buNone/>
            </a:pPr>
            <a:endParaRPr lang="es-EC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C" dirty="0" smtClean="0"/>
              <a:t>Objetivos específicos</a:t>
            </a: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953000"/>
          </a:xfrm>
        </p:spPr>
        <p:txBody>
          <a:bodyPr>
            <a:normAutofit fontScale="55000" lnSpcReduction="20000"/>
          </a:bodyPr>
          <a:lstStyle/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s-ES" sz="3800" dirty="0"/>
              <a:t>Determinar  las características deseadas de nuestro producto por parte del cliente objetivo, mediante </a:t>
            </a:r>
            <a:r>
              <a:rPr lang="es-ES" sz="3800" dirty="0" smtClean="0"/>
              <a:t>un  </a:t>
            </a:r>
            <a:r>
              <a:rPr lang="es-ES" sz="3800" dirty="0"/>
              <a:t>estudio de mercado</a:t>
            </a:r>
            <a:r>
              <a:rPr lang="es-ES" sz="3800" dirty="0" smtClean="0"/>
              <a:t>.</a:t>
            </a:r>
            <a:r>
              <a:rPr lang="es-ES" sz="3800" dirty="0"/>
              <a:t> </a:t>
            </a:r>
            <a:endParaRPr lang="es-ES" sz="3800" dirty="0" smtClean="0"/>
          </a:p>
          <a:p>
            <a:pPr marL="365760" indent="-256032" algn="just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endParaRPr lang="es-EC" sz="3800" dirty="0"/>
          </a:p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s-ES" sz="3800" dirty="0"/>
              <a:t>Establecer una estrategia adecuada de promoción y publicidad través de un Plan de Marketing</a:t>
            </a:r>
            <a:r>
              <a:rPr lang="es-ES" sz="3800" dirty="0" smtClean="0"/>
              <a:t>.</a:t>
            </a:r>
            <a:r>
              <a:rPr lang="es-ES" sz="3800" dirty="0"/>
              <a:t> </a:t>
            </a:r>
            <a:endParaRPr lang="es-ES" sz="3800" dirty="0" smtClean="0"/>
          </a:p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s-EC" sz="3800" dirty="0"/>
          </a:p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s-ES" sz="3800" dirty="0"/>
              <a:t>Determinar el monto de la inversión necesaria, así como los costos de producción y comercialización de nuestro </a:t>
            </a:r>
            <a:r>
              <a:rPr lang="es-ES" sz="3800" dirty="0" smtClean="0"/>
              <a:t>producto.</a:t>
            </a:r>
            <a:r>
              <a:rPr lang="es-ES" sz="3800" dirty="0"/>
              <a:t> </a:t>
            </a:r>
            <a:endParaRPr lang="es-ES" sz="3800" dirty="0" smtClean="0"/>
          </a:p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s-EC" sz="3800" dirty="0"/>
          </a:p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s-ES" sz="3800" dirty="0"/>
              <a:t>Obtener la rentabilidad ofrecida por el proyecto (TIR), para su posterior comparación con la rentabilidad exigida por el inversor (TMAR</a:t>
            </a:r>
            <a:r>
              <a:rPr lang="es-ES" sz="3800" dirty="0" smtClean="0"/>
              <a:t>).</a:t>
            </a:r>
            <a:r>
              <a:rPr lang="es-ES" sz="3800" dirty="0"/>
              <a:t> </a:t>
            </a:r>
            <a:endParaRPr lang="es-ES" sz="3800" dirty="0" smtClean="0"/>
          </a:p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s-EC" sz="3800" dirty="0"/>
          </a:p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s-ES" sz="3800" dirty="0"/>
              <a:t>Analizar la factibilidad financiera de llevar a cabo el proyecto.</a:t>
            </a:r>
            <a:endParaRPr lang="es-EC" sz="3800" dirty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s-EC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42938" y="2643188"/>
            <a:ext cx="7772400" cy="14700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ESTUDIO DE MERCADO</a:t>
            </a:r>
            <a:r>
              <a:rPr lang="es-EC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es-EC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endParaRPr lang="es-EC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694</TotalTime>
  <Words>1820</Words>
  <Application>Microsoft Office PowerPoint</Application>
  <PresentationFormat>Presentación en pantalla (4:3)</PresentationFormat>
  <Paragraphs>312</Paragraphs>
  <Slides>46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46</vt:i4>
      </vt:variant>
    </vt:vector>
  </HeadingPairs>
  <TitlesOfParts>
    <vt:vector size="55" baseType="lpstr">
      <vt:lpstr>Arial</vt:lpstr>
      <vt:lpstr>Lucida Sans Unicode</vt:lpstr>
      <vt:lpstr>Wingdings 3</vt:lpstr>
      <vt:lpstr>Verdana</vt:lpstr>
      <vt:lpstr>Wingdings 2</vt:lpstr>
      <vt:lpstr>Calibri</vt:lpstr>
      <vt:lpstr>Wingdings</vt:lpstr>
      <vt:lpstr>Times New Roman</vt:lpstr>
      <vt:lpstr>Concourse</vt:lpstr>
      <vt:lpstr>Proyecto de inversión para la producción y comercialización de colada morada lista para consumir para la ciudad de Guayaquil.</vt:lpstr>
      <vt:lpstr>Introducción</vt:lpstr>
      <vt:lpstr>Aspectos importantes</vt:lpstr>
      <vt:lpstr>Problemas y oportunidades</vt:lpstr>
      <vt:lpstr>Características del producto</vt:lpstr>
      <vt:lpstr>Alcance</vt:lpstr>
      <vt:lpstr>Objetivo general</vt:lpstr>
      <vt:lpstr>Objetivos específicos</vt:lpstr>
      <vt:lpstr>ESTUDIO DE MERCADO </vt:lpstr>
      <vt:lpstr>Diapositiva 10</vt:lpstr>
      <vt:lpstr>Organigrama</vt:lpstr>
      <vt:lpstr>Análisis FODA Del Proyecto </vt:lpstr>
      <vt:lpstr>Objetivos Del Estudio De Mercado</vt:lpstr>
      <vt:lpstr>Análisis De La Oferta </vt:lpstr>
      <vt:lpstr>Resultados de la Encuesta</vt:lpstr>
      <vt:lpstr>Diapositiva 16</vt:lpstr>
      <vt:lpstr>Diapositiva 17</vt:lpstr>
      <vt:lpstr>Diapositiva 18</vt:lpstr>
      <vt:lpstr>Matriz Boston Consulting Group (BCG) </vt:lpstr>
      <vt:lpstr>Matriz de Implicación (FCB) </vt:lpstr>
      <vt:lpstr>Macro y Microsegmentación </vt:lpstr>
      <vt:lpstr>Fuerzas de Porter </vt:lpstr>
      <vt:lpstr>Diapositiva 23</vt:lpstr>
      <vt:lpstr>Marketing Mix: 5 P’s </vt:lpstr>
      <vt:lpstr>Plan de Marketing </vt:lpstr>
      <vt:lpstr>Estudio Técnico </vt:lpstr>
      <vt:lpstr>Diapositiva 27</vt:lpstr>
      <vt:lpstr>ESTUDIO FINANCIERO </vt:lpstr>
      <vt:lpstr>Inversiones</vt:lpstr>
      <vt:lpstr>Ingresos</vt:lpstr>
      <vt:lpstr>Estimación de Costos </vt:lpstr>
      <vt:lpstr>Costos Fijos</vt:lpstr>
      <vt:lpstr>Diapositiva 33</vt:lpstr>
      <vt:lpstr>Capital de Trabajo</vt:lpstr>
      <vt:lpstr>Valor de Desecho</vt:lpstr>
      <vt:lpstr>Tasa de descuento</vt:lpstr>
      <vt:lpstr>  Re = rf + b ( rm - rf ) + Riesgo País</vt:lpstr>
      <vt:lpstr>Amortización </vt:lpstr>
      <vt:lpstr>Flujo de Efectivo</vt:lpstr>
      <vt:lpstr>VAN  y  TIR</vt:lpstr>
      <vt:lpstr> Payback </vt:lpstr>
      <vt:lpstr>Análisis de Sensibilidad con respecto a ingresos   </vt:lpstr>
      <vt:lpstr>Análisis de Sensibilidad con respecto a costos </vt:lpstr>
      <vt:lpstr>Diapositiva 44</vt:lpstr>
      <vt:lpstr>Recomendaciones  </vt:lpstr>
      <vt:lpstr>Diapositiva 46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ESTUDIO DE MERCADO</dc:title>
  <dc:creator>WindowsHP</dc:creator>
  <cp:lastModifiedBy>silgivar</cp:lastModifiedBy>
  <cp:revision>66</cp:revision>
  <dcterms:created xsi:type="dcterms:W3CDTF">2010-02-28T18:41:06Z</dcterms:created>
  <dcterms:modified xsi:type="dcterms:W3CDTF">2010-06-09T15:59:12Z</dcterms:modified>
</cp:coreProperties>
</file>