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8" r:id="rId1"/>
  </p:sldMasterIdLst>
  <p:sldIdLst>
    <p:sldId id="256" r:id="rId2"/>
    <p:sldId id="257" r:id="rId3"/>
    <p:sldId id="259" r:id="rId4"/>
    <p:sldId id="260" r:id="rId5"/>
    <p:sldId id="261" r:id="rId6"/>
    <p:sldId id="263" r:id="rId7"/>
    <p:sldId id="267" r:id="rId8"/>
    <p:sldId id="269" r:id="rId9"/>
    <p:sldId id="271" r:id="rId10"/>
    <p:sldId id="272" r:id="rId11"/>
    <p:sldId id="273" r:id="rId12"/>
    <p:sldId id="266" r:id="rId13"/>
    <p:sldId id="278" r:id="rId14"/>
    <p:sldId id="280" r:id="rId15"/>
    <p:sldId id="283" r:id="rId16"/>
    <p:sldId id="286" r:id="rId17"/>
    <p:sldId id="285" r:id="rId18"/>
    <p:sldId id="291" r:id="rId19"/>
    <p:sldId id="292" r:id="rId20"/>
    <p:sldId id="369" r:id="rId21"/>
    <p:sldId id="370" r:id="rId22"/>
    <p:sldId id="385" r:id="rId23"/>
    <p:sldId id="384" r:id="rId24"/>
    <p:sldId id="373" r:id="rId25"/>
    <p:sldId id="312" r:id="rId26"/>
    <p:sldId id="314" r:id="rId27"/>
    <p:sldId id="323" r:id="rId28"/>
    <p:sldId id="328" r:id="rId29"/>
    <p:sldId id="337" r:id="rId30"/>
    <p:sldId id="338" r:id="rId31"/>
    <p:sldId id="339" r:id="rId32"/>
    <p:sldId id="340" r:id="rId33"/>
    <p:sldId id="341" r:id="rId34"/>
    <p:sldId id="342" r:id="rId35"/>
    <p:sldId id="347" r:id="rId36"/>
    <p:sldId id="343" r:id="rId37"/>
    <p:sldId id="344" r:id="rId38"/>
    <p:sldId id="358" r:id="rId39"/>
    <p:sldId id="345" r:id="rId40"/>
    <p:sldId id="348" r:id="rId41"/>
    <p:sldId id="349" r:id="rId42"/>
    <p:sldId id="350" r:id="rId43"/>
    <p:sldId id="351" r:id="rId44"/>
    <p:sldId id="352" r:id="rId45"/>
    <p:sldId id="353" r:id="rId46"/>
    <p:sldId id="354" r:id="rId47"/>
    <p:sldId id="355" r:id="rId48"/>
    <p:sldId id="380" r:id="rId49"/>
    <p:sldId id="356" r:id="rId50"/>
    <p:sldId id="379" r:id="rId51"/>
    <p:sldId id="357" r:id="rId52"/>
    <p:sldId id="382" r:id="rId53"/>
    <p:sldId id="297" r:id="rId54"/>
    <p:sldId id="299" r:id="rId55"/>
    <p:sldId id="303" r:id="rId56"/>
    <p:sldId id="304" r:id="rId57"/>
    <p:sldId id="305" r:id="rId58"/>
    <p:sldId id="306" r:id="rId59"/>
    <p:sldId id="307" r:id="rId60"/>
    <p:sldId id="334" r:id="rId61"/>
    <p:sldId id="335" r:id="rId62"/>
    <p:sldId id="333" r:id="rId63"/>
    <p:sldId id="383" r:id="rId64"/>
    <p:sldId id="381" r:id="rId65"/>
    <p:sldId id="332" r:id="rId66"/>
    <p:sldId id="359" r:id="rId67"/>
    <p:sldId id="367" r:id="rId68"/>
    <p:sldId id="375" r:id="rId69"/>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294" autoAdjust="0"/>
    <p:restoredTop sz="94660"/>
  </p:normalViewPr>
  <p:slideViewPr>
    <p:cSldViewPr>
      <p:cViewPr>
        <p:scale>
          <a:sx n="75" d="100"/>
          <a:sy n="75" d="100"/>
        </p:scale>
        <p:origin x="-1248" y="3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077D28A4-DC8E-4C89-8817-7124EDA7A25B}" type="datetimeFigureOut">
              <a:rPr lang="es-EC" smtClean="0"/>
              <a:pPr/>
              <a:t>19/05/2010</a:t>
            </a:fld>
            <a:endParaRPr lang="es-EC"/>
          </a:p>
        </p:txBody>
      </p:sp>
      <p:sp>
        <p:nvSpPr>
          <p:cNvPr id="19" name="18 Marcador de pie de página"/>
          <p:cNvSpPr>
            <a:spLocks noGrp="1"/>
          </p:cNvSpPr>
          <p:nvPr>
            <p:ph type="ftr" sz="quarter" idx="11"/>
          </p:nvPr>
        </p:nvSpPr>
        <p:spPr/>
        <p:txBody>
          <a:bodyPr/>
          <a:lstStyle/>
          <a:p>
            <a:endParaRPr lang="es-EC"/>
          </a:p>
        </p:txBody>
      </p:sp>
      <p:sp>
        <p:nvSpPr>
          <p:cNvPr id="27" name="26 Marcador de número de diapositiva"/>
          <p:cNvSpPr>
            <a:spLocks noGrp="1"/>
          </p:cNvSpPr>
          <p:nvPr>
            <p:ph type="sldNum" sz="quarter" idx="12"/>
          </p:nvPr>
        </p:nvSpPr>
        <p:spPr/>
        <p:txBody>
          <a:bodyPr/>
          <a:lstStyle/>
          <a:p>
            <a:fld id="{897C650C-A527-4C5B-8944-1A236049BD86}" type="slidenum">
              <a:rPr lang="es-EC" smtClean="0"/>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77D28A4-DC8E-4C89-8817-7124EDA7A25B}" type="datetimeFigureOut">
              <a:rPr lang="es-EC" smtClean="0"/>
              <a:pPr/>
              <a:t>19/05/2010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897C650C-A527-4C5B-8944-1A236049BD86}"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77D28A4-DC8E-4C89-8817-7124EDA7A25B}" type="datetimeFigureOut">
              <a:rPr lang="es-EC" smtClean="0"/>
              <a:pPr/>
              <a:t>19/05/2010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897C650C-A527-4C5B-8944-1A236049BD86}" type="slidenum">
              <a:rPr lang="es-EC" smtClean="0"/>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77D28A4-DC8E-4C89-8817-7124EDA7A25B}" type="datetimeFigureOut">
              <a:rPr lang="es-EC" smtClean="0"/>
              <a:pPr/>
              <a:t>19/05/2010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897C650C-A527-4C5B-8944-1A236049BD86}" type="slidenum">
              <a:rPr lang="es-EC" smtClean="0"/>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077D28A4-DC8E-4C89-8817-7124EDA7A25B}" type="datetimeFigureOut">
              <a:rPr lang="es-EC" smtClean="0"/>
              <a:pPr/>
              <a:t>19/05/2010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897C650C-A527-4C5B-8944-1A236049BD86}" type="slidenum">
              <a:rPr lang="es-EC" smtClean="0"/>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077D28A4-DC8E-4C89-8817-7124EDA7A25B}" type="datetimeFigureOut">
              <a:rPr lang="es-EC" smtClean="0"/>
              <a:pPr/>
              <a:t>19/05/2010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897C650C-A527-4C5B-8944-1A236049BD86}" type="slidenum">
              <a:rPr lang="es-EC" smtClean="0"/>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077D28A4-DC8E-4C89-8817-7124EDA7A25B}" type="datetimeFigureOut">
              <a:rPr lang="es-EC" smtClean="0"/>
              <a:pPr/>
              <a:t>19/05/2010</a:t>
            </a:fld>
            <a:endParaRPr lang="es-EC"/>
          </a:p>
        </p:txBody>
      </p:sp>
      <p:sp>
        <p:nvSpPr>
          <p:cNvPr id="8" name="7 Marcador de pie de página"/>
          <p:cNvSpPr>
            <a:spLocks noGrp="1"/>
          </p:cNvSpPr>
          <p:nvPr>
            <p:ph type="ftr" sz="quarter" idx="11"/>
          </p:nvPr>
        </p:nvSpPr>
        <p:spPr/>
        <p:txBody>
          <a:bodyPr/>
          <a:lstStyle/>
          <a:p>
            <a:endParaRPr lang="es-EC"/>
          </a:p>
        </p:txBody>
      </p:sp>
      <p:sp>
        <p:nvSpPr>
          <p:cNvPr id="9" name="8 Marcador de número de diapositiva"/>
          <p:cNvSpPr>
            <a:spLocks noGrp="1"/>
          </p:cNvSpPr>
          <p:nvPr>
            <p:ph type="sldNum" sz="quarter" idx="12"/>
          </p:nvPr>
        </p:nvSpPr>
        <p:spPr/>
        <p:txBody>
          <a:bodyPr/>
          <a:lstStyle/>
          <a:p>
            <a:fld id="{897C650C-A527-4C5B-8944-1A236049BD86}" type="slidenum">
              <a:rPr lang="es-EC" smtClean="0"/>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077D28A4-DC8E-4C89-8817-7124EDA7A25B}" type="datetimeFigureOut">
              <a:rPr lang="es-EC" smtClean="0"/>
              <a:pPr/>
              <a:t>19/05/2010</a:t>
            </a:fld>
            <a:endParaRPr lang="es-EC"/>
          </a:p>
        </p:txBody>
      </p:sp>
      <p:sp>
        <p:nvSpPr>
          <p:cNvPr id="4" name="3 Marcador de pie de página"/>
          <p:cNvSpPr>
            <a:spLocks noGrp="1"/>
          </p:cNvSpPr>
          <p:nvPr>
            <p:ph type="ftr" sz="quarter" idx="11"/>
          </p:nvPr>
        </p:nvSpPr>
        <p:spPr/>
        <p:txBody>
          <a:bodyPr/>
          <a:lstStyle/>
          <a:p>
            <a:endParaRPr lang="es-EC"/>
          </a:p>
        </p:txBody>
      </p:sp>
      <p:sp>
        <p:nvSpPr>
          <p:cNvPr id="5" name="4 Marcador de número de diapositiva"/>
          <p:cNvSpPr>
            <a:spLocks noGrp="1"/>
          </p:cNvSpPr>
          <p:nvPr>
            <p:ph type="sldNum" sz="quarter" idx="12"/>
          </p:nvPr>
        </p:nvSpPr>
        <p:spPr/>
        <p:txBody>
          <a:bodyPr/>
          <a:lstStyle/>
          <a:p>
            <a:fld id="{897C650C-A527-4C5B-8944-1A236049BD86}" type="slidenum">
              <a:rPr lang="es-EC" smtClean="0"/>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77D28A4-DC8E-4C89-8817-7124EDA7A25B}" type="datetimeFigureOut">
              <a:rPr lang="es-EC" smtClean="0"/>
              <a:pPr/>
              <a:t>19/05/2010</a:t>
            </a:fld>
            <a:endParaRPr lang="es-EC"/>
          </a:p>
        </p:txBody>
      </p:sp>
      <p:sp>
        <p:nvSpPr>
          <p:cNvPr id="3" name="2 Marcador de pie de página"/>
          <p:cNvSpPr>
            <a:spLocks noGrp="1"/>
          </p:cNvSpPr>
          <p:nvPr>
            <p:ph type="ftr" sz="quarter" idx="11"/>
          </p:nvPr>
        </p:nvSpPr>
        <p:spPr/>
        <p:txBody>
          <a:bodyPr/>
          <a:lstStyle/>
          <a:p>
            <a:endParaRPr lang="es-EC"/>
          </a:p>
        </p:txBody>
      </p:sp>
      <p:sp>
        <p:nvSpPr>
          <p:cNvPr id="4" name="3 Marcador de número de diapositiva"/>
          <p:cNvSpPr>
            <a:spLocks noGrp="1"/>
          </p:cNvSpPr>
          <p:nvPr>
            <p:ph type="sldNum" sz="quarter" idx="12"/>
          </p:nvPr>
        </p:nvSpPr>
        <p:spPr/>
        <p:txBody>
          <a:bodyPr/>
          <a:lstStyle/>
          <a:p>
            <a:fld id="{897C650C-A527-4C5B-8944-1A236049BD86}"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077D28A4-DC8E-4C89-8817-7124EDA7A25B}" type="datetimeFigureOut">
              <a:rPr lang="es-EC" smtClean="0"/>
              <a:pPr/>
              <a:t>19/05/2010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897C650C-A527-4C5B-8944-1A236049BD86}" type="slidenum">
              <a:rPr lang="es-EC" smtClean="0"/>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077D28A4-DC8E-4C89-8817-7124EDA7A25B}" type="datetimeFigureOut">
              <a:rPr lang="es-EC" smtClean="0"/>
              <a:pPr/>
              <a:t>19/05/2010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a:xfrm>
            <a:off x="8077200" y="6356350"/>
            <a:ext cx="609600" cy="365125"/>
          </a:xfrm>
        </p:spPr>
        <p:txBody>
          <a:bodyPr/>
          <a:lstStyle/>
          <a:p>
            <a:fld id="{897C650C-A527-4C5B-8944-1A236049BD86}" type="slidenum">
              <a:rPr lang="es-EC" smtClean="0"/>
              <a:pPr/>
              <a:t>‹Nº›</a:t>
            </a:fld>
            <a:endParaRPr lang="es-EC"/>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77D28A4-DC8E-4C89-8817-7124EDA7A25B}" type="datetimeFigureOut">
              <a:rPr lang="es-EC" smtClean="0"/>
              <a:pPr/>
              <a:t>19/05/2010</a:t>
            </a:fld>
            <a:endParaRPr lang="es-EC"/>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C"/>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97C650C-A527-4C5B-8944-1A236049BD86}" type="slidenum">
              <a:rPr lang="es-EC" smtClean="0"/>
              <a:pPr/>
              <a:t>‹Nº›</a:t>
            </a:fld>
            <a:endParaRPr lang="es-EC"/>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Layout" Target="../slideLayouts/slideLayout2.xml"/><Relationship Id="rId1" Type="http://schemas.openxmlformats.org/officeDocument/2006/relationships/video" Target="file:///C:\Users\Esteban\Desktop\TESIS%20FINAL\UBICACION.MPG" TargetMode="External"/></Relationships>
</file>

<file path=ppt/slides/_rels/slide5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8" Type="http://schemas.openxmlformats.org/officeDocument/2006/relationships/image" Target="../media/image50.jpeg"/><Relationship Id="rId3" Type="http://schemas.openxmlformats.org/officeDocument/2006/relationships/image" Target="../media/image45.jpeg"/><Relationship Id="rId7" Type="http://schemas.openxmlformats.org/officeDocument/2006/relationships/image" Target="../media/image49.jpeg"/><Relationship Id="rId2" Type="http://schemas.openxmlformats.org/officeDocument/2006/relationships/image" Target="../media/image44.jpeg"/><Relationship Id="rId1" Type="http://schemas.openxmlformats.org/officeDocument/2006/relationships/slideLayout" Target="../slideLayouts/slideLayout2.xml"/><Relationship Id="rId6" Type="http://schemas.openxmlformats.org/officeDocument/2006/relationships/image" Target="../media/image48.jpeg"/><Relationship Id="rId5" Type="http://schemas.openxmlformats.org/officeDocument/2006/relationships/image" Target="../media/image47.jpeg"/><Relationship Id="rId10" Type="http://schemas.openxmlformats.org/officeDocument/2006/relationships/image" Target="../media/image52.jpeg"/><Relationship Id="rId4" Type="http://schemas.openxmlformats.org/officeDocument/2006/relationships/image" Target="../media/image46.jpeg"/><Relationship Id="rId9" Type="http://schemas.openxmlformats.org/officeDocument/2006/relationships/image" Target="../media/image51.jpeg"/></Relationships>
</file>

<file path=ppt/slides/_rels/slide6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slideLayout" Target="../slideLayouts/slideLayout2.xml"/><Relationship Id="rId1" Type="http://schemas.openxmlformats.org/officeDocument/2006/relationships/video" Target="file:///C:\Users\Esteban\Desktop\TESIS%20FINAL\Comercial%20P&amp;D.mov" TargetMode="External"/></Relationships>
</file>

<file path=ppt/slides/_rels/slide65.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0 Imagen" descr="logoespol.gif"/>
          <p:cNvPicPr/>
          <p:nvPr/>
        </p:nvPicPr>
        <p:blipFill>
          <a:blip r:embed="rId2"/>
          <a:srcRect/>
          <a:stretch>
            <a:fillRect/>
          </a:stretch>
        </p:blipFill>
        <p:spPr bwMode="auto">
          <a:xfrm>
            <a:off x="3143240" y="2428868"/>
            <a:ext cx="2786082" cy="2687250"/>
          </a:xfrm>
          <a:prstGeom prst="rect">
            <a:avLst/>
          </a:prstGeom>
          <a:noFill/>
          <a:ln w="9525">
            <a:noFill/>
            <a:miter lim="800000"/>
            <a:headEnd/>
            <a:tailEnd/>
          </a:ln>
        </p:spPr>
      </p:pic>
      <p:sp>
        <p:nvSpPr>
          <p:cNvPr id="6" name="5 CuadroTexto"/>
          <p:cNvSpPr txBox="1"/>
          <p:nvPr/>
        </p:nvSpPr>
        <p:spPr>
          <a:xfrm>
            <a:off x="142876" y="1643050"/>
            <a:ext cx="8929718" cy="523220"/>
          </a:xfrm>
          <a:prstGeom prst="rect">
            <a:avLst/>
          </a:prstGeom>
          <a:noFill/>
        </p:spPr>
        <p:txBody>
          <a:bodyPr wrap="square" rtlCol="0">
            <a:spAutoFit/>
          </a:bodyPr>
          <a:lstStyle/>
          <a:p>
            <a:pPr algn="ctr"/>
            <a:r>
              <a:rPr lang="es-EC" sz="2800" b="1" dirty="0" smtClean="0"/>
              <a:t>ESCUELA SUPERIOR POLITÉCNICA DEL LITORAL </a:t>
            </a:r>
            <a:endParaRPr lang="es-EC" sz="28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srcRect/>
          <a:stretch>
            <a:fillRect/>
          </a:stretch>
        </p:blipFill>
        <p:spPr bwMode="auto">
          <a:xfrm>
            <a:off x="2000232" y="1142984"/>
            <a:ext cx="5572164" cy="45631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1928794" y="1285860"/>
            <a:ext cx="5369594" cy="42148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a:grpSpLocks/>
          </p:cNvGrpSpPr>
          <p:nvPr/>
        </p:nvGrpSpPr>
        <p:grpSpPr bwMode="auto">
          <a:xfrm>
            <a:off x="1714480" y="1000108"/>
            <a:ext cx="6143668" cy="4643470"/>
            <a:chOff x="3861" y="2884"/>
            <a:chExt cx="4670" cy="3671"/>
          </a:xfrm>
        </p:grpSpPr>
        <p:pic>
          <p:nvPicPr>
            <p:cNvPr id="4" name="Picture 3"/>
            <p:cNvPicPr>
              <a:picLocks noChangeAspect="1" noChangeArrowheads="1"/>
            </p:cNvPicPr>
            <p:nvPr/>
          </p:nvPicPr>
          <p:blipFill>
            <a:blip r:embed="rId2"/>
            <a:srcRect/>
            <a:stretch>
              <a:fillRect/>
            </a:stretch>
          </p:blipFill>
          <p:spPr bwMode="auto">
            <a:xfrm>
              <a:off x="3861" y="2884"/>
              <a:ext cx="4670" cy="3671"/>
            </a:xfrm>
            <a:prstGeom prst="rect">
              <a:avLst/>
            </a:prstGeom>
            <a:noFill/>
            <a:ln w="9525">
              <a:noFill/>
              <a:miter lim="800000"/>
              <a:headEnd/>
              <a:tailEnd/>
            </a:ln>
          </p:spPr>
        </p:pic>
        <p:sp>
          <p:nvSpPr>
            <p:cNvPr id="5" name="Rectangle 4"/>
            <p:cNvSpPr>
              <a:spLocks noChangeArrowheads="1"/>
            </p:cNvSpPr>
            <p:nvPr/>
          </p:nvSpPr>
          <p:spPr bwMode="auto">
            <a:xfrm>
              <a:off x="7190" y="3244"/>
              <a:ext cx="451" cy="326"/>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1000108"/>
            <a:ext cx="8229600" cy="1143000"/>
          </a:xfrm>
        </p:spPr>
        <p:txBody>
          <a:bodyPr>
            <a:normAutofit fontScale="90000"/>
          </a:bodyPr>
          <a:lstStyle/>
          <a:p>
            <a:pPr algn="l"/>
            <a:r>
              <a:rPr lang="en-US" sz="3100" dirty="0" smtClean="0">
                <a:solidFill>
                  <a:schemeClr val="tx2">
                    <a:lumMod val="60000"/>
                    <a:lumOff val="40000"/>
                  </a:schemeClr>
                </a:solidFill>
              </a:rPr>
              <a:t/>
            </a:r>
            <a:br>
              <a:rPr lang="en-US" sz="3100" dirty="0" smtClean="0">
                <a:solidFill>
                  <a:schemeClr val="tx2">
                    <a:lumMod val="60000"/>
                    <a:lumOff val="40000"/>
                  </a:schemeClr>
                </a:solidFill>
              </a:rPr>
            </a:br>
            <a:r>
              <a:rPr lang="ru-RU" sz="3100" b="1" u="sng" dirty="0" smtClean="0">
                <a:solidFill>
                  <a:schemeClr val="tx2">
                    <a:lumMod val="60000"/>
                    <a:lumOff val="40000"/>
                  </a:schemeClr>
                </a:solidFill>
              </a:rPr>
              <a:t>ESTUDIO T</a:t>
            </a:r>
            <a:r>
              <a:rPr lang="en-US" sz="3100" b="1" u="sng" dirty="0" smtClean="0">
                <a:solidFill>
                  <a:schemeClr val="tx2">
                    <a:lumMod val="60000"/>
                    <a:lumOff val="40000"/>
                  </a:schemeClr>
                </a:solidFill>
              </a:rPr>
              <a:t>É</a:t>
            </a:r>
            <a:r>
              <a:rPr lang="ru-RU" sz="3100" b="1" u="sng" dirty="0" smtClean="0">
                <a:solidFill>
                  <a:schemeClr val="tx2">
                    <a:lumMod val="60000"/>
                    <a:lumOff val="40000"/>
                  </a:schemeClr>
                </a:solidFill>
              </a:rPr>
              <a:t>CNICO</a:t>
            </a:r>
            <a:r>
              <a:rPr lang="es-EC" dirty="0" smtClean="0"/>
              <a:t/>
            </a:r>
            <a:br>
              <a:rPr lang="es-EC" dirty="0" smtClean="0"/>
            </a:br>
            <a:endParaRPr lang="es-EC" dirty="0"/>
          </a:p>
        </p:txBody>
      </p:sp>
      <p:sp>
        <p:nvSpPr>
          <p:cNvPr id="3" name="2 Marcador de contenido"/>
          <p:cNvSpPr>
            <a:spLocks noGrp="1"/>
          </p:cNvSpPr>
          <p:nvPr>
            <p:ph idx="1"/>
          </p:nvPr>
        </p:nvSpPr>
        <p:spPr>
          <a:xfrm>
            <a:off x="457200" y="1935480"/>
            <a:ext cx="8229600" cy="3922412"/>
          </a:xfrm>
        </p:spPr>
        <p:txBody>
          <a:bodyPr>
            <a:normAutofit/>
          </a:bodyPr>
          <a:lstStyle/>
          <a:p>
            <a:pPr>
              <a:buNone/>
            </a:pPr>
            <a:r>
              <a:rPr lang="ru-RU" sz="2200" b="1" dirty="0" smtClean="0"/>
              <a:t>VISIÓN</a:t>
            </a:r>
            <a:endParaRPr lang="es-EC" sz="2200" dirty="0" smtClean="0"/>
          </a:p>
          <a:p>
            <a:pPr algn="just"/>
            <a:r>
              <a:rPr lang="ru-RU" sz="2200" dirty="0" smtClean="0"/>
              <a:t>Ser competitivos en el ámbito de diseño y medio</a:t>
            </a:r>
            <a:r>
              <a:rPr lang="es-EC" sz="2200" dirty="0" smtClean="0"/>
              <a:t>s</a:t>
            </a:r>
            <a:r>
              <a:rPr lang="ru-RU" sz="2200" dirty="0" smtClean="0"/>
              <a:t> impresos, brindando a los clientes</a:t>
            </a:r>
            <a:r>
              <a:rPr lang="es-EC" sz="2200" dirty="0" smtClean="0"/>
              <a:t> </a:t>
            </a:r>
            <a:r>
              <a:rPr lang="ru-RU" sz="2200" dirty="0" smtClean="0"/>
              <a:t>la mejor calidad y profesionalismo en sus proyectos.</a:t>
            </a:r>
            <a:endParaRPr lang="es-EC" sz="2200" dirty="0" smtClean="0"/>
          </a:p>
          <a:p>
            <a:pPr algn="just"/>
            <a:endParaRPr lang="es-EC" sz="2200" dirty="0" smtClean="0"/>
          </a:p>
          <a:p>
            <a:pPr>
              <a:buNone/>
            </a:pPr>
            <a:r>
              <a:rPr lang="ru-RU" sz="2200" b="1" dirty="0" smtClean="0"/>
              <a:t>MISIÓN</a:t>
            </a:r>
            <a:endParaRPr lang="es-EC" sz="2200" dirty="0" smtClean="0"/>
          </a:p>
          <a:p>
            <a:pPr algn="just"/>
            <a:r>
              <a:rPr lang="ru-RU" sz="2200" dirty="0" smtClean="0"/>
              <a:t>Ofrecer las mejores alternativas de diseño y tecnología, que colaboren con cada uno</a:t>
            </a:r>
            <a:r>
              <a:rPr lang="es-EC" sz="2200" dirty="0" smtClean="0"/>
              <a:t> </a:t>
            </a:r>
            <a:r>
              <a:rPr lang="ru-RU" sz="2200" dirty="0" smtClean="0"/>
              <a:t>de los objetivos de crecimiento, brindándole</a:t>
            </a:r>
            <a:r>
              <a:rPr lang="en-US" sz="2200" dirty="0" smtClean="0"/>
              <a:t> </a:t>
            </a:r>
            <a:r>
              <a:rPr lang="ru-RU" sz="2200" dirty="0" smtClean="0"/>
              <a:t>servicios de calidad, vanguardia y</a:t>
            </a:r>
            <a:r>
              <a:rPr lang="es-EC" sz="2200" dirty="0" smtClean="0"/>
              <a:t> </a:t>
            </a:r>
            <a:r>
              <a:rPr lang="ru-RU" sz="2200" dirty="0" smtClean="0"/>
              <a:t>experiencia.</a:t>
            </a:r>
            <a:endParaRPr lang="es-EC" sz="2200" dirty="0" smtClean="0"/>
          </a:p>
          <a:p>
            <a:pPr algn="just"/>
            <a:endParaRPr lang="es-EC"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928670"/>
            <a:ext cx="8229600" cy="714372"/>
          </a:xfrm>
        </p:spPr>
        <p:txBody>
          <a:bodyPr>
            <a:normAutofit/>
          </a:bodyPr>
          <a:lstStyle/>
          <a:p>
            <a:r>
              <a:rPr lang="es-EC" sz="2200" b="1" dirty="0" smtClean="0">
                <a:solidFill>
                  <a:schemeClr val="tx1"/>
                </a:solidFill>
                <a:latin typeface="+mn-lt"/>
              </a:rPr>
              <a:t>CICLO DE VIDA</a:t>
            </a:r>
            <a:endParaRPr lang="es-EC" sz="2200" dirty="0" smtClean="0">
              <a:solidFill>
                <a:schemeClr val="tx1"/>
              </a:solidFill>
              <a:latin typeface="+mn-lt"/>
            </a:endParaRPr>
          </a:p>
        </p:txBody>
      </p:sp>
      <p:pic>
        <p:nvPicPr>
          <p:cNvPr id="4" name="3 Marcador de contenido" descr="ciclo de vida.jpg"/>
          <p:cNvPicPr>
            <a:picLocks noGrp="1"/>
          </p:cNvPicPr>
          <p:nvPr>
            <p:ph idx="1"/>
          </p:nvPr>
        </p:nvPicPr>
        <p:blipFill>
          <a:blip r:embed="rId2">
            <a:clrChange>
              <a:clrFrom>
                <a:srgbClr val="FFFFFE"/>
              </a:clrFrom>
              <a:clrTo>
                <a:srgbClr val="FFFFFE">
                  <a:alpha val="0"/>
                </a:srgbClr>
              </a:clrTo>
            </a:clrChange>
          </a:blip>
          <a:stretch>
            <a:fillRect/>
          </a:stretch>
        </p:blipFill>
        <p:spPr bwMode="auto">
          <a:xfrm>
            <a:off x="1201833" y="1935163"/>
            <a:ext cx="6740334" cy="4389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Matriz BCGA"/>
          <p:cNvPicPr>
            <a:picLocks noGrp="1"/>
          </p:cNvPicPr>
          <p:nvPr>
            <p:ph idx="1"/>
          </p:nvPr>
        </p:nvPicPr>
        <p:blipFill>
          <a:blip r:embed="rId2"/>
          <a:stretch>
            <a:fillRect/>
          </a:stretch>
        </p:blipFill>
        <p:spPr bwMode="auto">
          <a:xfrm>
            <a:off x="2173390" y="1935163"/>
            <a:ext cx="4797220" cy="4389437"/>
          </a:xfrm>
          <a:prstGeom prst="rect">
            <a:avLst/>
          </a:prstGeom>
          <a:noFill/>
          <a:ln w="9525">
            <a:noFill/>
            <a:miter lim="800000"/>
            <a:headEnd/>
            <a:tailEnd/>
          </a:ln>
        </p:spPr>
      </p:pic>
      <p:sp>
        <p:nvSpPr>
          <p:cNvPr id="7" name="1 Título"/>
          <p:cNvSpPr txBox="1">
            <a:spLocks/>
          </p:cNvSpPr>
          <p:nvPr/>
        </p:nvSpPr>
        <p:spPr>
          <a:xfrm>
            <a:off x="457200" y="928670"/>
            <a:ext cx="8229600" cy="714372"/>
          </a:xfrm>
          <a:prstGeom prst="rect">
            <a:avLst/>
          </a:prstGeom>
        </p:spPr>
        <p:txBody>
          <a:bodyPr vert="horz" lIns="0" rIns="0" bIns="0"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C" sz="2200" b="1" i="0" u="none" strike="noStrike" kern="1200" cap="none" spc="0" normalizeH="0" baseline="0" noProof="0" dirty="0" smtClean="0">
                <a:ln>
                  <a:noFill/>
                </a:ln>
                <a:solidFill>
                  <a:schemeClr val="tx1"/>
                </a:solidFill>
                <a:effectLst/>
                <a:uLnTx/>
                <a:uFillTx/>
                <a:latin typeface="+mn-lt"/>
                <a:ea typeface="+mj-ea"/>
                <a:cs typeface="+mj-cs"/>
              </a:rPr>
              <a:t>MATRIZ</a:t>
            </a:r>
            <a:r>
              <a:rPr kumimoji="0" lang="es-EC" sz="2200" b="1" i="0" u="none" strike="noStrike" kern="1200" cap="none" spc="0" normalizeH="0" noProof="0" dirty="0" smtClean="0">
                <a:ln>
                  <a:noFill/>
                </a:ln>
                <a:solidFill>
                  <a:schemeClr val="tx1"/>
                </a:solidFill>
                <a:effectLst/>
                <a:uLnTx/>
                <a:uFillTx/>
                <a:latin typeface="+mn-lt"/>
                <a:ea typeface="+mj-ea"/>
                <a:cs typeface="+mj-cs"/>
              </a:rPr>
              <a:t> BCG</a:t>
            </a:r>
            <a:endParaRPr kumimoji="0" lang="es-EC" sz="2200" b="0" i="0" u="none" strike="noStrike" kern="1200" cap="none" spc="0" normalizeH="0" baseline="0" noProof="0" dirty="0" smtClean="0">
              <a:ln>
                <a:noFill/>
              </a:ln>
              <a:solidFill>
                <a:schemeClr val="tx1"/>
              </a:solidFill>
              <a:effectLst/>
              <a:uLnTx/>
              <a:uFillTx/>
              <a:latin typeface="+mn-lt"/>
              <a:ea typeface="+mj-ea"/>
              <a:cs typeface="+mj-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42985"/>
            <a:ext cx="8229600" cy="4643469"/>
          </a:xfrm>
        </p:spPr>
        <p:txBody>
          <a:bodyPr>
            <a:normAutofit fontScale="55000" lnSpcReduction="20000"/>
          </a:bodyPr>
          <a:lstStyle/>
          <a:p>
            <a:pPr>
              <a:buNone/>
            </a:pPr>
            <a:r>
              <a:rPr lang="es-EC" sz="4000" b="1" dirty="0" smtClean="0"/>
              <a:t>ANÁLISIS FODA </a:t>
            </a:r>
          </a:p>
          <a:p>
            <a:pPr>
              <a:buNone/>
            </a:pPr>
            <a:endParaRPr lang="es-EC" sz="4000" b="1" dirty="0" smtClean="0"/>
          </a:p>
          <a:p>
            <a:pPr>
              <a:buNone/>
            </a:pPr>
            <a:r>
              <a:rPr lang="ru-RU" sz="4000" b="1" dirty="0" smtClean="0"/>
              <a:t>Fortalezas:</a:t>
            </a:r>
            <a:endParaRPr lang="en-US" sz="4000" b="1" dirty="0" smtClean="0"/>
          </a:p>
          <a:p>
            <a:pPr algn="just"/>
            <a:r>
              <a:rPr lang="es-EC" sz="4000" dirty="0" smtClean="0"/>
              <a:t>Profesionales especializados en el ámbito de diseño </a:t>
            </a:r>
          </a:p>
          <a:p>
            <a:pPr algn="just"/>
            <a:r>
              <a:rPr lang="es-EC" sz="4000" dirty="0" smtClean="0"/>
              <a:t>Amplios horarios de atención</a:t>
            </a:r>
          </a:p>
          <a:p>
            <a:pPr algn="just"/>
            <a:r>
              <a:rPr lang="ru-RU" sz="4000" dirty="0" smtClean="0"/>
              <a:t>Servicio rápido conexión vía web y entrega a domicilio.</a:t>
            </a:r>
            <a:endParaRPr lang="es-EC" sz="4000" dirty="0" smtClean="0"/>
          </a:p>
          <a:p>
            <a:pPr algn="just"/>
            <a:endParaRPr lang="es-EC" sz="4000" dirty="0" smtClean="0"/>
          </a:p>
          <a:p>
            <a:pPr>
              <a:buNone/>
            </a:pPr>
            <a:r>
              <a:rPr lang="ru-RU" sz="4000" b="1" dirty="0" smtClean="0"/>
              <a:t>Oportunidades:</a:t>
            </a:r>
            <a:endParaRPr lang="en-US" sz="4000" b="1" dirty="0" smtClean="0"/>
          </a:p>
          <a:p>
            <a:pPr algn="just"/>
            <a:r>
              <a:rPr lang="ru-RU" sz="4000" dirty="0" smtClean="0"/>
              <a:t>El </a:t>
            </a:r>
            <a:r>
              <a:rPr lang="es-EC" sz="4000" dirty="0" smtClean="0"/>
              <a:t> </a:t>
            </a:r>
            <a:r>
              <a:rPr lang="ru-RU" sz="4000" dirty="0" smtClean="0"/>
              <a:t>90%</a:t>
            </a:r>
            <a:r>
              <a:rPr lang="es-EC" sz="4000" dirty="0" smtClean="0"/>
              <a:t> </a:t>
            </a:r>
            <a:r>
              <a:rPr lang="ru-RU" sz="4000" dirty="0" smtClean="0"/>
              <a:t> de</a:t>
            </a:r>
            <a:r>
              <a:rPr lang="es-EC" sz="4000" dirty="0" smtClean="0"/>
              <a:t> </a:t>
            </a:r>
            <a:r>
              <a:rPr lang="ru-RU" sz="4000" dirty="0" smtClean="0"/>
              <a:t> los </a:t>
            </a:r>
            <a:r>
              <a:rPr lang="es-EC" sz="4000" dirty="0" smtClean="0"/>
              <a:t> </a:t>
            </a:r>
            <a:r>
              <a:rPr lang="ru-RU" sz="4000" dirty="0" smtClean="0"/>
              <a:t>centros </a:t>
            </a:r>
            <a:r>
              <a:rPr lang="es-EC" sz="4000" dirty="0" smtClean="0"/>
              <a:t> </a:t>
            </a:r>
            <a:r>
              <a:rPr lang="ru-RU" sz="4000" dirty="0" smtClean="0"/>
              <a:t>de </a:t>
            </a:r>
            <a:r>
              <a:rPr lang="es-EC" sz="4000" dirty="0" smtClean="0"/>
              <a:t> </a:t>
            </a:r>
            <a:r>
              <a:rPr lang="ru-RU" sz="4000" dirty="0" smtClean="0"/>
              <a:t>copiado </a:t>
            </a:r>
            <a:r>
              <a:rPr lang="es-EC" sz="4000" dirty="0" smtClean="0"/>
              <a:t> </a:t>
            </a:r>
            <a:r>
              <a:rPr lang="ru-RU" sz="4000" dirty="0" smtClean="0"/>
              <a:t>atienden a partir de las 09:00 am y muchos de</a:t>
            </a:r>
            <a:r>
              <a:rPr lang="es-EC" sz="4000" dirty="0" smtClean="0"/>
              <a:t> l</a:t>
            </a:r>
            <a:r>
              <a:rPr lang="ru-RU" sz="4000" dirty="0" smtClean="0"/>
              <a:t>os clientes especialmente estudiantes necesitan imprimir a primera hora del día.</a:t>
            </a:r>
            <a:endParaRPr lang="es-EC" sz="4000" dirty="0" smtClean="0"/>
          </a:p>
          <a:p>
            <a:pPr algn="just"/>
            <a:r>
              <a:rPr lang="ru-RU" sz="4000" dirty="0" smtClean="0"/>
              <a:t>El 60% del público objetivo está situado al norte de la cuidad lo que genera una</a:t>
            </a:r>
            <a:r>
              <a:rPr lang="en-US" sz="4000" dirty="0" smtClean="0"/>
              <a:t> </a:t>
            </a:r>
            <a:r>
              <a:rPr lang="ru-RU" sz="4000" dirty="0" smtClean="0"/>
              <a:t>respuesta positiva para una mayor </a:t>
            </a:r>
            <a:r>
              <a:rPr lang="es-EC" sz="4000" dirty="0" smtClean="0"/>
              <a:t> </a:t>
            </a:r>
            <a:r>
              <a:rPr lang="ru-RU" sz="4000" dirty="0" smtClean="0"/>
              <a:t>afluencia de clientes.</a:t>
            </a:r>
            <a:endParaRPr lang="en-US" sz="4000" dirty="0" smtClean="0"/>
          </a:p>
          <a:p>
            <a:pPr algn="just"/>
            <a:endParaRPr lang="es-EC" sz="4800" dirty="0" smtClean="0"/>
          </a:p>
          <a:p>
            <a:pPr algn="just"/>
            <a:endParaRPr lang="en-US" sz="4800" dirty="0" smtClean="0"/>
          </a:p>
          <a:p>
            <a:pPr algn="just"/>
            <a:endParaRPr lang="en-US" sz="4900" dirty="0" smtClean="0"/>
          </a:p>
          <a:p>
            <a:pPr algn="just"/>
            <a:endParaRPr lang="es-EC" sz="4900" dirty="0" smtClean="0"/>
          </a:p>
          <a:p>
            <a:endParaRPr lang="es-EC"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17589"/>
            <a:ext cx="8229600" cy="5411807"/>
          </a:xfrm>
        </p:spPr>
        <p:txBody>
          <a:bodyPr>
            <a:normAutofit/>
          </a:bodyPr>
          <a:lstStyle/>
          <a:p>
            <a:pPr>
              <a:buNone/>
            </a:pPr>
            <a:r>
              <a:rPr lang="ru-RU" sz="2200" b="1" dirty="0" smtClean="0"/>
              <a:t>Debilidades:</a:t>
            </a:r>
            <a:endParaRPr lang="en-US" sz="2200" b="1" dirty="0" smtClean="0"/>
          </a:p>
          <a:p>
            <a:pPr algn="just"/>
            <a:r>
              <a:rPr lang="ru-RU" sz="2200" dirty="0" smtClean="0"/>
              <a:t>No se cuenta con una cartera de clientes sostenible debido a que la </a:t>
            </a:r>
            <a:r>
              <a:rPr lang="en-US" sz="2200" dirty="0" smtClean="0"/>
              <a:t>micro</a:t>
            </a:r>
            <a:r>
              <a:rPr lang="ru-RU" sz="2200" dirty="0" smtClean="0"/>
              <a:t>empresa está ingresando al mercado.</a:t>
            </a:r>
            <a:endParaRPr lang="en-US" sz="2200" dirty="0" smtClean="0"/>
          </a:p>
          <a:p>
            <a:pPr algn="just"/>
            <a:r>
              <a:rPr lang="ru-RU" sz="2200" dirty="0" smtClean="0"/>
              <a:t>La microempresa no tiene ninguna identificación, ni marca.</a:t>
            </a:r>
            <a:endParaRPr lang="es-EC" sz="2200" dirty="0" smtClean="0"/>
          </a:p>
          <a:p>
            <a:pPr algn="just"/>
            <a:endParaRPr lang="es-EC" sz="2200" dirty="0" smtClean="0"/>
          </a:p>
          <a:p>
            <a:pPr>
              <a:buNone/>
            </a:pPr>
            <a:r>
              <a:rPr lang="ru-RU" sz="2200" b="1" dirty="0" smtClean="0"/>
              <a:t>Amenazas:</a:t>
            </a:r>
            <a:endParaRPr lang="es-EC" sz="2200" dirty="0" smtClean="0"/>
          </a:p>
          <a:p>
            <a:pPr algn="just"/>
            <a:r>
              <a:rPr lang="ru-RU" sz="2200" dirty="0" smtClean="0"/>
              <a:t>Existe competencia empírica y profesional en el mercado.</a:t>
            </a:r>
            <a:endParaRPr lang="es-EC" sz="2200" dirty="0" smtClean="0"/>
          </a:p>
          <a:p>
            <a:pPr algn="just"/>
            <a:r>
              <a:rPr lang="ru-RU" sz="2200" dirty="0" smtClean="0"/>
              <a:t>Tienen distribuidores directos de material al por mayor.</a:t>
            </a:r>
            <a:endParaRPr lang="es-EC" sz="2200" dirty="0" smtClean="0"/>
          </a:p>
          <a:p>
            <a:pPr algn="just"/>
            <a:endParaRPr lang="en-US" dirty="0" smtClean="0"/>
          </a:p>
          <a:p>
            <a:endParaRPr lang="es-EC"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17589"/>
            <a:ext cx="8229600" cy="4197361"/>
          </a:xfrm>
        </p:spPr>
        <p:txBody>
          <a:bodyPr>
            <a:normAutofit fontScale="32500" lnSpcReduction="20000"/>
          </a:bodyPr>
          <a:lstStyle/>
          <a:p>
            <a:pPr>
              <a:buNone/>
            </a:pPr>
            <a:r>
              <a:rPr lang="ru-RU" sz="6800" b="1" dirty="0" smtClean="0"/>
              <a:t>MICROSEGMENTACIÓN</a:t>
            </a:r>
            <a:endParaRPr lang="en-US" sz="6800" b="1" dirty="0" smtClean="0"/>
          </a:p>
          <a:p>
            <a:pPr algn="just"/>
            <a:endParaRPr lang="es-EC" sz="6800" dirty="0" smtClean="0"/>
          </a:p>
          <a:p>
            <a:pPr algn="just"/>
            <a:r>
              <a:rPr lang="ru-RU" sz="6800" b="1" dirty="0" smtClean="0"/>
              <a:t>Personas Naturales</a:t>
            </a:r>
            <a:endParaRPr lang="en-US" sz="6800" b="1" dirty="0" smtClean="0"/>
          </a:p>
          <a:p>
            <a:pPr algn="just"/>
            <a:r>
              <a:rPr lang="ru-RU" sz="6800" b="1" dirty="0" smtClean="0"/>
              <a:t>Localización: </a:t>
            </a:r>
            <a:r>
              <a:rPr lang="ru-RU" sz="6800" dirty="0" smtClean="0"/>
              <a:t>Personas de clase social media alta y alta</a:t>
            </a:r>
            <a:r>
              <a:rPr lang="es-EC" sz="6800" dirty="0" smtClean="0"/>
              <a:t>, de la ciudad de Guayaquil. </a:t>
            </a:r>
            <a:endParaRPr lang="en-US" sz="6800" dirty="0" smtClean="0"/>
          </a:p>
          <a:p>
            <a:pPr algn="just"/>
            <a:r>
              <a:rPr lang="ru-RU" sz="6800" b="1" dirty="0" smtClean="0"/>
              <a:t>Sexo: </a:t>
            </a:r>
            <a:r>
              <a:rPr lang="ru-RU" sz="6800" dirty="0" smtClean="0"/>
              <a:t>Masculino y Femenino</a:t>
            </a:r>
            <a:endParaRPr lang="en-US" sz="6800" dirty="0" smtClean="0"/>
          </a:p>
          <a:p>
            <a:pPr algn="just"/>
            <a:r>
              <a:rPr lang="ru-RU" sz="6800" b="1" dirty="0" smtClean="0"/>
              <a:t>Edad: </a:t>
            </a:r>
            <a:r>
              <a:rPr lang="ru-RU" sz="6800" dirty="0" smtClean="0"/>
              <a:t>Mayores de 14 años</a:t>
            </a:r>
            <a:r>
              <a:rPr lang="es-EC" sz="6800" dirty="0" smtClean="0"/>
              <a:t>.</a:t>
            </a:r>
            <a:endParaRPr lang="en-US" sz="6800" dirty="0" smtClean="0"/>
          </a:p>
          <a:p>
            <a:pPr algn="just"/>
            <a:r>
              <a:rPr lang="ru-RU" sz="6800" b="1" dirty="0" smtClean="0"/>
              <a:t>Actividad: </a:t>
            </a:r>
            <a:r>
              <a:rPr lang="ru-RU" sz="6800" dirty="0" smtClean="0"/>
              <a:t>Profesionales, estudiantes, freelance, pol</a:t>
            </a:r>
            <a:r>
              <a:rPr lang="en-US" sz="6800" dirty="0" smtClean="0"/>
              <a:t>í</a:t>
            </a:r>
            <a:r>
              <a:rPr lang="ru-RU" sz="6800" dirty="0" smtClean="0"/>
              <a:t>tico</a:t>
            </a:r>
            <a:r>
              <a:rPr lang="en-US" sz="6800" dirty="0" smtClean="0"/>
              <a:t>s</a:t>
            </a:r>
            <a:r>
              <a:rPr lang="ru-RU" sz="6800" dirty="0" smtClean="0"/>
              <a:t>, trabajadores y otros  que cuenten con estabilidad laboral y económica.</a:t>
            </a:r>
            <a:endParaRPr lang="en-US" sz="6800" dirty="0" smtClean="0"/>
          </a:p>
          <a:p>
            <a:pPr algn="just"/>
            <a:r>
              <a:rPr lang="ru-RU" sz="6800" b="1" dirty="0" smtClean="0"/>
              <a:t>Intereses: </a:t>
            </a:r>
            <a:r>
              <a:rPr lang="ru-RU" sz="6800" dirty="0" smtClean="0"/>
              <a:t>impresión, elaboración de diseños y asesoramiento directo.</a:t>
            </a:r>
            <a:endParaRPr lang="es-EC" sz="6800" dirty="0" smtClean="0"/>
          </a:p>
          <a:p>
            <a:pPr algn="just">
              <a:buNone/>
            </a:pPr>
            <a:endParaRPr lang="es-EC" sz="9600" dirty="0" smtClean="0"/>
          </a:p>
          <a:p>
            <a:endParaRPr lang="es-EC"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00108"/>
            <a:ext cx="8229600" cy="5286412"/>
          </a:xfrm>
        </p:spPr>
        <p:txBody>
          <a:bodyPr>
            <a:normAutofit/>
          </a:bodyPr>
          <a:lstStyle/>
          <a:p>
            <a:pPr algn="just">
              <a:buNone/>
            </a:pPr>
            <a:r>
              <a:rPr lang="en-US" sz="2200" b="1" dirty="0" smtClean="0"/>
              <a:t>MARKETING MIX </a:t>
            </a:r>
          </a:p>
          <a:p>
            <a:pPr algn="just">
              <a:buNone/>
            </a:pPr>
            <a:endParaRPr lang="en-US" sz="2200" b="1" dirty="0" smtClean="0"/>
          </a:p>
          <a:p>
            <a:pPr algn="just"/>
            <a:r>
              <a:rPr lang="en-US" sz="2200" b="1" dirty="0" smtClean="0"/>
              <a:t>PRODUCTO</a:t>
            </a:r>
            <a:r>
              <a:rPr lang="es-EC" sz="2200" dirty="0" smtClean="0"/>
              <a:t>: </a:t>
            </a:r>
            <a:r>
              <a:rPr lang="ru-RU" sz="2200" b="1" dirty="0" smtClean="0"/>
              <a:t>Print&amp;Desing </a:t>
            </a:r>
            <a:r>
              <a:rPr lang="ru-RU" sz="2200" dirty="0" smtClean="0"/>
              <a:t>es una microempresa ajustada a la industria de diseño y medios</a:t>
            </a:r>
            <a:r>
              <a:rPr lang="en-US" sz="2200" dirty="0" smtClean="0"/>
              <a:t> </a:t>
            </a:r>
            <a:r>
              <a:rPr lang="ru-RU" sz="2200" dirty="0" smtClean="0"/>
              <a:t>impresos, que surgió con la idea de acoplar el diseño e impresos de manera</a:t>
            </a:r>
            <a:r>
              <a:rPr lang="en-US" sz="2200" dirty="0" smtClean="0"/>
              <a:t> </a:t>
            </a:r>
            <a:r>
              <a:rPr lang="ru-RU" sz="2200" dirty="0" smtClean="0"/>
              <a:t>profesional. </a:t>
            </a:r>
            <a:endParaRPr lang="en-US" sz="2200" dirty="0" smtClean="0"/>
          </a:p>
          <a:p>
            <a:pPr algn="just"/>
            <a:r>
              <a:rPr lang="ru-RU" sz="2200" b="1" dirty="0" smtClean="0"/>
              <a:t>PRECIO</a:t>
            </a:r>
            <a:r>
              <a:rPr lang="es-EC" sz="2200" b="1" dirty="0" smtClean="0"/>
              <a:t>: </a:t>
            </a:r>
            <a:r>
              <a:rPr lang="ru-RU" sz="2200" dirty="0" smtClean="0"/>
              <a:t>Los precios establecidos fueron determinados mediante un estudio realizado en base a la competencia y al valor real que cada cosa</a:t>
            </a:r>
            <a:r>
              <a:rPr lang="en-US" sz="2200" dirty="0" smtClean="0"/>
              <a:t> </a:t>
            </a:r>
            <a:r>
              <a:rPr lang="ru-RU" sz="2200" dirty="0" smtClean="0"/>
              <a:t>demande</a:t>
            </a:r>
            <a:r>
              <a:rPr lang="es-EC" sz="2200" dirty="0" smtClean="0"/>
              <a:t>,</a:t>
            </a:r>
            <a:r>
              <a:rPr lang="ru-RU" sz="2200" dirty="0" smtClean="0"/>
              <a:t> con un valor agregado a la mano de</a:t>
            </a:r>
            <a:r>
              <a:rPr lang="en-US" sz="2200" dirty="0" smtClean="0"/>
              <a:t> </a:t>
            </a:r>
            <a:r>
              <a:rPr lang="ru-RU" sz="2200" dirty="0" smtClean="0"/>
              <a:t>obra y gastos de producción. </a:t>
            </a:r>
            <a:endParaRPr lang="es-EC" sz="2200" dirty="0" smtClean="0"/>
          </a:p>
          <a:p>
            <a:pPr algn="just"/>
            <a:r>
              <a:rPr lang="ru-RU" sz="2200" b="1" dirty="0" smtClean="0"/>
              <a:t>PLAZA</a:t>
            </a:r>
            <a:r>
              <a:rPr lang="es-EC" sz="2200" b="1" dirty="0" smtClean="0"/>
              <a:t>: </a:t>
            </a:r>
            <a:r>
              <a:rPr lang="es-EC" sz="2200" dirty="0" smtClean="0"/>
              <a:t>En</a:t>
            </a:r>
            <a:r>
              <a:rPr lang="ru-RU" sz="2200" dirty="0" smtClean="0"/>
              <a:t> el  caso de la microempresa aplica un canal de distribución directo, </a:t>
            </a:r>
            <a:r>
              <a:rPr lang="es-EC" sz="2200" dirty="0" smtClean="0"/>
              <a:t>e</a:t>
            </a:r>
            <a:r>
              <a:rPr lang="ru-RU" sz="2200" dirty="0" smtClean="0"/>
              <a:t>l cliente acude exclusivamente para solicitar el servicio, sin la necesidad de intermediarios.</a:t>
            </a:r>
            <a:endParaRPr lang="es-EC" sz="2200" dirty="0" smtClean="0"/>
          </a:p>
          <a:p>
            <a:pPr algn="just"/>
            <a:r>
              <a:rPr lang="es-EC" sz="2200" b="1" dirty="0" smtClean="0"/>
              <a:t>PROMOCIÓN: </a:t>
            </a:r>
            <a:r>
              <a:rPr lang="es-EC" sz="2200" dirty="0" smtClean="0"/>
              <a:t>Acumulación de puntos, tarjeta de descuento, volantes.</a:t>
            </a:r>
            <a:endParaRPr lang="es-EC" sz="2200" b="1" dirty="0" smtClean="0"/>
          </a:p>
          <a:p>
            <a:pPr algn="just"/>
            <a:endParaRPr lang="es-EC" dirty="0" smtClean="0"/>
          </a:p>
          <a:p>
            <a:pPr algn="just"/>
            <a:endParaRPr lang="en-US" dirty="0" smtClean="0"/>
          </a:p>
          <a:p>
            <a:endParaRPr lang="es-EC"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5786" y="1357298"/>
            <a:ext cx="7715304" cy="4143404"/>
          </a:xfrm>
        </p:spPr>
        <p:txBody>
          <a:bodyPr>
            <a:normAutofit/>
          </a:bodyPr>
          <a:lstStyle/>
          <a:p>
            <a:r>
              <a:rPr lang="es-EC" sz="2700" b="1" dirty="0" smtClean="0">
                <a:solidFill>
                  <a:schemeClr val="tx2">
                    <a:lumMod val="60000"/>
                    <a:lumOff val="40000"/>
                  </a:schemeClr>
                </a:solidFill>
              </a:rPr>
              <a:t>TÍTULO DEL PROYECTO: </a:t>
            </a:r>
            <a:r>
              <a:rPr lang="es-EC" sz="2700" b="1" dirty="0" smtClean="0"/>
              <a:t/>
            </a:r>
            <a:br>
              <a:rPr lang="es-EC" sz="2700" b="1" dirty="0" smtClean="0"/>
            </a:br>
            <a:r>
              <a:rPr lang="es-EC" sz="2700" b="1" dirty="0" smtClean="0"/>
              <a:t>EVALUACIÓN  SOBRE  </a:t>
            </a:r>
            <a:r>
              <a:rPr lang="es-EC" sz="2700" b="1" dirty="0"/>
              <a:t>UNA </a:t>
            </a:r>
            <a:r>
              <a:rPr lang="es-EC" sz="2700" b="1" dirty="0" smtClean="0"/>
              <a:t> CAMPAÑA </a:t>
            </a:r>
            <a:r>
              <a:rPr lang="es-EC" sz="2700" b="1" dirty="0"/>
              <a:t>DE MARKETING Y PUBLICIDAD PARA UNA MICROEMPRESA DE DISEÑO E IMPRESIÓN EN LA CIUDAD DE </a:t>
            </a:r>
            <a:r>
              <a:rPr lang="es-EC" sz="2700" b="1" dirty="0" smtClean="0"/>
              <a:t>GUAYAQUIL</a:t>
            </a:r>
            <a:br>
              <a:rPr lang="es-EC" sz="2700" b="1" dirty="0" smtClean="0"/>
            </a:br>
            <a:r>
              <a:rPr lang="es-EC" sz="2700" b="1" dirty="0" smtClean="0">
                <a:solidFill>
                  <a:schemeClr val="tx2">
                    <a:lumMod val="60000"/>
                    <a:lumOff val="40000"/>
                  </a:schemeClr>
                </a:solidFill>
              </a:rPr>
              <a:t/>
            </a:r>
            <a:br>
              <a:rPr lang="es-EC" sz="2700" b="1" dirty="0" smtClean="0">
                <a:solidFill>
                  <a:schemeClr val="tx2">
                    <a:lumMod val="60000"/>
                    <a:lumOff val="40000"/>
                  </a:schemeClr>
                </a:solidFill>
              </a:rPr>
            </a:br>
            <a:r>
              <a:rPr lang="es-EC" sz="2700" b="1" dirty="0" smtClean="0">
                <a:solidFill>
                  <a:schemeClr val="tx2">
                    <a:lumMod val="60000"/>
                    <a:lumOff val="40000"/>
                  </a:schemeClr>
                </a:solidFill>
              </a:rPr>
              <a:t>INTEGRANTES:</a:t>
            </a:r>
            <a:r>
              <a:rPr lang="es-EC" sz="2700" b="1" dirty="0" smtClean="0"/>
              <a:t/>
            </a:r>
            <a:br>
              <a:rPr lang="es-EC" sz="2700" b="1" dirty="0" smtClean="0"/>
            </a:br>
            <a:r>
              <a:rPr lang="es-EC" sz="2700" b="1" dirty="0" smtClean="0"/>
              <a:t>GHILDA NARANJO</a:t>
            </a:r>
            <a:br>
              <a:rPr lang="es-EC" sz="2700" b="1" dirty="0" smtClean="0"/>
            </a:br>
            <a:r>
              <a:rPr lang="es-EC" sz="2700" b="1" dirty="0" smtClean="0"/>
              <a:t>ESTEBAN ARÉVALO</a:t>
            </a:r>
            <a:r>
              <a:rPr lang="es-EC" sz="3200" dirty="0"/>
              <a:t/>
            </a:r>
            <a:br>
              <a:rPr lang="es-EC" sz="3200" dirty="0"/>
            </a:br>
            <a:endParaRPr lang="es-EC" sz="3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785786" y="1263624"/>
          <a:ext cx="7572427" cy="4612048"/>
        </p:xfrm>
        <a:graphic>
          <a:graphicData uri="http://schemas.openxmlformats.org/drawingml/2006/table">
            <a:tbl>
              <a:tblPr/>
              <a:tblGrid>
                <a:gridCol w="2928958"/>
                <a:gridCol w="1214446"/>
                <a:gridCol w="1714512"/>
                <a:gridCol w="1714511"/>
              </a:tblGrid>
              <a:tr h="275080">
                <a:tc>
                  <a:txBody>
                    <a:bodyPr/>
                    <a:lstStyle/>
                    <a:p>
                      <a:pPr>
                        <a:lnSpc>
                          <a:spcPct val="115000"/>
                        </a:lnSpc>
                      </a:pPr>
                      <a:endParaRPr lang="es-ES_tradnl" sz="1600" dirty="0">
                        <a:latin typeface="Calibri"/>
                        <a:ea typeface="Times New Roman"/>
                      </a:endParaRPr>
                    </a:p>
                  </a:txBody>
                  <a:tcPr marL="17269" marR="17269"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600" b="1">
                          <a:solidFill>
                            <a:srgbClr val="000000"/>
                          </a:solidFill>
                          <a:latin typeface="Times New Roman"/>
                          <a:ea typeface="Times New Roman"/>
                          <a:cs typeface="Times New Roman"/>
                        </a:rPr>
                        <a:t>COSTE UNIT.</a:t>
                      </a:r>
                      <a:endParaRPr lang="es-ES_tradnl" sz="1600">
                        <a:latin typeface="Calibri"/>
                        <a:ea typeface="Calibri"/>
                        <a:cs typeface="Times New Roman"/>
                      </a:endParaRPr>
                    </a:p>
                  </a:txBody>
                  <a:tcPr marL="17269" marR="172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s-ES_tradnl" sz="1600" b="1" dirty="0">
                          <a:solidFill>
                            <a:srgbClr val="000000"/>
                          </a:solidFill>
                          <a:latin typeface="Times New Roman"/>
                          <a:ea typeface="Times New Roman"/>
                          <a:cs typeface="Times New Roman"/>
                        </a:rPr>
                        <a:t>CANTIDAD</a:t>
                      </a:r>
                      <a:endParaRPr lang="es-ES_tradnl" sz="1600" dirty="0">
                        <a:latin typeface="Calibri"/>
                        <a:ea typeface="Calibri"/>
                        <a:cs typeface="Times New Roman"/>
                      </a:endParaRPr>
                    </a:p>
                  </a:txBody>
                  <a:tcPr marL="17269" marR="172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s-ES_tradnl" sz="1600" b="1" dirty="0">
                          <a:solidFill>
                            <a:srgbClr val="000000"/>
                          </a:solidFill>
                          <a:latin typeface="Times New Roman"/>
                          <a:ea typeface="Times New Roman"/>
                          <a:cs typeface="Times New Roman"/>
                        </a:rPr>
                        <a:t>COSTE TOTAL</a:t>
                      </a:r>
                      <a:endParaRPr lang="es-ES_tradnl" sz="1600" dirty="0">
                        <a:latin typeface="Calibri"/>
                        <a:ea typeface="Calibri"/>
                        <a:cs typeface="Times New Roman"/>
                      </a:endParaRPr>
                    </a:p>
                  </a:txBody>
                  <a:tcPr marL="17269" marR="172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500975">
                <a:tc>
                  <a:txBody>
                    <a:bodyPr/>
                    <a:lstStyle/>
                    <a:p>
                      <a:pPr>
                        <a:lnSpc>
                          <a:spcPct val="115000"/>
                        </a:lnSpc>
                        <a:spcAft>
                          <a:spcPts val="0"/>
                        </a:spcAft>
                      </a:pPr>
                      <a:r>
                        <a:rPr lang="es-ES_tradnl" sz="1600" dirty="0">
                          <a:latin typeface="Times New Roman"/>
                          <a:ea typeface="Times New Roman"/>
                          <a:cs typeface="Times New Roman"/>
                        </a:rPr>
                        <a:t>Computadoras de escritorio </a:t>
                      </a:r>
                      <a:r>
                        <a:rPr lang="es-ES_tradnl" sz="1600" dirty="0" err="1">
                          <a:latin typeface="Times New Roman"/>
                          <a:ea typeface="Times New Roman"/>
                          <a:cs typeface="Times New Roman"/>
                        </a:rPr>
                        <a:t>mac</a:t>
                      </a:r>
                      <a:endParaRPr lang="es-ES_tradnl" sz="1600" dirty="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600" dirty="0">
                          <a:latin typeface="Times New Roman"/>
                          <a:ea typeface="Times New Roman"/>
                          <a:cs typeface="Times New Roman"/>
                        </a:rPr>
                        <a:t> $ 1.900,00 </a:t>
                      </a:r>
                      <a:endParaRPr lang="es-ES_tradnl" sz="1600" dirty="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600" dirty="0">
                          <a:latin typeface="Times New Roman"/>
                          <a:ea typeface="Times New Roman"/>
                          <a:cs typeface="Times New Roman"/>
                        </a:rPr>
                        <a:t>3</a:t>
                      </a:r>
                      <a:endParaRPr lang="es-ES_tradnl" sz="1600" dirty="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600">
                          <a:latin typeface="Times New Roman"/>
                          <a:ea typeface="Times New Roman"/>
                          <a:cs typeface="Times New Roman"/>
                        </a:rPr>
                        <a:t> $   5.700,00 </a:t>
                      </a:r>
                      <a:endParaRPr lang="es-ES_tradnl" sz="160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5446">
                <a:tc>
                  <a:txBody>
                    <a:bodyPr/>
                    <a:lstStyle/>
                    <a:p>
                      <a:pPr>
                        <a:lnSpc>
                          <a:spcPct val="115000"/>
                        </a:lnSpc>
                        <a:spcAft>
                          <a:spcPts val="0"/>
                        </a:spcAft>
                      </a:pPr>
                      <a:r>
                        <a:rPr lang="es-ES_tradnl" sz="1600">
                          <a:latin typeface="Times New Roman"/>
                          <a:ea typeface="Times New Roman"/>
                          <a:cs typeface="Times New Roman"/>
                        </a:rPr>
                        <a:t>Computadoras de escritorio pc</a:t>
                      </a:r>
                      <a:endParaRPr lang="es-ES_tradnl" sz="160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600" dirty="0">
                          <a:latin typeface="Times New Roman"/>
                          <a:ea typeface="Times New Roman"/>
                          <a:cs typeface="Times New Roman"/>
                        </a:rPr>
                        <a:t> $ 1.100,00 </a:t>
                      </a:r>
                      <a:endParaRPr lang="es-ES_tradnl" sz="1600" dirty="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600" dirty="0">
                          <a:latin typeface="Times New Roman"/>
                          <a:ea typeface="Times New Roman"/>
                          <a:cs typeface="Times New Roman"/>
                        </a:rPr>
                        <a:t>2</a:t>
                      </a:r>
                      <a:endParaRPr lang="es-ES_tradnl" sz="1600" dirty="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600">
                          <a:latin typeface="Times New Roman"/>
                          <a:ea typeface="Times New Roman"/>
                          <a:cs typeface="Times New Roman"/>
                        </a:rPr>
                        <a:t> $   2.200,00 </a:t>
                      </a:r>
                      <a:endParaRPr lang="es-ES_tradnl" sz="160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5446">
                <a:tc>
                  <a:txBody>
                    <a:bodyPr/>
                    <a:lstStyle/>
                    <a:p>
                      <a:pPr>
                        <a:lnSpc>
                          <a:spcPct val="115000"/>
                        </a:lnSpc>
                        <a:spcAft>
                          <a:spcPts val="0"/>
                        </a:spcAft>
                      </a:pPr>
                      <a:r>
                        <a:rPr lang="es-ES_tradnl" sz="1600">
                          <a:latin typeface="Times New Roman"/>
                          <a:ea typeface="Times New Roman"/>
                          <a:cs typeface="Times New Roman"/>
                        </a:rPr>
                        <a:t>Impresoras</a:t>
                      </a:r>
                      <a:endParaRPr lang="es-ES_tradnl" sz="160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600">
                          <a:latin typeface="Times New Roman"/>
                          <a:ea typeface="Times New Roman"/>
                          <a:cs typeface="Times New Roman"/>
                        </a:rPr>
                        <a:t> $    770,00 </a:t>
                      </a:r>
                      <a:endParaRPr lang="es-ES_tradnl" sz="160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600" dirty="0">
                          <a:latin typeface="Times New Roman"/>
                          <a:ea typeface="Times New Roman"/>
                          <a:cs typeface="Times New Roman"/>
                        </a:rPr>
                        <a:t>4</a:t>
                      </a:r>
                      <a:endParaRPr lang="es-ES_tradnl" sz="1600" dirty="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600">
                          <a:latin typeface="Times New Roman"/>
                          <a:ea typeface="Times New Roman"/>
                          <a:cs typeface="Times New Roman"/>
                        </a:rPr>
                        <a:t> $   3.080,00 </a:t>
                      </a:r>
                      <a:endParaRPr lang="es-ES_tradnl" sz="160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5446">
                <a:tc>
                  <a:txBody>
                    <a:bodyPr/>
                    <a:lstStyle/>
                    <a:p>
                      <a:pPr>
                        <a:lnSpc>
                          <a:spcPct val="115000"/>
                        </a:lnSpc>
                        <a:spcAft>
                          <a:spcPts val="0"/>
                        </a:spcAft>
                      </a:pPr>
                      <a:r>
                        <a:rPr lang="es-ES_tradnl" sz="1600">
                          <a:latin typeface="Times New Roman"/>
                          <a:ea typeface="Times New Roman"/>
                          <a:cs typeface="Times New Roman"/>
                        </a:rPr>
                        <a:t>Plotter</a:t>
                      </a:r>
                      <a:endParaRPr lang="es-ES_tradnl" sz="160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600">
                          <a:latin typeface="Times New Roman"/>
                          <a:ea typeface="Times New Roman"/>
                          <a:cs typeface="Times New Roman"/>
                        </a:rPr>
                        <a:t> $ 9.000,00 </a:t>
                      </a:r>
                      <a:endParaRPr lang="es-ES_tradnl" sz="160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600" dirty="0">
                          <a:latin typeface="Times New Roman"/>
                          <a:ea typeface="Times New Roman"/>
                          <a:cs typeface="Times New Roman"/>
                        </a:rPr>
                        <a:t>1</a:t>
                      </a:r>
                      <a:endParaRPr lang="es-ES_tradnl" sz="1600" dirty="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600">
                          <a:latin typeface="Times New Roman"/>
                          <a:ea typeface="Times New Roman"/>
                          <a:cs typeface="Times New Roman"/>
                        </a:rPr>
                        <a:t> $   9.000,00 </a:t>
                      </a:r>
                      <a:endParaRPr lang="es-ES_tradnl" sz="160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5446">
                <a:tc>
                  <a:txBody>
                    <a:bodyPr/>
                    <a:lstStyle/>
                    <a:p>
                      <a:pPr>
                        <a:lnSpc>
                          <a:spcPct val="115000"/>
                        </a:lnSpc>
                        <a:spcAft>
                          <a:spcPts val="0"/>
                        </a:spcAft>
                      </a:pPr>
                      <a:r>
                        <a:rPr lang="es-ES_tradnl" sz="1600">
                          <a:latin typeface="Times New Roman"/>
                          <a:ea typeface="Times New Roman"/>
                          <a:cs typeface="Times New Roman"/>
                        </a:rPr>
                        <a:t>Disco Duro </a:t>
                      </a:r>
                      <a:endParaRPr lang="es-ES_tradnl" sz="160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600">
                          <a:latin typeface="Times New Roman"/>
                          <a:ea typeface="Times New Roman"/>
                          <a:cs typeface="Times New Roman"/>
                        </a:rPr>
                        <a:t> $    120,00 </a:t>
                      </a:r>
                      <a:endParaRPr lang="es-ES_tradnl" sz="160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600" dirty="0">
                          <a:latin typeface="Times New Roman"/>
                          <a:ea typeface="Times New Roman"/>
                          <a:cs typeface="Times New Roman"/>
                        </a:rPr>
                        <a:t>2</a:t>
                      </a:r>
                      <a:endParaRPr lang="es-ES_tradnl" sz="1600" dirty="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600">
                          <a:latin typeface="Times New Roman"/>
                          <a:ea typeface="Times New Roman"/>
                          <a:cs typeface="Times New Roman"/>
                        </a:rPr>
                        <a:t> $      240,00 </a:t>
                      </a:r>
                      <a:endParaRPr lang="es-ES_tradnl" sz="160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0975">
                <a:tc>
                  <a:txBody>
                    <a:bodyPr/>
                    <a:lstStyle/>
                    <a:p>
                      <a:pPr>
                        <a:lnSpc>
                          <a:spcPct val="115000"/>
                        </a:lnSpc>
                        <a:spcAft>
                          <a:spcPts val="0"/>
                        </a:spcAft>
                      </a:pPr>
                      <a:r>
                        <a:rPr lang="es-ES_tradnl" sz="1600">
                          <a:latin typeface="Times New Roman"/>
                          <a:ea typeface="Times New Roman"/>
                          <a:cs typeface="Times New Roman"/>
                        </a:rPr>
                        <a:t>Dispositivos de almacenamiento</a:t>
                      </a:r>
                      <a:endParaRPr lang="es-ES_tradnl" sz="160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600">
                          <a:latin typeface="Times New Roman"/>
                          <a:ea typeface="Times New Roman"/>
                          <a:cs typeface="Times New Roman"/>
                        </a:rPr>
                        <a:t> $      20,00 </a:t>
                      </a:r>
                      <a:endParaRPr lang="es-ES_tradnl" sz="160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600" dirty="0">
                          <a:latin typeface="Times New Roman"/>
                          <a:ea typeface="Times New Roman"/>
                          <a:cs typeface="Times New Roman"/>
                        </a:rPr>
                        <a:t>5</a:t>
                      </a:r>
                      <a:endParaRPr lang="es-ES_tradnl" sz="1600" dirty="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600">
                          <a:latin typeface="Times New Roman"/>
                          <a:ea typeface="Times New Roman"/>
                          <a:cs typeface="Times New Roman"/>
                        </a:rPr>
                        <a:t> $      100,00 </a:t>
                      </a:r>
                      <a:endParaRPr lang="es-ES_tradnl" sz="160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5446">
                <a:tc>
                  <a:txBody>
                    <a:bodyPr/>
                    <a:lstStyle/>
                    <a:p>
                      <a:pPr>
                        <a:lnSpc>
                          <a:spcPct val="115000"/>
                        </a:lnSpc>
                        <a:spcAft>
                          <a:spcPts val="0"/>
                        </a:spcAft>
                      </a:pPr>
                      <a:r>
                        <a:rPr lang="es-ES_tradnl" sz="1600">
                          <a:latin typeface="Times New Roman"/>
                          <a:ea typeface="Times New Roman"/>
                          <a:cs typeface="Times New Roman"/>
                        </a:rPr>
                        <a:t>Copiadora copycentre C20W</a:t>
                      </a:r>
                      <a:endParaRPr lang="es-ES_tradnl" sz="160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600">
                          <a:latin typeface="Times New Roman"/>
                          <a:ea typeface="Times New Roman"/>
                          <a:cs typeface="Times New Roman"/>
                        </a:rPr>
                        <a:t> $ 1.545,00 </a:t>
                      </a:r>
                      <a:endParaRPr lang="es-ES_tradnl" sz="160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600" dirty="0">
                          <a:latin typeface="Times New Roman"/>
                          <a:ea typeface="Times New Roman"/>
                          <a:cs typeface="Times New Roman"/>
                        </a:rPr>
                        <a:t>1</a:t>
                      </a:r>
                      <a:endParaRPr lang="es-ES_tradnl" sz="1600" dirty="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600">
                          <a:latin typeface="Times New Roman"/>
                          <a:ea typeface="Times New Roman"/>
                          <a:cs typeface="Times New Roman"/>
                        </a:rPr>
                        <a:t> $   1.545,00 </a:t>
                      </a:r>
                      <a:endParaRPr lang="es-ES_tradnl" sz="160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487">
                <a:tc>
                  <a:txBody>
                    <a:bodyPr/>
                    <a:lstStyle/>
                    <a:p>
                      <a:pPr>
                        <a:lnSpc>
                          <a:spcPct val="115000"/>
                        </a:lnSpc>
                        <a:spcAft>
                          <a:spcPts val="0"/>
                        </a:spcAft>
                      </a:pPr>
                      <a:endParaRPr lang="es-ES_tradnl" sz="1600">
                        <a:solidFill>
                          <a:srgbClr val="000000"/>
                        </a:solidFill>
                        <a:latin typeface="Calibri"/>
                        <a:ea typeface="Times New Roman"/>
                        <a:cs typeface="Times New Roman"/>
                      </a:endParaRPr>
                    </a:p>
                  </a:txBody>
                  <a:tcPr marL="17269" marR="17269"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ES_tradnl" sz="1600"/>
                    </a:p>
                  </a:txBody>
                  <a:tcPr marL="35524" marR="35524" marT="17762" marB="17762">
                    <a:lnL>
                      <a:noFill/>
                    </a:lnL>
                    <a:lnT w="12700" cap="flat" cmpd="sng" algn="ctr">
                      <a:solidFill>
                        <a:srgbClr val="000000"/>
                      </a:solidFill>
                      <a:prstDash val="solid"/>
                      <a:round/>
                      <a:headEnd type="none" w="med" len="med"/>
                      <a:tailEnd type="none" w="med" len="med"/>
                    </a:lnT>
                  </a:tcPr>
                </a:tc>
                <a:tc>
                  <a:txBody>
                    <a:bodyPr/>
                    <a:lstStyle/>
                    <a:p>
                      <a:endParaRPr lang="es-ES_tradnl" sz="1600" dirty="0"/>
                    </a:p>
                  </a:txBody>
                  <a:tcPr marL="35524" marR="35524" marT="17762" marB="17762">
                    <a:lnT w="12700" cap="flat" cmpd="sng" algn="ctr">
                      <a:solidFill>
                        <a:srgbClr val="000000"/>
                      </a:solidFill>
                      <a:prstDash val="solid"/>
                      <a:round/>
                      <a:headEnd type="none" w="med" len="med"/>
                      <a:tailEnd type="none" w="med" len="med"/>
                    </a:lnT>
                  </a:tcPr>
                </a:tc>
                <a:tc>
                  <a:txBody>
                    <a:bodyPr/>
                    <a:lstStyle/>
                    <a:p>
                      <a:endParaRPr lang="es-ES_tradnl" sz="1600"/>
                    </a:p>
                  </a:txBody>
                  <a:tcPr marL="35524" marR="35524" marT="17762" marB="17762">
                    <a:lnT w="12700" cap="flat" cmpd="sng" algn="ctr">
                      <a:solidFill>
                        <a:srgbClr val="000000"/>
                      </a:solidFill>
                      <a:prstDash val="solid"/>
                      <a:round/>
                      <a:headEnd type="none" w="med" len="med"/>
                      <a:tailEnd type="none" w="med" len="med"/>
                    </a:lnT>
                  </a:tcPr>
                </a:tc>
              </a:tr>
              <a:tr h="325446">
                <a:tc>
                  <a:txBody>
                    <a:bodyPr/>
                    <a:lstStyle/>
                    <a:p>
                      <a:pPr>
                        <a:lnSpc>
                          <a:spcPct val="115000"/>
                        </a:lnSpc>
                        <a:spcAft>
                          <a:spcPts val="0"/>
                        </a:spcAft>
                      </a:pPr>
                      <a:r>
                        <a:rPr lang="es-ES_tradnl" sz="1600">
                          <a:latin typeface="Times New Roman"/>
                          <a:ea typeface="Times New Roman"/>
                          <a:cs typeface="Times New Roman"/>
                        </a:rPr>
                        <a:t>Muebles de oficina</a:t>
                      </a:r>
                      <a:endParaRPr lang="es-ES_tradnl" sz="1600">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600">
                          <a:latin typeface="Times New Roman"/>
                          <a:ea typeface="Times New Roman"/>
                          <a:cs typeface="Times New Roman"/>
                        </a:rPr>
                        <a:t> $ 2.000,00 </a:t>
                      </a:r>
                      <a:endParaRPr lang="es-ES_tradnl" sz="160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600" dirty="0">
                          <a:latin typeface="Times New Roman"/>
                          <a:ea typeface="Times New Roman"/>
                          <a:cs typeface="Times New Roman"/>
                        </a:rPr>
                        <a:t>1</a:t>
                      </a:r>
                      <a:endParaRPr lang="es-ES_tradnl" sz="1600" dirty="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600" dirty="0">
                          <a:latin typeface="Times New Roman"/>
                          <a:ea typeface="Times New Roman"/>
                          <a:cs typeface="Times New Roman"/>
                        </a:rPr>
                        <a:t> $   2.000,00 </a:t>
                      </a:r>
                      <a:endParaRPr lang="es-ES_tradnl" sz="1600" dirty="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r>
              <a:tr h="325446">
                <a:tc>
                  <a:txBody>
                    <a:bodyPr/>
                    <a:lstStyle/>
                    <a:p>
                      <a:pPr>
                        <a:lnSpc>
                          <a:spcPct val="115000"/>
                        </a:lnSpc>
                        <a:spcAft>
                          <a:spcPts val="0"/>
                        </a:spcAft>
                      </a:pPr>
                      <a:r>
                        <a:rPr lang="es-ES_tradnl" sz="1600">
                          <a:latin typeface="Times New Roman"/>
                          <a:ea typeface="Times New Roman"/>
                          <a:cs typeface="Times New Roman"/>
                        </a:rPr>
                        <a:t>Chevrolet spark LT</a:t>
                      </a:r>
                      <a:endParaRPr lang="es-ES_tradnl" sz="1600">
                        <a:latin typeface="Calibri"/>
                        <a:ea typeface="Calibri"/>
                        <a:cs typeface="Times New Roman"/>
                      </a:endParaRPr>
                    </a:p>
                  </a:txBody>
                  <a:tcPr marL="17269" marR="172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600">
                          <a:latin typeface="Times New Roman"/>
                          <a:ea typeface="Times New Roman"/>
                          <a:cs typeface="Times New Roman"/>
                        </a:rPr>
                        <a:t> $ 8.900,00 </a:t>
                      </a:r>
                      <a:endParaRPr lang="es-ES_tradnl" sz="160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600" dirty="0">
                          <a:latin typeface="Times New Roman"/>
                          <a:ea typeface="Times New Roman"/>
                          <a:cs typeface="Times New Roman"/>
                        </a:rPr>
                        <a:t>1</a:t>
                      </a:r>
                      <a:endParaRPr lang="es-ES_tradnl" sz="1600" dirty="0">
                        <a:latin typeface="Calibri"/>
                        <a:ea typeface="Calibri"/>
                        <a:cs typeface="Times New Roman"/>
                      </a:endParaRPr>
                    </a:p>
                  </a:txBody>
                  <a:tcPr marL="17269" marR="172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600" dirty="0">
                          <a:latin typeface="Times New Roman"/>
                          <a:ea typeface="Times New Roman"/>
                          <a:cs typeface="Times New Roman"/>
                        </a:rPr>
                        <a:t> $   8.900,00 </a:t>
                      </a:r>
                      <a:endParaRPr lang="es-ES_tradnl" sz="1600" dirty="0">
                        <a:latin typeface="Calibri"/>
                        <a:ea typeface="Calibri"/>
                        <a:cs typeface="Times New Roman"/>
                      </a:endParaRPr>
                    </a:p>
                  </a:txBody>
                  <a:tcPr marL="17269" marR="172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0712">
                <a:tc>
                  <a:txBody>
                    <a:bodyPr/>
                    <a:lstStyle/>
                    <a:p>
                      <a:pPr>
                        <a:lnSpc>
                          <a:spcPct val="115000"/>
                        </a:lnSpc>
                      </a:pPr>
                      <a:endParaRPr lang="es-ES_tradnl" sz="1600" dirty="0">
                        <a:latin typeface="Calibri"/>
                        <a:ea typeface="Times New Roman"/>
                      </a:endParaRPr>
                    </a:p>
                  </a:txBody>
                  <a:tcPr marL="17269" marR="17269"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_tradnl" sz="1600">
                        <a:latin typeface="Calibri"/>
                        <a:ea typeface="Times New Roman"/>
                      </a:endParaRPr>
                    </a:p>
                  </a:txBody>
                  <a:tcPr marL="17269" marR="1726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S_tradnl" sz="1400" b="1" dirty="0">
                          <a:solidFill>
                            <a:srgbClr val="000000"/>
                          </a:solidFill>
                          <a:latin typeface="Times New Roman"/>
                          <a:ea typeface="Times New Roman"/>
                          <a:cs typeface="Times New Roman"/>
                        </a:rPr>
                        <a:t>TOTAL GASTO MAQ. Y EQUIPOS</a:t>
                      </a:r>
                      <a:endParaRPr lang="es-ES_tradnl" sz="1400" dirty="0">
                        <a:latin typeface="Calibri"/>
                        <a:ea typeface="Calibri"/>
                        <a:cs typeface="Times New Roman"/>
                      </a:endParaRPr>
                    </a:p>
                  </a:txBody>
                  <a:tcPr marL="17269" marR="172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15000"/>
                        </a:lnSpc>
                        <a:spcAft>
                          <a:spcPts val="0"/>
                        </a:spcAft>
                      </a:pPr>
                      <a:r>
                        <a:rPr lang="es-ES_tradnl" sz="1600" b="1" dirty="0">
                          <a:solidFill>
                            <a:srgbClr val="000000"/>
                          </a:solidFill>
                          <a:latin typeface="Times New Roman"/>
                          <a:ea typeface="Times New Roman"/>
                          <a:cs typeface="Times New Roman"/>
                        </a:rPr>
                        <a:t>$32.765,00</a:t>
                      </a:r>
                      <a:endParaRPr lang="es-ES_tradnl" sz="1600" dirty="0">
                        <a:latin typeface="Calibri"/>
                        <a:ea typeface="Calibri"/>
                        <a:cs typeface="Times New Roman"/>
                      </a:endParaRPr>
                    </a:p>
                  </a:txBody>
                  <a:tcPr marL="17269" marR="1726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pic>
        <p:nvPicPr>
          <p:cNvPr id="3073" name="Picture 1"/>
          <p:cNvPicPr>
            <a:picLocks noChangeAspect="1" noChangeArrowheads="1"/>
          </p:cNvPicPr>
          <p:nvPr/>
        </p:nvPicPr>
        <p:blipFill>
          <a:blip r:embed="rId2"/>
          <a:srcRect/>
          <a:stretch>
            <a:fillRect/>
          </a:stretch>
        </p:blipFill>
        <p:spPr bwMode="auto">
          <a:xfrm>
            <a:off x="-9525" y="190500"/>
            <a:ext cx="28575" cy="28575"/>
          </a:xfrm>
          <a:prstGeom prst="rect">
            <a:avLst/>
          </a:prstGeom>
          <a:noFill/>
        </p:spPr>
      </p:pic>
      <p:sp>
        <p:nvSpPr>
          <p:cNvPr id="7" name="2 Marcador de contenido"/>
          <p:cNvSpPr>
            <a:spLocks noGrp="1"/>
          </p:cNvSpPr>
          <p:nvPr>
            <p:ph idx="1"/>
          </p:nvPr>
        </p:nvSpPr>
        <p:spPr>
          <a:xfrm>
            <a:off x="428596" y="1285860"/>
            <a:ext cx="3971924" cy="642942"/>
          </a:xfrm>
        </p:spPr>
        <p:txBody>
          <a:bodyPr>
            <a:normAutofit/>
          </a:bodyPr>
          <a:lstStyle/>
          <a:p>
            <a:pPr algn="just">
              <a:buNone/>
            </a:pPr>
            <a:r>
              <a:rPr lang="en-US" sz="2200" b="1" dirty="0" smtClean="0"/>
              <a:t>BALANCE DE EQUIPOS</a:t>
            </a:r>
          </a:p>
          <a:p>
            <a:pPr algn="just">
              <a:buNone/>
            </a:pPr>
            <a:endParaRPr lang="en-US" sz="2200" b="1" dirty="0" smtClean="0"/>
          </a:p>
          <a:p>
            <a:pPr algn="just">
              <a:buNone/>
            </a:pPr>
            <a:endParaRPr lang="es-EC" dirty="0" smtClean="0"/>
          </a:p>
          <a:p>
            <a:pPr algn="just">
              <a:buNone/>
            </a:pPr>
            <a:endParaRPr lang="es-EC" dirty="0" smtClean="0"/>
          </a:p>
          <a:p>
            <a:pPr algn="just"/>
            <a:endParaRPr lang="en-US" dirty="0" smtClean="0"/>
          </a:p>
          <a:p>
            <a:endParaRPr lang="es-EC"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1285852" y="2285992"/>
          <a:ext cx="6500857" cy="3074106"/>
        </p:xfrm>
        <a:graphic>
          <a:graphicData uri="http://schemas.openxmlformats.org/drawingml/2006/table">
            <a:tbl>
              <a:tblPr/>
              <a:tblGrid>
                <a:gridCol w="1348974"/>
                <a:gridCol w="1717583"/>
                <a:gridCol w="1594713"/>
                <a:gridCol w="1839587"/>
              </a:tblGrid>
              <a:tr h="545920">
                <a:tc>
                  <a:txBody>
                    <a:bodyPr/>
                    <a:lstStyle/>
                    <a:p>
                      <a:pPr>
                        <a:lnSpc>
                          <a:spcPct val="115000"/>
                        </a:lnSpc>
                        <a:spcAft>
                          <a:spcPts val="0"/>
                        </a:spcAft>
                      </a:pPr>
                      <a:r>
                        <a:rPr lang="es-EC" sz="1600" dirty="0">
                          <a:solidFill>
                            <a:srgbClr val="000000"/>
                          </a:solidFill>
                          <a:latin typeface="Times New Roman"/>
                          <a:ea typeface="Times New Roman"/>
                          <a:cs typeface="Times New Roman"/>
                        </a:rPr>
                        <a:t> </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600" b="1" dirty="0">
                          <a:solidFill>
                            <a:srgbClr val="000000"/>
                          </a:solidFill>
                          <a:latin typeface="Times New Roman"/>
                          <a:ea typeface="Times New Roman"/>
                          <a:cs typeface="Times New Roman"/>
                        </a:rPr>
                        <a:t>TARIFAS MENSUALES</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s-EC" sz="1600" b="1">
                          <a:solidFill>
                            <a:srgbClr val="000000"/>
                          </a:solidFill>
                          <a:latin typeface="Times New Roman"/>
                          <a:ea typeface="Times New Roman"/>
                          <a:cs typeface="Times New Roman"/>
                        </a:rPr>
                        <a:t>MESES</a:t>
                      </a:r>
                      <a:endParaRPr lang="es-ES_tradnl" sz="16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s-EC" sz="1600" b="1" dirty="0">
                          <a:solidFill>
                            <a:srgbClr val="000000"/>
                          </a:solidFill>
                          <a:latin typeface="Times New Roman"/>
                          <a:ea typeface="Times New Roman"/>
                          <a:cs typeface="Times New Roman"/>
                        </a:rPr>
                        <a:t>TARIFAS ANUALES</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265717">
                <a:tc>
                  <a:txBody>
                    <a:bodyPr/>
                    <a:lstStyle/>
                    <a:p>
                      <a:pPr>
                        <a:lnSpc>
                          <a:spcPct val="115000"/>
                        </a:lnSpc>
                        <a:spcAft>
                          <a:spcPts val="0"/>
                        </a:spcAft>
                      </a:pPr>
                      <a:r>
                        <a:rPr lang="es-EC" sz="1600" dirty="0">
                          <a:solidFill>
                            <a:srgbClr val="000000"/>
                          </a:solidFill>
                          <a:latin typeface="Times New Roman"/>
                          <a:ea typeface="Times New Roman"/>
                          <a:cs typeface="Times New Roman"/>
                        </a:rPr>
                        <a:t>LUZ</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600" dirty="0">
                          <a:solidFill>
                            <a:srgbClr val="000000"/>
                          </a:solidFill>
                          <a:latin typeface="Times New Roman"/>
                          <a:ea typeface="Times New Roman"/>
                          <a:cs typeface="Times New Roman"/>
                        </a:rPr>
                        <a:t>$75,00</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600" dirty="0">
                          <a:solidFill>
                            <a:srgbClr val="000000"/>
                          </a:solidFill>
                          <a:latin typeface="Times New Roman"/>
                          <a:ea typeface="Times New Roman"/>
                          <a:cs typeface="Times New Roman"/>
                        </a:rPr>
                        <a:t>12</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600">
                          <a:solidFill>
                            <a:srgbClr val="000000"/>
                          </a:solidFill>
                          <a:latin typeface="Times New Roman"/>
                          <a:ea typeface="Times New Roman"/>
                          <a:cs typeface="Times New Roman"/>
                        </a:rPr>
                        <a:t>$900,00</a:t>
                      </a:r>
                      <a:endParaRPr lang="es-ES_tradnl" sz="16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17">
                <a:tc>
                  <a:txBody>
                    <a:bodyPr/>
                    <a:lstStyle/>
                    <a:p>
                      <a:pPr>
                        <a:lnSpc>
                          <a:spcPct val="115000"/>
                        </a:lnSpc>
                        <a:spcAft>
                          <a:spcPts val="0"/>
                        </a:spcAft>
                      </a:pPr>
                      <a:r>
                        <a:rPr lang="es-EC" sz="1600" dirty="0">
                          <a:solidFill>
                            <a:srgbClr val="000000"/>
                          </a:solidFill>
                          <a:latin typeface="Times New Roman"/>
                          <a:ea typeface="Times New Roman"/>
                          <a:cs typeface="Times New Roman"/>
                        </a:rPr>
                        <a:t>TELEFONO</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600">
                          <a:solidFill>
                            <a:srgbClr val="000000"/>
                          </a:solidFill>
                          <a:latin typeface="Times New Roman"/>
                          <a:ea typeface="Times New Roman"/>
                          <a:cs typeface="Times New Roman"/>
                        </a:rPr>
                        <a:t>$30,00</a:t>
                      </a:r>
                      <a:endParaRPr lang="es-ES_tradnl" sz="16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600" dirty="0">
                          <a:solidFill>
                            <a:srgbClr val="000000"/>
                          </a:solidFill>
                          <a:latin typeface="Times New Roman"/>
                          <a:ea typeface="Times New Roman"/>
                          <a:cs typeface="Times New Roman"/>
                        </a:rPr>
                        <a:t>12</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600">
                          <a:solidFill>
                            <a:srgbClr val="000000"/>
                          </a:solidFill>
                          <a:latin typeface="Times New Roman"/>
                          <a:ea typeface="Times New Roman"/>
                          <a:cs typeface="Times New Roman"/>
                        </a:rPr>
                        <a:t>$360,00</a:t>
                      </a:r>
                      <a:endParaRPr lang="es-ES_tradnl" sz="16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17">
                <a:tc>
                  <a:txBody>
                    <a:bodyPr/>
                    <a:lstStyle/>
                    <a:p>
                      <a:pPr>
                        <a:lnSpc>
                          <a:spcPct val="115000"/>
                        </a:lnSpc>
                        <a:spcAft>
                          <a:spcPts val="0"/>
                        </a:spcAft>
                      </a:pPr>
                      <a:r>
                        <a:rPr lang="es-EC" sz="1600">
                          <a:solidFill>
                            <a:srgbClr val="000000"/>
                          </a:solidFill>
                          <a:latin typeface="Times New Roman"/>
                          <a:ea typeface="Times New Roman"/>
                          <a:cs typeface="Times New Roman"/>
                        </a:rPr>
                        <a:t>INTERNET</a:t>
                      </a:r>
                      <a:endParaRPr lang="es-ES_tradnl" sz="16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600">
                          <a:solidFill>
                            <a:srgbClr val="000000"/>
                          </a:solidFill>
                          <a:latin typeface="Times New Roman"/>
                          <a:ea typeface="Times New Roman"/>
                          <a:cs typeface="Times New Roman"/>
                        </a:rPr>
                        <a:t>$45,00</a:t>
                      </a:r>
                      <a:endParaRPr lang="es-ES_tradnl" sz="16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600" dirty="0">
                          <a:solidFill>
                            <a:srgbClr val="000000"/>
                          </a:solidFill>
                          <a:latin typeface="Times New Roman"/>
                          <a:ea typeface="Times New Roman"/>
                          <a:cs typeface="Times New Roman"/>
                        </a:rPr>
                        <a:t>12</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600">
                          <a:solidFill>
                            <a:srgbClr val="000000"/>
                          </a:solidFill>
                          <a:latin typeface="Times New Roman"/>
                          <a:ea typeface="Times New Roman"/>
                          <a:cs typeface="Times New Roman"/>
                        </a:rPr>
                        <a:t>$540,00</a:t>
                      </a:r>
                      <a:endParaRPr lang="es-ES_tradnl" sz="16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17">
                <a:tc>
                  <a:txBody>
                    <a:bodyPr/>
                    <a:lstStyle/>
                    <a:p>
                      <a:pPr>
                        <a:lnSpc>
                          <a:spcPct val="115000"/>
                        </a:lnSpc>
                        <a:spcAft>
                          <a:spcPts val="0"/>
                        </a:spcAft>
                      </a:pPr>
                      <a:r>
                        <a:rPr lang="es-EC" sz="1600">
                          <a:solidFill>
                            <a:srgbClr val="000000"/>
                          </a:solidFill>
                          <a:latin typeface="Times New Roman"/>
                          <a:ea typeface="Times New Roman"/>
                          <a:cs typeface="Times New Roman"/>
                        </a:rPr>
                        <a:t>AGUA</a:t>
                      </a:r>
                      <a:endParaRPr lang="es-ES_tradnl" sz="16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600" dirty="0">
                          <a:solidFill>
                            <a:srgbClr val="000000"/>
                          </a:solidFill>
                          <a:latin typeface="Times New Roman"/>
                          <a:ea typeface="Times New Roman"/>
                          <a:cs typeface="Times New Roman"/>
                        </a:rPr>
                        <a:t>$25,00</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600" dirty="0">
                          <a:solidFill>
                            <a:srgbClr val="000000"/>
                          </a:solidFill>
                          <a:latin typeface="Times New Roman"/>
                          <a:ea typeface="Times New Roman"/>
                          <a:cs typeface="Times New Roman"/>
                        </a:rPr>
                        <a:t>12</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600">
                          <a:solidFill>
                            <a:srgbClr val="000000"/>
                          </a:solidFill>
                          <a:latin typeface="Times New Roman"/>
                          <a:ea typeface="Times New Roman"/>
                          <a:cs typeface="Times New Roman"/>
                        </a:rPr>
                        <a:t>$300,00</a:t>
                      </a:r>
                      <a:endParaRPr lang="es-ES_tradnl" sz="16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1610">
                <a:tc>
                  <a:txBody>
                    <a:bodyPr/>
                    <a:lstStyle/>
                    <a:p>
                      <a:pPr>
                        <a:lnSpc>
                          <a:spcPct val="115000"/>
                        </a:lnSpc>
                      </a:pPr>
                      <a:endParaRPr lang="es-ES_tradnl" sz="160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_tradnl" sz="160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1600" dirty="0">
                          <a:solidFill>
                            <a:srgbClr val="000000"/>
                          </a:solidFill>
                          <a:latin typeface="Times New Roman"/>
                          <a:ea typeface="Times New Roman"/>
                          <a:cs typeface="Times New Roman"/>
                        </a:rPr>
                        <a:t>TOTAL ANUAL GASTOS SERVICIOS BASICOS</a:t>
                      </a:r>
                      <a:endParaRPr lang="es-ES_tradnl" sz="16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600" b="1" dirty="0">
                          <a:solidFill>
                            <a:srgbClr val="000000"/>
                          </a:solidFill>
                          <a:latin typeface="Times New Roman"/>
                          <a:ea typeface="Times New Roman"/>
                          <a:cs typeface="Times New Roman"/>
                        </a:rPr>
                        <a:t>$2.100,00</a:t>
                      </a:r>
                      <a:endParaRPr lang="es-ES_tradnl" sz="16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
        <p:nvSpPr>
          <p:cNvPr id="3" name="2 Marcador de contenido"/>
          <p:cNvSpPr>
            <a:spLocks noGrp="1"/>
          </p:cNvSpPr>
          <p:nvPr>
            <p:ph idx="1"/>
          </p:nvPr>
        </p:nvSpPr>
        <p:spPr>
          <a:xfrm>
            <a:off x="0" y="1285860"/>
            <a:ext cx="9144000" cy="642942"/>
          </a:xfrm>
        </p:spPr>
        <p:txBody>
          <a:bodyPr>
            <a:normAutofit/>
          </a:bodyPr>
          <a:lstStyle/>
          <a:p>
            <a:pPr algn="ctr">
              <a:buNone/>
            </a:pPr>
            <a:r>
              <a:rPr lang="en-US" sz="2200" b="1" dirty="0" smtClean="0"/>
              <a:t>GASTOS SERVICIOS BÁSICOS </a:t>
            </a:r>
            <a:endParaRPr lang="es-EC"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1142976" y="2143116"/>
          <a:ext cx="6786610" cy="2804160"/>
        </p:xfrm>
        <a:graphic>
          <a:graphicData uri="http://schemas.openxmlformats.org/drawingml/2006/table">
            <a:tbl>
              <a:tblPr/>
              <a:tblGrid>
                <a:gridCol w="1428760"/>
                <a:gridCol w="2643206"/>
                <a:gridCol w="1214446"/>
                <a:gridCol w="1500198"/>
              </a:tblGrid>
              <a:tr h="823286">
                <a:tc>
                  <a:txBody>
                    <a:bodyPr/>
                    <a:lstStyle/>
                    <a:p>
                      <a:pPr marL="0" marR="0">
                        <a:lnSpc>
                          <a:spcPct val="115000"/>
                        </a:lnSpc>
                        <a:spcBef>
                          <a:spcPts val="0"/>
                        </a:spcBef>
                        <a:spcAft>
                          <a:spcPts val="0"/>
                        </a:spcAft>
                      </a:pPr>
                      <a:r>
                        <a:rPr lang="es-EC" sz="1600" dirty="0">
                          <a:solidFill>
                            <a:srgbClr val="000000"/>
                          </a:solidFill>
                          <a:latin typeface="Times New Roman"/>
                          <a:ea typeface="Times New Roman"/>
                          <a:cs typeface="Times New Roman"/>
                        </a:rPr>
                        <a:t> </a:t>
                      </a:r>
                      <a:endParaRPr lang="es-EC" sz="1600" dirty="0">
                        <a:latin typeface="Calibri"/>
                        <a:ea typeface="Calibri"/>
                        <a:cs typeface="Times New Roman"/>
                      </a:endParaRPr>
                    </a:p>
                  </a:txBody>
                  <a:tcPr marL="54886" marR="54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1600" b="1" dirty="0">
                          <a:solidFill>
                            <a:srgbClr val="000000"/>
                          </a:solidFill>
                          <a:latin typeface="Times New Roman"/>
                          <a:ea typeface="Times New Roman"/>
                          <a:cs typeface="Times New Roman"/>
                        </a:rPr>
                        <a:t>FRECUENCIA/CANTIDAD ANUAL</a:t>
                      </a:r>
                      <a:endParaRPr lang="es-EC" sz="1600" dirty="0">
                        <a:latin typeface="Calibri"/>
                        <a:ea typeface="Calibri"/>
                        <a:cs typeface="Times New Roman"/>
                      </a:endParaRPr>
                    </a:p>
                  </a:txBody>
                  <a:tcPr marL="54886" marR="548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0"/>
                        </a:spcAft>
                      </a:pPr>
                      <a:r>
                        <a:rPr lang="es-EC" sz="1600" b="1" dirty="0">
                          <a:solidFill>
                            <a:srgbClr val="000000"/>
                          </a:solidFill>
                          <a:latin typeface="Times New Roman"/>
                          <a:ea typeface="Times New Roman"/>
                          <a:cs typeface="Times New Roman"/>
                        </a:rPr>
                        <a:t>COSTE UNIT.</a:t>
                      </a:r>
                      <a:endParaRPr lang="es-EC" sz="1600" dirty="0">
                        <a:latin typeface="Calibri"/>
                        <a:ea typeface="Calibri"/>
                        <a:cs typeface="Times New Roman"/>
                      </a:endParaRPr>
                    </a:p>
                  </a:txBody>
                  <a:tcPr marL="54886" marR="548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0"/>
                        </a:spcAft>
                      </a:pPr>
                      <a:r>
                        <a:rPr lang="es-EC" sz="1600" b="1" dirty="0">
                          <a:solidFill>
                            <a:srgbClr val="000000"/>
                          </a:solidFill>
                          <a:latin typeface="Times New Roman"/>
                          <a:ea typeface="Times New Roman"/>
                          <a:cs typeface="Times New Roman"/>
                        </a:rPr>
                        <a:t>COSTE TOTAL ANUAL</a:t>
                      </a:r>
                      <a:endParaRPr lang="es-EC" sz="1600" dirty="0">
                        <a:latin typeface="Calibri"/>
                        <a:ea typeface="Calibri"/>
                        <a:cs typeface="Times New Roman"/>
                      </a:endParaRPr>
                    </a:p>
                  </a:txBody>
                  <a:tcPr marL="54886" marR="548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259688">
                <a:tc>
                  <a:txBody>
                    <a:bodyPr/>
                    <a:lstStyle/>
                    <a:p>
                      <a:pPr marL="0" marR="0">
                        <a:lnSpc>
                          <a:spcPct val="115000"/>
                        </a:lnSpc>
                        <a:spcBef>
                          <a:spcPts val="0"/>
                        </a:spcBef>
                        <a:spcAft>
                          <a:spcPts val="0"/>
                        </a:spcAft>
                      </a:pPr>
                      <a:r>
                        <a:rPr lang="es-EC" sz="1600" dirty="0">
                          <a:solidFill>
                            <a:srgbClr val="000000"/>
                          </a:solidFill>
                          <a:latin typeface="Times New Roman"/>
                          <a:ea typeface="Times New Roman"/>
                          <a:cs typeface="Times New Roman"/>
                        </a:rPr>
                        <a:t>REVISTAS</a:t>
                      </a:r>
                      <a:endParaRPr lang="es-EC" sz="1600" dirty="0">
                        <a:latin typeface="Calibri"/>
                        <a:ea typeface="Calibri"/>
                        <a:cs typeface="Times New Roman"/>
                      </a:endParaRPr>
                    </a:p>
                  </a:txBody>
                  <a:tcPr marL="54886" marR="54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1600" dirty="0">
                          <a:solidFill>
                            <a:srgbClr val="000000"/>
                          </a:solidFill>
                          <a:latin typeface="Times New Roman"/>
                          <a:ea typeface="Times New Roman"/>
                          <a:cs typeface="Times New Roman"/>
                        </a:rPr>
                        <a:t>2</a:t>
                      </a:r>
                      <a:endParaRPr lang="es-EC" sz="1600" dirty="0">
                        <a:latin typeface="Calibri"/>
                        <a:ea typeface="Calibri"/>
                        <a:cs typeface="Times New Roman"/>
                      </a:endParaRPr>
                    </a:p>
                  </a:txBody>
                  <a:tcPr marL="54886" marR="54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1600" dirty="0" smtClean="0">
                          <a:solidFill>
                            <a:srgbClr val="000000"/>
                          </a:solidFill>
                          <a:latin typeface="Times New Roman"/>
                          <a:ea typeface="Times New Roman"/>
                          <a:cs typeface="Times New Roman"/>
                        </a:rPr>
                        <a:t>$ 3.860,00</a:t>
                      </a:r>
                      <a:endParaRPr lang="es-EC" sz="1600" dirty="0">
                        <a:latin typeface="Calibri"/>
                        <a:ea typeface="Calibri"/>
                        <a:cs typeface="Times New Roman"/>
                      </a:endParaRPr>
                    </a:p>
                  </a:txBody>
                  <a:tcPr marL="54886" marR="54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1600" dirty="0" smtClean="0">
                          <a:solidFill>
                            <a:srgbClr val="000000"/>
                          </a:solidFill>
                          <a:latin typeface="Times New Roman"/>
                          <a:ea typeface="Times New Roman"/>
                          <a:cs typeface="Times New Roman"/>
                        </a:rPr>
                        <a:t>$ 7.720,00</a:t>
                      </a:r>
                      <a:endParaRPr lang="es-EC" sz="1600" dirty="0">
                        <a:latin typeface="Calibri"/>
                        <a:ea typeface="Calibri"/>
                        <a:cs typeface="Times New Roman"/>
                      </a:endParaRPr>
                    </a:p>
                  </a:txBody>
                  <a:tcPr marL="54886" marR="54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688">
                <a:tc>
                  <a:txBody>
                    <a:bodyPr/>
                    <a:lstStyle/>
                    <a:p>
                      <a:pPr marL="0" marR="0">
                        <a:lnSpc>
                          <a:spcPct val="115000"/>
                        </a:lnSpc>
                        <a:spcBef>
                          <a:spcPts val="0"/>
                        </a:spcBef>
                        <a:spcAft>
                          <a:spcPts val="0"/>
                        </a:spcAft>
                      </a:pPr>
                      <a:r>
                        <a:rPr lang="es-EC" sz="1600" dirty="0">
                          <a:solidFill>
                            <a:srgbClr val="000000"/>
                          </a:solidFill>
                          <a:latin typeface="Times New Roman"/>
                          <a:ea typeface="Times New Roman"/>
                          <a:cs typeface="Times New Roman"/>
                        </a:rPr>
                        <a:t>TELEVISION</a:t>
                      </a:r>
                      <a:endParaRPr lang="es-EC" sz="1600" dirty="0">
                        <a:latin typeface="Calibri"/>
                        <a:ea typeface="Calibri"/>
                        <a:cs typeface="Times New Roman"/>
                      </a:endParaRPr>
                    </a:p>
                  </a:txBody>
                  <a:tcPr marL="54886" marR="54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1600" dirty="0">
                          <a:solidFill>
                            <a:srgbClr val="000000"/>
                          </a:solidFill>
                          <a:latin typeface="Times New Roman"/>
                          <a:ea typeface="Times New Roman"/>
                          <a:cs typeface="Times New Roman"/>
                        </a:rPr>
                        <a:t>1</a:t>
                      </a:r>
                      <a:endParaRPr lang="es-EC" sz="1600" dirty="0">
                        <a:latin typeface="Calibri"/>
                        <a:ea typeface="Calibri"/>
                        <a:cs typeface="Times New Roman"/>
                      </a:endParaRPr>
                    </a:p>
                  </a:txBody>
                  <a:tcPr marL="54886" marR="54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1600" dirty="0" smtClean="0">
                          <a:solidFill>
                            <a:srgbClr val="000000"/>
                          </a:solidFill>
                          <a:latin typeface="Times New Roman"/>
                          <a:ea typeface="Times New Roman"/>
                          <a:cs typeface="Times New Roman"/>
                        </a:rPr>
                        <a:t>$ 1.545,00</a:t>
                      </a:r>
                      <a:endParaRPr lang="es-EC" sz="1600" dirty="0">
                        <a:latin typeface="Calibri"/>
                        <a:ea typeface="Calibri"/>
                        <a:cs typeface="Times New Roman"/>
                      </a:endParaRPr>
                    </a:p>
                  </a:txBody>
                  <a:tcPr marL="54886" marR="54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1600" dirty="0" smtClean="0">
                          <a:solidFill>
                            <a:srgbClr val="000000"/>
                          </a:solidFill>
                          <a:latin typeface="Times New Roman"/>
                          <a:ea typeface="Times New Roman"/>
                          <a:cs typeface="Times New Roman"/>
                        </a:rPr>
                        <a:t>$ 1.545,00</a:t>
                      </a:r>
                      <a:endParaRPr lang="es-EC" sz="1600" dirty="0">
                        <a:latin typeface="Calibri"/>
                        <a:ea typeface="Calibri"/>
                        <a:cs typeface="Times New Roman"/>
                      </a:endParaRPr>
                    </a:p>
                  </a:txBody>
                  <a:tcPr marL="54886" marR="54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688">
                <a:tc>
                  <a:txBody>
                    <a:bodyPr/>
                    <a:lstStyle/>
                    <a:p>
                      <a:pPr marL="0" marR="0">
                        <a:lnSpc>
                          <a:spcPct val="115000"/>
                        </a:lnSpc>
                        <a:spcBef>
                          <a:spcPts val="0"/>
                        </a:spcBef>
                        <a:spcAft>
                          <a:spcPts val="0"/>
                        </a:spcAft>
                      </a:pPr>
                      <a:r>
                        <a:rPr lang="es-EC" sz="1600" dirty="0">
                          <a:solidFill>
                            <a:srgbClr val="000000"/>
                          </a:solidFill>
                          <a:latin typeface="Times New Roman"/>
                          <a:ea typeface="Times New Roman"/>
                          <a:cs typeface="Times New Roman"/>
                        </a:rPr>
                        <a:t>VALLAS</a:t>
                      </a:r>
                      <a:endParaRPr lang="es-EC" sz="1600" dirty="0">
                        <a:latin typeface="Calibri"/>
                        <a:ea typeface="Calibri"/>
                        <a:cs typeface="Times New Roman"/>
                      </a:endParaRPr>
                    </a:p>
                  </a:txBody>
                  <a:tcPr marL="54886" marR="54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1600" dirty="0">
                          <a:solidFill>
                            <a:srgbClr val="000000"/>
                          </a:solidFill>
                          <a:latin typeface="Times New Roman"/>
                          <a:ea typeface="Times New Roman"/>
                          <a:cs typeface="Times New Roman"/>
                        </a:rPr>
                        <a:t>1</a:t>
                      </a:r>
                      <a:endParaRPr lang="es-EC" sz="1600" dirty="0">
                        <a:latin typeface="Calibri"/>
                        <a:ea typeface="Calibri"/>
                        <a:cs typeface="Times New Roman"/>
                      </a:endParaRPr>
                    </a:p>
                  </a:txBody>
                  <a:tcPr marL="54886" marR="54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1600" dirty="0" smtClean="0">
                          <a:solidFill>
                            <a:srgbClr val="000000"/>
                          </a:solidFill>
                          <a:latin typeface="Times New Roman"/>
                          <a:ea typeface="Times New Roman"/>
                          <a:cs typeface="Times New Roman"/>
                        </a:rPr>
                        <a:t>$ 7.105,00</a:t>
                      </a:r>
                      <a:endParaRPr lang="es-EC" sz="1600" dirty="0">
                        <a:latin typeface="Calibri"/>
                        <a:ea typeface="Calibri"/>
                        <a:cs typeface="Times New Roman"/>
                      </a:endParaRPr>
                    </a:p>
                  </a:txBody>
                  <a:tcPr marL="54886" marR="54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1600" dirty="0" smtClean="0">
                          <a:solidFill>
                            <a:srgbClr val="000000"/>
                          </a:solidFill>
                          <a:latin typeface="Times New Roman"/>
                          <a:ea typeface="Times New Roman"/>
                          <a:cs typeface="Times New Roman"/>
                        </a:rPr>
                        <a:t>$ 7.105,00</a:t>
                      </a:r>
                      <a:endParaRPr lang="es-EC" sz="1600" dirty="0">
                        <a:latin typeface="Calibri"/>
                        <a:ea typeface="Calibri"/>
                        <a:cs typeface="Times New Roman"/>
                      </a:endParaRPr>
                    </a:p>
                  </a:txBody>
                  <a:tcPr marL="54886" marR="54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688">
                <a:tc>
                  <a:txBody>
                    <a:bodyPr/>
                    <a:lstStyle/>
                    <a:p>
                      <a:pPr marL="0" marR="0">
                        <a:lnSpc>
                          <a:spcPct val="115000"/>
                        </a:lnSpc>
                        <a:spcBef>
                          <a:spcPts val="0"/>
                        </a:spcBef>
                        <a:spcAft>
                          <a:spcPts val="0"/>
                        </a:spcAft>
                      </a:pPr>
                      <a:r>
                        <a:rPr lang="es-EC" sz="1600" dirty="0">
                          <a:solidFill>
                            <a:srgbClr val="000000"/>
                          </a:solidFill>
                          <a:latin typeface="Times New Roman"/>
                          <a:ea typeface="Times New Roman"/>
                          <a:cs typeface="Times New Roman"/>
                        </a:rPr>
                        <a:t>RADIO</a:t>
                      </a:r>
                      <a:endParaRPr lang="es-EC" sz="1600" dirty="0">
                        <a:latin typeface="Calibri"/>
                        <a:ea typeface="Calibri"/>
                        <a:cs typeface="Times New Roman"/>
                      </a:endParaRPr>
                    </a:p>
                  </a:txBody>
                  <a:tcPr marL="54886" marR="54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1600" dirty="0">
                          <a:solidFill>
                            <a:srgbClr val="000000"/>
                          </a:solidFill>
                          <a:latin typeface="Times New Roman"/>
                          <a:ea typeface="Times New Roman"/>
                          <a:cs typeface="Times New Roman"/>
                        </a:rPr>
                        <a:t>1</a:t>
                      </a:r>
                      <a:endParaRPr lang="es-EC" sz="1600" dirty="0">
                        <a:latin typeface="Calibri"/>
                        <a:ea typeface="Calibri"/>
                        <a:cs typeface="Times New Roman"/>
                      </a:endParaRPr>
                    </a:p>
                  </a:txBody>
                  <a:tcPr marL="54886" marR="54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1600" dirty="0" smtClean="0">
                          <a:solidFill>
                            <a:srgbClr val="000000"/>
                          </a:solidFill>
                          <a:latin typeface="Times New Roman"/>
                          <a:ea typeface="Times New Roman"/>
                          <a:cs typeface="Times New Roman"/>
                        </a:rPr>
                        <a:t>$</a:t>
                      </a:r>
                      <a:r>
                        <a:rPr lang="es-EC" sz="1600" baseline="0" dirty="0" smtClean="0">
                          <a:solidFill>
                            <a:srgbClr val="000000"/>
                          </a:solidFill>
                          <a:latin typeface="Times New Roman"/>
                          <a:ea typeface="Times New Roman"/>
                          <a:cs typeface="Times New Roman"/>
                        </a:rPr>
                        <a:t> </a:t>
                      </a:r>
                      <a:r>
                        <a:rPr lang="es-EC" sz="1600" dirty="0" smtClean="0">
                          <a:solidFill>
                            <a:srgbClr val="000000"/>
                          </a:solidFill>
                          <a:latin typeface="Times New Roman"/>
                          <a:ea typeface="Times New Roman"/>
                          <a:cs typeface="Times New Roman"/>
                        </a:rPr>
                        <a:t>900,00</a:t>
                      </a:r>
                      <a:endParaRPr lang="es-EC" sz="1600" dirty="0">
                        <a:latin typeface="Calibri"/>
                        <a:ea typeface="Calibri"/>
                        <a:cs typeface="Times New Roman"/>
                      </a:endParaRPr>
                    </a:p>
                  </a:txBody>
                  <a:tcPr marL="54886" marR="54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1600" dirty="0" smtClean="0">
                          <a:solidFill>
                            <a:srgbClr val="000000"/>
                          </a:solidFill>
                          <a:latin typeface="Times New Roman"/>
                          <a:ea typeface="Times New Roman"/>
                          <a:cs typeface="Times New Roman"/>
                        </a:rPr>
                        <a:t>$ 900,00</a:t>
                      </a:r>
                      <a:endParaRPr lang="es-EC" sz="1600" dirty="0">
                        <a:latin typeface="Calibri"/>
                        <a:ea typeface="Calibri"/>
                        <a:cs typeface="Times New Roman"/>
                      </a:endParaRPr>
                    </a:p>
                  </a:txBody>
                  <a:tcPr marL="54886" marR="54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688">
                <a:tc>
                  <a:txBody>
                    <a:bodyPr/>
                    <a:lstStyle/>
                    <a:p>
                      <a:pPr marL="0" marR="0">
                        <a:lnSpc>
                          <a:spcPct val="115000"/>
                        </a:lnSpc>
                        <a:spcBef>
                          <a:spcPts val="0"/>
                        </a:spcBef>
                        <a:spcAft>
                          <a:spcPts val="0"/>
                        </a:spcAft>
                      </a:pPr>
                      <a:r>
                        <a:rPr lang="es-EC" sz="1600" dirty="0">
                          <a:solidFill>
                            <a:srgbClr val="000000"/>
                          </a:solidFill>
                          <a:latin typeface="Times New Roman"/>
                          <a:ea typeface="Times New Roman"/>
                          <a:cs typeface="Times New Roman"/>
                        </a:rPr>
                        <a:t>WEB</a:t>
                      </a:r>
                      <a:endParaRPr lang="es-EC" sz="1600" dirty="0">
                        <a:latin typeface="Calibri"/>
                        <a:ea typeface="Calibri"/>
                        <a:cs typeface="Times New Roman"/>
                      </a:endParaRPr>
                    </a:p>
                  </a:txBody>
                  <a:tcPr marL="54886" marR="54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1600" dirty="0">
                          <a:solidFill>
                            <a:srgbClr val="000000"/>
                          </a:solidFill>
                          <a:latin typeface="Times New Roman"/>
                          <a:ea typeface="Times New Roman"/>
                          <a:cs typeface="Times New Roman"/>
                        </a:rPr>
                        <a:t>1</a:t>
                      </a:r>
                      <a:endParaRPr lang="es-EC" sz="1600" dirty="0">
                        <a:latin typeface="Calibri"/>
                        <a:ea typeface="Calibri"/>
                        <a:cs typeface="Times New Roman"/>
                      </a:endParaRPr>
                    </a:p>
                  </a:txBody>
                  <a:tcPr marL="54886" marR="54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1600" dirty="0" smtClean="0">
                          <a:solidFill>
                            <a:srgbClr val="000000"/>
                          </a:solidFill>
                          <a:latin typeface="Times New Roman"/>
                          <a:ea typeface="Times New Roman"/>
                          <a:cs typeface="Times New Roman"/>
                        </a:rPr>
                        <a:t>$ 55,00</a:t>
                      </a:r>
                      <a:endParaRPr lang="es-EC" sz="1600" dirty="0">
                        <a:latin typeface="Calibri"/>
                        <a:ea typeface="Calibri"/>
                        <a:cs typeface="Times New Roman"/>
                      </a:endParaRPr>
                    </a:p>
                  </a:txBody>
                  <a:tcPr marL="54886" marR="54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1600" dirty="0" smtClean="0">
                          <a:solidFill>
                            <a:srgbClr val="000000"/>
                          </a:solidFill>
                          <a:latin typeface="Times New Roman"/>
                          <a:ea typeface="Times New Roman"/>
                          <a:cs typeface="Times New Roman"/>
                        </a:rPr>
                        <a:t>$ 55,00</a:t>
                      </a:r>
                      <a:endParaRPr lang="es-EC" sz="1600" dirty="0">
                        <a:latin typeface="Calibri"/>
                        <a:ea typeface="Calibri"/>
                        <a:cs typeface="Times New Roman"/>
                      </a:endParaRPr>
                    </a:p>
                  </a:txBody>
                  <a:tcPr marL="54886" marR="54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688">
                <a:tc>
                  <a:txBody>
                    <a:bodyPr/>
                    <a:lstStyle/>
                    <a:p>
                      <a:pPr marL="0" marR="0">
                        <a:lnSpc>
                          <a:spcPct val="115000"/>
                        </a:lnSpc>
                        <a:spcBef>
                          <a:spcPts val="0"/>
                        </a:spcBef>
                        <a:spcAft>
                          <a:spcPts val="0"/>
                        </a:spcAft>
                      </a:pPr>
                      <a:r>
                        <a:rPr lang="es-EC" sz="1600" dirty="0">
                          <a:solidFill>
                            <a:srgbClr val="000000"/>
                          </a:solidFill>
                          <a:latin typeface="Times New Roman"/>
                          <a:ea typeface="Times New Roman"/>
                          <a:cs typeface="Times New Roman"/>
                        </a:rPr>
                        <a:t>VOLANTES</a:t>
                      </a:r>
                      <a:endParaRPr lang="es-EC" sz="1600" dirty="0">
                        <a:latin typeface="Calibri"/>
                        <a:ea typeface="Calibri"/>
                        <a:cs typeface="Times New Roman"/>
                      </a:endParaRPr>
                    </a:p>
                  </a:txBody>
                  <a:tcPr marL="54886" marR="54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1600">
                          <a:solidFill>
                            <a:srgbClr val="000000"/>
                          </a:solidFill>
                          <a:latin typeface="Times New Roman"/>
                          <a:ea typeface="Times New Roman"/>
                          <a:cs typeface="Times New Roman"/>
                        </a:rPr>
                        <a:t>2000</a:t>
                      </a:r>
                      <a:endParaRPr lang="es-EC" sz="1600">
                        <a:latin typeface="Calibri"/>
                        <a:ea typeface="Calibri"/>
                        <a:cs typeface="Times New Roman"/>
                      </a:endParaRPr>
                    </a:p>
                  </a:txBody>
                  <a:tcPr marL="54886" marR="54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1600" dirty="0" smtClean="0">
                          <a:solidFill>
                            <a:srgbClr val="000000"/>
                          </a:solidFill>
                          <a:latin typeface="Times New Roman"/>
                          <a:ea typeface="Times New Roman"/>
                          <a:cs typeface="Times New Roman"/>
                        </a:rPr>
                        <a:t>$ 0,5</a:t>
                      </a:r>
                      <a:endParaRPr lang="es-EC" sz="1600" dirty="0">
                        <a:latin typeface="Calibri"/>
                        <a:ea typeface="Calibri"/>
                        <a:cs typeface="Times New Roman"/>
                      </a:endParaRPr>
                    </a:p>
                  </a:txBody>
                  <a:tcPr marL="54886" marR="54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1600" dirty="0" smtClean="0">
                          <a:solidFill>
                            <a:srgbClr val="000000"/>
                          </a:solidFill>
                          <a:latin typeface="Times New Roman"/>
                          <a:ea typeface="Times New Roman"/>
                          <a:cs typeface="Times New Roman"/>
                        </a:rPr>
                        <a:t>$ 1.000,00</a:t>
                      </a:r>
                      <a:endParaRPr lang="es-EC" sz="1600" dirty="0">
                        <a:latin typeface="Calibri"/>
                        <a:ea typeface="Calibri"/>
                        <a:cs typeface="Times New Roman"/>
                      </a:endParaRPr>
                    </a:p>
                  </a:txBody>
                  <a:tcPr marL="54886" marR="54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688">
                <a:tc>
                  <a:txBody>
                    <a:bodyPr/>
                    <a:lstStyle/>
                    <a:p>
                      <a:endParaRPr lang="es-EC" sz="1600">
                        <a:latin typeface="Calibri"/>
                        <a:ea typeface="Times New Roman"/>
                        <a:cs typeface="Times New Roman"/>
                      </a:endParaRPr>
                    </a:p>
                  </a:txBody>
                  <a:tcPr marL="54886" marR="54886"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EC" sz="1600" dirty="0">
                        <a:latin typeface="Calibri"/>
                        <a:ea typeface="Times New Roman"/>
                        <a:cs typeface="Times New Roman"/>
                      </a:endParaRPr>
                    </a:p>
                  </a:txBody>
                  <a:tcPr marL="54886" marR="54886"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a:endParaRPr lang="es-EC" sz="1600">
                        <a:latin typeface="Calibri"/>
                        <a:ea typeface="Times New Roman"/>
                        <a:cs typeface="Times New Roman"/>
                      </a:endParaRPr>
                    </a:p>
                  </a:txBody>
                  <a:tcPr marL="54886" marR="54886"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lnSpc>
                          <a:spcPct val="115000"/>
                        </a:lnSpc>
                        <a:spcBef>
                          <a:spcPts val="0"/>
                        </a:spcBef>
                        <a:spcAft>
                          <a:spcPts val="0"/>
                        </a:spcAft>
                      </a:pPr>
                      <a:r>
                        <a:rPr lang="es-EC" sz="1600" b="1" dirty="0" smtClean="0">
                          <a:solidFill>
                            <a:srgbClr val="000000"/>
                          </a:solidFill>
                          <a:latin typeface="Times New Roman"/>
                          <a:ea typeface="Times New Roman"/>
                          <a:cs typeface="Times New Roman"/>
                        </a:rPr>
                        <a:t>$18.325,00</a:t>
                      </a:r>
                      <a:endParaRPr lang="es-EC" sz="1600" dirty="0">
                        <a:latin typeface="Calibri"/>
                        <a:ea typeface="Calibri"/>
                        <a:cs typeface="Times New Roman"/>
                      </a:endParaRPr>
                    </a:p>
                  </a:txBody>
                  <a:tcPr marL="54886" marR="54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
        <p:nvSpPr>
          <p:cNvPr id="5" name="2 Marcador de contenido"/>
          <p:cNvSpPr>
            <a:spLocks noGrp="1"/>
          </p:cNvSpPr>
          <p:nvPr>
            <p:ph idx="1"/>
          </p:nvPr>
        </p:nvSpPr>
        <p:spPr>
          <a:xfrm>
            <a:off x="0" y="1285860"/>
            <a:ext cx="9144000" cy="642942"/>
          </a:xfrm>
        </p:spPr>
        <p:txBody>
          <a:bodyPr>
            <a:normAutofit/>
          </a:bodyPr>
          <a:lstStyle/>
          <a:p>
            <a:pPr algn="ctr">
              <a:buNone/>
            </a:pPr>
            <a:r>
              <a:rPr lang="en-US" sz="2200" b="1" dirty="0" smtClean="0"/>
              <a:t>GASTOS DE PUBLICIDAD</a:t>
            </a:r>
            <a:endParaRPr lang="es-EC"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928662" y="1785926"/>
          <a:ext cx="7358114" cy="3786215"/>
        </p:xfrm>
        <a:graphic>
          <a:graphicData uri="http://schemas.openxmlformats.org/drawingml/2006/table">
            <a:tbl>
              <a:tblPr/>
              <a:tblGrid>
                <a:gridCol w="2132800"/>
                <a:gridCol w="2159440"/>
                <a:gridCol w="1532934"/>
                <a:gridCol w="1532940"/>
              </a:tblGrid>
              <a:tr h="753409">
                <a:tc>
                  <a:txBody>
                    <a:bodyPr/>
                    <a:lstStyle/>
                    <a:p>
                      <a:endParaRPr lang="es-EC" sz="1600" dirty="0">
                        <a:latin typeface="Calibri"/>
                        <a:ea typeface="Times New Roman"/>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1600" b="1" dirty="0">
                          <a:solidFill>
                            <a:srgbClr val="000000"/>
                          </a:solidFill>
                          <a:latin typeface="Times New Roman"/>
                          <a:ea typeface="Times New Roman"/>
                          <a:cs typeface="Times New Roman"/>
                        </a:rPr>
                        <a:t>SALARIO MENSUAL</a:t>
                      </a:r>
                      <a:endParaRPr lang="es-EC"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0"/>
                        </a:spcAft>
                      </a:pPr>
                      <a:r>
                        <a:rPr lang="es-EC" sz="1600" b="1" dirty="0">
                          <a:solidFill>
                            <a:srgbClr val="000000"/>
                          </a:solidFill>
                          <a:latin typeface="Times New Roman"/>
                          <a:ea typeface="Times New Roman"/>
                          <a:cs typeface="Times New Roman"/>
                        </a:rPr>
                        <a:t>OCUPANTES DEL CARGO</a:t>
                      </a:r>
                      <a:endParaRPr lang="es-EC"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0"/>
                        </a:spcAft>
                      </a:pPr>
                      <a:r>
                        <a:rPr lang="es-EC" sz="1600" b="1" dirty="0">
                          <a:solidFill>
                            <a:srgbClr val="000000"/>
                          </a:solidFill>
                          <a:latin typeface="Times New Roman"/>
                          <a:ea typeface="Times New Roman"/>
                          <a:cs typeface="Times New Roman"/>
                        </a:rPr>
                        <a:t>SALARIO ANUAL</a:t>
                      </a:r>
                      <a:endParaRPr lang="es-EC"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452687">
                <a:tc>
                  <a:txBody>
                    <a:bodyPr/>
                    <a:lstStyle/>
                    <a:p>
                      <a:pPr marL="0" marR="0">
                        <a:lnSpc>
                          <a:spcPct val="115000"/>
                        </a:lnSpc>
                        <a:spcBef>
                          <a:spcPts val="0"/>
                        </a:spcBef>
                        <a:spcAft>
                          <a:spcPts val="0"/>
                        </a:spcAft>
                      </a:pPr>
                      <a:r>
                        <a:rPr lang="es-EC" sz="1600" dirty="0">
                          <a:latin typeface="Times New Roman"/>
                          <a:ea typeface="Times New Roman"/>
                          <a:cs typeface="Times New Roman"/>
                        </a:rPr>
                        <a:t>Director arte y creativo</a:t>
                      </a:r>
                      <a:endParaRPr lang="es-EC" sz="1600"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1600" dirty="0">
                          <a:latin typeface="Times New Roman"/>
                          <a:ea typeface="Times New Roman"/>
                          <a:cs typeface="Times New Roman"/>
                        </a:rPr>
                        <a:t> $          550,00 </a:t>
                      </a:r>
                      <a:endParaRPr lang="es-EC" sz="1600"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1600">
                          <a:latin typeface="Times New Roman"/>
                          <a:ea typeface="Times New Roman"/>
                          <a:cs typeface="Times New Roman"/>
                        </a:rPr>
                        <a:t>1</a:t>
                      </a:r>
                      <a:endParaRPr lang="es-EC" sz="16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1600" dirty="0">
                          <a:latin typeface="Times New Roman"/>
                          <a:ea typeface="Times New Roman"/>
                          <a:cs typeface="Times New Roman"/>
                        </a:rPr>
                        <a:t> $    6.600,00 </a:t>
                      </a:r>
                      <a:endParaRPr lang="es-EC" sz="1600"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2687">
                <a:tc>
                  <a:txBody>
                    <a:bodyPr/>
                    <a:lstStyle/>
                    <a:p>
                      <a:pPr marL="0" marR="0">
                        <a:lnSpc>
                          <a:spcPct val="115000"/>
                        </a:lnSpc>
                        <a:spcBef>
                          <a:spcPts val="0"/>
                        </a:spcBef>
                        <a:spcAft>
                          <a:spcPts val="0"/>
                        </a:spcAft>
                      </a:pPr>
                      <a:r>
                        <a:rPr lang="es-EC" sz="1600">
                          <a:latin typeface="Times New Roman"/>
                          <a:ea typeface="Times New Roman"/>
                          <a:cs typeface="Times New Roman"/>
                        </a:rPr>
                        <a:t>Secretaria - Contadora</a:t>
                      </a:r>
                      <a:endParaRPr lang="es-EC" sz="16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1600">
                          <a:latin typeface="Times New Roman"/>
                          <a:ea typeface="Times New Roman"/>
                          <a:cs typeface="Times New Roman"/>
                        </a:rPr>
                        <a:t> $          300,00 </a:t>
                      </a:r>
                      <a:endParaRPr lang="es-EC" sz="16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1600">
                          <a:latin typeface="Times New Roman"/>
                          <a:ea typeface="Times New Roman"/>
                          <a:cs typeface="Times New Roman"/>
                        </a:rPr>
                        <a:t>1</a:t>
                      </a:r>
                      <a:endParaRPr lang="es-EC" sz="16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1600">
                          <a:latin typeface="Times New Roman"/>
                          <a:ea typeface="Times New Roman"/>
                          <a:cs typeface="Times New Roman"/>
                        </a:rPr>
                        <a:t> $    3.600,00 </a:t>
                      </a:r>
                      <a:endParaRPr lang="es-EC" sz="16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600">
                <a:tc>
                  <a:txBody>
                    <a:bodyPr/>
                    <a:lstStyle/>
                    <a:p>
                      <a:pPr marL="0" marR="0">
                        <a:lnSpc>
                          <a:spcPct val="115000"/>
                        </a:lnSpc>
                        <a:spcBef>
                          <a:spcPts val="0"/>
                        </a:spcBef>
                        <a:spcAft>
                          <a:spcPts val="0"/>
                        </a:spcAft>
                      </a:pPr>
                      <a:r>
                        <a:rPr lang="es-EC" sz="1600">
                          <a:latin typeface="Times New Roman"/>
                          <a:ea typeface="Times New Roman"/>
                          <a:cs typeface="Times New Roman"/>
                        </a:rPr>
                        <a:t>Diseñadores </a:t>
                      </a:r>
                      <a:endParaRPr lang="es-EC" sz="16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1600">
                          <a:latin typeface="Times New Roman"/>
                          <a:ea typeface="Times New Roman"/>
                          <a:cs typeface="Times New Roman"/>
                        </a:rPr>
                        <a:t> $          280,00 </a:t>
                      </a:r>
                      <a:endParaRPr lang="es-EC" sz="16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1600">
                          <a:latin typeface="Times New Roman"/>
                          <a:ea typeface="Times New Roman"/>
                          <a:cs typeface="Times New Roman"/>
                        </a:rPr>
                        <a:t>4</a:t>
                      </a:r>
                      <a:endParaRPr lang="es-EC" sz="16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1600">
                          <a:latin typeface="Times New Roman"/>
                          <a:ea typeface="Times New Roman"/>
                          <a:cs typeface="Times New Roman"/>
                        </a:rPr>
                        <a:t> $  13.440,00 </a:t>
                      </a:r>
                      <a:endParaRPr lang="es-EC" sz="16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5008">
                <a:tc>
                  <a:txBody>
                    <a:bodyPr/>
                    <a:lstStyle/>
                    <a:p>
                      <a:pPr marL="0" marR="0">
                        <a:lnSpc>
                          <a:spcPct val="115000"/>
                        </a:lnSpc>
                        <a:spcBef>
                          <a:spcPts val="0"/>
                        </a:spcBef>
                        <a:spcAft>
                          <a:spcPts val="0"/>
                        </a:spcAft>
                      </a:pPr>
                      <a:r>
                        <a:rPr lang="es-EC" sz="1600">
                          <a:latin typeface="Times New Roman"/>
                          <a:ea typeface="Times New Roman"/>
                          <a:cs typeface="Times New Roman"/>
                        </a:rPr>
                        <a:t>Asesor Marketing y ventas</a:t>
                      </a:r>
                      <a:endParaRPr lang="es-EC" sz="16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1600">
                          <a:latin typeface="Times New Roman"/>
                          <a:ea typeface="Times New Roman"/>
                          <a:cs typeface="Times New Roman"/>
                        </a:rPr>
                        <a:t> $          180,00 </a:t>
                      </a:r>
                      <a:endParaRPr lang="es-EC" sz="16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EC" sz="1600">
                          <a:latin typeface="Times New Roman"/>
                          <a:ea typeface="Times New Roman"/>
                          <a:cs typeface="Times New Roman"/>
                        </a:rPr>
                        <a:t>1</a:t>
                      </a:r>
                      <a:endParaRPr lang="es-EC" sz="16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1600">
                          <a:latin typeface="Times New Roman"/>
                          <a:ea typeface="Times New Roman"/>
                          <a:cs typeface="Times New Roman"/>
                        </a:rPr>
                        <a:t> $    2.160,00 </a:t>
                      </a:r>
                      <a:endParaRPr lang="es-EC" sz="16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9824">
                <a:tc>
                  <a:txBody>
                    <a:bodyPr/>
                    <a:lstStyle/>
                    <a:p>
                      <a:pPr marL="0" marR="0">
                        <a:lnSpc>
                          <a:spcPct val="115000"/>
                        </a:lnSpc>
                        <a:spcBef>
                          <a:spcPts val="0"/>
                        </a:spcBef>
                        <a:spcAft>
                          <a:spcPts val="0"/>
                        </a:spcAft>
                      </a:pPr>
                      <a:endParaRPr lang="es-EC" sz="1600">
                        <a:solidFill>
                          <a:srgbClr val="000000"/>
                        </a:solidFill>
                        <a:latin typeface="Times New Roman"/>
                        <a:ea typeface="Times New Roman"/>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EC" sz="1600">
                        <a:latin typeface="Calibri"/>
                        <a:ea typeface="Times New Roman"/>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nSpc>
                          <a:spcPct val="115000"/>
                        </a:lnSpc>
                        <a:spcBef>
                          <a:spcPts val="0"/>
                        </a:spcBef>
                        <a:spcAft>
                          <a:spcPts val="0"/>
                        </a:spcAft>
                      </a:pPr>
                      <a:r>
                        <a:rPr lang="es-EC" sz="1600" b="1" dirty="0">
                          <a:solidFill>
                            <a:srgbClr val="000000"/>
                          </a:solidFill>
                          <a:latin typeface="Times New Roman"/>
                          <a:ea typeface="Times New Roman"/>
                          <a:cs typeface="Times New Roman"/>
                        </a:rPr>
                        <a:t>TOTAL GASTOS DE SUELDOS Y SALARIOS</a:t>
                      </a:r>
                      <a:endParaRPr lang="es-EC" sz="16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lnSpc>
                          <a:spcPct val="115000"/>
                        </a:lnSpc>
                        <a:spcBef>
                          <a:spcPts val="0"/>
                        </a:spcBef>
                        <a:spcAft>
                          <a:spcPts val="0"/>
                        </a:spcAft>
                      </a:pPr>
                      <a:r>
                        <a:rPr lang="es-EC" sz="1600" b="1" dirty="0">
                          <a:solidFill>
                            <a:srgbClr val="000000"/>
                          </a:solidFill>
                          <a:latin typeface="Times New Roman"/>
                          <a:ea typeface="Times New Roman"/>
                          <a:cs typeface="Times New Roman"/>
                        </a:rPr>
                        <a:t> $  25.800,00 </a:t>
                      </a:r>
                      <a:endParaRPr lang="es-EC" sz="16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
        <p:nvSpPr>
          <p:cNvPr id="5" name="2 Marcador de contenido"/>
          <p:cNvSpPr>
            <a:spLocks noGrp="1"/>
          </p:cNvSpPr>
          <p:nvPr>
            <p:ph idx="1"/>
          </p:nvPr>
        </p:nvSpPr>
        <p:spPr>
          <a:xfrm>
            <a:off x="0" y="1214422"/>
            <a:ext cx="9144000" cy="642942"/>
          </a:xfrm>
        </p:spPr>
        <p:txBody>
          <a:bodyPr>
            <a:normAutofit/>
          </a:bodyPr>
          <a:lstStyle/>
          <a:p>
            <a:pPr algn="ctr">
              <a:buNone/>
            </a:pPr>
            <a:r>
              <a:rPr lang="en-US" sz="2200" b="1" dirty="0" smtClean="0"/>
              <a:t>GASTOS DE SUELDOS Y SALARIOS</a:t>
            </a:r>
            <a:endParaRPr lang="es-EC"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1357290" y="1500174"/>
          <a:ext cx="6215106" cy="637606"/>
        </p:xfrm>
        <a:graphic>
          <a:graphicData uri="http://schemas.openxmlformats.org/drawingml/2006/table">
            <a:tbl>
              <a:tblPr/>
              <a:tblGrid>
                <a:gridCol w="1352324"/>
                <a:gridCol w="2374347"/>
                <a:gridCol w="2488435"/>
              </a:tblGrid>
              <a:tr h="357190">
                <a:tc>
                  <a:txBody>
                    <a:bodyPr/>
                    <a:lstStyle/>
                    <a:p>
                      <a:pPr>
                        <a:lnSpc>
                          <a:spcPct val="115000"/>
                        </a:lnSpc>
                        <a:spcAft>
                          <a:spcPts val="0"/>
                        </a:spcAft>
                      </a:pPr>
                      <a:r>
                        <a:rPr lang="es-EC" sz="1600" dirty="0">
                          <a:solidFill>
                            <a:srgbClr val="000000"/>
                          </a:solidFill>
                          <a:latin typeface="Times New Roman"/>
                          <a:ea typeface="Times New Roman"/>
                          <a:cs typeface="Times New Roman"/>
                        </a:rPr>
                        <a:t> </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600" b="1" dirty="0">
                          <a:solidFill>
                            <a:srgbClr val="000000"/>
                          </a:solidFill>
                          <a:latin typeface="Times New Roman"/>
                          <a:ea typeface="Times New Roman"/>
                          <a:cs typeface="Times New Roman"/>
                        </a:rPr>
                        <a:t>ALQUILER MENSUAL</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s-EC" sz="1600" b="1" dirty="0">
                          <a:solidFill>
                            <a:srgbClr val="000000"/>
                          </a:solidFill>
                          <a:latin typeface="Times New Roman"/>
                          <a:ea typeface="Times New Roman"/>
                          <a:cs typeface="Times New Roman"/>
                        </a:rPr>
                        <a:t>ALQUILER ANUAL</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256159">
                <a:tc>
                  <a:txBody>
                    <a:bodyPr/>
                    <a:lstStyle/>
                    <a:p>
                      <a:pPr>
                        <a:lnSpc>
                          <a:spcPct val="115000"/>
                        </a:lnSpc>
                        <a:spcAft>
                          <a:spcPts val="0"/>
                        </a:spcAft>
                      </a:pPr>
                      <a:r>
                        <a:rPr lang="es-EC" sz="1600" dirty="0">
                          <a:solidFill>
                            <a:srgbClr val="000000"/>
                          </a:solidFill>
                          <a:latin typeface="Times New Roman"/>
                          <a:ea typeface="Times New Roman"/>
                          <a:cs typeface="Times New Roman"/>
                        </a:rPr>
                        <a:t>LOCAL</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600" dirty="0" smtClean="0">
                          <a:solidFill>
                            <a:srgbClr val="000000"/>
                          </a:solidFill>
                          <a:latin typeface="Times New Roman"/>
                          <a:ea typeface="Times New Roman"/>
                          <a:cs typeface="Times New Roman"/>
                        </a:rPr>
                        <a:t>$</a:t>
                      </a:r>
                      <a:r>
                        <a:rPr lang="es-EC" sz="1600" baseline="0" dirty="0" smtClean="0">
                          <a:solidFill>
                            <a:srgbClr val="000000"/>
                          </a:solidFill>
                          <a:latin typeface="Times New Roman"/>
                          <a:ea typeface="Times New Roman"/>
                          <a:cs typeface="Times New Roman"/>
                        </a:rPr>
                        <a:t> </a:t>
                      </a:r>
                      <a:r>
                        <a:rPr lang="es-EC" sz="1600" dirty="0" smtClean="0">
                          <a:solidFill>
                            <a:srgbClr val="000000"/>
                          </a:solidFill>
                          <a:latin typeface="Times New Roman"/>
                          <a:ea typeface="Times New Roman"/>
                          <a:cs typeface="Times New Roman"/>
                        </a:rPr>
                        <a:t>300,00</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600" dirty="0" smtClean="0">
                          <a:solidFill>
                            <a:srgbClr val="000000"/>
                          </a:solidFill>
                          <a:latin typeface="Times New Roman"/>
                          <a:ea typeface="Times New Roman"/>
                          <a:cs typeface="Times New Roman"/>
                        </a:rPr>
                        <a:t>$</a:t>
                      </a:r>
                      <a:r>
                        <a:rPr lang="es-EC" sz="1600" baseline="0" dirty="0" smtClean="0">
                          <a:solidFill>
                            <a:srgbClr val="000000"/>
                          </a:solidFill>
                          <a:latin typeface="Times New Roman"/>
                          <a:ea typeface="Times New Roman"/>
                          <a:cs typeface="Times New Roman"/>
                        </a:rPr>
                        <a:t> </a:t>
                      </a:r>
                      <a:r>
                        <a:rPr lang="es-EC" sz="1600" dirty="0" smtClean="0">
                          <a:solidFill>
                            <a:srgbClr val="000000"/>
                          </a:solidFill>
                          <a:latin typeface="Times New Roman"/>
                          <a:ea typeface="Times New Roman"/>
                          <a:cs typeface="Times New Roman"/>
                        </a:rPr>
                        <a:t>3.600,00</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graphicFrame>
        <p:nvGraphicFramePr>
          <p:cNvPr id="5" name="4 Tabla"/>
          <p:cNvGraphicFramePr>
            <a:graphicFrameLocks noGrp="1"/>
          </p:cNvGraphicFramePr>
          <p:nvPr/>
        </p:nvGraphicFramePr>
        <p:xfrm>
          <a:off x="1428728" y="3214686"/>
          <a:ext cx="6143668" cy="2071702"/>
        </p:xfrm>
        <a:graphic>
          <a:graphicData uri="http://schemas.openxmlformats.org/drawingml/2006/table">
            <a:tbl>
              <a:tblPr/>
              <a:tblGrid>
                <a:gridCol w="4358038"/>
                <a:gridCol w="1785630"/>
              </a:tblGrid>
              <a:tr h="291548">
                <a:tc>
                  <a:txBody>
                    <a:bodyPr/>
                    <a:lstStyle/>
                    <a:p>
                      <a:pPr>
                        <a:lnSpc>
                          <a:spcPct val="115000"/>
                        </a:lnSpc>
                      </a:pPr>
                      <a:endParaRPr lang="es-ES_tradnl" sz="1600" dirty="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600" b="1" dirty="0">
                          <a:solidFill>
                            <a:srgbClr val="000000"/>
                          </a:solidFill>
                          <a:latin typeface="Times New Roman"/>
                          <a:ea typeface="Times New Roman"/>
                          <a:cs typeface="Times New Roman"/>
                        </a:rPr>
                        <a:t>COSTE</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290145">
                <a:tc>
                  <a:txBody>
                    <a:bodyPr/>
                    <a:lstStyle/>
                    <a:p>
                      <a:pPr>
                        <a:lnSpc>
                          <a:spcPct val="115000"/>
                        </a:lnSpc>
                        <a:spcAft>
                          <a:spcPts val="0"/>
                        </a:spcAft>
                      </a:pPr>
                      <a:r>
                        <a:rPr lang="es-EC" sz="1600" dirty="0">
                          <a:solidFill>
                            <a:srgbClr val="000000"/>
                          </a:solidFill>
                          <a:latin typeface="Times New Roman"/>
                          <a:ea typeface="Times New Roman"/>
                          <a:cs typeface="Times New Roman"/>
                        </a:rPr>
                        <a:t>REGISTRO DE MARCAS</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600" dirty="0" smtClean="0">
                          <a:solidFill>
                            <a:srgbClr val="000000"/>
                          </a:solidFill>
                          <a:latin typeface="Times New Roman"/>
                          <a:ea typeface="Times New Roman"/>
                          <a:cs typeface="Times New Roman"/>
                        </a:rPr>
                        <a:t>$ 320,00</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145">
                <a:tc>
                  <a:txBody>
                    <a:bodyPr/>
                    <a:lstStyle/>
                    <a:p>
                      <a:pPr>
                        <a:lnSpc>
                          <a:spcPct val="115000"/>
                        </a:lnSpc>
                        <a:spcAft>
                          <a:spcPts val="0"/>
                        </a:spcAft>
                      </a:pPr>
                      <a:r>
                        <a:rPr lang="es-EC" sz="1600" dirty="0">
                          <a:solidFill>
                            <a:srgbClr val="000000"/>
                          </a:solidFill>
                          <a:latin typeface="Times New Roman"/>
                          <a:ea typeface="Times New Roman"/>
                          <a:cs typeface="Times New Roman"/>
                        </a:rPr>
                        <a:t>PERMISOS DE FUNCIONAMIENTO</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600" dirty="0" smtClean="0">
                          <a:solidFill>
                            <a:srgbClr val="000000"/>
                          </a:solidFill>
                          <a:latin typeface="Times New Roman"/>
                          <a:ea typeface="Times New Roman"/>
                          <a:cs typeface="Times New Roman"/>
                        </a:rPr>
                        <a:t>$ 180,00</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9932">
                <a:tc>
                  <a:txBody>
                    <a:bodyPr/>
                    <a:lstStyle/>
                    <a:p>
                      <a:pPr>
                        <a:lnSpc>
                          <a:spcPct val="115000"/>
                        </a:lnSpc>
                        <a:spcAft>
                          <a:spcPts val="0"/>
                        </a:spcAft>
                      </a:pPr>
                      <a:r>
                        <a:rPr lang="es-EC" sz="1600" dirty="0">
                          <a:solidFill>
                            <a:srgbClr val="000000"/>
                          </a:solidFill>
                          <a:latin typeface="Times New Roman"/>
                          <a:ea typeface="Times New Roman"/>
                          <a:cs typeface="Times New Roman"/>
                        </a:rPr>
                        <a:t>HONORARIOS PROFESIONALES/EVALUDOR</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600" dirty="0" smtClean="0">
                          <a:solidFill>
                            <a:srgbClr val="000000"/>
                          </a:solidFill>
                          <a:latin typeface="Times New Roman"/>
                          <a:ea typeface="Times New Roman"/>
                          <a:cs typeface="Times New Roman"/>
                        </a:rPr>
                        <a:t>$ 1.000,00</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9932">
                <a:tc>
                  <a:txBody>
                    <a:bodyPr/>
                    <a:lstStyle/>
                    <a:p>
                      <a:pPr>
                        <a:lnSpc>
                          <a:spcPct val="115000"/>
                        </a:lnSpc>
                        <a:spcAft>
                          <a:spcPts val="0"/>
                        </a:spcAft>
                      </a:pPr>
                      <a:r>
                        <a:rPr lang="es-EC" sz="1600" b="1" dirty="0">
                          <a:solidFill>
                            <a:srgbClr val="000000"/>
                          </a:solidFill>
                          <a:latin typeface="Times New Roman"/>
                          <a:ea typeface="Times New Roman"/>
                          <a:cs typeface="Times New Roman"/>
                        </a:rPr>
                        <a:t>TOTAL GASTOS DE </a:t>
                      </a:r>
                      <a:r>
                        <a:rPr lang="es-EC" sz="1600" b="1" dirty="0" smtClean="0">
                          <a:solidFill>
                            <a:srgbClr val="000000"/>
                          </a:solidFill>
                          <a:latin typeface="Times New Roman"/>
                          <a:ea typeface="Times New Roman"/>
                          <a:cs typeface="Times New Roman"/>
                        </a:rPr>
                        <a:t>CONSTITUCIÓN</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600" b="1" dirty="0" smtClean="0">
                          <a:solidFill>
                            <a:srgbClr val="000000"/>
                          </a:solidFill>
                          <a:latin typeface="Times New Roman"/>
                          <a:ea typeface="Times New Roman"/>
                          <a:cs typeface="Times New Roman"/>
                        </a:rPr>
                        <a:t>$ 1.500,00</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
        <p:nvSpPr>
          <p:cNvPr id="6" name="2 Marcador de contenido"/>
          <p:cNvSpPr>
            <a:spLocks noGrp="1"/>
          </p:cNvSpPr>
          <p:nvPr>
            <p:ph idx="1"/>
          </p:nvPr>
        </p:nvSpPr>
        <p:spPr>
          <a:xfrm>
            <a:off x="285720" y="1000108"/>
            <a:ext cx="9144000" cy="642942"/>
          </a:xfrm>
        </p:spPr>
        <p:txBody>
          <a:bodyPr>
            <a:normAutofit/>
          </a:bodyPr>
          <a:lstStyle/>
          <a:p>
            <a:pPr algn="ctr">
              <a:buNone/>
            </a:pPr>
            <a:r>
              <a:rPr lang="en-US" sz="2200" b="1" dirty="0" smtClean="0"/>
              <a:t>GASTOS DE ALQUILER</a:t>
            </a:r>
            <a:endParaRPr lang="es-EC" dirty="0"/>
          </a:p>
        </p:txBody>
      </p:sp>
      <p:sp>
        <p:nvSpPr>
          <p:cNvPr id="7" name="2 Marcador de contenido"/>
          <p:cNvSpPr txBox="1">
            <a:spLocks/>
          </p:cNvSpPr>
          <p:nvPr/>
        </p:nvSpPr>
        <p:spPr>
          <a:xfrm>
            <a:off x="0" y="2643182"/>
            <a:ext cx="9144000" cy="642942"/>
          </a:xfrm>
          <a:prstGeom prst="rect">
            <a:avLst/>
          </a:prstGeom>
        </p:spPr>
        <p:txBody>
          <a:bodyPr vert="horz">
            <a:normAutofit/>
          </a:bodyPr>
          <a:lstStyle/>
          <a:p>
            <a:pPr marL="274320" marR="0" lvl="0" indent="-27432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200" b="1" i="0" u="none" strike="noStrike" kern="1200" cap="none" spc="0" normalizeH="0" baseline="0" noProof="0" dirty="0" smtClean="0">
                <a:ln>
                  <a:noFill/>
                </a:ln>
                <a:solidFill>
                  <a:schemeClr val="tx1"/>
                </a:solidFill>
                <a:effectLst/>
                <a:uLnTx/>
                <a:uFillTx/>
                <a:latin typeface="+mn-lt"/>
                <a:ea typeface="+mn-ea"/>
                <a:cs typeface="+mn-cs"/>
              </a:rPr>
              <a:t>GASTOS DE CONSTITUCIÓN</a:t>
            </a:r>
            <a:endParaRPr kumimoji="0" lang="es-EC" sz="2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71546"/>
            <a:ext cx="8229600" cy="5072098"/>
          </a:xfrm>
        </p:spPr>
        <p:txBody>
          <a:bodyPr>
            <a:normAutofit fontScale="92500" lnSpcReduction="10000"/>
          </a:bodyPr>
          <a:lstStyle/>
          <a:p>
            <a:pPr algn="just">
              <a:buNone/>
            </a:pPr>
            <a:r>
              <a:rPr lang="es-EC" sz="2400" b="1" dirty="0" smtClean="0"/>
              <a:t>PLAN DE PUBLICIDAD</a:t>
            </a:r>
          </a:p>
          <a:p>
            <a:pPr algn="just"/>
            <a:r>
              <a:rPr lang="ru-RU" sz="2400" dirty="0" smtClean="0"/>
              <a:t>La campaña está diseñada en forma estratégica para lograr un grupo de</a:t>
            </a:r>
            <a:r>
              <a:rPr lang="es-ES_tradnl" sz="2400" dirty="0" smtClean="0"/>
              <a:t> </a:t>
            </a:r>
            <a:r>
              <a:rPr lang="ru-RU" sz="2400" dirty="0" smtClean="0"/>
              <a:t>objetivos y resolver algún problema en este caso ayudar a la microempresa a ser reconocida en el mercado de Guayaquil.</a:t>
            </a:r>
            <a:r>
              <a:rPr lang="es-EC" sz="2400" dirty="0" smtClean="0"/>
              <a:t> Se logrará comunicar eficazmente, para persuadir al cliente a utilizar los servicios.</a:t>
            </a:r>
          </a:p>
          <a:p>
            <a:pPr algn="just"/>
            <a:endParaRPr lang="es-EC" sz="2400" b="1" dirty="0" smtClean="0"/>
          </a:p>
          <a:p>
            <a:pPr algn="just">
              <a:buNone/>
            </a:pPr>
            <a:r>
              <a:rPr lang="es-EC" sz="2200" b="1" dirty="0" smtClean="0"/>
              <a:t>OBJETIVOS</a:t>
            </a:r>
          </a:p>
          <a:p>
            <a:pPr algn="just"/>
            <a:r>
              <a:rPr lang="ru-RU" sz="2400" dirty="0" smtClean="0"/>
              <a:t>Incentivar a los clientes con promociones claves para que su primera opción sea acudir a Print&amp;Desing dentro de los 2 primeros meses de su lanzamiento de campaña.</a:t>
            </a:r>
            <a:endParaRPr lang="es-ES_tradnl" sz="2400" dirty="0" smtClean="0"/>
          </a:p>
          <a:p>
            <a:pPr algn="just">
              <a:buNone/>
            </a:pPr>
            <a:endParaRPr lang="es-ES_tradnl" sz="2400" dirty="0" smtClean="0"/>
          </a:p>
          <a:p>
            <a:pPr algn="just"/>
            <a:r>
              <a:rPr lang="ru-RU" sz="2400" dirty="0" smtClean="0"/>
              <a:t>Lograr que la imagen de la microempresa Print&amp;Desing crezca más hasta ser</a:t>
            </a:r>
            <a:r>
              <a:rPr lang="es-ES_tradnl" sz="2400" dirty="0" smtClean="0"/>
              <a:t> </a:t>
            </a:r>
            <a:r>
              <a:rPr lang="ru-RU" sz="2400" dirty="0" smtClean="0"/>
              <a:t>reconocida como el líder en cuanto a Centros de Diseño e Impresión de la</a:t>
            </a:r>
            <a:r>
              <a:rPr lang="es-ES_tradnl" sz="2400" dirty="0" smtClean="0"/>
              <a:t> </a:t>
            </a:r>
            <a:r>
              <a:rPr lang="ru-RU" sz="2400" dirty="0" smtClean="0"/>
              <a:t>ciudad</a:t>
            </a:r>
            <a:r>
              <a:rPr lang="es-ES_tradnl" sz="2400" dirty="0" smtClean="0"/>
              <a:t> </a:t>
            </a:r>
            <a:r>
              <a:rPr lang="ru-RU" sz="2400" dirty="0" smtClean="0"/>
              <a:t>de Guayaquil.</a:t>
            </a:r>
            <a:endParaRPr lang="es-ES_tradnl" sz="2400" dirty="0" smtClean="0"/>
          </a:p>
          <a:p>
            <a:pPr algn="just">
              <a:buNone/>
            </a:pPr>
            <a:endParaRPr lang="es-ES_tradnl" dirty="0" smtClean="0"/>
          </a:p>
          <a:p>
            <a:endParaRPr lang="es-ES_tradnl"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a:spLocks noGrp="1"/>
          </p:cNvSpPr>
          <p:nvPr>
            <p:ph idx="1"/>
          </p:nvPr>
        </p:nvSpPr>
        <p:spPr>
          <a:xfrm>
            <a:off x="457200" y="1000108"/>
            <a:ext cx="8229600" cy="5500726"/>
          </a:xfrm>
        </p:spPr>
        <p:txBody>
          <a:bodyPr>
            <a:normAutofit fontScale="70000" lnSpcReduction="20000"/>
          </a:bodyPr>
          <a:lstStyle/>
          <a:p>
            <a:pPr algn="just">
              <a:buNone/>
            </a:pPr>
            <a:r>
              <a:rPr lang="es-EC" sz="3100" b="1" dirty="0" smtClean="0"/>
              <a:t>ESTRATEGIAS</a:t>
            </a:r>
          </a:p>
          <a:p>
            <a:pPr algn="just"/>
            <a:r>
              <a:rPr lang="ru-RU" sz="3100" dirty="0" smtClean="0"/>
              <a:t>Crear una experiencia única para el consumidor, brindarle buena atención y</a:t>
            </a:r>
            <a:r>
              <a:rPr lang="es-ES_tradnl" sz="3100" dirty="0" smtClean="0"/>
              <a:t> </a:t>
            </a:r>
            <a:r>
              <a:rPr lang="ru-RU" sz="3100" dirty="0" smtClean="0"/>
              <a:t>comodidad</a:t>
            </a:r>
            <a:r>
              <a:rPr lang="es-EC" sz="3100" dirty="0" smtClean="0"/>
              <a:t>, </a:t>
            </a:r>
            <a:r>
              <a:rPr lang="ru-RU" sz="3100" dirty="0" smtClean="0"/>
              <a:t>incrementar servicios que prefieran los clientes.</a:t>
            </a:r>
            <a:endParaRPr lang="es-ES_tradnl" sz="3100" dirty="0" smtClean="0"/>
          </a:p>
          <a:p>
            <a:pPr algn="just"/>
            <a:r>
              <a:rPr lang="ru-RU" sz="3100" dirty="0" smtClean="0"/>
              <a:t>Centrarse directamente en nuestro nicho de mercado.</a:t>
            </a:r>
            <a:endParaRPr lang="es-ES_tradnl" sz="3100" dirty="0" smtClean="0"/>
          </a:p>
          <a:p>
            <a:pPr algn="just"/>
            <a:r>
              <a:rPr lang="ru-RU" sz="3100" dirty="0" smtClean="0"/>
              <a:t>Presentar las mejores alternativas en tecnología y diseño (minimalistas –funcionales).</a:t>
            </a:r>
            <a:endParaRPr lang="es-EC" sz="3100" dirty="0" smtClean="0"/>
          </a:p>
          <a:p>
            <a:pPr algn="just"/>
            <a:endParaRPr lang="es-EC" sz="3100" dirty="0" smtClean="0"/>
          </a:p>
          <a:p>
            <a:pPr algn="just">
              <a:buNone/>
            </a:pPr>
            <a:r>
              <a:rPr lang="es-EC" sz="3100" b="1" dirty="0" smtClean="0"/>
              <a:t>TÉCNICAS CREATIVAS </a:t>
            </a:r>
          </a:p>
          <a:p>
            <a:pPr algn="just">
              <a:buNone/>
            </a:pPr>
            <a:endParaRPr lang="es-EC" sz="3100" b="1" dirty="0" smtClean="0"/>
          </a:p>
          <a:p>
            <a:pPr algn="just">
              <a:buNone/>
            </a:pPr>
            <a:r>
              <a:rPr lang="es-EC" sz="3100" b="1" dirty="0" smtClean="0"/>
              <a:t>Enfoque </a:t>
            </a:r>
            <a:r>
              <a:rPr lang="ru-RU" sz="3100" b="1" dirty="0" smtClean="0"/>
              <a:t>direct</a:t>
            </a:r>
            <a:r>
              <a:rPr lang="es-EC" sz="3100" b="1" dirty="0" smtClean="0"/>
              <a:t>o </a:t>
            </a:r>
            <a:r>
              <a:rPr lang="ru-RU" sz="3100" b="1" dirty="0" smtClean="0"/>
              <a:t> en la técnica demostrativa. </a:t>
            </a:r>
            <a:endParaRPr lang="es-ES_tradnl" sz="3100" b="1" dirty="0" smtClean="0"/>
          </a:p>
          <a:p>
            <a:pPr algn="just">
              <a:buNone/>
            </a:pPr>
            <a:endParaRPr lang="es-ES_tradnl" sz="3100" dirty="0" smtClean="0"/>
          </a:p>
          <a:p>
            <a:pPr algn="just"/>
            <a:r>
              <a:rPr lang="ru-RU" sz="3100" dirty="0" smtClean="0"/>
              <a:t>Demostrar las cualidades propias o de uso del servicio.</a:t>
            </a:r>
            <a:r>
              <a:rPr lang="es-ES_tradnl" sz="3100" dirty="0" smtClean="0"/>
              <a:t> </a:t>
            </a:r>
            <a:r>
              <a:rPr lang="ru-RU" sz="3100" dirty="0" smtClean="0"/>
              <a:t>“Impresos de calidad con la mejor tecnología del país”.</a:t>
            </a:r>
            <a:endParaRPr lang="es-EC" sz="3100" dirty="0" smtClean="0"/>
          </a:p>
          <a:p>
            <a:pPr algn="just"/>
            <a:r>
              <a:rPr lang="ru-RU" sz="3100" dirty="0" smtClean="0"/>
              <a:t>Tono: formal, actual y profesional que resalte la tecnología utilizada por la</a:t>
            </a:r>
            <a:r>
              <a:rPr lang="es-ES_tradnl" sz="3100" dirty="0" smtClean="0"/>
              <a:t> </a:t>
            </a:r>
            <a:r>
              <a:rPr lang="ru-RU" sz="3100" dirty="0" smtClean="0"/>
              <a:t>Microempresa</a:t>
            </a:r>
            <a:r>
              <a:rPr lang="es-ES_tradnl" sz="3100" dirty="0" smtClean="0"/>
              <a:t>.</a:t>
            </a:r>
          </a:p>
          <a:p>
            <a:pPr algn="just">
              <a:buNone/>
            </a:pPr>
            <a:endParaRPr lang="es-ES_tradnl" sz="2200" b="1" dirty="0" smtClean="0"/>
          </a:p>
          <a:p>
            <a:endParaRPr lang="es-ES_tradnl"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71546"/>
            <a:ext cx="8043890" cy="5429288"/>
          </a:xfrm>
        </p:spPr>
        <p:txBody>
          <a:bodyPr>
            <a:normAutofit fontScale="92500" lnSpcReduction="20000"/>
          </a:bodyPr>
          <a:lstStyle/>
          <a:p>
            <a:pPr>
              <a:buNone/>
            </a:pPr>
            <a:r>
              <a:rPr lang="ru-RU" sz="2400" b="1" dirty="0" smtClean="0"/>
              <a:t>POSICIONAMIENTO</a:t>
            </a:r>
            <a:endParaRPr lang="es-ES_tradnl" sz="2400" b="1" dirty="0" smtClean="0"/>
          </a:p>
          <a:p>
            <a:pPr>
              <a:buNone/>
            </a:pPr>
            <a:endParaRPr lang="es-ES_tradnl" sz="2400" b="1" dirty="0" smtClean="0"/>
          </a:p>
          <a:p>
            <a:pPr algn="just"/>
            <a:r>
              <a:rPr lang="es-ES_tradnl" sz="2400" dirty="0" smtClean="0"/>
              <a:t>S</a:t>
            </a:r>
            <a:r>
              <a:rPr lang="ru-RU" sz="2400" dirty="0" smtClean="0"/>
              <a:t>e pretende posicionar a Print&amp;Desing como microempresa líder en el mercado y con este posicionamiento lograr que los clientes tengan a la</a:t>
            </a:r>
            <a:r>
              <a:rPr lang="es-ES_tradnl" sz="2400" dirty="0" smtClean="0"/>
              <a:t> </a:t>
            </a:r>
            <a:r>
              <a:rPr lang="ru-RU" sz="2400" dirty="0" smtClean="0"/>
              <a:t>mi</a:t>
            </a:r>
            <a:r>
              <a:rPr lang="es-ES_tradnl" sz="2400" dirty="0" err="1" smtClean="0"/>
              <a:t>sma</a:t>
            </a:r>
            <a:r>
              <a:rPr lang="es-ES_tradnl" sz="2400" dirty="0" smtClean="0"/>
              <a:t> n</a:t>
            </a:r>
            <a:r>
              <a:rPr lang="ru-RU" sz="2400" dirty="0" smtClean="0"/>
              <a:t>úmero uno en el top of mind. </a:t>
            </a:r>
            <a:endParaRPr lang="es-ES_tradnl" sz="2400" dirty="0" smtClean="0"/>
          </a:p>
          <a:p>
            <a:pPr algn="just"/>
            <a:endParaRPr lang="es-ES_tradnl" sz="2400" dirty="0" smtClean="0"/>
          </a:p>
          <a:p>
            <a:pPr algn="just"/>
            <a:r>
              <a:rPr lang="ru-RU" sz="2400" dirty="0" smtClean="0"/>
              <a:t>La meta de este posicionamiento es también la de</a:t>
            </a:r>
            <a:r>
              <a:rPr lang="es-ES_tradnl" sz="2400" dirty="0" smtClean="0"/>
              <a:t> </a:t>
            </a:r>
            <a:r>
              <a:rPr lang="ru-RU" sz="2400" dirty="0" smtClean="0"/>
              <a:t>reafirmar la imagen y</a:t>
            </a:r>
            <a:r>
              <a:rPr lang="es-ES_tradnl" sz="2400" dirty="0" smtClean="0"/>
              <a:t> </a:t>
            </a:r>
            <a:r>
              <a:rPr lang="ru-RU" sz="2400" dirty="0" smtClean="0"/>
              <a:t>establecerla en la mente de los consumidores.</a:t>
            </a:r>
            <a:endParaRPr lang="es-ES_tradnl" sz="2400" dirty="0" smtClean="0"/>
          </a:p>
          <a:p>
            <a:pPr algn="just"/>
            <a:endParaRPr lang="es-ES_tradnl" sz="2400" dirty="0" smtClean="0"/>
          </a:p>
          <a:p>
            <a:pPr algn="just"/>
            <a:r>
              <a:rPr lang="ru-RU" sz="2400" dirty="0" smtClean="0"/>
              <a:t>Atraer a los consumidores que no han utilizado los servicios</a:t>
            </a:r>
            <a:r>
              <a:rPr lang="es-ES_tradnl" sz="2400" dirty="0" smtClean="0"/>
              <a:t> </a:t>
            </a:r>
            <a:r>
              <a:rPr lang="ru-RU" sz="2400" dirty="0" smtClean="0"/>
              <a:t>de Print&amp;Desing a</a:t>
            </a:r>
            <a:r>
              <a:rPr lang="es-ES_tradnl" sz="2400" dirty="0" smtClean="0"/>
              <a:t> </a:t>
            </a:r>
            <a:r>
              <a:rPr lang="ru-RU" sz="2400" dirty="0" smtClean="0"/>
              <a:t>través de la estrategia de comunicación.</a:t>
            </a:r>
            <a:endParaRPr lang="es-EC" sz="2400" dirty="0" smtClean="0"/>
          </a:p>
          <a:p>
            <a:pPr algn="just"/>
            <a:endParaRPr lang="es-EC" sz="2400" dirty="0" smtClean="0"/>
          </a:p>
          <a:p>
            <a:pPr algn="just"/>
            <a:r>
              <a:rPr lang="ru-RU" sz="2400" dirty="0" smtClean="0"/>
              <a:t>Para esta campaña pautaremos en medios como,</a:t>
            </a:r>
            <a:r>
              <a:rPr lang="es-ES_tradnl" sz="2400" dirty="0" smtClean="0"/>
              <a:t> </a:t>
            </a:r>
            <a:r>
              <a:rPr lang="ru-RU" sz="2400" dirty="0" smtClean="0"/>
              <a:t>televisi</a:t>
            </a:r>
            <a:r>
              <a:rPr lang="es-ES_tradnl" sz="2400" dirty="0" smtClean="0"/>
              <a:t>ó</a:t>
            </a:r>
            <a:r>
              <a:rPr lang="ru-RU" sz="2400" dirty="0" smtClean="0"/>
              <a:t>n, web, medios impresos poniendo a consideración</a:t>
            </a:r>
            <a:r>
              <a:rPr lang="es-ES_tradnl" sz="2400" dirty="0" smtClean="0"/>
              <a:t> </a:t>
            </a:r>
            <a:r>
              <a:rPr lang="ru-RU" sz="2400" dirty="0" smtClean="0"/>
              <a:t>a la microempresa otras alternativ</a:t>
            </a:r>
            <a:r>
              <a:rPr lang="es-EC" sz="2400" dirty="0" smtClean="0"/>
              <a:t>a</a:t>
            </a:r>
            <a:r>
              <a:rPr lang="ru-RU" sz="2400" dirty="0" smtClean="0"/>
              <a:t>s para pautar que son</a:t>
            </a:r>
            <a:r>
              <a:rPr lang="es-ES_tradnl" sz="2400" dirty="0" smtClean="0"/>
              <a:t> </a:t>
            </a:r>
            <a:r>
              <a:rPr lang="ru-RU" sz="2400" dirty="0" smtClean="0"/>
              <a:t>vallas publicitarias y radio.</a:t>
            </a:r>
            <a:endParaRPr lang="es-ES_tradnl" sz="2400" dirty="0" smtClean="0"/>
          </a:p>
          <a:p>
            <a:pPr algn="just"/>
            <a:endParaRPr lang="es-ES_tradnl" sz="2400" dirty="0" smtClean="0"/>
          </a:p>
          <a:p>
            <a:endParaRPr lang="es-ES_tradnl"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2214546" y="2000240"/>
          <a:ext cx="3643337" cy="747252"/>
        </p:xfrm>
        <a:graphic>
          <a:graphicData uri="http://schemas.openxmlformats.org/drawingml/2006/table">
            <a:tbl>
              <a:tblPr/>
              <a:tblGrid>
                <a:gridCol w="796980"/>
                <a:gridCol w="1346159"/>
                <a:gridCol w="1500198"/>
              </a:tblGrid>
              <a:tr h="373626">
                <a:tc gridSpan="3">
                  <a:txBody>
                    <a:bodyPr/>
                    <a:lstStyle/>
                    <a:p>
                      <a:pPr algn="ctr">
                        <a:lnSpc>
                          <a:spcPct val="150000"/>
                        </a:lnSpc>
                        <a:spcAft>
                          <a:spcPts val="0"/>
                        </a:spcAft>
                      </a:pPr>
                      <a:r>
                        <a:rPr lang="ru-RU" sz="1600" b="1" dirty="0">
                          <a:latin typeface="Times New Roman"/>
                          <a:ea typeface="Times New Roman"/>
                          <a:cs typeface="Times New Roman"/>
                        </a:rPr>
                        <a:t>FASE INTRODUCTORIA</a:t>
                      </a:r>
                      <a:endParaRPr lang="es-ES_tradnl"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s-ES_tradnl"/>
                    </a:p>
                  </a:txBody>
                  <a:tcPr/>
                </a:tc>
                <a:tc hMerge="1">
                  <a:txBody>
                    <a:bodyPr/>
                    <a:lstStyle/>
                    <a:p>
                      <a:endParaRPr lang="es-ES_tradnl"/>
                    </a:p>
                  </a:txBody>
                  <a:tcPr/>
                </a:tc>
              </a:tr>
              <a:tr h="373626">
                <a:tc>
                  <a:txBody>
                    <a:bodyPr/>
                    <a:lstStyle/>
                    <a:p>
                      <a:pPr algn="just">
                        <a:lnSpc>
                          <a:spcPct val="150000"/>
                        </a:lnSpc>
                        <a:spcAft>
                          <a:spcPts val="0"/>
                        </a:spcAft>
                      </a:pPr>
                      <a:endParaRPr lang="ru-RU" sz="16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a:latin typeface="Times New Roman"/>
                          <a:ea typeface="Times New Roman"/>
                          <a:cs typeface="Times New Roman"/>
                        </a:rPr>
                        <a:t>Marzo </a:t>
                      </a:r>
                      <a:endParaRPr lang="es-ES_tradnl"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a:latin typeface="Times New Roman"/>
                          <a:ea typeface="Times New Roman"/>
                          <a:cs typeface="Times New Roman"/>
                        </a:rPr>
                        <a:t>Abril </a:t>
                      </a:r>
                      <a:endParaRPr lang="es-ES_tradnl"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2 Marcador de contenido"/>
          <p:cNvSpPr>
            <a:spLocks noGrp="1"/>
          </p:cNvSpPr>
          <p:nvPr>
            <p:ph idx="1"/>
          </p:nvPr>
        </p:nvSpPr>
        <p:spPr>
          <a:xfrm>
            <a:off x="457200" y="928670"/>
            <a:ext cx="8043890" cy="500066"/>
          </a:xfrm>
        </p:spPr>
        <p:txBody>
          <a:bodyPr>
            <a:normAutofit/>
          </a:bodyPr>
          <a:lstStyle/>
          <a:p>
            <a:pPr>
              <a:buNone/>
            </a:pPr>
            <a:r>
              <a:rPr lang="es-EC" sz="2200" b="1" dirty="0" smtClean="0"/>
              <a:t>PLAN DE MEDIOS</a:t>
            </a:r>
            <a:endParaRPr lang="es-ES_tradnl" sz="2200" dirty="0"/>
          </a:p>
        </p:txBody>
      </p:sp>
      <p:graphicFrame>
        <p:nvGraphicFramePr>
          <p:cNvPr id="5" name="4 Tabla"/>
          <p:cNvGraphicFramePr>
            <a:graphicFrameLocks noGrp="1"/>
          </p:cNvGraphicFramePr>
          <p:nvPr/>
        </p:nvGraphicFramePr>
        <p:xfrm>
          <a:off x="2214547" y="3286124"/>
          <a:ext cx="3690750" cy="1160868"/>
        </p:xfrm>
        <a:graphic>
          <a:graphicData uri="http://schemas.openxmlformats.org/drawingml/2006/table">
            <a:tbl>
              <a:tblPr/>
              <a:tblGrid>
                <a:gridCol w="162560"/>
                <a:gridCol w="909009"/>
                <a:gridCol w="1214446"/>
                <a:gridCol w="1404735"/>
              </a:tblGrid>
              <a:tr h="386956">
                <a:tc gridSpan="4">
                  <a:txBody>
                    <a:bodyPr/>
                    <a:lstStyle/>
                    <a:p>
                      <a:pPr algn="ctr">
                        <a:lnSpc>
                          <a:spcPct val="150000"/>
                        </a:lnSpc>
                        <a:spcAft>
                          <a:spcPts val="0"/>
                        </a:spcAft>
                      </a:pPr>
                      <a:r>
                        <a:rPr lang="ru-RU" sz="1600" b="1" dirty="0">
                          <a:latin typeface="Times New Roman"/>
                          <a:ea typeface="Times New Roman"/>
                          <a:cs typeface="Times New Roman"/>
                        </a:rPr>
                        <a:t>FASE MANTENIMIENTO</a:t>
                      </a:r>
                      <a:endParaRPr lang="es-ES_tradnl"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s-ES_tradnl"/>
                    </a:p>
                  </a:txBody>
                  <a:tcPr/>
                </a:tc>
                <a:tc hMerge="1">
                  <a:txBody>
                    <a:bodyPr/>
                    <a:lstStyle/>
                    <a:p>
                      <a:endParaRPr lang="es-ES_tradnl"/>
                    </a:p>
                  </a:txBody>
                  <a:tcPr/>
                </a:tc>
                <a:tc hMerge="1">
                  <a:txBody>
                    <a:bodyPr/>
                    <a:lstStyle/>
                    <a:p>
                      <a:endParaRPr lang="es-ES_tradnl"/>
                    </a:p>
                  </a:txBody>
                  <a:tcPr/>
                </a:tc>
              </a:tr>
              <a:tr h="386956">
                <a:tc>
                  <a:txBody>
                    <a:bodyPr/>
                    <a:lstStyle/>
                    <a:p>
                      <a:pPr algn="just">
                        <a:lnSpc>
                          <a:spcPct val="150000"/>
                        </a:lnSpc>
                        <a:spcAft>
                          <a:spcPts val="0"/>
                        </a:spcAft>
                      </a:pPr>
                      <a:endParaRPr lang="ru-RU"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a:latin typeface="Times New Roman" pitchFamily="18" charset="0"/>
                          <a:ea typeface="Times New Roman"/>
                          <a:cs typeface="Times New Roman" pitchFamily="18" charset="0"/>
                        </a:rPr>
                        <a:t>Mayo</a:t>
                      </a:r>
                      <a:endParaRPr lang="es-ES_tradnl" sz="16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a:latin typeface="Times New Roman" pitchFamily="18" charset="0"/>
                          <a:ea typeface="Times New Roman"/>
                          <a:cs typeface="Times New Roman" pitchFamily="18" charset="0"/>
                        </a:rPr>
                        <a:t>Junio  </a:t>
                      </a:r>
                      <a:endParaRPr lang="es-ES_tradnl" sz="16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a:latin typeface="Times New Roman"/>
                          <a:ea typeface="Times New Roman"/>
                          <a:cs typeface="Times New Roman"/>
                        </a:rPr>
                        <a:t>Julio </a:t>
                      </a:r>
                      <a:endParaRPr lang="es-ES_tradnl"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6956">
                <a:tc>
                  <a:txBody>
                    <a:bodyPr/>
                    <a:lstStyle/>
                    <a:p>
                      <a:pPr algn="just">
                        <a:lnSpc>
                          <a:spcPct val="150000"/>
                        </a:lnSpc>
                        <a:spcAft>
                          <a:spcPts val="0"/>
                        </a:spcAft>
                      </a:pPr>
                      <a:endParaRPr lang="ru-RU"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_tradnl" sz="1600" dirty="0" smtClean="0">
                          <a:latin typeface="Times New Roman" pitchFamily="18" charset="0"/>
                          <a:ea typeface="Calibri"/>
                          <a:cs typeface="Times New Roman" pitchFamily="18" charset="0"/>
                        </a:rPr>
                        <a:t>Agosto</a:t>
                      </a:r>
                      <a:r>
                        <a:rPr lang="es-ES_tradnl" sz="1600" baseline="0" dirty="0" smtClean="0">
                          <a:latin typeface="Times New Roman" pitchFamily="18" charset="0"/>
                          <a:ea typeface="Calibri"/>
                          <a:cs typeface="Times New Roman" pitchFamily="18" charset="0"/>
                        </a:rPr>
                        <a:t> </a:t>
                      </a:r>
                      <a:endParaRPr lang="es-ES_tradnl" sz="16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_tradnl" sz="1600" dirty="0" smtClean="0">
                          <a:latin typeface="Times New Roman" pitchFamily="18" charset="0"/>
                          <a:ea typeface="Calibri"/>
                          <a:cs typeface="Times New Roman" pitchFamily="18" charset="0"/>
                        </a:rPr>
                        <a:t>Septiem</a:t>
                      </a:r>
                      <a:r>
                        <a:rPr lang="es-ES_tradnl" sz="1600" baseline="0" dirty="0" smtClean="0">
                          <a:latin typeface="Times New Roman" pitchFamily="18" charset="0"/>
                          <a:ea typeface="Calibri"/>
                          <a:cs typeface="Times New Roman" pitchFamily="18" charset="0"/>
                        </a:rPr>
                        <a:t>bre</a:t>
                      </a:r>
                      <a:endParaRPr lang="es-ES_tradnl" sz="16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endParaRPr lang="es-ES_tradnl"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285861"/>
            <a:ext cx="8229600" cy="4500593"/>
          </a:xfrm>
        </p:spPr>
        <p:txBody>
          <a:bodyPr>
            <a:noAutofit/>
          </a:bodyPr>
          <a:lstStyle/>
          <a:p>
            <a:pPr algn="just">
              <a:buNone/>
            </a:pPr>
            <a:r>
              <a:rPr lang="es-EC" sz="2200" b="1" dirty="0" smtClean="0"/>
              <a:t>IMAGEN CORPORATIVA</a:t>
            </a:r>
          </a:p>
          <a:p>
            <a:pPr algn="just"/>
            <a:r>
              <a:rPr lang="ru-RU" sz="2200" dirty="0" smtClean="0"/>
              <a:t>La imagen corporativa crea y establece la identidad creativa, gráfica e institucional, con el objetivo de crear una personalidad a la microempresa.</a:t>
            </a:r>
            <a:r>
              <a:rPr lang="es-ES_tradnl" sz="2200" dirty="0" smtClean="0"/>
              <a:t> </a:t>
            </a:r>
          </a:p>
          <a:p>
            <a:pPr algn="just"/>
            <a:endParaRPr lang="es-ES_tradnl" sz="2200" b="1" dirty="0" smtClean="0"/>
          </a:p>
          <a:p>
            <a:pPr algn="just">
              <a:buNone/>
            </a:pPr>
            <a:r>
              <a:rPr lang="ru-RU" sz="2200" b="1" dirty="0" smtClean="0"/>
              <a:t>Creación de la marca</a:t>
            </a:r>
            <a:endParaRPr lang="es-ES_tradnl" sz="2200" dirty="0" smtClean="0"/>
          </a:p>
          <a:p>
            <a:pPr algn="just"/>
            <a:r>
              <a:rPr lang="ru-RU" sz="2200" dirty="0" smtClean="0"/>
              <a:t>El nombre de la microempresa </a:t>
            </a:r>
            <a:r>
              <a:rPr lang="ru-RU" sz="2200" b="1" dirty="0" smtClean="0"/>
              <a:t>Print&amp;Desing</a:t>
            </a:r>
            <a:r>
              <a:rPr lang="ru-RU" sz="2200" dirty="0" smtClean="0"/>
              <a:t>; escrito en inglés claramente significa “Imprimir y Diseñar”, este nombre fue elegido mediante un análisis que buscaba claramente proyectar el servicio que ofrece la microempresa. </a:t>
            </a:r>
            <a:endParaRPr lang="es-ES_tradnl"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l"/>
            <a:r>
              <a:rPr lang="en-US" sz="2800" b="1" u="sng" dirty="0" smtClean="0">
                <a:solidFill>
                  <a:schemeClr val="tx2">
                    <a:lumMod val="60000"/>
                    <a:lumOff val="40000"/>
                  </a:schemeClr>
                </a:solidFill>
              </a:rPr>
              <a:t>GENERALIDADES</a:t>
            </a:r>
            <a:endParaRPr lang="es-EC" sz="2800" b="1" u="sng" dirty="0">
              <a:solidFill>
                <a:schemeClr val="tx2">
                  <a:lumMod val="60000"/>
                  <a:lumOff val="40000"/>
                </a:schemeClr>
              </a:solidFill>
            </a:endParaRPr>
          </a:p>
        </p:txBody>
      </p:sp>
      <p:sp>
        <p:nvSpPr>
          <p:cNvPr id="3" name="2 Marcador de contenido"/>
          <p:cNvSpPr>
            <a:spLocks noGrp="1"/>
          </p:cNvSpPr>
          <p:nvPr>
            <p:ph idx="1"/>
          </p:nvPr>
        </p:nvSpPr>
        <p:spPr>
          <a:xfrm>
            <a:off x="457200" y="2071678"/>
            <a:ext cx="8229600" cy="3186122"/>
          </a:xfrm>
        </p:spPr>
        <p:txBody>
          <a:bodyPr>
            <a:normAutofit fontScale="92500" lnSpcReduction="10000"/>
          </a:bodyPr>
          <a:lstStyle/>
          <a:p>
            <a:pPr algn="just">
              <a:buNone/>
            </a:pPr>
            <a:r>
              <a:rPr lang="en-US" sz="2400" b="1" dirty="0" smtClean="0"/>
              <a:t>INTRODUCCIÓN</a:t>
            </a:r>
          </a:p>
          <a:p>
            <a:pPr algn="just">
              <a:buNone/>
            </a:pPr>
            <a:endParaRPr lang="en-US" sz="2400" b="1" dirty="0" smtClean="0"/>
          </a:p>
          <a:p>
            <a:pPr algn="just"/>
            <a:r>
              <a:rPr lang="en-US" sz="2400" dirty="0" smtClean="0"/>
              <a:t>El d</a:t>
            </a:r>
            <a:r>
              <a:rPr lang="ru-RU" sz="2400" dirty="0" smtClean="0"/>
              <a:t>iseño y publicidad</a:t>
            </a:r>
            <a:r>
              <a:rPr lang="en-US" sz="2400" dirty="0" smtClean="0"/>
              <a:t> son </a:t>
            </a:r>
            <a:r>
              <a:rPr lang="ru-RU" sz="2400" dirty="0" smtClean="0"/>
              <a:t>factor</a:t>
            </a:r>
            <a:r>
              <a:rPr lang="en-US" sz="2400" dirty="0" err="1" smtClean="0"/>
              <a:t>es</a:t>
            </a:r>
            <a:r>
              <a:rPr lang="ru-RU" sz="2400" dirty="0" smtClean="0"/>
              <a:t> importante</a:t>
            </a:r>
            <a:r>
              <a:rPr lang="en-US" sz="2400" dirty="0" smtClean="0"/>
              <a:t>s</a:t>
            </a:r>
            <a:r>
              <a:rPr lang="ru-RU" sz="2400" dirty="0" smtClean="0"/>
              <a:t> que no debe</a:t>
            </a:r>
            <a:r>
              <a:rPr lang="en-US" sz="2400" dirty="0" smtClean="0"/>
              <a:t>n</a:t>
            </a:r>
            <a:r>
              <a:rPr lang="ru-RU" sz="2400" dirty="0" smtClean="0"/>
              <a:t> descuidarse dentro del medio</a:t>
            </a:r>
            <a:r>
              <a:rPr lang="es-EC" sz="2400" dirty="0" smtClean="0"/>
              <a:t> </a:t>
            </a:r>
            <a:r>
              <a:rPr lang="ru-RU" sz="2400" dirty="0" smtClean="0"/>
              <a:t>comercial y profesional</a:t>
            </a:r>
            <a:endParaRPr lang="es-EC" sz="2400" dirty="0" smtClean="0"/>
          </a:p>
          <a:p>
            <a:endParaRPr lang="es-EC" sz="2400" dirty="0" smtClean="0"/>
          </a:p>
          <a:p>
            <a:pPr algn="just"/>
            <a:r>
              <a:rPr lang="en-US" sz="2400" dirty="0" smtClean="0"/>
              <a:t>S</a:t>
            </a:r>
            <a:r>
              <a:rPr lang="ru-RU" sz="2400" dirty="0" smtClean="0"/>
              <a:t>irve para dar a conocer al consumidor un sinnúmero de productos y servicios  a través de los diferentes medios de comunicación, tales como televisión, radio, web y medios impresos.</a:t>
            </a:r>
            <a:endParaRPr lang="es-EC" sz="2400" dirty="0" smtClean="0"/>
          </a:p>
          <a:p>
            <a:endParaRPr lang="es-EC"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bocetos logo.jpg"/>
          <p:cNvPicPr>
            <a:picLocks noGrp="1" noChangeAspect="1"/>
          </p:cNvPicPr>
          <p:nvPr>
            <p:ph idx="1"/>
          </p:nvPr>
        </p:nvPicPr>
        <p:blipFill>
          <a:blip r:embed="rId2" cstate="print"/>
          <a:stretch>
            <a:fillRect/>
          </a:stretch>
        </p:blipFill>
        <p:spPr>
          <a:xfrm>
            <a:off x="2643175" y="1218530"/>
            <a:ext cx="3857652" cy="5435783"/>
          </a:xfrm>
        </p:spPr>
      </p:pic>
      <p:sp>
        <p:nvSpPr>
          <p:cNvPr id="6" name="5 CuadroTexto"/>
          <p:cNvSpPr txBox="1"/>
          <p:nvPr/>
        </p:nvSpPr>
        <p:spPr>
          <a:xfrm>
            <a:off x="0" y="762640"/>
            <a:ext cx="9144000" cy="523220"/>
          </a:xfrm>
          <a:prstGeom prst="rect">
            <a:avLst/>
          </a:prstGeom>
          <a:noFill/>
        </p:spPr>
        <p:txBody>
          <a:bodyPr wrap="square" rtlCol="0">
            <a:spAutoFit/>
          </a:bodyPr>
          <a:lstStyle/>
          <a:p>
            <a:pPr algn="ctr"/>
            <a:r>
              <a:rPr lang="es-EC" sz="2800" b="1" dirty="0" smtClean="0"/>
              <a:t>BOCETOS ISOTIPO</a:t>
            </a:r>
            <a:r>
              <a:rPr lang="es-EC" sz="2800" dirty="0" smtClean="0"/>
              <a:t> </a:t>
            </a:r>
            <a:endParaRPr lang="es-EC" sz="28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logoorginal"/>
          <p:cNvPicPr/>
          <p:nvPr/>
        </p:nvPicPr>
        <p:blipFill>
          <a:blip r:embed="rId2">
            <a:clrChange>
              <a:clrFrom>
                <a:srgbClr val="FFFFFE"/>
              </a:clrFrom>
              <a:clrTo>
                <a:srgbClr val="FFFFFE">
                  <a:alpha val="0"/>
                </a:srgbClr>
              </a:clrTo>
            </a:clrChange>
          </a:blip>
          <a:srcRect l="27811" r="27977" b="32457"/>
          <a:stretch>
            <a:fillRect/>
          </a:stretch>
        </p:blipFill>
        <p:spPr bwMode="auto">
          <a:xfrm>
            <a:off x="2571736" y="1928802"/>
            <a:ext cx="4007330" cy="3571900"/>
          </a:xfrm>
          <a:prstGeom prst="rect">
            <a:avLst/>
          </a:prstGeom>
          <a:noFill/>
          <a:ln w="9525">
            <a:noFill/>
            <a:miter lim="800000"/>
            <a:headEnd/>
            <a:tailEnd/>
          </a:ln>
        </p:spPr>
      </p:pic>
      <p:sp>
        <p:nvSpPr>
          <p:cNvPr id="4" name="3 CuadroTexto"/>
          <p:cNvSpPr txBox="1"/>
          <p:nvPr/>
        </p:nvSpPr>
        <p:spPr>
          <a:xfrm>
            <a:off x="0" y="857232"/>
            <a:ext cx="9144000" cy="523220"/>
          </a:xfrm>
          <a:prstGeom prst="rect">
            <a:avLst/>
          </a:prstGeom>
          <a:noFill/>
        </p:spPr>
        <p:txBody>
          <a:bodyPr wrap="square" rtlCol="0">
            <a:spAutoFit/>
          </a:bodyPr>
          <a:lstStyle/>
          <a:p>
            <a:pPr algn="ctr"/>
            <a:r>
              <a:rPr lang="es-EC" sz="2800" b="1" dirty="0" smtClean="0"/>
              <a:t>ISOTIPO</a:t>
            </a:r>
            <a:r>
              <a:rPr lang="es-EC" sz="2800" dirty="0" smtClean="0"/>
              <a:t> </a:t>
            </a:r>
            <a:endParaRPr lang="es-EC" sz="28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tipografía 1"/>
          <p:cNvPicPr/>
          <p:nvPr/>
        </p:nvPicPr>
        <p:blipFill>
          <a:blip r:embed="rId2">
            <a:clrChange>
              <a:clrFrom>
                <a:srgbClr val="FFFFFE"/>
              </a:clrFrom>
              <a:clrTo>
                <a:srgbClr val="FFFFFE">
                  <a:alpha val="0"/>
                </a:srgbClr>
              </a:clrTo>
            </a:clrChange>
          </a:blip>
          <a:srcRect/>
          <a:stretch>
            <a:fillRect/>
          </a:stretch>
        </p:blipFill>
        <p:spPr bwMode="auto">
          <a:xfrm>
            <a:off x="2071670" y="1857364"/>
            <a:ext cx="5575230" cy="3143270"/>
          </a:xfrm>
          <a:prstGeom prst="rect">
            <a:avLst/>
          </a:prstGeom>
          <a:noFill/>
          <a:ln w="9525">
            <a:noFill/>
            <a:miter lim="800000"/>
            <a:headEnd/>
            <a:tailEnd/>
          </a:ln>
        </p:spPr>
      </p:pic>
      <p:sp>
        <p:nvSpPr>
          <p:cNvPr id="6" name="5 CuadroTexto"/>
          <p:cNvSpPr txBox="1"/>
          <p:nvPr/>
        </p:nvSpPr>
        <p:spPr>
          <a:xfrm>
            <a:off x="0" y="857232"/>
            <a:ext cx="9144000" cy="523220"/>
          </a:xfrm>
          <a:prstGeom prst="rect">
            <a:avLst/>
          </a:prstGeom>
          <a:noFill/>
        </p:spPr>
        <p:txBody>
          <a:bodyPr wrap="square" rtlCol="0">
            <a:spAutoFit/>
          </a:bodyPr>
          <a:lstStyle/>
          <a:p>
            <a:pPr algn="ctr"/>
            <a:r>
              <a:rPr lang="es-EC" sz="2800" b="1" dirty="0" smtClean="0"/>
              <a:t>TIPOGRAFÍA DEL LOGOTIPO</a:t>
            </a:r>
            <a:r>
              <a:rPr lang="es-EC" sz="2800" dirty="0" smtClean="0"/>
              <a:t> </a:t>
            </a:r>
            <a:endParaRPr lang="es-EC" sz="2800" dirty="0"/>
          </a:p>
        </p:txBody>
      </p:sp>
      <p:sp>
        <p:nvSpPr>
          <p:cNvPr id="5" name="4 CuadroTexto"/>
          <p:cNvSpPr txBox="1"/>
          <p:nvPr/>
        </p:nvSpPr>
        <p:spPr>
          <a:xfrm>
            <a:off x="1928794" y="5857892"/>
            <a:ext cx="5286412" cy="400110"/>
          </a:xfrm>
          <a:prstGeom prst="rect">
            <a:avLst/>
          </a:prstGeom>
          <a:noFill/>
        </p:spPr>
        <p:txBody>
          <a:bodyPr wrap="square" rtlCol="0">
            <a:spAutoFit/>
          </a:bodyPr>
          <a:lstStyle/>
          <a:p>
            <a:r>
              <a:rPr lang="es-EC" sz="2000" dirty="0" smtClean="0"/>
              <a:t>Fuente: Creada propiamente para el logotipo</a:t>
            </a:r>
            <a:endParaRPr lang="es-EC" sz="20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233" name="Group 1"/>
          <p:cNvGrpSpPr>
            <a:grpSpLocks/>
          </p:cNvGrpSpPr>
          <p:nvPr/>
        </p:nvGrpSpPr>
        <p:grpSpPr bwMode="auto">
          <a:xfrm>
            <a:off x="2428860" y="2285992"/>
            <a:ext cx="5088827" cy="3327406"/>
            <a:chOff x="3209" y="11185"/>
            <a:chExt cx="6442" cy="4213"/>
          </a:xfrm>
        </p:grpSpPr>
        <p:pic>
          <p:nvPicPr>
            <p:cNvPr id="95234" name="Picture 2" descr="tipografía%202"/>
            <p:cNvPicPr>
              <a:picLocks noChangeAspect="1" noChangeArrowheads="1"/>
            </p:cNvPicPr>
            <p:nvPr/>
          </p:nvPicPr>
          <p:blipFill>
            <a:blip r:embed="rId2">
              <a:clrChange>
                <a:clrFrom>
                  <a:srgbClr val="FFFFFE"/>
                </a:clrFrom>
                <a:clrTo>
                  <a:srgbClr val="FFFFFE">
                    <a:alpha val="0"/>
                  </a:srgbClr>
                </a:clrTo>
              </a:clrChange>
            </a:blip>
            <a:srcRect b="74606"/>
            <a:stretch>
              <a:fillRect/>
            </a:stretch>
          </p:blipFill>
          <p:spPr bwMode="auto">
            <a:xfrm>
              <a:off x="3209" y="11185"/>
              <a:ext cx="6442" cy="1485"/>
            </a:xfrm>
            <a:prstGeom prst="rect">
              <a:avLst/>
            </a:prstGeom>
            <a:noFill/>
          </p:spPr>
        </p:pic>
        <p:pic>
          <p:nvPicPr>
            <p:cNvPr id="95235" name="Picture 3" descr="tipografía%202"/>
            <p:cNvPicPr>
              <a:picLocks noChangeAspect="1" noChangeArrowheads="1"/>
            </p:cNvPicPr>
            <p:nvPr/>
          </p:nvPicPr>
          <p:blipFill>
            <a:blip r:embed="rId2">
              <a:clrChange>
                <a:clrFrom>
                  <a:srgbClr val="FFFFFE"/>
                </a:clrFrom>
                <a:clrTo>
                  <a:srgbClr val="FFFFFE">
                    <a:alpha val="0"/>
                  </a:srgbClr>
                </a:clrTo>
              </a:clrChange>
            </a:blip>
            <a:srcRect t="37704" b="37415"/>
            <a:stretch>
              <a:fillRect/>
            </a:stretch>
          </p:blipFill>
          <p:spPr bwMode="auto">
            <a:xfrm>
              <a:off x="3209" y="12585"/>
              <a:ext cx="6442" cy="1455"/>
            </a:xfrm>
            <a:prstGeom prst="rect">
              <a:avLst/>
            </a:prstGeom>
            <a:noFill/>
          </p:spPr>
        </p:pic>
        <p:pic>
          <p:nvPicPr>
            <p:cNvPr id="95236" name="Picture 4" descr="tipografía%202"/>
            <p:cNvPicPr>
              <a:picLocks noChangeAspect="1" noChangeArrowheads="1"/>
            </p:cNvPicPr>
            <p:nvPr/>
          </p:nvPicPr>
          <p:blipFill>
            <a:blip r:embed="rId2">
              <a:clrChange>
                <a:clrFrom>
                  <a:srgbClr val="FFFFFE"/>
                </a:clrFrom>
                <a:clrTo>
                  <a:srgbClr val="FFFFFE">
                    <a:alpha val="0"/>
                  </a:srgbClr>
                </a:clrTo>
              </a:clrChange>
            </a:blip>
            <a:srcRect t="76778"/>
            <a:stretch>
              <a:fillRect/>
            </a:stretch>
          </p:blipFill>
          <p:spPr bwMode="auto">
            <a:xfrm>
              <a:off x="3209" y="14040"/>
              <a:ext cx="6442" cy="1358"/>
            </a:xfrm>
            <a:prstGeom prst="rect">
              <a:avLst/>
            </a:prstGeom>
            <a:noFill/>
          </p:spPr>
        </p:pic>
      </p:grpSp>
      <p:sp>
        <p:nvSpPr>
          <p:cNvPr id="7" name="6 CuadroTexto"/>
          <p:cNvSpPr txBox="1"/>
          <p:nvPr/>
        </p:nvSpPr>
        <p:spPr>
          <a:xfrm>
            <a:off x="0" y="1119830"/>
            <a:ext cx="9144000" cy="523220"/>
          </a:xfrm>
          <a:prstGeom prst="rect">
            <a:avLst/>
          </a:prstGeom>
          <a:noFill/>
        </p:spPr>
        <p:txBody>
          <a:bodyPr wrap="square" rtlCol="0">
            <a:spAutoFit/>
          </a:bodyPr>
          <a:lstStyle/>
          <a:p>
            <a:pPr algn="ctr"/>
            <a:r>
              <a:rPr lang="es-EC" sz="2800" b="1" dirty="0" smtClean="0"/>
              <a:t>TIPOGRAFÍA DEL SLOGAN</a:t>
            </a:r>
            <a:r>
              <a:rPr lang="es-EC" sz="2800" dirty="0" smtClean="0"/>
              <a:t> </a:t>
            </a:r>
            <a:endParaRPr lang="es-EC" sz="2800" dirty="0"/>
          </a:p>
        </p:txBody>
      </p:sp>
      <p:sp>
        <p:nvSpPr>
          <p:cNvPr id="8" name="7 CuadroTexto"/>
          <p:cNvSpPr txBox="1"/>
          <p:nvPr/>
        </p:nvSpPr>
        <p:spPr>
          <a:xfrm>
            <a:off x="3000364" y="5857892"/>
            <a:ext cx="2357454" cy="400110"/>
          </a:xfrm>
          <a:prstGeom prst="rect">
            <a:avLst/>
          </a:prstGeom>
          <a:noFill/>
        </p:spPr>
        <p:txBody>
          <a:bodyPr wrap="square" rtlCol="0">
            <a:spAutoFit/>
          </a:bodyPr>
          <a:lstStyle/>
          <a:p>
            <a:r>
              <a:rPr lang="es-EC" sz="2000" dirty="0" smtClean="0"/>
              <a:t>Fuente: </a:t>
            </a:r>
            <a:r>
              <a:rPr lang="es-EC" sz="2000" dirty="0" err="1" smtClean="0"/>
              <a:t>Vijaya</a:t>
            </a:r>
            <a:endParaRPr lang="es-EC" sz="20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logoorginal"/>
          <p:cNvPicPr/>
          <p:nvPr/>
        </p:nvPicPr>
        <p:blipFill>
          <a:blip r:embed="rId2">
            <a:clrChange>
              <a:clrFrom>
                <a:srgbClr val="FFFFFE"/>
              </a:clrFrom>
              <a:clrTo>
                <a:srgbClr val="FFFFFE">
                  <a:alpha val="0"/>
                </a:srgbClr>
              </a:clrTo>
            </a:clrChange>
          </a:blip>
          <a:srcRect/>
          <a:stretch>
            <a:fillRect/>
          </a:stretch>
        </p:blipFill>
        <p:spPr bwMode="auto">
          <a:xfrm>
            <a:off x="1357290" y="1928802"/>
            <a:ext cx="6566800" cy="3857650"/>
          </a:xfrm>
          <a:prstGeom prst="rect">
            <a:avLst/>
          </a:prstGeom>
          <a:noFill/>
          <a:ln w="9525">
            <a:noFill/>
            <a:miter lim="800000"/>
            <a:headEnd/>
            <a:tailEnd/>
          </a:ln>
        </p:spPr>
      </p:pic>
      <p:sp>
        <p:nvSpPr>
          <p:cNvPr id="6" name="5 CuadroTexto"/>
          <p:cNvSpPr txBox="1"/>
          <p:nvPr/>
        </p:nvSpPr>
        <p:spPr>
          <a:xfrm>
            <a:off x="0" y="1119830"/>
            <a:ext cx="9144000" cy="523220"/>
          </a:xfrm>
          <a:prstGeom prst="rect">
            <a:avLst/>
          </a:prstGeom>
          <a:noFill/>
        </p:spPr>
        <p:txBody>
          <a:bodyPr wrap="square" rtlCol="0">
            <a:spAutoFit/>
          </a:bodyPr>
          <a:lstStyle/>
          <a:p>
            <a:pPr algn="ctr"/>
            <a:r>
              <a:rPr lang="es-EC" sz="2800" b="1" dirty="0" smtClean="0"/>
              <a:t>MARCA</a:t>
            </a:r>
            <a:r>
              <a:rPr lang="es-EC" sz="2800" dirty="0" smtClean="0"/>
              <a:t> </a:t>
            </a:r>
            <a:endParaRPr lang="es-EC" sz="28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flipV="1">
            <a:off x="642910" y="2285990"/>
            <a:ext cx="285754" cy="285754"/>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4 Rectángulo redondeado"/>
          <p:cNvSpPr/>
          <p:nvPr/>
        </p:nvSpPr>
        <p:spPr>
          <a:xfrm flipV="1">
            <a:off x="642910" y="3643312"/>
            <a:ext cx="285754" cy="28575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 name="5 Rectángulo redondeado"/>
          <p:cNvSpPr/>
          <p:nvPr/>
        </p:nvSpPr>
        <p:spPr>
          <a:xfrm flipV="1">
            <a:off x="642910" y="2928932"/>
            <a:ext cx="285754" cy="285754"/>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8 Rectángulo redondeado"/>
          <p:cNvSpPr/>
          <p:nvPr/>
        </p:nvSpPr>
        <p:spPr>
          <a:xfrm flipV="1">
            <a:off x="642910" y="4929198"/>
            <a:ext cx="285754" cy="285754"/>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0" name="9 Rectángulo redondeado"/>
          <p:cNvSpPr/>
          <p:nvPr/>
        </p:nvSpPr>
        <p:spPr>
          <a:xfrm flipV="1">
            <a:off x="642910" y="1643048"/>
            <a:ext cx="285754" cy="28575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1" name="10 Rectángulo redondeado"/>
          <p:cNvSpPr/>
          <p:nvPr/>
        </p:nvSpPr>
        <p:spPr>
          <a:xfrm flipV="1">
            <a:off x="642910" y="5643576"/>
            <a:ext cx="285754" cy="285754"/>
          </a:xfrm>
          <a:prstGeom prst="round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3" name="12 CuadroTexto"/>
          <p:cNvSpPr txBox="1"/>
          <p:nvPr/>
        </p:nvSpPr>
        <p:spPr>
          <a:xfrm>
            <a:off x="0" y="868522"/>
            <a:ext cx="9144000" cy="523220"/>
          </a:xfrm>
          <a:prstGeom prst="rect">
            <a:avLst/>
          </a:prstGeom>
          <a:noFill/>
        </p:spPr>
        <p:txBody>
          <a:bodyPr wrap="square" rtlCol="0">
            <a:spAutoFit/>
          </a:bodyPr>
          <a:lstStyle/>
          <a:p>
            <a:pPr algn="ctr"/>
            <a:r>
              <a:rPr lang="es-EC" sz="2800" b="1" dirty="0" smtClean="0"/>
              <a:t>GAMA DE COLORES</a:t>
            </a:r>
            <a:r>
              <a:rPr lang="es-EC" sz="2800" dirty="0" smtClean="0"/>
              <a:t> </a:t>
            </a:r>
            <a:endParaRPr lang="es-EC" sz="2800" dirty="0"/>
          </a:p>
        </p:txBody>
      </p:sp>
      <p:sp>
        <p:nvSpPr>
          <p:cNvPr id="14" name="13 CuadroTexto"/>
          <p:cNvSpPr txBox="1"/>
          <p:nvPr/>
        </p:nvSpPr>
        <p:spPr>
          <a:xfrm>
            <a:off x="1000100" y="1534619"/>
            <a:ext cx="7786742" cy="4770537"/>
          </a:xfrm>
          <a:prstGeom prst="rect">
            <a:avLst/>
          </a:prstGeom>
          <a:noFill/>
        </p:spPr>
        <p:txBody>
          <a:bodyPr wrap="square" rtlCol="0">
            <a:spAutoFit/>
          </a:bodyPr>
          <a:lstStyle/>
          <a:p>
            <a:pPr algn="just"/>
            <a:r>
              <a:rPr lang="es-EC" sz="2200" dirty="0" smtClean="0"/>
              <a:t>Blanco: Frescura, limpieza, tecnología y simplicidad.</a:t>
            </a:r>
          </a:p>
          <a:p>
            <a:pPr algn="just"/>
            <a:endParaRPr lang="es-EC" sz="2200" dirty="0" smtClean="0"/>
          </a:p>
          <a:p>
            <a:pPr algn="just"/>
            <a:r>
              <a:rPr lang="es-EC" sz="2200" dirty="0" smtClean="0"/>
              <a:t>Amarillo: alegría, prevención, atención.</a:t>
            </a:r>
          </a:p>
          <a:p>
            <a:pPr algn="just"/>
            <a:endParaRPr lang="es-EC" sz="2200" dirty="0" smtClean="0"/>
          </a:p>
          <a:p>
            <a:pPr algn="just"/>
            <a:r>
              <a:rPr lang="es-EC" sz="2200" dirty="0" smtClean="0"/>
              <a:t>Rojo: peligro, prohibiciones, energía. </a:t>
            </a:r>
          </a:p>
          <a:p>
            <a:pPr algn="just"/>
            <a:endParaRPr lang="es-EC" sz="2200" dirty="0" smtClean="0"/>
          </a:p>
          <a:p>
            <a:pPr algn="just"/>
            <a:r>
              <a:rPr lang="es-EC" sz="2200" dirty="0" smtClean="0"/>
              <a:t>Azul: limpieza, estabilidad, tecnología, firmeza, modernidad, solidez, confianza, dinamismo, concentración, inteligencia, conciencia. </a:t>
            </a:r>
          </a:p>
          <a:p>
            <a:pPr algn="just"/>
            <a:endParaRPr lang="es-EC" sz="2200" dirty="0" smtClean="0"/>
          </a:p>
          <a:p>
            <a:pPr algn="just"/>
            <a:r>
              <a:rPr lang="es-EC" sz="2200" dirty="0" smtClean="0"/>
              <a:t>Verde: </a:t>
            </a:r>
            <a:r>
              <a:rPr lang="ru-RU" sz="2200" dirty="0" smtClean="0"/>
              <a:t>armonía, crecimiento, exuberancia, fertilidad</a:t>
            </a:r>
            <a:r>
              <a:rPr lang="es-EC" sz="2200" dirty="0" smtClean="0"/>
              <a:t>,</a:t>
            </a:r>
            <a:r>
              <a:rPr lang="ru-RU" sz="2200" dirty="0" smtClean="0"/>
              <a:t> frescura.</a:t>
            </a:r>
            <a:endParaRPr lang="es-EC" sz="2200" dirty="0" smtClean="0"/>
          </a:p>
          <a:p>
            <a:pPr algn="just"/>
            <a:endParaRPr lang="es-EC" sz="2200" dirty="0" smtClean="0"/>
          </a:p>
          <a:p>
            <a:pPr algn="just"/>
            <a:r>
              <a:rPr lang="es-EC" sz="2200" dirty="0" smtClean="0"/>
              <a:t>Negro: </a:t>
            </a:r>
            <a:r>
              <a:rPr lang="ru-RU" sz="2200" dirty="0" smtClean="0"/>
              <a:t>poder,  elegancia,  formalidad</a:t>
            </a:r>
            <a:r>
              <a:rPr lang="es-EC" sz="2200" dirty="0" smtClean="0"/>
              <a:t> y </a:t>
            </a:r>
            <a:r>
              <a:rPr lang="ru-RU" sz="2200" dirty="0" smtClean="0"/>
              <a:t>misterio</a:t>
            </a:r>
            <a:r>
              <a:rPr lang="es-EC" sz="2200" dirty="0" smtClean="0"/>
              <a:t>.</a:t>
            </a:r>
          </a:p>
          <a:p>
            <a:endParaRPr lang="es-EC"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5 Imagen" descr="patrones color1.jpg"/>
          <p:cNvPicPr/>
          <p:nvPr/>
        </p:nvPicPr>
        <p:blipFill>
          <a:blip r:embed="rId2"/>
          <a:srcRect t="-585"/>
          <a:stretch>
            <a:fillRect/>
          </a:stretch>
        </p:blipFill>
        <p:spPr>
          <a:xfrm>
            <a:off x="2143107" y="1714488"/>
            <a:ext cx="4857786" cy="4261497"/>
          </a:xfrm>
          <a:prstGeom prst="rect">
            <a:avLst/>
          </a:prstGeom>
        </p:spPr>
      </p:pic>
      <p:sp>
        <p:nvSpPr>
          <p:cNvPr id="6" name="5 CuadroTexto"/>
          <p:cNvSpPr txBox="1"/>
          <p:nvPr/>
        </p:nvSpPr>
        <p:spPr>
          <a:xfrm>
            <a:off x="0" y="928670"/>
            <a:ext cx="9144000" cy="523220"/>
          </a:xfrm>
          <a:prstGeom prst="rect">
            <a:avLst/>
          </a:prstGeom>
          <a:noFill/>
        </p:spPr>
        <p:txBody>
          <a:bodyPr wrap="square" rtlCol="0">
            <a:spAutoFit/>
          </a:bodyPr>
          <a:lstStyle/>
          <a:p>
            <a:pPr algn="ctr"/>
            <a:r>
              <a:rPr lang="es-EC" sz="2800" b="1" dirty="0" smtClean="0"/>
              <a:t>GAMA DE COLORES DE LA MARCA</a:t>
            </a:r>
            <a:r>
              <a:rPr lang="es-EC" sz="2800" dirty="0" smtClean="0"/>
              <a:t> </a:t>
            </a:r>
            <a:endParaRPr lang="es-EC" sz="2800" dirty="0"/>
          </a:p>
        </p:txBody>
      </p:sp>
      <p:sp>
        <p:nvSpPr>
          <p:cNvPr id="5" name="4 CuadroTexto"/>
          <p:cNvSpPr txBox="1"/>
          <p:nvPr/>
        </p:nvSpPr>
        <p:spPr>
          <a:xfrm>
            <a:off x="571472" y="6143644"/>
            <a:ext cx="8001056" cy="369332"/>
          </a:xfrm>
          <a:prstGeom prst="rect">
            <a:avLst/>
          </a:prstGeom>
          <a:noFill/>
        </p:spPr>
        <p:txBody>
          <a:bodyPr wrap="square" rtlCol="0">
            <a:spAutoFit/>
          </a:bodyPr>
          <a:lstStyle/>
          <a:p>
            <a:pPr algn="ctr"/>
            <a:r>
              <a:rPr lang="es-EC" dirty="0" smtClean="0"/>
              <a:t>Tecnología, simplicidad, veracidad, profesionalismo, solidez, confianza.</a:t>
            </a:r>
            <a:endParaRPr lang="es-EC"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logo 2d original y variaciones"/>
          <p:cNvPicPr/>
          <p:nvPr/>
        </p:nvPicPr>
        <p:blipFill>
          <a:blip r:embed="rId2">
            <a:clrChange>
              <a:clrFrom>
                <a:srgbClr val="FFFFFE"/>
              </a:clrFrom>
              <a:clrTo>
                <a:srgbClr val="FFFFFE">
                  <a:alpha val="0"/>
                </a:srgbClr>
              </a:clrTo>
            </a:clrChange>
          </a:blip>
          <a:srcRect b="50652"/>
          <a:stretch>
            <a:fillRect/>
          </a:stretch>
        </p:blipFill>
        <p:spPr bwMode="auto">
          <a:xfrm>
            <a:off x="1643042" y="1857364"/>
            <a:ext cx="6219862" cy="1714512"/>
          </a:xfrm>
          <a:prstGeom prst="rect">
            <a:avLst/>
          </a:prstGeom>
          <a:noFill/>
          <a:ln w="9525">
            <a:noFill/>
            <a:miter lim="800000"/>
            <a:headEnd/>
            <a:tailEnd/>
          </a:ln>
        </p:spPr>
      </p:pic>
      <p:pic>
        <p:nvPicPr>
          <p:cNvPr id="5" name="4 Imagen" descr="logo 2d original y variaciones"/>
          <p:cNvPicPr/>
          <p:nvPr/>
        </p:nvPicPr>
        <p:blipFill>
          <a:blip r:embed="rId2">
            <a:clrChange>
              <a:clrFrom>
                <a:srgbClr val="FFFFFE"/>
              </a:clrFrom>
              <a:clrTo>
                <a:srgbClr val="FFFFFE">
                  <a:alpha val="0"/>
                </a:srgbClr>
              </a:clrTo>
            </a:clrChange>
          </a:blip>
          <a:srcRect t="48805" r="24278"/>
          <a:stretch>
            <a:fillRect/>
          </a:stretch>
        </p:blipFill>
        <p:spPr bwMode="auto">
          <a:xfrm>
            <a:off x="2500298" y="3786190"/>
            <a:ext cx="4703438" cy="1778011"/>
          </a:xfrm>
          <a:prstGeom prst="rect">
            <a:avLst/>
          </a:prstGeom>
          <a:noFill/>
          <a:ln w="9525">
            <a:noFill/>
            <a:miter lim="800000"/>
            <a:headEnd/>
            <a:tailEnd/>
          </a:ln>
        </p:spPr>
      </p:pic>
      <p:sp>
        <p:nvSpPr>
          <p:cNvPr id="7" name="6 CuadroTexto"/>
          <p:cNvSpPr txBox="1"/>
          <p:nvPr/>
        </p:nvSpPr>
        <p:spPr>
          <a:xfrm>
            <a:off x="0" y="1000108"/>
            <a:ext cx="9144000" cy="523220"/>
          </a:xfrm>
          <a:prstGeom prst="rect">
            <a:avLst/>
          </a:prstGeom>
          <a:noFill/>
        </p:spPr>
        <p:txBody>
          <a:bodyPr wrap="square" rtlCol="0">
            <a:spAutoFit/>
          </a:bodyPr>
          <a:lstStyle/>
          <a:p>
            <a:pPr algn="ctr"/>
            <a:r>
              <a:rPr lang="es-EC" sz="2800" b="1" dirty="0" smtClean="0"/>
              <a:t>MODO DE COLOR RGB, CMYK</a:t>
            </a:r>
            <a:r>
              <a:rPr lang="es-EC" sz="2800" dirty="0" smtClean="0"/>
              <a:t> </a:t>
            </a:r>
            <a:endParaRPr lang="es-EC" sz="2800" dirty="0"/>
          </a:p>
        </p:txBody>
      </p:sp>
      <p:sp>
        <p:nvSpPr>
          <p:cNvPr id="6" name="5 CuadroTexto"/>
          <p:cNvSpPr txBox="1"/>
          <p:nvPr/>
        </p:nvSpPr>
        <p:spPr>
          <a:xfrm>
            <a:off x="0" y="5854503"/>
            <a:ext cx="9144000" cy="646331"/>
          </a:xfrm>
          <a:prstGeom prst="rect">
            <a:avLst/>
          </a:prstGeom>
          <a:noFill/>
        </p:spPr>
        <p:txBody>
          <a:bodyPr wrap="square" rtlCol="0">
            <a:spAutoFit/>
          </a:bodyPr>
          <a:lstStyle/>
          <a:p>
            <a:pPr algn="ctr"/>
            <a:r>
              <a:rPr lang="es-EC" dirty="0" smtClean="0"/>
              <a:t>CMYK= MEDIOS IMPRESOS</a:t>
            </a:r>
          </a:p>
          <a:p>
            <a:pPr algn="ctr"/>
            <a:r>
              <a:rPr lang="es-EC" dirty="0" smtClean="0"/>
              <a:t>RGB= MEDIOS DIGITALES</a:t>
            </a:r>
            <a:endParaRPr lang="es-EC"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errores"/>
          <p:cNvPicPr/>
          <p:nvPr/>
        </p:nvPicPr>
        <p:blipFill>
          <a:blip r:embed="rId2"/>
          <a:srcRect/>
          <a:stretch>
            <a:fillRect/>
          </a:stretch>
        </p:blipFill>
        <p:spPr bwMode="auto">
          <a:xfrm>
            <a:off x="2714612" y="1643050"/>
            <a:ext cx="3857652" cy="4818624"/>
          </a:xfrm>
          <a:prstGeom prst="rect">
            <a:avLst/>
          </a:prstGeom>
          <a:noFill/>
          <a:ln w="9525">
            <a:noFill/>
            <a:miter lim="800000"/>
            <a:headEnd/>
            <a:tailEnd/>
          </a:ln>
        </p:spPr>
      </p:pic>
      <p:sp>
        <p:nvSpPr>
          <p:cNvPr id="5" name="4 CuadroTexto"/>
          <p:cNvSpPr txBox="1"/>
          <p:nvPr/>
        </p:nvSpPr>
        <p:spPr>
          <a:xfrm>
            <a:off x="0" y="976954"/>
            <a:ext cx="9144000" cy="523220"/>
          </a:xfrm>
          <a:prstGeom prst="rect">
            <a:avLst/>
          </a:prstGeom>
          <a:noFill/>
        </p:spPr>
        <p:txBody>
          <a:bodyPr wrap="square" rtlCol="0">
            <a:spAutoFit/>
          </a:bodyPr>
          <a:lstStyle/>
          <a:p>
            <a:pPr algn="ctr"/>
            <a:r>
              <a:rPr lang="es-EC" sz="2800" b="1" dirty="0" smtClean="0"/>
              <a:t>RESTRICCIONES</a:t>
            </a:r>
            <a:endParaRPr lang="es-EC" sz="28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hola papeleria"/>
          <p:cNvPicPr/>
          <p:nvPr/>
        </p:nvPicPr>
        <p:blipFill>
          <a:blip r:embed="rId2"/>
          <a:srcRect/>
          <a:stretch>
            <a:fillRect/>
          </a:stretch>
        </p:blipFill>
        <p:spPr bwMode="auto">
          <a:xfrm>
            <a:off x="3000364" y="1714488"/>
            <a:ext cx="3357586" cy="4572032"/>
          </a:xfrm>
          <a:prstGeom prst="rect">
            <a:avLst/>
          </a:prstGeom>
          <a:noFill/>
          <a:ln w="9525">
            <a:noFill/>
            <a:miter lim="800000"/>
            <a:headEnd/>
            <a:tailEnd/>
          </a:ln>
        </p:spPr>
      </p:pic>
      <p:sp>
        <p:nvSpPr>
          <p:cNvPr id="7" name="6 CuadroTexto"/>
          <p:cNvSpPr txBox="1"/>
          <p:nvPr/>
        </p:nvSpPr>
        <p:spPr>
          <a:xfrm>
            <a:off x="0" y="857232"/>
            <a:ext cx="9144000" cy="523220"/>
          </a:xfrm>
          <a:prstGeom prst="rect">
            <a:avLst/>
          </a:prstGeom>
          <a:noFill/>
        </p:spPr>
        <p:txBody>
          <a:bodyPr wrap="square" rtlCol="0">
            <a:spAutoFit/>
          </a:bodyPr>
          <a:lstStyle/>
          <a:p>
            <a:pPr algn="ctr"/>
            <a:r>
              <a:rPr lang="es-EC" sz="2800" b="1" dirty="0" smtClean="0"/>
              <a:t>USOS  Y APLICACIONES DE LA MARCA</a:t>
            </a:r>
            <a:r>
              <a:rPr lang="es-EC" sz="2800" dirty="0" smtClean="0"/>
              <a:t> </a:t>
            </a:r>
            <a:endParaRPr lang="es-EC"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285860"/>
            <a:ext cx="8229600" cy="4572032"/>
          </a:xfrm>
        </p:spPr>
        <p:txBody>
          <a:bodyPr>
            <a:noAutofit/>
          </a:bodyPr>
          <a:lstStyle/>
          <a:p>
            <a:pPr algn="just">
              <a:buNone/>
            </a:pPr>
            <a:r>
              <a:rPr lang="en-US" sz="2200" b="1" dirty="0" smtClean="0"/>
              <a:t>PLANTEAMIENTO DEL PROBLEMA </a:t>
            </a:r>
          </a:p>
          <a:p>
            <a:pPr algn="just">
              <a:buNone/>
            </a:pPr>
            <a:endParaRPr lang="es-EC" sz="2200" dirty="0" smtClean="0"/>
          </a:p>
          <a:p>
            <a:pPr algn="just"/>
            <a:r>
              <a:rPr lang="ru-RU" sz="2200" dirty="0" smtClean="0"/>
              <a:t>La falta de cultura ha ocasionado que la calidad en el área</a:t>
            </a:r>
            <a:r>
              <a:rPr lang="es-EC" sz="2200" dirty="0" smtClean="0"/>
              <a:t> </a:t>
            </a:r>
            <a:r>
              <a:rPr lang="ru-RU" sz="2200" dirty="0" smtClean="0"/>
              <a:t>gráfica y creativa no llegue a los parámetros esperados</a:t>
            </a:r>
            <a:r>
              <a:rPr lang="es-EC" sz="2200" dirty="0" smtClean="0"/>
              <a:t>.</a:t>
            </a:r>
          </a:p>
          <a:p>
            <a:pPr algn="just">
              <a:buNone/>
            </a:pPr>
            <a:r>
              <a:rPr lang="ru-RU" sz="2200" dirty="0" smtClean="0"/>
              <a:t> </a:t>
            </a:r>
            <a:endParaRPr lang="es-EC" sz="2200" dirty="0" smtClean="0"/>
          </a:p>
          <a:p>
            <a:pPr algn="just"/>
            <a:r>
              <a:rPr lang="en-US" sz="2200" dirty="0" smtClean="0"/>
              <a:t>C</a:t>
            </a:r>
            <a:r>
              <a:rPr lang="ru-RU" sz="2200" dirty="0" smtClean="0"/>
              <a:t>ompetencia de pequeños y medianos locales</a:t>
            </a:r>
            <a:r>
              <a:rPr lang="es-EC" sz="2200" dirty="0" smtClean="0"/>
              <a:t>, e</a:t>
            </a:r>
            <a:r>
              <a:rPr lang="ru-RU" sz="2200" dirty="0" smtClean="0"/>
              <a:t>n guayaquil existen  aproximadamente 1</a:t>
            </a:r>
            <a:r>
              <a:rPr lang="es-EC" sz="2200" dirty="0" smtClean="0"/>
              <a:t>.</a:t>
            </a:r>
            <a:r>
              <a:rPr lang="ru-RU" sz="2200" dirty="0" smtClean="0"/>
              <a:t>771</a:t>
            </a:r>
            <a:r>
              <a:rPr lang="es-EC" sz="2200" dirty="0" smtClean="0"/>
              <a:t> locales </a:t>
            </a:r>
            <a:r>
              <a:rPr lang="ru-RU" sz="2200" dirty="0" smtClean="0"/>
              <a:t> con servicios parecidos</a:t>
            </a:r>
            <a:r>
              <a:rPr lang="es-EC" sz="2200" dirty="0" smtClean="0"/>
              <a:t>.</a:t>
            </a:r>
            <a:r>
              <a:rPr lang="ru-RU" sz="2200" dirty="0" smtClean="0"/>
              <a:t> </a:t>
            </a:r>
            <a:endParaRPr lang="es-EC" sz="2200" dirty="0" smtClean="0"/>
          </a:p>
          <a:p>
            <a:pPr algn="just">
              <a:buNone/>
            </a:pPr>
            <a:r>
              <a:rPr lang="ru-RU" sz="2200" dirty="0" smtClean="0"/>
              <a:t> </a:t>
            </a:r>
            <a:endParaRPr lang="es-EC" sz="2200" dirty="0" smtClean="0"/>
          </a:p>
          <a:p>
            <a:pPr algn="just"/>
            <a:r>
              <a:rPr lang="en-US" sz="2200" dirty="0" smtClean="0"/>
              <a:t>L</a:t>
            </a:r>
            <a:r>
              <a:rPr lang="ru-RU" sz="2200" dirty="0" smtClean="0"/>
              <a:t>a Microempresa </a:t>
            </a:r>
            <a:r>
              <a:rPr lang="en-US" sz="2200" dirty="0" smtClean="0"/>
              <a:t>h</a:t>
            </a:r>
            <a:r>
              <a:rPr lang="ru-RU" sz="2200" dirty="0" smtClean="0"/>
              <a:t>a</a:t>
            </a:r>
            <a:r>
              <a:rPr lang="en-US" sz="2200" dirty="0" smtClean="0"/>
              <a:t> </a:t>
            </a:r>
            <a:r>
              <a:rPr lang="en-US" sz="2200" dirty="0" err="1" smtClean="0"/>
              <a:t>realizado</a:t>
            </a:r>
            <a:r>
              <a:rPr lang="en-US" sz="2200" dirty="0" smtClean="0"/>
              <a:t> </a:t>
            </a:r>
            <a:r>
              <a:rPr lang="en-US" sz="2200" dirty="0" err="1" smtClean="0"/>
              <a:t>publicidad</a:t>
            </a:r>
            <a:r>
              <a:rPr lang="en-US" sz="2200" dirty="0" smtClean="0"/>
              <a:t> a </a:t>
            </a:r>
            <a:r>
              <a:rPr lang="en-US" sz="2200" dirty="0" err="1" smtClean="0"/>
              <a:t>través</a:t>
            </a:r>
            <a:r>
              <a:rPr lang="en-US" sz="2200" dirty="0" smtClean="0"/>
              <a:t> del </a:t>
            </a:r>
            <a:r>
              <a:rPr lang="ru-RU" sz="2200" dirty="0" smtClean="0"/>
              <a:t>Buzz Marketing técnica que utiliza el boca a boca</a:t>
            </a:r>
            <a:r>
              <a:rPr lang="en-US" sz="2200" dirty="0" smtClean="0"/>
              <a:t> </a:t>
            </a:r>
            <a:r>
              <a:rPr lang="ru-RU" sz="2200" dirty="0" smtClean="0"/>
              <a:t>para comunicar de manera óptima al resto de personas,</a:t>
            </a:r>
            <a:r>
              <a:rPr lang="es-EC" sz="2200" dirty="0" smtClean="0"/>
              <a:t> pero esto</a:t>
            </a:r>
            <a:r>
              <a:rPr lang="ru-RU" sz="2200" dirty="0" smtClean="0"/>
              <a:t> no ha dado resultado. </a:t>
            </a:r>
            <a:endParaRPr lang="es-EC" sz="2200"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sobre de oficio"/>
          <p:cNvPicPr/>
          <p:nvPr/>
        </p:nvPicPr>
        <p:blipFill>
          <a:blip r:embed="rId2"/>
          <a:srcRect/>
          <a:stretch>
            <a:fillRect/>
          </a:stretch>
        </p:blipFill>
        <p:spPr bwMode="auto">
          <a:xfrm>
            <a:off x="1043301" y="2428868"/>
            <a:ext cx="7057398" cy="2286016"/>
          </a:xfrm>
          <a:prstGeom prst="rect">
            <a:avLst/>
          </a:prstGeom>
          <a:noFill/>
          <a:ln w="9525">
            <a:noFill/>
            <a:miter lim="800000"/>
            <a:headEnd/>
            <a:tailEnd/>
          </a:ln>
        </p:spPr>
      </p:pic>
      <p:sp>
        <p:nvSpPr>
          <p:cNvPr id="5" name="4 CuadroTexto"/>
          <p:cNvSpPr txBox="1"/>
          <p:nvPr/>
        </p:nvSpPr>
        <p:spPr>
          <a:xfrm>
            <a:off x="0" y="1357298"/>
            <a:ext cx="9144000" cy="523220"/>
          </a:xfrm>
          <a:prstGeom prst="rect">
            <a:avLst/>
          </a:prstGeom>
          <a:noFill/>
        </p:spPr>
        <p:txBody>
          <a:bodyPr wrap="square" rtlCol="0">
            <a:spAutoFit/>
          </a:bodyPr>
          <a:lstStyle/>
          <a:p>
            <a:pPr algn="ctr"/>
            <a:r>
              <a:rPr lang="es-EC" sz="2800" b="1" dirty="0" smtClean="0"/>
              <a:t>SOBRES PARA CARTA U OFICIO</a:t>
            </a:r>
            <a:endParaRPr lang="es-EC" sz="28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libretas"/>
          <p:cNvPicPr/>
          <p:nvPr/>
        </p:nvPicPr>
        <p:blipFill>
          <a:blip r:embed="rId2"/>
          <a:srcRect/>
          <a:stretch>
            <a:fillRect/>
          </a:stretch>
        </p:blipFill>
        <p:spPr bwMode="auto">
          <a:xfrm>
            <a:off x="2000232" y="2143116"/>
            <a:ext cx="5245712" cy="3500462"/>
          </a:xfrm>
          <a:prstGeom prst="rect">
            <a:avLst/>
          </a:prstGeom>
          <a:noFill/>
          <a:ln w="9525">
            <a:noFill/>
            <a:miter lim="800000"/>
            <a:headEnd/>
            <a:tailEnd/>
          </a:ln>
        </p:spPr>
      </p:pic>
      <p:sp>
        <p:nvSpPr>
          <p:cNvPr id="6" name="5 CuadroTexto"/>
          <p:cNvSpPr txBox="1"/>
          <p:nvPr/>
        </p:nvSpPr>
        <p:spPr>
          <a:xfrm>
            <a:off x="0" y="1357298"/>
            <a:ext cx="9144000" cy="523220"/>
          </a:xfrm>
          <a:prstGeom prst="rect">
            <a:avLst/>
          </a:prstGeom>
          <a:noFill/>
        </p:spPr>
        <p:txBody>
          <a:bodyPr wrap="square" rtlCol="0">
            <a:spAutoFit/>
          </a:bodyPr>
          <a:lstStyle/>
          <a:p>
            <a:pPr algn="ctr"/>
            <a:r>
              <a:rPr lang="es-EC" sz="2800" b="1" dirty="0" smtClean="0"/>
              <a:t>HOJAS PARA NOTAS RÁPIDAS</a:t>
            </a:r>
            <a:endParaRPr lang="es-EC" sz="28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carpeta folder"/>
          <p:cNvPicPr/>
          <p:nvPr/>
        </p:nvPicPr>
        <p:blipFill>
          <a:blip r:embed="rId2"/>
          <a:srcRect/>
          <a:stretch>
            <a:fillRect/>
          </a:stretch>
        </p:blipFill>
        <p:spPr bwMode="auto">
          <a:xfrm>
            <a:off x="3214678" y="1500174"/>
            <a:ext cx="3143274" cy="4905102"/>
          </a:xfrm>
          <a:prstGeom prst="rect">
            <a:avLst/>
          </a:prstGeom>
          <a:noFill/>
          <a:ln w="9525">
            <a:noFill/>
            <a:miter lim="800000"/>
            <a:headEnd/>
            <a:tailEnd/>
          </a:ln>
        </p:spPr>
      </p:pic>
      <p:sp>
        <p:nvSpPr>
          <p:cNvPr id="6" name="5 CuadroTexto"/>
          <p:cNvSpPr txBox="1"/>
          <p:nvPr/>
        </p:nvSpPr>
        <p:spPr>
          <a:xfrm>
            <a:off x="0" y="857232"/>
            <a:ext cx="9144000" cy="523220"/>
          </a:xfrm>
          <a:prstGeom prst="rect">
            <a:avLst/>
          </a:prstGeom>
          <a:noFill/>
        </p:spPr>
        <p:txBody>
          <a:bodyPr wrap="square" rtlCol="0">
            <a:spAutoFit/>
          </a:bodyPr>
          <a:lstStyle/>
          <a:p>
            <a:pPr algn="ctr"/>
            <a:r>
              <a:rPr lang="es-EC" sz="2800" b="1" dirty="0" smtClean="0"/>
              <a:t>CARPETA</a:t>
            </a:r>
            <a:endParaRPr lang="es-EC" sz="28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sobre manila"/>
          <p:cNvPicPr/>
          <p:nvPr/>
        </p:nvPicPr>
        <p:blipFill>
          <a:blip r:embed="rId2"/>
          <a:srcRect/>
          <a:stretch>
            <a:fillRect/>
          </a:stretch>
        </p:blipFill>
        <p:spPr bwMode="auto">
          <a:xfrm>
            <a:off x="3214678" y="1357298"/>
            <a:ext cx="3000396" cy="5000482"/>
          </a:xfrm>
          <a:prstGeom prst="rect">
            <a:avLst/>
          </a:prstGeom>
          <a:noFill/>
          <a:ln w="9525">
            <a:noFill/>
            <a:miter lim="800000"/>
            <a:headEnd/>
            <a:tailEnd/>
          </a:ln>
        </p:spPr>
      </p:pic>
      <p:sp>
        <p:nvSpPr>
          <p:cNvPr id="6" name="5 CuadroTexto"/>
          <p:cNvSpPr txBox="1"/>
          <p:nvPr/>
        </p:nvSpPr>
        <p:spPr>
          <a:xfrm>
            <a:off x="0" y="714356"/>
            <a:ext cx="9144000" cy="523220"/>
          </a:xfrm>
          <a:prstGeom prst="rect">
            <a:avLst/>
          </a:prstGeom>
          <a:noFill/>
        </p:spPr>
        <p:txBody>
          <a:bodyPr wrap="square" rtlCol="0">
            <a:spAutoFit/>
          </a:bodyPr>
          <a:lstStyle/>
          <a:p>
            <a:pPr algn="ctr"/>
            <a:r>
              <a:rPr lang="es-EC" sz="2800" b="1" dirty="0" smtClean="0"/>
              <a:t>SOBRE MANILA</a:t>
            </a:r>
            <a:endParaRPr lang="es-EC" sz="28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tarjetas de presentación original"/>
          <p:cNvPicPr/>
          <p:nvPr/>
        </p:nvPicPr>
        <p:blipFill>
          <a:blip r:embed="rId2"/>
          <a:srcRect/>
          <a:stretch>
            <a:fillRect/>
          </a:stretch>
        </p:blipFill>
        <p:spPr bwMode="auto">
          <a:xfrm>
            <a:off x="1228074" y="1714488"/>
            <a:ext cx="6687852" cy="4286280"/>
          </a:xfrm>
          <a:prstGeom prst="rect">
            <a:avLst/>
          </a:prstGeom>
          <a:noFill/>
          <a:ln w="9525">
            <a:noFill/>
            <a:miter lim="800000"/>
            <a:headEnd/>
            <a:tailEnd/>
          </a:ln>
        </p:spPr>
      </p:pic>
      <p:sp>
        <p:nvSpPr>
          <p:cNvPr id="6" name="5 CuadroTexto"/>
          <p:cNvSpPr txBox="1"/>
          <p:nvPr/>
        </p:nvSpPr>
        <p:spPr>
          <a:xfrm>
            <a:off x="0" y="976954"/>
            <a:ext cx="9144000" cy="523220"/>
          </a:xfrm>
          <a:prstGeom prst="rect">
            <a:avLst/>
          </a:prstGeom>
          <a:noFill/>
        </p:spPr>
        <p:txBody>
          <a:bodyPr wrap="square" rtlCol="0">
            <a:spAutoFit/>
          </a:bodyPr>
          <a:lstStyle/>
          <a:p>
            <a:pPr algn="ctr"/>
            <a:r>
              <a:rPr lang="es-EC" sz="2800" b="1" dirty="0" smtClean="0"/>
              <a:t>TARJETA DE PRESENTACIÓN</a:t>
            </a:r>
            <a:endParaRPr lang="es-EC" sz="28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tarjeta de afiliado"/>
          <p:cNvPicPr/>
          <p:nvPr/>
        </p:nvPicPr>
        <p:blipFill>
          <a:blip r:embed="rId2"/>
          <a:srcRect/>
          <a:stretch>
            <a:fillRect/>
          </a:stretch>
        </p:blipFill>
        <p:spPr bwMode="auto">
          <a:xfrm>
            <a:off x="943159" y="2143116"/>
            <a:ext cx="7257682" cy="2571768"/>
          </a:xfrm>
          <a:prstGeom prst="rect">
            <a:avLst/>
          </a:prstGeom>
          <a:noFill/>
          <a:ln w="9525">
            <a:noFill/>
            <a:miter lim="800000"/>
            <a:headEnd/>
            <a:tailEnd/>
          </a:ln>
        </p:spPr>
      </p:pic>
      <p:sp>
        <p:nvSpPr>
          <p:cNvPr id="6" name="5 CuadroTexto"/>
          <p:cNvSpPr txBox="1"/>
          <p:nvPr/>
        </p:nvSpPr>
        <p:spPr>
          <a:xfrm>
            <a:off x="0" y="976954"/>
            <a:ext cx="9144000" cy="523220"/>
          </a:xfrm>
          <a:prstGeom prst="rect">
            <a:avLst/>
          </a:prstGeom>
          <a:noFill/>
        </p:spPr>
        <p:txBody>
          <a:bodyPr wrap="square" rtlCol="0">
            <a:spAutoFit/>
          </a:bodyPr>
          <a:lstStyle/>
          <a:p>
            <a:pPr algn="ctr"/>
            <a:r>
              <a:rPr lang="es-EC" sz="2800" b="1" dirty="0" smtClean="0"/>
              <a:t>TARJETA DE AFILIADO</a:t>
            </a:r>
            <a:endParaRPr lang="es-EC" sz="28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credencial"/>
          <p:cNvPicPr/>
          <p:nvPr/>
        </p:nvPicPr>
        <p:blipFill>
          <a:blip r:embed="rId2">
            <a:clrChange>
              <a:clrFrom>
                <a:srgbClr val="FFFFFE"/>
              </a:clrFrom>
              <a:clrTo>
                <a:srgbClr val="FFFFFE">
                  <a:alpha val="0"/>
                </a:srgbClr>
              </a:clrTo>
            </a:clrChange>
          </a:blip>
          <a:srcRect/>
          <a:stretch>
            <a:fillRect/>
          </a:stretch>
        </p:blipFill>
        <p:spPr bwMode="auto">
          <a:xfrm>
            <a:off x="3357554" y="1714488"/>
            <a:ext cx="2714644" cy="4740146"/>
          </a:xfrm>
          <a:prstGeom prst="rect">
            <a:avLst/>
          </a:prstGeom>
          <a:noFill/>
          <a:ln w="9525">
            <a:noFill/>
            <a:miter lim="800000"/>
            <a:headEnd/>
            <a:tailEnd/>
          </a:ln>
        </p:spPr>
      </p:pic>
      <p:sp>
        <p:nvSpPr>
          <p:cNvPr id="6" name="5 CuadroTexto"/>
          <p:cNvSpPr txBox="1"/>
          <p:nvPr/>
        </p:nvSpPr>
        <p:spPr>
          <a:xfrm>
            <a:off x="0" y="976954"/>
            <a:ext cx="9144000" cy="523220"/>
          </a:xfrm>
          <a:prstGeom prst="rect">
            <a:avLst/>
          </a:prstGeom>
          <a:noFill/>
        </p:spPr>
        <p:txBody>
          <a:bodyPr wrap="square" rtlCol="0">
            <a:spAutoFit/>
          </a:bodyPr>
          <a:lstStyle/>
          <a:p>
            <a:pPr algn="ctr"/>
            <a:r>
              <a:rPr lang="es-EC" sz="2800" b="1" dirty="0" smtClean="0"/>
              <a:t>CREDENCIALES</a:t>
            </a:r>
            <a:endParaRPr lang="es-EC" sz="28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0" y="976954"/>
            <a:ext cx="9144000" cy="523220"/>
          </a:xfrm>
          <a:prstGeom prst="rect">
            <a:avLst/>
          </a:prstGeom>
          <a:noFill/>
        </p:spPr>
        <p:txBody>
          <a:bodyPr wrap="square" rtlCol="0">
            <a:spAutoFit/>
          </a:bodyPr>
          <a:lstStyle/>
          <a:p>
            <a:pPr algn="ctr"/>
            <a:r>
              <a:rPr lang="es-EC" sz="2800" b="1" dirty="0" smtClean="0"/>
              <a:t>UNIFORMES</a:t>
            </a:r>
            <a:endParaRPr lang="es-EC" sz="2800" dirty="0"/>
          </a:p>
        </p:txBody>
      </p:sp>
      <p:pic>
        <p:nvPicPr>
          <p:cNvPr id="8" name="Picture 2"/>
          <p:cNvPicPr>
            <a:picLocks noChangeAspect="1" noChangeArrowheads="1"/>
          </p:cNvPicPr>
          <p:nvPr/>
        </p:nvPicPr>
        <p:blipFill>
          <a:blip r:embed="rId2"/>
          <a:srcRect l="13726" t="29297" r="24231" b="22851"/>
          <a:stretch>
            <a:fillRect/>
          </a:stretch>
        </p:blipFill>
        <p:spPr bwMode="auto">
          <a:xfrm>
            <a:off x="857224" y="2000240"/>
            <a:ext cx="8072494" cy="350046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l="19217" t="21484" r="41800" b="16992"/>
          <a:stretch>
            <a:fillRect/>
          </a:stretch>
        </p:blipFill>
        <p:spPr bwMode="auto">
          <a:xfrm>
            <a:off x="2500298" y="2000240"/>
            <a:ext cx="4214842" cy="3739930"/>
          </a:xfrm>
          <a:prstGeom prst="rect">
            <a:avLst/>
          </a:prstGeom>
          <a:noFill/>
          <a:ln w="9525">
            <a:noFill/>
            <a:miter lim="800000"/>
            <a:headEnd/>
            <a:tailEnd/>
          </a:ln>
          <a:effectLst/>
        </p:spPr>
      </p:pic>
      <p:sp>
        <p:nvSpPr>
          <p:cNvPr id="6" name="5 CuadroTexto"/>
          <p:cNvSpPr txBox="1"/>
          <p:nvPr/>
        </p:nvSpPr>
        <p:spPr>
          <a:xfrm>
            <a:off x="0" y="976954"/>
            <a:ext cx="9144000" cy="523220"/>
          </a:xfrm>
          <a:prstGeom prst="rect">
            <a:avLst/>
          </a:prstGeom>
          <a:noFill/>
        </p:spPr>
        <p:txBody>
          <a:bodyPr wrap="square" rtlCol="0">
            <a:spAutoFit/>
          </a:bodyPr>
          <a:lstStyle/>
          <a:p>
            <a:pPr algn="ctr"/>
            <a:r>
              <a:rPr lang="es-EC" sz="2800" b="1" dirty="0" smtClean="0"/>
              <a:t>UNIFORMES</a:t>
            </a:r>
            <a:endParaRPr lang="es-EC" sz="28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auto ilustrado"/>
          <p:cNvPicPr/>
          <p:nvPr/>
        </p:nvPicPr>
        <p:blipFill>
          <a:blip r:embed="rId2">
            <a:clrChange>
              <a:clrFrom>
                <a:srgbClr val="FFFFFE"/>
              </a:clrFrom>
              <a:clrTo>
                <a:srgbClr val="FFFFFE">
                  <a:alpha val="0"/>
                </a:srgbClr>
              </a:clrTo>
            </a:clrChange>
          </a:blip>
          <a:srcRect/>
          <a:stretch>
            <a:fillRect/>
          </a:stretch>
        </p:blipFill>
        <p:spPr bwMode="auto">
          <a:xfrm>
            <a:off x="1214414" y="2071678"/>
            <a:ext cx="6859219" cy="3571900"/>
          </a:xfrm>
          <a:prstGeom prst="rect">
            <a:avLst/>
          </a:prstGeom>
          <a:noFill/>
          <a:ln w="9525">
            <a:noFill/>
            <a:miter lim="800000"/>
            <a:headEnd/>
            <a:tailEnd/>
          </a:ln>
        </p:spPr>
      </p:pic>
      <p:sp>
        <p:nvSpPr>
          <p:cNvPr id="5" name="4 CuadroTexto"/>
          <p:cNvSpPr txBox="1"/>
          <p:nvPr/>
        </p:nvSpPr>
        <p:spPr>
          <a:xfrm>
            <a:off x="0" y="976954"/>
            <a:ext cx="9144000" cy="523220"/>
          </a:xfrm>
          <a:prstGeom prst="rect">
            <a:avLst/>
          </a:prstGeom>
          <a:noFill/>
        </p:spPr>
        <p:txBody>
          <a:bodyPr wrap="square" rtlCol="0">
            <a:spAutoFit/>
          </a:bodyPr>
          <a:lstStyle/>
          <a:p>
            <a:pPr algn="ctr"/>
            <a:r>
              <a:rPr lang="es-EC" sz="2800" b="1" dirty="0" smtClean="0"/>
              <a:t>VEHÍCULO PARA ENTREGAS</a:t>
            </a:r>
            <a:endParaRPr lang="es-EC"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357298"/>
            <a:ext cx="8229600" cy="4643470"/>
          </a:xfrm>
        </p:spPr>
        <p:txBody>
          <a:bodyPr>
            <a:normAutofit lnSpcReduction="10000"/>
          </a:bodyPr>
          <a:lstStyle/>
          <a:p>
            <a:pPr algn="just">
              <a:buNone/>
            </a:pPr>
            <a:r>
              <a:rPr lang="en-US" sz="2200" b="1" dirty="0" smtClean="0"/>
              <a:t>JUSTIFICACIÓN</a:t>
            </a:r>
          </a:p>
          <a:p>
            <a:pPr algn="just">
              <a:buNone/>
            </a:pPr>
            <a:endParaRPr lang="en-US" sz="2200" dirty="0" smtClean="0"/>
          </a:p>
          <a:p>
            <a:pPr algn="just"/>
            <a:r>
              <a:rPr lang="en-US" sz="2200" dirty="0" smtClean="0"/>
              <a:t>O</a:t>
            </a:r>
            <a:r>
              <a:rPr lang="ru-RU" sz="2200" dirty="0" smtClean="0"/>
              <a:t>rganizar la microempresa</a:t>
            </a:r>
            <a:r>
              <a:rPr lang="en-US" sz="2200" dirty="0" smtClean="0"/>
              <a:t>.</a:t>
            </a:r>
          </a:p>
          <a:p>
            <a:pPr algn="just">
              <a:buNone/>
            </a:pPr>
            <a:endParaRPr lang="en-US" sz="2200" dirty="0" smtClean="0"/>
          </a:p>
          <a:p>
            <a:pPr algn="just"/>
            <a:r>
              <a:rPr lang="en-US" sz="2200" dirty="0" smtClean="0"/>
              <a:t>E</a:t>
            </a:r>
            <a:r>
              <a:rPr lang="ru-RU" sz="2200" dirty="0" smtClean="0"/>
              <a:t>stablecer horarios de atención, precios y promociones de acuerdo al target</a:t>
            </a:r>
            <a:r>
              <a:rPr lang="en-US" sz="2200" dirty="0" smtClean="0"/>
              <a:t>.</a:t>
            </a:r>
          </a:p>
          <a:p>
            <a:pPr algn="just"/>
            <a:endParaRPr lang="en-US" sz="2200" dirty="0" smtClean="0"/>
          </a:p>
          <a:p>
            <a:pPr algn="just"/>
            <a:r>
              <a:rPr lang="en-US" sz="2200" dirty="0" smtClean="0"/>
              <a:t>E</a:t>
            </a:r>
            <a:r>
              <a:rPr lang="ru-RU" sz="2200" dirty="0" smtClean="0"/>
              <a:t>legir técnicas de comunicación, reconocer los comportamientos y necesidades de los clientes</a:t>
            </a:r>
            <a:r>
              <a:rPr lang="en-US" sz="2200" dirty="0" smtClean="0"/>
              <a:t>.</a:t>
            </a:r>
          </a:p>
          <a:p>
            <a:pPr algn="just"/>
            <a:endParaRPr lang="es-EC" sz="2200" dirty="0" smtClean="0"/>
          </a:p>
          <a:p>
            <a:pPr algn="just"/>
            <a:r>
              <a:rPr lang="en-US" sz="2200" dirty="0" smtClean="0"/>
              <a:t>C</a:t>
            </a:r>
            <a:r>
              <a:rPr lang="ru-RU" sz="2200" dirty="0" smtClean="0"/>
              <a:t>rear una marca fácil de recordar y de esta manera la microempresa sea rápidamente identificada. </a:t>
            </a:r>
            <a:endParaRPr lang="es-EC" sz="2200" dirty="0" smtClean="0"/>
          </a:p>
          <a:p>
            <a:endParaRPr lang="es-EC" sz="22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pdcar"/>
          <p:cNvPicPr/>
          <p:nvPr/>
        </p:nvPicPr>
        <p:blipFill>
          <a:blip r:embed="rId2" cstate="print"/>
          <a:srcRect l="10069" t="11073" r="7317" b="25388"/>
          <a:stretch>
            <a:fillRect/>
          </a:stretch>
        </p:blipFill>
        <p:spPr bwMode="auto">
          <a:xfrm>
            <a:off x="1071538" y="1857364"/>
            <a:ext cx="7337524" cy="42148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3" name="2 CuadroTexto"/>
          <p:cNvSpPr txBox="1"/>
          <p:nvPr/>
        </p:nvSpPr>
        <p:spPr>
          <a:xfrm>
            <a:off x="0" y="976954"/>
            <a:ext cx="9144000" cy="523220"/>
          </a:xfrm>
          <a:prstGeom prst="rect">
            <a:avLst/>
          </a:prstGeom>
          <a:noFill/>
        </p:spPr>
        <p:txBody>
          <a:bodyPr wrap="square" rtlCol="0">
            <a:spAutoFit/>
          </a:bodyPr>
          <a:lstStyle/>
          <a:p>
            <a:pPr algn="ctr"/>
            <a:r>
              <a:rPr lang="es-EC" sz="2800" b="1" dirty="0" smtClean="0"/>
              <a:t>VEHÍCULO PARA ENTREGAS</a:t>
            </a:r>
            <a:endParaRPr lang="es-EC" sz="2800"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Casa con vaya"/>
          <p:cNvPicPr/>
          <p:nvPr/>
        </p:nvPicPr>
        <p:blipFill>
          <a:blip r:embed="rId2" cstate="print"/>
          <a:srcRect/>
          <a:stretch>
            <a:fillRect/>
          </a:stretch>
        </p:blipFill>
        <p:spPr bwMode="auto">
          <a:xfrm>
            <a:off x="2928926" y="1785926"/>
            <a:ext cx="3643338" cy="457203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5 CuadroTexto"/>
          <p:cNvSpPr txBox="1"/>
          <p:nvPr/>
        </p:nvSpPr>
        <p:spPr>
          <a:xfrm>
            <a:off x="0" y="976954"/>
            <a:ext cx="9144000" cy="523220"/>
          </a:xfrm>
          <a:prstGeom prst="rect">
            <a:avLst/>
          </a:prstGeom>
          <a:noFill/>
        </p:spPr>
        <p:txBody>
          <a:bodyPr wrap="square" rtlCol="0">
            <a:spAutoFit/>
          </a:bodyPr>
          <a:lstStyle/>
          <a:p>
            <a:pPr algn="ctr"/>
            <a:r>
              <a:rPr lang="es-EC" sz="2800" b="1" dirty="0" smtClean="0"/>
              <a:t>MICROEMPRESA  PRINT&amp;DESING</a:t>
            </a:r>
            <a:endParaRPr lang="es-EC" sz="2800"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0" y="976954"/>
            <a:ext cx="9144000" cy="523220"/>
          </a:xfrm>
          <a:prstGeom prst="rect">
            <a:avLst/>
          </a:prstGeom>
          <a:noFill/>
        </p:spPr>
        <p:txBody>
          <a:bodyPr wrap="square" rtlCol="0">
            <a:spAutoFit/>
          </a:bodyPr>
          <a:lstStyle/>
          <a:p>
            <a:pPr algn="ctr"/>
            <a:r>
              <a:rPr lang="es-EC" sz="2800" b="1" dirty="0" smtClean="0"/>
              <a:t>UBICACIÓN</a:t>
            </a:r>
            <a:endParaRPr lang="es-EC" sz="2800" dirty="0"/>
          </a:p>
        </p:txBody>
      </p:sp>
      <p:pic>
        <p:nvPicPr>
          <p:cNvPr id="3" name="UBICACION.MPG">
            <a:hlinkClick r:id="" action="ppaction://media"/>
          </p:cNvPr>
          <p:cNvPicPr>
            <a:picLocks noRot="1" noChangeAspect="1"/>
          </p:cNvPicPr>
          <p:nvPr>
            <a:videoFile r:link="rId1"/>
          </p:nvPr>
        </p:nvPicPr>
        <p:blipFill>
          <a:blip r:embed="rId3"/>
          <a:stretch>
            <a:fillRect/>
          </a:stretch>
        </p:blipFill>
        <p:spPr>
          <a:xfrm>
            <a:off x="1357290" y="1785926"/>
            <a:ext cx="6572296" cy="4381531"/>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p:cTn id="7" fill="hold" display="0">
                  <p:stCondLst>
                    <p:cond delay="indefinite"/>
                  </p:stCondLst>
                  <p:endCondLst>
                    <p:cond evt="onNext" delay="0">
                      <p:tgtEl>
                        <p:sldTgt/>
                      </p:tgtEl>
                    </p:cond>
                    <p:cond evt="onPrev" delay="0">
                      <p:tgtEl>
                        <p:sldTgt/>
                      </p:tgtEl>
                    </p:cond>
                  </p:endCondLst>
                </p:cTn>
                <p:tgtEl>
                  <p:spTgt spid="3"/>
                </p:tgtEl>
              </p:cMediaNode>
            </p:video>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00108"/>
            <a:ext cx="8229600" cy="2286016"/>
          </a:xfrm>
        </p:spPr>
        <p:txBody>
          <a:bodyPr>
            <a:normAutofit/>
          </a:bodyPr>
          <a:lstStyle/>
          <a:p>
            <a:pPr algn="just">
              <a:buNone/>
            </a:pPr>
            <a:r>
              <a:rPr lang="es-EC" sz="2200" b="1" dirty="0" smtClean="0"/>
              <a:t>MERCHANDISING</a:t>
            </a:r>
          </a:p>
          <a:p>
            <a:pPr algn="just"/>
            <a:r>
              <a:rPr lang="ru-RU" sz="2200" dirty="0" smtClean="0"/>
              <a:t>Se entregarán diferentes artículos, los cuales detallamos a continuación: tomando en</a:t>
            </a:r>
            <a:r>
              <a:rPr lang="en-US" sz="2200" dirty="0" smtClean="0"/>
              <a:t> </a:t>
            </a:r>
            <a:r>
              <a:rPr lang="ru-RU" sz="2200" dirty="0" smtClean="0"/>
              <a:t>cuenta el tipo de clientes aplicamos una</a:t>
            </a:r>
            <a:r>
              <a:rPr lang="en-US" sz="2200" dirty="0" smtClean="0"/>
              <a:t> </a:t>
            </a:r>
            <a:r>
              <a:rPr lang="ru-RU" sz="2200" dirty="0" smtClean="0"/>
              <a:t>estrategia de Merchandising basada en</a:t>
            </a:r>
            <a:r>
              <a:rPr lang="es-EC" sz="2200" dirty="0" smtClean="0"/>
              <a:t> </a:t>
            </a:r>
            <a:r>
              <a:rPr lang="ru-RU" sz="2200" dirty="0" smtClean="0"/>
              <a:t>elementos útiles y funcionales para el cliente. </a:t>
            </a:r>
            <a:endParaRPr lang="en-US" sz="2200" dirty="0" smtClean="0"/>
          </a:p>
          <a:p>
            <a:pPr algn="just"/>
            <a:endParaRPr lang="en-US" dirty="0" smtClean="0"/>
          </a:p>
          <a:p>
            <a:pPr algn="just"/>
            <a:endParaRPr lang="es-EC" dirty="0" smtClean="0"/>
          </a:p>
          <a:p>
            <a:endParaRPr lang="es-EC" dirty="0"/>
          </a:p>
        </p:txBody>
      </p:sp>
      <p:pic>
        <p:nvPicPr>
          <p:cNvPr id="6" name="5 Imagen" descr="bolígrafos"/>
          <p:cNvPicPr/>
          <p:nvPr/>
        </p:nvPicPr>
        <p:blipFill>
          <a:blip r:embed="rId2">
            <a:clrChange>
              <a:clrFrom>
                <a:srgbClr val="FFFFFE"/>
              </a:clrFrom>
              <a:clrTo>
                <a:srgbClr val="FFFFFE">
                  <a:alpha val="0"/>
                </a:srgbClr>
              </a:clrTo>
            </a:clrChange>
          </a:blip>
          <a:srcRect/>
          <a:stretch>
            <a:fillRect/>
          </a:stretch>
        </p:blipFill>
        <p:spPr bwMode="auto">
          <a:xfrm>
            <a:off x="1285852" y="3714752"/>
            <a:ext cx="7242867" cy="1714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lápiz"/>
          <p:cNvPicPr/>
          <p:nvPr/>
        </p:nvPicPr>
        <p:blipFill>
          <a:blip r:embed="rId2"/>
          <a:srcRect/>
          <a:stretch>
            <a:fillRect/>
          </a:stretch>
        </p:blipFill>
        <p:spPr bwMode="auto">
          <a:xfrm>
            <a:off x="1000100" y="2786058"/>
            <a:ext cx="7358114" cy="1565361"/>
          </a:xfrm>
          <a:prstGeom prst="rect">
            <a:avLst/>
          </a:prstGeom>
          <a:noFill/>
          <a:ln w="9525">
            <a:noFill/>
            <a:miter lim="800000"/>
            <a:headEnd/>
            <a:tailEnd/>
          </a:ln>
        </p:spPr>
      </p:pic>
      <p:sp>
        <p:nvSpPr>
          <p:cNvPr id="5" name="4 CuadroTexto"/>
          <p:cNvSpPr txBox="1"/>
          <p:nvPr/>
        </p:nvSpPr>
        <p:spPr>
          <a:xfrm>
            <a:off x="0" y="976954"/>
            <a:ext cx="9144000" cy="523220"/>
          </a:xfrm>
          <a:prstGeom prst="rect">
            <a:avLst/>
          </a:prstGeom>
          <a:noFill/>
        </p:spPr>
        <p:txBody>
          <a:bodyPr wrap="square" rtlCol="0">
            <a:spAutoFit/>
          </a:bodyPr>
          <a:lstStyle/>
          <a:p>
            <a:pPr algn="ctr"/>
            <a:r>
              <a:rPr lang="es-EC" sz="2800" b="1" dirty="0" smtClean="0"/>
              <a:t>LÁPICES</a:t>
            </a:r>
            <a:endParaRPr lang="es-EC" sz="2800"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llavero telefono  pd"/>
          <p:cNvPicPr/>
          <p:nvPr/>
        </p:nvPicPr>
        <p:blipFill>
          <a:blip r:embed="rId2">
            <a:clrChange>
              <a:clrFrom>
                <a:srgbClr val="FFFFFF"/>
              </a:clrFrom>
              <a:clrTo>
                <a:srgbClr val="FFFFFF">
                  <a:alpha val="0"/>
                </a:srgbClr>
              </a:clrTo>
            </a:clrChange>
          </a:blip>
          <a:srcRect t="26842" b="18256"/>
          <a:stretch>
            <a:fillRect/>
          </a:stretch>
        </p:blipFill>
        <p:spPr bwMode="auto">
          <a:xfrm>
            <a:off x="500034" y="1428736"/>
            <a:ext cx="5478784" cy="3000396"/>
          </a:xfrm>
          <a:prstGeom prst="rect">
            <a:avLst/>
          </a:prstGeom>
          <a:noFill/>
          <a:ln w="9525">
            <a:noFill/>
            <a:miter lim="800000"/>
            <a:headEnd/>
            <a:tailEnd/>
          </a:ln>
        </p:spPr>
      </p:pic>
      <p:pic>
        <p:nvPicPr>
          <p:cNvPr id="5" name="4 Imagen" descr="llavero telefono  pd copy"/>
          <p:cNvPicPr/>
          <p:nvPr/>
        </p:nvPicPr>
        <p:blipFill>
          <a:blip r:embed="rId3">
            <a:clrChange>
              <a:clrFrom>
                <a:srgbClr val="FFFFFF"/>
              </a:clrFrom>
              <a:clrTo>
                <a:srgbClr val="FFFFFF">
                  <a:alpha val="0"/>
                </a:srgbClr>
              </a:clrTo>
            </a:clrChange>
          </a:blip>
          <a:srcRect t="28348" b="16692"/>
          <a:stretch>
            <a:fillRect/>
          </a:stretch>
        </p:blipFill>
        <p:spPr bwMode="auto">
          <a:xfrm>
            <a:off x="4286248" y="3286124"/>
            <a:ext cx="5048067" cy="2786082"/>
          </a:xfrm>
          <a:prstGeom prst="rect">
            <a:avLst/>
          </a:prstGeom>
          <a:noFill/>
          <a:ln w="9525">
            <a:noFill/>
            <a:miter lim="800000"/>
            <a:headEnd/>
            <a:tailEnd/>
          </a:ln>
        </p:spPr>
      </p:pic>
      <p:sp>
        <p:nvSpPr>
          <p:cNvPr id="6" name="5 CuadroTexto"/>
          <p:cNvSpPr txBox="1"/>
          <p:nvPr/>
        </p:nvSpPr>
        <p:spPr>
          <a:xfrm>
            <a:off x="0" y="976954"/>
            <a:ext cx="9144000" cy="523220"/>
          </a:xfrm>
          <a:prstGeom prst="rect">
            <a:avLst/>
          </a:prstGeom>
          <a:noFill/>
        </p:spPr>
        <p:txBody>
          <a:bodyPr wrap="square" rtlCol="0">
            <a:spAutoFit/>
          </a:bodyPr>
          <a:lstStyle/>
          <a:p>
            <a:pPr algn="ctr"/>
            <a:r>
              <a:rPr lang="es-EC" sz="2800" b="1" dirty="0" smtClean="0"/>
              <a:t>LLAVEROS</a:t>
            </a:r>
            <a:endParaRPr lang="es-EC" sz="2800"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imanes"/>
          <p:cNvPicPr/>
          <p:nvPr/>
        </p:nvPicPr>
        <p:blipFill>
          <a:blip r:embed="rId2">
            <a:clrChange>
              <a:clrFrom>
                <a:srgbClr val="FFFFFE"/>
              </a:clrFrom>
              <a:clrTo>
                <a:srgbClr val="FFFFFE">
                  <a:alpha val="0"/>
                </a:srgbClr>
              </a:clrTo>
            </a:clrChange>
          </a:blip>
          <a:srcRect/>
          <a:stretch>
            <a:fillRect/>
          </a:stretch>
        </p:blipFill>
        <p:spPr bwMode="auto">
          <a:xfrm>
            <a:off x="1357290" y="2285992"/>
            <a:ext cx="6929486" cy="2709953"/>
          </a:xfrm>
          <a:prstGeom prst="rect">
            <a:avLst/>
          </a:prstGeom>
          <a:noFill/>
          <a:ln w="9525">
            <a:noFill/>
            <a:miter lim="800000"/>
            <a:headEnd/>
            <a:tailEnd/>
          </a:ln>
        </p:spPr>
      </p:pic>
      <p:sp>
        <p:nvSpPr>
          <p:cNvPr id="5" name="4 CuadroTexto"/>
          <p:cNvSpPr txBox="1"/>
          <p:nvPr/>
        </p:nvSpPr>
        <p:spPr>
          <a:xfrm>
            <a:off x="0" y="976954"/>
            <a:ext cx="9144000" cy="523220"/>
          </a:xfrm>
          <a:prstGeom prst="rect">
            <a:avLst/>
          </a:prstGeom>
          <a:noFill/>
        </p:spPr>
        <p:txBody>
          <a:bodyPr wrap="square" rtlCol="0">
            <a:spAutoFit/>
          </a:bodyPr>
          <a:lstStyle/>
          <a:p>
            <a:pPr algn="ctr"/>
            <a:r>
              <a:rPr lang="es-EC" sz="2800" b="1" dirty="0" smtClean="0"/>
              <a:t>MARCA IMANTADA</a:t>
            </a:r>
            <a:endParaRPr lang="es-EC" sz="2800"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Calendario PD"/>
          <p:cNvPicPr/>
          <p:nvPr/>
        </p:nvPicPr>
        <p:blipFill>
          <a:blip r:embed="rId2"/>
          <a:srcRect b="14163"/>
          <a:stretch>
            <a:fillRect/>
          </a:stretch>
        </p:blipFill>
        <p:spPr bwMode="auto">
          <a:xfrm>
            <a:off x="571472" y="2214554"/>
            <a:ext cx="8083164" cy="2428892"/>
          </a:xfrm>
          <a:prstGeom prst="rect">
            <a:avLst/>
          </a:prstGeom>
          <a:noFill/>
          <a:ln w="9525">
            <a:noFill/>
            <a:miter lim="800000"/>
            <a:headEnd/>
            <a:tailEnd/>
          </a:ln>
        </p:spPr>
      </p:pic>
      <p:sp>
        <p:nvSpPr>
          <p:cNvPr id="5" name="4 CuadroTexto"/>
          <p:cNvSpPr txBox="1"/>
          <p:nvPr/>
        </p:nvSpPr>
        <p:spPr>
          <a:xfrm>
            <a:off x="0" y="976954"/>
            <a:ext cx="9144000" cy="523220"/>
          </a:xfrm>
          <a:prstGeom prst="rect">
            <a:avLst/>
          </a:prstGeom>
          <a:noFill/>
        </p:spPr>
        <p:txBody>
          <a:bodyPr wrap="square" rtlCol="0">
            <a:spAutoFit/>
          </a:bodyPr>
          <a:lstStyle/>
          <a:p>
            <a:pPr algn="ctr"/>
            <a:r>
              <a:rPr lang="es-EC" sz="2800" b="1" dirty="0" smtClean="0"/>
              <a:t>CALENDARIO DE BOLSILLO</a:t>
            </a:r>
            <a:endParaRPr lang="es-EC" sz="2800"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calendario"/>
          <p:cNvPicPr/>
          <p:nvPr/>
        </p:nvPicPr>
        <p:blipFill>
          <a:blip r:embed="rId2"/>
          <a:srcRect/>
          <a:stretch>
            <a:fillRect/>
          </a:stretch>
        </p:blipFill>
        <p:spPr bwMode="auto">
          <a:xfrm>
            <a:off x="2285984" y="1217372"/>
            <a:ext cx="4429156" cy="5426338"/>
          </a:xfrm>
          <a:prstGeom prst="rect">
            <a:avLst/>
          </a:prstGeom>
          <a:noFill/>
          <a:ln w="9525">
            <a:noFill/>
            <a:miter lim="800000"/>
            <a:headEnd/>
            <a:tailEnd/>
          </a:ln>
        </p:spPr>
      </p:pic>
      <p:sp>
        <p:nvSpPr>
          <p:cNvPr id="5" name="4 CuadroTexto"/>
          <p:cNvSpPr txBox="1"/>
          <p:nvPr/>
        </p:nvSpPr>
        <p:spPr>
          <a:xfrm>
            <a:off x="0" y="642918"/>
            <a:ext cx="9144000" cy="523220"/>
          </a:xfrm>
          <a:prstGeom prst="rect">
            <a:avLst/>
          </a:prstGeom>
          <a:noFill/>
        </p:spPr>
        <p:txBody>
          <a:bodyPr wrap="square" rtlCol="0">
            <a:spAutoFit/>
          </a:bodyPr>
          <a:lstStyle/>
          <a:p>
            <a:pPr algn="ctr"/>
            <a:r>
              <a:rPr lang="es-EC" sz="2800" b="1" dirty="0" smtClean="0"/>
              <a:t>CALENDARIO </a:t>
            </a:r>
            <a:endParaRPr lang="es-EC" sz="2800"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tazas"/>
          <p:cNvPicPr/>
          <p:nvPr/>
        </p:nvPicPr>
        <p:blipFill>
          <a:blip r:embed="rId2"/>
          <a:srcRect/>
          <a:stretch>
            <a:fillRect/>
          </a:stretch>
        </p:blipFill>
        <p:spPr bwMode="auto">
          <a:xfrm>
            <a:off x="1142976" y="1643050"/>
            <a:ext cx="7289940" cy="3357586"/>
          </a:xfrm>
          <a:prstGeom prst="rect">
            <a:avLst/>
          </a:prstGeom>
          <a:noFill/>
          <a:ln w="9525">
            <a:noFill/>
            <a:miter lim="800000"/>
            <a:headEnd/>
            <a:tailEnd/>
          </a:ln>
        </p:spPr>
      </p:pic>
      <p:sp>
        <p:nvSpPr>
          <p:cNvPr id="5" name="4 CuadroTexto"/>
          <p:cNvSpPr txBox="1"/>
          <p:nvPr/>
        </p:nvSpPr>
        <p:spPr>
          <a:xfrm>
            <a:off x="0" y="976954"/>
            <a:ext cx="9144000" cy="523220"/>
          </a:xfrm>
          <a:prstGeom prst="rect">
            <a:avLst/>
          </a:prstGeom>
          <a:noFill/>
        </p:spPr>
        <p:txBody>
          <a:bodyPr wrap="square" rtlCol="0">
            <a:spAutoFit/>
          </a:bodyPr>
          <a:lstStyle/>
          <a:p>
            <a:pPr algn="ctr"/>
            <a:r>
              <a:rPr lang="es-EC" sz="2800" b="1" dirty="0" smtClean="0"/>
              <a:t>TAZAS</a:t>
            </a:r>
            <a:endParaRPr lang="es-EC"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42984"/>
            <a:ext cx="8229600" cy="5000659"/>
          </a:xfrm>
        </p:spPr>
        <p:txBody>
          <a:bodyPr>
            <a:normAutofit/>
          </a:bodyPr>
          <a:lstStyle/>
          <a:p>
            <a:pPr algn="just">
              <a:buNone/>
            </a:pPr>
            <a:r>
              <a:rPr lang="es-EC" sz="2200" b="1" dirty="0" smtClean="0"/>
              <a:t>OBJETIVOS</a:t>
            </a:r>
          </a:p>
          <a:p>
            <a:pPr algn="just">
              <a:buNone/>
            </a:pPr>
            <a:r>
              <a:rPr lang="ru-RU" sz="2200" i="1" dirty="0" smtClean="0"/>
              <a:t>General</a:t>
            </a:r>
            <a:endParaRPr lang="en-US" sz="2200" i="1" dirty="0" smtClean="0"/>
          </a:p>
          <a:p>
            <a:pPr algn="just"/>
            <a:r>
              <a:rPr lang="ru-RU" sz="2200" dirty="0" smtClean="0"/>
              <a:t>Elaborar un Plan de Marketing y Publicidad con estrategias innovadoras que tenga</a:t>
            </a:r>
            <a:r>
              <a:rPr lang="es-EC" sz="2200" dirty="0" smtClean="0"/>
              <a:t> </a:t>
            </a:r>
            <a:r>
              <a:rPr lang="ru-RU" sz="2200" dirty="0" smtClean="0"/>
              <a:t>una sostenibilidad finanaciera y de esta manera faciliten su rápido reconocimiento</a:t>
            </a:r>
            <a:r>
              <a:rPr lang="en-US" sz="2200" dirty="0" smtClean="0"/>
              <a:t> </a:t>
            </a:r>
            <a:r>
              <a:rPr lang="ru-RU" sz="2200" dirty="0" smtClean="0"/>
              <a:t>en el mercado de Guayaquil.</a:t>
            </a:r>
            <a:endParaRPr lang="es-EC" sz="2200" dirty="0" smtClean="0"/>
          </a:p>
          <a:p>
            <a:pPr algn="just"/>
            <a:endParaRPr lang="es-EC" sz="2200" dirty="0" smtClean="0"/>
          </a:p>
          <a:p>
            <a:pPr>
              <a:buNone/>
            </a:pPr>
            <a:r>
              <a:rPr lang="ru-RU" sz="2200" i="1" dirty="0" smtClean="0"/>
              <a:t>Espec</a:t>
            </a:r>
            <a:r>
              <a:rPr lang="en-US" sz="2200" i="1" dirty="0" smtClean="0"/>
              <a:t>í</a:t>
            </a:r>
            <a:r>
              <a:rPr lang="ru-RU" sz="2200" i="1" dirty="0" smtClean="0"/>
              <a:t>ficos </a:t>
            </a:r>
            <a:endParaRPr lang="es-EC" sz="2200" i="1" dirty="0" smtClean="0"/>
          </a:p>
          <a:p>
            <a:pPr algn="just"/>
            <a:r>
              <a:rPr lang="ru-RU" sz="2200" dirty="0" smtClean="0"/>
              <a:t>Crear una imagen que refleje profesionalismo, veracidad y firmeza.</a:t>
            </a:r>
            <a:endParaRPr lang="es-EC" sz="2200" dirty="0" smtClean="0"/>
          </a:p>
          <a:p>
            <a:pPr algn="just"/>
            <a:r>
              <a:rPr lang="ru-RU" sz="2200" dirty="0" smtClean="0"/>
              <a:t>Establecer estrategias adecuadas para lograr un mecanismo de fidelización</a:t>
            </a:r>
            <a:r>
              <a:rPr lang="en-US" sz="2200" dirty="0" smtClean="0"/>
              <a:t> </a:t>
            </a:r>
            <a:r>
              <a:rPr lang="ru-RU" sz="2200" dirty="0" smtClean="0"/>
              <a:t>con los consumidores finales.</a:t>
            </a:r>
            <a:endParaRPr lang="es-EC" sz="2200" dirty="0" smtClean="0"/>
          </a:p>
          <a:p>
            <a:pPr algn="just"/>
            <a:r>
              <a:rPr lang="ru-RU" sz="2200" dirty="0" smtClean="0"/>
              <a:t>Obtener rentabilidad ofrecida por el proyecto</a:t>
            </a:r>
            <a:endParaRPr lang="es-EC" sz="2200" dirty="0" smtClean="0"/>
          </a:p>
          <a:p>
            <a:pPr algn="just"/>
            <a:endParaRPr lang="es-EC" sz="2400" dirty="0" smtClean="0"/>
          </a:p>
          <a:p>
            <a:endParaRPr lang="es-EC"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anuncio la revista del universo"/>
          <p:cNvPicPr/>
          <p:nvPr/>
        </p:nvPicPr>
        <p:blipFill>
          <a:blip r:embed="rId2"/>
          <a:srcRect l="3197" t="12030" r="3288" b="10164"/>
          <a:stretch>
            <a:fillRect/>
          </a:stretch>
        </p:blipFill>
        <p:spPr bwMode="auto">
          <a:xfrm>
            <a:off x="2071670" y="2500306"/>
            <a:ext cx="5500726" cy="403220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5 CuadroTexto"/>
          <p:cNvSpPr txBox="1"/>
          <p:nvPr/>
        </p:nvSpPr>
        <p:spPr>
          <a:xfrm>
            <a:off x="0" y="834078"/>
            <a:ext cx="9144000" cy="523220"/>
          </a:xfrm>
          <a:prstGeom prst="rect">
            <a:avLst/>
          </a:prstGeom>
          <a:noFill/>
        </p:spPr>
        <p:txBody>
          <a:bodyPr wrap="square" rtlCol="0">
            <a:spAutoFit/>
          </a:bodyPr>
          <a:lstStyle/>
          <a:p>
            <a:pPr algn="ctr"/>
            <a:r>
              <a:rPr lang="es-EC" sz="2800" b="1" dirty="0" smtClean="0"/>
              <a:t>MUESTRAS DE PIEZAS PUBLICITARIAS</a:t>
            </a:r>
            <a:endParaRPr lang="es-EC" sz="2800" dirty="0"/>
          </a:p>
        </p:txBody>
      </p:sp>
      <p:sp>
        <p:nvSpPr>
          <p:cNvPr id="7" name="6 CuadroTexto"/>
          <p:cNvSpPr txBox="1"/>
          <p:nvPr/>
        </p:nvSpPr>
        <p:spPr>
          <a:xfrm>
            <a:off x="0" y="1643050"/>
            <a:ext cx="9144000" cy="523220"/>
          </a:xfrm>
          <a:prstGeom prst="rect">
            <a:avLst/>
          </a:prstGeom>
          <a:noFill/>
        </p:spPr>
        <p:txBody>
          <a:bodyPr wrap="square" rtlCol="0">
            <a:spAutoFit/>
          </a:bodyPr>
          <a:lstStyle/>
          <a:p>
            <a:pPr algn="ctr"/>
            <a:r>
              <a:rPr lang="es-EC" sz="2800" b="1" dirty="0" smtClean="0"/>
              <a:t>REVISTA</a:t>
            </a:r>
            <a:endParaRPr lang="es-EC" sz="2800"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7 Imagen" descr="volante.jpg"/>
          <p:cNvPicPr/>
          <p:nvPr/>
        </p:nvPicPr>
        <p:blipFill>
          <a:blip r:embed="rId2"/>
          <a:stretch>
            <a:fillRect/>
          </a:stretch>
        </p:blipFill>
        <p:spPr>
          <a:xfrm>
            <a:off x="2214546" y="2071678"/>
            <a:ext cx="5361430" cy="371477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6" name="5 CuadroTexto"/>
          <p:cNvSpPr txBox="1"/>
          <p:nvPr/>
        </p:nvSpPr>
        <p:spPr>
          <a:xfrm>
            <a:off x="0" y="1000108"/>
            <a:ext cx="9144000" cy="523220"/>
          </a:xfrm>
          <a:prstGeom prst="rect">
            <a:avLst/>
          </a:prstGeom>
          <a:noFill/>
        </p:spPr>
        <p:txBody>
          <a:bodyPr wrap="square" rtlCol="0">
            <a:spAutoFit/>
          </a:bodyPr>
          <a:lstStyle/>
          <a:p>
            <a:pPr algn="ctr"/>
            <a:r>
              <a:rPr lang="es-EC" sz="2800" b="1" dirty="0" smtClean="0"/>
              <a:t>FLYERS O VOLANTES</a:t>
            </a:r>
            <a:endParaRPr lang="es-EC" sz="2800"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vallapd"/>
          <p:cNvPicPr/>
          <p:nvPr/>
        </p:nvPicPr>
        <p:blipFill>
          <a:blip r:embed="rId2" cstate="print"/>
          <a:srcRect l="13709" t="10169" b="8480"/>
          <a:stretch>
            <a:fillRect/>
          </a:stretch>
        </p:blipFill>
        <p:spPr bwMode="auto">
          <a:xfrm>
            <a:off x="785786" y="2214554"/>
            <a:ext cx="4653888" cy="328614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4 Imagen" descr="paleta flecha pd"/>
          <p:cNvPicPr/>
          <p:nvPr/>
        </p:nvPicPr>
        <p:blipFill>
          <a:blip r:embed="rId3" cstate="print"/>
          <a:srcRect l="12872" b="5940"/>
          <a:stretch>
            <a:fillRect/>
          </a:stretch>
        </p:blipFill>
        <p:spPr bwMode="auto">
          <a:xfrm>
            <a:off x="5929322" y="2214554"/>
            <a:ext cx="2286017" cy="329281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6 CuadroTexto"/>
          <p:cNvSpPr txBox="1"/>
          <p:nvPr/>
        </p:nvSpPr>
        <p:spPr>
          <a:xfrm>
            <a:off x="0" y="1048392"/>
            <a:ext cx="9144000" cy="523220"/>
          </a:xfrm>
          <a:prstGeom prst="rect">
            <a:avLst/>
          </a:prstGeom>
          <a:noFill/>
        </p:spPr>
        <p:txBody>
          <a:bodyPr wrap="square" rtlCol="0">
            <a:spAutoFit/>
          </a:bodyPr>
          <a:lstStyle/>
          <a:p>
            <a:pPr algn="ctr"/>
            <a:r>
              <a:rPr lang="es-EC" sz="2800" b="1" dirty="0" smtClean="0"/>
              <a:t>VALLAS Y PALETAS PUBLICITARIAS </a:t>
            </a:r>
            <a:endParaRPr lang="es-EC" sz="2800"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Group 2"/>
          <p:cNvGrpSpPr>
            <a:grpSpLocks/>
          </p:cNvGrpSpPr>
          <p:nvPr/>
        </p:nvGrpSpPr>
        <p:grpSpPr bwMode="auto">
          <a:xfrm>
            <a:off x="2214545" y="1331435"/>
            <a:ext cx="4676481" cy="5240837"/>
            <a:chOff x="2093" y="4842"/>
            <a:chExt cx="8679" cy="9728"/>
          </a:xfrm>
        </p:grpSpPr>
        <p:sp>
          <p:nvSpPr>
            <p:cNvPr id="4099" name="AutoShape 3"/>
            <p:cNvSpPr>
              <a:spLocks noChangeArrowheads="1"/>
            </p:cNvSpPr>
            <p:nvPr/>
          </p:nvSpPr>
          <p:spPr bwMode="auto">
            <a:xfrm>
              <a:off x="2093" y="4842"/>
              <a:ext cx="8679" cy="9728"/>
            </a:xfrm>
            <a:prstGeom prst="roundRect">
              <a:avLst>
                <a:gd name="adj" fmla="val 572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EC"/>
            </a:p>
          </p:txBody>
        </p:sp>
        <p:pic>
          <p:nvPicPr>
            <p:cNvPr id="4100" name="Imagen 20" descr="comercial1"/>
            <p:cNvPicPr>
              <a:picLocks noChangeAspect="1" noChangeArrowheads="1"/>
            </p:cNvPicPr>
            <p:nvPr/>
          </p:nvPicPr>
          <p:blipFill>
            <a:blip r:embed="rId2" cstate="print"/>
            <a:srcRect l="28139" t="4733" r="25201" b="65143"/>
            <a:stretch>
              <a:fillRect/>
            </a:stretch>
          </p:blipFill>
          <p:spPr bwMode="auto">
            <a:xfrm>
              <a:off x="2411" y="5438"/>
              <a:ext cx="2549" cy="2364"/>
            </a:xfrm>
            <a:prstGeom prst="rect">
              <a:avLst/>
            </a:prstGeom>
            <a:noFill/>
            <a:ln w="9525">
              <a:noFill/>
              <a:miter lim="800000"/>
              <a:headEnd/>
              <a:tailEnd/>
            </a:ln>
          </p:spPr>
        </p:pic>
        <p:pic>
          <p:nvPicPr>
            <p:cNvPr id="4101" name="Imagen 20" descr="comercial1"/>
            <p:cNvPicPr>
              <a:picLocks noChangeAspect="1" noChangeArrowheads="1"/>
            </p:cNvPicPr>
            <p:nvPr/>
          </p:nvPicPr>
          <p:blipFill>
            <a:blip r:embed="rId3" cstate="print"/>
            <a:srcRect l="27399" t="35045" r="25282" b="34077"/>
            <a:stretch>
              <a:fillRect/>
            </a:stretch>
          </p:blipFill>
          <p:spPr bwMode="auto">
            <a:xfrm>
              <a:off x="5076" y="5416"/>
              <a:ext cx="2549" cy="2364"/>
            </a:xfrm>
            <a:prstGeom prst="rect">
              <a:avLst/>
            </a:prstGeom>
            <a:noFill/>
            <a:ln w="9525">
              <a:noFill/>
              <a:miter lim="800000"/>
              <a:headEnd/>
              <a:tailEnd/>
            </a:ln>
          </p:spPr>
        </p:pic>
        <p:pic>
          <p:nvPicPr>
            <p:cNvPr id="4102" name="Imagen 20" descr="comercial1"/>
            <p:cNvPicPr>
              <a:picLocks noChangeAspect="1" noChangeArrowheads="1"/>
            </p:cNvPicPr>
            <p:nvPr/>
          </p:nvPicPr>
          <p:blipFill>
            <a:blip r:embed="rId4" cstate="print"/>
            <a:srcRect l="28227" t="67239" r="23875" b="3577"/>
            <a:stretch>
              <a:fillRect/>
            </a:stretch>
          </p:blipFill>
          <p:spPr bwMode="auto">
            <a:xfrm>
              <a:off x="7785" y="5417"/>
              <a:ext cx="2711" cy="2364"/>
            </a:xfrm>
            <a:prstGeom prst="rect">
              <a:avLst/>
            </a:prstGeom>
            <a:noFill/>
            <a:ln w="9525">
              <a:noFill/>
              <a:miter lim="800000"/>
              <a:headEnd/>
              <a:tailEnd/>
            </a:ln>
          </p:spPr>
        </p:pic>
        <p:pic>
          <p:nvPicPr>
            <p:cNvPr id="4103" name="Imagen 23" descr="comercial2"/>
            <p:cNvPicPr>
              <a:picLocks noChangeAspect="1" noChangeArrowheads="1"/>
            </p:cNvPicPr>
            <p:nvPr/>
          </p:nvPicPr>
          <p:blipFill>
            <a:blip r:embed="rId5" cstate="print"/>
            <a:srcRect l="24976" t="5000" r="28568" b="66663"/>
            <a:stretch>
              <a:fillRect/>
            </a:stretch>
          </p:blipFill>
          <p:spPr bwMode="auto">
            <a:xfrm>
              <a:off x="2339" y="8743"/>
              <a:ext cx="2616" cy="2227"/>
            </a:xfrm>
            <a:prstGeom prst="rect">
              <a:avLst/>
            </a:prstGeom>
            <a:noFill/>
            <a:ln w="9525">
              <a:noFill/>
              <a:miter lim="800000"/>
              <a:headEnd/>
              <a:tailEnd/>
            </a:ln>
          </p:spPr>
        </p:pic>
        <p:pic>
          <p:nvPicPr>
            <p:cNvPr id="4104" name="Imagen 23" descr="comercial2"/>
            <p:cNvPicPr>
              <a:picLocks noChangeAspect="1" noChangeArrowheads="1"/>
            </p:cNvPicPr>
            <p:nvPr/>
          </p:nvPicPr>
          <p:blipFill>
            <a:blip r:embed="rId6" cstate="print"/>
            <a:srcRect l="26329" t="64809" r="21864" b="5000"/>
            <a:stretch>
              <a:fillRect/>
            </a:stretch>
          </p:blipFill>
          <p:spPr bwMode="auto">
            <a:xfrm>
              <a:off x="7832" y="8643"/>
              <a:ext cx="2666" cy="2210"/>
            </a:xfrm>
            <a:prstGeom prst="rect">
              <a:avLst/>
            </a:prstGeom>
            <a:noFill/>
            <a:ln w="9525">
              <a:noFill/>
              <a:miter lim="800000"/>
              <a:headEnd/>
              <a:tailEnd/>
            </a:ln>
          </p:spPr>
        </p:pic>
        <p:pic>
          <p:nvPicPr>
            <p:cNvPr id="4105" name="Imagen 23" descr="comercial2"/>
            <p:cNvPicPr>
              <a:picLocks noChangeAspect="1" noChangeArrowheads="1"/>
            </p:cNvPicPr>
            <p:nvPr/>
          </p:nvPicPr>
          <p:blipFill>
            <a:blip r:embed="rId7" cstate="print"/>
            <a:srcRect l="26329" t="34808" r="21864" b="37914"/>
            <a:stretch>
              <a:fillRect/>
            </a:stretch>
          </p:blipFill>
          <p:spPr bwMode="auto">
            <a:xfrm>
              <a:off x="4956" y="8630"/>
              <a:ext cx="2986" cy="2224"/>
            </a:xfrm>
            <a:prstGeom prst="rect">
              <a:avLst/>
            </a:prstGeom>
            <a:noFill/>
            <a:ln w="9525">
              <a:noFill/>
              <a:miter lim="800000"/>
              <a:headEnd/>
              <a:tailEnd/>
            </a:ln>
          </p:spPr>
        </p:pic>
        <p:pic>
          <p:nvPicPr>
            <p:cNvPr id="4106" name="Imagen 26" descr="comercial3"/>
            <p:cNvPicPr>
              <a:picLocks noChangeAspect="1" noChangeArrowheads="1"/>
            </p:cNvPicPr>
            <p:nvPr/>
          </p:nvPicPr>
          <p:blipFill>
            <a:blip r:embed="rId8" cstate="print"/>
            <a:srcRect l="26157" t="61331" r="26633" b="6116"/>
            <a:stretch>
              <a:fillRect/>
            </a:stretch>
          </p:blipFill>
          <p:spPr bwMode="auto">
            <a:xfrm>
              <a:off x="7932" y="11807"/>
              <a:ext cx="2464" cy="2411"/>
            </a:xfrm>
            <a:prstGeom prst="rect">
              <a:avLst/>
            </a:prstGeom>
            <a:noFill/>
            <a:ln w="9525">
              <a:noFill/>
              <a:miter lim="800000"/>
              <a:headEnd/>
              <a:tailEnd/>
            </a:ln>
          </p:spPr>
        </p:pic>
        <p:pic>
          <p:nvPicPr>
            <p:cNvPr id="4107" name="Imagen 26" descr="comercial3"/>
            <p:cNvPicPr>
              <a:picLocks noChangeAspect="1" noChangeArrowheads="1"/>
            </p:cNvPicPr>
            <p:nvPr/>
          </p:nvPicPr>
          <p:blipFill>
            <a:blip r:embed="rId9" cstate="print"/>
            <a:srcRect l="26157" t="5035" r="21562" b="68884"/>
            <a:stretch>
              <a:fillRect/>
            </a:stretch>
          </p:blipFill>
          <p:spPr bwMode="auto">
            <a:xfrm>
              <a:off x="2256" y="11992"/>
              <a:ext cx="2802" cy="1976"/>
            </a:xfrm>
            <a:prstGeom prst="rect">
              <a:avLst/>
            </a:prstGeom>
            <a:noFill/>
            <a:ln w="9525">
              <a:noFill/>
              <a:miter lim="800000"/>
              <a:headEnd/>
              <a:tailEnd/>
            </a:ln>
          </p:spPr>
        </p:pic>
        <p:grpSp>
          <p:nvGrpSpPr>
            <p:cNvPr id="4108" name="Group 12"/>
            <p:cNvGrpSpPr>
              <a:grpSpLocks/>
            </p:cNvGrpSpPr>
            <p:nvPr/>
          </p:nvGrpSpPr>
          <p:grpSpPr bwMode="auto">
            <a:xfrm>
              <a:off x="2917" y="5159"/>
              <a:ext cx="7033" cy="436"/>
              <a:chOff x="2633" y="3783"/>
              <a:chExt cx="7033" cy="436"/>
            </a:xfrm>
          </p:grpSpPr>
          <p:sp>
            <p:nvSpPr>
              <p:cNvPr id="4109" name="Text Box 13"/>
              <p:cNvSpPr txBox="1">
                <a:spLocks noChangeArrowheads="1"/>
              </p:cNvSpPr>
              <p:nvPr/>
            </p:nvSpPr>
            <p:spPr bwMode="auto">
              <a:xfrm>
                <a:off x="2633" y="3783"/>
                <a:ext cx="1524" cy="436"/>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C" sz="1100" b="0" i="0" u="none" strike="noStrike" cap="none" normalizeH="0" baseline="0" smtClean="0">
                    <a:ln>
                      <a:noFill/>
                    </a:ln>
                    <a:solidFill>
                      <a:schemeClr val="tx1"/>
                    </a:solidFill>
                    <a:effectLst/>
                    <a:latin typeface="Calibri" pitchFamily="34" charset="0"/>
                    <a:cs typeface="Arial" pitchFamily="34" charset="0"/>
                  </a:rPr>
                  <a:t>Toma 1</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4110" name="Text Box 14"/>
              <p:cNvSpPr txBox="1">
                <a:spLocks noChangeArrowheads="1"/>
              </p:cNvSpPr>
              <p:nvPr/>
            </p:nvSpPr>
            <p:spPr bwMode="auto">
              <a:xfrm>
                <a:off x="5496" y="3783"/>
                <a:ext cx="1524" cy="436"/>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C" sz="1100" b="0" i="0" u="none" strike="noStrike" cap="none" normalizeH="0" baseline="0" smtClean="0">
                    <a:ln>
                      <a:noFill/>
                    </a:ln>
                    <a:solidFill>
                      <a:schemeClr val="tx1"/>
                    </a:solidFill>
                    <a:effectLst/>
                    <a:latin typeface="Calibri" pitchFamily="34" charset="0"/>
                    <a:cs typeface="Arial" pitchFamily="34" charset="0"/>
                  </a:rPr>
                  <a:t>Toma 2</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4111" name="Text Box 15"/>
              <p:cNvSpPr txBox="1">
                <a:spLocks noChangeArrowheads="1"/>
              </p:cNvSpPr>
              <p:nvPr/>
            </p:nvSpPr>
            <p:spPr bwMode="auto">
              <a:xfrm>
                <a:off x="8142" y="3783"/>
                <a:ext cx="1524" cy="436"/>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C" sz="1100" b="0" i="0" u="none" strike="noStrike" cap="none" normalizeH="0" baseline="0" smtClean="0">
                    <a:ln>
                      <a:noFill/>
                    </a:ln>
                    <a:solidFill>
                      <a:schemeClr val="tx1"/>
                    </a:solidFill>
                    <a:effectLst/>
                    <a:latin typeface="Calibri" pitchFamily="34" charset="0"/>
                    <a:cs typeface="Arial" pitchFamily="34" charset="0"/>
                  </a:rPr>
                  <a:t>Toma 3</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grpSp>
        <p:pic>
          <p:nvPicPr>
            <p:cNvPr id="4112" name="Imagen 26" descr="comercial3"/>
            <p:cNvPicPr>
              <a:picLocks noChangeAspect="1" noChangeArrowheads="1"/>
            </p:cNvPicPr>
            <p:nvPr/>
          </p:nvPicPr>
          <p:blipFill>
            <a:blip r:embed="rId10" cstate="print"/>
            <a:srcRect l="26157" t="32375" r="25923" b="37770"/>
            <a:stretch>
              <a:fillRect/>
            </a:stretch>
          </p:blipFill>
          <p:spPr bwMode="auto">
            <a:xfrm>
              <a:off x="5153" y="11807"/>
              <a:ext cx="2682" cy="2344"/>
            </a:xfrm>
            <a:prstGeom prst="rect">
              <a:avLst/>
            </a:prstGeom>
            <a:noFill/>
            <a:ln w="9525">
              <a:noFill/>
              <a:miter lim="800000"/>
              <a:headEnd/>
              <a:tailEnd/>
            </a:ln>
          </p:spPr>
        </p:pic>
        <p:sp>
          <p:nvSpPr>
            <p:cNvPr id="4113" name="Text Box 17"/>
            <p:cNvSpPr txBox="1">
              <a:spLocks noChangeArrowheads="1"/>
            </p:cNvSpPr>
            <p:nvPr/>
          </p:nvSpPr>
          <p:spPr bwMode="auto">
            <a:xfrm>
              <a:off x="2917" y="8191"/>
              <a:ext cx="1524" cy="436"/>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C" sz="1100" b="0" i="0" u="none" strike="noStrike" cap="none" normalizeH="0" baseline="0" smtClean="0">
                  <a:ln>
                    <a:noFill/>
                  </a:ln>
                  <a:solidFill>
                    <a:schemeClr val="tx1"/>
                  </a:solidFill>
                  <a:effectLst/>
                  <a:latin typeface="Calibri" pitchFamily="34" charset="0"/>
                  <a:cs typeface="Arial" pitchFamily="34" charset="0"/>
                </a:rPr>
                <a:t>Toma 4</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4114" name="Text Box 18"/>
            <p:cNvSpPr txBox="1">
              <a:spLocks noChangeArrowheads="1"/>
            </p:cNvSpPr>
            <p:nvPr/>
          </p:nvSpPr>
          <p:spPr bwMode="auto">
            <a:xfrm>
              <a:off x="5780" y="8191"/>
              <a:ext cx="1524" cy="436"/>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C" sz="1100" b="0" i="0" u="none" strike="noStrike" cap="none" normalizeH="0" baseline="0" smtClean="0">
                  <a:ln>
                    <a:noFill/>
                  </a:ln>
                  <a:solidFill>
                    <a:schemeClr val="tx1"/>
                  </a:solidFill>
                  <a:effectLst/>
                  <a:latin typeface="Calibri" pitchFamily="34" charset="0"/>
                  <a:cs typeface="Arial" pitchFamily="34" charset="0"/>
                </a:rPr>
                <a:t>Toma 5</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4115" name="Text Box 19"/>
            <p:cNvSpPr txBox="1">
              <a:spLocks noChangeArrowheads="1"/>
            </p:cNvSpPr>
            <p:nvPr/>
          </p:nvSpPr>
          <p:spPr bwMode="auto">
            <a:xfrm>
              <a:off x="8426" y="8191"/>
              <a:ext cx="1524" cy="436"/>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C" sz="1100" b="0" i="0" u="none" strike="noStrike" cap="none" normalizeH="0" baseline="0" smtClean="0">
                  <a:ln>
                    <a:noFill/>
                  </a:ln>
                  <a:solidFill>
                    <a:schemeClr val="tx1"/>
                  </a:solidFill>
                  <a:effectLst/>
                  <a:latin typeface="Calibri" pitchFamily="34" charset="0"/>
                  <a:cs typeface="Arial" pitchFamily="34" charset="0"/>
                </a:rPr>
                <a:t>Toma 6</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4116" name="Text Box 20"/>
            <p:cNvSpPr txBox="1">
              <a:spLocks noChangeArrowheads="1"/>
            </p:cNvSpPr>
            <p:nvPr/>
          </p:nvSpPr>
          <p:spPr bwMode="auto">
            <a:xfrm>
              <a:off x="2917" y="11372"/>
              <a:ext cx="1524" cy="436"/>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C" sz="1100" b="0" i="0" u="none" strike="noStrike" cap="none" normalizeH="0" baseline="0" smtClean="0">
                  <a:ln>
                    <a:noFill/>
                  </a:ln>
                  <a:solidFill>
                    <a:schemeClr val="tx1"/>
                  </a:solidFill>
                  <a:effectLst/>
                  <a:latin typeface="Calibri" pitchFamily="34" charset="0"/>
                  <a:cs typeface="Arial" pitchFamily="34" charset="0"/>
                </a:rPr>
                <a:t>Toma 7</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4117" name="Text Box 21"/>
            <p:cNvSpPr txBox="1">
              <a:spLocks noChangeArrowheads="1"/>
            </p:cNvSpPr>
            <p:nvPr/>
          </p:nvSpPr>
          <p:spPr bwMode="auto">
            <a:xfrm>
              <a:off x="5780" y="11372"/>
              <a:ext cx="1524" cy="436"/>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C" sz="1100" b="0" i="0" u="none" strike="noStrike" cap="none" normalizeH="0" baseline="0" smtClean="0">
                  <a:ln>
                    <a:noFill/>
                  </a:ln>
                  <a:solidFill>
                    <a:schemeClr val="tx1"/>
                  </a:solidFill>
                  <a:effectLst/>
                  <a:latin typeface="Calibri" pitchFamily="34" charset="0"/>
                  <a:cs typeface="Arial" pitchFamily="34" charset="0"/>
                </a:rPr>
                <a:t>Toma 8</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4118" name="Text Box 22"/>
            <p:cNvSpPr txBox="1">
              <a:spLocks noChangeArrowheads="1"/>
            </p:cNvSpPr>
            <p:nvPr/>
          </p:nvSpPr>
          <p:spPr bwMode="auto">
            <a:xfrm>
              <a:off x="8426" y="11372"/>
              <a:ext cx="1524" cy="436"/>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C" sz="1100" b="0" i="0" u="none" strike="noStrike" cap="none" normalizeH="0" baseline="0" smtClean="0">
                  <a:ln>
                    <a:noFill/>
                  </a:ln>
                  <a:solidFill>
                    <a:schemeClr val="tx1"/>
                  </a:solidFill>
                  <a:effectLst/>
                  <a:latin typeface="Calibri" pitchFamily="34" charset="0"/>
                  <a:cs typeface="Arial" pitchFamily="34" charset="0"/>
                </a:rPr>
                <a:t>Toma 9</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5" name="24 CuadroTexto"/>
          <p:cNvSpPr txBox="1"/>
          <p:nvPr/>
        </p:nvSpPr>
        <p:spPr>
          <a:xfrm>
            <a:off x="0" y="714356"/>
            <a:ext cx="9144000" cy="523220"/>
          </a:xfrm>
          <a:prstGeom prst="rect">
            <a:avLst/>
          </a:prstGeom>
          <a:noFill/>
        </p:spPr>
        <p:txBody>
          <a:bodyPr wrap="square" rtlCol="0">
            <a:spAutoFit/>
          </a:bodyPr>
          <a:lstStyle/>
          <a:p>
            <a:pPr algn="ctr"/>
            <a:r>
              <a:rPr lang="es-EC" sz="2800" b="1" dirty="0" smtClean="0"/>
              <a:t>STORY BOARD DEL COMERCIAL</a:t>
            </a:r>
            <a:endParaRPr lang="es-EC" sz="2800"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0" y="1071546"/>
            <a:ext cx="9144000" cy="523220"/>
          </a:xfrm>
          <a:prstGeom prst="rect">
            <a:avLst/>
          </a:prstGeom>
          <a:noFill/>
        </p:spPr>
        <p:txBody>
          <a:bodyPr wrap="square" rtlCol="0">
            <a:spAutoFit/>
          </a:bodyPr>
          <a:lstStyle/>
          <a:p>
            <a:pPr algn="ctr"/>
            <a:r>
              <a:rPr lang="es-EC" sz="2800" b="1" dirty="0" smtClean="0"/>
              <a:t>EJEMPLO DEL COMERCIAL</a:t>
            </a:r>
            <a:endParaRPr lang="es-EC" sz="2800" dirty="0"/>
          </a:p>
        </p:txBody>
      </p:sp>
      <p:pic>
        <p:nvPicPr>
          <p:cNvPr id="5" name="Comercial P&amp;D.mov">
            <a:hlinkClick r:id="" action="ppaction://media"/>
          </p:cNvPr>
          <p:cNvPicPr>
            <a:picLocks noGrp="1" noRot="1" noChangeAspect="1"/>
          </p:cNvPicPr>
          <p:nvPr>
            <p:ph idx="1"/>
            <a:videoFile r:link="rId1"/>
          </p:nvPr>
        </p:nvPicPr>
        <p:blipFill>
          <a:blip r:embed="rId3"/>
          <a:stretch>
            <a:fillRect/>
          </a:stretch>
        </p:blipFill>
        <p:spPr>
          <a:xfrm>
            <a:off x="3143240" y="2357430"/>
            <a:ext cx="3048000" cy="2286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4 Imagen" descr="página web.jpg"/>
          <p:cNvPicPr/>
          <p:nvPr/>
        </p:nvPicPr>
        <p:blipFill>
          <a:blip r:embed="rId2"/>
          <a:srcRect r="14795" b="5332"/>
          <a:stretch>
            <a:fillRect/>
          </a:stretch>
        </p:blipFill>
        <p:spPr>
          <a:xfrm>
            <a:off x="2643174" y="1214422"/>
            <a:ext cx="3715755" cy="521634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6" name="5 CuadroTexto"/>
          <p:cNvSpPr txBox="1"/>
          <p:nvPr/>
        </p:nvSpPr>
        <p:spPr>
          <a:xfrm>
            <a:off x="0" y="642918"/>
            <a:ext cx="9144000" cy="523220"/>
          </a:xfrm>
          <a:prstGeom prst="rect">
            <a:avLst/>
          </a:prstGeom>
          <a:noFill/>
        </p:spPr>
        <p:txBody>
          <a:bodyPr wrap="square" rtlCol="0">
            <a:spAutoFit/>
          </a:bodyPr>
          <a:lstStyle/>
          <a:p>
            <a:pPr algn="ctr"/>
            <a:r>
              <a:rPr lang="es-EC" sz="2800" b="1" dirty="0" smtClean="0"/>
              <a:t>EJEMPLO DE LA PÁGINA WEB</a:t>
            </a:r>
            <a:endParaRPr lang="es-EC" sz="2800"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32584"/>
            <a:ext cx="8229600" cy="1143000"/>
          </a:xfrm>
        </p:spPr>
        <p:txBody>
          <a:bodyPr>
            <a:normAutofit/>
          </a:bodyPr>
          <a:lstStyle/>
          <a:p>
            <a:pPr algn="l"/>
            <a:r>
              <a:rPr lang="es-ES_tradnl" sz="2800" b="1" i="1" u="sng" dirty="0" smtClean="0">
                <a:solidFill>
                  <a:schemeClr val="tx2">
                    <a:lumMod val="60000"/>
                    <a:lumOff val="40000"/>
                  </a:schemeClr>
                </a:solidFill>
              </a:rPr>
              <a:t>PRESUPUESTO</a:t>
            </a:r>
            <a:endParaRPr lang="es-ES_tradnl" sz="2800" u="sng" dirty="0"/>
          </a:p>
        </p:txBody>
      </p:sp>
      <p:sp>
        <p:nvSpPr>
          <p:cNvPr id="3" name="2 Marcador de contenido"/>
          <p:cNvSpPr>
            <a:spLocks noGrp="1"/>
          </p:cNvSpPr>
          <p:nvPr>
            <p:ph idx="1"/>
          </p:nvPr>
        </p:nvSpPr>
        <p:spPr>
          <a:xfrm>
            <a:off x="457200" y="1528762"/>
            <a:ext cx="8229600" cy="1757362"/>
          </a:xfrm>
        </p:spPr>
        <p:txBody>
          <a:bodyPr>
            <a:normAutofit fontScale="92500" lnSpcReduction="10000"/>
          </a:bodyPr>
          <a:lstStyle/>
          <a:p>
            <a:pPr algn="just"/>
            <a:r>
              <a:rPr lang="ru-RU" sz="2400" dirty="0" smtClean="0"/>
              <a:t>Los gastos operativos calculados, se refieren al capital de trabajo, es decir el capital necesario para que se mantenga en funcionamiento el proyecto mientras no generemos ingresos. Los gastos operativos son los salarios, el alquiler de locales, la compra de suministros, gastos de publicidad y otros</a:t>
            </a:r>
            <a:endParaRPr lang="es-ES_tradnl" sz="2400" dirty="0" smtClean="0"/>
          </a:p>
          <a:p>
            <a:endParaRPr lang="es-ES_tradnl" dirty="0"/>
          </a:p>
        </p:txBody>
      </p:sp>
      <p:graphicFrame>
        <p:nvGraphicFramePr>
          <p:cNvPr id="5" name="4 Tabla"/>
          <p:cNvGraphicFramePr>
            <a:graphicFrameLocks noGrp="1"/>
          </p:cNvGraphicFramePr>
          <p:nvPr/>
        </p:nvGraphicFramePr>
        <p:xfrm>
          <a:off x="2357422" y="3571876"/>
          <a:ext cx="5214974" cy="2745685"/>
        </p:xfrm>
        <a:graphic>
          <a:graphicData uri="http://schemas.openxmlformats.org/drawingml/2006/table">
            <a:tbl>
              <a:tblPr/>
              <a:tblGrid>
                <a:gridCol w="4214842"/>
                <a:gridCol w="1000132"/>
              </a:tblGrid>
              <a:tr h="428629">
                <a:tc>
                  <a:txBody>
                    <a:bodyPr/>
                    <a:lstStyle/>
                    <a:p>
                      <a:pPr algn="l">
                        <a:lnSpc>
                          <a:spcPct val="115000"/>
                        </a:lnSpc>
                        <a:spcAft>
                          <a:spcPts val="0"/>
                        </a:spcAft>
                      </a:pPr>
                      <a:r>
                        <a:rPr lang="es-EC" sz="1600" dirty="0">
                          <a:solidFill>
                            <a:srgbClr val="000000"/>
                          </a:solidFill>
                          <a:latin typeface="Times New Roman"/>
                          <a:ea typeface="Times New Roman"/>
                          <a:cs typeface="Times New Roman"/>
                        </a:rPr>
                        <a:t>GASTOS DE MAQUINARIAS Y EQUIPOS</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600" dirty="0" smtClean="0">
                          <a:solidFill>
                            <a:srgbClr val="000000"/>
                          </a:solidFill>
                          <a:latin typeface="Times New Roman"/>
                          <a:ea typeface="Times New Roman"/>
                          <a:cs typeface="Times New Roman"/>
                        </a:rPr>
                        <a:t>$. 32,765</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704">
                <a:tc>
                  <a:txBody>
                    <a:bodyPr/>
                    <a:lstStyle/>
                    <a:p>
                      <a:pPr algn="l">
                        <a:lnSpc>
                          <a:spcPct val="115000"/>
                        </a:lnSpc>
                        <a:spcAft>
                          <a:spcPts val="0"/>
                        </a:spcAft>
                      </a:pPr>
                      <a:r>
                        <a:rPr lang="es-EC" sz="1600" dirty="0">
                          <a:solidFill>
                            <a:srgbClr val="000000"/>
                          </a:solidFill>
                          <a:latin typeface="Times New Roman"/>
                          <a:ea typeface="Times New Roman"/>
                          <a:cs typeface="Times New Roman"/>
                        </a:rPr>
                        <a:t>GASTOS OBRA FISICA</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600" dirty="0">
                          <a:solidFill>
                            <a:srgbClr val="000000"/>
                          </a:solidFill>
                          <a:latin typeface="Times New Roman"/>
                          <a:ea typeface="Times New Roman"/>
                          <a:cs typeface="Times New Roman"/>
                        </a:rPr>
                        <a:t>0</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704">
                <a:tc>
                  <a:txBody>
                    <a:bodyPr/>
                    <a:lstStyle/>
                    <a:p>
                      <a:pPr algn="l">
                        <a:lnSpc>
                          <a:spcPct val="115000"/>
                        </a:lnSpc>
                        <a:spcAft>
                          <a:spcPts val="0"/>
                        </a:spcAft>
                      </a:pPr>
                      <a:r>
                        <a:rPr lang="es-EC" sz="1600" dirty="0">
                          <a:solidFill>
                            <a:srgbClr val="000000"/>
                          </a:solidFill>
                          <a:latin typeface="Times New Roman"/>
                          <a:ea typeface="Times New Roman"/>
                          <a:cs typeface="Times New Roman"/>
                        </a:rPr>
                        <a:t>GASTOS DE </a:t>
                      </a:r>
                      <a:r>
                        <a:rPr lang="es-EC" sz="1600" dirty="0" smtClean="0">
                          <a:solidFill>
                            <a:srgbClr val="000000"/>
                          </a:solidFill>
                          <a:latin typeface="Times New Roman"/>
                          <a:ea typeface="Times New Roman"/>
                          <a:cs typeface="Times New Roman"/>
                        </a:rPr>
                        <a:t>CONSTITUCIÓN</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600" dirty="0" smtClean="0">
                          <a:solidFill>
                            <a:srgbClr val="000000"/>
                          </a:solidFill>
                          <a:latin typeface="Times New Roman"/>
                          <a:ea typeface="Times New Roman"/>
                          <a:cs typeface="Times New Roman"/>
                        </a:rPr>
                        <a:t>$. 1,500</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410">
                <a:tc>
                  <a:txBody>
                    <a:bodyPr/>
                    <a:lstStyle/>
                    <a:p>
                      <a:pPr algn="l">
                        <a:lnSpc>
                          <a:spcPct val="115000"/>
                        </a:lnSpc>
                        <a:spcAft>
                          <a:spcPts val="0"/>
                        </a:spcAft>
                      </a:pPr>
                      <a:r>
                        <a:rPr lang="es-EC" sz="1600" b="1" dirty="0">
                          <a:solidFill>
                            <a:schemeClr val="bg1"/>
                          </a:solidFill>
                          <a:latin typeface="Times New Roman"/>
                          <a:ea typeface="Times New Roman"/>
                          <a:cs typeface="Times New Roman"/>
                        </a:rPr>
                        <a:t>TOTAL GASTOS INV. INICIALES</a:t>
                      </a:r>
                      <a:endParaRPr lang="es-ES_tradnl" sz="1600" dirty="0">
                        <a:solidFill>
                          <a:schemeClr val="bg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60000"/>
                        <a:lumOff val="40000"/>
                      </a:schemeClr>
                    </a:solidFill>
                  </a:tcPr>
                </a:tc>
                <a:tc>
                  <a:txBody>
                    <a:bodyPr/>
                    <a:lstStyle/>
                    <a:p>
                      <a:pPr algn="ctr">
                        <a:lnSpc>
                          <a:spcPct val="115000"/>
                        </a:lnSpc>
                        <a:spcAft>
                          <a:spcPts val="0"/>
                        </a:spcAft>
                      </a:pPr>
                      <a:r>
                        <a:rPr lang="es-EC" sz="1600" b="1" dirty="0" smtClean="0">
                          <a:solidFill>
                            <a:schemeClr val="bg1"/>
                          </a:solidFill>
                          <a:latin typeface="Times New Roman"/>
                          <a:ea typeface="Times New Roman"/>
                          <a:cs typeface="Times New Roman"/>
                        </a:rPr>
                        <a:t>$. 34,265</a:t>
                      </a:r>
                      <a:endParaRPr lang="es-ES_tradnl" sz="1600" dirty="0">
                        <a:solidFill>
                          <a:schemeClr val="bg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60000"/>
                        <a:lumOff val="40000"/>
                      </a:schemeClr>
                    </a:solidFill>
                  </a:tcPr>
                </a:tc>
              </a:tr>
              <a:tr h="223526">
                <a:tc>
                  <a:txBody>
                    <a:bodyPr/>
                    <a:lstStyle/>
                    <a:p>
                      <a:pPr algn="l">
                        <a:lnSpc>
                          <a:spcPct val="115000"/>
                        </a:lnSpc>
                        <a:spcAft>
                          <a:spcPts val="0"/>
                        </a:spcAft>
                      </a:pPr>
                      <a:r>
                        <a:rPr lang="es-EC" sz="1600" dirty="0">
                          <a:solidFill>
                            <a:srgbClr val="000000"/>
                          </a:solidFill>
                          <a:latin typeface="Times New Roman"/>
                          <a:ea typeface="Times New Roman"/>
                          <a:cs typeface="Times New Roman"/>
                        </a:rPr>
                        <a:t>GASTOS DE SUELDOS Y SALARIOS</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600" dirty="0" smtClean="0">
                          <a:solidFill>
                            <a:srgbClr val="000000"/>
                          </a:solidFill>
                          <a:latin typeface="Times New Roman"/>
                          <a:ea typeface="Times New Roman"/>
                          <a:cs typeface="Times New Roman"/>
                        </a:rPr>
                        <a:t>$.</a:t>
                      </a:r>
                      <a:r>
                        <a:rPr lang="es-EC" sz="1600" baseline="0" dirty="0" smtClean="0">
                          <a:solidFill>
                            <a:srgbClr val="000000"/>
                          </a:solidFill>
                          <a:latin typeface="Times New Roman"/>
                          <a:ea typeface="Times New Roman"/>
                          <a:cs typeface="Times New Roman"/>
                        </a:rPr>
                        <a:t> </a:t>
                      </a:r>
                      <a:r>
                        <a:rPr lang="es-EC" sz="1600" dirty="0" smtClean="0">
                          <a:solidFill>
                            <a:srgbClr val="000000"/>
                          </a:solidFill>
                          <a:latin typeface="Times New Roman"/>
                          <a:ea typeface="Times New Roman"/>
                          <a:cs typeface="Times New Roman"/>
                        </a:rPr>
                        <a:t>25,800</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704">
                <a:tc>
                  <a:txBody>
                    <a:bodyPr/>
                    <a:lstStyle/>
                    <a:p>
                      <a:pPr algn="l">
                        <a:lnSpc>
                          <a:spcPct val="115000"/>
                        </a:lnSpc>
                        <a:spcAft>
                          <a:spcPts val="0"/>
                        </a:spcAft>
                      </a:pPr>
                      <a:r>
                        <a:rPr lang="es-EC" sz="1600" dirty="0">
                          <a:solidFill>
                            <a:srgbClr val="000000"/>
                          </a:solidFill>
                          <a:latin typeface="Times New Roman"/>
                          <a:ea typeface="Times New Roman"/>
                          <a:cs typeface="Times New Roman"/>
                        </a:rPr>
                        <a:t>GASTOS DE SERVICIOS BASICOS</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600" dirty="0" smtClean="0">
                          <a:solidFill>
                            <a:srgbClr val="000000"/>
                          </a:solidFill>
                          <a:latin typeface="Times New Roman"/>
                          <a:ea typeface="Times New Roman"/>
                          <a:cs typeface="Times New Roman"/>
                        </a:rPr>
                        <a:t>$. 2,100</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704">
                <a:tc>
                  <a:txBody>
                    <a:bodyPr/>
                    <a:lstStyle/>
                    <a:p>
                      <a:pPr algn="l">
                        <a:lnSpc>
                          <a:spcPct val="115000"/>
                        </a:lnSpc>
                        <a:spcAft>
                          <a:spcPts val="0"/>
                        </a:spcAft>
                      </a:pPr>
                      <a:r>
                        <a:rPr lang="es-EC" sz="1600" dirty="0">
                          <a:solidFill>
                            <a:srgbClr val="000000"/>
                          </a:solidFill>
                          <a:latin typeface="Times New Roman"/>
                          <a:ea typeface="Times New Roman"/>
                          <a:cs typeface="Times New Roman"/>
                        </a:rPr>
                        <a:t>GASTOS DE ALQUILER</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600" dirty="0" smtClean="0">
                          <a:solidFill>
                            <a:srgbClr val="000000"/>
                          </a:solidFill>
                          <a:latin typeface="Times New Roman"/>
                          <a:ea typeface="Times New Roman"/>
                          <a:cs typeface="Times New Roman"/>
                        </a:rPr>
                        <a:t>$. 3.600</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704">
                <a:tc>
                  <a:txBody>
                    <a:bodyPr/>
                    <a:lstStyle/>
                    <a:p>
                      <a:pPr algn="l">
                        <a:lnSpc>
                          <a:spcPct val="115000"/>
                        </a:lnSpc>
                        <a:spcAft>
                          <a:spcPts val="0"/>
                        </a:spcAft>
                      </a:pPr>
                      <a:r>
                        <a:rPr lang="es-EC" sz="1600">
                          <a:solidFill>
                            <a:srgbClr val="000000"/>
                          </a:solidFill>
                          <a:latin typeface="Times New Roman"/>
                          <a:ea typeface="Times New Roman"/>
                          <a:cs typeface="Times New Roman"/>
                        </a:rPr>
                        <a:t>GASTOS DE PUBLICIDAD</a:t>
                      </a:r>
                      <a:endParaRPr lang="es-ES_tradnl" sz="16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600" dirty="0" smtClean="0">
                          <a:solidFill>
                            <a:srgbClr val="000000"/>
                          </a:solidFill>
                          <a:latin typeface="Times New Roman"/>
                          <a:ea typeface="Times New Roman"/>
                          <a:cs typeface="Times New Roman"/>
                        </a:rPr>
                        <a:t>$18,325</a:t>
                      </a:r>
                      <a:endParaRPr lang="es-ES_tradnl"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704">
                <a:tc>
                  <a:txBody>
                    <a:bodyPr/>
                    <a:lstStyle/>
                    <a:p>
                      <a:pPr algn="l">
                        <a:lnSpc>
                          <a:spcPct val="115000"/>
                        </a:lnSpc>
                        <a:spcAft>
                          <a:spcPts val="0"/>
                        </a:spcAft>
                      </a:pPr>
                      <a:r>
                        <a:rPr lang="es-EC" sz="1600" b="1">
                          <a:solidFill>
                            <a:schemeClr val="bg1"/>
                          </a:solidFill>
                          <a:latin typeface="Times New Roman"/>
                          <a:ea typeface="Times New Roman"/>
                          <a:cs typeface="Times New Roman"/>
                        </a:rPr>
                        <a:t>TOTAL GASTOS OPERATIVOS</a:t>
                      </a:r>
                      <a:endParaRPr lang="es-ES_tradnl" sz="1600">
                        <a:solidFill>
                          <a:schemeClr val="bg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60000"/>
                        <a:lumOff val="40000"/>
                      </a:schemeClr>
                    </a:solidFill>
                  </a:tcPr>
                </a:tc>
                <a:tc>
                  <a:txBody>
                    <a:bodyPr/>
                    <a:lstStyle/>
                    <a:p>
                      <a:pPr algn="ctr">
                        <a:lnSpc>
                          <a:spcPct val="115000"/>
                        </a:lnSpc>
                        <a:spcAft>
                          <a:spcPts val="0"/>
                        </a:spcAft>
                      </a:pPr>
                      <a:r>
                        <a:rPr lang="es-EC" sz="1600" b="1" dirty="0" smtClean="0">
                          <a:solidFill>
                            <a:schemeClr val="bg1"/>
                          </a:solidFill>
                          <a:latin typeface="Times New Roman"/>
                          <a:ea typeface="Times New Roman"/>
                          <a:cs typeface="Times New Roman"/>
                        </a:rPr>
                        <a:t>$49,825</a:t>
                      </a:r>
                      <a:endParaRPr lang="es-ES_tradnl" sz="1600" dirty="0">
                        <a:solidFill>
                          <a:schemeClr val="bg1"/>
                        </a:solidFill>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60000"/>
                        <a:lumOff val="40000"/>
                      </a:schemeClr>
                    </a:solidFill>
                  </a:tcPr>
                </a:tc>
              </a:tr>
            </a:tbl>
          </a:graphicData>
        </a:graphic>
      </p:graphicFrame>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85736"/>
            <a:ext cx="8229600" cy="1143000"/>
          </a:xfrm>
        </p:spPr>
        <p:txBody>
          <a:bodyPr>
            <a:normAutofit/>
          </a:bodyPr>
          <a:lstStyle/>
          <a:p>
            <a:pPr algn="l"/>
            <a:r>
              <a:rPr lang="es-ES_tradnl" sz="2800" b="1" i="1" u="sng" dirty="0" smtClean="0">
                <a:solidFill>
                  <a:schemeClr val="tx2">
                    <a:lumMod val="60000"/>
                    <a:lumOff val="40000"/>
                  </a:schemeClr>
                </a:solidFill>
              </a:rPr>
              <a:t>CONCLUSIONES</a:t>
            </a:r>
            <a:endParaRPr lang="es-ES_tradnl" sz="2800" u="sng" dirty="0"/>
          </a:p>
        </p:txBody>
      </p:sp>
      <p:sp>
        <p:nvSpPr>
          <p:cNvPr id="3" name="2 Marcador de contenido"/>
          <p:cNvSpPr>
            <a:spLocks noGrp="1"/>
          </p:cNvSpPr>
          <p:nvPr>
            <p:ph idx="1"/>
          </p:nvPr>
        </p:nvSpPr>
        <p:spPr>
          <a:xfrm>
            <a:off x="457200" y="1643050"/>
            <a:ext cx="8229600" cy="4714908"/>
          </a:xfrm>
        </p:spPr>
        <p:txBody>
          <a:bodyPr>
            <a:noAutofit/>
          </a:bodyPr>
          <a:lstStyle/>
          <a:p>
            <a:pPr algn="just"/>
            <a:r>
              <a:rPr lang="ru-RU" sz="2000" dirty="0" smtClean="0"/>
              <a:t>El 97% de los encuestados se encuentran dispuestos a utilizar estos servicios.</a:t>
            </a:r>
            <a:endParaRPr lang="es-ES_tradnl" sz="2000" dirty="0" smtClean="0"/>
          </a:p>
          <a:p>
            <a:pPr algn="just"/>
            <a:endParaRPr lang="es-ES_tradnl" sz="1600" dirty="0" smtClean="0"/>
          </a:p>
          <a:p>
            <a:pPr algn="just"/>
            <a:r>
              <a:rPr lang="ru-RU" sz="2000" dirty="0" smtClean="0"/>
              <a:t>La entrega a domicilio y un espacio con equipos para corregir detalles del</a:t>
            </a:r>
            <a:r>
              <a:rPr lang="es-ES_tradnl" sz="2000" dirty="0" smtClean="0"/>
              <a:t> </a:t>
            </a:r>
            <a:r>
              <a:rPr lang="ru-RU" sz="2000" dirty="0" smtClean="0"/>
              <a:t>proyecto fueron los servicios con mayor aceptación por parte de los</a:t>
            </a:r>
            <a:r>
              <a:rPr lang="es-ES_tradnl" sz="2000" dirty="0" smtClean="0"/>
              <a:t> </a:t>
            </a:r>
            <a:r>
              <a:rPr lang="ru-RU" sz="2000" dirty="0" smtClean="0"/>
              <a:t>clientes.</a:t>
            </a:r>
            <a:endParaRPr lang="es-ES_tradnl" sz="2000" dirty="0" smtClean="0"/>
          </a:p>
          <a:p>
            <a:pPr algn="just"/>
            <a:endParaRPr lang="es-ES_tradnl" sz="1600" dirty="0" smtClean="0"/>
          </a:p>
          <a:p>
            <a:pPr algn="just"/>
            <a:r>
              <a:rPr lang="ru-RU" sz="2000" dirty="0" smtClean="0"/>
              <a:t>Los amplios horarios de atención harán que los clientes prefieran utilizar</a:t>
            </a:r>
            <a:r>
              <a:rPr lang="es-ES_tradnl" sz="2000" dirty="0" smtClean="0"/>
              <a:t> </a:t>
            </a:r>
            <a:r>
              <a:rPr lang="ru-RU" sz="2000" dirty="0" smtClean="0"/>
              <a:t>los</a:t>
            </a:r>
            <a:r>
              <a:rPr lang="es-ES_tradnl" sz="2000" dirty="0" smtClean="0"/>
              <a:t> </a:t>
            </a:r>
            <a:r>
              <a:rPr lang="ru-RU" sz="2000" dirty="0" smtClean="0"/>
              <a:t>servicios de la microempresa, con lo que se logrará fidelidad de su parte</a:t>
            </a:r>
            <a:r>
              <a:rPr lang="es-ES_tradnl" sz="2000" dirty="0" smtClean="0"/>
              <a:t>.</a:t>
            </a:r>
          </a:p>
          <a:p>
            <a:pPr algn="just"/>
            <a:endParaRPr lang="es-ES_tradnl" sz="1600" dirty="0" smtClean="0"/>
          </a:p>
          <a:p>
            <a:pPr algn="just"/>
            <a:r>
              <a:rPr lang="ru-RU" sz="2000" dirty="0" smtClean="0"/>
              <a:t>Contamos con una imagen corporativa minimalista y funcional, lo que</a:t>
            </a:r>
            <a:r>
              <a:rPr lang="es-ES_tradnl" sz="2000" dirty="0" smtClean="0"/>
              <a:t> </a:t>
            </a:r>
            <a:r>
              <a:rPr lang="ru-RU" sz="2000" dirty="0" smtClean="0"/>
              <a:t>ayudará a la microempresa a ser reconocida y distinguida fácilmente</a:t>
            </a:r>
            <a:r>
              <a:rPr lang="es-ES_tradnl" sz="2000" dirty="0" smtClean="0"/>
              <a:t>.</a:t>
            </a:r>
          </a:p>
          <a:p>
            <a:pPr algn="just"/>
            <a:endParaRPr lang="es-ES_tradnl" sz="1400" dirty="0" smtClean="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643182"/>
            <a:ext cx="8229600" cy="1143000"/>
          </a:xfrm>
        </p:spPr>
        <p:txBody>
          <a:bodyPr>
            <a:normAutofit/>
          </a:bodyPr>
          <a:lstStyle/>
          <a:p>
            <a:pPr algn="ctr"/>
            <a:r>
              <a:rPr lang="es-ES_tradnl" b="1" i="1" dirty="0" smtClean="0">
                <a:solidFill>
                  <a:schemeClr val="tx2">
                    <a:lumMod val="60000"/>
                    <a:lumOff val="40000"/>
                  </a:schemeClr>
                </a:solidFill>
              </a:rPr>
              <a:t>GRACIAS POR SU ATENCIÓN </a:t>
            </a:r>
            <a:endParaRPr lang="es-ES_tradnl"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34" y="2000240"/>
            <a:ext cx="8229600" cy="714380"/>
          </a:xfrm>
        </p:spPr>
        <p:txBody>
          <a:bodyPr>
            <a:normAutofit fontScale="92500" lnSpcReduction="10000"/>
          </a:bodyPr>
          <a:lstStyle/>
          <a:p>
            <a:pPr algn="just"/>
            <a:r>
              <a:rPr lang="ru-RU" sz="2400" dirty="0" smtClean="0"/>
              <a:t>La población considerada para e</a:t>
            </a:r>
            <a:r>
              <a:rPr lang="es-EC" sz="2400" dirty="0" smtClean="0"/>
              <a:t>l</a:t>
            </a:r>
            <a:r>
              <a:rPr lang="ru-RU" sz="2400" dirty="0" smtClean="0"/>
              <a:t> estudio de mercado se concentra en la ciudad de</a:t>
            </a:r>
            <a:r>
              <a:rPr lang="en-US" sz="2400" dirty="0" smtClean="0"/>
              <a:t> </a:t>
            </a:r>
            <a:r>
              <a:rPr lang="ru-RU" sz="2400" dirty="0" smtClean="0"/>
              <a:t>Guayaquil</a:t>
            </a:r>
            <a:r>
              <a:rPr lang="es-EC" sz="2400" dirty="0" smtClean="0"/>
              <a:t>. </a:t>
            </a:r>
          </a:p>
          <a:p>
            <a:pPr algn="just">
              <a:buNone/>
            </a:pPr>
            <a:endParaRPr lang="es-EC" sz="2800" dirty="0" smtClean="0"/>
          </a:p>
          <a:p>
            <a:pPr algn="just">
              <a:buNone/>
            </a:pPr>
            <a:endParaRPr lang="es-EC" dirty="0" smtClean="0"/>
          </a:p>
          <a:p>
            <a:pPr algn="just"/>
            <a:endParaRPr lang="es-EC" dirty="0" smtClean="0"/>
          </a:p>
          <a:p>
            <a:endParaRPr lang="es-EC" dirty="0" smtClean="0"/>
          </a:p>
          <a:p>
            <a:endParaRPr lang="es-EC" dirty="0"/>
          </a:p>
        </p:txBody>
      </p:sp>
      <p:sp>
        <p:nvSpPr>
          <p:cNvPr id="6" name="5 CuadroTexto"/>
          <p:cNvSpPr txBox="1"/>
          <p:nvPr/>
        </p:nvSpPr>
        <p:spPr>
          <a:xfrm>
            <a:off x="1571604" y="4774180"/>
            <a:ext cx="6429420" cy="369332"/>
          </a:xfrm>
          <a:prstGeom prst="rect">
            <a:avLst/>
          </a:prstGeom>
          <a:noFill/>
        </p:spPr>
        <p:txBody>
          <a:bodyPr wrap="square" rtlCol="0">
            <a:spAutoFit/>
          </a:bodyPr>
          <a:lstStyle/>
          <a:p>
            <a:pPr algn="ctr"/>
            <a:r>
              <a:rPr lang="es-EC" dirty="0" smtClean="0"/>
              <a:t>Estimaciones </a:t>
            </a:r>
            <a:r>
              <a:rPr lang="ru-RU" dirty="0" smtClean="0"/>
              <a:t>Instituto Nacional de Estadísticas y Censos </a:t>
            </a:r>
            <a:r>
              <a:rPr lang="es-EC" dirty="0" smtClean="0"/>
              <a:t>INEC</a:t>
            </a:r>
            <a:endParaRPr lang="es-EC" dirty="0"/>
          </a:p>
        </p:txBody>
      </p:sp>
      <p:graphicFrame>
        <p:nvGraphicFramePr>
          <p:cNvPr id="7" name="6 Tabla"/>
          <p:cNvGraphicFramePr>
            <a:graphicFrameLocks noGrp="1"/>
          </p:cNvGraphicFramePr>
          <p:nvPr/>
        </p:nvGraphicFramePr>
        <p:xfrm>
          <a:off x="2071670" y="3234696"/>
          <a:ext cx="5214974" cy="1051560"/>
        </p:xfrm>
        <a:graphic>
          <a:graphicData uri="http://schemas.openxmlformats.org/drawingml/2006/table">
            <a:tbl>
              <a:tblPr firstRow="1" bandRow="1">
                <a:tableStyleId>{5C22544A-7EE6-4342-B048-85BDC9FD1C3A}</a:tableStyleId>
              </a:tblPr>
              <a:tblGrid>
                <a:gridCol w="1357322"/>
                <a:gridCol w="1500198"/>
                <a:gridCol w="2357454"/>
              </a:tblGrid>
              <a:tr h="370840">
                <a:tc>
                  <a:txBody>
                    <a:bodyPr/>
                    <a:lstStyle/>
                    <a:p>
                      <a:pPr algn="ctr"/>
                      <a:endParaRPr lang="es-EC" dirty="0"/>
                    </a:p>
                  </a:txBody>
                  <a:tcPr/>
                </a:tc>
                <a:tc>
                  <a:txBody>
                    <a:bodyPr/>
                    <a:lstStyle/>
                    <a:p>
                      <a:pPr algn="ctr"/>
                      <a:r>
                        <a:rPr lang="ru-RU" sz="1800" b="1" i="1" kern="1200" dirty="0" smtClean="0">
                          <a:solidFill>
                            <a:schemeClr val="lt1"/>
                          </a:solidFill>
                          <a:latin typeface="+mn-lt"/>
                          <a:ea typeface="+mn-ea"/>
                          <a:cs typeface="+mn-cs"/>
                        </a:rPr>
                        <a:t>Año 2010</a:t>
                      </a:r>
                      <a:endParaRPr lang="es-EC" dirty="0"/>
                    </a:p>
                  </a:txBody>
                  <a:tcPr/>
                </a:tc>
                <a:tc>
                  <a:txBody>
                    <a:bodyPr/>
                    <a:lstStyle/>
                    <a:p>
                      <a:pPr algn="ctr"/>
                      <a:r>
                        <a:rPr lang="ru-RU" sz="1800" b="1" i="1" kern="1200" dirty="0" smtClean="0">
                          <a:solidFill>
                            <a:schemeClr val="lt1"/>
                          </a:solidFill>
                          <a:latin typeface="+mn-lt"/>
                          <a:ea typeface="+mn-ea"/>
                          <a:cs typeface="+mn-cs"/>
                        </a:rPr>
                        <a:t>20% (quintil más rico)</a:t>
                      </a:r>
                      <a:endParaRPr lang="es-EC" dirty="0"/>
                    </a:p>
                  </a:txBody>
                  <a:tcPr/>
                </a:tc>
              </a:tr>
              <a:tr h="370840">
                <a:tc>
                  <a:txBody>
                    <a:bodyPr/>
                    <a:lstStyle/>
                    <a:p>
                      <a:pPr algn="ctr"/>
                      <a:r>
                        <a:rPr lang="ru-RU" sz="1800" b="1" i="1" kern="1200" dirty="0" smtClean="0">
                          <a:solidFill>
                            <a:schemeClr val="dk1"/>
                          </a:solidFill>
                          <a:latin typeface="+mn-lt"/>
                          <a:ea typeface="+mn-ea"/>
                          <a:cs typeface="+mn-cs"/>
                        </a:rPr>
                        <a:t>Guayaquil</a:t>
                      </a:r>
                      <a:endParaRPr lang="es-EC" b="1" dirty="0"/>
                    </a:p>
                  </a:txBody>
                  <a:tcPr/>
                </a:tc>
                <a:tc>
                  <a:txBody>
                    <a:bodyPr/>
                    <a:lstStyle/>
                    <a:p>
                      <a:pPr marL="0" marR="0" algn="ctr">
                        <a:lnSpc>
                          <a:spcPct val="150000"/>
                        </a:lnSpc>
                        <a:spcBef>
                          <a:spcPts val="0"/>
                        </a:spcBef>
                        <a:spcAft>
                          <a:spcPts val="0"/>
                        </a:spcAft>
                      </a:pPr>
                      <a:r>
                        <a:rPr lang="ru-RU" sz="1800" b="1" kern="1200" dirty="0" smtClean="0">
                          <a:solidFill>
                            <a:schemeClr val="dk1"/>
                          </a:solidFill>
                          <a:latin typeface="+mn-lt"/>
                          <a:ea typeface="+mn-ea"/>
                          <a:cs typeface="+mn-cs"/>
                        </a:rPr>
                        <a:t>2.286.772</a:t>
                      </a:r>
                      <a:endParaRPr lang="es-EC" sz="1200" dirty="0">
                        <a:latin typeface="Times New Roman"/>
                        <a:ea typeface="Times New Roman"/>
                        <a:cs typeface="Times New Roman"/>
                      </a:endParaRPr>
                    </a:p>
                  </a:txBody>
                  <a:tcPr marL="68580" marR="68580" marT="0" marB="0"/>
                </a:tc>
                <a:tc>
                  <a:txBody>
                    <a:bodyPr/>
                    <a:lstStyle/>
                    <a:p>
                      <a:pPr algn="ctr"/>
                      <a:r>
                        <a:rPr lang="ru-RU" sz="1800" b="1" kern="1200" dirty="0" smtClean="0">
                          <a:solidFill>
                            <a:schemeClr val="dk1"/>
                          </a:solidFill>
                          <a:latin typeface="+mn-lt"/>
                          <a:ea typeface="+mn-ea"/>
                          <a:cs typeface="+mn-cs"/>
                        </a:rPr>
                        <a:t>457</a:t>
                      </a:r>
                      <a:r>
                        <a:rPr lang="es-EC" sz="1800" b="1" kern="1200" dirty="0" smtClean="0">
                          <a:solidFill>
                            <a:schemeClr val="dk1"/>
                          </a:solidFill>
                          <a:latin typeface="+mn-lt"/>
                          <a:ea typeface="+mn-ea"/>
                          <a:cs typeface="+mn-cs"/>
                        </a:rPr>
                        <a:t>.</a:t>
                      </a:r>
                      <a:r>
                        <a:rPr lang="ru-RU" sz="1800" b="1" kern="1200" dirty="0" smtClean="0">
                          <a:solidFill>
                            <a:schemeClr val="dk1"/>
                          </a:solidFill>
                          <a:latin typeface="+mn-lt"/>
                          <a:ea typeface="+mn-ea"/>
                          <a:cs typeface="+mn-cs"/>
                        </a:rPr>
                        <a:t>354</a:t>
                      </a:r>
                      <a:endParaRPr lang="es-EC" dirty="0"/>
                    </a:p>
                  </a:txBody>
                  <a:tcPr/>
                </a:tc>
              </a:tr>
            </a:tbl>
          </a:graphicData>
        </a:graphic>
      </p:graphicFrame>
      <p:sp>
        <p:nvSpPr>
          <p:cNvPr id="8" name="1 Título"/>
          <p:cNvSpPr>
            <a:spLocks noGrp="1"/>
          </p:cNvSpPr>
          <p:nvPr>
            <p:ph type="title"/>
          </p:nvPr>
        </p:nvSpPr>
        <p:spPr>
          <a:xfrm>
            <a:off x="457200" y="704088"/>
            <a:ext cx="8229600" cy="1143000"/>
          </a:xfrm>
        </p:spPr>
        <p:txBody>
          <a:bodyPr>
            <a:noAutofit/>
          </a:bodyPr>
          <a:lstStyle/>
          <a:p>
            <a:pPr algn="l"/>
            <a:r>
              <a:rPr lang="en-US" sz="2800" b="1" dirty="0" smtClean="0">
                <a:solidFill>
                  <a:schemeClr val="tx2">
                    <a:lumMod val="60000"/>
                    <a:lumOff val="40000"/>
                  </a:schemeClr>
                </a:solidFill>
              </a:rPr>
              <a:t/>
            </a:r>
            <a:br>
              <a:rPr lang="en-US" sz="2800" b="1" dirty="0" smtClean="0">
                <a:solidFill>
                  <a:schemeClr val="tx2">
                    <a:lumMod val="60000"/>
                    <a:lumOff val="40000"/>
                  </a:schemeClr>
                </a:solidFill>
              </a:rPr>
            </a:br>
            <a:r>
              <a:rPr lang="ru-RU" sz="2800" b="1" u="sng" dirty="0" smtClean="0">
                <a:solidFill>
                  <a:schemeClr val="tx2">
                    <a:lumMod val="60000"/>
                    <a:lumOff val="40000"/>
                  </a:schemeClr>
                </a:solidFill>
              </a:rPr>
              <a:t>INVESTIGACIÓN</a:t>
            </a:r>
            <a:r>
              <a:rPr lang="es-ES_tradnl" sz="2800" b="1" u="sng" dirty="0" smtClean="0">
                <a:solidFill>
                  <a:schemeClr val="tx2">
                    <a:lumMod val="60000"/>
                    <a:lumOff val="40000"/>
                  </a:schemeClr>
                </a:solidFill>
              </a:rPr>
              <a:t> DE MERCADO</a:t>
            </a:r>
            <a:r>
              <a:rPr lang="es-EC" sz="2800" b="1" dirty="0" smtClean="0">
                <a:solidFill>
                  <a:schemeClr val="tx2">
                    <a:lumMod val="60000"/>
                    <a:lumOff val="40000"/>
                  </a:schemeClr>
                </a:solidFill>
              </a:rPr>
              <a:t/>
            </a:r>
            <a:br>
              <a:rPr lang="es-EC" sz="2800" b="1" dirty="0" smtClean="0">
                <a:solidFill>
                  <a:schemeClr val="tx2">
                    <a:lumMod val="60000"/>
                    <a:lumOff val="40000"/>
                  </a:schemeClr>
                </a:solidFill>
              </a:rPr>
            </a:br>
            <a:endParaRPr lang="es-EC" sz="2800" b="1" dirty="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42910" y="1214422"/>
            <a:ext cx="7786742" cy="1643074"/>
          </a:xfrm>
        </p:spPr>
        <p:txBody>
          <a:bodyPr>
            <a:normAutofit fontScale="92500" lnSpcReduction="20000"/>
          </a:bodyPr>
          <a:lstStyle/>
          <a:p>
            <a:pPr algn="just">
              <a:buNone/>
            </a:pPr>
            <a:r>
              <a:rPr lang="es-EC" sz="2400" b="1" dirty="0" smtClean="0"/>
              <a:t>DEFINICIÓN DE LA MUESTRA</a:t>
            </a:r>
          </a:p>
          <a:p>
            <a:pPr algn="just"/>
            <a:r>
              <a:rPr lang="es-EC" sz="2400" dirty="0" smtClean="0"/>
              <a:t>R</a:t>
            </a:r>
            <a:r>
              <a:rPr lang="ru-RU" sz="2400" dirty="0" smtClean="0"/>
              <a:t>ealizamos  un muestreo aleatorio simple</a:t>
            </a:r>
            <a:r>
              <a:rPr lang="es-EC" sz="2400" dirty="0" smtClean="0"/>
              <a:t>, c</a:t>
            </a:r>
            <a:r>
              <a:rPr lang="ru-RU" sz="2400" dirty="0" smtClean="0"/>
              <a:t>on el fin de establecer el número de encuestas a realizarse, trabajamos con un nivel de confianza del 95%, y un grado de significancia del 5%. </a:t>
            </a:r>
            <a:endParaRPr lang="en-US" sz="2400" dirty="0" smtClean="0"/>
          </a:p>
          <a:p>
            <a:pPr algn="just"/>
            <a:endParaRPr lang="en-US" dirty="0" smtClean="0"/>
          </a:p>
          <a:p>
            <a:pPr algn="just"/>
            <a:endParaRPr lang="es-EC" dirty="0" smtClean="0"/>
          </a:p>
          <a:p>
            <a:endParaRPr lang="es-EC" dirty="0"/>
          </a:p>
        </p:txBody>
      </p:sp>
      <p:pic>
        <p:nvPicPr>
          <p:cNvPr id="5" name="Picture 2" descr="Imagen 2"/>
          <p:cNvPicPr>
            <a:picLocks noChangeAspect="1" noChangeArrowheads="1"/>
          </p:cNvPicPr>
          <p:nvPr/>
        </p:nvPicPr>
        <p:blipFill>
          <a:blip r:embed="rId2"/>
          <a:srcRect/>
          <a:stretch>
            <a:fillRect/>
          </a:stretch>
        </p:blipFill>
        <p:spPr bwMode="auto">
          <a:xfrm>
            <a:off x="2857488" y="3286124"/>
            <a:ext cx="3500462" cy="26822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1785918" y="1785926"/>
            <a:ext cx="5715040" cy="4286280"/>
          </a:xfrm>
          <a:prstGeom prst="rect">
            <a:avLst/>
          </a:prstGeom>
          <a:noFill/>
          <a:ln w="9525">
            <a:noFill/>
            <a:miter lim="800000"/>
            <a:headEnd/>
            <a:tailEnd/>
          </a:ln>
        </p:spPr>
      </p:pic>
      <p:sp>
        <p:nvSpPr>
          <p:cNvPr id="4" name="2 Marcador de contenido"/>
          <p:cNvSpPr>
            <a:spLocks noGrp="1"/>
          </p:cNvSpPr>
          <p:nvPr>
            <p:ph idx="1"/>
          </p:nvPr>
        </p:nvSpPr>
        <p:spPr>
          <a:xfrm>
            <a:off x="642910" y="1071546"/>
            <a:ext cx="6215106" cy="428628"/>
          </a:xfrm>
        </p:spPr>
        <p:txBody>
          <a:bodyPr>
            <a:normAutofit/>
          </a:bodyPr>
          <a:lstStyle/>
          <a:p>
            <a:pPr algn="just">
              <a:buNone/>
            </a:pPr>
            <a:r>
              <a:rPr lang="es-EC" sz="2200" b="1" dirty="0" smtClean="0"/>
              <a:t>PRESENTACIÓN DE RESULTADOS</a:t>
            </a:r>
          </a:p>
          <a:p>
            <a:pPr algn="just"/>
            <a:endParaRPr lang="en-US" dirty="0" smtClean="0"/>
          </a:p>
          <a:p>
            <a:pPr algn="just"/>
            <a:endParaRPr lang="es-EC" dirty="0" smtClean="0"/>
          </a:p>
          <a:p>
            <a:endParaRPr lang="es-EC"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1119</TotalTime>
  <Words>1796</Words>
  <Application>Microsoft Office PowerPoint</Application>
  <PresentationFormat>Presentación en pantalla (4:3)</PresentationFormat>
  <Paragraphs>363</Paragraphs>
  <Slides>68</Slides>
  <Notes>0</Notes>
  <HiddenSlides>0</HiddenSlides>
  <MMClips>2</MMClips>
  <ScaleCrop>false</ScaleCrop>
  <HeadingPairs>
    <vt:vector size="4" baseType="variant">
      <vt:variant>
        <vt:lpstr>Tema</vt:lpstr>
      </vt:variant>
      <vt:variant>
        <vt:i4>1</vt:i4>
      </vt:variant>
      <vt:variant>
        <vt:lpstr>Títulos de diapositiva</vt:lpstr>
      </vt:variant>
      <vt:variant>
        <vt:i4>68</vt:i4>
      </vt:variant>
    </vt:vector>
  </HeadingPairs>
  <TitlesOfParts>
    <vt:vector size="69" baseType="lpstr">
      <vt:lpstr>Flujo</vt:lpstr>
      <vt:lpstr>Diapositiva 1</vt:lpstr>
      <vt:lpstr>TÍTULO DEL PROYECTO:  EVALUACIÓN  SOBRE  UNA  CAMPAÑA DE MARKETING Y PUBLICIDAD PARA UNA MICROEMPRESA DE DISEÑO E IMPRESIÓN EN LA CIUDAD DE GUAYAQUIL  INTEGRANTES: GHILDA NARANJO ESTEBAN ARÉVALO </vt:lpstr>
      <vt:lpstr>GENERALIDADES</vt:lpstr>
      <vt:lpstr>Diapositiva 4</vt:lpstr>
      <vt:lpstr>Diapositiva 5</vt:lpstr>
      <vt:lpstr>Diapositiva 6</vt:lpstr>
      <vt:lpstr> INVESTIGACIÓN DE MERCADO </vt:lpstr>
      <vt:lpstr>Diapositiva 8</vt:lpstr>
      <vt:lpstr>Diapositiva 9</vt:lpstr>
      <vt:lpstr>Diapositiva 10</vt:lpstr>
      <vt:lpstr>Diapositiva 11</vt:lpstr>
      <vt:lpstr>Diapositiva 12</vt:lpstr>
      <vt:lpstr> ESTUDIO TÉCNICO </vt:lpstr>
      <vt:lpstr>CICLO DE VIDA</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lpstr>PRESUPUESTO</vt:lpstr>
      <vt:lpstr>CONCLUSIONES</vt:lpstr>
      <vt:lpstr>GRACIAS POR SU ATENCIÓN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Esteban</dc:creator>
  <cp:lastModifiedBy>Esteban</cp:lastModifiedBy>
  <cp:revision>112</cp:revision>
  <dcterms:created xsi:type="dcterms:W3CDTF">2010-05-06T01:53:18Z</dcterms:created>
  <dcterms:modified xsi:type="dcterms:W3CDTF">2010-05-19T22:53:32Z</dcterms:modified>
</cp:coreProperties>
</file>