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7.xml" ContentType="application/vnd.openxmlformats-officedocument.drawingml.chart+xml"/>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charts/chart8.xml" ContentType="application/vnd.openxmlformats-officedocument.drawingml.chart+xml"/>
  <Override PartName="/ppt/slideLayouts/slideLayout10.xml" ContentType="application/vnd.openxmlformats-officedocument.presentationml.slideLayout+xml"/>
  <Default Extension="gif" ContentType="image/gif"/>
  <Override PartName="/ppt/charts/chart6.xml" ContentType="application/vnd.openxmlformats-officedocument.drawingml.chart+xml"/>
  <Override PartName="/ppt/charts/chart4.xml" ContentType="application/vnd.openxmlformats-officedocument.drawingml.char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55"/>
  </p:handoutMasterIdLst>
  <p:sldIdLst>
    <p:sldId id="256" r:id="rId2"/>
    <p:sldId id="292" r:id="rId3"/>
    <p:sldId id="304" r:id="rId4"/>
    <p:sldId id="257" r:id="rId5"/>
    <p:sldId id="286" r:id="rId6"/>
    <p:sldId id="294" r:id="rId7"/>
    <p:sldId id="295" r:id="rId8"/>
    <p:sldId id="293" r:id="rId9"/>
    <p:sldId id="273" r:id="rId10"/>
    <p:sldId id="258" r:id="rId11"/>
    <p:sldId id="259" r:id="rId12"/>
    <p:sldId id="260" r:id="rId13"/>
    <p:sldId id="261" r:id="rId14"/>
    <p:sldId id="316" r:id="rId15"/>
    <p:sldId id="317" r:id="rId16"/>
    <p:sldId id="318" r:id="rId17"/>
    <p:sldId id="281" r:id="rId18"/>
    <p:sldId id="280" r:id="rId19"/>
    <p:sldId id="289" r:id="rId20"/>
    <p:sldId id="290" r:id="rId21"/>
    <p:sldId id="291" r:id="rId22"/>
    <p:sldId id="263" r:id="rId23"/>
    <p:sldId id="277" r:id="rId24"/>
    <p:sldId id="275" r:id="rId25"/>
    <p:sldId id="319" r:id="rId26"/>
    <p:sldId id="320" r:id="rId27"/>
    <p:sldId id="321" r:id="rId28"/>
    <p:sldId id="322" r:id="rId29"/>
    <p:sldId id="323" r:id="rId30"/>
    <p:sldId id="324" r:id="rId31"/>
    <p:sldId id="325" r:id="rId32"/>
    <p:sldId id="287" r:id="rId33"/>
    <p:sldId id="262" r:id="rId34"/>
    <p:sldId id="283" r:id="rId35"/>
    <p:sldId id="270" r:id="rId36"/>
    <p:sldId id="271" r:id="rId37"/>
    <p:sldId id="266" r:id="rId38"/>
    <p:sldId id="312" r:id="rId39"/>
    <p:sldId id="308" r:id="rId40"/>
    <p:sldId id="310" r:id="rId41"/>
    <p:sldId id="311" r:id="rId42"/>
    <p:sldId id="313" r:id="rId43"/>
    <p:sldId id="315" r:id="rId44"/>
    <p:sldId id="305" r:id="rId45"/>
    <p:sldId id="272" r:id="rId46"/>
    <p:sldId id="285" r:id="rId47"/>
    <p:sldId id="267" r:id="rId48"/>
    <p:sldId id="302" r:id="rId49"/>
    <p:sldId id="301" r:id="rId50"/>
    <p:sldId id="298" r:id="rId51"/>
    <p:sldId id="297" r:id="rId52"/>
    <p:sldId id="299" r:id="rId53"/>
    <p:sldId id="303" r:id="rId54"/>
  </p:sldIdLst>
  <p:sldSz cx="9144000" cy="6858000" type="screen4x3"/>
  <p:notesSz cx="7315200" cy="96012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FC10"/>
    <a:srgbClr val="BE8904"/>
    <a:srgbClr val="F98613"/>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746" autoAdjust="0"/>
  </p:normalViewPr>
  <p:slideViewPr>
    <p:cSldViewPr>
      <p:cViewPr>
        <p:scale>
          <a:sx n="100" d="100"/>
          <a:sy n="100" d="100"/>
        </p:scale>
        <p:origin x="-294" y="63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file:///C:\Users\mrivera\Documents\licenciatura\TESIS%20GRADUACION\resultados_encuesta_graficos.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mrivera\Documents\licenciatura\TESIS%20GRADUACION\resultados_encuesta_graficos.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mrivera\Documents\licenciatura\TESIS%20GRADUACION\resultados_encuesta_graficos.xls"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mrivera\Documents\licenciatura\TESIS%20GRADUACION\resultados_encuesta_graficos.xls"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mrivera\Documents\licenciatura\TESIS%20GRADUACION\resultados_encuesta_graficos.xls" TargetMode="External"/></Relationships>
</file>

<file path=ppt/charts/_rels/chart6.xml.rels><?xml version="1.0" encoding="UTF-8" standalone="yes"?>
<Relationships xmlns="http://schemas.openxmlformats.org/package/2006/relationships"><Relationship Id="rId2" Type="http://schemas.openxmlformats.org/officeDocument/2006/relationships/oleObject" Target="Libro1" TargetMode="External"/><Relationship Id="rId1" Type="http://schemas.openxmlformats.org/officeDocument/2006/relationships/themeOverride" Target="../theme/themeOverride1.xml"/></Relationships>
</file>

<file path=ppt/charts/_rels/chart7.xml.rels><?xml version="1.0" encoding="UTF-8" standalone="yes"?>
<Relationships xmlns="http://schemas.openxmlformats.org/package/2006/relationships"><Relationship Id="rId1" Type="http://schemas.openxmlformats.org/officeDocument/2006/relationships/oleObject" Target="file:///C:\Users\mrivera\Documents\licenciatura\TESIS%20GRADUACION\detalle_global_track.xls"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Users\mrivera\Documents\licenciatura\TESIS%20GRADUACION\detalle_global_track.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ES"/>
  <c:style val="10"/>
  <c:chart>
    <c:title>
      <c:tx>
        <c:rich>
          <a:bodyPr/>
          <a:lstStyle/>
          <a:p>
            <a:pPr>
              <a:defRPr lang="es-ES"/>
            </a:pPr>
            <a:r>
              <a:rPr lang="es-ES"/>
              <a:t>Cambiaría</a:t>
            </a:r>
            <a:r>
              <a:rPr lang="es-ES" baseline="0"/>
              <a:t> Sistema</a:t>
            </a:r>
            <a:endParaRPr lang="es-ES"/>
          </a:p>
        </c:rich>
      </c:tx>
      <c:layout/>
    </c:title>
    <c:view3D>
      <c:rotX val="30"/>
      <c:perspective val="30"/>
    </c:view3D>
    <c:plotArea>
      <c:layout/>
      <c:pie3DChart>
        <c:varyColors val="1"/>
        <c:ser>
          <c:idx val="0"/>
          <c:order val="0"/>
          <c:cat>
            <c:strRef>
              <c:f>Hoja1!$B$65:$B$66</c:f>
              <c:strCache>
                <c:ptCount val="2"/>
                <c:pt idx="0">
                  <c:v>Si</c:v>
                </c:pt>
                <c:pt idx="1">
                  <c:v>No</c:v>
                </c:pt>
              </c:strCache>
            </c:strRef>
          </c:cat>
          <c:val>
            <c:numRef>
              <c:f>Hoja1!$C$65:$C$66</c:f>
              <c:numCache>
                <c:formatCode>General</c:formatCode>
                <c:ptCount val="2"/>
                <c:pt idx="0">
                  <c:v>50</c:v>
                </c:pt>
                <c:pt idx="1">
                  <c:v>50</c:v>
                </c:pt>
              </c:numCache>
            </c:numRef>
          </c:val>
        </c:ser>
        <c:dLbls>
          <c:showPercent val="1"/>
        </c:dLbls>
      </c:pie3DChart>
    </c:plotArea>
    <c:legend>
      <c:legendPos val="t"/>
      <c:layout/>
      <c:txPr>
        <a:bodyPr/>
        <a:lstStyle/>
        <a:p>
          <a:pPr>
            <a:defRPr lang="es-ES"/>
          </a:pPr>
          <a:endParaRPr lang="es-ES"/>
        </a:p>
      </c:txPr>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s-ES"/>
  <c:style val="10"/>
  <c:chart>
    <c:title>
      <c:tx>
        <c:rich>
          <a:bodyPr/>
          <a:lstStyle/>
          <a:p>
            <a:pPr>
              <a:defRPr lang="es-ES"/>
            </a:pPr>
            <a:r>
              <a:rPr lang="es-ES"/>
              <a:t>Porque cambiaría</a:t>
            </a:r>
          </a:p>
        </c:rich>
      </c:tx>
      <c:layout/>
    </c:title>
    <c:view3D>
      <c:rotX val="30"/>
      <c:perspective val="30"/>
    </c:view3D>
    <c:plotArea>
      <c:layout/>
      <c:pie3DChart>
        <c:varyColors val="1"/>
        <c:ser>
          <c:idx val="0"/>
          <c:order val="0"/>
          <c:cat>
            <c:strRef>
              <c:f>Hoja1!$B$78:$B$82</c:f>
              <c:strCache>
                <c:ptCount val="5"/>
                <c:pt idx="0">
                  <c:v>Rapidez</c:v>
                </c:pt>
                <c:pt idx="1">
                  <c:v>Poca Confianza</c:v>
                </c:pt>
                <c:pt idx="2">
                  <c:v>Integración</c:v>
                </c:pt>
                <c:pt idx="3">
                  <c:v>Nueva Tecnología</c:v>
                </c:pt>
                <c:pt idx="4">
                  <c:v>Menor Costo</c:v>
                </c:pt>
              </c:strCache>
            </c:strRef>
          </c:cat>
          <c:val>
            <c:numRef>
              <c:f>Hoja1!$C$78:$C$82</c:f>
              <c:numCache>
                <c:formatCode>0%</c:formatCode>
                <c:ptCount val="5"/>
                <c:pt idx="0">
                  <c:v>0.22</c:v>
                </c:pt>
                <c:pt idx="1">
                  <c:v>0.28000000000000008</c:v>
                </c:pt>
                <c:pt idx="2">
                  <c:v>0.4</c:v>
                </c:pt>
                <c:pt idx="3">
                  <c:v>6.0000000000000032E-2</c:v>
                </c:pt>
                <c:pt idx="4">
                  <c:v>4.0000000000000022E-2</c:v>
                </c:pt>
              </c:numCache>
            </c:numRef>
          </c:val>
        </c:ser>
        <c:dLbls>
          <c:showPercent val="1"/>
        </c:dLbls>
      </c:pie3DChart>
    </c:plotArea>
    <c:legend>
      <c:legendPos val="t"/>
      <c:layout/>
      <c:txPr>
        <a:bodyPr/>
        <a:lstStyle/>
        <a:p>
          <a:pPr>
            <a:defRPr lang="es-ES" sz="1100"/>
          </a:pPr>
          <a:endParaRPr lang="es-ES"/>
        </a:p>
      </c:txPr>
    </c:legend>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s-ES"/>
  <c:style val="10"/>
  <c:chart>
    <c:title>
      <c:tx>
        <c:rich>
          <a:bodyPr/>
          <a:lstStyle/>
          <a:p>
            <a:pPr>
              <a:defRPr lang="es-ES"/>
            </a:pPr>
            <a:r>
              <a:rPr lang="es-ES"/>
              <a:t>Adquiriría un sistema de Trazabilidad</a:t>
            </a:r>
          </a:p>
        </c:rich>
      </c:tx>
      <c:layout/>
    </c:title>
    <c:view3D>
      <c:rotX val="30"/>
      <c:perspective val="30"/>
    </c:view3D>
    <c:plotArea>
      <c:layout/>
      <c:pie3DChart>
        <c:varyColors val="1"/>
        <c:ser>
          <c:idx val="0"/>
          <c:order val="0"/>
          <c:cat>
            <c:strRef>
              <c:f>Hoja1!$B$111:$B$112</c:f>
              <c:strCache>
                <c:ptCount val="2"/>
                <c:pt idx="0">
                  <c:v>Si</c:v>
                </c:pt>
                <c:pt idx="1">
                  <c:v>No</c:v>
                </c:pt>
              </c:strCache>
            </c:strRef>
          </c:cat>
          <c:val>
            <c:numRef>
              <c:f>Hoja1!$C$111:$C$112</c:f>
              <c:numCache>
                <c:formatCode>0%</c:formatCode>
                <c:ptCount val="2"/>
                <c:pt idx="0">
                  <c:v>0.33000000000000312</c:v>
                </c:pt>
                <c:pt idx="1">
                  <c:v>0.6700000000000067</c:v>
                </c:pt>
              </c:numCache>
            </c:numRef>
          </c:val>
        </c:ser>
        <c:dLbls>
          <c:showPercent val="1"/>
        </c:dLbls>
      </c:pie3DChart>
    </c:plotArea>
    <c:legend>
      <c:legendPos val="t"/>
      <c:layout/>
      <c:txPr>
        <a:bodyPr/>
        <a:lstStyle/>
        <a:p>
          <a:pPr>
            <a:defRPr lang="es-ES"/>
          </a:pPr>
          <a:endParaRPr lang="es-ES"/>
        </a:p>
      </c:txPr>
    </c:legend>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s-ES"/>
  <c:style val="10"/>
  <c:chart>
    <c:title>
      <c:tx>
        <c:rich>
          <a:bodyPr/>
          <a:lstStyle/>
          <a:p>
            <a:pPr>
              <a:defRPr lang="es-ES"/>
            </a:pPr>
            <a:r>
              <a:rPr lang="es-ES"/>
              <a:t>Contrataría como un Servicio</a:t>
            </a:r>
          </a:p>
        </c:rich>
      </c:tx>
      <c:layout/>
    </c:title>
    <c:view3D>
      <c:rotX val="30"/>
      <c:perspective val="30"/>
    </c:view3D>
    <c:plotArea>
      <c:layout/>
      <c:pie3DChart>
        <c:varyColors val="1"/>
        <c:ser>
          <c:idx val="0"/>
          <c:order val="0"/>
          <c:cat>
            <c:strRef>
              <c:f>Hoja1!$B$126:$B$127</c:f>
              <c:strCache>
                <c:ptCount val="2"/>
                <c:pt idx="0">
                  <c:v>Si</c:v>
                </c:pt>
                <c:pt idx="1">
                  <c:v>No</c:v>
                </c:pt>
              </c:strCache>
            </c:strRef>
          </c:cat>
          <c:val>
            <c:numRef>
              <c:f>Hoja1!$C$126:$C$127</c:f>
              <c:numCache>
                <c:formatCode>0%</c:formatCode>
                <c:ptCount val="2"/>
                <c:pt idx="0">
                  <c:v>0.16</c:v>
                </c:pt>
                <c:pt idx="1">
                  <c:v>0.84000000000000064</c:v>
                </c:pt>
              </c:numCache>
            </c:numRef>
          </c:val>
        </c:ser>
        <c:dLbls>
          <c:showPercent val="1"/>
        </c:dLbls>
      </c:pie3DChart>
    </c:plotArea>
    <c:legend>
      <c:legendPos val="t"/>
      <c:layout/>
      <c:txPr>
        <a:bodyPr/>
        <a:lstStyle/>
        <a:p>
          <a:pPr>
            <a:defRPr lang="es-ES"/>
          </a:pPr>
          <a:endParaRPr lang="es-ES"/>
        </a:p>
      </c:txPr>
    </c:legend>
    <c:plotVisOnly val="1"/>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s-ES"/>
  <c:style val="10"/>
  <c:chart>
    <c:title>
      <c:tx>
        <c:rich>
          <a:bodyPr/>
          <a:lstStyle/>
          <a:p>
            <a:pPr>
              <a:defRPr lang="es-ES"/>
            </a:pPr>
            <a:r>
              <a:rPr lang="es-ES"/>
              <a:t>Pago del Servicio</a:t>
            </a:r>
          </a:p>
        </c:rich>
      </c:tx>
      <c:layout/>
    </c:title>
    <c:view3D>
      <c:rotX val="30"/>
      <c:perspective val="30"/>
    </c:view3D>
    <c:plotArea>
      <c:layout/>
      <c:pie3DChart>
        <c:varyColors val="1"/>
        <c:ser>
          <c:idx val="0"/>
          <c:order val="0"/>
          <c:cat>
            <c:strRef>
              <c:f>Hoja1!$B$140:$B$142</c:f>
              <c:strCache>
                <c:ptCount val="3"/>
                <c:pt idx="0">
                  <c:v>Mensualidad</c:v>
                </c:pt>
                <c:pt idx="1">
                  <c:v>Por Kilo Exportado</c:v>
                </c:pt>
                <c:pt idx="2">
                  <c:v>Otro</c:v>
                </c:pt>
              </c:strCache>
            </c:strRef>
          </c:cat>
          <c:val>
            <c:numRef>
              <c:f>Hoja1!$C$140:$C$142</c:f>
              <c:numCache>
                <c:formatCode>0%</c:formatCode>
                <c:ptCount val="3"/>
                <c:pt idx="0">
                  <c:v>0.95000000000000062</c:v>
                </c:pt>
                <c:pt idx="1">
                  <c:v>3.0000000000000002E-2</c:v>
                </c:pt>
                <c:pt idx="2">
                  <c:v>2.0000000000000011E-2</c:v>
                </c:pt>
              </c:numCache>
            </c:numRef>
          </c:val>
        </c:ser>
        <c:dLbls>
          <c:showPercent val="1"/>
        </c:dLbls>
      </c:pie3DChart>
    </c:plotArea>
    <c:legend>
      <c:legendPos val="t"/>
      <c:layout/>
      <c:txPr>
        <a:bodyPr/>
        <a:lstStyle/>
        <a:p>
          <a:pPr>
            <a:defRPr lang="es-ES" sz="1200"/>
          </a:pPr>
          <a:endParaRPr lang="es-ES"/>
        </a:p>
      </c:txPr>
    </c:legend>
    <c:plotVisOnly val="1"/>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s-ES"/>
  <c:clrMapOvr bg1="lt1" tx1="dk1" bg2="lt2" tx2="dk2" accent1="accent1" accent2="accent2" accent3="accent3" accent4="accent4" accent5="accent5" accent6="accent6" hlink="hlink" folHlink="folHlink"/>
  <c:chart>
    <c:title>
      <c:tx>
        <c:rich>
          <a:bodyPr/>
          <a:lstStyle/>
          <a:p>
            <a:pPr>
              <a:defRPr lang="es-ES"/>
            </a:pPr>
            <a:r>
              <a:rPr lang="en-US" sz="1200"/>
              <a:t>Ingresos proyectados</a:t>
            </a:r>
          </a:p>
        </c:rich>
      </c:tx>
      <c:layout/>
    </c:title>
    <c:plotArea>
      <c:layout>
        <c:manualLayout>
          <c:layoutTarget val="inner"/>
          <c:xMode val="edge"/>
          <c:yMode val="edge"/>
          <c:x val="0.17003018372703493"/>
          <c:y val="0.16089129483814577"/>
          <c:w val="0.61021981627296584"/>
          <c:h val="0.68873432487605668"/>
        </c:manualLayout>
      </c:layout>
      <c:scatterChart>
        <c:scatterStyle val="lineMarker"/>
        <c:ser>
          <c:idx val="0"/>
          <c:order val="0"/>
          <c:tx>
            <c:v>camarón</c:v>
          </c:tx>
          <c:marker>
            <c:symbol val="none"/>
          </c:marker>
          <c:yVal>
            <c:numRef>
              <c:f>Hoja1!$H$14:$L$14</c:f>
              <c:numCache>
                <c:formatCode>_(* #,##0_);_(* \(#,##0\);_(* "-"??_);_(@_)</c:formatCode>
                <c:ptCount val="5"/>
                <c:pt idx="0">
                  <c:v>12500</c:v>
                </c:pt>
                <c:pt idx="1">
                  <c:v>25000</c:v>
                </c:pt>
                <c:pt idx="2">
                  <c:v>37500</c:v>
                </c:pt>
                <c:pt idx="3">
                  <c:v>50000</c:v>
                </c:pt>
                <c:pt idx="4">
                  <c:v>56250</c:v>
                </c:pt>
              </c:numCache>
            </c:numRef>
          </c:yVal>
        </c:ser>
        <c:ser>
          <c:idx val="1"/>
          <c:order val="1"/>
          <c:tx>
            <c:v>cacao</c:v>
          </c:tx>
          <c:marker>
            <c:symbol val="none"/>
          </c:marker>
          <c:yVal>
            <c:numRef>
              <c:f>Hoja1!$H$15:$L$15</c:f>
              <c:numCache>
                <c:formatCode>_(* #,##0_);_(* \(#,##0\);_(* "-"??_);_(@_)</c:formatCode>
                <c:ptCount val="5"/>
                <c:pt idx="0">
                  <c:v>9400</c:v>
                </c:pt>
                <c:pt idx="1">
                  <c:v>18800</c:v>
                </c:pt>
                <c:pt idx="2">
                  <c:v>28200</c:v>
                </c:pt>
                <c:pt idx="3">
                  <c:v>37600</c:v>
                </c:pt>
                <c:pt idx="4">
                  <c:v>42300</c:v>
                </c:pt>
              </c:numCache>
            </c:numRef>
          </c:yVal>
        </c:ser>
        <c:ser>
          <c:idx val="2"/>
          <c:order val="2"/>
          <c:tx>
            <c:v>flores</c:v>
          </c:tx>
          <c:marker>
            <c:symbol val="none"/>
          </c:marker>
          <c:yVal>
            <c:numRef>
              <c:f>Hoja1!$H$16:$L$16</c:f>
              <c:numCache>
                <c:formatCode>_(* #,##0_);_(* \(#,##0\);_(* "-"??_);_(@_)</c:formatCode>
                <c:ptCount val="5"/>
                <c:pt idx="0">
                  <c:v>11000</c:v>
                </c:pt>
                <c:pt idx="1">
                  <c:v>22000</c:v>
                </c:pt>
                <c:pt idx="2">
                  <c:v>33000</c:v>
                </c:pt>
                <c:pt idx="3">
                  <c:v>44000</c:v>
                </c:pt>
                <c:pt idx="4">
                  <c:v>49500</c:v>
                </c:pt>
              </c:numCache>
            </c:numRef>
          </c:yVal>
        </c:ser>
        <c:ser>
          <c:idx val="3"/>
          <c:order val="3"/>
          <c:tx>
            <c:v>banano</c:v>
          </c:tx>
          <c:marker>
            <c:symbol val="none"/>
          </c:marker>
          <c:yVal>
            <c:numRef>
              <c:f>Hoja1!$H$17:$L$17</c:f>
              <c:numCache>
                <c:formatCode>_(* #,##0_);_(* \(#,##0\);_(* "-"??_);_(@_)</c:formatCode>
                <c:ptCount val="5"/>
                <c:pt idx="0">
                  <c:v>40000</c:v>
                </c:pt>
                <c:pt idx="1">
                  <c:v>80000</c:v>
                </c:pt>
                <c:pt idx="2">
                  <c:v>120000</c:v>
                </c:pt>
                <c:pt idx="3">
                  <c:v>160000</c:v>
                </c:pt>
                <c:pt idx="4">
                  <c:v>180000</c:v>
                </c:pt>
              </c:numCache>
            </c:numRef>
          </c:yVal>
        </c:ser>
        <c:ser>
          <c:idx val="4"/>
          <c:order val="4"/>
          <c:tx>
            <c:v>frutas</c:v>
          </c:tx>
          <c:marker>
            <c:symbol val="none"/>
          </c:marker>
          <c:yVal>
            <c:numRef>
              <c:f>Hoja1!$H$18:$L$18</c:f>
              <c:numCache>
                <c:formatCode>_(* #,##0_);_(* \(#,##0\);_(* "-"??_);_(@_)</c:formatCode>
                <c:ptCount val="5"/>
                <c:pt idx="0">
                  <c:v>16700</c:v>
                </c:pt>
                <c:pt idx="1">
                  <c:v>33400</c:v>
                </c:pt>
                <c:pt idx="2">
                  <c:v>50100</c:v>
                </c:pt>
                <c:pt idx="3">
                  <c:v>66800</c:v>
                </c:pt>
                <c:pt idx="4">
                  <c:v>75150</c:v>
                </c:pt>
              </c:numCache>
            </c:numRef>
          </c:yVal>
        </c:ser>
        <c:ser>
          <c:idx val="5"/>
          <c:order val="5"/>
          <c:tx>
            <c:v>pescado</c:v>
          </c:tx>
          <c:marker>
            <c:symbol val="none"/>
          </c:marker>
          <c:yVal>
            <c:numRef>
              <c:f>Hoja1!$H$19:$L$19</c:f>
              <c:numCache>
                <c:formatCode>_(* #,##0_);_(* \(#,##0\);_(* "-"??_);_(@_)</c:formatCode>
                <c:ptCount val="5"/>
                <c:pt idx="0">
                  <c:v>15000</c:v>
                </c:pt>
                <c:pt idx="1">
                  <c:v>30000</c:v>
                </c:pt>
                <c:pt idx="2">
                  <c:v>45000</c:v>
                </c:pt>
                <c:pt idx="3">
                  <c:v>60000</c:v>
                </c:pt>
                <c:pt idx="4">
                  <c:v>67500</c:v>
                </c:pt>
              </c:numCache>
            </c:numRef>
          </c:yVal>
        </c:ser>
        <c:ser>
          <c:idx val="6"/>
          <c:order val="6"/>
          <c:tx>
            <c:v>cafe</c:v>
          </c:tx>
          <c:marker>
            <c:symbol val="none"/>
          </c:marker>
          <c:yVal>
            <c:numRef>
              <c:f>Hoja1!$H$20:$L$20</c:f>
              <c:numCache>
                <c:formatCode>_(* #,##0_);_(* \(#,##0\);_(* "-"??_);_(@_)</c:formatCode>
                <c:ptCount val="5"/>
                <c:pt idx="0">
                  <c:v>2500</c:v>
                </c:pt>
                <c:pt idx="1">
                  <c:v>5000</c:v>
                </c:pt>
                <c:pt idx="2">
                  <c:v>7500</c:v>
                </c:pt>
                <c:pt idx="3">
                  <c:v>10000</c:v>
                </c:pt>
                <c:pt idx="4">
                  <c:v>11250</c:v>
                </c:pt>
              </c:numCache>
            </c:numRef>
          </c:yVal>
        </c:ser>
        <c:ser>
          <c:idx val="7"/>
          <c:order val="7"/>
          <c:tx>
            <c:v>ingreso proyectado</c:v>
          </c:tx>
          <c:marker>
            <c:symbol val="none"/>
          </c:marker>
          <c:yVal>
            <c:numRef>
              <c:f>Hoja1!$H$11:$L$11</c:f>
              <c:numCache>
                <c:formatCode>General</c:formatCode>
                <c:ptCount val="5"/>
                <c:pt idx="0">
                  <c:v>100000</c:v>
                </c:pt>
                <c:pt idx="1">
                  <c:v>150000</c:v>
                </c:pt>
                <c:pt idx="2">
                  <c:v>200000</c:v>
                </c:pt>
                <c:pt idx="3">
                  <c:v>250000</c:v>
                </c:pt>
                <c:pt idx="4">
                  <c:v>280000</c:v>
                </c:pt>
              </c:numCache>
            </c:numRef>
          </c:yVal>
        </c:ser>
        <c:axId val="57293056"/>
        <c:axId val="57298944"/>
      </c:scatterChart>
      <c:valAx>
        <c:axId val="57293056"/>
        <c:scaling>
          <c:orientation val="minMax"/>
        </c:scaling>
        <c:axPos val="b"/>
        <c:tickLblPos val="nextTo"/>
        <c:txPr>
          <a:bodyPr/>
          <a:lstStyle/>
          <a:p>
            <a:pPr>
              <a:defRPr lang="es-ES"/>
            </a:pPr>
            <a:endParaRPr lang="es-ES"/>
          </a:p>
        </c:txPr>
        <c:crossAx val="57298944"/>
        <c:crosses val="autoZero"/>
        <c:crossBetween val="midCat"/>
      </c:valAx>
      <c:valAx>
        <c:axId val="57298944"/>
        <c:scaling>
          <c:orientation val="minMax"/>
          <c:max val="300000"/>
        </c:scaling>
        <c:axPos val="l"/>
        <c:majorGridlines/>
        <c:numFmt formatCode="_(* #,##0_);_(* \(#,##0\);_(* &quot;-&quot;??_);_(@_)" sourceLinked="1"/>
        <c:tickLblPos val="nextTo"/>
        <c:txPr>
          <a:bodyPr/>
          <a:lstStyle/>
          <a:p>
            <a:pPr>
              <a:defRPr lang="es-ES"/>
            </a:pPr>
            <a:endParaRPr lang="es-ES"/>
          </a:p>
        </c:txPr>
        <c:crossAx val="57293056"/>
        <c:crosses val="autoZero"/>
        <c:crossBetween val="midCat"/>
        <c:dispUnits>
          <c:builtInUnit val="thousands"/>
          <c:dispUnitsLbl>
            <c:layout>
              <c:manualLayout>
                <c:xMode val="edge"/>
                <c:yMode val="edge"/>
                <c:x val="3.3333333333333402E-2"/>
                <c:y val="0.31065981335666576"/>
              </c:manualLayout>
            </c:layout>
            <c:tx>
              <c:rich>
                <a:bodyPr/>
                <a:lstStyle/>
                <a:p>
                  <a:pPr>
                    <a:defRPr lang="es-ES"/>
                  </a:pPr>
                  <a:r>
                    <a:rPr lang="es-EC"/>
                    <a:t>miles</a:t>
                  </a:r>
                  <a:r>
                    <a:rPr lang="es-EC" baseline="0"/>
                    <a:t> de US$</a:t>
                  </a:r>
                  <a:endParaRPr lang="es-EC"/>
                </a:p>
              </c:rich>
            </c:tx>
          </c:dispUnitsLbl>
        </c:dispUnits>
      </c:valAx>
    </c:plotArea>
    <c:legend>
      <c:legendPos val="r"/>
      <c:layout>
        <c:manualLayout>
          <c:xMode val="edge"/>
          <c:yMode val="edge"/>
          <c:x val="0.77618044619422633"/>
          <c:y val="7.6357903178769324E-2"/>
          <c:w val="0.22381955380577467"/>
          <c:h val="0.88733012540099099"/>
        </c:manualLayout>
      </c:layout>
      <c:txPr>
        <a:bodyPr/>
        <a:lstStyle/>
        <a:p>
          <a:pPr>
            <a:defRPr lang="es-ES"/>
          </a:pPr>
          <a:endParaRPr lang="es-ES"/>
        </a:p>
      </c:txPr>
    </c:legend>
    <c:plotVisOnly val="1"/>
  </c:chart>
  <c:spPr>
    <a:solidFill>
      <a:schemeClr val="bg1"/>
    </a:solidFill>
    <a:ln>
      <a:solidFill>
        <a:schemeClr val="tx1"/>
      </a:solidFill>
    </a:ln>
  </c:spPr>
  <c:externalData r:id="rId2"/>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s-ES"/>
  <c:chart>
    <c:title>
      <c:tx>
        <c:rich>
          <a:bodyPr/>
          <a:lstStyle/>
          <a:p>
            <a:pPr>
              <a:defRPr lang="es-ES"/>
            </a:pPr>
            <a:r>
              <a:rPr lang="es-ES"/>
              <a:t>VENTAS</a:t>
            </a:r>
            <a:r>
              <a:rPr lang="es-ES" baseline="0"/>
              <a:t> Y COSTOS DE PRODUCCION</a:t>
            </a:r>
            <a:endParaRPr lang="es-ES"/>
          </a:p>
        </c:rich>
      </c:tx>
      <c:layout/>
    </c:title>
    <c:view3D>
      <c:depthPercent val="100"/>
      <c:rAngAx val="1"/>
    </c:view3D>
    <c:plotArea>
      <c:layout/>
      <c:bar3DChart>
        <c:barDir val="col"/>
        <c:grouping val="clustered"/>
        <c:ser>
          <c:idx val="0"/>
          <c:order val="0"/>
          <c:tx>
            <c:strRef>
              <c:f>Hoja2!$C$38</c:f>
              <c:strCache>
                <c:ptCount val="1"/>
                <c:pt idx="0">
                  <c:v>Ventas</c:v>
                </c:pt>
              </c:strCache>
            </c:strRef>
          </c:tx>
          <c:cat>
            <c:strRef>
              <c:f>Hoja2!$B$39:$B$43</c:f>
              <c:strCache>
                <c:ptCount val="5"/>
                <c:pt idx="0">
                  <c:v>2010</c:v>
                </c:pt>
                <c:pt idx="1">
                  <c:v>2011</c:v>
                </c:pt>
                <c:pt idx="2">
                  <c:v>2012</c:v>
                </c:pt>
                <c:pt idx="3">
                  <c:v>2013</c:v>
                </c:pt>
                <c:pt idx="4">
                  <c:v>2014</c:v>
                </c:pt>
              </c:strCache>
            </c:strRef>
          </c:cat>
          <c:val>
            <c:numRef>
              <c:f>Hoja2!$C$39:$C$43</c:f>
              <c:numCache>
                <c:formatCode>_(* #,##0.00_);_(* \(#,##0.00\);_(* "-"??_);_(@_)</c:formatCode>
                <c:ptCount val="5"/>
                <c:pt idx="0">
                  <c:v>91050</c:v>
                </c:pt>
                <c:pt idx="1">
                  <c:v>103700</c:v>
                </c:pt>
                <c:pt idx="2">
                  <c:v>122200</c:v>
                </c:pt>
                <c:pt idx="3">
                  <c:v>132500</c:v>
                </c:pt>
                <c:pt idx="4">
                  <c:v>143000</c:v>
                </c:pt>
              </c:numCache>
            </c:numRef>
          </c:val>
        </c:ser>
        <c:ser>
          <c:idx val="1"/>
          <c:order val="1"/>
          <c:tx>
            <c:strRef>
              <c:f>Hoja2!$D$38</c:f>
              <c:strCache>
                <c:ptCount val="1"/>
                <c:pt idx="0">
                  <c:v>Costos</c:v>
                </c:pt>
              </c:strCache>
            </c:strRef>
          </c:tx>
          <c:cat>
            <c:strRef>
              <c:f>Hoja2!$B$39:$B$43</c:f>
              <c:strCache>
                <c:ptCount val="5"/>
                <c:pt idx="0">
                  <c:v>2010</c:v>
                </c:pt>
                <c:pt idx="1">
                  <c:v>2011</c:v>
                </c:pt>
                <c:pt idx="2">
                  <c:v>2012</c:v>
                </c:pt>
                <c:pt idx="3">
                  <c:v>2013</c:v>
                </c:pt>
                <c:pt idx="4">
                  <c:v>2014</c:v>
                </c:pt>
              </c:strCache>
            </c:strRef>
          </c:cat>
          <c:val>
            <c:numRef>
              <c:f>Hoja2!$D$39:$D$43</c:f>
              <c:numCache>
                <c:formatCode>_(* #,##0.00_);_(* \(#,##0.00\);_(* "-"??_);_(@_)</c:formatCode>
                <c:ptCount val="5"/>
                <c:pt idx="0">
                  <c:v>110859.7833</c:v>
                </c:pt>
                <c:pt idx="1">
                  <c:v>106089.47570000002</c:v>
                </c:pt>
                <c:pt idx="2">
                  <c:v>104543.25679999999</c:v>
                </c:pt>
                <c:pt idx="3">
                  <c:v>92301.805399999997</c:v>
                </c:pt>
                <c:pt idx="4">
                  <c:v>94606.45</c:v>
                </c:pt>
              </c:numCache>
            </c:numRef>
          </c:val>
        </c:ser>
        <c:shape val="cylinder"/>
        <c:axId val="57275136"/>
        <c:axId val="57276672"/>
        <c:axId val="0"/>
      </c:bar3DChart>
      <c:catAx>
        <c:axId val="57275136"/>
        <c:scaling>
          <c:orientation val="minMax"/>
        </c:scaling>
        <c:axPos val="b"/>
        <c:numFmt formatCode="General" sourceLinked="1"/>
        <c:majorTickMark val="none"/>
        <c:tickLblPos val="nextTo"/>
        <c:txPr>
          <a:bodyPr/>
          <a:lstStyle/>
          <a:p>
            <a:pPr>
              <a:defRPr lang="es-ES"/>
            </a:pPr>
            <a:endParaRPr lang="es-ES"/>
          </a:p>
        </c:txPr>
        <c:crossAx val="57276672"/>
        <c:crosses val="autoZero"/>
        <c:auto val="1"/>
        <c:lblAlgn val="ctr"/>
        <c:lblOffset val="100"/>
      </c:catAx>
      <c:valAx>
        <c:axId val="57276672"/>
        <c:scaling>
          <c:orientation val="minMax"/>
        </c:scaling>
        <c:axPos val="l"/>
        <c:majorGridlines/>
        <c:numFmt formatCode="_(* #,##0.00_);_(* \(#,##0.00\);_(* &quot;-&quot;??_);_(@_)" sourceLinked="1"/>
        <c:majorTickMark val="none"/>
        <c:tickLblPos val="nextTo"/>
        <c:txPr>
          <a:bodyPr/>
          <a:lstStyle/>
          <a:p>
            <a:pPr>
              <a:defRPr lang="es-ES"/>
            </a:pPr>
            <a:endParaRPr lang="es-ES"/>
          </a:p>
        </c:txPr>
        <c:crossAx val="57275136"/>
        <c:crosses val="autoZero"/>
        <c:crossBetween val="between"/>
      </c:valAx>
      <c:spPr>
        <a:noFill/>
        <a:ln w="25400">
          <a:noFill/>
        </a:ln>
      </c:spPr>
    </c:plotArea>
    <c:legend>
      <c:legendPos val="r"/>
      <c:layout>
        <c:manualLayout>
          <c:xMode val="edge"/>
          <c:yMode val="edge"/>
          <c:x val="0.89494598855880336"/>
          <c:y val="0.42667512394284168"/>
          <c:w val="9.638195383506383E-2"/>
          <c:h val="0.13549227179935841"/>
        </c:manualLayout>
      </c:layout>
      <c:txPr>
        <a:bodyPr/>
        <a:lstStyle/>
        <a:p>
          <a:pPr>
            <a:defRPr lang="es-ES" sz="1200" baseline="0"/>
          </a:pPr>
          <a:endParaRPr lang="es-ES"/>
        </a:p>
      </c:txPr>
    </c:legend>
    <c:plotVisOnly val="1"/>
    <c:dispBlanksAs val="gap"/>
  </c:chart>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s-ES"/>
  <c:chart>
    <c:title>
      <c:layout/>
      <c:txPr>
        <a:bodyPr/>
        <a:lstStyle/>
        <a:p>
          <a:pPr>
            <a:defRPr lang="es-ES"/>
          </a:pPr>
          <a:endParaRPr lang="es-ES"/>
        </a:p>
      </c:txPr>
    </c:title>
    <c:view3D>
      <c:depthPercent val="100"/>
      <c:rAngAx val="1"/>
    </c:view3D>
    <c:plotArea>
      <c:layout/>
      <c:bar3DChart>
        <c:barDir val="col"/>
        <c:grouping val="clustered"/>
        <c:ser>
          <c:idx val="0"/>
          <c:order val="0"/>
          <c:tx>
            <c:strRef>
              <c:f>Hoja2!$C$2</c:f>
              <c:strCache>
                <c:ptCount val="1"/>
                <c:pt idx="0">
                  <c:v>Flujo de Efectivo para planificación Financiera</c:v>
                </c:pt>
              </c:strCache>
            </c:strRef>
          </c:tx>
          <c:dLbls>
            <c:txPr>
              <a:bodyPr/>
              <a:lstStyle/>
              <a:p>
                <a:pPr>
                  <a:defRPr lang="es-ES"/>
                </a:pPr>
                <a:endParaRPr lang="es-ES"/>
              </a:p>
            </c:txPr>
            <c:showVal val="1"/>
          </c:dLbls>
          <c:cat>
            <c:strRef>
              <c:f>Hoja2!$C$4:$C$10</c:f>
              <c:strCache>
                <c:ptCount val="7"/>
                <c:pt idx="0">
                  <c:v>2010</c:v>
                </c:pt>
                <c:pt idx="1">
                  <c:v>2011</c:v>
                </c:pt>
                <c:pt idx="2">
                  <c:v>2012</c:v>
                </c:pt>
                <c:pt idx="3">
                  <c:v>2013</c:v>
                </c:pt>
                <c:pt idx="4">
                  <c:v>2014</c:v>
                </c:pt>
                <c:pt idx="5">
                  <c:v>2015</c:v>
                </c:pt>
                <c:pt idx="6">
                  <c:v>v Residual</c:v>
                </c:pt>
              </c:strCache>
            </c:strRef>
          </c:cat>
          <c:val>
            <c:numRef>
              <c:f>Hoja2!$D$4:$D$10</c:f>
              <c:numCache>
                <c:formatCode>_(* #,##0.00_);_(* \(#,##0.00\);_(* "-"??_);_(@_)</c:formatCode>
                <c:ptCount val="7"/>
                <c:pt idx="0">
                  <c:v>4500</c:v>
                </c:pt>
                <c:pt idx="1">
                  <c:v>5636.5466000000024</c:v>
                </c:pt>
                <c:pt idx="2">
                  <c:v>-1349.7736999999906</c:v>
                </c:pt>
                <c:pt idx="3">
                  <c:v>10066.818599999981</c:v>
                </c:pt>
                <c:pt idx="4">
                  <c:v>4068.5999000000011</c:v>
                </c:pt>
                <c:pt idx="5">
                  <c:v>36081.534900000006</c:v>
                </c:pt>
                <c:pt idx="6">
                  <c:v>27583.550000000003</c:v>
                </c:pt>
              </c:numCache>
            </c:numRef>
          </c:val>
        </c:ser>
        <c:shape val="cylinder"/>
        <c:axId val="57343360"/>
        <c:axId val="57156736"/>
        <c:axId val="0"/>
      </c:bar3DChart>
      <c:catAx>
        <c:axId val="57343360"/>
        <c:scaling>
          <c:orientation val="minMax"/>
        </c:scaling>
        <c:axPos val="b"/>
        <c:numFmt formatCode="General" sourceLinked="1"/>
        <c:tickLblPos val="nextTo"/>
        <c:txPr>
          <a:bodyPr/>
          <a:lstStyle/>
          <a:p>
            <a:pPr>
              <a:defRPr lang="es-ES"/>
            </a:pPr>
            <a:endParaRPr lang="es-ES"/>
          </a:p>
        </c:txPr>
        <c:crossAx val="57156736"/>
        <c:crosses val="autoZero"/>
        <c:auto val="1"/>
        <c:lblAlgn val="ctr"/>
        <c:lblOffset val="100"/>
      </c:catAx>
      <c:valAx>
        <c:axId val="57156736"/>
        <c:scaling>
          <c:orientation val="minMax"/>
        </c:scaling>
        <c:axPos val="l"/>
        <c:majorGridlines/>
        <c:numFmt formatCode="_(* #,##0.00_);_(* \(#,##0.00\);_(* &quot;-&quot;??_);_(@_)" sourceLinked="1"/>
        <c:tickLblPos val="nextTo"/>
        <c:txPr>
          <a:bodyPr/>
          <a:lstStyle/>
          <a:p>
            <a:pPr>
              <a:defRPr lang="es-ES"/>
            </a:pPr>
            <a:endParaRPr lang="es-ES"/>
          </a:p>
        </c:txPr>
        <c:crossAx val="57343360"/>
        <c:crosses val="autoZero"/>
        <c:crossBetween val="between"/>
      </c:valAx>
      <c:spPr>
        <a:noFill/>
        <a:ln w="25400">
          <a:noFill/>
        </a:ln>
      </c:spPr>
    </c:plotArea>
    <c:plotVisOnly val="1"/>
    <c:dispBlanksAs val="gap"/>
  </c:chart>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s-EC"/>
          </a:p>
        </p:txBody>
      </p:sp>
      <p:sp>
        <p:nvSpPr>
          <p:cNvPr id="3" name="2 Marcador de fecha"/>
          <p:cNvSpPr>
            <a:spLocks noGrp="1"/>
          </p:cNvSpPr>
          <p:nvPr>
            <p:ph type="dt" sz="quarter" idx="1"/>
          </p:nvPr>
        </p:nvSpPr>
        <p:spPr>
          <a:xfrm>
            <a:off x="4143587" y="0"/>
            <a:ext cx="3169920" cy="480060"/>
          </a:xfrm>
          <a:prstGeom prst="rect">
            <a:avLst/>
          </a:prstGeom>
        </p:spPr>
        <p:txBody>
          <a:bodyPr vert="horz" lIns="96661" tIns="48331" rIns="96661" bIns="48331" rtlCol="0"/>
          <a:lstStyle>
            <a:lvl1pPr algn="r">
              <a:defRPr sz="1300"/>
            </a:lvl1pPr>
          </a:lstStyle>
          <a:p>
            <a:fld id="{C4F1ED92-0EF6-4577-A214-372FD7153A27}" type="datetimeFigureOut">
              <a:rPr lang="es-EC" smtClean="0"/>
              <a:pPr/>
              <a:t>02/03/2010</a:t>
            </a:fld>
            <a:endParaRPr lang="es-EC"/>
          </a:p>
        </p:txBody>
      </p:sp>
      <p:sp>
        <p:nvSpPr>
          <p:cNvPr id="4" name="3 Marcador de pie de página"/>
          <p:cNvSpPr>
            <a:spLocks noGrp="1"/>
          </p:cNvSpPr>
          <p:nvPr>
            <p:ph type="ftr" sz="quarter" idx="2"/>
          </p:nvPr>
        </p:nvSpPr>
        <p:spPr>
          <a:xfrm>
            <a:off x="0" y="9119474"/>
            <a:ext cx="3169920" cy="480060"/>
          </a:xfrm>
          <a:prstGeom prst="rect">
            <a:avLst/>
          </a:prstGeom>
        </p:spPr>
        <p:txBody>
          <a:bodyPr vert="horz" lIns="96661" tIns="48331" rIns="96661" bIns="48331" rtlCol="0" anchor="b"/>
          <a:lstStyle>
            <a:lvl1pPr algn="l">
              <a:defRPr sz="1300"/>
            </a:lvl1pPr>
          </a:lstStyle>
          <a:p>
            <a:endParaRPr lang="es-EC"/>
          </a:p>
        </p:txBody>
      </p:sp>
      <p:sp>
        <p:nvSpPr>
          <p:cNvPr id="5" name="4 Marcador de número de diapositiva"/>
          <p:cNvSpPr>
            <a:spLocks noGrp="1"/>
          </p:cNvSpPr>
          <p:nvPr>
            <p:ph type="sldNum" sz="quarter" idx="3"/>
          </p:nvPr>
        </p:nvSpPr>
        <p:spPr>
          <a:xfrm>
            <a:off x="4143587" y="9119474"/>
            <a:ext cx="3169920" cy="480060"/>
          </a:xfrm>
          <a:prstGeom prst="rect">
            <a:avLst/>
          </a:prstGeom>
        </p:spPr>
        <p:txBody>
          <a:bodyPr vert="horz" lIns="96661" tIns="48331" rIns="96661" bIns="48331" rtlCol="0" anchor="b"/>
          <a:lstStyle>
            <a:lvl1pPr algn="r">
              <a:defRPr sz="1300"/>
            </a:lvl1pPr>
          </a:lstStyle>
          <a:p>
            <a:fld id="{3D23A306-87F0-4F49-B67D-B1E6715912E4}" type="slidenum">
              <a:rPr lang="es-EC" smtClean="0"/>
              <a:pPr/>
              <a:t>‹Nº›</a:t>
            </a:fld>
            <a:endParaRPr lang="es-EC"/>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C"/>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C"/>
          </a:p>
        </p:txBody>
      </p:sp>
      <p:sp>
        <p:nvSpPr>
          <p:cNvPr id="4" name="3 Marcador de fecha"/>
          <p:cNvSpPr>
            <a:spLocks noGrp="1"/>
          </p:cNvSpPr>
          <p:nvPr>
            <p:ph type="dt" sz="half" idx="10"/>
          </p:nvPr>
        </p:nvSpPr>
        <p:spPr/>
        <p:txBody>
          <a:bodyPr/>
          <a:lstStyle/>
          <a:p>
            <a:fld id="{7C9DE993-F872-4F8D-920D-53C01EE59F8F}" type="datetimeFigureOut">
              <a:rPr lang="es-EC" smtClean="0"/>
              <a:pPr/>
              <a:t>02/03/2010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D103DFDB-8379-404A-B63E-A07ACE37CEBA}" type="slidenum">
              <a:rPr lang="es-EC" smtClean="0"/>
              <a:pPr/>
              <a:t>‹Nº›</a:t>
            </a:fld>
            <a:endParaRPr lang="es-EC"/>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fld id="{7C9DE993-F872-4F8D-920D-53C01EE59F8F}" type="datetimeFigureOut">
              <a:rPr lang="es-EC" smtClean="0"/>
              <a:pPr/>
              <a:t>02/03/2010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D103DFDB-8379-404A-B63E-A07ACE37CEBA}" type="slidenum">
              <a:rPr lang="es-EC" smtClean="0"/>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fld id="{7C9DE993-F872-4F8D-920D-53C01EE59F8F}" type="datetimeFigureOut">
              <a:rPr lang="es-EC" smtClean="0"/>
              <a:pPr/>
              <a:t>02/03/2010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D103DFDB-8379-404A-B63E-A07ACE37CEBA}" type="slidenum">
              <a:rPr lang="es-EC" smtClean="0"/>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fld id="{7C9DE993-F872-4F8D-920D-53C01EE59F8F}" type="datetimeFigureOut">
              <a:rPr lang="es-EC" smtClean="0"/>
              <a:pPr/>
              <a:t>02/03/2010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D103DFDB-8379-404A-B63E-A07ACE37CEBA}" type="slidenum">
              <a:rPr lang="es-EC" smtClean="0"/>
              <a:pPr/>
              <a:t>‹Nº›</a:t>
            </a:fld>
            <a:endParaRPr lang="es-EC"/>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C9DE993-F872-4F8D-920D-53C01EE59F8F}" type="datetimeFigureOut">
              <a:rPr lang="es-EC" smtClean="0"/>
              <a:pPr/>
              <a:t>02/03/2010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D103DFDB-8379-404A-B63E-A07ACE37CEBA}" type="slidenum">
              <a:rPr lang="es-EC" smtClean="0"/>
              <a:pPr/>
              <a:t>‹Nº›</a:t>
            </a:fld>
            <a:endParaRPr lang="es-EC"/>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fecha"/>
          <p:cNvSpPr>
            <a:spLocks noGrp="1"/>
          </p:cNvSpPr>
          <p:nvPr>
            <p:ph type="dt" sz="half" idx="10"/>
          </p:nvPr>
        </p:nvSpPr>
        <p:spPr/>
        <p:txBody>
          <a:bodyPr/>
          <a:lstStyle/>
          <a:p>
            <a:fld id="{7C9DE993-F872-4F8D-920D-53C01EE59F8F}" type="datetimeFigureOut">
              <a:rPr lang="es-EC" smtClean="0"/>
              <a:pPr/>
              <a:t>02/03/2010</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D103DFDB-8379-404A-B63E-A07ACE37CEBA}" type="slidenum">
              <a:rPr lang="es-EC" smtClean="0"/>
              <a:pPr/>
              <a:t>‹Nº›</a:t>
            </a:fld>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6 Marcador de fecha"/>
          <p:cNvSpPr>
            <a:spLocks noGrp="1"/>
          </p:cNvSpPr>
          <p:nvPr>
            <p:ph type="dt" sz="half" idx="10"/>
          </p:nvPr>
        </p:nvSpPr>
        <p:spPr/>
        <p:txBody>
          <a:bodyPr/>
          <a:lstStyle/>
          <a:p>
            <a:fld id="{7C9DE993-F872-4F8D-920D-53C01EE59F8F}" type="datetimeFigureOut">
              <a:rPr lang="es-EC" smtClean="0"/>
              <a:pPr/>
              <a:t>02/03/2010</a:t>
            </a:fld>
            <a:endParaRPr lang="es-EC"/>
          </a:p>
        </p:txBody>
      </p:sp>
      <p:sp>
        <p:nvSpPr>
          <p:cNvPr id="8" name="7 Marcador de pie de página"/>
          <p:cNvSpPr>
            <a:spLocks noGrp="1"/>
          </p:cNvSpPr>
          <p:nvPr>
            <p:ph type="ftr" sz="quarter" idx="11"/>
          </p:nvPr>
        </p:nvSpPr>
        <p:spPr/>
        <p:txBody>
          <a:bodyPr/>
          <a:lstStyle/>
          <a:p>
            <a:endParaRPr lang="es-EC"/>
          </a:p>
        </p:txBody>
      </p:sp>
      <p:sp>
        <p:nvSpPr>
          <p:cNvPr id="9" name="8 Marcador de número de diapositiva"/>
          <p:cNvSpPr>
            <a:spLocks noGrp="1"/>
          </p:cNvSpPr>
          <p:nvPr>
            <p:ph type="sldNum" sz="quarter" idx="12"/>
          </p:nvPr>
        </p:nvSpPr>
        <p:spPr/>
        <p:txBody>
          <a:bodyPr/>
          <a:lstStyle/>
          <a:p>
            <a:fld id="{D103DFDB-8379-404A-B63E-A07ACE37CEBA}" type="slidenum">
              <a:rPr lang="es-EC" smtClean="0"/>
              <a:pPr/>
              <a:t>‹Nº›</a:t>
            </a:fld>
            <a:endParaRPr lang="es-EC"/>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fecha"/>
          <p:cNvSpPr>
            <a:spLocks noGrp="1"/>
          </p:cNvSpPr>
          <p:nvPr>
            <p:ph type="dt" sz="half" idx="10"/>
          </p:nvPr>
        </p:nvSpPr>
        <p:spPr/>
        <p:txBody>
          <a:bodyPr/>
          <a:lstStyle/>
          <a:p>
            <a:fld id="{7C9DE993-F872-4F8D-920D-53C01EE59F8F}" type="datetimeFigureOut">
              <a:rPr lang="es-EC" smtClean="0"/>
              <a:pPr/>
              <a:t>02/03/2010</a:t>
            </a:fld>
            <a:endParaRPr lang="es-EC"/>
          </a:p>
        </p:txBody>
      </p:sp>
      <p:sp>
        <p:nvSpPr>
          <p:cNvPr id="4" name="3 Marcador de pie de página"/>
          <p:cNvSpPr>
            <a:spLocks noGrp="1"/>
          </p:cNvSpPr>
          <p:nvPr>
            <p:ph type="ftr" sz="quarter" idx="11"/>
          </p:nvPr>
        </p:nvSpPr>
        <p:spPr/>
        <p:txBody>
          <a:bodyPr/>
          <a:lstStyle/>
          <a:p>
            <a:endParaRPr lang="es-EC"/>
          </a:p>
        </p:txBody>
      </p:sp>
      <p:sp>
        <p:nvSpPr>
          <p:cNvPr id="5" name="4 Marcador de número de diapositiva"/>
          <p:cNvSpPr>
            <a:spLocks noGrp="1"/>
          </p:cNvSpPr>
          <p:nvPr>
            <p:ph type="sldNum" sz="quarter" idx="12"/>
          </p:nvPr>
        </p:nvSpPr>
        <p:spPr/>
        <p:txBody>
          <a:bodyPr/>
          <a:lstStyle/>
          <a:p>
            <a:fld id="{D103DFDB-8379-404A-B63E-A07ACE37CEBA}" type="slidenum">
              <a:rPr lang="es-EC" smtClean="0"/>
              <a:pPr/>
              <a:t>‹Nº›</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C9DE993-F872-4F8D-920D-53C01EE59F8F}" type="datetimeFigureOut">
              <a:rPr lang="es-EC" smtClean="0"/>
              <a:pPr/>
              <a:t>02/03/2010</a:t>
            </a:fld>
            <a:endParaRPr lang="es-EC"/>
          </a:p>
        </p:txBody>
      </p:sp>
      <p:sp>
        <p:nvSpPr>
          <p:cNvPr id="3" name="2 Marcador de pie de página"/>
          <p:cNvSpPr>
            <a:spLocks noGrp="1"/>
          </p:cNvSpPr>
          <p:nvPr>
            <p:ph type="ftr" sz="quarter" idx="11"/>
          </p:nvPr>
        </p:nvSpPr>
        <p:spPr/>
        <p:txBody>
          <a:bodyPr/>
          <a:lstStyle/>
          <a:p>
            <a:endParaRPr lang="es-EC"/>
          </a:p>
        </p:txBody>
      </p:sp>
      <p:sp>
        <p:nvSpPr>
          <p:cNvPr id="4" name="3 Marcador de número de diapositiva"/>
          <p:cNvSpPr>
            <a:spLocks noGrp="1"/>
          </p:cNvSpPr>
          <p:nvPr>
            <p:ph type="sldNum" sz="quarter" idx="12"/>
          </p:nvPr>
        </p:nvSpPr>
        <p:spPr/>
        <p:txBody>
          <a:bodyPr/>
          <a:lstStyle/>
          <a:p>
            <a:fld id="{D103DFDB-8379-404A-B63E-A07ACE37CEBA}" type="slidenum">
              <a:rPr lang="es-EC" smtClean="0"/>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C9DE993-F872-4F8D-920D-53C01EE59F8F}" type="datetimeFigureOut">
              <a:rPr lang="es-EC" smtClean="0"/>
              <a:pPr/>
              <a:t>02/03/2010</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D103DFDB-8379-404A-B63E-A07ACE37CEBA}" type="slidenum">
              <a:rPr lang="es-EC" smtClean="0"/>
              <a:pPr/>
              <a:t>‹Nº›</a:t>
            </a:fld>
            <a:endParaRPr lang="es-EC"/>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C"/>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C9DE993-F872-4F8D-920D-53C01EE59F8F}" type="datetimeFigureOut">
              <a:rPr lang="es-EC" smtClean="0"/>
              <a:pPr/>
              <a:t>02/03/2010</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D103DFDB-8379-404A-B63E-A07ACE37CEBA}" type="slidenum">
              <a:rPr lang="es-EC" smtClean="0"/>
              <a:pPr/>
              <a:t>‹Nº›</a:t>
            </a:fld>
            <a:endParaRPr lang="es-EC"/>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9DE993-F872-4F8D-920D-53C01EE59F8F}" type="datetimeFigureOut">
              <a:rPr lang="es-EC" smtClean="0"/>
              <a:pPr/>
              <a:t>02/03/2010</a:t>
            </a:fld>
            <a:endParaRPr lang="es-EC"/>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C"/>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03DFDB-8379-404A-B63E-A07ACE37CEBA}" type="slidenum">
              <a:rPr lang="es-EC" smtClean="0"/>
              <a:pPr/>
              <a:t>‹Nº›</a:t>
            </a:fld>
            <a:endParaRPr lang="es-EC"/>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8" Type="http://schemas.openxmlformats.org/officeDocument/2006/relationships/image" Target="../media/image13.jpeg"/><Relationship Id="rId13" Type="http://schemas.openxmlformats.org/officeDocument/2006/relationships/image" Target="../media/image18.gif"/><Relationship Id="rId3" Type="http://schemas.openxmlformats.org/officeDocument/2006/relationships/image" Target="../media/image10.png"/><Relationship Id="rId7" Type="http://schemas.openxmlformats.org/officeDocument/2006/relationships/hyperlink" Target="#none"/><Relationship Id="rId12" Type="http://schemas.openxmlformats.org/officeDocument/2006/relationships/image" Target="../media/image17.gif"/><Relationship Id="rId17" Type="http://schemas.openxmlformats.org/officeDocument/2006/relationships/image" Target="../media/image21.png"/><Relationship Id="rId2" Type="http://schemas.openxmlformats.org/officeDocument/2006/relationships/image" Target="../media/image1.jpeg"/><Relationship Id="rId16" Type="http://schemas.openxmlformats.org/officeDocument/2006/relationships/image" Target="../media/image20.jpeg"/><Relationship Id="rId1" Type="http://schemas.openxmlformats.org/officeDocument/2006/relationships/slideLayout" Target="../slideLayouts/slideLayout1.xml"/><Relationship Id="rId6" Type="http://schemas.openxmlformats.org/officeDocument/2006/relationships/image" Target="../media/image12.png"/><Relationship Id="rId11" Type="http://schemas.openxmlformats.org/officeDocument/2006/relationships/image" Target="../media/image16.png"/><Relationship Id="rId5" Type="http://schemas.openxmlformats.org/officeDocument/2006/relationships/image" Target="../media/image11.png"/><Relationship Id="rId15" Type="http://schemas.openxmlformats.org/officeDocument/2006/relationships/image" Target="../media/image19.jpeg"/><Relationship Id="rId10" Type="http://schemas.openxmlformats.org/officeDocument/2006/relationships/image" Target="../media/image15.jpeg"/><Relationship Id="rId4" Type="http://schemas.openxmlformats.org/officeDocument/2006/relationships/image" Target="../media/image4.png"/><Relationship Id="rId9" Type="http://schemas.openxmlformats.org/officeDocument/2006/relationships/image" Target="../media/image14.jpeg"/><Relationship Id="rId14" Type="http://schemas.openxmlformats.org/officeDocument/2006/relationships/image" Target="../media/image6.png"/></Relationships>
</file>

<file path=ppt/slides/_rels/slide13.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24.jpe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jpeg"/></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18.gif"/><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19.jpeg"/><Relationship Id="rId5" Type="http://schemas.openxmlformats.org/officeDocument/2006/relationships/image" Target="../media/image32.jpeg"/><Relationship Id="rId4" Type="http://schemas.openxmlformats.org/officeDocument/2006/relationships/image" Target="../media/image31.jpeg"/></Relationships>
</file>

<file path=ppt/slides/_rels/slide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4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4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7.png"/></Relationships>
</file>

<file path=ppt/slides/_rels/slide4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8.png"/></Relationships>
</file>

<file path=ppt/slides/_rels/slide4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500034" y="857232"/>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pic>
        <p:nvPicPr>
          <p:cNvPr id="1026" name="Picture 2" descr="http://api.ning.com/files/ORY7EVKnLbg1k6hdj7Urq*yNLt15IHnawP*uTrtuOLQgwQkUQB-907nR6rvZ2VWmjITAOKH668L*FYGWkdKWjgpdOZDp0*jk/Mapamundi.jpg"/>
          <p:cNvPicPr>
            <a:picLocks noChangeAspect="1" noChangeArrowheads="1"/>
          </p:cNvPicPr>
          <p:nvPr/>
        </p:nvPicPr>
        <p:blipFill>
          <a:blip r:embed="rId2" cstate="print"/>
          <a:srcRect/>
          <a:stretch>
            <a:fillRect/>
          </a:stretch>
        </p:blipFill>
        <p:spPr bwMode="auto">
          <a:xfrm>
            <a:off x="1285852" y="1571612"/>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tailEnd type="triangle"/>
          </a:ln>
        </p:spPr>
        <p:style>
          <a:lnRef idx="1">
            <a:schemeClr val="accent1"/>
          </a:lnRef>
          <a:fillRef idx="0">
            <a:schemeClr val="accent1"/>
          </a:fillRef>
          <a:effectRef idx="0">
            <a:schemeClr val="accent1"/>
          </a:effectRef>
          <a:fontRef idx="minor">
            <a:schemeClr val="tx1"/>
          </a:fontRef>
        </p:style>
      </p:cxnSp>
      <p:sp>
        <p:nvSpPr>
          <p:cNvPr id="46" name="45 CuadroTexto"/>
          <p:cNvSpPr txBox="1"/>
          <p:nvPr/>
        </p:nvSpPr>
        <p:spPr>
          <a:xfrm>
            <a:off x="3000364" y="5286388"/>
            <a:ext cx="3357586" cy="1200329"/>
          </a:xfrm>
          <a:prstGeom prst="rect">
            <a:avLst/>
          </a:prstGeom>
          <a:noFill/>
        </p:spPr>
        <p:txBody>
          <a:bodyPr wrap="square" rtlCol="0">
            <a:spAutoFit/>
            <a:scene3d>
              <a:camera prst="orthographicFront"/>
              <a:lightRig rig="threePt" dir="t"/>
            </a:scene3d>
            <a:sp3d extrusionH="57150">
              <a:bevelT w="38100" h="38100"/>
            </a:sp3d>
          </a:bodyPr>
          <a:lstStyle/>
          <a:p>
            <a:r>
              <a:rPr lang="es-EC" sz="2400" dirty="0" smtClean="0">
                <a:latin typeface="Arial Black" pitchFamily="34" charset="0"/>
              </a:rPr>
              <a:t>Autores</a:t>
            </a:r>
          </a:p>
          <a:p>
            <a:r>
              <a:rPr lang="es-EC" sz="2400" dirty="0" smtClean="0">
                <a:latin typeface="Arial Black" pitchFamily="34" charset="0"/>
              </a:rPr>
              <a:t>Otto Layana</a:t>
            </a:r>
          </a:p>
          <a:p>
            <a:r>
              <a:rPr lang="es-EC" sz="2400" dirty="0" smtClean="0">
                <a:latin typeface="Arial Black" pitchFamily="34" charset="0"/>
              </a:rPr>
              <a:t>Manuel Rivera</a:t>
            </a:r>
            <a:endParaRPr lang="es-EC" sz="2400" dirty="0">
              <a:latin typeface="Arial Black" pitchFamily="34" charset="0"/>
            </a:endParaRPr>
          </a:p>
        </p:txBody>
      </p:sp>
      <p:sp>
        <p:nvSpPr>
          <p:cNvPr id="9" name="8 CuadroTexto"/>
          <p:cNvSpPr txBox="1"/>
          <p:nvPr/>
        </p:nvSpPr>
        <p:spPr>
          <a:xfrm>
            <a:off x="557184" y="419082"/>
            <a:ext cx="8229658" cy="461665"/>
          </a:xfrm>
          <a:prstGeom prst="rect">
            <a:avLst/>
          </a:prstGeom>
          <a:noFill/>
        </p:spPr>
        <p:txBody>
          <a:bodyPr wrap="square" rtlCol="0">
            <a:spAutoFit/>
          </a:bodyPr>
          <a:lstStyle/>
          <a:p>
            <a:pPr algn="ctr"/>
            <a:r>
              <a:rPr lang="es-EC" sz="2400" b="1" dirty="0" smtClean="0"/>
              <a:t>ESCUELA SUPERIOR POLITÉCNICA DEL LITORAL</a:t>
            </a:r>
            <a:endParaRPr lang="es-EC" sz="24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357290" y="1643050"/>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sp>
        <p:nvSpPr>
          <p:cNvPr id="13" name="12 CuadroTexto"/>
          <p:cNvSpPr txBox="1"/>
          <p:nvPr/>
        </p:nvSpPr>
        <p:spPr>
          <a:xfrm>
            <a:off x="857224" y="1071546"/>
            <a:ext cx="7429552" cy="461665"/>
          </a:xfrm>
          <a:prstGeom prst="rect">
            <a:avLst/>
          </a:prstGeom>
          <a:noFill/>
        </p:spPr>
        <p:txBody>
          <a:bodyPr wrap="square" rtlCol="0">
            <a:spAutoFit/>
            <a:scene3d>
              <a:camera prst="orthographicFront"/>
              <a:lightRig rig="threePt" dir="t"/>
            </a:scene3d>
            <a:sp3d extrusionH="57150">
              <a:bevelT w="38100" h="38100"/>
            </a:sp3d>
          </a:bodyPr>
          <a:lstStyle/>
          <a:p>
            <a:r>
              <a:rPr lang="es-EC" sz="2400" dirty="0" smtClean="0">
                <a:latin typeface="Arial Black" pitchFamily="34" charset="0"/>
              </a:rPr>
              <a:t>¿Qué es el Sistema de Trazabilidad?</a:t>
            </a:r>
            <a:endParaRPr lang="es-EC" sz="2400" dirty="0">
              <a:latin typeface="Arial Black" pitchFamily="34" charset="0"/>
            </a:endParaRPr>
          </a:p>
        </p:txBody>
      </p:sp>
      <p:pic>
        <p:nvPicPr>
          <p:cNvPr id="4099" name="Picture 3"/>
          <p:cNvPicPr>
            <a:picLocks noChangeAspect="1" noChangeArrowheads="1"/>
          </p:cNvPicPr>
          <p:nvPr/>
        </p:nvPicPr>
        <p:blipFill>
          <a:blip r:embed="rId3" cstate="print"/>
          <a:srcRect/>
          <a:stretch>
            <a:fillRect/>
          </a:stretch>
        </p:blipFill>
        <p:spPr bwMode="auto">
          <a:xfrm>
            <a:off x="6286512" y="5429264"/>
            <a:ext cx="1785950" cy="1074436"/>
          </a:xfrm>
          <a:prstGeom prst="rect">
            <a:avLst/>
          </a:prstGeom>
          <a:noFill/>
          <a:ln w="9525">
            <a:noFill/>
            <a:miter lim="800000"/>
            <a:headEnd/>
            <a:tailEnd/>
          </a:ln>
          <a:effectLst/>
        </p:spPr>
      </p:pic>
      <p:sp>
        <p:nvSpPr>
          <p:cNvPr id="12" name="11 CuadroTexto"/>
          <p:cNvSpPr txBox="1"/>
          <p:nvPr/>
        </p:nvSpPr>
        <p:spPr>
          <a:xfrm>
            <a:off x="1643042" y="1714488"/>
            <a:ext cx="5857916" cy="3046988"/>
          </a:xfrm>
          <a:prstGeom prst="rect">
            <a:avLst/>
          </a:prstGeom>
          <a:solidFill>
            <a:schemeClr val="bg1">
              <a:lumMod val="85000"/>
            </a:schemeClr>
          </a:solidFill>
          <a:ln>
            <a:solidFill>
              <a:schemeClr val="tx1">
                <a:lumMod val="95000"/>
                <a:lumOff val="5000"/>
              </a:schemeClr>
            </a:solidFill>
          </a:ln>
          <a:effectLst>
            <a:outerShdw blurRad="50800" dist="38100" dir="8100000" algn="tr" rotWithShape="0">
              <a:prstClr val="black">
                <a:alpha val="40000"/>
              </a:prstClr>
            </a:outerShdw>
          </a:effectLst>
          <a:scene3d>
            <a:camera prst="orthographicFront"/>
            <a:lightRig rig="threePt" dir="t"/>
          </a:scene3d>
          <a:sp3d>
            <a:bevelT/>
          </a:sp3d>
        </p:spPr>
        <p:txBody>
          <a:bodyPr wrap="square" rtlCol="0">
            <a:spAutoFit/>
          </a:bodyPr>
          <a:lstStyle/>
          <a:p>
            <a:pPr algn="just"/>
            <a:r>
              <a:rPr lang="es-EC" sz="1600" b="1" dirty="0" smtClean="0"/>
              <a:t>Oportuna</a:t>
            </a:r>
          </a:p>
          <a:p>
            <a:pPr marL="180975" indent="-180975" algn="just"/>
            <a:endParaRPr lang="es-EC" sz="1600" b="1" dirty="0"/>
          </a:p>
          <a:p>
            <a:pPr algn="just"/>
            <a:r>
              <a:rPr lang="es-EC" sz="1600" dirty="0" smtClean="0"/>
              <a:t>Por que tanto en puerto (marítimo y aéreo) de </a:t>
            </a:r>
            <a:r>
              <a:rPr lang="es-EC" sz="1600" b="1" dirty="0" smtClean="0">
                <a:solidFill>
                  <a:srgbClr val="FF0000"/>
                </a:solidFill>
              </a:rPr>
              <a:t>origen </a:t>
            </a:r>
            <a:r>
              <a:rPr lang="es-EC" sz="1600" dirty="0" smtClean="0"/>
              <a:t>y en puerto </a:t>
            </a:r>
            <a:r>
              <a:rPr lang="es-EC" sz="1600" b="1" dirty="0" smtClean="0">
                <a:solidFill>
                  <a:srgbClr val="FF0000"/>
                </a:solidFill>
              </a:rPr>
              <a:t>destino</a:t>
            </a:r>
            <a:r>
              <a:rPr lang="es-EC" sz="1600" dirty="0" smtClean="0"/>
              <a:t>, se registrará </a:t>
            </a:r>
            <a:r>
              <a:rPr lang="es-EC" sz="1600" b="1" dirty="0" smtClean="0">
                <a:solidFill>
                  <a:srgbClr val="FF0000"/>
                </a:solidFill>
              </a:rPr>
              <a:t>en línea </a:t>
            </a:r>
            <a:r>
              <a:rPr lang="es-EC" sz="1600" dirty="0" smtClean="0"/>
              <a:t>la información de la carga enviada al exterior:</a:t>
            </a:r>
          </a:p>
          <a:p>
            <a:pPr algn="just"/>
            <a:r>
              <a:rPr lang="es-EC" sz="1600" dirty="0"/>
              <a:t>	</a:t>
            </a:r>
            <a:r>
              <a:rPr lang="es-EC" sz="1600" dirty="0" smtClean="0"/>
              <a:t>- </a:t>
            </a:r>
            <a:r>
              <a:rPr lang="es-EC" sz="1600" b="1" dirty="0" smtClean="0"/>
              <a:t>Inspección</a:t>
            </a:r>
            <a:r>
              <a:rPr lang="es-EC" sz="1600" dirty="0" smtClean="0"/>
              <a:t> en puertos</a:t>
            </a:r>
          </a:p>
          <a:p>
            <a:pPr algn="just"/>
            <a:r>
              <a:rPr lang="es-EC" sz="1600" dirty="0"/>
              <a:t>	</a:t>
            </a:r>
            <a:r>
              <a:rPr lang="es-EC" sz="1600" dirty="0" smtClean="0"/>
              <a:t>- </a:t>
            </a:r>
            <a:r>
              <a:rPr lang="es-EC" sz="1600" b="1" dirty="0" smtClean="0"/>
              <a:t>Lote</a:t>
            </a:r>
            <a:r>
              <a:rPr lang="es-EC" sz="1600" dirty="0" smtClean="0"/>
              <a:t> (registro, cantidad, inspecciones)</a:t>
            </a:r>
          </a:p>
          <a:p>
            <a:pPr algn="just"/>
            <a:r>
              <a:rPr lang="es-EC" sz="1600" dirty="0"/>
              <a:t>	</a:t>
            </a:r>
            <a:r>
              <a:rPr lang="es-EC" sz="1600" dirty="0" smtClean="0"/>
              <a:t>- </a:t>
            </a:r>
            <a:r>
              <a:rPr lang="es-EC" sz="1600" b="1" dirty="0" smtClean="0"/>
              <a:t>Fotos </a:t>
            </a:r>
            <a:r>
              <a:rPr lang="es-EC" sz="1600" dirty="0" smtClean="0"/>
              <a:t>(evidencia visual)</a:t>
            </a:r>
          </a:p>
          <a:p>
            <a:pPr algn="just"/>
            <a:r>
              <a:rPr lang="es-EC" sz="1600" dirty="0"/>
              <a:t>	</a:t>
            </a:r>
            <a:r>
              <a:rPr lang="es-EC" sz="1600" dirty="0" smtClean="0"/>
              <a:t>- </a:t>
            </a:r>
            <a:r>
              <a:rPr lang="es-EC" sz="1600" b="1" dirty="0" smtClean="0"/>
              <a:t>Estado</a:t>
            </a:r>
            <a:r>
              <a:rPr lang="es-EC" sz="1600" dirty="0" smtClean="0"/>
              <a:t> (cadena de frio, humedad, deterioro, pH, </a:t>
            </a:r>
            <a:r>
              <a:rPr lang="es-EC" sz="1600" baseline="30000" dirty="0" err="1" smtClean="0"/>
              <a:t>o</a:t>
            </a:r>
            <a:r>
              <a:rPr lang="es-EC" sz="1600" dirty="0" err="1" smtClean="0"/>
              <a:t>Bx</a:t>
            </a:r>
            <a:r>
              <a:rPr lang="es-EC" sz="1600" dirty="0" smtClean="0"/>
              <a:t>)</a:t>
            </a:r>
          </a:p>
          <a:p>
            <a:pPr algn="just"/>
            <a:r>
              <a:rPr lang="es-EC" sz="1600" dirty="0"/>
              <a:t>	</a:t>
            </a:r>
            <a:r>
              <a:rPr lang="es-EC" sz="1600" dirty="0" smtClean="0"/>
              <a:t>- </a:t>
            </a:r>
            <a:r>
              <a:rPr lang="es-EC" sz="1600" b="1" dirty="0" smtClean="0"/>
              <a:t>Objeciones de la autoridad </a:t>
            </a:r>
            <a:r>
              <a:rPr lang="es-EC" sz="1600" dirty="0" smtClean="0"/>
              <a:t>de control</a:t>
            </a:r>
          </a:p>
          <a:p>
            <a:pPr algn="just"/>
            <a:r>
              <a:rPr lang="es-EC" sz="1600" dirty="0"/>
              <a:t>	</a:t>
            </a:r>
            <a:r>
              <a:rPr lang="es-EC" sz="1600" dirty="0" smtClean="0"/>
              <a:t>- Sitios de </a:t>
            </a:r>
            <a:r>
              <a:rPr lang="es-EC" sz="1600" b="1" dirty="0" smtClean="0"/>
              <a:t>almacenamiento</a:t>
            </a:r>
          </a:p>
          <a:p>
            <a:pPr algn="just"/>
            <a:r>
              <a:rPr lang="es-EC" sz="1600" b="1" dirty="0"/>
              <a:t>	</a:t>
            </a:r>
            <a:r>
              <a:rPr lang="es-EC" sz="1600" dirty="0" smtClean="0"/>
              <a:t>- </a:t>
            </a:r>
            <a:r>
              <a:rPr lang="es-EC" sz="1600" b="1" dirty="0" smtClean="0"/>
              <a:t>Despacho</a:t>
            </a:r>
            <a:r>
              <a:rPr lang="es-EC" sz="1600" dirty="0" smtClean="0"/>
              <a:t> (registro de trazabilidad)</a:t>
            </a:r>
          </a:p>
        </p:txBody>
      </p:sp>
      <p:pic>
        <p:nvPicPr>
          <p:cNvPr id="4100" name="Picture 4"/>
          <p:cNvPicPr>
            <a:picLocks noChangeAspect="1" noChangeArrowheads="1"/>
          </p:cNvPicPr>
          <p:nvPr/>
        </p:nvPicPr>
        <p:blipFill>
          <a:blip r:embed="rId4" cstate="print"/>
          <a:srcRect/>
          <a:stretch>
            <a:fillRect/>
          </a:stretch>
        </p:blipFill>
        <p:spPr bwMode="auto">
          <a:xfrm>
            <a:off x="2000232" y="5500702"/>
            <a:ext cx="1785950" cy="1000132"/>
          </a:xfrm>
          <a:prstGeom prst="rect">
            <a:avLst/>
          </a:prstGeom>
          <a:noFill/>
          <a:ln w="9525">
            <a:noFill/>
            <a:miter lim="800000"/>
            <a:headEnd/>
            <a:tailEnd/>
          </a:ln>
          <a:effectLst/>
        </p:spPr>
      </p:pic>
      <p:pic>
        <p:nvPicPr>
          <p:cNvPr id="4102" name="Picture 6"/>
          <p:cNvPicPr>
            <a:picLocks noChangeAspect="1" noChangeArrowheads="1"/>
          </p:cNvPicPr>
          <p:nvPr/>
        </p:nvPicPr>
        <p:blipFill>
          <a:blip r:embed="rId5" cstate="print"/>
          <a:srcRect/>
          <a:stretch>
            <a:fillRect/>
          </a:stretch>
        </p:blipFill>
        <p:spPr bwMode="auto">
          <a:xfrm>
            <a:off x="5500694" y="5072074"/>
            <a:ext cx="1285884" cy="965222"/>
          </a:xfrm>
          <a:prstGeom prst="rect">
            <a:avLst/>
          </a:prstGeom>
          <a:noFill/>
          <a:ln w="9525">
            <a:noFill/>
            <a:miter lim="800000"/>
            <a:headEnd/>
            <a:tailEnd/>
          </a:ln>
          <a:effectLst/>
        </p:spPr>
      </p:pic>
      <p:sp>
        <p:nvSpPr>
          <p:cNvPr id="17" name="16 Flecha curvada hacia abajo"/>
          <p:cNvSpPr/>
          <p:nvPr/>
        </p:nvSpPr>
        <p:spPr>
          <a:xfrm>
            <a:off x="2857488" y="4857760"/>
            <a:ext cx="3214710" cy="214314"/>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tx1"/>
              </a:solidFill>
            </a:endParaRPr>
          </a:p>
        </p:txBody>
      </p:sp>
      <p:pic>
        <p:nvPicPr>
          <p:cNvPr id="4101" name="Picture 5"/>
          <p:cNvPicPr>
            <a:picLocks noChangeAspect="1" noChangeArrowheads="1"/>
          </p:cNvPicPr>
          <p:nvPr/>
        </p:nvPicPr>
        <p:blipFill>
          <a:blip r:embed="rId6" cstate="print"/>
          <a:srcRect/>
          <a:stretch>
            <a:fillRect/>
          </a:stretch>
        </p:blipFill>
        <p:spPr bwMode="auto">
          <a:xfrm>
            <a:off x="1357290" y="5072074"/>
            <a:ext cx="2071702" cy="563748"/>
          </a:xfrm>
          <a:prstGeom prst="rect">
            <a:avLst/>
          </a:prstGeom>
          <a:noFill/>
          <a:ln w="9525">
            <a:noFill/>
            <a:miter lim="800000"/>
            <a:headEnd/>
            <a:tailEnd/>
          </a:ln>
          <a:effectLst/>
        </p:spPr>
      </p:pic>
      <p:pic>
        <p:nvPicPr>
          <p:cNvPr id="4103" name="Picture 7"/>
          <p:cNvPicPr>
            <a:picLocks noChangeAspect="1" noChangeArrowheads="1"/>
          </p:cNvPicPr>
          <p:nvPr/>
        </p:nvPicPr>
        <p:blipFill>
          <a:blip r:embed="rId7" cstate="print"/>
          <a:srcRect/>
          <a:stretch>
            <a:fillRect/>
          </a:stretch>
        </p:blipFill>
        <p:spPr bwMode="auto">
          <a:xfrm>
            <a:off x="3714744" y="4929198"/>
            <a:ext cx="1500198" cy="523868"/>
          </a:xfrm>
          <a:prstGeom prst="rect">
            <a:avLst/>
          </a:prstGeom>
          <a:noFill/>
          <a:ln w="9525">
            <a:noFill/>
            <a:miter lim="800000"/>
            <a:headEnd/>
            <a:tailEnd/>
          </a:ln>
          <a:effectLst/>
        </p:spPr>
      </p:pic>
      <p:sp>
        <p:nvSpPr>
          <p:cNvPr id="18" name="17 CuadroTexto"/>
          <p:cNvSpPr txBox="1"/>
          <p:nvPr/>
        </p:nvSpPr>
        <p:spPr>
          <a:xfrm>
            <a:off x="500034" y="266682"/>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4103"/>
                                        </p:tgtEl>
                                        <p:attrNameLst>
                                          <p:attrName>style.visibility</p:attrName>
                                        </p:attrNameLst>
                                      </p:cBhvr>
                                      <p:to>
                                        <p:strVal val="visible"/>
                                      </p:to>
                                    </p:set>
                                    <p:animEffect transition="in" filter="randombar(horizontal)">
                                      <p:cBhvr>
                                        <p:cTn id="7" dur="2000"/>
                                        <p:tgtEl>
                                          <p:spTgt spid="4103"/>
                                        </p:tgtEl>
                                      </p:cBhvr>
                                    </p:animEffect>
                                  </p:childTnLst>
                                </p:cTn>
                              </p:par>
                            </p:childTnLst>
                          </p:cTn>
                        </p:par>
                        <p:par>
                          <p:cTn id="8" fill="hold">
                            <p:stCondLst>
                              <p:cond delay="2000"/>
                            </p:stCondLst>
                            <p:childTnLst>
                              <p:par>
                                <p:cTn id="9" presetID="17" presetClass="entr" presetSubtype="1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3000" fill="hold"/>
                                        <p:tgtEl>
                                          <p:spTgt spid="17"/>
                                        </p:tgtEl>
                                        <p:attrNameLst>
                                          <p:attrName>ppt_w</p:attrName>
                                        </p:attrNameLst>
                                      </p:cBhvr>
                                      <p:tavLst>
                                        <p:tav tm="0">
                                          <p:val>
                                            <p:fltVal val="0"/>
                                          </p:val>
                                        </p:tav>
                                        <p:tav tm="100000">
                                          <p:val>
                                            <p:strVal val="#ppt_w"/>
                                          </p:val>
                                        </p:tav>
                                      </p:tavLst>
                                    </p:anim>
                                    <p:anim calcmode="lin" valueType="num">
                                      <p:cBhvr>
                                        <p:cTn id="12" dur="3000" fill="hold"/>
                                        <p:tgtEl>
                                          <p:spTgt spid="17"/>
                                        </p:tgtEl>
                                        <p:attrNameLst>
                                          <p:attrName>ppt_h</p:attrName>
                                        </p:attrNameLst>
                                      </p:cBhvr>
                                      <p:tavLst>
                                        <p:tav tm="0">
                                          <p:val>
                                            <p:strVal val="#ppt_h"/>
                                          </p:val>
                                        </p:tav>
                                        <p:tav tm="100000">
                                          <p:val>
                                            <p:strVal val="#ppt_h"/>
                                          </p:val>
                                        </p:tav>
                                      </p:tavLst>
                                    </p:anim>
                                  </p:childTnLst>
                                </p:cTn>
                              </p:par>
                            </p:childTnLst>
                          </p:cTn>
                        </p:par>
                        <p:par>
                          <p:cTn id="13" fill="hold">
                            <p:stCondLst>
                              <p:cond delay="5000"/>
                            </p:stCondLst>
                            <p:childTnLst>
                              <p:par>
                                <p:cTn id="14" presetID="2" presetClass="entr" presetSubtype="4" fill="hold" nodeType="afterEffect">
                                  <p:stCondLst>
                                    <p:cond delay="0"/>
                                  </p:stCondLst>
                                  <p:childTnLst>
                                    <p:set>
                                      <p:cBhvr>
                                        <p:cTn id="15" dur="1" fill="hold">
                                          <p:stCondLst>
                                            <p:cond delay="0"/>
                                          </p:stCondLst>
                                        </p:cTn>
                                        <p:tgtEl>
                                          <p:spTgt spid="4102"/>
                                        </p:tgtEl>
                                        <p:attrNameLst>
                                          <p:attrName>style.visibility</p:attrName>
                                        </p:attrNameLst>
                                      </p:cBhvr>
                                      <p:to>
                                        <p:strVal val="visible"/>
                                      </p:to>
                                    </p:set>
                                    <p:anim calcmode="lin" valueType="num">
                                      <p:cBhvr additive="base">
                                        <p:cTn id="16" dur="3000" fill="hold"/>
                                        <p:tgtEl>
                                          <p:spTgt spid="4102"/>
                                        </p:tgtEl>
                                        <p:attrNameLst>
                                          <p:attrName>ppt_x</p:attrName>
                                        </p:attrNameLst>
                                      </p:cBhvr>
                                      <p:tavLst>
                                        <p:tav tm="0">
                                          <p:val>
                                            <p:strVal val="#ppt_x"/>
                                          </p:val>
                                        </p:tav>
                                        <p:tav tm="100000">
                                          <p:val>
                                            <p:strVal val="#ppt_x"/>
                                          </p:val>
                                        </p:tav>
                                      </p:tavLst>
                                    </p:anim>
                                    <p:anim calcmode="lin" valueType="num">
                                      <p:cBhvr additive="base">
                                        <p:cTn id="17" dur="3000" fill="hold"/>
                                        <p:tgtEl>
                                          <p:spTgt spid="4102"/>
                                        </p:tgtEl>
                                        <p:attrNameLst>
                                          <p:attrName>ppt_y</p:attrName>
                                        </p:attrNameLst>
                                      </p:cBhvr>
                                      <p:tavLst>
                                        <p:tav tm="0">
                                          <p:val>
                                            <p:strVal val="1+#ppt_h/2"/>
                                          </p:val>
                                        </p:tav>
                                        <p:tav tm="100000">
                                          <p:val>
                                            <p:strVal val="#ppt_y"/>
                                          </p:val>
                                        </p:tav>
                                      </p:tavLst>
                                    </p:anim>
                                  </p:childTnLst>
                                </p:cTn>
                              </p:par>
                            </p:childTnLst>
                          </p:cTn>
                        </p:par>
                        <p:par>
                          <p:cTn id="18" fill="hold">
                            <p:stCondLst>
                              <p:cond delay="8000"/>
                            </p:stCondLst>
                            <p:childTnLst>
                              <p:par>
                                <p:cTn id="19" presetID="37" presetClass="entr" presetSubtype="0" fill="hold" nodeType="afterEffect">
                                  <p:stCondLst>
                                    <p:cond delay="0"/>
                                  </p:stCondLst>
                                  <p:childTnLst>
                                    <p:set>
                                      <p:cBhvr>
                                        <p:cTn id="20" dur="1" fill="hold">
                                          <p:stCondLst>
                                            <p:cond delay="0"/>
                                          </p:stCondLst>
                                        </p:cTn>
                                        <p:tgtEl>
                                          <p:spTgt spid="4099"/>
                                        </p:tgtEl>
                                        <p:attrNameLst>
                                          <p:attrName>style.visibility</p:attrName>
                                        </p:attrNameLst>
                                      </p:cBhvr>
                                      <p:to>
                                        <p:strVal val="visible"/>
                                      </p:to>
                                    </p:set>
                                    <p:animEffect transition="in" filter="fade">
                                      <p:cBhvr>
                                        <p:cTn id="21" dur="3000"/>
                                        <p:tgtEl>
                                          <p:spTgt spid="4099"/>
                                        </p:tgtEl>
                                      </p:cBhvr>
                                    </p:animEffect>
                                    <p:anim calcmode="lin" valueType="num">
                                      <p:cBhvr>
                                        <p:cTn id="22" dur="3000" fill="hold"/>
                                        <p:tgtEl>
                                          <p:spTgt spid="4099"/>
                                        </p:tgtEl>
                                        <p:attrNameLst>
                                          <p:attrName>ppt_x</p:attrName>
                                        </p:attrNameLst>
                                      </p:cBhvr>
                                      <p:tavLst>
                                        <p:tav tm="0">
                                          <p:val>
                                            <p:strVal val="#ppt_x"/>
                                          </p:val>
                                        </p:tav>
                                        <p:tav tm="100000">
                                          <p:val>
                                            <p:strVal val="#ppt_x"/>
                                          </p:val>
                                        </p:tav>
                                      </p:tavLst>
                                    </p:anim>
                                    <p:anim calcmode="lin" valueType="num">
                                      <p:cBhvr>
                                        <p:cTn id="23" dur="2700" decel="100000" fill="hold"/>
                                        <p:tgtEl>
                                          <p:spTgt spid="4099"/>
                                        </p:tgtEl>
                                        <p:attrNameLst>
                                          <p:attrName>ppt_y</p:attrName>
                                        </p:attrNameLst>
                                      </p:cBhvr>
                                      <p:tavLst>
                                        <p:tav tm="0">
                                          <p:val>
                                            <p:strVal val="#ppt_y+1"/>
                                          </p:val>
                                        </p:tav>
                                        <p:tav tm="100000">
                                          <p:val>
                                            <p:strVal val="#ppt_y-.03"/>
                                          </p:val>
                                        </p:tav>
                                      </p:tavLst>
                                    </p:anim>
                                    <p:anim calcmode="lin" valueType="num">
                                      <p:cBhvr>
                                        <p:cTn id="24" dur="300" accel="100000" fill="hold">
                                          <p:stCondLst>
                                            <p:cond delay="2700"/>
                                          </p:stCondLst>
                                        </p:cTn>
                                        <p:tgtEl>
                                          <p:spTgt spid="409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357290" y="1643050"/>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sp>
        <p:nvSpPr>
          <p:cNvPr id="13" name="12 CuadroTexto"/>
          <p:cNvSpPr txBox="1"/>
          <p:nvPr/>
        </p:nvSpPr>
        <p:spPr>
          <a:xfrm>
            <a:off x="857224" y="1071546"/>
            <a:ext cx="7429552" cy="461665"/>
          </a:xfrm>
          <a:prstGeom prst="rect">
            <a:avLst/>
          </a:prstGeom>
          <a:noFill/>
        </p:spPr>
        <p:txBody>
          <a:bodyPr wrap="square" rtlCol="0">
            <a:spAutoFit/>
            <a:scene3d>
              <a:camera prst="orthographicFront"/>
              <a:lightRig rig="threePt" dir="t"/>
            </a:scene3d>
            <a:sp3d extrusionH="57150">
              <a:bevelT w="38100" h="38100"/>
            </a:sp3d>
          </a:bodyPr>
          <a:lstStyle/>
          <a:p>
            <a:r>
              <a:rPr lang="es-EC" sz="2400" dirty="0" smtClean="0">
                <a:latin typeface="Arial Black" pitchFamily="34" charset="0"/>
              </a:rPr>
              <a:t>¿Qué es el Sistema de Trazabilidad?</a:t>
            </a:r>
            <a:endParaRPr lang="es-EC" sz="2400" dirty="0">
              <a:latin typeface="Arial Black" pitchFamily="34" charset="0"/>
            </a:endParaRPr>
          </a:p>
        </p:txBody>
      </p:sp>
      <p:sp>
        <p:nvSpPr>
          <p:cNvPr id="14" name="13 CuadroTexto"/>
          <p:cNvSpPr txBox="1"/>
          <p:nvPr/>
        </p:nvSpPr>
        <p:spPr>
          <a:xfrm>
            <a:off x="1643042" y="2071678"/>
            <a:ext cx="5857916" cy="1323439"/>
          </a:xfrm>
          <a:prstGeom prst="rect">
            <a:avLst/>
          </a:prstGeom>
          <a:solidFill>
            <a:schemeClr val="bg1">
              <a:lumMod val="85000"/>
            </a:schemeClr>
          </a:solidFill>
          <a:ln>
            <a:solidFill>
              <a:schemeClr val="tx1">
                <a:lumMod val="95000"/>
                <a:lumOff val="5000"/>
              </a:schemeClr>
            </a:solidFill>
          </a:ln>
          <a:effectLst>
            <a:outerShdw blurRad="50800" dist="38100" dir="8100000" algn="tr" rotWithShape="0">
              <a:prstClr val="black">
                <a:alpha val="40000"/>
              </a:prstClr>
            </a:outerShdw>
          </a:effectLst>
          <a:scene3d>
            <a:camera prst="orthographicFront"/>
            <a:lightRig rig="threePt" dir="t"/>
          </a:scene3d>
          <a:sp3d>
            <a:bevelT/>
          </a:sp3d>
        </p:spPr>
        <p:txBody>
          <a:bodyPr wrap="square" rtlCol="0">
            <a:spAutoFit/>
          </a:bodyPr>
          <a:lstStyle/>
          <a:p>
            <a:pPr algn="just"/>
            <a:r>
              <a:rPr lang="es-EC" sz="1600" b="1" dirty="0" smtClean="0"/>
              <a:t>Confiable</a:t>
            </a:r>
          </a:p>
          <a:p>
            <a:pPr marL="180975" indent="-180975" algn="just"/>
            <a:endParaRPr lang="es-EC" sz="1600" b="1" dirty="0"/>
          </a:p>
          <a:p>
            <a:pPr algn="just"/>
            <a:r>
              <a:rPr lang="es-EC" sz="1600" dirty="0" smtClean="0"/>
              <a:t>Por que se asegurará la </a:t>
            </a:r>
            <a:r>
              <a:rPr lang="es-EC" sz="1600" b="1" dirty="0" smtClean="0">
                <a:solidFill>
                  <a:srgbClr val="FF0000"/>
                </a:solidFill>
              </a:rPr>
              <a:t>cadena de información</a:t>
            </a:r>
            <a:r>
              <a:rPr lang="es-EC" sz="1600" dirty="0" smtClean="0"/>
              <a:t>, durante las  actividades de </a:t>
            </a:r>
            <a:r>
              <a:rPr lang="es-EC" sz="1600" b="1" dirty="0" smtClean="0">
                <a:solidFill>
                  <a:srgbClr val="FF0000"/>
                </a:solidFill>
              </a:rPr>
              <a:t>embarque</a:t>
            </a:r>
            <a:r>
              <a:rPr lang="es-EC" sz="1600" dirty="0" smtClean="0"/>
              <a:t> y </a:t>
            </a:r>
            <a:r>
              <a:rPr lang="es-EC" sz="1600" b="1" dirty="0" smtClean="0">
                <a:solidFill>
                  <a:srgbClr val="FF0000"/>
                </a:solidFill>
              </a:rPr>
              <a:t>desembarque</a:t>
            </a:r>
            <a:r>
              <a:rPr lang="es-EC" sz="1600" dirty="0" smtClean="0"/>
              <a:t>, incluyendo equipos de medición de temperatura de los contenedores y/o transportes.</a:t>
            </a:r>
          </a:p>
        </p:txBody>
      </p:sp>
      <p:pic>
        <p:nvPicPr>
          <p:cNvPr id="15" name="Picture 3"/>
          <p:cNvPicPr>
            <a:picLocks noChangeAspect="1" noChangeArrowheads="1"/>
          </p:cNvPicPr>
          <p:nvPr/>
        </p:nvPicPr>
        <p:blipFill>
          <a:blip r:embed="rId3" cstate="print"/>
          <a:srcRect/>
          <a:stretch>
            <a:fillRect/>
          </a:stretch>
        </p:blipFill>
        <p:spPr bwMode="auto">
          <a:xfrm>
            <a:off x="6143636" y="4857760"/>
            <a:ext cx="1785950" cy="1074436"/>
          </a:xfrm>
          <a:prstGeom prst="rect">
            <a:avLst/>
          </a:prstGeom>
          <a:noFill/>
          <a:ln w="9525">
            <a:noFill/>
            <a:miter lim="800000"/>
            <a:headEnd/>
            <a:tailEnd/>
          </a:ln>
          <a:effectLst/>
        </p:spPr>
      </p:pic>
      <p:pic>
        <p:nvPicPr>
          <p:cNvPr id="17" name="Picture 4"/>
          <p:cNvPicPr>
            <a:picLocks noChangeAspect="1" noChangeArrowheads="1"/>
          </p:cNvPicPr>
          <p:nvPr/>
        </p:nvPicPr>
        <p:blipFill>
          <a:blip r:embed="rId4" cstate="print"/>
          <a:srcRect/>
          <a:stretch>
            <a:fillRect/>
          </a:stretch>
        </p:blipFill>
        <p:spPr bwMode="auto">
          <a:xfrm>
            <a:off x="1857356" y="4929198"/>
            <a:ext cx="1785950" cy="1000132"/>
          </a:xfrm>
          <a:prstGeom prst="rect">
            <a:avLst/>
          </a:prstGeom>
          <a:noFill/>
          <a:ln w="9525">
            <a:noFill/>
            <a:miter lim="800000"/>
            <a:headEnd/>
            <a:tailEnd/>
          </a:ln>
          <a:effectLst/>
        </p:spPr>
      </p:pic>
      <p:pic>
        <p:nvPicPr>
          <p:cNvPr id="18" name="Picture 6"/>
          <p:cNvPicPr>
            <a:picLocks noChangeAspect="1" noChangeArrowheads="1"/>
          </p:cNvPicPr>
          <p:nvPr/>
        </p:nvPicPr>
        <p:blipFill>
          <a:blip r:embed="rId5" cstate="print"/>
          <a:srcRect/>
          <a:stretch>
            <a:fillRect/>
          </a:stretch>
        </p:blipFill>
        <p:spPr bwMode="auto">
          <a:xfrm>
            <a:off x="5357818" y="4500570"/>
            <a:ext cx="1285884" cy="965222"/>
          </a:xfrm>
          <a:prstGeom prst="rect">
            <a:avLst/>
          </a:prstGeom>
          <a:noFill/>
          <a:ln w="9525">
            <a:noFill/>
            <a:miter lim="800000"/>
            <a:headEnd/>
            <a:tailEnd/>
          </a:ln>
          <a:effectLst/>
        </p:spPr>
      </p:pic>
      <p:sp>
        <p:nvSpPr>
          <p:cNvPr id="19" name="18 Flecha curvada hacia abajo"/>
          <p:cNvSpPr/>
          <p:nvPr/>
        </p:nvSpPr>
        <p:spPr>
          <a:xfrm>
            <a:off x="2714612" y="4286256"/>
            <a:ext cx="3214710" cy="214314"/>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tx1"/>
              </a:solidFill>
            </a:endParaRPr>
          </a:p>
        </p:txBody>
      </p:sp>
      <p:pic>
        <p:nvPicPr>
          <p:cNvPr id="20" name="Picture 5"/>
          <p:cNvPicPr>
            <a:picLocks noChangeAspect="1" noChangeArrowheads="1"/>
          </p:cNvPicPr>
          <p:nvPr/>
        </p:nvPicPr>
        <p:blipFill>
          <a:blip r:embed="rId6" cstate="print"/>
          <a:srcRect/>
          <a:stretch>
            <a:fillRect/>
          </a:stretch>
        </p:blipFill>
        <p:spPr bwMode="auto">
          <a:xfrm>
            <a:off x="1214414" y="4500570"/>
            <a:ext cx="2071702" cy="563748"/>
          </a:xfrm>
          <a:prstGeom prst="rect">
            <a:avLst/>
          </a:prstGeom>
          <a:noFill/>
          <a:ln w="9525">
            <a:noFill/>
            <a:miter lim="800000"/>
            <a:headEnd/>
            <a:tailEnd/>
          </a:ln>
          <a:effectLst/>
        </p:spPr>
      </p:pic>
      <p:pic>
        <p:nvPicPr>
          <p:cNvPr id="2050" name="Picture 2"/>
          <p:cNvPicPr>
            <a:picLocks noChangeAspect="1" noChangeArrowheads="1"/>
          </p:cNvPicPr>
          <p:nvPr/>
        </p:nvPicPr>
        <p:blipFill>
          <a:blip r:embed="rId7" cstate="print"/>
          <a:srcRect/>
          <a:stretch>
            <a:fillRect/>
          </a:stretch>
        </p:blipFill>
        <p:spPr bwMode="auto">
          <a:xfrm>
            <a:off x="3714744" y="3786190"/>
            <a:ext cx="1500198" cy="1123654"/>
          </a:xfrm>
          <a:prstGeom prst="rect">
            <a:avLst/>
          </a:prstGeom>
          <a:noFill/>
          <a:ln w="9525">
            <a:noFill/>
            <a:miter lim="800000"/>
            <a:headEnd/>
            <a:tailEnd/>
          </a:ln>
          <a:effectLst/>
        </p:spPr>
      </p:pic>
      <p:sp>
        <p:nvSpPr>
          <p:cNvPr id="21" name="20 CuadroTexto"/>
          <p:cNvSpPr txBox="1"/>
          <p:nvPr/>
        </p:nvSpPr>
        <p:spPr>
          <a:xfrm>
            <a:off x="500034" y="285732"/>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slide(fromBottom)">
                                      <p:cBhvr>
                                        <p:cTn id="7" dur="2000"/>
                                        <p:tgtEl>
                                          <p:spTgt spid="20"/>
                                        </p:tgtEl>
                                      </p:cBhvr>
                                    </p:animEffect>
                                  </p:childTnLst>
                                </p:cTn>
                              </p:par>
                            </p:childTnLst>
                          </p:cTn>
                        </p:par>
                        <p:par>
                          <p:cTn id="8" fill="hold">
                            <p:stCondLst>
                              <p:cond delay="2000"/>
                            </p:stCondLst>
                            <p:childTnLst>
                              <p:par>
                                <p:cTn id="9" presetID="2" presetClass="entr" presetSubtype="4"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2000" fill="hold"/>
                                        <p:tgtEl>
                                          <p:spTgt spid="17"/>
                                        </p:tgtEl>
                                        <p:attrNameLst>
                                          <p:attrName>ppt_x</p:attrName>
                                        </p:attrNameLst>
                                      </p:cBhvr>
                                      <p:tavLst>
                                        <p:tav tm="0">
                                          <p:val>
                                            <p:strVal val="#ppt_x"/>
                                          </p:val>
                                        </p:tav>
                                        <p:tav tm="100000">
                                          <p:val>
                                            <p:strVal val="#ppt_x"/>
                                          </p:val>
                                        </p:tav>
                                      </p:tavLst>
                                    </p:anim>
                                    <p:anim calcmode="lin" valueType="num">
                                      <p:cBhvr additive="base">
                                        <p:cTn id="12" dur="2000" fill="hold"/>
                                        <p:tgtEl>
                                          <p:spTgt spid="17"/>
                                        </p:tgtEl>
                                        <p:attrNameLst>
                                          <p:attrName>ppt_y</p:attrName>
                                        </p:attrNameLst>
                                      </p:cBhvr>
                                      <p:tavLst>
                                        <p:tav tm="0">
                                          <p:val>
                                            <p:strVal val="1+#ppt_h/2"/>
                                          </p:val>
                                        </p:tav>
                                        <p:tav tm="100000">
                                          <p:val>
                                            <p:strVal val="#ppt_y"/>
                                          </p:val>
                                        </p:tav>
                                      </p:tavLst>
                                    </p:anim>
                                  </p:childTnLst>
                                </p:cTn>
                              </p:par>
                            </p:childTnLst>
                          </p:cTn>
                        </p:par>
                        <p:par>
                          <p:cTn id="13" fill="hold">
                            <p:stCondLst>
                              <p:cond delay="4000"/>
                            </p:stCondLst>
                            <p:childTnLst>
                              <p:par>
                                <p:cTn id="14" presetID="22" presetClass="entr" presetSubtype="8"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left)">
                                      <p:cBhvr>
                                        <p:cTn id="16" dur="2000"/>
                                        <p:tgtEl>
                                          <p:spTgt spid="19"/>
                                        </p:tgtEl>
                                      </p:cBhvr>
                                    </p:animEffect>
                                  </p:childTnLst>
                                </p:cTn>
                              </p:par>
                              <p:par>
                                <p:cTn id="17" presetID="22" presetClass="entr" presetSubtype="8" fill="hold" nodeType="withEffect">
                                  <p:stCondLst>
                                    <p:cond delay="0"/>
                                  </p:stCondLst>
                                  <p:childTnLst>
                                    <p:set>
                                      <p:cBhvr>
                                        <p:cTn id="18" dur="1" fill="hold">
                                          <p:stCondLst>
                                            <p:cond delay="0"/>
                                          </p:stCondLst>
                                        </p:cTn>
                                        <p:tgtEl>
                                          <p:spTgt spid="2050"/>
                                        </p:tgtEl>
                                        <p:attrNameLst>
                                          <p:attrName>style.visibility</p:attrName>
                                        </p:attrNameLst>
                                      </p:cBhvr>
                                      <p:to>
                                        <p:strVal val="visible"/>
                                      </p:to>
                                    </p:set>
                                    <p:animEffect transition="in" filter="wipe(left)">
                                      <p:cBhvr>
                                        <p:cTn id="19" dur="500"/>
                                        <p:tgtEl>
                                          <p:spTgt spid="2050"/>
                                        </p:tgtEl>
                                      </p:cBhvr>
                                    </p:animEffect>
                                  </p:childTnLst>
                                </p:cTn>
                              </p:par>
                            </p:childTnLst>
                          </p:cTn>
                        </p:par>
                        <p:par>
                          <p:cTn id="20" fill="hold">
                            <p:stCondLst>
                              <p:cond delay="6000"/>
                            </p:stCondLst>
                            <p:childTnLst>
                              <p:par>
                                <p:cTn id="21" presetID="2" presetClass="entr" presetSubtype="2"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2000" fill="hold"/>
                                        <p:tgtEl>
                                          <p:spTgt spid="18"/>
                                        </p:tgtEl>
                                        <p:attrNameLst>
                                          <p:attrName>ppt_x</p:attrName>
                                        </p:attrNameLst>
                                      </p:cBhvr>
                                      <p:tavLst>
                                        <p:tav tm="0">
                                          <p:val>
                                            <p:strVal val="1+#ppt_w/2"/>
                                          </p:val>
                                        </p:tav>
                                        <p:tav tm="100000">
                                          <p:val>
                                            <p:strVal val="#ppt_x"/>
                                          </p:val>
                                        </p:tav>
                                      </p:tavLst>
                                    </p:anim>
                                    <p:anim calcmode="lin" valueType="num">
                                      <p:cBhvr additive="base">
                                        <p:cTn id="24" dur="2000" fill="hold"/>
                                        <p:tgtEl>
                                          <p:spTgt spid="18"/>
                                        </p:tgtEl>
                                        <p:attrNameLst>
                                          <p:attrName>ppt_y</p:attrName>
                                        </p:attrNameLst>
                                      </p:cBhvr>
                                      <p:tavLst>
                                        <p:tav tm="0">
                                          <p:val>
                                            <p:strVal val="#ppt_y"/>
                                          </p:val>
                                        </p:tav>
                                        <p:tav tm="100000">
                                          <p:val>
                                            <p:strVal val="#ppt_y"/>
                                          </p:val>
                                        </p:tav>
                                      </p:tavLst>
                                    </p:anim>
                                  </p:childTnLst>
                                </p:cTn>
                              </p:par>
                            </p:childTnLst>
                          </p:cTn>
                        </p:par>
                        <p:par>
                          <p:cTn id="25" fill="hold">
                            <p:stCondLst>
                              <p:cond delay="8000"/>
                            </p:stCondLst>
                            <p:childTnLst>
                              <p:par>
                                <p:cTn id="26" presetID="2" presetClass="entr" presetSubtype="2"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2000" fill="hold"/>
                                        <p:tgtEl>
                                          <p:spTgt spid="15"/>
                                        </p:tgtEl>
                                        <p:attrNameLst>
                                          <p:attrName>ppt_x</p:attrName>
                                        </p:attrNameLst>
                                      </p:cBhvr>
                                      <p:tavLst>
                                        <p:tav tm="0">
                                          <p:val>
                                            <p:strVal val="1+#ppt_w/2"/>
                                          </p:val>
                                        </p:tav>
                                        <p:tav tm="100000">
                                          <p:val>
                                            <p:strVal val="#ppt_x"/>
                                          </p:val>
                                        </p:tav>
                                      </p:tavLst>
                                    </p:anim>
                                    <p:anim calcmode="lin" valueType="num">
                                      <p:cBhvr additive="base">
                                        <p:cTn id="29" dur="2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357290" y="1643050"/>
            <a:ext cx="6858682" cy="3500437"/>
          </a:xfrm>
          <a:prstGeom prst="rect">
            <a:avLst/>
          </a:prstGeom>
          <a:noFill/>
        </p:spPr>
      </p:pic>
      <p:sp>
        <p:nvSpPr>
          <p:cNvPr id="13" name="12 CuadroTexto"/>
          <p:cNvSpPr txBox="1"/>
          <p:nvPr/>
        </p:nvSpPr>
        <p:spPr>
          <a:xfrm>
            <a:off x="857224" y="1071546"/>
            <a:ext cx="7429552" cy="461665"/>
          </a:xfrm>
          <a:prstGeom prst="rect">
            <a:avLst/>
          </a:prstGeom>
          <a:noFill/>
        </p:spPr>
        <p:txBody>
          <a:bodyPr wrap="square" rtlCol="0">
            <a:spAutoFit/>
            <a:scene3d>
              <a:camera prst="orthographicFront"/>
              <a:lightRig rig="threePt" dir="t"/>
            </a:scene3d>
            <a:sp3d extrusionH="57150">
              <a:bevelT w="38100" h="38100"/>
            </a:sp3d>
          </a:bodyPr>
          <a:lstStyle/>
          <a:p>
            <a:r>
              <a:rPr lang="es-EC" sz="2400" dirty="0" smtClean="0">
                <a:latin typeface="Arial Black" pitchFamily="34" charset="0"/>
              </a:rPr>
              <a:t>¿Qué es el Sistema de trazabilidad?</a:t>
            </a:r>
            <a:endParaRPr lang="es-EC" sz="2400" dirty="0">
              <a:latin typeface="Arial Black" pitchFamily="34" charset="0"/>
            </a:endParaRPr>
          </a:p>
        </p:txBody>
      </p:sp>
      <p:sp>
        <p:nvSpPr>
          <p:cNvPr id="14" name="13 CuadroTexto"/>
          <p:cNvSpPr txBox="1"/>
          <p:nvPr/>
        </p:nvSpPr>
        <p:spPr>
          <a:xfrm>
            <a:off x="3786182" y="1643050"/>
            <a:ext cx="4786346" cy="1446550"/>
          </a:xfrm>
          <a:prstGeom prst="rect">
            <a:avLst/>
          </a:prstGeom>
          <a:solidFill>
            <a:schemeClr val="bg1">
              <a:lumMod val="85000"/>
            </a:schemeClr>
          </a:solidFill>
          <a:ln>
            <a:solidFill>
              <a:schemeClr val="tx1">
                <a:lumMod val="95000"/>
                <a:lumOff val="5000"/>
              </a:schemeClr>
            </a:solidFill>
          </a:ln>
          <a:effectLst>
            <a:outerShdw blurRad="50800" dist="38100" dir="8100000" algn="tr" rotWithShape="0">
              <a:prstClr val="black">
                <a:alpha val="40000"/>
              </a:prstClr>
            </a:outerShdw>
          </a:effectLst>
          <a:scene3d>
            <a:camera prst="orthographicFront"/>
            <a:lightRig rig="threePt" dir="t"/>
          </a:scene3d>
          <a:sp3d>
            <a:bevelT/>
          </a:sp3d>
        </p:spPr>
        <p:txBody>
          <a:bodyPr wrap="square" rtlCol="0">
            <a:spAutoFit/>
          </a:bodyPr>
          <a:lstStyle/>
          <a:p>
            <a:pPr algn="just"/>
            <a:r>
              <a:rPr lang="es-EC" sz="1600" b="1" dirty="0" smtClean="0"/>
              <a:t>Transparente</a:t>
            </a:r>
          </a:p>
          <a:p>
            <a:pPr marL="180975" indent="-180975" algn="just"/>
            <a:endParaRPr lang="es-EC" sz="800" b="1" dirty="0"/>
          </a:p>
          <a:p>
            <a:pPr algn="just"/>
            <a:r>
              <a:rPr lang="es-EC" sz="1600" dirty="0" smtClean="0"/>
              <a:t>Por que al ser procesada en-línea, los usuarios interesados podrán </a:t>
            </a:r>
            <a:r>
              <a:rPr lang="es-EC" sz="1600" b="1" dirty="0" smtClean="0">
                <a:solidFill>
                  <a:srgbClr val="FF0000"/>
                </a:solidFill>
              </a:rPr>
              <a:t>acceder </a:t>
            </a:r>
            <a:r>
              <a:rPr lang="es-EC" sz="1600" dirty="0" smtClean="0"/>
              <a:t>mediante la plataforma tecnológica </a:t>
            </a:r>
            <a:r>
              <a:rPr lang="es-EC" sz="1600" b="1" dirty="0" smtClean="0">
                <a:solidFill>
                  <a:srgbClr val="FF0000"/>
                </a:solidFill>
              </a:rPr>
              <a:t>de forma inmediata </a:t>
            </a:r>
            <a:r>
              <a:rPr lang="es-EC" sz="1600" dirty="0" smtClean="0"/>
              <a:t>a la información real, desde cualquier parte del mundo.</a:t>
            </a:r>
          </a:p>
        </p:txBody>
      </p:sp>
      <p:pic>
        <p:nvPicPr>
          <p:cNvPr id="15" name="Picture 3"/>
          <p:cNvPicPr>
            <a:picLocks noChangeAspect="1" noChangeArrowheads="1"/>
          </p:cNvPicPr>
          <p:nvPr/>
        </p:nvPicPr>
        <p:blipFill>
          <a:blip r:embed="rId3" cstate="print"/>
          <a:srcRect/>
          <a:stretch>
            <a:fillRect/>
          </a:stretch>
        </p:blipFill>
        <p:spPr bwMode="auto">
          <a:xfrm>
            <a:off x="5500694" y="5286388"/>
            <a:ext cx="1143008" cy="687639"/>
          </a:xfrm>
          <a:prstGeom prst="rect">
            <a:avLst/>
          </a:prstGeom>
          <a:noFill/>
          <a:ln w="9525">
            <a:noFill/>
            <a:miter lim="800000"/>
            <a:headEnd/>
            <a:tailEnd/>
          </a:ln>
          <a:effectLst/>
        </p:spPr>
      </p:pic>
      <p:pic>
        <p:nvPicPr>
          <p:cNvPr id="17" name="Picture 4"/>
          <p:cNvPicPr>
            <a:picLocks noChangeAspect="1" noChangeArrowheads="1"/>
          </p:cNvPicPr>
          <p:nvPr/>
        </p:nvPicPr>
        <p:blipFill>
          <a:blip r:embed="rId4" cstate="print"/>
          <a:srcRect/>
          <a:stretch>
            <a:fillRect/>
          </a:stretch>
        </p:blipFill>
        <p:spPr bwMode="auto">
          <a:xfrm>
            <a:off x="2143108" y="5715016"/>
            <a:ext cx="1785950" cy="1000132"/>
          </a:xfrm>
          <a:prstGeom prst="rect">
            <a:avLst/>
          </a:prstGeom>
          <a:noFill/>
          <a:ln w="9525">
            <a:noFill/>
            <a:miter lim="800000"/>
            <a:headEnd/>
            <a:tailEnd/>
          </a:ln>
          <a:effectLst/>
        </p:spPr>
      </p:pic>
      <p:pic>
        <p:nvPicPr>
          <p:cNvPr id="18" name="Picture 6"/>
          <p:cNvPicPr>
            <a:picLocks noChangeAspect="1" noChangeArrowheads="1"/>
          </p:cNvPicPr>
          <p:nvPr/>
        </p:nvPicPr>
        <p:blipFill>
          <a:blip r:embed="rId5" cstate="print"/>
          <a:srcRect/>
          <a:stretch>
            <a:fillRect/>
          </a:stretch>
        </p:blipFill>
        <p:spPr bwMode="auto">
          <a:xfrm>
            <a:off x="6286512" y="5857892"/>
            <a:ext cx="1071570" cy="804352"/>
          </a:xfrm>
          <a:prstGeom prst="rect">
            <a:avLst/>
          </a:prstGeom>
          <a:noFill/>
          <a:ln w="9525">
            <a:noFill/>
            <a:miter lim="800000"/>
            <a:headEnd/>
            <a:tailEnd/>
          </a:ln>
          <a:effectLst/>
        </p:spPr>
      </p:pic>
      <p:sp>
        <p:nvSpPr>
          <p:cNvPr id="24" name="23 Flecha curvada hacia arriba"/>
          <p:cNvSpPr/>
          <p:nvPr/>
        </p:nvSpPr>
        <p:spPr>
          <a:xfrm rot="14072624">
            <a:off x="6995479" y="5393348"/>
            <a:ext cx="1651122" cy="311684"/>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tx1"/>
              </a:solidFill>
            </a:endParaRPr>
          </a:p>
        </p:txBody>
      </p:sp>
      <p:sp>
        <p:nvSpPr>
          <p:cNvPr id="26" name="25 Flecha curvada hacia arriba"/>
          <p:cNvSpPr/>
          <p:nvPr/>
        </p:nvSpPr>
        <p:spPr>
          <a:xfrm rot="11833018">
            <a:off x="5497429" y="4574039"/>
            <a:ext cx="1139862" cy="15050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tx1"/>
              </a:solidFill>
            </a:endParaRPr>
          </a:p>
        </p:txBody>
      </p:sp>
      <p:pic>
        <p:nvPicPr>
          <p:cNvPr id="1027" name="Picture 3"/>
          <p:cNvPicPr>
            <a:picLocks noChangeAspect="1" noChangeArrowheads="1"/>
          </p:cNvPicPr>
          <p:nvPr/>
        </p:nvPicPr>
        <p:blipFill>
          <a:blip r:embed="rId6" cstate="print"/>
          <a:srcRect/>
          <a:stretch>
            <a:fillRect/>
          </a:stretch>
        </p:blipFill>
        <p:spPr bwMode="auto">
          <a:xfrm>
            <a:off x="7715272" y="5857892"/>
            <a:ext cx="714380" cy="381774"/>
          </a:xfrm>
          <a:prstGeom prst="rect">
            <a:avLst/>
          </a:prstGeom>
          <a:noFill/>
          <a:ln w="9525">
            <a:noFill/>
            <a:miter lim="800000"/>
            <a:headEnd/>
            <a:tailEnd/>
          </a:ln>
          <a:effectLst/>
        </p:spPr>
      </p:pic>
      <p:pic>
        <p:nvPicPr>
          <p:cNvPr id="1029" name="Picture 5" descr="http://image.ecplaza.net/offer/s/stargem/5499133_m.jpg">
            <a:hlinkClick r:id="rId7"/>
          </p:cNvPr>
          <p:cNvPicPr>
            <a:picLocks noChangeAspect="1" noChangeArrowheads="1"/>
          </p:cNvPicPr>
          <p:nvPr/>
        </p:nvPicPr>
        <p:blipFill>
          <a:blip r:embed="rId8" cstate="print"/>
          <a:srcRect/>
          <a:stretch>
            <a:fillRect/>
          </a:stretch>
        </p:blipFill>
        <p:spPr bwMode="auto">
          <a:xfrm>
            <a:off x="7858148" y="6143644"/>
            <a:ext cx="646910" cy="428628"/>
          </a:xfrm>
          <a:prstGeom prst="rect">
            <a:avLst/>
          </a:prstGeom>
          <a:noFill/>
        </p:spPr>
      </p:pic>
      <p:pic>
        <p:nvPicPr>
          <p:cNvPr id="1032" name="Picture 8"/>
          <p:cNvPicPr>
            <a:picLocks noChangeAspect="1" noChangeArrowheads="1"/>
          </p:cNvPicPr>
          <p:nvPr/>
        </p:nvPicPr>
        <p:blipFill>
          <a:blip r:embed="rId9" cstate="print"/>
          <a:srcRect/>
          <a:stretch>
            <a:fillRect/>
          </a:stretch>
        </p:blipFill>
        <p:spPr bwMode="auto">
          <a:xfrm>
            <a:off x="7000892" y="3214686"/>
            <a:ext cx="794790" cy="571504"/>
          </a:xfrm>
          <a:prstGeom prst="rect">
            <a:avLst/>
          </a:prstGeom>
          <a:noFill/>
          <a:ln w="9525">
            <a:noFill/>
            <a:miter lim="800000"/>
            <a:headEnd/>
            <a:tailEnd/>
          </a:ln>
          <a:effectLst/>
        </p:spPr>
      </p:pic>
      <p:pic>
        <p:nvPicPr>
          <p:cNvPr id="1033" name="Picture 9"/>
          <p:cNvPicPr>
            <a:picLocks noChangeAspect="1" noChangeArrowheads="1"/>
          </p:cNvPicPr>
          <p:nvPr/>
        </p:nvPicPr>
        <p:blipFill>
          <a:blip r:embed="rId10" cstate="print"/>
          <a:srcRect/>
          <a:stretch>
            <a:fillRect/>
          </a:stretch>
        </p:blipFill>
        <p:spPr bwMode="auto">
          <a:xfrm>
            <a:off x="3214678" y="3357562"/>
            <a:ext cx="714380" cy="695330"/>
          </a:xfrm>
          <a:prstGeom prst="rect">
            <a:avLst/>
          </a:prstGeom>
          <a:noFill/>
          <a:ln w="9525">
            <a:noFill/>
            <a:miter lim="800000"/>
            <a:headEnd/>
            <a:tailEnd/>
          </a:ln>
          <a:effectLst/>
        </p:spPr>
      </p:pic>
      <p:sp>
        <p:nvSpPr>
          <p:cNvPr id="27" name="26 Flecha curvada hacia abajo"/>
          <p:cNvSpPr/>
          <p:nvPr/>
        </p:nvSpPr>
        <p:spPr>
          <a:xfrm rot="21398152" flipV="1">
            <a:off x="1859389" y="4851653"/>
            <a:ext cx="2638651" cy="146772"/>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tx1"/>
              </a:solidFill>
            </a:endParaRPr>
          </a:p>
        </p:txBody>
      </p:sp>
      <p:pic>
        <p:nvPicPr>
          <p:cNvPr id="1034" name="Picture 10"/>
          <p:cNvPicPr>
            <a:picLocks noChangeAspect="1" noChangeArrowheads="1"/>
          </p:cNvPicPr>
          <p:nvPr/>
        </p:nvPicPr>
        <p:blipFill>
          <a:blip r:embed="rId11" cstate="print"/>
          <a:srcRect/>
          <a:stretch>
            <a:fillRect/>
          </a:stretch>
        </p:blipFill>
        <p:spPr bwMode="auto">
          <a:xfrm>
            <a:off x="3857620" y="5500702"/>
            <a:ext cx="785818" cy="1170790"/>
          </a:xfrm>
          <a:prstGeom prst="rect">
            <a:avLst/>
          </a:prstGeom>
          <a:noFill/>
          <a:ln w="9525">
            <a:noFill/>
            <a:miter lim="800000"/>
            <a:headEnd/>
            <a:tailEnd/>
          </a:ln>
          <a:effectLst/>
        </p:spPr>
      </p:pic>
      <p:sp>
        <p:nvSpPr>
          <p:cNvPr id="28" name="27 Flecha curvada hacia abajo"/>
          <p:cNvSpPr/>
          <p:nvPr/>
        </p:nvSpPr>
        <p:spPr>
          <a:xfrm rot="658234" flipV="1">
            <a:off x="2562529" y="3137506"/>
            <a:ext cx="4476312" cy="333097"/>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tx1"/>
              </a:solidFill>
            </a:endParaRPr>
          </a:p>
        </p:txBody>
      </p:sp>
      <p:pic>
        <p:nvPicPr>
          <p:cNvPr id="22" name="Picture 5" descr="Evidencia, evidencia, ThermAssure, Thermassure, thermassure, cold chain, data logger, data loggers, termografo, termógrafo, termógrafo electrónico, termografo electrónico, digital, termógrafo digital, termografo digital, registrador temperatura, HACCP, trazabilidad, cadena frío, termógrafo PC, termografo PC, programa PC, temperatura PC, trazabilidad PC, programa trazabilidad, acuacultura PC, trazabilidad acuacultura"/>
          <p:cNvPicPr>
            <a:picLocks noChangeAspect="1" noChangeArrowheads="1"/>
          </p:cNvPicPr>
          <p:nvPr/>
        </p:nvPicPr>
        <p:blipFill>
          <a:blip r:embed="rId12" cstate="print"/>
          <a:srcRect/>
          <a:stretch>
            <a:fillRect/>
          </a:stretch>
        </p:blipFill>
        <p:spPr bwMode="auto">
          <a:xfrm>
            <a:off x="4214810" y="4000504"/>
            <a:ext cx="1285884" cy="714380"/>
          </a:xfrm>
          <a:prstGeom prst="rect">
            <a:avLst/>
          </a:prstGeom>
          <a:noFill/>
        </p:spPr>
      </p:pic>
      <p:pic>
        <p:nvPicPr>
          <p:cNvPr id="23" name="Picture 4" descr="Evidencia, evidencia, Temp1000, data logger, data loggers, termografo, termógrafo, termógrafo electrónico, termografo electrónico, digital, termógrafo digital, termografo digital, registrador temperatura, HACCP, trazabilidad, cadena frío, termógrafo PC, termografo PC, termógrafo sumergible, registrador sumergible, salmones, acuacultura"/>
          <p:cNvPicPr>
            <a:picLocks noChangeAspect="1" noChangeArrowheads="1"/>
          </p:cNvPicPr>
          <p:nvPr/>
        </p:nvPicPr>
        <p:blipFill>
          <a:blip r:embed="rId13" cstate="print"/>
          <a:srcRect/>
          <a:stretch>
            <a:fillRect/>
          </a:stretch>
        </p:blipFill>
        <p:spPr bwMode="auto">
          <a:xfrm>
            <a:off x="6000760" y="4857760"/>
            <a:ext cx="1214446" cy="279552"/>
          </a:xfrm>
          <a:prstGeom prst="rect">
            <a:avLst/>
          </a:prstGeom>
          <a:noFill/>
        </p:spPr>
      </p:pic>
      <p:sp>
        <p:nvSpPr>
          <p:cNvPr id="32" name="31 Flecha curvada hacia arriba"/>
          <p:cNvSpPr/>
          <p:nvPr/>
        </p:nvSpPr>
        <p:spPr>
          <a:xfrm rot="2058561" flipH="1">
            <a:off x="-171637" y="4994963"/>
            <a:ext cx="2357454" cy="928694"/>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tx1"/>
              </a:solidFill>
            </a:endParaRPr>
          </a:p>
        </p:txBody>
      </p:sp>
      <p:pic>
        <p:nvPicPr>
          <p:cNvPr id="20" name="Picture 5"/>
          <p:cNvPicPr>
            <a:picLocks noChangeAspect="1" noChangeArrowheads="1"/>
          </p:cNvPicPr>
          <p:nvPr/>
        </p:nvPicPr>
        <p:blipFill>
          <a:blip r:embed="rId14" cstate="print"/>
          <a:srcRect/>
          <a:stretch>
            <a:fillRect/>
          </a:stretch>
        </p:blipFill>
        <p:spPr bwMode="auto">
          <a:xfrm>
            <a:off x="1500166" y="5286388"/>
            <a:ext cx="2071702" cy="563748"/>
          </a:xfrm>
          <a:prstGeom prst="rect">
            <a:avLst/>
          </a:prstGeom>
          <a:noFill/>
          <a:ln w="9525">
            <a:noFill/>
            <a:miter lim="800000"/>
            <a:headEnd/>
            <a:tailEnd/>
          </a:ln>
          <a:effectLst/>
        </p:spPr>
      </p:pic>
      <p:pic>
        <p:nvPicPr>
          <p:cNvPr id="31" name="Picture 4" descr="Evidencia, evidencia, Temp1000, data logger, data loggers, termografo, termógrafo, termógrafo electrónico, termografo electrónico, digital, termógrafo digital, termografo digital, registrador temperatura, HACCP, trazabilidad, cadena frío, termógrafo PC, termografo PC, termógrafo sumergible, registrador sumergible, salmones, acuacultura"/>
          <p:cNvPicPr>
            <a:picLocks noChangeAspect="1" noChangeArrowheads="1"/>
          </p:cNvPicPr>
          <p:nvPr/>
        </p:nvPicPr>
        <p:blipFill>
          <a:blip r:embed="rId13" cstate="print"/>
          <a:srcRect/>
          <a:stretch>
            <a:fillRect/>
          </a:stretch>
        </p:blipFill>
        <p:spPr bwMode="auto">
          <a:xfrm>
            <a:off x="571472" y="4572008"/>
            <a:ext cx="1357322" cy="312441"/>
          </a:xfrm>
          <a:prstGeom prst="rect">
            <a:avLst/>
          </a:prstGeom>
          <a:noFill/>
        </p:spPr>
      </p:pic>
      <p:pic>
        <p:nvPicPr>
          <p:cNvPr id="10243" name="Picture 3" descr="Refractómetros portátiles y medidores Brix compactos"/>
          <p:cNvPicPr>
            <a:picLocks noChangeAspect="1" noChangeArrowheads="1"/>
          </p:cNvPicPr>
          <p:nvPr/>
        </p:nvPicPr>
        <p:blipFill>
          <a:blip r:embed="rId15" cstate="print"/>
          <a:srcRect/>
          <a:stretch>
            <a:fillRect/>
          </a:stretch>
        </p:blipFill>
        <p:spPr bwMode="auto">
          <a:xfrm>
            <a:off x="857224" y="3643314"/>
            <a:ext cx="814393" cy="857256"/>
          </a:xfrm>
          <a:prstGeom prst="rect">
            <a:avLst/>
          </a:prstGeom>
          <a:noFill/>
        </p:spPr>
      </p:pic>
      <p:sp>
        <p:nvSpPr>
          <p:cNvPr id="34" name="33 Flecha curvada hacia arriba"/>
          <p:cNvSpPr/>
          <p:nvPr/>
        </p:nvSpPr>
        <p:spPr>
          <a:xfrm rot="7326744" flipH="1">
            <a:off x="-411221" y="2706385"/>
            <a:ext cx="2357454" cy="332733"/>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tx1"/>
              </a:solidFill>
            </a:endParaRPr>
          </a:p>
        </p:txBody>
      </p:sp>
      <p:pic>
        <p:nvPicPr>
          <p:cNvPr id="10241" name="Picture 1" descr="http://centros.edu.xunta.es/cpifontediaz/feq/val/images/PH-METRO.ALTRONIX%5b1%5d.jpg"/>
          <p:cNvPicPr>
            <a:picLocks noChangeAspect="1" noChangeArrowheads="1"/>
          </p:cNvPicPr>
          <p:nvPr/>
        </p:nvPicPr>
        <p:blipFill>
          <a:blip r:embed="rId16" cstate="print"/>
          <a:srcRect/>
          <a:stretch>
            <a:fillRect/>
          </a:stretch>
        </p:blipFill>
        <p:spPr bwMode="auto">
          <a:xfrm>
            <a:off x="142844" y="3929066"/>
            <a:ext cx="714380" cy="585792"/>
          </a:xfrm>
          <a:prstGeom prst="rect">
            <a:avLst/>
          </a:prstGeom>
          <a:noFill/>
        </p:spPr>
      </p:pic>
      <p:sp>
        <p:nvSpPr>
          <p:cNvPr id="35" name="34 Flecha curvada hacia abajo"/>
          <p:cNvSpPr/>
          <p:nvPr/>
        </p:nvSpPr>
        <p:spPr>
          <a:xfrm rot="2199033" flipV="1">
            <a:off x="2056950" y="3169175"/>
            <a:ext cx="1154597" cy="333097"/>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tx1"/>
              </a:solidFill>
            </a:endParaRPr>
          </a:p>
        </p:txBody>
      </p:sp>
      <p:pic>
        <p:nvPicPr>
          <p:cNvPr id="33" name="Picture 2"/>
          <p:cNvPicPr>
            <a:picLocks noChangeAspect="1" noChangeArrowheads="1"/>
          </p:cNvPicPr>
          <p:nvPr/>
        </p:nvPicPr>
        <p:blipFill>
          <a:blip r:embed="rId17" cstate="print"/>
          <a:srcRect/>
          <a:stretch>
            <a:fillRect/>
          </a:stretch>
        </p:blipFill>
        <p:spPr bwMode="auto">
          <a:xfrm>
            <a:off x="1500166" y="1714488"/>
            <a:ext cx="1238238" cy="1208281"/>
          </a:xfrm>
          <a:prstGeom prst="rect">
            <a:avLst/>
          </a:prstGeom>
          <a:noFill/>
          <a:ln w="9525">
            <a:noFill/>
            <a:miter lim="800000"/>
            <a:headEnd/>
            <a:tailEnd/>
          </a:ln>
          <a:effectLst/>
        </p:spPr>
      </p:pic>
      <p:sp>
        <p:nvSpPr>
          <p:cNvPr id="29" name="28 CuadroTexto"/>
          <p:cNvSpPr txBox="1"/>
          <p:nvPr/>
        </p:nvSpPr>
        <p:spPr>
          <a:xfrm>
            <a:off x="500034" y="266682"/>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additive="base">
                                        <p:cTn id="12" dur="500" fill="hold"/>
                                        <p:tgtEl>
                                          <p:spTgt spid="31"/>
                                        </p:tgtEl>
                                        <p:attrNameLst>
                                          <p:attrName>ppt_x</p:attrName>
                                        </p:attrNameLst>
                                      </p:cBhvr>
                                      <p:tavLst>
                                        <p:tav tm="0">
                                          <p:val>
                                            <p:strVal val="#ppt_x"/>
                                          </p:val>
                                        </p:tav>
                                        <p:tav tm="100000">
                                          <p:val>
                                            <p:strVal val="#ppt_x"/>
                                          </p:val>
                                        </p:tav>
                                      </p:tavLst>
                                    </p:anim>
                                    <p:anim calcmode="lin" valueType="num">
                                      <p:cBhvr additive="base">
                                        <p:cTn id="13" dur="500" fill="hold"/>
                                        <p:tgtEl>
                                          <p:spTgt spid="31"/>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10243"/>
                                        </p:tgtEl>
                                        <p:attrNameLst>
                                          <p:attrName>style.visibility</p:attrName>
                                        </p:attrNameLst>
                                      </p:cBhvr>
                                      <p:to>
                                        <p:strVal val="visible"/>
                                      </p:to>
                                    </p:set>
                                    <p:anim calcmode="lin" valueType="num">
                                      <p:cBhvr additive="base">
                                        <p:cTn id="16" dur="500" fill="hold"/>
                                        <p:tgtEl>
                                          <p:spTgt spid="10243"/>
                                        </p:tgtEl>
                                        <p:attrNameLst>
                                          <p:attrName>ppt_x</p:attrName>
                                        </p:attrNameLst>
                                      </p:cBhvr>
                                      <p:tavLst>
                                        <p:tav tm="0">
                                          <p:val>
                                            <p:strVal val="#ppt_x"/>
                                          </p:val>
                                        </p:tav>
                                        <p:tav tm="100000">
                                          <p:val>
                                            <p:strVal val="#ppt_x"/>
                                          </p:val>
                                        </p:tav>
                                      </p:tavLst>
                                    </p:anim>
                                    <p:anim calcmode="lin" valueType="num">
                                      <p:cBhvr additive="base">
                                        <p:cTn id="17" dur="500" fill="hold"/>
                                        <p:tgtEl>
                                          <p:spTgt spid="10243"/>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10241"/>
                                        </p:tgtEl>
                                        <p:attrNameLst>
                                          <p:attrName>style.visibility</p:attrName>
                                        </p:attrNameLst>
                                      </p:cBhvr>
                                      <p:to>
                                        <p:strVal val="visible"/>
                                      </p:to>
                                    </p:set>
                                    <p:anim calcmode="lin" valueType="num">
                                      <p:cBhvr additive="base">
                                        <p:cTn id="20" dur="500" fill="hold"/>
                                        <p:tgtEl>
                                          <p:spTgt spid="10241"/>
                                        </p:tgtEl>
                                        <p:attrNameLst>
                                          <p:attrName>ppt_x</p:attrName>
                                        </p:attrNameLst>
                                      </p:cBhvr>
                                      <p:tavLst>
                                        <p:tav tm="0">
                                          <p:val>
                                            <p:strVal val="#ppt_x"/>
                                          </p:val>
                                        </p:tav>
                                        <p:tav tm="100000">
                                          <p:val>
                                            <p:strVal val="#ppt_x"/>
                                          </p:val>
                                        </p:tav>
                                      </p:tavLst>
                                    </p:anim>
                                    <p:anim calcmode="lin" valueType="num">
                                      <p:cBhvr additive="base">
                                        <p:cTn id="21" dur="500" fill="hold"/>
                                        <p:tgtEl>
                                          <p:spTgt spid="10241"/>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37" presetClass="entr" presetSubtype="0"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fade">
                                      <p:cBhvr>
                                        <p:cTn id="25" dur="1000"/>
                                        <p:tgtEl>
                                          <p:spTgt spid="34"/>
                                        </p:tgtEl>
                                      </p:cBhvr>
                                    </p:animEffect>
                                    <p:anim calcmode="lin" valueType="num">
                                      <p:cBhvr>
                                        <p:cTn id="26" dur="1000" fill="hold"/>
                                        <p:tgtEl>
                                          <p:spTgt spid="34"/>
                                        </p:tgtEl>
                                        <p:attrNameLst>
                                          <p:attrName>ppt_x</p:attrName>
                                        </p:attrNameLst>
                                      </p:cBhvr>
                                      <p:tavLst>
                                        <p:tav tm="0">
                                          <p:val>
                                            <p:strVal val="#ppt_x"/>
                                          </p:val>
                                        </p:tav>
                                        <p:tav tm="100000">
                                          <p:val>
                                            <p:strVal val="#ppt_x"/>
                                          </p:val>
                                        </p:tav>
                                      </p:tavLst>
                                    </p:anim>
                                    <p:anim calcmode="lin" valueType="num">
                                      <p:cBhvr>
                                        <p:cTn id="27" dur="900" decel="100000" fill="hold"/>
                                        <p:tgtEl>
                                          <p:spTgt spid="34"/>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34"/>
                                        </p:tgtEl>
                                        <p:attrNameLst>
                                          <p:attrName>ppt_y</p:attrName>
                                        </p:attrNameLst>
                                      </p:cBhvr>
                                      <p:tavLst>
                                        <p:tav tm="0">
                                          <p:val>
                                            <p:strVal val="#ppt_y-.03"/>
                                          </p:val>
                                        </p:tav>
                                        <p:tav tm="100000">
                                          <p:val>
                                            <p:strVal val="#ppt_y"/>
                                          </p:val>
                                        </p:tav>
                                      </p:tavLst>
                                    </p:anim>
                                  </p:childTnLst>
                                </p:cTn>
                              </p:par>
                            </p:childTnLst>
                          </p:cTn>
                        </p:par>
                        <p:par>
                          <p:cTn id="29" fill="hold">
                            <p:stCondLst>
                              <p:cond delay="2000"/>
                            </p:stCondLst>
                            <p:childTnLst>
                              <p:par>
                                <p:cTn id="30" presetID="37" presetClass="entr" presetSubtype="0" fill="hold" nodeType="after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fade">
                                      <p:cBhvr>
                                        <p:cTn id="32" dur="1000"/>
                                        <p:tgtEl>
                                          <p:spTgt spid="33"/>
                                        </p:tgtEl>
                                      </p:cBhvr>
                                    </p:animEffect>
                                    <p:anim calcmode="lin" valueType="num">
                                      <p:cBhvr>
                                        <p:cTn id="33" dur="1000" fill="hold"/>
                                        <p:tgtEl>
                                          <p:spTgt spid="33"/>
                                        </p:tgtEl>
                                        <p:attrNameLst>
                                          <p:attrName>ppt_x</p:attrName>
                                        </p:attrNameLst>
                                      </p:cBhvr>
                                      <p:tavLst>
                                        <p:tav tm="0">
                                          <p:val>
                                            <p:strVal val="#ppt_x"/>
                                          </p:val>
                                        </p:tav>
                                        <p:tav tm="100000">
                                          <p:val>
                                            <p:strVal val="#ppt_x"/>
                                          </p:val>
                                        </p:tav>
                                      </p:tavLst>
                                    </p:anim>
                                    <p:anim calcmode="lin" valueType="num">
                                      <p:cBhvr>
                                        <p:cTn id="34" dur="900" decel="100000" fill="hold"/>
                                        <p:tgtEl>
                                          <p:spTgt spid="33"/>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33"/>
                                        </p:tgtEl>
                                        <p:attrNameLst>
                                          <p:attrName>ppt_y</p:attrName>
                                        </p:attrNameLst>
                                      </p:cBhvr>
                                      <p:tavLst>
                                        <p:tav tm="0">
                                          <p:val>
                                            <p:strVal val="#ppt_y-.03"/>
                                          </p:val>
                                        </p:tav>
                                        <p:tav tm="100000">
                                          <p:val>
                                            <p:strVal val="#ppt_y"/>
                                          </p:val>
                                        </p:tav>
                                      </p:tavLst>
                                    </p:anim>
                                  </p:childTnLst>
                                </p:cTn>
                              </p:par>
                            </p:childTnLst>
                          </p:cTn>
                        </p:par>
                        <p:par>
                          <p:cTn id="36" fill="hold">
                            <p:stCondLst>
                              <p:cond delay="3000"/>
                            </p:stCondLst>
                            <p:childTnLst>
                              <p:par>
                                <p:cTn id="37" presetID="2" presetClass="entr" presetSubtype="8" fill="hold" grpId="0" nodeType="afterEffect">
                                  <p:stCondLst>
                                    <p:cond delay="0"/>
                                  </p:stCondLst>
                                  <p:childTnLst>
                                    <p:set>
                                      <p:cBhvr>
                                        <p:cTn id="38" dur="1" fill="hold">
                                          <p:stCondLst>
                                            <p:cond delay="0"/>
                                          </p:stCondLst>
                                        </p:cTn>
                                        <p:tgtEl>
                                          <p:spTgt spid="35"/>
                                        </p:tgtEl>
                                        <p:attrNameLst>
                                          <p:attrName>style.visibility</p:attrName>
                                        </p:attrNameLst>
                                      </p:cBhvr>
                                      <p:to>
                                        <p:strVal val="visible"/>
                                      </p:to>
                                    </p:set>
                                    <p:anim calcmode="lin" valueType="num">
                                      <p:cBhvr additive="base">
                                        <p:cTn id="39" dur="500" fill="hold"/>
                                        <p:tgtEl>
                                          <p:spTgt spid="35"/>
                                        </p:tgtEl>
                                        <p:attrNameLst>
                                          <p:attrName>ppt_x</p:attrName>
                                        </p:attrNameLst>
                                      </p:cBhvr>
                                      <p:tavLst>
                                        <p:tav tm="0">
                                          <p:val>
                                            <p:strVal val="0-#ppt_w/2"/>
                                          </p:val>
                                        </p:tav>
                                        <p:tav tm="100000">
                                          <p:val>
                                            <p:strVal val="#ppt_x"/>
                                          </p:val>
                                        </p:tav>
                                      </p:tavLst>
                                    </p:anim>
                                    <p:anim calcmode="lin" valueType="num">
                                      <p:cBhvr additive="base">
                                        <p:cTn id="40" dur="500" fill="hold"/>
                                        <p:tgtEl>
                                          <p:spTgt spid="35"/>
                                        </p:tgtEl>
                                        <p:attrNameLst>
                                          <p:attrName>ppt_y</p:attrName>
                                        </p:attrNameLst>
                                      </p:cBhvr>
                                      <p:tavLst>
                                        <p:tav tm="0">
                                          <p:val>
                                            <p:strVal val="#ppt_y"/>
                                          </p:val>
                                        </p:tav>
                                        <p:tav tm="100000">
                                          <p:val>
                                            <p:strVal val="#ppt_y"/>
                                          </p:val>
                                        </p:tav>
                                      </p:tavLst>
                                    </p:anim>
                                  </p:childTnLst>
                                </p:cTn>
                              </p:par>
                            </p:childTnLst>
                          </p:cTn>
                        </p:par>
                        <p:par>
                          <p:cTn id="41" fill="hold">
                            <p:stCondLst>
                              <p:cond delay="3500"/>
                            </p:stCondLst>
                            <p:childTnLst>
                              <p:par>
                                <p:cTn id="42" presetID="2" presetClass="entr" presetSubtype="4" fill="hold" nodeType="afterEffect">
                                  <p:stCondLst>
                                    <p:cond delay="0"/>
                                  </p:stCondLst>
                                  <p:childTnLst>
                                    <p:set>
                                      <p:cBhvr>
                                        <p:cTn id="43" dur="1" fill="hold">
                                          <p:stCondLst>
                                            <p:cond delay="0"/>
                                          </p:stCondLst>
                                        </p:cTn>
                                        <p:tgtEl>
                                          <p:spTgt spid="1033"/>
                                        </p:tgtEl>
                                        <p:attrNameLst>
                                          <p:attrName>style.visibility</p:attrName>
                                        </p:attrNameLst>
                                      </p:cBhvr>
                                      <p:to>
                                        <p:strVal val="visible"/>
                                      </p:to>
                                    </p:set>
                                    <p:anim calcmode="lin" valueType="num">
                                      <p:cBhvr additive="base">
                                        <p:cTn id="44" dur="500" fill="hold"/>
                                        <p:tgtEl>
                                          <p:spTgt spid="1033"/>
                                        </p:tgtEl>
                                        <p:attrNameLst>
                                          <p:attrName>ppt_x</p:attrName>
                                        </p:attrNameLst>
                                      </p:cBhvr>
                                      <p:tavLst>
                                        <p:tav tm="0">
                                          <p:val>
                                            <p:strVal val="#ppt_x"/>
                                          </p:val>
                                        </p:tav>
                                        <p:tav tm="100000">
                                          <p:val>
                                            <p:strVal val="#ppt_x"/>
                                          </p:val>
                                        </p:tav>
                                      </p:tavLst>
                                    </p:anim>
                                    <p:anim calcmode="lin" valueType="num">
                                      <p:cBhvr additive="base">
                                        <p:cTn id="45" dur="500" fill="hold"/>
                                        <p:tgtEl>
                                          <p:spTgt spid="1033"/>
                                        </p:tgtEl>
                                        <p:attrNameLst>
                                          <p:attrName>ppt_y</p:attrName>
                                        </p:attrNameLst>
                                      </p:cBhvr>
                                      <p:tavLst>
                                        <p:tav tm="0">
                                          <p:val>
                                            <p:strVal val="1+#ppt_h/2"/>
                                          </p:val>
                                        </p:tav>
                                        <p:tav tm="100000">
                                          <p:val>
                                            <p:strVal val="#ppt_y"/>
                                          </p:val>
                                        </p:tav>
                                      </p:tavLst>
                                    </p:anim>
                                  </p:childTnLst>
                                </p:cTn>
                              </p:par>
                            </p:childTnLst>
                          </p:cTn>
                        </p:par>
                        <p:par>
                          <p:cTn id="46" fill="hold">
                            <p:stCondLst>
                              <p:cond delay="4000"/>
                            </p:stCondLst>
                            <p:childTnLst>
                              <p:par>
                                <p:cTn id="47" presetID="37" presetClass="entr" presetSubtype="0" fill="hold" grpId="0" nodeType="after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fade">
                                      <p:cBhvr>
                                        <p:cTn id="49" dur="1000"/>
                                        <p:tgtEl>
                                          <p:spTgt spid="28"/>
                                        </p:tgtEl>
                                      </p:cBhvr>
                                    </p:animEffect>
                                    <p:anim calcmode="lin" valueType="num">
                                      <p:cBhvr>
                                        <p:cTn id="50" dur="1000" fill="hold"/>
                                        <p:tgtEl>
                                          <p:spTgt spid="28"/>
                                        </p:tgtEl>
                                        <p:attrNameLst>
                                          <p:attrName>ppt_x</p:attrName>
                                        </p:attrNameLst>
                                      </p:cBhvr>
                                      <p:tavLst>
                                        <p:tav tm="0">
                                          <p:val>
                                            <p:strVal val="#ppt_x"/>
                                          </p:val>
                                        </p:tav>
                                        <p:tav tm="100000">
                                          <p:val>
                                            <p:strVal val="#ppt_x"/>
                                          </p:val>
                                        </p:tav>
                                      </p:tavLst>
                                    </p:anim>
                                    <p:anim calcmode="lin" valueType="num">
                                      <p:cBhvr>
                                        <p:cTn id="51" dur="900" decel="100000" fill="hold"/>
                                        <p:tgtEl>
                                          <p:spTgt spid="28"/>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childTnLst>
                          </p:cTn>
                        </p:par>
                        <p:par>
                          <p:cTn id="53" fill="hold">
                            <p:stCondLst>
                              <p:cond delay="5000"/>
                            </p:stCondLst>
                            <p:childTnLst>
                              <p:par>
                                <p:cTn id="54" presetID="37" presetClass="entr" presetSubtype="0" fill="hold" nodeType="afterEffect">
                                  <p:stCondLst>
                                    <p:cond delay="0"/>
                                  </p:stCondLst>
                                  <p:childTnLst>
                                    <p:set>
                                      <p:cBhvr>
                                        <p:cTn id="55" dur="1" fill="hold">
                                          <p:stCondLst>
                                            <p:cond delay="0"/>
                                          </p:stCondLst>
                                        </p:cTn>
                                        <p:tgtEl>
                                          <p:spTgt spid="1032"/>
                                        </p:tgtEl>
                                        <p:attrNameLst>
                                          <p:attrName>style.visibility</p:attrName>
                                        </p:attrNameLst>
                                      </p:cBhvr>
                                      <p:to>
                                        <p:strVal val="visible"/>
                                      </p:to>
                                    </p:set>
                                    <p:animEffect transition="in" filter="fade">
                                      <p:cBhvr>
                                        <p:cTn id="56" dur="1000"/>
                                        <p:tgtEl>
                                          <p:spTgt spid="1032"/>
                                        </p:tgtEl>
                                      </p:cBhvr>
                                    </p:animEffect>
                                    <p:anim calcmode="lin" valueType="num">
                                      <p:cBhvr>
                                        <p:cTn id="57" dur="1000" fill="hold"/>
                                        <p:tgtEl>
                                          <p:spTgt spid="1032"/>
                                        </p:tgtEl>
                                        <p:attrNameLst>
                                          <p:attrName>ppt_x</p:attrName>
                                        </p:attrNameLst>
                                      </p:cBhvr>
                                      <p:tavLst>
                                        <p:tav tm="0">
                                          <p:val>
                                            <p:strVal val="#ppt_x"/>
                                          </p:val>
                                        </p:tav>
                                        <p:tav tm="100000">
                                          <p:val>
                                            <p:strVal val="#ppt_x"/>
                                          </p:val>
                                        </p:tav>
                                      </p:tavLst>
                                    </p:anim>
                                    <p:anim calcmode="lin" valueType="num">
                                      <p:cBhvr>
                                        <p:cTn id="58" dur="900" decel="100000" fill="hold"/>
                                        <p:tgtEl>
                                          <p:spTgt spid="1032"/>
                                        </p:tgtEl>
                                        <p:attrNameLst>
                                          <p:attrName>ppt_y</p:attrName>
                                        </p:attrNameLst>
                                      </p:cBhvr>
                                      <p:tavLst>
                                        <p:tav tm="0">
                                          <p:val>
                                            <p:strVal val="#ppt_y+1"/>
                                          </p:val>
                                        </p:tav>
                                        <p:tav tm="100000">
                                          <p:val>
                                            <p:strVal val="#ppt_y-.03"/>
                                          </p:val>
                                        </p:tav>
                                      </p:tavLst>
                                    </p:anim>
                                    <p:anim calcmode="lin" valueType="num">
                                      <p:cBhvr>
                                        <p:cTn id="59" dur="100" accel="100000" fill="hold">
                                          <p:stCondLst>
                                            <p:cond delay="900"/>
                                          </p:stCondLst>
                                        </p:cTn>
                                        <p:tgtEl>
                                          <p:spTgt spid="1032"/>
                                        </p:tgtEl>
                                        <p:attrNameLst>
                                          <p:attrName>ppt_y</p:attrName>
                                        </p:attrNameLst>
                                      </p:cBhvr>
                                      <p:tavLst>
                                        <p:tav tm="0">
                                          <p:val>
                                            <p:strVal val="#ppt_y-.03"/>
                                          </p:val>
                                        </p:tav>
                                        <p:tav tm="100000">
                                          <p:val>
                                            <p:strVal val="#ppt_y"/>
                                          </p:val>
                                        </p:tav>
                                      </p:tavLst>
                                    </p:anim>
                                  </p:childTnLst>
                                </p:cTn>
                              </p:par>
                            </p:childTnLst>
                          </p:cTn>
                        </p:par>
                        <p:par>
                          <p:cTn id="60" fill="hold">
                            <p:stCondLst>
                              <p:cond delay="6000"/>
                            </p:stCondLst>
                            <p:childTnLst>
                              <p:par>
                                <p:cTn id="61" presetID="2" presetClass="entr" presetSubtype="8" fill="hold" grpId="1" nodeType="afterEffect">
                                  <p:stCondLst>
                                    <p:cond delay="0"/>
                                  </p:stCondLst>
                                  <p:childTnLst>
                                    <p:set>
                                      <p:cBhvr>
                                        <p:cTn id="62" dur="1" fill="hold">
                                          <p:stCondLst>
                                            <p:cond delay="0"/>
                                          </p:stCondLst>
                                        </p:cTn>
                                        <p:tgtEl>
                                          <p:spTgt spid="27"/>
                                        </p:tgtEl>
                                        <p:attrNameLst>
                                          <p:attrName>style.visibility</p:attrName>
                                        </p:attrNameLst>
                                      </p:cBhvr>
                                      <p:to>
                                        <p:strVal val="visible"/>
                                      </p:to>
                                    </p:set>
                                    <p:anim calcmode="lin" valueType="num">
                                      <p:cBhvr additive="base">
                                        <p:cTn id="63" dur="500" fill="hold"/>
                                        <p:tgtEl>
                                          <p:spTgt spid="27"/>
                                        </p:tgtEl>
                                        <p:attrNameLst>
                                          <p:attrName>ppt_x</p:attrName>
                                        </p:attrNameLst>
                                      </p:cBhvr>
                                      <p:tavLst>
                                        <p:tav tm="0">
                                          <p:val>
                                            <p:strVal val="0-#ppt_w/2"/>
                                          </p:val>
                                        </p:tav>
                                        <p:tav tm="100000">
                                          <p:val>
                                            <p:strVal val="#ppt_x"/>
                                          </p:val>
                                        </p:tav>
                                      </p:tavLst>
                                    </p:anim>
                                    <p:anim calcmode="lin" valueType="num">
                                      <p:cBhvr additive="base">
                                        <p:cTn id="64" dur="500" fill="hold"/>
                                        <p:tgtEl>
                                          <p:spTgt spid="27"/>
                                        </p:tgtEl>
                                        <p:attrNameLst>
                                          <p:attrName>ppt_y</p:attrName>
                                        </p:attrNameLst>
                                      </p:cBhvr>
                                      <p:tavLst>
                                        <p:tav tm="0">
                                          <p:val>
                                            <p:strVal val="#ppt_y"/>
                                          </p:val>
                                        </p:tav>
                                        <p:tav tm="100000">
                                          <p:val>
                                            <p:strVal val="#ppt_y"/>
                                          </p:val>
                                        </p:tav>
                                      </p:tavLst>
                                    </p:anim>
                                  </p:childTnLst>
                                </p:cTn>
                              </p:par>
                              <p:par>
                                <p:cTn id="65" presetID="2" presetClass="entr" presetSubtype="8" fill="hold" nodeType="withEffect">
                                  <p:stCondLst>
                                    <p:cond delay="0"/>
                                  </p:stCondLst>
                                  <p:childTnLst>
                                    <p:set>
                                      <p:cBhvr>
                                        <p:cTn id="66" dur="1" fill="hold">
                                          <p:stCondLst>
                                            <p:cond delay="0"/>
                                          </p:stCondLst>
                                        </p:cTn>
                                        <p:tgtEl>
                                          <p:spTgt spid="22"/>
                                        </p:tgtEl>
                                        <p:attrNameLst>
                                          <p:attrName>style.visibility</p:attrName>
                                        </p:attrNameLst>
                                      </p:cBhvr>
                                      <p:to>
                                        <p:strVal val="visible"/>
                                      </p:to>
                                    </p:set>
                                    <p:anim calcmode="lin" valueType="num">
                                      <p:cBhvr additive="base">
                                        <p:cTn id="67" dur="500" fill="hold"/>
                                        <p:tgtEl>
                                          <p:spTgt spid="22"/>
                                        </p:tgtEl>
                                        <p:attrNameLst>
                                          <p:attrName>ppt_x</p:attrName>
                                        </p:attrNameLst>
                                      </p:cBhvr>
                                      <p:tavLst>
                                        <p:tav tm="0">
                                          <p:val>
                                            <p:strVal val="0-#ppt_w/2"/>
                                          </p:val>
                                        </p:tav>
                                        <p:tav tm="100000">
                                          <p:val>
                                            <p:strVal val="#ppt_x"/>
                                          </p:val>
                                        </p:tav>
                                      </p:tavLst>
                                    </p:anim>
                                    <p:anim calcmode="lin" valueType="num">
                                      <p:cBhvr additive="base">
                                        <p:cTn id="68" dur="500" fill="hold"/>
                                        <p:tgtEl>
                                          <p:spTgt spid="22"/>
                                        </p:tgtEl>
                                        <p:attrNameLst>
                                          <p:attrName>ppt_y</p:attrName>
                                        </p:attrNameLst>
                                      </p:cBhvr>
                                      <p:tavLst>
                                        <p:tav tm="0">
                                          <p:val>
                                            <p:strVal val="#ppt_y"/>
                                          </p:val>
                                        </p:tav>
                                        <p:tav tm="100000">
                                          <p:val>
                                            <p:strVal val="#ppt_y"/>
                                          </p:val>
                                        </p:tav>
                                      </p:tavLst>
                                    </p:anim>
                                  </p:childTnLst>
                                </p:cTn>
                              </p:par>
                            </p:childTnLst>
                          </p:cTn>
                        </p:par>
                        <p:par>
                          <p:cTn id="69" fill="hold">
                            <p:stCondLst>
                              <p:cond delay="6500"/>
                            </p:stCondLst>
                            <p:childTnLst>
                              <p:par>
                                <p:cTn id="70" presetID="2" presetClass="entr" presetSubtype="4" fill="hold" nodeType="afterEffect">
                                  <p:stCondLst>
                                    <p:cond delay="0"/>
                                  </p:stCondLst>
                                  <p:childTnLst>
                                    <p:set>
                                      <p:cBhvr>
                                        <p:cTn id="71" dur="1" fill="hold">
                                          <p:stCondLst>
                                            <p:cond delay="0"/>
                                          </p:stCondLst>
                                        </p:cTn>
                                        <p:tgtEl>
                                          <p:spTgt spid="15"/>
                                        </p:tgtEl>
                                        <p:attrNameLst>
                                          <p:attrName>style.visibility</p:attrName>
                                        </p:attrNameLst>
                                      </p:cBhvr>
                                      <p:to>
                                        <p:strVal val="visible"/>
                                      </p:to>
                                    </p:set>
                                    <p:anim calcmode="lin" valueType="num">
                                      <p:cBhvr additive="base">
                                        <p:cTn id="72" dur="500" fill="hold"/>
                                        <p:tgtEl>
                                          <p:spTgt spid="15"/>
                                        </p:tgtEl>
                                        <p:attrNameLst>
                                          <p:attrName>ppt_x</p:attrName>
                                        </p:attrNameLst>
                                      </p:cBhvr>
                                      <p:tavLst>
                                        <p:tav tm="0">
                                          <p:val>
                                            <p:strVal val="#ppt_x"/>
                                          </p:val>
                                        </p:tav>
                                        <p:tav tm="100000">
                                          <p:val>
                                            <p:strVal val="#ppt_x"/>
                                          </p:val>
                                        </p:tav>
                                      </p:tavLst>
                                    </p:anim>
                                    <p:anim calcmode="lin" valueType="num">
                                      <p:cBhvr additive="base">
                                        <p:cTn id="73" dur="500" fill="hold"/>
                                        <p:tgtEl>
                                          <p:spTgt spid="15"/>
                                        </p:tgtEl>
                                        <p:attrNameLst>
                                          <p:attrName>ppt_y</p:attrName>
                                        </p:attrNameLst>
                                      </p:cBhvr>
                                      <p:tavLst>
                                        <p:tav tm="0">
                                          <p:val>
                                            <p:strVal val="1+#ppt_h/2"/>
                                          </p:val>
                                        </p:tav>
                                        <p:tav tm="100000">
                                          <p:val>
                                            <p:strVal val="#ppt_y"/>
                                          </p:val>
                                        </p:tav>
                                      </p:tavLst>
                                    </p:anim>
                                  </p:childTnLst>
                                </p:cTn>
                              </p:par>
                              <p:par>
                                <p:cTn id="74" presetID="2" presetClass="entr" presetSubtype="4" fill="hold" nodeType="withEffect">
                                  <p:stCondLst>
                                    <p:cond delay="0"/>
                                  </p:stCondLst>
                                  <p:childTnLst>
                                    <p:set>
                                      <p:cBhvr>
                                        <p:cTn id="75" dur="1" fill="hold">
                                          <p:stCondLst>
                                            <p:cond delay="0"/>
                                          </p:stCondLst>
                                        </p:cTn>
                                        <p:tgtEl>
                                          <p:spTgt spid="18"/>
                                        </p:tgtEl>
                                        <p:attrNameLst>
                                          <p:attrName>style.visibility</p:attrName>
                                        </p:attrNameLst>
                                      </p:cBhvr>
                                      <p:to>
                                        <p:strVal val="visible"/>
                                      </p:to>
                                    </p:set>
                                    <p:anim calcmode="lin" valueType="num">
                                      <p:cBhvr additive="base">
                                        <p:cTn id="76" dur="500" fill="hold"/>
                                        <p:tgtEl>
                                          <p:spTgt spid="18"/>
                                        </p:tgtEl>
                                        <p:attrNameLst>
                                          <p:attrName>ppt_x</p:attrName>
                                        </p:attrNameLst>
                                      </p:cBhvr>
                                      <p:tavLst>
                                        <p:tav tm="0">
                                          <p:val>
                                            <p:strVal val="#ppt_x"/>
                                          </p:val>
                                        </p:tav>
                                        <p:tav tm="100000">
                                          <p:val>
                                            <p:strVal val="#ppt_x"/>
                                          </p:val>
                                        </p:tav>
                                      </p:tavLst>
                                    </p:anim>
                                    <p:anim calcmode="lin" valueType="num">
                                      <p:cBhvr additive="base">
                                        <p:cTn id="77" dur="500" fill="hold"/>
                                        <p:tgtEl>
                                          <p:spTgt spid="18"/>
                                        </p:tgtEl>
                                        <p:attrNameLst>
                                          <p:attrName>ppt_y</p:attrName>
                                        </p:attrNameLst>
                                      </p:cBhvr>
                                      <p:tavLst>
                                        <p:tav tm="0">
                                          <p:val>
                                            <p:strVal val="1+#ppt_h/2"/>
                                          </p:val>
                                        </p:tav>
                                        <p:tav tm="100000">
                                          <p:val>
                                            <p:strVal val="#ppt_y"/>
                                          </p:val>
                                        </p:tav>
                                      </p:tavLst>
                                    </p:anim>
                                  </p:childTnLst>
                                </p:cTn>
                              </p:par>
                              <p:par>
                                <p:cTn id="78" presetID="2" presetClass="entr" presetSubtype="4" fill="hold" nodeType="withEffect">
                                  <p:stCondLst>
                                    <p:cond delay="0"/>
                                  </p:stCondLst>
                                  <p:childTnLst>
                                    <p:set>
                                      <p:cBhvr>
                                        <p:cTn id="79" dur="1" fill="hold">
                                          <p:stCondLst>
                                            <p:cond delay="0"/>
                                          </p:stCondLst>
                                        </p:cTn>
                                        <p:tgtEl>
                                          <p:spTgt spid="23"/>
                                        </p:tgtEl>
                                        <p:attrNameLst>
                                          <p:attrName>style.visibility</p:attrName>
                                        </p:attrNameLst>
                                      </p:cBhvr>
                                      <p:to>
                                        <p:strVal val="visible"/>
                                      </p:to>
                                    </p:set>
                                    <p:anim calcmode="lin" valueType="num">
                                      <p:cBhvr additive="base">
                                        <p:cTn id="80" dur="500" fill="hold"/>
                                        <p:tgtEl>
                                          <p:spTgt spid="23"/>
                                        </p:tgtEl>
                                        <p:attrNameLst>
                                          <p:attrName>ppt_x</p:attrName>
                                        </p:attrNameLst>
                                      </p:cBhvr>
                                      <p:tavLst>
                                        <p:tav tm="0">
                                          <p:val>
                                            <p:strVal val="#ppt_x"/>
                                          </p:val>
                                        </p:tav>
                                        <p:tav tm="100000">
                                          <p:val>
                                            <p:strVal val="#ppt_x"/>
                                          </p:val>
                                        </p:tav>
                                      </p:tavLst>
                                    </p:anim>
                                    <p:anim calcmode="lin" valueType="num">
                                      <p:cBhvr additive="base">
                                        <p:cTn id="81" dur="500" fill="hold"/>
                                        <p:tgtEl>
                                          <p:spTgt spid="23"/>
                                        </p:tgtEl>
                                        <p:attrNameLst>
                                          <p:attrName>ppt_y</p:attrName>
                                        </p:attrNameLst>
                                      </p:cBhvr>
                                      <p:tavLst>
                                        <p:tav tm="0">
                                          <p:val>
                                            <p:strVal val="1+#ppt_h/2"/>
                                          </p:val>
                                        </p:tav>
                                        <p:tav tm="100000">
                                          <p:val>
                                            <p:strVal val="#ppt_y"/>
                                          </p:val>
                                        </p:tav>
                                      </p:tavLst>
                                    </p:anim>
                                  </p:childTnLst>
                                </p:cTn>
                              </p:par>
                            </p:childTnLst>
                          </p:cTn>
                        </p:par>
                        <p:par>
                          <p:cTn id="82" fill="hold">
                            <p:stCondLst>
                              <p:cond delay="7000"/>
                            </p:stCondLst>
                            <p:childTnLst>
                              <p:par>
                                <p:cTn id="83" presetID="2" presetClass="entr" presetSubtype="4" fill="hold" nodeType="afterEffect">
                                  <p:stCondLst>
                                    <p:cond delay="0"/>
                                  </p:stCondLst>
                                  <p:childTnLst>
                                    <p:set>
                                      <p:cBhvr>
                                        <p:cTn id="84" dur="1" fill="hold">
                                          <p:stCondLst>
                                            <p:cond delay="0"/>
                                          </p:stCondLst>
                                        </p:cTn>
                                        <p:tgtEl>
                                          <p:spTgt spid="1027"/>
                                        </p:tgtEl>
                                        <p:attrNameLst>
                                          <p:attrName>style.visibility</p:attrName>
                                        </p:attrNameLst>
                                      </p:cBhvr>
                                      <p:to>
                                        <p:strVal val="visible"/>
                                      </p:to>
                                    </p:set>
                                    <p:anim calcmode="lin" valueType="num">
                                      <p:cBhvr additive="base">
                                        <p:cTn id="85" dur="500" fill="hold"/>
                                        <p:tgtEl>
                                          <p:spTgt spid="1027"/>
                                        </p:tgtEl>
                                        <p:attrNameLst>
                                          <p:attrName>ppt_x</p:attrName>
                                        </p:attrNameLst>
                                      </p:cBhvr>
                                      <p:tavLst>
                                        <p:tav tm="0">
                                          <p:val>
                                            <p:strVal val="#ppt_x"/>
                                          </p:val>
                                        </p:tav>
                                        <p:tav tm="100000">
                                          <p:val>
                                            <p:strVal val="#ppt_x"/>
                                          </p:val>
                                        </p:tav>
                                      </p:tavLst>
                                    </p:anim>
                                    <p:anim calcmode="lin" valueType="num">
                                      <p:cBhvr additive="base">
                                        <p:cTn id="86" dur="500" fill="hold"/>
                                        <p:tgtEl>
                                          <p:spTgt spid="1027"/>
                                        </p:tgtEl>
                                        <p:attrNameLst>
                                          <p:attrName>ppt_y</p:attrName>
                                        </p:attrNameLst>
                                      </p:cBhvr>
                                      <p:tavLst>
                                        <p:tav tm="0">
                                          <p:val>
                                            <p:strVal val="1+#ppt_h/2"/>
                                          </p:val>
                                        </p:tav>
                                        <p:tav tm="100000">
                                          <p:val>
                                            <p:strVal val="#ppt_y"/>
                                          </p:val>
                                        </p:tav>
                                      </p:tavLst>
                                    </p:anim>
                                  </p:childTnLst>
                                </p:cTn>
                              </p:par>
                              <p:par>
                                <p:cTn id="87" presetID="2" presetClass="entr" presetSubtype="4" fill="hold" nodeType="withEffect">
                                  <p:stCondLst>
                                    <p:cond delay="0"/>
                                  </p:stCondLst>
                                  <p:childTnLst>
                                    <p:set>
                                      <p:cBhvr>
                                        <p:cTn id="88" dur="1" fill="hold">
                                          <p:stCondLst>
                                            <p:cond delay="0"/>
                                          </p:stCondLst>
                                        </p:cTn>
                                        <p:tgtEl>
                                          <p:spTgt spid="1029"/>
                                        </p:tgtEl>
                                        <p:attrNameLst>
                                          <p:attrName>style.visibility</p:attrName>
                                        </p:attrNameLst>
                                      </p:cBhvr>
                                      <p:to>
                                        <p:strVal val="visible"/>
                                      </p:to>
                                    </p:set>
                                    <p:anim calcmode="lin" valueType="num">
                                      <p:cBhvr additive="base">
                                        <p:cTn id="89" dur="500" fill="hold"/>
                                        <p:tgtEl>
                                          <p:spTgt spid="1029"/>
                                        </p:tgtEl>
                                        <p:attrNameLst>
                                          <p:attrName>ppt_x</p:attrName>
                                        </p:attrNameLst>
                                      </p:cBhvr>
                                      <p:tavLst>
                                        <p:tav tm="0">
                                          <p:val>
                                            <p:strVal val="#ppt_x"/>
                                          </p:val>
                                        </p:tav>
                                        <p:tav tm="100000">
                                          <p:val>
                                            <p:strVal val="#ppt_x"/>
                                          </p:val>
                                        </p:tav>
                                      </p:tavLst>
                                    </p:anim>
                                    <p:anim calcmode="lin" valueType="num">
                                      <p:cBhvr additive="base">
                                        <p:cTn id="90" dur="500" fill="hold"/>
                                        <p:tgtEl>
                                          <p:spTgt spid="1029"/>
                                        </p:tgtEl>
                                        <p:attrNameLst>
                                          <p:attrName>ppt_y</p:attrName>
                                        </p:attrNameLst>
                                      </p:cBhvr>
                                      <p:tavLst>
                                        <p:tav tm="0">
                                          <p:val>
                                            <p:strVal val="1+#ppt_h/2"/>
                                          </p:val>
                                        </p:tav>
                                        <p:tav tm="100000">
                                          <p:val>
                                            <p:strVal val="#ppt_y"/>
                                          </p:val>
                                        </p:tav>
                                      </p:tavLst>
                                    </p:anim>
                                  </p:childTnLst>
                                </p:cTn>
                              </p:par>
                            </p:childTnLst>
                          </p:cTn>
                        </p:par>
                        <p:par>
                          <p:cTn id="91" fill="hold">
                            <p:stCondLst>
                              <p:cond delay="7500"/>
                            </p:stCondLst>
                            <p:childTnLst>
                              <p:par>
                                <p:cTn id="92" presetID="37" presetClass="entr" presetSubtype="0" fill="hold" grpId="0" nodeType="afterEffect">
                                  <p:stCondLst>
                                    <p:cond delay="0"/>
                                  </p:stCondLst>
                                  <p:childTnLst>
                                    <p:set>
                                      <p:cBhvr>
                                        <p:cTn id="93" dur="1" fill="hold">
                                          <p:stCondLst>
                                            <p:cond delay="0"/>
                                          </p:stCondLst>
                                        </p:cTn>
                                        <p:tgtEl>
                                          <p:spTgt spid="24"/>
                                        </p:tgtEl>
                                        <p:attrNameLst>
                                          <p:attrName>style.visibility</p:attrName>
                                        </p:attrNameLst>
                                      </p:cBhvr>
                                      <p:to>
                                        <p:strVal val="visible"/>
                                      </p:to>
                                    </p:set>
                                    <p:animEffect transition="in" filter="fade">
                                      <p:cBhvr>
                                        <p:cTn id="94" dur="1000"/>
                                        <p:tgtEl>
                                          <p:spTgt spid="24"/>
                                        </p:tgtEl>
                                      </p:cBhvr>
                                    </p:animEffect>
                                    <p:anim calcmode="lin" valueType="num">
                                      <p:cBhvr>
                                        <p:cTn id="95" dur="1000" fill="hold"/>
                                        <p:tgtEl>
                                          <p:spTgt spid="24"/>
                                        </p:tgtEl>
                                        <p:attrNameLst>
                                          <p:attrName>ppt_x</p:attrName>
                                        </p:attrNameLst>
                                      </p:cBhvr>
                                      <p:tavLst>
                                        <p:tav tm="0">
                                          <p:val>
                                            <p:strVal val="#ppt_x"/>
                                          </p:val>
                                        </p:tav>
                                        <p:tav tm="100000">
                                          <p:val>
                                            <p:strVal val="#ppt_x"/>
                                          </p:val>
                                        </p:tav>
                                      </p:tavLst>
                                    </p:anim>
                                    <p:anim calcmode="lin" valueType="num">
                                      <p:cBhvr>
                                        <p:cTn id="96" dur="900" decel="100000" fill="hold"/>
                                        <p:tgtEl>
                                          <p:spTgt spid="24"/>
                                        </p:tgtEl>
                                        <p:attrNameLst>
                                          <p:attrName>ppt_y</p:attrName>
                                        </p:attrNameLst>
                                      </p:cBhvr>
                                      <p:tavLst>
                                        <p:tav tm="0">
                                          <p:val>
                                            <p:strVal val="#ppt_y+1"/>
                                          </p:val>
                                        </p:tav>
                                        <p:tav tm="100000">
                                          <p:val>
                                            <p:strVal val="#ppt_y-.03"/>
                                          </p:val>
                                        </p:tav>
                                      </p:tavLst>
                                    </p:anim>
                                    <p:anim calcmode="lin" valueType="num">
                                      <p:cBhvr>
                                        <p:cTn id="97"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childTnLst>
                          </p:cTn>
                        </p:par>
                        <p:par>
                          <p:cTn id="98" fill="hold">
                            <p:stCondLst>
                              <p:cond delay="8500"/>
                            </p:stCondLst>
                            <p:childTnLst>
                              <p:par>
                                <p:cTn id="99" presetID="55" presetClass="entr" presetSubtype="0" fill="hold" grpId="1" nodeType="afterEffect">
                                  <p:stCondLst>
                                    <p:cond delay="0"/>
                                  </p:stCondLst>
                                  <p:childTnLst>
                                    <p:set>
                                      <p:cBhvr>
                                        <p:cTn id="100" dur="1" fill="hold">
                                          <p:stCondLst>
                                            <p:cond delay="0"/>
                                          </p:stCondLst>
                                        </p:cTn>
                                        <p:tgtEl>
                                          <p:spTgt spid="26"/>
                                        </p:tgtEl>
                                        <p:attrNameLst>
                                          <p:attrName>style.visibility</p:attrName>
                                        </p:attrNameLst>
                                      </p:cBhvr>
                                      <p:to>
                                        <p:strVal val="visible"/>
                                      </p:to>
                                    </p:set>
                                    <p:anim calcmode="lin" valueType="num">
                                      <p:cBhvr>
                                        <p:cTn id="101" dur="1000" fill="hold"/>
                                        <p:tgtEl>
                                          <p:spTgt spid="26"/>
                                        </p:tgtEl>
                                        <p:attrNameLst>
                                          <p:attrName>ppt_w</p:attrName>
                                        </p:attrNameLst>
                                      </p:cBhvr>
                                      <p:tavLst>
                                        <p:tav tm="0">
                                          <p:val>
                                            <p:strVal val="#ppt_w*0.70"/>
                                          </p:val>
                                        </p:tav>
                                        <p:tav tm="100000">
                                          <p:val>
                                            <p:strVal val="#ppt_w"/>
                                          </p:val>
                                        </p:tav>
                                      </p:tavLst>
                                    </p:anim>
                                    <p:anim calcmode="lin" valueType="num">
                                      <p:cBhvr>
                                        <p:cTn id="102" dur="1000" fill="hold"/>
                                        <p:tgtEl>
                                          <p:spTgt spid="26"/>
                                        </p:tgtEl>
                                        <p:attrNameLst>
                                          <p:attrName>ppt_h</p:attrName>
                                        </p:attrNameLst>
                                      </p:cBhvr>
                                      <p:tavLst>
                                        <p:tav tm="0">
                                          <p:val>
                                            <p:strVal val="#ppt_h"/>
                                          </p:val>
                                        </p:tav>
                                        <p:tav tm="100000">
                                          <p:val>
                                            <p:strVal val="#ppt_h"/>
                                          </p:val>
                                        </p:tav>
                                      </p:tavLst>
                                    </p:anim>
                                    <p:animEffect transition="in" filter="fade">
                                      <p:cBhvr>
                                        <p:cTn id="103"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6" grpId="1" animBg="1"/>
      <p:bldP spid="27" grpId="1" animBg="1"/>
      <p:bldP spid="28" grpId="0" animBg="1"/>
      <p:bldP spid="32" grpId="0" animBg="1"/>
      <p:bldP spid="34" grpId="0" animBg="1"/>
      <p:bldP spid="3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357290" y="1643050"/>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sp>
        <p:nvSpPr>
          <p:cNvPr id="13" name="12 CuadroTexto"/>
          <p:cNvSpPr txBox="1"/>
          <p:nvPr/>
        </p:nvSpPr>
        <p:spPr>
          <a:xfrm>
            <a:off x="857224" y="1071546"/>
            <a:ext cx="7429552" cy="461665"/>
          </a:xfrm>
          <a:prstGeom prst="rect">
            <a:avLst/>
          </a:prstGeom>
          <a:noFill/>
        </p:spPr>
        <p:txBody>
          <a:bodyPr wrap="square" rtlCol="0">
            <a:spAutoFit/>
            <a:scene3d>
              <a:camera prst="orthographicFront"/>
              <a:lightRig rig="threePt" dir="t"/>
            </a:scene3d>
            <a:sp3d extrusionH="57150">
              <a:bevelT w="38100" h="38100"/>
            </a:sp3d>
          </a:bodyPr>
          <a:lstStyle/>
          <a:p>
            <a:r>
              <a:rPr lang="es-EC" sz="2400" dirty="0" smtClean="0">
                <a:latin typeface="Arial Black" pitchFamily="34" charset="0"/>
              </a:rPr>
              <a:t>¿Qué es el Sistema de trazabilidad?</a:t>
            </a:r>
            <a:endParaRPr lang="es-EC" sz="2400" dirty="0">
              <a:latin typeface="Arial Black" pitchFamily="34" charset="0"/>
            </a:endParaRPr>
          </a:p>
        </p:txBody>
      </p:sp>
      <p:sp>
        <p:nvSpPr>
          <p:cNvPr id="21" name="20 Flecha izquierda y derecha"/>
          <p:cNvSpPr/>
          <p:nvPr/>
        </p:nvSpPr>
        <p:spPr>
          <a:xfrm>
            <a:off x="928662" y="3971930"/>
            <a:ext cx="7286676" cy="2357454"/>
          </a:xfrm>
          <a:prstGeom prst="leftRightArrow">
            <a:avLst/>
          </a:prstGeom>
          <a:solidFill>
            <a:srgbClr val="00B050"/>
          </a:solidFill>
          <a:ln>
            <a:solidFill>
              <a:srgbClr val="00B050"/>
            </a:solidFill>
          </a:ln>
          <a:effectLst>
            <a:outerShdw blurRad="152400" dist="317500" dir="5400000" sx="90000" sy="-19000" rotWithShape="0">
              <a:prstClr val="black">
                <a:alpha val="15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4" name="13 CuadroTexto"/>
          <p:cNvSpPr txBox="1"/>
          <p:nvPr/>
        </p:nvSpPr>
        <p:spPr>
          <a:xfrm>
            <a:off x="1643042" y="1714488"/>
            <a:ext cx="5857916" cy="1569660"/>
          </a:xfrm>
          <a:prstGeom prst="rect">
            <a:avLst/>
          </a:prstGeom>
          <a:solidFill>
            <a:schemeClr val="bg1">
              <a:lumMod val="85000"/>
            </a:schemeClr>
          </a:solidFill>
          <a:ln>
            <a:solidFill>
              <a:schemeClr val="tx1">
                <a:lumMod val="95000"/>
                <a:lumOff val="5000"/>
              </a:schemeClr>
            </a:solidFill>
          </a:ln>
          <a:effectLst>
            <a:outerShdw blurRad="50800" dist="38100" dir="8100000" algn="tr" rotWithShape="0">
              <a:prstClr val="black">
                <a:alpha val="40000"/>
              </a:prstClr>
            </a:outerShdw>
          </a:effectLst>
          <a:scene3d>
            <a:camera prst="orthographicFront"/>
            <a:lightRig rig="threePt" dir="t"/>
          </a:scene3d>
          <a:sp3d>
            <a:bevelT/>
          </a:sp3d>
        </p:spPr>
        <p:txBody>
          <a:bodyPr wrap="square" rtlCol="0">
            <a:spAutoFit/>
          </a:bodyPr>
          <a:lstStyle/>
          <a:p>
            <a:pPr algn="just"/>
            <a:r>
              <a:rPr lang="es-EC" sz="1600" b="1" dirty="0" smtClean="0"/>
              <a:t>Dinámica</a:t>
            </a:r>
          </a:p>
          <a:p>
            <a:pPr marL="180975" indent="-180975" algn="just"/>
            <a:endParaRPr lang="es-EC" sz="1600" b="1" dirty="0"/>
          </a:p>
          <a:p>
            <a:pPr algn="just"/>
            <a:r>
              <a:rPr lang="es-EC" sz="1600" dirty="0" smtClean="0"/>
              <a:t>Por que la plataforma tecnológica es escalable, permitirá dependiendo de las necesidades de los usuarios incluyendo a los organismos de control</a:t>
            </a:r>
            <a:r>
              <a:rPr lang="es-EC" sz="1600" b="1" dirty="0" smtClean="0">
                <a:solidFill>
                  <a:srgbClr val="FF0000"/>
                </a:solidFill>
              </a:rPr>
              <a:t>, intercambiar información y ampliar la cadena de información</a:t>
            </a:r>
            <a:r>
              <a:rPr lang="es-EC" sz="1600" dirty="0" smtClean="0"/>
              <a:t> hacia dentro de sus organizaciones,. </a:t>
            </a:r>
          </a:p>
        </p:txBody>
      </p:sp>
      <p:sp>
        <p:nvSpPr>
          <p:cNvPr id="26" name="25 Flecha izquierda y derecha"/>
          <p:cNvSpPr/>
          <p:nvPr/>
        </p:nvSpPr>
        <p:spPr>
          <a:xfrm>
            <a:off x="3428992" y="4380490"/>
            <a:ext cx="2286016" cy="1643074"/>
          </a:xfrm>
          <a:prstGeom prst="leftRightArrow">
            <a:avLst/>
          </a:prstGeom>
          <a:solidFill>
            <a:srgbClr val="FF0000"/>
          </a:solidFill>
          <a:ln>
            <a:solidFill>
              <a:srgbClr val="FF0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pic>
        <p:nvPicPr>
          <p:cNvPr id="3074" name="Picture 2" descr="http://www.lionowineracks.com/images/ship%20container.jpg"/>
          <p:cNvPicPr>
            <a:picLocks noChangeAspect="1" noChangeArrowheads="1"/>
          </p:cNvPicPr>
          <p:nvPr/>
        </p:nvPicPr>
        <p:blipFill>
          <a:blip r:embed="rId3" cstate="print"/>
          <a:srcRect/>
          <a:stretch>
            <a:fillRect/>
          </a:stretch>
        </p:blipFill>
        <p:spPr bwMode="auto">
          <a:xfrm flipH="1">
            <a:off x="4214810" y="4972062"/>
            <a:ext cx="717847" cy="456935"/>
          </a:xfrm>
          <a:prstGeom prst="rect">
            <a:avLst/>
          </a:prstGeom>
          <a:noFill/>
        </p:spPr>
      </p:pic>
      <p:pic>
        <p:nvPicPr>
          <p:cNvPr id="3081" name="Picture 9"/>
          <p:cNvPicPr>
            <a:picLocks noChangeAspect="1" noChangeArrowheads="1"/>
          </p:cNvPicPr>
          <p:nvPr/>
        </p:nvPicPr>
        <p:blipFill>
          <a:blip r:embed="rId4" cstate="print"/>
          <a:srcRect/>
          <a:stretch>
            <a:fillRect/>
          </a:stretch>
        </p:blipFill>
        <p:spPr bwMode="auto">
          <a:xfrm>
            <a:off x="5000628" y="4972062"/>
            <a:ext cx="589510" cy="428628"/>
          </a:xfrm>
          <a:prstGeom prst="rect">
            <a:avLst/>
          </a:prstGeom>
          <a:noFill/>
          <a:ln w="9525">
            <a:noFill/>
            <a:miter lim="800000"/>
            <a:headEnd/>
            <a:tailEnd/>
          </a:ln>
          <a:effectLst/>
        </p:spPr>
      </p:pic>
      <p:pic>
        <p:nvPicPr>
          <p:cNvPr id="3083" name="Picture 11" descr="http://www.dvrpc.org/transportation/multimodal/freight/photos/2006-04_port/InspectionPallatizedLemons.jpg"/>
          <p:cNvPicPr>
            <a:picLocks noChangeAspect="1" noChangeArrowheads="1"/>
          </p:cNvPicPr>
          <p:nvPr/>
        </p:nvPicPr>
        <p:blipFill>
          <a:blip r:embed="rId5" cstate="print"/>
          <a:srcRect/>
          <a:stretch>
            <a:fillRect/>
          </a:stretch>
        </p:blipFill>
        <p:spPr bwMode="auto">
          <a:xfrm>
            <a:off x="3500430" y="4972062"/>
            <a:ext cx="642942" cy="469877"/>
          </a:xfrm>
          <a:prstGeom prst="rect">
            <a:avLst/>
          </a:prstGeom>
          <a:noFill/>
        </p:spPr>
      </p:pic>
      <p:sp>
        <p:nvSpPr>
          <p:cNvPr id="29" name="28 Cheurón"/>
          <p:cNvSpPr/>
          <p:nvPr/>
        </p:nvSpPr>
        <p:spPr>
          <a:xfrm>
            <a:off x="5429256" y="4757748"/>
            <a:ext cx="1214446" cy="857256"/>
          </a:xfrm>
          <a:prstGeom prst="chevron">
            <a:avLst/>
          </a:prstGeom>
          <a:solidFill>
            <a:srgbClr val="F98613"/>
          </a:solidFill>
          <a:ln>
            <a:solidFill>
              <a:srgbClr val="BE8904"/>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tx1"/>
              </a:solidFill>
            </a:endParaRPr>
          </a:p>
        </p:txBody>
      </p:sp>
      <p:pic>
        <p:nvPicPr>
          <p:cNvPr id="3084" name="Picture 12"/>
          <p:cNvPicPr>
            <a:picLocks noChangeAspect="1" noChangeArrowheads="1"/>
          </p:cNvPicPr>
          <p:nvPr/>
        </p:nvPicPr>
        <p:blipFill>
          <a:blip r:embed="rId6" cstate="print"/>
          <a:srcRect/>
          <a:stretch>
            <a:fillRect/>
          </a:stretch>
        </p:blipFill>
        <p:spPr bwMode="auto">
          <a:xfrm>
            <a:off x="5836856" y="4972062"/>
            <a:ext cx="642942" cy="431052"/>
          </a:xfrm>
          <a:prstGeom prst="rect">
            <a:avLst/>
          </a:prstGeom>
          <a:noFill/>
          <a:ln w="9525">
            <a:noFill/>
            <a:miter lim="800000"/>
            <a:headEnd/>
            <a:tailEnd/>
          </a:ln>
          <a:effectLst/>
        </p:spPr>
      </p:pic>
      <p:sp>
        <p:nvSpPr>
          <p:cNvPr id="31" name="30 Cheurón"/>
          <p:cNvSpPr/>
          <p:nvPr/>
        </p:nvSpPr>
        <p:spPr>
          <a:xfrm>
            <a:off x="6357950" y="4757748"/>
            <a:ext cx="1214446" cy="857256"/>
          </a:xfrm>
          <a:prstGeom prst="chevron">
            <a:avLst/>
          </a:prstGeom>
          <a:solidFill>
            <a:srgbClr val="E6FC10"/>
          </a:solidFill>
          <a:ln>
            <a:solidFill>
              <a:srgbClr val="BE8904"/>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tx1"/>
              </a:solidFill>
            </a:endParaRPr>
          </a:p>
        </p:txBody>
      </p:sp>
      <p:pic>
        <p:nvPicPr>
          <p:cNvPr id="3076" name="Picture 4" descr="http://www.tomcoequipment.com/images/Ship_Container-Red.JPG"/>
          <p:cNvPicPr>
            <a:picLocks noChangeAspect="1" noChangeArrowheads="1"/>
          </p:cNvPicPr>
          <p:nvPr/>
        </p:nvPicPr>
        <p:blipFill>
          <a:blip r:embed="rId7" cstate="print"/>
          <a:srcRect/>
          <a:stretch>
            <a:fillRect/>
          </a:stretch>
        </p:blipFill>
        <p:spPr bwMode="auto">
          <a:xfrm flipH="1">
            <a:off x="6725894" y="4972062"/>
            <a:ext cx="642942" cy="432260"/>
          </a:xfrm>
          <a:prstGeom prst="rect">
            <a:avLst/>
          </a:prstGeom>
          <a:noFill/>
        </p:spPr>
      </p:pic>
      <p:sp>
        <p:nvSpPr>
          <p:cNvPr id="32" name="31 Cheurón"/>
          <p:cNvSpPr/>
          <p:nvPr/>
        </p:nvSpPr>
        <p:spPr>
          <a:xfrm rot="10800000">
            <a:off x="2537034" y="4771455"/>
            <a:ext cx="1214446" cy="857256"/>
          </a:xfrm>
          <a:prstGeom prst="chevron">
            <a:avLst/>
          </a:prstGeom>
          <a:solidFill>
            <a:srgbClr val="F98613"/>
          </a:solidFill>
          <a:ln>
            <a:solidFill>
              <a:srgbClr val="BE8904"/>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tx1"/>
              </a:solidFill>
            </a:endParaRPr>
          </a:p>
        </p:txBody>
      </p:sp>
      <p:pic>
        <p:nvPicPr>
          <p:cNvPr id="22" name="Picture 4" descr="http://www.tomcoequipment.com/images/Ship_Container-Red.JPG"/>
          <p:cNvPicPr>
            <a:picLocks noChangeAspect="1" noChangeArrowheads="1"/>
          </p:cNvPicPr>
          <p:nvPr/>
        </p:nvPicPr>
        <p:blipFill>
          <a:blip r:embed="rId8" cstate="print"/>
          <a:srcRect/>
          <a:stretch>
            <a:fillRect/>
          </a:stretch>
        </p:blipFill>
        <p:spPr bwMode="auto">
          <a:xfrm flipH="1">
            <a:off x="2659411" y="4972062"/>
            <a:ext cx="648795" cy="428628"/>
          </a:xfrm>
          <a:prstGeom prst="rect">
            <a:avLst/>
          </a:prstGeom>
          <a:noFill/>
        </p:spPr>
      </p:pic>
      <p:sp>
        <p:nvSpPr>
          <p:cNvPr id="33" name="32 Cheurón"/>
          <p:cNvSpPr/>
          <p:nvPr/>
        </p:nvSpPr>
        <p:spPr>
          <a:xfrm rot="10800000">
            <a:off x="1075250" y="4770273"/>
            <a:ext cx="1785950" cy="857256"/>
          </a:xfrm>
          <a:prstGeom prst="chevron">
            <a:avLst/>
          </a:prstGeom>
          <a:solidFill>
            <a:srgbClr val="E6FC10"/>
          </a:solidFill>
          <a:ln>
            <a:solidFill>
              <a:srgbClr val="BE8904"/>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tx1"/>
              </a:solidFill>
            </a:endParaRPr>
          </a:p>
        </p:txBody>
      </p:sp>
      <p:pic>
        <p:nvPicPr>
          <p:cNvPr id="3077" name="Picture 5"/>
          <p:cNvPicPr>
            <a:picLocks noChangeAspect="1" noChangeArrowheads="1"/>
          </p:cNvPicPr>
          <p:nvPr/>
        </p:nvPicPr>
        <p:blipFill>
          <a:blip r:embed="rId9" cstate="print"/>
          <a:srcRect/>
          <a:stretch>
            <a:fillRect/>
          </a:stretch>
        </p:blipFill>
        <p:spPr bwMode="auto">
          <a:xfrm>
            <a:off x="1857356" y="4972062"/>
            <a:ext cx="642942" cy="428628"/>
          </a:xfrm>
          <a:prstGeom prst="rect">
            <a:avLst/>
          </a:prstGeom>
          <a:noFill/>
          <a:ln w="9525">
            <a:noFill/>
            <a:miter lim="800000"/>
            <a:headEnd/>
            <a:tailEnd/>
          </a:ln>
          <a:effectLst/>
        </p:spPr>
      </p:pic>
      <p:pic>
        <p:nvPicPr>
          <p:cNvPr id="3078" name="Picture 6"/>
          <p:cNvPicPr>
            <a:picLocks noChangeAspect="1" noChangeArrowheads="1"/>
          </p:cNvPicPr>
          <p:nvPr/>
        </p:nvPicPr>
        <p:blipFill>
          <a:blip r:embed="rId10" cstate="print"/>
          <a:srcRect/>
          <a:stretch>
            <a:fillRect/>
          </a:stretch>
        </p:blipFill>
        <p:spPr bwMode="auto">
          <a:xfrm>
            <a:off x="1214414" y="4972062"/>
            <a:ext cx="571504" cy="428628"/>
          </a:xfrm>
          <a:prstGeom prst="rect">
            <a:avLst/>
          </a:prstGeom>
          <a:noFill/>
          <a:ln w="9525">
            <a:noFill/>
            <a:miter lim="800000"/>
            <a:headEnd/>
            <a:tailEnd/>
          </a:ln>
          <a:effectLst/>
        </p:spPr>
      </p:pic>
      <p:sp>
        <p:nvSpPr>
          <p:cNvPr id="34" name="33 Rectángulo"/>
          <p:cNvSpPr/>
          <p:nvPr/>
        </p:nvSpPr>
        <p:spPr>
          <a:xfrm>
            <a:off x="3000364" y="6215082"/>
            <a:ext cx="1571636" cy="428628"/>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sz="1400" dirty="0" smtClean="0"/>
              <a:t>Certificaciones privadas</a:t>
            </a:r>
            <a:endParaRPr lang="es-EC" sz="1400" dirty="0"/>
          </a:p>
        </p:txBody>
      </p:sp>
      <p:sp>
        <p:nvSpPr>
          <p:cNvPr id="35" name="34 Rectángulo"/>
          <p:cNvSpPr/>
          <p:nvPr/>
        </p:nvSpPr>
        <p:spPr>
          <a:xfrm>
            <a:off x="4429124" y="3643314"/>
            <a:ext cx="1857388" cy="428628"/>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sz="1400" dirty="0" smtClean="0"/>
              <a:t>Inspecciones de organismos de control</a:t>
            </a:r>
            <a:endParaRPr lang="es-EC" sz="1400" dirty="0"/>
          </a:p>
        </p:txBody>
      </p:sp>
      <p:sp>
        <p:nvSpPr>
          <p:cNvPr id="36" name="35 Flecha arriba y abajo"/>
          <p:cNvSpPr/>
          <p:nvPr/>
        </p:nvSpPr>
        <p:spPr>
          <a:xfrm>
            <a:off x="3681406" y="5715016"/>
            <a:ext cx="214314" cy="500066"/>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39" name="38 Rectángulo"/>
          <p:cNvSpPr/>
          <p:nvPr/>
        </p:nvSpPr>
        <p:spPr>
          <a:xfrm>
            <a:off x="1500166" y="3643314"/>
            <a:ext cx="2071702" cy="428628"/>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sz="1400" dirty="0" smtClean="0"/>
              <a:t>Aplicaciones informáticas</a:t>
            </a:r>
          </a:p>
          <a:p>
            <a:pPr algn="ctr"/>
            <a:r>
              <a:rPr lang="es-EC" sz="1400" dirty="0" smtClean="0"/>
              <a:t>de exportadores</a:t>
            </a:r>
            <a:endParaRPr lang="es-EC" sz="1400" dirty="0"/>
          </a:p>
        </p:txBody>
      </p:sp>
      <p:sp>
        <p:nvSpPr>
          <p:cNvPr id="38" name="37 Flecha arriba y abajo"/>
          <p:cNvSpPr/>
          <p:nvPr/>
        </p:nvSpPr>
        <p:spPr>
          <a:xfrm>
            <a:off x="5238755" y="4100517"/>
            <a:ext cx="214314" cy="428628"/>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40" name="39 Flecha arriba y abajo"/>
          <p:cNvSpPr/>
          <p:nvPr/>
        </p:nvSpPr>
        <p:spPr>
          <a:xfrm>
            <a:off x="2428860" y="4090992"/>
            <a:ext cx="214314" cy="428628"/>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30" name="29 CuadroTexto"/>
          <p:cNvSpPr txBox="1"/>
          <p:nvPr/>
        </p:nvSpPr>
        <p:spPr>
          <a:xfrm>
            <a:off x="500034" y="266682"/>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1000" fill="hold"/>
                                        <p:tgtEl>
                                          <p:spTgt spid="21"/>
                                        </p:tgtEl>
                                        <p:attrNameLst>
                                          <p:attrName>ppt_w</p:attrName>
                                        </p:attrNameLst>
                                      </p:cBhvr>
                                      <p:tavLst>
                                        <p:tav tm="0">
                                          <p:val>
                                            <p:strVal val="#ppt_w*0.70"/>
                                          </p:val>
                                        </p:tav>
                                        <p:tav tm="100000">
                                          <p:val>
                                            <p:strVal val="#ppt_w"/>
                                          </p:val>
                                        </p:tav>
                                      </p:tavLst>
                                    </p:anim>
                                    <p:anim calcmode="lin" valueType="num">
                                      <p:cBhvr>
                                        <p:cTn id="8" dur="1000" fill="hold"/>
                                        <p:tgtEl>
                                          <p:spTgt spid="21"/>
                                        </p:tgtEl>
                                        <p:attrNameLst>
                                          <p:attrName>ppt_h</p:attrName>
                                        </p:attrNameLst>
                                      </p:cBhvr>
                                      <p:tavLst>
                                        <p:tav tm="0">
                                          <p:val>
                                            <p:strVal val="#ppt_h"/>
                                          </p:val>
                                        </p:tav>
                                        <p:tav tm="100000">
                                          <p:val>
                                            <p:strVal val="#ppt_h"/>
                                          </p:val>
                                        </p:tav>
                                      </p:tavLst>
                                    </p:anim>
                                    <p:animEffect transition="in" filter="fade">
                                      <p:cBhvr>
                                        <p:cTn id="9" dur="1000"/>
                                        <p:tgtEl>
                                          <p:spTgt spid="21"/>
                                        </p:tgtEl>
                                      </p:cBhvr>
                                    </p:animEffect>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p:cTn id="13" dur="1000" fill="hold"/>
                                        <p:tgtEl>
                                          <p:spTgt spid="26"/>
                                        </p:tgtEl>
                                        <p:attrNameLst>
                                          <p:attrName>ppt_w</p:attrName>
                                        </p:attrNameLst>
                                      </p:cBhvr>
                                      <p:tavLst>
                                        <p:tav tm="0">
                                          <p:val>
                                            <p:strVal val="#ppt_w*0.70"/>
                                          </p:val>
                                        </p:tav>
                                        <p:tav tm="100000">
                                          <p:val>
                                            <p:strVal val="#ppt_w"/>
                                          </p:val>
                                        </p:tav>
                                      </p:tavLst>
                                    </p:anim>
                                    <p:anim calcmode="lin" valueType="num">
                                      <p:cBhvr>
                                        <p:cTn id="14" dur="1000" fill="hold"/>
                                        <p:tgtEl>
                                          <p:spTgt spid="26"/>
                                        </p:tgtEl>
                                        <p:attrNameLst>
                                          <p:attrName>ppt_h</p:attrName>
                                        </p:attrNameLst>
                                      </p:cBhvr>
                                      <p:tavLst>
                                        <p:tav tm="0">
                                          <p:val>
                                            <p:strVal val="#ppt_h"/>
                                          </p:val>
                                        </p:tav>
                                        <p:tav tm="100000">
                                          <p:val>
                                            <p:strVal val="#ppt_h"/>
                                          </p:val>
                                        </p:tav>
                                      </p:tavLst>
                                    </p:anim>
                                    <p:animEffect transition="in" filter="fade">
                                      <p:cBhvr>
                                        <p:cTn id="15" dur="1000"/>
                                        <p:tgtEl>
                                          <p:spTgt spid="26"/>
                                        </p:tgtEl>
                                      </p:cBhvr>
                                    </p:animEffect>
                                  </p:childTnLst>
                                </p:cTn>
                              </p:par>
                            </p:childTnLst>
                          </p:cTn>
                        </p:par>
                        <p:par>
                          <p:cTn id="16" fill="hold">
                            <p:stCondLst>
                              <p:cond delay="2000"/>
                            </p:stCondLst>
                            <p:childTnLst>
                              <p:par>
                                <p:cTn id="17" presetID="17" presetClass="entr" presetSubtype="10" fill="hold" grpId="0" nodeType="after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p:cTn id="19" dur="500" fill="hold"/>
                                        <p:tgtEl>
                                          <p:spTgt spid="39"/>
                                        </p:tgtEl>
                                        <p:attrNameLst>
                                          <p:attrName>ppt_w</p:attrName>
                                        </p:attrNameLst>
                                      </p:cBhvr>
                                      <p:tavLst>
                                        <p:tav tm="0">
                                          <p:val>
                                            <p:fltVal val="0"/>
                                          </p:val>
                                        </p:tav>
                                        <p:tav tm="100000">
                                          <p:val>
                                            <p:strVal val="#ppt_w"/>
                                          </p:val>
                                        </p:tav>
                                      </p:tavLst>
                                    </p:anim>
                                    <p:anim calcmode="lin" valueType="num">
                                      <p:cBhvr>
                                        <p:cTn id="20" dur="500" fill="hold"/>
                                        <p:tgtEl>
                                          <p:spTgt spid="39"/>
                                        </p:tgtEl>
                                        <p:attrNameLst>
                                          <p:attrName>ppt_h</p:attrName>
                                        </p:attrNameLst>
                                      </p:cBhvr>
                                      <p:tavLst>
                                        <p:tav tm="0">
                                          <p:val>
                                            <p:strVal val="#ppt_h"/>
                                          </p:val>
                                        </p:tav>
                                        <p:tav tm="100000">
                                          <p:val>
                                            <p:strVal val="#ppt_h"/>
                                          </p:val>
                                        </p:tav>
                                      </p:tavLst>
                                    </p:anim>
                                  </p:childTnLst>
                                </p:cTn>
                              </p:par>
                            </p:childTnLst>
                          </p:cTn>
                        </p:par>
                        <p:par>
                          <p:cTn id="21" fill="hold">
                            <p:stCondLst>
                              <p:cond delay="2500"/>
                            </p:stCondLst>
                            <p:childTnLst>
                              <p:par>
                                <p:cTn id="22" presetID="17" presetClass="entr" presetSubtype="10" fill="hold" grpId="0" nodeType="after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p:cTn id="24" dur="500" fill="hold"/>
                                        <p:tgtEl>
                                          <p:spTgt spid="35"/>
                                        </p:tgtEl>
                                        <p:attrNameLst>
                                          <p:attrName>ppt_w</p:attrName>
                                        </p:attrNameLst>
                                      </p:cBhvr>
                                      <p:tavLst>
                                        <p:tav tm="0">
                                          <p:val>
                                            <p:fltVal val="0"/>
                                          </p:val>
                                        </p:tav>
                                        <p:tav tm="100000">
                                          <p:val>
                                            <p:strVal val="#ppt_w"/>
                                          </p:val>
                                        </p:tav>
                                      </p:tavLst>
                                    </p:anim>
                                    <p:anim calcmode="lin" valueType="num">
                                      <p:cBhvr>
                                        <p:cTn id="25" dur="500" fill="hold"/>
                                        <p:tgtEl>
                                          <p:spTgt spid="35"/>
                                        </p:tgtEl>
                                        <p:attrNameLst>
                                          <p:attrName>ppt_h</p:attrName>
                                        </p:attrNameLst>
                                      </p:cBhvr>
                                      <p:tavLst>
                                        <p:tav tm="0">
                                          <p:val>
                                            <p:strVal val="#ppt_h"/>
                                          </p:val>
                                        </p:tav>
                                        <p:tav tm="100000">
                                          <p:val>
                                            <p:strVal val="#ppt_h"/>
                                          </p:val>
                                        </p:tav>
                                      </p:tavLst>
                                    </p:anim>
                                  </p:childTnLst>
                                </p:cTn>
                              </p:par>
                            </p:childTnLst>
                          </p:cTn>
                        </p:par>
                        <p:par>
                          <p:cTn id="26" fill="hold">
                            <p:stCondLst>
                              <p:cond delay="3000"/>
                            </p:stCondLst>
                            <p:childTnLst>
                              <p:par>
                                <p:cTn id="27" presetID="2" presetClass="entr" presetSubtype="4" fill="hold" grpId="0" nodeType="afterEffect">
                                  <p:stCondLst>
                                    <p:cond delay="0"/>
                                  </p:stCondLst>
                                  <p:childTnLst>
                                    <p:set>
                                      <p:cBhvr>
                                        <p:cTn id="28" dur="1" fill="hold">
                                          <p:stCondLst>
                                            <p:cond delay="0"/>
                                          </p:stCondLst>
                                        </p:cTn>
                                        <p:tgtEl>
                                          <p:spTgt spid="40"/>
                                        </p:tgtEl>
                                        <p:attrNameLst>
                                          <p:attrName>style.visibility</p:attrName>
                                        </p:attrNameLst>
                                      </p:cBhvr>
                                      <p:to>
                                        <p:strVal val="visible"/>
                                      </p:to>
                                    </p:set>
                                    <p:anim calcmode="lin" valueType="num">
                                      <p:cBhvr additive="base">
                                        <p:cTn id="29" dur="500" fill="hold"/>
                                        <p:tgtEl>
                                          <p:spTgt spid="40"/>
                                        </p:tgtEl>
                                        <p:attrNameLst>
                                          <p:attrName>ppt_x</p:attrName>
                                        </p:attrNameLst>
                                      </p:cBhvr>
                                      <p:tavLst>
                                        <p:tav tm="0">
                                          <p:val>
                                            <p:strVal val="#ppt_x"/>
                                          </p:val>
                                        </p:tav>
                                        <p:tav tm="100000">
                                          <p:val>
                                            <p:strVal val="#ppt_x"/>
                                          </p:val>
                                        </p:tav>
                                      </p:tavLst>
                                    </p:anim>
                                    <p:anim calcmode="lin" valueType="num">
                                      <p:cBhvr additive="base">
                                        <p:cTn id="30" dur="500" fill="hold"/>
                                        <p:tgtEl>
                                          <p:spTgt spid="40"/>
                                        </p:tgtEl>
                                        <p:attrNameLst>
                                          <p:attrName>ppt_y</p:attrName>
                                        </p:attrNameLst>
                                      </p:cBhvr>
                                      <p:tavLst>
                                        <p:tav tm="0">
                                          <p:val>
                                            <p:strVal val="1+#ppt_h/2"/>
                                          </p:val>
                                        </p:tav>
                                        <p:tav tm="100000">
                                          <p:val>
                                            <p:strVal val="#ppt_y"/>
                                          </p:val>
                                        </p:tav>
                                      </p:tavLst>
                                    </p:anim>
                                  </p:childTnLst>
                                </p:cTn>
                              </p:par>
                            </p:childTnLst>
                          </p:cTn>
                        </p:par>
                        <p:par>
                          <p:cTn id="31" fill="hold">
                            <p:stCondLst>
                              <p:cond delay="3500"/>
                            </p:stCondLst>
                            <p:childTnLst>
                              <p:par>
                                <p:cTn id="32" presetID="2" presetClass="entr" presetSubtype="4" fill="hold" grpId="0" nodeType="afterEffect">
                                  <p:stCondLst>
                                    <p:cond delay="0"/>
                                  </p:stCondLst>
                                  <p:childTnLst>
                                    <p:set>
                                      <p:cBhvr>
                                        <p:cTn id="33" dur="1" fill="hold">
                                          <p:stCondLst>
                                            <p:cond delay="0"/>
                                          </p:stCondLst>
                                        </p:cTn>
                                        <p:tgtEl>
                                          <p:spTgt spid="38"/>
                                        </p:tgtEl>
                                        <p:attrNameLst>
                                          <p:attrName>style.visibility</p:attrName>
                                        </p:attrNameLst>
                                      </p:cBhvr>
                                      <p:to>
                                        <p:strVal val="visible"/>
                                      </p:to>
                                    </p:set>
                                    <p:anim calcmode="lin" valueType="num">
                                      <p:cBhvr additive="base">
                                        <p:cTn id="34" dur="500" fill="hold"/>
                                        <p:tgtEl>
                                          <p:spTgt spid="38"/>
                                        </p:tgtEl>
                                        <p:attrNameLst>
                                          <p:attrName>ppt_x</p:attrName>
                                        </p:attrNameLst>
                                      </p:cBhvr>
                                      <p:tavLst>
                                        <p:tav tm="0">
                                          <p:val>
                                            <p:strVal val="#ppt_x"/>
                                          </p:val>
                                        </p:tav>
                                        <p:tav tm="100000">
                                          <p:val>
                                            <p:strVal val="#ppt_x"/>
                                          </p:val>
                                        </p:tav>
                                      </p:tavLst>
                                    </p:anim>
                                    <p:anim calcmode="lin" valueType="num">
                                      <p:cBhvr additive="base">
                                        <p:cTn id="35" dur="500" fill="hold"/>
                                        <p:tgtEl>
                                          <p:spTgt spid="38"/>
                                        </p:tgtEl>
                                        <p:attrNameLst>
                                          <p:attrName>ppt_y</p:attrName>
                                        </p:attrNameLst>
                                      </p:cBhvr>
                                      <p:tavLst>
                                        <p:tav tm="0">
                                          <p:val>
                                            <p:strVal val="1+#ppt_h/2"/>
                                          </p:val>
                                        </p:tav>
                                        <p:tav tm="100000">
                                          <p:val>
                                            <p:strVal val="#ppt_y"/>
                                          </p:val>
                                        </p:tav>
                                      </p:tavLst>
                                    </p:anim>
                                  </p:childTnLst>
                                </p:cTn>
                              </p:par>
                            </p:childTnLst>
                          </p:cTn>
                        </p:par>
                        <p:par>
                          <p:cTn id="36" fill="hold">
                            <p:stCondLst>
                              <p:cond delay="4000"/>
                            </p:stCondLst>
                            <p:childTnLst>
                              <p:par>
                                <p:cTn id="37" presetID="7" presetClass="entr" presetSubtype="4"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1000" fill="hold"/>
                                        <p:tgtEl>
                                          <p:spTgt spid="36"/>
                                        </p:tgtEl>
                                        <p:attrNameLst>
                                          <p:attrName>ppt_x</p:attrName>
                                        </p:attrNameLst>
                                      </p:cBhvr>
                                      <p:tavLst>
                                        <p:tav tm="0">
                                          <p:val>
                                            <p:strVal val="#ppt_x"/>
                                          </p:val>
                                        </p:tav>
                                        <p:tav tm="100000">
                                          <p:val>
                                            <p:strVal val="#ppt_x"/>
                                          </p:val>
                                        </p:tav>
                                      </p:tavLst>
                                    </p:anim>
                                    <p:anim calcmode="lin" valueType="num">
                                      <p:cBhvr additive="base">
                                        <p:cTn id="40" dur="1000" fill="hold"/>
                                        <p:tgtEl>
                                          <p:spTgt spid="36"/>
                                        </p:tgtEl>
                                        <p:attrNameLst>
                                          <p:attrName>ppt_y</p:attrName>
                                        </p:attrNameLst>
                                      </p:cBhvr>
                                      <p:tavLst>
                                        <p:tav tm="0">
                                          <p:val>
                                            <p:strVal val="1+#ppt_h/2"/>
                                          </p:val>
                                        </p:tav>
                                        <p:tav tm="100000">
                                          <p:val>
                                            <p:strVal val="#ppt_y"/>
                                          </p:val>
                                        </p:tav>
                                      </p:tavLst>
                                    </p:anim>
                                  </p:childTnLst>
                                </p:cTn>
                              </p:par>
                            </p:childTnLst>
                          </p:cTn>
                        </p:par>
                        <p:par>
                          <p:cTn id="41" fill="hold">
                            <p:stCondLst>
                              <p:cond delay="5000"/>
                            </p:stCondLst>
                            <p:childTnLst>
                              <p:par>
                                <p:cTn id="42" presetID="2" presetClass="entr" presetSubtype="4" fill="hold" grpId="0" nodeType="afterEffect">
                                  <p:stCondLst>
                                    <p:cond delay="0"/>
                                  </p:stCondLst>
                                  <p:childTnLst>
                                    <p:set>
                                      <p:cBhvr>
                                        <p:cTn id="43" dur="1" fill="hold">
                                          <p:stCondLst>
                                            <p:cond delay="0"/>
                                          </p:stCondLst>
                                        </p:cTn>
                                        <p:tgtEl>
                                          <p:spTgt spid="34"/>
                                        </p:tgtEl>
                                        <p:attrNameLst>
                                          <p:attrName>style.visibility</p:attrName>
                                        </p:attrNameLst>
                                      </p:cBhvr>
                                      <p:to>
                                        <p:strVal val="visible"/>
                                      </p:to>
                                    </p:set>
                                    <p:anim calcmode="lin" valueType="num">
                                      <p:cBhvr additive="base">
                                        <p:cTn id="44" dur="500" fill="hold"/>
                                        <p:tgtEl>
                                          <p:spTgt spid="34"/>
                                        </p:tgtEl>
                                        <p:attrNameLst>
                                          <p:attrName>ppt_x</p:attrName>
                                        </p:attrNameLst>
                                      </p:cBhvr>
                                      <p:tavLst>
                                        <p:tav tm="0">
                                          <p:val>
                                            <p:strVal val="#ppt_x"/>
                                          </p:val>
                                        </p:tav>
                                        <p:tav tm="100000">
                                          <p:val>
                                            <p:strVal val="#ppt_x"/>
                                          </p:val>
                                        </p:tav>
                                      </p:tavLst>
                                    </p:anim>
                                    <p:anim calcmode="lin" valueType="num">
                                      <p:cBhvr additive="base">
                                        <p:cTn id="45"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6" grpId="0" animBg="1"/>
      <p:bldP spid="34" grpId="0" animBg="1"/>
      <p:bldP spid="35" grpId="0" animBg="1"/>
      <p:bldP spid="36" grpId="0" animBg="1"/>
      <p:bldP spid="39" grpId="0" animBg="1"/>
      <p:bldP spid="38" grpId="0" animBg="1"/>
      <p:bldP spid="4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357290" y="1643050"/>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sp>
        <p:nvSpPr>
          <p:cNvPr id="13" name="12 CuadroTexto"/>
          <p:cNvSpPr txBox="1"/>
          <p:nvPr/>
        </p:nvSpPr>
        <p:spPr>
          <a:xfrm>
            <a:off x="1928794" y="2143116"/>
            <a:ext cx="5357850" cy="1754326"/>
          </a:xfrm>
          <a:prstGeom prst="rect">
            <a:avLst/>
          </a:prstGeom>
          <a:noFill/>
        </p:spPr>
        <p:txBody>
          <a:bodyPr wrap="square" rtlCol="0">
            <a:spAutoFit/>
            <a:scene3d>
              <a:camera prst="orthographicFront"/>
              <a:lightRig rig="threePt" dir="t"/>
            </a:scene3d>
            <a:sp3d extrusionH="57150">
              <a:bevelT w="38100" h="38100"/>
            </a:sp3d>
          </a:bodyPr>
          <a:lstStyle/>
          <a:p>
            <a:pPr algn="ctr"/>
            <a:r>
              <a:rPr lang="es-EC" sz="5400" dirty="0" smtClean="0">
                <a:latin typeface="Arial Black" pitchFamily="34" charset="0"/>
              </a:rPr>
              <a:t>Objetivos del proyecto</a:t>
            </a:r>
            <a:endParaRPr lang="es-EC" sz="5400" dirty="0">
              <a:latin typeface="Arial Black" pitchFamily="34" charset="0"/>
            </a:endParaRPr>
          </a:p>
        </p:txBody>
      </p:sp>
      <p:sp>
        <p:nvSpPr>
          <p:cNvPr id="9" name="8 CuadroTexto"/>
          <p:cNvSpPr txBox="1"/>
          <p:nvPr/>
        </p:nvSpPr>
        <p:spPr>
          <a:xfrm>
            <a:off x="500034" y="276207"/>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357290" y="1643050"/>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sp>
        <p:nvSpPr>
          <p:cNvPr id="28" name="27 CuadroTexto"/>
          <p:cNvSpPr txBox="1"/>
          <p:nvPr/>
        </p:nvSpPr>
        <p:spPr>
          <a:xfrm>
            <a:off x="1785918" y="2285992"/>
            <a:ext cx="5643602" cy="3539430"/>
          </a:xfrm>
          <a:prstGeom prst="rect">
            <a:avLst/>
          </a:prstGeom>
          <a:solidFill>
            <a:schemeClr val="bg1">
              <a:lumMod val="85000"/>
            </a:schemeClr>
          </a:solidFill>
          <a:ln>
            <a:solidFill>
              <a:schemeClr val="tx1">
                <a:lumMod val="95000"/>
                <a:lumOff val="5000"/>
              </a:schemeClr>
            </a:solidFill>
          </a:ln>
          <a:effectLst>
            <a:outerShdw blurRad="50800" dist="38100" dir="8100000" algn="tr" rotWithShape="0">
              <a:prstClr val="black">
                <a:alpha val="40000"/>
              </a:prstClr>
            </a:outerShdw>
          </a:effectLst>
          <a:scene3d>
            <a:camera prst="orthographicFront"/>
            <a:lightRig rig="threePt" dir="t"/>
          </a:scene3d>
          <a:sp3d>
            <a:bevelT/>
          </a:sp3d>
        </p:spPr>
        <p:txBody>
          <a:bodyPr wrap="square" rtlCol="0">
            <a:spAutoFit/>
          </a:bodyPr>
          <a:lstStyle/>
          <a:p>
            <a:pPr marL="180975" indent="-180975" algn="just">
              <a:buFontTx/>
              <a:buChar char="-"/>
            </a:pPr>
            <a:r>
              <a:rPr lang="es-EC" sz="1600" dirty="0" smtClean="0"/>
              <a:t>Identificar las características básicas de los clientes potenciales</a:t>
            </a:r>
          </a:p>
          <a:p>
            <a:pPr marL="180975" indent="-180975" algn="just">
              <a:buFontTx/>
              <a:buChar char="-"/>
            </a:pPr>
            <a:endParaRPr lang="es-EC" sz="1600" dirty="0" smtClean="0"/>
          </a:p>
          <a:p>
            <a:pPr marL="180975" indent="-180975" algn="just">
              <a:buFontTx/>
              <a:buChar char="-"/>
            </a:pPr>
            <a:r>
              <a:rPr lang="es-EC" sz="1600" dirty="0" smtClean="0"/>
              <a:t>Determinar la participación básica del producto en el mercado</a:t>
            </a:r>
          </a:p>
          <a:p>
            <a:pPr marL="180975" indent="-180975" algn="just"/>
            <a:endParaRPr lang="es-EC" sz="1600" dirty="0" smtClean="0"/>
          </a:p>
          <a:p>
            <a:pPr marL="180975" indent="-180975" algn="just">
              <a:buFontTx/>
              <a:buChar char="-"/>
            </a:pPr>
            <a:r>
              <a:rPr lang="es-EC" sz="1600" dirty="0" smtClean="0"/>
              <a:t>Establecer el grado de conocimiento del producto por parte del consumidor objetivo</a:t>
            </a:r>
          </a:p>
          <a:p>
            <a:pPr marL="180975" indent="-180975" algn="just"/>
            <a:endParaRPr lang="es-EC" sz="1600" dirty="0" smtClean="0"/>
          </a:p>
          <a:p>
            <a:pPr marL="180975" indent="-180975" algn="just">
              <a:buFontTx/>
              <a:buChar char="-"/>
            </a:pPr>
            <a:r>
              <a:rPr lang="es-EC" sz="1600" dirty="0" smtClean="0"/>
              <a:t>Definir el segmento de mercado para el producto</a:t>
            </a:r>
          </a:p>
          <a:p>
            <a:pPr marL="180975" indent="-180975" algn="just">
              <a:buFontTx/>
              <a:buChar char="-"/>
            </a:pPr>
            <a:endParaRPr lang="es-EC" sz="1600" dirty="0" smtClean="0"/>
          </a:p>
          <a:p>
            <a:pPr marL="180975" indent="-180975" algn="just">
              <a:buFontTx/>
              <a:buChar char="-"/>
            </a:pPr>
            <a:r>
              <a:rPr lang="es-EC" sz="1600" dirty="0" smtClean="0"/>
              <a:t>Elaborar la estrategia de mercadeo</a:t>
            </a:r>
          </a:p>
          <a:p>
            <a:pPr marL="180975" indent="-180975" algn="just">
              <a:buFontTx/>
              <a:buChar char="-"/>
            </a:pPr>
            <a:endParaRPr lang="es-EC" sz="1600" dirty="0" smtClean="0"/>
          </a:p>
          <a:p>
            <a:pPr marL="180975" indent="-180975" algn="just">
              <a:buFontTx/>
              <a:buChar char="-"/>
            </a:pPr>
            <a:r>
              <a:rPr lang="es-EC" sz="1600" dirty="0" smtClean="0"/>
              <a:t>Evaluar la factibilidad económica del proyecto</a:t>
            </a:r>
          </a:p>
          <a:p>
            <a:pPr marL="180975" indent="-180975" algn="just">
              <a:buFontTx/>
              <a:buChar char="-"/>
            </a:pPr>
            <a:endParaRPr lang="es-EC" sz="1600" dirty="0" smtClean="0"/>
          </a:p>
          <a:p>
            <a:pPr marL="180975" indent="-180975" algn="just"/>
            <a:endParaRPr lang="es-EC" sz="1600" dirty="0" smtClean="0"/>
          </a:p>
        </p:txBody>
      </p:sp>
      <p:sp>
        <p:nvSpPr>
          <p:cNvPr id="11" name="10 CuadroTexto"/>
          <p:cNvSpPr txBox="1"/>
          <p:nvPr/>
        </p:nvSpPr>
        <p:spPr>
          <a:xfrm>
            <a:off x="1928794" y="1071546"/>
            <a:ext cx="5357850" cy="830997"/>
          </a:xfrm>
          <a:prstGeom prst="rect">
            <a:avLst/>
          </a:prstGeom>
          <a:noFill/>
        </p:spPr>
        <p:txBody>
          <a:bodyPr wrap="square" rtlCol="0">
            <a:spAutoFit/>
            <a:scene3d>
              <a:camera prst="orthographicFront"/>
              <a:lightRig rig="threePt" dir="t"/>
            </a:scene3d>
            <a:sp3d extrusionH="57150">
              <a:bevelT w="38100" h="38100"/>
            </a:sp3d>
          </a:bodyPr>
          <a:lstStyle/>
          <a:p>
            <a:pPr algn="ctr"/>
            <a:r>
              <a:rPr lang="es-EC" sz="2400" dirty="0" smtClean="0">
                <a:latin typeface="Arial Black" pitchFamily="34" charset="0"/>
              </a:rPr>
              <a:t>¿Cuáles son los objetivos </a:t>
            </a:r>
          </a:p>
          <a:p>
            <a:pPr algn="ctr"/>
            <a:r>
              <a:rPr lang="es-EC" sz="2400" dirty="0" smtClean="0">
                <a:latin typeface="Arial Black" pitchFamily="34" charset="0"/>
              </a:rPr>
              <a:t>del proyecto?</a:t>
            </a:r>
            <a:endParaRPr lang="es-EC" sz="2400" dirty="0">
              <a:latin typeface="Arial Black" pitchFamily="34" charset="0"/>
            </a:endParaRPr>
          </a:p>
        </p:txBody>
      </p:sp>
      <p:sp>
        <p:nvSpPr>
          <p:cNvPr id="10" name="9 CuadroTexto"/>
          <p:cNvSpPr txBox="1"/>
          <p:nvPr/>
        </p:nvSpPr>
        <p:spPr>
          <a:xfrm>
            <a:off x="500034" y="266682"/>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357290" y="1643050"/>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sp>
        <p:nvSpPr>
          <p:cNvPr id="13" name="12 CuadroTexto"/>
          <p:cNvSpPr txBox="1"/>
          <p:nvPr/>
        </p:nvSpPr>
        <p:spPr>
          <a:xfrm>
            <a:off x="1928794" y="2357430"/>
            <a:ext cx="5357850" cy="1754326"/>
          </a:xfrm>
          <a:prstGeom prst="rect">
            <a:avLst/>
          </a:prstGeom>
          <a:noFill/>
        </p:spPr>
        <p:txBody>
          <a:bodyPr wrap="square" rtlCol="0">
            <a:spAutoFit/>
            <a:scene3d>
              <a:camera prst="orthographicFront"/>
              <a:lightRig rig="threePt" dir="t"/>
            </a:scene3d>
            <a:sp3d extrusionH="57150">
              <a:bevelT w="38100" h="38100"/>
            </a:sp3d>
          </a:bodyPr>
          <a:lstStyle/>
          <a:p>
            <a:pPr algn="ctr"/>
            <a:r>
              <a:rPr lang="es-EC" sz="5400" dirty="0" smtClean="0">
                <a:latin typeface="Arial Black" pitchFamily="34" charset="0"/>
              </a:rPr>
              <a:t>Mercado potencial</a:t>
            </a:r>
            <a:endParaRPr lang="es-EC" sz="5400" dirty="0">
              <a:latin typeface="Arial Black" pitchFamily="34" charset="0"/>
            </a:endParaRPr>
          </a:p>
        </p:txBody>
      </p:sp>
      <p:sp>
        <p:nvSpPr>
          <p:cNvPr id="9" name="8 CuadroTexto"/>
          <p:cNvSpPr txBox="1"/>
          <p:nvPr/>
        </p:nvSpPr>
        <p:spPr>
          <a:xfrm>
            <a:off x="500034" y="257157"/>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http://api.ning.com/files/ORY7EVKnLbg1k6hdj7Urq*yNLt15IHnawP*uTrtuOLQgwQkUQB-907nR6rvZ2VWmjITAOKH668L*FYGWkdKWjgpdOZDp0*jk/Mapamundi.jpg"/>
          <p:cNvPicPr>
            <a:picLocks noChangeAspect="1" noChangeArrowheads="1"/>
          </p:cNvPicPr>
          <p:nvPr/>
        </p:nvPicPr>
        <p:blipFill>
          <a:blip r:embed="rId2" cstate="print">
            <a:lum bright="74000" contrast="5000"/>
          </a:blip>
          <a:srcRect/>
          <a:stretch>
            <a:fillRect/>
          </a:stretch>
        </p:blipFill>
        <p:spPr bwMode="auto">
          <a:xfrm>
            <a:off x="1357290" y="1643050"/>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gradFill>
              <a:gsLst>
                <a:gs pos="0">
                  <a:schemeClr val="accent1">
                    <a:tint val="66000"/>
                    <a:satMod val="160000"/>
                    <a:alpha val="2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gradFill>
              <a:gsLst>
                <a:gs pos="0">
                  <a:schemeClr val="accent1">
                    <a:tint val="66000"/>
                    <a:satMod val="160000"/>
                    <a:alpha val="2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gradFill>
              <a:gsLst>
                <a:gs pos="92000">
                  <a:schemeClr val="accent1">
                    <a:lumMod val="20000"/>
                    <a:lumOff val="80000"/>
                    <a:alpha val="9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alpha val="2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sp>
        <p:nvSpPr>
          <p:cNvPr id="13" name="12 CuadroTexto"/>
          <p:cNvSpPr txBox="1"/>
          <p:nvPr/>
        </p:nvSpPr>
        <p:spPr>
          <a:xfrm>
            <a:off x="1928794" y="1071546"/>
            <a:ext cx="5357850" cy="830997"/>
          </a:xfrm>
          <a:prstGeom prst="rect">
            <a:avLst/>
          </a:prstGeom>
          <a:noFill/>
        </p:spPr>
        <p:txBody>
          <a:bodyPr wrap="square" rtlCol="0">
            <a:spAutoFit/>
            <a:scene3d>
              <a:camera prst="orthographicFront"/>
              <a:lightRig rig="threePt" dir="t"/>
            </a:scene3d>
            <a:sp3d extrusionH="57150">
              <a:bevelT w="38100" h="38100"/>
            </a:sp3d>
          </a:bodyPr>
          <a:lstStyle/>
          <a:p>
            <a:pPr algn="ctr"/>
            <a:r>
              <a:rPr lang="es-EC" sz="2400" dirty="0" smtClean="0">
                <a:latin typeface="Arial Black" pitchFamily="34" charset="0"/>
              </a:rPr>
              <a:t>Mercado potencial</a:t>
            </a:r>
          </a:p>
          <a:p>
            <a:pPr algn="ctr"/>
            <a:r>
              <a:rPr lang="es-EC" sz="2400" dirty="0" smtClean="0">
                <a:latin typeface="Arial Black" pitchFamily="34" charset="0"/>
              </a:rPr>
              <a:t>CLIENTES</a:t>
            </a:r>
            <a:endParaRPr lang="es-EC" sz="2400" dirty="0">
              <a:latin typeface="Arial Black" pitchFamily="34" charset="0"/>
            </a:endParaRPr>
          </a:p>
        </p:txBody>
      </p:sp>
      <p:sp>
        <p:nvSpPr>
          <p:cNvPr id="11" name="10 CuadroTexto"/>
          <p:cNvSpPr txBox="1"/>
          <p:nvPr/>
        </p:nvSpPr>
        <p:spPr>
          <a:xfrm>
            <a:off x="1357290" y="2071678"/>
            <a:ext cx="6429420" cy="2616101"/>
          </a:xfrm>
          <a:prstGeom prst="rect">
            <a:avLst/>
          </a:prstGeom>
          <a:noFill/>
        </p:spPr>
        <p:txBody>
          <a:bodyPr wrap="square" rtlCol="0">
            <a:spAutoFit/>
          </a:bodyPr>
          <a:lstStyle/>
          <a:p>
            <a:pPr marL="180975" indent="-180975" algn="just">
              <a:buFontTx/>
              <a:buChar char="-"/>
            </a:pPr>
            <a:r>
              <a:rPr lang="es-EC" sz="2400" b="1" dirty="0" smtClean="0">
                <a:solidFill>
                  <a:srgbClr val="0070C0"/>
                </a:solidFill>
              </a:rPr>
              <a:t>Exportadores</a:t>
            </a:r>
            <a:r>
              <a:rPr lang="es-EC" sz="2400" b="1" dirty="0" smtClean="0"/>
              <a:t> de productos (visión corto plazo):</a:t>
            </a:r>
          </a:p>
          <a:p>
            <a:pPr marL="638175" lvl="1" indent="-180975" algn="just">
              <a:buFontTx/>
              <a:buChar char="-"/>
            </a:pPr>
            <a:r>
              <a:rPr lang="es-EC" sz="2400" b="1" dirty="0" smtClean="0"/>
              <a:t>Frescos y congelados</a:t>
            </a:r>
          </a:p>
          <a:p>
            <a:pPr marL="638175" lvl="1" indent="-180975" algn="just">
              <a:buFontTx/>
              <a:buChar char="-"/>
            </a:pPr>
            <a:r>
              <a:rPr lang="es-EC" sz="2400" b="1" dirty="0" smtClean="0"/>
              <a:t>Alimenticios elaborados y </a:t>
            </a:r>
            <a:r>
              <a:rPr lang="es-EC" sz="2400" b="1" dirty="0" err="1" smtClean="0"/>
              <a:t>semi</a:t>
            </a:r>
            <a:r>
              <a:rPr lang="es-EC" sz="2400" b="1" dirty="0" smtClean="0"/>
              <a:t>-elaborados</a:t>
            </a:r>
          </a:p>
          <a:p>
            <a:pPr algn="just">
              <a:buFontTx/>
              <a:buChar char="-"/>
            </a:pPr>
            <a:endParaRPr lang="es-EC" sz="1000" b="1" dirty="0" smtClean="0"/>
          </a:p>
          <a:p>
            <a:pPr marL="180975" indent="-180975" algn="just">
              <a:buFontTx/>
              <a:buChar char="-"/>
            </a:pPr>
            <a:r>
              <a:rPr lang="es-EC" sz="2400" b="1" dirty="0" smtClean="0">
                <a:solidFill>
                  <a:srgbClr val="C00000"/>
                </a:solidFill>
              </a:rPr>
              <a:t>Importadores</a:t>
            </a:r>
            <a:r>
              <a:rPr lang="es-EC" sz="2400" b="1" dirty="0" smtClean="0"/>
              <a:t> de (visión largo plazo):</a:t>
            </a:r>
          </a:p>
          <a:p>
            <a:pPr marL="638175" lvl="1" indent="-180975" algn="just">
              <a:buFontTx/>
              <a:buChar char="-"/>
            </a:pPr>
            <a:r>
              <a:rPr lang="es-EC" sz="2400" b="1" dirty="0" smtClean="0"/>
              <a:t>Alimentos frescos, congelados y procesados</a:t>
            </a:r>
          </a:p>
          <a:p>
            <a:pPr marL="638175" lvl="1" indent="-180975" algn="just">
              <a:buFontTx/>
              <a:buChar char="-"/>
            </a:pPr>
            <a:r>
              <a:rPr lang="es-EC" sz="2400" b="1" dirty="0" smtClean="0"/>
              <a:t>Productos peligrosos</a:t>
            </a:r>
          </a:p>
          <a:p>
            <a:pPr marL="638175" lvl="1" indent="-180975" algn="just">
              <a:buFontTx/>
              <a:buChar char="-"/>
            </a:pPr>
            <a:endParaRPr lang="es-EC" sz="1000" b="1" dirty="0" smtClean="0"/>
          </a:p>
        </p:txBody>
      </p:sp>
      <p:sp>
        <p:nvSpPr>
          <p:cNvPr id="12" name="11 CuadroTexto"/>
          <p:cNvSpPr txBox="1"/>
          <p:nvPr/>
        </p:nvSpPr>
        <p:spPr>
          <a:xfrm>
            <a:off x="500034" y="285732"/>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357290" y="1643050"/>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sp>
        <p:nvSpPr>
          <p:cNvPr id="12" name="11 CuadroTexto"/>
          <p:cNvSpPr txBox="1"/>
          <p:nvPr/>
        </p:nvSpPr>
        <p:spPr>
          <a:xfrm>
            <a:off x="3214678" y="4786322"/>
            <a:ext cx="2451312" cy="276999"/>
          </a:xfrm>
          <a:prstGeom prst="rect">
            <a:avLst/>
          </a:prstGeom>
          <a:noFill/>
        </p:spPr>
        <p:txBody>
          <a:bodyPr wrap="none" rtlCol="0">
            <a:spAutoFit/>
          </a:bodyPr>
          <a:lstStyle/>
          <a:p>
            <a:r>
              <a:rPr lang="es-EC" sz="1200" b="1" dirty="0" smtClean="0"/>
              <a:t>* Fuente: </a:t>
            </a:r>
            <a:r>
              <a:rPr lang="es-EC" sz="1200" dirty="0" smtClean="0"/>
              <a:t>Banco Central del Ecuador</a:t>
            </a:r>
            <a:endParaRPr lang="es-EC" sz="1200" dirty="0"/>
          </a:p>
        </p:txBody>
      </p:sp>
      <p:pic>
        <p:nvPicPr>
          <p:cNvPr id="32771" name="Picture 3"/>
          <p:cNvPicPr>
            <a:picLocks noChangeAspect="1" noChangeArrowheads="1"/>
          </p:cNvPicPr>
          <p:nvPr/>
        </p:nvPicPr>
        <p:blipFill>
          <a:blip r:embed="rId3" cstate="print"/>
          <a:srcRect/>
          <a:stretch>
            <a:fillRect/>
          </a:stretch>
        </p:blipFill>
        <p:spPr bwMode="auto">
          <a:xfrm>
            <a:off x="2357422" y="2143116"/>
            <a:ext cx="4572032" cy="2486035"/>
          </a:xfrm>
          <a:prstGeom prst="rect">
            <a:avLst/>
          </a:prstGeom>
          <a:noFill/>
          <a:ln w="9525">
            <a:noFill/>
            <a:miter lim="800000"/>
            <a:headEnd/>
            <a:tailEnd/>
          </a:ln>
          <a:effectLst/>
        </p:spPr>
      </p:pic>
      <p:sp>
        <p:nvSpPr>
          <p:cNvPr id="11" name="10 CuadroTexto"/>
          <p:cNvSpPr txBox="1"/>
          <p:nvPr/>
        </p:nvSpPr>
        <p:spPr>
          <a:xfrm>
            <a:off x="2081194" y="1223946"/>
            <a:ext cx="5357850" cy="830997"/>
          </a:xfrm>
          <a:prstGeom prst="rect">
            <a:avLst/>
          </a:prstGeom>
          <a:noFill/>
        </p:spPr>
        <p:txBody>
          <a:bodyPr wrap="square" rtlCol="0">
            <a:spAutoFit/>
            <a:scene3d>
              <a:camera prst="orthographicFront"/>
              <a:lightRig rig="threePt" dir="t"/>
            </a:scene3d>
            <a:sp3d extrusionH="57150">
              <a:bevelT w="38100" h="38100"/>
            </a:sp3d>
          </a:bodyPr>
          <a:lstStyle/>
          <a:p>
            <a:pPr algn="ctr"/>
            <a:r>
              <a:rPr lang="es-EC" sz="2400" dirty="0" smtClean="0">
                <a:latin typeface="Arial Black" pitchFamily="34" charset="0"/>
              </a:rPr>
              <a:t>Mercado potencial</a:t>
            </a:r>
          </a:p>
          <a:p>
            <a:pPr algn="ctr"/>
            <a:r>
              <a:rPr lang="es-EC" sz="2400" dirty="0" smtClean="0">
                <a:latin typeface="Arial Black" pitchFamily="34" charset="0"/>
              </a:rPr>
              <a:t>CLIENTES</a:t>
            </a:r>
            <a:endParaRPr lang="es-EC" sz="2400" dirty="0">
              <a:latin typeface="Arial Black" pitchFamily="34" charset="0"/>
            </a:endParaRPr>
          </a:p>
        </p:txBody>
      </p:sp>
      <p:sp>
        <p:nvSpPr>
          <p:cNvPr id="13" name="12 CuadroTexto"/>
          <p:cNvSpPr txBox="1"/>
          <p:nvPr/>
        </p:nvSpPr>
        <p:spPr>
          <a:xfrm>
            <a:off x="500034" y="276207"/>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357290" y="1643050"/>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sp>
        <p:nvSpPr>
          <p:cNvPr id="11" name="10 CuadroTexto"/>
          <p:cNvSpPr txBox="1"/>
          <p:nvPr/>
        </p:nvSpPr>
        <p:spPr>
          <a:xfrm>
            <a:off x="2081194" y="1223946"/>
            <a:ext cx="5357850" cy="830997"/>
          </a:xfrm>
          <a:prstGeom prst="rect">
            <a:avLst/>
          </a:prstGeom>
          <a:noFill/>
        </p:spPr>
        <p:txBody>
          <a:bodyPr wrap="square" rtlCol="0">
            <a:spAutoFit/>
            <a:scene3d>
              <a:camera prst="orthographicFront"/>
              <a:lightRig rig="threePt" dir="t"/>
            </a:scene3d>
            <a:sp3d extrusionH="57150">
              <a:bevelT w="38100" h="38100"/>
            </a:sp3d>
          </a:bodyPr>
          <a:lstStyle/>
          <a:p>
            <a:pPr algn="ctr"/>
            <a:r>
              <a:rPr lang="es-EC" sz="2400" dirty="0" smtClean="0">
                <a:latin typeface="Arial Black" pitchFamily="34" charset="0"/>
              </a:rPr>
              <a:t>Mercado potencial</a:t>
            </a:r>
          </a:p>
          <a:p>
            <a:pPr algn="ctr"/>
            <a:r>
              <a:rPr lang="es-EC" sz="2400" dirty="0" smtClean="0">
                <a:latin typeface="Arial Black" pitchFamily="34" charset="0"/>
              </a:rPr>
              <a:t>USUARIOS</a:t>
            </a:r>
            <a:endParaRPr lang="es-EC" sz="2400" dirty="0">
              <a:latin typeface="Arial Black" pitchFamily="34" charset="0"/>
            </a:endParaRPr>
          </a:p>
        </p:txBody>
      </p:sp>
      <p:sp>
        <p:nvSpPr>
          <p:cNvPr id="13" name="12 CuadroTexto"/>
          <p:cNvSpPr txBox="1"/>
          <p:nvPr/>
        </p:nvSpPr>
        <p:spPr>
          <a:xfrm>
            <a:off x="1643042" y="2357430"/>
            <a:ext cx="6000792" cy="1938992"/>
          </a:xfrm>
          <a:prstGeom prst="rect">
            <a:avLst/>
          </a:prstGeom>
          <a:noFill/>
        </p:spPr>
        <p:txBody>
          <a:bodyPr wrap="square" rtlCol="0">
            <a:spAutoFit/>
          </a:bodyPr>
          <a:lstStyle/>
          <a:p>
            <a:pPr marL="180975" indent="-180975" algn="just">
              <a:buFontTx/>
              <a:buChar char="-"/>
            </a:pPr>
            <a:r>
              <a:rPr lang="es-EC" sz="2400" b="1" dirty="0" smtClean="0"/>
              <a:t>Organismos de control sanitario locales</a:t>
            </a:r>
          </a:p>
          <a:p>
            <a:pPr marL="180975" indent="-180975" algn="just">
              <a:buFontTx/>
              <a:buChar char="-"/>
            </a:pPr>
            <a:r>
              <a:rPr lang="es-EC" sz="2400" b="1" dirty="0" smtClean="0"/>
              <a:t>Agencias de control antinarcóticos</a:t>
            </a:r>
          </a:p>
          <a:p>
            <a:pPr marL="180975" indent="-180975" algn="just">
              <a:buFontTx/>
              <a:buChar char="-"/>
            </a:pPr>
            <a:r>
              <a:rPr lang="es-EC" sz="2400" b="1" dirty="0" smtClean="0"/>
              <a:t>Organismos de control sanitario del exterior</a:t>
            </a:r>
          </a:p>
          <a:p>
            <a:pPr marL="180975" indent="-180975" algn="just">
              <a:buFontTx/>
              <a:buChar char="-"/>
            </a:pPr>
            <a:r>
              <a:rPr lang="es-EC" sz="2400" b="1" dirty="0" smtClean="0"/>
              <a:t>Compradores en el exterior</a:t>
            </a:r>
          </a:p>
          <a:p>
            <a:pPr marL="180975" indent="-180975" algn="just">
              <a:buFontTx/>
              <a:buChar char="-"/>
            </a:pPr>
            <a:r>
              <a:rPr lang="es-EC" sz="2400" b="1" dirty="0" smtClean="0"/>
              <a:t>Consumidores finales</a:t>
            </a:r>
          </a:p>
        </p:txBody>
      </p:sp>
      <p:sp>
        <p:nvSpPr>
          <p:cNvPr id="12" name="11 CuadroTexto"/>
          <p:cNvSpPr txBox="1"/>
          <p:nvPr/>
        </p:nvSpPr>
        <p:spPr>
          <a:xfrm>
            <a:off x="500034" y="257157"/>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214414" y="1857364"/>
            <a:ext cx="6858682" cy="3500437"/>
          </a:xfrm>
          <a:prstGeom prst="rect">
            <a:avLst/>
          </a:prstGeom>
          <a:noFill/>
        </p:spPr>
      </p:pic>
      <p:sp>
        <p:nvSpPr>
          <p:cNvPr id="9" name="8 CuadroTexto"/>
          <p:cNvSpPr txBox="1"/>
          <p:nvPr/>
        </p:nvSpPr>
        <p:spPr>
          <a:xfrm>
            <a:off x="3126618" y="1857364"/>
            <a:ext cx="2947858" cy="3139321"/>
          </a:xfrm>
          <a:prstGeom prst="rect">
            <a:avLst/>
          </a:prstGeom>
          <a:noFill/>
        </p:spPr>
        <p:txBody>
          <a:bodyPr wrap="none" rtlCol="0">
            <a:spAutoFit/>
          </a:bodyPr>
          <a:lstStyle/>
          <a:p>
            <a:pPr algn="ctr"/>
            <a:r>
              <a:rPr lang="es-EC" b="1" dirty="0" smtClean="0"/>
              <a:t>CONTENIDO</a:t>
            </a:r>
          </a:p>
          <a:p>
            <a:r>
              <a:rPr lang="es-EC" sz="2000" b="1" dirty="0" smtClean="0"/>
              <a:t>- Definición</a:t>
            </a:r>
          </a:p>
          <a:p>
            <a:pPr>
              <a:buFontTx/>
              <a:buChar char="-"/>
            </a:pPr>
            <a:r>
              <a:rPr lang="es-EC" sz="2000" b="1" dirty="0" smtClean="0"/>
              <a:t> Descripción del proyecto</a:t>
            </a:r>
          </a:p>
          <a:p>
            <a:pPr>
              <a:buFontTx/>
              <a:buChar char="-"/>
            </a:pPr>
            <a:r>
              <a:rPr lang="es-EC" sz="2000" b="1" dirty="0" smtClean="0"/>
              <a:t> Objetivos </a:t>
            </a:r>
          </a:p>
          <a:p>
            <a:pPr>
              <a:buFontTx/>
              <a:buChar char="-"/>
            </a:pPr>
            <a:r>
              <a:rPr lang="es-EC" sz="2000" b="1" dirty="0" smtClean="0"/>
              <a:t> Mercado potencial</a:t>
            </a:r>
          </a:p>
          <a:p>
            <a:pPr>
              <a:buFontTx/>
              <a:buChar char="-"/>
            </a:pPr>
            <a:r>
              <a:rPr lang="es-EC" sz="2000" b="1" dirty="0" smtClean="0"/>
              <a:t> Segmentación</a:t>
            </a:r>
          </a:p>
          <a:p>
            <a:pPr>
              <a:buFontTx/>
              <a:buChar char="-"/>
            </a:pPr>
            <a:r>
              <a:rPr lang="es-EC" sz="2000" b="1" dirty="0" smtClean="0"/>
              <a:t> Operación del proyecto </a:t>
            </a:r>
          </a:p>
          <a:p>
            <a:pPr>
              <a:buFontTx/>
              <a:buChar char="-"/>
            </a:pPr>
            <a:r>
              <a:rPr lang="es-EC" sz="2000" b="1" dirty="0" smtClean="0"/>
              <a:t> Producto</a:t>
            </a:r>
          </a:p>
          <a:p>
            <a:pPr>
              <a:buFontTx/>
              <a:buChar char="-"/>
            </a:pPr>
            <a:r>
              <a:rPr lang="es-EC" sz="2000" b="1" dirty="0" smtClean="0"/>
              <a:t> Proyección de ingresos</a:t>
            </a:r>
          </a:p>
          <a:p>
            <a:pPr>
              <a:buFontTx/>
              <a:buChar char="-"/>
            </a:pPr>
            <a:r>
              <a:rPr lang="es-EC" sz="2000" b="1" dirty="0" smtClean="0"/>
              <a:t> Retorno financiero </a:t>
            </a:r>
            <a:endParaRPr lang="es-EC" sz="2000" b="1" dirty="0"/>
          </a:p>
        </p:txBody>
      </p:sp>
      <p:sp>
        <p:nvSpPr>
          <p:cNvPr id="5" name="4 CuadroTexto"/>
          <p:cNvSpPr txBox="1"/>
          <p:nvPr/>
        </p:nvSpPr>
        <p:spPr>
          <a:xfrm>
            <a:off x="500034" y="561957"/>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357290" y="1643050"/>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sp>
        <p:nvSpPr>
          <p:cNvPr id="11" name="10 CuadroTexto"/>
          <p:cNvSpPr txBox="1"/>
          <p:nvPr/>
        </p:nvSpPr>
        <p:spPr>
          <a:xfrm>
            <a:off x="1928794" y="1214422"/>
            <a:ext cx="5357850" cy="954107"/>
          </a:xfrm>
          <a:prstGeom prst="rect">
            <a:avLst/>
          </a:prstGeom>
          <a:noFill/>
        </p:spPr>
        <p:txBody>
          <a:bodyPr wrap="square" rtlCol="0">
            <a:spAutoFit/>
            <a:scene3d>
              <a:camera prst="orthographicFront"/>
              <a:lightRig rig="threePt" dir="t"/>
            </a:scene3d>
            <a:sp3d extrusionH="57150">
              <a:bevelT w="38100" h="38100"/>
            </a:sp3d>
          </a:bodyPr>
          <a:lstStyle/>
          <a:p>
            <a:pPr algn="ctr"/>
            <a:r>
              <a:rPr lang="es-EC" sz="2400" dirty="0" smtClean="0">
                <a:latin typeface="Arial Black" pitchFamily="34" charset="0"/>
              </a:rPr>
              <a:t>Decisión de compra</a:t>
            </a:r>
          </a:p>
          <a:p>
            <a:pPr algn="ctr"/>
            <a:endParaRPr lang="es-EC" sz="800" dirty="0" smtClean="0">
              <a:latin typeface="Arial Black" pitchFamily="34" charset="0"/>
            </a:endParaRPr>
          </a:p>
          <a:p>
            <a:pPr algn="ctr"/>
            <a:r>
              <a:rPr lang="es-EC" sz="2400" dirty="0" smtClean="0">
                <a:latin typeface="Arial Black" pitchFamily="34" charset="0"/>
              </a:rPr>
              <a:t>¿Quién la toma?</a:t>
            </a:r>
            <a:endParaRPr lang="es-EC" sz="2400" dirty="0">
              <a:latin typeface="Arial Black" pitchFamily="34" charset="0"/>
            </a:endParaRPr>
          </a:p>
        </p:txBody>
      </p:sp>
      <p:sp>
        <p:nvSpPr>
          <p:cNvPr id="12" name="11 CuadroTexto"/>
          <p:cNvSpPr txBox="1"/>
          <p:nvPr/>
        </p:nvSpPr>
        <p:spPr>
          <a:xfrm>
            <a:off x="2000232" y="2500306"/>
            <a:ext cx="5143536" cy="1323439"/>
          </a:xfrm>
          <a:prstGeom prst="rect">
            <a:avLst/>
          </a:prstGeom>
          <a:solidFill>
            <a:schemeClr val="bg1">
              <a:lumMod val="85000"/>
            </a:schemeClr>
          </a:solidFill>
          <a:ln>
            <a:solidFill>
              <a:schemeClr val="tx1">
                <a:lumMod val="95000"/>
                <a:lumOff val="5000"/>
              </a:schemeClr>
            </a:solidFill>
          </a:ln>
          <a:effectLst>
            <a:outerShdw blurRad="50800" dist="38100" dir="8100000" algn="tr" rotWithShape="0">
              <a:prstClr val="black">
                <a:alpha val="40000"/>
              </a:prstClr>
            </a:outerShdw>
          </a:effectLst>
          <a:scene3d>
            <a:camera prst="orthographicFront"/>
            <a:lightRig rig="threePt" dir="t"/>
          </a:scene3d>
          <a:sp3d>
            <a:bevelT/>
          </a:sp3d>
        </p:spPr>
        <p:txBody>
          <a:bodyPr wrap="square" rtlCol="0">
            <a:spAutoFit/>
          </a:bodyPr>
          <a:lstStyle/>
          <a:p>
            <a:pPr marL="180975" indent="-180975" algn="ctr"/>
            <a:r>
              <a:rPr lang="es-EC" sz="1600" b="1" dirty="0" smtClean="0">
                <a:solidFill>
                  <a:srgbClr val="C00000"/>
                </a:solidFill>
              </a:rPr>
              <a:t>DE ACUERDO AL NIVEL DE DECISIÓN (de mayor a menor)</a:t>
            </a:r>
          </a:p>
          <a:p>
            <a:pPr marL="180975" indent="-180975" algn="just"/>
            <a:endParaRPr lang="es-EC" sz="1600" b="1" dirty="0" smtClean="0"/>
          </a:p>
          <a:p>
            <a:pPr marL="180975" indent="-180975" algn="just">
              <a:buFontTx/>
              <a:buChar char="-"/>
            </a:pPr>
            <a:r>
              <a:rPr lang="es-EC" sz="1600" b="1" dirty="0" smtClean="0"/>
              <a:t>Gerencia comercial (imagen o exigencia de clientes)</a:t>
            </a:r>
          </a:p>
          <a:p>
            <a:pPr marL="180975" indent="-180975" algn="just">
              <a:buFontTx/>
              <a:buChar char="-"/>
            </a:pPr>
            <a:r>
              <a:rPr lang="es-EC" sz="1600" b="1" dirty="0" smtClean="0"/>
              <a:t>Gerencia general (exigencia de cliente)</a:t>
            </a:r>
          </a:p>
          <a:p>
            <a:pPr marL="180975" indent="-180975" algn="just">
              <a:buFontTx/>
              <a:buChar char="-"/>
            </a:pPr>
            <a:r>
              <a:rPr lang="es-EC" sz="1600" b="1" dirty="0" smtClean="0"/>
              <a:t>Gerente de calidad (exigencia de organismo de control)</a:t>
            </a:r>
          </a:p>
        </p:txBody>
      </p:sp>
      <p:sp>
        <p:nvSpPr>
          <p:cNvPr id="13" name="12 CuadroTexto"/>
          <p:cNvSpPr txBox="1"/>
          <p:nvPr/>
        </p:nvSpPr>
        <p:spPr>
          <a:xfrm>
            <a:off x="500034" y="266682"/>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285852" y="1571612"/>
            <a:ext cx="6858682" cy="3500437"/>
          </a:xfrm>
          <a:prstGeom prst="rect">
            <a:avLst/>
          </a:prstGeom>
          <a:noFill/>
        </p:spPr>
      </p:pic>
      <p:cxnSp>
        <p:nvCxnSpPr>
          <p:cNvPr id="16" name="15 Conector curvado"/>
          <p:cNvCxnSpPr/>
          <p:nvPr/>
        </p:nvCxnSpPr>
        <p:spPr>
          <a:xfrm flipV="1">
            <a:off x="2571736" y="2214554"/>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1750199" y="2964653"/>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357554" y="2714620"/>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sp>
        <p:nvSpPr>
          <p:cNvPr id="11" name="10 CuadroTexto"/>
          <p:cNvSpPr txBox="1"/>
          <p:nvPr/>
        </p:nvSpPr>
        <p:spPr>
          <a:xfrm>
            <a:off x="1928794" y="1214422"/>
            <a:ext cx="5357850" cy="461665"/>
          </a:xfrm>
          <a:prstGeom prst="rect">
            <a:avLst/>
          </a:prstGeom>
          <a:noFill/>
        </p:spPr>
        <p:txBody>
          <a:bodyPr wrap="square" rtlCol="0">
            <a:spAutoFit/>
            <a:scene3d>
              <a:camera prst="orthographicFront"/>
              <a:lightRig rig="threePt" dir="t"/>
            </a:scene3d>
            <a:sp3d extrusionH="57150">
              <a:bevelT w="38100" h="38100"/>
            </a:sp3d>
          </a:bodyPr>
          <a:lstStyle/>
          <a:p>
            <a:pPr algn="ctr"/>
            <a:r>
              <a:rPr lang="es-EC" sz="2400" dirty="0" smtClean="0">
                <a:latin typeface="Arial Black" pitchFamily="34" charset="0"/>
              </a:rPr>
              <a:t>Proceso de compra</a:t>
            </a:r>
          </a:p>
        </p:txBody>
      </p:sp>
      <p:sp>
        <p:nvSpPr>
          <p:cNvPr id="12" name="11 CuadroTexto"/>
          <p:cNvSpPr txBox="1"/>
          <p:nvPr/>
        </p:nvSpPr>
        <p:spPr>
          <a:xfrm>
            <a:off x="1928794" y="2000240"/>
            <a:ext cx="2643206" cy="338554"/>
          </a:xfrm>
          <a:prstGeom prst="rect">
            <a:avLst/>
          </a:prstGeom>
          <a:solidFill>
            <a:schemeClr val="bg1">
              <a:lumMod val="85000"/>
            </a:schemeClr>
          </a:solidFill>
          <a:ln>
            <a:solidFill>
              <a:schemeClr val="tx1">
                <a:lumMod val="95000"/>
                <a:lumOff val="5000"/>
              </a:schemeClr>
            </a:solidFill>
          </a:ln>
          <a:effectLst>
            <a:outerShdw blurRad="50800" dist="38100" dir="8100000" algn="tr" rotWithShape="0">
              <a:prstClr val="black">
                <a:alpha val="40000"/>
              </a:prstClr>
            </a:outerShdw>
          </a:effectLst>
          <a:scene3d>
            <a:camera prst="orthographicFront"/>
            <a:lightRig rig="threePt" dir="t"/>
          </a:scene3d>
          <a:sp3d>
            <a:bevelT/>
          </a:sp3d>
        </p:spPr>
        <p:txBody>
          <a:bodyPr wrap="square" rtlCol="0">
            <a:spAutoFit/>
          </a:bodyPr>
          <a:lstStyle/>
          <a:p>
            <a:pPr marL="180975" indent="-180975" algn="ctr"/>
            <a:r>
              <a:rPr lang="es-EC" sz="1600" b="1" dirty="0" smtClean="0">
                <a:solidFill>
                  <a:srgbClr val="C00000"/>
                </a:solidFill>
              </a:rPr>
              <a:t>Es necesario el producto?</a:t>
            </a:r>
            <a:endParaRPr lang="es-EC" sz="1600" b="1" dirty="0" smtClean="0"/>
          </a:p>
        </p:txBody>
      </p:sp>
      <p:sp>
        <p:nvSpPr>
          <p:cNvPr id="13" name="12 CuadroTexto"/>
          <p:cNvSpPr txBox="1"/>
          <p:nvPr/>
        </p:nvSpPr>
        <p:spPr>
          <a:xfrm>
            <a:off x="1928794" y="2571744"/>
            <a:ext cx="2643206" cy="584775"/>
          </a:xfrm>
          <a:prstGeom prst="rect">
            <a:avLst/>
          </a:prstGeom>
          <a:solidFill>
            <a:schemeClr val="bg1">
              <a:lumMod val="85000"/>
            </a:schemeClr>
          </a:solidFill>
          <a:ln>
            <a:solidFill>
              <a:schemeClr val="tx1">
                <a:lumMod val="95000"/>
                <a:lumOff val="5000"/>
              </a:schemeClr>
            </a:solidFill>
          </a:ln>
          <a:effectLst>
            <a:outerShdw blurRad="50800" dist="38100" dir="8100000" algn="tr" rotWithShape="0">
              <a:prstClr val="black">
                <a:alpha val="40000"/>
              </a:prstClr>
            </a:outerShdw>
          </a:effectLst>
          <a:scene3d>
            <a:camera prst="orthographicFront"/>
            <a:lightRig rig="threePt" dir="t"/>
          </a:scene3d>
          <a:sp3d>
            <a:bevelT/>
          </a:sp3d>
        </p:spPr>
        <p:txBody>
          <a:bodyPr wrap="square" rtlCol="0">
            <a:spAutoFit/>
          </a:bodyPr>
          <a:lstStyle/>
          <a:p>
            <a:pPr marL="180975" indent="-180975" algn="ctr"/>
            <a:r>
              <a:rPr lang="es-EC" sz="1600" b="1" dirty="0" smtClean="0">
                <a:solidFill>
                  <a:srgbClr val="C00000"/>
                </a:solidFill>
              </a:rPr>
              <a:t>Es interesante para mi empresa?</a:t>
            </a:r>
            <a:endParaRPr lang="es-EC" sz="1600" b="1" dirty="0" smtClean="0"/>
          </a:p>
        </p:txBody>
      </p:sp>
      <p:sp>
        <p:nvSpPr>
          <p:cNvPr id="14" name="13 CuadroTexto"/>
          <p:cNvSpPr txBox="1"/>
          <p:nvPr/>
        </p:nvSpPr>
        <p:spPr>
          <a:xfrm>
            <a:off x="1928794" y="3357562"/>
            <a:ext cx="2643206" cy="338554"/>
          </a:xfrm>
          <a:prstGeom prst="rect">
            <a:avLst/>
          </a:prstGeom>
          <a:solidFill>
            <a:schemeClr val="bg1">
              <a:lumMod val="85000"/>
            </a:schemeClr>
          </a:solidFill>
          <a:ln>
            <a:solidFill>
              <a:schemeClr val="tx1">
                <a:lumMod val="95000"/>
                <a:lumOff val="5000"/>
              </a:schemeClr>
            </a:solidFill>
          </a:ln>
          <a:effectLst>
            <a:outerShdw blurRad="50800" dist="38100" dir="8100000" algn="tr" rotWithShape="0">
              <a:prstClr val="black">
                <a:alpha val="40000"/>
              </a:prstClr>
            </a:outerShdw>
          </a:effectLst>
          <a:scene3d>
            <a:camera prst="orthographicFront"/>
            <a:lightRig rig="threePt" dir="t"/>
          </a:scene3d>
          <a:sp3d>
            <a:bevelT/>
          </a:sp3d>
        </p:spPr>
        <p:txBody>
          <a:bodyPr wrap="square" rtlCol="0">
            <a:spAutoFit/>
          </a:bodyPr>
          <a:lstStyle/>
          <a:p>
            <a:pPr marL="180975" indent="-180975" algn="ctr"/>
            <a:r>
              <a:rPr lang="es-EC" sz="1600" b="1" dirty="0" smtClean="0">
                <a:solidFill>
                  <a:srgbClr val="C00000"/>
                </a:solidFill>
              </a:rPr>
              <a:t>Quién más lo ofrece?</a:t>
            </a:r>
            <a:endParaRPr lang="es-EC" sz="1600" b="1" dirty="0" smtClean="0"/>
          </a:p>
        </p:txBody>
      </p:sp>
      <p:sp>
        <p:nvSpPr>
          <p:cNvPr id="15" name="14 CuadroTexto"/>
          <p:cNvSpPr txBox="1"/>
          <p:nvPr/>
        </p:nvSpPr>
        <p:spPr>
          <a:xfrm>
            <a:off x="1928794" y="3929066"/>
            <a:ext cx="2643206" cy="338554"/>
          </a:xfrm>
          <a:prstGeom prst="rect">
            <a:avLst/>
          </a:prstGeom>
          <a:solidFill>
            <a:schemeClr val="bg1">
              <a:lumMod val="85000"/>
            </a:schemeClr>
          </a:solidFill>
          <a:ln>
            <a:solidFill>
              <a:schemeClr val="tx1">
                <a:lumMod val="95000"/>
                <a:lumOff val="5000"/>
              </a:schemeClr>
            </a:solidFill>
          </a:ln>
          <a:effectLst>
            <a:outerShdw blurRad="50800" dist="38100" dir="8100000" algn="tr" rotWithShape="0">
              <a:prstClr val="black">
                <a:alpha val="40000"/>
              </a:prstClr>
            </a:outerShdw>
          </a:effectLst>
          <a:scene3d>
            <a:camera prst="orthographicFront"/>
            <a:lightRig rig="threePt" dir="t"/>
          </a:scene3d>
          <a:sp3d>
            <a:bevelT/>
          </a:sp3d>
        </p:spPr>
        <p:txBody>
          <a:bodyPr wrap="square" rtlCol="0">
            <a:spAutoFit/>
          </a:bodyPr>
          <a:lstStyle/>
          <a:p>
            <a:pPr marL="180975" indent="-180975" algn="ctr"/>
            <a:r>
              <a:rPr lang="es-EC" sz="1600" b="1" dirty="0" smtClean="0">
                <a:solidFill>
                  <a:srgbClr val="C00000"/>
                </a:solidFill>
              </a:rPr>
              <a:t>Funciona en verdad?</a:t>
            </a:r>
            <a:endParaRPr lang="es-EC" sz="1600" b="1" dirty="0" smtClean="0"/>
          </a:p>
        </p:txBody>
      </p:sp>
      <p:sp>
        <p:nvSpPr>
          <p:cNvPr id="17" name="16 CuadroTexto"/>
          <p:cNvSpPr txBox="1"/>
          <p:nvPr/>
        </p:nvSpPr>
        <p:spPr>
          <a:xfrm>
            <a:off x="1928794" y="4500570"/>
            <a:ext cx="2643206" cy="338554"/>
          </a:xfrm>
          <a:prstGeom prst="rect">
            <a:avLst/>
          </a:prstGeom>
          <a:solidFill>
            <a:schemeClr val="bg1">
              <a:lumMod val="85000"/>
            </a:schemeClr>
          </a:solidFill>
          <a:ln>
            <a:solidFill>
              <a:schemeClr val="tx1">
                <a:lumMod val="95000"/>
                <a:lumOff val="5000"/>
              </a:schemeClr>
            </a:solidFill>
          </a:ln>
          <a:effectLst>
            <a:outerShdw blurRad="50800" dist="38100" dir="8100000" algn="tr" rotWithShape="0">
              <a:prstClr val="black">
                <a:alpha val="40000"/>
              </a:prstClr>
            </a:outerShdw>
          </a:effectLst>
          <a:scene3d>
            <a:camera prst="orthographicFront"/>
            <a:lightRig rig="threePt" dir="t"/>
          </a:scene3d>
          <a:sp3d>
            <a:bevelT/>
          </a:sp3d>
        </p:spPr>
        <p:txBody>
          <a:bodyPr wrap="square" rtlCol="0">
            <a:spAutoFit/>
          </a:bodyPr>
          <a:lstStyle/>
          <a:p>
            <a:pPr marL="180975" indent="-180975" algn="ctr"/>
            <a:r>
              <a:rPr lang="es-EC" sz="1600" b="1" dirty="0" smtClean="0">
                <a:solidFill>
                  <a:srgbClr val="C00000"/>
                </a:solidFill>
              </a:rPr>
              <a:t>Compro el servicio</a:t>
            </a:r>
            <a:endParaRPr lang="es-EC" sz="1600" b="1" dirty="0" smtClean="0"/>
          </a:p>
        </p:txBody>
      </p:sp>
      <p:sp>
        <p:nvSpPr>
          <p:cNvPr id="18" name="17 Rectángulo"/>
          <p:cNvSpPr/>
          <p:nvPr/>
        </p:nvSpPr>
        <p:spPr>
          <a:xfrm>
            <a:off x="4643438" y="2000240"/>
            <a:ext cx="3000364" cy="307777"/>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wrap="square" lIns="91440" tIns="45720" rIns="91440" bIns="45720">
            <a:spAutoFit/>
            <a:scene3d>
              <a:camera prst="orthographicFront"/>
              <a:lightRig rig="soft" dir="tl">
                <a:rot lat="0" lon="0" rev="0"/>
              </a:lightRig>
            </a:scene3d>
            <a:sp3d extrusionH="57150" contourW="25400" prstMaterial="matte">
              <a:bevelT w="25400" h="55880" prst="relaxedInset"/>
              <a:contourClr>
                <a:schemeClr val="accent2">
                  <a:tint val="20000"/>
                </a:schemeClr>
              </a:contourClr>
            </a:sp3d>
          </a:bodyPr>
          <a:lstStyle/>
          <a:p>
            <a:r>
              <a:rPr lang="es-ES" sz="1400" b="1" cap="none" spc="50" dirty="0" smtClean="0">
                <a:ln w="11430"/>
                <a:solidFill>
                  <a:schemeClr val="tx1"/>
                </a:solidFill>
                <a:effectLst>
                  <a:outerShdw blurRad="76200" dist="50800" dir="5400000" algn="tl" rotWithShape="0">
                    <a:srgbClr val="000000">
                      <a:alpha val="65000"/>
                    </a:srgbClr>
                  </a:outerShdw>
                </a:effectLst>
              </a:rPr>
              <a:t>Regulaciones del exterior lo exigen</a:t>
            </a:r>
            <a:endParaRPr lang="es-ES" sz="1400" b="1" cap="none" spc="50" dirty="0">
              <a:ln w="11430"/>
              <a:solidFill>
                <a:schemeClr val="tx1"/>
              </a:solidFill>
              <a:effectLst>
                <a:outerShdw blurRad="76200" dist="50800" dir="5400000" algn="tl" rotWithShape="0">
                  <a:srgbClr val="000000">
                    <a:alpha val="65000"/>
                  </a:srgbClr>
                </a:outerShdw>
              </a:effectLst>
            </a:endParaRPr>
          </a:p>
        </p:txBody>
      </p:sp>
      <p:sp>
        <p:nvSpPr>
          <p:cNvPr id="19" name="18 Rectángulo"/>
          <p:cNvSpPr/>
          <p:nvPr/>
        </p:nvSpPr>
        <p:spPr>
          <a:xfrm>
            <a:off x="4643438" y="2571744"/>
            <a:ext cx="3000364" cy="523220"/>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wrap="square" lIns="91440" tIns="45720" rIns="91440" bIns="45720">
            <a:spAutoFit/>
            <a:scene3d>
              <a:camera prst="orthographicFront"/>
              <a:lightRig rig="soft" dir="tl">
                <a:rot lat="0" lon="0" rev="0"/>
              </a:lightRig>
            </a:scene3d>
            <a:sp3d extrusionH="57150" contourW="25400" prstMaterial="matte">
              <a:bevelT w="25400" h="55880" prst="relaxedInset"/>
              <a:contourClr>
                <a:schemeClr val="accent2">
                  <a:tint val="20000"/>
                </a:schemeClr>
              </a:contourClr>
            </a:sp3d>
          </a:bodyPr>
          <a:lstStyle/>
          <a:p>
            <a:r>
              <a:rPr lang="es-ES" sz="1400" b="1" cap="none" spc="50" dirty="0" smtClean="0">
                <a:ln w="11430"/>
                <a:solidFill>
                  <a:schemeClr val="tx1"/>
                </a:solidFill>
                <a:effectLst>
                  <a:outerShdw blurRad="76200" dist="50800" dir="5400000" algn="tl" rotWithShape="0">
                    <a:srgbClr val="000000">
                      <a:alpha val="65000"/>
                    </a:srgbClr>
                  </a:outerShdw>
                </a:effectLst>
              </a:rPr>
              <a:t>Automatiza </a:t>
            </a:r>
            <a:r>
              <a:rPr lang="es-ES" sz="1400" b="1" cap="none" spc="50" dirty="0" err="1" smtClean="0">
                <a:ln w="11430"/>
                <a:solidFill>
                  <a:schemeClr val="tx1"/>
                </a:solidFill>
                <a:effectLst>
                  <a:outerShdw blurRad="76200" dist="50800" dir="5400000" algn="tl" rotWithShape="0">
                    <a:srgbClr val="000000">
                      <a:alpha val="65000"/>
                    </a:srgbClr>
                  </a:outerShdw>
                </a:effectLst>
              </a:rPr>
              <a:t>recalls</a:t>
            </a:r>
            <a:r>
              <a:rPr lang="es-ES" sz="1400" b="1" cap="none" spc="50" dirty="0" smtClean="0">
                <a:ln w="11430"/>
                <a:solidFill>
                  <a:schemeClr val="tx1"/>
                </a:solidFill>
                <a:effectLst>
                  <a:outerShdw blurRad="76200" dist="50800" dir="5400000" algn="tl" rotWithShape="0">
                    <a:srgbClr val="000000">
                      <a:alpha val="65000"/>
                    </a:srgbClr>
                  </a:outerShdw>
                </a:effectLst>
              </a:rPr>
              <a:t> y reduce costo de reclamaciones</a:t>
            </a:r>
            <a:endParaRPr lang="es-ES" sz="1400" b="1" cap="none" spc="50" dirty="0">
              <a:ln w="11430"/>
              <a:solidFill>
                <a:schemeClr val="tx1"/>
              </a:solidFill>
              <a:effectLst>
                <a:outerShdw blurRad="76200" dist="50800" dir="5400000" algn="tl" rotWithShape="0">
                  <a:srgbClr val="000000">
                    <a:alpha val="65000"/>
                  </a:srgbClr>
                </a:outerShdw>
              </a:effectLst>
            </a:endParaRPr>
          </a:p>
        </p:txBody>
      </p:sp>
      <p:sp>
        <p:nvSpPr>
          <p:cNvPr id="20" name="19 Rectángulo"/>
          <p:cNvSpPr/>
          <p:nvPr/>
        </p:nvSpPr>
        <p:spPr>
          <a:xfrm>
            <a:off x="4643438" y="3286124"/>
            <a:ext cx="3000364" cy="523220"/>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wrap="square" lIns="91440" tIns="45720" rIns="91440" bIns="45720">
            <a:spAutoFit/>
            <a:scene3d>
              <a:camera prst="orthographicFront"/>
              <a:lightRig rig="soft" dir="tl">
                <a:rot lat="0" lon="0" rev="0"/>
              </a:lightRig>
            </a:scene3d>
            <a:sp3d extrusionH="57150" contourW="25400" prstMaterial="matte">
              <a:bevelT w="25400" h="55880" prst="relaxedInset"/>
              <a:contourClr>
                <a:schemeClr val="accent2">
                  <a:tint val="20000"/>
                </a:schemeClr>
              </a:contourClr>
            </a:sp3d>
          </a:bodyPr>
          <a:lstStyle/>
          <a:p>
            <a:r>
              <a:rPr lang="es-ES" sz="1400" b="1" cap="none" spc="50" dirty="0" smtClean="0">
                <a:ln w="11430"/>
                <a:solidFill>
                  <a:schemeClr val="tx1"/>
                </a:solidFill>
                <a:effectLst>
                  <a:outerShdw blurRad="76200" dist="50800" dir="5400000" algn="tl" rotWithShape="0">
                    <a:srgbClr val="000000">
                      <a:alpha val="65000"/>
                    </a:srgbClr>
                  </a:outerShdw>
                </a:effectLst>
              </a:rPr>
              <a:t>Por el momento, nadie con autonomía y flexibilidad</a:t>
            </a:r>
            <a:endParaRPr lang="es-ES" sz="1400" b="1" cap="none" spc="50" dirty="0">
              <a:ln w="11430"/>
              <a:solidFill>
                <a:schemeClr val="tx1"/>
              </a:solidFill>
              <a:effectLst>
                <a:outerShdw blurRad="76200" dist="50800" dir="5400000" algn="tl" rotWithShape="0">
                  <a:srgbClr val="000000">
                    <a:alpha val="65000"/>
                  </a:srgbClr>
                </a:outerShdw>
              </a:effectLst>
            </a:endParaRPr>
          </a:p>
        </p:txBody>
      </p:sp>
      <p:sp>
        <p:nvSpPr>
          <p:cNvPr id="21" name="20 Rectángulo"/>
          <p:cNvSpPr/>
          <p:nvPr/>
        </p:nvSpPr>
        <p:spPr>
          <a:xfrm>
            <a:off x="4643438" y="3929066"/>
            <a:ext cx="3000364" cy="307777"/>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wrap="square" lIns="91440" tIns="45720" rIns="91440" bIns="45720">
            <a:spAutoFit/>
            <a:scene3d>
              <a:camera prst="orthographicFront"/>
              <a:lightRig rig="soft" dir="tl">
                <a:rot lat="0" lon="0" rev="0"/>
              </a:lightRig>
            </a:scene3d>
            <a:sp3d extrusionH="57150" contourW="25400" prstMaterial="matte">
              <a:bevelT w="25400" h="55880" prst="relaxedInset"/>
              <a:contourClr>
                <a:schemeClr val="accent2">
                  <a:tint val="20000"/>
                </a:schemeClr>
              </a:contourClr>
            </a:sp3d>
          </a:bodyPr>
          <a:lstStyle/>
          <a:p>
            <a:r>
              <a:rPr lang="es-ES" sz="1400" b="1" cap="none" spc="50" dirty="0" smtClean="0">
                <a:ln w="11430"/>
                <a:solidFill>
                  <a:schemeClr val="tx1"/>
                </a:solidFill>
                <a:effectLst>
                  <a:outerShdw blurRad="76200" dist="50800" dir="5400000" algn="tl" rotWithShape="0">
                    <a:srgbClr val="000000">
                      <a:alpha val="65000"/>
                    </a:srgbClr>
                  </a:outerShdw>
                </a:effectLst>
              </a:rPr>
              <a:t>Si, es técnicamente viable</a:t>
            </a:r>
            <a:endParaRPr lang="es-ES" sz="1400" b="1" cap="none" spc="50" dirty="0">
              <a:ln w="11430"/>
              <a:solidFill>
                <a:schemeClr val="tx1"/>
              </a:solidFill>
              <a:effectLst>
                <a:outerShdw blurRad="76200" dist="50800" dir="5400000" algn="tl" rotWithShape="0">
                  <a:srgbClr val="000000">
                    <a:alpha val="65000"/>
                  </a:srgbClr>
                </a:outerShdw>
              </a:effectLst>
            </a:endParaRPr>
          </a:p>
        </p:txBody>
      </p:sp>
      <p:sp>
        <p:nvSpPr>
          <p:cNvPr id="22" name="21 Rectángulo"/>
          <p:cNvSpPr/>
          <p:nvPr/>
        </p:nvSpPr>
        <p:spPr>
          <a:xfrm>
            <a:off x="4643438" y="4500570"/>
            <a:ext cx="3000364" cy="307777"/>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wrap="square" lIns="91440" tIns="45720" rIns="91440" bIns="45720">
            <a:spAutoFit/>
            <a:scene3d>
              <a:camera prst="orthographicFront"/>
              <a:lightRig rig="soft" dir="tl">
                <a:rot lat="0" lon="0" rev="0"/>
              </a:lightRig>
            </a:scene3d>
            <a:sp3d extrusionH="57150" contourW="25400" prstMaterial="matte">
              <a:bevelT w="25400" h="55880" prst="relaxedInset"/>
              <a:contourClr>
                <a:schemeClr val="accent2">
                  <a:tint val="20000"/>
                </a:schemeClr>
              </a:contourClr>
            </a:sp3d>
          </a:bodyPr>
          <a:lstStyle/>
          <a:p>
            <a:r>
              <a:rPr lang="es-ES" sz="1400" b="1" cap="none" spc="50" dirty="0" smtClean="0">
                <a:ln w="11430"/>
                <a:solidFill>
                  <a:schemeClr val="tx1"/>
                </a:solidFill>
                <a:effectLst>
                  <a:outerShdw blurRad="76200" dist="50800" dir="5400000" algn="tl" rotWithShape="0">
                    <a:srgbClr val="000000">
                      <a:alpha val="65000"/>
                    </a:srgbClr>
                  </a:outerShdw>
                </a:effectLst>
              </a:rPr>
              <a:t>Es econ</a:t>
            </a:r>
            <a:r>
              <a:rPr lang="es-ES" sz="1400" b="1" spc="50" dirty="0" smtClean="0">
                <a:ln w="11430"/>
                <a:solidFill>
                  <a:schemeClr val="tx1"/>
                </a:solidFill>
                <a:effectLst>
                  <a:outerShdw blurRad="76200" dist="50800" dir="5400000" algn="tl" rotWithShape="0">
                    <a:srgbClr val="000000">
                      <a:alpha val="65000"/>
                    </a:srgbClr>
                  </a:outerShdw>
                </a:effectLst>
              </a:rPr>
              <a:t>ómico y de rápido acceso</a:t>
            </a:r>
            <a:endParaRPr lang="es-ES" sz="1400" b="1" cap="none" spc="50" dirty="0">
              <a:ln w="11430"/>
              <a:solidFill>
                <a:schemeClr val="tx1"/>
              </a:solidFill>
              <a:effectLst>
                <a:outerShdw blurRad="76200" dist="50800" dir="5400000" algn="tl" rotWithShape="0">
                  <a:srgbClr val="000000">
                    <a:alpha val="65000"/>
                  </a:srgbClr>
                </a:outerShdw>
              </a:effectLst>
            </a:endParaRPr>
          </a:p>
        </p:txBody>
      </p:sp>
      <p:sp>
        <p:nvSpPr>
          <p:cNvPr id="23" name="22 CuadroTexto"/>
          <p:cNvSpPr txBox="1"/>
          <p:nvPr/>
        </p:nvSpPr>
        <p:spPr>
          <a:xfrm>
            <a:off x="500034" y="276207"/>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1+#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7" presetClass="entr" presetSubtype="0"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2000"/>
                                        <p:tgtEl>
                                          <p:spTgt spid="13"/>
                                        </p:tgtEl>
                                      </p:cBhvr>
                                    </p:animEffect>
                                    <p:anim calcmode="lin" valueType="num">
                                      <p:cBhvr>
                                        <p:cTn id="13" dur="2000" fill="hold"/>
                                        <p:tgtEl>
                                          <p:spTgt spid="13"/>
                                        </p:tgtEl>
                                        <p:attrNameLst>
                                          <p:attrName>ppt_x</p:attrName>
                                        </p:attrNameLst>
                                      </p:cBhvr>
                                      <p:tavLst>
                                        <p:tav tm="0">
                                          <p:val>
                                            <p:strVal val="#ppt_x"/>
                                          </p:val>
                                        </p:tav>
                                        <p:tav tm="100000">
                                          <p:val>
                                            <p:strVal val="#ppt_x"/>
                                          </p:val>
                                        </p:tav>
                                      </p:tavLst>
                                    </p:anim>
                                    <p:anim calcmode="lin" valueType="num">
                                      <p:cBhvr>
                                        <p:cTn id="14" dur="1800" decel="100000" fill="hold"/>
                                        <p:tgtEl>
                                          <p:spTgt spid="13"/>
                                        </p:tgtEl>
                                        <p:attrNameLst>
                                          <p:attrName>ppt_y</p:attrName>
                                        </p:attrNameLst>
                                      </p:cBhvr>
                                      <p:tavLst>
                                        <p:tav tm="0">
                                          <p:val>
                                            <p:strVal val="#ppt_y+1"/>
                                          </p:val>
                                        </p:tav>
                                        <p:tav tm="100000">
                                          <p:val>
                                            <p:strVal val="#ppt_y-.03"/>
                                          </p:val>
                                        </p:tav>
                                      </p:tavLst>
                                    </p:anim>
                                    <p:anim calcmode="lin" valueType="num">
                                      <p:cBhvr>
                                        <p:cTn id="15" dur="200" accel="100000" fill="hold">
                                          <p:stCondLst>
                                            <p:cond delay="1800"/>
                                          </p:stCondLst>
                                        </p:cTn>
                                        <p:tgtEl>
                                          <p:spTgt spid="13"/>
                                        </p:tgtEl>
                                        <p:attrNameLst>
                                          <p:attrName>ppt_y</p:attrName>
                                        </p:attrNameLst>
                                      </p:cBhvr>
                                      <p:tavLst>
                                        <p:tav tm="0">
                                          <p:val>
                                            <p:strVal val="#ppt_y-.03"/>
                                          </p:val>
                                        </p:tav>
                                        <p:tav tm="100000">
                                          <p:val>
                                            <p:strVal val="#ppt_y"/>
                                          </p:val>
                                        </p:tav>
                                      </p:tavLst>
                                    </p:anim>
                                  </p:childTnLst>
                                </p:cTn>
                              </p:par>
                            </p:childTnLst>
                          </p:cTn>
                        </p:par>
                        <p:par>
                          <p:cTn id="16" fill="hold">
                            <p:stCondLst>
                              <p:cond delay="2500"/>
                            </p:stCondLst>
                            <p:childTnLst>
                              <p:par>
                                <p:cTn id="17" presetID="2" presetClass="entr" presetSubtype="2"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childTnLst>
                          </p:cTn>
                        </p:par>
                        <p:par>
                          <p:cTn id="21" fill="hold">
                            <p:stCondLst>
                              <p:cond delay="3500"/>
                            </p:stCondLst>
                            <p:childTnLst>
                              <p:par>
                                <p:cTn id="22" presetID="37"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2000"/>
                                        <p:tgtEl>
                                          <p:spTgt spid="14"/>
                                        </p:tgtEl>
                                      </p:cBhvr>
                                    </p:animEffect>
                                    <p:anim calcmode="lin" valueType="num">
                                      <p:cBhvr>
                                        <p:cTn id="25" dur="2000" fill="hold"/>
                                        <p:tgtEl>
                                          <p:spTgt spid="14"/>
                                        </p:tgtEl>
                                        <p:attrNameLst>
                                          <p:attrName>ppt_x</p:attrName>
                                        </p:attrNameLst>
                                      </p:cBhvr>
                                      <p:tavLst>
                                        <p:tav tm="0">
                                          <p:val>
                                            <p:strVal val="#ppt_x"/>
                                          </p:val>
                                        </p:tav>
                                        <p:tav tm="100000">
                                          <p:val>
                                            <p:strVal val="#ppt_x"/>
                                          </p:val>
                                        </p:tav>
                                      </p:tavLst>
                                    </p:anim>
                                    <p:anim calcmode="lin" valueType="num">
                                      <p:cBhvr>
                                        <p:cTn id="26" dur="1800" decel="100000" fill="hold"/>
                                        <p:tgtEl>
                                          <p:spTgt spid="14"/>
                                        </p:tgtEl>
                                        <p:attrNameLst>
                                          <p:attrName>ppt_y</p:attrName>
                                        </p:attrNameLst>
                                      </p:cBhvr>
                                      <p:tavLst>
                                        <p:tav tm="0">
                                          <p:val>
                                            <p:strVal val="#ppt_y+1"/>
                                          </p:val>
                                        </p:tav>
                                        <p:tav tm="100000">
                                          <p:val>
                                            <p:strVal val="#ppt_y-.03"/>
                                          </p:val>
                                        </p:tav>
                                      </p:tavLst>
                                    </p:anim>
                                    <p:anim calcmode="lin" valueType="num">
                                      <p:cBhvr>
                                        <p:cTn id="27" dur="200" accel="100000" fill="hold">
                                          <p:stCondLst>
                                            <p:cond delay="1800"/>
                                          </p:stCondLst>
                                        </p:cTn>
                                        <p:tgtEl>
                                          <p:spTgt spid="14"/>
                                        </p:tgtEl>
                                        <p:attrNameLst>
                                          <p:attrName>ppt_y</p:attrName>
                                        </p:attrNameLst>
                                      </p:cBhvr>
                                      <p:tavLst>
                                        <p:tav tm="0">
                                          <p:val>
                                            <p:strVal val="#ppt_y-.03"/>
                                          </p:val>
                                        </p:tav>
                                        <p:tav tm="100000">
                                          <p:val>
                                            <p:strVal val="#ppt_y"/>
                                          </p:val>
                                        </p:tav>
                                      </p:tavLst>
                                    </p:anim>
                                  </p:childTnLst>
                                </p:cTn>
                              </p:par>
                            </p:childTnLst>
                          </p:cTn>
                        </p:par>
                        <p:par>
                          <p:cTn id="28" fill="hold">
                            <p:stCondLst>
                              <p:cond delay="5500"/>
                            </p:stCondLst>
                            <p:childTnLst>
                              <p:par>
                                <p:cTn id="29" presetID="2" presetClass="entr" presetSubtype="2"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1+#ppt_w/2"/>
                                          </p:val>
                                        </p:tav>
                                        <p:tav tm="100000">
                                          <p:val>
                                            <p:strVal val="#ppt_x"/>
                                          </p:val>
                                        </p:tav>
                                      </p:tavLst>
                                    </p:anim>
                                    <p:anim calcmode="lin" valueType="num">
                                      <p:cBhvr additive="base">
                                        <p:cTn id="32" dur="1000" fill="hold"/>
                                        <p:tgtEl>
                                          <p:spTgt spid="20"/>
                                        </p:tgtEl>
                                        <p:attrNameLst>
                                          <p:attrName>ppt_y</p:attrName>
                                        </p:attrNameLst>
                                      </p:cBhvr>
                                      <p:tavLst>
                                        <p:tav tm="0">
                                          <p:val>
                                            <p:strVal val="#ppt_y"/>
                                          </p:val>
                                        </p:tav>
                                        <p:tav tm="100000">
                                          <p:val>
                                            <p:strVal val="#ppt_y"/>
                                          </p:val>
                                        </p:tav>
                                      </p:tavLst>
                                    </p:anim>
                                  </p:childTnLst>
                                </p:cTn>
                              </p:par>
                            </p:childTnLst>
                          </p:cTn>
                        </p:par>
                        <p:par>
                          <p:cTn id="33" fill="hold">
                            <p:stCondLst>
                              <p:cond delay="6500"/>
                            </p:stCondLst>
                            <p:childTnLst>
                              <p:par>
                                <p:cTn id="34" presetID="37" presetClass="entr" presetSubtype="0" fill="hold" grpId="0" nodeType="after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1000"/>
                                        <p:tgtEl>
                                          <p:spTgt spid="15"/>
                                        </p:tgtEl>
                                      </p:cBhvr>
                                    </p:animEffect>
                                    <p:anim calcmode="lin" valueType="num">
                                      <p:cBhvr>
                                        <p:cTn id="37" dur="1000" fill="hold"/>
                                        <p:tgtEl>
                                          <p:spTgt spid="15"/>
                                        </p:tgtEl>
                                        <p:attrNameLst>
                                          <p:attrName>ppt_x</p:attrName>
                                        </p:attrNameLst>
                                      </p:cBhvr>
                                      <p:tavLst>
                                        <p:tav tm="0">
                                          <p:val>
                                            <p:strVal val="#ppt_x"/>
                                          </p:val>
                                        </p:tav>
                                        <p:tav tm="100000">
                                          <p:val>
                                            <p:strVal val="#ppt_x"/>
                                          </p:val>
                                        </p:tav>
                                      </p:tavLst>
                                    </p:anim>
                                    <p:anim calcmode="lin" valueType="num">
                                      <p:cBhvr>
                                        <p:cTn id="38" dur="900" decel="100000" fill="hold"/>
                                        <p:tgtEl>
                                          <p:spTgt spid="15"/>
                                        </p:tgtEl>
                                        <p:attrNameLst>
                                          <p:attrName>ppt_y</p:attrName>
                                        </p:attrNameLst>
                                      </p:cBhvr>
                                      <p:tavLst>
                                        <p:tav tm="0">
                                          <p:val>
                                            <p:strVal val="#ppt_y+1"/>
                                          </p:val>
                                        </p:tav>
                                        <p:tav tm="100000">
                                          <p:val>
                                            <p:strVal val="#ppt_y-.03"/>
                                          </p:val>
                                        </p:tav>
                                      </p:tavLst>
                                    </p:anim>
                                    <p:anim calcmode="lin" valueType="num">
                                      <p:cBhvr>
                                        <p:cTn id="39"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par>
                          <p:cTn id="40" fill="hold">
                            <p:stCondLst>
                              <p:cond delay="7500"/>
                            </p:stCondLst>
                            <p:childTnLst>
                              <p:par>
                                <p:cTn id="41" presetID="2" presetClass="entr" presetSubtype="2"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1000" fill="hold"/>
                                        <p:tgtEl>
                                          <p:spTgt spid="21"/>
                                        </p:tgtEl>
                                        <p:attrNameLst>
                                          <p:attrName>ppt_x</p:attrName>
                                        </p:attrNameLst>
                                      </p:cBhvr>
                                      <p:tavLst>
                                        <p:tav tm="0">
                                          <p:val>
                                            <p:strVal val="1+#ppt_w/2"/>
                                          </p:val>
                                        </p:tav>
                                        <p:tav tm="100000">
                                          <p:val>
                                            <p:strVal val="#ppt_x"/>
                                          </p:val>
                                        </p:tav>
                                      </p:tavLst>
                                    </p:anim>
                                    <p:anim calcmode="lin" valueType="num">
                                      <p:cBhvr additive="base">
                                        <p:cTn id="44" dur="1000" fill="hold"/>
                                        <p:tgtEl>
                                          <p:spTgt spid="21"/>
                                        </p:tgtEl>
                                        <p:attrNameLst>
                                          <p:attrName>ppt_y</p:attrName>
                                        </p:attrNameLst>
                                      </p:cBhvr>
                                      <p:tavLst>
                                        <p:tav tm="0">
                                          <p:val>
                                            <p:strVal val="#ppt_y"/>
                                          </p:val>
                                        </p:tav>
                                        <p:tav tm="100000">
                                          <p:val>
                                            <p:strVal val="#ppt_y"/>
                                          </p:val>
                                        </p:tav>
                                      </p:tavLst>
                                    </p:anim>
                                  </p:childTnLst>
                                </p:cTn>
                              </p:par>
                            </p:childTnLst>
                          </p:cTn>
                        </p:par>
                        <p:par>
                          <p:cTn id="45" fill="hold">
                            <p:stCondLst>
                              <p:cond delay="8500"/>
                            </p:stCondLst>
                            <p:childTnLst>
                              <p:par>
                                <p:cTn id="46" presetID="37" presetClass="entr" presetSubtype="0"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1000"/>
                                        <p:tgtEl>
                                          <p:spTgt spid="17"/>
                                        </p:tgtEl>
                                      </p:cBhvr>
                                    </p:animEffect>
                                    <p:anim calcmode="lin" valueType="num">
                                      <p:cBhvr>
                                        <p:cTn id="49" dur="1000" fill="hold"/>
                                        <p:tgtEl>
                                          <p:spTgt spid="17"/>
                                        </p:tgtEl>
                                        <p:attrNameLst>
                                          <p:attrName>ppt_x</p:attrName>
                                        </p:attrNameLst>
                                      </p:cBhvr>
                                      <p:tavLst>
                                        <p:tav tm="0">
                                          <p:val>
                                            <p:strVal val="#ppt_x"/>
                                          </p:val>
                                        </p:tav>
                                        <p:tav tm="100000">
                                          <p:val>
                                            <p:strVal val="#ppt_x"/>
                                          </p:val>
                                        </p:tav>
                                      </p:tavLst>
                                    </p:anim>
                                    <p:anim calcmode="lin" valueType="num">
                                      <p:cBhvr>
                                        <p:cTn id="50" dur="900" decel="100000" fill="hold"/>
                                        <p:tgtEl>
                                          <p:spTgt spid="17"/>
                                        </p:tgtEl>
                                        <p:attrNameLst>
                                          <p:attrName>ppt_y</p:attrName>
                                        </p:attrNameLst>
                                      </p:cBhvr>
                                      <p:tavLst>
                                        <p:tav tm="0">
                                          <p:val>
                                            <p:strVal val="#ppt_y+1"/>
                                          </p:val>
                                        </p:tav>
                                        <p:tav tm="100000">
                                          <p:val>
                                            <p:strVal val="#ppt_y-.03"/>
                                          </p:val>
                                        </p:tav>
                                      </p:tavLst>
                                    </p:anim>
                                    <p:anim calcmode="lin" valueType="num">
                                      <p:cBhvr>
                                        <p:cTn id="51"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childTnLst>
                          </p:cTn>
                        </p:par>
                        <p:par>
                          <p:cTn id="52" fill="hold">
                            <p:stCondLst>
                              <p:cond delay="9500"/>
                            </p:stCondLst>
                            <p:childTnLst>
                              <p:par>
                                <p:cTn id="53" presetID="2" presetClass="entr" presetSubtype="2"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additive="base">
                                        <p:cTn id="55" dur="1000" fill="hold"/>
                                        <p:tgtEl>
                                          <p:spTgt spid="22"/>
                                        </p:tgtEl>
                                        <p:attrNameLst>
                                          <p:attrName>ppt_x</p:attrName>
                                        </p:attrNameLst>
                                      </p:cBhvr>
                                      <p:tavLst>
                                        <p:tav tm="0">
                                          <p:val>
                                            <p:strVal val="1+#ppt_w/2"/>
                                          </p:val>
                                        </p:tav>
                                        <p:tav tm="100000">
                                          <p:val>
                                            <p:strVal val="#ppt_x"/>
                                          </p:val>
                                        </p:tav>
                                      </p:tavLst>
                                    </p:anim>
                                    <p:anim calcmode="lin" valueType="num">
                                      <p:cBhvr additive="base">
                                        <p:cTn id="56" dur="10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7" grpId="0" animBg="1"/>
      <p:bldP spid="18" grpId="0" animBg="1"/>
      <p:bldP spid="19" grpId="0" animBg="1"/>
      <p:bldP spid="20" grpId="0" animBg="1"/>
      <p:bldP spid="21" grpId="0" animBg="1"/>
      <p:bldP spid="2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357290" y="1571612"/>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sp>
        <p:nvSpPr>
          <p:cNvPr id="13" name="12 CuadroTexto"/>
          <p:cNvSpPr txBox="1"/>
          <p:nvPr/>
        </p:nvSpPr>
        <p:spPr>
          <a:xfrm>
            <a:off x="1571604" y="3000372"/>
            <a:ext cx="6072230" cy="923330"/>
          </a:xfrm>
          <a:prstGeom prst="rect">
            <a:avLst/>
          </a:prstGeom>
          <a:noFill/>
        </p:spPr>
        <p:txBody>
          <a:bodyPr wrap="square" rtlCol="0">
            <a:spAutoFit/>
            <a:scene3d>
              <a:camera prst="orthographicFront"/>
              <a:lightRig rig="threePt" dir="t"/>
            </a:scene3d>
            <a:sp3d extrusionH="57150">
              <a:bevelT w="38100" h="38100"/>
            </a:sp3d>
          </a:bodyPr>
          <a:lstStyle/>
          <a:p>
            <a:pPr algn="ctr"/>
            <a:r>
              <a:rPr lang="es-EC" sz="5400" dirty="0" smtClean="0">
                <a:latin typeface="Arial Black" pitchFamily="34" charset="0"/>
              </a:rPr>
              <a:t>Segmentación</a:t>
            </a:r>
            <a:endParaRPr lang="es-EC" sz="5400" dirty="0">
              <a:latin typeface="Arial Black" pitchFamily="34" charset="0"/>
            </a:endParaRPr>
          </a:p>
        </p:txBody>
      </p:sp>
      <p:sp>
        <p:nvSpPr>
          <p:cNvPr id="9" name="8 CuadroTexto"/>
          <p:cNvSpPr txBox="1"/>
          <p:nvPr/>
        </p:nvSpPr>
        <p:spPr>
          <a:xfrm>
            <a:off x="500034" y="238107"/>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357290" y="1643050"/>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sp>
        <p:nvSpPr>
          <p:cNvPr id="13" name="12 CuadroTexto"/>
          <p:cNvSpPr txBox="1"/>
          <p:nvPr/>
        </p:nvSpPr>
        <p:spPr>
          <a:xfrm>
            <a:off x="1571604" y="1071546"/>
            <a:ext cx="6072230" cy="461665"/>
          </a:xfrm>
          <a:prstGeom prst="rect">
            <a:avLst/>
          </a:prstGeom>
          <a:noFill/>
        </p:spPr>
        <p:txBody>
          <a:bodyPr wrap="square" rtlCol="0">
            <a:spAutoFit/>
            <a:scene3d>
              <a:camera prst="orthographicFront"/>
              <a:lightRig rig="threePt" dir="t"/>
            </a:scene3d>
            <a:sp3d extrusionH="57150">
              <a:bevelT w="38100" h="38100"/>
            </a:sp3d>
          </a:bodyPr>
          <a:lstStyle/>
          <a:p>
            <a:pPr algn="ctr"/>
            <a:r>
              <a:rPr lang="es-EC" sz="2400" dirty="0" smtClean="0">
                <a:latin typeface="Arial Black" pitchFamily="34" charset="0"/>
              </a:rPr>
              <a:t>Segmentación por </a:t>
            </a:r>
            <a:r>
              <a:rPr lang="es-EC" sz="2400" dirty="0" smtClean="0">
                <a:solidFill>
                  <a:srgbClr val="C00000"/>
                </a:solidFill>
                <a:latin typeface="Arial Black" pitchFamily="34" charset="0"/>
              </a:rPr>
              <a:t>tipo</a:t>
            </a:r>
            <a:r>
              <a:rPr lang="es-EC" sz="2400" dirty="0" smtClean="0">
                <a:latin typeface="Arial Black" pitchFamily="34" charset="0"/>
              </a:rPr>
              <a:t> de producto</a:t>
            </a:r>
            <a:endParaRPr lang="es-EC" sz="2400" dirty="0">
              <a:latin typeface="Arial Black" pitchFamily="34" charset="0"/>
            </a:endParaRPr>
          </a:p>
        </p:txBody>
      </p:sp>
      <p:sp>
        <p:nvSpPr>
          <p:cNvPr id="14" name="13 CuadroTexto"/>
          <p:cNvSpPr txBox="1"/>
          <p:nvPr/>
        </p:nvSpPr>
        <p:spPr>
          <a:xfrm>
            <a:off x="642910" y="2071678"/>
            <a:ext cx="7929618" cy="3539430"/>
          </a:xfrm>
          <a:prstGeom prst="rect">
            <a:avLst/>
          </a:prstGeom>
          <a:solidFill>
            <a:schemeClr val="bg1">
              <a:lumMod val="85000"/>
            </a:schemeClr>
          </a:solidFill>
          <a:ln>
            <a:solidFill>
              <a:schemeClr val="tx1">
                <a:lumMod val="95000"/>
                <a:lumOff val="5000"/>
              </a:schemeClr>
            </a:solidFill>
          </a:ln>
          <a:effectLst>
            <a:outerShdw blurRad="50800" dist="38100" dir="8100000" algn="tr" rotWithShape="0">
              <a:prstClr val="black">
                <a:alpha val="40000"/>
              </a:prstClr>
            </a:outerShdw>
          </a:effectLst>
          <a:scene3d>
            <a:camera prst="orthographicFront"/>
            <a:lightRig rig="threePt" dir="t"/>
          </a:scene3d>
          <a:sp3d>
            <a:bevelT/>
          </a:sp3d>
        </p:spPr>
        <p:txBody>
          <a:bodyPr wrap="square" rtlCol="0">
            <a:spAutoFit/>
          </a:bodyPr>
          <a:lstStyle/>
          <a:p>
            <a:pPr marL="180975" indent="-180975" algn="just">
              <a:buFontTx/>
              <a:buChar char="-"/>
            </a:pPr>
            <a:r>
              <a:rPr lang="es-EC" sz="1600" b="1" dirty="0" smtClean="0"/>
              <a:t>Exportadores de:</a:t>
            </a:r>
          </a:p>
          <a:p>
            <a:pPr marL="638175" lvl="1" indent="-180975" algn="just">
              <a:buFontTx/>
              <a:buChar char="-"/>
            </a:pPr>
            <a:r>
              <a:rPr lang="es-EC" sz="1600" b="1" dirty="0" smtClean="0"/>
              <a:t>Productos frescos y congelados:</a:t>
            </a:r>
          </a:p>
          <a:p>
            <a:pPr marL="1095375" lvl="2" indent="-180975" algn="just">
              <a:buFontTx/>
              <a:buChar char="-"/>
            </a:pPr>
            <a:r>
              <a:rPr lang="es-EC" sz="1600" dirty="0" smtClean="0"/>
              <a:t>Frutas y vegetales (incluyendo cacao y café) </a:t>
            </a:r>
          </a:p>
          <a:p>
            <a:pPr marL="1095375" lvl="2" indent="-180975" algn="just">
              <a:buFontTx/>
              <a:buChar char="-"/>
            </a:pPr>
            <a:r>
              <a:rPr lang="es-EC" sz="1600" dirty="0" smtClean="0"/>
              <a:t>Camarones y pescado</a:t>
            </a:r>
          </a:p>
          <a:p>
            <a:pPr marL="1095375" lvl="2" indent="-180975" algn="just">
              <a:buFontTx/>
              <a:buChar char="-"/>
            </a:pPr>
            <a:r>
              <a:rPr lang="es-EC" sz="1600" dirty="0" smtClean="0"/>
              <a:t>Florícolas </a:t>
            </a:r>
          </a:p>
          <a:p>
            <a:pPr marL="638175" lvl="1" indent="-180975" algn="just">
              <a:buFontTx/>
              <a:buChar char="-"/>
            </a:pPr>
            <a:r>
              <a:rPr lang="es-EC" sz="1600" b="1" dirty="0" smtClean="0"/>
              <a:t>Productos empacados (visión mediano plazo)</a:t>
            </a:r>
          </a:p>
          <a:p>
            <a:pPr marL="1095375" lvl="2" indent="-180975" algn="just">
              <a:buFontTx/>
              <a:buChar char="-"/>
            </a:pPr>
            <a:r>
              <a:rPr lang="es-EC" sz="1600" dirty="0" smtClean="0"/>
              <a:t>Enlatados de atún</a:t>
            </a:r>
          </a:p>
          <a:p>
            <a:pPr marL="1095375" lvl="2" indent="-180975" algn="just">
              <a:buFontTx/>
              <a:buChar char="-"/>
            </a:pPr>
            <a:r>
              <a:rPr lang="es-EC" sz="1600" dirty="0" smtClean="0"/>
              <a:t>Enlatados de frutas y vegetales</a:t>
            </a:r>
          </a:p>
          <a:p>
            <a:pPr marL="1095375" lvl="2" indent="-180975" algn="just">
              <a:buFontTx/>
              <a:buChar char="-"/>
            </a:pPr>
            <a:r>
              <a:rPr lang="es-EC" sz="1600" dirty="0" err="1" smtClean="0"/>
              <a:t>Semi</a:t>
            </a:r>
            <a:r>
              <a:rPr lang="es-EC" sz="1600" dirty="0" smtClean="0"/>
              <a:t>-elaborados alimenticios</a:t>
            </a:r>
          </a:p>
          <a:p>
            <a:pPr marL="1095375" lvl="2" indent="-180975" algn="just">
              <a:buFontTx/>
              <a:buChar char="-"/>
            </a:pPr>
            <a:endParaRPr lang="es-EC" sz="1600" dirty="0" smtClean="0"/>
          </a:p>
          <a:p>
            <a:pPr marL="180975" indent="-180975" algn="just">
              <a:buFontTx/>
              <a:buChar char="-"/>
            </a:pPr>
            <a:r>
              <a:rPr lang="es-EC" sz="1600" b="1" dirty="0" smtClean="0"/>
              <a:t>Importadores de (visión largo plazo): </a:t>
            </a:r>
          </a:p>
          <a:p>
            <a:pPr marL="638175" lvl="1" indent="-180975" algn="just">
              <a:buFontTx/>
              <a:buChar char="-"/>
            </a:pPr>
            <a:r>
              <a:rPr lang="es-EC" sz="1600" b="1" dirty="0" smtClean="0"/>
              <a:t>Medicinas</a:t>
            </a:r>
          </a:p>
          <a:p>
            <a:pPr marL="638175" lvl="1" indent="-180975" algn="just">
              <a:buFontTx/>
              <a:buChar char="-"/>
            </a:pPr>
            <a:r>
              <a:rPr lang="es-EC" sz="1600" b="1" dirty="0" smtClean="0"/>
              <a:t>Alimentos</a:t>
            </a:r>
          </a:p>
          <a:p>
            <a:pPr marL="638175" lvl="1" indent="-180975" algn="just">
              <a:buFontTx/>
              <a:buChar char="-"/>
            </a:pPr>
            <a:r>
              <a:rPr lang="es-EC" sz="1600" b="1" dirty="0" smtClean="0"/>
              <a:t>Productos peligrosos (químicos, explosivos, radioactivos)</a:t>
            </a:r>
          </a:p>
        </p:txBody>
      </p:sp>
      <p:sp>
        <p:nvSpPr>
          <p:cNvPr id="10" name="9 Flecha izquierda"/>
          <p:cNvSpPr/>
          <p:nvPr/>
        </p:nvSpPr>
        <p:spPr>
          <a:xfrm>
            <a:off x="5500694" y="2285992"/>
            <a:ext cx="2214578" cy="1357322"/>
          </a:xfrm>
          <a:prstGeom prst="lef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smtClean="0"/>
              <a:t>Prioritarios</a:t>
            </a:r>
          </a:p>
          <a:p>
            <a:pPr algn="ctr"/>
            <a:r>
              <a:rPr lang="es-EC" dirty="0" smtClean="0"/>
              <a:t>Fase inicial</a:t>
            </a:r>
            <a:endParaRPr lang="es-EC" dirty="0"/>
          </a:p>
        </p:txBody>
      </p:sp>
      <p:sp>
        <p:nvSpPr>
          <p:cNvPr id="11" name="10 CuadroTexto"/>
          <p:cNvSpPr txBox="1"/>
          <p:nvPr/>
        </p:nvSpPr>
        <p:spPr>
          <a:xfrm>
            <a:off x="500034" y="285732"/>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2"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3000"/>
                                        <p:tgtEl>
                                          <p:spTgt spid="10"/>
                                        </p:tgtEl>
                                      </p:cBhvr>
                                    </p:animEffect>
                                    <p:anim calcmode="lin" valueType="num">
                                      <p:cBhvr>
                                        <p:cTn id="8" dur="3000" fill="hold"/>
                                        <p:tgtEl>
                                          <p:spTgt spid="10"/>
                                        </p:tgtEl>
                                        <p:attrNameLst>
                                          <p:attrName>ppt_x</p:attrName>
                                        </p:attrNameLst>
                                      </p:cBhvr>
                                      <p:tavLst>
                                        <p:tav tm="0">
                                          <p:val>
                                            <p:strVal val="#ppt_x"/>
                                          </p:val>
                                        </p:tav>
                                        <p:tav tm="100000">
                                          <p:val>
                                            <p:strVal val="#ppt_x"/>
                                          </p:val>
                                        </p:tav>
                                      </p:tavLst>
                                    </p:anim>
                                    <p:anim calcmode="lin" valueType="num">
                                      <p:cBhvr>
                                        <p:cTn id="9" dur="2700" decel="100000" fill="hold"/>
                                        <p:tgtEl>
                                          <p:spTgt spid="10"/>
                                        </p:tgtEl>
                                        <p:attrNameLst>
                                          <p:attrName>ppt_y</p:attrName>
                                        </p:attrNameLst>
                                      </p:cBhvr>
                                      <p:tavLst>
                                        <p:tav tm="0">
                                          <p:val>
                                            <p:strVal val="#ppt_y+1"/>
                                          </p:val>
                                        </p:tav>
                                        <p:tav tm="100000">
                                          <p:val>
                                            <p:strVal val="#ppt_y-.03"/>
                                          </p:val>
                                        </p:tav>
                                      </p:tavLst>
                                    </p:anim>
                                    <p:anim calcmode="lin" valueType="num">
                                      <p:cBhvr>
                                        <p:cTn id="10" dur="300" accel="100000" fill="hold">
                                          <p:stCondLst>
                                            <p:cond delay="27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2"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357290" y="1643050"/>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sp>
        <p:nvSpPr>
          <p:cNvPr id="14" name="13 CuadroTexto"/>
          <p:cNvSpPr txBox="1"/>
          <p:nvPr/>
        </p:nvSpPr>
        <p:spPr>
          <a:xfrm>
            <a:off x="1857356" y="2143116"/>
            <a:ext cx="5500726" cy="3046988"/>
          </a:xfrm>
          <a:prstGeom prst="rect">
            <a:avLst/>
          </a:prstGeom>
          <a:solidFill>
            <a:schemeClr val="bg1">
              <a:lumMod val="85000"/>
            </a:schemeClr>
          </a:solidFill>
          <a:ln>
            <a:solidFill>
              <a:schemeClr val="tx1">
                <a:lumMod val="95000"/>
                <a:lumOff val="5000"/>
              </a:schemeClr>
            </a:solidFill>
          </a:ln>
          <a:effectLst>
            <a:outerShdw blurRad="50800" dist="38100" dir="8100000" algn="tr" rotWithShape="0">
              <a:prstClr val="black">
                <a:alpha val="40000"/>
              </a:prstClr>
            </a:outerShdw>
          </a:effectLst>
          <a:scene3d>
            <a:camera prst="orthographicFront"/>
            <a:lightRig rig="threePt" dir="t"/>
          </a:scene3d>
          <a:sp3d>
            <a:bevelT/>
          </a:sp3d>
        </p:spPr>
        <p:txBody>
          <a:bodyPr wrap="square" rtlCol="0">
            <a:spAutoFit/>
          </a:bodyPr>
          <a:lstStyle/>
          <a:p>
            <a:pPr marL="180975" indent="-180975" algn="just">
              <a:buFontTx/>
              <a:buChar char="-"/>
            </a:pPr>
            <a:r>
              <a:rPr lang="es-EC" sz="1600" b="1" dirty="0" smtClean="0"/>
              <a:t>Sierra </a:t>
            </a:r>
          </a:p>
          <a:p>
            <a:pPr marL="638175" lvl="1" indent="-180975" algn="just">
              <a:buFontTx/>
              <a:buChar char="-"/>
            </a:pPr>
            <a:r>
              <a:rPr lang="es-EC" sz="1600" dirty="0" smtClean="0"/>
              <a:t>Productores de vegetales frescos y congelados</a:t>
            </a:r>
          </a:p>
          <a:p>
            <a:pPr marL="638175" lvl="1" indent="-180975" algn="just">
              <a:buFontTx/>
              <a:buChar char="-"/>
            </a:pPr>
            <a:r>
              <a:rPr lang="es-EC" sz="1600" dirty="0" smtClean="0"/>
              <a:t>Productores de flores</a:t>
            </a:r>
          </a:p>
          <a:p>
            <a:pPr marL="638175" lvl="1" indent="-180975" algn="just">
              <a:buFontTx/>
              <a:buChar char="-"/>
            </a:pPr>
            <a:endParaRPr lang="es-EC" sz="1600" b="1" dirty="0" smtClean="0"/>
          </a:p>
          <a:p>
            <a:pPr marL="180975" indent="-180975" algn="just">
              <a:buFontTx/>
              <a:buChar char="-"/>
            </a:pPr>
            <a:r>
              <a:rPr lang="es-EC" sz="1600" b="1" dirty="0" smtClean="0"/>
              <a:t>Costa</a:t>
            </a:r>
          </a:p>
          <a:p>
            <a:pPr marL="638175" lvl="1" indent="-180975" algn="just">
              <a:buFontTx/>
              <a:buChar char="-"/>
            </a:pPr>
            <a:r>
              <a:rPr lang="es-EC" sz="1600" dirty="0" smtClean="0"/>
              <a:t>Camarón y pescado (fresco y congelado)</a:t>
            </a:r>
          </a:p>
          <a:p>
            <a:pPr marL="638175" lvl="1" indent="-180975" algn="just">
              <a:buFontTx/>
              <a:buChar char="-"/>
            </a:pPr>
            <a:r>
              <a:rPr lang="es-EC" sz="1600" dirty="0" smtClean="0"/>
              <a:t>Frutas frescas (banano, piña, papaya y otros)</a:t>
            </a:r>
          </a:p>
          <a:p>
            <a:pPr marL="638175" lvl="1" indent="-180975" algn="just">
              <a:buFontTx/>
              <a:buChar char="-"/>
            </a:pPr>
            <a:r>
              <a:rPr lang="es-EC" sz="1600" dirty="0" smtClean="0"/>
              <a:t>Cacao y café (materia prima y </a:t>
            </a:r>
            <a:r>
              <a:rPr lang="es-EC" sz="1600" dirty="0" err="1" smtClean="0"/>
              <a:t>semi</a:t>
            </a:r>
            <a:r>
              <a:rPr lang="es-EC" sz="1600" dirty="0" smtClean="0"/>
              <a:t>-elaborados)</a:t>
            </a:r>
          </a:p>
          <a:p>
            <a:pPr marL="638175" lvl="1" indent="-180975" algn="just"/>
            <a:endParaRPr lang="es-EC" sz="1600" dirty="0" smtClean="0"/>
          </a:p>
          <a:p>
            <a:pPr marL="180975" indent="-180975" algn="just">
              <a:buFontTx/>
              <a:buChar char="-"/>
            </a:pPr>
            <a:r>
              <a:rPr lang="es-EC" sz="1600" b="1" dirty="0" smtClean="0"/>
              <a:t>Vía</a:t>
            </a:r>
          </a:p>
          <a:p>
            <a:pPr marL="638175" lvl="1" indent="-180975" algn="just">
              <a:buFontTx/>
              <a:buChar char="-"/>
            </a:pPr>
            <a:r>
              <a:rPr lang="es-EC" sz="1600" dirty="0" smtClean="0"/>
              <a:t>Aérea</a:t>
            </a:r>
          </a:p>
          <a:p>
            <a:pPr marL="638175" lvl="1" indent="-180975" algn="just">
              <a:buFontTx/>
              <a:buChar char="-"/>
            </a:pPr>
            <a:r>
              <a:rPr lang="es-EC" sz="1600" dirty="0" smtClean="0"/>
              <a:t>Marítima </a:t>
            </a:r>
          </a:p>
        </p:txBody>
      </p:sp>
      <p:sp>
        <p:nvSpPr>
          <p:cNvPr id="10" name="9 CuadroTexto"/>
          <p:cNvSpPr txBox="1"/>
          <p:nvPr/>
        </p:nvSpPr>
        <p:spPr>
          <a:xfrm>
            <a:off x="1142976" y="1071546"/>
            <a:ext cx="6858048" cy="461665"/>
          </a:xfrm>
          <a:prstGeom prst="rect">
            <a:avLst/>
          </a:prstGeom>
          <a:noFill/>
        </p:spPr>
        <p:txBody>
          <a:bodyPr wrap="square" rtlCol="0">
            <a:spAutoFit/>
            <a:scene3d>
              <a:camera prst="orthographicFront"/>
              <a:lightRig rig="threePt" dir="t"/>
            </a:scene3d>
            <a:sp3d extrusionH="57150">
              <a:bevelT w="38100" h="38100"/>
            </a:sp3d>
          </a:bodyPr>
          <a:lstStyle/>
          <a:p>
            <a:pPr algn="ctr"/>
            <a:r>
              <a:rPr lang="es-EC" sz="2400" dirty="0" smtClean="0">
                <a:latin typeface="Arial Black" pitchFamily="34" charset="0"/>
              </a:rPr>
              <a:t>Segmentación por </a:t>
            </a:r>
            <a:r>
              <a:rPr lang="es-EC" sz="2400" dirty="0" smtClean="0">
                <a:solidFill>
                  <a:srgbClr val="C00000"/>
                </a:solidFill>
                <a:latin typeface="Arial Black" pitchFamily="34" charset="0"/>
              </a:rPr>
              <a:t>zona/</a:t>
            </a:r>
            <a:r>
              <a:rPr lang="es-EC" sz="2400" dirty="0" err="1" smtClean="0">
                <a:solidFill>
                  <a:srgbClr val="C00000"/>
                </a:solidFill>
                <a:latin typeface="Arial Black" pitchFamily="34" charset="0"/>
              </a:rPr>
              <a:t>via</a:t>
            </a:r>
            <a:r>
              <a:rPr lang="es-EC" sz="2400" dirty="0" smtClean="0">
                <a:latin typeface="Arial Black" pitchFamily="34" charset="0"/>
              </a:rPr>
              <a:t> de producto</a:t>
            </a:r>
            <a:endParaRPr lang="es-EC" sz="2400" dirty="0">
              <a:latin typeface="Arial Black" pitchFamily="34" charset="0"/>
            </a:endParaRPr>
          </a:p>
        </p:txBody>
      </p:sp>
      <p:sp>
        <p:nvSpPr>
          <p:cNvPr id="11" name="10 Flecha izquierda"/>
          <p:cNvSpPr/>
          <p:nvPr/>
        </p:nvSpPr>
        <p:spPr>
          <a:xfrm>
            <a:off x="6572264" y="3071810"/>
            <a:ext cx="2214578" cy="1357322"/>
          </a:xfrm>
          <a:prstGeom prst="lef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smtClean="0"/>
              <a:t>Prioritarios</a:t>
            </a:r>
          </a:p>
          <a:p>
            <a:pPr algn="ctr"/>
            <a:r>
              <a:rPr lang="es-EC" dirty="0" smtClean="0"/>
              <a:t>Fase inicial</a:t>
            </a:r>
            <a:endParaRPr lang="es-EC" dirty="0"/>
          </a:p>
        </p:txBody>
      </p:sp>
      <p:sp>
        <p:nvSpPr>
          <p:cNvPr id="12" name="11 CuadroTexto"/>
          <p:cNvSpPr txBox="1"/>
          <p:nvPr/>
        </p:nvSpPr>
        <p:spPr>
          <a:xfrm>
            <a:off x="500034" y="276207"/>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1"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3000"/>
                                        <p:tgtEl>
                                          <p:spTgt spid="11"/>
                                        </p:tgtEl>
                                      </p:cBhvr>
                                    </p:animEffect>
                                    <p:anim calcmode="lin" valueType="num">
                                      <p:cBhvr>
                                        <p:cTn id="8" dur="3000" fill="hold"/>
                                        <p:tgtEl>
                                          <p:spTgt spid="11"/>
                                        </p:tgtEl>
                                        <p:attrNameLst>
                                          <p:attrName>ppt_x</p:attrName>
                                        </p:attrNameLst>
                                      </p:cBhvr>
                                      <p:tavLst>
                                        <p:tav tm="0">
                                          <p:val>
                                            <p:strVal val="#ppt_x"/>
                                          </p:val>
                                        </p:tav>
                                        <p:tav tm="100000">
                                          <p:val>
                                            <p:strVal val="#ppt_x"/>
                                          </p:val>
                                        </p:tav>
                                      </p:tavLst>
                                    </p:anim>
                                    <p:anim calcmode="lin" valueType="num">
                                      <p:cBhvr>
                                        <p:cTn id="9" dur="2700" decel="100000" fill="hold"/>
                                        <p:tgtEl>
                                          <p:spTgt spid="11"/>
                                        </p:tgtEl>
                                        <p:attrNameLst>
                                          <p:attrName>ppt_y</p:attrName>
                                        </p:attrNameLst>
                                      </p:cBhvr>
                                      <p:tavLst>
                                        <p:tav tm="0">
                                          <p:val>
                                            <p:strVal val="#ppt_y+1"/>
                                          </p:val>
                                        </p:tav>
                                        <p:tav tm="100000">
                                          <p:val>
                                            <p:strVal val="#ppt_y-.03"/>
                                          </p:val>
                                        </p:tav>
                                      </p:tavLst>
                                    </p:anim>
                                    <p:anim calcmode="lin" valueType="num">
                                      <p:cBhvr>
                                        <p:cTn id="10" dur="300" accel="100000" fill="hold">
                                          <p:stCondLst>
                                            <p:cond delay="2700"/>
                                          </p:stCondLst>
                                        </p:cTn>
                                        <p:tgtEl>
                                          <p:spTgt spid="1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357290" y="1643050"/>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sp>
        <p:nvSpPr>
          <p:cNvPr id="10" name="9 CuadroTexto"/>
          <p:cNvSpPr txBox="1"/>
          <p:nvPr/>
        </p:nvSpPr>
        <p:spPr>
          <a:xfrm>
            <a:off x="1142976" y="1071546"/>
            <a:ext cx="6858048" cy="461665"/>
          </a:xfrm>
          <a:prstGeom prst="rect">
            <a:avLst/>
          </a:prstGeom>
          <a:noFill/>
        </p:spPr>
        <p:txBody>
          <a:bodyPr wrap="square" rtlCol="0">
            <a:spAutoFit/>
            <a:scene3d>
              <a:camera prst="orthographicFront"/>
              <a:lightRig rig="threePt" dir="t"/>
            </a:scene3d>
            <a:sp3d extrusionH="57150">
              <a:bevelT w="38100" h="38100"/>
            </a:sp3d>
          </a:bodyPr>
          <a:lstStyle/>
          <a:p>
            <a:pPr algn="ctr"/>
            <a:r>
              <a:rPr lang="es-EC" sz="2400" dirty="0" smtClean="0">
                <a:latin typeface="Arial Black" pitchFamily="34" charset="0"/>
              </a:rPr>
              <a:t>Muestra para el Estudio</a:t>
            </a:r>
            <a:endParaRPr lang="es-EC" sz="2400" dirty="0">
              <a:latin typeface="Arial Black" pitchFamily="34" charset="0"/>
            </a:endParaRPr>
          </a:p>
        </p:txBody>
      </p:sp>
      <p:sp>
        <p:nvSpPr>
          <p:cNvPr id="12" name="11 CuadroTexto"/>
          <p:cNvSpPr txBox="1"/>
          <p:nvPr/>
        </p:nvSpPr>
        <p:spPr>
          <a:xfrm>
            <a:off x="500034" y="276207"/>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graphicFrame>
        <p:nvGraphicFramePr>
          <p:cNvPr id="13" name="12 Tabla"/>
          <p:cNvGraphicFramePr>
            <a:graphicFrameLocks noGrp="1"/>
          </p:cNvGraphicFramePr>
          <p:nvPr/>
        </p:nvGraphicFramePr>
        <p:xfrm>
          <a:off x="2428860" y="2357430"/>
          <a:ext cx="4544079" cy="2682495"/>
        </p:xfrm>
        <a:graphic>
          <a:graphicData uri="http://schemas.openxmlformats.org/drawingml/2006/table">
            <a:tbl>
              <a:tblPr/>
              <a:tblGrid>
                <a:gridCol w="2880073"/>
                <a:gridCol w="1664006"/>
              </a:tblGrid>
              <a:tr h="536499">
                <a:tc>
                  <a:txBody>
                    <a:bodyPr/>
                    <a:lstStyle/>
                    <a:p>
                      <a:pPr>
                        <a:lnSpc>
                          <a:spcPct val="150000"/>
                        </a:lnSpc>
                        <a:spcBef>
                          <a:spcPts val="1200"/>
                        </a:spcBef>
                        <a:spcAft>
                          <a:spcPts val="1200"/>
                        </a:spcAft>
                      </a:pPr>
                      <a:r>
                        <a:rPr lang="es-ES" sz="1800" b="1" dirty="0">
                          <a:solidFill>
                            <a:srgbClr val="000000"/>
                          </a:solidFill>
                          <a:latin typeface="Calibri"/>
                          <a:ea typeface="Times New Roman"/>
                          <a:cs typeface="Times New Roman"/>
                        </a:rPr>
                        <a:t>Tipo</a:t>
                      </a:r>
                      <a:endParaRPr lang="es-ES" sz="1800" dirty="0">
                        <a:latin typeface="Calibri"/>
                        <a:ea typeface="Times New Roman"/>
                        <a:cs typeface="Times New Roman"/>
                      </a:endParaRPr>
                    </a:p>
                  </a:txBody>
                  <a:tcPr marL="68580" marR="68580" marT="0" marB="0">
                    <a:lnL w="12700" cap="flat" cmpd="sng" algn="ctr">
                      <a:solidFill>
                        <a:srgbClr val="78C0D4"/>
                      </a:solidFill>
                      <a:prstDash val="solid"/>
                      <a:round/>
                      <a:headEnd type="none" w="med" len="med"/>
                      <a:tailEnd type="none" w="med" len="med"/>
                    </a:lnL>
                    <a:lnR>
                      <a:noFill/>
                    </a:lnR>
                    <a:lnT w="1270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solidFill>
                      <a:srgbClr val="4BACC6"/>
                    </a:solidFill>
                  </a:tcPr>
                </a:tc>
                <a:tc>
                  <a:txBody>
                    <a:bodyPr/>
                    <a:lstStyle/>
                    <a:p>
                      <a:pPr>
                        <a:lnSpc>
                          <a:spcPct val="150000"/>
                        </a:lnSpc>
                        <a:spcBef>
                          <a:spcPts val="1200"/>
                        </a:spcBef>
                        <a:spcAft>
                          <a:spcPts val="1200"/>
                        </a:spcAft>
                      </a:pPr>
                      <a:r>
                        <a:rPr lang="es-ES" sz="1800" b="1" dirty="0">
                          <a:solidFill>
                            <a:srgbClr val="000000"/>
                          </a:solidFill>
                          <a:latin typeface="Calibri"/>
                          <a:ea typeface="Times New Roman"/>
                          <a:cs typeface="Times New Roman"/>
                        </a:rPr>
                        <a:t>Numero</a:t>
                      </a:r>
                      <a:endParaRPr lang="es-ES" sz="1800" dirty="0">
                        <a:latin typeface="Calibri"/>
                        <a:ea typeface="Times New Roman"/>
                        <a:cs typeface="Times New Roman"/>
                      </a:endParaRPr>
                    </a:p>
                  </a:txBody>
                  <a:tcPr marL="68580" marR="68580" marT="0" marB="0">
                    <a:lnL>
                      <a:noFill/>
                    </a:lnL>
                    <a:lnR w="1270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solidFill>
                      <a:srgbClr val="4BACC6"/>
                    </a:solidFill>
                  </a:tcPr>
                </a:tc>
              </a:tr>
              <a:tr h="536499">
                <a:tc>
                  <a:txBody>
                    <a:bodyPr/>
                    <a:lstStyle/>
                    <a:p>
                      <a:pPr>
                        <a:lnSpc>
                          <a:spcPct val="150000"/>
                        </a:lnSpc>
                        <a:spcBef>
                          <a:spcPts val="1200"/>
                        </a:spcBef>
                        <a:spcAft>
                          <a:spcPts val="1200"/>
                        </a:spcAft>
                      </a:pPr>
                      <a:r>
                        <a:rPr lang="es-ES" sz="1800" b="1" dirty="0" smtClean="0">
                          <a:latin typeface="Calibri"/>
                          <a:ea typeface="Times New Roman"/>
                          <a:cs typeface="Times New Roman"/>
                        </a:rPr>
                        <a:t>Exportadores</a:t>
                      </a:r>
                      <a:endParaRPr lang="es-ES" sz="1800" b="1" dirty="0">
                        <a:latin typeface="Calibri"/>
                        <a:ea typeface="Times New Roman"/>
                        <a:cs typeface="Times New Roman"/>
                      </a:endParaRPr>
                    </a:p>
                  </a:txBody>
                  <a:tcPr marL="68580" marR="68580" marT="0" marB="0">
                    <a:lnL w="12700" cap="flat" cmpd="sng" algn="ctr">
                      <a:solidFill>
                        <a:srgbClr val="78C0D4"/>
                      </a:solidFill>
                      <a:prstDash val="solid"/>
                      <a:round/>
                      <a:headEnd type="none" w="med" len="med"/>
                      <a:tailEnd type="none" w="med" len="med"/>
                    </a:lnL>
                    <a:lnR>
                      <a:noFill/>
                    </a:lnR>
                    <a:lnT w="1270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solidFill>
                      <a:srgbClr val="D2EAF1"/>
                    </a:solidFill>
                  </a:tcPr>
                </a:tc>
                <a:tc>
                  <a:txBody>
                    <a:bodyPr/>
                    <a:lstStyle/>
                    <a:p>
                      <a:pPr>
                        <a:lnSpc>
                          <a:spcPct val="150000"/>
                        </a:lnSpc>
                        <a:spcBef>
                          <a:spcPts val="1200"/>
                        </a:spcBef>
                        <a:spcAft>
                          <a:spcPts val="1200"/>
                        </a:spcAft>
                      </a:pPr>
                      <a:r>
                        <a:rPr lang="es-ES" sz="1800" b="1" dirty="0" smtClean="0">
                          <a:latin typeface="Calibri"/>
                          <a:ea typeface="Times New Roman"/>
                          <a:cs typeface="Times New Roman"/>
                        </a:rPr>
                        <a:t>2028</a:t>
                      </a:r>
                      <a:endParaRPr lang="es-ES" sz="1800" b="1" dirty="0">
                        <a:latin typeface="Calibri"/>
                        <a:ea typeface="Times New Roman"/>
                        <a:cs typeface="Times New Roman"/>
                      </a:endParaRPr>
                    </a:p>
                  </a:txBody>
                  <a:tcPr marL="68580" marR="68580" marT="0" marB="0">
                    <a:lnL>
                      <a:noFill/>
                    </a:lnL>
                    <a:lnR w="1270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solidFill>
                      <a:srgbClr val="D2EAF1"/>
                    </a:solidFill>
                  </a:tcPr>
                </a:tc>
              </a:tr>
              <a:tr h="536499">
                <a:tc>
                  <a:txBody>
                    <a:bodyPr/>
                    <a:lstStyle/>
                    <a:p>
                      <a:pPr>
                        <a:lnSpc>
                          <a:spcPct val="150000"/>
                        </a:lnSpc>
                        <a:spcBef>
                          <a:spcPts val="1200"/>
                        </a:spcBef>
                        <a:spcAft>
                          <a:spcPts val="1200"/>
                        </a:spcAft>
                      </a:pPr>
                      <a:r>
                        <a:rPr lang="es-ES" sz="1800" b="1" dirty="0">
                          <a:solidFill>
                            <a:srgbClr val="000000"/>
                          </a:solidFill>
                          <a:latin typeface="Calibri"/>
                          <a:ea typeface="Times New Roman"/>
                          <a:cs typeface="Times New Roman"/>
                        </a:rPr>
                        <a:t>Camarones</a:t>
                      </a:r>
                      <a:endParaRPr lang="es-ES" sz="1800" dirty="0">
                        <a:latin typeface="Calibri"/>
                        <a:ea typeface="Times New Roman"/>
                        <a:cs typeface="Times New Roman"/>
                      </a:endParaRPr>
                    </a:p>
                  </a:txBody>
                  <a:tcPr marL="68580" marR="68580" marT="0" marB="0">
                    <a:lnL w="12700" cap="flat" cmpd="sng" algn="ctr">
                      <a:solidFill>
                        <a:srgbClr val="78C0D4"/>
                      </a:solidFill>
                      <a:prstDash val="solid"/>
                      <a:round/>
                      <a:headEnd type="none" w="med" len="med"/>
                      <a:tailEnd type="none" w="med" len="med"/>
                    </a:lnL>
                    <a:lnR>
                      <a:noFill/>
                    </a:lnR>
                    <a:lnT w="1270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solidFill>
                      <a:srgbClr val="D2EAF1"/>
                    </a:solidFill>
                  </a:tcPr>
                </a:tc>
                <a:tc>
                  <a:txBody>
                    <a:bodyPr/>
                    <a:lstStyle/>
                    <a:p>
                      <a:pPr>
                        <a:lnSpc>
                          <a:spcPct val="150000"/>
                        </a:lnSpc>
                        <a:spcBef>
                          <a:spcPts val="1200"/>
                        </a:spcBef>
                        <a:spcAft>
                          <a:spcPts val="1200"/>
                        </a:spcAft>
                      </a:pPr>
                      <a:r>
                        <a:rPr lang="es-ES" sz="1800" dirty="0">
                          <a:solidFill>
                            <a:srgbClr val="000000"/>
                          </a:solidFill>
                          <a:latin typeface="Calibri"/>
                          <a:ea typeface="Times New Roman"/>
                          <a:cs typeface="Times New Roman"/>
                        </a:rPr>
                        <a:t>62</a:t>
                      </a:r>
                      <a:endParaRPr lang="es-ES" sz="1800" dirty="0">
                        <a:latin typeface="Calibri"/>
                        <a:ea typeface="Times New Roman"/>
                        <a:cs typeface="Times New Roman"/>
                      </a:endParaRPr>
                    </a:p>
                  </a:txBody>
                  <a:tcPr marL="68580" marR="68580" marT="0" marB="0">
                    <a:lnL>
                      <a:noFill/>
                    </a:lnL>
                    <a:lnR w="1270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solidFill>
                      <a:srgbClr val="D2EAF1"/>
                    </a:solidFill>
                  </a:tcPr>
                </a:tc>
              </a:tr>
              <a:tr h="536499">
                <a:tc>
                  <a:txBody>
                    <a:bodyPr/>
                    <a:lstStyle/>
                    <a:p>
                      <a:pPr>
                        <a:lnSpc>
                          <a:spcPct val="150000"/>
                        </a:lnSpc>
                        <a:spcBef>
                          <a:spcPts val="1200"/>
                        </a:spcBef>
                        <a:spcAft>
                          <a:spcPts val="1200"/>
                        </a:spcAft>
                      </a:pPr>
                      <a:r>
                        <a:rPr lang="es-ES" sz="1800" b="1" dirty="0">
                          <a:solidFill>
                            <a:srgbClr val="000000"/>
                          </a:solidFill>
                          <a:latin typeface="Calibri"/>
                          <a:ea typeface="Times New Roman"/>
                          <a:cs typeface="Times New Roman"/>
                        </a:rPr>
                        <a:t>Atún y Sardinas Conservas</a:t>
                      </a:r>
                      <a:endParaRPr lang="es-ES" sz="1800" dirty="0">
                        <a:latin typeface="Calibri"/>
                        <a:ea typeface="Times New Roman"/>
                        <a:cs typeface="Times New Roman"/>
                      </a:endParaRPr>
                    </a:p>
                  </a:txBody>
                  <a:tcPr marL="68580" marR="68580" marT="0" marB="0">
                    <a:lnL w="12700" cap="flat" cmpd="sng" algn="ctr">
                      <a:solidFill>
                        <a:srgbClr val="78C0D4"/>
                      </a:solidFill>
                      <a:prstDash val="solid"/>
                      <a:round/>
                      <a:headEnd type="none" w="med" len="med"/>
                      <a:tailEnd type="none" w="med" len="med"/>
                    </a:lnL>
                    <a:lnR>
                      <a:noFill/>
                    </a:lnR>
                    <a:lnT w="1270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tcPr>
                </a:tc>
                <a:tc>
                  <a:txBody>
                    <a:bodyPr/>
                    <a:lstStyle/>
                    <a:p>
                      <a:pPr>
                        <a:lnSpc>
                          <a:spcPct val="150000"/>
                        </a:lnSpc>
                        <a:spcBef>
                          <a:spcPts val="1200"/>
                        </a:spcBef>
                        <a:spcAft>
                          <a:spcPts val="1200"/>
                        </a:spcAft>
                      </a:pPr>
                      <a:r>
                        <a:rPr lang="es-ES" sz="1800" dirty="0">
                          <a:solidFill>
                            <a:srgbClr val="000000"/>
                          </a:solidFill>
                          <a:latin typeface="Calibri"/>
                          <a:ea typeface="Times New Roman"/>
                          <a:cs typeface="Times New Roman"/>
                        </a:rPr>
                        <a:t>35</a:t>
                      </a:r>
                      <a:endParaRPr lang="es-ES" sz="1800" dirty="0">
                        <a:latin typeface="Calibri"/>
                        <a:ea typeface="Times New Roman"/>
                        <a:cs typeface="Times New Roman"/>
                      </a:endParaRPr>
                    </a:p>
                  </a:txBody>
                  <a:tcPr marL="68580" marR="68580" marT="0" marB="0">
                    <a:lnL>
                      <a:noFill/>
                    </a:lnL>
                    <a:lnR w="1270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tcPr>
                </a:tc>
              </a:tr>
              <a:tr h="536499">
                <a:tc>
                  <a:txBody>
                    <a:bodyPr/>
                    <a:lstStyle/>
                    <a:p>
                      <a:pPr>
                        <a:lnSpc>
                          <a:spcPct val="150000"/>
                        </a:lnSpc>
                        <a:spcBef>
                          <a:spcPts val="1200"/>
                        </a:spcBef>
                        <a:spcAft>
                          <a:spcPts val="1200"/>
                        </a:spcAft>
                      </a:pPr>
                      <a:r>
                        <a:rPr lang="es-ES" sz="1800" b="1">
                          <a:solidFill>
                            <a:srgbClr val="000000"/>
                          </a:solidFill>
                          <a:latin typeface="Calibri"/>
                          <a:ea typeface="Times New Roman"/>
                          <a:cs typeface="Times New Roman"/>
                        </a:rPr>
                        <a:t>Banano</a:t>
                      </a:r>
                      <a:endParaRPr lang="es-ES" sz="1800">
                        <a:latin typeface="Calibri"/>
                        <a:ea typeface="Times New Roman"/>
                        <a:cs typeface="Times New Roman"/>
                      </a:endParaRPr>
                    </a:p>
                  </a:txBody>
                  <a:tcPr marL="68580" marR="68580" marT="0" marB="0">
                    <a:lnL w="12700" cap="flat" cmpd="sng" algn="ctr">
                      <a:solidFill>
                        <a:srgbClr val="78C0D4"/>
                      </a:solidFill>
                      <a:prstDash val="solid"/>
                      <a:round/>
                      <a:headEnd type="none" w="med" len="med"/>
                      <a:tailEnd type="none" w="med" len="med"/>
                    </a:lnL>
                    <a:lnR>
                      <a:noFill/>
                    </a:lnR>
                    <a:lnT w="1270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solidFill>
                      <a:srgbClr val="D2EAF1"/>
                    </a:solidFill>
                  </a:tcPr>
                </a:tc>
                <a:tc>
                  <a:txBody>
                    <a:bodyPr/>
                    <a:lstStyle/>
                    <a:p>
                      <a:pPr>
                        <a:lnSpc>
                          <a:spcPct val="150000"/>
                        </a:lnSpc>
                        <a:spcBef>
                          <a:spcPts val="1200"/>
                        </a:spcBef>
                        <a:spcAft>
                          <a:spcPts val="1200"/>
                        </a:spcAft>
                      </a:pPr>
                      <a:r>
                        <a:rPr lang="es-ES" sz="1800" dirty="0">
                          <a:solidFill>
                            <a:srgbClr val="000000"/>
                          </a:solidFill>
                          <a:latin typeface="Calibri"/>
                          <a:ea typeface="Times New Roman"/>
                          <a:cs typeface="Times New Roman"/>
                        </a:rPr>
                        <a:t>19</a:t>
                      </a:r>
                      <a:endParaRPr lang="es-ES" sz="1800" dirty="0">
                        <a:latin typeface="Calibri"/>
                        <a:ea typeface="Times New Roman"/>
                        <a:cs typeface="Times New Roman"/>
                      </a:endParaRPr>
                    </a:p>
                  </a:txBody>
                  <a:tcPr marL="68580" marR="68580" marT="0" marB="0">
                    <a:lnL>
                      <a:noFill/>
                    </a:lnL>
                    <a:lnR w="1270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solidFill>
                      <a:srgbClr val="D2EAF1"/>
                    </a:solidFill>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357290" y="1643050"/>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sp>
        <p:nvSpPr>
          <p:cNvPr id="10" name="9 CuadroTexto"/>
          <p:cNvSpPr txBox="1"/>
          <p:nvPr/>
        </p:nvSpPr>
        <p:spPr>
          <a:xfrm>
            <a:off x="1142976" y="1071546"/>
            <a:ext cx="6858048" cy="461665"/>
          </a:xfrm>
          <a:prstGeom prst="rect">
            <a:avLst/>
          </a:prstGeom>
          <a:noFill/>
        </p:spPr>
        <p:txBody>
          <a:bodyPr wrap="square" rtlCol="0">
            <a:spAutoFit/>
            <a:scene3d>
              <a:camera prst="orthographicFront"/>
              <a:lightRig rig="threePt" dir="t"/>
            </a:scene3d>
            <a:sp3d extrusionH="57150">
              <a:bevelT w="38100" h="38100"/>
            </a:sp3d>
          </a:bodyPr>
          <a:lstStyle/>
          <a:p>
            <a:pPr algn="ctr"/>
            <a:r>
              <a:rPr lang="es-EC" sz="2400" dirty="0" smtClean="0">
                <a:latin typeface="Arial Black" pitchFamily="34" charset="0"/>
              </a:rPr>
              <a:t>Encuesta</a:t>
            </a:r>
            <a:endParaRPr lang="es-EC" sz="2400" dirty="0">
              <a:latin typeface="Arial Black" pitchFamily="34" charset="0"/>
            </a:endParaRPr>
          </a:p>
        </p:txBody>
      </p:sp>
      <p:sp>
        <p:nvSpPr>
          <p:cNvPr id="12" name="11 CuadroTexto"/>
          <p:cNvSpPr txBox="1"/>
          <p:nvPr/>
        </p:nvSpPr>
        <p:spPr>
          <a:xfrm>
            <a:off x="500034" y="276207"/>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sp>
        <p:nvSpPr>
          <p:cNvPr id="11" name="10 Rectángulo"/>
          <p:cNvSpPr/>
          <p:nvPr/>
        </p:nvSpPr>
        <p:spPr>
          <a:xfrm>
            <a:off x="1214415" y="1643050"/>
            <a:ext cx="6929486" cy="3139321"/>
          </a:xfrm>
          <a:prstGeom prst="rect">
            <a:avLst/>
          </a:prstGeom>
        </p:spPr>
        <p:txBody>
          <a:bodyPr wrap="square">
            <a:spAutoFit/>
          </a:bodyPr>
          <a:lstStyle/>
          <a:p>
            <a:pPr marL="342900" indent="-342900">
              <a:buAutoNum type="arabicPeriod"/>
            </a:pPr>
            <a:r>
              <a:rPr lang="es-EC" b="1" dirty="0" smtClean="0"/>
              <a:t>Lugares </a:t>
            </a:r>
            <a:r>
              <a:rPr lang="es-EC" b="1" dirty="0" smtClean="0"/>
              <a:t>donde exporta la </a:t>
            </a:r>
            <a:r>
              <a:rPr lang="es-EC" b="1" dirty="0" smtClean="0"/>
              <a:t>empresa</a:t>
            </a:r>
          </a:p>
          <a:p>
            <a:pPr marL="342900" indent="-342900">
              <a:buFontTx/>
              <a:buAutoNum type="arabicPeriod"/>
            </a:pPr>
            <a:r>
              <a:rPr lang="es-EC" b="1" dirty="0" smtClean="0"/>
              <a:t>De qué manera se lleva la información de trazabilidad </a:t>
            </a:r>
            <a:r>
              <a:rPr lang="es-EC" b="1" dirty="0" smtClean="0"/>
              <a:t>de </a:t>
            </a:r>
            <a:r>
              <a:rPr lang="es-EC" b="1" dirty="0" smtClean="0"/>
              <a:t>las exportaciones</a:t>
            </a:r>
            <a:endParaRPr lang="es-ES" dirty="0" smtClean="0"/>
          </a:p>
          <a:p>
            <a:pPr marL="342900" indent="-342900">
              <a:buAutoNum type="arabicPeriod"/>
            </a:pPr>
            <a:r>
              <a:rPr lang="es-ES" b="1" dirty="0" smtClean="0"/>
              <a:t>Es la información Integrada</a:t>
            </a:r>
          </a:p>
          <a:p>
            <a:pPr marL="342900" indent="-342900">
              <a:buAutoNum type="arabicPeriod"/>
            </a:pPr>
            <a:r>
              <a:rPr lang="es-ES" b="1" dirty="0" smtClean="0"/>
              <a:t>Importancia del tiempo</a:t>
            </a:r>
          </a:p>
          <a:p>
            <a:pPr marL="342900" indent="-342900">
              <a:buAutoNum type="arabicPeriod"/>
            </a:pPr>
            <a:r>
              <a:rPr lang="es-ES" b="1" dirty="0" smtClean="0"/>
              <a:t>Cambiaria su actual sistema de trazabilidad</a:t>
            </a:r>
          </a:p>
          <a:p>
            <a:pPr marL="342900" indent="-342900">
              <a:buAutoNum type="arabicPeriod"/>
            </a:pPr>
            <a:r>
              <a:rPr lang="es-ES" b="1" dirty="0" smtClean="0"/>
              <a:t>Porque lo cambiaria</a:t>
            </a:r>
          </a:p>
          <a:p>
            <a:pPr marL="342900" indent="-342900">
              <a:buAutoNum type="arabicPeriod"/>
            </a:pPr>
            <a:r>
              <a:rPr lang="es-ES" b="1" dirty="0" smtClean="0"/>
              <a:t>Porcentaje de clientes exigen Trazabilidad</a:t>
            </a:r>
          </a:p>
          <a:p>
            <a:pPr marL="342900" indent="-342900">
              <a:buAutoNum type="arabicPeriod"/>
            </a:pPr>
            <a:r>
              <a:rPr lang="es-ES" b="1" dirty="0" smtClean="0"/>
              <a:t>Adquiriría un sistema de trazabilidad</a:t>
            </a:r>
          </a:p>
          <a:p>
            <a:pPr marL="342900" indent="-342900">
              <a:buAutoNum type="arabicPeriod"/>
            </a:pPr>
            <a:r>
              <a:rPr lang="es-ES" b="1" dirty="0" smtClean="0"/>
              <a:t>Contrataría como un servicio</a:t>
            </a:r>
          </a:p>
          <a:p>
            <a:pPr marL="342900" indent="-342900">
              <a:buAutoNum type="arabicPeriod"/>
            </a:pPr>
            <a:r>
              <a:rPr lang="es-ES" b="1" dirty="0" smtClean="0"/>
              <a:t>Como lo pagaría si fuera un servicio</a:t>
            </a:r>
            <a:endParaRPr lang="es-ES" b="1"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357290" y="1643050"/>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sp>
        <p:nvSpPr>
          <p:cNvPr id="10" name="9 CuadroTexto"/>
          <p:cNvSpPr txBox="1"/>
          <p:nvPr/>
        </p:nvSpPr>
        <p:spPr>
          <a:xfrm>
            <a:off x="1142976" y="1071546"/>
            <a:ext cx="6858048" cy="461665"/>
          </a:xfrm>
          <a:prstGeom prst="rect">
            <a:avLst/>
          </a:prstGeom>
          <a:noFill/>
        </p:spPr>
        <p:txBody>
          <a:bodyPr wrap="square" rtlCol="0">
            <a:spAutoFit/>
            <a:scene3d>
              <a:camera prst="orthographicFront"/>
              <a:lightRig rig="threePt" dir="t"/>
            </a:scene3d>
            <a:sp3d extrusionH="57150">
              <a:bevelT w="38100" h="38100"/>
            </a:sp3d>
          </a:bodyPr>
          <a:lstStyle/>
          <a:p>
            <a:pPr algn="ctr"/>
            <a:r>
              <a:rPr lang="es-EC" sz="2400" dirty="0" smtClean="0">
                <a:latin typeface="Arial Black" pitchFamily="34" charset="0"/>
              </a:rPr>
              <a:t>Encuesta</a:t>
            </a:r>
            <a:endParaRPr lang="es-EC" sz="2400" dirty="0">
              <a:latin typeface="Arial Black" pitchFamily="34" charset="0"/>
            </a:endParaRPr>
          </a:p>
        </p:txBody>
      </p:sp>
      <p:sp>
        <p:nvSpPr>
          <p:cNvPr id="12" name="11 CuadroTexto"/>
          <p:cNvSpPr txBox="1"/>
          <p:nvPr/>
        </p:nvSpPr>
        <p:spPr>
          <a:xfrm>
            <a:off x="500034" y="276207"/>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graphicFrame>
        <p:nvGraphicFramePr>
          <p:cNvPr id="13" name="12 Gráfico"/>
          <p:cNvGraphicFramePr/>
          <p:nvPr/>
        </p:nvGraphicFramePr>
        <p:xfrm>
          <a:off x="1714480" y="1928802"/>
          <a:ext cx="6000792" cy="3467116"/>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285852" y="1714488"/>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sp>
        <p:nvSpPr>
          <p:cNvPr id="10" name="9 CuadroTexto"/>
          <p:cNvSpPr txBox="1"/>
          <p:nvPr/>
        </p:nvSpPr>
        <p:spPr>
          <a:xfrm>
            <a:off x="1142976" y="1071546"/>
            <a:ext cx="6858048" cy="461665"/>
          </a:xfrm>
          <a:prstGeom prst="rect">
            <a:avLst/>
          </a:prstGeom>
          <a:noFill/>
        </p:spPr>
        <p:txBody>
          <a:bodyPr wrap="square" rtlCol="0">
            <a:spAutoFit/>
            <a:scene3d>
              <a:camera prst="orthographicFront"/>
              <a:lightRig rig="threePt" dir="t"/>
            </a:scene3d>
            <a:sp3d extrusionH="57150">
              <a:bevelT w="38100" h="38100"/>
            </a:sp3d>
          </a:bodyPr>
          <a:lstStyle/>
          <a:p>
            <a:pPr algn="ctr"/>
            <a:r>
              <a:rPr lang="es-EC" sz="2400" dirty="0" smtClean="0">
                <a:latin typeface="Arial Black" pitchFamily="34" charset="0"/>
              </a:rPr>
              <a:t>Encuesta</a:t>
            </a:r>
            <a:endParaRPr lang="es-EC" sz="2400" dirty="0">
              <a:latin typeface="Arial Black" pitchFamily="34" charset="0"/>
            </a:endParaRPr>
          </a:p>
        </p:txBody>
      </p:sp>
      <p:sp>
        <p:nvSpPr>
          <p:cNvPr id="12" name="11 CuadroTexto"/>
          <p:cNvSpPr txBox="1"/>
          <p:nvPr/>
        </p:nvSpPr>
        <p:spPr>
          <a:xfrm>
            <a:off x="500034" y="276207"/>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graphicFrame>
        <p:nvGraphicFramePr>
          <p:cNvPr id="13" name="12 Gráfico"/>
          <p:cNvGraphicFramePr/>
          <p:nvPr/>
        </p:nvGraphicFramePr>
        <p:xfrm>
          <a:off x="2071670" y="2000240"/>
          <a:ext cx="5500726" cy="3786214"/>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357290" y="1643050"/>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sp>
        <p:nvSpPr>
          <p:cNvPr id="10" name="9 CuadroTexto"/>
          <p:cNvSpPr txBox="1"/>
          <p:nvPr/>
        </p:nvSpPr>
        <p:spPr>
          <a:xfrm>
            <a:off x="1142976" y="1071546"/>
            <a:ext cx="6858048" cy="461665"/>
          </a:xfrm>
          <a:prstGeom prst="rect">
            <a:avLst/>
          </a:prstGeom>
          <a:noFill/>
        </p:spPr>
        <p:txBody>
          <a:bodyPr wrap="square" rtlCol="0">
            <a:spAutoFit/>
            <a:scene3d>
              <a:camera prst="orthographicFront"/>
              <a:lightRig rig="threePt" dir="t"/>
            </a:scene3d>
            <a:sp3d extrusionH="57150">
              <a:bevelT w="38100" h="38100"/>
            </a:sp3d>
          </a:bodyPr>
          <a:lstStyle/>
          <a:p>
            <a:pPr algn="ctr"/>
            <a:r>
              <a:rPr lang="es-EC" sz="2400" dirty="0" smtClean="0">
                <a:latin typeface="Arial Black" pitchFamily="34" charset="0"/>
              </a:rPr>
              <a:t>Encuesta</a:t>
            </a:r>
            <a:endParaRPr lang="es-EC" sz="2400" dirty="0">
              <a:latin typeface="Arial Black" pitchFamily="34" charset="0"/>
            </a:endParaRPr>
          </a:p>
        </p:txBody>
      </p:sp>
      <p:sp>
        <p:nvSpPr>
          <p:cNvPr id="12" name="11 CuadroTexto"/>
          <p:cNvSpPr txBox="1"/>
          <p:nvPr/>
        </p:nvSpPr>
        <p:spPr>
          <a:xfrm>
            <a:off x="500034" y="276207"/>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graphicFrame>
        <p:nvGraphicFramePr>
          <p:cNvPr id="13" name="12 Gráfico"/>
          <p:cNvGraphicFramePr/>
          <p:nvPr/>
        </p:nvGraphicFramePr>
        <p:xfrm>
          <a:off x="1928794" y="2143116"/>
          <a:ext cx="5572164" cy="3933844"/>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142976" y="1571612"/>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sp>
        <p:nvSpPr>
          <p:cNvPr id="46" name="45 CuadroTexto"/>
          <p:cNvSpPr txBox="1"/>
          <p:nvPr/>
        </p:nvSpPr>
        <p:spPr>
          <a:xfrm>
            <a:off x="2500298" y="2000240"/>
            <a:ext cx="4286280" cy="2862322"/>
          </a:xfrm>
          <a:prstGeom prst="rect">
            <a:avLst/>
          </a:prstGeom>
          <a:solidFill>
            <a:schemeClr val="bg1">
              <a:lumMod val="85000"/>
            </a:schemeClr>
          </a:solidFill>
          <a:ln>
            <a:solidFill>
              <a:schemeClr val="tx1">
                <a:lumMod val="95000"/>
                <a:lumOff val="5000"/>
              </a:schemeClr>
            </a:solidFill>
          </a:ln>
          <a:effectLst>
            <a:outerShdw blurRad="50800" dist="38100" dir="8100000" algn="tr" rotWithShape="0">
              <a:prstClr val="black">
                <a:alpha val="40000"/>
              </a:prstClr>
            </a:outerShdw>
          </a:effectLst>
          <a:scene3d>
            <a:camera prst="orthographicFront"/>
            <a:lightRig rig="threePt" dir="t"/>
          </a:scene3d>
          <a:sp3d>
            <a:bevelT/>
          </a:sp3d>
        </p:spPr>
        <p:txBody>
          <a:bodyPr wrap="square" rtlCol="0">
            <a:spAutoFit/>
          </a:bodyPr>
          <a:lstStyle/>
          <a:p>
            <a:pPr algn="just"/>
            <a:r>
              <a:rPr lang="es-ES" dirty="0" smtClean="0"/>
              <a:t>Es la identificación detallada desde el origen y todos los procesos aplicados a la obtención de los alimentos</a:t>
            </a:r>
          </a:p>
          <a:p>
            <a:pPr algn="just"/>
            <a:endParaRPr lang="es-EC" dirty="0" smtClean="0"/>
          </a:p>
          <a:p>
            <a:pPr marL="0" lvl="1" algn="just"/>
            <a:r>
              <a:rPr lang="es-ES" dirty="0" smtClean="0"/>
              <a:t>Información que identifique todas las fases del proceso de obtención de estos productos, de manera que sea factible encontrar defectos durante el proceso o en última instancia</a:t>
            </a:r>
          </a:p>
          <a:p>
            <a:pPr algn="just"/>
            <a:endParaRPr lang="es-EC" dirty="0" smtClean="0"/>
          </a:p>
        </p:txBody>
      </p:sp>
      <p:sp>
        <p:nvSpPr>
          <p:cNvPr id="13" name="12 CuadroTexto"/>
          <p:cNvSpPr txBox="1"/>
          <p:nvPr/>
        </p:nvSpPr>
        <p:spPr>
          <a:xfrm>
            <a:off x="857224" y="1071546"/>
            <a:ext cx="7429552" cy="461665"/>
          </a:xfrm>
          <a:prstGeom prst="rect">
            <a:avLst/>
          </a:prstGeom>
          <a:noFill/>
        </p:spPr>
        <p:txBody>
          <a:bodyPr wrap="square" rtlCol="0">
            <a:spAutoFit/>
            <a:scene3d>
              <a:camera prst="orthographicFront"/>
              <a:lightRig rig="threePt" dir="t"/>
            </a:scene3d>
            <a:sp3d extrusionH="57150">
              <a:bevelT w="38100" h="38100"/>
            </a:sp3d>
          </a:bodyPr>
          <a:lstStyle/>
          <a:p>
            <a:r>
              <a:rPr lang="es-EC" sz="2400" dirty="0" smtClean="0">
                <a:latin typeface="Arial Black" pitchFamily="34" charset="0"/>
              </a:rPr>
              <a:t>¿Qué es trazabilidad?</a:t>
            </a:r>
            <a:endParaRPr lang="es-EC" sz="2400" dirty="0">
              <a:latin typeface="Arial Black" pitchFamily="34" charset="0"/>
            </a:endParaRPr>
          </a:p>
        </p:txBody>
      </p:sp>
      <p:sp>
        <p:nvSpPr>
          <p:cNvPr id="10" name="9 CuadroTexto"/>
          <p:cNvSpPr txBox="1"/>
          <p:nvPr/>
        </p:nvSpPr>
        <p:spPr>
          <a:xfrm>
            <a:off x="500034" y="380982"/>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357290" y="1643050"/>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sp>
        <p:nvSpPr>
          <p:cNvPr id="10" name="9 CuadroTexto"/>
          <p:cNvSpPr txBox="1"/>
          <p:nvPr/>
        </p:nvSpPr>
        <p:spPr>
          <a:xfrm>
            <a:off x="1142976" y="1071546"/>
            <a:ext cx="6858048" cy="461665"/>
          </a:xfrm>
          <a:prstGeom prst="rect">
            <a:avLst/>
          </a:prstGeom>
          <a:noFill/>
        </p:spPr>
        <p:txBody>
          <a:bodyPr wrap="square" rtlCol="0">
            <a:spAutoFit/>
            <a:scene3d>
              <a:camera prst="orthographicFront"/>
              <a:lightRig rig="threePt" dir="t"/>
            </a:scene3d>
            <a:sp3d extrusionH="57150">
              <a:bevelT w="38100" h="38100"/>
            </a:sp3d>
          </a:bodyPr>
          <a:lstStyle/>
          <a:p>
            <a:pPr algn="ctr"/>
            <a:r>
              <a:rPr lang="es-EC" sz="2400" dirty="0" smtClean="0">
                <a:latin typeface="Arial Black" pitchFamily="34" charset="0"/>
              </a:rPr>
              <a:t>Encuesta</a:t>
            </a:r>
            <a:endParaRPr lang="es-EC" sz="2400" dirty="0">
              <a:latin typeface="Arial Black" pitchFamily="34" charset="0"/>
            </a:endParaRPr>
          </a:p>
        </p:txBody>
      </p:sp>
      <p:sp>
        <p:nvSpPr>
          <p:cNvPr id="12" name="11 CuadroTexto"/>
          <p:cNvSpPr txBox="1"/>
          <p:nvPr/>
        </p:nvSpPr>
        <p:spPr>
          <a:xfrm>
            <a:off x="500034" y="276207"/>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graphicFrame>
        <p:nvGraphicFramePr>
          <p:cNvPr id="13" name="12 Gráfico"/>
          <p:cNvGraphicFramePr/>
          <p:nvPr/>
        </p:nvGraphicFramePr>
        <p:xfrm>
          <a:off x="1214414" y="1714488"/>
          <a:ext cx="6858048" cy="4000528"/>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357290" y="1643050"/>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sp>
        <p:nvSpPr>
          <p:cNvPr id="10" name="9 CuadroTexto"/>
          <p:cNvSpPr txBox="1"/>
          <p:nvPr/>
        </p:nvSpPr>
        <p:spPr>
          <a:xfrm>
            <a:off x="1142976" y="1071546"/>
            <a:ext cx="6858048" cy="461665"/>
          </a:xfrm>
          <a:prstGeom prst="rect">
            <a:avLst/>
          </a:prstGeom>
          <a:noFill/>
        </p:spPr>
        <p:txBody>
          <a:bodyPr wrap="square" rtlCol="0">
            <a:spAutoFit/>
            <a:scene3d>
              <a:camera prst="orthographicFront"/>
              <a:lightRig rig="threePt" dir="t"/>
            </a:scene3d>
            <a:sp3d extrusionH="57150">
              <a:bevelT w="38100" h="38100"/>
            </a:sp3d>
          </a:bodyPr>
          <a:lstStyle/>
          <a:p>
            <a:pPr algn="ctr"/>
            <a:r>
              <a:rPr lang="es-EC" sz="2400" dirty="0" smtClean="0">
                <a:latin typeface="Arial Black" pitchFamily="34" charset="0"/>
              </a:rPr>
              <a:t>Encuesta</a:t>
            </a:r>
            <a:endParaRPr lang="es-EC" sz="2400" dirty="0">
              <a:latin typeface="Arial Black" pitchFamily="34" charset="0"/>
            </a:endParaRPr>
          </a:p>
        </p:txBody>
      </p:sp>
      <p:sp>
        <p:nvSpPr>
          <p:cNvPr id="12" name="11 CuadroTexto"/>
          <p:cNvSpPr txBox="1"/>
          <p:nvPr/>
        </p:nvSpPr>
        <p:spPr>
          <a:xfrm>
            <a:off x="500034" y="276207"/>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graphicFrame>
        <p:nvGraphicFramePr>
          <p:cNvPr id="13" name="12 Gráfico"/>
          <p:cNvGraphicFramePr/>
          <p:nvPr/>
        </p:nvGraphicFramePr>
        <p:xfrm>
          <a:off x="1428728" y="1500174"/>
          <a:ext cx="6572296" cy="398147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357290" y="1643050"/>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sp>
        <p:nvSpPr>
          <p:cNvPr id="13" name="12 CuadroTexto"/>
          <p:cNvSpPr txBox="1"/>
          <p:nvPr/>
        </p:nvSpPr>
        <p:spPr>
          <a:xfrm>
            <a:off x="1928794" y="2428868"/>
            <a:ext cx="5357850" cy="1754326"/>
          </a:xfrm>
          <a:prstGeom prst="rect">
            <a:avLst/>
          </a:prstGeom>
          <a:noFill/>
        </p:spPr>
        <p:txBody>
          <a:bodyPr wrap="square" rtlCol="0">
            <a:spAutoFit/>
            <a:scene3d>
              <a:camera prst="orthographicFront"/>
              <a:lightRig rig="threePt" dir="t"/>
            </a:scene3d>
            <a:sp3d extrusionH="57150">
              <a:bevelT w="38100" h="38100"/>
            </a:sp3d>
          </a:bodyPr>
          <a:lstStyle/>
          <a:p>
            <a:pPr algn="ctr"/>
            <a:r>
              <a:rPr lang="es-EC" sz="5400" dirty="0" smtClean="0">
                <a:latin typeface="Arial Black" pitchFamily="34" charset="0"/>
              </a:rPr>
              <a:t>Operación del proyecto</a:t>
            </a:r>
            <a:endParaRPr lang="es-EC" sz="5400" dirty="0">
              <a:latin typeface="Arial Black" pitchFamily="34" charset="0"/>
            </a:endParaRPr>
          </a:p>
        </p:txBody>
      </p:sp>
      <p:sp>
        <p:nvSpPr>
          <p:cNvPr id="9" name="8 CuadroTexto"/>
          <p:cNvSpPr txBox="1"/>
          <p:nvPr/>
        </p:nvSpPr>
        <p:spPr>
          <a:xfrm>
            <a:off x="500034" y="247632"/>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357290" y="1643050"/>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sp>
        <p:nvSpPr>
          <p:cNvPr id="28" name="27 CuadroTexto"/>
          <p:cNvSpPr txBox="1"/>
          <p:nvPr/>
        </p:nvSpPr>
        <p:spPr>
          <a:xfrm>
            <a:off x="2000232" y="2214554"/>
            <a:ext cx="5214974" cy="1815882"/>
          </a:xfrm>
          <a:prstGeom prst="rect">
            <a:avLst/>
          </a:prstGeom>
          <a:solidFill>
            <a:schemeClr val="bg1">
              <a:lumMod val="85000"/>
            </a:schemeClr>
          </a:solidFill>
          <a:ln>
            <a:solidFill>
              <a:schemeClr val="tx1">
                <a:lumMod val="95000"/>
                <a:lumOff val="5000"/>
              </a:schemeClr>
            </a:solidFill>
          </a:ln>
          <a:effectLst>
            <a:outerShdw blurRad="50800" dist="38100" dir="8100000" algn="tr" rotWithShape="0">
              <a:prstClr val="black">
                <a:alpha val="40000"/>
              </a:prstClr>
            </a:outerShdw>
          </a:effectLst>
          <a:scene3d>
            <a:camera prst="orthographicFront"/>
            <a:lightRig rig="threePt" dir="t"/>
          </a:scene3d>
          <a:sp3d>
            <a:bevelT/>
          </a:sp3d>
        </p:spPr>
        <p:txBody>
          <a:bodyPr wrap="square" rtlCol="0">
            <a:spAutoFit/>
          </a:bodyPr>
          <a:lstStyle/>
          <a:p>
            <a:pPr marL="180975" indent="-180975" algn="just"/>
            <a:r>
              <a:rPr lang="es-EC" sz="1600" dirty="0" smtClean="0"/>
              <a:t>Implementar una estructura tecnológica que incluya:</a:t>
            </a:r>
          </a:p>
          <a:p>
            <a:pPr marL="180975" indent="-180975" algn="just"/>
            <a:endParaRPr lang="es-EC" sz="1600" dirty="0" smtClean="0"/>
          </a:p>
          <a:p>
            <a:pPr marL="180975" indent="-180975" algn="just">
              <a:buFontTx/>
              <a:buChar char="-"/>
            </a:pPr>
            <a:r>
              <a:rPr lang="es-EC" sz="1600" b="1" dirty="0" smtClean="0"/>
              <a:t>Sistema de trazabilidad </a:t>
            </a:r>
            <a:r>
              <a:rPr lang="es-EC" sz="1600" dirty="0" smtClean="0"/>
              <a:t>(fase beta)</a:t>
            </a:r>
          </a:p>
          <a:p>
            <a:pPr marL="180975" indent="-180975" algn="just">
              <a:buFontTx/>
              <a:buChar char="-"/>
            </a:pPr>
            <a:r>
              <a:rPr lang="es-EC" sz="1600" b="1" dirty="0" smtClean="0"/>
              <a:t>Servidor de BD</a:t>
            </a:r>
          </a:p>
          <a:p>
            <a:pPr marL="180975" indent="-180975" algn="just">
              <a:buFontTx/>
              <a:buChar char="-"/>
            </a:pPr>
            <a:r>
              <a:rPr lang="es-EC" sz="1600" b="1" dirty="0" smtClean="0"/>
              <a:t>Equipos de captura y transmisión de datos</a:t>
            </a:r>
          </a:p>
          <a:p>
            <a:pPr marL="180975" indent="-180975" algn="just">
              <a:buFontTx/>
              <a:buChar char="-"/>
            </a:pPr>
            <a:r>
              <a:rPr lang="es-EC" sz="1600" b="1" dirty="0" smtClean="0"/>
              <a:t>Equipos de registro de eventos (termógrafos electrónicos, </a:t>
            </a:r>
            <a:r>
              <a:rPr lang="es-EC" sz="1600" b="1" dirty="0" err="1" smtClean="0"/>
              <a:t>pHmetros</a:t>
            </a:r>
            <a:r>
              <a:rPr lang="es-EC" sz="1600" b="1" dirty="0" smtClean="0"/>
              <a:t>, refractómetros)</a:t>
            </a:r>
          </a:p>
        </p:txBody>
      </p:sp>
      <p:pic>
        <p:nvPicPr>
          <p:cNvPr id="2" name="Picture 2"/>
          <p:cNvPicPr>
            <a:picLocks noChangeAspect="1" noChangeArrowheads="1"/>
          </p:cNvPicPr>
          <p:nvPr/>
        </p:nvPicPr>
        <p:blipFill>
          <a:blip r:embed="rId3" cstate="print"/>
          <a:srcRect/>
          <a:stretch>
            <a:fillRect/>
          </a:stretch>
        </p:blipFill>
        <p:spPr bwMode="auto">
          <a:xfrm>
            <a:off x="285720" y="2928934"/>
            <a:ext cx="1238238" cy="1208281"/>
          </a:xfrm>
          <a:prstGeom prst="rect">
            <a:avLst/>
          </a:prstGeom>
          <a:noFill/>
          <a:ln w="9525">
            <a:noFill/>
            <a:miter lim="800000"/>
            <a:headEnd/>
            <a:tailEnd/>
          </a:ln>
          <a:effectLst/>
        </p:spPr>
      </p:pic>
      <p:sp>
        <p:nvSpPr>
          <p:cNvPr id="14" name="13 Flecha curvada hacia la izquierda"/>
          <p:cNvSpPr/>
          <p:nvPr/>
        </p:nvSpPr>
        <p:spPr>
          <a:xfrm rot="6241853">
            <a:off x="3524472" y="2146327"/>
            <a:ext cx="369839" cy="5934601"/>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tx1"/>
              </a:solidFill>
            </a:endParaRPr>
          </a:p>
        </p:txBody>
      </p:sp>
      <p:sp>
        <p:nvSpPr>
          <p:cNvPr id="18" name="17 Flecha curvada hacia arriba"/>
          <p:cNvSpPr/>
          <p:nvPr/>
        </p:nvSpPr>
        <p:spPr>
          <a:xfrm rot="2475193" flipH="1">
            <a:off x="-1682" y="4980891"/>
            <a:ext cx="3225113" cy="785818"/>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tx1"/>
              </a:solidFill>
            </a:endParaRPr>
          </a:p>
        </p:txBody>
      </p:sp>
      <p:pic>
        <p:nvPicPr>
          <p:cNvPr id="19459" name="Picture 3"/>
          <p:cNvPicPr>
            <a:picLocks noChangeAspect="1" noChangeArrowheads="1"/>
          </p:cNvPicPr>
          <p:nvPr/>
        </p:nvPicPr>
        <p:blipFill>
          <a:blip r:embed="rId4" cstate="print"/>
          <a:srcRect/>
          <a:stretch>
            <a:fillRect/>
          </a:stretch>
        </p:blipFill>
        <p:spPr bwMode="auto">
          <a:xfrm>
            <a:off x="2000232" y="5357826"/>
            <a:ext cx="1528773" cy="1244350"/>
          </a:xfrm>
          <a:prstGeom prst="rect">
            <a:avLst/>
          </a:prstGeom>
          <a:noFill/>
          <a:ln w="9525">
            <a:noFill/>
            <a:miter lim="800000"/>
            <a:headEnd/>
            <a:tailEnd/>
          </a:ln>
          <a:effectLst/>
        </p:spPr>
      </p:pic>
      <p:pic>
        <p:nvPicPr>
          <p:cNvPr id="17" name="Picture 1" descr="http://centros.edu.xunta.es/cpifontediaz/feq/val/images/PH-METRO.ALTRONIX%5b1%5d.jpg"/>
          <p:cNvPicPr>
            <a:picLocks noChangeAspect="1" noChangeArrowheads="1"/>
          </p:cNvPicPr>
          <p:nvPr/>
        </p:nvPicPr>
        <p:blipFill>
          <a:blip r:embed="rId5" cstate="print"/>
          <a:srcRect/>
          <a:stretch>
            <a:fillRect/>
          </a:stretch>
        </p:blipFill>
        <p:spPr bwMode="auto">
          <a:xfrm>
            <a:off x="6143636" y="5500702"/>
            <a:ext cx="939974" cy="770779"/>
          </a:xfrm>
          <a:prstGeom prst="rect">
            <a:avLst/>
          </a:prstGeom>
          <a:noFill/>
        </p:spPr>
      </p:pic>
      <p:sp>
        <p:nvSpPr>
          <p:cNvPr id="19" name="18 Flecha curvada hacia la izquierda"/>
          <p:cNvSpPr/>
          <p:nvPr/>
        </p:nvSpPr>
        <p:spPr>
          <a:xfrm rot="5986827">
            <a:off x="3779577" y="1998933"/>
            <a:ext cx="193087" cy="5223659"/>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tx1"/>
              </a:solidFill>
            </a:endParaRPr>
          </a:p>
        </p:txBody>
      </p:sp>
      <p:sp>
        <p:nvSpPr>
          <p:cNvPr id="20" name="19 Flecha curvada hacia la izquierda"/>
          <p:cNvSpPr/>
          <p:nvPr/>
        </p:nvSpPr>
        <p:spPr>
          <a:xfrm rot="5964652">
            <a:off x="4026345" y="1568135"/>
            <a:ext cx="369839" cy="6593471"/>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tx1"/>
              </a:solidFill>
            </a:endParaRPr>
          </a:p>
        </p:txBody>
      </p:sp>
      <p:pic>
        <p:nvPicPr>
          <p:cNvPr id="15" name="Picture 3" descr="Refractómetros portátiles y medidores Brix compactos"/>
          <p:cNvPicPr>
            <a:picLocks noChangeAspect="1" noChangeArrowheads="1"/>
          </p:cNvPicPr>
          <p:nvPr/>
        </p:nvPicPr>
        <p:blipFill>
          <a:blip r:embed="rId6" cstate="print"/>
          <a:srcRect/>
          <a:stretch>
            <a:fillRect/>
          </a:stretch>
        </p:blipFill>
        <p:spPr bwMode="auto">
          <a:xfrm>
            <a:off x="7215206" y="5000636"/>
            <a:ext cx="1071570" cy="1127969"/>
          </a:xfrm>
          <a:prstGeom prst="rect">
            <a:avLst/>
          </a:prstGeom>
          <a:noFill/>
        </p:spPr>
      </p:pic>
      <p:pic>
        <p:nvPicPr>
          <p:cNvPr id="27" name="Picture 4" descr="Evidencia, evidencia, Temp1000, data logger, data loggers, termografo, termógrafo, termógrafo electrónico, termografo electrónico, digital, termógrafo digital, termografo digital, registrador temperatura, HACCP, trazabilidad, cadena frío, termógrafo PC, termografo PC, termógrafo sumergible, registrador sumergible, salmones, acuacultura"/>
          <p:cNvPicPr>
            <a:picLocks noChangeAspect="1" noChangeArrowheads="1"/>
          </p:cNvPicPr>
          <p:nvPr/>
        </p:nvPicPr>
        <p:blipFill>
          <a:blip r:embed="rId7" cstate="print"/>
          <a:srcRect/>
          <a:stretch>
            <a:fillRect/>
          </a:stretch>
        </p:blipFill>
        <p:spPr bwMode="auto">
          <a:xfrm>
            <a:off x="5286380" y="4572008"/>
            <a:ext cx="2071701" cy="552454"/>
          </a:xfrm>
          <a:prstGeom prst="rect">
            <a:avLst/>
          </a:prstGeom>
          <a:noFill/>
        </p:spPr>
      </p:pic>
      <p:sp>
        <p:nvSpPr>
          <p:cNvPr id="21" name="20 CuadroTexto"/>
          <p:cNvSpPr txBox="1"/>
          <p:nvPr/>
        </p:nvSpPr>
        <p:spPr>
          <a:xfrm>
            <a:off x="1928794" y="1071546"/>
            <a:ext cx="5357850" cy="461665"/>
          </a:xfrm>
          <a:prstGeom prst="rect">
            <a:avLst/>
          </a:prstGeom>
          <a:noFill/>
        </p:spPr>
        <p:txBody>
          <a:bodyPr wrap="square" rtlCol="0">
            <a:spAutoFit/>
            <a:scene3d>
              <a:camera prst="orthographicFront"/>
              <a:lightRig rig="threePt" dir="t"/>
            </a:scene3d>
            <a:sp3d extrusionH="57150">
              <a:bevelT w="38100" h="38100"/>
            </a:sp3d>
          </a:bodyPr>
          <a:lstStyle/>
          <a:p>
            <a:pPr algn="ctr"/>
            <a:r>
              <a:rPr lang="es-EC" sz="2400" dirty="0" smtClean="0">
                <a:latin typeface="Arial Black" pitchFamily="34" charset="0"/>
              </a:rPr>
              <a:t>Operación del proyecto</a:t>
            </a:r>
            <a:endParaRPr lang="es-EC" sz="2400" dirty="0">
              <a:latin typeface="Arial Black" pitchFamily="34" charset="0"/>
            </a:endParaRPr>
          </a:p>
        </p:txBody>
      </p:sp>
      <p:sp>
        <p:nvSpPr>
          <p:cNvPr id="22" name="21 CuadroTexto"/>
          <p:cNvSpPr txBox="1"/>
          <p:nvPr/>
        </p:nvSpPr>
        <p:spPr>
          <a:xfrm>
            <a:off x="500034" y="266682"/>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1000" fill="hold"/>
                                        <p:tgtEl>
                                          <p:spTgt spid="19"/>
                                        </p:tgtEl>
                                        <p:attrNameLst>
                                          <p:attrName>ppt_x</p:attrName>
                                        </p:attrNameLst>
                                      </p:cBhvr>
                                      <p:tavLst>
                                        <p:tav tm="0">
                                          <p:val>
                                            <p:strVal val="#ppt_x"/>
                                          </p:val>
                                        </p:tav>
                                        <p:tav tm="100000">
                                          <p:val>
                                            <p:strVal val="#ppt_x"/>
                                          </p:val>
                                        </p:tav>
                                      </p:tavLst>
                                    </p:anim>
                                    <p:anim calcmode="lin" valueType="num">
                                      <p:cBhvr additive="base">
                                        <p:cTn id="8" dur="1000" fill="hold"/>
                                        <p:tgtEl>
                                          <p:spTgt spid="19"/>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2" fill="hold"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additive="base">
                                        <p:cTn id="12" dur="500" fill="hold"/>
                                        <p:tgtEl>
                                          <p:spTgt spid="27"/>
                                        </p:tgtEl>
                                        <p:attrNameLst>
                                          <p:attrName>ppt_x</p:attrName>
                                        </p:attrNameLst>
                                      </p:cBhvr>
                                      <p:tavLst>
                                        <p:tav tm="0">
                                          <p:val>
                                            <p:strVal val="1+#ppt_w/2"/>
                                          </p:val>
                                        </p:tav>
                                        <p:tav tm="100000">
                                          <p:val>
                                            <p:strVal val="#ppt_x"/>
                                          </p:val>
                                        </p:tav>
                                      </p:tavLst>
                                    </p:anim>
                                    <p:anim calcmode="lin" valueType="num">
                                      <p:cBhvr additive="base">
                                        <p:cTn id="13" dur="500" fill="hold"/>
                                        <p:tgtEl>
                                          <p:spTgt spid="27"/>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37" presetClass="entr" presetSubtype="0"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900" decel="100000" fill="hold"/>
                                        <p:tgtEl>
                                          <p:spTgt spid="20"/>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childTnLst>
                          </p:cTn>
                        </p:par>
                        <p:par>
                          <p:cTn id="21" fill="hold">
                            <p:stCondLst>
                              <p:cond delay="2500"/>
                            </p:stCondLst>
                            <p:childTnLst>
                              <p:par>
                                <p:cTn id="22" presetID="37" presetClass="entr" presetSubtype="0" fill="hold"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900" decel="100000" fill="hold"/>
                                        <p:tgtEl>
                                          <p:spTgt spid="15"/>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par>
                          <p:cTn id="28" fill="hold">
                            <p:stCondLst>
                              <p:cond delay="3500"/>
                            </p:stCondLst>
                            <p:childTnLst>
                              <p:par>
                                <p:cTn id="29" presetID="37" presetClass="entr" presetSubtype="0"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900" decel="100000" fill="hold"/>
                                        <p:tgtEl>
                                          <p:spTgt spid="14"/>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par>
                          <p:cTn id="35" fill="hold">
                            <p:stCondLst>
                              <p:cond delay="4500"/>
                            </p:stCondLst>
                            <p:childTnLst>
                              <p:par>
                                <p:cTn id="36" presetID="37" presetClass="entr" presetSubtype="0" fill="hold"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1000"/>
                                        <p:tgtEl>
                                          <p:spTgt spid="17"/>
                                        </p:tgtEl>
                                      </p:cBhvr>
                                    </p:animEffect>
                                    <p:anim calcmode="lin" valueType="num">
                                      <p:cBhvr>
                                        <p:cTn id="39" dur="1000" fill="hold"/>
                                        <p:tgtEl>
                                          <p:spTgt spid="17"/>
                                        </p:tgtEl>
                                        <p:attrNameLst>
                                          <p:attrName>ppt_x</p:attrName>
                                        </p:attrNameLst>
                                      </p:cBhvr>
                                      <p:tavLst>
                                        <p:tav tm="0">
                                          <p:val>
                                            <p:strVal val="#ppt_x"/>
                                          </p:val>
                                        </p:tav>
                                        <p:tav tm="100000">
                                          <p:val>
                                            <p:strVal val="#ppt_x"/>
                                          </p:val>
                                        </p:tav>
                                      </p:tavLst>
                                    </p:anim>
                                    <p:anim calcmode="lin" valueType="num">
                                      <p:cBhvr>
                                        <p:cTn id="40" dur="900" decel="100000" fill="hold"/>
                                        <p:tgtEl>
                                          <p:spTgt spid="17"/>
                                        </p:tgtEl>
                                        <p:attrNameLst>
                                          <p:attrName>ppt_y</p:attrName>
                                        </p:attrNameLst>
                                      </p:cBhvr>
                                      <p:tavLst>
                                        <p:tav tm="0">
                                          <p:val>
                                            <p:strVal val="#ppt_y+1"/>
                                          </p:val>
                                        </p:tav>
                                        <p:tav tm="100000">
                                          <p:val>
                                            <p:strVal val="#ppt_y-.03"/>
                                          </p:val>
                                        </p:tav>
                                      </p:tavLst>
                                    </p:anim>
                                    <p:anim calcmode="lin" valueType="num">
                                      <p:cBhvr>
                                        <p:cTn id="41"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childTnLst>
                          </p:cTn>
                        </p:par>
                        <p:par>
                          <p:cTn id="42" fill="hold">
                            <p:stCondLst>
                              <p:cond delay="5500"/>
                            </p:stCondLst>
                            <p:childTnLst>
                              <p:par>
                                <p:cTn id="43" presetID="37" presetClass="entr" presetSubtype="0"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1000"/>
                                        <p:tgtEl>
                                          <p:spTgt spid="18"/>
                                        </p:tgtEl>
                                      </p:cBhvr>
                                    </p:animEffect>
                                    <p:anim calcmode="lin" valueType="num">
                                      <p:cBhvr>
                                        <p:cTn id="46" dur="1000" fill="hold"/>
                                        <p:tgtEl>
                                          <p:spTgt spid="18"/>
                                        </p:tgtEl>
                                        <p:attrNameLst>
                                          <p:attrName>ppt_x</p:attrName>
                                        </p:attrNameLst>
                                      </p:cBhvr>
                                      <p:tavLst>
                                        <p:tav tm="0">
                                          <p:val>
                                            <p:strVal val="#ppt_x"/>
                                          </p:val>
                                        </p:tav>
                                        <p:tav tm="100000">
                                          <p:val>
                                            <p:strVal val="#ppt_x"/>
                                          </p:val>
                                        </p:tav>
                                      </p:tavLst>
                                    </p:anim>
                                    <p:anim calcmode="lin" valueType="num">
                                      <p:cBhvr>
                                        <p:cTn id="47" dur="900" decel="100000" fill="hold"/>
                                        <p:tgtEl>
                                          <p:spTgt spid="1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childTnLst>
                          </p:cTn>
                        </p:par>
                        <p:par>
                          <p:cTn id="49" fill="hold">
                            <p:stCondLst>
                              <p:cond delay="6500"/>
                            </p:stCondLst>
                            <p:childTnLst>
                              <p:par>
                                <p:cTn id="50" presetID="37" presetClass="entr" presetSubtype="0" fill="hold" nodeType="afterEffect">
                                  <p:stCondLst>
                                    <p:cond delay="0"/>
                                  </p:stCondLst>
                                  <p:childTnLst>
                                    <p:set>
                                      <p:cBhvr>
                                        <p:cTn id="51" dur="1" fill="hold">
                                          <p:stCondLst>
                                            <p:cond delay="0"/>
                                          </p:stCondLst>
                                        </p:cTn>
                                        <p:tgtEl>
                                          <p:spTgt spid="19459"/>
                                        </p:tgtEl>
                                        <p:attrNameLst>
                                          <p:attrName>style.visibility</p:attrName>
                                        </p:attrNameLst>
                                      </p:cBhvr>
                                      <p:to>
                                        <p:strVal val="visible"/>
                                      </p:to>
                                    </p:set>
                                    <p:animEffect transition="in" filter="fade">
                                      <p:cBhvr>
                                        <p:cTn id="52" dur="1000"/>
                                        <p:tgtEl>
                                          <p:spTgt spid="19459"/>
                                        </p:tgtEl>
                                      </p:cBhvr>
                                    </p:animEffect>
                                    <p:anim calcmode="lin" valueType="num">
                                      <p:cBhvr>
                                        <p:cTn id="53" dur="1000" fill="hold"/>
                                        <p:tgtEl>
                                          <p:spTgt spid="19459"/>
                                        </p:tgtEl>
                                        <p:attrNameLst>
                                          <p:attrName>ppt_x</p:attrName>
                                        </p:attrNameLst>
                                      </p:cBhvr>
                                      <p:tavLst>
                                        <p:tav tm="0">
                                          <p:val>
                                            <p:strVal val="#ppt_x"/>
                                          </p:val>
                                        </p:tav>
                                        <p:tav tm="100000">
                                          <p:val>
                                            <p:strVal val="#ppt_x"/>
                                          </p:val>
                                        </p:tav>
                                      </p:tavLst>
                                    </p:anim>
                                    <p:anim calcmode="lin" valueType="num">
                                      <p:cBhvr>
                                        <p:cTn id="54" dur="900" decel="100000" fill="hold"/>
                                        <p:tgtEl>
                                          <p:spTgt spid="19459"/>
                                        </p:tgtEl>
                                        <p:attrNameLst>
                                          <p:attrName>ppt_y</p:attrName>
                                        </p:attrNameLst>
                                      </p:cBhvr>
                                      <p:tavLst>
                                        <p:tav tm="0">
                                          <p:val>
                                            <p:strVal val="#ppt_y+1"/>
                                          </p:val>
                                        </p:tav>
                                        <p:tav tm="100000">
                                          <p:val>
                                            <p:strVal val="#ppt_y-.03"/>
                                          </p:val>
                                        </p:tav>
                                      </p:tavLst>
                                    </p:anim>
                                    <p:anim calcmode="lin" valueType="num">
                                      <p:cBhvr>
                                        <p:cTn id="55" dur="100" accel="100000" fill="hold">
                                          <p:stCondLst>
                                            <p:cond delay="900"/>
                                          </p:stCondLst>
                                        </p:cTn>
                                        <p:tgtEl>
                                          <p:spTgt spid="1945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animBg="1"/>
      <p:bldP spid="19" grpId="0" animBg="1"/>
      <p:bldP spid="20"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214414" y="1643050"/>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sp>
        <p:nvSpPr>
          <p:cNvPr id="13" name="12 CuadroTexto"/>
          <p:cNvSpPr txBox="1"/>
          <p:nvPr/>
        </p:nvSpPr>
        <p:spPr>
          <a:xfrm>
            <a:off x="1928794" y="1071546"/>
            <a:ext cx="5357850" cy="461665"/>
          </a:xfrm>
          <a:prstGeom prst="rect">
            <a:avLst/>
          </a:prstGeom>
          <a:noFill/>
        </p:spPr>
        <p:txBody>
          <a:bodyPr wrap="square" rtlCol="0">
            <a:spAutoFit/>
            <a:scene3d>
              <a:camera prst="orthographicFront"/>
              <a:lightRig rig="threePt" dir="t"/>
            </a:scene3d>
            <a:sp3d extrusionH="57150">
              <a:bevelT w="38100" h="38100"/>
            </a:sp3d>
          </a:bodyPr>
          <a:lstStyle/>
          <a:p>
            <a:pPr algn="ctr"/>
            <a:r>
              <a:rPr lang="es-EC" sz="2400" dirty="0" smtClean="0">
                <a:latin typeface="Arial Black" pitchFamily="34" charset="0"/>
              </a:rPr>
              <a:t>Resultados esperados</a:t>
            </a:r>
            <a:endParaRPr lang="es-EC" sz="2400" dirty="0">
              <a:latin typeface="Arial Black" pitchFamily="34" charset="0"/>
            </a:endParaRPr>
          </a:p>
        </p:txBody>
      </p:sp>
      <p:sp>
        <p:nvSpPr>
          <p:cNvPr id="28" name="27 CuadroTexto"/>
          <p:cNvSpPr txBox="1"/>
          <p:nvPr/>
        </p:nvSpPr>
        <p:spPr>
          <a:xfrm>
            <a:off x="1785918" y="2428869"/>
            <a:ext cx="5643602" cy="2554545"/>
          </a:xfrm>
          <a:prstGeom prst="rect">
            <a:avLst/>
          </a:prstGeom>
          <a:solidFill>
            <a:schemeClr val="bg1">
              <a:lumMod val="85000"/>
            </a:schemeClr>
          </a:solidFill>
          <a:ln>
            <a:solidFill>
              <a:schemeClr val="tx1">
                <a:lumMod val="95000"/>
                <a:lumOff val="5000"/>
              </a:schemeClr>
            </a:solidFill>
          </a:ln>
          <a:effectLst>
            <a:outerShdw blurRad="50800" dist="38100" dir="8100000" algn="tr" rotWithShape="0">
              <a:prstClr val="black">
                <a:alpha val="40000"/>
              </a:prstClr>
            </a:outerShdw>
          </a:effectLst>
          <a:scene3d>
            <a:camera prst="orthographicFront"/>
            <a:lightRig rig="threePt" dir="t"/>
          </a:scene3d>
          <a:sp3d>
            <a:bevelT/>
          </a:sp3d>
        </p:spPr>
        <p:txBody>
          <a:bodyPr wrap="square" rtlCol="0">
            <a:spAutoFit/>
          </a:bodyPr>
          <a:lstStyle/>
          <a:p>
            <a:pPr marL="180975" indent="-180975" algn="just">
              <a:buFontTx/>
              <a:buChar char="-"/>
            </a:pPr>
            <a:r>
              <a:rPr lang="es-EC" sz="1600" b="1" dirty="0" smtClean="0"/>
              <a:t>Registrar el </a:t>
            </a:r>
            <a:r>
              <a:rPr lang="es-EC" sz="1600" b="1" dirty="0" smtClean="0">
                <a:solidFill>
                  <a:srgbClr val="FF0000"/>
                </a:solidFill>
              </a:rPr>
              <a:t>estado del producto y confirmar su ubicación</a:t>
            </a:r>
            <a:r>
              <a:rPr lang="es-EC" sz="1600" dirty="0" smtClean="0"/>
              <a:t> (ubicación es un servicio de las agencias navieras y aéreas).</a:t>
            </a:r>
          </a:p>
          <a:p>
            <a:pPr marL="180975" indent="-180975" algn="just">
              <a:buFontTx/>
              <a:buChar char="-"/>
            </a:pPr>
            <a:endParaRPr lang="es-EC" sz="1600" dirty="0" smtClean="0"/>
          </a:p>
          <a:p>
            <a:pPr marL="180975" indent="-180975" algn="just">
              <a:buFontTx/>
              <a:buChar char="-"/>
            </a:pPr>
            <a:r>
              <a:rPr lang="es-EC" sz="1600" b="1" dirty="0" smtClean="0">
                <a:solidFill>
                  <a:srgbClr val="FF0000"/>
                </a:solidFill>
              </a:rPr>
              <a:t>Ahorrar dinero y tiempo</a:t>
            </a:r>
            <a:r>
              <a:rPr lang="es-EC" sz="1600" dirty="0" smtClean="0"/>
              <a:t>:</a:t>
            </a:r>
          </a:p>
          <a:p>
            <a:pPr marL="638175" lvl="1" indent="-180975" algn="just">
              <a:buFontTx/>
              <a:buChar char="-"/>
            </a:pPr>
            <a:r>
              <a:rPr lang="es-EC" sz="1600" dirty="0" smtClean="0"/>
              <a:t>Verificando presencialmente las inspecciones en puerto de embarque (para evitar daños en la carga)</a:t>
            </a:r>
          </a:p>
          <a:p>
            <a:pPr marL="638175" lvl="1" indent="-180975" algn="just">
              <a:buFontTx/>
              <a:buChar char="-"/>
            </a:pPr>
            <a:r>
              <a:rPr lang="es-EC" sz="1600" dirty="0" smtClean="0"/>
              <a:t>Determinar daños de la carga en puerto destino y notificar anticipadamente al exportador</a:t>
            </a:r>
          </a:p>
          <a:p>
            <a:pPr marL="638175" lvl="1" indent="-180975" algn="just">
              <a:buFontTx/>
              <a:buChar char="-"/>
            </a:pPr>
            <a:r>
              <a:rPr lang="es-EC" sz="1600" dirty="0" smtClean="0"/>
              <a:t>Participar en las inspecciones oficiales en el exterior a fin de asegurar objetividad en reclamos de clientes</a:t>
            </a:r>
          </a:p>
        </p:txBody>
      </p:sp>
      <p:sp>
        <p:nvSpPr>
          <p:cNvPr id="14" name="13 Elipse"/>
          <p:cNvSpPr/>
          <p:nvPr/>
        </p:nvSpPr>
        <p:spPr>
          <a:xfrm>
            <a:off x="3071802" y="2428868"/>
            <a:ext cx="2071702" cy="357190"/>
          </a:xfrm>
          <a:prstGeom prst="ellipse">
            <a:avLst/>
          </a:prstGeom>
          <a:noFill/>
          <a:ln w="508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5" name="14 Elipse"/>
          <p:cNvSpPr/>
          <p:nvPr/>
        </p:nvSpPr>
        <p:spPr>
          <a:xfrm>
            <a:off x="2285984" y="3357562"/>
            <a:ext cx="5214974" cy="428628"/>
          </a:xfrm>
          <a:prstGeom prst="ellipse">
            <a:avLst/>
          </a:prstGeom>
          <a:noFill/>
          <a:ln w="508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2" name="11 CuadroTexto"/>
          <p:cNvSpPr txBox="1"/>
          <p:nvPr/>
        </p:nvSpPr>
        <p:spPr>
          <a:xfrm>
            <a:off x="500034" y="276207"/>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edge">
                                      <p:cBhvr>
                                        <p:cTn id="7" dur="3000"/>
                                        <p:tgtEl>
                                          <p:spTgt spid="14"/>
                                        </p:tgtEl>
                                      </p:cBhvr>
                                    </p:animEffect>
                                  </p:childTnLst>
                                </p:cTn>
                              </p:par>
                            </p:childTnLst>
                          </p:cTn>
                        </p:par>
                        <p:par>
                          <p:cTn id="8" fill="hold">
                            <p:stCondLst>
                              <p:cond delay="3000"/>
                            </p:stCondLst>
                            <p:childTnLst>
                              <p:par>
                                <p:cTn id="9" presetID="2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edge">
                                      <p:cBhvr>
                                        <p:cTn id="11" dur="3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357290" y="1643050"/>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sp>
        <p:nvSpPr>
          <p:cNvPr id="28" name="27 CuadroTexto"/>
          <p:cNvSpPr txBox="1"/>
          <p:nvPr/>
        </p:nvSpPr>
        <p:spPr>
          <a:xfrm>
            <a:off x="1785918" y="2071678"/>
            <a:ext cx="5643602" cy="2800767"/>
          </a:xfrm>
          <a:prstGeom prst="rect">
            <a:avLst/>
          </a:prstGeom>
          <a:solidFill>
            <a:schemeClr val="bg1">
              <a:lumMod val="85000"/>
            </a:schemeClr>
          </a:solidFill>
          <a:ln>
            <a:solidFill>
              <a:schemeClr val="tx1">
                <a:lumMod val="95000"/>
                <a:lumOff val="5000"/>
              </a:schemeClr>
            </a:solidFill>
          </a:ln>
          <a:effectLst>
            <a:outerShdw blurRad="50800" dist="38100" dir="8100000" algn="tr" rotWithShape="0">
              <a:prstClr val="black">
                <a:alpha val="40000"/>
              </a:prstClr>
            </a:outerShdw>
          </a:effectLst>
          <a:scene3d>
            <a:camera prst="orthographicFront"/>
            <a:lightRig rig="threePt" dir="t"/>
          </a:scene3d>
          <a:sp3d>
            <a:bevelT/>
          </a:sp3d>
        </p:spPr>
        <p:txBody>
          <a:bodyPr wrap="square" rtlCol="0">
            <a:spAutoFit/>
          </a:bodyPr>
          <a:lstStyle/>
          <a:p>
            <a:pPr marL="180975" indent="-180975" algn="just">
              <a:buFontTx/>
              <a:buChar char="-"/>
            </a:pPr>
            <a:r>
              <a:rPr lang="es-EC" sz="1600" dirty="0" smtClean="0"/>
              <a:t>Abrir posibilidades de </a:t>
            </a:r>
            <a:r>
              <a:rPr lang="es-EC" sz="1600" b="1" dirty="0" smtClean="0">
                <a:solidFill>
                  <a:srgbClr val="FF0000"/>
                </a:solidFill>
              </a:rPr>
              <a:t>control de calidad para importadores ecuatorianos</a:t>
            </a:r>
            <a:r>
              <a:rPr lang="es-EC" sz="1600" dirty="0" smtClean="0"/>
              <a:t> de productos frescos y/o alimenticios en general</a:t>
            </a:r>
          </a:p>
          <a:p>
            <a:pPr marL="180975" indent="-180975" algn="just">
              <a:buFontTx/>
              <a:buChar char="-"/>
            </a:pPr>
            <a:endParaRPr lang="es-EC" sz="1600" dirty="0" smtClean="0"/>
          </a:p>
          <a:p>
            <a:pPr marL="180975" indent="-180975" algn="just">
              <a:buFontTx/>
              <a:buChar char="-"/>
            </a:pPr>
            <a:r>
              <a:rPr lang="es-EC" sz="1600" dirty="0" smtClean="0"/>
              <a:t>Facilitar a futuro las </a:t>
            </a:r>
            <a:r>
              <a:rPr lang="es-EC" sz="1600" b="1" dirty="0" smtClean="0">
                <a:solidFill>
                  <a:srgbClr val="FF0000"/>
                </a:solidFill>
              </a:rPr>
              <a:t>exportaciones CFR, CIF, CIP, CPT</a:t>
            </a:r>
            <a:r>
              <a:rPr lang="es-EC" sz="1600" dirty="0" smtClean="0"/>
              <a:t>, para aprovechar costos vinculados al transporte internacional</a:t>
            </a:r>
          </a:p>
          <a:p>
            <a:pPr marL="180975" indent="-180975" algn="just">
              <a:buFontTx/>
              <a:buChar char="-"/>
            </a:pPr>
            <a:endParaRPr lang="es-EC" sz="1600" dirty="0" smtClean="0"/>
          </a:p>
          <a:p>
            <a:pPr marL="180975" indent="-180975" algn="just">
              <a:buFontTx/>
              <a:buChar char="-"/>
            </a:pPr>
            <a:r>
              <a:rPr lang="es-EC" sz="1600" dirty="0" smtClean="0"/>
              <a:t>Generar </a:t>
            </a:r>
            <a:r>
              <a:rPr lang="es-EC" sz="1600" b="1" dirty="0" smtClean="0">
                <a:solidFill>
                  <a:srgbClr val="FF0000"/>
                </a:solidFill>
              </a:rPr>
              <a:t>pronósticos de mercado </a:t>
            </a:r>
            <a:r>
              <a:rPr lang="es-EC" sz="1600" dirty="0" smtClean="0"/>
              <a:t>de los productos exportados para que productores de insumos, ajusten sus proyecciones</a:t>
            </a:r>
          </a:p>
          <a:p>
            <a:pPr marL="180975" indent="-180975" algn="just">
              <a:buFontTx/>
              <a:buChar char="-"/>
            </a:pPr>
            <a:endParaRPr lang="es-EC" sz="1600" dirty="0" smtClean="0"/>
          </a:p>
          <a:p>
            <a:pPr marL="180975" indent="-180975" algn="just">
              <a:buFontTx/>
              <a:buChar char="-"/>
            </a:pPr>
            <a:r>
              <a:rPr lang="es-EC" sz="1600" b="1" dirty="0" smtClean="0">
                <a:solidFill>
                  <a:srgbClr val="FF0000"/>
                </a:solidFill>
              </a:rPr>
              <a:t>Asegurar el origen </a:t>
            </a:r>
            <a:r>
              <a:rPr lang="es-EC" sz="1600" dirty="0" smtClean="0"/>
              <a:t>de los productos y sus componentes (tecnología adicional)</a:t>
            </a:r>
          </a:p>
        </p:txBody>
      </p:sp>
      <p:sp>
        <p:nvSpPr>
          <p:cNvPr id="11" name="10 CuadroTexto"/>
          <p:cNvSpPr txBox="1"/>
          <p:nvPr/>
        </p:nvSpPr>
        <p:spPr>
          <a:xfrm>
            <a:off x="1928794" y="1071546"/>
            <a:ext cx="5357850" cy="461665"/>
          </a:xfrm>
          <a:prstGeom prst="rect">
            <a:avLst/>
          </a:prstGeom>
          <a:noFill/>
        </p:spPr>
        <p:txBody>
          <a:bodyPr wrap="square" rtlCol="0">
            <a:spAutoFit/>
            <a:scene3d>
              <a:camera prst="orthographicFront"/>
              <a:lightRig rig="threePt" dir="t"/>
            </a:scene3d>
            <a:sp3d extrusionH="57150">
              <a:bevelT w="38100" h="38100"/>
            </a:sp3d>
          </a:bodyPr>
          <a:lstStyle/>
          <a:p>
            <a:pPr algn="ctr"/>
            <a:r>
              <a:rPr lang="es-EC" sz="2400" dirty="0" smtClean="0">
                <a:latin typeface="Arial Black" pitchFamily="34" charset="0"/>
              </a:rPr>
              <a:t>Resultados esperados</a:t>
            </a:r>
            <a:endParaRPr lang="es-EC" sz="2400" dirty="0">
              <a:latin typeface="Arial Black" pitchFamily="34" charset="0"/>
            </a:endParaRPr>
          </a:p>
        </p:txBody>
      </p:sp>
      <p:sp>
        <p:nvSpPr>
          <p:cNvPr id="10" name="9 CuadroTexto"/>
          <p:cNvSpPr txBox="1"/>
          <p:nvPr/>
        </p:nvSpPr>
        <p:spPr>
          <a:xfrm>
            <a:off x="500034" y="266682"/>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357290" y="1643050"/>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sp>
        <p:nvSpPr>
          <p:cNvPr id="13" name="12 CuadroTexto"/>
          <p:cNvSpPr txBox="1"/>
          <p:nvPr/>
        </p:nvSpPr>
        <p:spPr>
          <a:xfrm>
            <a:off x="1928794" y="2357430"/>
            <a:ext cx="5357850" cy="923330"/>
          </a:xfrm>
          <a:prstGeom prst="rect">
            <a:avLst/>
          </a:prstGeom>
          <a:noFill/>
        </p:spPr>
        <p:txBody>
          <a:bodyPr wrap="square" rtlCol="0">
            <a:spAutoFit/>
            <a:scene3d>
              <a:camera prst="orthographicFront"/>
              <a:lightRig rig="threePt" dir="t"/>
            </a:scene3d>
            <a:sp3d extrusionH="57150">
              <a:bevelT w="38100" h="38100"/>
            </a:sp3d>
          </a:bodyPr>
          <a:lstStyle/>
          <a:p>
            <a:pPr algn="ctr"/>
            <a:r>
              <a:rPr lang="es-EC" sz="5400" dirty="0" smtClean="0">
                <a:latin typeface="Arial Black" pitchFamily="34" charset="0"/>
              </a:rPr>
              <a:t>Producto</a:t>
            </a:r>
            <a:endParaRPr lang="es-EC" sz="5400" dirty="0">
              <a:latin typeface="Arial Black" pitchFamily="34" charset="0"/>
            </a:endParaRPr>
          </a:p>
        </p:txBody>
      </p:sp>
      <p:sp>
        <p:nvSpPr>
          <p:cNvPr id="9" name="8 CuadroTexto"/>
          <p:cNvSpPr txBox="1"/>
          <p:nvPr/>
        </p:nvSpPr>
        <p:spPr>
          <a:xfrm>
            <a:off x="500034" y="257157"/>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357290" y="1643050"/>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sp>
        <p:nvSpPr>
          <p:cNvPr id="28" name="27 CuadroTexto"/>
          <p:cNvSpPr txBox="1"/>
          <p:nvPr/>
        </p:nvSpPr>
        <p:spPr>
          <a:xfrm>
            <a:off x="1785918" y="2571744"/>
            <a:ext cx="5643602" cy="2062103"/>
          </a:xfrm>
          <a:prstGeom prst="rect">
            <a:avLst/>
          </a:prstGeom>
          <a:solidFill>
            <a:schemeClr val="bg1">
              <a:lumMod val="85000"/>
            </a:schemeClr>
          </a:solidFill>
          <a:ln>
            <a:solidFill>
              <a:schemeClr val="tx1">
                <a:lumMod val="95000"/>
                <a:lumOff val="5000"/>
              </a:schemeClr>
            </a:solidFill>
          </a:ln>
          <a:effectLst>
            <a:outerShdw blurRad="50800" dist="38100" dir="8100000" algn="tr" rotWithShape="0">
              <a:prstClr val="black">
                <a:alpha val="40000"/>
              </a:prstClr>
            </a:outerShdw>
          </a:effectLst>
          <a:scene3d>
            <a:camera prst="orthographicFront"/>
            <a:lightRig rig="threePt" dir="t"/>
          </a:scene3d>
          <a:sp3d>
            <a:bevelT/>
          </a:sp3d>
        </p:spPr>
        <p:txBody>
          <a:bodyPr wrap="square" rtlCol="0">
            <a:spAutoFit/>
          </a:bodyPr>
          <a:lstStyle/>
          <a:p>
            <a:pPr marL="180975" indent="-180975" algn="just">
              <a:buFontTx/>
              <a:buChar char="-"/>
            </a:pPr>
            <a:r>
              <a:rPr lang="es-EC" sz="1600" dirty="0" smtClean="0"/>
              <a:t>Software que proporciona una solución automatizada para que las empresas puedan hacer seguimiento de su producto en todas las etapas del proyecto</a:t>
            </a:r>
          </a:p>
          <a:p>
            <a:pPr marL="180975" indent="-180975" algn="just"/>
            <a:endParaRPr lang="es-EC" sz="1600" dirty="0" smtClean="0"/>
          </a:p>
          <a:p>
            <a:pPr marL="180975" indent="-180975" algn="just">
              <a:buFontTx/>
              <a:buChar char="-"/>
            </a:pPr>
            <a:r>
              <a:rPr lang="es-EC" sz="1600" dirty="0" smtClean="0"/>
              <a:t>Esta diseñado para que pueda operar tanto en Intranet como en Internet</a:t>
            </a:r>
          </a:p>
          <a:p>
            <a:pPr marL="180975" indent="-180975" algn="just">
              <a:buFontTx/>
              <a:buChar char="-"/>
            </a:pPr>
            <a:endParaRPr lang="es-EC" sz="1600" dirty="0" smtClean="0"/>
          </a:p>
          <a:p>
            <a:pPr marL="180975" indent="-180975" algn="just">
              <a:buFontTx/>
              <a:buChar char="-"/>
            </a:pPr>
            <a:r>
              <a:rPr lang="es-EC" sz="1600" dirty="0" smtClean="0"/>
              <a:t>Desarrollado con herramientas Microsoft</a:t>
            </a:r>
          </a:p>
        </p:txBody>
      </p:sp>
      <p:sp>
        <p:nvSpPr>
          <p:cNvPr id="11" name="10 CuadroTexto"/>
          <p:cNvSpPr txBox="1"/>
          <p:nvPr/>
        </p:nvSpPr>
        <p:spPr>
          <a:xfrm>
            <a:off x="1928794" y="1071546"/>
            <a:ext cx="5357850" cy="461665"/>
          </a:xfrm>
          <a:prstGeom prst="rect">
            <a:avLst/>
          </a:prstGeom>
          <a:noFill/>
        </p:spPr>
        <p:txBody>
          <a:bodyPr wrap="square" rtlCol="0">
            <a:spAutoFit/>
            <a:scene3d>
              <a:camera prst="orthographicFront"/>
              <a:lightRig rig="threePt" dir="t"/>
            </a:scene3d>
            <a:sp3d extrusionH="57150">
              <a:bevelT w="38100" h="38100"/>
            </a:sp3d>
          </a:bodyPr>
          <a:lstStyle/>
          <a:p>
            <a:pPr algn="ctr"/>
            <a:r>
              <a:rPr lang="es-EC" sz="2400" dirty="0" smtClean="0">
                <a:latin typeface="Arial Black" pitchFamily="34" charset="0"/>
              </a:rPr>
              <a:t>GLOBAL-TRACK</a:t>
            </a:r>
            <a:endParaRPr lang="es-EC" sz="2400" dirty="0">
              <a:latin typeface="Arial Black" pitchFamily="34" charset="0"/>
            </a:endParaRPr>
          </a:p>
        </p:txBody>
      </p:sp>
      <p:sp>
        <p:nvSpPr>
          <p:cNvPr id="10" name="9 CuadroTexto"/>
          <p:cNvSpPr txBox="1"/>
          <p:nvPr/>
        </p:nvSpPr>
        <p:spPr>
          <a:xfrm>
            <a:off x="500034" y="266682"/>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pic>
        <p:nvPicPr>
          <p:cNvPr id="12" name="11 Imagen"/>
          <p:cNvPicPr/>
          <p:nvPr/>
        </p:nvPicPr>
        <p:blipFill>
          <a:blip r:embed="rId3" cstate="print"/>
          <a:srcRect/>
          <a:stretch>
            <a:fillRect/>
          </a:stretch>
        </p:blipFill>
        <p:spPr bwMode="auto">
          <a:xfrm>
            <a:off x="8382000" y="5857892"/>
            <a:ext cx="762000" cy="876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357290" y="1643050"/>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sp>
        <p:nvSpPr>
          <p:cNvPr id="28" name="27 CuadroTexto"/>
          <p:cNvSpPr txBox="1"/>
          <p:nvPr/>
        </p:nvSpPr>
        <p:spPr>
          <a:xfrm>
            <a:off x="1785918" y="2571744"/>
            <a:ext cx="5643602" cy="1323439"/>
          </a:xfrm>
          <a:prstGeom prst="rect">
            <a:avLst/>
          </a:prstGeom>
          <a:solidFill>
            <a:schemeClr val="bg1">
              <a:lumMod val="85000"/>
            </a:schemeClr>
          </a:solidFill>
          <a:ln>
            <a:solidFill>
              <a:schemeClr val="tx1">
                <a:lumMod val="95000"/>
                <a:lumOff val="5000"/>
              </a:schemeClr>
            </a:solidFill>
          </a:ln>
          <a:effectLst>
            <a:outerShdw blurRad="50800" dist="38100" dir="8100000" algn="tr" rotWithShape="0">
              <a:prstClr val="black">
                <a:alpha val="40000"/>
              </a:prstClr>
            </a:outerShdw>
          </a:effectLst>
          <a:scene3d>
            <a:camera prst="orthographicFront"/>
            <a:lightRig rig="threePt" dir="t"/>
          </a:scene3d>
          <a:sp3d>
            <a:bevelT/>
          </a:sp3d>
        </p:spPr>
        <p:txBody>
          <a:bodyPr wrap="square" rtlCol="0">
            <a:spAutoFit/>
          </a:bodyPr>
          <a:lstStyle/>
          <a:p>
            <a:pPr marL="180975" indent="-180975" algn="just">
              <a:buFontTx/>
              <a:buChar char="-"/>
            </a:pPr>
            <a:r>
              <a:rPr lang="es-EC" sz="1600" dirty="0" smtClean="0"/>
              <a:t>Generar </a:t>
            </a:r>
            <a:r>
              <a:rPr lang="es-EC" sz="1600" b="1" dirty="0" smtClean="0">
                <a:solidFill>
                  <a:srgbClr val="FF0000"/>
                </a:solidFill>
              </a:rPr>
              <a:t>información en línea</a:t>
            </a:r>
            <a:r>
              <a:rPr lang="es-EC" sz="1600" dirty="0" smtClean="0"/>
              <a:t> de arribos de carga:</a:t>
            </a:r>
          </a:p>
          <a:p>
            <a:pPr marL="638175" lvl="1" indent="-180975" algn="just">
              <a:buFontTx/>
              <a:buChar char="-"/>
            </a:pPr>
            <a:r>
              <a:rPr lang="es-EC" sz="1600" dirty="0" smtClean="0"/>
              <a:t>Estadística (frecuencia, cantidades)</a:t>
            </a:r>
          </a:p>
          <a:p>
            <a:pPr marL="638175" lvl="1" indent="-180975" algn="just">
              <a:buFontTx/>
              <a:buChar char="-"/>
            </a:pPr>
            <a:r>
              <a:rPr lang="es-EC" sz="1600" dirty="0" smtClean="0"/>
              <a:t>Mercados destino, volúmenes de carga, tipo de productos exportados</a:t>
            </a:r>
          </a:p>
          <a:p>
            <a:pPr marL="638175" lvl="1" indent="-180975" algn="just">
              <a:buFontTx/>
              <a:buChar char="-"/>
            </a:pPr>
            <a:r>
              <a:rPr lang="es-EC" sz="1600" dirty="0" smtClean="0"/>
              <a:t>Reportes de problemas por transportador</a:t>
            </a:r>
          </a:p>
        </p:txBody>
      </p:sp>
      <p:sp>
        <p:nvSpPr>
          <p:cNvPr id="11" name="10 CuadroTexto"/>
          <p:cNvSpPr txBox="1"/>
          <p:nvPr/>
        </p:nvSpPr>
        <p:spPr>
          <a:xfrm>
            <a:off x="1928794" y="1071546"/>
            <a:ext cx="5357850" cy="830997"/>
          </a:xfrm>
          <a:prstGeom prst="rect">
            <a:avLst/>
          </a:prstGeom>
          <a:noFill/>
        </p:spPr>
        <p:txBody>
          <a:bodyPr wrap="square" rtlCol="0">
            <a:spAutoFit/>
            <a:scene3d>
              <a:camera prst="orthographicFront"/>
              <a:lightRig rig="threePt" dir="t"/>
            </a:scene3d>
            <a:sp3d extrusionH="57150">
              <a:bevelT w="38100" h="38100"/>
            </a:sp3d>
          </a:bodyPr>
          <a:lstStyle/>
          <a:p>
            <a:pPr algn="ctr"/>
            <a:r>
              <a:rPr lang="es-EC" sz="2400" dirty="0" smtClean="0">
                <a:latin typeface="Arial Black" pitchFamily="34" charset="0"/>
              </a:rPr>
              <a:t>Características de</a:t>
            </a:r>
          </a:p>
          <a:p>
            <a:pPr algn="ctr"/>
            <a:r>
              <a:rPr lang="es-EC" sz="2400" dirty="0" smtClean="0">
                <a:latin typeface="Arial Black" pitchFamily="34" charset="0"/>
              </a:rPr>
              <a:t> Global-</a:t>
            </a:r>
            <a:r>
              <a:rPr lang="es-EC" sz="2400" dirty="0" err="1" smtClean="0">
                <a:latin typeface="Arial Black" pitchFamily="34" charset="0"/>
              </a:rPr>
              <a:t>Track</a:t>
            </a:r>
            <a:endParaRPr lang="es-EC" sz="2400" dirty="0">
              <a:latin typeface="Arial Black" pitchFamily="34" charset="0"/>
            </a:endParaRPr>
          </a:p>
        </p:txBody>
      </p:sp>
      <p:sp>
        <p:nvSpPr>
          <p:cNvPr id="10" name="9 CuadroTexto"/>
          <p:cNvSpPr txBox="1"/>
          <p:nvPr/>
        </p:nvSpPr>
        <p:spPr>
          <a:xfrm>
            <a:off x="500034" y="266682"/>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pic>
        <p:nvPicPr>
          <p:cNvPr id="12" name="11 Imagen"/>
          <p:cNvPicPr/>
          <p:nvPr/>
        </p:nvPicPr>
        <p:blipFill>
          <a:blip r:embed="rId3" cstate="print"/>
          <a:srcRect/>
          <a:stretch>
            <a:fillRect/>
          </a:stretch>
        </p:blipFill>
        <p:spPr bwMode="auto">
          <a:xfrm>
            <a:off x="8382000" y="5981700"/>
            <a:ext cx="762000" cy="876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357290" y="1643050"/>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sp>
        <p:nvSpPr>
          <p:cNvPr id="9" name="8 CuadroTexto"/>
          <p:cNvSpPr txBox="1"/>
          <p:nvPr/>
        </p:nvSpPr>
        <p:spPr>
          <a:xfrm>
            <a:off x="500034" y="257157"/>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pic>
        <p:nvPicPr>
          <p:cNvPr id="10" name="Picture 2"/>
          <p:cNvPicPr>
            <a:picLocks noChangeAspect="1" noChangeArrowheads="1"/>
          </p:cNvPicPr>
          <p:nvPr/>
        </p:nvPicPr>
        <p:blipFill>
          <a:blip r:embed="rId3" cstate="print"/>
          <a:srcRect/>
          <a:stretch>
            <a:fillRect/>
          </a:stretch>
        </p:blipFill>
        <p:spPr bwMode="auto">
          <a:xfrm>
            <a:off x="500034" y="2500306"/>
            <a:ext cx="8229600" cy="1753386"/>
          </a:xfrm>
          <a:prstGeom prst="rect">
            <a:avLst/>
          </a:prstGeom>
          <a:noFill/>
          <a:ln w="9525">
            <a:noFill/>
            <a:miter lim="800000"/>
            <a:headEnd/>
            <a:tailEnd/>
          </a:ln>
        </p:spPr>
      </p:pic>
      <p:sp>
        <p:nvSpPr>
          <p:cNvPr id="11" name="10 CuadroTexto"/>
          <p:cNvSpPr txBox="1"/>
          <p:nvPr/>
        </p:nvSpPr>
        <p:spPr>
          <a:xfrm>
            <a:off x="1928794" y="1071546"/>
            <a:ext cx="5357850" cy="461665"/>
          </a:xfrm>
          <a:prstGeom prst="rect">
            <a:avLst/>
          </a:prstGeom>
          <a:noFill/>
        </p:spPr>
        <p:txBody>
          <a:bodyPr wrap="square" rtlCol="0">
            <a:spAutoFit/>
            <a:scene3d>
              <a:camera prst="orthographicFront"/>
              <a:lightRig rig="threePt" dir="t"/>
            </a:scene3d>
            <a:sp3d extrusionH="57150">
              <a:bevelT w="38100" h="38100"/>
            </a:sp3d>
          </a:bodyPr>
          <a:lstStyle/>
          <a:p>
            <a:pPr algn="ctr"/>
            <a:r>
              <a:rPr lang="es-EC" sz="2400" dirty="0" smtClean="0">
                <a:latin typeface="Arial Black" pitchFamily="34" charset="0"/>
              </a:rPr>
              <a:t>Pantalla Principal</a:t>
            </a:r>
            <a:endParaRPr lang="es-EC" sz="2400" dirty="0">
              <a:latin typeface="Arial Black" pitchFamily="34" charset="0"/>
            </a:endParaRPr>
          </a:p>
        </p:txBody>
      </p:sp>
      <p:pic>
        <p:nvPicPr>
          <p:cNvPr id="12" name="11 Imagen"/>
          <p:cNvPicPr/>
          <p:nvPr/>
        </p:nvPicPr>
        <p:blipFill>
          <a:blip r:embed="rId4" cstate="print"/>
          <a:srcRect/>
          <a:stretch>
            <a:fillRect/>
          </a:stretch>
        </p:blipFill>
        <p:spPr bwMode="auto">
          <a:xfrm>
            <a:off x="8382000" y="5857892"/>
            <a:ext cx="762000" cy="876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12 CuadroTexto"/>
          <p:cNvSpPr txBox="1"/>
          <p:nvPr/>
        </p:nvSpPr>
        <p:spPr>
          <a:xfrm>
            <a:off x="2357422" y="2571744"/>
            <a:ext cx="5000660" cy="1754326"/>
          </a:xfrm>
          <a:prstGeom prst="rect">
            <a:avLst/>
          </a:prstGeom>
          <a:noFill/>
        </p:spPr>
        <p:txBody>
          <a:bodyPr wrap="square" rtlCol="0">
            <a:spAutoFit/>
            <a:scene3d>
              <a:camera prst="orthographicFront"/>
              <a:lightRig rig="threePt" dir="t"/>
            </a:scene3d>
            <a:sp3d extrusionH="57150">
              <a:bevelT w="38100" h="38100"/>
            </a:sp3d>
          </a:bodyPr>
          <a:lstStyle/>
          <a:p>
            <a:r>
              <a:rPr lang="es-EC" sz="5400" dirty="0" smtClean="0">
                <a:latin typeface="Arial Black" pitchFamily="34" charset="0"/>
              </a:rPr>
              <a:t>Descripción del proyecto</a:t>
            </a:r>
            <a:endParaRPr lang="es-EC" sz="5400" dirty="0">
              <a:latin typeface="Arial Black" pitchFamily="34" charset="0"/>
            </a:endParaRPr>
          </a:p>
        </p:txBody>
      </p:sp>
      <p:pic>
        <p:nvPicPr>
          <p:cNvPr id="12"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214414" y="1857364"/>
            <a:ext cx="6858682" cy="3500437"/>
          </a:xfrm>
          <a:prstGeom prst="rect">
            <a:avLst/>
          </a:prstGeom>
          <a:noFill/>
        </p:spPr>
      </p:pic>
      <p:cxnSp>
        <p:nvCxnSpPr>
          <p:cNvPr id="14" name="13 Conector curvado"/>
          <p:cNvCxnSpPr/>
          <p:nvPr/>
        </p:nvCxnSpPr>
        <p:spPr>
          <a:xfrm flipV="1">
            <a:off x="3143240" y="2643182"/>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15" name="14 Conector curvado"/>
          <p:cNvCxnSpPr/>
          <p:nvPr/>
        </p:nvCxnSpPr>
        <p:spPr>
          <a:xfrm rot="5400000" flipH="1" flipV="1">
            <a:off x="2820975" y="3393281"/>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16" name="15 Conector curvado"/>
          <p:cNvCxnSpPr/>
          <p:nvPr/>
        </p:nvCxnSpPr>
        <p:spPr>
          <a:xfrm flipV="1">
            <a:off x="3295640" y="2867020"/>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17" name="16 Conector curvado"/>
          <p:cNvCxnSpPr/>
          <p:nvPr/>
        </p:nvCxnSpPr>
        <p:spPr>
          <a:xfrm rot="16200000" flipV="1">
            <a:off x="2607058" y="3179364"/>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sp>
        <p:nvSpPr>
          <p:cNvPr id="19" name="18 CuadroTexto"/>
          <p:cNvSpPr txBox="1"/>
          <p:nvPr/>
        </p:nvSpPr>
        <p:spPr>
          <a:xfrm>
            <a:off x="1928794" y="2357430"/>
            <a:ext cx="5357850" cy="1754326"/>
          </a:xfrm>
          <a:prstGeom prst="rect">
            <a:avLst/>
          </a:prstGeom>
          <a:noFill/>
        </p:spPr>
        <p:txBody>
          <a:bodyPr wrap="square" rtlCol="0">
            <a:spAutoFit/>
            <a:scene3d>
              <a:camera prst="orthographicFront"/>
              <a:lightRig rig="threePt" dir="t"/>
            </a:scene3d>
            <a:sp3d extrusionH="57150">
              <a:bevelT w="38100" h="38100"/>
            </a:sp3d>
          </a:bodyPr>
          <a:lstStyle/>
          <a:p>
            <a:pPr algn="ctr"/>
            <a:r>
              <a:rPr lang="es-EC" sz="5400" dirty="0" smtClean="0">
                <a:latin typeface="Arial Black" pitchFamily="34" charset="0"/>
              </a:rPr>
              <a:t>Descripción</a:t>
            </a:r>
          </a:p>
          <a:p>
            <a:pPr algn="ctr"/>
            <a:r>
              <a:rPr lang="es-EC" sz="5400" dirty="0" smtClean="0">
                <a:latin typeface="Arial Black" pitchFamily="34" charset="0"/>
              </a:rPr>
              <a:t>del proyecto</a:t>
            </a:r>
            <a:endParaRPr lang="es-EC" sz="5400" dirty="0">
              <a:latin typeface="Arial Black" pitchFamily="34" charset="0"/>
            </a:endParaRPr>
          </a:p>
        </p:txBody>
      </p:sp>
      <p:sp>
        <p:nvSpPr>
          <p:cNvPr id="10" name="9 CuadroTexto"/>
          <p:cNvSpPr txBox="1"/>
          <p:nvPr/>
        </p:nvSpPr>
        <p:spPr>
          <a:xfrm>
            <a:off x="500034" y="295257"/>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357290" y="1643050"/>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sp>
        <p:nvSpPr>
          <p:cNvPr id="9" name="8 CuadroTexto"/>
          <p:cNvSpPr txBox="1"/>
          <p:nvPr/>
        </p:nvSpPr>
        <p:spPr>
          <a:xfrm>
            <a:off x="500034" y="257157"/>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pic>
        <p:nvPicPr>
          <p:cNvPr id="10" name="9 Imagen"/>
          <p:cNvPicPr/>
          <p:nvPr/>
        </p:nvPicPr>
        <p:blipFill>
          <a:blip r:embed="rId3" cstate="print"/>
          <a:srcRect/>
          <a:stretch>
            <a:fillRect/>
          </a:stretch>
        </p:blipFill>
        <p:spPr bwMode="auto">
          <a:xfrm>
            <a:off x="1071538" y="1500174"/>
            <a:ext cx="7358114" cy="4357718"/>
          </a:xfrm>
          <a:prstGeom prst="rect">
            <a:avLst/>
          </a:prstGeom>
          <a:noFill/>
          <a:ln w="9525">
            <a:noFill/>
            <a:miter lim="800000"/>
            <a:headEnd/>
            <a:tailEnd/>
          </a:ln>
        </p:spPr>
      </p:pic>
      <p:sp>
        <p:nvSpPr>
          <p:cNvPr id="11" name="10 CuadroTexto"/>
          <p:cNvSpPr txBox="1"/>
          <p:nvPr/>
        </p:nvSpPr>
        <p:spPr>
          <a:xfrm>
            <a:off x="1928794" y="1071546"/>
            <a:ext cx="5357850" cy="461665"/>
          </a:xfrm>
          <a:prstGeom prst="rect">
            <a:avLst/>
          </a:prstGeom>
          <a:noFill/>
        </p:spPr>
        <p:txBody>
          <a:bodyPr wrap="square" rtlCol="0">
            <a:spAutoFit/>
            <a:scene3d>
              <a:camera prst="orthographicFront"/>
              <a:lightRig rig="threePt" dir="t"/>
            </a:scene3d>
            <a:sp3d extrusionH="57150">
              <a:bevelT w="38100" h="38100"/>
            </a:sp3d>
          </a:bodyPr>
          <a:lstStyle/>
          <a:p>
            <a:pPr algn="ctr"/>
            <a:r>
              <a:rPr lang="es-EC" sz="2400" dirty="0" smtClean="0">
                <a:latin typeface="Arial Black" pitchFamily="34" charset="0"/>
              </a:rPr>
              <a:t>Creación de Argumentos</a:t>
            </a:r>
            <a:endParaRPr lang="es-EC" sz="2400" dirty="0">
              <a:latin typeface="Arial Black" pitchFamily="34" charset="0"/>
            </a:endParaRPr>
          </a:p>
        </p:txBody>
      </p:sp>
      <p:pic>
        <p:nvPicPr>
          <p:cNvPr id="12" name="11 Imagen"/>
          <p:cNvPicPr/>
          <p:nvPr/>
        </p:nvPicPr>
        <p:blipFill>
          <a:blip r:embed="rId4" cstate="print"/>
          <a:srcRect/>
          <a:stretch>
            <a:fillRect/>
          </a:stretch>
        </p:blipFill>
        <p:spPr bwMode="auto">
          <a:xfrm>
            <a:off x="8382000" y="5981700"/>
            <a:ext cx="762000" cy="876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357290" y="1643050"/>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sp>
        <p:nvSpPr>
          <p:cNvPr id="9" name="8 CuadroTexto"/>
          <p:cNvSpPr txBox="1"/>
          <p:nvPr/>
        </p:nvSpPr>
        <p:spPr>
          <a:xfrm>
            <a:off x="500034" y="257157"/>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pic>
        <p:nvPicPr>
          <p:cNvPr id="2050" name="Picture 2"/>
          <p:cNvPicPr>
            <a:picLocks noChangeAspect="1" noChangeArrowheads="1"/>
          </p:cNvPicPr>
          <p:nvPr/>
        </p:nvPicPr>
        <p:blipFill>
          <a:blip r:embed="rId3" cstate="print"/>
          <a:srcRect/>
          <a:stretch>
            <a:fillRect/>
          </a:stretch>
        </p:blipFill>
        <p:spPr bwMode="auto">
          <a:xfrm>
            <a:off x="428596" y="1928802"/>
            <a:ext cx="8305800" cy="4210050"/>
          </a:xfrm>
          <a:prstGeom prst="rect">
            <a:avLst/>
          </a:prstGeom>
          <a:noFill/>
          <a:ln w="9525">
            <a:noFill/>
            <a:miter lim="800000"/>
            <a:headEnd/>
            <a:tailEnd/>
          </a:ln>
        </p:spPr>
      </p:pic>
      <p:sp>
        <p:nvSpPr>
          <p:cNvPr id="10" name="9 CuadroTexto"/>
          <p:cNvSpPr txBox="1"/>
          <p:nvPr/>
        </p:nvSpPr>
        <p:spPr>
          <a:xfrm>
            <a:off x="1928794" y="1071546"/>
            <a:ext cx="5357850" cy="461665"/>
          </a:xfrm>
          <a:prstGeom prst="rect">
            <a:avLst/>
          </a:prstGeom>
          <a:noFill/>
        </p:spPr>
        <p:txBody>
          <a:bodyPr wrap="square" rtlCol="0">
            <a:spAutoFit/>
            <a:scene3d>
              <a:camera prst="orthographicFront"/>
              <a:lightRig rig="threePt" dir="t"/>
            </a:scene3d>
            <a:sp3d extrusionH="57150">
              <a:bevelT w="38100" h="38100"/>
            </a:sp3d>
          </a:bodyPr>
          <a:lstStyle/>
          <a:p>
            <a:pPr algn="ctr"/>
            <a:r>
              <a:rPr lang="es-EC" sz="2400" dirty="0" smtClean="0">
                <a:latin typeface="Arial Black" pitchFamily="34" charset="0"/>
              </a:rPr>
              <a:t>Ingreso de Información</a:t>
            </a:r>
            <a:endParaRPr lang="es-EC" sz="2400" dirty="0">
              <a:latin typeface="Arial Black" pitchFamily="34" charset="0"/>
            </a:endParaRPr>
          </a:p>
        </p:txBody>
      </p:sp>
      <p:pic>
        <p:nvPicPr>
          <p:cNvPr id="11" name="10 Imagen"/>
          <p:cNvPicPr/>
          <p:nvPr/>
        </p:nvPicPr>
        <p:blipFill>
          <a:blip r:embed="rId4" cstate="print"/>
          <a:srcRect/>
          <a:stretch>
            <a:fillRect/>
          </a:stretch>
        </p:blipFill>
        <p:spPr bwMode="auto">
          <a:xfrm>
            <a:off x="8382000" y="5981700"/>
            <a:ext cx="762000" cy="876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357290" y="1643050"/>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sp>
        <p:nvSpPr>
          <p:cNvPr id="9" name="8 CuadroTexto"/>
          <p:cNvSpPr txBox="1"/>
          <p:nvPr/>
        </p:nvSpPr>
        <p:spPr>
          <a:xfrm>
            <a:off x="500034" y="257157"/>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sp>
        <p:nvSpPr>
          <p:cNvPr id="10" name="9 CuadroTexto"/>
          <p:cNvSpPr txBox="1"/>
          <p:nvPr/>
        </p:nvSpPr>
        <p:spPr>
          <a:xfrm>
            <a:off x="1928794" y="1071546"/>
            <a:ext cx="5357850" cy="461665"/>
          </a:xfrm>
          <a:prstGeom prst="rect">
            <a:avLst/>
          </a:prstGeom>
          <a:noFill/>
        </p:spPr>
        <p:txBody>
          <a:bodyPr wrap="square" rtlCol="0">
            <a:spAutoFit/>
            <a:scene3d>
              <a:camera prst="orthographicFront"/>
              <a:lightRig rig="threePt" dir="t"/>
            </a:scene3d>
            <a:sp3d extrusionH="57150">
              <a:bevelT w="38100" h="38100"/>
            </a:sp3d>
          </a:bodyPr>
          <a:lstStyle/>
          <a:p>
            <a:pPr algn="ctr"/>
            <a:r>
              <a:rPr lang="es-EC" sz="2400" dirty="0" smtClean="0">
                <a:latin typeface="Arial Black" pitchFamily="34" charset="0"/>
              </a:rPr>
              <a:t>Consulta de Información</a:t>
            </a:r>
            <a:endParaRPr lang="es-EC" sz="2400" dirty="0">
              <a:latin typeface="Arial Black" pitchFamily="34" charset="0"/>
            </a:endParaRPr>
          </a:p>
        </p:txBody>
      </p:sp>
      <p:pic>
        <p:nvPicPr>
          <p:cNvPr id="11" name="10 Imagen"/>
          <p:cNvPicPr/>
          <p:nvPr/>
        </p:nvPicPr>
        <p:blipFill>
          <a:blip r:embed="rId3" cstate="print"/>
          <a:srcRect/>
          <a:stretch>
            <a:fillRect/>
          </a:stretch>
        </p:blipFill>
        <p:spPr bwMode="auto">
          <a:xfrm>
            <a:off x="8382000" y="5981700"/>
            <a:ext cx="762000" cy="876300"/>
          </a:xfrm>
          <a:prstGeom prst="rect">
            <a:avLst/>
          </a:prstGeom>
          <a:noFill/>
          <a:ln w="9525">
            <a:noFill/>
            <a:miter lim="800000"/>
            <a:headEnd/>
            <a:tailEnd/>
          </a:ln>
        </p:spPr>
      </p:pic>
      <p:pic>
        <p:nvPicPr>
          <p:cNvPr id="12" name="11 Imagen"/>
          <p:cNvPicPr/>
          <p:nvPr/>
        </p:nvPicPr>
        <p:blipFill>
          <a:blip r:embed="rId4" cstate="print"/>
          <a:srcRect/>
          <a:stretch>
            <a:fillRect/>
          </a:stretch>
        </p:blipFill>
        <p:spPr bwMode="auto">
          <a:xfrm>
            <a:off x="928662" y="1571612"/>
            <a:ext cx="7429552" cy="464346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357290" y="1643050"/>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sp>
        <p:nvSpPr>
          <p:cNvPr id="9" name="8 CuadroTexto"/>
          <p:cNvSpPr txBox="1"/>
          <p:nvPr/>
        </p:nvSpPr>
        <p:spPr>
          <a:xfrm>
            <a:off x="500034" y="257157"/>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sp>
        <p:nvSpPr>
          <p:cNvPr id="10" name="9 CuadroTexto"/>
          <p:cNvSpPr txBox="1"/>
          <p:nvPr/>
        </p:nvSpPr>
        <p:spPr>
          <a:xfrm>
            <a:off x="1928794" y="1071546"/>
            <a:ext cx="5357850" cy="461665"/>
          </a:xfrm>
          <a:prstGeom prst="rect">
            <a:avLst/>
          </a:prstGeom>
          <a:noFill/>
        </p:spPr>
        <p:txBody>
          <a:bodyPr wrap="square" rtlCol="0">
            <a:spAutoFit/>
            <a:scene3d>
              <a:camera prst="orthographicFront"/>
              <a:lightRig rig="threePt" dir="t"/>
            </a:scene3d>
            <a:sp3d extrusionH="57150">
              <a:bevelT w="38100" h="38100"/>
            </a:sp3d>
          </a:bodyPr>
          <a:lstStyle/>
          <a:p>
            <a:pPr algn="ctr"/>
            <a:r>
              <a:rPr lang="es-EC" sz="2400" dirty="0" smtClean="0">
                <a:latin typeface="Arial Black" pitchFamily="34" charset="0"/>
              </a:rPr>
              <a:t>Seguridad</a:t>
            </a:r>
            <a:endParaRPr lang="es-EC" sz="2400" dirty="0">
              <a:latin typeface="Arial Black" pitchFamily="34" charset="0"/>
            </a:endParaRPr>
          </a:p>
        </p:txBody>
      </p:sp>
      <p:pic>
        <p:nvPicPr>
          <p:cNvPr id="11" name="10 Imagen"/>
          <p:cNvPicPr/>
          <p:nvPr/>
        </p:nvPicPr>
        <p:blipFill>
          <a:blip r:embed="rId3" cstate="print"/>
          <a:srcRect/>
          <a:stretch>
            <a:fillRect/>
          </a:stretch>
        </p:blipFill>
        <p:spPr bwMode="auto">
          <a:xfrm>
            <a:off x="8382000" y="5981700"/>
            <a:ext cx="762000" cy="876300"/>
          </a:xfrm>
          <a:prstGeom prst="rect">
            <a:avLst/>
          </a:prstGeom>
          <a:noFill/>
          <a:ln w="9525">
            <a:noFill/>
            <a:miter lim="800000"/>
            <a:headEnd/>
            <a:tailEnd/>
          </a:ln>
        </p:spPr>
      </p:pic>
      <p:pic>
        <p:nvPicPr>
          <p:cNvPr id="13" name="12 Imagen"/>
          <p:cNvPicPr/>
          <p:nvPr/>
        </p:nvPicPr>
        <p:blipFill>
          <a:blip r:embed="rId4" cstate="print"/>
          <a:srcRect/>
          <a:stretch>
            <a:fillRect/>
          </a:stretch>
        </p:blipFill>
        <p:spPr bwMode="auto">
          <a:xfrm>
            <a:off x="1071538" y="1571612"/>
            <a:ext cx="7072361" cy="435771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357290" y="1643050"/>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sp>
        <p:nvSpPr>
          <p:cNvPr id="13" name="12 CuadroTexto"/>
          <p:cNvSpPr txBox="1"/>
          <p:nvPr/>
        </p:nvSpPr>
        <p:spPr>
          <a:xfrm>
            <a:off x="1928794" y="2357430"/>
            <a:ext cx="5357850" cy="1754326"/>
          </a:xfrm>
          <a:prstGeom prst="rect">
            <a:avLst/>
          </a:prstGeom>
          <a:noFill/>
        </p:spPr>
        <p:txBody>
          <a:bodyPr wrap="square" rtlCol="0">
            <a:spAutoFit/>
            <a:scene3d>
              <a:camera prst="orthographicFront"/>
              <a:lightRig rig="threePt" dir="t"/>
            </a:scene3d>
            <a:sp3d extrusionH="57150">
              <a:bevelT w="38100" h="38100"/>
            </a:sp3d>
          </a:bodyPr>
          <a:lstStyle/>
          <a:p>
            <a:pPr algn="ctr"/>
            <a:r>
              <a:rPr lang="es-EC" sz="5400" dirty="0" smtClean="0">
                <a:latin typeface="Arial Black" pitchFamily="34" charset="0"/>
              </a:rPr>
              <a:t>Proyección de ingresos</a:t>
            </a:r>
            <a:endParaRPr lang="es-EC" sz="5400" dirty="0">
              <a:latin typeface="Arial Black" pitchFamily="34" charset="0"/>
            </a:endParaRPr>
          </a:p>
        </p:txBody>
      </p:sp>
      <p:sp>
        <p:nvSpPr>
          <p:cNvPr id="9" name="8 CuadroTexto"/>
          <p:cNvSpPr txBox="1"/>
          <p:nvPr/>
        </p:nvSpPr>
        <p:spPr>
          <a:xfrm>
            <a:off x="500034" y="257157"/>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357290" y="1643050"/>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sp>
        <p:nvSpPr>
          <p:cNvPr id="13" name="12 CuadroTexto"/>
          <p:cNvSpPr txBox="1"/>
          <p:nvPr/>
        </p:nvSpPr>
        <p:spPr>
          <a:xfrm>
            <a:off x="1928794" y="1071546"/>
            <a:ext cx="5357850" cy="1077218"/>
          </a:xfrm>
          <a:prstGeom prst="rect">
            <a:avLst/>
          </a:prstGeom>
          <a:noFill/>
        </p:spPr>
        <p:txBody>
          <a:bodyPr wrap="square" rtlCol="0">
            <a:spAutoFit/>
            <a:scene3d>
              <a:camera prst="orthographicFront"/>
              <a:lightRig rig="threePt" dir="t"/>
            </a:scene3d>
            <a:sp3d extrusionH="57150">
              <a:bevelT w="38100" h="38100"/>
            </a:sp3d>
          </a:bodyPr>
          <a:lstStyle/>
          <a:p>
            <a:pPr algn="ctr"/>
            <a:r>
              <a:rPr lang="es-EC" sz="2400" dirty="0" smtClean="0">
                <a:latin typeface="Arial Black" pitchFamily="34" charset="0"/>
              </a:rPr>
              <a:t>Proyección de ingresos</a:t>
            </a:r>
          </a:p>
          <a:p>
            <a:pPr algn="ctr"/>
            <a:r>
              <a:rPr lang="es-EC" sz="1600" dirty="0" smtClean="0">
                <a:latin typeface="Arial Black" pitchFamily="34" charset="0"/>
              </a:rPr>
              <a:t>(proyecto consolidado a futuro)</a:t>
            </a:r>
          </a:p>
          <a:p>
            <a:pPr algn="ctr"/>
            <a:endParaRPr lang="es-EC" sz="2400" dirty="0">
              <a:latin typeface="Arial Black" pitchFamily="34" charset="0"/>
            </a:endParaRPr>
          </a:p>
        </p:txBody>
      </p:sp>
      <p:pic>
        <p:nvPicPr>
          <p:cNvPr id="12" name="11 Imagen"/>
          <p:cNvPicPr/>
          <p:nvPr/>
        </p:nvPicPr>
        <p:blipFill>
          <a:blip r:embed="rId3" cstate="print"/>
          <a:srcRect/>
          <a:stretch>
            <a:fillRect/>
          </a:stretch>
        </p:blipFill>
        <p:spPr bwMode="auto">
          <a:xfrm>
            <a:off x="2357422" y="2000240"/>
            <a:ext cx="4956988" cy="2772547"/>
          </a:xfrm>
          <a:prstGeom prst="rect">
            <a:avLst/>
          </a:prstGeom>
          <a:noFill/>
          <a:ln w="9525">
            <a:noFill/>
            <a:miter lim="800000"/>
            <a:headEnd/>
            <a:tailEnd/>
          </a:ln>
        </p:spPr>
      </p:pic>
      <p:sp>
        <p:nvSpPr>
          <p:cNvPr id="14" name="13 CuadroTexto"/>
          <p:cNvSpPr txBox="1"/>
          <p:nvPr/>
        </p:nvSpPr>
        <p:spPr>
          <a:xfrm>
            <a:off x="500034" y="238107"/>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sp>
        <p:nvSpPr>
          <p:cNvPr id="10" name="9 CuadroTexto"/>
          <p:cNvSpPr txBox="1"/>
          <p:nvPr/>
        </p:nvSpPr>
        <p:spPr>
          <a:xfrm>
            <a:off x="2285984" y="5214950"/>
            <a:ext cx="4714908" cy="954107"/>
          </a:xfrm>
          <a:prstGeom prst="rect">
            <a:avLst/>
          </a:prstGeom>
          <a:noFill/>
        </p:spPr>
        <p:txBody>
          <a:bodyPr wrap="square" rtlCol="0">
            <a:spAutoFit/>
          </a:bodyPr>
          <a:lstStyle/>
          <a:p>
            <a:pPr>
              <a:buFont typeface="Arial" charset="0"/>
              <a:buChar char="•"/>
            </a:pPr>
            <a:r>
              <a:rPr lang="es-ES" sz="1400" b="1" dirty="0" smtClean="0"/>
              <a:t>Al menos el 10% de la exportación total de banano y camarón</a:t>
            </a:r>
          </a:p>
          <a:p>
            <a:pPr>
              <a:buFont typeface="Arial" charset="0"/>
              <a:buChar char="•"/>
            </a:pPr>
            <a:r>
              <a:rPr lang="es-ES" sz="1400" b="1" dirty="0" smtClean="0"/>
              <a:t>Crecer en 2% cada año aproximadamente para el banano </a:t>
            </a:r>
          </a:p>
          <a:p>
            <a:pPr>
              <a:buFont typeface="Arial" charset="0"/>
              <a:buChar char="•"/>
            </a:pPr>
            <a:r>
              <a:rPr lang="es-ES" sz="1400" b="1" dirty="0" smtClean="0"/>
              <a:t>Crecer el 1% cada año aproximadamente para el camarón</a:t>
            </a:r>
            <a:endParaRPr lang="es-EC" sz="1400" b="1"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357290" y="1643050"/>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sp>
        <p:nvSpPr>
          <p:cNvPr id="13" name="12 CuadroTexto"/>
          <p:cNvSpPr txBox="1"/>
          <p:nvPr/>
        </p:nvSpPr>
        <p:spPr>
          <a:xfrm>
            <a:off x="1928794" y="1071546"/>
            <a:ext cx="5357850" cy="707886"/>
          </a:xfrm>
          <a:prstGeom prst="rect">
            <a:avLst/>
          </a:prstGeom>
          <a:noFill/>
        </p:spPr>
        <p:txBody>
          <a:bodyPr wrap="square" rtlCol="0">
            <a:spAutoFit/>
            <a:scene3d>
              <a:camera prst="orthographicFront"/>
              <a:lightRig rig="threePt" dir="t"/>
            </a:scene3d>
            <a:sp3d extrusionH="57150">
              <a:bevelT w="38100" h="38100"/>
            </a:sp3d>
          </a:bodyPr>
          <a:lstStyle/>
          <a:p>
            <a:pPr algn="ctr"/>
            <a:r>
              <a:rPr lang="es-EC" sz="2400" dirty="0" smtClean="0">
                <a:latin typeface="Arial Black" pitchFamily="34" charset="0"/>
              </a:rPr>
              <a:t>Proyección de ingresos</a:t>
            </a:r>
          </a:p>
          <a:p>
            <a:pPr algn="ctr"/>
            <a:r>
              <a:rPr lang="es-EC" sz="1600" dirty="0" smtClean="0">
                <a:latin typeface="Arial Black" pitchFamily="34" charset="0"/>
              </a:rPr>
              <a:t>(proyecto consolidado a futuro)</a:t>
            </a:r>
            <a:endParaRPr lang="es-EC" sz="1600" dirty="0">
              <a:latin typeface="Arial Black" pitchFamily="34" charset="0"/>
            </a:endParaRPr>
          </a:p>
        </p:txBody>
      </p:sp>
      <p:sp>
        <p:nvSpPr>
          <p:cNvPr id="12" name="11 CuadroTexto"/>
          <p:cNvSpPr txBox="1"/>
          <p:nvPr/>
        </p:nvSpPr>
        <p:spPr>
          <a:xfrm>
            <a:off x="1643042" y="4714884"/>
            <a:ext cx="4172232" cy="461665"/>
          </a:xfrm>
          <a:prstGeom prst="rect">
            <a:avLst/>
          </a:prstGeom>
          <a:solidFill>
            <a:schemeClr val="bg1"/>
          </a:solidFill>
        </p:spPr>
        <p:txBody>
          <a:bodyPr wrap="none" rtlCol="0">
            <a:spAutoFit/>
          </a:bodyPr>
          <a:lstStyle/>
          <a:p>
            <a:pPr>
              <a:buFont typeface="Arial" charset="0"/>
              <a:buChar char="•"/>
            </a:pPr>
            <a:r>
              <a:rPr lang="es-EC" sz="1200" b="1" dirty="0" smtClean="0"/>
              <a:t>Fuente: </a:t>
            </a:r>
            <a:r>
              <a:rPr lang="es-EC" sz="1200" dirty="0" smtClean="0"/>
              <a:t>Banco Central del Ecuador</a:t>
            </a:r>
          </a:p>
          <a:p>
            <a:pPr>
              <a:buFont typeface="Arial" charset="0"/>
              <a:buChar char="•"/>
            </a:pPr>
            <a:r>
              <a:rPr lang="es-EC" sz="1200" b="1" dirty="0" smtClean="0"/>
              <a:t>Banano</a:t>
            </a:r>
            <a:r>
              <a:rPr lang="es-EC" sz="1200" dirty="0" smtClean="0"/>
              <a:t> se considera desde 400.000 TM y no el total exportado</a:t>
            </a:r>
            <a:endParaRPr lang="es-EC" sz="1200" dirty="0"/>
          </a:p>
        </p:txBody>
      </p:sp>
      <p:graphicFrame>
        <p:nvGraphicFramePr>
          <p:cNvPr id="15" name="1 Gráfico"/>
          <p:cNvGraphicFramePr/>
          <p:nvPr/>
        </p:nvGraphicFramePr>
        <p:xfrm>
          <a:off x="1571604" y="1928802"/>
          <a:ext cx="6000792"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11" name="10 CuadroTexto"/>
          <p:cNvSpPr txBox="1"/>
          <p:nvPr/>
        </p:nvSpPr>
        <p:spPr>
          <a:xfrm>
            <a:off x="1142976" y="5286388"/>
            <a:ext cx="6929486" cy="1200329"/>
          </a:xfrm>
          <a:prstGeom prst="rect">
            <a:avLst/>
          </a:prstGeom>
          <a:noFill/>
        </p:spPr>
        <p:txBody>
          <a:bodyPr wrap="square" rtlCol="0">
            <a:spAutoFit/>
            <a:scene3d>
              <a:camera prst="orthographicFront"/>
              <a:lightRig rig="threePt" dir="t"/>
            </a:scene3d>
            <a:sp3d extrusionH="57150">
              <a:bevelT w="38100" h="38100"/>
            </a:sp3d>
          </a:bodyPr>
          <a:lstStyle/>
          <a:p>
            <a:pPr algn="ctr"/>
            <a:r>
              <a:rPr lang="es-EC" sz="2400" dirty="0" smtClean="0">
                <a:latin typeface="Arial Black" pitchFamily="34" charset="0"/>
              </a:rPr>
              <a:t>El costo de uso del sistema, compensaría los actuales gastos de los exportadores por economías de escala </a:t>
            </a:r>
            <a:endParaRPr lang="es-EC" sz="2400" dirty="0">
              <a:latin typeface="Arial Black" pitchFamily="34" charset="0"/>
            </a:endParaRPr>
          </a:p>
        </p:txBody>
      </p:sp>
      <p:sp>
        <p:nvSpPr>
          <p:cNvPr id="14" name="13 CuadroTexto"/>
          <p:cNvSpPr txBox="1"/>
          <p:nvPr/>
        </p:nvSpPr>
        <p:spPr>
          <a:xfrm>
            <a:off x="500034" y="266682"/>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357290" y="1785926"/>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sp>
        <p:nvSpPr>
          <p:cNvPr id="13" name="12 CuadroTexto"/>
          <p:cNvSpPr txBox="1"/>
          <p:nvPr/>
        </p:nvSpPr>
        <p:spPr>
          <a:xfrm>
            <a:off x="1928794" y="1071546"/>
            <a:ext cx="5357850" cy="830997"/>
          </a:xfrm>
          <a:prstGeom prst="rect">
            <a:avLst/>
          </a:prstGeom>
          <a:noFill/>
        </p:spPr>
        <p:txBody>
          <a:bodyPr wrap="square" rtlCol="0">
            <a:spAutoFit/>
            <a:scene3d>
              <a:camera prst="orthographicFront"/>
              <a:lightRig rig="threePt" dir="t"/>
            </a:scene3d>
            <a:sp3d extrusionH="57150">
              <a:bevelT w="38100" h="38100"/>
            </a:sp3d>
          </a:bodyPr>
          <a:lstStyle/>
          <a:p>
            <a:pPr algn="ctr"/>
            <a:r>
              <a:rPr lang="es-EC" sz="2400" dirty="0" smtClean="0">
                <a:latin typeface="Arial Black" pitchFamily="34" charset="0"/>
              </a:rPr>
              <a:t>¿Cuáles son los costos del proyecto?</a:t>
            </a:r>
            <a:endParaRPr lang="es-EC" sz="2400" dirty="0">
              <a:latin typeface="Arial Black" pitchFamily="34" charset="0"/>
            </a:endParaRPr>
          </a:p>
        </p:txBody>
      </p:sp>
      <p:sp>
        <p:nvSpPr>
          <p:cNvPr id="28" name="27 CuadroTexto"/>
          <p:cNvSpPr txBox="1"/>
          <p:nvPr/>
        </p:nvSpPr>
        <p:spPr>
          <a:xfrm>
            <a:off x="1785918" y="2571744"/>
            <a:ext cx="5643602" cy="2062103"/>
          </a:xfrm>
          <a:prstGeom prst="rect">
            <a:avLst/>
          </a:prstGeom>
          <a:solidFill>
            <a:schemeClr val="bg1">
              <a:lumMod val="85000"/>
            </a:schemeClr>
          </a:solidFill>
          <a:ln>
            <a:solidFill>
              <a:schemeClr val="tx1">
                <a:lumMod val="95000"/>
                <a:lumOff val="5000"/>
              </a:schemeClr>
            </a:solidFill>
          </a:ln>
          <a:effectLst>
            <a:outerShdw blurRad="50800" dist="38100" dir="8100000" algn="tr" rotWithShape="0">
              <a:prstClr val="black">
                <a:alpha val="40000"/>
              </a:prstClr>
            </a:outerShdw>
          </a:effectLst>
          <a:scene3d>
            <a:camera prst="orthographicFront"/>
            <a:lightRig rig="threePt" dir="t"/>
          </a:scene3d>
          <a:sp3d>
            <a:bevelT/>
          </a:sp3d>
        </p:spPr>
        <p:txBody>
          <a:bodyPr wrap="square" rtlCol="0">
            <a:spAutoFit/>
          </a:bodyPr>
          <a:lstStyle/>
          <a:p>
            <a:pPr marL="180975" indent="-180975" algn="just">
              <a:buFontTx/>
              <a:buChar char="-"/>
            </a:pPr>
            <a:r>
              <a:rPr lang="es-EC" sz="1600" b="1" dirty="0" smtClean="0"/>
              <a:t>Para el cliente:</a:t>
            </a:r>
          </a:p>
          <a:p>
            <a:pPr marL="638175" lvl="1" indent="-180975" algn="just">
              <a:buFontTx/>
              <a:buChar char="-"/>
            </a:pPr>
            <a:r>
              <a:rPr lang="es-EC" sz="1600" b="1" dirty="0" smtClean="0"/>
              <a:t>US$0.0033 a 0.0027 por caja exportada</a:t>
            </a:r>
            <a:endParaRPr lang="es-EC" sz="1600" dirty="0" smtClean="0"/>
          </a:p>
          <a:p>
            <a:pPr marL="638175" lvl="1" indent="-180975" algn="just">
              <a:buFontTx/>
              <a:buChar char="-"/>
            </a:pPr>
            <a:endParaRPr lang="es-EC" sz="1600" dirty="0" smtClean="0"/>
          </a:p>
          <a:p>
            <a:pPr marL="180975" indent="-180975" algn="just">
              <a:buFontTx/>
              <a:buChar char="-"/>
            </a:pPr>
            <a:r>
              <a:rPr lang="es-EC" sz="1600" b="1" dirty="0" smtClean="0"/>
              <a:t>Para el operador del sistema (</a:t>
            </a:r>
            <a:r>
              <a:rPr lang="es-EC" sz="1400" b="1" dirty="0" smtClean="0"/>
              <a:t>estimados, no incluyes costos pre-operativos ni aumento en capital de trabajo</a:t>
            </a:r>
            <a:r>
              <a:rPr lang="es-EC" sz="1600" b="1" dirty="0" smtClean="0"/>
              <a:t>)</a:t>
            </a:r>
          </a:p>
          <a:p>
            <a:pPr marL="638175" lvl="1" indent="-180975" algn="just">
              <a:buFontTx/>
              <a:buChar char="-"/>
            </a:pPr>
            <a:r>
              <a:rPr lang="es-EC" sz="1600" dirty="0" smtClean="0"/>
              <a:t>Inversión Inicial: 		U.S.$    35,700</a:t>
            </a:r>
          </a:p>
          <a:p>
            <a:pPr marL="638175" lvl="1" indent="-180975" algn="just">
              <a:buFontTx/>
              <a:buChar char="-"/>
            </a:pPr>
            <a:r>
              <a:rPr lang="es-EC" sz="1600" dirty="0" smtClean="0"/>
              <a:t>Inversiones adicionales: 		U.S.$      9,500</a:t>
            </a:r>
          </a:p>
          <a:p>
            <a:pPr marL="638175" lvl="1" indent="-180975" algn="just">
              <a:buFontTx/>
              <a:buChar char="-"/>
            </a:pPr>
            <a:r>
              <a:rPr lang="es-EC" sz="1600" dirty="0" smtClean="0"/>
              <a:t>Costos Operación (año 1): 	U.S. $ 110,859</a:t>
            </a:r>
          </a:p>
        </p:txBody>
      </p:sp>
      <p:sp>
        <p:nvSpPr>
          <p:cNvPr id="10" name="9 CuadroTexto"/>
          <p:cNvSpPr txBox="1"/>
          <p:nvPr/>
        </p:nvSpPr>
        <p:spPr>
          <a:xfrm>
            <a:off x="2500298" y="5214950"/>
            <a:ext cx="4214842" cy="892552"/>
          </a:xfrm>
          <a:prstGeom prst="rect">
            <a:avLst/>
          </a:prstGeom>
          <a:noFill/>
        </p:spPr>
        <p:txBody>
          <a:bodyPr wrap="square" rtlCol="0">
            <a:spAutoFit/>
          </a:bodyPr>
          <a:lstStyle/>
          <a:p>
            <a:pPr>
              <a:buFont typeface="Arial" charset="0"/>
              <a:buChar char="•"/>
            </a:pPr>
            <a:r>
              <a:rPr lang="es-EC" sz="1400" b="1" dirty="0" smtClean="0"/>
              <a:t>Estimado ya que puede variar dependiendo de:</a:t>
            </a:r>
          </a:p>
          <a:p>
            <a:pPr lvl="1">
              <a:buFont typeface="Arial" charset="0"/>
              <a:buChar char="•"/>
            </a:pPr>
            <a:r>
              <a:rPr lang="es-EC" sz="1400" b="1" dirty="0" smtClean="0"/>
              <a:t> </a:t>
            </a:r>
            <a:r>
              <a:rPr lang="es-EC" sz="1200" b="1" dirty="0" smtClean="0"/>
              <a:t>Volumen operado  (más costoso al inicio)</a:t>
            </a:r>
          </a:p>
          <a:p>
            <a:pPr lvl="1">
              <a:buFont typeface="Arial" charset="0"/>
              <a:buChar char="•"/>
            </a:pPr>
            <a:r>
              <a:rPr lang="es-EC" sz="1200" b="1" dirty="0" smtClean="0"/>
              <a:t> Presentación del producto (cajas, al granel, pallets, </a:t>
            </a:r>
            <a:r>
              <a:rPr lang="es-EC" sz="1200" b="1" dirty="0" err="1" smtClean="0"/>
              <a:t>etc</a:t>
            </a:r>
            <a:endParaRPr lang="es-EC" sz="1200" b="1" dirty="0" smtClean="0"/>
          </a:p>
          <a:p>
            <a:pPr lvl="1">
              <a:buFont typeface="Arial" charset="0"/>
              <a:buChar char="•"/>
            </a:pPr>
            <a:r>
              <a:rPr lang="es-EC" sz="1200" b="1" dirty="0" smtClean="0"/>
              <a:t> Expectativas de ingresos institucionales</a:t>
            </a:r>
            <a:endParaRPr lang="es-EC" sz="1200" b="1" dirty="0"/>
          </a:p>
        </p:txBody>
      </p:sp>
      <p:sp>
        <p:nvSpPr>
          <p:cNvPr id="11" name="10 CuadroTexto"/>
          <p:cNvSpPr txBox="1"/>
          <p:nvPr/>
        </p:nvSpPr>
        <p:spPr>
          <a:xfrm>
            <a:off x="500034" y="247632"/>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357290" y="1643050"/>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sp>
        <p:nvSpPr>
          <p:cNvPr id="13" name="12 CuadroTexto"/>
          <p:cNvSpPr txBox="1"/>
          <p:nvPr/>
        </p:nvSpPr>
        <p:spPr>
          <a:xfrm>
            <a:off x="1928794" y="1071546"/>
            <a:ext cx="5357850" cy="461665"/>
          </a:xfrm>
          <a:prstGeom prst="rect">
            <a:avLst/>
          </a:prstGeom>
          <a:noFill/>
        </p:spPr>
        <p:txBody>
          <a:bodyPr wrap="square" rtlCol="0">
            <a:spAutoFit/>
            <a:scene3d>
              <a:camera prst="orthographicFront"/>
              <a:lightRig rig="threePt" dir="t"/>
            </a:scene3d>
            <a:sp3d extrusionH="57150">
              <a:bevelT w="38100" h="38100"/>
            </a:sp3d>
          </a:bodyPr>
          <a:lstStyle/>
          <a:p>
            <a:pPr algn="ctr"/>
            <a:r>
              <a:rPr lang="es-EC" sz="2400" dirty="0" smtClean="0">
                <a:latin typeface="Arial Black" pitchFamily="34" charset="0"/>
              </a:rPr>
              <a:t>Inversión Inicial</a:t>
            </a:r>
            <a:endParaRPr lang="es-EC" sz="2400" dirty="0">
              <a:latin typeface="Arial Black" pitchFamily="34" charset="0"/>
            </a:endParaRPr>
          </a:p>
        </p:txBody>
      </p:sp>
      <p:pic>
        <p:nvPicPr>
          <p:cNvPr id="11" name="3 Marcador de contenido"/>
          <p:cNvPicPr>
            <a:picLocks/>
          </p:cNvPicPr>
          <p:nvPr/>
        </p:nvPicPr>
        <p:blipFill>
          <a:blip r:embed="rId3" cstate="print"/>
          <a:srcRect/>
          <a:stretch>
            <a:fillRect/>
          </a:stretch>
        </p:blipFill>
        <p:spPr bwMode="auto">
          <a:xfrm>
            <a:off x="428596" y="1857364"/>
            <a:ext cx="8286808" cy="3857652"/>
          </a:xfrm>
          <a:prstGeom prst="rect">
            <a:avLst/>
          </a:prstGeom>
          <a:noFill/>
          <a:ln w="9525">
            <a:noFill/>
            <a:miter lim="800000"/>
            <a:headEnd/>
            <a:tailEnd/>
          </a:ln>
        </p:spPr>
      </p:pic>
      <p:sp>
        <p:nvSpPr>
          <p:cNvPr id="10" name="9 CuadroTexto"/>
          <p:cNvSpPr txBox="1"/>
          <p:nvPr/>
        </p:nvSpPr>
        <p:spPr>
          <a:xfrm>
            <a:off x="500034" y="247632"/>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357290" y="1643050"/>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sp>
        <p:nvSpPr>
          <p:cNvPr id="13" name="12 CuadroTexto"/>
          <p:cNvSpPr txBox="1"/>
          <p:nvPr/>
        </p:nvSpPr>
        <p:spPr>
          <a:xfrm>
            <a:off x="1928794" y="1071546"/>
            <a:ext cx="5357850" cy="461665"/>
          </a:xfrm>
          <a:prstGeom prst="rect">
            <a:avLst/>
          </a:prstGeom>
          <a:noFill/>
        </p:spPr>
        <p:txBody>
          <a:bodyPr wrap="square" rtlCol="0">
            <a:spAutoFit/>
            <a:scene3d>
              <a:camera prst="orthographicFront"/>
              <a:lightRig rig="threePt" dir="t"/>
            </a:scene3d>
            <a:sp3d extrusionH="57150">
              <a:bevelT w="38100" h="38100"/>
            </a:sp3d>
          </a:bodyPr>
          <a:lstStyle/>
          <a:p>
            <a:pPr algn="ctr"/>
            <a:r>
              <a:rPr lang="es-EC" sz="2400" dirty="0" smtClean="0">
                <a:latin typeface="Arial Black" pitchFamily="34" charset="0"/>
              </a:rPr>
              <a:t>Costos de Producción</a:t>
            </a:r>
            <a:endParaRPr lang="es-EC" sz="2400" dirty="0">
              <a:latin typeface="Arial Black" pitchFamily="34" charset="0"/>
            </a:endParaRPr>
          </a:p>
        </p:txBody>
      </p:sp>
      <p:sp>
        <p:nvSpPr>
          <p:cNvPr id="11" name="10 CuadroTexto"/>
          <p:cNvSpPr txBox="1"/>
          <p:nvPr/>
        </p:nvSpPr>
        <p:spPr>
          <a:xfrm>
            <a:off x="1214414" y="5143512"/>
            <a:ext cx="6715172" cy="338554"/>
          </a:xfrm>
          <a:prstGeom prst="rect">
            <a:avLst/>
          </a:prstGeom>
          <a:noFill/>
        </p:spPr>
        <p:txBody>
          <a:bodyPr wrap="square" rtlCol="0">
            <a:spAutoFit/>
            <a:scene3d>
              <a:camera prst="orthographicFront"/>
              <a:lightRig rig="threePt" dir="t"/>
            </a:scene3d>
            <a:sp3d extrusionH="57150">
              <a:bevelT w="38100" h="38100"/>
            </a:sp3d>
          </a:bodyPr>
          <a:lstStyle/>
          <a:p>
            <a:pPr algn="just">
              <a:buFontTx/>
              <a:buChar char="-"/>
            </a:pPr>
            <a:endParaRPr lang="es-EC" sz="1600" dirty="0">
              <a:latin typeface="Arial Black" pitchFamily="34" charset="0"/>
            </a:endParaRPr>
          </a:p>
        </p:txBody>
      </p:sp>
      <p:pic>
        <p:nvPicPr>
          <p:cNvPr id="14" name="3 Marcador de contenido"/>
          <p:cNvPicPr>
            <a:picLocks/>
          </p:cNvPicPr>
          <p:nvPr/>
        </p:nvPicPr>
        <p:blipFill>
          <a:blip r:embed="rId3" cstate="print"/>
          <a:srcRect/>
          <a:stretch>
            <a:fillRect/>
          </a:stretch>
        </p:blipFill>
        <p:spPr bwMode="auto">
          <a:xfrm>
            <a:off x="457200" y="1894289"/>
            <a:ext cx="8229600" cy="3937784"/>
          </a:xfrm>
          <a:prstGeom prst="rect">
            <a:avLst/>
          </a:prstGeom>
          <a:noFill/>
          <a:ln w="9525">
            <a:noFill/>
            <a:miter lim="800000"/>
            <a:headEnd/>
            <a:tailEnd/>
          </a:ln>
        </p:spPr>
      </p:pic>
      <p:sp>
        <p:nvSpPr>
          <p:cNvPr id="12" name="11 CuadroTexto"/>
          <p:cNvSpPr txBox="1"/>
          <p:nvPr/>
        </p:nvSpPr>
        <p:spPr>
          <a:xfrm>
            <a:off x="500034" y="266682"/>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Llamada de nube"/>
          <p:cNvSpPr/>
          <p:nvPr/>
        </p:nvSpPr>
        <p:spPr>
          <a:xfrm>
            <a:off x="5214942" y="928670"/>
            <a:ext cx="2714644" cy="2071702"/>
          </a:xfrm>
          <a:prstGeom prst="cloudCallout">
            <a:avLst>
              <a:gd name="adj1" fmla="val -96271"/>
              <a:gd name="adj2" fmla="val -14741"/>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3" name="12 CuadroTexto"/>
          <p:cNvSpPr txBox="1"/>
          <p:nvPr/>
        </p:nvSpPr>
        <p:spPr>
          <a:xfrm>
            <a:off x="5715008" y="1643050"/>
            <a:ext cx="2000264" cy="461665"/>
          </a:xfrm>
          <a:prstGeom prst="rect">
            <a:avLst/>
          </a:prstGeom>
          <a:noFill/>
        </p:spPr>
        <p:txBody>
          <a:bodyPr wrap="square" rtlCol="0">
            <a:spAutoFit/>
            <a:scene3d>
              <a:camera prst="orthographicFront"/>
              <a:lightRig rig="threePt" dir="t"/>
            </a:scene3d>
            <a:sp3d extrusionH="57150">
              <a:bevelT w="38100" h="38100"/>
            </a:sp3d>
          </a:bodyPr>
          <a:lstStyle/>
          <a:p>
            <a:r>
              <a:rPr lang="es-EC" sz="2400" dirty="0" smtClean="0">
                <a:latin typeface="Arial Black" pitchFamily="34" charset="0"/>
              </a:rPr>
              <a:t>LA IDEA</a:t>
            </a:r>
            <a:endParaRPr lang="es-EC" sz="2400" dirty="0">
              <a:latin typeface="Arial Black" pitchFamily="34" charset="0"/>
            </a:endParaRPr>
          </a:p>
        </p:txBody>
      </p:sp>
      <p:pic>
        <p:nvPicPr>
          <p:cNvPr id="15361" name="Picture 1"/>
          <p:cNvPicPr>
            <a:picLocks noChangeAspect="1" noChangeArrowheads="1"/>
          </p:cNvPicPr>
          <p:nvPr/>
        </p:nvPicPr>
        <p:blipFill>
          <a:blip r:embed="rId2" cstate="print"/>
          <a:srcRect/>
          <a:stretch>
            <a:fillRect/>
          </a:stretch>
        </p:blipFill>
        <p:spPr bwMode="auto">
          <a:xfrm>
            <a:off x="1214414" y="1071546"/>
            <a:ext cx="2652466" cy="1428760"/>
          </a:xfrm>
          <a:prstGeom prst="rect">
            <a:avLst/>
          </a:prstGeom>
          <a:noFill/>
          <a:ln w="9525">
            <a:noFill/>
            <a:miter lim="800000"/>
            <a:headEnd/>
            <a:tailEnd/>
          </a:ln>
          <a:effectLst/>
        </p:spPr>
      </p:pic>
      <p:sp>
        <p:nvSpPr>
          <p:cNvPr id="11" name="10 CuadroTexto"/>
          <p:cNvSpPr txBox="1"/>
          <p:nvPr/>
        </p:nvSpPr>
        <p:spPr>
          <a:xfrm>
            <a:off x="214282" y="3214686"/>
            <a:ext cx="8715436" cy="2308324"/>
          </a:xfrm>
          <a:prstGeom prst="rect">
            <a:avLst/>
          </a:prstGeom>
          <a:solidFill>
            <a:schemeClr val="accent1">
              <a:lumMod val="20000"/>
              <a:lumOff val="80000"/>
            </a:schemeClr>
          </a:solidFill>
          <a:scene3d>
            <a:camera prst="orthographicFront"/>
            <a:lightRig rig="threePt" dir="t"/>
          </a:scene3d>
          <a:sp3d extrusionH="76200" prstMaterial="matte">
            <a:bevelT prst="angle"/>
            <a:extrusionClr>
              <a:schemeClr val="bg1">
                <a:lumMod val="65000"/>
              </a:schemeClr>
            </a:extrusionClr>
          </a:sp3d>
        </p:spPr>
        <p:txBody>
          <a:bodyPr wrap="square" rtlCol="0">
            <a:spAutoFit/>
            <a:sp3d extrusionH="57150">
              <a:bevelT w="38100" h="38100"/>
            </a:sp3d>
          </a:bodyPr>
          <a:lstStyle/>
          <a:p>
            <a:pPr algn="ctr"/>
            <a:r>
              <a:rPr lang="es-EC" sz="2400" dirty="0" smtClean="0">
                <a:solidFill>
                  <a:schemeClr val="tx2">
                    <a:lumMod val="75000"/>
                  </a:schemeClr>
                </a:solidFill>
                <a:latin typeface="Arial Black" pitchFamily="34" charset="0"/>
              </a:rPr>
              <a:t>QUEREMOS</a:t>
            </a:r>
          </a:p>
          <a:p>
            <a:pPr algn="ctr"/>
            <a:endParaRPr lang="es-EC" sz="2400" dirty="0" smtClean="0">
              <a:solidFill>
                <a:schemeClr val="tx2">
                  <a:lumMod val="75000"/>
                </a:schemeClr>
              </a:solidFill>
              <a:latin typeface="Arial Black" pitchFamily="34" charset="0"/>
            </a:endParaRPr>
          </a:p>
          <a:p>
            <a:pPr algn="just"/>
            <a:r>
              <a:rPr lang="es-EC" sz="2400" dirty="0" smtClean="0">
                <a:solidFill>
                  <a:schemeClr val="tx2">
                    <a:lumMod val="75000"/>
                  </a:schemeClr>
                </a:solidFill>
                <a:latin typeface="Arial Black" pitchFamily="34" charset="0"/>
              </a:rPr>
              <a:t>- ALTA RENTABILIDAD</a:t>
            </a:r>
          </a:p>
          <a:p>
            <a:pPr algn="just">
              <a:buFontTx/>
              <a:buChar char="-"/>
            </a:pPr>
            <a:r>
              <a:rPr lang="es-EC" sz="2400" dirty="0" smtClean="0">
                <a:solidFill>
                  <a:schemeClr val="tx2">
                    <a:lumMod val="75000"/>
                  </a:schemeClr>
                </a:solidFill>
                <a:latin typeface="Arial Black" pitchFamily="34" charset="0"/>
              </a:rPr>
              <a:t> BAJO COSTO DE OPERACIÓN E INTRODUCCIÓN</a:t>
            </a:r>
          </a:p>
          <a:p>
            <a:pPr algn="just">
              <a:buFontTx/>
              <a:buChar char="-"/>
            </a:pPr>
            <a:r>
              <a:rPr lang="es-EC" sz="2400" dirty="0" smtClean="0">
                <a:solidFill>
                  <a:schemeClr val="tx2">
                    <a:lumMod val="75000"/>
                  </a:schemeClr>
                </a:solidFill>
                <a:latin typeface="Arial Black" pitchFamily="34" charset="0"/>
              </a:rPr>
              <a:t> INDISPENSABLE PARA EL CLIENTE</a:t>
            </a:r>
          </a:p>
          <a:p>
            <a:pPr algn="just">
              <a:buFontTx/>
              <a:buChar char="-"/>
            </a:pPr>
            <a:r>
              <a:rPr lang="es-EC" sz="2400" dirty="0" smtClean="0">
                <a:solidFill>
                  <a:schemeClr val="tx2">
                    <a:lumMod val="75000"/>
                  </a:schemeClr>
                </a:solidFill>
                <a:latin typeface="Arial Black" pitchFamily="34" charset="0"/>
              </a:rPr>
              <a:t> APROVECHAR NUESTRA EXPERIENCIA</a:t>
            </a:r>
            <a:endParaRPr lang="es-EC" sz="2400" dirty="0">
              <a:latin typeface="Arial Black" pitchFamily="34" charset="0"/>
            </a:endParaRPr>
          </a:p>
        </p:txBody>
      </p:sp>
      <p:sp>
        <p:nvSpPr>
          <p:cNvPr id="7" name="6 CuadroTexto"/>
          <p:cNvSpPr txBox="1"/>
          <p:nvPr/>
        </p:nvSpPr>
        <p:spPr>
          <a:xfrm>
            <a:off x="500034" y="266682"/>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15361"/>
                                        </p:tgtEl>
                                        <p:attrNameLst>
                                          <p:attrName>style.visibility</p:attrName>
                                        </p:attrNameLst>
                                      </p:cBhvr>
                                      <p:to>
                                        <p:strVal val="visible"/>
                                      </p:to>
                                    </p:set>
                                    <p:anim calcmode="lin" valueType="num">
                                      <p:cBhvr>
                                        <p:cTn id="7" dur="1000" fill="hold"/>
                                        <p:tgtEl>
                                          <p:spTgt spid="15361"/>
                                        </p:tgtEl>
                                        <p:attrNameLst>
                                          <p:attrName>ppt_w</p:attrName>
                                        </p:attrNameLst>
                                      </p:cBhvr>
                                      <p:tavLst>
                                        <p:tav tm="0">
                                          <p:val>
                                            <p:strVal val="#ppt_w*0.70"/>
                                          </p:val>
                                        </p:tav>
                                        <p:tav tm="100000">
                                          <p:val>
                                            <p:strVal val="#ppt_w"/>
                                          </p:val>
                                        </p:tav>
                                      </p:tavLst>
                                    </p:anim>
                                    <p:anim calcmode="lin" valueType="num">
                                      <p:cBhvr>
                                        <p:cTn id="8" dur="1000" fill="hold"/>
                                        <p:tgtEl>
                                          <p:spTgt spid="15361"/>
                                        </p:tgtEl>
                                        <p:attrNameLst>
                                          <p:attrName>ppt_h</p:attrName>
                                        </p:attrNameLst>
                                      </p:cBhvr>
                                      <p:tavLst>
                                        <p:tav tm="0">
                                          <p:val>
                                            <p:strVal val="#ppt_h"/>
                                          </p:val>
                                        </p:tav>
                                        <p:tav tm="100000">
                                          <p:val>
                                            <p:strVal val="#ppt_h"/>
                                          </p:val>
                                        </p:tav>
                                      </p:tavLst>
                                    </p:anim>
                                    <p:animEffect transition="in" filter="fade">
                                      <p:cBhvr>
                                        <p:cTn id="9" dur="1000"/>
                                        <p:tgtEl>
                                          <p:spTgt spid="15361"/>
                                        </p:tgtEl>
                                      </p:cBhvr>
                                    </p:animEffect>
                                  </p:childTnLst>
                                </p:cTn>
                              </p:par>
                            </p:childTnLst>
                          </p:cTn>
                        </p:par>
                        <p:par>
                          <p:cTn id="10" fill="hold">
                            <p:stCondLst>
                              <p:cond delay="1000"/>
                            </p:stCondLst>
                            <p:childTnLst>
                              <p:par>
                                <p:cTn id="11" presetID="37" presetClass="entr" presetSubtype="0" fill="hold" nodeType="afterEffect">
                                  <p:stCondLst>
                                    <p:cond delay="0"/>
                                  </p:stCondLst>
                                  <p:childTnLst>
                                    <p:set>
                                      <p:cBhvr>
                                        <p:cTn id="12" dur="1" fill="hold">
                                          <p:stCondLst>
                                            <p:cond delay="0"/>
                                          </p:stCondLst>
                                        </p:cTn>
                                        <p:tgtEl>
                                          <p:spTgt spid="15361"/>
                                        </p:tgtEl>
                                        <p:attrNameLst>
                                          <p:attrName>style.visibility</p:attrName>
                                        </p:attrNameLst>
                                      </p:cBhvr>
                                      <p:to>
                                        <p:strVal val="visible"/>
                                      </p:to>
                                    </p:set>
                                    <p:animEffect transition="in" filter="fade">
                                      <p:cBhvr>
                                        <p:cTn id="13" dur="3000"/>
                                        <p:tgtEl>
                                          <p:spTgt spid="15361"/>
                                        </p:tgtEl>
                                      </p:cBhvr>
                                    </p:animEffect>
                                    <p:anim calcmode="lin" valueType="num">
                                      <p:cBhvr>
                                        <p:cTn id="14" dur="3000" fill="hold"/>
                                        <p:tgtEl>
                                          <p:spTgt spid="15361"/>
                                        </p:tgtEl>
                                        <p:attrNameLst>
                                          <p:attrName>ppt_x</p:attrName>
                                        </p:attrNameLst>
                                      </p:cBhvr>
                                      <p:tavLst>
                                        <p:tav tm="0">
                                          <p:val>
                                            <p:strVal val="#ppt_x"/>
                                          </p:val>
                                        </p:tav>
                                        <p:tav tm="100000">
                                          <p:val>
                                            <p:strVal val="#ppt_x"/>
                                          </p:val>
                                        </p:tav>
                                      </p:tavLst>
                                    </p:anim>
                                    <p:anim calcmode="lin" valueType="num">
                                      <p:cBhvr>
                                        <p:cTn id="15" dur="2700" decel="100000" fill="hold"/>
                                        <p:tgtEl>
                                          <p:spTgt spid="15361"/>
                                        </p:tgtEl>
                                        <p:attrNameLst>
                                          <p:attrName>ppt_y</p:attrName>
                                        </p:attrNameLst>
                                      </p:cBhvr>
                                      <p:tavLst>
                                        <p:tav tm="0">
                                          <p:val>
                                            <p:strVal val="#ppt_y+1"/>
                                          </p:val>
                                        </p:tav>
                                        <p:tav tm="100000">
                                          <p:val>
                                            <p:strVal val="#ppt_y-.03"/>
                                          </p:val>
                                        </p:tav>
                                      </p:tavLst>
                                    </p:anim>
                                    <p:anim calcmode="lin" valueType="num">
                                      <p:cBhvr>
                                        <p:cTn id="16" dur="300" accel="100000" fill="hold">
                                          <p:stCondLst>
                                            <p:cond delay="2700"/>
                                          </p:stCondLst>
                                        </p:cTn>
                                        <p:tgtEl>
                                          <p:spTgt spid="1536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357290" y="1643050"/>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14" name="9 Gráfico"/>
          <p:cNvGraphicFramePr>
            <a:graphicFrameLocks/>
          </p:cNvGraphicFramePr>
          <p:nvPr/>
        </p:nvGraphicFramePr>
        <p:xfrm>
          <a:off x="928662" y="857232"/>
          <a:ext cx="7358114" cy="4286280"/>
        </p:xfrm>
        <a:graphic>
          <a:graphicData uri="http://schemas.openxmlformats.org/drawingml/2006/chart">
            <c:chart xmlns:c="http://schemas.openxmlformats.org/drawingml/2006/chart" xmlns:r="http://schemas.openxmlformats.org/officeDocument/2006/relationships" r:id="rId3"/>
          </a:graphicData>
        </a:graphic>
      </p:graphicFrame>
      <p:sp>
        <p:nvSpPr>
          <p:cNvPr id="9" name="8 CuadroTexto"/>
          <p:cNvSpPr txBox="1"/>
          <p:nvPr/>
        </p:nvSpPr>
        <p:spPr>
          <a:xfrm>
            <a:off x="500034" y="295257"/>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357290" y="1643050"/>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pic>
        <p:nvPicPr>
          <p:cNvPr id="14" name="5 Marcador de contenido" descr="FLUJO DE EFECTIVO PARA PLANIFICACION.jpg"/>
          <p:cNvPicPr>
            <a:picLocks noChangeAspect="1"/>
          </p:cNvPicPr>
          <p:nvPr/>
        </p:nvPicPr>
        <p:blipFill>
          <a:blip r:embed="rId3" cstate="print"/>
          <a:stretch>
            <a:fillRect/>
          </a:stretch>
        </p:blipFill>
        <p:spPr>
          <a:xfrm>
            <a:off x="714348" y="571480"/>
            <a:ext cx="7786742" cy="5482891"/>
          </a:xfrm>
          <a:prstGeom prst="rect">
            <a:avLst/>
          </a:prstGeom>
        </p:spPr>
      </p:pic>
      <p:sp>
        <p:nvSpPr>
          <p:cNvPr id="9" name="8 CuadroTexto"/>
          <p:cNvSpPr txBox="1"/>
          <p:nvPr/>
        </p:nvSpPr>
        <p:spPr>
          <a:xfrm>
            <a:off x="500034" y="85707"/>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357290" y="1643050"/>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12" name="3 Marcador de contenido"/>
          <p:cNvGraphicFramePr>
            <a:graphicFrameLocks/>
          </p:cNvGraphicFramePr>
          <p:nvPr/>
        </p:nvGraphicFramePr>
        <p:xfrm>
          <a:off x="714348" y="714356"/>
          <a:ext cx="7358082" cy="4429155"/>
        </p:xfrm>
        <a:graphic>
          <a:graphicData uri="http://schemas.openxmlformats.org/drawingml/2006/chart">
            <c:chart xmlns:c="http://schemas.openxmlformats.org/drawingml/2006/chart" xmlns:r="http://schemas.openxmlformats.org/officeDocument/2006/relationships" r:id="rId3"/>
          </a:graphicData>
        </a:graphic>
      </p:graphicFrame>
      <p:sp>
        <p:nvSpPr>
          <p:cNvPr id="9" name="8 CuadroTexto"/>
          <p:cNvSpPr txBox="1"/>
          <p:nvPr/>
        </p:nvSpPr>
        <p:spPr>
          <a:xfrm>
            <a:off x="500034" y="228582"/>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8 Marcador de contenido" descr="FLUJO DE EFECTIVO.jpg"/>
          <p:cNvPicPr>
            <a:picLocks noGrp="1" noChangeAspect="1"/>
          </p:cNvPicPr>
          <p:nvPr>
            <p:ph idx="1"/>
          </p:nvPr>
        </p:nvPicPr>
        <p:blipFill>
          <a:blip r:embed="rId2" cstate="print"/>
          <a:stretch>
            <a:fillRect/>
          </a:stretch>
        </p:blipFill>
        <p:spPr>
          <a:xfrm>
            <a:off x="666750" y="441482"/>
            <a:ext cx="8115328" cy="5987913"/>
          </a:xfrm>
        </p:spPr>
      </p:pic>
      <p:sp>
        <p:nvSpPr>
          <p:cNvPr id="3" name="2 CuadroTexto"/>
          <p:cNvSpPr txBox="1"/>
          <p:nvPr/>
        </p:nvSpPr>
        <p:spPr>
          <a:xfrm>
            <a:off x="500034" y="76182"/>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Llamada de nube"/>
          <p:cNvSpPr/>
          <p:nvPr/>
        </p:nvSpPr>
        <p:spPr>
          <a:xfrm>
            <a:off x="5214942" y="928670"/>
            <a:ext cx="2714644" cy="2071702"/>
          </a:xfrm>
          <a:prstGeom prst="cloudCallout">
            <a:avLst>
              <a:gd name="adj1" fmla="val -96271"/>
              <a:gd name="adj2" fmla="val -14741"/>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3" name="12 CuadroTexto"/>
          <p:cNvSpPr txBox="1"/>
          <p:nvPr/>
        </p:nvSpPr>
        <p:spPr>
          <a:xfrm>
            <a:off x="5715008" y="1643050"/>
            <a:ext cx="2000264" cy="461665"/>
          </a:xfrm>
          <a:prstGeom prst="rect">
            <a:avLst/>
          </a:prstGeom>
          <a:noFill/>
        </p:spPr>
        <p:txBody>
          <a:bodyPr wrap="square" rtlCol="0">
            <a:spAutoFit/>
            <a:scene3d>
              <a:camera prst="orthographicFront"/>
              <a:lightRig rig="threePt" dir="t"/>
            </a:scene3d>
            <a:sp3d extrusionH="57150">
              <a:bevelT w="38100" h="38100"/>
            </a:sp3d>
          </a:bodyPr>
          <a:lstStyle/>
          <a:p>
            <a:r>
              <a:rPr lang="es-EC" sz="2400" dirty="0" smtClean="0">
                <a:latin typeface="Arial Black" pitchFamily="34" charset="0"/>
              </a:rPr>
              <a:t>LA IDEA</a:t>
            </a:r>
            <a:endParaRPr lang="es-EC" sz="2400" dirty="0">
              <a:latin typeface="Arial Black" pitchFamily="34" charset="0"/>
            </a:endParaRPr>
          </a:p>
        </p:txBody>
      </p:sp>
      <p:pic>
        <p:nvPicPr>
          <p:cNvPr id="15361" name="Picture 1"/>
          <p:cNvPicPr>
            <a:picLocks noChangeAspect="1" noChangeArrowheads="1"/>
          </p:cNvPicPr>
          <p:nvPr/>
        </p:nvPicPr>
        <p:blipFill>
          <a:blip r:embed="rId2" cstate="print"/>
          <a:srcRect/>
          <a:stretch>
            <a:fillRect/>
          </a:stretch>
        </p:blipFill>
        <p:spPr bwMode="auto">
          <a:xfrm>
            <a:off x="1214414" y="1071546"/>
            <a:ext cx="2652466" cy="1428760"/>
          </a:xfrm>
          <a:prstGeom prst="rect">
            <a:avLst/>
          </a:prstGeom>
          <a:noFill/>
          <a:ln w="9525">
            <a:noFill/>
            <a:miter lim="800000"/>
            <a:headEnd/>
            <a:tailEnd/>
          </a:ln>
          <a:effectLst/>
        </p:spPr>
      </p:pic>
      <p:sp>
        <p:nvSpPr>
          <p:cNvPr id="11" name="10 CuadroTexto"/>
          <p:cNvSpPr txBox="1"/>
          <p:nvPr/>
        </p:nvSpPr>
        <p:spPr>
          <a:xfrm>
            <a:off x="214282" y="4071942"/>
            <a:ext cx="5072098" cy="954107"/>
          </a:xfrm>
          <a:prstGeom prst="rect">
            <a:avLst/>
          </a:prstGeom>
          <a:solidFill>
            <a:schemeClr val="accent1">
              <a:lumMod val="20000"/>
              <a:lumOff val="80000"/>
            </a:schemeClr>
          </a:solidFill>
          <a:scene3d>
            <a:camera prst="orthographicFront"/>
            <a:lightRig rig="threePt" dir="t"/>
          </a:scene3d>
          <a:sp3d extrusionH="76200" prstMaterial="matte">
            <a:bevelT prst="angle"/>
            <a:extrusionClr>
              <a:schemeClr val="bg1">
                <a:lumMod val="65000"/>
              </a:schemeClr>
            </a:extrusionClr>
          </a:sp3d>
        </p:spPr>
        <p:txBody>
          <a:bodyPr wrap="square" rtlCol="0">
            <a:spAutoFit/>
            <a:sp3d extrusionH="57150">
              <a:bevelT w="38100" h="38100"/>
            </a:sp3d>
          </a:bodyPr>
          <a:lstStyle/>
          <a:p>
            <a:pPr algn="just"/>
            <a:r>
              <a:rPr lang="es-EC" sz="1400" dirty="0" smtClean="0">
                <a:solidFill>
                  <a:schemeClr val="tx2">
                    <a:lumMod val="75000"/>
                  </a:schemeClr>
                </a:solidFill>
                <a:latin typeface="Arial Black" pitchFamily="34" charset="0"/>
              </a:rPr>
              <a:t>- ALTA RENTABILIDAD</a:t>
            </a:r>
          </a:p>
          <a:p>
            <a:pPr algn="just">
              <a:buFontTx/>
              <a:buChar char="-"/>
            </a:pPr>
            <a:r>
              <a:rPr lang="es-EC" sz="1400" dirty="0" smtClean="0">
                <a:solidFill>
                  <a:schemeClr val="tx2">
                    <a:lumMod val="75000"/>
                  </a:schemeClr>
                </a:solidFill>
                <a:latin typeface="Arial Black" pitchFamily="34" charset="0"/>
              </a:rPr>
              <a:t> BAJO COSTO DE OPERACIÓN E INTRODUCCIÓN</a:t>
            </a:r>
          </a:p>
          <a:p>
            <a:pPr algn="just">
              <a:buFontTx/>
              <a:buChar char="-"/>
            </a:pPr>
            <a:r>
              <a:rPr lang="es-EC" sz="1400" dirty="0" smtClean="0">
                <a:solidFill>
                  <a:schemeClr val="tx2">
                    <a:lumMod val="75000"/>
                  </a:schemeClr>
                </a:solidFill>
                <a:latin typeface="Arial Black" pitchFamily="34" charset="0"/>
              </a:rPr>
              <a:t> INDISPENSABLE PARA EL CLIENTE</a:t>
            </a:r>
          </a:p>
          <a:p>
            <a:pPr algn="just">
              <a:buFontTx/>
              <a:buChar char="-"/>
            </a:pPr>
            <a:r>
              <a:rPr lang="es-EC" sz="1400" dirty="0" smtClean="0">
                <a:solidFill>
                  <a:schemeClr val="tx2">
                    <a:lumMod val="75000"/>
                  </a:schemeClr>
                </a:solidFill>
                <a:latin typeface="Arial Black" pitchFamily="34" charset="0"/>
              </a:rPr>
              <a:t> APROVECHAR NUESTRA EXPERIENCIA</a:t>
            </a:r>
            <a:endParaRPr lang="es-EC" sz="1400" dirty="0">
              <a:latin typeface="Arial Black" pitchFamily="34" charset="0"/>
            </a:endParaRPr>
          </a:p>
        </p:txBody>
      </p:sp>
      <p:sp>
        <p:nvSpPr>
          <p:cNvPr id="7" name="6 Llamada rectangular"/>
          <p:cNvSpPr/>
          <p:nvPr/>
        </p:nvSpPr>
        <p:spPr>
          <a:xfrm>
            <a:off x="642910" y="2857496"/>
            <a:ext cx="2571768" cy="714380"/>
          </a:xfrm>
          <a:prstGeom prst="wedgeRectCallout">
            <a:avLst>
              <a:gd name="adj1" fmla="val 16574"/>
              <a:gd name="adj2" fmla="val 114499"/>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smtClean="0">
                <a:solidFill>
                  <a:schemeClr val="tx1"/>
                </a:solidFill>
              </a:rPr>
              <a:t>Por economías de escala</a:t>
            </a:r>
            <a:endParaRPr lang="es-EC" dirty="0">
              <a:solidFill>
                <a:schemeClr val="tx1"/>
              </a:solidFill>
            </a:endParaRPr>
          </a:p>
        </p:txBody>
      </p:sp>
      <p:sp>
        <p:nvSpPr>
          <p:cNvPr id="8" name="7 Llamada rectangular"/>
          <p:cNvSpPr/>
          <p:nvPr/>
        </p:nvSpPr>
        <p:spPr>
          <a:xfrm>
            <a:off x="6072198" y="3071810"/>
            <a:ext cx="2571768" cy="928694"/>
          </a:xfrm>
          <a:prstGeom prst="wedgeRectCallout">
            <a:avLst>
              <a:gd name="adj1" fmla="val -85648"/>
              <a:gd name="adj2" fmla="val 95012"/>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smtClean="0">
                <a:solidFill>
                  <a:schemeClr val="tx1"/>
                </a:solidFill>
              </a:rPr>
              <a:t>Basado en uso intensivo de la tecnología y sistemas inteligentes </a:t>
            </a:r>
            <a:endParaRPr lang="es-EC" dirty="0">
              <a:solidFill>
                <a:schemeClr val="tx1"/>
              </a:solidFill>
            </a:endParaRPr>
          </a:p>
        </p:txBody>
      </p:sp>
      <p:sp>
        <p:nvSpPr>
          <p:cNvPr id="9" name="8 Llamada rectangular"/>
          <p:cNvSpPr/>
          <p:nvPr/>
        </p:nvSpPr>
        <p:spPr>
          <a:xfrm>
            <a:off x="6357950" y="4500570"/>
            <a:ext cx="2571768" cy="1143008"/>
          </a:xfrm>
          <a:prstGeom prst="wedgeRectCallout">
            <a:avLst>
              <a:gd name="adj1" fmla="val -144536"/>
              <a:gd name="adj2" fmla="val -39218"/>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smtClean="0">
                <a:solidFill>
                  <a:schemeClr val="tx1"/>
                </a:solidFill>
              </a:rPr>
              <a:t>Obligatorio por leyes y reglamentos o factor diferenciador por alta competencia</a:t>
            </a:r>
            <a:endParaRPr lang="es-EC" dirty="0">
              <a:solidFill>
                <a:schemeClr val="tx1"/>
              </a:solidFill>
            </a:endParaRPr>
          </a:p>
        </p:txBody>
      </p:sp>
      <p:sp>
        <p:nvSpPr>
          <p:cNvPr id="10" name="9 Llamada rectangular"/>
          <p:cNvSpPr/>
          <p:nvPr/>
        </p:nvSpPr>
        <p:spPr>
          <a:xfrm>
            <a:off x="2643174" y="5429264"/>
            <a:ext cx="2571768" cy="1143008"/>
          </a:xfrm>
          <a:prstGeom prst="wedgeRectCallout">
            <a:avLst>
              <a:gd name="adj1" fmla="val 13981"/>
              <a:gd name="adj2" fmla="val -94218"/>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smtClean="0">
                <a:solidFill>
                  <a:schemeClr val="tx1"/>
                </a:solidFill>
              </a:rPr>
              <a:t>Conocimientos de tecnologías de información y mercados de exportación</a:t>
            </a:r>
            <a:endParaRPr lang="es-EC" dirty="0">
              <a:solidFill>
                <a:schemeClr val="tx1"/>
              </a:solidFill>
            </a:endParaRPr>
          </a:p>
        </p:txBody>
      </p:sp>
      <p:sp>
        <p:nvSpPr>
          <p:cNvPr id="12" name="11 CuadroTexto"/>
          <p:cNvSpPr txBox="1"/>
          <p:nvPr/>
        </p:nvSpPr>
        <p:spPr>
          <a:xfrm>
            <a:off x="500034" y="285732"/>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15361"/>
                                        </p:tgtEl>
                                        <p:attrNameLst>
                                          <p:attrName>style.visibility</p:attrName>
                                        </p:attrNameLst>
                                      </p:cBhvr>
                                      <p:to>
                                        <p:strVal val="visible"/>
                                      </p:to>
                                    </p:set>
                                    <p:anim calcmode="lin" valueType="num">
                                      <p:cBhvr>
                                        <p:cTn id="7" dur="1000" fill="hold"/>
                                        <p:tgtEl>
                                          <p:spTgt spid="15361"/>
                                        </p:tgtEl>
                                        <p:attrNameLst>
                                          <p:attrName>ppt_w</p:attrName>
                                        </p:attrNameLst>
                                      </p:cBhvr>
                                      <p:tavLst>
                                        <p:tav tm="0">
                                          <p:val>
                                            <p:strVal val="#ppt_w*0.70"/>
                                          </p:val>
                                        </p:tav>
                                        <p:tav tm="100000">
                                          <p:val>
                                            <p:strVal val="#ppt_w"/>
                                          </p:val>
                                        </p:tav>
                                      </p:tavLst>
                                    </p:anim>
                                    <p:anim calcmode="lin" valueType="num">
                                      <p:cBhvr>
                                        <p:cTn id="8" dur="1000" fill="hold"/>
                                        <p:tgtEl>
                                          <p:spTgt spid="15361"/>
                                        </p:tgtEl>
                                        <p:attrNameLst>
                                          <p:attrName>ppt_h</p:attrName>
                                        </p:attrNameLst>
                                      </p:cBhvr>
                                      <p:tavLst>
                                        <p:tav tm="0">
                                          <p:val>
                                            <p:strVal val="#ppt_h"/>
                                          </p:val>
                                        </p:tav>
                                        <p:tav tm="100000">
                                          <p:val>
                                            <p:strVal val="#ppt_h"/>
                                          </p:val>
                                        </p:tav>
                                      </p:tavLst>
                                    </p:anim>
                                    <p:animEffect transition="in" filter="fade">
                                      <p:cBhvr>
                                        <p:cTn id="9" dur="1000"/>
                                        <p:tgtEl>
                                          <p:spTgt spid="15361"/>
                                        </p:tgtEl>
                                      </p:cBhvr>
                                    </p:animEffect>
                                  </p:childTnLst>
                                </p:cTn>
                              </p:par>
                            </p:childTnLst>
                          </p:cTn>
                        </p:par>
                        <p:par>
                          <p:cTn id="10" fill="hold">
                            <p:stCondLst>
                              <p:cond delay="1000"/>
                            </p:stCondLst>
                            <p:childTnLst>
                              <p:par>
                                <p:cTn id="11" presetID="37" presetClass="entr" presetSubtype="0" fill="hold" nodeType="afterEffect">
                                  <p:stCondLst>
                                    <p:cond delay="0"/>
                                  </p:stCondLst>
                                  <p:childTnLst>
                                    <p:set>
                                      <p:cBhvr>
                                        <p:cTn id="12" dur="1" fill="hold">
                                          <p:stCondLst>
                                            <p:cond delay="0"/>
                                          </p:stCondLst>
                                        </p:cTn>
                                        <p:tgtEl>
                                          <p:spTgt spid="15361"/>
                                        </p:tgtEl>
                                        <p:attrNameLst>
                                          <p:attrName>style.visibility</p:attrName>
                                        </p:attrNameLst>
                                      </p:cBhvr>
                                      <p:to>
                                        <p:strVal val="visible"/>
                                      </p:to>
                                    </p:set>
                                    <p:animEffect transition="in" filter="fade">
                                      <p:cBhvr>
                                        <p:cTn id="13" dur="3000"/>
                                        <p:tgtEl>
                                          <p:spTgt spid="15361"/>
                                        </p:tgtEl>
                                      </p:cBhvr>
                                    </p:animEffect>
                                    <p:anim calcmode="lin" valueType="num">
                                      <p:cBhvr>
                                        <p:cTn id="14" dur="3000" fill="hold"/>
                                        <p:tgtEl>
                                          <p:spTgt spid="15361"/>
                                        </p:tgtEl>
                                        <p:attrNameLst>
                                          <p:attrName>ppt_x</p:attrName>
                                        </p:attrNameLst>
                                      </p:cBhvr>
                                      <p:tavLst>
                                        <p:tav tm="0">
                                          <p:val>
                                            <p:strVal val="#ppt_x"/>
                                          </p:val>
                                        </p:tav>
                                        <p:tav tm="100000">
                                          <p:val>
                                            <p:strVal val="#ppt_x"/>
                                          </p:val>
                                        </p:tav>
                                      </p:tavLst>
                                    </p:anim>
                                    <p:anim calcmode="lin" valueType="num">
                                      <p:cBhvr>
                                        <p:cTn id="15" dur="2700" decel="100000" fill="hold"/>
                                        <p:tgtEl>
                                          <p:spTgt spid="15361"/>
                                        </p:tgtEl>
                                        <p:attrNameLst>
                                          <p:attrName>ppt_y</p:attrName>
                                        </p:attrNameLst>
                                      </p:cBhvr>
                                      <p:tavLst>
                                        <p:tav tm="0">
                                          <p:val>
                                            <p:strVal val="#ppt_y+1"/>
                                          </p:val>
                                        </p:tav>
                                        <p:tav tm="100000">
                                          <p:val>
                                            <p:strVal val="#ppt_y-.03"/>
                                          </p:val>
                                        </p:tav>
                                      </p:tavLst>
                                    </p:anim>
                                    <p:anim calcmode="lin" valueType="num">
                                      <p:cBhvr>
                                        <p:cTn id="16" dur="300" accel="100000" fill="hold">
                                          <p:stCondLst>
                                            <p:cond delay="2700"/>
                                          </p:stCondLst>
                                        </p:cTn>
                                        <p:tgtEl>
                                          <p:spTgt spid="1536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Llamada de nube"/>
          <p:cNvSpPr/>
          <p:nvPr/>
        </p:nvSpPr>
        <p:spPr>
          <a:xfrm>
            <a:off x="5214942" y="928670"/>
            <a:ext cx="2714644" cy="2071702"/>
          </a:xfrm>
          <a:prstGeom prst="cloudCallout">
            <a:avLst>
              <a:gd name="adj1" fmla="val -96271"/>
              <a:gd name="adj2" fmla="val -14741"/>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3" name="12 CuadroTexto"/>
          <p:cNvSpPr txBox="1"/>
          <p:nvPr/>
        </p:nvSpPr>
        <p:spPr>
          <a:xfrm>
            <a:off x="5500694" y="1428736"/>
            <a:ext cx="2214578" cy="1200329"/>
          </a:xfrm>
          <a:prstGeom prst="rect">
            <a:avLst/>
          </a:prstGeom>
          <a:noFill/>
        </p:spPr>
        <p:txBody>
          <a:bodyPr wrap="square" rtlCol="0">
            <a:spAutoFit/>
            <a:scene3d>
              <a:camera prst="orthographicFront"/>
              <a:lightRig rig="threePt" dir="t"/>
            </a:scene3d>
            <a:sp3d extrusionH="57150">
              <a:bevelT w="38100" h="38100"/>
            </a:sp3d>
          </a:bodyPr>
          <a:lstStyle/>
          <a:p>
            <a:pPr algn="ctr"/>
            <a:r>
              <a:rPr lang="es-EC" sz="2400" dirty="0" smtClean="0">
                <a:latin typeface="Arial Black" pitchFamily="34" charset="0"/>
              </a:rPr>
              <a:t>EVOLUCION</a:t>
            </a:r>
          </a:p>
          <a:p>
            <a:pPr algn="ctr"/>
            <a:r>
              <a:rPr lang="es-EC" sz="2400" dirty="0" smtClean="0">
                <a:latin typeface="Arial Black" pitchFamily="34" charset="0"/>
              </a:rPr>
              <a:t>DE LA </a:t>
            </a:r>
            <a:br>
              <a:rPr lang="es-EC" sz="2400" dirty="0" smtClean="0">
                <a:latin typeface="Arial Black" pitchFamily="34" charset="0"/>
              </a:rPr>
            </a:br>
            <a:r>
              <a:rPr lang="es-EC" sz="2400" dirty="0" smtClean="0">
                <a:latin typeface="Arial Black" pitchFamily="34" charset="0"/>
              </a:rPr>
              <a:t>IDEA</a:t>
            </a:r>
            <a:endParaRPr lang="es-EC" sz="2400" dirty="0">
              <a:latin typeface="Arial Black" pitchFamily="34" charset="0"/>
            </a:endParaRPr>
          </a:p>
        </p:txBody>
      </p:sp>
      <p:pic>
        <p:nvPicPr>
          <p:cNvPr id="15361" name="Picture 1"/>
          <p:cNvPicPr>
            <a:picLocks noChangeAspect="1" noChangeArrowheads="1"/>
          </p:cNvPicPr>
          <p:nvPr/>
        </p:nvPicPr>
        <p:blipFill>
          <a:blip r:embed="rId2" cstate="print"/>
          <a:srcRect/>
          <a:stretch>
            <a:fillRect/>
          </a:stretch>
        </p:blipFill>
        <p:spPr bwMode="auto">
          <a:xfrm>
            <a:off x="1214414" y="1071546"/>
            <a:ext cx="2652466" cy="1428760"/>
          </a:xfrm>
          <a:prstGeom prst="rect">
            <a:avLst/>
          </a:prstGeom>
          <a:noFill/>
          <a:ln w="9525">
            <a:noFill/>
            <a:miter lim="800000"/>
            <a:headEnd/>
            <a:tailEnd/>
          </a:ln>
          <a:effectLst/>
        </p:spPr>
      </p:pic>
      <p:sp>
        <p:nvSpPr>
          <p:cNvPr id="11" name="10 CuadroTexto"/>
          <p:cNvSpPr txBox="1"/>
          <p:nvPr/>
        </p:nvSpPr>
        <p:spPr>
          <a:xfrm>
            <a:off x="1857356" y="3500438"/>
            <a:ext cx="5357850" cy="1600438"/>
          </a:xfrm>
          <a:prstGeom prst="rect">
            <a:avLst/>
          </a:prstGeom>
          <a:solidFill>
            <a:schemeClr val="accent1">
              <a:lumMod val="20000"/>
              <a:lumOff val="80000"/>
            </a:schemeClr>
          </a:solidFill>
          <a:scene3d>
            <a:camera prst="orthographicFront"/>
            <a:lightRig rig="threePt" dir="t"/>
          </a:scene3d>
          <a:sp3d extrusionH="76200" prstMaterial="matte">
            <a:bevelT prst="angle"/>
            <a:extrusionClr>
              <a:schemeClr val="bg1">
                <a:lumMod val="65000"/>
              </a:schemeClr>
            </a:extrusionClr>
          </a:sp3d>
        </p:spPr>
        <p:txBody>
          <a:bodyPr wrap="square" rtlCol="0">
            <a:spAutoFit/>
            <a:sp3d extrusionH="57150">
              <a:bevelT w="38100" h="38100"/>
            </a:sp3d>
          </a:bodyPr>
          <a:lstStyle/>
          <a:p>
            <a:pPr algn="ctr">
              <a:buFontTx/>
              <a:buChar char="-"/>
            </a:pPr>
            <a:endParaRPr lang="es-EC" sz="1400" dirty="0" smtClean="0">
              <a:solidFill>
                <a:schemeClr val="tx2">
                  <a:lumMod val="75000"/>
                </a:schemeClr>
              </a:solidFill>
              <a:latin typeface="Arial Black" pitchFamily="34" charset="0"/>
            </a:endParaRPr>
          </a:p>
          <a:p>
            <a:pPr algn="ctr">
              <a:buFontTx/>
              <a:buChar char="-"/>
            </a:pPr>
            <a:r>
              <a:rPr lang="es-EC" sz="1400" dirty="0" smtClean="0">
                <a:solidFill>
                  <a:schemeClr val="tx2">
                    <a:lumMod val="75000"/>
                  </a:schemeClr>
                </a:solidFill>
                <a:latin typeface="Arial Black" pitchFamily="34" charset="0"/>
              </a:rPr>
              <a:t>BAJA EXPERIENCIA COMERCIAL</a:t>
            </a:r>
          </a:p>
          <a:p>
            <a:pPr algn="ctr">
              <a:buFontTx/>
              <a:buChar char="-"/>
            </a:pPr>
            <a:endParaRPr lang="es-EC" sz="1400" dirty="0" smtClean="0">
              <a:solidFill>
                <a:schemeClr val="tx2">
                  <a:lumMod val="75000"/>
                </a:schemeClr>
              </a:solidFill>
              <a:latin typeface="Arial Black" pitchFamily="34" charset="0"/>
            </a:endParaRPr>
          </a:p>
          <a:p>
            <a:pPr algn="ctr">
              <a:buFontTx/>
              <a:buChar char="-"/>
            </a:pPr>
            <a:r>
              <a:rPr lang="es-EC" sz="1400" dirty="0" smtClean="0">
                <a:solidFill>
                  <a:schemeClr val="tx2">
                    <a:lumMod val="75000"/>
                  </a:schemeClr>
                </a:solidFill>
                <a:latin typeface="Arial Black" pitchFamily="34" charset="0"/>
              </a:rPr>
              <a:t> BUSQUEDA DE ALIADOS ESTRATEGICOS</a:t>
            </a:r>
          </a:p>
          <a:p>
            <a:pPr algn="ctr">
              <a:buFontTx/>
              <a:buChar char="-"/>
            </a:pPr>
            <a:endParaRPr lang="es-EC" sz="1400" dirty="0" smtClean="0">
              <a:solidFill>
                <a:schemeClr val="tx2">
                  <a:lumMod val="75000"/>
                </a:schemeClr>
              </a:solidFill>
              <a:latin typeface="Arial Black" pitchFamily="34" charset="0"/>
            </a:endParaRPr>
          </a:p>
          <a:p>
            <a:pPr algn="ctr">
              <a:buFontTx/>
              <a:buChar char="-"/>
            </a:pPr>
            <a:r>
              <a:rPr lang="es-EC" sz="1400" dirty="0" smtClean="0">
                <a:solidFill>
                  <a:schemeClr val="tx2">
                    <a:lumMod val="75000"/>
                  </a:schemeClr>
                </a:solidFill>
                <a:latin typeface="Arial Black" pitchFamily="34" charset="0"/>
              </a:rPr>
              <a:t> FACTOR DE COMPLEMENTARIEDAD DE NEGOCIOS</a:t>
            </a:r>
          </a:p>
          <a:p>
            <a:pPr algn="ctr">
              <a:buFontTx/>
              <a:buChar char="-"/>
            </a:pPr>
            <a:endParaRPr lang="es-EC" sz="1400" dirty="0">
              <a:latin typeface="Arial Black" pitchFamily="34" charset="0"/>
            </a:endParaRPr>
          </a:p>
        </p:txBody>
      </p:sp>
      <p:sp>
        <p:nvSpPr>
          <p:cNvPr id="7" name="6 CuadroTexto"/>
          <p:cNvSpPr txBox="1"/>
          <p:nvPr/>
        </p:nvSpPr>
        <p:spPr>
          <a:xfrm>
            <a:off x="500034" y="238107"/>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15361"/>
                                        </p:tgtEl>
                                        <p:attrNameLst>
                                          <p:attrName>style.visibility</p:attrName>
                                        </p:attrNameLst>
                                      </p:cBhvr>
                                      <p:to>
                                        <p:strVal val="visible"/>
                                      </p:to>
                                    </p:set>
                                    <p:anim calcmode="lin" valueType="num">
                                      <p:cBhvr>
                                        <p:cTn id="7" dur="1000" fill="hold"/>
                                        <p:tgtEl>
                                          <p:spTgt spid="15361"/>
                                        </p:tgtEl>
                                        <p:attrNameLst>
                                          <p:attrName>ppt_w</p:attrName>
                                        </p:attrNameLst>
                                      </p:cBhvr>
                                      <p:tavLst>
                                        <p:tav tm="0">
                                          <p:val>
                                            <p:strVal val="#ppt_w*0.70"/>
                                          </p:val>
                                        </p:tav>
                                        <p:tav tm="100000">
                                          <p:val>
                                            <p:strVal val="#ppt_w"/>
                                          </p:val>
                                        </p:tav>
                                      </p:tavLst>
                                    </p:anim>
                                    <p:anim calcmode="lin" valueType="num">
                                      <p:cBhvr>
                                        <p:cTn id="8" dur="1000" fill="hold"/>
                                        <p:tgtEl>
                                          <p:spTgt spid="15361"/>
                                        </p:tgtEl>
                                        <p:attrNameLst>
                                          <p:attrName>ppt_h</p:attrName>
                                        </p:attrNameLst>
                                      </p:cBhvr>
                                      <p:tavLst>
                                        <p:tav tm="0">
                                          <p:val>
                                            <p:strVal val="#ppt_h"/>
                                          </p:val>
                                        </p:tav>
                                        <p:tav tm="100000">
                                          <p:val>
                                            <p:strVal val="#ppt_h"/>
                                          </p:val>
                                        </p:tav>
                                      </p:tavLst>
                                    </p:anim>
                                    <p:animEffect transition="in" filter="fade">
                                      <p:cBhvr>
                                        <p:cTn id="9" dur="1000"/>
                                        <p:tgtEl>
                                          <p:spTgt spid="15361"/>
                                        </p:tgtEl>
                                      </p:cBhvr>
                                    </p:animEffect>
                                  </p:childTnLst>
                                </p:cTn>
                              </p:par>
                            </p:childTnLst>
                          </p:cTn>
                        </p:par>
                        <p:par>
                          <p:cTn id="10" fill="hold">
                            <p:stCondLst>
                              <p:cond delay="1000"/>
                            </p:stCondLst>
                            <p:childTnLst>
                              <p:par>
                                <p:cTn id="11" presetID="37" presetClass="entr" presetSubtype="0" fill="hold" nodeType="afterEffect">
                                  <p:stCondLst>
                                    <p:cond delay="0"/>
                                  </p:stCondLst>
                                  <p:childTnLst>
                                    <p:set>
                                      <p:cBhvr>
                                        <p:cTn id="12" dur="1" fill="hold">
                                          <p:stCondLst>
                                            <p:cond delay="0"/>
                                          </p:stCondLst>
                                        </p:cTn>
                                        <p:tgtEl>
                                          <p:spTgt spid="15361"/>
                                        </p:tgtEl>
                                        <p:attrNameLst>
                                          <p:attrName>style.visibility</p:attrName>
                                        </p:attrNameLst>
                                      </p:cBhvr>
                                      <p:to>
                                        <p:strVal val="visible"/>
                                      </p:to>
                                    </p:set>
                                    <p:animEffect transition="in" filter="fade">
                                      <p:cBhvr>
                                        <p:cTn id="13" dur="3000"/>
                                        <p:tgtEl>
                                          <p:spTgt spid="15361"/>
                                        </p:tgtEl>
                                      </p:cBhvr>
                                    </p:animEffect>
                                    <p:anim calcmode="lin" valueType="num">
                                      <p:cBhvr>
                                        <p:cTn id="14" dur="3000" fill="hold"/>
                                        <p:tgtEl>
                                          <p:spTgt spid="15361"/>
                                        </p:tgtEl>
                                        <p:attrNameLst>
                                          <p:attrName>ppt_x</p:attrName>
                                        </p:attrNameLst>
                                      </p:cBhvr>
                                      <p:tavLst>
                                        <p:tav tm="0">
                                          <p:val>
                                            <p:strVal val="#ppt_x"/>
                                          </p:val>
                                        </p:tav>
                                        <p:tav tm="100000">
                                          <p:val>
                                            <p:strVal val="#ppt_x"/>
                                          </p:val>
                                        </p:tav>
                                      </p:tavLst>
                                    </p:anim>
                                    <p:anim calcmode="lin" valueType="num">
                                      <p:cBhvr>
                                        <p:cTn id="15" dur="2700" decel="100000" fill="hold"/>
                                        <p:tgtEl>
                                          <p:spTgt spid="15361"/>
                                        </p:tgtEl>
                                        <p:attrNameLst>
                                          <p:attrName>ppt_y</p:attrName>
                                        </p:attrNameLst>
                                      </p:cBhvr>
                                      <p:tavLst>
                                        <p:tav tm="0">
                                          <p:val>
                                            <p:strVal val="#ppt_y+1"/>
                                          </p:val>
                                        </p:tav>
                                        <p:tav tm="100000">
                                          <p:val>
                                            <p:strVal val="#ppt_y-.03"/>
                                          </p:val>
                                        </p:tav>
                                      </p:tavLst>
                                    </p:anim>
                                    <p:anim calcmode="lin" valueType="num">
                                      <p:cBhvr>
                                        <p:cTn id="16" dur="300" accel="100000" fill="hold">
                                          <p:stCondLst>
                                            <p:cond delay="2700"/>
                                          </p:stCondLst>
                                        </p:cTn>
                                        <p:tgtEl>
                                          <p:spTgt spid="1536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12 CuadroTexto"/>
          <p:cNvSpPr txBox="1"/>
          <p:nvPr/>
        </p:nvSpPr>
        <p:spPr>
          <a:xfrm>
            <a:off x="857224" y="1071546"/>
            <a:ext cx="7429552" cy="461665"/>
          </a:xfrm>
          <a:prstGeom prst="rect">
            <a:avLst/>
          </a:prstGeom>
          <a:noFill/>
        </p:spPr>
        <p:txBody>
          <a:bodyPr wrap="square" rtlCol="0">
            <a:spAutoFit/>
            <a:scene3d>
              <a:camera prst="orthographicFront"/>
              <a:lightRig rig="threePt" dir="t"/>
            </a:scene3d>
            <a:sp3d extrusionH="57150">
              <a:bevelT w="38100" h="38100"/>
            </a:sp3d>
          </a:bodyPr>
          <a:lstStyle/>
          <a:p>
            <a:r>
              <a:rPr lang="es-EC" sz="2400" dirty="0" smtClean="0">
                <a:latin typeface="Arial Black" pitchFamily="34" charset="0"/>
              </a:rPr>
              <a:t>¿Qué es el Sistema de Trazabilidad?</a:t>
            </a:r>
            <a:endParaRPr lang="es-EC" sz="2400" dirty="0">
              <a:latin typeface="Arial Black" pitchFamily="34" charset="0"/>
            </a:endParaRPr>
          </a:p>
        </p:txBody>
      </p:sp>
      <p:pic>
        <p:nvPicPr>
          <p:cNvPr id="15361" name="Picture 1"/>
          <p:cNvPicPr>
            <a:picLocks noChangeAspect="1" noChangeArrowheads="1"/>
          </p:cNvPicPr>
          <p:nvPr/>
        </p:nvPicPr>
        <p:blipFill>
          <a:blip r:embed="rId2" cstate="print"/>
          <a:srcRect/>
          <a:stretch>
            <a:fillRect/>
          </a:stretch>
        </p:blipFill>
        <p:spPr bwMode="auto">
          <a:xfrm>
            <a:off x="2643174" y="2071678"/>
            <a:ext cx="3819525" cy="2057400"/>
          </a:xfrm>
          <a:prstGeom prst="rect">
            <a:avLst/>
          </a:prstGeom>
          <a:noFill/>
          <a:ln w="9525">
            <a:noFill/>
            <a:miter lim="800000"/>
            <a:headEnd/>
            <a:tailEnd/>
          </a:ln>
          <a:effectLst/>
        </p:spPr>
      </p:pic>
      <p:sp>
        <p:nvSpPr>
          <p:cNvPr id="11" name="10 CuadroTexto"/>
          <p:cNvSpPr txBox="1"/>
          <p:nvPr/>
        </p:nvSpPr>
        <p:spPr>
          <a:xfrm>
            <a:off x="571472" y="4071942"/>
            <a:ext cx="8072494" cy="1938992"/>
          </a:xfrm>
          <a:prstGeom prst="rect">
            <a:avLst/>
          </a:prstGeom>
          <a:solidFill>
            <a:schemeClr val="accent1">
              <a:lumMod val="20000"/>
              <a:lumOff val="80000"/>
            </a:schemeClr>
          </a:solidFill>
          <a:scene3d>
            <a:camera prst="orthographicFront"/>
            <a:lightRig rig="threePt" dir="t"/>
          </a:scene3d>
          <a:sp3d extrusionH="76200" prstMaterial="matte">
            <a:bevelT prst="angle"/>
            <a:extrusionClr>
              <a:schemeClr val="bg1">
                <a:lumMod val="65000"/>
              </a:schemeClr>
            </a:extrusionClr>
          </a:sp3d>
        </p:spPr>
        <p:txBody>
          <a:bodyPr wrap="square" rtlCol="0">
            <a:spAutoFit/>
            <a:sp3d extrusionH="57150">
              <a:bevelT w="38100" h="38100"/>
            </a:sp3d>
          </a:bodyPr>
          <a:lstStyle/>
          <a:p>
            <a:pPr algn="just"/>
            <a:r>
              <a:rPr lang="es-EC" sz="2400" dirty="0" smtClean="0">
                <a:solidFill>
                  <a:schemeClr val="tx2">
                    <a:lumMod val="75000"/>
                  </a:schemeClr>
                </a:solidFill>
                <a:latin typeface="Arial Black" pitchFamily="34" charset="0"/>
              </a:rPr>
              <a:t>En concreto:</a:t>
            </a:r>
          </a:p>
          <a:p>
            <a:pPr marL="180975" indent="-180975" algn="just">
              <a:buFontTx/>
              <a:buChar char="-"/>
            </a:pPr>
            <a:r>
              <a:rPr lang="es-EC" sz="2400" dirty="0" smtClean="0">
                <a:latin typeface="Arial Black" pitchFamily="34" charset="0"/>
              </a:rPr>
              <a:t>Ser los ojos del cliente; </a:t>
            </a:r>
            <a:r>
              <a:rPr lang="es-EC" sz="2400" dirty="0" smtClean="0">
                <a:solidFill>
                  <a:srgbClr val="FF0000"/>
                </a:solidFill>
                <a:latin typeface="Arial Black" pitchFamily="34" charset="0"/>
              </a:rPr>
              <a:t>supervisión logística</a:t>
            </a:r>
          </a:p>
          <a:p>
            <a:pPr marL="180975" indent="-180975" algn="just">
              <a:buFontTx/>
              <a:buChar char="-"/>
            </a:pPr>
            <a:r>
              <a:rPr lang="es-EC" sz="2400" dirty="0" smtClean="0">
                <a:latin typeface="Arial Black" pitchFamily="34" charset="0"/>
              </a:rPr>
              <a:t>Actuar por él; </a:t>
            </a:r>
            <a:r>
              <a:rPr lang="es-EC" sz="2400" dirty="0" smtClean="0">
                <a:solidFill>
                  <a:srgbClr val="FF0000"/>
                </a:solidFill>
                <a:latin typeface="Arial Black" pitchFamily="34" charset="0"/>
              </a:rPr>
              <a:t>reclamos, inspecciones</a:t>
            </a:r>
          </a:p>
          <a:p>
            <a:pPr marL="180975" indent="-180975" algn="just">
              <a:buFontTx/>
              <a:buChar char="-"/>
            </a:pPr>
            <a:r>
              <a:rPr lang="es-EC" sz="2400" dirty="0" smtClean="0">
                <a:latin typeface="Arial Black" pitchFamily="34" charset="0"/>
              </a:rPr>
              <a:t>Con solvencia objetiva; </a:t>
            </a:r>
            <a:r>
              <a:rPr lang="es-EC" sz="2400" dirty="0" smtClean="0">
                <a:solidFill>
                  <a:srgbClr val="FF0000"/>
                </a:solidFill>
                <a:latin typeface="Arial Black" pitchFamily="34" charset="0"/>
              </a:rPr>
              <a:t>registro on-line</a:t>
            </a:r>
          </a:p>
          <a:p>
            <a:pPr algn="just"/>
            <a:r>
              <a:rPr lang="es-EC" sz="2400" dirty="0" smtClean="0">
                <a:latin typeface="Arial Black" pitchFamily="34" charset="0"/>
              </a:rPr>
              <a:t>en los puertos de origen y destino de su carga</a:t>
            </a:r>
            <a:endParaRPr lang="es-EC" sz="2400" dirty="0">
              <a:latin typeface="Arial Black" pitchFamily="34" charset="0"/>
            </a:endParaRPr>
          </a:p>
        </p:txBody>
      </p:sp>
      <p:sp>
        <p:nvSpPr>
          <p:cNvPr id="6" name="5 CuadroTexto"/>
          <p:cNvSpPr txBox="1"/>
          <p:nvPr/>
        </p:nvSpPr>
        <p:spPr>
          <a:xfrm>
            <a:off x="500034" y="247632"/>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15361"/>
                                        </p:tgtEl>
                                        <p:attrNameLst>
                                          <p:attrName>style.visibility</p:attrName>
                                        </p:attrNameLst>
                                      </p:cBhvr>
                                      <p:to>
                                        <p:strVal val="visible"/>
                                      </p:to>
                                    </p:set>
                                    <p:anim calcmode="lin" valueType="num">
                                      <p:cBhvr>
                                        <p:cTn id="7" dur="1000" fill="hold"/>
                                        <p:tgtEl>
                                          <p:spTgt spid="15361"/>
                                        </p:tgtEl>
                                        <p:attrNameLst>
                                          <p:attrName>ppt_w</p:attrName>
                                        </p:attrNameLst>
                                      </p:cBhvr>
                                      <p:tavLst>
                                        <p:tav tm="0">
                                          <p:val>
                                            <p:strVal val="#ppt_w*0.70"/>
                                          </p:val>
                                        </p:tav>
                                        <p:tav tm="100000">
                                          <p:val>
                                            <p:strVal val="#ppt_w"/>
                                          </p:val>
                                        </p:tav>
                                      </p:tavLst>
                                    </p:anim>
                                    <p:anim calcmode="lin" valueType="num">
                                      <p:cBhvr>
                                        <p:cTn id="8" dur="1000" fill="hold"/>
                                        <p:tgtEl>
                                          <p:spTgt spid="15361"/>
                                        </p:tgtEl>
                                        <p:attrNameLst>
                                          <p:attrName>ppt_h</p:attrName>
                                        </p:attrNameLst>
                                      </p:cBhvr>
                                      <p:tavLst>
                                        <p:tav tm="0">
                                          <p:val>
                                            <p:strVal val="#ppt_h"/>
                                          </p:val>
                                        </p:tav>
                                        <p:tav tm="100000">
                                          <p:val>
                                            <p:strVal val="#ppt_h"/>
                                          </p:val>
                                        </p:tav>
                                      </p:tavLst>
                                    </p:anim>
                                    <p:animEffect transition="in" filter="fade">
                                      <p:cBhvr>
                                        <p:cTn id="9" dur="1000"/>
                                        <p:tgtEl>
                                          <p:spTgt spid="15361"/>
                                        </p:tgtEl>
                                      </p:cBhvr>
                                    </p:animEffect>
                                  </p:childTnLst>
                                </p:cTn>
                              </p:par>
                            </p:childTnLst>
                          </p:cTn>
                        </p:par>
                        <p:par>
                          <p:cTn id="10" fill="hold">
                            <p:stCondLst>
                              <p:cond delay="1000"/>
                            </p:stCondLst>
                            <p:childTnLst>
                              <p:par>
                                <p:cTn id="11" presetID="37" presetClass="entr" presetSubtype="0" fill="hold" nodeType="afterEffect">
                                  <p:stCondLst>
                                    <p:cond delay="0"/>
                                  </p:stCondLst>
                                  <p:childTnLst>
                                    <p:set>
                                      <p:cBhvr>
                                        <p:cTn id="12" dur="1" fill="hold">
                                          <p:stCondLst>
                                            <p:cond delay="0"/>
                                          </p:stCondLst>
                                        </p:cTn>
                                        <p:tgtEl>
                                          <p:spTgt spid="15361"/>
                                        </p:tgtEl>
                                        <p:attrNameLst>
                                          <p:attrName>style.visibility</p:attrName>
                                        </p:attrNameLst>
                                      </p:cBhvr>
                                      <p:to>
                                        <p:strVal val="visible"/>
                                      </p:to>
                                    </p:set>
                                    <p:animEffect transition="in" filter="fade">
                                      <p:cBhvr>
                                        <p:cTn id="13" dur="3000"/>
                                        <p:tgtEl>
                                          <p:spTgt spid="15361"/>
                                        </p:tgtEl>
                                      </p:cBhvr>
                                    </p:animEffect>
                                    <p:anim calcmode="lin" valueType="num">
                                      <p:cBhvr>
                                        <p:cTn id="14" dur="3000" fill="hold"/>
                                        <p:tgtEl>
                                          <p:spTgt spid="15361"/>
                                        </p:tgtEl>
                                        <p:attrNameLst>
                                          <p:attrName>ppt_x</p:attrName>
                                        </p:attrNameLst>
                                      </p:cBhvr>
                                      <p:tavLst>
                                        <p:tav tm="0">
                                          <p:val>
                                            <p:strVal val="#ppt_x"/>
                                          </p:val>
                                        </p:tav>
                                        <p:tav tm="100000">
                                          <p:val>
                                            <p:strVal val="#ppt_x"/>
                                          </p:val>
                                        </p:tav>
                                      </p:tavLst>
                                    </p:anim>
                                    <p:anim calcmode="lin" valueType="num">
                                      <p:cBhvr>
                                        <p:cTn id="15" dur="2700" decel="100000" fill="hold"/>
                                        <p:tgtEl>
                                          <p:spTgt spid="15361"/>
                                        </p:tgtEl>
                                        <p:attrNameLst>
                                          <p:attrName>ppt_y</p:attrName>
                                        </p:attrNameLst>
                                      </p:cBhvr>
                                      <p:tavLst>
                                        <p:tav tm="0">
                                          <p:val>
                                            <p:strVal val="#ppt_y+1"/>
                                          </p:val>
                                        </p:tav>
                                        <p:tav tm="100000">
                                          <p:val>
                                            <p:strVal val="#ppt_y-.03"/>
                                          </p:val>
                                        </p:tav>
                                      </p:tavLst>
                                    </p:anim>
                                    <p:anim calcmode="lin" valueType="num">
                                      <p:cBhvr>
                                        <p:cTn id="16" dur="300" accel="100000" fill="hold">
                                          <p:stCondLst>
                                            <p:cond delay="2700"/>
                                          </p:stCondLst>
                                        </p:cTn>
                                        <p:tgtEl>
                                          <p:spTgt spid="1536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pi.ning.com/files/ORY7EVKnLbg1k6hdj7Urq*yNLt15IHnawP*uTrtuOLQgwQkUQB-907nR6rvZ2VWmjITAOKH668L*FYGWkdKWjgpdOZDp0*jk/Mapamundi.jpg"/>
          <p:cNvPicPr>
            <a:picLocks noChangeAspect="1" noChangeArrowheads="1"/>
          </p:cNvPicPr>
          <p:nvPr/>
        </p:nvPicPr>
        <p:blipFill>
          <a:blip r:embed="rId2" cstate="print">
            <a:lum bright="54000" contrast="-54000"/>
          </a:blip>
          <a:srcRect/>
          <a:stretch>
            <a:fillRect/>
          </a:stretch>
        </p:blipFill>
        <p:spPr bwMode="auto">
          <a:xfrm>
            <a:off x="1142976" y="1571612"/>
            <a:ext cx="6858682" cy="3500437"/>
          </a:xfrm>
          <a:prstGeom prst="rect">
            <a:avLst/>
          </a:prstGeom>
          <a:noFill/>
        </p:spPr>
      </p:pic>
      <p:cxnSp>
        <p:nvCxnSpPr>
          <p:cNvPr id="16" name="15 Conector curvado"/>
          <p:cNvCxnSpPr/>
          <p:nvPr/>
        </p:nvCxnSpPr>
        <p:spPr>
          <a:xfrm flipV="1">
            <a:off x="3071802" y="2357430"/>
            <a:ext cx="1500198" cy="1071570"/>
          </a:xfrm>
          <a:prstGeom prst="curvedConnector3">
            <a:avLst>
              <a:gd name="adj1" fmla="val -8868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5" name="24 Conector curvado"/>
          <p:cNvCxnSpPr/>
          <p:nvPr/>
        </p:nvCxnSpPr>
        <p:spPr>
          <a:xfrm rot="5400000" flipH="1" flipV="1">
            <a:off x="2749537" y="3107529"/>
            <a:ext cx="643736" cy="794"/>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flipV="1">
            <a:off x="3224202" y="2581268"/>
            <a:ext cx="4071966" cy="1071570"/>
          </a:xfrm>
          <a:prstGeom prst="curvedConnector3">
            <a:avLst>
              <a:gd name="adj1" fmla="val -58572"/>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curvado"/>
          <p:cNvCxnSpPr/>
          <p:nvPr/>
        </p:nvCxnSpPr>
        <p:spPr>
          <a:xfrm rot="16200000" flipV="1">
            <a:off x="2535620" y="2893612"/>
            <a:ext cx="500860" cy="428628"/>
          </a:xfrm>
          <a:prstGeom prst="curvedConnector3">
            <a:avLst>
              <a:gd name="adj1" fmla="val 50000"/>
            </a:avLst>
          </a:prstGeom>
          <a:ln w="603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triangle"/>
          </a:ln>
        </p:spPr>
        <p:style>
          <a:lnRef idx="1">
            <a:schemeClr val="accent1"/>
          </a:lnRef>
          <a:fillRef idx="0">
            <a:schemeClr val="accent1"/>
          </a:fillRef>
          <a:effectRef idx="0">
            <a:schemeClr val="accent1"/>
          </a:effectRef>
          <a:fontRef idx="minor">
            <a:schemeClr val="tx1"/>
          </a:fontRef>
        </p:style>
      </p:cxnSp>
      <p:sp>
        <p:nvSpPr>
          <p:cNvPr id="46" name="45 CuadroTexto"/>
          <p:cNvSpPr txBox="1"/>
          <p:nvPr/>
        </p:nvSpPr>
        <p:spPr>
          <a:xfrm>
            <a:off x="2428860" y="2143116"/>
            <a:ext cx="4286280" cy="2031325"/>
          </a:xfrm>
          <a:prstGeom prst="rect">
            <a:avLst/>
          </a:prstGeom>
          <a:solidFill>
            <a:schemeClr val="bg1">
              <a:lumMod val="85000"/>
            </a:schemeClr>
          </a:solidFill>
          <a:ln>
            <a:solidFill>
              <a:schemeClr val="tx1">
                <a:lumMod val="95000"/>
                <a:lumOff val="5000"/>
              </a:schemeClr>
            </a:solidFill>
          </a:ln>
          <a:effectLst>
            <a:outerShdw blurRad="50800" dist="38100" dir="8100000" algn="tr" rotWithShape="0">
              <a:prstClr val="black">
                <a:alpha val="40000"/>
              </a:prstClr>
            </a:outerShdw>
          </a:effectLst>
          <a:scene3d>
            <a:camera prst="orthographicFront"/>
            <a:lightRig rig="threePt" dir="t"/>
          </a:scene3d>
          <a:sp3d>
            <a:bevelT/>
          </a:sp3d>
        </p:spPr>
        <p:txBody>
          <a:bodyPr wrap="square" rtlCol="0">
            <a:spAutoFit/>
          </a:bodyPr>
          <a:lstStyle/>
          <a:p>
            <a:pPr algn="just"/>
            <a:r>
              <a:rPr lang="es-EC" dirty="0" smtClean="0"/>
              <a:t>Con una plataforma tecnológica, humana y logística, se espera atender de forma:</a:t>
            </a:r>
          </a:p>
          <a:p>
            <a:pPr algn="just"/>
            <a:endParaRPr lang="es-EC" dirty="0" smtClean="0"/>
          </a:p>
          <a:p>
            <a:pPr marL="1431925" algn="just" defTabSz="1527175">
              <a:buFontTx/>
              <a:buChar char="-"/>
            </a:pPr>
            <a:r>
              <a:rPr lang="es-EC" dirty="0" smtClean="0"/>
              <a:t> Oportuna</a:t>
            </a:r>
          </a:p>
          <a:p>
            <a:pPr marL="1431925" algn="just" defTabSz="1527175">
              <a:buFontTx/>
              <a:buChar char="-"/>
            </a:pPr>
            <a:r>
              <a:rPr lang="es-EC" dirty="0" smtClean="0"/>
              <a:t> Confiable</a:t>
            </a:r>
          </a:p>
          <a:p>
            <a:pPr marL="1431925" algn="just" defTabSz="1527175">
              <a:buFontTx/>
              <a:buChar char="-"/>
            </a:pPr>
            <a:r>
              <a:rPr lang="es-EC" dirty="0"/>
              <a:t> </a:t>
            </a:r>
            <a:r>
              <a:rPr lang="es-EC" dirty="0" smtClean="0"/>
              <a:t>Transparente </a:t>
            </a:r>
          </a:p>
          <a:p>
            <a:pPr marL="1431925" algn="just" defTabSz="1527175">
              <a:buFontTx/>
              <a:buChar char="-"/>
            </a:pPr>
            <a:r>
              <a:rPr lang="es-EC" dirty="0"/>
              <a:t> </a:t>
            </a:r>
            <a:r>
              <a:rPr lang="es-EC" dirty="0" smtClean="0"/>
              <a:t>Dinámica </a:t>
            </a:r>
          </a:p>
        </p:txBody>
      </p:sp>
      <p:sp>
        <p:nvSpPr>
          <p:cNvPr id="13" name="12 CuadroTexto"/>
          <p:cNvSpPr txBox="1"/>
          <p:nvPr/>
        </p:nvSpPr>
        <p:spPr>
          <a:xfrm>
            <a:off x="857224" y="1071546"/>
            <a:ext cx="7429552" cy="461665"/>
          </a:xfrm>
          <a:prstGeom prst="rect">
            <a:avLst/>
          </a:prstGeom>
          <a:noFill/>
        </p:spPr>
        <p:txBody>
          <a:bodyPr wrap="square" rtlCol="0">
            <a:spAutoFit/>
            <a:scene3d>
              <a:camera prst="orthographicFront"/>
              <a:lightRig rig="threePt" dir="t"/>
            </a:scene3d>
            <a:sp3d extrusionH="57150">
              <a:bevelT w="38100" h="38100"/>
            </a:sp3d>
          </a:bodyPr>
          <a:lstStyle/>
          <a:p>
            <a:r>
              <a:rPr lang="es-EC" sz="2400" dirty="0" smtClean="0">
                <a:latin typeface="Arial Black" pitchFamily="34" charset="0"/>
              </a:rPr>
              <a:t>¿Qué es el Sistema de Trazabilidad?</a:t>
            </a:r>
            <a:endParaRPr lang="es-EC" sz="2400" dirty="0">
              <a:latin typeface="Arial Black" pitchFamily="34" charset="0"/>
            </a:endParaRPr>
          </a:p>
        </p:txBody>
      </p:sp>
      <p:sp>
        <p:nvSpPr>
          <p:cNvPr id="10" name="9 CuadroTexto"/>
          <p:cNvSpPr txBox="1"/>
          <p:nvPr/>
        </p:nvSpPr>
        <p:spPr>
          <a:xfrm>
            <a:off x="500034" y="276207"/>
            <a:ext cx="8402813" cy="369332"/>
          </a:xfrm>
          <a:prstGeom prst="rect">
            <a:avLst/>
          </a:prstGeom>
          <a:noFill/>
        </p:spPr>
        <p:txBody>
          <a:bodyPr wrap="none" rtlCol="0">
            <a:spAutoFit/>
          </a:bodyPr>
          <a:lstStyle/>
          <a:p>
            <a:r>
              <a:rPr lang="es-EC" dirty="0" smtClean="0"/>
              <a:t>Proyecto de Implementación de Sistema de Trazabilidad para exportadoras Ecuatorianas</a:t>
            </a:r>
            <a:endParaRPr lang="es-EC"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1974</TotalTime>
  <Words>1858</Words>
  <Application>Microsoft Office PowerPoint</Application>
  <PresentationFormat>Presentación en pantalla (4:3)</PresentationFormat>
  <Paragraphs>325</Paragraphs>
  <Slides>53</Slides>
  <Notes>0</Notes>
  <HiddenSlides>0</HiddenSlides>
  <MMClips>0</MMClips>
  <ScaleCrop>false</ScaleCrop>
  <HeadingPairs>
    <vt:vector size="4" baseType="variant">
      <vt:variant>
        <vt:lpstr>Tema</vt:lpstr>
      </vt:variant>
      <vt:variant>
        <vt:i4>1</vt:i4>
      </vt:variant>
      <vt:variant>
        <vt:lpstr>Títulos de diapositiva</vt:lpstr>
      </vt:variant>
      <vt:variant>
        <vt:i4>53</vt:i4>
      </vt:variant>
    </vt:vector>
  </HeadingPairs>
  <TitlesOfParts>
    <vt:vector size="54" baseType="lpstr">
      <vt:lpstr>Tema de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olayana</dc:creator>
  <cp:lastModifiedBy>Manuel Rivera</cp:lastModifiedBy>
  <cp:revision>162</cp:revision>
  <dcterms:created xsi:type="dcterms:W3CDTF">2009-03-30T15:58:15Z</dcterms:created>
  <dcterms:modified xsi:type="dcterms:W3CDTF">2010-03-02T14:51:23Z</dcterms:modified>
</cp:coreProperties>
</file>