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theme/themeOverride12.xml" ContentType="application/vnd.openxmlformats-officedocument.themeOverr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theme/themeOverride5.xml" ContentType="application/vnd.openxmlformats-officedocument.themeOverr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heme/themeOverride3.xml" ContentType="application/vnd.openxmlformats-officedocument.themeOverr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theme/themeOverride1.xml" ContentType="application/vnd.openxmlformats-officedocument.themeOverride+xml"/>
  <Override PartName="/ppt/charts/chart13.xml" ContentType="application/vnd.openxmlformats-officedocument.drawingml.char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hart9.xml" ContentType="application/vnd.openxmlformats-officedocument.drawingml.chart+xml"/>
  <Override PartName="/ppt/charts/chart11.xml" ContentType="application/vnd.openxmlformats-officedocument.drawingml.chart+xml"/>
  <Override PartName="/ppt/charts/chart7.xml" ContentType="application/vnd.openxmlformats-officedocument.drawingml.chart+xml"/>
  <Override PartName="/ppt/theme/themeOverride17.xml" ContentType="application/vnd.openxmlformats-officedocument.themeOverride+xml"/>
  <Override PartName="/ppt/charts/chart3.xml" ContentType="application/vnd.openxmlformats-officedocument.drawingml.chart+xml"/>
  <Override PartName="/ppt/charts/chart5.xml" ContentType="application/vnd.openxmlformats-officedocument.drawingml.chart+xml"/>
  <Override PartName="/ppt/theme/themeOverride15.xml" ContentType="application/vnd.openxmlformats-officedocument.themeOverr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theme/themeOverride13.xml" ContentType="application/vnd.openxmlformats-officedocument.themeOverr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theme/themeOverride8.xml" ContentType="application/vnd.openxmlformats-officedocument.themeOverride+xml"/>
  <Override PartName="/ppt/theme/themeOverride11.xml" ContentType="application/vnd.openxmlformats-officedocument.themeOverr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Override6.xml" ContentType="application/vnd.openxmlformats-officedocument.themeOverr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theme/themeOverride4.xml" ContentType="application/vnd.openxmlformats-officedocument.themeOverr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charts/chart8.xml" ContentType="application/vnd.openxmlformats-officedocument.drawingml.chart+xml"/>
  <Override PartName="/ppt/charts/chart12.xml" ContentType="application/vnd.openxmlformats-officedocument.drawingml.chart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Override PartName="/ppt/charts/chart10.xml" ContentType="application/vnd.openxmlformats-officedocument.drawingml.chart+xml"/>
  <Override PartName="/ppt/charts/chart4.xml" ContentType="application/vnd.openxmlformats-officedocument.drawingml.chart+xml"/>
  <Override PartName="/ppt/theme/themeOverride16.xml" ContentType="application/vnd.openxmlformats-officedocument.themeOverr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charts/chart2.xml" ContentType="application/vnd.openxmlformats-officedocument.drawingml.chart+xml"/>
  <Override PartName="/ppt/theme/themeOverride9.xml" ContentType="application/vnd.openxmlformats-officedocument.themeOverride+xml"/>
  <Override PartName="/ppt/theme/themeOverride14.xml" ContentType="application/vnd.openxmlformats-officedocument.themeOverr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theme/themeOverride7.xml" ContentType="application/vnd.openxmlformats-officedocument.themeOverride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Override10.xml" ContentType="application/vnd.openxmlformats-officedocument.themeOverr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6" r:id="rId30"/>
    <p:sldId id="287" r:id="rId31"/>
    <p:sldId id="288" r:id="rId32"/>
    <p:sldId id="289" r:id="rId33"/>
    <p:sldId id="290" r:id="rId34"/>
    <p:sldId id="291" r:id="rId35"/>
    <p:sldId id="292" r:id="rId36"/>
    <p:sldId id="293" r:id="rId37"/>
    <p:sldId id="294" r:id="rId38"/>
    <p:sldId id="295" r:id="rId39"/>
    <p:sldId id="308" r:id="rId40"/>
    <p:sldId id="296" r:id="rId41"/>
    <p:sldId id="297" r:id="rId42"/>
    <p:sldId id="298" r:id="rId43"/>
    <p:sldId id="299" r:id="rId44"/>
    <p:sldId id="300" r:id="rId45"/>
    <p:sldId id="301" r:id="rId46"/>
    <p:sldId id="302" r:id="rId47"/>
    <p:sldId id="305" r:id="rId48"/>
    <p:sldId id="306" r:id="rId49"/>
    <p:sldId id="307" r:id="rId50"/>
    <p:sldId id="303" r:id="rId51"/>
    <p:sldId id="304" r:id="rId52"/>
    <p:sldId id="309" r:id="rId53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C:\Documents%20and%20Settings\User\Escritorio\Proyecto\Resultados%20de%20Encuestas.xls" TargetMode="External"/><Relationship Id="rId1" Type="http://schemas.openxmlformats.org/officeDocument/2006/relationships/themeOverride" Target="../theme/themeOverride5.xml"/></Relationships>
</file>

<file path=ppt/charts/_rels/chart10.xml.rels><?xml version="1.0" encoding="UTF-8" standalone="yes"?>
<Relationships xmlns="http://schemas.openxmlformats.org/package/2006/relationships"><Relationship Id="rId2" Type="http://schemas.openxmlformats.org/officeDocument/2006/relationships/oleObject" Target="file:///C:\Documents%20and%20Settings\User\Escritorio\Proyecto\Resultados%20de%20Encuestas.xls" TargetMode="External"/><Relationship Id="rId1" Type="http://schemas.openxmlformats.org/officeDocument/2006/relationships/themeOverride" Target="../theme/themeOverride14.xml"/></Relationships>
</file>

<file path=ppt/charts/_rels/chart11.xml.rels><?xml version="1.0" encoding="UTF-8" standalone="yes"?>
<Relationships xmlns="http://schemas.openxmlformats.org/package/2006/relationships"><Relationship Id="rId2" Type="http://schemas.openxmlformats.org/officeDocument/2006/relationships/oleObject" Target="file:///C:\Documents%20and%20Settings\Usuario\Escritorio\Resultados%20de%20Encuestas.xls" TargetMode="External"/><Relationship Id="rId1" Type="http://schemas.openxmlformats.org/officeDocument/2006/relationships/themeOverride" Target="../theme/themeOverride15.xml"/></Relationships>
</file>

<file path=ppt/charts/_rels/chart12.xml.rels><?xml version="1.0" encoding="UTF-8" standalone="yes"?>
<Relationships xmlns="http://schemas.openxmlformats.org/package/2006/relationships"><Relationship Id="rId2" Type="http://schemas.openxmlformats.org/officeDocument/2006/relationships/oleObject" Target="file:///\\Zeus\Labs\Omega\omega05\Resultados%20de%20Encuestas%20final.xls" TargetMode="External"/><Relationship Id="rId1" Type="http://schemas.openxmlformats.org/officeDocument/2006/relationships/themeOverride" Target="../theme/themeOverride16.xml"/></Relationships>
</file>

<file path=ppt/charts/_rels/chart13.xml.rels><?xml version="1.0" encoding="UTF-8" standalone="yes"?>
<Relationships xmlns="http://schemas.openxmlformats.org/package/2006/relationships"><Relationship Id="rId2" Type="http://schemas.openxmlformats.org/officeDocument/2006/relationships/oleObject" Target="file:///F:\Resultados%20de%20Encuestas%20final.xls" TargetMode="External"/><Relationship Id="rId1" Type="http://schemas.openxmlformats.org/officeDocument/2006/relationships/themeOverride" Target="../theme/themeOverride17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file:///C:\Documents%20and%20Settings\User\Escritorio\Proyecto\Resultados%20de%20Encuestas.xls" TargetMode="External"/><Relationship Id="rId1" Type="http://schemas.openxmlformats.org/officeDocument/2006/relationships/themeOverride" Target="../theme/themeOverride6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oleObject" Target="file:///C:\Documents%20and%20Settings\User\Escritorio\Proyecto\Resultados%20de%20Encuestas.xls" TargetMode="External"/><Relationship Id="rId1" Type="http://schemas.openxmlformats.org/officeDocument/2006/relationships/themeOverride" Target="../theme/themeOverride7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oleObject" Target="file:///C:\Documents%20and%20Settings\User\Escritorio\Proyecto\Resultados%20de%20Encuestas.xls" TargetMode="External"/><Relationship Id="rId1" Type="http://schemas.openxmlformats.org/officeDocument/2006/relationships/themeOverride" Target="../theme/themeOverride8.xm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oleObject" Target="file:///C:\Documents%20and%20Settings\User\Escritorio\Proyecto\Resultados%20de%20Encuestas.xls" TargetMode="External"/><Relationship Id="rId1" Type="http://schemas.openxmlformats.org/officeDocument/2006/relationships/themeOverride" Target="../theme/themeOverride9.xml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oleObject" Target="file:///C:\Documents%20and%20Settings\User\Escritorio\Proyecto\Resultados%20de%20Encuestas.xls" TargetMode="External"/><Relationship Id="rId1" Type="http://schemas.openxmlformats.org/officeDocument/2006/relationships/themeOverride" Target="../theme/themeOverride10.xml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oleObject" Target="file:///C:\Documents%20and%20Settings\User\Escritorio\Proyecto\Resultados%20de%20Encuestas.xls" TargetMode="External"/><Relationship Id="rId1" Type="http://schemas.openxmlformats.org/officeDocument/2006/relationships/themeOverride" Target="../theme/themeOverride11.xml"/></Relationships>
</file>

<file path=ppt/charts/_rels/chart8.xml.rels><?xml version="1.0" encoding="UTF-8" standalone="yes"?>
<Relationships xmlns="http://schemas.openxmlformats.org/package/2006/relationships"><Relationship Id="rId2" Type="http://schemas.openxmlformats.org/officeDocument/2006/relationships/oleObject" Target="file:///C:\Documents%20and%20Settings\User\Escritorio\Proyecto\Resultados%20de%20Encuestas.xls" TargetMode="External"/><Relationship Id="rId1" Type="http://schemas.openxmlformats.org/officeDocument/2006/relationships/themeOverride" Target="../theme/themeOverride12.xml"/></Relationships>
</file>

<file path=ppt/charts/_rels/chart9.xml.rels><?xml version="1.0" encoding="UTF-8" standalone="yes"?>
<Relationships xmlns="http://schemas.openxmlformats.org/package/2006/relationships"><Relationship Id="rId2" Type="http://schemas.openxmlformats.org/officeDocument/2006/relationships/oleObject" Target="file:///C:\Documents%20and%20Settings\User\Escritorio\Proyecto\Resultados%20de%20Encuestas.xls" TargetMode="External"/><Relationship Id="rId1" Type="http://schemas.openxmlformats.org/officeDocument/2006/relationships/themeOverride" Target="../theme/themeOverride1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ES_tradnl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lang="es-ES" sz="1500" baseline="0"/>
            </a:pPr>
            <a:r>
              <a:rPr lang="es-ES" sz="1200" baseline="0"/>
              <a:t>¿A que sector Pertenece?</a:t>
            </a:r>
          </a:p>
        </c:rich>
      </c:tx>
      <c:layout>
        <c:manualLayout>
          <c:xMode val="edge"/>
          <c:yMode val="edge"/>
          <c:x val="0.22154828014919312"/>
          <c:y val="2.0898641588296841E-2"/>
        </c:manualLayout>
      </c:layout>
      <c:spPr>
        <a:ln w="12700"/>
      </c:spPr>
    </c:title>
    <c:view3D>
      <c:rotX val="30"/>
      <c:perspective val="30"/>
    </c:view3D>
    <c:plotArea>
      <c:layout>
        <c:manualLayout>
          <c:layoutTarget val="inner"/>
          <c:xMode val="edge"/>
          <c:yMode val="edge"/>
          <c:x val="8.5141452180137744E-2"/>
          <c:y val="0.32935592475025055"/>
          <c:w val="0.61567414043920188"/>
          <c:h val="0.61622233979645757"/>
        </c:manualLayout>
      </c:layout>
      <c:pie3DChart>
        <c:varyColors val="1"/>
        <c:ser>
          <c:idx val="1"/>
          <c:order val="0"/>
          <c:dLbls>
            <c:txPr>
              <a:bodyPr/>
              <a:lstStyle/>
              <a:p>
                <a:pPr>
                  <a:defRPr lang="es-ES"/>
                </a:pPr>
                <a:endParaRPr lang="es-ES_tradnl"/>
              </a:p>
            </c:txPr>
            <c:showVal val="1"/>
            <c:showLeaderLines val="1"/>
          </c:dLbls>
          <c:cat>
            <c:strRef>
              <c:f>Hoja1!$B$4:$B$7</c:f>
              <c:strCache>
                <c:ptCount val="4"/>
                <c:pt idx="0">
                  <c:v>Norte</c:v>
                </c:pt>
                <c:pt idx="1">
                  <c:v>Sur </c:v>
                </c:pt>
                <c:pt idx="2">
                  <c:v>Centro</c:v>
                </c:pt>
                <c:pt idx="3">
                  <c:v>Otros</c:v>
                </c:pt>
              </c:strCache>
            </c:strRef>
          </c:cat>
          <c:val>
            <c:numRef>
              <c:f>Hoja1!$D$4:$D$7</c:f>
              <c:numCache>
                <c:formatCode>0%</c:formatCode>
                <c:ptCount val="4"/>
                <c:pt idx="0">
                  <c:v>0.42414860681114552</c:v>
                </c:pt>
                <c:pt idx="1">
                  <c:v>0.25077399380804982</c:v>
                </c:pt>
                <c:pt idx="2">
                  <c:v>0.19195046439628571</c:v>
                </c:pt>
                <c:pt idx="3">
                  <c:v>0.13312693498452013</c:v>
                </c:pt>
              </c:numCache>
            </c:numRef>
          </c:val>
        </c:ser>
      </c:pie3DChart>
      <c:spPr>
        <a:noFill/>
        <a:ln w="25400">
          <a:noFill/>
        </a:ln>
      </c:spPr>
    </c:plotArea>
    <c:legend>
      <c:legendPos val="r"/>
      <c:layout/>
      <c:txPr>
        <a:bodyPr/>
        <a:lstStyle/>
        <a:p>
          <a:pPr rtl="0">
            <a:defRPr lang="es-ES"/>
          </a:pPr>
          <a:endParaRPr lang="es-ES_tradnl"/>
        </a:p>
      </c:txPr>
    </c:legend>
    <c:plotVisOnly val="1"/>
  </c:chart>
  <c:spPr>
    <a:ln>
      <a:solidFill>
        <a:schemeClr val="tx2">
          <a:lumMod val="60000"/>
          <a:lumOff val="40000"/>
          <a:alpha val="85000"/>
        </a:schemeClr>
      </a:solidFill>
    </a:ln>
  </c:spPr>
  <c:externalData r:id="rId2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ES_tradnl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lang="es-ES"/>
            </a:pPr>
            <a:r>
              <a:rPr lang="es-ES" sz="1200"/>
              <a:t>Presentación</a:t>
            </a:r>
            <a:r>
              <a:rPr lang="es-ES" sz="1200" baseline="0"/>
              <a:t> de la Nueva Harina</a:t>
            </a:r>
            <a:endParaRPr lang="es-ES" sz="1200"/>
          </a:p>
        </c:rich>
      </c:tx>
      <c:layout>
        <c:manualLayout>
          <c:xMode val="edge"/>
          <c:yMode val="edge"/>
          <c:x val="0.1854452878074993"/>
          <c:y val="9.0177133655394509E-2"/>
        </c:manualLayout>
      </c:layout>
    </c:title>
    <c:view3D>
      <c:rotX val="30"/>
      <c:perspective val="30"/>
    </c:view3D>
    <c:plotArea>
      <c:layout/>
      <c:pie3DChart>
        <c:varyColors val="1"/>
        <c:ser>
          <c:idx val="0"/>
          <c:order val="0"/>
          <c:dLbls>
            <c:txPr>
              <a:bodyPr/>
              <a:lstStyle/>
              <a:p>
                <a:pPr>
                  <a:defRPr lang="es-ES"/>
                </a:pPr>
                <a:endParaRPr lang="es-ES_tradnl"/>
              </a:p>
            </c:txPr>
            <c:showVal val="1"/>
            <c:showLeaderLines val="1"/>
          </c:dLbls>
          <c:cat>
            <c:strRef>
              <c:f>Hoja1!$B$132:$B$133</c:f>
              <c:strCache>
                <c:ptCount val="2"/>
                <c:pt idx="0">
                  <c:v>Fundas</c:v>
                </c:pt>
                <c:pt idx="1">
                  <c:v>Cartón</c:v>
                </c:pt>
              </c:strCache>
            </c:strRef>
          </c:cat>
          <c:val>
            <c:numRef>
              <c:f>Hoja1!$D$132:$D$133</c:f>
              <c:numCache>
                <c:formatCode>0%</c:formatCode>
                <c:ptCount val="2"/>
                <c:pt idx="0">
                  <c:v>0.71806167400881904</c:v>
                </c:pt>
                <c:pt idx="1">
                  <c:v>0.28193832599118945</c:v>
                </c:pt>
              </c:numCache>
            </c:numRef>
          </c:val>
        </c:ser>
      </c:pie3DChart>
      <c:spPr>
        <a:noFill/>
        <a:ln w="25400">
          <a:noFill/>
        </a:ln>
      </c:spPr>
    </c:plotArea>
    <c:legend>
      <c:legendPos val="r"/>
      <c:layout/>
      <c:txPr>
        <a:bodyPr/>
        <a:lstStyle/>
        <a:p>
          <a:pPr rtl="0">
            <a:defRPr lang="es-ES"/>
          </a:pPr>
          <a:endParaRPr lang="es-ES_tradnl"/>
        </a:p>
      </c:txPr>
    </c:legend>
    <c:plotVisOnly val="1"/>
  </c:chart>
  <c:spPr>
    <a:ln>
      <a:solidFill>
        <a:schemeClr val="tx2">
          <a:lumMod val="60000"/>
          <a:lumOff val="40000"/>
          <a:alpha val="85000"/>
        </a:schemeClr>
      </a:solidFill>
    </a:ln>
  </c:spPr>
  <c:externalData r:id="rId2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ES_tradnl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lang="es-ES" b="0"/>
            </a:pPr>
            <a:r>
              <a:rPr lang="es-ES" sz="1200" b="1" dirty="0"/>
              <a:t>Precio</a:t>
            </a:r>
          </a:p>
        </c:rich>
      </c:tx>
      <c:layout>
        <c:manualLayout>
          <c:xMode val="edge"/>
          <c:yMode val="edge"/>
          <c:x val="0.43769754005974482"/>
          <c:y val="5.1529790660225387E-2"/>
        </c:manualLayout>
      </c:layout>
    </c:title>
    <c:view3D>
      <c:rotX val="30"/>
      <c:perspective val="30"/>
    </c:view3D>
    <c:plotArea>
      <c:layout>
        <c:manualLayout>
          <c:layoutTarget val="inner"/>
          <c:xMode val="edge"/>
          <c:yMode val="edge"/>
          <c:x val="8.3826802351461283E-2"/>
          <c:y val="0.22329626682826301"/>
          <c:w val="0.54199751346871361"/>
          <c:h val="0.66222413480130304"/>
        </c:manualLayout>
      </c:layout>
      <c:pie3DChart>
        <c:varyColors val="1"/>
        <c:ser>
          <c:idx val="0"/>
          <c:order val="0"/>
          <c:dLbls>
            <c:txPr>
              <a:bodyPr/>
              <a:lstStyle/>
              <a:p>
                <a:pPr>
                  <a:defRPr lang="es-ES"/>
                </a:pPr>
                <a:endParaRPr lang="es-ES_tradnl"/>
              </a:p>
            </c:txPr>
            <c:showVal val="1"/>
            <c:showLeaderLines val="1"/>
          </c:dLbls>
          <c:cat>
            <c:strRef>
              <c:f>Hoja1!$B$142:$B$145</c:f>
              <c:strCache>
                <c:ptCount val="4"/>
                <c:pt idx="0">
                  <c:v>Menos de $0,50</c:v>
                </c:pt>
                <c:pt idx="1">
                  <c:v>De 0.50 a 0.75</c:v>
                </c:pt>
                <c:pt idx="2">
                  <c:v>De 0.75 a 1.00 </c:v>
                </c:pt>
                <c:pt idx="3">
                  <c:v>Más de 1.00 </c:v>
                </c:pt>
              </c:strCache>
            </c:strRef>
          </c:cat>
          <c:val>
            <c:numRef>
              <c:f>Hoja1!$D$142:$D$145</c:f>
              <c:numCache>
                <c:formatCode>0%</c:formatCode>
                <c:ptCount val="4"/>
                <c:pt idx="0">
                  <c:v>0.28634361233480626</c:v>
                </c:pt>
                <c:pt idx="1">
                  <c:v>0.1894273127753332</c:v>
                </c:pt>
                <c:pt idx="2">
                  <c:v>0.37444933920705242</c:v>
                </c:pt>
                <c:pt idx="3">
                  <c:v>0.14977973568281941</c:v>
                </c:pt>
              </c:numCache>
            </c:numRef>
          </c:val>
        </c:ser>
      </c:pie3DChart>
      <c:spPr>
        <a:noFill/>
        <a:ln w="25400">
          <a:noFill/>
        </a:ln>
      </c:spPr>
    </c:plotArea>
    <c:legend>
      <c:legendPos val="r"/>
      <c:layout/>
      <c:txPr>
        <a:bodyPr/>
        <a:lstStyle/>
        <a:p>
          <a:pPr rtl="0">
            <a:defRPr lang="es-ES"/>
          </a:pPr>
          <a:endParaRPr lang="es-ES_tradnl"/>
        </a:p>
      </c:txPr>
    </c:legend>
    <c:plotVisOnly val="1"/>
    <c:dispBlanksAs val="zero"/>
  </c:chart>
  <c:spPr>
    <a:ln>
      <a:solidFill>
        <a:schemeClr val="tx2">
          <a:lumMod val="60000"/>
          <a:lumOff val="40000"/>
          <a:alpha val="85000"/>
        </a:schemeClr>
      </a:solidFill>
    </a:ln>
  </c:spPr>
  <c:externalData r:id="rId2"/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ES_tradnl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 algn="l">
              <a:defRPr lang="es-EC" sz="1800" b="1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r>
              <a:rPr lang="es-EC" sz="1400"/>
              <a:t>Lugar de Adquisición de Producto</a:t>
            </a:r>
          </a:p>
        </c:rich>
      </c:tx>
      <c:layout>
        <c:manualLayout>
          <c:xMode val="edge"/>
          <c:yMode val="edge"/>
          <c:x val="9.0337231041058133E-2"/>
          <c:y val="8.6796778119406282E-2"/>
        </c:manualLayout>
      </c:layout>
    </c:title>
    <c:view3D>
      <c:rotX val="30"/>
      <c:perspective val="30"/>
    </c:view3D>
    <c:plotArea>
      <c:layout>
        <c:manualLayout>
          <c:layoutTarget val="inner"/>
          <c:xMode val="edge"/>
          <c:yMode val="edge"/>
          <c:x val="3.9094899462353602E-2"/>
          <c:y val="0.22812958239374967"/>
          <c:w val="0.56252447076594059"/>
          <c:h val="0.65072049092455686"/>
        </c:manualLayout>
      </c:layout>
      <c:pie3DChart>
        <c:varyColors val="1"/>
        <c:ser>
          <c:idx val="0"/>
          <c:order val="0"/>
          <c:dLbls>
            <c:txPr>
              <a:bodyPr/>
              <a:lstStyle/>
              <a:p>
                <a:pPr>
                  <a:defRPr lang="es-EC" sz="1000" b="0" i="0" u="none" strike="noStrike" baseline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</a:defRPr>
                </a:pPr>
                <a:endParaRPr lang="es-ES_tradnl"/>
              </a:p>
            </c:txPr>
            <c:showVal val="1"/>
            <c:showLeaderLines val="1"/>
          </c:dLbls>
          <c:cat>
            <c:strRef>
              <c:f>Hoja1!$B$153:$B$156</c:f>
              <c:strCache>
                <c:ptCount val="4"/>
                <c:pt idx="0">
                  <c:v>Minimarket</c:v>
                </c:pt>
                <c:pt idx="1">
                  <c:v>Supermercados </c:v>
                </c:pt>
                <c:pt idx="2">
                  <c:v>Tiendas </c:v>
                </c:pt>
                <c:pt idx="3">
                  <c:v>Ferias libres </c:v>
                </c:pt>
              </c:strCache>
            </c:strRef>
          </c:cat>
          <c:val>
            <c:numRef>
              <c:f>Hoja1!$D$153:$D$156</c:f>
              <c:numCache>
                <c:formatCode>0%</c:formatCode>
                <c:ptCount val="4"/>
                <c:pt idx="0">
                  <c:v>0.17621145374449565</c:v>
                </c:pt>
                <c:pt idx="1">
                  <c:v>0.12334801762114538</c:v>
                </c:pt>
                <c:pt idx="2">
                  <c:v>0.31718061674009063</c:v>
                </c:pt>
                <c:pt idx="3">
                  <c:v>0.38325991189427688</c:v>
                </c:pt>
              </c:numCache>
            </c:numRef>
          </c:val>
        </c:ser>
      </c:pie3DChart>
      <c:spPr>
        <a:noFill/>
        <a:ln w="25400">
          <a:noFill/>
        </a:ln>
      </c:spPr>
    </c:plotArea>
    <c:legend>
      <c:legendPos val="r"/>
      <c:layout/>
      <c:txPr>
        <a:bodyPr/>
        <a:lstStyle/>
        <a:p>
          <a:pPr>
            <a:defRPr lang="es-EC" sz="920" b="0" i="0" u="none" strike="noStrike" baseline="0">
              <a:solidFill>
                <a:srgbClr val="000000"/>
              </a:solidFill>
              <a:latin typeface="Calibri"/>
              <a:ea typeface="Calibri"/>
              <a:cs typeface="Calibri"/>
            </a:defRPr>
          </a:pPr>
          <a:endParaRPr lang="es-ES_tradnl"/>
        </a:p>
      </c:txPr>
    </c:legend>
    <c:plotVisOnly val="1"/>
    <c:dispBlanksAs val="zero"/>
  </c:chart>
  <c:spPr>
    <a:ln>
      <a:solidFill>
        <a:schemeClr val="tx2">
          <a:lumMod val="60000"/>
          <a:lumOff val="40000"/>
          <a:alpha val="85000"/>
        </a:schemeClr>
      </a:solidFill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es-ES_tradnl"/>
    </a:p>
  </c:txPr>
  <c:externalData r:id="rId2"/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ES_tradnl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lang="es-EC" sz="1800" b="1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r>
              <a:rPr lang="es-EC"/>
              <a:t>Publicidad</a:t>
            </a:r>
          </a:p>
        </c:rich>
      </c:tx>
      <c:layout>
        <c:manualLayout>
          <c:xMode val="edge"/>
          <c:yMode val="edge"/>
          <c:x val="0.39782244866450706"/>
          <c:y val="8.4493258654563475E-2"/>
        </c:manualLayout>
      </c:layout>
    </c:title>
    <c:view3D>
      <c:rotX val="30"/>
      <c:perspective val="30"/>
    </c:view3D>
    <c:plotArea>
      <c:layout/>
      <c:pie3DChart>
        <c:varyColors val="1"/>
        <c:ser>
          <c:idx val="0"/>
          <c:order val="0"/>
          <c:dLbls>
            <c:txPr>
              <a:bodyPr/>
              <a:lstStyle/>
              <a:p>
                <a:pPr>
                  <a:defRPr lang="es-EC" sz="1000" b="0" i="0" u="none" strike="noStrike" baseline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</a:defRPr>
                </a:pPr>
                <a:endParaRPr lang="es-ES_tradnl"/>
              </a:p>
            </c:txPr>
            <c:showVal val="1"/>
            <c:showLeaderLines val="1"/>
          </c:dLbls>
          <c:cat>
            <c:strRef>
              <c:f>Hoja1!$B$164:$B$165</c:f>
              <c:strCache>
                <c:ptCount val="2"/>
                <c:pt idx="0">
                  <c:v>Volantes</c:v>
                </c:pt>
                <c:pt idx="1">
                  <c:v>Muestras Gratis</c:v>
                </c:pt>
              </c:strCache>
            </c:strRef>
          </c:cat>
          <c:val>
            <c:numRef>
              <c:f>Hoja1!$D$164:$D$165</c:f>
              <c:numCache>
                <c:formatCode>0%</c:formatCode>
                <c:ptCount val="2"/>
                <c:pt idx="0">
                  <c:v>0.40528634361233484</c:v>
                </c:pt>
                <c:pt idx="1">
                  <c:v>0.59471365638766516</c:v>
                </c:pt>
              </c:numCache>
            </c:numRef>
          </c:val>
        </c:ser>
      </c:pie3DChart>
      <c:spPr>
        <a:noFill/>
        <a:ln w="25400">
          <a:noFill/>
        </a:ln>
      </c:spPr>
    </c:plotArea>
    <c:legend>
      <c:legendPos val="r"/>
      <c:layout/>
      <c:txPr>
        <a:bodyPr/>
        <a:lstStyle/>
        <a:p>
          <a:pPr>
            <a:defRPr lang="es-EC" sz="920" b="0" i="0" u="none" strike="noStrike" baseline="0">
              <a:solidFill>
                <a:srgbClr val="000000"/>
              </a:solidFill>
              <a:latin typeface="Calibri"/>
              <a:ea typeface="Calibri"/>
              <a:cs typeface="Calibri"/>
            </a:defRPr>
          </a:pPr>
          <a:endParaRPr lang="es-ES_tradnl"/>
        </a:p>
      </c:txPr>
    </c:legend>
    <c:plotVisOnly val="1"/>
    <c:dispBlanksAs val="zero"/>
  </c:chart>
  <c:spPr>
    <a:ln>
      <a:solidFill>
        <a:schemeClr val="tx2">
          <a:lumMod val="60000"/>
          <a:lumOff val="40000"/>
          <a:alpha val="85000"/>
        </a:schemeClr>
      </a:solidFill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es-ES_tradnl"/>
    </a:p>
  </c:txPr>
  <c:externalData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ES_tradnl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lang="es-ES"/>
            </a:pPr>
            <a:r>
              <a:rPr lang="es-ES" sz="1200"/>
              <a:t>¿Consumen</a:t>
            </a:r>
            <a:r>
              <a:rPr lang="es-ES" sz="1200" baseline="0"/>
              <a:t> Harinas alimenticias?</a:t>
            </a:r>
            <a:endParaRPr lang="es-ES" sz="1200"/>
          </a:p>
        </c:rich>
      </c:tx>
      <c:layout/>
    </c:title>
    <c:view3D>
      <c:rotX val="30"/>
      <c:perspective val="30"/>
    </c:view3D>
    <c:plotArea>
      <c:layout/>
      <c:pie3DChart>
        <c:varyColors val="1"/>
        <c:ser>
          <c:idx val="1"/>
          <c:order val="0"/>
          <c:dLbls>
            <c:txPr>
              <a:bodyPr/>
              <a:lstStyle/>
              <a:p>
                <a:pPr>
                  <a:defRPr lang="es-ES"/>
                </a:pPr>
                <a:endParaRPr lang="es-ES_tradnl"/>
              </a:p>
            </c:txPr>
            <c:showVal val="1"/>
            <c:showLeaderLines val="1"/>
          </c:dLbls>
          <c:cat>
            <c:strRef>
              <c:f>Hoja1!$B$36:$B$37</c:f>
              <c:strCache>
                <c:ptCount val="2"/>
                <c:pt idx="0">
                  <c:v>Si</c:v>
                </c:pt>
                <c:pt idx="1">
                  <c:v>No</c:v>
                </c:pt>
              </c:strCache>
            </c:strRef>
          </c:cat>
          <c:val>
            <c:numRef>
              <c:f>Hoja1!$D$36:$D$37</c:f>
              <c:numCache>
                <c:formatCode>0%</c:formatCode>
                <c:ptCount val="2"/>
                <c:pt idx="0">
                  <c:v>0.83591331269351188</c:v>
                </c:pt>
                <c:pt idx="1">
                  <c:v>0.16408668730650156</c:v>
                </c:pt>
              </c:numCache>
            </c:numRef>
          </c:val>
        </c:ser>
      </c:pie3DChart>
      <c:spPr>
        <a:noFill/>
        <a:ln w="25400">
          <a:noFill/>
        </a:ln>
      </c:spPr>
    </c:plotArea>
    <c:legend>
      <c:legendPos val="r"/>
      <c:layout/>
      <c:txPr>
        <a:bodyPr/>
        <a:lstStyle/>
        <a:p>
          <a:pPr rtl="0">
            <a:defRPr lang="es-ES"/>
          </a:pPr>
          <a:endParaRPr lang="es-ES_tradnl"/>
        </a:p>
      </c:txPr>
    </c:legend>
    <c:plotVisOnly val="1"/>
  </c:chart>
  <c:spPr>
    <a:ln>
      <a:solidFill>
        <a:schemeClr val="tx2">
          <a:lumMod val="60000"/>
          <a:lumOff val="40000"/>
          <a:alpha val="85000"/>
        </a:schemeClr>
      </a:solidFill>
    </a:ln>
  </c:spPr>
  <c:externalData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ES_tradnl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lang="es-ES"/>
            </a:pPr>
            <a:r>
              <a:rPr lang="es-ES" sz="1200"/>
              <a:t>¿Con</a:t>
            </a:r>
            <a:r>
              <a:rPr lang="es-ES" sz="1200" baseline="0"/>
              <a:t> qué frecuencia compran las harinas?</a:t>
            </a:r>
            <a:endParaRPr lang="es-ES" sz="1200"/>
          </a:p>
        </c:rich>
      </c:tx>
      <c:layout/>
    </c:title>
    <c:view3D>
      <c:rotX val="30"/>
      <c:perspective val="30"/>
    </c:view3D>
    <c:plotArea>
      <c:layout/>
      <c:pie3DChart>
        <c:varyColors val="1"/>
        <c:ser>
          <c:idx val="1"/>
          <c:order val="0"/>
          <c:dLbls>
            <c:txPr>
              <a:bodyPr/>
              <a:lstStyle/>
              <a:p>
                <a:pPr>
                  <a:defRPr lang="es-ES"/>
                </a:pPr>
                <a:endParaRPr lang="es-ES_tradnl"/>
              </a:p>
            </c:txPr>
            <c:showVal val="1"/>
            <c:showLeaderLines val="1"/>
          </c:dLbls>
          <c:cat>
            <c:strRef>
              <c:f>Hoja1!$B$45:$B$48</c:f>
              <c:strCache>
                <c:ptCount val="4"/>
                <c:pt idx="0">
                  <c:v>Semanal</c:v>
                </c:pt>
                <c:pt idx="1">
                  <c:v>Quincenal</c:v>
                </c:pt>
                <c:pt idx="2">
                  <c:v>Mensual</c:v>
                </c:pt>
                <c:pt idx="3">
                  <c:v>Otros</c:v>
                </c:pt>
              </c:strCache>
            </c:strRef>
          </c:cat>
          <c:val>
            <c:numRef>
              <c:f>Hoja1!$D$45:$D$48</c:f>
              <c:numCache>
                <c:formatCode>0%</c:formatCode>
                <c:ptCount val="4"/>
                <c:pt idx="0">
                  <c:v>0.32222222222222652</c:v>
                </c:pt>
                <c:pt idx="1">
                  <c:v>0.43333333333333335</c:v>
                </c:pt>
                <c:pt idx="2">
                  <c:v>0.17407407407407408</c:v>
                </c:pt>
                <c:pt idx="3">
                  <c:v>7.0370370370370375E-2</c:v>
                </c:pt>
              </c:numCache>
            </c:numRef>
          </c:val>
        </c:ser>
      </c:pie3DChart>
      <c:spPr>
        <a:noFill/>
        <a:ln w="25400">
          <a:noFill/>
        </a:ln>
      </c:spPr>
    </c:plotArea>
    <c:legend>
      <c:legendPos val="r"/>
      <c:layout/>
      <c:txPr>
        <a:bodyPr/>
        <a:lstStyle/>
        <a:p>
          <a:pPr rtl="0">
            <a:defRPr lang="es-ES"/>
          </a:pPr>
          <a:endParaRPr lang="es-ES_tradnl"/>
        </a:p>
      </c:txPr>
    </c:legend>
    <c:plotVisOnly val="1"/>
  </c:chart>
  <c:spPr>
    <a:ln>
      <a:solidFill>
        <a:schemeClr val="tx2">
          <a:lumMod val="60000"/>
          <a:lumOff val="40000"/>
          <a:alpha val="85000"/>
        </a:schemeClr>
      </a:solidFill>
    </a:ln>
  </c:spPr>
  <c:externalData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ES_tradnl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lang="es-ES" sz="1500" baseline="0"/>
            </a:pPr>
            <a:r>
              <a:rPr lang="es-ES" sz="1200" baseline="0"/>
              <a:t>¿Qué cantidad compra mensualmente?</a:t>
            </a:r>
          </a:p>
        </c:rich>
      </c:tx>
      <c:layout>
        <c:manualLayout>
          <c:xMode val="edge"/>
          <c:yMode val="edge"/>
          <c:x val="6.9454787523602513E-2"/>
          <c:y val="5.7777373386712953E-2"/>
        </c:manualLayout>
      </c:layout>
    </c:title>
    <c:view3D>
      <c:rotX val="30"/>
      <c:perspective val="30"/>
    </c:view3D>
    <c:plotArea>
      <c:layout/>
      <c:pie3DChart>
        <c:varyColors val="1"/>
        <c:ser>
          <c:idx val="1"/>
          <c:order val="0"/>
          <c:dLbls>
            <c:txPr>
              <a:bodyPr/>
              <a:lstStyle/>
              <a:p>
                <a:pPr>
                  <a:defRPr lang="es-ES"/>
                </a:pPr>
                <a:endParaRPr lang="es-ES_tradnl"/>
              </a:p>
            </c:txPr>
            <c:showVal val="1"/>
            <c:showLeaderLines val="1"/>
          </c:dLbls>
          <c:cat>
            <c:strRef>
              <c:f>Hoja1!$B$56:$B$60</c:f>
              <c:strCache>
                <c:ptCount val="5"/>
                <c:pt idx="0">
                  <c:v>50-100g</c:v>
                </c:pt>
                <c:pt idx="1">
                  <c:v>150-200g</c:v>
                </c:pt>
                <c:pt idx="2">
                  <c:v>250-300g</c:v>
                </c:pt>
                <c:pt idx="3">
                  <c:v>350-400g</c:v>
                </c:pt>
                <c:pt idx="4">
                  <c:v>450g-en adelante</c:v>
                </c:pt>
              </c:strCache>
            </c:strRef>
          </c:cat>
          <c:val>
            <c:numRef>
              <c:f>Hoja1!$D$56:$D$60</c:f>
              <c:numCache>
                <c:formatCode>0%</c:formatCode>
                <c:ptCount val="5"/>
                <c:pt idx="0">
                  <c:v>0.16666666666666666</c:v>
                </c:pt>
                <c:pt idx="1">
                  <c:v>0.3629629629629727</c:v>
                </c:pt>
                <c:pt idx="2">
                  <c:v>3.333333333333334E-2</c:v>
                </c:pt>
                <c:pt idx="3">
                  <c:v>0.21111111111111144</c:v>
                </c:pt>
                <c:pt idx="4">
                  <c:v>0.22592592592592592</c:v>
                </c:pt>
              </c:numCache>
            </c:numRef>
          </c:val>
        </c:ser>
      </c:pie3DChart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0.61704601659247915"/>
          <c:y val="0.1553637419860579"/>
          <c:w val="0.38295398340752418"/>
          <c:h val="0.84463625801394204"/>
        </c:manualLayout>
      </c:layout>
      <c:txPr>
        <a:bodyPr/>
        <a:lstStyle/>
        <a:p>
          <a:pPr rtl="0">
            <a:defRPr lang="es-ES"/>
          </a:pPr>
          <a:endParaRPr lang="es-ES_tradnl"/>
        </a:p>
      </c:txPr>
    </c:legend>
    <c:plotVisOnly val="1"/>
  </c:chart>
  <c:spPr>
    <a:ln>
      <a:solidFill>
        <a:schemeClr val="tx2">
          <a:lumMod val="60000"/>
          <a:lumOff val="40000"/>
          <a:alpha val="85000"/>
        </a:schemeClr>
      </a:solidFill>
    </a:ln>
  </c:spPr>
  <c:externalData r:id="rId2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ES_tradnl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 algn="ctr">
              <a:defRPr lang="es-ES"/>
            </a:pPr>
            <a:r>
              <a:rPr lang="es-ES" sz="1200"/>
              <a:t>¿Quienes</a:t>
            </a:r>
            <a:r>
              <a:rPr lang="es-ES" sz="1200" baseline="0"/>
              <a:t> consumen harinas alimenticias?</a:t>
            </a:r>
            <a:endParaRPr lang="es-ES" sz="1200"/>
          </a:p>
        </c:rich>
      </c:tx>
      <c:layout>
        <c:manualLayout>
          <c:xMode val="edge"/>
          <c:yMode val="edge"/>
          <c:x val="0.1432522069877474"/>
          <c:y val="1.209090400067188E-3"/>
        </c:manualLayout>
      </c:layout>
    </c:title>
    <c:view3D>
      <c:rotX val="30"/>
      <c:perspective val="30"/>
    </c:view3D>
    <c:plotArea>
      <c:layout/>
      <c:pie3DChart>
        <c:varyColors val="1"/>
        <c:ser>
          <c:idx val="0"/>
          <c:order val="0"/>
          <c:dLbls>
            <c:txPr>
              <a:bodyPr/>
              <a:lstStyle/>
              <a:p>
                <a:pPr>
                  <a:defRPr lang="es-ES"/>
                </a:pPr>
                <a:endParaRPr lang="es-ES_tradnl"/>
              </a:p>
            </c:txPr>
            <c:showVal val="1"/>
            <c:showLeaderLines val="1"/>
          </c:dLbls>
          <c:cat>
            <c:strRef>
              <c:f>Hoja1!$B$68:$B$72</c:f>
              <c:strCache>
                <c:ptCount val="5"/>
                <c:pt idx="0">
                  <c:v>Bebes </c:v>
                </c:pt>
                <c:pt idx="1">
                  <c:v>Niños</c:v>
                </c:pt>
                <c:pt idx="2">
                  <c:v>Ancianos</c:v>
                </c:pt>
                <c:pt idx="3">
                  <c:v>Jovenes </c:v>
                </c:pt>
                <c:pt idx="4">
                  <c:v>Adultos</c:v>
                </c:pt>
              </c:strCache>
            </c:strRef>
          </c:cat>
          <c:val>
            <c:numRef>
              <c:f>Hoja1!$D$68:$D$72</c:f>
              <c:numCache>
                <c:formatCode>0%</c:formatCode>
                <c:ptCount val="5"/>
                <c:pt idx="0">
                  <c:v>0.54814814814814861</c:v>
                </c:pt>
                <c:pt idx="1">
                  <c:v>0.18888888888888891</c:v>
                </c:pt>
                <c:pt idx="2">
                  <c:v>0.11481481481481366</c:v>
                </c:pt>
                <c:pt idx="3">
                  <c:v>4.8148148148148148E-2</c:v>
                </c:pt>
                <c:pt idx="4">
                  <c:v>0.1</c:v>
                </c:pt>
              </c:numCache>
            </c:numRef>
          </c:val>
        </c:ser>
      </c:pie3DChart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0.67315030695018219"/>
          <c:y val="0.25292424653814827"/>
          <c:w val="0.2963483703872033"/>
          <c:h val="0.71033044327803962"/>
        </c:manualLayout>
      </c:layout>
      <c:txPr>
        <a:bodyPr/>
        <a:lstStyle/>
        <a:p>
          <a:pPr rtl="0">
            <a:defRPr lang="es-ES"/>
          </a:pPr>
          <a:endParaRPr lang="es-ES_tradnl"/>
        </a:p>
      </c:txPr>
    </c:legend>
    <c:plotVisOnly val="1"/>
  </c:chart>
  <c:spPr>
    <a:ln>
      <a:solidFill>
        <a:schemeClr val="tx2">
          <a:lumMod val="60000"/>
          <a:lumOff val="40000"/>
          <a:alpha val="85000"/>
        </a:schemeClr>
      </a:solidFill>
    </a:ln>
  </c:spPr>
  <c:externalData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ES_tradnl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lang="es-ES"/>
            </a:pPr>
            <a:r>
              <a:rPr lang="es-ES" sz="1200" dirty="0"/>
              <a:t>Razón</a:t>
            </a:r>
            <a:r>
              <a:rPr lang="es-ES" sz="1200" baseline="0" dirty="0"/>
              <a:t> Nutricional</a:t>
            </a:r>
            <a:endParaRPr lang="es-ES" sz="1200" dirty="0"/>
          </a:p>
        </c:rich>
      </c:tx>
      <c:layout>
        <c:manualLayout>
          <c:xMode val="edge"/>
          <c:yMode val="edge"/>
          <c:x val="0.17215126497280786"/>
          <c:y val="0.11808081490505634"/>
        </c:manualLayout>
      </c:layout>
    </c:title>
    <c:view3D>
      <c:rotX val="30"/>
      <c:perspective val="30"/>
    </c:view3D>
    <c:plotArea>
      <c:layout/>
      <c:pie3DChart>
        <c:varyColors val="1"/>
        <c:ser>
          <c:idx val="0"/>
          <c:order val="0"/>
          <c:dLbls>
            <c:txPr>
              <a:bodyPr/>
              <a:lstStyle/>
              <a:p>
                <a:pPr>
                  <a:defRPr lang="es-ES"/>
                </a:pPr>
                <a:endParaRPr lang="es-ES_tradnl"/>
              </a:p>
            </c:txPr>
            <c:showVal val="1"/>
            <c:showLeaderLines val="1"/>
          </c:dLbls>
          <c:cat>
            <c:strRef>
              <c:f>Hoja1!$B$81:$B$82</c:f>
              <c:strCache>
                <c:ptCount val="2"/>
                <c:pt idx="0">
                  <c:v>Si</c:v>
                </c:pt>
                <c:pt idx="1">
                  <c:v>No</c:v>
                </c:pt>
              </c:strCache>
            </c:strRef>
          </c:cat>
          <c:val>
            <c:numRef>
              <c:f>Hoja1!$D$81:$D$82</c:f>
              <c:numCache>
                <c:formatCode>0%</c:formatCode>
                <c:ptCount val="2"/>
                <c:pt idx="0">
                  <c:v>0.77407407407408946</c:v>
                </c:pt>
                <c:pt idx="1">
                  <c:v>0.22592592592592592</c:v>
                </c:pt>
              </c:numCache>
            </c:numRef>
          </c:val>
        </c:ser>
      </c:pie3DChart>
      <c:spPr>
        <a:noFill/>
        <a:ln w="25400">
          <a:noFill/>
        </a:ln>
      </c:spPr>
    </c:plotArea>
    <c:legend>
      <c:legendPos val="r"/>
      <c:layout/>
      <c:txPr>
        <a:bodyPr/>
        <a:lstStyle/>
        <a:p>
          <a:pPr rtl="0">
            <a:defRPr lang="es-ES"/>
          </a:pPr>
          <a:endParaRPr lang="es-ES_tradnl"/>
        </a:p>
      </c:txPr>
    </c:legend>
    <c:plotVisOnly val="1"/>
  </c:chart>
  <c:spPr>
    <a:ln>
      <a:solidFill>
        <a:schemeClr val="tx2">
          <a:lumMod val="60000"/>
          <a:lumOff val="40000"/>
          <a:alpha val="85000"/>
        </a:schemeClr>
      </a:solidFill>
    </a:ln>
  </c:spPr>
  <c:externalData r:id="rId2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ES_tradnl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lang="es-ES"/>
            </a:pPr>
            <a:r>
              <a:rPr lang="es-ES" sz="1200"/>
              <a:t>Marca</a:t>
            </a:r>
            <a:r>
              <a:rPr lang="es-ES" sz="1200" baseline="0"/>
              <a:t> de Harinas</a:t>
            </a:r>
            <a:endParaRPr lang="es-ES" sz="1200"/>
          </a:p>
        </c:rich>
      </c:tx>
      <c:layout>
        <c:manualLayout>
          <c:xMode val="edge"/>
          <c:yMode val="edge"/>
          <c:x val="0.18519059650792777"/>
          <c:y val="2.5495192774088717E-2"/>
        </c:manualLayout>
      </c:layout>
    </c:title>
    <c:view3D>
      <c:rotX val="30"/>
      <c:perspective val="30"/>
    </c:view3D>
    <c:plotArea>
      <c:layout>
        <c:manualLayout>
          <c:layoutTarget val="inner"/>
          <c:xMode val="edge"/>
          <c:yMode val="edge"/>
          <c:x val="0.17246689334288012"/>
          <c:y val="0.26697715976992237"/>
          <c:w val="0.47514376043903606"/>
          <c:h val="0.59640051376556658"/>
        </c:manualLayout>
      </c:layout>
      <c:pie3DChart>
        <c:varyColors val="1"/>
        <c:ser>
          <c:idx val="0"/>
          <c:order val="0"/>
          <c:dLbls>
            <c:txPr>
              <a:bodyPr/>
              <a:lstStyle/>
              <a:p>
                <a:pPr>
                  <a:defRPr lang="es-ES"/>
                </a:pPr>
                <a:endParaRPr lang="es-ES_tradnl"/>
              </a:p>
            </c:txPr>
            <c:showVal val="1"/>
            <c:showLeaderLines val="1"/>
          </c:dLbls>
          <c:cat>
            <c:strRef>
              <c:f>Hoja1!$B$99:$B$105</c:f>
              <c:strCache>
                <c:ptCount val="7"/>
                <c:pt idx="0">
                  <c:v>Harina de Plátano</c:v>
                </c:pt>
                <c:pt idx="1">
                  <c:v>Iris </c:v>
                </c:pt>
                <c:pt idx="2">
                  <c:v>Maicena</c:v>
                </c:pt>
                <c:pt idx="3">
                  <c:v>Harina de Trigo</c:v>
                </c:pt>
                <c:pt idx="4">
                  <c:v>Tapioca </c:v>
                </c:pt>
                <c:pt idx="5">
                  <c:v>Banarey</c:v>
                </c:pt>
                <c:pt idx="6">
                  <c:v>Otras</c:v>
                </c:pt>
              </c:strCache>
            </c:strRef>
          </c:cat>
          <c:val>
            <c:numRef>
              <c:f>Hoja1!$D$99:$D$105</c:f>
              <c:numCache>
                <c:formatCode>0%</c:formatCode>
                <c:ptCount val="7"/>
                <c:pt idx="0">
                  <c:v>8.5185185185185197E-2</c:v>
                </c:pt>
                <c:pt idx="1">
                  <c:v>4.8148148148148148E-2</c:v>
                </c:pt>
                <c:pt idx="2">
                  <c:v>0.35925925925926272</c:v>
                </c:pt>
                <c:pt idx="3">
                  <c:v>0.24074074074074273</c:v>
                </c:pt>
                <c:pt idx="4">
                  <c:v>4.4444444444444502E-2</c:v>
                </c:pt>
                <c:pt idx="5">
                  <c:v>2.5925925925926012E-2</c:v>
                </c:pt>
                <c:pt idx="6">
                  <c:v>0.19629629629629938</c:v>
                </c:pt>
              </c:numCache>
            </c:numRef>
          </c:val>
        </c:ser>
      </c:pie3DChart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0.72615473090885363"/>
          <c:y val="7.3181037777432121E-4"/>
          <c:w val="0.26253347891411666"/>
          <c:h val="0.97032785422324264"/>
        </c:manualLayout>
      </c:layout>
      <c:txPr>
        <a:bodyPr/>
        <a:lstStyle/>
        <a:p>
          <a:pPr rtl="0">
            <a:defRPr lang="es-ES"/>
          </a:pPr>
          <a:endParaRPr lang="es-ES_tradnl"/>
        </a:p>
      </c:txPr>
    </c:legend>
    <c:plotVisOnly val="1"/>
  </c:chart>
  <c:spPr>
    <a:ln>
      <a:solidFill>
        <a:schemeClr val="tx2">
          <a:lumMod val="60000"/>
          <a:lumOff val="40000"/>
          <a:alpha val="85000"/>
        </a:schemeClr>
      </a:solidFill>
    </a:ln>
  </c:spPr>
  <c:externalData r:id="rId2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ES_tradnl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lang="es-ES"/>
            </a:pPr>
            <a:r>
              <a:rPr lang="es-ES" sz="1200"/>
              <a:t>Consume</a:t>
            </a:r>
            <a:r>
              <a:rPr lang="es-ES" sz="1200" baseline="0"/>
              <a:t> Zapallo</a:t>
            </a:r>
            <a:endParaRPr lang="es-ES" sz="1200"/>
          </a:p>
        </c:rich>
      </c:tx>
      <c:layout>
        <c:manualLayout>
          <c:xMode val="edge"/>
          <c:yMode val="edge"/>
          <c:x val="0.22331328510135703"/>
          <c:y val="6.1657032755298692E-2"/>
        </c:manualLayout>
      </c:layout>
    </c:title>
    <c:view3D>
      <c:rotX val="30"/>
      <c:perspective val="30"/>
    </c:view3D>
    <c:plotArea>
      <c:layout>
        <c:manualLayout>
          <c:layoutTarget val="inner"/>
          <c:xMode val="edge"/>
          <c:yMode val="edge"/>
          <c:x val="0.12070585272781872"/>
          <c:y val="0.37981642468102267"/>
          <c:w val="0.61731159988764273"/>
          <c:h val="0.54595481923141165"/>
        </c:manualLayout>
      </c:layout>
      <c:pie3DChart>
        <c:varyColors val="1"/>
        <c:ser>
          <c:idx val="0"/>
          <c:order val="0"/>
          <c:explosion val="2"/>
          <c:dLbls>
            <c:txPr>
              <a:bodyPr/>
              <a:lstStyle/>
              <a:p>
                <a:pPr>
                  <a:defRPr lang="es-ES"/>
                </a:pPr>
                <a:endParaRPr lang="es-ES_tradnl"/>
              </a:p>
            </c:txPr>
            <c:showVal val="1"/>
            <c:showLeaderLines val="1"/>
          </c:dLbls>
          <c:cat>
            <c:strRef>
              <c:f>Hoja1!$B$112:$B$113</c:f>
              <c:strCache>
                <c:ptCount val="2"/>
                <c:pt idx="0">
                  <c:v>Si</c:v>
                </c:pt>
                <c:pt idx="1">
                  <c:v>No</c:v>
                </c:pt>
              </c:strCache>
            </c:strRef>
          </c:cat>
          <c:val>
            <c:numRef>
              <c:f>Hoja1!$D$112:$D$113</c:f>
              <c:numCache>
                <c:formatCode>0%</c:formatCode>
                <c:ptCount val="2"/>
                <c:pt idx="0">
                  <c:v>0.91950464396284826</c:v>
                </c:pt>
                <c:pt idx="1">
                  <c:v>8.0495356037151702E-2</c:v>
                </c:pt>
              </c:numCache>
            </c:numRef>
          </c:val>
        </c:ser>
      </c:pie3DChart>
      <c:spPr>
        <a:noFill/>
        <a:ln w="25400">
          <a:noFill/>
        </a:ln>
      </c:spPr>
    </c:plotArea>
    <c:legend>
      <c:legendPos val="r"/>
      <c:layout/>
      <c:txPr>
        <a:bodyPr/>
        <a:lstStyle/>
        <a:p>
          <a:pPr rtl="0">
            <a:defRPr lang="es-ES"/>
          </a:pPr>
          <a:endParaRPr lang="es-ES_tradnl"/>
        </a:p>
      </c:txPr>
    </c:legend>
    <c:plotVisOnly val="1"/>
  </c:chart>
  <c:spPr>
    <a:ln>
      <a:solidFill>
        <a:schemeClr val="tx2">
          <a:lumMod val="60000"/>
          <a:lumOff val="40000"/>
          <a:alpha val="85000"/>
        </a:schemeClr>
      </a:solidFill>
    </a:ln>
  </c:spPr>
  <c:externalData r:id="rId2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ES_tradnl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lang="es-ES"/>
            </a:pPr>
            <a:r>
              <a:rPr lang="es-ES" sz="1200"/>
              <a:t>¿Compraría</a:t>
            </a:r>
            <a:r>
              <a:rPr lang="es-ES" sz="1200" baseline="0"/>
              <a:t> el Nuevo Producto?</a:t>
            </a:r>
            <a:endParaRPr lang="es-ES" sz="1200"/>
          </a:p>
        </c:rich>
      </c:tx>
      <c:layout>
        <c:manualLayout>
          <c:xMode val="edge"/>
          <c:yMode val="edge"/>
          <c:x val="0.21347321199093441"/>
          <c:y val="7.9772079772079771E-2"/>
        </c:manualLayout>
      </c:layout>
    </c:title>
    <c:view3D>
      <c:rotX val="30"/>
      <c:perspective val="30"/>
    </c:view3D>
    <c:plotArea>
      <c:layout>
        <c:manualLayout>
          <c:layoutTarget val="inner"/>
          <c:xMode val="edge"/>
          <c:yMode val="edge"/>
          <c:x val="8.9523898533455465E-2"/>
          <c:y val="0.31988918051910314"/>
          <c:w val="0.59260605777393549"/>
          <c:h val="0.55765753639769577"/>
        </c:manualLayout>
      </c:layout>
      <c:pie3DChart>
        <c:varyColors val="1"/>
        <c:ser>
          <c:idx val="0"/>
          <c:order val="0"/>
          <c:dLbls>
            <c:txPr>
              <a:bodyPr/>
              <a:lstStyle/>
              <a:p>
                <a:pPr>
                  <a:defRPr lang="es-ES"/>
                </a:pPr>
                <a:endParaRPr lang="es-ES_tradnl"/>
              </a:p>
            </c:txPr>
            <c:showVal val="1"/>
            <c:showLeaderLines val="1"/>
          </c:dLbls>
          <c:cat>
            <c:strRef>
              <c:f>Hoja1!$B$122:$B$123</c:f>
              <c:strCache>
                <c:ptCount val="2"/>
                <c:pt idx="0">
                  <c:v>Si</c:v>
                </c:pt>
                <c:pt idx="1">
                  <c:v>No</c:v>
                </c:pt>
              </c:strCache>
            </c:strRef>
          </c:cat>
          <c:val>
            <c:numRef>
              <c:f>Hoja1!$D$122:$D$123</c:f>
              <c:numCache>
                <c:formatCode>0%</c:formatCode>
                <c:ptCount val="2"/>
                <c:pt idx="0">
                  <c:v>0.70278637770897834</c:v>
                </c:pt>
                <c:pt idx="1">
                  <c:v>0.29721362229102166</c:v>
                </c:pt>
              </c:numCache>
            </c:numRef>
          </c:val>
        </c:ser>
      </c:pie3DChart>
      <c:spPr>
        <a:noFill/>
        <a:ln w="25400">
          <a:noFill/>
        </a:ln>
      </c:spPr>
    </c:plotArea>
    <c:legend>
      <c:legendPos val="r"/>
      <c:layout/>
      <c:txPr>
        <a:bodyPr/>
        <a:lstStyle/>
        <a:p>
          <a:pPr rtl="0">
            <a:defRPr lang="es-ES"/>
          </a:pPr>
          <a:endParaRPr lang="es-ES_tradnl"/>
        </a:p>
      </c:txPr>
    </c:legend>
    <c:plotVisOnly val="1"/>
  </c:chart>
  <c:spPr>
    <a:ln>
      <a:solidFill>
        <a:schemeClr val="tx2">
          <a:lumMod val="60000"/>
          <a:lumOff val="40000"/>
          <a:alpha val="85000"/>
        </a:schemeClr>
      </a:solidFill>
    </a:ln>
  </c:spPr>
  <c:externalData r:id="rId2"/>
</c:chartSpac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riángulo rectángulo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5" name="15 Grupo"/>
          <p:cNvGrpSpPr>
            <a:grpSpLocks/>
          </p:cNvGrpSpPr>
          <p:nvPr/>
        </p:nvGrpSpPr>
        <p:grpSpPr bwMode="auto">
          <a:xfrm>
            <a:off x="-3175" y="4953000"/>
            <a:ext cx="9147175" cy="1911350"/>
            <a:chOff x="-3765" y="4832896"/>
            <a:chExt cx="9147765" cy="2032192"/>
          </a:xfrm>
        </p:grpSpPr>
        <p:sp>
          <p:nvSpPr>
            <p:cNvPr id="6" name="5 Forma libre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7" name="6 Forma libre"/>
            <p:cNvSpPr>
              <a:spLocks/>
            </p:cNvSpPr>
            <p:nvPr/>
          </p:nvSpPr>
          <p:spPr bwMode="auto">
            <a:xfrm>
              <a:off x="35926" y="5135025"/>
              <a:ext cx="9108074" cy="838869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8" name="7 Forma libre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cxnSp>
          <p:nvCxnSpPr>
            <p:cNvPr id="10" name="9 Conector recto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8 Título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17" name="16 Subtítulo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s-ES" smtClean="0"/>
              <a:t>Haga clic para modificar el estilo de subtítulo del patrón</a:t>
            </a:r>
            <a:endParaRPr lang="en-US"/>
          </a:p>
        </p:txBody>
      </p:sp>
      <p:sp>
        <p:nvSpPr>
          <p:cNvPr id="11" name="2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FDA6936F-2FEB-48C5-A9B2-ED24C8927B59}" type="datetimeFigureOut">
              <a:rPr lang="es-ES"/>
              <a:pPr>
                <a:defRPr/>
              </a:pPr>
              <a:t>28/02/2010</a:t>
            </a:fld>
            <a:endParaRPr lang="es-ES"/>
          </a:p>
        </p:txBody>
      </p:sp>
      <p:sp>
        <p:nvSpPr>
          <p:cNvPr id="12" name="1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13" name="2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D2929B53-9663-4027-B63E-6DBB88415733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38DF09-A08A-4400-8D9D-94D4F59879E1}" type="datetimeFigureOut">
              <a:rPr lang="es-ES"/>
              <a:pPr>
                <a:defRPr/>
              </a:pPr>
              <a:t>28/02/2010</a:t>
            </a:fld>
            <a:endParaRPr lang="es-ES"/>
          </a:p>
        </p:txBody>
      </p:sp>
      <p:sp>
        <p:nvSpPr>
          <p:cNvPr id="5" name="2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729B2B-2A55-4A61-B5E3-0EEAC5805AC4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07D689-2D61-4949-A5B7-20DF63A740E5}" type="datetimeFigureOut">
              <a:rPr lang="es-ES"/>
              <a:pPr>
                <a:defRPr/>
              </a:pPr>
              <a:t>28/02/2010</a:t>
            </a:fld>
            <a:endParaRPr lang="es-ES"/>
          </a:p>
        </p:txBody>
      </p:sp>
      <p:sp>
        <p:nvSpPr>
          <p:cNvPr id="5" name="2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AA656B-DA52-4DE1-8A6A-CD3DD9BE3DE3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6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4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4E91BA-68CA-424E-B46A-8C7B215804EA}" type="datetimeFigureOut">
              <a:rPr lang="es-ES"/>
              <a:pPr>
                <a:defRPr/>
              </a:pPr>
              <a:t>28/02/2010</a:t>
            </a:fld>
            <a:endParaRPr lang="es-ES"/>
          </a:p>
        </p:txBody>
      </p:sp>
      <p:sp>
        <p:nvSpPr>
          <p:cNvPr id="5" name="2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03395D-2925-40BA-AA25-CF4C6C93406E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heurón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4 Cheurón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3B4C988-FA0D-48A4-B36A-E9419464630E}" type="datetimeFigureOut">
              <a:rPr lang="es-ES"/>
              <a:pPr>
                <a:defRPr/>
              </a:pPr>
              <a:t>28/02/2010</a:t>
            </a:fld>
            <a:endParaRPr lang="es-ES"/>
          </a:p>
        </p:txBody>
      </p:sp>
      <p:sp>
        <p:nvSpPr>
          <p:cNvPr id="7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8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7DD4F7B-541A-4940-98A9-B76A319788C0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8" name="7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70CD5AD-787F-430E-B61B-80214FABA9C0}" type="datetimeFigureOut">
              <a:rPr lang="es-ES"/>
              <a:pPr>
                <a:defRPr/>
              </a:pPr>
              <a:t>28/02/2010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281E387-5E66-44FC-AC75-0BF8350F0727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A15B1F6-8785-476C-9793-370752D9827C}" type="datetimeFigureOut">
              <a:rPr lang="es-ES"/>
              <a:pPr>
                <a:defRPr/>
              </a:pPr>
              <a:t>28/02/2010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C568A6B-3058-4914-88D1-FBFC2E825AD0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595D323-A33E-4F87-810C-ADF06269D1FC}" type="datetimeFigureOut">
              <a:rPr lang="es-ES"/>
              <a:pPr>
                <a:defRPr/>
              </a:pPr>
              <a:t>28/02/2010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6C32DA4-A8D3-4B57-B1F8-84D6DED5DC79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E05425-C715-4B84-809B-5CB1E1603BBC}" type="datetimeFigureOut">
              <a:rPr lang="es-ES"/>
              <a:pPr>
                <a:defRPr/>
              </a:pPr>
              <a:t>28/02/2010</a:t>
            </a:fld>
            <a:endParaRPr lang="es-ES"/>
          </a:p>
        </p:txBody>
      </p:sp>
      <p:sp>
        <p:nvSpPr>
          <p:cNvPr id="3" name="2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C9D5C4-5BB5-44B3-8BCA-66129A3FE465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0A49FB2-7E02-4656-BD57-125720D80593}" type="datetimeFigureOut">
              <a:rPr lang="es-ES"/>
              <a:pPr>
                <a:defRPr/>
              </a:pPr>
              <a:t>28/02/2010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73EA8E0-E98B-4233-92F7-16AA03A45C59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Forma libre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5 Forma libre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7" name="6 Triángulo rectángulo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8" name="7 Conector recto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8 Cheurón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9 Cheurón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s-ES" noProof="0" smtClean="0"/>
              <a:t>Haga clic en el icono para agregar una imagen</a:t>
            </a:r>
            <a:endParaRPr lang="en-US" noProof="0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11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0E226352-438A-46AB-BE37-5E3CD32A65E6}" type="datetimeFigureOut">
              <a:rPr lang="es-ES"/>
              <a:pPr>
                <a:defRPr/>
              </a:pPr>
              <a:t>28/02/2010</a:t>
            </a:fld>
            <a:endParaRPr lang="es-ES"/>
          </a:p>
        </p:txBody>
      </p:sp>
      <p:sp>
        <p:nvSpPr>
          <p:cNvPr id="12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13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280F613D-D82D-430E-946C-8BE931712DCE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12 Forma libre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11 Forma libre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4" name="13 Triángulo rectángulo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14 Conector recto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8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1033" name="29 Marcador de texto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smtClean="0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9C2A5E02-1588-4325-A440-7E83D665F718}" type="datetimeFigureOut">
              <a:rPr lang="es-ES"/>
              <a:pPr>
                <a:defRPr/>
              </a:pPr>
              <a:t>28/02/2010</a:t>
            </a:fld>
            <a:endParaRPr lang="es-ES"/>
          </a:p>
        </p:txBody>
      </p:sp>
      <p:sp>
        <p:nvSpPr>
          <p:cNvPr id="22" name="21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</a:defRPr>
            </a:lvl1pPr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b="0">
                <a:solidFill>
                  <a:schemeClr val="tx1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FF133B17-FF05-4E3B-83DF-3000B2CFFEA4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7" r:id="rId1"/>
    <p:sldLayoutId id="2147483823" r:id="rId2"/>
    <p:sldLayoutId id="2147483828" r:id="rId3"/>
    <p:sldLayoutId id="2147483829" r:id="rId4"/>
    <p:sldLayoutId id="2147483830" r:id="rId5"/>
    <p:sldLayoutId id="2147483831" r:id="rId6"/>
    <p:sldLayoutId id="2147483824" r:id="rId7"/>
    <p:sldLayoutId id="2147483832" r:id="rId8"/>
    <p:sldLayoutId id="2147483833" r:id="rId9"/>
    <p:sldLayoutId id="2147483825" r:id="rId10"/>
    <p:sldLayoutId id="2147483826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6.xml"/><Relationship Id="rId4" Type="http://schemas.openxmlformats.org/officeDocument/2006/relationships/chart" Target="../charts/char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.xml"/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13.xml"/><Relationship Id="rId4" Type="http://schemas.openxmlformats.org/officeDocument/2006/relationships/chart" Target="../charts/char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85786" y="1071546"/>
            <a:ext cx="7772400" cy="1470025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s-ES" dirty="0" smtClean="0">
                <a:latin typeface="Arial" pitchFamily="34" charset="0"/>
                <a:cs typeface="Arial" pitchFamily="34" charset="0"/>
              </a:rPr>
              <a:t>ESCUELA SUPERIOR POLITECNICA DEL LITORAL</a:t>
            </a:r>
            <a:endParaRPr lang="es-E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219" name="2 Subtítulo"/>
          <p:cNvSpPr>
            <a:spLocks noGrp="1"/>
          </p:cNvSpPr>
          <p:nvPr>
            <p:ph type="subTitle" idx="1"/>
          </p:nvPr>
        </p:nvSpPr>
        <p:spPr>
          <a:xfrm>
            <a:off x="1785938" y="4071938"/>
            <a:ext cx="5614987" cy="1752600"/>
          </a:xfrm>
        </p:spPr>
        <p:txBody>
          <a:bodyPr/>
          <a:lstStyle/>
          <a:p>
            <a:pPr marR="0" eaLnBrk="1" hangingPunct="1"/>
            <a:r>
              <a:rPr lang="es-ES" smtClean="0">
                <a:latin typeface="Arial" charset="0"/>
                <a:cs typeface="Arial" charset="0"/>
              </a:rPr>
              <a:t>Facultad de Economía y Negocios</a:t>
            </a:r>
          </a:p>
          <a:p>
            <a:pPr marR="0" algn="ctr" eaLnBrk="1" hangingPunct="1"/>
            <a:r>
              <a:rPr lang="es-ES" smtClean="0">
                <a:latin typeface="Arial" charset="0"/>
                <a:cs typeface="Arial" charset="0"/>
              </a:rPr>
              <a:t>FEN</a:t>
            </a:r>
          </a:p>
        </p:txBody>
      </p:sp>
      <p:pic>
        <p:nvPicPr>
          <p:cNvPr id="9220" name="Picture 2" descr="http://www.fen.espol.edu.ec/images/LogoFen_Sell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57750" y="2714625"/>
            <a:ext cx="1517650" cy="142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1" name="Picture 4" descr="http://www.icm.espol.edu.ec/oim/images/logos/logo_espo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00375" y="2643188"/>
            <a:ext cx="1357313" cy="1330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00063" y="1143000"/>
            <a:ext cx="8229600" cy="4525963"/>
          </a:xfrm>
        </p:spPr>
        <p:txBody>
          <a:bodyPr>
            <a:normAutofit/>
          </a:bodyPr>
          <a:lstStyle/>
          <a:p>
            <a:pPr marL="621792" lvl="1" indent="-742950" eaLnBrk="1" fontAlgn="auto" hangingPunct="1">
              <a:spcBef>
                <a:spcPts val="324"/>
              </a:spcBef>
              <a:spcAft>
                <a:spcPts val="0"/>
              </a:spcAft>
              <a:buFont typeface="Verdana"/>
              <a:buNone/>
              <a:defRPr/>
            </a:pPr>
            <a:r>
              <a:rPr lang="es-ES" sz="2400" b="1" u="sng" dirty="0">
                <a:latin typeface="Arial" pitchFamily="34" charset="0"/>
                <a:cs typeface="Arial" pitchFamily="34" charset="0"/>
              </a:rPr>
              <a:t>Definición de las fuentes de </a:t>
            </a:r>
            <a:r>
              <a:rPr lang="es-ES" sz="2400" b="1" u="sng" dirty="0" smtClean="0">
                <a:latin typeface="Arial" pitchFamily="34" charset="0"/>
                <a:cs typeface="Arial" pitchFamily="34" charset="0"/>
              </a:rPr>
              <a:t>información</a:t>
            </a:r>
          </a:p>
          <a:p>
            <a:pPr marL="859536" lvl="2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es-ES_tradnl" sz="2200" b="1" dirty="0" smtClean="0">
              <a:latin typeface="Arial" pitchFamily="34" charset="0"/>
              <a:cs typeface="Arial" pitchFamily="34" charset="0"/>
            </a:endParaRPr>
          </a:p>
          <a:p>
            <a:pPr marL="722313" lvl="2" indent="-360363" eaLnBrk="1" fontAlgn="auto" hangingPunct="1">
              <a:spcAft>
                <a:spcPts val="0"/>
              </a:spcAft>
              <a:buFont typeface="Wingdings 2"/>
              <a:buChar char=""/>
              <a:defRPr/>
            </a:pPr>
            <a:r>
              <a:rPr lang="es-ES_tradnl" sz="2200" b="1" dirty="0" smtClean="0">
                <a:latin typeface="Arial" pitchFamily="34" charset="0"/>
                <a:cs typeface="Arial" pitchFamily="34" charset="0"/>
              </a:rPr>
              <a:t>Fuentes </a:t>
            </a:r>
            <a:r>
              <a:rPr lang="es-ES_tradnl" sz="2200" b="1" dirty="0">
                <a:latin typeface="Arial" pitchFamily="34" charset="0"/>
                <a:cs typeface="Arial" pitchFamily="34" charset="0"/>
              </a:rPr>
              <a:t>de Información Primaria</a:t>
            </a:r>
            <a:endParaRPr lang="es-ES" sz="2200" dirty="0">
              <a:latin typeface="Arial" pitchFamily="34" charset="0"/>
              <a:cs typeface="Arial" pitchFamily="34" charset="0"/>
            </a:endParaRPr>
          </a:p>
          <a:p>
            <a:pPr marL="722313" indent="0"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es-ES_tradnl" sz="2200" dirty="0">
                <a:latin typeface="Arial" pitchFamily="34" charset="0"/>
                <a:cs typeface="Arial" pitchFamily="34" charset="0"/>
              </a:rPr>
              <a:t>S</a:t>
            </a:r>
            <a:r>
              <a:rPr lang="es-ES_tradnl" sz="2200" dirty="0" smtClean="0">
                <a:latin typeface="Arial" pitchFamily="34" charset="0"/>
                <a:cs typeface="Arial" pitchFamily="34" charset="0"/>
              </a:rPr>
              <a:t>erán </a:t>
            </a:r>
            <a:r>
              <a:rPr lang="es-ES_tradnl" sz="2200" dirty="0">
                <a:latin typeface="Arial" pitchFamily="34" charset="0"/>
                <a:cs typeface="Arial" pitchFamily="34" charset="0"/>
              </a:rPr>
              <a:t>las encuestas, de las cuales se obtendrán los resultados que validarán o rechazarán la realización de este proyecto. </a:t>
            </a:r>
            <a:endParaRPr lang="es-ES" sz="2200" dirty="0" smtClean="0">
              <a:latin typeface="Arial" pitchFamily="34" charset="0"/>
              <a:cs typeface="Arial" pitchFamily="34" charset="0"/>
            </a:endParaRP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es-ES_tradnl" sz="2200" b="1" dirty="0">
                <a:latin typeface="Arial" pitchFamily="34" charset="0"/>
                <a:cs typeface="Arial" pitchFamily="34" charset="0"/>
              </a:rPr>
              <a:t> </a:t>
            </a:r>
            <a:endParaRPr lang="es-ES" sz="2200" b="1" dirty="0" smtClean="0">
              <a:latin typeface="Arial" pitchFamily="34" charset="0"/>
              <a:cs typeface="Arial" pitchFamily="34" charset="0"/>
            </a:endParaRPr>
          </a:p>
          <a:p>
            <a:pPr marL="801688" indent="-439738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es-ES_tradnl" sz="2200" b="1" dirty="0" smtClean="0">
                <a:latin typeface="Arial" pitchFamily="34" charset="0"/>
                <a:cs typeface="Arial" pitchFamily="34" charset="0"/>
              </a:rPr>
              <a:t>Fuentes de </a:t>
            </a:r>
            <a:r>
              <a:rPr lang="es-ES_tradnl" sz="2200" b="1" dirty="0">
                <a:latin typeface="Arial" pitchFamily="34" charset="0"/>
                <a:cs typeface="Arial" pitchFamily="34" charset="0"/>
              </a:rPr>
              <a:t>Información Secundaria</a:t>
            </a:r>
            <a:endParaRPr lang="es-ES" sz="2200" dirty="0">
              <a:latin typeface="Arial" pitchFamily="34" charset="0"/>
              <a:cs typeface="Arial" pitchFamily="34" charset="0"/>
            </a:endParaRPr>
          </a:p>
          <a:p>
            <a:pPr marL="801688" indent="0" eaLnBrk="1" fontAlgn="auto" hangingPunct="1">
              <a:spcAft>
                <a:spcPts val="0"/>
              </a:spcAft>
              <a:buFont typeface="Wingdings 3"/>
              <a:buNone/>
              <a:tabLst>
                <a:tab pos="801688" algn="l"/>
              </a:tabLst>
              <a:defRPr/>
            </a:pPr>
            <a:r>
              <a:rPr lang="es-ES_tradnl" sz="2200" dirty="0" smtClean="0">
                <a:latin typeface="Arial" pitchFamily="34" charset="0"/>
                <a:cs typeface="Arial" pitchFamily="34" charset="0"/>
              </a:rPr>
              <a:t>Se utilizaran datos estadísticos del INEC e información de internet.</a:t>
            </a:r>
            <a:endParaRPr lang="es-ES" sz="22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8435" name="Picture 2" descr="http://jimenosky.files.wordpress.com/2008/09/internet_explorer_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15125" y="4929188"/>
            <a:ext cx="1071563" cy="1071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214438"/>
            <a:ext cx="8229600" cy="4792662"/>
          </a:xfrm>
        </p:spPr>
        <p:txBody>
          <a:bodyPr>
            <a:normAutofit/>
          </a:bodyPr>
          <a:lstStyle/>
          <a:p>
            <a:pPr marL="859536" lvl="2" indent="-1052513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s-EC" b="1" u="sng" dirty="0" smtClean="0">
                <a:latin typeface="Arial" pitchFamily="34" charset="0"/>
                <a:cs typeface="Arial" pitchFamily="34" charset="0"/>
              </a:rPr>
              <a:t>Plan de Muestreo</a:t>
            </a:r>
          </a:p>
          <a:p>
            <a:pPr marL="859536" lvl="2" indent="-1052513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es-EC" b="1" u="sng" dirty="0" smtClean="0">
              <a:latin typeface="Arial" pitchFamily="34" charset="0"/>
              <a:cs typeface="Arial" pitchFamily="34" charset="0"/>
            </a:endParaRPr>
          </a:p>
          <a:p>
            <a:pPr marL="859536" lvl="2" indent="-1052513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s-EC" b="1" dirty="0" smtClean="0">
                <a:latin typeface="Arial" pitchFamily="34" charset="0"/>
                <a:cs typeface="Arial" pitchFamily="34" charset="0"/>
              </a:rPr>
              <a:t>Definición </a:t>
            </a:r>
            <a:r>
              <a:rPr lang="es-EC" b="1" dirty="0">
                <a:latin typeface="Arial" pitchFamily="34" charset="0"/>
                <a:cs typeface="Arial" pitchFamily="34" charset="0"/>
              </a:rPr>
              <a:t>de la Población </a:t>
            </a:r>
            <a:r>
              <a:rPr lang="es-EC" b="1" dirty="0" smtClean="0">
                <a:latin typeface="Arial" pitchFamily="34" charset="0"/>
                <a:cs typeface="Arial" pitchFamily="34" charset="0"/>
              </a:rPr>
              <a:t>Objetivo</a:t>
            </a:r>
            <a:endParaRPr lang="es-ES" sz="2000" b="1" dirty="0">
              <a:latin typeface="Arial" pitchFamily="34" charset="0"/>
              <a:cs typeface="Arial" pitchFamily="34" charset="0"/>
            </a:endParaRPr>
          </a:p>
          <a:p>
            <a:pPr marL="450850" lvl="2" indent="0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es-EC" dirty="0" smtClean="0">
              <a:latin typeface="Arial" pitchFamily="34" charset="0"/>
              <a:cs typeface="Arial" pitchFamily="34" charset="0"/>
            </a:endParaRPr>
          </a:p>
          <a:p>
            <a:pPr marL="450850" lvl="2" indent="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s-EC" sz="2200" dirty="0" smtClean="0">
                <a:latin typeface="Arial" pitchFamily="34" charset="0"/>
                <a:cs typeface="Arial" pitchFamily="34" charset="0"/>
              </a:rPr>
              <a:t>En </a:t>
            </a:r>
            <a:r>
              <a:rPr lang="es-EC" sz="2200" dirty="0">
                <a:latin typeface="Arial" pitchFamily="34" charset="0"/>
                <a:cs typeface="Arial" pitchFamily="34" charset="0"/>
              </a:rPr>
              <a:t>nuestro estudio nos enfocaremos principalmente </a:t>
            </a:r>
            <a:r>
              <a:rPr lang="es-EC" sz="2200" dirty="0" smtClean="0">
                <a:latin typeface="Arial" pitchFamily="34" charset="0"/>
                <a:cs typeface="Arial" pitchFamily="34" charset="0"/>
              </a:rPr>
              <a:t>a hombres, mujeres </a:t>
            </a:r>
            <a:r>
              <a:rPr lang="es-EC" sz="2200" dirty="0">
                <a:latin typeface="Arial" pitchFamily="34" charset="0"/>
                <a:cs typeface="Arial" pitchFamily="34" charset="0"/>
              </a:rPr>
              <a:t>embarazadas </a:t>
            </a:r>
            <a:r>
              <a:rPr lang="es-EC" sz="2200" dirty="0" smtClean="0">
                <a:latin typeface="Arial" pitchFamily="34" charset="0"/>
                <a:cs typeface="Arial" pitchFamily="34" charset="0"/>
              </a:rPr>
              <a:t>o </a:t>
            </a:r>
            <a:r>
              <a:rPr lang="es-EC" sz="2200" dirty="0">
                <a:latin typeface="Arial" pitchFamily="34" charset="0"/>
                <a:cs typeface="Arial" pitchFamily="34" charset="0"/>
              </a:rPr>
              <a:t>en período de </a:t>
            </a:r>
            <a:r>
              <a:rPr lang="es-EC" sz="2200" dirty="0" smtClean="0">
                <a:latin typeface="Arial" pitchFamily="34" charset="0"/>
                <a:cs typeface="Arial" pitchFamily="34" charset="0"/>
              </a:rPr>
              <a:t>lactancia,  va </a:t>
            </a:r>
            <a:r>
              <a:rPr lang="es-EC" sz="2200" dirty="0">
                <a:latin typeface="Arial" pitchFamily="34" charset="0"/>
                <a:cs typeface="Arial" pitchFamily="34" charset="0"/>
              </a:rPr>
              <a:t>dirigido a personas de </a:t>
            </a:r>
            <a:r>
              <a:rPr lang="es-EC" sz="2200" dirty="0" smtClean="0">
                <a:latin typeface="Arial" pitchFamily="34" charset="0"/>
                <a:cs typeface="Arial" pitchFamily="34" charset="0"/>
              </a:rPr>
              <a:t>nivel </a:t>
            </a:r>
            <a:r>
              <a:rPr lang="es-EC" sz="2200" dirty="0">
                <a:latin typeface="Arial" pitchFamily="34" charset="0"/>
                <a:cs typeface="Arial" pitchFamily="34" charset="0"/>
              </a:rPr>
              <a:t>socioeconómico </a:t>
            </a:r>
            <a:r>
              <a:rPr lang="es-EC" sz="2200" dirty="0" smtClean="0">
                <a:latin typeface="Arial" pitchFamily="34" charset="0"/>
                <a:cs typeface="Arial" pitchFamily="34" charset="0"/>
              </a:rPr>
              <a:t>Medio y Bajo de </a:t>
            </a:r>
            <a:r>
              <a:rPr lang="es-EC" sz="2200" dirty="0">
                <a:latin typeface="Arial" pitchFamily="34" charset="0"/>
                <a:cs typeface="Arial" pitchFamily="34" charset="0"/>
              </a:rPr>
              <a:t>la ciudad de Guayaquil.</a:t>
            </a:r>
            <a:endParaRPr lang="es-ES" sz="2200" dirty="0">
              <a:latin typeface="Arial" pitchFamily="34" charset="0"/>
              <a:cs typeface="Arial" pitchFamily="34" charset="0"/>
            </a:endParaRP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None/>
              <a:defRPr/>
            </a:pP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000125" y="928688"/>
            <a:ext cx="7215188" cy="4929187"/>
          </a:xfrm>
        </p:spPr>
        <p:txBody>
          <a:bodyPr>
            <a:normAutofit/>
          </a:bodyPr>
          <a:lstStyle/>
          <a:p>
            <a:pPr marL="365760" indent="-256032"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es-ES" sz="2400" b="1" u="sng" dirty="0" smtClean="0">
                <a:latin typeface="Arial" pitchFamily="34" charset="0"/>
                <a:cs typeface="Arial" pitchFamily="34" charset="0"/>
              </a:rPr>
              <a:t>Determinación de la muestra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None/>
              <a:defRPr/>
            </a:pPr>
            <a:endParaRPr lang="es-ES" sz="2200" dirty="0" smtClean="0">
              <a:latin typeface="Arial" pitchFamily="34" charset="0"/>
              <a:cs typeface="Arial" pitchFamily="34" charset="0"/>
            </a:endParaRPr>
          </a:p>
          <a:p>
            <a:pPr marL="365760" indent="-71438"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es-ES" sz="2200" dirty="0" smtClean="0">
                <a:latin typeface="Arial" pitchFamily="34" charset="0"/>
                <a:cs typeface="Arial" pitchFamily="34" charset="0"/>
              </a:rPr>
              <a:t>N= 1.984.379 habitantes</a:t>
            </a:r>
          </a:p>
          <a:p>
            <a:pPr marL="365760" indent="-71438"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es-ES" sz="2200" dirty="0" smtClean="0">
                <a:latin typeface="Arial" pitchFamily="34" charset="0"/>
                <a:cs typeface="Arial" pitchFamily="34" charset="0"/>
              </a:rPr>
              <a:t>Nivel de confianza= 0,95</a:t>
            </a:r>
          </a:p>
          <a:p>
            <a:pPr marL="365760" indent="-71438"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es-ES" sz="2200" dirty="0" smtClean="0">
                <a:latin typeface="Arial" pitchFamily="34" charset="0"/>
                <a:cs typeface="Arial" pitchFamily="34" charset="0"/>
              </a:rPr>
              <a:t>Z= 1.96</a:t>
            </a:r>
          </a:p>
          <a:p>
            <a:pPr marL="365760" indent="-71438"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es-ES" sz="2200" dirty="0" smtClean="0">
                <a:latin typeface="Arial" pitchFamily="34" charset="0"/>
                <a:cs typeface="Arial" pitchFamily="34" charset="0"/>
              </a:rPr>
              <a:t>p = 0,30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es-ES" sz="2200" dirty="0" smtClean="0">
                <a:latin typeface="Arial" pitchFamily="34" charset="0"/>
                <a:cs typeface="Arial" pitchFamily="34" charset="0"/>
              </a:rPr>
              <a:t>   q = 0,70</a:t>
            </a:r>
            <a:endParaRPr lang="es-ES" sz="2400" dirty="0"/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None/>
              <a:defRPr/>
            </a:pPr>
            <a:endParaRPr lang="es-ES" sz="2200" dirty="0" smtClean="0">
              <a:latin typeface="Arial" pitchFamily="34" charset="0"/>
              <a:cs typeface="Arial" pitchFamily="34" charset="0"/>
            </a:endParaRP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None/>
              <a:defRPr/>
            </a:pPr>
            <a:endParaRPr lang="es-ES" dirty="0"/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None/>
              <a:defRPr/>
            </a:pPr>
            <a:endParaRPr lang="es-ES" dirty="0"/>
          </a:p>
        </p:txBody>
      </p:sp>
      <p:pic>
        <p:nvPicPr>
          <p:cNvPr id="20483" name="3 Image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00563" y="2786063"/>
            <a:ext cx="2438400" cy="77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Rectángulo redondeado"/>
          <p:cNvSpPr/>
          <p:nvPr/>
        </p:nvSpPr>
        <p:spPr>
          <a:xfrm>
            <a:off x="5143500" y="3786188"/>
            <a:ext cx="1571625" cy="428625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dirty="0">
                <a:solidFill>
                  <a:schemeClr val="tx1"/>
                </a:solidFill>
              </a:rPr>
              <a:t>n=322.64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28625" y="928688"/>
            <a:ext cx="8229600" cy="4525962"/>
          </a:xfrm>
        </p:spPr>
        <p:txBody>
          <a:bodyPr>
            <a:normAutofit/>
          </a:bodyPr>
          <a:lstStyle/>
          <a:p>
            <a:pPr marL="621792" lvl="1" indent="-561975" eaLnBrk="1" fontAlgn="auto" hangingPunct="1">
              <a:spcBef>
                <a:spcPts val="324"/>
              </a:spcBef>
              <a:spcAft>
                <a:spcPts val="0"/>
              </a:spcAft>
              <a:buFont typeface="Verdana"/>
              <a:buNone/>
              <a:defRPr/>
            </a:pPr>
            <a:r>
              <a:rPr lang="es-EC" sz="2400" b="1" u="sng" dirty="0" smtClean="0">
                <a:latin typeface="Arial" pitchFamily="34" charset="0"/>
                <a:cs typeface="Arial" pitchFamily="34" charset="0"/>
              </a:rPr>
              <a:t>METODOLOGIA  </a:t>
            </a:r>
            <a:r>
              <a:rPr lang="es-EC" sz="2400" b="1" u="sng" dirty="0">
                <a:latin typeface="Arial" pitchFamily="34" charset="0"/>
                <a:cs typeface="Arial" pitchFamily="34" charset="0"/>
              </a:rPr>
              <a:t>A </a:t>
            </a:r>
            <a:r>
              <a:rPr lang="es-EC" sz="2400" b="1" u="sng" dirty="0" smtClean="0">
                <a:latin typeface="Arial" pitchFamily="34" charset="0"/>
                <a:cs typeface="Arial" pitchFamily="34" charset="0"/>
              </a:rPr>
              <a:t> APLICAR</a:t>
            </a:r>
            <a:endParaRPr lang="es-ES" sz="2400" u="sng" dirty="0" smtClean="0">
              <a:latin typeface="Arial" pitchFamily="34" charset="0"/>
              <a:cs typeface="Arial" pitchFamily="34" charset="0"/>
            </a:endParaRP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None/>
              <a:defRPr/>
            </a:pPr>
            <a:endParaRPr lang="es-EC" sz="2200" b="1" dirty="0" smtClean="0">
              <a:latin typeface="Arial" pitchFamily="34" charset="0"/>
              <a:cs typeface="Arial" pitchFamily="34" charset="0"/>
            </a:endParaRPr>
          </a:p>
          <a:p>
            <a:pPr marL="365760" indent="-256032" eaLnBrk="1" fontAlgn="auto" hangingPunct="1"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es-EC" sz="2200" b="1" dirty="0" smtClean="0">
                <a:latin typeface="Arial" pitchFamily="34" charset="0"/>
                <a:cs typeface="Arial" pitchFamily="34" charset="0"/>
              </a:rPr>
              <a:t>Encuestas</a:t>
            </a:r>
            <a:endParaRPr lang="es-ES" sz="2200" dirty="0">
              <a:latin typeface="Arial" pitchFamily="34" charset="0"/>
              <a:cs typeface="Arial" pitchFamily="34" charset="0"/>
            </a:endParaRPr>
          </a:p>
          <a:p>
            <a:pPr marL="541338" indent="180975"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es-EC" sz="2200" b="1" dirty="0">
                <a:latin typeface="Arial" pitchFamily="34" charset="0"/>
                <a:cs typeface="Arial" pitchFamily="34" charset="0"/>
              </a:rPr>
              <a:t>Objetivos de la </a:t>
            </a:r>
            <a:r>
              <a:rPr lang="es-EC" sz="2200" b="1" dirty="0" smtClean="0">
                <a:latin typeface="Arial" pitchFamily="34" charset="0"/>
                <a:cs typeface="Arial" pitchFamily="34" charset="0"/>
              </a:rPr>
              <a:t>entrevista</a:t>
            </a:r>
            <a:endParaRPr lang="es-ES" sz="2200" dirty="0">
              <a:latin typeface="Arial" pitchFamily="34" charset="0"/>
              <a:cs typeface="Arial" pitchFamily="34" charset="0"/>
            </a:endParaRPr>
          </a:p>
          <a:p>
            <a:pPr marL="982663" indent="-260350" eaLnBrk="1" fontAlgn="auto" hangingPunct="1">
              <a:spcAft>
                <a:spcPts val="0"/>
              </a:spcAft>
              <a:buFont typeface="Wingdings 3"/>
              <a:buChar char=""/>
              <a:tabLst>
                <a:tab pos="1162050" algn="l"/>
              </a:tabLst>
              <a:defRPr/>
            </a:pPr>
            <a:r>
              <a:rPr lang="es-ES" sz="2200" dirty="0">
                <a:latin typeface="Arial" pitchFamily="34" charset="0"/>
                <a:cs typeface="Arial" pitchFamily="34" charset="0"/>
              </a:rPr>
              <a:t>Establecer el grado de conocimiento del </a:t>
            </a:r>
            <a:r>
              <a:rPr lang="es-ES" sz="2200" dirty="0" smtClean="0">
                <a:latin typeface="Arial" pitchFamily="34" charset="0"/>
                <a:cs typeface="Arial" pitchFamily="34" charset="0"/>
              </a:rPr>
              <a:t>producto. </a:t>
            </a:r>
            <a:endParaRPr lang="es-ES" sz="2200" dirty="0">
              <a:latin typeface="Arial" pitchFamily="34" charset="0"/>
              <a:cs typeface="Arial" pitchFamily="34" charset="0"/>
            </a:endParaRPr>
          </a:p>
          <a:p>
            <a:pPr marL="982663" indent="-260350" eaLnBrk="1" fontAlgn="auto" hangingPunct="1">
              <a:spcAft>
                <a:spcPts val="0"/>
              </a:spcAft>
              <a:buFont typeface="Wingdings 3"/>
              <a:buChar char=""/>
              <a:tabLst>
                <a:tab pos="1162050" algn="l"/>
              </a:tabLst>
              <a:defRPr/>
            </a:pPr>
            <a:r>
              <a:rPr lang="es-ES" sz="2200" dirty="0">
                <a:latin typeface="Arial" pitchFamily="34" charset="0"/>
                <a:cs typeface="Arial" pitchFamily="34" charset="0"/>
              </a:rPr>
              <a:t>Determinar la frecuencia de compra del </a:t>
            </a:r>
            <a:r>
              <a:rPr lang="es-ES" sz="2200" dirty="0" smtClean="0">
                <a:latin typeface="Arial" pitchFamily="34" charset="0"/>
                <a:cs typeface="Arial" pitchFamily="34" charset="0"/>
              </a:rPr>
              <a:t>producto.</a:t>
            </a:r>
            <a:endParaRPr lang="es-ES" sz="2200" dirty="0">
              <a:latin typeface="Arial" pitchFamily="34" charset="0"/>
              <a:cs typeface="Arial" pitchFamily="34" charset="0"/>
            </a:endParaRPr>
          </a:p>
          <a:p>
            <a:pPr marL="982663" indent="-260350" eaLnBrk="1" fontAlgn="auto" hangingPunct="1">
              <a:spcAft>
                <a:spcPts val="0"/>
              </a:spcAft>
              <a:buFont typeface="Wingdings 3"/>
              <a:buChar char=""/>
              <a:tabLst>
                <a:tab pos="1162050" algn="l"/>
              </a:tabLst>
              <a:defRPr/>
            </a:pPr>
            <a:r>
              <a:rPr lang="es-ES" sz="2200" dirty="0">
                <a:latin typeface="Arial" pitchFamily="34" charset="0"/>
                <a:cs typeface="Arial" pitchFamily="34" charset="0"/>
              </a:rPr>
              <a:t>Conocer la percepción del </a:t>
            </a:r>
            <a:r>
              <a:rPr lang="es-ES" sz="2200" dirty="0" smtClean="0">
                <a:latin typeface="Arial" pitchFamily="34" charset="0"/>
                <a:cs typeface="Arial" pitchFamily="34" charset="0"/>
              </a:rPr>
              <a:t>cliente.</a:t>
            </a:r>
            <a:endParaRPr lang="es-ES" sz="2200" dirty="0">
              <a:latin typeface="Arial" pitchFamily="34" charset="0"/>
              <a:cs typeface="Arial" pitchFamily="34" charset="0"/>
            </a:endParaRPr>
          </a:p>
          <a:p>
            <a:pPr marL="982663" indent="-260350" eaLnBrk="1" fontAlgn="auto" hangingPunct="1">
              <a:spcAft>
                <a:spcPts val="0"/>
              </a:spcAft>
              <a:buFont typeface="Wingdings 3"/>
              <a:buChar char=""/>
              <a:tabLst>
                <a:tab pos="1162050" algn="l"/>
              </a:tabLst>
              <a:defRPr/>
            </a:pPr>
            <a:r>
              <a:rPr lang="es-ES" sz="2200" dirty="0" smtClean="0">
                <a:latin typeface="Arial" pitchFamily="34" charset="0"/>
                <a:cs typeface="Arial" pitchFamily="34" charset="0"/>
              </a:rPr>
              <a:t>Determinar la plaza del producto.</a:t>
            </a:r>
            <a:endParaRPr lang="es-ES" sz="2200" dirty="0">
              <a:latin typeface="Arial" pitchFamily="34" charset="0"/>
              <a:cs typeface="Arial" pitchFamily="34" charset="0"/>
            </a:endParaRP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None/>
              <a:defRPr/>
            </a:pP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2 Marcador de contenido"/>
          <p:cNvSpPr>
            <a:spLocks noGrp="1"/>
          </p:cNvSpPr>
          <p:nvPr>
            <p:ph idx="1"/>
          </p:nvPr>
        </p:nvSpPr>
        <p:spPr>
          <a:xfrm>
            <a:off x="457200" y="928688"/>
            <a:ext cx="8329613" cy="5197475"/>
          </a:xfrm>
        </p:spPr>
        <p:txBody>
          <a:bodyPr/>
          <a:lstStyle/>
          <a:p>
            <a:pPr eaLnBrk="1" hangingPunct="1">
              <a:buFont typeface="Wingdings 3" pitchFamily="18" charset="2"/>
              <a:buNone/>
            </a:pPr>
            <a:r>
              <a:rPr lang="es-ES" sz="2200" u="sng" smtClean="0">
                <a:latin typeface="Arial" charset="0"/>
                <a:cs typeface="Arial" charset="0"/>
              </a:rPr>
              <a:t>Resultados de la encuesta</a:t>
            </a:r>
          </a:p>
          <a:p>
            <a:pPr eaLnBrk="1" hangingPunct="1">
              <a:buFont typeface="Wingdings 3" pitchFamily="18" charset="2"/>
              <a:buNone/>
            </a:pPr>
            <a:endParaRPr lang="es-ES" sz="2200" smtClean="0">
              <a:latin typeface="Arial" charset="0"/>
              <a:cs typeface="Arial" charset="0"/>
            </a:endParaRPr>
          </a:p>
          <a:p>
            <a:pPr eaLnBrk="1" hangingPunct="1">
              <a:buFont typeface="Wingdings 3" pitchFamily="18" charset="2"/>
              <a:buNone/>
            </a:pPr>
            <a:endParaRPr lang="es-ES" sz="2200" smtClean="0">
              <a:latin typeface="Arial" charset="0"/>
              <a:cs typeface="Arial" charset="0"/>
            </a:endParaRPr>
          </a:p>
        </p:txBody>
      </p:sp>
      <p:graphicFrame>
        <p:nvGraphicFramePr>
          <p:cNvPr id="4" name="3 Gráfico"/>
          <p:cNvGraphicFramePr/>
          <p:nvPr/>
        </p:nvGraphicFramePr>
        <p:xfrm>
          <a:off x="3286116" y="1428736"/>
          <a:ext cx="2786082" cy="19288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0" name="9 Gráfico"/>
          <p:cNvGraphicFramePr/>
          <p:nvPr/>
        </p:nvGraphicFramePr>
        <p:xfrm>
          <a:off x="3357554" y="3857628"/>
          <a:ext cx="2714644" cy="20002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8 Gráfico"/>
          <p:cNvGraphicFramePr/>
          <p:nvPr/>
        </p:nvGraphicFramePr>
        <p:xfrm>
          <a:off x="1142976" y="714356"/>
          <a:ext cx="3071834" cy="21050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0" name="9 Gráfico"/>
          <p:cNvGraphicFramePr/>
          <p:nvPr/>
        </p:nvGraphicFramePr>
        <p:xfrm>
          <a:off x="4929190" y="714356"/>
          <a:ext cx="3214710" cy="22860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1" name="10 Gráfico"/>
          <p:cNvGraphicFramePr/>
          <p:nvPr/>
        </p:nvGraphicFramePr>
        <p:xfrm>
          <a:off x="1214414" y="3429000"/>
          <a:ext cx="3071834" cy="22860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5" name="4 Gráfico"/>
          <p:cNvGraphicFramePr/>
          <p:nvPr/>
        </p:nvGraphicFramePr>
        <p:xfrm>
          <a:off x="5143504" y="3429000"/>
          <a:ext cx="2508631" cy="18354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6 Gráfico"/>
          <p:cNvGraphicFramePr/>
          <p:nvPr/>
        </p:nvGraphicFramePr>
        <p:xfrm>
          <a:off x="2643174" y="571480"/>
          <a:ext cx="3857652" cy="27146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4 Gráfico"/>
          <p:cNvGraphicFramePr/>
          <p:nvPr/>
        </p:nvGraphicFramePr>
        <p:xfrm>
          <a:off x="1357290" y="3786190"/>
          <a:ext cx="3071834" cy="22145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5 Gráfico"/>
          <p:cNvGraphicFramePr/>
          <p:nvPr/>
        </p:nvGraphicFramePr>
        <p:xfrm>
          <a:off x="5000629" y="3786190"/>
          <a:ext cx="3071833" cy="21574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5 Gráfico"/>
          <p:cNvGraphicFramePr/>
          <p:nvPr/>
        </p:nvGraphicFramePr>
        <p:xfrm>
          <a:off x="1142976" y="785794"/>
          <a:ext cx="3038475" cy="22574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6 Gráfico"/>
          <p:cNvGraphicFramePr/>
          <p:nvPr/>
        </p:nvGraphicFramePr>
        <p:xfrm>
          <a:off x="4714876" y="785794"/>
          <a:ext cx="3214710" cy="22145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8" name="7 Gráfico"/>
          <p:cNvGraphicFramePr/>
          <p:nvPr/>
        </p:nvGraphicFramePr>
        <p:xfrm>
          <a:off x="1142976" y="3571876"/>
          <a:ext cx="3214710" cy="24288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9" name="8 Gráfico"/>
          <p:cNvGraphicFramePr/>
          <p:nvPr/>
        </p:nvGraphicFramePr>
        <p:xfrm>
          <a:off x="4786314" y="3571876"/>
          <a:ext cx="3214710" cy="23574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2 Marcador de contenido"/>
          <p:cNvSpPr>
            <a:spLocks noGrp="1"/>
          </p:cNvSpPr>
          <p:nvPr>
            <p:ph idx="1"/>
          </p:nvPr>
        </p:nvSpPr>
        <p:spPr>
          <a:xfrm>
            <a:off x="500063" y="1143000"/>
            <a:ext cx="4329112" cy="614363"/>
          </a:xfrm>
        </p:spPr>
        <p:txBody>
          <a:bodyPr/>
          <a:lstStyle/>
          <a:p>
            <a:pPr eaLnBrk="1" hangingPunct="1">
              <a:buFont typeface="Wingdings 3" pitchFamily="18" charset="2"/>
              <a:buNone/>
            </a:pPr>
            <a:r>
              <a:rPr lang="es-ES" sz="2400" b="1" u="sng" smtClean="0">
                <a:latin typeface="Arial" charset="0"/>
                <a:cs typeface="Arial" charset="0"/>
              </a:rPr>
              <a:t>Demanda del producto</a:t>
            </a:r>
          </a:p>
          <a:p>
            <a:pPr eaLnBrk="1" hangingPunct="1">
              <a:buFont typeface="Wingdings 3" pitchFamily="18" charset="2"/>
              <a:buNone/>
            </a:pPr>
            <a:endParaRPr lang="es-ES" sz="2400" b="1" u="sng" smtClean="0">
              <a:latin typeface="Arial" charset="0"/>
              <a:cs typeface="Arial" charset="0"/>
            </a:endParaRPr>
          </a:p>
        </p:txBody>
      </p:sp>
      <p:graphicFrame>
        <p:nvGraphicFramePr>
          <p:cNvPr id="4" name="3 Tabla"/>
          <p:cNvGraphicFramePr>
            <a:graphicFrameLocks noGrp="1"/>
          </p:cNvGraphicFramePr>
          <p:nvPr/>
        </p:nvGraphicFramePr>
        <p:xfrm>
          <a:off x="785813" y="1785938"/>
          <a:ext cx="3929089" cy="3928200"/>
        </p:xfrm>
        <a:graphic>
          <a:graphicData uri="http://schemas.openxmlformats.org/drawingml/2006/table">
            <a:tbl>
              <a:tblPr/>
              <a:tblGrid>
                <a:gridCol w="2259983"/>
                <a:gridCol w="737359"/>
                <a:gridCol w="931747"/>
              </a:tblGrid>
              <a:tr h="32235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Población</a:t>
                      </a:r>
                      <a:endParaRPr lang="es-E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1.984.379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</a:tr>
              <a:tr h="40494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Clase Social Media + Clase Baja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93.30%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2235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b="1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Población Objetivo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b="1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b="1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1.851.426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0247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Consumen Harinas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84%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2235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1.555.198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7299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Prefieren Presentación 200gr.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36%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0247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559.871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0247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Consumen Zapallo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alibri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92%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247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alibri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515.081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7299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Consumirían nuestro producto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alibri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70%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247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alibri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360.557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2235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Precio dispuesto a pagar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alibri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37%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2473">
                <a:tc>
                  <a:txBody>
                    <a:bodyPr/>
                    <a:lstStyle/>
                    <a:p>
                      <a:endParaRPr lang="es-ES" sz="1000">
                        <a:latin typeface="Calibri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133.406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0247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Demanda anual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57.564</a:t>
                      </a:r>
                      <a:endParaRPr lang="es-E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" name="4 Tabla"/>
          <p:cNvGraphicFramePr>
            <a:graphicFrameLocks noGrp="1"/>
          </p:cNvGraphicFramePr>
          <p:nvPr/>
        </p:nvGraphicFramePr>
        <p:xfrm>
          <a:off x="4929188" y="2214563"/>
          <a:ext cx="2804160" cy="1216914"/>
        </p:xfrm>
        <a:graphic>
          <a:graphicData uri="http://schemas.openxmlformats.org/drawingml/2006/table">
            <a:tbl>
              <a:tblPr/>
              <a:tblGrid>
                <a:gridCol w="1168400"/>
                <a:gridCol w="817880"/>
                <a:gridCol w="817880"/>
              </a:tblGrid>
              <a:tr h="20955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Parroquia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Habitantes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Porcentaje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Francisco Roca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7296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0.4%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Pedro Carbo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13,462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0.7%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Tarqui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835,486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42.1%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r>
                        <a:rPr lang="es-EC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Total</a:t>
                      </a:r>
                      <a:r>
                        <a:rPr lang="es-ES" sz="1000">
                          <a:latin typeface="Calibri"/>
                        </a:rPr>
                        <a:t> </a:t>
                      </a: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1,984,379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43.1%</a:t>
                      </a:r>
                      <a:endParaRPr lang="es-E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027" name="Oval 3"/>
          <p:cNvSpPr>
            <a:spLocks noChangeArrowheads="1"/>
          </p:cNvSpPr>
          <p:nvPr/>
        </p:nvSpPr>
        <p:spPr bwMode="auto">
          <a:xfrm>
            <a:off x="6000750" y="3071813"/>
            <a:ext cx="1163638" cy="365125"/>
          </a:xfrm>
          <a:prstGeom prst="ellipse">
            <a:avLst/>
          </a:prstGeom>
          <a:solidFill>
            <a:srgbClr val="4BACC6"/>
          </a:solidFill>
          <a:ln w="38100">
            <a:solidFill>
              <a:srgbClr val="F2F2F2"/>
            </a:solidFill>
            <a:round/>
            <a:headEnd/>
            <a:tailEnd/>
          </a:ln>
          <a:effectLst>
            <a:outerShdw dist="28398" dir="3806097" algn="ctr" rotWithShape="0">
              <a:srgbClr val="205867">
                <a:alpha val="50000"/>
              </a:srgbClr>
            </a:outerShdw>
          </a:effectLst>
        </p:spPr>
        <p:txBody>
          <a:bodyPr/>
          <a:lstStyle/>
          <a:p>
            <a:pPr>
              <a:spcAft>
                <a:spcPts val="1000"/>
              </a:spcAft>
              <a:defRPr/>
            </a:pPr>
            <a:r>
              <a:rPr lang="es-ES" sz="1100" b="1">
                <a:solidFill>
                  <a:srgbClr val="FFFFFF"/>
                </a:solidFill>
                <a:latin typeface="Arial" pitchFamily="34" charset="0"/>
              </a:rPr>
              <a:t>1.984.379</a:t>
            </a:r>
            <a:endParaRPr lang="es-ES">
              <a:latin typeface="Arial" pitchFamily="34" charset="0"/>
            </a:endParaRPr>
          </a:p>
        </p:txBody>
      </p:sp>
      <p:cxnSp>
        <p:nvCxnSpPr>
          <p:cNvPr id="26709" name="AutoShape 4"/>
          <p:cNvCxnSpPr>
            <a:cxnSpLocks noChangeShapeType="1"/>
          </p:cNvCxnSpPr>
          <p:nvPr/>
        </p:nvCxnSpPr>
        <p:spPr bwMode="auto">
          <a:xfrm>
            <a:off x="6858000" y="3429000"/>
            <a:ext cx="576263" cy="438150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rgbClr val="548DD4"/>
            </a:solidFill>
            <a:miter lim="800000"/>
            <a:headEnd/>
            <a:tailEnd type="triangle" w="med" len="med"/>
          </a:ln>
        </p:spPr>
      </p:cxnSp>
      <p:sp>
        <p:nvSpPr>
          <p:cNvPr id="9" name="4 Rectángulo redondeado"/>
          <p:cNvSpPr/>
          <p:nvPr/>
        </p:nvSpPr>
        <p:spPr bwMode="auto">
          <a:xfrm>
            <a:off x="7429500" y="3714750"/>
            <a:ext cx="1352550" cy="53340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C" sz="1000"/>
              <a:t>Poblacion Total de Guayaquil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>
            <a:spLocks noGrp="1"/>
          </p:cNvSpPr>
          <p:nvPr>
            <p:ph type="title"/>
          </p:nvPr>
        </p:nvSpPr>
        <p:spPr>
          <a:xfrm rot="20606844">
            <a:off x="420891" y="2720215"/>
            <a:ext cx="8229600" cy="11430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S" sz="6000" dirty="0" smtClean="0">
                <a:latin typeface="Arial" pitchFamily="34" charset="0"/>
                <a:cs typeface="Arial" pitchFamily="34" charset="0"/>
              </a:rPr>
              <a:t>PLAN DE MARKETING</a:t>
            </a:r>
            <a:endParaRPr lang="es-ES" sz="6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2 Marcador de contenido"/>
          <p:cNvSpPr>
            <a:spLocks noGrp="1"/>
          </p:cNvSpPr>
          <p:nvPr>
            <p:ph idx="1"/>
          </p:nvPr>
        </p:nvSpPr>
        <p:spPr>
          <a:xfrm>
            <a:off x="1928813" y="3571875"/>
            <a:ext cx="5643562" cy="2571750"/>
          </a:xfrm>
        </p:spPr>
        <p:txBody>
          <a:bodyPr/>
          <a:lstStyle/>
          <a:p>
            <a:pPr algn="ctr" eaLnBrk="1" hangingPunct="1">
              <a:buFont typeface="Wingdings 3" pitchFamily="18" charset="2"/>
              <a:buNone/>
            </a:pPr>
            <a:r>
              <a:rPr lang="es-ES" sz="2800" b="1" smtClean="0">
                <a:latin typeface="Arial" charset="0"/>
                <a:cs typeface="Arial" charset="0"/>
              </a:rPr>
              <a:t>Presentado por:</a:t>
            </a:r>
          </a:p>
          <a:p>
            <a:pPr algn="ctr" eaLnBrk="1" hangingPunct="1"/>
            <a:r>
              <a:rPr lang="es-ES" sz="2800" smtClean="0">
                <a:latin typeface="Arial" charset="0"/>
                <a:cs typeface="Arial" charset="0"/>
              </a:rPr>
              <a:t>Karen Garay Montoya</a:t>
            </a:r>
          </a:p>
          <a:p>
            <a:pPr algn="ctr" eaLnBrk="1" hangingPunct="1"/>
            <a:r>
              <a:rPr lang="es-ES" sz="2800" smtClean="0">
                <a:latin typeface="Arial" charset="0"/>
                <a:cs typeface="Arial" charset="0"/>
              </a:rPr>
              <a:t>Adriana Medrano Cevallos</a:t>
            </a:r>
          </a:p>
          <a:p>
            <a:pPr algn="ctr" eaLnBrk="1" hangingPunct="1"/>
            <a:r>
              <a:rPr lang="es-ES" sz="2800" smtClean="0">
                <a:latin typeface="Arial" charset="0"/>
                <a:cs typeface="Arial" charset="0"/>
              </a:rPr>
              <a:t>Sheyla Naranjo Triviño</a:t>
            </a: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71538" y="642918"/>
            <a:ext cx="7143800" cy="2428892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s-EC" sz="3000" dirty="0" smtClean="0"/>
              <a:t/>
            </a:r>
            <a:br>
              <a:rPr lang="es-EC" sz="3000" dirty="0" smtClean="0"/>
            </a:br>
            <a:r>
              <a:rPr lang="es-EC" sz="3000" dirty="0" smtClean="0">
                <a:latin typeface="Arial" pitchFamily="34" charset="0"/>
                <a:cs typeface="Arial" pitchFamily="34" charset="0"/>
              </a:rPr>
              <a:t>“</a:t>
            </a:r>
            <a:r>
              <a:rPr lang="es-EC" sz="3000" dirty="0">
                <a:latin typeface="Arial" pitchFamily="34" charset="0"/>
                <a:cs typeface="Arial" pitchFamily="34" charset="0"/>
              </a:rPr>
              <a:t>PROYECTO DE PRODUCCIÓN Y COMERCIALIZACIÓN DE HARINA DE ZAPALLO ENRIQUECIDA CON </a:t>
            </a:r>
            <a:r>
              <a:rPr lang="es-EC" sz="3000" dirty="0" smtClean="0">
                <a:latin typeface="Arial" pitchFamily="34" charset="0"/>
                <a:cs typeface="Arial" pitchFamily="34" charset="0"/>
              </a:rPr>
              <a:t>QUINUA”</a:t>
            </a:r>
            <a:r>
              <a:rPr lang="es-ES" sz="3000" dirty="0">
                <a:latin typeface="Arial" pitchFamily="34" charset="0"/>
                <a:cs typeface="Arial" pitchFamily="34" charset="0"/>
              </a:rPr>
              <a:t/>
            </a:r>
            <a:br>
              <a:rPr lang="es-ES" sz="3000" dirty="0">
                <a:latin typeface="Arial" pitchFamily="34" charset="0"/>
                <a:cs typeface="Arial" pitchFamily="34" charset="0"/>
              </a:rPr>
            </a:br>
            <a:endParaRPr lang="es-ES" sz="3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00063" y="1000125"/>
            <a:ext cx="7643812" cy="2357438"/>
          </a:xfrm>
        </p:spPr>
        <p:txBody>
          <a:bodyPr>
            <a:normAutofit fontScale="77500" lnSpcReduction="20000"/>
          </a:bodyPr>
          <a:lstStyle/>
          <a:p>
            <a:pPr marL="365760" indent="-256032"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es-ES" sz="3100" b="1" u="sng" dirty="0" smtClean="0">
                <a:latin typeface="Arial" pitchFamily="34" charset="0"/>
                <a:cs typeface="Arial" pitchFamily="34" charset="0"/>
              </a:rPr>
              <a:t>Ciclo de Vida del Producto</a:t>
            </a:r>
          </a:p>
          <a:p>
            <a:pPr marL="269875" indent="0" eaLnBrk="1" fontAlgn="auto" hangingPunct="1">
              <a:spcAft>
                <a:spcPts val="0"/>
              </a:spcAft>
              <a:buFont typeface="Wingdings 3"/>
              <a:buNone/>
              <a:defRPr/>
            </a:pPr>
            <a:endParaRPr lang="es-ES" sz="2400" b="1" u="sng" dirty="0">
              <a:latin typeface="Arial" pitchFamily="34" charset="0"/>
              <a:cs typeface="Arial" pitchFamily="34" charset="0"/>
            </a:endParaRPr>
          </a:p>
          <a:p>
            <a:pPr marL="269875" indent="0"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es-ES_tradnl" sz="2800" dirty="0" smtClean="0">
                <a:latin typeface="Arial" pitchFamily="34" charset="0"/>
                <a:cs typeface="Arial" pitchFamily="34" charset="0"/>
              </a:rPr>
              <a:t>El primer año del producto, tendrá un VAN negativo debido que en este lapso de tiempo nuestra empresa recuperara la inversión inicial, pero después de la aceptación del público y cubriendo todos los gastos obtendremos ingresos hasta que nuestro producto alcance su madurez.</a:t>
            </a:r>
            <a:r>
              <a:rPr lang="es-ES_tradnl" sz="2800" dirty="0" smtClean="0"/>
              <a:t> </a:t>
            </a:r>
            <a:endParaRPr lang="es-ES" sz="2800" dirty="0">
              <a:latin typeface="Arial" pitchFamily="34" charset="0"/>
              <a:cs typeface="Arial" pitchFamily="34" charset="0"/>
            </a:endParaRP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None/>
              <a:defRPr/>
            </a:pPr>
            <a:endParaRPr lang="es-ES" sz="2200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8675" name="Group 14"/>
          <p:cNvGrpSpPr>
            <a:grpSpLocks/>
          </p:cNvGrpSpPr>
          <p:nvPr/>
        </p:nvGrpSpPr>
        <p:grpSpPr bwMode="auto">
          <a:xfrm>
            <a:off x="2857500" y="3714750"/>
            <a:ext cx="3857625" cy="2357438"/>
            <a:chOff x="4108" y="12098"/>
            <a:chExt cx="4742" cy="2703"/>
          </a:xfrm>
        </p:grpSpPr>
        <p:cxnSp>
          <p:nvCxnSpPr>
            <p:cNvPr id="28676" name="AutoShape 15"/>
            <p:cNvCxnSpPr>
              <a:cxnSpLocks noChangeShapeType="1"/>
            </p:cNvCxnSpPr>
            <p:nvPr/>
          </p:nvCxnSpPr>
          <p:spPr bwMode="auto">
            <a:xfrm>
              <a:off x="4371" y="14325"/>
              <a:ext cx="4116" cy="0"/>
            </a:xfrm>
            <a:prstGeom prst="straightConnector1">
              <a:avLst/>
            </a:prstGeom>
            <a:noFill/>
            <a:ln w="15875">
              <a:solidFill>
                <a:srgbClr val="C2D69B"/>
              </a:solidFill>
              <a:round/>
              <a:headEnd/>
              <a:tailEnd/>
            </a:ln>
          </p:spPr>
        </p:cxnSp>
        <p:sp>
          <p:nvSpPr>
            <p:cNvPr id="28677" name="Rectangle 20"/>
            <p:cNvSpPr>
              <a:spLocks noChangeArrowheads="1"/>
            </p:cNvSpPr>
            <p:nvPr/>
          </p:nvSpPr>
          <p:spPr bwMode="auto">
            <a:xfrm>
              <a:off x="4108" y="12098"/>
              <a:ext cx="1250" cy="353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pPr>
                <a:spcAft>
                  <a:spcPts val="1000"/>
                </a:spcAft>
              </a:pPr>
              <a:r>
                <a:rPr lang="es-ES_tradnl" sz="700"/>
                <a:t>Introducción</a:t>
              </a:r>
              <a:endParaRPr lang="es-ES"/>
            </a:p>
          </p:txBody>
        </p:sp>
        <p:sp>
          <p:nvSpPr>
            <p:cNvPr id="28678" name="Rectangle 22"/>
            <p:cNvSpPr>
              <a:spLocks noChangeArrowheads="1"/>
            </p:cNvSpPr>
            <p:nvPr/>
          </p:nvSpPr>
          <p:spPr bwMode="auto">
            <a:xfrm>
              <a:off x="5102" y="12098"/>
              <a:ext cx="1250" cy="353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>
                <a:spcAft>
                  <a:spcPts val="1000"/>
                </a:spcAft>
              </a:pPr>
              <a:r>
                <a:rPr lang="es-ES_tradnl" sz="700"/>
                <a:t>Crecimiento</a:t>
              </a:r>
              <a:endParaRPr lang="es-ES"/>
            </a:p>
          </p:txBody>
        </p:sp>
        <p:sp>
          <p:nvSpPr>
            <p:cNvPr id="28679" name="Rectangle 23"/>
            <p:cNvSpPr>
              <a:spLocks noChangeArrowheads="1"/>
            </p:cNvSpPr>
            <p:nvPr/>
          </p:nvSpPr>
          <p:spPr bwMode="auto">
            <a:xfrm>
              <a:off x="6101" y="12098"/>
              <a:ext cx="1250" cy="353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pPr>
                <a:spcAft>
                  <a:spcPts val="1000"/>
                </a:spcAft>
              </a:pPr>
              <a:r>
                <a:rPr lang="es-ES_tradnl" sz="700"/>
                <a:t>   Madurez</a:t>
              </a:r>
              <a:endParaRPr lang="es-ES"/>
            </a:p>
          </p:txBody>
        </p:sp>
        <p:sp>
          <p:nvSpPr>
            <p:cNvPr id="28680" name="Rectangle 24"/>
            <p:cNvSpPr>
              <a:spLocks noChangeArrowheads="1"/>
            </p:cNvSpPr>
            <p:nvPr/>
          </p:nvSpPr>
          <p:spPr bwMode="auto">
            <a:xfrm>
              <a:off x="7094" y="12098"/>
              <a:ext cx="1250" cy="353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pPr>
                <a:spcAft>
                  <a:spcPts val="1000"/>
                </a:spcAft>
              </a:pPr>
              <a:r>
                <a:rPr lang="es-ES_tradnl" sz="700"/>
                <a:t>   Declive</a:t>
              </a:r>
              <a:endParaRPr lang="es-ES"/>
            </a:p>
          </p:txBody>
        </p:sp>
        <p:sp>
          <p:nvSpPr>
            <p:cNvPr id="28681" name="Rectangle 25"/>
            <p:cNvSpPr>
              <a:spLocks noChangeArrowheads="1"/>
            </p:cNvSpPr>
            <p:nvPr/>
          </p:nvSpPr>
          <p:spPr bwMode="auto">
            <a:xfrm>
              <a:off x="7600" y="13021"/>
              <a:ext cx="1250" cy="353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pPr>
                <a:spcAft>
                  <a:spcPts val="1000"/>
                </a:spcAft>
              </a:pPr>
              <a:r>
                <a:rPr lang="es-ES_tradnl" sz="700"/>
                <a:t>   Ventas</a:t>
              </a:r>
              <a:endParaRPr lang="es-ES"/>
            </a:p>
          </p:txBody>
        </p:sp>
        <p:sp>
          <p:nvSpPr>
            <p:cNvPr id="28682" name="Rectangle 26"/>
            <p:cNvSpPr>
              <a:spLocks noChangeArrowheads="1"/>
            </p:cNvSpPr>
            <p:nvPr/>
          </p:nvSpPr>
          <p:spPr bwMode="auto">
            <a:xfrm>
              <a:off x="4218" y="14448"/>
              <a:ext cx="1250" cy="353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pPr>
                <a:spcAft>
                  <a:spcPts val="1000"/>
                </a:spcAft>
              </a:pPr>
              <a:r>
                <a:rPr lang="es-ES_tradnl" sz="700"/>
                <a:t>Tiempo</a:t>
              </a:r>
              <a:endParaRPr lang="es-ES"/>
            </a:p>
          </p:txBody>
        </p:sp>
        <p:sp>
          <p:nvSpPr>
            <p:cNvPr id="28683" name="Freeform 17"/>
            <p:cNvSpPr>
              <a:spLocks/>
            </p:cNvSpPr>
            <p:nvPr/>
          </p:nvSpPr>
          <p:spPr bwMode="auto">
            <a:xfrm>
              <a:off x="4371" y="12326"/>
              <a:ext cx="3464" cy="1999"/>
            </a:xfrm>
            <a:custGeom>
              <a:avLst/>
              <a:gdLst>
                <a:gd name="T0" fmla="*/ 0 w 3464"/>
                <a:gd name="T1" fmla="*/ 1999 h 1999"/>
                <a:gd name="T2" fmla="*/ 597 w 3464"/>
                <a:gd name="T3" fmla="*/ 1781 h 1999"/>
                <a:gd name="T4" fmla="*/ 1209 w 3464"/>
                <a:gd name="T5" fmla="*/ 1102 h 1999"/>
                <a:gd name="T6" fmla="*/ 1725 w 3464"/>
                <a:gd name="T7" fmla="*/ 273 h 1999"/>
                <a:gd name="T8" fmla="*/ 2323 w 3464"/>
                <a:gd name="T9" fmla="*/ 2 h 1999"/>
                <a:gd name="T10" fmla="*/ 2988 w 3464"/>
                <a:gd name="T11" fmla="*/ 260 h 1999"/>
                <a:gd name="T12" fmla="*/ 3464 w 3464"/>
                <a:gd name="T13" fmla="*/ 667 h 199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464"/>
                <a:gd name="T22" fmla="*/ 0 h 1999"/>
                <a:gd name="T23" fmla="*/ 3464 w 3464"/>
                <a:gd name="T24" fmla="*/ 1999 h 199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464" h="1999">
                  <a:moveTo>
                    <a:pt x="0" y="1999"/>
                  </a:moveTo>
                  <a:cubicBezTo>
                    <a:pt x="198" y="1964"/>
                    <a:pt x="396" y="1930"/>
                    <a:pt x="597" y="1781"/>
                  </a:cubicBezTo>
                  <a:cubicBezTo>
                    <a:pt x="798" y="1632"/>
                    <a:pt x="1021" y="1353"/>
                    <a:pt x="1209" y="1102"/>
                  </a:cubicBezTo>
                  <a:cubicBezTo>
                    <a:pt x="1397" y="851"/>
                    <a:pt x="1539" y="456"/>
                    <a:pt x="1725" y="273"/>
                  </a:cubicBezTo>
                  <a:cubicBezTo>
                    <a:pt x="1911" y="90"/>
                    <a:pt x="2113" y="4"/>
                    <a:pt x="2323" y="2"/>
                  </a:cubicBezTo>
                  <a:cubicBezTo>
                    <a:pt x="2533" y="0"/>
                    <a:pt x="2798" y="149"/>
                    <a:pt x="2988" y="260"/>
                  </a:cubicBezTo>
                  <a:cubicBezTo>
                    <a:pt x="3178" y="371"/>
                    <a:pt x="3321" y="519"/>
                    <a:pt x="3464" y="667"/>
                  </a:cubicBezTo>
                </a:path>
              </a:pathLst>
            </a:custGeom>
            <a:noFill/>
            <a:ln w="28575">
              <a:solidFill>
                <a:srgbClr val="00B05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cxnSp>
          <p:nvCxnSpPr>
            <p:cNvPr id="28684" name="AutoShape 18"/>
            <p:cNvCxnSpPr>
              <a:cxnSpLocks noChangeShapeType="1"/>
            </p:cNvCxnSpPr>
            <p:nvPr/>
          </p:nvCxnSpPr>
          <p:spPr bwMode="auto">
            <a:xfrm flipH="1">
              <a:off x="5222" y="12098"/>
              <a:ext cx="27" cy="2227"/>
            </a:xfrm>
            <a:prstGeom prst="straightConnector1">
              <a:avLst/>
            </a:prstGeom>
            <a:noFill/>
            <a:ln w="25400">
              <a:solidFill>
                <a:srgbClr val="8DB3E2"/>
              </a:solidFill>
              <a:round/>
              <a:headEnd/>
              <a:tailEnd/>
            </a:ln>
          </p:spPr>
        </p:cxnSp>
        <p:cxnSp>
          <p:nvCxnSpPr>
            <p:cNvPr id="28685" name="AutoShape 21"/>
            <p:cNvCxnSpPr>
              <a:cxnSpLocks noChangeShapeType="1"/>
            </p:cNvCxnSpPr>
            <p:nvPr/>
          </p:nvCxnSpPr>
          <p:spPr bwMode="auto">
            <a:xfrm flipH="1">
              <a:off x="6101" y="12098"/>
              <a:ext cx="27" cy="2227"/>
            </a:xfrm>
            <a:prstGeom prst="straightConnector1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/>
            </a:ln>
          </p:spPr>
        </p:cxnSp>
        <p:cxnSp>
          <p:nvCxnSpPr>
            <p:cNvPr id="28686" name="AutoShape 16"/>
            <p:cNvCxnSpPr>
              <a:cxnSpLocks noChangeShapeType="1"/>
            </p:cNvCxnSpPr>
            <p:nvPr/>
          </p:nvCxnSpPr>
          <p:spPr bwMode="auto">
            <a:xfrm>
              <a:off x="4371" y="14448"/>
              <a:ext cx="3994" cy="0"/>
            </a:xfrm>
            <a:prstGeom prst="straightConnector1">
              <a:avLst/>
            </a:prstGeom>
            <a:noFill/>
            <a:ln w="19050">
              <a:solidFill>
                <a:srgbClr val="D99594"/>
              </a:solidFill>
              <a:round/>
              <a:headEnd/>
              <a:tailEnd type="triangle" w="med" len="med"/>
            </a:ln>
          </p:spPr>
        </p:cxnSp>
        <p:cxnSp>
          <p:nvCxnSpPr>
            <p:cNvPr id="28687" name="AutoShape 19"/>
            <p:cNvCxnSpPr>
              <a:cxnSpLocks noChangeShapeType="1"/>
            </p:cNvCxnSpPr>
            <p:nvPr/>
          </p:nvCxnSpPr>
          <p:spPr bwMode="auto">
            <a:xfrm flipH="1">
              <a:off x="7020" y="12098"/>
              <a:ext cx="27" cy="2227"/>
            </a:xfrm>
            <a:prstGeom prst="straightConnector1">
              <a:avLst/>
            </a:prstGeom>
            <a:noFill/>
            <a:ln w="25400">
              <a:solidFill>
                <a:srgbClr val="C00000"/>
              </a:solidFill>
              <a:round/>
              <a:headEnd/>
              <a:tailEnd/>
            </a:ln>
          </p:spPr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642938"/>
            <a:ext cx="8258175" cy="5483225"/>
          </a:xfrm>
        </p:spPr>
        <p:txBody>
          <a:bodyPr>
            <a:noAutofit/>
          </a:bodyPr>
          <a:lstStyle/>
          <a:p>
            <a:pPr marL="365760" indent="-256032" eaLnBrk="1" fontAlgn="auto" hangingPunct="1">
              <a:spcBef>
                <a:spcPts val="0"/>
              </a:spcBef>
              <a:spcAft>
                <a:spcPts val="0"/>
              </a:spcAft>
              <a:buFont typeface="Wingdings 3"/>
              <a:buNone/>
              <a:defRPr/>
            </a:pPr>
            <a:r>
              <a:rPr lang="es-ES_tradnl" sz="2200" b="1" u="sng" dirty="0">
                <a:latin typeface="Arial" pitchFamily="34" charset="0"/>
                <a:cs typeface="Arial" pitchFamily="34" charset="0"/>
              </a:rPr>
              <a:t>Objetivos del Plan de Marketing</a:t>
            </a:r>
            <a:endParaRPr lang="es-ES" sz="2200" b="1" u="sng" dirty="0">
              <a:latin typeface="Arial" pitchFamily="34" charset="0"/>
              <a:cs typeface="Arial" pitchFamily="34" charset="0"/>
            </a:endParaRPr>
          </a:p>
          <a:p>
            <a:pPr marL="365760" indent="-256032" eaLnBrk="1" fontAlgn="auto" hangingPunct="1">
              <a:spcBef>
                <a:spcPts val="0"/>
              </a:spcBef>
              <a:spcAft>
                <a:spcPts val="0"/>
              </a:spcAft>
              <a:buFont typeface="Wingdings 3"/>
              <a:buNone/>
              <a:defRPr/>
            </a:pPr>
            <a:r>
              <a:rPr lang="es-ES_tradnl" sz="2200" b="1" dirty="0">
                <a:latin typeface="Arial" pitchFamily="34" charset="0"/>
                <a:cs typeface="Arial" pitchFamily="34" charset="0"/>
              </a:rPr>
              <a:t> </a:t>
            </a:r>
            <a:endParaRPr lang="es-ES" sz="2200" dirty="0">
              <a:latin typeface="Arial" pitchFamily="34" charset="0"/>
              <a:cs typeface="Arial" pitchFamily="34" charset="0"/>
            </a:endParaRPr>
          </a:p>
          <a:p>
            <a:pPr marL="365760" indent="-256032" eaLnBrk="1" fontAlgn="auto" hangingPunct="1">
              <a:spcBef>
                <a:spcPts val="0"/>
              </a:spcBef>
              <a:spcAft>
                <a:spcPts val="0"/>
              </a:spcAft>
              <a:buFont typeface="Wingdings 3"/>
              <a:buNone/>
              <a:defRPr/>
            </a:pPr>
            <a:r>
              <a:rPr lang="es-ES_tradnl" sz="2200" b="1" dirty="0" smtClean="0">
                <a:latin typeface="Arial" pitchFamily="34" charset="0"/>
                <a:cs typeface="Arial" pitchFamily="34" charset="0"/>
              </a:rPr>
              <a:t>Corto </a:t>
            </a:r>
            <a:r>
              <a:rPr lang="es-ES_tradnl" sz="2200" b="1" dirty="0">
                <a:latin typeface="Arial" pitchFamily="34" charset="0"/>
                <a:cs typeface="Arial" pitchFamily="34" charset="0"/>
              </a:rPr>
              <a:t>Plazo</a:t>
            </a:r>
            <a:endParaRPr lang="es-ES" sz="2200" dirty="0">
              <a:latin typeface="Arial" pitchFamily="34" charset="0"/>
              <a:cs typeface="Arial" pitchFamily="34" charset="0"/>
            </a:endParaRPr>
          </a:p>
          <a:p>
            <a:pPr marL="365760" indent="-256032" eaLnBrk="1" fontAlgn="auto" hangingPunct="1">
              <a:spcBef>
                <a:spcPts val="0"/>
              </a:spcBef>
              <a:spcAft>
                <a:spcPts val="0"/>
              </a:spcAft>
              <a:buFont typeface="Wingdings 3"/>
              <a:buNone/>
              <a:defRPr/>
            </a:pPr>
            <a:r>
              <a:rPr lang="es-ES_tradnl" sz="2200" dirty="0">
                <a:latin typeface="Arial" pitchFamily="34" charset="0"/>
                <a:cs typeface="Arial" pitchFamily="34" charset="0"/>
              </a:rPr>
              <a:t> </a:t>
            </a:r>
            <a:endParaRPr lang="es-ES" sz="2200" dirty="0">
              <a:latin typeface="Arial" pitchFamily="34" charset="0"/>
              <a:cs typeface="Arial" pitchFamily="34" charset="0"/>
            </a:endParaRPr>
          </a:p>
          <a:p>
            <a:pPr marL="365760" indent="19050" eaLnBrk="1" fontAlgn="auto" hangingPunct="1">
              <a:spcBef>
                <a:spcPts val="0"/>
              </a:spcBef>
              <a:spcAft>
                <a:spcPts val="0"/>
              </a:spcAft>
              <a:buFont typeface="Wingdings 3"/>
              <a:buNone/>
              <a:defRPr/>
            </a:pPr>
            <a:r>
              <a:rPr lang="es-ES_tradnl" sz="2200" dirty="0">
                <a:latin typeface="Arial" pitchFamily="34" charset="0"/>
                <a:cs typeface="Arial" pitchFamily="34" charset="0"/>
              </a:rPr>
              <a:t>GENERAL:</a:t>
            </a:r>
            <a:endParaRPr lang="es-ES" sz="2200" dirty="0">
              <a:latin typeface="Arial" pitchFamily="34" charset="0"/>
              <a:cs typeface="Arial" pitchFamily="34" charset="0"/>
            </a:endParaRPr>
          </a:p>
          <a:p>
            <a:pPr marL="631825" indent="-180975" eaLnBrk="1" fontAlgn="auto" hangingPunct="1">
              <a:spcBef>
                <a:spcPts val="0"/>
              </a:spcBef>
              <a:spcAft>
                <a:spcPts val="0"/>
              </a:spcAft>
              <a:buFont typeface="Wingdings 3"/>
              <a:buChar char=""/>
              <a:defRPr/>
            </a:pPr>
            <a:r>
              <a:rPr lang="es-ES_tradnl" sz="2200" dirty="0" smtClean="0">
                <a:latin typeface="Arial" pitchFamily="34" charset="0"/>
                <a:cs typeface="Arial" pitchFamily="34" charset="0"/>
              </a:rPr>
              <a:t>Ofrecer un </a:t>
            </a:r>
            <a:r>
              <a:rPr lang="es-ES_tradnl" sz="2200" dirty="0">
                <a:latin typeface="Arial" pitchFamily="34" charset="0"/>
                <a:cs typeface="Arial" pitchFamily="34" charset="0"/>
              </a:rPr>
              <a:t>producto saludable, generando plazas de trabajo para los Guayaquileños.</a:t>
            </a:r>
            <a:endParaRPr lang="es-ES" sz="2200" dirty="0">
              <a:latin typeface="Arial" pitchFamily="34" charset="0"/>
              <a:cs typeface="Arial" pitchFamily="34" charset="0"/>
            </a:endParaRPr>
          </a:p>
          <a:p>
            <a:pPr marL="365760" indent="-256032" eaLnBrk="1" fontAlgn="auto" hangingPunct="1">
              <a:spcBef>
                <a:spcPts val="0"/>
              </a:spcBef>
              <a:spcAft>
                <a:spcPts val="0"/>
              </a:spcAft>
              <a:buFont typeface="Wingdings 3"/>
              <a:buNone/>
              <a:defRPr/>
            </a:pPr>
            <a:r>
              <a:rPr lang="es-ES_tradnl" sz="2200" b="1" dirty="0">
                <a:latin typeface="Arial" pitchFamily="34" charset="0"/>
                <a:cs typeface="Arial" pitchFamily="34" charset="0"/>
              </a:rPr>
              <a:t> </a:t>
            </a:r>
            <a:endParaRPr lang="es-ES" sz="2200" dirty="0">
              <a:latin typeface="Arial" pitchFamily="34" charset="0"/>
              <a:cs typeface="Arial" pitchFamily="34" charset="0"/>
            </a:endParaRPr>
          </a:p>
          <a:p>
            <a:pPr marL="365760" indent="19050" eaLnBrk="1" fontAlgn="auto" hangingPunct="1">
              <a:spcBef>
                <a:spcPts val="0"/>
              </a:spcBef>
              <a:spcAft>
                <a:spcPts val="0"/>
              </a:spcAft>
              <a:buFont typeface="Wingdings 3"/>
              <a:buNone/>
              <a:defRPr/>
            </a:pPr>
            <a:r>
              <a:rPr lang="es-ES_tradnl" sz="2200" dirty="0">
                <a:latin typeface="Arial" pitchFamily="34" charset="0"/>
                <a:cs typeface="Arial" pitchFamily="34" charset="0"/>
              </a:rPr>
              <a:t>MARKETING:</a:t>
            </a:r>
            <a:endParaRPr lang="es-ES" sz="2200" dirty="0">
              <a:latin typeface="Arial" pitchFamily="34" charset="0"/>
              <a:cs typeface="Arial" pitchFamily="34" charset="0"/>
            </a:endParaRPr>
          </a:p>
          <a:p>
            <a:pPr marL="631825" indent="-180975" eaLnBrk="1" fontAlgn="auto" hangingPunct="1">
              <a:spcBef>
                <a:spcPts val="0"/>
              </a:spcBef>
              <a:spcAft>
                <a:spcPts val="0"/>
              </a:spcAft>
              <a:buFont typeface="Wingdings 3"/>
              <a:buChar char=""/>
              <a:defRPr/>
            </a:pPr>
            <a:r>
              <a:rPr lang="es-ES_tradnl" sz="2200" dirty="0" smtClean="0">
                <a:latin typeface="Arial" pitchFamily="34" charset="0"/>
                <a:cs typeface="Arial" pitchFamily="34" charset="0"/>
              </a:rPr>
              <a:t>Conseguir </a:t>
            </a:r>
            <a:r>
              <a:rPr lang="es-ES_tradnl" sz="2200" dirty="0">
                <a:latin typeface="Arial" pitchFamily="34" charset="0"/>
                <a:cs typeface="Arial" pitchFamily="34" charset="0"/>
              </a:rPr>
              <a:t>el zapallo y la quinua a bajos </a:t>
            </a:r>
            <a:r>
              <a:rPr lang="es-ES_tradnl" sz="2200" dirty="0" smtClean="0">
                <a:latin typeface="Arial" pitchFamily="34" charset="0"/>
                <a:cs typeface="Arial" pitchFamily="34" charset="0"/>
              </a:rPr>
              <a:t>costos.</a:t>
            </a:r>
            <a:endParaRPr lang="es-ES" sz="2200" dirty="0">
              <a:latin typeface="Arial" pitchFamily="34" charset="0"/>
              <a:cs typeface="Arial" pitchFamily="34" charset="0"/>
            </a:endParaRPr>
          </a:p>
          <a:p>
            <a:pPr marL="631825" indent="-180975" eaLnBrk="1" fontAlgn="auto" hangingPunct="1">
              <a:spcBef>
                <a:spcPts val="0"/>
              </a:spcBef>
              <a:spcAft>
                <a:spcPts val="0"/>
              </a:spcAft>
              <a:buFont typeface="Wingdings 3"/>
              <a:buChar char=""/>
              <a:defRPr/>
            </a:pPr>
            <a:r>
              <a:rPr lang="es-ES_tradnl" sz="2200" dirty="0" smtClean="0">
                <a:latin typeface="Arial" pitchFamily="34" charset="0"/>
                <a:cs typeface="Arial" pitchFamily="34" charset="0"/>
              </a:rPr>
              <a:t>Tratar </a:t>
            </a:r>
            <a:r>
              <a:rPr lang="es-ES_tradnl" sz="2200" dirty="0">
                <a:latin typeface="Arial" pitchFamily="34" charset="0"/>
                <a:cs typeface="Arial" pitchFamily="34" charset="0"/>
              </a:rPr>
              <a:t>de </a:t>
            </a:r>
            <a:r>
              <a:rPr lang="es-ES_tradnl" sz="2200" dirty="0" smtClean="0">
                <a:latin typeface="Arial" pitchFamily="34" charset="0"/>
                <a:cs typeface="Arial" pitchFamily="34" charset="0"/>
              </a:rPr>
              <a:t>cubrir el </a:t>
            </a:r>
            <a:r>
              <a:rPr lang="es-ES_tradnl" sz="2200" dirty="0">
                <a:latin typeface="Arial" pitchFamily="34" charset="0"/>
                <a:cs typeface="Arial" pitchFamily="34" charset="0"/>
              </a:rPr>
              <a:t>mercado ofreciéndolos </a:t>
            </a:r>
            <a:r>
              <a:rPr lang="es-ES_tradnl" sz="2200" dirty="0" smtClean="0">
                <a:latin typeface="Arial" pitchFamily="34" charset="0"/>
                <a:cs typeface="Arial" pitchFamily="34" charset="0"/>
              </a:rPr>
              <a:t>en tiendas</a:t>
            </a:r>
            <a:r>
              <a:rPr lang="es-ES_tradnl" sz="2200" dirty="0">
                <a:latin typeface="Arial" pitchFamily="34" charset="0"/>
                <a:cs typeface="Arial" pitchFamily="34" charset="0"/>
              </a:rPr>
              <a:t>, </a:t>
            </a:r>
            <a:r>
              <a:rPr lang="es-ES_tradnl" sz="2200" dirty="0" err="1" smtClean="0">
                <a:latin typeface="Arial" pitchFamily="34" charset="0"/>
                <a:cs typeface="Arial" pitchFamily="34" charset="0"/>
              </a:rPr>
              <a:t>minimarket</a:t>
            </a:r>
            <a:r>
              <a:rPr lang="es-ES_tradnl" sz="2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_tradnl" sz="2200" dirty="0">
                <a:latin typeface="Arial" pitchFamily="34" charset="0"/>
                <a:cs typeface="Arial" pitchFamily="34" charset="0"/>
              </a:rPr>
              <a:t>y ferias libres. </a:t>
            </a:r>
            <a:endParaRPr lang="es-ES" sz="2200" dirty="0" smtClean="0">
              <a:latin typeface="Arial" pitchFamily="34" charset="0"/>
              <a:cs typeface="Arial" pitchFamily="34" charset="0"/>
            </a:endParaRPr>
          </a:p>
          <a:p>
            <a:pPr marL="365760" indent="-256032" eaLnBrk="1" fontAlgn="auto" hangingPunct="1">
              <a:spcBef>
                <a:spcPts val="0"/>
              </a:spcBef>
              <a:spcAft>
                <a:spcPts val="0"/>
              </a:spcAft>
              <a:buFont typeface="Wingdings 3"/>
              <a:buNone/>
              <a:defRPr/>
            </a:pPr>
            <a:endParaRPr lang="es-ES" sz="2200" dirty="0">
              <a:latin typeface="Arial" pitchFamily="34" charset="0"/>
              <a:cs typeface="Arial" pitchFamily="34" charset="0"/>
            </a:endParaRPr>
          </a:p>
          <a:p>
            <a:pPr marL="365760" indent="-256032" eaLnBrk="1" fontAlgn="auto" hangingPunct="1">
              <a:spcBef>
                <a:spcPts val="0"/>
              </a:spcBef>
              <a:spcAft>
                <a:spcPts val="0"/>
              </a:spcAft>
              <a:buFont typeface="Wingdings 3"/>
              <a:buNone/>
              <a:defRPr/>
            </a:pPr>
            <a:endParaRPr lang="es-ES" sz="2200" dirty="0" smtClean="0">
              <a:latin typeface="Arial" pitchFamily="34" charset="0"/>
              <a:cs typeface="Arial" pitchFamily="34" charset="0"/>
            </a:endParaRPr>
          </a:p>
          <a:p>
            <a:pPr marL="365760" indent="-256032" eaLnBrk="1" fontAlgn="auto" hangingPunct="1">
              <a:spcBef>
                <a:spcPts val="0"/>
              </a:spcBef>
              <a:spcAft>
                <a:spcPts val="0"/>
              </a:spcAft>
              <a:buFont typeface="Wingdings 3"/>
              <a:buNone/>
              <a:defRPr/>
            </a:pPr>
            <a:r>
              <a:rPr lang="es-ES_tradnl" sz="2200" b="1" dirty="0">
                <a:latin typeface="Arial" pitchFamily="34" charset="0"/>
                <a:cs typeface="Arial" pitchFamily="34" charset="0"/>
              </a:rPr>
              <a:t> </a:t>
            </a:r>
            <a:endParaRPr lang="es-ES" sz="2200" dirty="0">
              <a:latin typeface="Arial" pitchFamily="34" charset="0"/>
              <a:cs typeface="Arial" pitchFamily="34" charset="0"/>
            </a:endParaRP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None/>
              <a:defRPr/>
            </a:pPr>
            <a:endParaRPr lang="es-ES" sz="22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857250" y="1000125"/>
            <a:ext cx="7572375" cy="4525963"/>
          </a:xfrm>
        </p:spPr>
        <p:txBody>
          <a:bodyPr>
            <a:normAutofit/>
          </a:bodyPr>
          <a:lstStyle/>
          <a:p>
            <a:pPr marL="365760" indent="-71438" eaLnBrk="1" fontAlgn="auto" hangingPunct="1">
              <a:spcBef>
                <a:spcPts val="0"/>
              </a:spcBef>
              <a:spcAft>
                <a:spcPts val="0"/>
              </a:spcAft>
              <a:buFont typeface="Wingdings 3"/>
              <a:buNone/>
              <a:defRPr/>
            </a:pPr>
            <a:r>
              <a:rPr lang="es-ES_tradnl" sz="2200" dirty="0" smtClean="0">
                <a:latin typeface="Arial" pitchFamily="34" charset="0"/>
                <a:cs typeface="Arial" pitchFamily="34" charset="0"/>
              </a:rPr>
              <a:t>FINANCIEROS:</a:t>
            </a:r>
            <a:endParaRPr lang="es-ES" sz="2200" dirty="0" smtClean="0">
              <a:latin typeface="Arial" pitchFamily="34" charset="0"/>
              <a:cs typeface="Arial" pitchFamily="34" charset="0"/>
            </a:endParaRPr>
          </a:p>
          <a:p>
            <a:pPr marL="541338" indent="-179388" eaLnBrk="1" fontAlgn="auto" hangingPunct="1">
              <a:spcBef>
                <a:spcPts val="0"/>
              </a:spcBef>
              <a:spcAft>
                <a:spcPts val="0"/>
              </a:spcAft>
              <a:buFont typeface="Wingdings 3"/>
              <a:buChar char=""/>
              <a:defRPr/>
            </a:pPr>
            <a:r>
              <a:rPr lang="es-ES_tradnl" sz="2200" dirty="0" smtClean="0">
                <a:latin typeface="Arial" pitchFamily="34" charset="0"/>
                <a:cs typeface="Arial" pitchFamily="34" charset="0"/>
              </a:rPr>
              <a:t>Recuperar la inversión inicial en un corto plazo.</a:t>
            </a:r>
            <a:endParaRPr lang="es-ES" sz="2200" dirty="0">
              <a:latin typeface="Arial" pitchFamily="34" charset="0"/>
              <a:cs typeface="Arial" pitchFamily="34" charset="0"/>
            </a:endParaRPr>
          </a:p>
          <a:p>
            <a:pPr marL="541338" indent="-179388" eaLnBrk="1" fontAlgn="auto" hangingPunct="1">
              <a:spcBef>
                <a:spcPts val="0"/>
              </a:spcBef>
              <a:spcAft>
                <a:spcPts val="0"/>
              </a:spcAft>
              <a:buFont typeface="Wingdings 3"/>
              <a:buChar char=""/>
              <a:defRPr/>
            </a:pPr>
            <a:r>
              <a:rPr lang="es-ES_tradnl" sz="2200" dirty="0" smtClean="0">
                <a:latin typeface="Arial" pitchFamily="34" charset="0"/>
                <a:cs typeface="Arial" pitchFamily="34" charset="0"/>
              </a:rPr>
              <a:t>Reducir en lo mínimo costos innecesarios.</a:t>
            </a:r>
            <a:endParaRPr lang="es-ES_tradnl" sz="2200" b="1" dirty="0" smtClean="0">
              <a:latin typeface="Arial" pitchFamily="34" charset="0"/>
              <a:cs typeface="Arial" pitchFamily="34" charset="0"/>
            </a:endParaRPr>
          </a:p>
          <a:p>
            <a:pPr marL="365760" indent="-256032" eaLnBrk="1" fontAlgn="auto" hangingPunct="1">
              <a:spcBef>
                <a:spcPts val="0"/>
              </a:spcBef>
              <a:spcAft>
                <a:spcPts val="0"/>
              </a:spcAft>
              <a:buFont typeface="Wingdings 3"/>
              <a:buNone/>
              <a:defRPr/>
            </a:pPr>
            <a:endParaRPr lang="es-ES_tradnl" sz="2200" b="1" dirty="0" smtClean="0">
              <a:latin typeface="Arial" pitchFamily="34" charset="0"/>
              <a:cs typeface="Arial" pitchFamily="34" charset="0"/>
            </a:endParaRPr>
          </a:p>
          <a:p>
            <a:pPr marL="365760" indent="-256032" eaLnBrk="1" fontAlgn="auto" hangingPunct="1">
              <a:spcBef>
                <a:spcPts val="0"/>
              </a:spcBef>
              <a:spcAft>
                <a:spcPts val="0"/>
              </a:spcAft>
              <a:buFont typeface="Wingdings 3"/>
              <a:buNone/>
              <a:defRPr/>
            </a:pPr>
            <a:r>
              <a:rPr lang="es-ES_tradnl" sz="2200" b="1" dirty="0" smtClean="0">
                <a:latin typeface="Arial" pitchFamily="34" charset="0"/>
                <a:cs typeface="Arial" pitchFamily="34" charset="0"/>
              </a:rPr>
              <a:t>Largo Plazo</a:t>
            </a:r>
            <a:endParaRPr lang="es-ES" sz="2200" dirty="0" smtClean="0">
              <a:latin typeface="Arial" pitchFamily="34" charset="0"/>
              <a:cs typeface="Arial" pitchFamily="34" charset="0"/>
            </a:endParaRPr>
          </a:p>
          <a:p>
            <a:pPr marL="365760" indent="-256032" eaLnBrk="1" fontAlgn="auto" hangingPunct="1">
              <a:spcBef>
                <a:spcPts val="0"/>
              </a:spcBef>
              <a:spcAft>
                <a:spcPts val="0"/>
              </a:spcAft>
              <a:buFont typeface="Wingdings 3"/>
              <a:buNone/>
              <a:defRPr/>
            </a:pPr>
            <a:r>
              <a:rPr lang="es-ES_tradnl" sz="2200" dirty="0" smtClean="0">
                <a:latin typeface="Arial" pitchFamily="34" charset="0"/>
                <a:cs typeface="Arial" pitchFamily="34" charset="0"/>
              </a:rPr>
              <a:t> </a:t>
            </a:r>
            <a:endParaRPr lang="es-ES" sz="2200" dirty="0" smtClean="0">
              <a:latin typeface="Arial" pitchFamily="34" charset="0"/>
              <a:cs typeface="Arial" pitchFamily="34" charset="0"/>
            </a:endParaRPr>
          </a:p>
          <a:p>
            <a:pPr marL="365760" indent="-71438" eaLnBrk="1" fontAlgn="auto" hangingPunct="1">
              <a:spcBef>
                <a:spcPts val="0"/>
              </a:spcBef>
              <a:spcAft>
                <a:spcPts val="0"/>
              </a:spcAft>
              <a:buFont typeface="Wingdings 3"/>
              <a:buNone/>
              <a:defRPr/>
            </a:pPr>
            <a:r>
              <a:rPr lang="es-ES_tradnl" sz="2200" dirty="0" smtClean="0">
                <a:latin typeface="Arial" pitchFamily="34" charset="0"/>
                <a:cs typeface="Arial" pitchFamily="34" charset="0"/>
              </a:rPr>
              <a:t>MARKETING:</a:t>
            </a:r>
            <a:endParaRPr lang="es-ES" sz="2200" dirty="0" smtClean="0">
              <a:latin typeface="Arial" pitchFamily="34" charset="0"/>
              <a:cs typeface="Arial" pitchFamily="34" charset="0"/>
            </a:endParaRPr>
          </a:p>
          <a:p>
            <a:pPr marL="455613" indent="-93663" eaLnBrk="1" fontAlgn="auto" hangingPunct="1">
              <a:spcBef>
                <a:spcPts val="0"/>
              </a:spcBef>
              <a:spcAft>
                <a:spcPts val="0"/>
              </a:spcAft>
              <a:buFont typeface="Wingdings 3"/>
              <a:buChar char=""/>
              <a:defRPr/>
            </a:pPr>
            <a:r>
              <a:rPr lang="es-ES_tradnl" sz="2200" dirty="0" smtClean="0">
                <a:latin typeface="Arial" pitchFamily="34" charset="0"/>
                <a:cs typeface="Arial" pitchFamily="34" charset="0"/>
              </a:rPr>
              <a:t> Crear coordinación en las actividades dentro de la empresa</a:t>
            </a:r>
            <a:endParaRPr lang="es-ES" sz="2200" dirty="0" smtClean="0">
              <a:latin typeface="Arial" pitchFamily="34" charset="0"/>
              <a:cs typeface="Arial" pitchFamily="34" charset="0"/>
            </a:endParaRPr>
          </a:p>
          <a:p>
            <a:pPr marL="365760" indent="-71438" eaLnBrk="1" fontAlgn="auto" hangingPunct="1">
              <a:spcBef>
                <a:spcPts val="0"/>
              </a:spcBef>
              <a:spcAft>
                <a:spcPts val="0"/>
              </a:spcAft>
              <a:buFont typeface="Wingdings 3"/>
              <a:buNone/>
              <a:defRPr/>
            </a:pPr>
            <a:r>
              <a:rPr lang="es-ES_tradnl" sz="2200" dirty="0" smtClean="0">
                <a:latin typeface="Arial" pitchFamily="34" charset="0"/>
                <a:cs typeface="Arial" pitchFamily="34" charset="0"/>
              </a:rPr>
              <a:t> </a:t>
            </a:r>
            <a:endParaRPr lang="es-ES" sz="2200" dirty="0" smtClean="0">
              <a:latin typeface="Arial" pitchFamily="34" charset="0"/>
              <a:cs typeface="Arial" pitchFamily="34" charset="0"/>
            </a:endParaRPr>
          </a:p>
          <a:p>
            <a:pPr marL="365760" indent="-71438" eaLnBrk="1" fontAlgn="auto" hangingPunct="1">
              <a:spcBef>
                <a:spcPts val="0"/>
              </a:spcBef>
              <a:spcAft>
                <a:spcPts val="0"/>
              </a:spcAft>
              <a:buFont typeface="Wingdings 3"/>
              <a:buNone/>
              <a:defRPr/>
            </a:pPr>
            <a:r>
              <a:rPr lang="es-ES_tradnl" sz="2200" dirty="0" smtClean="0">
                <a:latin typeface="Arial" pitchFamily="34" charset="0"/>
                <a:cs typeface="Arial" pitchFamily="34" charset="0"/>
              </a:rPr>
              <a:t>FINANCIERO:</a:t>
            </a:r>
            <a:endParaRPr lang="es-ES" sz="2200" dirty="0" smtClean="0">
              <a:latin typeface="Arial" pitchFamily="34" charset="0"/>
              <a:cs typeface="Arial" pitchFamily="34" charset="0"/>
            </a:endParaRPr>
          </a:p>
          <a:p>
            <a:pPr marL="365760" indent="19050" eaLnBrk="1" fontAlgn="auto" hangingPunct="1">
              <a:spcBef>
                <a:spcPts val="0"/>
              </a:spcBef>
              <a:spcAft>
                <a:spcPts val="0"/>
              </a:spcAft>
              <a:buFont typeface="Wingdings 3"/>
              <a:buChar char=""/>
              <a:defRPr/>
            </a:pPr>
            <a:r>
              <a:rPr lang="es-ES_tradnl" sz="2200" dirty="0" smtClean="0">
                <a:latin typeface="Arial" pitchFamily="34" charset="0"/>
                <a:cs typeface="Arial" pitchFamily="34" charset="0"/>
              </a:rPr>
              <a:t> Dar la mejor utilización de los activos.</a:t>
            </a:r>
            <a:endParaRPr lang="es-ES" sz="2200" dirty="0">
              <a:latin typeface="Arial" pitchFamily="34" charset="0"/>
              <a:cs typeface="Arial" pitchFamily="34" charset="0"/>
            </a:endParaRPr>
          </a:p>
          <a:p>
            <a:pPr marL="365760" indent="19050" eaLnBrk="1" fontAlgn="auto" hangingPunct="1">
              <a:spcBef>
                <a:spcPts val="0"/>
              </a:spcBef>
              <a:spcAft>
                <a:spcPts val="0"/>
              </a:spcAft>
              <a:buFont typeface="Wingdings 3"/>
              <a:buChar char=""/>
              <a:defRPr/>
            </a:pPr>
            <a:r>
              <a:rPr lang="es-ES" sz="2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_tradnl" sz="2200" dirty="0" smtClean="0">
                <a:latin typeface="Arial" pitchFamily="34" charset="0"/>
                <a:cs typeface="Arial" pitchFamily="34" charset="0"/>
              </a:rPr>
              <a:t>Vender activos depreciados.</a:t>
            </a:r>
            <a:endParaRPr lang="es-ES" sz="2200" dirty="0" smtClean="0">
              <a:latin typeface="Arial" pitchFamily="34" charset="0"/>
              <a:cs typeface="Arial" pitchFamily="34" charset="0"/>
            </a:endParaRP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None/>
              <a:defRPr/>
            </a:pP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71500" y="1357313"/>
            <a:ext cx="8115300" cy="4768850"/>
          </a:xfrm>
        </p:spPr>
        <p:txBody>
          <a:bodyPr>
            <a:normAutofit/>
          </a:bodyPr>
          <a:lstStyle/>
          <a:p>
            <a:pPr marL="365760" indent="-256032"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es-ES_tradnl" sz="2200" b="1" u="sng" dirty="0">
                <a:latin typeface="Arial" pitchFamily="34" charset="0"/>
                <a:cs typeface="Arial" pitchFamily="34" charset="0"/>
              </a:rPr>
              <a:t>Análisis Estratégico</a:t>
            </a:r>
            <a:endParaRPr lang="es-ES" sz="2200" u="sng" dirty="0">
              <a:latin typeface="Arial" pitchFamily="34" charset="0"/>
              <a:cs typeface="Arial" pitchFamily="34" charset="0"/>
            </a:endParaRP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None/>
              <a:defRPr/>
            </a:pPr>
            <a:endParaRPr lang="es-ES_tradnl" sz="2200" dirty="0" smtClean="0">
              <a:latin typeface="Arial" pitchFamily="34" charset="0"/>
              <a:cs typeface="Arial" pitchFamily="34" charset="0"/>
            </a:endParaRPr>
          </a:p>
          <a:p>
            <a:pPr marL="365760" indent="19050"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es-ES_tradnl" sz="2200" dirty="0" smtClean="0">
                <a:latin typeface="Arial" pitchFamily="34" charset="0"/>
                <a:cs typeface="Arial" pitchFamily="34" charset="0"/>
              </a:rPr>
              <a:t>Estableceremos </a:t>
            </a:r>
            <a:r>
              <a:rPr lang="es-ES_tradnl" sz="2200" dirty="0">
                <a:latin typeface="Arial" pitchFamily="34" charset="0"/>
                <a:cs typeface="Arial" pitchFamily="34" charset="0"/>
              </a:rPr>
              <a:t>iniciativas de comercialización y enfoques de negocios de una empresa, para:</a:t>
            </a:r>
            <a:endParaRPr lang="es-ES" sz="2200" dirty="0">
              <a:latin typeface="Arial" pitchFamily="34" charset="0"/>
              <a:cs typeface="Arial" pitchFamily="34" charset="0"/>
            </a:endParaRP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None/>
              <a:defRPr/>
            </a:pPr>
            <a:endParaRPr lang="es-ES" sz="2200" dirty="0">
              <a:latin typeface="Arial" pitchFamily="34" charset="0"/>
              <a:cs typeface="Arial" pitchFamily="34" charset="0"/>
            </a:endParaRPr>
          </a:p>
          <a:p>
            <a:pPr marL="1162050" indent="-269875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es-ES_tradnl" sz="2200" dirty="0">
                <a:latin typeface="Arial" pitchFamily="34" charset="0"/>
                <a:cs typeface="Arial" pitchFamily="34" charset="0"/>
              </a:rPr>
              <a:t>Atraer y agradar a los clientes.</a:t>
            </a:r>
            <a:endParaRPr lang="es-ES" sz="2200" dirty="0" smtClean="0">
              <a:latin typeface="Arial" pitchFamily="34" charset="0"/>
              <a:cs typeface="Arial" pitchFamily="34" charset="0"/>
            </a:endParaRPr>
          </a:p>
          <a:p>
            <a:pPr marL="1162050" indent="-269875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es-ES_tradnl" sz="2200" dirty="0">
                <a:latin typeface="Arial" pitchFamily="34" charset="0"/>
                <a:cs typeface="Arial" pitchFamily="34" charset="0"/>
              </a:rPr>
              <a:t>Soportar las presiones competitivas.</a:t>
            </a:r>
            <a:endParaRPr lang="es-ES" sz="2200" dirty="0" smtClean="0">
              <a:latin typeface="Arial" pitchFamily="34" charset="0"/>
              <a:cs typeface="Arial" pitchFamily="34" charset="0"/>
            </a:endParaRPr>
          </a:p>
          <a:p>
            <a:pPr marL="1162050" indent="-269875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es-ES_tradnl" sz="2200" dirty="0">
                <a:latin typeface="Arial" pitchFamily="34" charset="0"/>
                <a:cs typeface="Arial" pitchFamily="34" charset="0"/>
              </a:rPr>
              <a:t>Fortalecer la posición de mercado.</a:t>
            </a:r>
            <a:endParaRPr lang="es-ES" sz="2200" dirty="0" smtClean="0">
              <a:latin typeface="Arial" pitchFamily="34" charset="0"/>
              <a:cs typeface="Arial" pitchFamily="34" charset="0"/>
            </a:endParaRP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None/>
              <a:defRPr/>
            </a:pPr>
            <a:endParaRPr lang="es-ES" sz="22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928688" y="642938"/>
            <a:ext cx="7215187" cy="5429250"/>
          </a:xfrm>
        </p:spPr>
        <p:txBody>
          <a:bodyPr>
            <a:normAutofit fontScale="92500" lnSpcReduction="20000"/>
          </a:bodyPr>
          <a:lstStyle/>
          <a:p>
            <a:pPr marL="365760" indent="-256032"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es-ES" sz="2600" b="1" u="sng" dirty="0" smtClean="0">
                <a:latin typeface="Arial" pitchFamily="34" charset="0"/>
                <a:cs typeface="Arial" pitchFamily="34" charset="0"/>
              </a:rPr>
              <a:t>Análisis FODA</a:t>
            </a:r>
            <a:endParaRPr lang="es-ES" sz="2600" dirty="0" smtClean="0">
              <a:latin typeface="Arial" pitchFamily="34" charset="0"/>
              <a:cs typeface="Arial" pitchFamily="34" charset="0"/>
            </a:endParaRP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None/>
              <a:defRPr/>
            </a:pPr>
            <a:endParaRPr lang="es-ES" sz="2400" b="1" u="sng" dirty="0">
              <a:latin typeface="Arial" pitchFamily="34" charset="0"/>
              <a:cs typeface="Arial" pitchFamily="34" charset="0"/>
            </a:endParaRP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es-ES_tradnl" sz="2400" b="1" i="1" dirty="0">
                <a:latin typeface="Arial" pitchFamily="34" charset="0"/>
                <a:cs typeface="Arial" pitchFamily="34" charset="0"/>
              </a:rPr>
              <a:t>FORTALEZAS</a:t>
            </a:r>
            <a:endParaRPr lang="es-ES" sz="2400" b="1" i="1" dirty="0">
              <a:latin typeface="Arial" pitchFamily="34" charset="0"/>
              <a:cs typeface="Arial" pitchFamily="34" charset="0"/>
            </a:endParaRP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es-ES_tradnl" sz="2400" dirty="0">
                <a:latin typeface="Arial" pitchFamily="34" charset="0"/>
                <a:cs typeface="Arial" pitchFamily="34" charset="0"/>
              </a:rPr>
              <a:t>Nuevo sabor de zapallo enriquecido con quinua.</a:t>
            </a:r>
            <a:endParaRPr lang="es-ES" sz="2400" dirty="0" smtClean="0">
              <a:latin typeface="Arial" pitchFamily="34" charset="0"/>
              <a:cs typeface="Arial" pitchFamily="34" charset="0"/>
            </a:endParaRP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es-ES_tradnl" sz="2400" dirty="0">
                <a:latin typeface="Arial" pitchFamily="34" charset="0"/>
                <a:cs typeface="Arial" pitchFamily="34" charset="0"/>
              </a:rPr>
              <a:t>Bajo Costo de Materia Prima</a:t>
            </a:r>
            <a:endParaRPr lang="es-ES" sz="2400" dirty="0" smtClean="0">
              <a:latin typeface="Arial" pitchFamily="34" charset="0"/>
              <a:cs typeface="Arial" pitchFamily="34" charset="0"/>
            </a:endParaRP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es-ES_tradnl" sz="2400" dirty="0">
                <a:latin typeface="Arial" pitchFamily="34" charset="0"/>
                <a:cs typeface="Arial" pitchFamily="34" charset="0"/>
              </a:rPr>
              <a:t>Producto de alto valor nutritivo y de bajas calorías</a:t>
            </a:r>
            <a:r>
              <a:rPr lang="es-ES_tradnl" sz="2400" dirty="0" smtClean="0">
                <a:latin typeface="Arial" pitchFamily="34" charset="0"/>
                <a:cs typeface="Arial" pitchFamily="34" charset="0"/>
              </a:rPr>
              <a:t>.</a:t>
            </a:r>
            <a:endParaRPr lang="es-ES" sz="2400" dirty="0">
              <a:latin typeface="Arial" pitchFamily="34" charset="0"/>
              <a:cs typeface="Arial" pitchFamily="34" charset="0"/>
            </a:endParaRP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es-ES_tradnl" sz="2400" b="1" i="1" dirty="0">
                <a:latin typeface="Arial" pitchFamily="34" charset="0"/>
                <a:cs typeface="Arial" pitchFamily="34" charset="0"/>
              </a:rPr>
              <a:t> </a:t>
            </a:r>
            <a:endParaRPr lang="es-ES" sz="2400" dirty="0">
              <a:latin typeface="Arial" pitchFamily="34" charset="0"/>
              <a:cs typeface="Arial" pitchFamily="34" charset="0"/>
            </a:endParaRP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es-ES_tradnl" sz="2400" b="1" i="1" dirty="0">
                <a:latin typeface="Arial" pitchFamily="34" charset="0"/>
                <a:cs typeface="Arial" pitchFamily="34" charset="0"/>
              </a:rPr>
              <a:t>OPORTUNIDADES</a:t>
            </a:r>
            <a:endParaRPr lang="es-ES" sz="2400" dirty="0">
              <a:latin typeface="Arial" pitchFamily="34" charset="0"/>
              <a:cs typeface="Arial" pitchFamily="34" charset="0"/>
            </a:endParaRP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es-EC" sz="2400" dirty="0">
                <a:latin typeface="Arial" pitchFamily="34" charset="0"/>
                <a:cs typeface="Arial" pitchFamily="34" charset="0"/>
              </a:rPr>
              <a:t>Expandir la distribución del producto a toda la ciudad de Guayaquil.</a:t>
            </a:r>
            <a:endParaRPr lang="es-ES" sz="2400" dirty="0" smtClean="0">
              <a:latin typeface="Arial" pitchFamily="34" charset="0"/>
              <a:cs typeface="Arial" pitchFamily="34" charset="0"/>
            </a:endParaRP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es-ES_tradnl" sz="2400" dirty="0">
                <a:latin typeface="Arial" pitchFamily="34" charset="0"/>
                <a:cs typeface="Arial" pitchFamily="34" charset="0"/>
              </a:rPr>
              <a:t>El público prefiere productos nutritivos a la hora de alimentar a su familia.</a:t>
            </a:r>
            <a:endParaRPr lang="es-ES" sz="2400" dirty="0" smtClean="0">
              <a:latin typeface="Arial" pitchFamily="34" charset="0"/>
              <a:cs typeface="Arial" pitchFamily="34" charset="0"/>
            </a:endParaRP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es-EC" sz="2400" dirty="0">
                <a:latin typeface="Arial" pitchFamily="34" charset="0"/>
                <a:cs typeface="Arial" pitchFamily="34" charset="0"/>
              </a:rPr>
              <a:t>No existe en el mercado productos que tengan como materia prima al zapallo y la quinua.</a:t>
            </a:r>
            <a:endParaRPr lang="es-ES" sz="2400" dirty="0">
              <a:latin typeface="Arial" pitchFamily="34" charset="0"/>
              <a:cs typeface="Arial" pitchFamily="34" charset="0"/>
            </a:endParaRP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es-ES_tradnl" sz="2400" dirty="0">
                <a:latin typeface="Arial" pitchFamily="34" charset="0"/>
                <a:cs typeface="Arial" pitchFamily="34" charset="0"/>
              </a:rPr>
              <a:t>Es un producto para todas las edades y para todo nivel socioeconómico.</a:t>
            </a:r>
            <a:endParaRPr lang="es-ES" sz="2400" dirty="0">
              <a:latin typeface="Arial" pitchFamily="34" charset="0"/>
              <a:cs typeface="Arial" pitchFamily="34" charset="0"/>
            </a:endParaRP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None/>
              <a:defRPr/>
            </a:pPr>
            <a:endParaRPr lang="es-E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071563" y="714375"/>
            <a:ext cx="7215187" cy="5072063"/>
          </a:xfrm>
        </p:spPr>
        <p:txBody>
          <a:bodyPr>
            <a:normAutofit fontScale="92500" lnSpcReduction="10000"/>
          </a:bodyPr>
          <a:lstStyle/>
          <a:p>
            <a:pPr marL="365760" indent="-256032"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es-ES_tradnl" sz="2400" b="1" i="1" dirty="0" smtClean="0">
                <a:latin typeface="Arial" pitchFamily="34" charset="0"/>
                <a:cs typeface="Arial" pitchFamily="34" charset="0"/>
              </a:rPr>
              <a:t>DEBILIDADES</a:t>
            </a:r>
            <a:endParaRPr lang="es-ES" sz="2400" dirty="0" smtClean="0">
              <a:latin typeface="Arial" pitchFamily="34" charset="0"/>
              <a:cs typeface="Arial" pitchFamily="34" charset="0"/>
            </a:endParaRP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es-EC" sz="2400" dirty="0" smtClean="0">
                <a:latin typeface="Arial" pitchFamily="34" charset="0"/>
                <a:cs typeface="Arial" pitchFamily="34" charset="0"/>
              </a:rPr>
              <a:t>El capital de trabajo es muy bajo en relación a otras empresas.</a:t>
            </a:r>
            <a:endParaRPr lang="es-ES" sz="2400" dirty="0" smtClean="0">
              <a:latin typeface="Arial" pitchFamily="34" charset="0"/>
              <a:cs typeface="Arial" pitchFamily="34" charset="0"/>
            </a:endParaRP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es-ES_tradnl" sz="2400" dirty="0" smtClean="0">
                <a:latin typeface="Arial" pitchFamily="34" charset="0"/>
                <a:cs typeface="Arial" pitchFamily="34" charset="0"/>
              </a:rPr>
              <a:t>Alta inversión en publicidad y marketing.</a:t>
            </a:r>
            <a:endParaRPr lang="es-ES" sz="2400" dirty="0" smtClean="0">
              <a:latin typeface="Arial" pitchFamily="34" charset="0"/>
              <a:cs typeface="Arial" pitchFamily="34" charset="0"/>
            </a:endParaRP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es-ES_tradnl" sz="2400" dirty="0" smtClean="0">
                <a:latin typeface="Arial" pitchFamily="34" charset="0"/>
                <a:cs typeface="Arial" pitchFamily="34" charset="0"/>
              </a:rPr>
              <a:t>Por ser producto nuevo, el inicio y el posicionamiento en la mente del mercado meta será débil.</a:t>
            </a:r>
            <a:endParaRPr lang="es-ES" sz="2400" dirty="0" smtClean="0">
              <a:latin typeface="Arial" pitchFamily="34" charset="0"/>
              <a:cs typeface="Arial" pitchFamily="34" charset="0"/>
            </a:endParaRP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es-ES_tradnl" sz="2400" b="1" i="1" dirty="0" smtClean="0">
                <a:latin typeface="Arial" pitchFamily="34" charset="0"/>
                <a:cs typeface="Arial" pitchFamily="34" charset="0"/>
              </a:rPr>
              <a:t> </a:t>
            </a:r>
            <a:endParaRPr lang="es-ES" sz="2400" dirty="0" smtClean="0">
              <a:latin typeface="Arial" pitchFamily="34" charset="0"/>
              <a:cs typeface="Arial" pitchFamily="34" charset="0"/>
            </a:endParaRP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es-ES_tradnl" sz="2400" b="1" i="1" dirty="0" smtClean="0">
                <a:latin typeface="Arial" pitchFamily="34" charset="0"/>
                <a:cs typeface="Arial" pitchFamily="34" charset="0"/>
              </a:rPr>
              <a:t>AMENAZAS</a:t>
            </a:r>
            <a:endParaRPr lang="es-ES" sz="2400" dirty="0" smtClean="0">
              <a:latin typeface="Arial" pitchFamily="34" charset="0"/>
              <a:cs typeface="Arial" pitchFamily="34" charset="0"/>
            </a:endParaRP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es-ES_tradnl" sz="2400" dirty="0" smtClean="0">
                <a:latin typeface="Arial" pitchFamily="34" charset="0"/>
                <a:cs typeface="Arial" pitchFamily="34" charset="0"/>
              </a:rPr>
              <a:t>La lealtad del público hacia los demás productos del mercado.</a:t>
            </a:r>
            <a:endParaRPr lang="es-ES" sz="2400" dirty="0" smtClean="0">
              <a:latin typeface="Arial" pitchFamily="34" charset="0"/>
              <a:cs typeface="Arial" pitchFamily="34" charset="0"/>
            </a:endParaRP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es-ES_tradnl" sz="2400" dirty="0" smtClean="0">
                <a:latin typeface="Arial" pitchFamily="34" charset="0"/>
                <a:cs typeface="Arial" pitchFamily="34" charset="0"/>
              </a:rPr>
              <a:t>Crisis financiera mundial.</a:t>
            </a:r>
            <a:endParaRPr lang="es-ES" sz="2400" dirty="0" smtClean="0">
              <a:latin typeface="Arial" pitchFamily="34" charset="0"/>
              <a:cs typeface="Arial" pitchFamily="34" charset="0"/>
            </a:endParaRP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es-EC" sz="2400" dirty="0" smtClean="0">
                <a:latin typeface="Arial" pitchFamily="34" charset="0"/>
                <a:cs typeface="Arial" pitchFamily="34" charset="0"/>
              </a:rPr>
              <a:t>Problemas externos no controlables, como la inflación, que provocan una variación en el ingreso de los consumidores.</a:t>
            </a:r>
            <a:endParaRPr lang="es-ES" sz="2400" dirty="0" smtClean="0">
              <a:latin typeface="Arial" pitchFamily="34" charset="0"/>
              <a:cs typeface="Arial" pitchFamily="34" charset="0"/>
            </a:endParaRP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None/>
              <a:defRPr/>
            </a:pPr>
            <a:endParaRPr lang="es-ES" sz="2800" dirty="0" smtClean="0"/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None/>
              <a:defRPr/>
            </a:pPr>
            <a:endParaRPr lang="es-ES" b="1" u="sng" dirty="0" smtClean="0">
              <a:latin typeface="Arial" pitchFamily="34" charset="0"/>
              <a:cs typeface="Arial" pitchFamily="34" charset="0"/>
            </a:endParaRP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4 Marcador de contenido"/>
          <p:cNvSpPr>
            <a:spLocks noGrp="1"/>
          </p:cNvSpPr>
          <p:nvPr>
            <p:ph idx="1"/>
          </p:nvPr>
        </p:nvSpPr>
        <p:spPr>
          <a:xfrm>
            <a:off x="457200" y="642938"/>
            <a:ext cx="8229600" cy="5483225"/>
          </a:xfrm>
        </p:spPr>
        <p:txBody>
          <a:bodyPr/>
          <a:lstStyle/>
          <a:p>
            <a:pPr eaLnBrk="1" hangingPunct="1">
              <a:buFont typeface="Wingdings 3" pitchFamily="18" charset="2"/>
              <a:buNone/>
            </a:pPr>
            <a:endParaRPr lang="es-EC" sz="2200" b="1" smtClean="0">
              <a:latin typeface="Arial" charset="0"/>
              <a:cs typeface="Arial" charset="0"/>
            </a:endParaRPr>
          </a:p>
          <a:p>
            <a:pPr eaLnBrk="1" hangingPunct="1">
              <a:buFont typeface="Wingdings 3" pitchFamily="18" charset="2"/>
              <a:buNone/>
            </a:pPr>
            <a:endParaRPr lang="es-EC" sz="2200" b="1" smtClean="0">
              <a:latin typeface="Arial" charset="0"/>
              <a:cs typeface="Arial" charset="0"/>
            </a:endParaRPr>
          </a:p>
          <a:p>
            <a:pPr eaLnBrk="1" hangingPunct="1">
              <a:buFont typeface="Wingdings 3" pitchFamily="18" charset="2"/>
              <a:buNone/>
            </a:pPr>
            <a:r>
              <a:rPr lang="es-EC" sz="2200" b="1" smtClean="0">
                <a:latin typeface="Arial" charset="0"/>
                <a:cs typeface="Arial" charset="0"/>
              </a:rPr>
              <a:t>Mercado Meta</a:t>
            </a:r>
            <a:endParaRPr lang="es-ES" sz="2200" b="1" smtClean="0">
              <a:latin typeface="Arial" charset="0"/>
              <a:cs typeface="Arial" charset="0"/>
            </a:endParaRPr>
          </a:p>
          <a:p>
            <a:pPr eaLnBrk="1" hangingPunct="1">
              <a:buFont typeface="Wingdings 3" pitchFamily="18" charset="2"/>
              <a:buNone/>
            </a:pPr>
            <a:r>
              <a:rPr lang="es-ES_tradnl" sz="2200" smtClean="0">
                <a:latin typeface="Arial" charset="0"/>
                <a:cs typeface="Arial" charset="0"/>
              </a:rPr>
              <a:t>    Nivel socioeconómico medio y bajo, conformado por hombres y mujeres que les gusta consumir bebidas ricas, deliciosas y nutritivas, de las parroquias Francisco Roca, Pedro Carbo, Tarqui.</a:t>
            </a:r>
          </a:p>
          <a:p>
            <a:pPr eaLnBrk="1" hangingPunct="1">
              <a:buFont typeface="Wingdings 3" pitchFamily="18" charset="2"/>
              <a:buNone/>
            </a:pPr>
            <a:endParaRPr lang="es-ES_tradnl" sz="2200" smtClean="0">
              <a:latin typeface="Arial" charset="0"/>
              <a:cs typeface="Arial" charset="0"/>
            </a:endParaRPr>
          </a:p>
          <a:p>
            <a:pPr eaLnBrk="1" hangingPunct="1">
              <a:buFont typeface="Wingdings 3" pitchFamily="18" charset="2"/>
              <a:buNone/>
            </a:pPr>
            <a:r>
              <a:rPr lang="es-ES_tradnl" sz="2200" b="1" smtClean="0">
                <a:latin typeface="Arial" charset="0"/>
                <a:cs typeface="Arial" charset="0"/>
              </a:rPr>
              <a:t>Posicionamiento</a:t>
            </a:r>
            <a:endParaRPr lang="es-ES" sz="2200" smtClean="0">
              <a:latin typeface="Arial" charset="0"/>
              <a:cs typeface="Arial" charset="0"/>
            </a:endParaRPr>
          </a:p>
          <a:p>
            <a:pPr eaLnBrk="1" hangingPunct="1">
              <a:buFont typeface="Wingdings 3" pitchFamily="18" charset="2"/>
              <a:buNone/>
            </a:pPr>
            <a:r>
              <a:rPr lang="es-ES_tradnl" sz="2200" smtClean="0">
                <a:latin typeface="Arial" charset="0"/>
                <a:cs typeface="Arial" charset="0"/>
              </a:rPr>
              <a:t>    Se lo logrará ofreciendo a los consumidores un producto nuevo que satisface sus necesidades y expectativas.</a:t>
            </a:r>
            <a:endParaRPr lang="es-ES" sz="2200" smtClean="0">
              <a:latin typeface="Arial" charset="0"/>
              <a:cs typeface="Arial" charset="0"/>
            </a:endParaRPr>
          </a:p>
          <a:p>
            <a:pPr eaLnBrk="1" hangingPunct="1">
              <a:buFont typeface="Wingdings 3" pitchFamily="18" charset="2"/>
              <a:buNone/>
            </a:pPr>
            <a:endParaRPr lang="es-ES" sz="2200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2 Marcador de contenido"/>
          <p:cNvSpPr>
            <a:spLocks noGrp="1"/>
          </p:cNvSpPr>
          <p:nvPr>
            <p:ph idx="1"/>
          </p:nvPr>
        </p:nvSpPr>
        <p:spPr>
          <a:xfrm>
            <a:off x="457200" y="642938"/>
            <a:ext cx="8229600" cy="5483225"/>
          </a:xfrm>
        </p:spPr>
        <p:txBody>
          <a:bodyPr/>
          <a:lstStyle/>
          <a:p>
            <a:pPr algn="ctr" eaLnBrk="1" hangingPunct="1">
              <a:lnSpc>
                <a:spcPct val="115000"/>
              </a:lnSpc>
              <a:buFont typeface="Wingdings 3" pitchFamily="18" charset="2"/>
              <a:buNone/>
            </a:pPr>
            <a:r>
              <a:rPr lang="es-ES_tradnl" sz="2200" b="1" smtClean="0">
                <a:latin typeface="Arial" charset="0"/>
                <a:cs typeface="Arial" charset="0"/>
              </a:rPr>
              <a:t>Marketing Mix</a:t>
            </a:r>
            <a:endParaRPr lang="es-ES" sz="2200" smtClean="0">
              <a:latin typeface="Arial" charset="0"/>
              <a:cs typeface="Arial" charset="0"/>
            </a:endParaRPr>
          </a:p>
          <a:p>
            <a:pPr eaLnBrk="1" hangingPunct="1">
              <a:buFont typeface="Wingdings 3" pitchFamily="18" charset="2"/>
              <a:buNone/>
            </a:pPr>
            <a:r>
              <a:rPr lang="es-ES_tradnl" sz="2200" b="1" smtClean="0">
                <a:latin typeface="Arial" charset="0"/>
                <a:cs typeface="Arial" charset="0"/>
              </a:rPr>
              <a:t>Producto</a:t>
            </a:r>
            <a:endParaRPr lang="es-ES_tradnl" sz="2200" smtClean="0">
              <a:latin typeface="Arial" charset="0"/>
              <a:cs typeface="Arial" charset="0"/>
            </a:endParaRPr>
          </a:p>
          <a:p>
            <a:pPr eaLnBrk="1" hangingPunct="1"/>
            <a:r>
              <a:rPr lang="es-ES_tradnl" sz="2200" smtClean="0">
                <a:latin typeface="Arial" charset="0"/>
                <a:cs typeface="Arial" charset="0"/>
              </a:rPr>
              <a:t>Podemos obtener ciertos derivados como elaboración de bebidas, galletas  y tortas.</a:t>
            </a:r>
            <a:endParaRPr lang="es-ES" sz="2200" smtClean="0">
              <a:latin typeface="Arial" charset="0"/>
              <a:cs typeface="Arial" charset="0"/>
            </a:endParaRPr>
          </a:p>
          <a:p>
            <a:pPr eaLnBrk="1" hangingPunct="1"/>
            <a:r>
              <a:rPr lang="es-ES_tradnl" sz="2200" smtClean="0">
                <a:latin typeface="Arial" charset="0"/>
                <a:cs typeface="Arial" charset="0"/>
              </a:rPr>
              <a:t>El producto está hecho de los  ingredientes principales que son el zapallo y la quinua.</a:t>
            </a:r>
            <a:endParaRPr lang="es-ES" sz="2200" smtClean="0">
              <a:latin typeface="Arial" charset="0"/>
              <a:cs typeface="Arial" charset="0"/>
            </a:endParaRPr>
          </a:p>
          <a:p>
            <a:pPr eaLnBrk="1" hangingPunct="1">
              <a:buFont typeface="Wingdings 3" pitchFamily="18" charset="2"/>
              <a:buNone/>
            </a:pPr>
            <a:r>
              <a:rPr lang="es-ES_tradnl" sz="2200" b="1" smtClean="0">
                <a:latin typeface="Arial" charset="0"/>
                <a:cs typeface="Arial" charset="0"/>
              </a:rPr>
              <a:t> </a:t>
            </a:r>
            <a:endParaRPr lang="es-ES" sz="2200" smtClean="0">
              <a:latin typeface="Arial" charset="0"/>
              <a:cs typeface="Arial" charset="0"/>
            </a:endParaRPr>
          </a:p>
          <a:p>
            <a:pPr eaLnBrk="1" hangingPunct="1">
              <a:buFont typeface="Wingdings 3" pitchFamily="18" charset="2"/>
              <a:buNone/>
            </a:pPr>
            <a:r>
              <a:rPr lang="es-ES_tradnl" sz="2200" smtClean="0">
                <a:latin typeface="Arial" charset="0"/>
                <a:cs typeface="Arial" charset="0"/>
              </a:rPr>
              <a:t>Empaque:</a:t>
            </a:r>
            <a:endParaRPr lang="es-ES" sz="2200" smtClean="0">
              <a:latin typeface="Arial" charset="0"/>
              <a:cs typeface="Arial" charset="0"/>
            </a:endParaRPr>
          </a:p>
          <a:p>
            <a:pPr eaLnBrk="1" hangingPunct="1"/>
            <a:r>
              <a:rPr lang="es-ES_tradnl" sz="2200" smtClean="0">
                <a:latin typeface="Arial" charset="0"/>
                <a:cs typeface="Arial" charset="0"/>
              </a:rPr>
              <a:t>Funda transparente de 200gr, con etiqueta y el logo del zapallo con quinua</a:t>
            </a:r>
            <a:endParaRPr lang="es-ES" sz="2200" smtClean="0">
              <a:latin typeface="Arial" charset="0"/>
              <a:cs typeface="Arial" charset="0"/>
            </a:endParaRPr>
          </a:p>
        </p:txBody>
      </p:sp>
      <p:pic>
        <p:nvPicPr>
          <p:cNvPr id="35843" name="3 Imagen"/>
          <p:cNvPicPr>
            <a:picLocks noChangeAspect="1" noChangeArrowheads="1"/>
          </p:cNvPicPr>
          <p:nvPr/>
        </p:nvPicPr>
        <p:blipFill>
          <a:blip r:embed="rId2" cstate="print"/>
          <a:srcRect l="4724" t="1105" r="9747" b="3973"/>
          <a:stretch>
            <a:fillRect/>
          </a:stretch>
        </p:blipFill>
        <p:spPr bwMode="auto">
          <a:xfrm>
            <a:off x="4429125" y="4214813"/>
            <a:ext cx="1385888" cy="219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2 Marcador de contenido"/>
          <p:cNvSpPr>
            <a:spLocks noGrp="1"/>
          </p:cNvSpPr>
          <p:nvPr>
            <p:ph idx="1"/>
          </p:nvPr>
        </p:nvSpPr>
        <p:spPr>
          <a:xfrm>
            <a:off x="457200" y="642938"/>
            <a:ext cx="8229600" cy="5483225"/>
          </a:xfrm>
        </p:spPr>
        <p:txBody>
          <a:bodyPr/>
          <a:lstStyle/>
          <a:p>
            <a:pPr eaLnBrk="1" hangingPunct="1">
              <a:buFont typeface="Wingdings 3" pitchFamily="18" charset="2"/>
              <a:buNone/>
            </a:pPr>
            <a:r>
              <a:rPr lang="es-ES_tradnl" sz="2200" b="1" smtClean="0">
                <a:latin typeface="Arial" charset="0"/>
                <a:cs typeface="Arial" charset="0"/>
              </a:rPr>
              <a:t> Precio</a:t>
            </a:r>
            <a:endParaRPr lang="es-ES" sz="2200" smtClean="0">
              <a:latin typeface="Arial" charset="0"/>
              <a:cs typeface="Arial" charset="0"/>
            </a:endParaRPr>
          </a:p>
          <a:p>
            <a:pPr eaLnBrk="1" hangingPunct="1"/>
            <a:r>
              <a:rPr lang="es-ES_tradnl" sz="2200" smtClean="0">
                <a:latin typeface="Arial" charset="0"/>
                <a:cs typeface="Arial" charset="0"/>
              </a:rPr>
              <a:t>Será de $0,84 por cada funda de harina de 200 gramos.</a:t>
            </a:r>
          </a:p>
          <a:p>
            <a:pPr eaLnBrk="1" hangingPunct="1"/>
            <a:endParaRPr lang="es-ES" sz="2200" smtClean="0">
              <a:latin typeface="Arial" charset="0"/>
              <a:cs typeface="Arial" charset="0"/>
            </a:endParaRPr>
          </a:p>
          <a:p>
            <a:pPr eaLnBrk="1" hangingPunct="1">
              <a:buFont typeface="Wingdings 3" pitchFamily="18" charset="2"/>
              <a:buNone/>
            </a:pPr>
            <a:r>
              <a:rPr lang="es-ES_tradnl" sz="2200" b="1" smtClean="0">
                <a:latin typeface="Arial" charset="0"/>
                <a:cs typeface="Arial" charset="0"/>
              </a:rPr>
              <a:t>Plaza</a:t>
            </a:r>
            <a:endParaRPr lang="es-ES" sz="2200" smtClean="0">
              <a:latin typeface="Arial" charset="0"/>
              <a:cs typeface="Arial" charset="0"/>
            </a:endParaRPr>
          </a:p>
          <a:p>
            <a:pPr eaLnBrk="1" hangingPunct="1">
              <a:buFont typeface="Wingdings 3" pitchFamily="18" charset="2"/>
              <a:buNone/>
            </a:pPr>
            <a:r>
              <a:rPr lang="es-ES_tradnl" sz="2200" smtClean="0">
                <a:latin typeface="Arial" charset="0"/>
                <a:cs typeface="Arial" charset="0"/>
              </a:rPr>
              <a:t> Tiendas</a:t>
            </a:r>
            <a:r>
              <a:rPr lang="es-ES" sz="2200" smtClean="0">
                <a:latin typeface="Arial" charset="0"/>
                <a:cs typeface="Arial" charset="0"/>
              </a:rPr>
              <a:t>, </a:t>
            </a:r>
            <a:r>
              <a:rPr lang="es-ES_tradnl" sz="2200" smtClean="0">
                <a:latin typeface="Arial" charset="0"/>
                <a:cs typeface="Arial" charset="0"/>
              </a:rPr>
              <a:t>minimarkets y ferias Libres de la ciudad de Guayaquil.</a:t>
            </a:r>
          </a:p>
          <a:p>
            <a:pPr eaLnBrk="1" hangingPunct="1">
              <a:buFont typeface="Wingdings 3" pitchFamily="18" charset="2"/>
              <a:buNone/>
            </a:pPr>
            <a:endParaRPr lang="es-ES_tradnl" sz="2200" smtClean="0">
              <a:latin typeface="Arial" charset="0"/>
              <a:cs typeface="Arial" charset="0"/>
            </a:endParaRPr>
          </a:p>
          <a:p>
            <a:pPr eaLnBrk="1" hangingPunct="1">
              <a:buFont typeface="Wingdings 3" pitchFamily="18" charset="2"/>
              <a:buNone/>
            </a:pPr>
            <a:r>
              <a:rPr lang="es-ES_tradnl" sz="2200" b="1" i="1" smtClean="0">
                <a:latin typeface="Arial" charset="0"/>
                <a:cs typeface="Arial" charset="0"/>
              </a:rPr>
              <a:t>Canales de Distribución </a:t>
            </a:r>
          </a:p>
          <a:p>
            <a:pPr eaLnBrk="1" hangingPunct="1">
              <a:buFont typeface="Wingdings 3" pitchFamily="18" charset="2"/>
              <a:buNone/>
            </a:pPr>
            <a:endParaRPr lang="es-ES" sz="2400" smtClean="0"/>
          </a:p>
          <a:p>
            <a:pPr eaLnBrk="1" hangingPunct="1">
              <a:buFont typeface="Wingdings 3" pitchFamily="18" charset="2"/>
              <a:buNone/>
            </a:pPr>
            <a:endParaRPr lang="es-ES" sz="2400" smtClean="0">
              <a:latin typeface="Arial" charset="0"/>
              <a:cs typeface="Arial" charset="0"/>
            </a:endParaRPr>
          </a:p>
          <a:p>
            <a:pPr eaLnBrk="1" hangingPunct="1">
              <a:buFont typeface="Wingdings 3" pitchFamily="18" charset="2"/>
              <a:buNone/>
            </a:pPr>
            <a:endParaRPr lang="es-ES" sz="2200" smtClean="0">
              <a:latin typeface="Arial" charset="0"/>
              <a:cs typeface="Arial" charset="0"/>
            </a:endParaRPr>
          </a:p>
        </p:txBody>
      </p:sp>
      <p:pic>
        <p:nvPicPr>
          <p:cNvPr id="36867" name="3 Imagen" descr="http://www.directivoglobal.com/imgcursos/234_1.gif"/>
          <p:cNvPicPr>
            <a:picLocks noChangeAspect="1" noChangeArrowheads="1"/>
          </p:cNvPicPr>
          <p:nvPr/>
        </p:nvPicPr>
        <p:blipFill>
          <a:blip r:embed="rId2" cstate="print"/>
          <a:srcRect l="3653" t="2100" r="81735" b="83202"/>
          <a:stretch>
            <a:fillRect/>
          </a:stretch>
        </p:blipFill>
        <p:spPr bwMode="auto">
          <a:xfrm>
            <a:off x="1857375" y="4429125"/>
            <a:ext cx="914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68" name="4 Imagen" descr="http://www.sivdepot.com/Documentos/_DOCUMENTOS/283/impot.png"/>
          <p:cNvPicPr>
            <a:picLocks noChangeAspect="1" noChangeArrowheads="1"/>
          </p:cNvPicPr>
          <p:nvPr/>
        </p:nvPicPr>
        <p:blipFill>
          <a:blip r:embed="rId3" cstate="print"/>
          <a:srcRect l="67000" t="12500" r="10667" b="60001"/>
          <a:stretch>
            <a:fillRect/>
          </a:stretch>
        </p:blipFill>
        <p:spPr bwMode="auto">
          <a:xfrm>
            <a:off x="3429000" y="4357688"/>
            <a:ext cx="97155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69" name="5 Imagen" descr="http://farm3.static.flickr.com/2635/4100002462_83c305c02c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2063" y="4214813"/>
            <a:ext cx="600075" cy="80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70" name="6 Imagen" descr="http://www.directivoglobal.com/imgcursos/234_1.gif"/>
          <p:cNvPicPr>
            <a:picLocks noChangeAspect="1" noChangeArrowheads="1"/>
          </p:cNvPicPr>
          <p:nvPr/>
        </p:nvPicPr>
        <p:blipFill>
          <a:blip r:embed="rId2" cstate="print"/>
          <a:srcRect l="81583" t="39896" r="2588" b="43307"/>
          <a:stretch>
            <a:fillRect/>
          </a:stretch>
        </p:blipFill>
        <p:spPr bwMode="auto">
          <a:xfrm>
            <a:off x="6286500" y="4357688"/>
            <a:ext cx="911225" cy="560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6871" name="Group 1"/>
          <p:cNvGrpSpPr>
            <a:grpSpLocks/>
          </p:cNvGrpSpPr>
          <p:nvPr/>
        </p:nvGrpSpPr>
        <p:grpSpPr bwMode="auto">
          <a:xfrm>
            <a:off x="1714500" y="4714875"/>
            <a:ext cx="5605463" cy="1695450"/>
            <a:chOff x="1590" y="3105"/>
            <a:chExt cx="8828" cy="2670"/>
          </a:xfrm>
        </p:grpSpPr>
        <p:sp>
          <p:nvSpPr>
            <p:cNvPr id="36872" name="AutoShape 2"/>
            <p:cNvSpPr>
              <a:spLocks noChangeArrowheads="1"/>
            </p:cNvSpPr>
            <p:nvPr/>
          </p:nvSpPr>
          <p:spPr bwMode="auto">
            <a:xfrm>
              <a:off x="1590" y="3420"/>
              <a:ext cx="1830" cy="1359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9525">
              <a:solidFill>
                <a:srgbClr val="FFFFFF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es-ES" sz="1100">
                <a:latin typeface="Times New Roman" pitchFamily="18" charset="0"/>
              </a:endParaRPr>
            </a:p>
            <a:p>
              <a:pPr algn="ctr"/>
              <a:r>
                <a:rPr lang="es-ES_tradnl" sz="1000"/>
                <a:t>Fabricante</a:t>
              </a:r>
              <a:endParaRPr lang="es-ES"/>
            </a:p>
          </p:txBody>
        </p:sp>
        <p:sp>
          <p:nvSpPr>
            <p:cNvPr id="36873" name="AutoShape 3"/>
            <p:cNvSpPr>
              <a:spLocks noChangeArrowheads="1"/>
            </p:cNvSpPr>
            <p:nvPr/>
          </p:nvSpPr>
          <p:spPr bwMode="auto">
            <a:xfrm>
              <a:off x="4065" y="3420"/>
              <a:ext cx="2115" cy="1494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9525">
              <a:solidFill>
                <a:srgbClr val="FFFFFF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es-ES" sz="1100">
                <a:latin typeface="Times New Roman" pitchFamily="18" charset="0"/>
              </a:endParaRPr>
            </a:p>
            <a:p>
              <a:pPr algn="ctr"/>
              <a:r>
                <a:rPr lang="es-ES_tradnl" sz="1000"/>
                <a:t>Transporte</a:t>
              </a:r>
              <a:endParaRPr lang="es-ES"/>
            </a:p>
          </p:txBody>
        </p:sp>
        <p:sp>
          <p:nvSpPr>
            <p:cNvPr id="36874" name="AutoShape 4"/>
            <p:cNvSpPr>
              <a:spLocks noChangeArrowheads="1"/>
            </p:cNvSpPr>
            <p:nvPr/>
          </p:nvSpPr>
          <p:spPr bwMode="auto">
            <a:xfrm>
              <a:off x="6315" y="3645"/>
              <a:ext cx="2340" cy="2130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9525">
              <a:solidFill>
                <a:srgbClr val="FFFFFF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es-ES" sz="1100">
                <a:latin typeface="Times New Roman" pitchFamily="18" charset="0"/>
              </a:endParaRPr>
            </a:p>
            <a:p>
              <a:pPr algn="ctr"/>
              <a:r>
                <a:rPr lang="es-ES_tradnl" sz="1000"/>
                <a:t>Tienda, Feria y Minimarket.</a:t>
              </a:r>
              <a:endParaRPr lang="es-ES"/>
            </a:p>
          </p:txBody>
        </p:sp>
        <p:sp>
          <p:nvSpPr>
            <p:cNvPr id="36875" name="AutoShape 5"/>
            <p:cNvSpPr>
              <a:spLocks noChangeArrowheads="1"/>
            </p:cNvSpPr>
            <p:nvPr/>
          </p:nvSpPr>
          <p:spPr bwMode="auto">
            <a:xfrm>
              <a:off x="8678" y="3758"/>
              <a:ext cx="1740" cy="1440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9525">
              <a:solidFill>
                <a:srgbClr val="FFFFFF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 sz="1100">
                <a:latin typeface="Times New Roman" pitchFamily="18" charset="0"/>
              </a:endParaRPr>
            </a:p>
            <a:p>
              <a:pPr algn="ctr"/>
              <a:r>
                <a:rPr lang="es-ES" sz="1000"/>
                <a:t>Clientes</a:t>
              </a:r>
              <a:endParaRPr lang="es-ES"/>
            </a:p>
          </p:txBody>
        </p:sp>
        <p:cxnSp>
          <p:nvCxnSpPr>
            <p:cNvPr id="36876" name="AutoShape 6"/>
            <p:cNvCxnSpPr>
              <a:cxnSpLocks noChangeShapeType="1"/>
            </p:cNvCxnSpPr>
            <p:nvPr/>
          </p:nvCxnSpPr>
          <p:spPr bwMode="auto">
            <a:xfrm>
              <a:off x="3555" y="3105"/>
              <a:ext cx="765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36877" name="AutoShape 7"/>
            <p:cNvCxnSpPr>
              <a:cxnSpLocks noChangeShapeType="1"/>
            </p:cNvCxnSpPr>
            <p:nvPr/>
          </p:nvCxnSpPr>
          <p:spPr bwMode="auto">
            <a:xfrm>
              <a:off x="5745" y="3105"/>
              <a:ext cx="975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36878" name="AutoShape 8"/>
            <p:cNvCxnSpPr>
              <a:cxnSpLocks noChangeShapeType="1"/>
            </p:cNvCxnSpPr>
            <p:nvPr/>
          </p:nvCxnSpPr>
          <p:spPr bwMode="auto">
            <a:xfrm>
              <a:off x="7875" y="3105"/>
              <a:ext cx="1050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3 Marcador de contenido"/>
          <p:cNvSpPr>
            <a:spLocks noGrp="1"/>
          </p:cNvSpPr>
          <p:nvPr>
            <p:ph idx="1"/>
          </p:nvPr>
        </p:nvSpPr>
        <p:spPr>
          <a:xfrm>
            <a:off x="785813" y="857250"/>
            <a:ext cx="7715250" cy="4525963"/>
          </a:xfrm>
        </p:spPr>
        <p:txBody>
          <a:bodyPr/>
          <a:lstStyle/>
          <a:p>
            <a:pPr eaLnBrk="1" hangingPunct="1">
              <a:buFont typeface="Wingdings 3" pitchFamily="18" charset="2"/>
              <a:buNone/>
            </a:pPr>
            <a:r>
              <a:rPr lang="es-ES_tradnl" sz="2200" b="1" smtClean="0">
                <a:latin typeface="Arial" charset="0"/>
                <a:cs typeface="Arial" charset="0"/>
              </a:rPr>
              <a:t>Promoción y Publicidad</a:t>
            </a:r>
          </a:p>
          <a:p>
            <a:pPr eaLnBrk="1" hangingPunct="1">
              <a:buFont typeface="Wingdings 3" pitchFamily="18" charset="2"/>
              <a:buNone/>
            </a:pPr>
            <a:endParaRPr lang="es-ES" sz="2200" smtClean="0">
              <a:latin typeface="Arial" charset="0"/>
              <a:cs typeface="Arial" charset="0"/>
            </a:endParaRPr>
          </a:p>
          <a:p>
            <a:pPr eaLnBrk="1" hangingPunct="1"/>
            <a:r>
              <a:rPr lang="es-ES_tradnl" sz="2200" smtClean="0">
                <a:latin typeface="Arial" charset="0"/>
                <a:cs typeface="Arial" charset="0"/>
              </a:rPr>
              <a:t>Se promocionará el producto mediante muestras gratis (fundas de 50 gramos).</a:t>
            </a:r>
            <a:endParaRPr lang="es-ES" sz="2200" smtClean="0">
              <a:latin typeface="Arial" charset="0"/>
              <a:cs typeface="Arial" charset="0"/>
            </a:endParaRPr>
          </a:p>
          <a:p>
            <a:pPr eaLnBrk="1" hangingPunct="1">
              <a:buFont typeface="Wingdings 3" pitchFamily="18" charset="2"/>
              <a:buNone/>
            </a:pPr>
            <a:endParaRPr lang="es-ES" sz="2200" smtClean="0">
              <a:latin typeface="Arial" charset="0"/>
              <a:cs typeface="Arial" charset="0"/>
            </a:endParaRPr>
          </a:p>
          <a:p>
            <a:pPr eaLnBrk="1" hangingPunct="1"/>
            <a:r>
              <a:rPr lang="es-ES_tradnl" sz="2200" smtClean="0">
                <a:latin typeface="Arial" charset="0"/>
                <a:cs typeface="Arial" charset="0"/>
              </a:rPr>
              <a:t>Se repartirán volantes con el fin de que conozcan el producto.</a:t>
            </a:r>
            <a:endParaRPr lang="es-ES" sz="2200" smtClean="0">
              <a:latin typeface="Arial" charset="0"/>
              <a:cs typeface="Arial" charset="0"/>
            </a:endParaRPr>
          </a:p>
          <a:p>
            <a:pPr eaLnBrk="1" hangingPunct="1">
              <a:buFont typeface="Wingdings 3" pitchFamily="18" charset="2"/>
              <a:buNone/>
            </a:pPr>
            <a:endParaRPr lang="es-ES" sz="2200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 rot="20527634">
            <a:off x="564357" y="2453063"/>
            <a:ext cx="7806738" cy="144529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s-ES" sz="6000" dirty="0" smtClean="0">
                <a:latin typeface="Arial" pitchFamily="34" charset="0"/>
                <a:cs typeface="Arial" pitchFamily="34" charset="0"/>
              </a:rPr>
              <a:t>INTRODUCCION</a:t>
            </a:r>
            <a:endParaRPr lang="es-ES" sz="6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2 Marcador de contenido"/>
          <p:cNvSpPr>
            <a:spLocks noGrp="1"/>
          </p:cNvSpPr>
          <p:nvPr>
            <p:ph idx="1"/>
          </p:nvPr>
        </p:nvSpPr>
        <p:spPr>
          <a:xfrm>
            <a:off x="500063" y="3786188"/>
            <a:ext cx="5214937" cy="1625600"/>
          </a:xfrm>
        </p:spPr>
        <p:txBody>
          <a:bodyPr/>
          <a:lstStyle/>
          <a:p>
            <a:pPr eaLnBrk="1" hangingPunct="1">
              <a:buFont typeface="Wingdings 3" pitchFamily="18" charset="2"/>
              <a:buNone/>
            </a:pPr>
            <a:endParaRPr lang="es-ES_tradnl" sz="2400" b="1" smtClean="0"/>
          </a:p>
          <a:p>
            <a:pPr eaLnBrk="1" hangingPunct="1">
              <a:buFont typeface="Wingdings 3" pitchFamily="18" charset="2"/>
              <a:buNone/>
            </a:pPr>
            <a:endParaRPr lang="es-ES_tradnl" sz="2400" b="1" smtClean="0"/>
          </a:p>
          <a:p>
            <a:pPr eaLnBrk="1" hangingPunct="1">
              <a:buFont typeface="Wingdings 3" pitchFamily="18" charset="2"/>
              <a:buNone/>
            </a:pPr>
            <a:endParaRPr lang="es-ES_tradnl" sz="2400" b="1" smtClean="0"/>
          </a:p>
          <a:p>
            <a:pPr eaLnBrk="1" hangingPunct="1">
              <a:buFont typeface="Wingdings 3" pitchFamily="18" charset="2"/>
              <a:buNone/>
            </a:pPr>
            <a:endParaRPr lang="es-ES_tradnl" sz="2400" b="1" smtClean="0"/>
          </a:p>
          <a:p>
            <a:pPr eaLnBrk="1" hangingPunct="1">
              <a:buFont typeface="Wingdings 3" pitchFamily="18" charset="2"/>
              <a:buNone/>
            </a:pPr>
            <a:endParaRPr lang="es-ES" sz="2200" smtClean="0">
              <a:latin typeface="Arial" charset="0"/>
              <a:cs typeface="Arial" charset="0"/>
            </a:endParaRPr>
          </a:p>
        </p:txBody>
      </p:sp>
      <p:sp>
        <p:nvSpPr>
          <p:cNvPr id="38915" name="3 Rectángulo"/>
          <p:cNvSpPr>
            <a:spLocks noChangeArrowheads="1"/>
          </p:cNvSpPr>
          <p:nvPr/>
        </p:nvSpPr>
        <p:spPr bwMode="auto">
          <a:xfrm rot="-1217319">
            <a:off x="2101850" y="2206625"/>
            <a:ext cx="5246688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_tradnl" sz="4000" b="1">
                <a:cs typeface="Arial" charset="0"/>
              </a:rPr>
              <a:t>ESTUDIO TECNICO</a:t>
            </a:r>
          </a:p>
          <a:p>
            <a:r>
              <a:rPr lang="es-ES_tradnl" sz="4000" b="1">
                <a:cs typeface="Arial" charset="0"/>
              </a:rPr>
              <a:t>                 Y ORGANIZACIONAL</a:t>
            </a:r>
            <a:endParaRPr lang="es-ES" sz="4000"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2 Marcador de contenido"/>
          <p:cNvSpPr>
            <a:spLocks noGrp="1"/>
          </p:cNvSpPr>
          <p:nvPr>
            <p:ph idx="1"/>
          </p:nvPr>
        </p:nvSpPr>
        <p:spPr>
          <a:xfrm>
            <a:off x="457200" y="1214438"/>
            <a:ext cx="8229600" cy="4911725"/>
          </a:xfrm>
        </p:spPr>
        <p:txBody>
          <a:bodyPr/>
          <a:lstStyle/>
          <a:p>
            <a:pPr marL="271463" lvl="2" indent="0" eaLnBrk="1" hangingPunct="1">
              <a:buFont typeface="Wingdings 2" pitchFamily="18" charset="2"/>
              <a:buNone/>
            </a:pPr>
            <a:r>
              <a:rPr lang="es-EC" sz="2200" b="1" smtClean="0">
                <a:latin typeface="Arial" charset="0"/>
                <a:cs typeface="Arial" charset="0"/>
              </a:rPr>
              <a:t>Misión</a:t>
            </a:r>
            <a:endParaRPr lang="es-ES" sz="2200" smtClean="0">
              <a:latin typeface="Arial" charset="0"/>
              <a:cs typeface="Arial" charset="0"/>
            </a:endParaRPr>
          </a:p>
          <a:p>
            <a:pPr eaLnBrk="1" hangingPunct="1">
              <a:buFont typeface="Wingdings 3" pitchFamily="18" charset="2"/>
              <a:buNone/>
            </a:pPr>
            <a:r>
              <a:rPr lang="es-EC" sz="2200" smtClean="0">
                <a:latin typeface="Arial" charset="0"/>
                <a:cs typeface="Arial" charset="0"/>
              </a:rPr>
              <a:t>    Satisfacer las necesidades de los clientes tanto alimenticias como nutricionales, de manera rentable y competitiva.</a:t>
            </a:r>
          </a:p>
          <a:p>
            <a:pPr eaLnBrk="1" hangingPunct="1">
              <a:buFont typeface="Wingdings 3" pitchFamily="18" charset="2"/>
              <a:buNone/>
            </a:pPr>
            <a:endParaRPr lang="es-EC" sz="2200" smtClean="0">
              <a:latin typeface="Arial" charset="0"/>
              <a:cs typeface="Arial" charset="0"/>
            </a:endParaRPr>
          </a:p>
          <a:p>
            <a:pPr eaLnBrk="1" hangingPunct="1">
              <a:buFont typeface="Wingdings 3" pitchFamily="18" charset="2"/>
              <a:buNone/>
            </a:pPr>
            <a:r>
              <a:rPr lang="es-EC" sz="2200" b="1" smtClean="0">
                <a:latin typeface="Arial" charset="0"/>
                <a:cs typeface="Arial" charset="0"/>
              </a:rPr>
              <a:t>    Visión </a:t>
            </a:r>
            <a:endParaRPr lang="es-ES" sz="2200" smtClean="0">
              <a:latin typeface="Arial" charset="0"/>
              <a:cs typeface="Arial" charset="0"/>
            </a:endParaRPr>
          </a:p>
          <a:p>
            <a:pPr eaLnBrk="1" hangingPunct="1">
              <a:buFont typeface="Wingdings 3" pitchFamily="18" charset="2"/>
              <a:buNone/>
            </a:pPr>
            <a:r>
              <a:rPr lang="es-EC" sz="2200" b="1" smtClean="0">
                <a:latin typeface="Arial" charset="0"/>
                <a:cs typeface="Arial" charset="0"/>
              </a:rPr>
              <a:t>    </a:t>
            </a:r>
            <a:r>
              <a:rPr lang="es-EC" sz="2200" smtClean="0">
                <a:latin typeface="Arial" charset="0"/>
                <a:cs typeface="Arial" charset="0"/>
              </a:rPr>
              <a:t>Consolidarse como líder del mercado local en la venta de harinas alimenticias y desarrollar otras líneas de producto que representen un nivel de ventas mayor o igual y con mejores índices de rentabilidad.</a:t>
            </a:r>
            <a:endParaRPr lang="es-ES" sz="2200" smtClean="0">
              <a:latin typeface="Arial" charset="0"/>
              <a:cs typeface="Arial" charset="0"/>
            </a:endParaRPr>
          </a:p>
          <a:p>
            <a:pPr eaLnBrk="1" hangingPunct="1">
              <a:buFont typeface="Wingdings 3" pitchFamily="18" charset="2"/>
              <a:buNone/>
            </a:pPr>
            <a:endParaRPr lang="es-ES" sz="2200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2 Marcador de contenido"/>
          <p:cNvSpPr>
            <a:spLocks noGrp="1"/>
          </p:cNvSpPr>
          <p:nvPr>
            <p:ph idx="1"/>
          </p:nvPr>
        </p:nvSpPr>
        <p:spPr>
          <a:xfrm>
            <a:off x="457200" y="1285875"/>
            <a:ext cx="8229600" cy="4840288"/>
          </a:xfrm>
        </p:spPr>
        <p:txBody>
          <a:bodyPr/>
          <a:lstStyle/>
          <a:p>
            <a:pPr marL="228600" lvl="2" indent="-47625" eaLnBrk="1" hangingPunct="1">
              <a:buFont typeface="Wingdings 2" pitchFamily="18" charset="2"/>
              <a:buNone/>
            </a:pPr>
            <a:r>
              <a:rPr lang="es-EC" sz="2200" b="1" smtClean="0">
                <a:latin typeface="Arial" charset="0"/>
                <a:cs typeface="Arial" charset="0"/>
              </a:rPr>
              <a:t>Objetivos</a:t>
            </a:r>
            <a:endParaRPr lang="es-ES" sz="2200" smtClean="0">
              <a:latin typeface="Arial" charset="0"/>
              <a:cs typeface="Arial" charset="0"/>
            </a:endParaRPr>
          </a:p>
          <a:p>
            <a:pPr eaLnBrk="1" hangingPunct="1">
              <a:buFont typeface="Wingdings 3" pitchFamily="18" charset="2"/>
              <a:buNone/>
            </a:pPr>
            <a:endParaRPr lang="es-ES" sz="2200" smtClean="0">
              <a:latin typeface="Arial" charset="0"/>
              <a:cs typeface="Arial" charset="0"/>
            </a:endParaRPr>
          </a:p>
          <a:p>
            <a:pPr eaLnBrk="1" hangingPunct="1"/>
            <a:r>
              <a:rPr lang="es-EC" sz="2200" smtClean="0">
                <a:latin typeface="Arial" charset="0"/>
                <a:cs typeface="Arial" charset="0"/>
              </a:rPr>
              <a:t>Elaboración de productos derivados de zapallo, cumpliendo con estándares de calidad y sanidad.</a:t>
            </a:r>
            <a:endParaRPr lang="es-ES" sz="2200" smtClean="0">
              <a:latin typeface="Arial" charset="0"/>
              <a:cs typeface="Arial" charset="0"/>
            </a:endParaRPr>
          </a:p>
          <a:p>
            <a:pPr eaLnBrk="1" hangingPunct="1">
              <a:buFont typeface="Wingdings 3" pitchFamily="18" charset="2"/>
              <a:buNone/>
            </a:pPr>
            <a:endParaRPr lang="es-ES" sz="2200" smtClean="0">
              <a:latin typeface="Arial" charset="0"/>
              <a:cs typeface="Arial" charset="0"/>
            </a:endParaRPr>
          </a:p>
          <a:p>
            <a:pPr eaLnBrk="1" hangingPunct="1"/>
            <a:r>
              <a:rPr lang="es-EC" sz="2200" smtClean="0">
                <a:latin typeface="Arial" charset="0"/>
                <a:cs typeface="Arial" charset="0"/>
              </a:rPr>
              <a:t>Lograr introducir el producto en el mercado de Guayaquil bajo el concepto de una harina alimenticia con un alto grado de nutrición.</a:t>
            </a:r>
            <a:endParaRPr lang="es-ES" sz="2200" smtClean="0">
              <a:latin typeface="Arial" charset="0"/>
              <a:cs typeface="Arial" charset="0"/>
            </a:endParaRPr>
          </a:p>
          <a:p>
            <a:pPr eaLnBrk="1" hangingPunct="1">
              <a:buFont typeface="Wingdings 3" pitchFamily="18" charset="2"/>
              <a:buNone/>
            </a:pPr>
            <a:endParaRPr lang="es-ES" sz="2200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986" name="Group 2"/>
          <p:cNvGrpSpPr>
            <a:grpSpLocks noGrp="1"/>
          </p:cNvGrpSpPr>
          <p:nvPr>
            <p:ph idx="1"/>
          </p:nvPr>
        </p:nvGrpSpPr>
        <p:grpSpPr bwMode="auto">
          <a:xfrm>
            <a:off x="1357313" y="1857375"/>
            <a:ext cx="6043612" cy="3411538"/>
            <a:chOff x="2223" y="11237"/>
            <a:chExt cx="8220" cy="3441"/>
          </a:xfrm>
        </p:grpSpPr>
        <p:sp>
          <p:nvSpPr>
            <p:cNvPr id="41988" name="AutoShape 3" descr="Papel seda rosa"/>
            <p:cNvSpPr>
              <a:spLocks noChangeArrowheads="1"/>
            </p:cNvSpPr>
            <p:nvPr/>
          </p:nvSpPr>
          <p:spPr bwMode="auto">
            <a:xfrm>
              <a:off x="4398" y="11237"/>
              <a:ext cx="3195" cy="690"/>
            </a:xfrm>
            <a:prstGeom prst="roundRect">
              <a:avLst>
                <a:gd name="adj" fmla="val 16667"/>
              </a:avLst>
            </a:prstGeom>
            <a:blipFill dpi="0" rotWithShape="1">
              <a:blip r:embed="rId2" cstate="print"/>
              <a:srcRect/>
              <a:tile tx="0" ty="0" sx="100000" sy="100000" flip="none" algn="tl"/>
            </a:blipFill>
            <a:ln w="28575">
              <a:solidFill>
                <a:srgbClr val="5F497A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es-ES" sz="1000" b="1"/>
            </a:p>
            <a:p>
              <a:pPr algn="ctr"/>
              <a:r>
                <a:rPr lang="es-ES" sz="1100" b="1"/>
                <a:t>GERENTE GENERAL</a:t>
              </a:r>
              <a:endParaRPr lang="es-ES"/>
            </a:p>
          </p:txBody>
        </p:sp>
        <p:cxnSp>
          <p:nvCxnSpPr>
            <p:cNvPr id="41989" name="AutoShape 4"/>
            <p:cNvCxnSpPr>
              <a:cxnSpLocks noChangeShapeType="1"/>
            </p:cNvCxnSpPr>
            <p:nvPr/>
          </p:nvCxnSpPr>
          <p:spPr bwMode="auto">
            <a:xfrm>
              <a:off x="6048" y="11927"/>
              <a:ext cx="0" cy="403"/>
            </a:xfrm>
            <a:prstGeom prst="straightConnector1">
              <a:avLst/>
            </a:prstGeom>
            <a:noFill/>
            <a:ln w="28575">
              <a:solidFill>
                <a:srgbClr val="3F3151"/>
              </a:solidFill>
              <a:round/>
              <a:headEnd/>
              <a:tailEnd/>
            </a:ln>
          </p:spPr>
        </p:cxnSp>
        <p:grpSp>
          <p:nvGrpSpPr>
            <p:cNvPr id="41990" name="Group 5"/>
            <p:cNvGrpSpPr>
              <a:grpSpLocks/>
            </p:cNvGrpSpPr>
            <p:nvPr/>
          </p:nvGrpSpPr>
          <p:grpSpPr bwMode="auto">
            <a:xfrm>
              <a:off x="2223" y="12330"/>
              <a:ext cx="8220" cy="2348"/>
              <a:chOff x="2223" y="12775"/>
              <a:chExt cx="8220" cy="2348"/>
            </a:xfrm>
          </p:grpSpPr>
          <p:sp>
            <p:nvSpPr>
              <p:cNvPr id="41991" name="AutoShape 6" descr="Papel seda rosa"/>
              <p:cNvSpPr>
                <a:spLocks noChangeArrowheads="1"/>
              </p:cNvSpPr>
              <p:nvPr/>
            </p:nvSpPr>
            <p:spPr bwMode="auto">
              <a:xfrm>
                <a:off x="2820" y="13212"/>
                <a:ext cx="2493" cy="755"/>
              </a:xfrm>
              <a:prstGeom prst="roundRect">
                <a:avLst>
                  <a:gd name="adj" fmla="val 16667"/>
                </a:avLst>
              </a:prstGeom>
              <a:blipFill dpi="0" rotWithShape="1">
                <a:blip r:embed="rId2" cstate="print"/>
                <a:srcRect/>
                <a:tile tx="0" ty="0" sx="100000" sy="100000" flip="none" algn="tl"/>
              </a:blipFill>
              <a:ln w="28575">
                <a:solidFill>
                  <a:srgbClr val="3F315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>
                  <a:spcAft>
                    <a:spcPts val="1000"/>
                  </a:spcAft>
                </a:pPr>
                <a:r>
                  <a:rPr lang="es-ES" sz="1000" b="1"/>
                  <a:t>JEFE DE COMERCIALIZACION </a:t>
                </a:r>
                <a:endParaRPr lang="es-ES"/>
              </a:p>
            </p:txBody>
          </p:sp>
          <p:sp>
            <p:nvSpPr>
              <p:cNvPr id="41992" name="AutoShape 7" descr="Papel seda rosa"/>
              <p:cNvSpPr>
                <a:spLocks noChangeArrowheads="1"/>
              </p:cNvSpPr>
              <p:nvPr/>
            </p:nvSpPr>
            <p:spPr bwMode="auto">
              <a:xfrm>
                <a:off x="7361" y="13212"/>
                <a:ext cx="2175" cy="660"/>
              </a:xfrm>
              <a:prstGeom prst="roundRect">
                <a:avLst>
                  <a:gd name="adj" fmla="val 16667"/>
                </a:avLst>
              </a:prstGeom>
              <a:blipFill dpi="0" rotWithShape="1">
                <a:blip r:embed="rId2" cstate="print"/>
                <a:srcRect/>
                <a:tile tx="0" ty="0" sx="100000" sy="100000" flip="none" algn="tl"/>
              </a:blipFill>
              <a:ln w="28575">
                <a:solidFill>
                  <a:srgbClr val="3F315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es-ES" sz="1000" b="1"/>
                  <a:t>PRODUCCION</a:t>
                </a:r>
                <a:endParaRPr lang="es-ES"/>
              </a:p>
            </p:txBody>
          </p:sp>
          <p:sp>
            <p:nvSpPr>
              <p:cNvPr id="41993" name="AutoShape 8" descr="Papel seda rosa"/>
              <p:cNvSpPr>
                <a:spLocks noChangeArrowheads="1"/>
              </p:cNvSpPr>
              <p:nvPr/>
            </p:nvSpPr>
            <p:spPr bwMode="auto">
              <a:xfrm>
                <a:off x="6750" y="14500"/>
                <a:ext cx="1920" cy="510"/>
              </a:xfrm>
              <a:prstGeom prst="roundRect">
                <a:avLst>
                  <a:gd name="adj" fmla="val 16667"/>
                </a:avLst>
              </a:prstGeom>
              <a:blipFill dpi="0" rotWithShape="1">
                <a:blip r:embed="rId2" cstate="print"/>
                <a:srcRect/>
                <a:tile tx="0" ty="0" sx="100000" sy="100000" flip="none" algn="tl"/>
              </a:blipFill>
              <a:ln w="28575">
                <a:solidFill>
                  <a:srgbClr val="3F315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>
                  <a:spcAft>
                    <a:spcPts val="1000"/>
                  </a:spcAft>
                </a:pPr>
                <a:r>
                  <a:rPr lang="es-ES" sz="1000"/>
                  <a:t>OBRERO 1 </a:t>
                </a:r>
                <a:endParaRPr lang="es-ES"/>
              </a:p>
            </p:txBody>
          </p:sp>
          <p:sp>
            <p:nvSpPr>
              <p:cNvPr id="41994" name="AutoShape 9" descr="Papel seda rosa"/>
              <p:cNvSpPr>
                <a:spLocks noChangeArrowheads="1"/>
              </p:cNvSpPr>
              <p:nvPr/>
            </p:nvSpPr>
            <p:spPr bwMode="auto">
              <a:xfrm>
                <a:off x="8853" y="14500"/>
                <a:ext cx="1590" cy="510"/>
              </a:xfrm>
              <a:prstGeom prst="roundRect">
                <a:avLst>
                  <a:gd name="adj" fmla="val 16667"/>
                </a:avLst>
              </a:prstGeom>
              <a:blipFill dpi="0" rotWithShape="1">
                <a:blip r:embed="rId2" cstate="print"/>
                <a:srcRect/>
                <a:tile tx="0" ty="0" sx="100000" sy="100000" flip="none" algn="tl"/>
              </a:blipFill>
              <a:ln w="28575">
                <a:solidFill>
                  <a:srgbClr val="3F315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>
                  <a:spcAft>
                    <a:spcPts val="1000"/>
                  </a:spcAft>
                </a:pPr>
                <a:r>
                  <a:rPr lang="es-ES" sz="1000"/>
                  <a:t>OBRERO 2</a:t>
                </a:r>
                <a:endParaRPr lang="es-ES"/>
              </a:p>
            </p:txBody>
          </p:sp>
          <p:cxnSp>
            <p:nvCxnSpPr>
              <p:cNvPr id="41995" name="AutoShape 10"/>
              <p:cNvCxnSpPr>
                <a:cxnSpLocks noChangeShapeType="1"/>
              </p:cNvCxnSpPr>
              <p:nvPr/>
            </p:nvCxnSpPr>
            <p:spPr bwMode="auto">
              <a:xfrm>
                <a:off x="4035" y="12775"/>
                <a:ext cx="4545" cy="1"/>
              </a:xfrm>
              <a:prstGeom prst="straightConnector1">
                <a:avLst/>
              </a:prstGeom>
              <a:noFill/>
              <a:ln w="28575">
                <a:solidFill>
                  <a:srgbClr val="3F3151"/>
                </a:solidFill>
                <a:round/>
                <a:headEnd/>
                <a:tailEnd/>
              </a:ln>
            </p:spPr>
          </p:cxnSp>
          <p:cxnSp>
            <p:nvCxnSpPr>
              <p:cNvPr id="41996" name="AutoShape 11"/>
              <p:cNvCxnSpPr>
                <a:cxnSpLocks noChangeShapeType="1"/>
              </p:cNvCxnSpPr>
              <p:nvPr/>
            </p:nvCxnSpPr>
            <p:spPr bwMode="auto">
              <a:xfrm>
                <a:off x="4035" y="12775"/>
                <a:ext cx="0" cy="435"/>
              </a:xfrm>
              <a:prstGeom prst="straightConnector1">
                <a:avLst/>
              </a:prstGeom>
              <a:noFill/>
              <a:ln w="28575">
                <a:solidFill>
                  <a:srgbClr val="3F3151"/>
                </a:solidFill>
                <a:round/>
                <a:headEnd/>
                <a:tailEnd/>
              </a:ln>
            </p:spPr>
          </p:cxnSp>
          <p:cxnSp>
            <p:nvCxnSpPr>
              <p:cNvPr id="41997" name="AutoShape 12"/>
              <p:cNvCxnSpPr>
                <a:cxnSpLocks noChangeShapeType="1"/>
              </p:cNvCxnSpPr>
              <p:nvPr/>
            </p:nvCxnSpPr>
            <p:spPr bwMode="auto">
              <a:xfrm>
                <a:off x="8580" y="12778"/>
                <a:ext cx="0" cy="435"/>
              </a:xfrm>
              <a:prstGeom prst="straightConnector1">
                <a:avLst/>
              </a:prstGeom>
              <a:noFill/>
              <a:ln w="28575">
                <a:solidFill>
                  <a:srgbClr val="3F3151"/>
                </a:solidFill>
                <a:round/>
                <a:headEnd/>
                <a:tailEnd/>
              </a:ln>
            </p:spPr>
          </p:cxnSp>
          <p:grpSp>
            <p:nvGrpSpPr>
              <p:cNvPr id="41998" name="Group 13"/>
              <p:cNvGrpSpPr>
                <a:grpSpLocks/>
              </p:cNvGrpSpPr>
              <p:nvPr/>
            </p:nvGrpSpPr>
            <p:grpSpPr bwMode="auto">
              <a:xfrm>
                <a:off x="7790" y="13870"/>
                <a:ext cx="1746" cy="645"/>
                <a:chOff x="7790" y="14387"/>
                <a:chExt cx="1746" cy="645"/>
              </a:xfrm>
            </p:grpSpPr>
            <p:cxnSp>
              <p:nvCxnSpPr>
                <p:cNvPr id="42006" name="AutoShape 14"/>
                <p:cNvCxnSpPr>
                  <a:cxnSpLocks noChangeShapeType="1"/>
                </p:cNvCxnSpPr>
                <p:nvPr/>
              </p:nvCxnSpPr>
              <p:spPr bwMode="auto">
                <a:xfrm>
                  <a:off x="8580" y="14387"/>
                  <a:ext cx="0" cy="345"/>
                </a:xfrm>
                <a:prstGeom prst="straightConnector1">
                  <a:avLst/>
                </a:prstGeom>
                <a:noFill/>
                <a:ln w="28575">
                  <a:solidFill>
                    <a:srgbClr val="3F3151"/>
                  </a:solidFill>
                  <a:round/>
                  <a:headEnd/>
                  <a:tailEnd/>
                </a:ln>
              </p:spPr>
            </p:cxnSp>
            <p:cxnSp>
              <p:nvCxnSpPr>
                <p:cNvPr id="42007" name="AutoShape 15"/>
                <p:cNvCxnSpPr>
                  <a:cxnSpLocks noChangeShapeType="1"/>
                </p:cNvCxnSpPr>
                <p:nvPr/>
              </p:nvCxnSpPr>
              <p:spPr bwMode="auto">
                <a:xfrm>
                  <a:off x="7790" y="14732"/>
                  <a:ext cx="1746" cy="0"/>
                </a:xfrm>
                <a:prstGeom prst="straightConnector1">
                  <a:avLst/>
                </a:prstGeom>
                <a:noFill/>
                <a:ln w="28575">
                  <a:solidFill>
                    <a:srgbClr val="3F3151"/>
                  </a:solidFill>
                  <a:round/>
                  <a:headEnd/>
                  <a:tailEnd/>
                </a:ln>
              </p:spPr>
            </p:cxnSp>
            <p:cxnSp>
              <p:nvCxnSpPr>
                <p:cNvPr id="42008" name="AutoShape 16"/>
                <p:cNvCxnSpPr>
                  <a:cxnSpLocks noChangeShapeType="1"/>
                </p:cNvCxnSpPr>
                <p:nvPr/>
              </p:nvCxnSpPr>
              <p:spPr bwMode="auto">
                <a:xfrm>
                  <a:off x="7790" y="14732"/>
                  <a:ext cx="0" cy="285"/>
                </a:xfrm>
                <a:prstGeom prst="straightConnector1">
                  <a:avLst/>
                </a:prstGeom>
                <a:noFill/>
                <a:ln w="28575">
                  <a:solidFill>
                    <a:srgbClr val="3F3151"/>
                  </a:solidFill>
                  <a:round/>
                  <a:headEnd/>
                  <a:tailEnd/>
                </a:ln>
              </p:spPr>
            </p:cxnSp>
            <p:cxnSp>
              <p:nvCxnSpPr>
                <p:cNvPr id="42009" name="AutoShape 17"/>
                <p:cNvCxnSpPr>
                  <a:cxnSpLocks noChangeShapeType="1"/>
                </p:cNvCxnSpPr>
                <p:nvPr/>
              </p:nvCxnSpPr>
              <p:spPr bwMode="auto">
                <a:xfrm>
                  <a:off x="9536" y="14747"/>
                  <a:ext cx="0" cy="285"/>
                </a:xfrm>
                <a:prstGeom prst="straightConnector1">
                  <a:avLst/>
                </a:prstGeom>
                <a:noFill/>
                <a:ln w="28575">
                  <a:solidFill>
                    <a:srgbClr val="3F3151"/>
                  </a:solidFill>
                  <a:round/>
                  <a:headEnd/>
                  <a:tailEnd/>
                </a:ln>
              </p:spPr>
            </p:cxnSp>
          </p:grpSp>
          <p:sp>
            <p:nvSpPr>
              <p:cNvPr id="41999" name="AutoShape 18" descr="Papel seda rosa"/>
              <p:cNvSpPr>
                <a:spLocks noChangeArrowheads="1"/>
              </p:cNvSpPr>
              <p:nvPr/>
            </p:nvSpPr>
            <p:spPr bwMode="auto">
              <a:xfrm>
                <a:off x="2223" y="14598"/>
                <a:ext cx="1920" cy="510"/>
              </a:xfrm>
              <a:prstGeom prst="roundRect">
                <a:avLst>
                  <a:gd name="adj" fmla="val 16667"/>
                </a:avLst>
              </a:prstGeom>
              <a:blipFill dpi="0" rotWithShape="1">
                <a:blip r:embed="rId2" cstate="print"/>
                <a:srcRect/>
                <a:tile tx="0" ty="0" sx="100000" sy="100000" flip="none" algn="tl"/>
              </a:blipFill>
              <a:ln w="28575">
                <a:solidFill>
                  <a:srgbClr val="3F315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>
                  <a:spcAft>
                    <a:spcPts val="1000"/>
                  </a:spcAft>
                </a:pPr>
                <a:r>
                  <a:rPr lang="es-ES" sz="1000"/>
                  <a:t>VENDEDOR 1</a:t>
                </a:r>
                <a:endParaRPr lang="es-ES"/>
              </a:p>
            </p:txBody>
          </p:sp>
          <p:sp>
            <p:nvSpPr>
              <p:cNvPr id="42000" name="AutoShape 19" descr="Papel seda rosa"/>
              <p:cNvSpPr>
                <a:spLocks noChangeArrowheads="1"/>
              </p:cNvSpPr>
              <p:nvPr/>
            </p:nvSpPr>
            <p:spPr bwMode="auto">
              <a:xfrm>
                <a:off x="4308" y="14613"/>
                <a:ext cx="1920" cy="510"/>
              </a:xfrm>
              <a:prstGeom prst="roundRect">
                <a:avLst>
                  <a:gd name="adj" fmla="val 16667"/>
                </a:avLst>
              </a:prstGeom>
              <a:blipFill dpi="0" rotWithShape="1">
                <a:blip r:embed="rId2" cstate="print"/>
                <a:srcRect/>
                <a:tile tx="0" ty="0" sx="100000" sy="100000" flip="none" algn="tl"/>
              </a:blipFill>
              <a:ln w="28575">
                <a:solidFill>
                  <a:srgbClr val="3F315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>
                  <a:spcAft>
                    <a:spcPts val="1000"/>
                  </a:spcAft>
                </a:pPr>
                <a:r>
                  <a:rPr lang="es-ES" sz="1000"/>
                  <a:t>VENDEDOR 2</a:t>
                </a:r>
                <a:endParaRPr lang="es-ES"/>
              </a:p>
            </p:txBody>
          </p:sp>
          <p:grpSp>
            <p:nvGrpSpPr>
              <p:cNvPr id="42001" name="Group 20"/>
              <p:cNvGrpSpPr>
                <a:grpSpLocks/>
              </p:cNvGrpSpPr>
              <p:nvPr/>
            </p:nvGrpSpPr>
            <p:grpSpPr bwMode="auto">
              <a:xfrm>
                <a:off x="3275" y="13968"/>
                <a:ext cx="1746" cy="645"/>
                <a:chOff x="7790" y="14387"/>
                <a:chExt cx="1746" cy="645"/>
              </a:xfrm>
            </p:grpSpPr>
            <p:cxnSp>
              <p:nvCxnSpPr>
                <p:cNvPr id="42002" name="AutoShape 21"/>
                <p:cNvCxnSpPr>
                  <a:cxnSpLocks noChangeShapeType="1"/>
                </p:cNvCxnSpPr>
                <p:nvPr/>
              </p:nvCxnSpPr>
              <p:spPr bwMode="auto">
                <a:xfrm>
                  <a:off x="8580" y="14387"/>
                  <a:ext cx="0" cy="345"/>
                </a:xfrm>
                <a:prstGeom prst="straightConnector1">
                  <a:avLst/>
                </a:prstGeom>
                <a:noFill/>
                <a:ln w="28575">
                  <a:solidFill>
                    <a:srgbClr val="3F3151"/>
                  </a:solidFill>
                  <a:round/>
                  <a:headEnd/>
                  <a:tailEnd/>
                </a:ln>
              </p:spPr>
            </p:cxnSp>
            <p:cxnSp>
              <p:nvCxnSpPr>
                <p:cNvPr id="42003" name="AutoShape 22"/>
                <p:cNvCxnSpPr>
                  <a:cxnSpLocks noChangeShapeType="1"/>
                </p:cNvCxnSpPr>
                <p:nvPr/>
              </p:nvCxnSpPr>
              <p:spPr bwMode="auto">
                <a:xfrm>
                  <a:off x="7790" y="14732"/>
                  <a:ext cx="1746" cy="0"/>
                </a:xfrm>
                <a:prstGeom prst="straightConnector1">
                  <a:avLst/>
                </a:prstGeom>
                <a:noFill/>
                <a:ln w="28575">
                  <a:solidFill>
                    <a:srgbClr val="3F3151"/>
                  </a:solidFill>
                  <a:round/>
                  <a:headEnd/>
                  <a:tailEnd/>
                </a:ln>
              </p:spPr>
            </p:cxnSp>
            <p:cxnSp>
              <p:nvCxnSpPr>
                <p:cNvPr id="42004" name="AutoShape 23"/>
                <p:cNvCxnSpPr>
                  <a:cxnSpLocks noChangeShapeType="1"/>
                </p:cNvCxnSpPr>
                <p:nvPr/>
              </p:nvCxnSpPr>
              <p:spPr bwMode="auto">
                <a:xfrm>
                  <a:off x="7790" y="14732"/>
                  <a:ext cx="0" cy="285"/>
                </a:xfrm>
                <a:prstGeom prst="straightConnector1">
                  <a:avLst/>
                </a:prstGeom>
                <a:noFill/>
                <a:ln w="28575">
                  <a:solidFill>
                    <a:srgbClr val="3F3151"/>
                  </a:solidFill>
                  <a:round/>
                  <a:headEnd/>
                  <a:tailEnd/>
                </a:ln>
              </p:spPr>
            </p:cxnSp>
            <p:cxnSp>
              <p:nvCxnSpPr>
                <p:cNvPr id="42005" name="AutoShape 24"/>
                <p:cNvCxnSpPr>
                  <a:cxnSpLocks noChangeShapeType="1"/>
                </p:cNvCxnSpPr>
                <p:nvPr/>
              </p:nvCxnSpPr>
              <p:spPr bwMode="auto">
                <a:xfrm>
                  <a:off x="9536" y="14747"/>
                  <a:ext cx="0" cy="285"/>
                </a:xfrm>
                <a:prstGeom prst="straightConnector1">
                  <a:avLst/>
                </a:prstGeom>
                <a:noFill/>
                <a:ln w="28575">
                  <a:solidFill>
                    <a:srgbClr val="3F3151"/>
                  </a:solidFill>
                  <a:round/>
                  <a:headEnd/>
                  <a:tailEnd/>
                </a:ln>
              </p:spPr>
            </p:cxnSp>
          </p:grpSp>
        </p:grpSp>
      </p:grpSp>
      <p:sp>
        <p:nvSpPr>
          <p:cNvPr id="41987" name="26 CuadroTexto"/>
          <p:cNvSpPr txBox="1">
            <a:spLocks noChangeArrowheads="1"/>
          </p:cNvSpPr>
          <p:nvPr/>
        </p:nvSpPr>
        <p:spPr bwMode="auto">
          <a:xfrm>
            <a:off x="1214438" y="1071563"/>
            <a:ext cx="3357562" cy="430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2200" b="1">
                <a:cs typeface="Arial" charset="0"/>
              </a:rPr>
              <a:t>Organigrama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357313" y="857250"/>
            <a:ext cx="6000750" cy="857250"/>
          </a:xfrm>
        </p:spPr>
        <p:txBody>
          <a:bodyPr>
            <a:normAutofit fontScale="77500" lnSpcReduction="20000"/>
          </a:bodyPr>
          <a:lstStyle/>
          <a:p>
            <a:pPr marL="365760" indent="-256032"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es-ES" sz="2200" b="1" u="sng" dirty="0" smtClean="0">
                <a:latin typeface="Arial" pitchFamily="34" charset="0"/>
                <a:cs typeface="Arial" pitchFamily="34" charset="0"/>
              </a:rPr>
              <a:t>Proceso Productivo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None/>
              <a:defRPr/>
            </a:pPr>
            <a:endParaRPr lang="es-ES" sz="2200" b="1" u="sng" dirty="0"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es-ES" sz="22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                 </a:t>
            </a:r>
            <a:r>
              <a:rPr lang="es-EC" sz="1300" b="1" u="sng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QUINUA </a:t>
            </a:r>
            <a:r>
              <a:rPr lang="es-EC" sz="13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                                                           </a:t>
            </a:r>
            <a:r>
              <a:rPr lang="es-EC" sz="1300" b="1" u="sng" dirty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ZAPALLO </a:t>
            </a:r>
            <a:endParaRPr lang="es-ES" sz="1300" dirty="0"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None/>
              <a:defRPr/>
            </a:pPr>
            <a:endParaRPr lang="es-ES" sz="2200" b="1" u="sng" dirty="0" smtClean="0">
              <a:latin typeface="Arial" pitchFamily="34" charset="0"/>
              <a:cs typeface="Arial" pitchFamily="34" charset="0"/>
            </a:endParaRP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None/>
              <a:defRPr/>
            </a:pPr>
            <a:endParaRPr lang="es-ES" sz="2200" dirty="0">
              <a:latin typeface="Arial" pitchFamily="34" charset="0"/>
              <a:cs typeface="Arial" pitchFamily="34" charset="0"/>
            </a:endParaRP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None/>
              <a:defRPr/>
            </a:pPr>
            <a:endParaRPr lang="es-ES" sz="2200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43011" name="Group 2"/>
          <p:cNvGrpSpPr>
            <a:grpSpLocks/>
          </p:cNvGrpSpPr>
          <p:nvPr/>
        </p:nvGrpSpPr>
        <p:grpSpPr bwMode="auto">
          <a:xfrm>
            <a:off x="2071688" y="1714500"/>
            <a:ext cx="4381500" cy="4729163"/>
            <a:chOff x="2166" y="4925"/>
            <a:chExt cx="6719" cy="6797"/>
          </a:xfrm>
        </p:grpSpPr>
        <p:sp>
          <p:nvSpPr>
            <p:cNvPr id="43012" name="Text Box 3"/>
            <p:cNvSpPr txBox="1">
              <a:spLocks noChangeArrowheads="1"/>
            </p:cNvSpPr>
            <p:nvPr/>
          </p:nvSpPr>
          <p:spPr bwMode="auto">
            <a:xfrm>
              <a:off x="4548" y="10410"/>
              <a:ext cx="2217" cy="422"/>
            </a:xfrm>
            <a:prstGeom prst="rect">
              <a:avLst/>
            </a:prstGeom>
            <a:solidFill>
              <a:srgbClr val="F2DBDB"/>
            </a:solidFill>
            <a:ln w="25400">
              <a:solidFill>
                <a:srgbClr val="5F497A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>
                <a:spcAft>
                  <a:spcPts val="600"/>
                </a:spcAft>
              </a:pPr>
              <a:r>
                <a:rPr lang="es-EC" sz="1100">
                  <a:latin typeface="Calibri" pitchFamily="34" charset="0"/>
                </a:rPr>
                <a:t>Mezclado</a:t>
              </a:r>
              <a:endParaRPr lang="es-ES"/>
            </a:p>
          </p:txBody>
        </p:sp>
        <p:sp>
          <p:nvSpPr>
            <p:cNvPr id="43013" name="Line 4"/>
            <p:cNvSpPr>
              <a:spLocks noChangeShapeType="1"/>
            </p:cNvSpPr>
            <p:nvPr/>
          </p:nvSpPr>
          <p:spPr bwMode="auto">
            <a:xfrm>
              <a:off x="5502" y="10832"/>
              <a:ext cx="0" cy="448"/>
            </a:xfrm>
            <a:prstGeom prst="line">
              <a:avLst/>
            </a:prstGeom>
            <a:noFill/>
            <a:ln w="25400">
              <a:solidFill>
                <a:srgbClr val="5F497A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3014" name="Text Box 5"/>
            <p:cNvSpPr txBox="1">
              <a:spLocks noChangeArrowheads="1"/>
            </p:cNvSpPr>
            <p:nvPr/>
          </p:nvSpPr>
          <p:spPr bwMode="auto">
            <a:xfrm>
              <a:off x="4548" y="11280"/>
              <a:ext cx="2217" cy="442"/>
            </a:xfrm>
            <a:prstGeom prst="rect">
              <a:avLst/>
            </a:prstGeom>
            <a:solidFill>
              <a:srgbClr val="F2DBDB"/>
            </a:solidFill>
            <a:ln w="25400">
              <a:solidFill>
                <a:srgbClr val="5F497A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>
                <a:spcAft>
                  <a:spcPts val="600"/>
                </a:spcAft>
              </a:pPr>
              <a:r>
                <a:rPr lang="es-EC" sz="1100">
                  <a:latin typeface="Calibri" pitchFamily="34" charset="0"/>
                </a:rPr>
                <a:t>Envasado</a:t>
              </a:r>
            </a:p>
            <a:p>
              <a:endParaRPr lang="es-ES"/>
            </a:p>
          </p:txBody>
        </p:sp>
        <p:cxnSp>
          <p:nvCxnSpPr>
            <p:cNvPr id="43015" name="AutoShape 6"/>
            <p:cNvCxnSpPr>
              <a:cxnSpLocks noChangeShapeType="1"/>
            </p:cNvCxnSpPr>
            <p:nvPr/>
          </p:nvCxnSpPr>
          <p:spPr bwMode="auto">
            <a:xfrm>
              <a:off x="4384" y="9596"/>
              <a:ext cx="2283" cy="416"/>
            </a:xfrm>
            <a:prstGeom prst="bentConnector3">
              <a:avLst>
                <a:gd name="adj1" fmla="val 49977"/>
              </a:avLst>
            </a:prstGeom>
            <a:noFill/>
            <a:ln w="25400">
              <a:solidFill>
                <a:srgbClr val="5F497A"/>
              </a:solidFill>
              <a:miter lim="800000"/>
              <a:headEnd/>
              <a:tailEnd/>
            </a:ln>
          </p:spPr>
        </p:cxnSp>
        <p:grpSp>
          <p:nvGrpSpPr>
            <p:cNvPr id="43016" name="Group 7"/>
            <p:cNvGrpSpPr>
              <a:grpSpLocks/>
            </p:cNvGrpSpPr>
            <p:nvPr/>
          </p:nvGrpSpPr>
          <p:grpSpPr bwMode="auto">
            <a:xfrm>
              <a:off x="6596" y="4925"/>
              <a:ext cx="2289" cy="5257"/>
              <a:chOff x="7509" y="4998"/>
              <a:chExt cx="2289" cy="5257"/>
            </a:xfrm>
          </p:grpSpPr>
          <p:sp>
            <p:nvSpPr>
              <p:cNvPr id="43030" name="Text Box 8"/>
              <p:cNvSpPr txBox="1">
                <a:spLocks noChangeArrowheads="1"/>
              </p:cNvSpPr>
              <p:nvPr/>
            </p:nvSpPr>
            <p:spPr bwMode="auto">
              <a:xfrm>
                <a:off x="7509" y="6490"/>
                <a:ext cx="2129" cy="374"/>
              </a:xfrm>
              <a:prstGeom prst="rect">
                <a:avLst/>
              </a:prstGeom>
              <a:solidFill>
                <a:srgbClr val="F2DBDB"/>
              </a:solidFill>
              <a:ln w="25400">
                <a:solidFill>
                  <a:srgbClr val="5F497A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spcAft>
                    <a:spcPts val="1000"/>
                  </a:spcAft>
                </a:pPr>
                <a:r>
                  <a:rPr lang="es-ES" sz="1100">
                    <a:latin typeface="Calibri" pitchFamily="34" charset="0"/>
                  </a:rPr>
                  <a:t>Pelado</a:t>
                </a:r>
                <a:endParaRPr lang="es-ES"/>
              </a:p>
            </p:txBody>
          </p:sp>
          <p:sp>
            <p:nvSpPr>
              <p:cNvPr id="43031" name="Text Box 9"/>
              <p:cNvSpPr txBox="1">
                <a:spLocks noChangeArrowheads="1"/>
              </p:cNvSpPr>
              <p:nvPr/>
            </p:nvSpPr>
            <p:spPr bwMode="auto">
              <a:xfrm>
                <a:off x="7580" y="7198"/>
                <a:ext cx="2147" cy="467"/>
              </a:xfrm>
              <a:prstGeom prst="rect">
                <a:avLst/>
              </a:prstGeom>
              <a:solidFill>
                <a:srgbClr val="F2DBDB"/>
              </a:solidFill>
              <a:ln w="25400">
                <a:solidFill>
                  <a:srgbClr val="5F497A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spcAft>
                    <a:spcPts val="1000"/>
                  </a:spcAft>
                </a:pPr>
                <a:r>
                  <a:rPr lang="es-ES" sz="1100">
                    <a:latin typeface="Calibri" pitchFamily="34" charset="0"/>
                  </a:rPr>
                  <a:t>Rebanado</a:t>
                </a:r>
                <a:endParaRPr lang="es-ES"/>
              </a:p>
            </p:txBody>
          </p:sp>
          <p:sp>
            <p:nvSpPr>
              <p:cNvPr id="43032" name="Line 10"/>
              <p:cNvSpPr>
                <a:spLocks noChangeShapeType="1"/>
              </p:cNvSpPr>
              <p:nvPr/>
            </p:nvSpPr>
            <p:spPr bwMode="auto">
              <a:xfrm flipH="1">
                <a:off x="8667" y="7665"/>
                <a:ext cx="0" cy="360"/>
              </a:xfrm>
              <a:prstGeom prst="line">
                <a:avLst/>
              </a:prstGeom>
              <a:noFill/>
              <a:ln w="25400">
                <a:solidFill>
                  <a:srgbClr val="5F497A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3033" name="Text Box 11"/>
              <p:cNvSpPr txBox="1">
                <a:spLocks noChangeArrowheads="1"/>
              </p:cNvSpPr>
              <p:nvPr/>
            </p:nvSpPr>
            <p:spPr bwMode="auto">
              <a:xfrm>
                <a:off x="7580" y="8026"/>
                <a:ext cx="2218" cy="714"/>
              </a:xfrm>
              <a:prstGeom prst="rect">
                <a:avLst/>
              </a:prstGeom>
              <a:solidFill>
                <a:srgbClr val="F2DBDB"/>
              </a:solidFill>
              <a:ln w="25400">
                <a:solidFill>
                  <a:srgbClr val="5F497A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es-ES" sz="1100">
                    <a:latin typeface="Calibri" pitchFamily="34" charset="0"/>
                  </a:rPr>
                  <a:t>Deshidratado</a:t>
                </a:r>
              </a:p>
              <a:p>
                <a:pPr algn="ctr">
                  <a:spcAft>
                    <a:spcPts val="1000"/>
                  </a:spcAft>
                </a:pPr>
                <a:r>
                  <a:rPr lang="es-ES" sz="1100">
                    <a:latin typeface="Calibri" pitchFamily="34" charset="0"/>
                  </a:rPr>
                  <a:t>T= 80ºC x 5h.</a:t>
                </a:r>
              </a:p>
              <a:p>
                <a:endParaRPr lang="es-ES"/>
              </a:p>
            </p:txBody>
          </p:sp>
          <p:sp>
            <p:nvSpPr>
              <p:cNvPr id="43034" name="Text Box 12"/>
              <p:cNvSpPr txBox="1">
                <a:spLocks noChangeArrowheads="1"/>
              </p:cNvSpPr>
              <p:nvPr/>
            </p:nvSpPr>
            <p:spPr bwMode="auto">
              <a:xfrm>
                <a:off x="7580" y="9874"/>
                <a:ext cx="2218" cy="381"/>
              </a:xfrm>
              <a:prstGeom prst="rect">
                <a:avLst/>
              </a:prstGeom>
              <a:solidFill>
                <a:srgbClr val="F2DBDB"/>
              </a:solidFill>
              <a:ln w="25400">
                <a:solidFill>
                  <a:srgbClr val="5F497A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spcAft>
                    <a:spcPts val="1000"/>
                  </a:spcAft>
                </a:pPr>
                <a:r>
                  <a:rPr lang="es-ES" sz="1100">
                    <a:latin typeface="Calibri" pitchFamily="34" charset="0"/>
                  </a:rPr>
                  <a:t>Tamizado</a:t>
                </a:r>
              </a:p>
              <a:p>
                <a:endParaRPr lang="es-ES"/>
              </a:p>
            </p:txBody>
          </p:sp>
          <p:sp>
            <p:nvSpPr>
              <p:cNvPr id="43035" name="Text Box 13"/>
              <p:cNvSpPr txBox="1">
                <a:spLocks noChangeArrowheads="1"/>
              </p:cNvSpPr>
              <p:nvPr/>
            </p:nvSpPr>
            <p:spPr bwMode="auto">
              <a:xfrm>
                <a:off x="7580" y="9076"/>
                <a:ext cx="2218" cy="438"/>
              </a:xfrm>
              <a:prstGeom prst="rect">
                <a:avLst/>
              </a:prstGeom>
              <a:solidFill>
                <a:srgbClr val="F2DBDB"/>
              </a:solidFill>
              <a:ln w="25400">
                <a:solidFill>
                  <a:srgbClr val="5F497A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spcAft>
                    <a:spcPts val="1000"/>
                  </a:spcAft>
                </a:pPr>
                <a:r>
                  <a:rPr lang="es-ES" sz="1100">
                    <a:latin typeface="Calibri" pitchFamily="34" charset="0"/>
                  </a:rPr>
                  <a:t>Molienda</a:t>
                </a:r>
              </a:p>
              <a:p>
                <a:pPr>
                  <a:spcAft>
                    <a:spcPts val="1000"/>
                  </a:spcAft>
                </a:pPr>
                <a:endParaRPr lang="es-ES" sz="1100">
                  <a:latin typeface="Times New Roman" pitchFamily="18" charset="0"/>
                </a:endParaRPr>
              </a:p>
              <a:p>
                <a:endParaRPr lang="es-ES"/>
              </a:p>
            </p:txBody>
          </p:sp>
          <p:sp>
            <p:nvSpPr>
              <p:cNvPr id="43036" name="Text Box 14"/>
              <p:cNvSpPr txBox="1">
                <a:spLocks noChangeArrowheads="1"/>
              </p:cNvSpPr>
              <p:nvPr/>
            </p:nvSpPr>
            <p:spPr bwMode="auto">
              <a:xfrm>
                <a:off x="7509" y="4998"/>
                <a:ext cx="2129" cy="426"/>
              </a:xfrm>
              <a:prstGeom prst="rect">
                <a:avLst/>
              </a:prstGeom>
              <a:solidFill>
                <a:srgbClr val="F2DBDB"/>
              </a:solidFill>
              <a:ln w="25400">
                <a:solidFill>
                  <a:srgbClr val="5F497A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spcAft>
                    <a:spcPts val="1000"/>
                  </a:spcAft>
                </a:pPr>
                <a:r>
                  <a:rPr lang="es-ES" sz="1100">
                    <a:latin typeface="Calibri" pitchFamily="34" charset="0"/>
                  </a:rPr>
                  <a:t>Pesado</a:t>
                </a:r>
                <a:endParaRPr lang="es-ES"/>
              </a:p>
            </p:txBody>
          </p:sp>
          <p:sp>
            <p:nvSpPr>
              <p:cNvPr id="43037" name="Text Box 15"/>
              <p:cNvSpPr txBox="1">
                <a:spLocks noChangeArrowheads="1"/>
              </p:cNvSpPr>
              <p:nvPr/>
            </p:nvSpPr>
            <p:spPr bwMode="auto">
              <a:xfrm>
                <a:off x="7509" y="5740"/>
                <a:ext cx="2129" cy="434"/>
              </a:xfrm>
              <a:prstGeom prst="rect">
                <a:avLst/>
              </a:prstGeom>
              <a:solidFill>
                <a:srgbClr val="F2DBDB"/>
              </a:solidFill>
              <a:ln w="25400">
                <a:solidFill>
                  <a:srgbClr val="5F497A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spcAft>
                    <a:spcPts val="1000"/>
                  </a:spcAft>
                </a:pPr>
                <a:r>
                  <a:rPr lang="es-ES" sz="1100">
                    <a:latin typeface="Calibri" pitchFamily="34" charset="0"/>
                  </a:rPr>
                  <a:t>Limpieza</a:t>
                </a:r>
                <a:endParaRPr lang="es-ES"/>
              </a:p>
            </p:txBody>
          </p:sp>
          <p:sp>
            <p:nvSpPr>
              <p:cNvPr id="43038" name="Line 16"/>
              <p:cNvSpPr>
                <a:spLocks noChangeShapeType="1"/>
              </p:cNvSpPr>
              <p:nvPr/>
            </p:nvSpPr>
            <p:spPr bwMode="auto">
              <a:xfrm>
                <a:off x="8667" y="6174"/>
                <a:ext cx="0" cy="316"/>
              </a:xfrm>
              <a:prstGeom prst="line">
                <a:avLst/>
              </a:prstGeom>
              <a:noFill/>
              <a:ln w="25400">
                <a:solidFill>
                  <a:srgbClr val="5F497A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3039" name="Line 17"/>
              <p:cNvSpPr>
                <a:spLocks noChangeShapeType="1"/>
              </p:cNvSpPr>
              <p:nvPr/>
            </p:nvSpPr>
            <p:spPr bwMode="auto">
              <a:xfrm>
                <a:off x="8667" y="6882"/>
                <a:ext cx="0" cy="316"/>
              </a:xfrm>
              <a:prstGeom prst="line">
                <a:avLst/>
              </a:prstGeom>
              <a:noFill/>
              <a:ln w="25400">
                <a:solidFill>
                  <a:srgbClr val="5F497A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3040" name="Line 18"/>
              <p:cNvSpPr>
                <a:spLocks noChangeShapeType="1"/>
              </p:cNvSpPr>
              <p:nvPr/>
            </p:nvSpPr>
            <p:spPr bwMode="auto">
              <a:xfrm flipH="1">
                <a:off x="8735" y="8740"/>
                <a:ext cx="0" cy="360"/>
              </a:xfrm>
              <a:prstGeom prst="line">
                <a:avLst/>
              </a:prstGeom>
              <a:noFill/>
              <a:ln w="25400">
                <a:solidFill>
                  <a:srgbClr val="5F497A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3041" name="Line 19"/>
              <p:cNvSpPr>
                <a:spLocks noChangeShapeType="1"/>
              </p:cNvSpPr>
              <p:nvPr/>
            </p:nvSpPr>
            <p:spPr bwMode="auto">
              <a:xfrm flipH="1">
                <a:off x="8735" y="9514"/>
                <a:ext cx="0" cy="360"/>
              </a:xfrm>
              <a:prstGeom prst="line">
                <a:avLst/>
              </a:prstGeom>
              <a:noFill/>
              <a:ln w="25400">
                <a:solidFill>
                  <a:srgbClr val="5F497A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3042" name="Line 20"/>
              <p:cNvSpPr>
                <a:spLocks noChangeShapeType="1"/>
              </p:cNvSpPr>
              <p:nvPr/>
            </p:nvSpPr>
            <p:spPr bwMode="auto">
              <a:xfrm>
                <a:off x="8667" y="5424"/>
                <a:ext cx="0" cy="316"/>
              </a:xfrm>
              <a:prstGeom prst="line">
                <a:avLst/>
              </a:prstGeom>
              <a:noFill/>
              <a:ln w="25400">
                <a:solidFill>
                  <a:srgbClr val="5F497A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s-ES"/>
              </a:p>
            </p:txBody>
          </p:sp>
        </p:grpSp>
        <p:grpSp>
          <p:nvGrpSpPr>
            <p:cNvPr id="43017" name="Group 21"/>
            <p:cNvGrpSpPr>
              <a:grpSpLocks/>
            </p:cNvGrpSpPr>
            <p:nvPr/>
          </p:nvGrpSpPr>
          <p:grpSpPr bwMode="auto">
            <a:xfrm>
              <a:off x="2166" y="4998"/>
              <a:ext cx="2218" cy="4801"/>
              <a:chOff x="1908" y="4998"/>
              <a:chExt cx="2218" cy="4801"/>
            </a:xfrm>
          </p:grpSpPr>
          <p:sp>
            <p:nvSpPr>
              <p:cNvPr id="43019" name="Text Box 22"/>
              <p:cNvSpPr txBox="1">
                <a:spLocks noChangeArrowheads="1"/>
              </p:cNvSpPr>
              <p:nvPr/>
            </p:nvSpPr>
            <p:spPr bwMode="auto">
              <a:xfrm>
                <a:off x="1997" y="4998"/>
                <a:ext cx="2129" cy="426"/>
              </a:xfrm>
              <a:prstGeom prst="rect">
                <a:avLst/>
              </a:prstGeom>
              <a:solidFill>
                <a:srgbClr val="F2DBDB"/>
              </a:solidFill>
              <a:ln w="25400">
                <a:solidFill>
                  <a:srgbClr val="5F497A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spcAft>
                    <a:spcPts val="1000"/>
                  </a:spcAft>
                </a:pPr>
                <a:r>
                  <a:rPr lang="es-ES" sz="1100">
                    <a:latin typeface="Calibri" pitchFamily="34" charset="0"/>
                  </a:rPr>
                  <a:t>Pesado</a:t>
                </a:r>
                <a:endParaRPr lang="es-ES"/>
              </a:p>
            </p:txBody>
          </p:sp>
          <p:sp>
            <p:nvSpPr>
              <p:cNvPr id="43020" name="Text Box 23"/>
              <p:cNvSpPr txBox="1">
                <a:spLocks noChangeArrowheads="1"/>
              </p:cNvSpPr>
              <p:nvPr/>
            </p:nvSpPr>
            <p:spPr bwMode="auto">
              <a:xfrm>
                <a:off x="1997" y="5740"/>
                <a:ext cx="2129" cy="434"/>
              </a:xfrm>
              <a:prstGeom prst="rect">
                <a:avLst/>
              </a:prstGeom>
              <a:solidFill>
                <a:srgbClr val="F2DBDB"/>
              </a:solidFill>
              <a:ln w="25400">
                <a:solidFill>
                  <a:srgbClr val="5F497A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spcAft>
                    <a:spcPts val="1000"/>
                  </a:spcAft>
                </a:pPr>
                <a:r>
                  <a:rPr lang="es-ES" sz="1100">
                    <a:latin typeface="Calibri" pitchFamily="34" charset="0"/>
                  </a:rPr>
                  <a:t>Limpieza</a:t>
                </a:r>
                <a:endParaRPr lang="es-ES"/>
              </a:p>
            </p:txBody>
          </p:sp>
          <p:sp>
            <p:nvSpPr>
              <p:cNvPr id="43021" name="Text Box 24"/>
              <p:cNvSpPr txBox="1">
                <a:spLocks noChangeArrowheads="1"/>
              </p:cNvSpPr>
              <p:nvPr/>
            </p:nvSpPr>
            <p:spPr bwMode="auto">
              <a:xfrm>
                <a:off x="1908" y="8529"/>
                <a:ext cx="2218" cy="475"/>
              </a:xfrm>
              <a:prstGeom prst="rect">
                <a:avLst/>
              </a:prstGeom>
              <a:solidFill>
                <a:srgbClr val="F2DBDB"/>
              </a:solidFill>
              <a:ln w="25400">
                <a:solidFill>
                  <a:srgbClr val="5F497A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spcAft>
                    <a:spcPts val="1000"/>
                  </a:spcAft>
                </a:pPr>
                <a:r>
                  <a:rPr lang="es-ES" sz="1100">
                    <a:latin typeface="Calibri" pitchFamily="34" charset="0"/>
                  </a:rPr>
                  <a:t>Molienda</a:t>
                </a:r>
              </a:p>
              <a:p>
                <a:pPr>
                  <a:spcAft>
                    <a:spcPts val="1000"/>
                  </a:spcAft>
                </a:pPr>
                <a:endParaRPr lang="es-ES" sz="1100">
                  <a:latin typeface="Times New Roman" pitchFamily="18" charset="0"/>
                </a:endParaRPr>
              </a:p>
              <a:p>
                <a:endParaRPr lang="es-ES"/>
              </a:p>
            </p:txBody>
          </p:sp>
          <p:sp>
            <p:nvSpPr>
              <p:cNvPr id="43022" name="Text Box 25"/>
              <p:cNvSpPr txBox="1">
                <a:spLocks noChangeArrowheads="1"/>
              </p:cNvSpPr>
              <p:nvPr/>
            </p:nvSpPr>
            <p:spPr bwMode="auto">
              <a:xfrm>
                <a:off x="1908" y="6490"/>
                <a:ext cx="2218" cy="708"/>
              </a:xfrm>
              <a:prstGeom prst="rect">
                <a:avLst/>
              </a:prstGeom>
              <a:solidFill>
                <a:srgbClr val="F2DBDB"/>
              </a:solidFill>
              <a:ln w="25400">
                <a:solidFill>
                  <a:srgbClr val="5F497A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es-ES" sz="1100">
                    <a:latin typeface="Calibri" pitchFamily="34" charset="0"/>
                  </a:rPr>
                  <a:t>Escaldado T: 100 ºC</a:t>
                </a:r>
              </a:p>
              <a:p>
                <a:pPr algn="ctr"/>
                <a:r>
                  <a:rPr lang="es-ES" sz="1100">
                    <a:latin typeface="Calibri" pitchFamily="34" charset="0"/>
                  </a:rPr>
                  <a:t>2 min.</a:t>
                </a:r>
                <a:endParaRPr lang="es-ES"/>
              </a:p>
            </p:txBody>
          </p:sp>
          <p:sp>
            <p:nvSpPr>
              <p:cNvPr id="43023" name="Text Box 26"/>
              <p:cNvSpPr txBox="1">
                <a:spLocks noChangeArrowheads="1"/>
              </p:cNvSpPr>
              <p:nvPr/>
            </p:nvSpPr>
            <p:spPr bwMode="auto">
              <a:xfrm>
                <a:off x="1908" y="7514"/>
                <a:ext cx="2218" cy="654"/>
              </a:xfrm>
              <a:prstGeom prst="rect">
                <a:avLst/>
              </a:prstGeom>
              <a:solidFill>
                <a:srgbClr val="F2DBDB"/>
              </a:solidFill>
              <a:ln w="25400">
                <a:solidFill>
                  <a:srgbClr val="5F497A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es-ES" sz="1100">
                    <a:latin typeface="Calibri" pitchFamily="34" charset="0"/>
                  </a:rPr>
                  <a:t>Deshidratado</a:t>
                </a:r>
              </a:p>
              <a:p>
                <a:pPr algn="ctr"/>
                <a:r>
                  <a:rPr lang="es-ES" sz="1100">
                    <a:latin typeface="Calibri" pitchFamily="34" charset="0"/>
                  </a:rPr>
                  <a:t>T= 70ºC x 2h</a:t>
                </a:r>
              </a:p>
              <a:p>
                <a:endParaRPr lang="es-ES"/>
              </a:p>
            </p:txBody>
          </p:sp>
          <p:sp>
            <p:nvSpPr>
              <p:cNvPr id="43024" name="Line 27"/>
              <p:cNvSpPr>
                <a:spLocks noChangeShapeType="1"/>
              </p:cNvSpPr>
              <p:nvPr/>
            </p:nvSpPr>
            <p:spPr bwMode="auto">
              <a:xfrm flipH="1">
                <a:off x="3057" y="8169"/>
                <a:ext cx="0" cy="360"/>
              </a:xfrm>
              <a:prstGeom prst="line">
                <a:avLst/>
              </a:prstGeom>
              <a:noFill/>
              <a:ln w="25400">
                <a:solidFill>
                  <a:srgbClr val="5F497A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3025" name="Text Box 28"/>
              <p:cNvSpPr txBox="1">
                <a:spLocks noChangeArrowheads="1"/>
              </p:cNvSpPr>
              <p:nvPr/>
            </p:nvSpPr>
            <p:spPr bwMode="auto">
              <a:xfrm>
                <a:off x="1908" y="9364"/>
                <a:ext cx="2218" cy="435"/>
              </a:xfrm>
              <a:prstGeom prst="rect">
                <a:avLst/>
              </a:prstGeom>
              <a:solidFill>
                <a:srgbClr val="F2DBDB"/>
              </a:solidFill>
              <a:ln w="25400">
                <a:solidFill>
                  <a:srgbClr val="5F497A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spcAft>
                    <a:spcPts val="1000"/>
                  </a:spcAft>
                </a:pPr>
                <a:r>
                  <a:rPr lang="es-ES" sz="1100">
                    <a:latin typeface="Calibri" pitchFamily="34" charset="0"/>
                  </a:rPr>
                  <a:t>Tamizado</a:t>
                </a:r>
              </a:p>
              <a:p>
                <a:endParaRPr lang="es-ES"/>
              </a:p>
            </p:txBody>
          </p:sp>
          <p:sp>
            <p:nvSpPr>
              <p:cNvPr id="43026" name="Line 29"/>
              <p:cNvSpPr>
                <a:spLocks noChangeShapeType="1"/>
              </p:cNvSpPr>
              <p:nvPr/>
            </p:nvSpPr>
            <p:spPr bwMode="auto">
              <a:xfrm>
                <a:off x="3057" y="6174"/>
                <a:ext cx="0" cy="316"/>
              </a:xfrm>
              <a:prstGeom prst="line">
                <a:avLst/>
              </a:prstGeom>
              <a:noFill/>
              <a:ln w="25400">
                <a:solidFill>
                  <a:srgbClr val="5F497A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3027" name="Line 30"/>
              <p:cNvSpPr>
                <a:spLocks noChangeShapeType="1"/>
              </p:cNvSpPr>
              <p:nvPr/>
            </p:nvSpPr>
            <p:spPr bwMode="auto">
              <a:xfrm>
                <a:off x="3057" y="7198"/>
                <a:ext cx="0" cy="316"/>
              </a:xfrm>
              <a:prstGeom prst="line">
                <a:avLst/>
              </a:prstGeom>
              <a:noFill/>
              <a:ln w="25400">
                <a:solidFill>
                  <a:srgbClr val="5F497A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3028" name="Line 31"/>
              <p:cNvSpPr>
                <a:spLocks noChangeShapeType="1"/>
              </p:cNvSpPr>
              <p:nvPr/>
            </p:nvSpPr>
            <p:spPr bwMode="auto">
              <a:xfrm flipH="1">
                <a:off x="3057" y="9004"/>
                <a:ext cx="0" cy="360"/>
              </a:xfrm>
              <a:prstGeom prst="line">
                <a:avLst/>
              </a:prstGeom>
              <a:noFill/>
              <a:ln w="25400">
                <a:solidFill>
                  <a:srgbClr val="5F497A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3029" name="Line 32"/>
              <p:cNvSpPr>
                <a:spLocks noChangeShapeType="1"/>
              </p:cNvSpPr>
              <p:nvPr/>
            </p:nvSpPr>
            <p:spPr bwMode="auto">
              <a:xfrm>
                <a:off x="3138" y="5424"/>
                <a:ext cx="0" cy="316"/>
              </a:xfrm>
              <a:prstGeom prst="line">
                <a:avLst/>
              </a:prstGeom>
              <a:noFill/>
              <a:ln w="25400">
                <a:solidFill>
                  <a:srgbClr val="5F497A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s-ES"/>
              </a:p>
            </p:txBody>
          </p:sp>
        </p:grpSp>
        <p:cxnSp>
          <p:nvCxnSpPr>
            <p:cNvPr id="43018" name="AutoShape 33"/>
            <p:cNvCxnSpPr>
              <a:cxnSpLocks noChangeShapeType="1"/>
            </p:cNvCxnSpPr>
            <p:nvPr/>
          </p:nvCxnSpPr>
          <p:spPr bwMode="auto">
            <a:xfrm>
              <a:off x="5502" y="9944"/>
              <a:ext cx="0" cy="466"/>
            </a:xfrm>
            <a:prstGeom prst="straightConnector1">
              <a:avLst/>
            </a:prstGeom>
            <a:noFill/>
            <a:ln w="25400">
              <a:solidFill>
                <a:srgbClr val="5F497A"/>
              </a:solidFill>
              <a:round/>
              <a:headEnd/>
              <a:tailEnd type="triangle" w="med" len="med"/>
            </a:ln>
          </p:spPr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071563"/>
            <a:ext cx="8115300" cy="1785937"/>
          </a:xfrm>
        </p:spPr>
        <p:txBody>
          <a:bodyPr>
            <a:normAutofit/>
          </a:bodyPr>
          <a:lstStyle/>
          <a:p>
            <a:pPr marL="365760" indent="-256032"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es-ES_tradnl" sz="2400" b="1" u="sng" dirty="0">
                <a:latin typeface="Arial" pitchFamily="34" charset="0"/>
                <a:cs typeface="Arial" pitchFamily="34" charset="0"/>
              </a:rPr>
              <a:t>Balances de Maquinarias</a:t>
            </a:r>
            <a:endParaRPr lang="es-ES" sz="2400" u="sng" dirty="0">
              <a:latin typeface="Arial" pitchFamily="34" charset="0"/>
              <a:cs typeface="Arial" pitchFamily="34" charset="0"/>
            </a:endParaRPr>
          </a:p>
          <a:p>
            <a:pPr marL="365760" indent="19050" eaLnBrk="1" fontAlgn="auto" hangingPunct="1">
              <a:spcAft>
                <a:spcPts val="0"/>
              </a:spcAft>
              <a:buFont typeface="Wingdings 3"/>
              <a:buNone/>
              <a:tabLst>
                <a:tab pos="541338" algn="l"/>
              </a:tabLst>
              <a:defRPr/>
            </a:pPr>
            <a:endParaRPr lang="es-ES_tradnl" sz="2200" dirty="0" smtClean="0">
              <a:latin typeface="Arial" pitchFamily="34" charset="0"/>
              <a:cs typeface="Arial" pitchFamily="34" charset="0"/>
            </a:endParaRPr>
          </a:p>
          <a:p>
            <a:pPr marL="365760" indent="19050" eaLnBrk="1" fontAlgn="auto" hangingPunct="1">
              <a:spcAft>
                <a:spcPts val="0"/>
              </a:spcAft>
              <a:buFont typeface="Wingdings 3"/>
              <a:buNone/>
              <a:tabLst>
                <a:tab pos="541338" algn="l"/>
              </a:tabLst>
              <a:defRPr/>
            </a:pPr>
            <a:r>
              <a:rPr lang="es-ES_tradnl" sz="2200" dirty="0" smtClean="0">
                <a:latin typeface="Arial" pitchFamily="34" charset="0"/>
                <a:cs typeface="Arial" pitchFamily="34" charset="0"/>
              </a:rPr>
              <a:t>En </a:t>
            </a:r>
            <a:r>
              <a:rPr lang="es-ES_tradnl" sz="2200" dirty="0">
                <a:latin typeface="Arial" pitchFamily="34" charset="0"/>
                <a:cs typeface="Arial" pitchFamily="34" charset="0"/>
              </a:rPr>
              <a:t>este rubro está incluido todo lo que respecta a la fabricación del </a:t>
            </a:r>
            <a:r>
              <a:rPr lang="es-ES_tradnl" sz="2200" dirty="0" smtClean="0">
                <a:latin typeface="Arial" pitchFamily="34" charset="0"/>
                <a:cs typeface="Arial" pitchFamily="34" charset="0"/>
              </a:rPr>
              <a:t>producto.</a:t>
            </a:r>
            <a:endParaRPr lang="es-ES" dirty="0"/>
          </a:p>
        </p:txBody>
      </p:sp>
      <p:graphicFrame>
        <p:nvGraphicFramePr>
          <p:cNvPr id="4" name="3 Tabla"/>
          <p:cNvGraphicFramePr>
            <a:graphicFrameLocks noGrp="1"/>
          </p:cNvGraphicFramePr>
          <p:nvPr/>
        </p:nvGraphicFramePr>
        <p:xfrm>
          <a:off x="2428875" y="3214688"/>
          <a:ext cx="4203700" cy="1920875"/>
        </p:xfrm>
        <a:graphic>
          <a:graphicData uri="http://schemas.openxmlformats.org/drawingml/2006/table">
            <a:tbl>
              <a:tblPr/>
              <a:tblGrid>
                <a:gridCol w="1892300"/>
                <a:gridCol w="762000"/>
                <a:gridCol w="762000"/>
                <a:gridCol w="787400"/>
              </a:tblGrid>
              <a:tr h="209550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200" b="1" dirty="0">
                          <a:latin typeface="Arial"/>
                          <a:ea typeface="Times New Roman"/>
                          <a:cs typeface="Times New Roman"/>
                        </a:rPr>
                        <a:t>Balance de Maquinarias</a:t>
                      </a:r>
                      <a:endParaRPr lang="es-E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 b="1">
                          <a:solidFill>
                            <a:srgbClr val="FFFFFF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Maquinarias y Equipos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 b="1">
                          <a:solidFill>
                            <a:srgbClr val="FFFFFF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CANTIDAD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 b="1">
                          <a:solidFill>
                            <a:srgbClr val="FFFFFF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P. Unit.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 b="1">
                          <a:solidFill>
                            <a:srgbClr val="FFFFFF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Valor Total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99FF"/>
                    </a:solidFill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latin typeface="Arial"/>
                          <a:ea typeface="Times New Roman"/>
                          <a:cs typeface="Times New Roman"/>
                        </a:rPr>
                        <a:t>Deshidratador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latin typeface="Arial"/>
                          <a:ea typeface="Times New Roman"/>
                          <a:cs typeface="Times New Roman"/>
                        </a:rPr>
                        <a:t>3.500,00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latin typeface="Arial"/>
                          <a:ea typeface="Times New Roman"/>
                          <a:cs typeface="Times New Roman"/>
                        </a:rPr>
                        <a:t>3.500,00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 dirty="0">
                          <a:latin typeface="Arial"/>
                          <a:ea typeface="Times New Roman"/>
                          <a:cs typeface="Times New Roman"/>
                        </a:rPr>
                        <a:t>Balanza Digital</a:t>
                      </a:r>
                      <a:endParaRPr lang="es-E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latin typeface="Arial"/>
                          <a:ea typeface="Times New Roman"/>
                          <a:cs typeface="Times New Roman"/>
                        </a:rPr>
                        <a:t>150,00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latin typeface="Arial"/>
                          <a:ea typeface="Times New Roman"/>
                          <a:cs typeface="Times New Roman"/>
                        </a:rPr>
                        <a:t>150,00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latin typeface="Arial"/>
                          <a:ea typeface="Times New Roman"/>
                          <a:cs typeface="Times New Roman"/>
                        </a:rPr>
                        <a:t>Esterilizador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latin typeface="Arial"/>
                          <a:ea typeface="Times New Roman"/>
                          <a:cs typeface="Times New Roman"/>
                        </a:rPr>
                        <a:t>1.060,00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latin typeface="Arial"/>
                          <a:ea typeface="Times New Roman"/>
                          <a:cs typeface="Times New Roman"/>
                        </a:rPr>
                        <a:t>1.060,00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latin typeface="Arial"/>
                          <a:ea typeface="Times New Roman"/>
                          <a:cs typeface="Times New Roman"/>
                        </a:rPr>
                        <a:t>Tamizador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latin typeface="Arial"/>
                          <a:ea typeface="Times New Roman"/>
                          <a:cs typeface="Times New Roman"/>
                        </a:rPr>
                        <a:t>3.200,00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latin typeface="Arial"/>
                          <a:ea typeface="Times New Roman"/>
                          <a:cs typeface="Times New Roman"/>
                        </a:rPr>
                        <a:t>3.200,00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latin typeface="Arial"/>
                          <a:ea typeface="Times New Roman"/>
                          <a:cs typeface="Times New Roman"/>
                        </a:rPr>
                        <a:t>Molino de bola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latin typeface="Arial"/>
                          <a:ea typeface="Times New Roman"/>
                          <a:cs typeface="Times New Roman"/>
                        </a:rPr>
                        <a:t>2.800,00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latin typeface="Arial"/>
                          <a:ea typeface="Times New Roman"/>
                          <a:cs typeface="Times New Roman"/>
                        </a:rPr>
                        <a:t>2.800,00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latin typeface="Arial"/>
                          <a:ea typeface="Times New Roman"/>
                          <a:cs typeface="Times New Roman"/>
                        </a:rPr>
                        <a:t>Horno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latin typeface="Arial"/>
                          <a:ea typeface="Times New Roman"/>
                          <a:cs typeface="Times New Roman"/>
                        </a:rPr>
                        <a:t>2.000,00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latin typeface="Arial"/>
                          <a:ea typeface="Times New Roman"/>
                          <a:cs typeface="Times New Roman"/>
                        </a:rPr>
                        <a:t>2.000,00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latin typeface="Arial"/>
                          <a:ea typeface="Times New Roman"/>
                          <a:cs typeface="Times New Roman"/>
                        </a:rPr>
                        <a:t>Ollas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latin typeface="Arial"/>
                          <a:ea typeface="Times New Roman"/>
                          <a:cs typeface="Times New Roman"/>
                        </a:rPr>
                        <a:t>3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latin typeface="Arial"/>
                          <a:ea typeface="Times New Roman"/>
                          <a:cs typeface="Times New Roman"/>
                        </a:rPr>
                        <a:t>50,00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latin typeface="Arial"/>
                          <a:ea typeface="Times New Roman"/>
                          <a:cs typeface="Times New Roman"/>
                        </a:rPr>
                        <a:t>150,00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669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200" b="1" i="1">
                          <a:latin typeface="Arial"/>
                          <a:ea typeface="Times New Roman"/>
                          <a:cs typeface="Times New Roman"/>
                        </a:rPr>
                        <a:t>Inversión Total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 b="1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 b="1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 b="1" dirty="0">
                          <a:latin typeface="Arial"/>
                          <a:ea typeface="Times New Roman"/>
                          <a:cs typeface="Times New Roman"/>
                        </a:rPr>
                        <a:t>12.860,00</a:t>
                      </a:r>
                      <a:endParaRPr lang="es-E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1 Título"/>
          <p:cNvSpPr>
            <a:spLocks noGrp="1"/>
          </p:cNvSpPr>
          <p:nvPr>
            <p:ph type="title"/>
          </p:nvPr>
        </p:nvSpPr>
        <p:spPr>
          <a:xfrm rot="20310915">
            <a:off x="351994" y="2538896"/>
            <a:ext cx="8229600" cy="114300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s-ES" sz="6000" dirty="0" smtClean="0">
                <a:latin typeface="Arial" pitchFamily="34" charset="0"/>
                <a:cs typeface="Arial" pitchFamily="34" charset="0"/>
              </a:rPr>
              <a:t>ESTUDIO FINANCIERO</a:t>
            </a:r>
            <a:endParaRPr lang="es-ES" sz="6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2 Marcador de contenido"/>
          <p:cNvSpPr>
            <a:spLocks noGrp="1"/>
          </p:cNvSpPr>
          <p:nvPr>
            <p:ph idx="1"/>
          </p:nvPr>
        </p:nvSpPr>
        <p:spPr>
          <a:xfrm>
            <a:off x="785813" y="1071563"/>
            <a:ext cx="5614987" cy="614362"/>
          </a:xfrm>
        </p:spPr>
        <p:txBody>
          <a:bodyPr/>
          <a:lstStyle/>
          <a:p>
            <a:pPr eaLnBrk="1" hangingPunct="1">
              <a:buFont typeface="Wingdings 3" pitchFamily="18" charset="2"/>
              <a:buNone/>
            </a:pPr>
            <a:r>
              <a:rPr lang="es-ES_tradnl" sz="2400" b="1" u="sng" smtClean="0">
                <a:latin typeface="Arial" charset="0"/>
                <a:cs typeface="Arial" charset="0"/>
              </a:rPr>
              <a:t>Inversión Inicial</a:t>
            </a:r>
            <a:endParaRPr lang="es-ES" sz="2400" u="sng" smtClean="0">
              <a:latin typeface="Arial" charset="0"/>
              <a:cs typeface="Arial" charset="0"/>
            </a:endParaRPr>
          </a:p>
        </p:txBody>
      </p:sp>
      <p:graphicFrame>
        <p:nvGraphicFramePr>
          <p:cNvPr id="4" name="3 Tabla"/>
          <p:cNvGraphicFramePr>
            <a:graphicFrameLocks noGrp="1"/>
          </p:cNvGraphicFramePr>
          <p:nvPr/>
        </p:nvGraphicFramePr>
        <p:xfrm>
          <a:off x="1357313" y="1785938"/>
          <a:ext cx="3071812" cy="2038350"/>
        </p:xfrm>
        <a:graphic>
          <a:graphicData uri="http://schemas.openxmlformats.org/drawingml/2006/table">
            <a:tbl>
              <a:tblPr/>
              <a:tblGrid>
                <a:gridCol w="2228787"/>
                <a:gridCol w="843068"/>
              </a:tblGrid>
              <a:tr h="20383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 b="1" dirty="0">
                          <a:solidFill>
                            <a:srgbClr val="FFFFFF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INVERSION INICIAL</a:t>
                      </a:r>
                      <a:endParaRPr lang="es-E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 b="1">
                          <a:solidFill>
                            <a:srgbClr val="FFFFFF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DOLARES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99FF"/>
                    </a:solidFill>
                  </a:tcPr>
                </a:tc>
              </a:tr>
              <a:tr h="20383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latin typeface="Arial"/>
                          <a:ea typeface="Times New Roman"/>
                          <a:cs typeface="Times New Roman"/>
                        </a:rPr>
                        <a:t>EQUIPOS DE COMPUTACION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latin typeface="Arial"/>
                          <a:ea typeface="Times New Roman"/>
                          <a:cs typeface="Times New Roman"/>
                        </a:rPr>
                        <a:t>820,00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383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latin typeface="Arial"/>
                          <a:ea typeface="Times New Roman"/>
                          <a:cs typeface="Times New Roman"/>
                        </a:rPr>
                        <a:t>EQUIPOS DE OFICINA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latin typeface="Arial"/>
                          <a:ea typeface="Times New Roman"/>
                          <a:cs typeface="Times New Roman"/>
                        </a:rPr>
                        <a:t>488,00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383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 dirty="0">
                          <a:latin typeface="Arial"/>
                          <a:ea typeface="Times New Roman"/>
                          <a:cs typeface="Times New Roman"/>
                        </a:rPr>
                        <a:t>MAQUINARIAS Y EQUIPOS</a:t>
                      </a:r>
                      <a:endParaRPr lang="es-E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latin typeface="Arial"/>
                          <a:ea typeface="Times New Roman"/>
                          <a:cs typeface="Times New Roman"/>
                        </a:rPr>
                        <a:t>12.860,00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383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latin typeface="Arial"/>
                          <a:ea typeface="Times New Roman"/>
                          <a:cs typeface="Times New Roman"/>
                        </a:rPr>
                        <a:t>REGISTRO SANITARIO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latin typeface="Arial"/>
                          <a:ea typeface="Times New Roman"/>
                          <a:cs typeface="Times New Roman"/>
                        </a:rPr>
                        <a:t>650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0767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latin typeface="Arial"/>
                          <a:ea typeface="Times New Roman"/>
                          <a:cs typeface="Times New Roman"/>
                        </a:rPr>
                        <a:t>PUBLICIDAD Y VENTA PREOPERATIVA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latin typeface="Arial"/>
                          <a:ea typeface="Times New Roman"/>
                          <a:cs typeface="Times New Roman"/>
                        </a:rPr>
                        <a:t>5.197,03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0383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latin typeface="Arial"/>
                          <a:ea typeface="Times New Roman"/>
                          <a:cs typeface="Times New Roman"/>
                        </a:rPr>
                        <a:t>CAPITAL DE TRABAJO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latin typeface="Arial"/>
                          <a:ea typeface="Times New Roman"/>
                          <a:cs typeface="Times New Roman"/>
                        </a:rPr>
                        <a:t>3.177,20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383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latin typeface="Arial"/>
                          <a:ea typeface="Times New Roman"/>
                          <a:cs typeface="Times New Roman"/>
                        </a:rPr>
                        <a:t>VEHICULO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latin typeface="Arial"/>
                          <a:ea typeface="Times New Roman"/>
                          <a:cs typeface="Times New Roman"/>
                        </a:rPr>
                        <a:t>12.000,00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383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 b="1">
                          <a:latin typeface="Arial"/>
                          <a:ea typeface="Times New Roman"/>
                          <a:cs typeface="Times New Roman"/>
                        </a:rPr>
                        <a:t>TOTAL DE INVERSION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 b="1" dirty="0">
                          <a:latin typeface="Arial"/>
                          <a:ea typeface="Times New Roman"/>
                          <a:cs typeface="Times New Roman"/>
                        </a:rPr>
                        <a:t>35.192,24</a:t>
                      </a:r>
                      <a:endParaRPr lang="es-E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5" name="4 Tabla"/>
          <p:cNvGraphicFramePr>
            <a:graphicFrameLocks noGrp="1"/>
          </p:cNvGraphicFramePr>
          <p:nvPr/>
        </p:nvGraphicFramePr>
        <p:xfrm>
          <a:off x="4786313" y="1785938"/>
          <a:ext cx="3143250" cy="1214437"/>
        </p:xfrm>
        <a:graphic>
          <a:graphicData uri="http://schemas.openxmlformats.org/drawingml/2006/table">
            <a:tbl>
              <a:tblPr/>
              <a:tblGrid>
                <a:gridCol w="1551544"/>
                <a:gridCol w="114300"/>
                <a:gridCol w="583357"/>
                <a:gridCol w="894350"/>
              </a:tblGrid>
              <a:tr h="242888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000" b="1" dirty="0">
                          <a:solidFill>
                            <a:srgbClr val="FFFFFF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FINANCIAMIENTO</a:t>
                      </a:r>
                      <a:endParaRPr lang="es-E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99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24288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000">
                          <a:latin typeface="Arial"/>
                          <a:ea typeface="Times New Roman"/>
                          <a:cs typeface="Times New Roman"/>
                        </a:rPr>
                        <a:t>INVERSION INICIAL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alibri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alibri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000">
                          <a:latin typeface="Arial"/>
                          <a:ea typeface="Times New Roman"/>
                          <a:cs typeface="Times New Roman"/>
                        </a:rPr>
                        <a:t>$ 35.192,24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4288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000" dirty="0">
                          <a:latin typeface="Arial"/>
                          <a:ea typeface="Times New Roman"/>
                          <a:cs typeface="Times New Roman"/>
                        </a:rPr>
                        <a:t>CAPITAL PROPIO</a:t>
                      </a:r>
                      <a:endParaRPr lang="es-E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alibri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000">
                          <a:latin typeface="Arial"/>
                          <a:ea typeface="Times New Roman"/>
                          <a:cs typeface="Times New Roman"/>
                        </a:rPr>
                        <a:t>40%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000">
                          <a:latin typeface="Arial"/>
                          <a:ea typeface="Times New Roman"/>
                          <a:cs typeface="Times New Roman"/>
                        </a:rPr>
                        <a:t>$ 14.076,89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288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000">
                          <a:latin typeface="Arial"/>
                          <a:ea typeface="Times New Roman"/>
                          <a:cs typeface="Times New Roman"/>
                        </a:rPr>
                        <a:t>PRESTAMO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0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000">
                          <a:latin typeface="Arial"/>
                          <a:ea typeface="Times New Roman"/>
                          <a:cs typeface="Times New Roman"/>
                        </a:rPr>
                        <a:t>60%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000">
                          <a:latin typeface="Arial"/>
                          <a:ea typeface="Times New Roman"/>
                          <a:cs typeface="Times New Roman"/>
                        </a:rPr>
                        <a:t>$ 21.115,34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88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000">
                          <a:latin typeface="Arial"/>
                          <a:ea typeface="Times New Roman"/>
                          <a:cs typeface="Times New Roman"/>
                        </a:rPr>
                        <a:t>TASA DE INTERES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0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000">
                          <a:latin typeface="Arial"/>
                          <a:ea typeface="Times New Roman"/>
                          <a:cs typeface="Times New Roman"/>
                        </a:rPr>
                        <a:t>11,19%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000" dirty="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6" name="5 Tabla"/>
          <p:cNvGraphicFramePr>
            <a:graphicFrameLocks noGrp="1"/>
          </p:cNvGraphicFramePr>
          <p:nvPr/>
        </p:nvGraphicFramePr>
        <p:xfrm>
          <a:off x="1928813" y="4214813"/>
          <a:ext cx="5114925" cy="1401762"/>
        </p:xfrm>
        <a:graphic>
          <a:graphicData uri="http://schemas.openxmlformats.org/drawingml/2006/table">
            <a:tbl>
              <a:tblPr/>
              <a:tblGrid>
                <a:gridCol w="897288"/>
                <a:gridCol w="1077127"/>
                <a:gridCol w="1000870"/>
                <a:gridCol w="1063782"/>
                <a:gridCol w="1076492"/>
              </a:tblGrid>
              <a:tr h="1619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000">
                          <a:solidFill>
                            <a:srgbClr val="FFFFFF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99FF"/>
                    </a:solidFill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000" b="1">
                          <a:solidFill>
                            <a:srgbClr val="FFFFFF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TABLA DE AMORTIZACION DE LA DEUDA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99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000">
                          <a:solidFill>
                            <a:srgbClr val="FFFFFF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99FF"/>
                    </a:solidFill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000">
                          <a:latin typeface="Arial"/>
                          <a:ea typeface="Times New Roman"/>
                          <a:cs typeface="Times New Roman"/>
                        </a:rPr>
                        <a:t>PERIODO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000">
                          <a:latin typeface="Arial"/>
                          <a:ea typeface="Times New Roman"/>
                          <a:cs typeface="Times New Roman"/>
                        </a:rPr>
                        <a:t>CUOTA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000">
                          <a:latin typeface="Arial"/>
                          <a:ea typeface="Times New Roman"/>
                          <a:cs typeface="Times New Roman"/>
                        </a:rPr>
                        <a:t>INTERES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000">
                          <a:latin typeface="Arial"/>
                          <a:ea typeface="Times New Roman"/>
                          <a:cs typeface="Times New Roman"/>
                        </a:rPr>
                        <a:t>AMORTIZACION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000">
                          <a:latin typeface="Arial"/>
                          <a:ea typeface="Times New Roman"/>
                          <a:cs typeface="Times New Roman"/>
                        </a:rPr>
                        <a:t>SALDO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000"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000">
                          <a:latin typeface="Arial"/>
                          <a:ea typeface="Times New Roman"/>
                          <a:cs typeface="Times New Roman"/>
                        </a:rPr>
                        <a:t> $                  -   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000">
                          <a:latin typeface="Arial"/>
                          <a:ea typeface="Times New Roman"/>
                          <a:cs typeface="Times New Roman"/>
                        </a:rPr>
                        <a:t> $            -   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000">
                          <a:latin typeface="Arial"/>
                          <a:ea typeface="Times New Roman"/>
                          <a:cs typeface="Times New Roman"/>
                        </a:rPr>
                        <a:t> $                 -   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000">
                          <a:latin typeface="Arial"/>
                          <a:ea typeface="Times New Roman"/>
                          <a:cs typeface="Times New Roman"/>
                        </a:rPr>
                        <a:t> $        21.115,34 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000"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000">
                          <a:latin typeface="Arial"/>
                          <a:ea typeface="Times New Roman"/>
                          <a:cs typeface="Times New Roman"/>
                        </a:rPr>
                        <a:t> $         5.740,52 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000">
                          <a:latin typeface="Arial"/>
                          <a:ea typeface="Times New Roman"/>
                          <a:cs typeface="Times New Roman"/>
                        </a:rPr>
                        <a:t> $  2.362,81 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000">
                          <a:latin typeface="Arial"/>
                          <a:ea typeface="Times New Roman"/>
                          <a:cs typeface="Times New Roman"/>
                        </a:rPr>
                        <a:t> $        3.377,71 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000">
                          <a:latin typeface="Arial"/>
                          <a:ea typeface="Times New Roman"/>
                          <a:cs typeface="Times New Roman"/>
                        </a:rPr>
                        <a:t> $        17.737,63 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000">
                          <a:latin typeface="Arial"/>
                          <a:ea typeface="Times New Roman"/>
                          <a:cs typeface="Times New Roman"/>
                        </a:rPr>
                        <a:t>2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000">
                          <a:latin typeface="Arial"/>
                          <a:ea typeface="Times New Roman"/>
                          <a:cs typeface="Times New Roman"/>
                        </a:rPr>
                        <a:t> $         5.740,52 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000">
                          <a:latin typeface="Arial"/>
                          <a:ea typeface="Times New Roman"/>
                          <a:cs typeface="Times New Roman"/>
                        </a:rPr>
                        <a:t> $  1.984,84 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000">
                          <a:latin typeface="Arial"/>
                          <a:ea typeface="Times New Roman"/>
                          <a:cs typeface="Times New Roman"/>
                        </a:rPr>
                        <a:t> $        3.755,68 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000">
                          <a:latin typeface="Arial"/>
                          <a:ea typeface="Times New Roman"/>
                          <a:cs typeface="Times New Roman"/>
                        </a:rPr>
                        <a:t> $        13.981,96 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000">
                          <a:latin typeface="Arial"/>
                          <a:ea typeface="Times New Roman"/>
                          <a:cs typeface="Times New Roman"/>
                        </a:rPr>
                        <a:t>3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000">
                          <a:latin typeface="Arial"/>
                          <a:ea typeface="Times New Roman"/>
                          <a:cs typeface="Times New Roman"/>
                        </a:rPr>
                        <a:t> $         5.740,52 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000">
                          <a:latin typeface="Arial"/>
                          <a:ea typeface="Times New Roman"/>
                          <a:cs typeface="Times New Roman"/>
                        </a:rPr>
                        <a:t> $  1.564,58 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000">
                          <a:latin typeface="Arial"/>
                          <a:ea typeface="Times New Roman"/>
                          <a:cs typeface="Times New Roman"/>
                        </a:rPr>
                        <a:t> $        4.175,94 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000">
                          <a:latin typeface="Arial"/>
                          <a:ea typeface="Times New Roman"/>
                          <a:cs typeface="Times New Roman"/>
                        </a:rPr>
                        <a:t> $          9.806,02 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000">
                          <a:latin typeface="Arial"/>
                          <a:ea typeface="Times New Roman"/>
                          <a:cs typeface="Times New Roman"/>
                        </a:rPr>
                        <a:t>4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000">
                          <a:latin typeface="Arial"/>
                          <a:ea typeface="Times New Roman"/>
                          <a:cs typeface="Times New Roman"/>
                        </a:rPr>
                        <a:t> $         5.740,52 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000">
                          <a:latin typeface="Arial"/>
                          <a:ea typeface="Times New Roman"/>
                          <a:cs typeface="Times New Roman"/>
                        </a:rPr>
                        <a:t> $  1.097,29 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000">
                          <a:latin typeface="Arial"/>
                          <a:ea typeface="Times New Roman"/>
                          <a:cs typeface="Times New Roman"/>
                        </a:rPr>
                        <a:t> $        4.643,22 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000">
                          <a:latin typeface="Arial"/>
                          <a:ea typeface="Times New Roman"/>
                          <a:cs typeface="Times New Roman"/>
                        </a:rPr>
                        <a:t> $          5.162,80 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000">
                          <a:latin typeface="Arial"/>
                          <a:ea typeface="Times New Roman"/>
                          <a:cs typeface="Times New Roman"/>
                        </a:rPr>
                        <a:t>5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000">
                          <a:latin typeface="Arial"/>
                          <a:ea typeface="Times New Roman"/>
                          <a:cs typeface="Times New Roman"/>
                        </a:rPr>
                        <a:t> $         5.740,52 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000">
                          <a:latin typeface="Arial"/>
                          <a:ea typeface="Times New Roman"/>
                          <a:cs typeface="Times New Roman"/>
                        </a:rPr>
                        <a:t> $     577,72 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000">
                          <a:latin typeface="Arial"/>
                          <a:ea typeface="Times New Roman"/>
                          <a:cs typeface="Times New Roman"/>
                        </a:rPr>
                        <a:t> $        5.162,80 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000" dirty="0">
                          <a:latin typeface="Arial"/>
                          <a:ea typeface="Times New Roman"/>
                          <a:cs typeface="Times New Roman"/>
                        </a:rPr>
                        <a:t> $                      -   </a:t>
                      </a:r>
                      <a:endParaRPr lang="es-E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2 Marcador de contenido"/>
          <p:cNvSpPr>
            <a:spLocks noGrp="1"/>
          </p:cNvSpPr>
          <p:nvPr>
            <p:ph idx="1"/>
          </p:nvPr>
        </p:nvSpPr>
        <p:spPr>
          <a:xfrm>
            <a:off x="571500" y="1214438"/>
            <a:ext cx="5972175" cy="685800"/>
          </a:xfrm>
        </p:spPr>
        <p:txBody>
          <a:bodyPr/>
          <a:lstStyle/>
          <a:p>
            <a:pPr eaLnBrk="1" hangingPunct="1">
              <a:buFont typeface="Wingdings 3" pitchFamily="18" charset="2"/>
              <a:buNone/>
            </a:pPr>
            <a:r>
              <a:rPr lang="es-ES" sz="2400" b="1" u="sng" smtClean="0">
                <a:latin typeface="Arial" charset="0"/>
                <a:cs typeface="Arial" charset="0"/>
              </a:rPr>
              <a:t>Inversión de Activos Fijos</a:t>
            </a:r>
          </a:p>
        </p:txBody>
      </p:sp>
      <p:graphicFrame>
        <p:nvGraphicFramePr>
          <p:cNvPr id="5" name="4 Tabla"/>
          <p:cNvGraphicFramePr>
            <a:graphicFrameLocks noGrp="1"/>
          </p:cNvGraphicFramePr>
          <p:nvPr/>
        </p:nvGraphicFramePr>
        <p:xfrm>
          <a:off x="2000250" y="3786188"/>
          <a:ext cx="4572000" cy="1214437"/>
        </p:xfrm>
        <a:graphic>
          <a:graphicData uri="http://schemas.openxmlformats.org/drawingml/2006/table">
            <a:tbl>
              <a:tblPr/>
              <a:tblGrid>
                <a:gridCol w="2058097"/>
                <a:gridCol w="828764"/>
                <a:gridCol w="828764"/>
                <a:gridCol w="856389"/>
              </a:tblGrid>
              <a:tr h="30361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 b="1" dirty="0">
                          <a:solidFill>
                            <a:srgbClr val="FFFFFF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Equipos de computación</a:t>
                      </a:r>
                      <a:endParaRPr lang="es-E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 b="1">
                          <a:solidFill>
                            <a:srgbClr val="FFFFFF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Cantidad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 b="1">
                          <a:solidFill>
                            <a:srgbClr val="FFFFFF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P. Unit.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 b="1" dirty="0">
                          <a:solidFill>
                            <a:srgbClr val="FFFFFF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Valor Total</a:t>
                      </a:r>
                      <a:endParaRPr lang="es-E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99FF"/>
                    </a:solidFill>
                  </a:tcPr>
                </a:tc>
              </a:tr>
              <a:tr h="30361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latin typeface="Arial"/>
                          <a:ea typeface="Times New Roman"/>
                          <a:cs typeface="Times New Roman"/>
                        </a:rPr>
                        <a:t>Laptop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latin typeface="Arial"/>
                          <a:ea typeface="Times New Roman"/>
                          <a:cs typeface="Times New Roman"/>
                        </a:rPr>
                        <a:t>2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latin typeface="Arial"/>
                          <a:ea typeface="Times New Roman"/>
                          <a:cs typeface="Times New Roman"/>
                        </a:rPr>
                        <a:t>350,00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latin typeface="Arial"/>
                          <a:ea typeface="Times New Roman"/>
                          <a:cs typeface="Times New Roman"/>
                        </a:rPr>
                        <a:t>700,00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361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Impresora Laser multifunción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latin typeface="Arial"/>
                          <a:ea typeface="Times New Roman"/>
                          <a:cs typeface="Times New Roman"/>
                        </a:rPr>
                        <a:t>120,00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latin typeface="Arial"/>
                          <a:ea typeface="Times New Roman"/>
                          <a:cs typeface="Times New Roman"/>
                        </a:rPr>
                        <a:t>120,00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361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 b="1">
                          <a:latin typeface="Arial"/>
                          <a:ea typeface="Times New Roman"/>
                          <a:cs typeface="Times New Roman"/>
                        </a:rPr>
                        <a:t>TOTAL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 b="1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 b="1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 b="1" dirty="0">
                          <a:latin typeface="Arial"/>
                          <a:ea typeface="Times New Roman"/>
                          <a:cs typeface="Times New Roman"/>
                        </a:rPr>
                        <a:t>820,00</a:t>
                      </a:r>
                      <a:endParaRPr lang="es-E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6" name="5 Tabla"/>
          <p:cNvGraphicFramePr>
            <a:graphicFrameLocks noGrp="1"/>
          </p:cNvGraphicFramePr>
          <p:nvPr/>
        </p:nvGraphicFramePr>
        <p:xfrm>
          <a:off x="2071688" y="2071688"/>
          <a:ext cx="4357687" cy="1285875"/>
        </p:xfrm>
        <a:graphic>
          <a:graphicData uri="http://schemas.openxmlformats.org/drawingml/2006/table">
            <a:tbl>
              <a:tblPr/>
              <a:tblGrid>
                <a:gridCol w="1961623"/>
                <a:gridCol w="789915"/>
                <a:gridCol w="789915"/>
                <a:gridCol w="816246"/>
              </a:tblGrid>
              <a:tr h="21431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 b="1" dirty="0">
                          <a:solidFill>
                            <a:srgbClr val="FFFFFF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Equipos de Oficina</a:t>
                      </a:r>
                      <a:endParaRPr lang="es-E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 b="1">
                          <a:solidFill>
                            <a:srgbClr val="FFFFFF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Cantidad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 b="1">
                          <a:solidFill>
                            <a:srgbClr val="FFFFFF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P. Unit.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 b="1" dirty="0">
                          <a:solidFill>
                            <a:srgbClr val="FFFFFF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Valor Total</a:t>
                      </a:r>
                      <a:endParaRPr lang="es-E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999FF"/>
                    </a:solidFill>
                  </a:tcPr>
                </a:tc>
              </a:tr>
              <a:tr h="21431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latin typeface="Arial"/>
                          <a:ea typeface="Times New Roman"/>
                          <a:cs typeface="Times New Roman"/>
                        </a:rPr>
                        <a:t>Escritorio en L de 150*150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$190,00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$190,00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431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latin typeface="Arial"/>
                          <a:ea typeface="Times New Roman"/>
                          <a:cs typeface="Times New Roman"/>
                        </a:rPr>
                        <a:t>Escritorio Gerencial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$200,00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$200,00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431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latin typeface="Arial"/>
                          <a:ea typeface="Times New Roman"/>
                          <a:cs typeface="Times New Roman"/>
                        </a:rPr>
                        <a:t>Sillas con brazos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latin typeface="Arial"/>
                          <a:ea typeface="Times New Roman"/>
                          <a:cs typeface="Times New Roman"/>
                        </a:rPr>
                        <a:t>2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$40,00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$80,00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431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latin typeface="Arial"/>
                          <a:ea typeface="Times New Roman"/>
                          <a:cs typeface="Times New Roman"/>
                        </a:rPr>
                        <a:t>Teléfonos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latin typeface="Arial"/>
                          <a:ea typeface="Times New Roman"/>
                          <a:cs typeface="Times New Roman"/>
                        </a:rPr>
                        <a:t>18,00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$18,00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431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 b="1">
                          <a:latin typeface="Arial"/>
                          <a:ea typeface="Times New Roman"/>
                          <a:cs typeface="Times New Roman"/>
                        </a:rPr>
                        <a:t>TOTAL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 b="1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 b="1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 b="1" dirty="0">
                          <a:latin typeface="Arial"/>
                          <a:ea typeface="Times New Roman"/>
                          <a:cs typeface="Times New Roman"/>
                        </a:rPr>
                        <a:t>488,00</a:t>
                      </a:r>
                      <a:endParaRPr lang="es-E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4 Tabla"/>
          <p:cNvGraphicFramePr>
            <a:graphicFrameLocks noGrp="1"/>
          </p:cNvGraphicFramePr>
          <p:nvPr/>
        </p:nvGraphicFramePr>
        <p:xfrm>
          <a:off x="928688" y="928688"/>
          <a:ext cx="7072312" cy="4857750"/>
        </p:xfrm>
        <a:graphic>
          <a:graphicData uri="http://schemas.openxmlformats.org/drawingml/2006/table">
            <a:tbl>
              <a:tblPr/>
              <a:tblGrid>
                <a:gridCol w="1003075"/>
                <a:gridCol w="711641"/>
                <a:gridCol w="609979"/>
                <a:gridCol w="660810"/>
                <a:gridCol w="721808"/>
                <a:gridCol w="599812"/>
                <a:gridCol w="630311"/>
                <a:gridCol w="640478"/>
                <a:gridCol w="609979"/>
                <a:gridCol w="884469"/>
              </a:tblGrid>
              <a:tr h="357941">
                <a:tc gridSpan="10">
                  <a:txBody>
                    <a:bodyPr/>
                    <a:lstStyle/>
                    <a:p>
                      <a:pPr algn="ctr" fontAlgn="b"/>
                      <a:r>
                        <a:rPr lang="es-ES" sz="800" b="1" i="0" u="none" strike="noStrike" dirty="0">
                          <a:latin typeface="Arial"/>
                        </a:rPr>
                        <a:t>DEPRECIACION DE LOS ACTIVOS FIJOS</a:t>
                      </a:r>
                    </a:p>
                  </a:txBody>
                  <a:tcPr marL="8759" marR="8759" marT="875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262491">
                <a:tc>
                  <a:txBody>
                    <a:bodyPr/>
                    <a:lstStyle/>
                    <a:p>
                      <a:pPr algn="ctr" fontAlgn="b"/>
                      <a:endParaRPr lang="es-ES" sz="800" b="1" i="0" u="none" strike="noStrike">
                        <a:latin typeface="Arial"/>
                      </a:endParaRPr>
                    </a:p>
                  </a:txBody>
                  <a:tcPr marL="8759" marR="8759" marT="875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800" b="1" i="0" u="none" strike="noStrike">
                        <a:latin typeface="Arial"/>
                      </a:endParaRPr>
                    </a:p>
                  </a:txBody>
                  <a:tcPr marL="8759" marR="8759" marT="875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800" b="1" i="0" u="none" strike="noStrike">
                        <a:latin typeface="Arial"/>
                      </a:endParaRPr>
                    </a:p>
                  </a:txBody>
                  <a:tcPr marL="8759" marR="8759" marT="875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800" b="1" i="0" u="none" strike="noStrike">
                        <a:latin typeface="Arial"/>
                      </a:endParaRPr>
                    </a:p>
                  </a:txBody>
                  <a:tcPr marL="8759" marR="8759" marT="875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800" b="1" i="0" u="none" strike="noStrike">
                        <a:latin typeface="Arial"/>
                      </a:endParaRPr>
                    </a:p>
                  </a:txBody>
                  <a:tcPr marL="8759" marR="8759" marT="875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800" b="1" i="0" u="none" strike="noStrike">
                        <a:latin typeface="Arial"/>
                      </a:endParaRPr>
                    </a:p>
                  </a:txBody>
                  <a:tcPr marL="8759" marR="8759" marT="875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800" b="1" i="0" u="none" strike="noStrike">
                        <a:latin typeface="Arial"/>
                      </a:endParaRPr>
                    </a:p>
                  </a:txBody>
                  <a:tcPr marL="8759" marR="8759" marT="875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800" b="1" i="0" u="none" strike="noStrike">
                        <a:latin typeface="Arial"/>
                      </a:endParaRPr>
                    </a:p>
                  </a:txBody>
                  <a:tcPr marL="8759" marR="8759" marT="875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800" b="1" i="0" u="none" strike="noStrike">
                        <a:latin typeface="Arial"/>
                      </a:endParaRPr>
                    </a:p>
                  </a:txBody>
                  <a:tcPr marL="8759" marR="8759" marT="875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800" b="1" i="0" u="none" strike="noStrike">
                        <a:latin typeface="Arial"/>
                      </a:endParaRPr>
                    </a:p>
                  </a:txBody>
                  <a:tcPr marL="8759" marR="8759" marT="875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15883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800" b="0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759" marR="8759" marT="87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800" b="0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VALOR</a:t>
                      </a:r>
                    </a:p>
                  </a:txBody>
                  <a:tcPr marL="8759" marR="8759" marT="87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800" b="0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% DEPREC</a:t>
                      </a:r>
                    </a:p>
                  </a:txBody>
                  <a:tcPr marL="8759" marR="8759" marT="87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800" b="0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VIDA UTIL </a:t>
                      </a:r>
                    </a:p>
                  </a:txBody>
                  <a:tcPr marL="8759" marR="8759" marT="87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800" b="0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AÑO 1 </a:t>
                      </a:r>
                    </a:p>
                  </a:txBody>
                  <a:tcPr marL="8759" marR="8759" marT="87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800" b="0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AÑO 2</a:t>
                      </a:r>
                    </a:p>
                  </a:txBody>
                  <a:tcPr marL="8759" marR="8759" marT="87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800" b="0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AÑO 3</a:t>
                      </a:r>
                    </a:p>
                  </a:txBody>
                  <a:tcPr marL="8759" marR="8759" marT="87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800" b="0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AÑO 4 </a:t>
                      </a:r>
                    </a:p>
                  </a:txBody>
                  <a:tcPr marL="8759" marR="8759" marT="87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800" b="0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AÑO 5</a:t>
                      </a:r>
                    </a:p>
                  </a:txBody>
                  <a:tcPr marL="8759" marR="8759" marT="87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800" b="0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V. SALVAMENTO</a:t>
                      </a:r>
                    </a:p>
                  </a:txBody>
                  <a:tcPr marL="8759" marR="8759" marT="87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99FF"/>
                    </a:solidFill>
                  </a:tcPr>
                </a:tc>
              </a:tr>
              <a:tr h="545436"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0" i="0" u="none" strike="noStrike">
                          <a:latin typeface="Arial"/>
                        </a:rPr>
                        <a:t>EQUIPOS DE COMPUTACION</a:t>
                      </a:r>
                    </a:p>
                  </a:txBody>
                  <a:tcPr marL="8759" marR="8759" marT="87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800" b="0" i="0" u="none" strike="noStrike">
                          <a:latin typeface="Arial"/>
                        </a:rPr>
                        <a:t>820,00</a:t>
                      </a:r>
                    </a:p>
                  </a:txBody>
                  <a:tcPr marL="8759" marR="8759" marT="87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800" b="0" i="0" u="none" strike="noStrike">
                          <a:latin typeface="Arial"/>
                        </a:rPr>
                        <a:t>33,33%</a:t>
                      </a:r>
                    </a:p>
                  </a:txBody>
                  <a:tcPr marL="8759" marR="8759" marT="87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800" b="0" i="0" u="none" strike="noStrike">
                          <a:latin typeface="Arial"/>
                        </a:rPr>
                        <a:t>3</a:t>
                      </a:r>
                    </a:p>
                  </a:txBody>
                  <a:tcPr marL="8759" marR="8759" marT="87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800" b="0" i="0" u="none" strike="noStrike">
                          <a:latin typeface="Arial"/>
                        </a:rPr>
                        <a:t>273,33</a:t>
                      </a:r>
                    </a:p>
                  </a:txBody>
                  <a:tcPr marL="8759" marR="8759" marT="87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800" b="0" i="0" u="none" strike="noStrike">
                          <a:latin typeface="Arial"/>
                        </a:rPr>
                        <a:t>273,33</a:t>
                      </a:r>
                    </a:p>
                  </a:txBody>
                  <a:tcPr marL="8759" marR="8759" marT="87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800" b="0" i="0" u="none" strike="noStrike">
                          <a:latin typeface="Arial"/>
                        </a:rPr>
                        <a:t>273,33</a:t>
                      </a:r>
                    </a:p>
                  </a:txBody>
                  <a:tcPr marL="8759" marR="8759" marT="87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8759" marR="8759" marT="87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8759" marR="8759" marT="87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800" b="0" i="0" u="none" strike="noStrike">
                          <a:latin typeface="Arial"/>
                        </a:rPr>
                        <a:t>0,00</a:t>
                      </a:r>
                    </a:p>
                  </a:txBody>
                  <a:tcPr marL="8759" marR="8759" marT="87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5436"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0" i="0" u="none" strike="noStrike">
                          <a:latin typeface="Arial"/>
                        </a:rPr>
                        <a:t>EQUIPOS DE OFICINA</a:t>
                      </a:r>
                    </a:p>
                  </a:txBody>
                  <a:tcPr marL="8759" marR="8759" marT="87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800" b="0" i="0" u="none" strike="noStrike">
                          <a:latin typeface="Arial"/>
                        </a:rPr>
                        <a:t>488,00</a:t>
                      </a:r>
                    </a:p>
                  </a:txBody>
                  <a:tcPr marL="8759" marR="8759" marT="87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800" b="0" i="0" u="none" strike="noStrike">
                          <a:latin typeface="Arial"/>
                        </a:rPr>
                        <a:t>10%</a:t>
                      </a:r>
                    </a:p>
                  </a:txBody>
                  <a:tcPr marL="8759" marR="8759" marT="87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800" b="0" i="0" u="none" strike="noStrike">
                          <a:latin typeface="Arial"/>
                        </a:rPr>
                        <a:t>10</a:t>
                      </a:r>
                    </a:p>
                  </a:txBody>
                  <a:tcPr marL="8759" marR="8759" marT="87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800" b="0" i="0" u="none" strike="noStrike">
                          <a:latin typeface="Arial"/>
                        </a:rPr>
                        <a:t>48,80</a:t>
                      </a:r>
                    </a:p>
                  </a:txBody>
                  <a:tcPr marL="8759" marR="8759" marT="87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800" b="0" i="0" u="none" strike="noStrike">
                          <a:latin typeface="Arial"/>
                        </a:rPr>
                        <a:t>48,80</a:t>
                      </a:r>
                    </a:p>
                  </a:txBody>
                  <a:tcPr marL="8759" marR="8759" marT="87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800" b="0" i="0" u="none" strike="noStrike">
                          <a:latin typeface="Arial"/>
                        </a:rPr>
                        <a:t>48,80</a:t>
                      </a:r>
                    </a:p>
                  </a:txBody>
                  <a:tcPr marL="8759" marR="8759" marT="87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800" b="0" i="0" u="none" strike="noStrike">
                          <a:latin typeface="Arial"/>
                        </a:rPr>
                        <a:t>48,80</a:t>
                      </a:r>
                    </a:p>
                  </a:txBody>
                  <a:tcPr marL="8759" marR="8759" marT="87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800" b="0" i="0" u="none" strike="noStrike">
                          <a:latin typeface="Arial"/>
                        </a:rPr>
                        <a:t>48,80</a:t>
                      </a:r>
                    </a:p>
                  </a:txBody>
                  <a:tcPr marL="8759" marR="8759" marT="87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800" b="0" i="0" u="none" strike="noStrike">
                          <a:latin typeface="Arial"/>
                        </a:rPr>
                        <a:t>244,00</a:t>
                      </a:r>
                    </a:p>
                  </a:txBody>
                  <a:tcPr marL="8759" marR="8759" marT="87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5436"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0" i="0" u="none" strike="noStrike">
                          <a:latin typeface="Arial"/>
                        </a:rPr>
                        <a:t>MAQUINARIAS Y EQUIPOS</a:t>
                      </a:r>
                    </a:p>
                  </a:txBody>
                  <a:tcPr marL="8759" marR="8759" marT="87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800" b="0" i="0" u="none" strike="noStrike">
                          <a:latin typeface="Arial"/>
                        </a:rPr>
                        <a:t>12.860,00</a:t>
                      </a:r>
                    </a:p>
                  </a:txBody>
                  <a:tcPr marL="8759" marR="8759" marT="87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800" b="0" i="0" u="none" strike="noStrike">
                          <a:latin typeface="Arial"/>
                        </a:rPr>
                        <a:t>10%</a:t>
                      </a:r>
                    </a:p>
                  </a:txBody>
                  <a:tcPr marL="8759" marR="8759" marT="87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800" b="0" i="0" u="none" strike="noStrike">
                          <a:latin typeface="Arial"/>
                        </a:rPr>
                        <a:t>10</a:t>
                      </a:r>
                    </a:p>
                  </a:txBody>
                  <a:tcPr marL="8759" marR="8759" marT="87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800" b="0" i="0" u="none" strike="noStrike">
                          <a:latin typeface="Arial"/>
                        </a:rPr>
                        <a:t>1.286,00</a:t>
                      </a:r>
                    </a:p>
                  </a:txBody>
                  <a:tcPr marL="8759" marR="8759" marT="87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800" b="0" i="0" u="none" strike="noStrike">
                          <a:latin typeface="Arial"/>
                        </a:rPr>
                        <a:t>1.286,00</a:t>
                      </a:r>
                    </a:p>
                  </a:txBody>
                  <a:tcPr marL="8759" marR="8759" marT="87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800" b="0" i="0" u="none" strike="noStrike">
                          <a:latin typeface="Arial"/>
                        </a:rPr>
                        <a:t>1.286,00</a:t>
                      </a:r>
                    </a:p>
                  </a:txBody>
                  <a:tcPr marL="8759" marR="8759" marT="87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800" b="0" i="0" u="none" strike="noStrike">
                          <a:latin typeface="Arial"/>
                        </a:rPr>
                        <a:t>1.286,00</a:t>
                      </a:r>
                    </a:p>
                  </a:txBody>
                  <a:tcPr marL="8759" marR="8759" marT="87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800" b="0" i="0" u="none" strike="noStrike">
                          <a:latin typeface="Arial"/>
                        </a:rPr>
                        <a:t>1.286,00</a:t>
                      </a:r>
                    </a:p>
                  </a:txBody>
                  <a:tcPr marL="8759" marR="8759" marT="87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800" b="0" i="0" u="none" strike="noStrike">
                          <a:latin typeface="Arial"/>
                        </a:rPr>
                        <a:t>6.430,00</a:t>
                      </a:r>
                    </a:p>
                  </a:txBody>
                  <a:tcPr marL="8759" marR="8759" marT="87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9763"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0" i="0" u="none" strike="noStrike">
                          <a:latin typeface="Arial"/>
                        </a:rPr>
                        <a:t>VEHICULO</a:t>
                      </a:r>
                    </a:p>
                  </a:txBody>
                  <a:tcPr marL="8759" marR="8759" marT="87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800" b="0" i="0" u="none" strike="noStrike">
                          <a:latin typeface="Arial"/>
                        </a:rPr>
                        <a:t>12.000,00</a:t>
                      </a:r>
                    </a:p>
                  </a:txBody>
                  <a:tcPr marL="8759" marR="8759" marT="87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800" b="0" i="0" u="none" strike="noStrike">
                          <a:latin typeface="Arial"/>
                        </a:rPr>
                        <a:t>20%</a:t>
                      </a:r>
                    </a:p>
                  </a:txBody>
                  <a:tcPr marL="8759" marR="8759" marT="87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800" b="0" i="0" u="none" strike="noStrike">
                          <a:latin typeface="Arial"/>
                        </a:rPr>
                        <a:t>5</a:t>
                      </a:r>
                    </a:p>
                  </a:txBody>
                  <a:tcPr marL="8759" marR="8759" marT="87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800" b="0" i="0" u="none" strike="noStrike">
                          <a:latin typeface="Arial"/>
                        </a:rPr>
                        <a:t>2.400,00</a:t>
                      </a:r>
                    </a:p>
                  </a:txBody>
                  <a:tcPr marL="8759" marR="8759" marT="87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800" b="0" i="0" u="none" strike="noStrike">
                          <a:latin typeface="Arial"/>
                        </a:rPr>
                        <a:t>2.400,00</a:t>
                      </a:r>
                    </a:p>
                  </a:txBody>
                  <a:tcPr marL="8759" marR="8759" marT="87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800" b="0" i="0" u="none" strike="noStrike">
                          <a:latin typeface="Arial"/>
                        </a:rPr>
                        <a:t>2.400,00</a:t>
                      </a:r>
                    </a:p>
                  </a:txBody>
                  <a:tcPr marL="8759" marR="8759" marT="87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800" b="0" i="0" u="none" strike="noStrike">
                          <a:latin typeface="Arial"/>
                        </a:rPr>
                        <a:t>2.400,00</a:t>
                      </a:r>
                    </a:p>
                  </a:txBody>
                  <a:tcPr marL="8759" marR="8759" marT="87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800" b="0" i="0" u="none" strike="noStrike">
                          <a:latin typeface="Arial"/>
                        </a:rPr>
                        <a:t>2.400,00</a:t>
                      </a:r>
                    </a:p>
                  </a:txBody>
                  <a:tcPr marL="8759" marR="8759" marT="87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800" b="0" i="0" u="none" strike="noStrike">
                          <a:latin typeface="Arial"/>
                        </a:rPr>
                        <a:t>0,00</a:t>
                      </a:r>
                    </a:p>
                  </a:txBody>
                  <a:tcPr marL="8759" marR="8759" marT="87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9763"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1" i="0" u="none" strike="noStrike">
                          <a:latin typeface="Arial"/>
                        </a:rPr>
                        <a:t>TOTAL</a:t>
                      </a:r>
                    </a:p>
                  </a:txBody>
                  <a:tcPr marL="8759" marR="8759" marT="87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8759" marR="8759" marT="87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8759" marR="8759" marT="87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8759" marR="8759" marT="87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800" b="1" i="0" u="none" strike="noStrike">
                          <a:latin typeface="Arial"/>
                        </a:rPr>
                        <a:t>4.008,13</a:t>
                      </a:r>
                    </a:p>
                  </a:txBody>
                  <a:tcPr marL="8759" marR="8759" marT="87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800" b="1" i="0" u="none" strike="noStrike">
                          <a:latin typeface="Arial"/>
                        </a:rPr>
                        <a:t>4.008,13</a:t>
                      </a:r>
                    </a:p>
                  </a:txBody>
                  <a:tcPr marL="8759" marR="8759" marT="87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800" b="1" i="0" u="none" strike="noStrike">
                          <a:latin typeface="Arial"/>
                        </a:rPr>
                        <a:t>4.008,13</a:t>
                      </a:r>
                    </a:p>
                  </a:txBody>
                  <a:tcPr marL="8759" marR="8759" marT="87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800" b="1" i="0" u="none" strike="noStrike">
                          <a:latin typeface="Arial"/>
                        </a:rPr>
                        <a:t>3.734,80</a:t>
                      </a:r>
                    </a:p>
                  </a:txBody>
                  <a:tcPr marL="8759" marR="8759" marT="87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800" b="1" i="0" u="none" strike="noStrike">
                          <a:latin typeface="Arial"/>
                        </a:rPr>
                        <a:t>3.734,80</a:t>
                      </a:r>
                    </a:p>
                  </a:txBody>
                  <a:tcPr marL="8759" marR="8759" marT="87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800" b="1" i="0" u="none" strike="noStrike">
                          <a:latin typeface="Arial"/>
                        </a:rPr>
                        <a:t>6.674,00</a:t>
                      </a:r>
                    </a:p>
                  </a:txBody>
                  <a:tcPr marL="8759" marR="8759" marT="87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9763"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8759" marR="8759" marT="87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8759" marR="8759" marT="87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8759" marR="8759" marT="87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8759" marR="8759" marT="87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8759" marR="8759" marT="87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8759" marR="8759" marT="87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8759" marR="8759" marT="87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8759" marR="8759" marT="87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8759" marR="8759" marT="87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8759" marR="8759" marT="87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7936"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1" i="0" u="none" strike="noStrike">
                          <a:latin typeface="Arial"/>
                        </a:rPr>
                        <a:t>DEPRECIACION ANUAL</a:t>
                      </a:r>
                    </a:p>
                  </a:txBody>
                  <a:tcPr marL="8759" marR="8759" marT="87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8759" marR="8759" marT="87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8759" marR="8759" marT="87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8759" marR="8759" marT="87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800" b="0" i="0" u="none" strike="noStrike">
                          <a:latin typeface="Arial"/>
                        </a:rPr>
                        <a:t>4.008,13</a:t>
                      </a:r>
                    </a:p>
                  </a:txBody>
                  <a:tcPr marL="8759" marR="8759" marT="87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800" b="0" i="0" u="none" strike="noStrike">
                          <a:latin typeface="Arial"/>
                        </a:rPr>
                        <a:t>4.008,13</a:t>
                      </a:r>
                    </a:p>
                  </a:txBody>
                  <a:tcPr marL="8759" marR="8759" marT="87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800" b="0" i="0" u="none" strike="noStrike">
                          <a:latin typeface="Arial"/>
                        </a:rPr>
                        <a:t>4.008,13</a:t>
                      </a:r>
                    </a:p>
                  </a:txBody>
                  <a:tcPr marL="8759" marR="8759" marT="87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800" b="0" i="0" u="none" strike="noStrike">
                          <a:latin typeface="Arial"/>
                        </a:rPr>
                        <a:t>3.734,80</a:t>
                      </a:r>
                    </a:p>
                  </a:txBody>
                  <a:tcPr marL="8759" marR="8759" marT="87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800" b="0" i="0" u="none" strike="noStrike">
                          <a:latin typeface="Arial"/>
                        </a:rPr>
                        <a:t>3.734,80</a:t>
                      </a:r>
                    </a:p>
                  </a:txBody>
                  <a:tcPr marL="8759" marR="8759" marT="87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8759" marR="8759" marT="87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7936"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1" i="0" u="none" strike="noStrike">
                          <a:latin typeface="Arial"/>
                        </a:rPr>
                        <a:t>DEPRECIACION ACUMULADA</a:t>
                      </a:r>
                    </a:p>
                  </a:txBody>
                  <a:tcPr marL="8759" marR="8759" marT="87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8759" marR="8759" marT="87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8759" marR="8759" marT="87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8759" marR="8759" marT="87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800" b="0" i="0" u="none" strike="noStrike">
                          <a:latin typeface="Arial"/>
                        </a:rPr>
                        <a:t>4.008,13</a:t>
                      </a:r>
                    </a:p>
                  </a:txBody>
                  <a:tcPr marL="8759" marR="8759" marT="87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800" b="0" i="0" u="none" strike="noStrike">
                          <a:latin typeface="Arial"/>
                        </a:rPr>
                        <a:t>8.016,27</a:t>
                      </a:r>
                    </a:p>
                  </a:txBody>
                  <a:tcPr marL="8759" marR="8759" marT="87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800" b="0" i="0" u="none" strike="noStrike">
                          <a:latin typeface="Arial"/>
                        </a:rPr>
                        <a:t>12.024,40</a:t>
                      </a:r>
                    </a:p>
                  </a:txBody>
                  <a:tcPr marL="8759" marR="8759" marT="87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800" b="0" i="0" u="none" strike="noStrike">
                          <a:latin typeface="Arial"/>
                        </a:rPr>
                        <a:t>15.759,20</a:t>
                      </a:r>
                    </a:p>
                  </a:txBody>
                  <a:tcPr marL="8759" marR="8759" marT="87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800" b="0" i="0" u="none" strike="noStrike">
                          <a:latin typeface="Arial"/>
                        </a:rPr>
                        <a:t>19.494,00</a:t>
                      </a:r>
                    </a:p>
                  </a:txBody>
                  <a:tcPr marL="8759" marR="8759" marT="87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8759" marR="8759" marT="875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214438"/>
            <a:ext cx="8186738" cy="4911725"/>
          </a:xfrm>
        </p:spPr>
        <p:txBody>
          <a:bodyPr>
            <a:normAutofit/>
          </a:bodyPr>
          <a:lstStyle/>
          <a:p>
            <a:pPr marL="361950" lvl="1" indent="-271463" eaLnBrk="1" fontAlgn="auto" hangingPunct="1">
              <a:spcBef>
                <a:spcPts val="324"/>
              </a:spcBef>
              <a:spcAft>
                <a:spcPts val="0"/>
              </a:spcAft>
              <a:buFont typeface="Verdana"/>
              <a:buNone/>
              <a:defRPr/>
            </a:pPr>
            <a:r>
              <a:rPr lang="es-EC" sz="2400" b="1" u="sng" dirty="0">
                <a:latin typeface="Arial" pitchFamily="34" charset="0"/>
                <a:cs typeface="Arial" pitchFamily="34" charset="0"/>
              </a:rPr>
              <a:t>Definición del problema</a:t>
            </a:r>
            <a:endParaRPr lang="es-ES" sz="2400" u="sng" dirty="0">
              <a:latin typeface="Arial" pitchFamily="34" charset="0"/>
              <a:cs typeface="Arial" pitchFamily="34" charset="0"/>
            </a:endParaRPr>
          </a:p>
          <a:p>
            <a:pPr marL="365760" indent="19050" eaLnBrk="1" fontAlgn="auto" hangingPunct="1">
              <a:spcAft>
                <a:spcPts val="0"/>
              </a:spcAft>
              <a:buFont typeface="Wingdings 3"/>
              <a:buNone/>
              <a:defRPr/>
            </a:pPr>
            <a:endParaRPr lang="es-EC" sz="2200" dirty="0" smtClean="0">
              <a:latin typeface="Arial" pitchFamily="34" charset="0"/>
              <a:cs typeface="Arial" pitchFamily="34" charset="0"/>
            </a:endParaRPr>
          </a:p>
          <a:p>
            <a:pPr marL="365760" indent="19050"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es-EC" sz="2200" dirty="0" smtClean="0">
                <a:latin typeface="Arial" pitchFamily="34" charset="0"/>
                <a:cs typeface="Arial" pitchFamily="34" charset="0"/>
              </a:rPr>
              <a:t>Esta </a:t>
            </a:r>
            <a:r>
              <a:rPr lang="es-EC" sz="2200" dirty="0">
                <a:latin typeface="Arial" pitchFamily="34" charset="0"/>
                <a:cs typeface="Arial" pitchFamily="34" charset="0"/>
              </a:rPr>
              <a:t>investigación surge como necesidad de satisfacer la falta de productos alimenticios en el mercado actual con </a:t>
            </a:r>
            <a:r>
              <a:rPr lang="es-EC" sz="2200" dirty="0" smtClean="0">
                <a:latin typeface="Arial" pitchFamily="34" charset="0"/>
                <a:cs typeface="Arial" pitchFamily="34" charset="0"/>
              </a:rPr>
              <a:t>propiedades nutricionales.</a:t>
            </a:r>
          </a:p>
          <a:p>
            <a:pPr marL="365760" indent="19050" eaLnBrk="1" fontAlgn="auto" hangingPunct="1">
              <a:spcAft>
                <a:spcPts val="0"/>
              </a:spcAft>
              <a:buFont typeface="Wingdings 3"/>
              <a:buNone/>
              <a:defRPr/>
            </a:pPr>
            <a:endParaRPr lang="es-EC" sz="2200" dirty="0">
              <a:latin typeface="Arial" pitchFamily="34" charset="0"/>
              <a:cs typeface="Arial" pitchFamily="34" charset="0"/>
            </a:endParaRPr>
          </a:p>
          <a:p>
            <a:pPr marL="365760" indent="-252413"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es-EC" sz="2400" b="1" u="sng" dirty="0" smtClean="0">
                <a:latin typeface="Arial" pitchFamily="34" charset="0"/>
                <a:cs typeface="Arial" pitchFamily="34" charset="0"/>
              </a:rPr>
              <a:t>Justificación</a:t>
            </a:r>
          </a:p>
          <a:p>
            <a:pPr marL="365760" indent="-252413" eaLnBrk="1" fontAlgn="auto" hangingPunct="1">
              <a:spcAft>
                <a:spcPts val="0"/>
              </a:spcAft>
              <a:buFont typeface="Wingdings 3"/>
              <a:buNone/>
              <a:defRPr/>
            </a:pPr>
            <a:endParaRPr lang="es-EC" sz="2400" b="1" u="sng" dirty="0" smtClean="0">
              <a:latin typeface="Arial" pitchFamily="34" charset="0"/>
              <a:cs typeface="Arial" pitchFamily="34" charset="0"/>
            </a:endParaRPr>
          </a:p>
          <a:p>
            <a:pPr marL="365760" indent="19050"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es-EC" sz="2200" dirty="0" smtClean="0">
                <a:latin typeface="Arial" pitchFamily="34" charset="0"/>
                <a:cs typeface="Arial" pitchFamily="34" charset="0"/>
              </a:rPr>
              <a:t>Maximizar el uso de zapallo y quinua produciendo una harina de precio módico </a:t>
            </a:r>
            <a:r>
              <a:rPr lang="es-EC" sz="2200" dirty="0">
                <a:latin typeface="Arial" pitchFamily="34" charset="0"/>
                <a:cs typeface="Arial" pitchFamily="34" charset="0"/>
              </a:rPr>
              <a:t>y alto valor </a:t>
            </a:r>
            <a:r>
              <a:rPr lang="es-EC" sz="2200" dirty="0" smtClean="0">
                <a:latin typeface="Arial" pitchFamily="34" charset="0"/>
                <a:cs typeface="Arial" pitchFamily="34" charset="0"/>
              </a:rPr>
              <a:t>nutritivo.</a:t>
            </a:r>
            <a:endParaRPr lang="es-ES" sz="22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2291" name="Picture 1" descr="C:\Documents and Settings\Usuario\Escritorio\calabaza1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86625" y="5072063"/>
            <a:ext cx="1214438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2" name="Picture 3" descr="http://3.bp.blogspot.com/_Oo4FsBC2Gds/SfJ4RS4dfXI/AAAAAAAABB4/YmbwDSUsXAg/s400/quinua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00938" y="500063"/>
            <a:ext cx="1133475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2 Marcador de contenido"/>
          <p:cNvSpPr>
            <a:spLocks noGrp="1"/>
          </p:cNvSpPr>
          <p:nvPr>
            <p:ph idx="1"/>
          </p:nvPr>
        </p:nvSpPr>
        <p:spPr>
          <a:xfrm>
            <a:off x="785813" y="1428750"/>
            <a:ext cx="3900487" cy="542925"/>
          </a:xfrm>
        </p:spPr>
        <p:txBody>
          <a:bodyPr/>
          <a:lstStyle/>
          <a:p>
            <a:pPr eaLnBrk="1" hangingPunct="1">
              <a:buFont typeface="Wingdings 3" pitchFamily="18" charset="2"/>
              <a:buNone/>
            </a:pPr>
            <a:r>
              <a:rPr lang="es-EC" sz="2200" b="1" u="sng" smtClean="0">
                <a:latin typeface="Arial" charset="0"/>
                <a:cs typeface="Arial" charset="0"/>
              </a:rPr>
              <a:t>Capital de Trabajo</a:t>
            </a:r>
            <a:endParaRPr lang="es-ES" sz="2200" u="sng" smtClean="0">
              <a:latin typeface="Arial" charset="0"/>
              <a:cs typeface="Arial" charset="0"/>
            </a:endParaRPr>
          </a:p>
        </p:txBody>
      </p:sp>
      <p:graphicFrame>
        <p:nvGraphicFramePr>
          <p:cNvPr id="4" name="3 Tabla"/>
          <p:cNvGraphicFramePr>
            <a:graphicFrameLocks noGrp="1"/>
          </p:cNvGraphicFramePr>
          <p:nvPr/>
        </p:nvGraphicFramePr>
        <p:xfrm>
          <a:off x="928688" y="2428875"/>
          <a:ext cx="7572375" cy="2222500"/>
        </p:xfrm>
        <a:graphic>
          <a:graphicData uri="http://schemas.openxmlformats.org/drawingml/2006/table">
            <a:tbl>
              <a:tblPr/>
              <a:tblGrid>
                <a:gridCol w="747174"/>
                <a:gridCol w="538706"/>
                <a:gridCol w="571504"/>
                <a:gridCol w="571504"/>
                <a:gridCol w="571504"/>
                <a:gridCol w="571504"/>
                <a:gridCol w="571504"/>
                <a:gridCol w="571504"/>
                <a:gridCol w="571504"/>
                <a:gridCol w="571504"/>
                <a:gridCol w="571504"/>
                <a:gridCol w="571504"/>
                <a:gridCol w="571504"/>
              </a:tblGrid>
              <a:tr h="25210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900" dirty="0">
                          <a:solidFill>
                            <a:srgbClr val="FFFFFF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900" b="1" dirty="0">
                          <a:solidFill>
                            <a:srgbClr val="FFFFFF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es-ES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900" b="1" dirty="0">
                          <a:solidFill>
                            <a:srgbClr val="FFFFFF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</a:t>
                      </a:r>
                      <a:endParaRPr lang="es-ES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900" b="1" dirty="0">
                          <a:solidFill>
                            <a:srgbClr val="FFFFFF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</a:t>
                      </a:r>
                      <a:endParaRPr lang="es-ES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900" b="1" dirty="0">
                          <a:solidFill>
                            <a:srgbClr val="FFFFFF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</a:t>
                      </a:r>
                      <a:endParaRPr lang="es-ES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900" b="1" dirty="0">
                          <a:solidFill>
                            <a:srgbClr val="FFFFFF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</a:t>
                      </a:r>
                      <a:endParaRPr lang="es-ES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900" b="1" dirty="0">
                          <a:solidFill>
                            <a:srgbClr val="FFFFFF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6</a:t>
                      </a:r>
                      <a:endParaRPr lang="es-ES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900" b="1" dirty="0">
                          <a:solidFill>
                            <a:srgbClr val="FFFFFF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7</a:t>
                      </a:r>
                      <a:endParaRPr lang="es-ES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900" b="1" dirty="0">
                          <a:solidFill>
                            <a:srgbClr val="FFFFFF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8</a:t>
                      </a:r>
                      <a:endParaRPr lang="es-ES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900" b="1">
                          <a:solidFill>
                            <a:srgbClr val="FFFFFF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9</a:t>
                      </a:r>
                      <a:endParaRPr lang="es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900" b="1">
                          <a:solidFill>
                            <a:srgbClr val="FFFFFF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</a:t>
                      </a:r>
                      <a:endParaRPr lang="es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900" b="1">
                          <a:solidFill>
                            <a:srgbClr val="FFFFFF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11</a:t>
                      </a:r>
                      <a:endParaRPr lang="es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900" b="1">
                          <a:solidFill>
                            <a:srgbClr val="FFFFFF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12</a:t>
                      </a:r>
                      <a:endParaRPr lang="es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99FF"/>
                    </a:solidFill>
                  </a:tcPr>
                </a:tc>
              </a:tr>
              <a:tr h="43295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900" b="1">
                          <a:latin typeface="Arial"/>
                          <a:ea typeface="Times New Roman"/>
                          <a:cs typeface="Times New Roman"/>
                        </a:rPr>
                        <a:t>Ingreso Mensual</a:t>
                      </a:r>
                      <a:endParaRPr lang="es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900"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es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900" dirty="0">
                          <a:latin typeface="Arial"/>
                          <a:ea typeface="Times New Roman"/>
                          <a:cs typeface="Times New Roman"/>
                        </a:rPr>
                        <a:t>4029,46</a:t>
                      </a:r>
                      <a:endParaRPr lang="es-ES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900" dirty="0">
                          <a:latin typeface="Arial"/>
                          <a:ea typeface="Times New Roman"/>
                          <a:cs typeface="Times New Roman"/>
                        </a:rPr>
                        <a:t>4029,46</a:t>
                      </a:r>
                      <a:endParaRPr lang="es-ES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900" dirty="0">
                          <a:latin typeface="Arial"/>
                          <a:ea typeface="Times New Roman"/>
                          <a:cs typeface="Times New Roman"/>
                        </a:rPr>
                        <a:t>4029,46</a:t>
                      </a:r>
                      <a:endParaRPr lang="es-ES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900" dirty="0">
                          <a:latin typeface="Arial"/>
                          <a:ea typeface="Times New Roman"/>
                          <a:cs typeface="Times New Roman"/>
                        </a:rPr>
                        <a:t>4029,46</a:t>
                      </a:r>
                      <a:endParaRPr lang="es-ES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900" dirty="0">
                          <a:latin typeface="Arial"/>
                          <a:ea typeface="Times New Roman"/>
                          <a:cs typeface="Times New Roman"/>
                        </a:rPr>
                        <a:t>4029,46</a:t>
                      </a:r>
                      <a:endParaRPr lang="es-ES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900" dirty="0">
                          <a:latin typeface="Arial"/>
                          <a:ea typeface="Times New Roman"/>
                          <a:cs typeface="Times New Roman"/>
                        </a:rPr>
                        <a:t>4029,46</a:t>
                      </a:r>
                      <a:endParaRPr lang="es-ES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900" dirty="0">
                          <a:latin typeface="Arial"/>
                          <a:ea typeface="Times New Roman"/>
                          <a:cs typeface="Times New Roman"/>
                        </a:rPr>
                        <a:t>4029,46</a:t>
                      </a:r>
                      <a:endParaRPr lang="es-ES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900" dirty="0">
                          <a:latin typeface="Arial"/>
                          <a:ea typeface="Times New Roman"/>
                          <a:cs typeface="Times New Roman"/>
                        </a:rPr>
                        <a:t>4029,46</a:t>
                      </a:r>
                      <a:endParaRPr lang="es-ES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900" dirty="0">
                          <a:latin typeface="Arial"/>
                          <a:ea typeface="Times New Roman"/>
                          <a:cs typeface="Times New Roman"/>
                        </a:rPr>
                        <a:t>4029,46</a:t>
                      </a:r>
                      <a:endParaRPr lang="es-ES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900" dirty="0">
                          <a:latin typeface="Arial"/>
                          <a:ea typeface="Times New Roman"/>
                          <a:cs typeface="Times New Roman"/>
                        </a:rPr>
                        <a:t>4029,46</a:t>
                      </a:r>
                      <a:endParaRPr lang="es-ES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900" dirty="0">
                          <a:latin typeface="Arial"/>
                          <a:ea typeface="Times New Roman"/>
                          <a:cs typeface="Times New Roman"/>
                        </a:rPr>
                        <a:t>4029,46</a:t>
                      </a:r>
                      <a:endParaRPr lang="es-ES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295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900" b="1">
                          <a:latin typeface="Arial"/>
                          <a:ea typeface="Times New Roman"/>
                          <a:cs typeface="Times New Roman"/>
                        </a:rPr>
                        <a:t>Egreso Mensual</a:t>
                      </a:r>
                      <a:endParaRPr lang="es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900">
                          <a:latin typeface="Arial"/>
                          <a:ea typeface="Times New Roman"/>
                          <a:cs typeface="Times New Roman"/>
                        </a:rPr>
                        <a:t>3.177,20</a:t>
                      </a:r>
                      <a:endParaRPr lang="es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900">
                          <a:latin typeface="Arial"/>
                          <a:ea typeface="Times New Roman"/>
                          <a:cs typeface="Times New Roman"/>
                        </a:rPr>
                        <a:t>3.177,20</a:t>
                      </a:r>
                      <a:endParaRPr lang="es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900">
                          <a:latin typeface="Arial"/>
                          <a:ea typeface="Times New Roman"/>
                          <a:cs typeface="Times New Roman"/>
                        </a:rPr>
                        <a:t>3.177,20</a:t>
                      </a:r>
                      <a:endParaRPr lang="es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900">
                          <a:latin typeface="Arial"/>
                          <a:ea typeface="Times New Roman"/>
                          <a:cs typeface="Times New Roman"/>
                        </a:rPr>
                        <a:t>3.177,20</a:t>
                      </a:r>
                      <a:endParaRPr lang="es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900">
                          <a:latin typeface="Arial"/>
                          <a:ea typeface="Times New Roman"/>
                          <a:cs typeface="Times New Roman"/>
                        </a:rPr>
                        <a:t>3.177,20</a:t>
                      </a:r>
                      <a:endParaRPr lang="es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900" dirty="0">
                          <a:latin typeface="Arial"/>
                          <a:ea typeface="Times New Roman"/>
                          <a:cs typeface="Times New Roman"/>
                        </a:rPr>
                        <a:t>3.177,20</a:t>
                      </a:r>
                      <a:endParaRPr lang="es-ES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900" dirty="0">
                          <a:latin typeface="Arial"/>
                          <a:ea typeface="Times New Roman"/>
                          <a:cs typeface="Times New Roman"/>
                        </a:rPr>
                        <a:t>3.177,20</a:t>
                      </a:r>
                      <a:endParaRPr lang="es-ES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900" dirty="0">
                          <a:latin typeface="Arial"/>
                          <a:ea typeface="Times New Roman"/>
                          <a:cs typeface="Times New Roman"/>
                        </a:rPr>
                        <a:t>3.177,20</a:t>
                      </a:r>
                      <a:endParaRPr lang="es-ES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900" dirty="0">
                          <a:latin typeface="Arial"/>
                          <a:ea typeface="Times New Roman"/>
                          <a:cs typeface="Times New Roman"/>
                        </a:rPr>
                        <a:t>3.177,20</a:t>
                      </a:r>
                      <a:endParaRPr lang="es-ES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900">
                          <a:latin typeface="Arial"/>
                          <a:ea typeface="Times New Roman"/>
                          <a:cs typeface="Times New Roman"/>
                        </a:rPr>
                        <a:t>3.177,20</a:t>
                      </a:r>
                      <a:endParaRPr lang="es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900" dirty="0">
                          <a:latin typeface="Arial"/>
                          <a:ea typeface="Times New Roman"/>
                          <a:cs typeface="Times New Roman"/>
                        </a:rPr>
                        <a:t>3.177,20</a:t>
                      </a:r>
                      <a:endParaRPr lang="es-ES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900" dirty="0">
                          <a:latin typeface="Arial"/>
                          <a:ea typeface="Times New Roman"/>
                          <a:cs typeface="Times New Roman"/>
                        </a:rPr>
                        <a:t>3.177,20</a:t>
                      </a:r>
                      <a:endParaRPr lang="es-ES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230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900" b="1">
                          <a:latin typeface="Arial"/>
                          <a:ea typeface="Times New Roman"/>
                          <a:cs typeface="Times New Roman"/>
                        </a:rPr>
                        <a:t>Saldo Mensual</a:t>
                      </a:r>
                      <a:endParaRPr lang="es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900" dirty="0">
                          <a:latin typeface="Arial"/>
                          <a:ea typeface="Times New Roman"/>
                          <a:cs typeface="Times New Roman"/>
                        </a:rPr>
                        <a:t>-3.177,20</a:t>
                      </a:r>
                      <a:endParaRPr lang="es-ES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900">
                          <a:latin typeface="Arial"/>
                          <a:ea typeface="Times New Roman"/>
                          <a:cs typeface="Times New Roman"/>
                        </a:rPr>
                        <a:t>852,25</a:t>
                      </a:r>
                      <a:endParaRPr lang="es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900">
                          <a:latin typeface="Arial"/>
                          <a:ea typeface="Times New Roman"/>
                          <a:cs typeface="Times New Roman"/>
                        </a:rPr>
                        <a:t>852,25</a:t>
                      </a:r>
                      <a:endParaRPr lang="es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900" dirty="0">
                          <a:latin typeface="Arial"/>
                          <a:ea typeface="Times New Roman"/>
                          <a:cs typeface="Times New Roman"/>
                        </a:rPr>
                        <a:t>852,25</a:t>
                      </a:r>
                      <a:endParaRPr lang="es-ES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900">
                          <a:latin typeface="Arial"/>
                          <a:ea typeface="Times New Roman"/>
                          <a:cs typeface="Times New Roman"/>
                        </a:rPr>
                        <a:t>852,25</a:t>
                      </a:r>
                      <a:endParaRPr lang="es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900" dirty="0">
                          <a:latin typeface="Arial"/>
                          <a:ea typeface="Times New Roman"/>
                          <a:cs typeface="Times New Roman"/>
                        </a:rPr>
                        <a:t>852,25</a:t>
                      </a:r>
                      <a:endParaRPr lang="es-ES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900">
                          <a:latin typeface="Arial"/>
                          <a:ea typeface="Times New Roman"/>
                          <a:cs typeface="Times New Roman"/>
                        </a:rPr>
                        <a:t>852,25</a:t>
                      </a:r>
                      <a:endParaRPr lang="es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900" dirty="0">
                          <a:latin typeface="Arial"/>
                          <a:ea typeface="Times New Roman"/>
                          <a:cs typeface="Times New Roman"/>
                        </a:rPr>
                        <a:t>852,25</a:t>
                      </a:r>
                      <a:endParaRPr lang="es-ES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900" dirty="0">
                          <a:latin typeface="Arial"/>
                          <a:ea typeface="Times New Roman"/>
                          <a:cs typeface="Times New Roman"/>
                        </a:rPr>
                        <a:t>852,25</a:t>
                      </a:r>
                      <a:endParaRPr lang="es-ES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900" dirty="0">
                          <a:latin typeface="Arial"/>
                          <a:ea typeface="Times New Roman"/>
                          <a:cs typeface="Times New Roman"/>
                        </a:rPr>
                        <a:t>852,25</a:t>
                      </a:r>
                      <a:endParaRPr lang="es-ES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900" dirty="0">
                          <a:latin typeface="Arial"/>
                          <a:ea typeface="Times New Roman"/>
                          <a:cs typeface="Times New Roman"/>
                        </a:rPr>
                        <a:t>852,25</a:t>
                      </a:r>
                      <a:endParaRPr lang="es-ES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900" dirty="0">
                          <a:latin typeface="Arial"/>
                          <a:ea typeface="Times New Roman"/>
                          <a:cs typeface="Times New Roman"/>
                        </a:rPr>
                        <a:t>852,25</a:t>
                      </a:r>
                      <a:endParaRPr lang="es-ES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230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900" b="1">
                          <a:latin typeface="Arial"/>
                          <a:ea typeface="Times New Roman"/>
                          <a:cs typeface="Times New Roman"/>
                        </a:rPr>
                        <a:t>Saldo acumulado</a:t>
                      </a:r>
                      <a:endParaRPr lang="es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900" b="1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-3.177,20</a:t>
                      </a:r>
                      <a:endParaRPr lang="es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900" b="1">
                          <a:latin typeface="Arial"/>
                          <a:ea typeface="Times New Roman"/>
                          <a:cs typeface="Times New Roman"/>
                        </a:rPr>
                        <a:t>-2.324,95</a:t>
                      </a:r>
                      <a:endParaRPr lang="es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900" b="1">
                          <a:latin typeface="Arial"/>
                          <a:ea typeface="Times New Roman"/>
                          <a:cs typeface="Times New Roman"/>
                        </a:rPr>
                        <a:t>-1.472,69</a:t>
                      </a:r>
                      <a:endParaRPr lang="es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900" b="1">
                          <a:latin typeface="Arial"/>
                          <a:ea typeface="Times New Roman"/>
                          <a:cs typeface="Times New Roman"/>
                        </a:rPr>
                        <a:t>-620,44</a:t>
                      </a:r>
                      <a:endParaRPr lang="es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900" b="1">
                          <a:latin typeface="Arial"/>
                          <a:ea typeface="Times New Roman"/>
                          <a:cs typeface="Times New Roman"/>
                        </a:rPr>
                        <a:t>231,81</a:t>
                      </a:r>
                      <a:endParaRPr lang="es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900" b="1">
                          <a:latin typeface="Arial"/>
                          <a:ea typeface="Times New Roman"/>
                          <a:cs typeface="Times New Roman"/>
                        </a:rPr>
                        <a:t>1.084,07</a:t>
                      </a:r>
                      <a:endParaRPr lang="es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900" b="1">
                          <a:latin typeface="Arial"/>
                          <a:ea typeface="Times New Roman"/>
                          <a:cs typeface="Times New Roman"/>
                        </a:rPr>
                        <a:t>1.936,32</a:t>
                      </a:r>
                      <a:endParaRPr lang="es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900" b="1">
                          <a:latin typeface="Arial"/>
                          <a:ea typeface="Times New Roman"/>
                          <a:cs typeface="Times New Roman"/>
                        </a:rPr>
                        <a:t>2.788,58</a:t>
                      </a:r>
                      <a:endParaRPr lang="es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900" b="1">
                          <a:latin typeface="Arial"/>
                          <a:ea typeface="Times New Roman"/>
                          <a:cs typeface="Times New Roman"/>
                        </a:rPr>
                        <a:t>3.640,83</a:t>
                      </a:r>
                      <a:endParaRPr lang="es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900" b="1" dirty="0">
                          <a:latin typeface="Arial"/>
                          <a:ea typeface="Times New Roman"/>
                          <a:cs typeface="Times New Roman"/>
                        </a:rPr>
                        <a:t>4.493,09</a:t>
                      </a:r>
                      <a:endParaRPr lang="es-ES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900" b="1">
                          <a:latin typeface="Arial"/>
                          <a:ea typeface="Times New Roman"/>
                          <a:cs typeface="Times New Roman"/>
                        </a:rPr>
                        <a:t>5.345,34</a:t>
                      </a:r>
                      <a:endParaRPr lang="es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900" b="1" dirty="0">
                          <a:latin typeface="Arial"/>
                          <a:ea typeface="Times New Roman"/>
                          <a:cs typeface="Times New Roman"/>
                        </a:rPr>
                        <a:t>6.197,60</a:t>
                      </a:r>
                      <a:endParaRPr lang="es-ES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2 Marcador de contenido"/>
          <p:cNvSpPr>
            <a:spLocks noGrp="1"/>
          </p:cNvSpPr>
          <p:nvPr>
            <p:ph idx="1"/>
          </p:nvPr>
        </p:nvSpPr>
        <p:spPr>
          <a:xfrm>
            <a:off x="714375" y="1071563"/>
            <a:ext cx="5686425" cy="685800"/>
          </a:xfrm>
        </p:spPr>
        <p:txBody>
          <a:bodyPr/>
          <a:lstStyle/>
          <a:p>
            <a:pPr eaLnBrk="1" hangingPunct="1">
              <a:buFont typeface="Wingdings 3" pitchFamily="18" charset="2"/>
              <a:buNone/>
            </a:pPr>
            <a:r>
              <a:rPr lang="es-EC" sz="2400" b="1" u="sng" smtClean="0">
                <a:latin typeface="Arial" charset="0"/>
                <a:cs typeface="Arial" charset="0"/>
              </a:rPr>
              <a:t>Costos de Producción </a:t>
            </a:r>
            <a:endParaRPr lang="es-ES" sz="2400" u="sng" smtClean="0">
              <a:latin typeface="Arial" charset="0"/>
              <a:cs typeface="Arial" charset="0"/>
            </a:endParaRPr>
          </a:p>
        </p:txBody>
      </p:sp>
      <p:graphicFrame>
        <p:nvGraphicFramePr>
          <p:cNvPr id="4" name="3 Tabla"/>
          <p:cNvGraphicFramePr>
            <a:graphicFrameLocks noGrp="1"/>
          </p:cNvGraphicFramePr>
          <p:nvPr/>
        </p:nvGraphicFramePr>
        <p:xfrm>
          <a:off x="1785938" y="2143125"/>
          <a:ext cx="5786437" cy="3071813"/>
        </p:xfrm>
        <a:graphic>
          <a:graphicData uri="http://schemas.openxmlformats.org/drawingml/2006/table">
            <a:tbl>
              <a:tblPr/>
              <a:tblGrid>
                <a:gridCol w="2217547"/>
                <a:gridCol w="125170"/>
                <a:gridCol w="813101"/>
                <a:gridCol w="802046"/>
                <a:gridCol w="1081832"/>
                <a:gridCol w="746782"/>
              </a:tblGrid>
              <a:tr h="219417">
                <a:tc gridSpan="6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 b="1">
                          <a:solidFill>
                            <a:srgbClr val="FFFFFF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PRODUCCION DE UNA FUNDA DE HARINA DE ZAPALLO CON QUINUA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99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21941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 b="1">
                          <a:latin typeface="Arial"/>
                          <a:ea typeface="Times New Roman"/>
                          <a:cs typeface="Times New Roman"/>
                        </a:rPr>
                        <a:t>UNIDAD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 b="1">
                          <a:latin typeface="Arial"/>
                          <a:ea typeface="Times New Roman"/>
                          <a:cs typeface="Times New Roman"/>
                        </a:rPr>
                        <a:t>PRECIO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 b="1">
                          <a:latin typeface="Arial"/>
                          <a:ea typeface="Times New Roman"/>
                          <a:cs typeface="Times New Roman"/>
                        </a:rPr>
                        <a:t>CANTIDAD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 b="1">
                          <a:latin typeface="Arial"/>
                          <a:ea typeface="Times New Roman"/>
                          <a:cs typeface="Times New Roman"/>
                        </a:rPr>
                        <a:t>COSTO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941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latin typeface="Arial"/>
                          <a:ea typeface="Times New Roman"/>
                          <a:cs typeface="Times New Roman"/>
                        </a:rPr>
                        <a:t>ZAPALLO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latin typeface="Arial"/>
                          <a:ea typeface="Times New Roman"/>
                          <a:cs typeface="Times New Roman"/>
                        </a:rPr>
                        <a:t>Gr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latin typeface="Arial"/>
                          <a:ea typeface="Times New Roman"/>
                          <a:cs typeface="Times New Roman"/>
                        </a:rPr>
                        <a:t>0,002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latin typeface="Arial"/>
                          <a:ea typeface="Times New Roman"/>
                          <a:cs typeface="Times New Roman"/>
                        </a:rPr>
                        <a:t>50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latin typeface="Arial"/>
                          <a:ea typeface="Times New Roman"/>
                          <a:cs typeface="Times New Roman"/>
                        </a:rPr>
                        <a:t>0,10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941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latin typeface="Arial"/>
                          <a:ea typeface="Times New Roman"/>
                          <a:cs typeface="Times New Roman"/>
                        </a:rPr>
                        <a:t>QUINUA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latin typeface="Arial"/>
                          <a:ea typeface="Times New Roman"/>
                          <a:cs typeface="Times New Roman"/>
                        </a:rPr>
                        <a:t>Gr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latin typeface="Arial"/>
                          <a:ea typeface="Times New Roman"/>
                          <a:cs typeface="Times New Roman"/>
                        </a:rPr>
                        <a:t>0,002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latin typeface="Arial"/>
                          <a:ea typeface="Times New Roman"/>
                          <a:cs typeface="Times New Roman"/>
                        </a:rPr>
                        <a:t>30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latin typeface="Arial"/>
                          <a:ea typeface="Times New Roman"/>
                          <a:cs typeface="Times New Roman"/>
                        </a:rPr>
                        <a:t>0,06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941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BENZOATO DE SODIO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latin typeface="Arial"/>
                          <a:ea typeface="Times New Roman"/>
                          <a:cs typeface="Times New Roman"/>
                        </a:rPr>
                        <a:t>Gr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latin typeface="Arial"/>
                          <a:ea typeface="Times New Roman"/>
                          <a:cs typeface="Times New Roman"/>
                        </a:rPr>
                        <a:t>0,0025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latin typeface="Arial"/>
                          <a:ea typeface="Times New Roman"/>
                          <a:cs typeface="Times New Roman"/>
                        </a:rPr>
                        <a:t>0,12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latin typeface="Arial"/>
                          <a:ea typeface="Times New Roman"/>
                          <a:cs typeface="Times New Roman"/>
                        </a:rPr>
                        <a:t>0,0003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941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FOSFATO TRICALCICO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latin typeface="Arial"/>
                          <a:ea typeface="Times New Roman"/>
                          <a:cs typeface="Times New Roman"/>
                        </a:rPr>
                        <a:t>Gr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latin typeface="Arial"/>
                          <a:ea typeface="Times New Roman"/>
                          <a:cs typeface="Times New Roman"/>
                        </a:rPr>
                        <a:t>0,0028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latin typeface="Arial"/>
                          <a:ea typeface="Times New Roman"/>
                          <a:cs typeface="Times New Roman"/>
                        </a:rPr>
                        <a:t>0,11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latin typeface="Arial"/>
                          <a:ea typeface="Times New Roman"/>
                          <a:cs typeface="Times New Roman"/>
                        </a:rPr>
                        <a:t>0,0003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9417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 b="1">
                          <a:latin typeface="Arial"/>
                          <a:ea typeface="Times New Roman"/>
                          <a:cs typeface="Times New Roman"/>
                        </a:rPr>
                        <a:t>TOTAL MATERIA PRIMA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alibri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alibri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alibri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 b="1">
                          <a:latin typeface="Arial"/>
                          <a:ea typeface="Times New Roman"/>
                          <a:cs typeface="Times New Roman"/>
                        </a:rPr>
                        <a:t>0,16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941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 b="1">
                          <a:latin typeface="Arial"/>
                          <a:ea typeface="Times New Roman"/>
                          <a:cs typeface="Times New Roman"/>
                        </a:rPr>
                        <a:t>SERVICIOS BÁSICOS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alibri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alibri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alibri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alibri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941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latin typeface="Arial"/>
                          <a:ea typeface="Times New Roman"/>
                          <a:cs typeface="Times New Roman"/>
                        </a:rPr>
                        <a:t>LUZ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 b="1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latin typeface="Arial"/>
                          <a:ea typeface="Times New Roman"/>
                          <a:cs typeface="Times New Roman"/>
                        </a:rPr>
                        <a:t>Kw/h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latin typeface="Arial"/>
                          <a:ea typeface="Times New Roman"/>
                          <a:cs typeface="Times New Roman"/>
                        </a:rPr>
                        <a:t>0,1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latin typeface="Arial"/>
                          <a:ea typeface="Times New Roman"/>
                          <a:cs typeface="Times New Roman"/>
                        </a:rPr>
                        <a:t>0,10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941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latin typeface="Arial"/>
                          <a:ea typeface="Times New Roman"/>
                          <a:cs typeface="Times New Roman"/>
                        </a:rPr>
                        <a:t>AGUA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 b="1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latin typeface="Arial"/>
                          <a:ea typeface="Times New Roman"/>
                          <a:cs typeface="Times New Roman"/>
                        </a:rPr>
                        <a:t>m3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latin typeface="Arial"/>
                          <a:ea typeface="Times New Roman"/>
                          <a:cs typeface="Times New Roman"/>
                        </a:rPr>
                        <a:t>0,56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latin typeface="Arial"/>
                          <a:ea typeface="Times New Roman"/>
                          <a:cs typeface="Times New Roman"/>
                        </a:rPr>
                        <a:t>0,01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latin typeface="Arial"/>
                          <a:ea typeface="Times New Roman"/>
                          <a:cs typeface="Times New Roman"/>
                        </a:rPr>
                        <a:t>0,0056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941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latin typeface="Arial"/>
                          <a:ea typeface="Times New Roman"/>
                          <a:cs typeface="Times New Roman"/>
                        </a:rPr>
                        <a:t>FUNDA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latin typeface="Arial"/>
                          <a:ea typeface="Times New Roman"/>
                          <a:cs typeface="Times New Roman"/>
                        </a:rPr>
                        <a:t>0,015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latin typeface="Arial"/>
                          <a:ea typeface="Times New Roman"/>
                          <a:cs typeface="Times New Roman"/>
                        </a:rPr>
                        <a:t>0,015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941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latin typeface="Arial"/>
                          <a:ea typeface="Times New Roman"/>
                          <a:cs typeface="Times New Roman"/>
                        </a:rPr>
                        <a:t>ETIQUETA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latin typeface="Arial"/>
                          <a:ea typeface="Times New Roman"/>
                          <a:cs typeface="Times New Roman"/>
                        </a:rPr>
                        <a:t>0,015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latin typeface="Arial"/>
                          <a:ea typeface="Times New Roman"/>
                          <a:cs typeface="Times New Roman"/>
                        </a:rPr>
                        <a:t>0,015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9417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 b="1">
                          <a:latin typeface="Arial"/>
                          <a:ea typeface="Times New Roman"/>
                          <a:cs typeface="Times New Roman"/>
                        </a:rPr>
                        <a:t>MANO DE OBRA DIRECTA 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latin typeface="Arial"/>
                          <a:ea typeface="Times New Roman"/>
                          <a:cs typeface="Times New Roman"/>
                        </a:rPr>
                        <a:t> $/h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latin typeface="Arial"/>
                          <a:ea typeface="Times New Roman"/>
                          <a:cs typeface="Times New Roman"/>
                        </a:rPr>
                        <a:t>0,625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latin typeface="Arial"/>
                          <a:ea typeface="Times New Roman"/>
                          <a:cs typeface="Times New Roman"/>
                        </a:rPr>
                        <a:t>0,5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latin typeface="Arial"/>
                          <a:ea typeface="Times New Roman"/>
                          <a:cs typeface="Times New Roman"/>
                        </a:rPr>
                        <a:t>0,31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9417">
                <a:tc gridSpan="5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 b="1">
                          <a:solidFill>
                            <a:srgbClr val="FFFFFF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TOTAL COSTO UNITARIO POR PRODUCTO TERMINADO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99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 b="1" dirty="0">
                          <a:latin typeface="Arial"/>
                          <a:ea typeface="Times New Roman"/>
                          <a:cs typeface="Times New Roman"/>
                        </a:rPr>
                        <a:t>0,61</a:t>
                      </a:r>
                      <a:endParaRPr lang="es-E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2 Marcador de contenido"/>
          <p:cNvSpPr>
            <a:spLocks noGrp="1"/>
          </p:cNvSpPr>
          <p:nvPr>
            <p:ph idx="1"/>
          </p:nvPr>
        </p:nvSpPr>
        <p:spPr>
          <a:xfrm>
            <a:off x="571500" y="1000125"/>
            <a:ext cx="6429375" cy="571500"/>
          </a:xfrm>
        </p:spPr>
        <p:txBody>
          <a:bodyPr/>
          <a:lstStyle/>
          <a:p>
            <a:pPr eaLnBrk="1" hangingPunct="1">
              <a:buFont typeface="Wingdings 3" pitchFamily="18" charset="2"/>
              <a:buNone/>
            </a:pPr>
            <a:r>
              <a:rPr lang="es-EC" sz="2400" b="1" u="sng" smtClean="0">
                <a:latin typeface="Arial" charset="0"/>
                <a:cs typeface="Arial" charset="0"/>
              </a:rPr>
              <a:t>Presupuesto de Ingresos</a:t>
            </a:r>
          </a:p>
          <a:p>
            <a:pPr eaLnBrk="1" hangingPunct="1">
              <a:buFont typeface="Wingdings 3" pitchFamily="18" charset="2"/>
              <a:buNone/>
            </a:pPr>
            <a:endParaRPr lang="es-ES" sz="2400" u="sng" smtClean="0">
              <a:latin typeface="Arial" charset="0"/>
              <a:cs typeface="Arial" charset="0"/>
            </a:endParaRPr>
          </a:p>
        </p:txBody>
      </p:sp>
      <p:graphicFrame>
        <p:nvGraphicFramePr>
          <p:cNvPr id="4" name="3 Tabla"/>
          <p:cNvGraphicFramePr>
            <a:graphicFrameLocks noGrp="1"/>
          </p:cNvGraphicFramePr>
          <p:nvPr/>
        </p:nvGraphicFramePr>
        <p:xfrm>
          <a:off x="2286000" y="1785938"/>
          <a:ext cx="4572000" cy="1008062"/>
        </p:xfrm>
        <a:graphic>
          <a:graphicData uri="http://schemas.openxmlformats.org/drawingml/2006/table">
            <a:tbl>
              <a:tblPr/>
              <a:tblGrid>
                <a:gridCol w="762000"/>
                <a:gridCol w="762000"/>
                <a:gridCol w="762000"/>
                <a:gridCol w="762000"/>
                <a:gridCol w="762000"/>
                <a:gridCol w="762000"/>
              </a:tblGrid>
              <a:tr h="21907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 dirty="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 b="1">
                          <a:solidFill>
                            <a:srgbClr val="FFFFFF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 b="1">
                          <a:solidFill>
                            <a:srgbClr val="FFFFFF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 b="1">
                          <a:solidFill>
                            <a:srgbClr val="FFFFFF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 b="1">
                          <a:solidFill>
                            <a:srgbClr val="FFFFFF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 b="1">
                          <a:solidFill>
                            <a:srgbClr val="FFFFFF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99FF"/>
                    </a:solidFill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latin typeface="Arial"/>
                          <a:ea typeface="Times New Roman"/>
                          <a:cs typeface="Times New Roman"/>
                        </a:rPr>
                        <a:t>Precio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latin typeface="Arial"/>
                          <a:ea typeface="Times New Roman"/>
                          <a:cs typeface="Times New Roman"/>
                        </a:rPr>
                        <a:t>0,84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latin typeface="Arial"/>
                          <a:ea typeface="Times New Roman"/>
                          <a:cs typeface="Times New Roman"/>
                        </a:rPr>
                        <a:t>0,84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latin typeface="Arial"/>
                          <a:ea typeface="Times New Roman"/>
                          <a:cs typeface="Times New Roman"/>
                        </a:rPr>
                        <a:t>0,84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latin typeface="Arial"/>
                          <a:ea typeface="Times New Roman"/>
                          <a:cs typeface="Times New Roman"/>
                        </a:rPr>
                        <a:t>0,84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latin typeface="Arial"/>
                          <a:ea typeface="Times New Roman"/>
                          <a:cs typeface="Times New Roman"/>
                        </a:rPr>
                        <a:t>0,84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latin typeface="Arial"/>
                          <a:ea typeface="Times New Roman"/>
                          <a:cs typeface="Times New Roman"/>
                        </a:rPr>
                        <a:t>Cantidad (u)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 dirty="0">
                          <a:latin typeface="Arial"/>
                          <a:ea typeface="Times New Roman"/>
                          <a:cs typeface="Times New Roman"/>
                        </a:rPr>
                        <a:t>57.564</a:t>
                      </a:r>
                      <a:endParaRPr lang="es-E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latin typeface="Arial"/>
                          <a:ea typeface="Times New Roman"/>
                          <a:cs typeface="Times New Roman"/>
                        </a:rPr>
                        <a:t>59.003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latin typeface="Arial"/>
                          <a:ea typeface="Times New Roman"/>
                          <a:cs typeface="Times New Roman"/>
                        </a:rPr>
                        <a:t>60.478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latin typeface="Arial"/>
                          <a:ea typeface="Times New Roman"/>
                          <a:cs typeface="Times New Roman"/>
                        </a:rPr>
                        <a:t>61.990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latin typeface="Arial"/>
                          <a:ea typeface="Times New Roman"/>
                          <a:cs typeface="Times New Roman"/>
                        </a:rPr>
                        <a:t>63.540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 b="1">
                          <a:latin typeface="Arial"/>
                          <a:ea typeface="Times New Roman"/>
                          <a:cs typeface="Times New Roman"/>
                        </a:rPr>
                        <a:t>Total ($)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 b="1">
                          <a:latin typeface="Arial"/>
                          <a:ea typeface="Times New Roman"/>
                          <a:cs typeface="Times New Roman"/>
                        </a:rPr>
                        <a:t>48.353,49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 b="1">
                          <a:latin typeface="Arial"/>
                          <a:ea typeface="Times New Roman"/>
                          <a:cs typeface="Times New Roman"/>
                        </a:rPr>
                        <a:t>49.562,33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 b="1">
                          <a:latin typeface="Arial"/>
                          <a:ea typeface="Times New Roman"/>
                          <a:cs typeface="Times New Roman"/>
                        </a:rPr>
                        <a:t>50.801,39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 b="1">
                          <a:latin typeface="Arial"/>
                          <a:ea typeface="Times New Roman"/>
                          <a:cs typeface="Times New Roman"/>
                        </a:rPr>
                        <a:t>52.071,42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 b="1" dirty="0">
                          <a:latin typeface="Arial"/>
                          <a:ea typeface="Times New Roman"/>
                          <a:cs typeface="Times New Roman"/>
                        </a:rPr>
                        <a:t>53.373,21</a:t>
                      </a:r>
                      <a:endParaRPr lang="es-E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1240" name="2 Marcador de contenido"/>
          <p:cNvSpPr txBox="1">
            <a:spLocks/>
          </p:cNvSpPr>
          <p:nvPr/>
        </p:nvSpPr>
        <p:spPr bwMode="auto">
          <a:xfrm>
            <a:off x="500063" y="3214688"/>
            <a:ext cx="6429375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es-EC" sz="2400" b="1" u="sng">
                <a:cs typeface="Arial" charset="0"/>
              </a:rPr>
              <a:t>Presupuesto del Personal</a:t>
            </a: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endParaRPr lang="es-ES" sz="2400" u="sng">
              <a:cs typeface="Arial" charset="0"/>
            </a:endParaRPr>
          </a:p>
        </p:txBody>
      </p:sp>
      <p:graphicFrame>
        <p:nvGraphicFramePr>
          <p:cNvPr id="7" name="6 Tabla"/>
          <p:cNvGraphicFramePr>
            <a:graphicFrameLocks noGrp="1"/>
          </p:cNvGraphicFramePr>
          <p:nvPr/>
        </p:nvGraphicFramePr>
        <p:xfrm>
          <a:off x="1928813" y="4000500"/>
          <a:ext cx="5422900" cy="1227138"/>
        </p:xfrm>
        <a:graphic>
          <a:graphicData uri="http://schemas.openxmlformats.org/drawingml/2006/table">
            <a:tbl>
              <a:tblPr/>
              <a:tblGrid>
                <a:gridCol w="1675765"/>
                <a:gridCol w="795020"/>
                <a:gridCol w="539750"/>
                <a:gridCol w="1313180"/>
                <a:gridCol w="1099185"/>
              </a:tblGrid>
              <a:tr h="161925">
                <a:tc gridSpan="5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000" b="1">
                          <a:solidFill>
                            <a:srgbClr val="FFFFFF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GASTOS DE SUELDOS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99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000" b="1">
                          <a:latin typeface="Arial"/>
                          <a:ea typeface="Times New Roman"/>
                          <a:cs typeface="Times New Roman"/>
                        </a:rPr>
                        <a:t>CARGO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000" b="1">
                          <a:latin typeface="Arial"/>
                          <a:ea typeface="Times New Roman"/>
                          <a:cs typeface="Times New Roman"/>
                        </a:rPr>
                        <a:t>CANTIDAD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000" b="1">
                          <a:latin typeface="Arial"/>
                          <a:ea typeface="Times New Roman"/>
                          <a:cs typeface="Times New Roman"/>
                        </a:rPr>
                        <a:t>VALOR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000" b="1">
                          <a:latin typeface="Arial"/>
                          <a:ea typeface="Times New Roman"/>
                          <a:cs typeface="Times New Roman"/>
                        </a:rPr>
                        <a:t>VALOR MENSUAL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000" b="1">
                          <a:latin typeface="Arial"/>
                          <a:ea typeface="Times New Roman"/>
                          <a:cs typeface="Times New Roman"/>
                        </a:rPr>
                        <a:t>VALOR ANUAL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000">
                          <a:latin typeface="Arial"/>
                          <a:ea typeface="Times New Roman"/>
                          <a:cs typeface="Times New Roman"/>
                        </a:rPr>
                        <a:t>Gerente administrativo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000"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000">
                          <a:latin typeface="Arial"/>
                          <a:ea typeface="Times New Roman"/>
                          <a:cs typeface="Times New Roman"/>
                        </a:rPr>
                        <a:t>420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000">
                          <a:latin typeface="Arial"/>
                          <a:ea typeface="Times New Roman"/>
                          <a:cs typeface="Times New Roman"/>
                        </a:rPr>
                        <a:t>420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000">
                          <a:latin typeface="Arial"/>
                          <a:ea typeface="Times New Roman"/>
                          <a:cs typeface="Times New Roman"/>
                        </a:rPr>
                        <a:t>5.040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000">
                          <a:latin typeface="Arial"/>
                          <a:ea typeface="Times New Roman"/>
                          <a:cs typeface="Times New Roman"/>
                        </a:rPr>
                        <a:t>Proceso productivo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000">
                          <a:latin typeface="Arial"/>
                          <a:ea typeface="Times New Roman"/>
                          <a:cs typeface="Times New Roman"/>
                        </a:rPr>
                        <a:t>2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000">
                          <a:latin typeface="Arial"/>
                          <a:ea typeface="Times New Roman"/>
                          <a:cs typeface="Times New Roman"/>
                        </a:rPr>
                        <a:t>150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000">
                          <a:latin typeface="Arial"/>
                          <a:ea typeface="Times New Roman"/>
                          <a:cs typeface="Times New Roman"/>
                        </a:rPr>
                        <a:t>300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000">
                          <a:latin typeface="Arial"/>
                          <a:ea typeface="Times New Roman"/>
                          <a:cs typeface="Times New Roman"/>
                        </a:rPr>
                        <a:t>3.600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000">
                          <a:latin typeface="Arial"/>
                          <a:ea typeface="Times New Roman"/>
                          <a:cs typeface="Times New Roman"/>
                        </a:rPr>
                        <a:t>Jefe de Comercialización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000"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000">
                          <a:latin typeface="Arial"/>
                          <a:ea typeface="Times New Roman"/>
                          <a:cs typeface="Times New Roman"/>
                        </a:rPr>
                        <a:t>280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000">
                          <a:latin typeface="Arial"/>
                          <a:ea typeface="Times New Roman"/>
                          <a:cs typeface="Times New Roman"/>
                        </a:rPr>
                        <a:t>280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000">
                          <a:latin typeface="Arial"/>
                          <a:ea typeface="Times New Roman"/>
                          <a:cs typeface="Times New Roman"/>
                        </a:rPr>
                        <a:t>3.360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000">
                          <a:latin typeface="Arial"/>
                          <a:ea typeface="Times New Roman"/>
                          <a:cs typeface="Times New Roman"/>
                        </a:rPr>
                        <a:t>Vendedor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000">
                          <a:latin typeface="Arial"/>
                          <a:ea typeface="Times New Roman"/>
                          <a:cs typeface="Times New Roman"/>
                        </a:rPr>
                        <a:t>2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000">
                          <a:latin typeface="Arial"/>
                          <a:ea typeface="Times New Roman"/>
                          <a:cs typeface="Times New Roman"/>
                        </a:rPr>
                        <a:t>240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000">
                          <a:latin typeface="Arial"/>
                          <a:ea typeface="Times New Roman"/>
                          <a:cs typeface="Times New Roman"/>
                        </a:rPr>
                        <a:t>480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000">
                          <a:latin typeface="Arial"/>
                          <a:ea typeface="Times New Roman"/>
                          <a:cs typeface="Times New Roman"/>
                        </a:rPr>
                        <a:t>5.760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000" b="1">
                          <a:latin typeface="Arial"/>
                          <a:ea typeface="Times New Roman"/>
                          <a:cs typeface="Times New Roman"/>
                        </a:rPr>
                        <a:t>TOTAL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000" b="1">
                          <a:latin typeface="Arial"/>
                          <a:ea typeface="Times New Roman"/>
                          <a:cs typeface="Times New Roman"/>
                        </a:rPr>
                        <a:t>1.480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000" b="1" dirty="0">
                          <a:latin typeface="Arial"/>
                          <a:ea typeface="Times New Roman"/>
                          <a:cs typeface="Times New Roman"/>
                        </a:rPr>
                        <a:t>17.760</a:t>
                      </a:r>
                      <a:endParaRPr lang="es-E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2 Marcador de contenido"/>
          <p:cNvSpPr>
            <a:spLocks noGrp="1"/>
          </p:cNvSpPr>
          <p:nvPr>
            <p:ph idx="1"/>
          </p:nvPr>
        </p:nvSpPr>
        <p:spPr>
          <a:xfrm>
            <a:off x="500063" y="1071563"/>
            <a:ext cx="6215062" cy="571500"/>
          </a:xfrm>
        </p:spPr>
        <p:txBody>
          <a:bodyPr/>
          <a:lstStyle/>
          <a:p>
            <a:pPr eaLnBrk="1" hangingPunct="1">
              <a:buFont typeface="Wingdings 3" pitchFamily="18" charset="2"/>
              <a:buNone/>
            </a:pPr>
            <a:r>
              <a:rPr lang="es-EC" sz="2400" b="1" u="sng" smtClean="0">
                <a:latin typeface="Arial" charset="0"/>
                <a:cs typeface="Arial" charset="0"/>
              </a:rPr>
              <a:t>Presupuesto de Otros Gastos</a:t>
            </a:r>
            <a:endParaRPr lang="es-ES" sz="2400" u="sng" smtClean="0">
              <a:latin typeface="Arial" charset="0"/>
              <a:cs typeface="Arial" charset="0"/>
            </a:endParaRPr>
          </a:p>
        </p:txBody>
      </p:sp>
      <p:graphicFrame>
        <p:nvGraphicFramePr>
          <p:cNvPr id="4" name="3 Tabla"/>
          <p:cNvGraphicFramePr>
            <a:graphicFrameLocks noGrp="1"/>
          </p:cNvGraphicFramePr>
          <p:nvPr/>
        </p:nvGraphicFramePr>
        <p:xfrm>
          <a:off x="1857375" y="2000250"/>
          <a:ext cx="5422900" cy="1038225"/>
        </p:xfrm>
        <a:graphic>
          <a:graphicData uri="http://schemas.openxmlformats.org/drawingml/2006/table">
            <a:tbl>
              <a:tblPr/>
              <a:tblGrid>
                <a:gridCol w="1249045"/>
                <a:gridCol w="866775"/>
                <a:gridCol w="643890"/>
                <a:gridCol w="1466215"/>
                <a:gridCol w="1196975"/>
              </a:tblGrid>
              <a:tr h="161925">
                <a:tc gridSpan="5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 b="1">
                          <a:solidFill>
                            <a:srgbClr val="FFFFFF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GASTOS DE VENTAS Y PUBLICIDAD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99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900" b="1">
                          <a:latin typeface="Arial"/>
                          <a:ea typeface="Times New Roman"/>
                          <a:cs typeface="Times New Roman"/>
                        </a:rPr>
                        <a:t>PRODUCTO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900" b="1">
                          <a:latin typeface="Arial"/>
                          <a:ea typeface="Times New Roman"/>
                          <a:cs typeface="Times New Roman"/>
                        </a:rPr>
                        <a:t>CANTIDAD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900" b="1">
                          <a:latin typeface="Arial"/>
                          <a:ea typeface="Times New Roman"/>
                          <a:cs typeface="Times New Roman"/>
                        </a:rPr>
                        <a:t>PRECIO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900" b="1">
                          <a:latin typeface="Arial"/>
                          <a:ea typeface="Times New Roman"/>
                          <a:cs typeface="Times New Roman"/>
                        </a:rPr>
                        <a:t>PRE-OPERATIVOS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900" b="1">
                          <a:latin typeface="Arial"/>
                          <a:ea typeface="Times New Roman"/>
                          <a:cs typeface="Times New Roman"/>
                        </a:rPr>
                        <a:t>VALOR ANUAL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latin typeface="Arial"/>
                          <a:ea typeface="Times New Roman"/>
                          <a:cs typeface="Times New Roman"/>
                        </a:rPr>
                        <a:t>Muestras gratis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latin typeface="Arial"/>
                          <a:ea typeface="Times New Roman"/>
                          <a:cs typeface="Times New Roman"/>
                        </a:rPr>
                        <a:t>21299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latin typeface="Arial"/>
                          <a:ea typeface="Times New Roman"/>
                          <a:cs typeface="Times New Roman"/>
                        </a:rPr>
                        <a:t>0,17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latin typeface="Arial"/>
                          <a:ea typeface="Times New Roman"/>
                          <a:cs typeface="Times New Roman"/>
                        </a:rPr>
                        <a:t>3.585,25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latin typeface="Arial"/>
                          <a:ea typeface="Times New Roman"/>
                          <a:cs typeface="Times New Roman"/>
                        </a:rPr>
                        <a:t>3.585,25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latin typeface="Arial"/>
                          <a:ea typeface="Times New Roman"/>
                          <a:cs typeface="Times New Roman"/>
                        </a:rPr>
                        <a:t>Volantes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latin typeface="Arial"/>
                          <a:ea typeface="Times New Roman"/>
                          <a:cs typeface="Times New Roman"/>
                        </a:rPr>
                        <a:t>40.295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latin typeface="Arial"/>
                          <a:ea typeface="Times New Roman"/>
                          <a:cs typeface="Times New Roman"/>
                        </a:rPr>
                        <a:t>0,04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latin typeface="Arial"/>
                          <a:ea typeface="Times New Roman"/>
                          <a:cs typeface="Times New Roman"/>
                        </a:rPr>
                        <a:t>1.611,78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latin typeface="Arial"/>
                          <a:ea typeface="Times New Roman"/>
                          <a:cs typeface="Times New Roman"/>
                        </a:rPr>
                        <a:t>Combustible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latin typeface="Arial"/>
                          <a:ea typeface="Times New Roman"/>
                          <a:cs typeface="Times New Roman"/>
                        </a:rPr>
                        <a:t>20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latin typeface="Arial"/>
                          <a:ea typeface="Times New Roman"/>
                          <a:cs typeface="Times New Roman"/>
                        </a:rPr>
                        <a:t>10,00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latin typeface="Arial"/>
                          <a:ea typeface="Times New Roman"/>
                          <a:cs typeface="Times New Roman"/>
                        </a:rPr>
                        <a:t>2.400,00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 b="1">
                          <a:latin typeface="Arial"/>
                          <a:ea typeface="Times New Roman"/>
                          <a:cs typeface="Times New Roman"/>
                        </a:rPr>
                        <a:t>TOTAL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 b="1">
                          <a:latin typeface="Arial"/>
                          <a:ea typeface="Times New Roman"/>
                          <a:cs typeface="Times New Roman"/>
                        </a:rPr>
                        <a:t>5.197,03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 b="1" dirty="0">
                          <a:latin typeface="Arial"/>
                          <a:ea typeface="Times New Roman"/>
                          <a:cs typeface="Times New Roman"/>
                        </a:rPr>
                        <a:t>5.985,25</a:t>
                      </a:r>
                      <a:endParaRPr lang="es-E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5" name="4 Tabla"/>
          <p:cNvGraphicFramePr>
            <a:graphicFrameLocks noGrp="1"/>
          </p:cNvGraphicFramePr>
          <p:nvPr/>
        </p:nvGraphicFramePr>
        <p:xfrm>
          <a:off x="3071813" y="3214688"/>
          <a:ext cx="2768600" cy="1104900"/>
        </p:xfrm>
        <a:graphic>
          <a:graphicData uri="http://schemas.openxmlformats.org/drawingml/2006/table">
            <a:tbl>
              <a:tblPr/>
              <a:tblGrid>
                <a:gridCol w="1152525"/>
                <a:gridCol w="601980"/>
                <a:gridCol w="1014095"/>
              </a:tblGrid>
              <a:tr h="190500"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100" b="1">
                          <a:solidFill>
                            <a:srgbClr val="FFFFFF"/>
                          </a:solidFill>
                          <a:latin typeface="Calibri"/>
                          <a:ea typeface="Times New Roman"/>
                          <a:cs typeface="Arial"/>
                        </a:rPr>
                        <a:t>GASTOS   DE SERVICIOS BASICOS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99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1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 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1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VALOR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1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VALOR ANUAL 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latin typeface="Arial"/>
                          <a:ea typeface="Times New Roman"/>
                          <a:cs typeface="Times New Roman"/>
                        </a:rPr>
                        <a:t>Energía Eléctrica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latin typeface="Arial"/>
                          <a:ea typeface="Times New Roman"/>
                          <a:cs typeface="Times New Roman"/>
                        </a:rPr>
                        <a:t>45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latin typeface="Arial"/>
                          <a:ea typeface="Times New Roman"/>
                          <a:cs typeface="Times New Roman"/>
                        </a:rPr>
                        <a:t>540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latin typeface="Arial"/>
                          <a:ea typeface="Times New Roman"/>
                          <a:cs typeface="Times New Roman"/>
                        </a:rPr>
                        <a:t>Agua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latin typeface="Arial"/>
                          <a:ea typeface="Times New Roman"/>
                          <a:cs typeface="Times New Roman"/>
                        </a:rPr>
                        <a:t>38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latin typeface="Arial"/>
                          <a:ea typeface="Times New Roman"/>
                          <a:cs typeface="Times New Roman"/>
                        </a:rPr>
                        <a:t>456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latin typeface="Arial"/>
                          <a:ea typeface="Times New Roman"/>
                          <a:cs typeface="Times New Roman"/>
                        </a:rPr>
                        <a:t>Teléfono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latin typeface="Arial"/>
                          <a:ea typeface="Times New Roman"/>
                          <a:cs typeface="Times New Roman"/>
                        </a:rPr>
                        <a:t>20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latin typeface="Arial"/>
                          <a:ea typeface="Times New Roman"/>
                          <a:cs typeface="Times New Roman"/>
                        </a:rPr>
                        <a:t>240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1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TOTAL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1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$ 103,00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1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$ 1.236</a:t>
                      </a:r>
                      <a:endParaRPr lang="es-E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6" name="5 Tabla"/>
          <p:cNvGraphicFramePr>
            <a:graphicFrameLocks noGrp="1"/>
          </p:cNvGraphicFramePr>
          <p:nvPr/>
        </p:nvGraphicFramePr>
        <p:xfrm>
          <a:off x="2428875" y="4572000"/>
          <a:ext cx="4064000" cy="731838"/>
        </p:xfrm>
        <a:graphic>
          <a:graphicData uri="http://schemas.openxmlformats.org/drawingml/2006/table">
            <a:tbl>
              <a:tblPr/>
              <a:tblGrid>
                <a:gridCol w="596265"/>
                <a:gridCol w="919480"/>
                <a:gridCol w="681355"/>
                <a:gridCol w="596265"/>
                <a:gridCol w="1270635"/>
              </a:tblGrid>
              <a:tr h="190500">
                <a:tc gridSpan="5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 b="1" dirty="0">
                          <a:solidFill>
                            <a:srgbClr val="FFFFFF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GASTOS DE ALQUILER</a:t>
                      </a:r>
                      <a:endParaRPr lang="es-E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99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 b="1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 b="1">
                          <a:latin typeface="Arial"/>
                          <a:ea typeface="Times New Roman"/>
                          <a:cs typeface="Times New Roman"/>
                        </a:rPr>
                        <a:t>CANTIDAD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 b="1">
                          <a:latin typeface="Arial"/>
                          <a:ea typeface="Times New Roman"/>
                          <a:cs typeface="Times New Roman"/>
                        </a:rPr>
                        <a:t>PRECIO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 b="1">
                          <a:latin typeface="Arial"/>
                          <a:ea typeface="Times New Roman"/>
                          <a:cs typeface="Times New Roman"/>
                        </a:rPr>
                        <a:t>TOTAL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 b="1">
                          <a:latin typeface="Arial"/>
                          <a:ea typeface="Times New Roman"/>
                          <a:cs typeface="Times New Roman"/>
                        </a:rPr>
                        <a:t>VALOR ANUAL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latin typeface="Arial"/>
                          <a:ea typeface="Times New Roman"/>
                          <a:cs typeface="Times New Roman"/>
                        </a:rPr>
                        <a:t>LOCAL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latin typeface="Arial"/>
                          <a:ea typeface="Times New Roman"/>
                          <a:cs typeface="Times New Roman"/>
                        </a:rPr>
                        <a:t>325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latin typeface="Arial"/>
                          <a:ea typeface="Times New Roman"/>
                          <a:cs typeface="Times New Roman"/>
                        </a:rPr>
                        <a:t>325,00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latin typeface="Arial"/>
                          <a:ea typeface="Times New Roman"/>
                          <a:cs typeface="Times New Roman"/>
                        </a:rPr>
                        <a:t>3.900,00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 b="1">
                          <a:latin typeface="Arial"/>
                          <a:ea typeface="Times New Roman"/>
                          <a:cs typeface="Times New Roman"/>
                        </a:rPr>
                        <a:t>TOTAL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latin typeface="Arial"/>
                          <a:ea typeface="Times New Roman"/>
                          <a:cs typeface="Times New Roman"/>
                        </a:rPr>
                        <a:t>325,00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 dirty="0">
                          <a:latin typeface="Arial"/>
                          <a:ea typeface="Times New Roman"/>
                          <a:cs typeface="Times New Roman"/>
                        </a:rPr>
                        <a:t>3.900,00</a:t>
                      </a:r>
                      <a:endParaRPr lang="es-E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2 Marcador de contenido"/>
          <p:cNvSpPr>
            <a:spLocks noGrp="1"/>
          </p:cNvSpPr>
          <p:nvPr>
            <p:ph idx="1"/>
          </p:nvPr>
        </p:nvSpPr>
        <p:spPr>
          <a:xfrm>
            <a:off x="500063" y="428625"/>
            <a:ext cx="3571875" cy="500063"/>
          </a:xfrm>
        </p:spPr>
        <p:txBody>
          <a:bodyPr/>
          <a:lstStyle/>
          <a:p>
            <a:pPr eaLnBrk="1" hangingPunct="1">
              <a:buFont typeface="Wingdings 3" pitchFamily="18" charset="2"/>
              <a:buNone/>
            </a:pPr>
            <a:r>
              <a:rPr lang="es-EC" sz="2400" b="1" u="sng" smtClean="0">
                <a:latin typeface="Arial" charset="0"/>
                <a:cs typeface="Arial" charset="0"/>
              </a:rPr>
              <a:t>Estado de Resultados</a:t>
            </a:r>
            <a:endParaRPr lang="es-ES" sz="2400" u="sng" smtClean="0">
              <a:latin typeface="Arial" charset="0"/>
              <a:cs typeface="Arial" charset="0"/>
            </a:endParaRPr>
          </a:p>
        </p:txBody>
      </p:sp>
      <p:graphicFrame>
        <p:nvGraphicFramePr>
          <p:cNvPr id="6" name="5 Tabla"/>
          <p:cNvGraphicFramePr>
            <a:graphicFrameLocks noGrp="1"/>
          </p:cNvGraphicFramePr>
          <p:nvPr/>
        </p:nvGraphicFramePr>
        <p:xfrm>
          <a:off x="1643063" y="1071563"/>
          <a:ext cx="6357937" cy="4957762"/>
        </p:xfrm>
        <a:graphic>
          <a:graphicData uri="http://schemas.openxmlformats.org/drawingml/2006/table">
            <a:tbl>
              <a:tblPr/>
              <a:tblGrid>
                <a:gridCol w="2368548"/>
                <a:gridCol w="797887"/>
                <a:gridCol w="797887"/>
                <a:gridCol w="797887"/>
                <a:gridCol w="797887"/>
                <a:gridCol w="797887"/>
              </a:tblGrid>
              <a:tr h="206216">
                <a:tc gridSpan="6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 b="1" dirty="0">
                          <a:solidFill>
                            <a:srgbClr val="FFFFFF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ESTADO DE RESULTADOS</a:t>
                      </a:r>
                      <a:endParaRPr lang="es-ES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45" marR="4164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99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20621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 b="1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45" marR="4164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 b="1" dirty="0"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es-ES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45" marR="4164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 b="1">
                          <a:latin typeface="Arial"/>
                          <a:ea typeface="Times New Roman"/>
                          <a:cs typeface="Times New Roman"/>
                        </a:rPr>
                        <a:t>2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45" marR="4164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 b="1">
                          <a:latin typeface="Arial"/>
                          <a:ea typeface="Times New Roman"/>
                          <a:cs typeface="Times New Roman"/>
                        </a:rPr>
                        <a:t>3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45" marR="4164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 b="1" dirty="0">
                          <a:latin typeface="Arial"/>
                          <a:ea typeface="Times New Roman"/>
                          <a:cs typeface="Times New Roman"/>
                        </a:rPr>
                        <a:t>4</a:t>
                      </a:r>
                      <a:endParaRPr lang="es-ES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45" marR="4164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 b="1">
                          <a:latin typeface="Arial"/>
                          <a:ea typeface="Times New Roman"/>
                          <a:cs typeface="Times New Roman"/>
                        </a:rPr>
                        <a:t>5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45" marR="4164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0621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 b="1" u="sng">
                          <a:latin typeface="Arial"/>
                          <a:ea typeface="Times New Roman"/>
                          <a:cs typeface="Times New Roman"/>
                        </a:rPr>
                        <a:t>INGRESOS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45" marR="4164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45" marR="4164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45" marR="4164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45" marR="4164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45" marR="4164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45" marR="4164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0621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>
                          <a:latin typeface="Arial"/>
                          <a:ea typeface="Times New Roman"/>
                          <a:cs typeface="Times New Roman"/>
                        </a:rPr>
                        <a:t>Ingresos por Ventas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45" marR="4164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>
                          <a:latin typeface="Arial"/>
                          <a:ea typeface="Times New Roman"/>
                          <a:cs typeface="Times New Roman"/>
                        </a:rPr>
                        <a:t>48.353,49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45" marR="4164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>
                          <a:latin typeface="Arial"/>
                          <a:ea typeface="Times New Roman"/>
                          <a:cs typeface="Times New Roman"/>
                        </a:rPr>
                        <a:t>49.562,33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45" marR="4164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>
                          <a:latin typeface="Arial"/>
                          <a:ea typeface="Times New Roman"/>
                          <a:cs typeface="Times New Roman"/>
                        </a:rPr>
                        <a:t>50.801,39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45" marR="4164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>
                          <a:latin typeface="Arial"/>
                          <a:ea typeface="Times New Roman"/>
                          <a:cs typeface="Times New Roman"/>
                        </a:rPr>
                        <a:t>52.071,42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45" marR="4164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>
                          <a:latin typeface="Arial"/>
                          <a:ea typeface="Times New Roman"/>
                          <a:cs typeface="Times New Roman"/>
                        </a:rPr>
                        <a:t>53.373,21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45" marR="4164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0383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 dirty="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45" marR="4164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45" marR="4164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45" marR="4164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45" marR="4164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45" marR="4164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45" marR="4164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0621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>
                          <a:latin typeface="Arial"/>
                          <a:ea typeface="Times New Roman"/>
                          <a:cs typeface="Times New Roman"/>
                        </a:rPr>
                        <a:t>(Costos Directos)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45" marR="4164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>
                          <a:latin typeface="Arial"/>
                          <a:ea typeface="Times New Roman"/>
                          <a:cs typeface="Times New Roman"/>
                        </a:rPr>
                        <a:t>12.845,19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45" marR="4164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>
                          <a:latin typeface="Arial"/>
                          <a:ea typeface="Times New Roman"/>
                          <a:cs typeface="Times New Roman"/>
                        </a:rPr>
                        <a:t>13.076,32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45" marR="4164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>
                          <a:latin typeface="Arial"/>
                          <a:ea typeface="Times New Roman"/>
                          <a:cs typeface="Times New Roman"/>
                        </a:rPr>
                        <a:t>13.313,23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45" marR="4164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>
                          <a:latin typeface="Arial"/>
                          <a:ea typeface="Times New Roman"/>
                          <a:cs typeface="Times New Roman"/>
                        </a:rPr>
                        <a:t>13.556,06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45" marR="4164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>
                          <a:latin typeface="Arial"/>
                          <a:ea typeface="Times New Roman"/>
                          <a:cs typeface="Times New Roman"/>
                        </a:rPr>
                        <a:t>13.804,96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45" marR="4164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0621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>
                          <a:latin typeface="Arial"/>
                          <a:ea typeface="Times New Roman"/>
                          <a:cs typeface="Times New Roman"/>
                        </a:rPr>
                        <a:t>Materia Prima e Insumos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45" marR="4164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>
                          <a:latin typeface="Arial"/>
                          <a:ea typeface="Times New Roman"/>
                          <a:cs typeface="Times New Roman"/>
                        </a:rPr>
                        <a:t>9.245,19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45" marR="4164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>
                          <a:latin typeface="Arial"/>
                          <a:ea typeface="Times New Roman"/>
                          <a:cs typeface="Times New Roman"/>
                        </a:rPr>
                        <a:t>9.476,32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45" marR="4164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>
                          <a:latin typeface="Arial"/>
                          <a:ea typeface="Times New Roman"/>
                          <a:cs typeface="Times New Roman"/>
                        </a:rPr>
                        <a:t>9.713,23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45" marR="4164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>
                          <a:latin typeface="Arial"/>
                          <a:ea typeface="Times New Roman"/>
                          <a:cs typeface="Times New Roman"/>
                        </a:rPr>
                        <a:t>9.956,06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45" marR="4164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>
                          <a:latin typeface="Arial"/>
                          <a:ea typeface="Times New Roman"/>
                          <a:cs typeface="Times New Roman"/>
                        </a:rPr>
                        <a:t>10.204,96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45" marR="4164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0621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>
                          <a:latin typeface="Arial"/>
                          <a:ea typeface="Times New Roman"/>
                          <a:cs typeface="Times New Roman"/>
                        </a:rPr>
                        <a:t>Mano de Obra Directa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45" marR="4164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>
                          <a:latin typeface="Arial"/>
                          <a:ea typeface="Times New Roman"/>
                          <a:cs typeface="Times New Roman"/>
                        </a:rPr>
                        <a:t>3.600,00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45" marR="4164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>
                          <a:latin typeface="Arial"/>
                          <a:ea typeface="Times New Roman"/>
                          <a:cs typeface="Times New Roman"/>
                        </a:rPr>
                        <a:t>3.600,00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45" marR="4164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>
                          <a:latin typeface="Arial"/>
                          <a:ea typeface="Times New Roman"/>
                          <a:cs typeface="Times New Roman"/>
                        </a:rPr>
                        <a:t>3.600,00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45" marR="4164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>
                          <a:latin typeface="Arial"/>
                          <a:ea typeface="Times New Roman"/>
                          <a:cs typeface="Times New Roman"/>
                        </a:rPr>
                        <a:t>3.600,00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45" marR="4164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>
                          <a:latin typeface="Arial"/>
                          <a:ea typeface="Times New Roman"/>
                          <a:cs typeface="Times New Roman"/>
                        </a:rPr>
                        <a:t>3.600,00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45" marR="4164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2343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45" marR="4164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45" marR="4164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45" marR="4164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45" marR="4164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45" marR="4164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45" marR="4164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0621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 b="1">
                          <a:latin typeface="Arial"/>
                          <a:ea typeface="Times New Roman"/>
                          <a:cs typeface="Times New Roman"/>
                        </a:rPr>
                        <a:t>Utilidad Bruta 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45" marR="4164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>
                          <a:latin typeface="Arial"/>
                          <a:ea typeface="Times New Roman"/>
                          <a:cs typeface="Times New Roman"/>
                        </a:rPr>
                        <a:t>35.508,30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45" marR="4164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>
                          <a:latin typeface="Arial"/>
                          <a:ea typeface="Times New Roman"/>
                          <a:cs typeface="Times New Roman"/>
                        </a:rPr>
                        <a:t>36.486,01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45" marR="4164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>
                          <a:latin typeface="Arial"/>
                          <a:ea typeface="Times New Roman"/>
                          <a:cs typeface="Times New Roman"/>
                        </a:rPr>
                        <a:t>37.488,16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45" marR="4164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>
                          <a:latin typeface="Arial"/>
                          <a:ea typeface="Times New Roman"/>
                          <a:cs typeface="Times New Roman"/>
                        </a:rPr>
                        <a:t>38.515,37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45" marR="4164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>
                          <a:latin typeface="Arial"/>
                          <a:ea typeface="Times New Roman"/>
                          <a:cs typeface="Times New Roman"/>
                        </a:rPr>
                        <a:t>39.568,25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45" marR="4164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0621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 b="1" u="sng">
                          <a:latin typeface="Arial"/>
                          <a:ea typeface="Times New Roman"/>
                          <a:cs typeface="Times New Roman"/>
                        </a:rPr>
                        <a:t>Gastos Operativos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45" marR="4164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45" marR="4164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45" marR="4164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45" marR="4164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45" marR="4164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45" marR="4164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0621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>
                          <a:latin typeface="Arial"/>
                          <a:ea typeface="Times New Roman"/>
                          <a:cs typeface="Times New Roman"/>
                        </a:rPr>
                        <a:t>(Gastos administrativos)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45" marR="4164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>
                          <a:latin typeface="Arial"/>
                          <a:ea typeface="Times New Roman"/>
                          <a:cs typeface="Times New Roman"/>
                        </a:rPr>
                        <a:t>19.296,00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45" marR="4164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>
                          <a:latin typeface="Arial"/>
                          <a:ea typeface="Times New Roman"/>
                          <a:cs typeface="Times New Roman"/>
                        </a:rPr>
                        <a:t>19.296,00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45" marR="4164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>
                          <a:latin typeface="Arial"/>
                          <a:ea typeface="Times New Roman"/>
                          <a:cs typeface="Times New Roman"/>
                        </a:rPr>
                        <a:t>19.296,00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45" marR="4164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>
                          <a:latin typeface="Arial"/>
                          <a:ea typeface="Times New Roman"/>
                          <a:cs typeface="Times New Roman"/>
                        </a:rPr>
                        <a:t>19.296,00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45" marR="4164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>
                          <a:latin typeface="Arial"/>
                          <a:ea typeface="Times New Roman"/>
                          <a:cs typeface="Times New Roman"/>
                        </a:rPr>
                        <a:t>19.296,00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45" marR="4164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0621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>
                          <a:latin typeface="Arial"/>
                          <a:ea typeface="Times New Roman"/>
                          <a:cs typeface="Times New Roman"/>
                        </a:rPr>
                        <a:t>(Gastos de venta y publicidad)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45" marR="4164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>
                          <a:latin typeface="Arial"/>
                          <a:ea typeface="Times New Roman"/>
                          <a:cs typeface="Times New Roman"/>
                        </a:rPr>
                        <a:t>5.985,25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45" marR="4164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>
                          <a:latin typeface="Arial"/>
                          <a:ea typeface="Times New Roman"/>
                          <a:cs typeface="Times New Roman"/>
                        </a:rPr>
                        <a:t>5.835,62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45" marR="4164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>
                          <a:latin typeface="Arial"/>
                          <a:ea typeface="Times New Roman"/>
                          <a:cs typeface="Times New Roman"/>
                        </a:rPr>
                        <a:t>5.689,73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45" marR="4164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>
                          <a:latin typeface="Arial"/>
                          <a:ea typeface="Times New Roman"/>
                          <a:cs typeface="Times New Roman"/>
                        </a:rPr>
                        <a:t>5.547,49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45" marR="4164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>
                          <a:latin typeface="Arial"/>
                          <a:ea typeface="Times New Roman"/>
                          <a:cs typeface="Times New Roman"/>
                        </a:rPr>
                        <a:t>5.408,80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45" marR="4164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06216"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>
                          <a:latin typeface="Arial"/>
                          <a:ea typeface="Times New Roman"/>
                          <a:cs typeface="Times New Roman"/>
                        </a:rPr>
                        <a:t>(Depreciación y amortiz. de intangibles)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45" marR="4164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45" marR="4164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 dirty="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45" marR="4164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45" marR="4164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45" marR="4164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45" marR="4164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87784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 dirty="0">
                          <a:latin typeface="Arial"/>
                          <a:ea typeface="Times New Roman"/>
                          <a:cs typeface="Times New Roman"/>
                        </a:rPr>
                        <a:t>4.138,13</a:t>
                      </a:r>
                      <a:endParaRPr lang="es-ES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45" marR="4164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>
                          <a:latin typeface="Arial"/>
                          <a:ea typeface="Times New Roman"/>
                          <a:cs typeface="Times New Roman"/>
                        </a:rPr>
                        <a:t>4.138,13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45" marR="4164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 dirty="0">
                          <a:latin typeface="Arial"/>
                          <a:ea typeface="Times New Roman"/>
                          <a:cs typeface="Times New Roman"/>
                        </a:rPr>
                        <a:t>4.138,13</a:t>
                      </a:r>
                      <a:endParaRPr lang="es-ES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45" marR="4164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>
                          <a:latin typeface="Arial"/>
                          <a:ea typeface="Times New Roman"/>
                          <a:cs typeface="Times New Roman"/>
                        </a:rPr>
                        <a:t>3.864,80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45" marR="4164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 dirty="0">
                          <a:latin typeface="Arial"/>
                          <a:ea typeface="Times New Roman"/>
                          <a:cs typeface="Times New Roman"/>
                        </a:rPr>
                        <a:t>3.864,80</a:t>
                      </a:r>
                      <a:endParaRPr lang="es-ES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45" marR="4164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0621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 b="1">
                          <a:latin typeface="Arial"/>
                          <a:ea typeface="Times New Roman"/>
                          <a:cs typeface="Times New Roman"/>
                        </a:rPr>
                        <a:t>Utilidad Operativa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45" marR="4164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>
                          <a:latin typeface="Arial"/>
                          <a:ea typeface="Times New Roman"/>
                          <a:cs typeface="Times New Roman"/>
                        </a:rPr>
                        <a:t>6.088,92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45" marR="4164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 dirty="0">
                          <a:latin typeface="Arial"/>
                          <a:ea typeface="Times New Roman"/>
                          <a:cs typeface="Times New Roman"/>
                        </a:rPr>
                        <a:t>7.216,26</a:t>
                      </a:r>
                      <a:endParaRPr lang="es-ES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45" marR="4164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 dirty="0">
                          <a:latin typeface="Arial"/>
                          <a:ea typeface="Times New Roman"/>
                          <a:cs typeface="Times New Roman"/>
                        </a:rPr>
                        <a:t>8.364,30</a:t>
                      </a:r>
                      <a:endParaRPr lang="es-ES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45" marR="4164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>
                          <a:latin typeface="Arial"/>
                          <a:ea typeface="Times New Roman"/>
                          <a:cs typeface="Times New Roman"/>
                        </a:rPr>
                        <a:t>9.807,08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45" marR="4164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 dirty="0">
                          <a:latin typeface="Arial"/>
                          <a:ea typeface="Times New Roman"/>
                          <a:cs typeface="Times New Roman"/>
                        </a:rPr>
                        <a:t>10.998,65</a:t>
                      </a:r>
                      <a:endParaRPr lang="es-ES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45" marR="4164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0621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 b="1" u="sng">
                          <a:latin typeface="Arial"/>
                          <a:ea typeface="Times New Roman"/>
                          <a:cs typeface="Times New Roman"/>
                        </a:rPr>
                        <a:t>Gastos No Operativos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45" marR="4164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45" marR="4164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45" marR="4164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 dirty="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45" marR="4164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 dirty="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45" marR="4164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 dirty="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45" marR="4164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0621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>
                          <a:latin typeface="Arial"/>
                          <a:ea typeface="Times New Roman"/>
                          <a:cs typeface="Times New Roman"/>
                        </a:rPr>
                        <a:t>(Gastos de interés)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45" marR="4164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>
                          <a:latin typeface="Arial"/>
                          <a:ea typeface="Times New Roman"/>
                          <a:cs typeface="Times New Roman"/>
                        </a:rPr>
                        <a:t>2.362,81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45" marR="4164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>
                          <a:latin typeface="Arial"/>
                          <a:ea typeface="Times New Roman"/>
                          <a:cs typeface="Times New Roman"/>
                        </a:rPr>
                        <a:t>1.984,84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45" marR="4164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>
                          <a:latin typeface="Arial"/>
                          <a:ea typeface="Times New Roman"/>
                          <a:cs typeface="Times New Roman"/>
                        </a:rPr>
                        <a:t>1.564,58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45" marR="4164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>
                          <a:latin typeface="Arial"/>
                          <a:ea typeface="Times New Roman"/>
                          <a:cs typeface="Times New Roman"/>
                        </a:rPr>
                        <a:t>1.097,29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45" marR="4164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>
                          <a:latin typeface="Arial"/>
                          <a:ea typeface="Times New Roman"/>
                          <a:cs typeface="Times New Roman"/>
                        </a:rPr>
                        <a:t>577,72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45" marR="4164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146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 b="1">
                          <a:latin typeface="Arial"/>
                          <a:ea typeface="Times New Roman"/>
                          <a:cs typeface="Times New Roman"/>
                        </a:rPr>
                        <a:t>Utilidad antes de reparto trabajadores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45" marR="4164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>
                          <a:latin typeface="Arial"/>
                          <a:ea typeface="Times New Roman"/>
                          <a:cs typeface="Times New Roman"/>
                        </a:rPr>
                        <a:t>3.726,11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45" marR="4164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>
                          <a:latin typeface="Arial"/>
                          <a:ea typeface="Times New Roman"/>
                          <a:cs typeface="Times New Roman"/>
                        </a:rPr>
                        <a:t>5.231,42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45" marR="4164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>
                          <a:latin typeface="Arial"/>
                          <a:ea typeface="Times New Roman"/>
                          <a:cs typeface="Times New Roman"/>
                        </a:rPr>
                        <a:t>6.799,72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45" marR="4164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>
                          <a:latin typeface="Arial"/>
                          <a:ea typeface="Times New Roman"/>
                          <a:cs typeface="Times New Roman"/>
                        </a:rPr>
                        <a:t>8.709,79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45" marR="4164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>
                          <a:latin typeface="Arial"/>
                          <a:ea typeface="Times New Roman"/>
                          <a:cs typeface="Times New Roman"/>
                        </a:rPr>
                        <a:t>10.420,94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45" marR="4164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0621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>
                          <a:latin typeface="Arial"/>
                          <a:ea typeface="Times New Roman"/>
                          <a:cs typeface="Times New Roman"/>
                        </a:rPr>
                        <a:t>(15% Part. Trabajadores)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45" marR="4164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>
                          <a:latin typeface="Arial"/>
                          <a:ea typeface="Times New Roman"/>
                          <a:cs typeface="Times New Roman"/>
                        </a:rPr>
                        <a:t>558,92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45" marR="4164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>
                          <a:latin typeface="Arial"/>
                          <a:ea typeface="Times New Roman"/>
                          <a:cs typeface="Times New Roman"/>
                        </a:rPr>
                        <a:t>784,71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45" marR="4164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>
                          <a:latin typeface="Arial"/>
                          <a:ea typeface="Times New Roman"/>
                          <a:cs typeface="Times New Roman"/>
                        </a:rPr>
                        <a:t>1.019,96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45" marR="4164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>
                          <a:latin typeface="Arial"/>
                          <a:ea typeface="Times New Roman"/>
                          <a:cs typeface="Times New Roman"/>
                        </a:rPr>
                        <a:t>1.306,47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45" marR="4164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>
                          <a:latin typeface="Arial"/>
                          <a:ea typeface="Times New Roman"/>
                          <a:cs typeface="Times New Roman"/>
                        </a:rPr>
                        <a:t>1.563,14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45" marR="4164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0621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 b="1">
                          <a:latin typeface="Arial"/>
                          <a:ea typeface="Times New Roman"/>
                          <a:cs typeface="Times New Roman"/>
                        </a:rPr>
                        <a:t>Utilidad antes de Impuestos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45" marR="4164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>
                          <a:latin typeface="Arial"/>
                          <a:ea typeface="Times New Roman"/>
                          <a:cs typeface="Times New Roman"/>
                        </a:rPr>
                        <a:t>3.167,20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45" marR="4164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>
                          <a:latin typeface="Arial"/>
                          <a:ea typeface="Times New Roman"/>
                          <a:cs typeface="Times New Roman"/>
                        </a:rPr>
                        <a:t>4.446,71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45" marR="4164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>
                          <a:latin typeface="Arial"/>
                          <a:ea typeface="Times New Roman"/>
                          <a:cs typeface="Times New Roman"/>
                        </a:rPr>
                        <a:t>5.779,76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45" marR="4164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>
                          <a:latin typeface="Arial"/>
                          <a:ea typeface="Times New Roman"/>
                          <a:cs typeface="Times New Roman"/>
                        </a:rPr>
                        <a:t>7.403,32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45" marR="4164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>
                          <a:latin typeface="Arial"/>
                          <a:ea typeface="Times New Roman"/>
                          <a:cs typeface="Times New Roman"/>
                        </a:rPr>
                        <a:t>8.857,79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45" marR="4164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0621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>
                          <a:latin typeface="Arial"/>
                          <a:ea typeface="Times New Roman"/>
                          <a:cs typeface="Times New Roman"/>
                        </a:rPr>
                        <a:t>(25% Impto. a la Renta)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45" marR="4164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>
                          <a:latin typeface="Arial"/>
                          <a:ea typeface="Times New Roman"/>
                          <a:cs typeface="Times New Roman"/>
                        </a:rPr>
                        <a:t>791,80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45" marR="4164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>
                          <a:latin typeface="Arial"/>
                          <a:ea typeface="Times New Roman"/>
                          <a:cs typeface="Times New Roman"/>
                        </a:rPr>
                        <a:t>1.111,68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45" marR="4164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>
                          <a:latin typeface="Arial"/>
                          <a:ea typeface="Times New Roman"/>
                          <a:cs typeface="Times New Roman"/>
                        </a:rPr>
                        <a:t>1.444,94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45" marR="4164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>
                          <a:latin typeface="Arial"/>
                          <a:ea typeface="Times New Roman"/>
                          <a:cs typeface="Times New Roman"/>
                        </a:rPr>
                        <a:t>1.850,83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45" marR="4164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>
                          <a:latin typeface="Arial"/>
                          <a:ea typeface="Times New Roman"/>
                          <a:cs typeface="Times New Roman"/>
                        </a:rPr>
                        <a:t>2.214,45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45" marR="4164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5863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 b="1">
                          <a:latin typeface="Arial"/>
                          <a:ea typeface="Times New Roman"/>
                          <a:cs typeface="Times New Roman"/>
                        </a:rPr>
                        <a:t>UTILIDAD NETA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45" marR="4164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 b="1">
                          <a:latin typeface="Arial"/>
                          <a:ea typeface="Times New Roman"/>
                          <a:cs typeface="Times New Roman"/>
                        </a:rPr>
                        <a:t>2.375,40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45" marR="4164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 b="1">
                          <a:latin typeface="Arial"/>
                          <a:ea typeface="Times New Roman"/>
                          <a:cs typeface="Times New Roman"/>
                        </a:rPr>
                        <a:t>3.335,03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45" marR="4164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 b="1">
                          <a:latin typeface="Arial"/>
                          <a:ea typeface="Times New Roman"/>
                          <a:cs typeface="Times New Roman"/>
                        </a:rPr>
                        <a:t>4.334,82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45" marR="4164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 b="1">
                          <a:latin typeface="Arial"/>
                          <a:ea typeface="Times New Roman"/>
                          <a:cs typeface="Times New Roman"/>
                        </a:rPr>
                        <a:t>5.552,49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45" marR="4164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 b="1" dirty="0">
                          <a:latin typeface="Arial"/>
                          <a:ea typeface="Times New Roman"/>
                          <a:cs typeface="Times New Roman"/>
                        </a:rPr>
                        <a:t>6.643,35</a:t>
                      </a:r>
                      <a:endParaRPr lang="es-ES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45" marR="4164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2 Marcador de contenido"/>
          <p:cNvSpPr>
            <a:spLocks noGrp="1"/>
          </p:cNvSpPr>
          <p:nvPr>
            <p:ph idx="1"/>
          </p:nvPr>
        </p:nvSpPr>
        <p:spPr>
          <a:xfrm>
            <a:off x="457200" y="857250"/>
            <a:ext cx="6115050" cy="714375"/>
          </a:xfrm>
        </p:spPr>
        <p:txBody>
          <a:bodyPr/>
          <a:lstStyle/>
          <a:p>
            <a:pPr eaLnBrk="1" hangingPunct="1">
              <a:buFont typeface="Wingdings 3" pitchFamily="18" charset="2"/>
              <a:buNone/>
            </a:pPr>
            <a:r>
              <a:rPr lang="es-EC" sz="2400" b="1" u="sng" smtClean="0">
                <a:latin typeface="Arial" charset="0"/>
                <a:cs typeface="Arial" charset="0"/>
              </a:rPr>
              <a:t>Determinación de la Tasa de Descuento</a:t>
            </a:r>
            <a:endParaRPr lang="es-ES" sz="2400" u="sng" smtClean="0">
              <a:latin typeface="Arial" charset="0"/>
              <a:cs typeface="Arial" charset="0"/>
            </a:endParaRPr>
          </a:p>
        </p:txBody>
      </p:sp>
      <p:sp>
        <p:nvSpPr>
          <p:cNvPr id="54275" name="Rectangle 1"/>
          <p:cNvSpPr>
            <a:spLocks noChangeArrowheads="1"/>
          </p:cNvSpPr>
          <p:nvPr/>
        </p:nvSpPr>
        <p:spPr bwMode="auto">
          <a:xfrm>
            <a:off x="2500313" y="1857375"/>
            <a:ext cx="4357687" cy="43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fr-FR" sz="2200" b="1">
                <a:ea typeface="Calibri" pitchFamily="34" charset="0"/>
                <a:cs typeface="Arial" charset="0"/>
              </a:rPr>
              <a:t>CCPP =</a:t>
            </a:r>
            <a:r>
              <a:rPr lang="fr-FR" sz="2200">
                <a:ea typeface="Calibri" pitchFamily="34" charset="0"/>
                <a:cs typeface="Arial" charset="0"/>
              </a:rPr>
              <a:t>  (L) </a:t>
            </a:r>
            <a:r>
              <a:rPr lang="fr-FR" sz="2200" i="1">
                <a:ea typeface="Calibri" pitchFamily="34" charset="0"/>
                <a:cs typeface="Arial" charset="0"/>
              </a:rPr>
              <a:t>K</a:t>
            </a:r>
            <a:r>
              <a:rPr lang="fr-FR" sz="2200" baseline="-30000">
                <a:ea typeface="Calibri" pitchFamily="34" charset="0"/>
                <a:cs typeface="Arial" charset="0"/>
              </a:rPr>
              <a:t>d</a:t>
            </a:r>
            <a:r>
              <a:rPr lang="fr-FR" sz="2200">
                <a:ea typeface="Calibri" pitchFamily="34" charset="0"/>
                <a:cs typeface="Arial" charset="0"/>
              </a:rPr>
              <a:t> (1 – t)  +  (1-L) </a:t>
            </a:r>
            <a:r>
              <a:rPr lang="fr-FR" sz="2200" i="1">
                <a:ea typeface="Calibri" pitchFamily="34" charset="0"/>
                <a:cs typeface="Arial" charset="0"/>
              </a:rPr>
              <a:t>K</a:t>
            </a:r>
            <a:r>
              <a:rPr lang="fr-FR" sz="2200" baseline="-30000">
                <a:ea typeface="Calibri" pitchFamily="34" charset="0"/>
                <a:cs typeface="Arial" charset="0"/>
              </a:rPr>
              <a:t>p</a:t>
            </a:r>
            <a:endParaRPr lang="fr-FR" sz="2200">
              <a:ea typeface="Calibri" pitchFamily="34" charset="0"/>
              <a:cs typeface="Arial" charset="0"/>
            </a:endParaRPr>
          </a:p>
        </p:txBody>
      </p:sp>
      <p:graphicFrame>
        <p:nvGraphicFramePr>
          <p:cNvPr id="5" name="4 Tabla"/>
          <p:cNvGraphicFramePr>
            <a:graphicFrameLocks noGrp="1"/>
          </p:cNvGraphicFramePr>
          <p:nvPr/>
        </p:nvGraphicFramePr>
        <p:xfrm>
          <a:off x="2514600" y="2714625"/>
          <a:ext cx="4271963" cy="1357313"/>
        </p:xfrm>
        <a:graphic>
          <a:graphicData uri="http://schemas.openxmlformats.org/drawingml/2006/table">
            <a:tbl>
              <a:tblPr/>
              <a:tblGrid>
                <a:gridCol w="2349212"/>
                <a:gridCol w="1923401"/>
              </a:tblGrid>
              <a:tr h="297397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200" b="1" dirty="0">
                          <a:latin typeface="Arial"/>
                          <a:ea typeface="Calibri"/>
                          <a:cs typeface="Times New Roman"/>
                        </a:rPr>
                        <a:t>Deuda / Inversión:  ( L ) =</a:t>
                      </a:r>
                      <a:endParaRPr lang="es-E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200" b="1" dirty="0">
                          <a:latin typeface="Arial"/>
                          <a:ea typeface="Calibri"/>
                          <a:cs typeface="Times New Roman"/>
                        </a:rPr>
                        <a:t>60 %</a:t>
                      </a:r>
                      <a:endParaRPr lang="es-E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7397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200" b="1">
                          <a:latin typeface="Arial"/>
                          <a:ea typeface="Calibri"/>
                          <a:cs typeface="Times New Roman"/>
                        </a:rPr>
                        <a:t>% Deuda:   (  Kd  ) =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200" b="1">
                          <a:latin typeface="Arial"/>
                          <a:ea typeface="Calibri"/>
                          <a:cs typeface="Times New Roman"/>
                        </a:rPr>
                        <a:t>11,19%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7397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200" b="1">
                          <a:latin typeface="Arial"/>
                          <a:ea typeface="Calibri"/>
                          <a:cs typeface="Times New Roman"/>
                        </a:rPr>
                        <a:t>Impuestos  ( t )  =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200" b="1">
                          <a:latin typeface="Arial"/>
                          <a:ea typeface="Calibri"/>
                          <a:cs typeface="Times New Roman"/>
                        </a:rPr>
                        <a:t>25%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513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200" b="1">
                          <a:latin typeface="Arial"/>
                          <a:ea typeface="Calibri"/>
                          <a:cs typeface="Times New Roman"/>
                        </a:rPr>
                        <a:t>% Patrimonio: (  Kp) =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200" b="1" dirty="0">
                          <a:latin typeface="Arial"/>
                          <a:ea typeface="Calibri"/>
                          <a:cs typeface="Times New Roman"/>
                        </a:rPr>
                        <a:t>40  %</a:t>
                      </a:r>
                      <a:endParaRPr lang="es-E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6" name="5 Tabla"/>
          <p:cNvGraphicFramePr>
            <a:graphicFrameLocks noGrp="1"/>
          </p:cNvGraphicFramePr>
          <p:nvPr/>
        </p:nvGraphicFramePr>
        <p:xfrm>
          <a:off x="3714750" y="4572000"/>
          <a:ext cx="2044700" cy="209550"/>
        </p:xfrm>
        <a:graphic>
          <a:graphicData uri="http://schemas.openxmlformats.org/drawingml/2006/table">
            <a:tbl>
              <a:tblPr/>
              <a:tblGrid>
                <a:gridCol w="1257300"/>
                <a:gridCol w="787400"/>
              </a:tblGrid>
              <a:tr h="20002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200" b="1" dirty="0">
                          <a:latin typeface="Times New Roman"/>
                          <a:ea typeface="Times New Roman"/>
                          <a:cs typeface="Times New Roman"/>
                        </a:rPr>
                        <a:t>CCPP</a:t>
                      </a:r>
                      <a:endParaRPr lang="es-E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200" b="1" dirty="0">
                          <a:latin typeface="Times New Roman"/>
                          <a:ea typeface="Times New Roman"/>
                          <a:cs typeface="Times New Roman"/>
                        </a:rPr>
                        <a:t>21,04%</a:t>
                      </a:r>
                      <a:endParaRPr lang="es-E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2 Marcador de contenido"/>
          <p:cNvSpPr>
            <a:spLocks noGrp="1"/>
          </p:cNvSpPr>
          <p:nvPr>
            <p:ph idx="1"/>
          </p:nvPr>
        </p:nvSpPr>
        <p:spPr>
          <a:xfrm>
            <a:off x="500063" y="500063"/>
            <a:ext cx="5686425" cy="757237"/>
          </a:xfrm>
        </p:spPr>
        <p:txBody>
          <a:bodyPr/>
          <a:lstStyle/>
          <a:p>
            <a:pPr eaLnBrk="1" hangingPunct="1">
              <a:buFont typeface="Wingdings 3" pitchFamily="18" charset="2"/>
              <a:buNone/>
            </a:pPr>
            <a:r>
              <a:rPr lang="es-EC" sz="2400" b="1" u="sng" smtClean="0">
                <a:latin typeface="Arial" charset="0"/>
                <a:cs typeface="Arial" charset="0"/>
              </a:rPr>
              <a:t>Determinación del Flujo de Caja</a:t>
            </a:r>
            <a:endParaRPr lang="es-ES" sz="2400" u="sng" smtClean="0">
              <a:latin typeface="Arial" charset="0"/>
              <a:cs typeface="Arial" charset="0"/>
            </a:endParaRPr>
          </a:p>
        </p:txBody>
      </p:sp>
      <p:graphicFrame>
        <p:nvGraphicFramePr>
          <p:cNvPr id="4" name="3 Tabla"/>
          <p:cNvGraphicFramePr>
            <a:graphicFrameLocks noGrp="1"/>
          </p:cNvGraphicFramePr>
          <p:nvPr/>
        </p:nvGraphicFramePr>
        <p:xfrm>
          <a:off x="1714500" y="1357313"/>
          <a:ext cx="6000750" cy="4260850"/>
        </p:xfrm>
        <a:graphic>
          <a:graphicData uri="http://schemas.openxmlformats.org/drawingml/2006/table">
            <a:tbl>
              <a:tblPr/>
              <a:tblGrid>
                <a:gridCol w="1739188"/>
                <a:gridCol w="772370"/>
                <a:gridCol w="697843"/>
                <a:gridCol w="697843"/>
                <a:gridCol w="697843"/>
                <a:gridCol w="697843"/>
                <a:gridCol w="697843"/>
              </a:tblGrid>
              <a:tr h="184541">
                <a:tc gridSpan="7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 b="1" dirty="0">
                          <a:solidFill>
                            <a:srgbClr val="FFFFFF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FLUJO DE CAJA</a:t>
                      </a:r>
                      <a:endParaRPr lang="es-E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332" marR="4433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99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8454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332" marR="4433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 b="1"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332" marR="4433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 b="1"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332" marR="4433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 b="1">
                          <a:latin typeface="Arial"/>
                          <a:ea typeface="Times New Roman"/>
                          <a:cs typeface="Times New Roman"/>
                        </a:rPr>
                        <a:t>2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332" marR="4433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 b="1">
                          <a:latin typeface="Arial"/>
                          <a:ea typeface="Times New Roman"/>
                          <a:cs typeface="Times New Roman"/>
                        </a:rPr>
                        <a:t>3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332" marR="4433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 b="1">
                          <a:latin typeface="Arial"/>
                          <a:ea typeface="Times New Roman"/>
                          <a:cs typeface="Times New Roman"/>
                        </a:rPr>
                        <a:t>4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332" marR="4433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 b="1">
                          <a:latin typeface="Arial"/>
                          <a:ea typeface="Times New Roman"/>
                          <a:cs typeface="Times New Roman"/>
                        </a:rPr>
                        <a:t>5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332" marR="4433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8454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latin typeface="Arial"/>
                          <a:ea typeface="Times New Roman"/>
                          <a:cs typeface="Times New Roman"/>
                        </a:rPr>
                        <a:t>Ingresos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332" marR="4433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332" marR="4433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latin typeface="Arial"/>
                          <a:ea typeface="Times New Roman"/>
                          <a:cs typeface="Times New Roman"/>
                        </a:rPr>
                        <a:t>48.353,49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332" marR="4433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latin typeface="Arial"/>
                          <a:ea typeface="Times New Roman"/>
                          <a:cs typeface="Times New Roman"/>
                        </a:rPr>
                        <a:t>49.562,33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332" marR="4433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latin typeface="Arial"/>
                          <a:ea typeface="Times New Roman"/>
                          <a:cs typeface="Times New Roman"/>
                        </a:rPr>
                        <a:t>50.801,39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332" marR="4433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latin typeface="Arial"/>
                          <a:ea typeface="Times New Roman"/>
                          <a:cs typeface="Times New Roman"/>
                        </a:rPr>
                        <a:t>52.071,42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332" marR="4433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latin typeface="Arial"/>
                          <a:ea typeface="Times New Roman"/>
                          <a:cs typeface="Times New Roman"/>
                        </a:rPr>
                        <a:t>53.373,21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332" marR="4433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8454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latin typeface="Arial"/>
                          <a:ea typeface="Times New Roman"/>
                          <a:cs typeface="Times New Roman"/>
                        </a:rPr>
                        <a:t>(Materia prima e insumos)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332" marR="4433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332" marR="4433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latin typeface="Arial"/>
                          <a:ea typeface="Times New Roman"/>
                          <a:cs typeface="Times New Roman"/>
                        </a:rPr>
                        <a:t>9.245,19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332" marR="4433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latin typeface="Arial"/>
                          <a:ea typeface="Times New Roman"/>
                          <a:cs typeface="Times New Roman"/>
                        </a:rPr>
                        <a:t>9.476,32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332" marR="4433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latin typeface="Arial"/>
                          <a:ea typeface="Times New Roman"/>
                          <a:cs typeface="Times New Roman"/>
                        </a:rPr>
                        <a:t>9.713,23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332" marR="4433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latin typeface="Arial"/>
                          <a:ea typeface="Times New Roman"/>
                          <a:cs typeface="Times New Roman"/>
                        </a:rPr>
                        <a:t>9.956,06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332" marR="4433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latin typeface="Arial"/>
                          <a:ea typeface="Times New Roman"/>
                          <a:cs typeface="Times New Roman"/>
                        </a:rPr>
                        <a:t>10.204,96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332" marR="4433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8454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latin typeface="Arial"/>
                          <a:ea typeface="Times New Roman"/>
                          <a:cs typeface="Times New Roman"/>
                        </a:rPr>
                        <a:t>(Mano de Obra directa)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332" marR="4433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332" marR="4433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latin typeface="Arial"/>
                          <a:ea typeface="Times New Roman"/>
                          <a:cs typeface="Times New Roman"/>
                        </a:rPr>
                        <a:t>3.600,00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332" marR="4433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latin typeface="Arial"/>
                          <a:ea typeface="Times New Roman"/>
                          <a:cs typeface="Times New Roman"/>
                        </a:rPr>
                        <a:t>3.600,00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332" marR="4433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latin typeface="Arial"/>
                          <a:ea typeface="Times New Roman"/>
                          <a:cs typeface="Times New Roman"/>
                        </a:rPr>
                        <a:t>3.600,00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332" marR="4433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latin typeface="Arial"/>
                          <a:ea typeface="Times New Roman"/>
                          <a:cs typeface="Times New Roman"/>
                        </a:rPr>
                        <a:t>3.600,00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332" marR="4433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latin typeface="Arial"/>
                          <a:ea typeface="Times New Roman"/>
                          <a:cs typeface="Times New Roman"/>
                        </a:rPr>
                        <a:t>3.600,00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332" marR="4433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8454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latin typeface="Arial"/>
                          <a:ea typeface="Times New Roman"/>
                          <a:cs typeface="Times New Roman"/>
                        </a:rPr>
                        <a:t>(Gastos administrativos)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332" marR="4433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332" marR="4433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latin typeface="Arial"/>
                          <a:ea typeface="Times New Roman"/>
                          <a:cs typeface="Times New Roman"/>
                        </a:rPr>
                        <a:t>19.296,00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332" marR="4433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latin typeface="Arial"/>
                          <a:ea typeface="Times New Roman"/>
                          <a:cs typeface="Times New Roman"/>
                        </a:rPr>
                        <a:t>19.296,00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332" marR="4433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latin typeface="Arial"/>
                          <a:ea typeface="Times New Roman"/>
                          <a:cs typeface="Times New Roman"/>
                        </a:rPr>
                        <a:t>19.296,00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332" marR="4433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latin typeface="Arial"/>
                          <a:ea typeface="Times New Roman"/>
                          <a:cs typeface="Times New Roman"/>
                        </a:rPr>
                        <a:t>19.296,00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332" marR="4433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latin typeface="Arial"/>
                          <a:ea typeface="Times New Roman"/>
                          <a:cs typeface="Times New Roman"/>
                        </a:rPr>
                        <a:t>19.296,00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332" marR="4433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6908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latin typeface="Arial"/>
                          <a:ea typeface="Times New Roman"/>
                          <a:cs typeface="Times New Roman"/>
                        </a:rPr>
                        <a:t>(Gastos de venta y publicidad)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332" marR="4433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332" marR="4433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latin typeface="Arial"/>
                          <a:ea typeface="Times New Roman"/>
                          <a:cs typeface="Times New Roman"/>
                        </a:rPr>
                        <a:t>5.985,25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332" marR="4433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latin typeface="Arial"/>
                          <a:ea typeface="Times New Roman"/>
                          <a:cs typeface="Times New Roman"/>
                        </a:rPr>
                        <a:t>5.835,62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332" marR="4433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latin typeface="Arial"/>
                          <a:ea typeface="Times New Roman"/>
                          <a:cs typeface="Times New Roman"/>
                        </a:rPr>
                        <a:t>5.689,73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332" marR="4433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latin typeface="Arial"/>
                          <a:ea typeface="Times New Roman"/>
                          <a:cs typeface="Times New Roman"/>
                        </a:rPr>
                        <a:t>5.547,49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332" marR="4433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latin typeface="Arial"/>
                          <a:ea typeface="Times New Roman"/>
                          <a:cs typeface="Times New Roman"/>
                        </a:rPr>
                        <a:t>5.408,80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332" marR="4433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8454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latin typeface="Arial"/>
                          <a:ea typeface="Times New Roman"/>
                          <a:cs typeface="Times New Roman"/>
                        </a:rPr>
                        <a:t>(Interés préstamo)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332" marR="4433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332" marR="4433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latin typeface="Arial"/>
                          <a:ea typeface="Times New Roman"/>
                          <a:cs typeface="Times New Roman"/>
                        </a:rPr>
                        <a:t>2.362,81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332" marR="4433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latin typeface="Arial"/>
                          <a:ea typeface="Times New Roman"/>
                          <a:cs typeface="Times New Roman"/>
                        </a:rPr>
                        <a:t>1.984,84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332" marR="4433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latin typeface="Arial"/>
                          <a:ea typeface="Times New Roman"/>
                          <a:cs typeface="Times New Roman"/>
                        </a:rPr>
                        <a:t>1.564,58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332" marR="4433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latin typeface="Arial"/>
                          <a:ea typeface="Times New Roman"/>
                          <a:cs typeface="Times New Roman"/>
                        </a:rPr>
                        <a:t>1.097,29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332" marR="4433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latin typeface="Arial"/>
                          <a:ea typeface="Times New Roman"/>
                          <a:cs typeface="Times New Roman"/>
                        </a:rPr>
                        <a:t>577,72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332" marR="4433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8454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latin typeface="Arial"/>
                          <a:ea typeface="Times New Roman"/>
                          <a:cs typeface="Times New Roman"/>
                        </a:rPr>
                        <a:t>(Depreciación)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332" marR="4433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332" marR="4433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latin typeface="Arial"/>
                          <a:ea typeface="Times New Roman"/>
                          <a:cs typeface="Times New Roman"/>
                        </a:rPr>
                        <a:t>4.008,13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332" marR="4433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latin typeface="Arial"/>
                          <a:ea typeface="Times New Roman"/>
                          <a:cs typeface="Times New Roman"/>
                        </a:rPr>
                        <a:t>4.008,13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332" marR="4433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latin typeface="Arial"/>
                          <a:ea typeface="Times New Roman"/>
                          <a:cs typeface="Times New Roman"/>
                        </a:rPr>
                        <a:t>4.008,13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332" marR="4433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latin typeface="Arial"/>
                          <a:ea typeface="Times New Roman"/>
                          <a:cs typeface="Times New Roman"/>
                        </a:rPr>
                        <a:t>3.734,80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332" marR="4433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latin typeface="Arial"/>
                          <a:ea typeface="Times New Roman"/>
                          <a:cs typeface="Times New Roman"/>
                        </a:rPr>
                        <a:t>3.734,80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332" marR="4433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8454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latin typeface="Arial"/>
                          <a:ea typeface="Times New Roman"/>
                          <a:cs typeface="Times New Roman"/>
                        </a:rPr>
                        <a:t>(Amortiz. Intangibles)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332" marR="4433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332" marR="4433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latin typeface="Arial"/>
                          <a:ea typeface="Times New Roman"/>
                          <a:cs typeface="Times New Roman"/>
                        </a:rPr>
                        <a:t>130,00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332" marR="4433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latin typeface="Arial"/>
                          <a:ea typeface="Times New Roman"/>
                          <a:cs typeface="Times New Roman"/>
                        </a:rPr>
                        <a:t>130,00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332" marR="4433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latin typeface="Arial"/>
                          <a:ea typeface="Times New Roman"/>
                          <a:cs typeface="Times New Roman"/>
                        </a:rPr>
                        <a:t>130,00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332" marR="4433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latin typeface="Arial"/>
                          <a:ea typeface="Times New Roman"/>
                          <a:cs typeface="Times New Roman"/>
                        </a:rPr>
                        <a:t>130,00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332" marR="4433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latin typeface="Arial"/>
                          <a:ea typeface="Times New Roman"/>
                          <a:cs typeface="Times New Roman"/>
                        </a:rPr>
                        <a:t>130,00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332" marR="4433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8454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 b="1">
                          <a:latin typeface="Arial"/>
                          <a:ea typeface="Times New Roman"/>
                          <a:cs typeface="Times New Roman"/>
                        </a:rPr>
                        <a:t>Utilidad antes imptos.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332" marR="4433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 b="1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332" marR="4433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 b="1">
                          <a:latin typeface="Arial"/>
                          <a:ea typeface="Times New Roman"/>
                          <a:cs typeface="Times New Roman"/>
                        </a:rPr>
                        <a:t>3.726,11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332" marR="4433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 b="1">
                          <a:latin typeface="Arial"/>
                          <a:ea typeface="Times New Roman"/>
                          <a:cs typeface="Times New Roman"/>
                        </a:rPr>
                        <a:t>5.231,42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332" marR="4433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 b="1">
                          <a:latin typeface="Arial"/>
                          <a:ea typeface="Times New Roman"/>
                          <a:cs typeface="Times New Roman"/>
                        </a:rPr>
                        <a:t>6.799,72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332" marR="4433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 b="1">
                          <a:latin typeface="Arial"/>
                          <a:ea typeface="Times New Roman"/>
                          <a:cs typeface="Times New Roman"/>
                        </a:rPr>
                        <a:t>8.709,79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332" marR="4433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 b="1">
                          <a:latin typeface="Arial"/>
                          <a:ea typeface="Times New Roman"/>
                          <a:cs typeface="Times New Roman"/>
                        </a:rPr>
                        <a:t>10.420,94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332" marR="4433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8454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latin typeface="Arial"/>
                          <a:ea typeface="Times New Roman"/>
                          <a:cs typeface="Times New Roman"/>
                        </a:rPr>
                        <a:t>(15% Partic. Trabajadores)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332" marR="4433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332" marR="4433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latin typeface="Arial"/>
                          <a:ea typeface="Times New Roman"/>
                          <a:cs typeface="Times New Roman"/>
                        </a:rPr>
                        <a:t>558,92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332" marR="4433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latin typeface="Arial"/>
                          <a:ea typeface="Times New Roman"/>
                          <a:cs typeface="Times New Roman"/>
                        </a:rPr>
                        <a:t>784,71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332" marR="4433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latin typeface="Arial"/>
                          <a:ea typeface="Times New Roman"/>
                          <a:cs typeface="Times New Roman"/>
                        </a:rPr>
                        <a:t>1.019,96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332" marR="4433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latin typeface="Arial"/>
                          <a:ea typeface="Times New Roman"/>
                          <a:cs typeface="Times New Roman"/>
                        </a:rPr>
                        <a:t>1.306,47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332" marR="4433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latin typeface="Arial"/>
                          <a:ea typeface="Times New Roman"/>
                          <a:cs typeface="Times New Roman"/>
                        </a:rPr>
                        <a:t>1.563,14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332" marR="4433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8454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latin typeface="Arial"/>
                          <a:ea typeface="Times New Roman"/>
                          <a:cs typeface="Times New Roman"/>
                        </a:rPr>
                        <a:t>(25% Impto. a la Renta)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332" marR="4433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332" marR="4433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latin typeface="Arial"/>
                          <a:ea typeface="Times New Roman"/>
                          <a:cs typeface="Times New Roman"/>
                        </a:rPr>
                        <a:t>791,80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332" marR="4433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latin typeface="Arial"/>
                          <a:ea typeface="Times New Roman"/>
                          <a:cs typeface="Times New Roman"/>
                        </a:rPr>
                        <a:t>1.111,68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332" marR="4433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latin typeface="Arial"/>
                          <a:ea typeface="Times New Roman"/>
                          <a:cs typeface="Times New Roman"/>
                        </a:rPr>
                        <a:t>1.444,94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332" marR="4433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latin typeface="Arial"/>
                          <a:ea typeface="Times New Roman"/>
                          <a:cs typeface="Times New Roman"/>
                        </a:rPr>
                        <a:t>1.850,83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332" marR="4433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latin typeface="Arial"/>
                          <a:ea typeface="Times New Roman"/>
                          <a:cs typeface="Times New Roman"/>
                        </a:rPr>
                        <a:t>2.214,45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332" marR="4433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8454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 b="1">
                          <a:latin typeface="Arial"/>
                          <a:ea typeface="Times New Roman"/>
                          <a:cs typeface="Times New Roman"/>
                        </a:rPr>
                        <a:t>Utilidad Neta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332" marR="4433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 b="1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332" marR="4433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 b="1">
                          <a:latin typeface="Arial"/>
                          <a:ea typeface="Times New Roman"/>
                          <a:cs typeface="Times New Roman"/>
                        </a:rPr>
                        <a:t>2.375,40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332" marR="4433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 b="1">
                          <a:latin typeface="Arial"/>
                          <a:ea typeface="Times New Roman"/>
                          <a:cs typeface="Times New Roman"/>
                        </a:rPr>
                        <a:t>3.335,03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332" marR="4433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 b="1">
                          <a:latin typeface="Arial"/>
                          <a:ea typeface="Times New Roman"/>
                          <a:cs typeface="Times New Roman"/>
                        </a:rPr>
                        <a:t>4.334,82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332" marR="4433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 b="1">
                          <a:latin typeface="Arial"/>
                          <a:ea typeface="Times New Roman"/>
                          <a:cs typeface="Times New Roman"/>
                        </a:rPr>
                        <a:t>5.552,49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332" marR="4433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 b="1">
                          <a:latin typeface="Arial"/>
                          <a:ea typeface="Times New Roman"/>
                          <a:cs typeface="Times New Roman"/>
                        </a:rPr>
                        <a:t>6.643,35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332" marR="4433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8454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latin typeface="Arial"/>
                          <a:ea typeface="Times New Roman"/>
                          <a:cs typeface="Times New Roman"/>
                        </a:rPr>
                        <a:t>Depreciación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332" marR="4433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332" marR="4433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latin typeface="Arial"/>
                          <a:ea typeface="Times New Roman"/>
                          <a:cs typeface="Times New Roman"/>
                        </a:rPr>
                        <a:t>4.008,13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332" marR="4433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latin typeface="Arial"/>
                          <a:ea typeface="Times New Roman"/>
                          <a:cs typeface="Times New Roman"/>
                        </a:rPr>
                        <a:t>4.008,13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332" marR="4433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latin typeface="Arial"/>
                          <a:ea typeface="Times New Roman"/>
                          <a:cs typeface="Times New Roman"/>
                        </a:rPr>
                        <a:t>4.008,13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332" marR="4433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latin typeface="Arial"/>
                          <a:ea typeface="Times New Roman"/>
                          <a:cs typeface="Times New Roman"/>
                        </a:rPr>
                        <a:t>3.734,80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332" marR="4433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latin typeface="Arial"/>
                          <a:ea typeface="Times New Roman"/>
                          <a:cs typeface="Times New Roman"/>
                        </a:rPr>
                        <a:t>3.734,80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332" marR="4433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8454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latin typeface="Arial"/>
                          <a:ea typeface="Times New Roman"/>
                          <a:cs typeface="Times New Roman"/>
                        </a:rPr>
                        <a:t>Amortiz. Intagibles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332" marR="4433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332" marR="4433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latin typeface="Arial"/>
                          <a:ea typeface="Times New Roman"/>
                          <a:cs typeface="Times New Roman"/>
                        </a:rPr>
                        <a:t>130,00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332" marR="4433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latin typeface="Arial"/>
                          <a:ea typeface="Times New Roman"/>
                          <a:cs typeface="Times New Roman"/>
                        </a:rPr>
                        <a:t>130,00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332" marR="4433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latin typeface="Arial"/>
                          <a:ea typeface="Times New Roman"/>
                          <a:cs typeface="Times New Roman"/>
                        </a:rPr>
                        <a:t>130,00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332" marR="4433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latin typeface="Arial"/>
                          <a:ea typeface="Times New Roman"/>
                          <a:cs typeface="Times New Roman"/>
                        </a:rPr>
                        <a:t>130,00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332" marR="4433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latin typeface="Arial"/>
                          <a:ea typeface="Times New Roman"/>
                          <a:cs typeface="Times New Roman"/>
                        </a:rPr>
                        <a:t>130,00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332" marR="4433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8454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latin typeface="Arial"/>
                          <a:ea typeface="Times New Roman"/>
                          <a:cs typeface="Times New Roman"/>
                        </a:rPr>
                        <a:t>Inversión inicial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332" marR="4433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 dirty="0">
                          <a:latin typeface="Arial"/>
                          <a:ea typeface="Times New Roman"/>
                          <a:cs typeface="Times New Roman"/>
                        </a:rPr>
                        <a:t>-32.015,03</a:t>
                      </a:r>
                      <a:endParaRPr lang="es-E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332" marR="4433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332" marR="4433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332" marR="4433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332" marR="4433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332" marR="4433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332" marR="4433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8454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latin typeface="Arial"/>
                          <a:ea typeface="Times New Roman"/>
                          <a:cs typeface="Times New Roman"/>
                        </a:rPr>
                        <a:t>Inversión cap. trabajo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332" marR="4433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 dirty="0">
                          <a:latin typeface="Arial"/>
                          <a:ea typeface="Times New Roman"/>
                          <a:cs typeface="Times New Roman"/>
                        </a:rPr>
                        <a:t>-3.177,20</a:t>
                      </a:r>
                      <a:endParaRPr lang="es-E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332" marR="4433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332" marR="4433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332" marR="4433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332" marR="4433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332" marR="4433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332" marR="4433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8454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latin typeface="Arial"/>
                          <a:ea typeface="Times New Roman"/>
                          <a:cs typeface="Times New Roman"/>
                        </a:rPr>
                        <a:t>Préstamo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332" marR="4433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latin typeface="Arial"/>
                          <a:ea typeface="Times New Roman"/>
                          <a:cs typeface="Times New Roman"/>
                        </a:rPr>
                        <a:t>21.115,34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332" marR="4433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332" marR="4433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332" marR="4433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332" marR="4433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332" marR="4433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332" marR="4433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8454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latin typeface="Arial"/>
                          <a:ea typeface="Times New Roman"/>
                          <a:cs typeface="Times New Roman"/>
                        </a:rPr>
                        <a:t>Amortización deuda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332" marR="4433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332" marR="4433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latin typeface="Arial"/>
                          <a:ea typeface="Times New Roman"/>
                          <a:cs typeface="Times New Roman"/>
                        </a:rPr>
                        <a:t>-3.377,71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332" marR="4433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latin typeface="Arial"/>
                          <a:ea typeface="Times New Roman"/>
                          <a:cs typeface="Times New Roman"/>
                        </a:rPr>
                        <a:t>-3.755,68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332" marR="4433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latin typeface="Arial"/>
                          <a:ea typeface="Times New Roman"/>
                          <a:cs typeface="Times New Roman"/>
                        </a:rPr>
                        <a:t>-4.175,94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332" marR="4433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latin typeface="Arial"/>
                          <a:ea typeface="Times New Roman"/>
                          <a:cs typeface="Times New Roman"/>
                        </a:rPr>
                        <a:t>-4.643,22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332" marR="4433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latin typeface="Arial"/>
                          <a:ea typeface="Times New Roman"/>
                          <a:cs typeface="Times New Roman"/>
                        </a:rPr>
                        <a:t>-5.162,80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332" marR="4433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8454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latin typeface="Arial"/>
                          <a:ea typeface="Times New Roman"/>
                          <a:cs typeface="Times New Roman"/>
                        </a:rPr>
                        <a:t>Valor de salvamento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332" marR="4433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332" marR="4433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332" marR="4433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332" marR="4433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332" marR="4433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332" marR="4433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>
                          <a:latin typeface="Arial"/>
                          <a:ea typeface="Times New Roman"/>
                          <a:cs typeface="Times New Roman"/>
                        </a:rPr>
                        <a:t>9.851,20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332" marR="4433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0170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 b="1">
                          <a:latin typeface="Arial"/>
                          <a:ea typeface="Times New Roman"/>
                          <a:cs typeface="Times New Roman"/>
                        </a:rPr>
                        <a:t>Flujo de Caja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332" marR="4433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 b="1">
                          <a:latin typeface="Arial"/>
                          <a:ea typeface="Times New Roman"/>
                          <a:cs typeface="Times New Roman"/>
                        </a:rPr>
                        <a:t>-14.076,89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332" marR="4433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 b="1">
                          <a:latin typeface="Arial"/>
                          <a:ea typeface="Times New Roman"/>
                          <a:cs typeface="Times New Roman"/>
                        </a:rPr>
                        <a:t>3.135,82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332" marR="4433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 b="1" dirty="0">
                          <a:latin typeface="Arial"/>
                          <a:ea typeface="Times New Roman"/>
                          <a:cs typeface="Times New Roman"/>
                        </a:rPr>
                        <a:t>3.717,49</a:t>
                      </a:r>
                      <a:endParaRPr lang="es-E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332" marR="4433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 b="1">
                          <a:latin typeface="Arial"/>
                          <a:ea typeface="Times New Roman"/>
                          <a:cs typeface="Times New Roman"/>
                        </a:rPr>
                        <a:t>4.297,02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332" marR="4433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 b="1">
                          <a:latin typeface="Arial"/>
                          <a:ea typeface="Times New Roman"/>
                          <a:cs typeface="Times New Roman"/>
                        </a:rPr>
                        <a:t>4.774,07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332" marR="4433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000" b="1" dirty="0">
                          <a:latin typeface="Arial"/>
                          <a:ea typeface="Times New Roman"/>
                          <a:cs typeface="Times New Roman"/>
                        </a:rPr>
                        <a:t>15.196,55</a:t>
                      </a:r>
                      <a:endParaRPr lang="es-E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332" marR="4433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" name="4 Tabla"/>
          <p:cNvGraphicFramePr>
            <a:graphicFrameLocks noGrp="1"/>
          </p:cNvGraphicFramePr>
          <p:nvPr/>
        </p:nvGraphicFramePr>
        <p:xfrm>
          <a:off x="3857625" y="5857875"/>
          <a:ext cx="2286000" cy="642938"/>
        </p:xfrm>
        <a:graphic>
          <a:graphicData uri="http://schemas.openxmlformats.org/drawingml/2006/table">
            <a:tbl>
              <a:tblPr/>
              <a:tblGrid>
                <a:gridCol w="1228086"/>
                <a:gridCol w="1057930"/>
              </a:tblGrid>
              <a:tr h="32147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000" b="1">
                          <a:solidFill>
                            <a:srgbClr val="0000FF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VAN (21,04%)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000" b="1">
                          <a:latin typeface="Arial"/>
                          <a:ea typeface="Times New Roman"/>
                          <a:cs typeface="Times New Roman"/>
                        </a:rPr>
                        <a:t>1.549,83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2147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000" b="1">
                          <a:solidFill>
                            <a:srgbClr val="0000FF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TIR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000" b="1" dirty="0">
                          <a:latin typeface="Arial"/>
                          <a:ea typeface="Times New Roman"/>
                          <a:cs typeface="Times New Roman"/>
                        </a:rPr>
                        <a:t>24,86%</a:t>
                      </a:r>
                      <a:endParaRPr lang="es-E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285750" y="928688"/>
            <a:ext cx="4000500" cy="1090612"/>
          </a:xfrm>
        </p:spPr>
        <p:txBody>
          <a:bodyPr/>
          <a:lstStyle/>
          <a:p>
            <a:pPr eaLnBrk="1" hangingPunct="1">
              <a:lnSpc>
                <a:spcPct val="150000"/>
              </a:lnSpc>
              <a:buFont typeface="Wingdings 3" pitchFamily="18" charset="2"/>
              <a:buNone/>
              <a:defRPr/>
            </a:pPr>
            <a:r>
              <a:rPr lang="es-ES" sz="2200" b="1" u="sng" dirty="0" smtClean="0">
                <a:latin typeface="Arial" pitchFamily="34" charset="0"/>
                <a:cs typeface="Arial" pitchFamily="34" charset="0"/>
              </a:rPr>
              <a:t>Análisis de Sensibilidad</a:t>
            </a:r>
          </a:p>
          <a:p>
            <a:pPr marL="633413" indent="0" eaLnBrk="1" hangingPunct="1">
              <a:lnSpc>
                <a:spcPct val="150000"/>
              </a:lnSpc>
              <a:defRPr/>
            </a:pPr>
            <a:r>
              <a:rPr lang="es-ES" sz="2200" dirty="0" smtClean="0">
                <a:latin typeface="Arial" pitchFamily="34" charset="0"/>
                <a:cs typeface="Arial" pitchFamily="34" charset="0"/>
              </a:rPr>
              <a:t> Escenario Pesimista</a:t>
            </a:r>
            <a:endParaRPr lang="es-ES" sz="22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6323" name="1 Imagen" descr="tmpF3.tmp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75" y="2500313"/>
            <a:ext cx="4357688" cy="3071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6324" name="15 Imagen" descr="tmpF3.tmp"/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57813" y="2500313"/>
            <a:ext cx="3357562" cy="300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" name="4 Tabla"/>
          <p:cNvGraphicFramePr>
            <a:graphicFrameLocks noGrp="1"/>
          </p:cNvGraphicFramePr>
          <p:nvPr/>
        </p:nvGraphicFramePr>
        <p:xfrm>
          <a:off x="3429000" y="5857875"/>
          <a:ext cx="1670050" cy="642938"/>
        </p:xfrm>
        <a:graphic>
          <a:graphicData uri="http://schemas.openxmlformats.org/drawingml/2006/table">
            <a:tbl>
              <a:tblPr/>
              <a:tblGrid>
                <a:gridCol w="1670056"/>
              </a:tblGrid>
              <a:tr h="64294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 dirty="0">
                          <a:latin typeface="Arial" pitchFamily="34" charset="0"/>
                          <a:cs typeface="Arial" pitchFamily="34" charset="0"/>
                        </a:rPr>
                        <a:t>Entire range is </a:t>
                      </a:r>
                      <a:r>
                        <a:rPr lang="en-US" sz="1050" b="1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from</a:t>
                      </a:r>
                    </a:p>
                    <a:p>
                      <a:pPr algn="ctr" fontAlgn="b"/>
                      <a:r>
                        <a:rPr lang="en-US" sz="1050" b="1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050" b="1" i="0" u="none" strike="noStrike" dirty="0">
                          <a:latin typeface="Arial" pitchFamily="34" charset="0"/>
                          <a:cs typeface="Arial" pitchFamily="34" charset="0"/>
                        </a:rPr>
                        <a:t>-47,150.76 to 24,746.68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1 Marcador de contenido"/>
          <p:cNvSpPr>
            <a:spLocks noGrp="1"/>
          </p:cNvSpPr>
          <p:nvPr>
            <p:ph idx="1"/>
          </p:nvPr>
        </p:nvSpPr>
        <p:spPr>
          <a:xfrm>
            <a:off x="928688" y="1214438"/>
            <a:ext cx="3429000" cy="571500"/>
          </a:xfrm>
        </p:spPr>
        <p:txBody>
          <a:bodyPr/>
          <a:lstStyle/>
          <a:p>
            <a:pPr eaLnBrk="1" hangingPunct="1"/>
            <a:r>
              <a:rPr lang="es-ES" sz="2200" smtClean="0">
                <a:latin typeface="Arial" charset="0"/>
                <a:cs typeface="Arial" charset="0"/>
              </a:rPr>
              <a:t>Escenario Moderado</a:t>
            </a:r>
          </a:p>
          <a:p>
            <a:pPr eaLnBrk="1" hangingPunct="1">
              <a:buFont typeface="Wingdings 3" pitchFamily="18" charset="2"/>
              <a:buNone/>
            </a:pPr>
            <a:endParaRPr lang="es-ES" smtClean="0"/>
          </a:p>
        </p:txBody>
      </p:sp>
      <p:pic>
        <p:nvPicPr>
          <p:cNvPr id="57347" name="1 Imagen" descr="tmpF3.tmp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75" y="2214563"/>
            <a:ext cx="4143375" cy="335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7348" name="15 Imagen" descr="tmpF3.tmp"/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625" y="2214563"/>
            <a:ext cx="3714750" cy="337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" name="4 Tabla"/>
          <p:cNvGraphicFramePr>
            <a:graphicFrameLocks noGrp="1"/>
          </p:cNvGraphicFramePr>
          <p:nvPr/>
        </p:nvGraphicFramePr>
        <p:xfrm>
          <a:off x="3571875" y="5929313"/>
          <a:ext cx="1857375" cy="500062"/>
        </p:xfrm>
        <a:graphic>
          <a:graphicData uri="http://schemas.openxmlformats.org/drawingml/2006/table">
            <a:tbl>
              <a:tblPr/>
              <a:tblGrid>
                <a:gridCol w="1857388"/>
              </a:tblGrid>
              <a:tr h="500066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>
                          <a:latin typeface="Arial" pitchFamily="34" charset="0"/>
                          <a:cs typeface="Arial" pitchFamily="34" charset="0"/>
                        </a:rPr>
                        <a:t>Entire range is </a:t>
                      </a:r>
                      <a:r>
                        <a:rPr lang="en-US" sz="1100" b="1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from</a:t>
                      </a:r>
                    </a:p>
                    <a:p>
                      <a:pPr algn="l" fontAlgn="b"/>
                      <a:r>
                        <a:rPr lang="en-US" sz="1100" b="1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100" b="1" i="0" u="none" strike="noStrike" dirty="0">
                          <a:latin typeface="Arial" pitchFamily="34" charset="0"/>
                          <a:cs typeface="Arial" pitchFamily="34" charset="0"/>
                        </a:rPr>
                        <a:t>-42,731.42 to 64,980.45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1 Marcador de contenido"/>
          <p:cNvSpPr>
            <a:spLocks noGrp="1"/>
          </p:cNvSpPr>
          <p:nvPr>
            <p:ph idx="1"/>
          </p:nvPr>
        </p:nvSpPr>
        <p:spPr>
          <a:xfrm>
            <a:off x="928688" y="1214438"/>
            <a:ext cx="4071937" cy="642937"/>
          </a:xfrm>
        </p:spPr>
        <p:txBody>
          <a:bodyPr/>
          <a:lstStyle/>
          <a:p>
            <a:pPr eaLnBrk="1" hangingPunct="1"/>
            <a:r>
              <a:rPr lang="es-ES" sz="2200" smtClean="0">
                <a:latin typeface="Arial" charset="0"/>
                <a:cs typeface="Arial" charset="0"/>
              </a:rPr>
              <a:t>Escenario Optimista</a:t>
            </a:r>
            <a:endParaRPr lang="es-ES" sz="2200" smtClean="0"/>
          </a:p>
        </p:txBody>
      </p:sp>
      <p:pic>
        <p:nvPicPr>
          <p:cNvPr id="58371" name="1 Imagen" descr="tmpF3.tmp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63" y="2143125"/>
            <a:ext cx="4214812" cy="321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8372" name="15 Imagen" descr="tmpF3.tmp"/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625" y="2143125"/>
            <a:ext cx="3886200" cy="3300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" name="4 Tabla"/>
          <p:cNvGraphicFramePr>
            <a:graphicFrameLocks noGrp="1"/>
          </p:cNvGraphicFramePr>
          <p:nvPr/>
        </p:nvGraphicFramePr>
        <p:xfrm>
          <a:off x="2857500" y="5786438"/>
          <a:ext cx="1978025" cy="519112"/>
        </p:xfrm>
        <a:graphic>
          <a:graphicData uri="http://schemas.openxmlformats.org/drawingml/2006/table">
            <a:tbl>
              <a:tblPr/>
              <a:tblGrid>
                <a:gridCol w="1978036"/>
              </a:tblGrid>
              <a:tr h="519114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1" i="0" u="none" strike="noStrike" dirty="0">
                          <a:latin typeface="Arial" pitchFamily="34" charset="0"/>
                          <a:cs typeface="Arial" pitchFamily="34" charset="0"/>
                        </a:rPr>
                        <a:t>Entire range is from -33,455.12 to 89,093.80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28625" y="785813"/>
            <a:ext cx="8286750" cy="5500687"/>
          </a:xfrm>
        </p:spPr>
        <p:txBody>
          <a:bodyPr>
            <a:noAutofit/>
          </a:bodyPr>
          <a:lstStyle/>
          <a:p>
            <a:pPr marL="455613" lvl="1" indent="-252413" eaLnBrk="1" fontAlgn="auto" hangingPunct="1">
              <a:spcBef>
                <a:spcPts val="0"/>
              </a:spcBef>
              <a:spcAft>
                <a:spcPts val="0"/>
              </a:spcAft>
              <a:buFont typeface="Verdana"/>
              <a:buNone/>
              <a:defRPr/>
            </a:pPr>
            <a:r>
              <a:rPr lang="es-EC" sz="2200" b="1" u="sng" dirty="0">
                <a:latin typeface="Arial" pitchFamily="34" charset="0"/>
                <a:cs typeface="Arial" pitchFamily="34" charset="0"/>
              </a:rPr>
              <a:t>Objetivos del </a:t>
            </a:r>
            <a:r>
              <a:rPr lang="es-EC" sz="2200" b="1" u="sng" dirty="0" smtClean="0">
                <a:latin typeface="Arial" pitchFamily="34" charset="0"/>
                <a:cs typeface="Arial" pitchFamily="34" charset="0"/>
              </a:rPr>
              <a:t>Proyecto</a:t>
            </a:r>
            <a:endParaRPr lang="es-ES" sz="2200" b="1" u="sng" dirty="0" smtClean="0">
              <a:latin typeface="Arial" pitchFamily="34" charset="0"/>
              <a:cs typeface="Arial" pitchFamily="34" charset="0"/>
            </a:endParaRPr>
          </a:p>
          <a:p>
            <a:pPr marL="455613" lvl="1" indent="-252413" eaLnBrk="1" fontAlgn="auto" hangingPunct="1">
              <a:spcBef>
                <a:spcPts val="0"/>
              </a:spcBef>
              <a:spcAft>
                <a:spcPts val="0"/>
              </a:spcAft>
              <a:buFont typeface="Verdana"/>
              <a:buNone/>
              <a:defRPr/>
            </a:pPr>
            <a:endParaRPr lang="es-EC" sz="2200" b="1" dirty="0" smtClean="0">
              <a:latin typeface="Arial" pitchFamily="34" charset="0"/>
              <a:cs typeface="Arial" pitchFamily="34" charset="0"/>
            </a:endParaRPr>
          </a:p>
          <a:p>
            <a:pPr marL="455613" lvl="1" indent="-252413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Verdana"/>
              <a:buNone/>
              <a:defRPr/>
            </a:pPr>
            <a:r>
              <a:rPr lang="es-EC" sz="2200" b="1" dirty="0" smtClean="0">
                <a:latin typeface="Arial" pitchFamily="34" charset="0"/>
                <a:cs typeface="Arial" pitchFamily="34" charset="0"/>
              </a:rPr>
              <a:t>Objetivo General</a:t>
            </a:r>
            <a:endParaRPr lang="es-ES" sz="2200" dirty="0">
              <a:latin typeface="Arial" pitchFamily="34" charset="0"/>
              <a:cs typeface="Arial" pitchFamily="34" charset="0"/>
            </a:endParaRPr>
          </a:p>
          <a:p>
            <a:pPr marL="455613" indent="-4763" eaLnBrk="1" fontAlgn="auto" hangingPunct="1">
              <a:spcBef>
                <a:spcPts val="0"/>
              </a:spcBef>
              <a:spcAft>
                <a:spcPts val="0"/>
              </a:spcAft>
              <a:buFont typeface="Wingdings 3"/>
              <a:buNone/>
              <a:defRPr/>
            </a:pPr>
            <a:r>
              <a:rPr lang="es-EC" sz="2200" dirty="0" smtClean="0">
                <a:latin typeface="Arial" pitchFamily="34" charset="0"/>
                <a:cs typeface="Arial" pitchFamily="34" charset="0"/>
              </a:rPr>
              <a:t>Elaborar </a:t>
            </a:r>
            <a:r>
              <a:rPr lang="es-EC" sz="2200" dirty="0">
                <a:latin typeface="Arial" pitchFamily="34" charset="0"/>
                <a:cs typeface="Arial" pitchFamily="34" charset="0"/>
              </a:rPr>
              <a:t>una harina de Zapallo enriquecida con Quinua para elevar su valor nutricional y que la misma sea accesible a la población en general.</a:t>
            </a:r>
            <a:endParaRPr lang="es-ES" sz="2200" dirty="0">
              <a:latin typeface="Arial" pitchFamily="34" charset="0"/>
              <a:cs typeface="Arial" pitchFamily="34" charset="0"/>
            </a:endParaRPr>
          </a:p>
          <a:p>
            <a:pPr marL="455613" indent="-252413" eaLnBrk="1" fontAlgn="auto" hangingPunct="1">
              <a:spcBef>
                <a:spcPts val="0"/>
              </a:spcBef>
              <a:spcAft>
                <a:spcPts val="0"/>
              </a:spcAft>
              <a:buFont typeface="Wingdings 3"/>
              <a:buNone/>
              <a:defRPr/>
            </a:pPr>
            <a:r>
              <a:rPr lang="es-EC" sz="2200" dirty="0">
                <a:latin typeface="Arial" pitchFamily="34" charset="0"/>
                <a:cs typeface="Arial" pitchFamily="34" charset="0"/>
              </a:rPr>
              <a:t> </a:t>
            </a:r>
            <a:endParaRPr lang="es-ES" sz="2200" dirty="0">
              <a:latin typeface="Arial" pitchFamily="34" charset="0"/>
              <a:cs typeface="Arial" pitchFamily="34" charset="0"/>
            </a:endParaRPr>
          </a:p>
          <a:p>
            <a:pPr marL="455613" lvl="2" indent="-252413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s-EC" sz="2200" b="1" dirty="0" smtClean="0">
                <a:latin typeface="Arial" pitchFamily="34" charset="0"/>
                <a:cs typeface="Arial" pitchFamily="34" charset="0"/>
              </a:rPr>
              <a:t>Objetivos específicos</a:t>
            </a:r>
            <a:endParaRPr lang="es-ES" sz="2200" dirty="0">
              <a:latin typeface="Arial" pitchFamily="34" charset="0"/>
              <a:cs typeface="Arial" pitchFamily="34" charset="0"/>
            </a:endParaRPr>
          </a:p>
          <a:p>
            <a:pPr marL="455613" indent="-4763" eaLnBrk="1" fontAlgn="auto" hangingPunct="1">
              <a:spcBef>
                <a:spcPts val="0"/>
              </a:spcBef>
              <a:spcAft>
                <a:spcPts val="0"/>
              </a:spcAft>
              <a:buFont typeface="Wingdings 3"/>
              <a:buChar char=""/>
              <a:defRPr/>
            </a:pPr>
            <a:r>
              <a:rPr lang="es-EC" sz="2200" dirty="0" smtClean="0">
                <a:latin typeface="Arial" pitchFamily="34" charset="0"/>
                <a:cs typeface="Arial" pitchFamily="34" charset="0"/>
              </a:rPr>
              <a:t> Posicionar </a:t>
            </a:r>
            <a:r>
              <a:rPr lang="es-EC" sz="2200" dirty="0">
                <a:latin typeface="Arial" pitchFamily="34" charset="0"/>
                <a:cs typeface="Arial" pitchFamily="34" charset="0"/>
              </a:rPr>
              <a:t>el producto a nivel </a:t>
            </a:r>
            <a:r>
              <a:rPr lang="es-EC" sz="2200" dirty="0" smtClean="0">
                <a:latin typeface="Arial" pitchFamily="34" charset="0"/>
                <a:cs typeface="Arial" pitchFamily="34" charset="0"/>
              </a:rPr>
              <a:t>local</a:t>
            </a:r>
            <a:r>
              <a:rPr lang="es-ES" sz="2200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 marL="455613" indent="-4763" eaLnBrk="1" fontAlgn="auto" hangingPunct="1">
              <a:spcBef>
                <a:spcPts val="0"/>
              </a:spcBef>
              <a:spcAft>
                <a:spcPts val="0"/>
              </a:spcAft>
              <a:buFont typeface="Wingdings 3"/>
              <a:buChar char=""/>
              <a:defRPr/>
            </a:pPr>
            <a:r>
              <a:rPr lang="es-ES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es-EC" sz="2200" dirty="0" smtClean="0">
                <a:latin typeface="Arial" pitchFamily="34" charset="0"/>
                <a:cs typeface="Arial" pitchFamily="34" charset="0"/>
              </a:rPr>
              <a:t>Determinar </a:t>
            </a:r>
            <a:r>
              <a:rPr lang="es-EC" sz="2200" dirty="0">
                <a:latin typeface="Arial" pitchFamily="34" charset="0"/>
                <a:cs typeface="Arial" pitchFamily="34" charset="0"/>
              </a:rPr>
              <a:t>las características deseadas del producto, para el consumidor final, mediante la realización del estudio de </a:t>
            </a:r>
            <a:r>
              <a:rPr lang="es-EC" sz="2200" dirty="0" smtClean="0">
                <a:latin typeface="Arial" pitchFamily="34" charset="0"/>
                <a:cs typeface="Arial" pitchFamily="34" charset="0"/>
              </a:rPr>
              <a:t>mercado.</a:t>
            </a:r>
            <a:endParaRPr lang="es-ES" sz="2200" dirty="0" smtClean="0">
              <a:latin typeface="Arial" pitchFamily="34" charset="0"/>
              <a:cs typeface="Arial" pitchFamily="34" charset="0"/>
            </a:endParaRPr>
          </a:p>
          <a:p>
            <a:pPr marL="455613" indent="-4763" eaLnBrk="1" fontAlgn="auto" hangingPunct="1">
              <a:spcBef>
                <a:spcPts val="0"/>
              </a:spcBef>
              <a:spcAft>
                <a:spcPts val="0"/>
              </a:spcAft>
              <a:buFont typeface="Wingdings 3"/>
              <a:buChar char=""/>
              <a:defRPr/>
            </a:pPr>
            <a:r>
              <a:rPr lang="es-ES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es-EC" sz="2200" dirty="0" smtClean="0">
                <a:latin typeface="Arial" pitchFamily="34" charset="0"/>
                <a:cs typeface="Arial" pitchFamily="34" charset="0"/>
              </a:rPr>
              <a:t>Comercializar </a:t>
            </a:r>
            <a:r>
              <a:rPr lang="es-EC" sz="2200" dirty="0">
                <a:latin typeface="Arial" pitchFamily="34" charset="0"/>
                <a:cs typeface="Arial" pitchFamily="34" charset="0"/>
              </a:rPr>
              <a:t>el producto dentro del mercado </a:t>
            </a:r>
            <a:r>
              <a:rPr lang="es-EC" sz="2200" dirty="0" smtClean="0">
                <a:latin typeface="Arial" pitchFamily="34" charset="0"/>
                <a:cs typeface="Arial" pitchFamily="34" charset="0"/>
              </a:rPr>
              <a:t>alimenticio</a:t>
            </a:r>
            <a:endParaRPr lang="es-ES" sz="2200" dirty="0" smtClean="0">
              <a:latin typeface="Arial" pitchFamily="34" charset="0"/>
              <a:cs typeface="Arial" pitchFamily="34" charset="0"/>
            </a:endParaRPr>
          </a:p>
          <a:p>
            <a:pPr marL="455613" indent="-4763" eaLnBrk="1" fontAlgn="auto" hangingPunct="1">
              <a:spcBef>
                <a:spcPts val="0"/>
              </a:spcBef>
              <a:spcAft>
                <a:spcPts val="0"/>
              </a:spcAft>
              <a:buFont typeface="Wingdings 3"/>
              <a:buChar char=""/>
              <a:defRPr/>
            </a:pPr>
            <a:r>
              <a:rPr lang="es-ES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es-EC" sz="2200" dirty="0" smtClean="0">
                <a:latin typeface="Arial" pitchFamily="34" charset="0"/>
                <a:cs typeface="Arial" pitchFamily="34" charset="0"/>
              </a:rPr>
              <a:t>Realizar </a:t>
            </a:r>
            <a:r>
              <a:rPr lang="es-EC" sz="2200" dirty="0">
                <a:latin typeface="Arial" pitchFamily="34" charset="0"/>
                <a:cs typeface="Arial" pitchFamily="34" charset="0"/>
              </a:rPr>
              <a:t>una evaluación financiera del proyecto</a:t>
            </a:r>
            <a:r>
              <a:rPr lang="es-EC" sz="2200" dirty="0" smtClean="0">
                <a:latin typeface="Arial" pitchFamily="34" charset="0"/>
                <a:cs typeface="Arial" pitchFamily="34" charset="0"/>
              </a:rPr>
              <a:t>.</a:t>
            </a:r>
            <a:endParaRPr lang="es-ES" sz="2200" dirty="0">
              <a:latin typeface="Arial" pitchFamily="34" charset="0"/>
              <a:cs typeface="Arial" pitchFamily="34" charset="0"/>
            </a:endParaRPr>
          </a:p>
          <a:p>
            <a:pPr marL="365760" indent="-256032" eaLnBrk="1" fontAlgn="auto" hangingPunct="1">
              <a:spcBef>
                <a:spcPts val="0"/>
              </a:spcBef>
              <a:spcAft>
                <a:spcPts val="0"/>
              </a:spcAft>
              <a:buFont typeface="Wingdings 3"/>
              <a:buNone/>
              <a:defRPr/>
            </a:pPr>
            <a:endParaRPr lang="es-ES" sz="22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2 Marcador de contenido"/>
          <p:cNvSpPr>
            <a:spLocks noGrp="1"/>
          </p:cNvSpPr>
          <p:nvPr>
            <p:ph idx="1"/>
          </p:nvPr>
        </p:nvSpPr>
        <p:spPr>
          <a:xfrm>
            <a:off x="642938" y="1643063"/>
            <a:ext cx="7900987" cy="4525962"/>
          </a:xfrm>
        </p:spPr>
        <p:txBody>
          <a:bodyPr/>
          <a:lstStyle/>
          <a:p>
            <a:pPr marL="271463" indent="0" algn="just" eaLnBrk="1" hangingPunct="1">
              <a:buFont typeface="Wingdings 3" pitchFamily="18" charset="2"/>
              <a:buNone/>
            </a:pPr>
            <a:r>
              <a:rPr lang="es-EC" sz="2200" smtClean="0">
                <a:latin typeface="Arial" charset="0"/>
                <a:cs typeface="Arial" charset="0"/>
              </a:rPr>
              <a:t>Si el producto estuviera a la venta en la ciudad de Guayaquil, si tendría aceptación, debido a que un 70% de personas están dispuestas a adquirir la harina para la preparación de bebidas alimenticias en su hogar.</a:t>
            </a:r>
            <a:endParaRPr lang="es-ES" sz="2200" smtClean="0">
              <a:latin typeface="Arial" charset="0"/>
              <a:cs typeface="Arial" charset="0"/>
            </a:endParaRPr>
          </a:p>
          <a:p>
            <a:pPr marL="271463" indent="0" algn="just" eaLnBrk="1" hangingPunct="1">
              <a:buFont typeface="Wingdings 3" pitchFamily="18" charset="2"/>
              <a:buNone/>
            </a:pPr>
            <a:r>
              <a:rPr lang="es-EC" sz="2200" smtClean="0">
                <a:latin typeface="Arial" charset="0"/>
                <a:cs typeface="Arial" charset="0"/>
              </a:rPr>
              <a:t>    </a:t>
            </a:r>
          </a:p>
          <a:p>
            <a:pPr marL="271463" indent="0" algn="just" eaLnBrk="1" hangingPunct="1">
              <a:buFont typeface="Wingdings 3" pitchFamily="18" charset="2"/>
              <a:buNone/>
            </a:pPr>
            <a:r>
              <a:rPr lang="es-EC" sz="2200" smtClean="0">
                <a:latin typeface="Arial" charset="0"/>
                <a:cs typeface="Arial" charset="0"/>
              </a:rPr>
              <a:t>En la industria alimenticia en general,  aun no han desarrollado ningún producto que este elaborado a base de zapallo y quinua.</a:t>
            </a:r>
            <a:endParaRPr lang="es-ES" sz="2200" smtClean="0">
              <a:latin typeface="Arial" charset="0"/>
              <a:cs typeface="Arial" charset="0"/>
            </a:endParaRPr>
          </a:p>
          <a:p>
            <a:pPr marL="271463" indent="0" algn="just" eaLnBrk="1" hangingPunct="1">
              <a:buFont typeface="Wingdings 3" pitchFamily="18" charset="2"/>
              <a:buNone/>
            </a:pPr>
            <a:endParaRPr lang="es-ES" sz="2200" smtClean="0">
              <a:latin typeface="Arial" charset="0"/>
              <a:cs typeface="Arial" charset="0"/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S" dirty="0" smtClean="0"/>
              <a:t>CONCLUSIONES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28625" y="1785938"/>
            <a:ext cx="8186738" cy="3543300"/>
          </a:xfrm>
        </p:spPr>
        <p:txBody>
          <a:bodyPr>
            <a:normAutofit lnSpcReduction="10000"/>
          </a:bodyPr>
          <a:lstStyle/>
          <a:p>
            <a:pPr marL="271463" indent="0" algn="just"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es-EC" sz="2200" dirty="0" smtClean="0">
                <a:latin typeface="Arial" pitchFamily="34" charset="0"/>
                <a:cs typeface="Arial" pitchFamily="34" charset="0"/>
              </a:rPr>
              <a:t>Al </a:t>
            </a:r>
            <a:r>
              <a:rPr lang="es-EC" sz="2200" dirty="0">
                <a:latin typeface="Arial" pitchFamily="34" charset="0"/>
                <a:cs typeface="Arial" pitchFamily="34" charset="0"/>
              </a:rPr>
              <a:t>ser el zapallo con quinua un producto nuevo en el mercado local, se recomienda implementar un plan de marketing que dé a conocer el producto al consumidor objetivo, tal que se cumpla con los objetivos de venta planteados y de esa manera garantizar la factibilidad del proyecto.</a:t>
            </a:r>
            <a:endParaRPr lang="es-ES" sz="2200" dirty="0">
              <a:latin typeface="Arial" pitchFamily="34" charset="0"/>
              <a:cs typeface="Arial" pitchFamily="34" charset="0"/>
            </a:endParaRPr>
          </a:p>
          <a:p>
            <a:pPr marL="271463" indent="0" algn="just"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es-EC" sz="2200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 marL="271463" indent="0" algn="just"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es-EC" sz="2200" dirty="0" smtClean="0">
                <a:latin typeface="Arial" pitchFamily="34" charset="0"/>
                <a:cs typeface="Arial" pitchFamily="34" charset="0"/>
              </a:rPr>
              <a:t>Se </a:t>
            </a:r>
            <a:r>
              <a:rPr lang="es-EC" sz="2200" dirty="0">
                <a:latin typeface="Arial" pitchFamily="34" charset="0"/>
                <a:cs typeface="Arial" pitchFamily="34" charset="0"/>
              </a:rPr>
              <a:t>recomienda también a largo plazo la compra de un terreno para la construcción de instalaciones y la adquisición de nuevas maquinarias con más capacidad de producción para abastecer el mercado de Guayaquil.</a:t>
            </a:r>
            <a:endParaRPr lang="es-ES" sz="2200" dirty="0">
              <a:latin typeface="Arial" pitchFamily="34" charset="0"/>
              <a:cs typeface="Arial" pitchFamily="34" charset="0"/>
            </a:endParaRPr>
          </a:p>
          <a:p>
            <a:pPr marL="365760" indent="-256032" algn="just" eaLnBrk="1" fontAlgn="auto" hangingPunct="1">
              <a:spcAft>
                <a:spcPts val="0"/>
              </a:spcAft>
              <a:buFont typeface="Wingdings 3"/>
              <a:buNone/>
              <a:defRPr/>
            </a:pPr>
            <a:endParaRPr lang="es-ES" dirty="0"/>
          </a:p>
        </p:txBody>
      </p:sp>
      <p:sp>
        <p:nvSpPr>
          <p:cNvPr id="4" name="1 Título"/>
          <p:cNvSpPr>
            <a:spLocks noGrp="1"/>
          </p:cNvSpPr>
          <p:nvPr>
            <p:ph type="title"/>
          </p:nvPr>
        </p:nvSpPr>
        <p:spPr>
          <a:xfrm>
            <a:off x="357158" y="285728"/>
            <a:ext cx="82296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S" dirty="0" smtClean="0"/>
              <a:t>RECOMENDACIONES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1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Font typeface="Wingdings 3" pitchFamily="18" charset="2"/>
              <a:buNone/>
            </a:pPr>
            <a:endParaRPr lang="es-ES" sz="4000" b="1" smtClean="0">
              <a:latin typeface="Arial" charset="0"/>
              <a:cs typeface="Arial" charset="0"/>
            </a:endParaRPr>
          </a:p>
          <a:p>
            <a:pPr algn="ctr">
              <a:buFont typeface="Wingdings 3" pitchFamily="18" charset="2"/>
              <a:buNone/>
            </a:pPr>
            <a:endParaRPr lang="es-ES" sz="4000" b="1" smtClean="0">
              <a:latin typeface="Arial" charset="0"/>
              <a:cs typeface="Arial" charset="0"/>
            </a:endParaRPr>
          </a:p>
          <a:p>
            <a:pPr algn="ctr">
              <a:buFont typeface="Wingdings 3" pitchFamily="18" charset="2"/>
              <a:buNone/>
            </a:pPr>
            <a:endParaRPr lang="es-ES" sz="4000" b="1" smtClean="0">
              <a:latin typeface="Arial" charset="0"/>
              <a:cs typeface="Arial" charset="0"/>
            </a:endParaRPr>
          </a:p>
          <a:p>
            <a:pPr algn="ctr">
              <a:buFont typeface="Wingdings 3" pitchFamily="18" charset="2"/>
              <a:buNone/>
            </a:pPr>
            <a:endParaRPr lang="es-ES" sz="4000" b="1" smtClean="0">
              <a:latin typeface="Arial" charset="0"/>
              <a:cs typeface="Arial" charset="0"/>
            </a:endParaRPr>
          </a:p>
          <a:p>
            <a:pPr algn="r">
              <a:buFont typeface="Wingdings 3" pitchFamily="18" charset="2"/>
              <a:buNone/>
            </a:pPr>
            <a:r>
              <a:rPr lang="es-ES" sz="4000" b="1" smtClean="0">
                <a:latin typeface="Arial" charset="0"/>
                <a:cs typeface="Arial" charset="0"/>
              </a:rPr>
              <a:t>GRACIAS POR SU ATENCION</a:t>
            </a:r>
          </a:p>
          <a:p>
            <a:pPr algn="ctr">
              <a:buFont typeface="Wingdings 3" pitchFamily="18" charset="2"/>
              <a:buNone/>
            </a:pPr>
            <a:endParaRPr lang="es-ES" sz="4000" b="1" smtClean="0">
              <a:latin typeface="Arial" charset="0"/>
              <a:cs typeface="Arial" charset="0"/>
            </a:endParaRPr>
          </a:p>
          <a:p>
            <a:pPr algn="ctr">
              <a:buFont typeface="Wingdings 3" pitchFamily="18" charset="2"/>
              <a:buNone/>
            </a:pPr>
            <a:endParaRPr lang="es-ES" sz="4000" b="1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>
            <a:spLocks noGrp="1"/>
          </p:cNvSpPr>
          <p:nvPr>
            <p:ph type="title"/>
          </p:nvPr>
        </p:nvSpPr>
        <p:spPr>
          <a:xfrm rot="20528091">
            <a:off x="642319" y="2353498"/>
            <a:ext cx="8229600" cy="1822211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s-ES" sz="6000" dirty="0" smtClean="0">
                <a:latin typeface="Arial" pitchFamily="34" charset="0"/>
                <a:cs typeface="Arial" pitchFamily="34" charset="0"/>
              </a:rPr>
              <a:t>INVESTIGACIÓN DE MERCADO</a:t>
            </a:r>
            <a:endParaRPr lang="es-ES" sz="6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143000"/>
            <a:ext cx="8186738" cy="4983163"/>
          </a:xfrm>
        </p:spPr>
        <p:txBody>
          <a:bodyPr>
            <a:normAutofit/>
          </a:bodyPr>
          <a:lstStyle/>
          <a:p>
            <a:pPr marL="621792" lvl="1" eaLnBrk="1" fontAlgn="auto" hangingPunct="1">
              <a:spcBef>
                <a:spcPts val="324"/>
              </a:spcBef>
              <a:spcAft>
                <a:spcPts val="0"/>
              </a:spcAft>
              <a:buFont typeface="Verdana"/>
              <a:buNone/>
              <a:defRPr/>
            </a:pPr>
            <a:endParaRPr lang="es-ES_tradnl" sz="2200" b="1" dirty="0" smtClean="0">
              <a:latin typeface="Arial" pitchFamily="34" charset="0"/>
              <a:cs typeface="Arial" pitchFamily="34" charset="0"/>
            </a:endParaRPr>
          </a:p>
          <a:p>
            <a:pPr marL="621792" lvl="1" indent="-561975" eaLnBrk="1" fontAlgn="auto" hangingPunct="1">
              <a:spcBef>
                <a:spcPts val="324"/>
              </a:spcBef>
              <a:spcAft>
                <a:spcPts val="0"/>
              </a:spcAft>
              <a:buFont typeface="Verdana"/>
              <a:buNone/>
              <a:tabLst>
                <a:tab pos="450850" algn="l"/>
              </a:tabLst>
              <a:defRPr/>
            </a:pPr>
            <a:r>
              <a:rPr lang="es-ES_tradnl" sz="2400" b="1" u="sng" dirty="0" smtClean="0">
                <a:latin typeface="Arial" pitchFamily="34" charset="0"/>
                <a:cs typeface="Arial" pitchFamily="34" charset="0"/>
              </a:rPr>
              <a:t>Diseño </a:t>
            </a:r>
            <a:r>
              <a:rPr lang="es-ES_tradnl" sz="2400" b="1" u="sng" dirty="0">
                <a:latin typeface="Arial" pitchFamily="34" charset="0"/>
                <a:cs typeface="Arial" pitchFamily="34" charset="0"/>
              </a:rPr>
              <a:t>de la investigación</a:t>
            </a:r>
            <a:endParaRPr lang="es-ES" sz="2400" u="sng" dirty="0">
              <a:latin typeface="Arial" pitchFamily="34" charset="0"/>
              <a:cs typeface="Arial" pitchFamily="34" charset="0"/>
            </a:endParaRPr>
          </a:p>
          <a:p>
            <a:pPr marL="361950" indent="0" algn="just" eaLnBrk="1" fontAlgn="auto" hangingPunct="1">
              <a:spcAft>
                <a:spcPts val="0"/>
              </a:spcAft>
              <a:buFont typeface="Wingdings 3"/>
              <a:buNone/>
              <a:defRPr/>
            </a:pPr>
            <a:endParaRPr lang="es-EC" sz="2200" dirty="0" smtClean="0">
              <a:latin typeface="Arial" pitchFamily="34" charset="0"/>
              <a:cs typeface="Arial" pitchFamily="34" charset="0"/>
            </a:endParaRPr>
          </a:p>
          <a:p>
            <a:pPr marL="361950" indent="0" algn="just"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es-EC" sz="2200" dirty="0" smtClean="0">
                <a:latin typeface="Arial" pitchFamily="34" charset="0"/>
                <a:cs typeface="Arial" pitchFamily="34" charset="0"/>
              </a:rPr>
              <a:t>Comenzaremos con investigación </a:t>
            </a:r>
            <a:r>
              <a:rPr lang="es-EC" sz="2200" dirty="0">
                <a:latin typeface="Arial" pitchFamily="34" charset="0"/>
                <a:cs typeface="Arial" pitchFamily="34" charset="0"/>
              </a:rPr>
              <a:t>exploratoria, puesto que </a:t>
            </a:r>
            <a:r>
              <a:rPr lang="es-EC" sz="2200" dirty="0" smtClean="0">
                <a:latin typeface="Arial" pitchFamily="34" charset="0"/>
                <a:cs typeface="Arial" pitchFamily="34" charset="0"/>
              </a:rPr>
              <a:t>deseamos </a:t>
            </a:r>
            <a:r>
              <a:rPr lang="es-EC" sz="2200" dirty="0">
                <a:latin typeface="Arial" pitchFamily="34" charset="0"/>
                <a:cs typeface="Arial" pitchFamily="34" charset="0"/>
              </a:rPr>
              <a:t>obtener </a:t>
            </a:r>
            <a:r>
              <a:rPr lang="es-EC" sz="2200" dirty="0" smtClean="0">
                <a:latin typeface="Arial" pitchFamily="34" charset="0"/>
                <a:cs typeface="Arial" pitchFamily="34" charset="0"/>
              </a:rPr>
              <a:t>una </a:t>
            </a:r>
            <a:r>
              <a:rPr lang="es-EC" sz="2200" dirty="0">
                <a:latin typeface="Arial" pitchFamily="34" charset="0"/>
                <a:cs typeface="Arial" pitchFamily="34" charset="0"/>
              </a:rPr>
              <a:t>comprensión de la situación a la que nos </a:t>
            </a:r>
            <a:r>
              <a:rPr lang="es-EC" sz="2200" dirty="0" smtClean="0">
                <a:latin typeface="Arial" pitchFamily="34" charset="0"/>
                <a:cs typeface="Arial" pitchFamily="34" charset="0"/>
              </a:rPr>
              <a:t>enfrentamos</a:t>
            </a:r>
            <a:r>
              <a:rPr lang="es-ES" sz="2200" dirty="0" smtClean="0">
                <a:latin typeface="Arial" pitchFamily="34" charset="0"/>
                <a:cs typeface="Arial" pitchFamily="34" charset="0"/>
              </a:rPr>
              <a:t>, luego se realiza un análisis </a:t>
            </a:r>
            <a:r>
              <a:rPr lang="es-EC" sz="2200" dirty="0" smtClean="0">
                <a:latin typeface="Arial" pitchFamily="34" charset="0"/>
                <a:cs typeface="Arial" pitchFamily="34" charset="0"/>
              </a:rPr>
              <a:t>cuantitativo basado en encuestas .</a:t>
            </a:r>
            <a:endParaRPr lang="es-ES" sz="22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71500" y="1000125"/>
            <a:ext cx="8186738" cy="4911725"/>
          </a:xfrm>
        </p:spPr>
        <p:txBody>
          <a:bodyPr>
            <a:normAutofit/>
          </a:bodyPr>
          <a:lstStyle/>
          <a:p>
            <a:pPr marL="621792" lvl="1" indent="-652463" eaLnBrk="1" fontAlgn="auto" hangingPunct="1">
              <a:spcBef>
                <a:spcPts val="324"/>
              </a:spcBef>
              <a:spcAft>
                <a:spcPts val="0"/>
              </a:spcAft>
              <a:buFont typeface="Verdana"/>
              <a:buNone/>
              <a:defRPr/>
            </a:pPr>
            <a:r>
              <a:rPr lang="es-EC" sz="2400" b="1" u="sng" dirty="0">
                <a:latin typeface="Arial" pitchFamily="34" charset="0"/>
                <a:cs typeface="Arial" pitchFamily="34" charset="0"/>
              </a:rPr>
              <a:t>Alcance de la investigación </a:t>
            </a:r>
            <a:endParaRPr lang="es-ES" sz="2400" u="sng" dirty="0" smtClean="0">
              <a:latin typeface="Arial" pitchFamily="34" charset="0"/>
              <a:cs typeface="Arial" pitchFamily="34" charset="0"/>
            </a:endParaRPr>
          </a:p>
          <a:p>
            <a:pPr marL="859536" lvl="2" indent="-871538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es-EC" sz="2200" b="1" dirty="0" smtClean="0">
              <a:latin typeface="Arial" pitchFamily="34" charset="0"/>
              <a:cs typeface="Arial" pitchFamily="34" charset="0"/>
            </a:endParaRPr>
          </a:p>
          <a:p>
            <a:pPr marL="859536" lvl="2" indent="-871538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s-EC" sz="2200" b="1" dirty="0" smtClean="0">
                <a:latin typeface="Arial" pitchFamily="34" charset="0"/>
                <a:cs typeface="Arial" pitchFamily="34" charset="0"/>
              </a:rPr>
              <a:t>Área </a:t>
            </a:r>
            <a:r>
              <a:rPr lang="es-EC" sz="2200" b="1" dirty="0">
                <a:latin typeface="Arial" pitchFamily="34" charset="0"/>
                <a:cs typeface="Arial" pitchFamily="34" charset="0"/>
              </a:rPr>
              <a:t>Geográfica</a:t>
            </a:r>
            <a:endParaRPr lang="es-ES" sz="2200" dirty="0" smtClean="0">
              <a:latin typeface="Arial" pitchFamily="34" charset="0"/>
              <a:cs typeface="Arial" pitchFamily="34" charset="0"/>
            </a:endParaRPr>
          </a:p>
          <a:p>
            <a:pPr marL="546100" indent="198438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es-EC" sz="2200" dirty="0" smtClean="0">
                <a:latin typeface="Arial" pitchFamily="34" charset="0"/>
                <a:cs typeface="Arial" pitchFamily="34" charset="0"/>
              </a:rPr>
              <a:t> Ciudad </a:t>
            </a:r>
            <a:r>
              <a:rPr lang="es-EC" sz="2200" dirty="0">
                <a:latin typeface="Arial" pitchFamily="34" charset="0"/>
                <a:cs typeface="Arial" pitchFamily="34" charset="0"/>
              </a:rPr>
              <a:t>de Guayaquil</a:t>
            </a:r>
            <a:endParaRPr lang="es-ES" sz="2200" dirty="0">
              <a:latin typeface="Arial" pitchFamily="34" charset="0"/>
              <a:cs typeface="Arial" pitchFamily="34" charset="0"/>
            </a:endParaRP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None/>
              <a:defRPr/>
            </a:pPr>
            <a:endParaRPr lang="es-ES" sz="2200" dirty="0">
              <a:latin typeface="Arial" pitchFamily="34" charset="0"/>
              <a:cs typeface="Arial" pitchFamily="34" charset="0"/>
            </a:endParaRPr>
          </a:p>
          <a:p>
            <a:pPr marL="859536" lvl="2" indent="-871538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s-EC" sz="2200" b="1" dirty="0">
                <a:latin typeface="Arial" pitchFamily="34" charset="0"/>
                <a:cs typeface="Arial" pitchFamily="34" charset="0"/>
              </a:rPr>
              <a:t>Segmentos de estudio</a:t>
            </a:r>
            <a:endParaRPr lang="es-ES" sz="2200" dirty="0" smtClean="0">
              <a:latin typeface="Arial" pitchFamily="34" charset="0"/>
              <a:cs typeface="Arial" pitchFamily="34" charset="0"/>
            </a:endParaRPr>
          </a:p>
          <a:p>
            <a:pPr marL="801688" indent="-260350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es-EC" sz="2200" dirty="0" smtClean="0">
                <a:latin typeface="Arial" pitchFamily="34" charset="0"/>
                <a:cs typeface="Arial" pitchFamily="34" charset="0"/>
              </a:rPr>
              <a:t> Consumidor </a:t>
            </a:r>
            <a:r>
              <a:rPr lang="es-EC" sz="2200" dirty="0">
                <a:latin typeface="Arial" pitchFamily="34" charset="0"/>
                <a:cs typeface="Arial" pitchFamily="34" charset="0"/>
              </a:rPr>
              <a:t>final.</a:t>
            </a:r>
            <a:endParaRPr lang="es-ES" sz="2200" dirty="0">
              <a:latin typeface="Arial" pitchFamily="34" charset="0"/>
              <a:cs typeface="Arial" pitchFamily="34" charset="0"/>
            </a:endParaRPr>
          </a:p>
          <a:p>
            <a:pPr marL="365760" indent="-256032" eaLnBrk="1" fontAlgn="auto" hangingPunct="1">
              <a:spcAft>
                <a:spcPts val="0"/>
              </a:spcAft>
              <a:buFont typeface="Wingdings 3" pitchFamily="18" charset="2"/>
              <a:buNone/>
              <a:defRPr/>
            </a:pPr>
            <a:endParaRPr lang="es-ES" sz="2200" dirty="0" smtClean="0">
              <a:latin typeface="Arial" pitchFamily="34" charset="0"/>
              <a:cs typeface="Arial" pitchFamily="34" charset="0"/>
            </a:endParaRPr>
          </a:p>
          <a:p>
            <a:pPr marL="859536" lvl="2" indent="-871538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s-EC" sz="2200" b="1" dirty="0" smtClean="0">
                <a:latin typeface="Arial" pitchFamily="34" charset="0"/>
                <a:cs typeface="Arial" pitchFamily="34" charset="0"/>
              </a:rPr>
              <a:t>Sub-segmentos</a:t>
            </a:r>
            <a:endParaRPr lang="es-ES" sz="2200" dirty="0" smtClean="0">
              <a:latin typeface="Arial" pitchFamily="34" charset="0"/>
              <a:cs typeface="Arial" pitchFamily="34" charset="0"/>
            </a:endParaRPr>
          </a:p>
          <a:p>
            <a:pPr marL="892175" indent="-350838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es-EC" sz="2200" b="1" dirty="0" smtClean="0">
                <a:latin typeface="Arial" pitchFamily="34" charset="0"/>
                <a:cs typeface="Arial" pitchFamily="34" charset="0"/>
              </a:rPr>
              <a:t>Generacional</a:t>
            </a:r>
            <a:r>
              <a:rPr lang="es-EC" sz="2200" b="1" dirty="0">
                <a:latin typeface="Arial" pitchFamily="34" charset="0"/>
                <a:cs typeface="Arial" pitchFamily="34" charset="0"/>
              </a:rPr>
              <a:t>:</a:t>
            </a:r>
            <a:r>
              <a:rPr lang="es-EC" sz="2200" dirty="0">
                <a:latin typeface="Arial" pitchFamily="34" charset="0"/>
                <a:cs typeface="Arial" pitchFamily="34" charset="0"/>
              </a:rPr>
              <a:t> Apto para todas las edades</a:t>
            </a:r>
            <a:endParaRPr lang="es-ES" sz="2200" dirty="0" smtClean="0">
              <a:latin typeface="Arial" pitchFamily="34" charset="0"/>
              <a:cs typeface="Arial" pitchFamily="34" charset="0"/>
            </a:endParaRPr>
          </a:p>
          <a:p>
            <a:pPr marL="892175" indent="-350838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es-EC" sz="2200" b="1" dirty="0">
                <a:latin typeface="Arial" pitchFamily="34" charset="0"/>
                <a:cs typeface="Arial" pitchFamily="34" charset="0"/>
              </a:rPr>
              <a:t>Género: </a:t>
            </a:r>
            <a:r>
              <a:rPr lang="es-EC" sz="2200" dirty="0">
                <a:latin typeface="Arial" pitchFamily="34" charset="0"/>
                <a:cs typeface="Arial" pitchFamily="34" charset="0"/>
              </a:rPr>
              <a:t>Indiferente</a:t>
            </a:r>
            <a:endParaRPr lang="es-ES" sz="2200" dirty="0" smtClean="0">
              <a:latin typeface="Arial" pitchFamily="34" charset="0"/>
              <a:cs typeface="Arial" pitchFamily="34" charset="0"/>
            </a:endParaRPr>
          </a:p>
          <a:p>
            <a:pPr marL="892175" indent="-350838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es-EC" sz="2200" b="1" dirty="0">
                <a:latin typeface="Arial" pitchFamily="34" charset="0"/>
                <a:cs typeface="Arial" pitchFamily="34" charset="0"/>
              </a:rPr>
              <a:t>Estrato socioeconómico: </a:t>
            </a:r>
            <a:r>
              <a:rPr lang="es-EC" sz="2200" dirty="0" smtClean="0">
                <a:latin typeface="Arial" pitchFamily="34" charset="0"/>
                <a:cs typeface="Arial" pitchFamily="34" charset="0"/>
              </a:rPr>
              <a:t>Medio-Bajo</a:t>
            </a:r>
            <a:endParaRPr lang="es-ES" sz="2200" dirty="0" smtClean="0">
              <a:latin typeface="Arial" pitchFamily="34" charset="0"/>
              <a:cs typeface="Arial" pitchFamily="34" charset="0"/>
            </a:endParaRP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None/>
              <a:defRPr/>
            </a:pPr>
            <a:endParaRPr lang="es-ES" dirty="0"/>
          </a:p>
        </p:txBody>
      </p:sp>
      <p:pic>
        <p:nvPicPr>
          <p:cNvPr id="16387" name="Picture 2" descr="http://www.sernac.cl/sernacninos/buenconsumidor/img/der_informacion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0688" y="2428875"/>
            <a:ext cx="174942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785813" y="1143000"/>
            <a:ext cx="7572375" cy="4525963"/>
          </a:xfrm>
        </p:spPr>
        <p:txBody>
          <a:bodyPr>
            <a:normAutofit/>
          </a:bodyPr>
          <a:lstStyle/>
          <a:p>
            <a:pPr marL="365760" indent="-256032"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es-ES" sz="2800" b="1" u="sng" dirty="0">
                <a:latin typeface="Arial" pitchFamily="34" charset="0"/>
                <a:cs typeface="Arial" pitchFamily="34" charset="0"/>
              </a:rPr>
              <a:t>Objetivos de la Investigación de Mercado </a:t>
            </a:r>
            <a:endParaRPr lang="es-ES" sz="2800" u="sng" dirty="0">
              <a:latin typeface="Arial" pitchFamily="34" charset="0"/>
              <a:cs typeface="Arial" pitchFamily="34" charset="0"/>
            </a:endParaRP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es-ES" sz="2800" dirty="0">
                <a:latin typeface="Arial" pitchFamily="34" charset="0"/>
                <a:cs typeface="Arial" pitchFamily="34" charset="0"/>
              </a:rPr>
              <a:t> 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es-ES" sz="2600" b="1" dirty="0" smtClean="0">
                <a:latin typeface="Arial" pitchFamily="34" charset="0"/>
                <a:cs typeface="Arial" pitchFamily="34" charset="0"/>
              </a:rPr>
              <a:t>Objetivos </a:t>
            </a:r>
            <a:r>
              <a:rPr lang="es-ES" sz="2600" b="1" dirty="0">
                <a:latin typeface="Arial" pitchFamily="34" charset="0"/>
                <a:cs typeface="Arial" pitchFamily="34" charset="0"/>
              </a:rPr>
              <a:t>Generales </a:t>
            </a:r>
            <a:endParaRPr lang="es-ES" sz="2600" dirty="0">
              <a:latin typeface="Arial" pitchFamily="34" charset="0"/>
              <a:cs typeface="Arial" pitchFamily="34" charset="0"/>
            </a:endParaRPr>
          </a:p>
          <a:p>
            <a:pPr marL="801688" indent="-350838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es-ES" sz="2600" dirty="0">
                <a:latin typeface="Arial" pitchFamily="34" charset="0"/>
                <a:cs typeface="Arial" pitchFamily="34" charset="0"/>
              </a:rPr>
              <a:t>Determinar la existencia de un nicho de mercado para esta harina en el </a:t>
            </a:r>
            <a:r>
              <a:rPr lang="es-ES" sz="2600" dirty="0" smtClean="0">
                <a:latin typeface="Arial" pitchFamily="34" charset="0"/>
                <a:cs typeface="Arial" pitchFamily="34" charset="0"/>
              </a:rPr>
              <a:t>Ecuador y las oportunidades para ofertarlo.</a:t>
            </a:r>
            <a:endParaRPr lang="es-ES" sz="2600" dirty="0">
              <a:latin typeface="Arial" pitchFamily="34" charset="0"/>
              <a:cs typeface="Arial" pitchFamily="34" charset="0"/>
            </a:endParaRP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None/>
              <a:defRPr/>
            </a:pPr>
            <a:endParaRPr lang="es-ES" sz="2600" dirty="0">
              <a:latin typeface="Arial" pitchFamily="34" charset="0"/>
              <a:cs typeface="Arial" pitchFamily="34" charset="0"/>
            </a:endParaRP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es-ES" sz="2600" b="1" dirty="0" smtClean="0">
                <a:latin typeface="Arial" pitchFamily="34" charset="0"/>
                <a:cs typeface="Arial" pitchFamily="34" charset="0"/>
              </a:rPr>
              <a:t>Objetivos </a:t>
            </a:r>
            <a:r>
              <a:rPr lang="es-ES" sz="2600" b="1" dirty="0">
                <a:latin typeface="Arial" pitchFamily="34" charset="0"/>
                <a:cs typeface="Arial" pitchFamily="34" charset="0"/>
              </a:rPr>
              <a:t>Específicos </a:t>
            </a:r>
            <a:endParaRPr lang="es-ES" sz="2600" dirty="0">
              <a:latin typeface="Arial" pitchFamily="34" charset="0"/>
              <a:cs typeface="Arial" pitchFamily="34" charset="0"/>
            </a:endParaRPr>
          </a:p>
          <a:p>
            <a:pPr marL="801688" indent="-350838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es-ES" sz="2600" dirty="0">
                <a:latin typeface="Arial" pitchFamily="34" charset="0"/>
                <a:cs typeface="Arial" pitchFamily="34" charset="0"/>
              </a:rPr>
              <a:t>Determinar el perfil, gustos y preferencias del consumidor potencial del producto. </a:t>
            </a:r>
            <a:endParaRPr lang="es-ES" sz="2600" dirty="0" smtClean="0">
              <a:latin typeface="Arial" pitchFamily="34" charset="0"/>
              <a:cs typeface="Arial" pitchFamily="34" charset="0"/>
            </a:endParaRP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es-ES" sz="2600" dirty="0">
              <a:latin typeface="Arial" pitchFamily="34" charset="0"/>
              <a:cs typeface="Arial" pitchFamily="34" charset="0"/>
            </a:endParaRP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None/>
              <a:defRPr/>
            </a:pP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Override10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Override1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Override1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Override1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Override1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Override1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Override1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Override17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Overrid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Override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Override7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Override8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Override9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urrencia">
  <a:themeElements>
    <a:clrScheme name="Concurrencia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urrencia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urrencia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oncurrencia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10.xml><?xml version="1.0" encoding="utf-8"?>
<a:themeOverride xmlns:a="http://schemas.openxmlformats.org/drawingml/2006/main">
  <a:clrScheme name="Concurrencia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  <a:fontScheme name="Concurrencia">
    <a:majorFont>
      <a:latin typeface="Lucida Sans Unicode"/>
      <a:ea typeface=""/>
      <a:cs typeface=""/>
      <a:font script="Jpan" typeface="ＭＳ Ｐゴシック"/>
      <a:font script="Hang" typeface="맑은 고딕"/>
      <a:font script="Hans" typeface="黑体"/>
      <a:font script="Hant" typeface="微軟正黑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Uigh" typeface="Microsoft Uighur"/>
    </a:majorFont>
    <a:minorFont>
      <a:latin typeface="Lucida Sans Unicode"/>
      <a:ea typeface=""/>
      <a:cs typeface=""/>
      <a:font script="Jpan" typeface="ＭＳ Ｐゴシック"/>
      <a:font script="Hang" typeface="맑은 고딕"/>
      <a:font script="Hans" typeface="黑体"/>
      <a:font script="Hant" typeface="微軟正黑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Uigh" typeface="Microsoft Uighur"/>
    </a:minorFont>
  </a:fontScheme>
  <a:fmtScheme name="Concurrencia">
    <a:fillStyleLst>
      <a:solidFill>
        <a:schemeClr val="phClr"/>
      </a:solidFill>
      <a:gradFill rotWithShape="1">
        <a:gsLst>
          <a:gs pos="0">
            <a:schemeClr val="phClr">
              <a:tint val="62000"/>
              <a:satMod val="180000"/>
            </a:schemeClr>
          </a:gs>
          <a:gs pos="65000">
            <a:schemeClr val="phClr">
              <a:tint val="32000"/>
              <a:satMod val="250000"/>
            </a:schemeClr>
          </a:gs>
          <a:gs pos="100000">
            <a:schemeClr val="phClr">
              <a:tint val="23000"/>
              <a:satMod val="300000"/>
            </a:schemeClr>
          </a:gs>
        </a:gsLst>
        <a:lin ang="16200000" scaled="0"/>
      </a:gradFill>
      <a:gradFill rotWithShape="1">
        <a:gsLst>
          <a:gs pos="0">
            <a:schemeClr val="phClr">
              <a:shade val="15000"/>
              <a:satMod val="180000"/>
            </a:schemeClr>
          </a:gs>
          <a:gs pos="50000">
            <a:schemeClr val="phClr">
              <a:shade val="45000"/>
              <a:satMod val="170000"/>
            </a:schemeClr>
          </a:gs>
          <a:gs pos="70000">
            <a:schemeClr val="phClr">
              <a:tint val="99000"/>
              <a:shade val="65000"/>
              <a:satMod val="155000"/>
            </a:schemeClr>
          </a:gs>
          <a:gs pos="100000">
            <a:schemeClr val="phClr">
              <a:tint val="95500"/>
              <a:shade val="100000"/>
              <a:satMod val="15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/>
        </a:solidFill>
        <a:prstDash val="solid"/>
      </a:ln>
      <a:ln w="55000" cap="flat" cmpd="thickThin" algn="ctr">
        <a:solidFill>
          <a:schemeClr val="phClr"/>
        </a:solidFill>
        <a:prstDash val="solid"/>
      </a:ln>
      <a:ln w="63500" cap="flat" cmpd="thickThin" algn="ctr">
        <a:solidFill>
          <a:schemeClr val="phClr"/>
        </a:solidFill>
        <a:prstDash val="solid"/>
      </a:ln>
    </a:lnStyleLst>
    <a:effectStyleLst>
      <a:effectStyle>
        <a:effectLst>
          <a:outerShdw blurRad="50800" dist="381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50800" dist="381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63500" dist="381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glow" dir="t">
            <a:rot lat="0" lon="0" rev="6360000"/>
          </a:lightRig>
        </a:scene3d>
        <a:sp3d contourW="1000" prstMaterial="flat">
          <a:bevelT w="95250" h="101600"/>
          <a:contourClr>
            <a:schemeClr val="phClr">
              <a:satMod val="300000"/>
            </a:schemeClr>
          </a:contourClr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55000"/>
              <a:satMod val="300000"/>
            </a:schemeClr>
          </a:gs>
          <a:gs pos="40000">
            <a:schemeClr val="phClr">
              <a:tint val="65000"/>
              <a:satMod val="300000"/>
            </a:schemeClr>
          </a:gs>
          <a:gs pos="100000">
            <a:schemeClr val="phClr">
              <a:shade val="65000"/>
              <a:satMod val="300000"/>
            </a:schemeClr>
          </a:gs>
        </a:gsLst>
        <a:path path="circle">
          <a:fillToRect l="95000" t="-106500" r="5000" b="206500"/>
        </a:path>
      </a:gradFill>
      <a:blipFill>
        <a:blip xmlns:r="http://schemas.openxmlformats.org/officeDocument/2006/relationships" r:embed="rId1">
          <a:duotone>
            <a:schemeClr val="phClr">
              <a:shade val="60000"/>
              <a:satMod val="110000"/>
            </a:schemeClr>
            <a:schemeClr val="phClr">
              <a:tint val="95000"/>
            </a:schemeClr>
          </a:duotone>
        </a:blip>
        <a:tile tx="0" ty="0" sx="50000" sy="50000" flip="none" algn="tl"/>
      </a:blipFill>
    </a:bgFillStyleLst>
  </a:fmtScheme>
</a:themeOverride>
</file>

<file path=ppt/theme/themeOverride11.xml><?xml version="1.0" encoding="utf-8"?>
<a:themeOverride xmlns:a="http://schemas.openxmlformats.org/drawingml/2006/main">
  <a:clrScheme name="Concurrencia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  <a:fontScheme name="Concurrencia">
    <a:majorFont>
      <a:latin typeface="Lucida Sans Unicode"/>
      <a:ea typeface=""/>
      <a:cs typeface=""/>
      <a:font script="Jpan" typeface="ＭＳ Ｐゴシック"/>
      <a:font script="Hang" typeface="맑은 고딕"/>
      <a:font script="Hans" typeface="黑体"/>
      <a:font script="Hant" typeface="微軟正黑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Uigh" typeface="Microsoft Uighur"/>
    </a:majorFont>
    <a:minorFont>
      <a:latin typeface="Lucida Sans Unicode"/>
      <a:ea typeface=""/>
      <a:cs typeface=""/>
      <a:font script="Jpan" typeface="ＭＳ Ｐゴシック"/>
      <a:font script="Hang" typeface="맑은 고딕"/>
      <a:font script="Hans" typeface="黑体"/>
      <a:font script="Hant" typeface="微軟正黑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Uigh" typeface="Microsoft Uighur"/>
    </a:minorFont>
  </a:fontScheme>
  <a:fmtScheme name="Concurrencia">
    <a:fillStyleLst>
      <a:solidFill>
        <a:schemeClr val="phClr"/>
      </a:solidFill>
      <a:gradFill rotWithShape="1">
        <a:gsLst>
          <a:gs pos="0">
            <a:schemeClr val="phClr">
              <a:tint val="62000"/>
              <a:satMod val="180000"/>
            </a:schemeClr>
          </a:gs>
          <a:gs pos="65000">
            <a:schemeClr val="phClr">
              <a:tint val="32000"/>
              <a:satMod val="250000"/>
            </a:schemeClr>
          </a:gs>
          <a:gs pos="100000">
            <a:schemeClr val="phClr">
              <a:tint val="23000"/>
              <a:satMod val="300000"/>
            </a:schemeClr>
          </a:gs>
        </a:gsLst>
        <a:lin ang="16200000" scaled="0"/>
      </a:gradFill>
      <a:gradFill rotWithShape="1">
        <a:gsLst>
          <a:gs pos="0">
            <a:schemeClr val="phClr">
              <a:shade val="15000"/>
              <a:satMod val="180000"/>
            </a:schemeClr>
          </a:gs>
          <a:gs pos="50000">
            <a:schemeClr val="phClr">
              <a:shade val="45000"/>
              <a:satMod val="170000"/>
            </a:schemeClr>
          </a:gs>
          <a:gs pos="70000">
            <a:schemeClr val="phClr">
              <a:tint val="99000"/>
              <a:shade val="65000"/>
              <a:satMod val="155000"/>
            </a:schemeClr>
          </a:gs>
          <a:gs pos="100000">
            <a:schemeClr val="phClr">
              <a:tint val="95500"/>
              <a:shade val="100000"/>
              <a:satMod val="15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/>
        </a:solidFill>
        <a:prstDash val="solid"/>
      </a:ln>
      <a:ln w="55000" cap="flat" cmpd="thickThin" algn="ctr">
        <a:solidFill>
          <a:schemeClr val="phClr"/>
        </a:solidFill>
        <a:prstDash val="solid"/>
      </a:ln>
      <a:ln w="63500" cap="flat" cmpd="thickThin" algn="ctr">
        <a:solidFill>
          <a:schemeClr val="phClr"/>
        </a:solidFill>
        <a:prstDash val="solid"/>
      </a:ln>
    </a:lnStyleLst>
    <a:effectStyleLst>
      <a:effectStyle>
        <a:effectLst>
          <a:outerShdw blurRad="50800" dist="381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50800" dist="381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63500" dist="381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glow" dir="t">
            <a:rot lat="0" lon="0" rev="6360000"/>
          </a:lightRig>
        </a:scene3d>
        <a:sp3d contourW="1000" prstMaterial="flat">
          <a:bevelT w="95250" h="101600"/>
          <a:contourClr>
            <a:schemeClr val="phClr">
              <a:satMod val="300000"/>
            </a:schemeClr>
          </a:contourClr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55000"/>
              <a:satMod val="300000"/>
            </a:schemeClr>
          </a:gs>
          <a:gs pos="40000">
            <a:schemeClr val="phClr">
              <a:tint val="65000"/>
              <a:satMod val="300000"/>
            </a:schemeClr>
          </a:gs>
          <a:gs pos="100000">
            <a:schemeClr val="phClr">
              <a:shade val="65000"/>
              <a:satMod val="300000"/>
            </a:schemeClr>
          </a:gs>
        </a:gsLst>
        <a:path path="circle">
          <a:fillToRect l="95000" t="-106500" r="5000" b="206500"/>
        </a:path>
      </a:gradFill>
      <a:blipFill>
        <a:blip xmlns:r="http://schemas.openxmlformats.org/officeDocument/2006/relationships" r:embed="rId1">
          <a:duotone>
            <a:schemeClr val="phClr">
              <a:shade val="60000"/>
              <a:satMod val="110000"/>
            </a:schemeClr>
            <a:schemeClr val="phClr">
              <a:tint val="95000"/>
            </a:schemeClr>
          </a:duotone>
        </a:blip>
        <a:tile tx="0" ty="0" sx="50000" sy="50000" flip="none" algn="tl"/>
      </a:blipFill>
    </a:bgFillStyleLst>
  </a:fmtScheme>
</a:themeOverride>
</file>

<file path=ppt/theme/themeOverride12.xml><?xml version="1.0" encoding="utf-8"?>
<a:themeOverride xmlns:a="http://schemas.openxmlformats.org/drawingml/2006/main">
  <a:clrScheme name="Concurrencia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  <a:fontScheme name="Concurrencia">
    <a:majorFont>
      <a:latin typeface="Lucida Sans Unicode"/>
      <a:ea typeface=""/>
      <a:cs typeface=""/>
      <a:font script="Jpan" typeface="ＭＳ Ｐゴシック"/>
      <a:font script="Hang" typeface="맑은 고딕"/>
      <a:font script="Hans" typeface="黑体"/>
      <a:font script="Hant" typeface="微軟正黑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Uigh" typeface="Microsoft Uighur"/>
    </a:majorFont>
    <a:minorFont>
      <a:latin typeface="Lucida Sans Unicode"/>
      <a:ea typeface=""/>
      <a:cs typeface=""/>
      <a:font script="Jpan" typeface="ＭＳ Ｐゴシック"/>
      <a:font script="Hang" typeface="맑은 고딕"/>
      <a:font script="Hans" typeface="黑体"/>
      <a:font script="Hant" typeface="微軟正黑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Uigh" typeface="Microsoft Uighur"/>
    </a:minorFont>
  </a:fontScheme>
  <a:fmtScheme name="Concurrencia">
    <a:fillStyleLst>
      <a:solidFill>
        <a:schemeClr val="phClr"/>
      </a:solidFill>
      <a:gradFill rotWithShape="1">
        <a:gsLst>
          <a:gs pos="0">
            <a:schemeClr val="phClr">
              <a:tint val="62000"/>
              <a:satMod val="180000"/>
            </a:schemeClr>
          </a:gs>
          <a:gs pos="65000">
            <a:schemeClr val="phClr">
              <a:tint val="32000"/>
              <a:satMod val="250000"/>
            </a:schemeClr>
          </a:gs>
          <a:gs pos="100000">
            <a:schemeClr val="phClr">
              <a:tint val="23000"/>
              <a:satMod val="300000"/>
            </a:schemeClr>
          </a:gs>
        </a:gsLst>
        <a:lin ang="16200000" scaled="0"/>
      </a:gradFill>
      <a:gradFill rotWithShape="1">
        <a:gsLst>
          <a:gs pos="0">
            <a:schemeClr val="phClr">
              <a:shade val="15000"/>
              <a:satMod val="180000"/>
            </a:schemeClr>
          </a:gs>
          <a:gs pos="50000">
            <a:schemeClr val="phClr">
              <a:shade val="45000"/>
              <a:satMod val="170000"/>
            </a:schemeClr>
          </a:gs>
          <a:gs pos="70000">
            <a:schemeClr val="phClr">
              <a:tint val="99000"/>
              <a:shade val="65000"/>
              <a:satMod val="155000"/>
            </a:schemeClr>
          </a:gs>
          <a:gs pos="100000">
            <a:schemeClr val="phClr">
              <a:tint val="95500"/>
              <a:shade val="100000"/>
              <a:satMod val="15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/>
        </a:solidFill>
        <a:prstDash val="solid"/>
      </a:ln>
      <a:ln w="55000" cap="flat" cmpd="thickThin" algn="ctr">
        <a:solidFill>
          <a:schemeClr val="phClr"/>
        </a:solidFill>
        <a:prstDash val="solid"/>
      </a:ln>
      <a:ln w="63500" cap="flat" cmpd="thickThin" algn="ctr">
        <a:solidFill>
          <a:schemeClr val="phClr"/>
        </a:solidFill>
        <a:prstDash val="solid"/>
      </a:ln>
    </a:lnStyleLst>
    <a:effectStyleLst>
      <a:effectStyle>
        <a:effectLst>
          <a:outerShdw blurRad="50800" dist="381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50800" dist="381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63500" dist="381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glow" dir="t">
            <a:rot lat="0" lon="0" rev="6360000"/>
          </a:lightRig>
        </a:scene3d>
        <a:sp3d contourW="1000" prstMaterial="flat">
          <a:bevelT w="95250" h="101600"/>
          <a:contourClr>
            <a:schemeClr val="phClr">
              <a:satMod val="300000"/>
            </a:schemeClr>
          </a:contourClr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55000"/>
              <a:satMod val="300000"/>
            </a:schemeClr>
          </a:gs>
          <a:gs pos="40000">
            <a:schemeClr val="phClr">
              <a:tint val="65000"/>
              <a:satMod val="300000"/>
            </a:schemeClr>
          </a:gs>
          <a:gs pos="100000">
            <a:schemeClr val="phClr">
              <a:shade val="65000"/>
              <a:satMod val="300000"/>
            </a:schemeClr>
          </a:gs>
        </a:gsLst>
        <a:path path="circle">
          <a:fillToRect l="95000" t="-106500" r="5000" b="206500"/>
        </a:path>
      </a:gradFill>
      <a:blipFill>
        <a:blip xmlns:r="http://schemas.openxmlformats.org/officeDocument/2006/relationships" r:embed="rId1">
          <a:duotone>
            <a:schemeClr val="phClr">
              <a:shade val="60000"/>
              <a:satMod val="110000"/>
            </a:schemeClr>
            <a:schemeClr val="phClr">
              <a:tint val="95000"/>
            </a:schemeClr>
          </a:duotone>
        </a:blip>
        <a:tile tx="0" ty="0" sx="50000" sy="50000" flip="none" algn="tl"/>
      </a:blipFill>
    </a:bgFillStyleLst>
  </a:fmtScheme>
</a:themeOverride>
</file>

<file path=ppt/theme/themeOverride13.xml><?xml version="1.0" encoding="utf-8"?>
<a:themeOverride xmlns:a="http://schemas.openxmlformats.org/drawingml/2006/main">
  <a:clrScheme name="Concurrencia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  <a:fontScheme name="Concurrencia">
    <a:majorFont>
      <a:latin typeface="Lucida Sans Unicode"/>
      <a:ea typeface=""/>
      <a:cs typeface=""/>
      <a:font script="Jpan" typeface="ＭＳ Ｐゴシック"/>
      <a:font script="Hang" typeface="맑은 고딕"/>
      <a:font script="Hans" typeface="黑体"/>
      <a:font script="Hant" typeface="微軟正黑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Uigh" typeface="Microsoft Uighur"/>
    </a:majorFont>
    <a:minorFont>
      <a:latin typeface="Lucida Sans Unicode"/>
      <a:ea typeface=""/>
      <a:cs typeface=""/>
      <a:font script="Jpan" typeface="ＭＳ Ｐゴシック"/>
      <a:font script="Hang" typeface="맑은 고딕"/>
      <a:font script="Hans" typeface="黑体"/>
      <a:font script="Hant" typeface="微軟正黑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Uigh" typeface="Microsoft Uighur"/>
    </a:minorFont>
  </a:fontScheme>
  <a:fmtScheme name="Concurrencia">
    <a:fillStyleLst>
      <a:solidFill>
        <a:schemeClr val="phClr"/>
      </a:solidFill>
      <a:gradFill rotWithShape="1">
        <a:gsLst>
          <a:gs pos="0">
            <a:schemeClr val="phClr">
              <a:tint val="62000"/>
              <a:satMod val="180000"/>
            </a:schemeClr>
          </a:gs>
          <a:gs pos="65000">
            <a:schemeClr val="phClr">
              <a:tint val="32000"/>
              <a:satMod val="250000"/>
            </a:schemeClr>
          </a:gs>
          <a:gs pos="100000">
            <a:schemeClr val="phClr">
              <a:tint val="23000"/>
              <a:satMod val="300000"/>
            </a:schemeClr>
          </a:gs>
        </a:gsLst>
        <a:lin ang="16200000" scaled="0"/>
      </a:gradFill>
      <a:gradFill rotWithShape="1">
        <a:gsLst>
          <a:gs pos="0">
            <a:schemeClr val="phClr">
              <a:shade val="15000"/>
              <a:satMod val="180000"/>
            </a:schemeClr>
          </a:gs>
          <a:gs pos="50000">
            <a:schemeClr val="phClr">
              <a:shade val="45000"/>
              <a:satMod val="170000"/>
            </a:schemeClr>
          </a:gs>
          <a:gs pos="70000">
            <a:schemeClr val="phClr">
              <a:tint val="99000"/>
              <a:shade val="65000"/>
              <a:satMod val="155000"/>
            </a:schemeClr>
          </a:gs>
          <a:gs pos="100000">
            <a:schemeClr val="phClr">
              <a:tint val="95500"/>
              <a:shade val="100000"/>
              <a:satMod val="15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/>
        </a:solidFill>
        <a:prstDash val="solid"/>
      </a:ln>
      <a:ln w="55000" cap="flat" cmpd="thickThin" algn="ctr">
        <a:solidFill>
          <a:schemeClr val="phClr"/>
        </a:solidFill>
        <a:prstDash val="solid"/>
      </a:ln>
      <a:ln w="63500" cap="flat" cmpd="thickThin" algn="ctr">
        <a:solidFill>
          <a:schemeClr val="phClr"/>
        </a:solidFill>
        <a:prstDash val="solid"/>
      </a:ln>
    </a:lnStyleLst>
    <a:effectStyleLst>
      <a:effectStyle>
        <a:effectLst>
          <a:outerShdw blurRad="50800" dist="381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50800" dist="381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63500" dist="381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glow" dir="t">
            <a:rot lat="0" lon="0" rev="6360000"/>
          </a:lightRig>
        </a:scene3d>
        <a:sp3d contourW="1000" prstMaterial="flat">
          <a:bevelT w="95250" h="101600"/>
          <a:contourClr>
            <a:schemeClr val="phClr">
              <a:satMod val="300000"/>
            </a:schemeClr>
          </a:contourClr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55000"/>
              <a:satMod val="300000"/>
            </a:schemeClr>
          </a:gs>
          <a:gs pos="40000">
            <a:schemeClr val="phClr">
              <a:tint val="65000"/>
              <a:satMod val="300000"/>
            </a:schemeClr>
          </a:gs>
          <a:gs pos="100000">
            <a:schemeClr val="phClr">
              <a:shade val="65000"/>
              <a:satMod val="300000"/>
            </a:schemeClr>
          </a:gs>
        </a:gsLst>
        <a:path path="circle">
          <a:fillToRect l="95000" t="-106500" r="5000" b="206500"/>
        </a:path>
      </a:gradFill>
      <a:blipFill>
        <a:blip xmlns:r="http://schemas.openxmlformats.org/officeDocument/2006/relationships" r:embed="rId1">
          <a:duotone>
            <a:schemeClr val="phClr">
              <a:shade val="60000"/>
              <a:satMod val="110000"/>
            </a:schemeClr>
            <a:schemeClr val="phClr">
              <a:tint val="95000"/>
            </a:schemeClr>
          </a:duotone>
        </a:blip>
        <a:tile tx="0" ty="0" sx="50000" sy="50000" flip="none" algn="tl"/>
      </a:blipFill>
    </a:bgFillStyleLst>
  </a:fmtScheme>
</a:themeOverride>
</file>

<file path=ppt/theme/themeOverride14.xml><?xml version="1.0" encoding="utf-8"?>
<a:themeOverride xmlns:a="http://schemas.openxmlformats.org/drawingml/2006/main">
  <a:clrScheme name="Concurrencia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  <a:fontScheme name="Concurrencia">
    <a:majorFont>
      <a:latin typeface="Lucida Sans Unicode"/>
      <a:ea typeface=""/>
      <a:cs typeface=""/>
      <a:font script="Jpan" typeface="ＭＳ Ｐゴシック"/>
      <a:font script="Hang" typeface="맑은 고딕"/>
      <a:font script="Hans" typeface="黑体"/>
      <a:font script="Hant" typeface="微軟正黑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Uigh" typeface="Microsoft Uighur"/>
    </a:majorFont>
    <a:minorFont>
      <a:latin typeface="Lucida Sans Unicode"/>
      <a:ea typeface=""/>
      <a:cs typeface=""/>
      <a:font script="Jpan" typeface="ＭＳ Ｐゴシック"/>
      <a:font script="Hang" typeface="맑은 고딕"/>
      <a:font script="Hans" typeface="黑体"/>
      <a:font script="Hant" typeface="微軟正黑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Uigh" typeface="Microsoft Uighur"/>
    </a:minorFont>
  </a:fontScheme>
  <a:fmtScheme name="Concurrencia">
    <a:fillStyleLst>
      <a:solidFill>
        <a:schemeClr val="phClr"/>
      </a:solidFill>
      <a:gradFill rotWithShape="1">
        <a:gsLst>
          <a:gs pos="0">
            <a:schemeClr val="phClr">
              <a:tint val="62000"/>
              <a:satMod val="180000"/>
            </a:schemeClr>
          </a:gs>
          <a:gs pos="65000">
            <a:schemeClr val="phClr">
              <a:tint val="32000"/>
              <a:satMod val="250000"/>
            </a:schemeClr>
          </a:gs>
          <a:gs pos="100000">
            <a:schemeClr val="phClr">
              <a:tint val="23000"/>
              <a:satMod val="300000"/>
            </a:schemeClr>
          </a:gs>
        </a:gsLst>
        <a:lin ang="16200000" scaled="0"/>
      </a:gradFill>
      <a:gradFill rotWithShape="1">
        <a:gsLst>
          <a:gs pos="0">
            <a:schemeClr val="phClr">
              <a:shade val="15000"/>
              <a:satMod val="180000"/>
            </a:schemeClr>
          </a:gs>
          <a:gs pos="50000">
            <a:schemeClr val="phClr">
              <a:shade val="45000"/>
              <a:satMod val="170000"/>
            </a:schemeClr>
          </a:gs>
          <a:gs pos="70000">
            <a:schemeClr val="phClr">
              <a:tint val="99000"/>
              <a:shade val="65000"/>
              <a:satMod val="155000"/>
            </a:schemeClr>
          </a:gs>
          <a:gs pos="100000">
            <a:schemeClr val="phClr">
              <a:tint val="95500"/>
              <a:shade val="100000"/>
              <a:satMod val="15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/>
        </a:solidFill>
        <a:prstDash val="solid"/>
      </a:ln>
      <a:ln w="55000" cap="flat" cmpd="thickThin" algn="ctr">
        <a:solidFill>
          <a:schemeClr val="phClr"/>
        </a:solidFill>
        <a:prstDash val="solid"/>
      </a:ln>
      <a:ln w="63500" cap="flat" cmpd="thickThin" algn="ctr">
        <a:solidFill>
          <a:schemeClr val="phClr"/>
        </a:solidFill>
        <a:prstDash val="solid"/>
      </a:ln>
    </a:lnStyleLst>
    <a:effectStyleLst>
      <a:effectStyle>
        <a:effectLst>
          <a:outerShdw blurRad="50800" dist="381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50800" dist="381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63500" dist="381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glow" dir="t">
            <a:rot lat="0" lon="0" rev="6360000"/>
          </a:lightRig>
        </a:scene3d>
        <a:sp3d contourW="1000" prstMaterial="flat">
          <a:bevelT w="95250" h="101600"/>
          <a:contourClr>
            <a:schemeClr val="phClr">
              <a:satMod val="300000"/>
            </a:schemeClr>
          </a:contourClr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55000"/>
              <a:satMod val="300000"/>
            </a:schemeClr>
          </a:gs>
          <a:gs pos="40000">
            <a:schemeClr val="phClr">
              <a:tint val="65000"/>
              <a:satMod val="300000"/>
            </a:schemeClr>
          </a:gs>
          <a:gs pos="100000">
            <a:schemeClr val="phClr">
              <a:shade val="65000"/>
              <a:satMod val="300000"/>
            </a:schemeClr>
          </a:gs>
        </a:gsLst>
        <a:path path="circle">
          <a:fillToRect l="95000" t="-106500" r="5000" b="206500"/>
        </a:path>
      </a:gradFill>
      <a:blipFill>
        <a:blip xmlns:r="http://schemas.openxmlformats.org/officeDocument/2006/relationships" r:embed="rId1">
          <a:duotone>
            <a:schemeClr val="phClr">
              <a:shade val="60000"/>
              <a:satMod val="110000"/>
            </a:schemeClr>
            <a:schemeClr val="phClr">
              <a:tint val="95000"/>
            </a:schemeClr>
          </a:duotone>
        </a:blip>
        <a:tile tx="0" ty="0" sx="50000" sy="50000" flip="none" algn="tl"/>
      </a:blipFill>
    </a:bgFillStyleLst>
  </a:fmtScheme>
</a:themeOverride>
</file>

<file path=ppt/theme/themeOverride15.xml><?xml version="1.0" encoding="utf-8"?>
<a:themeOverride xmlns:a="http://schemas.openxmlformats.org/drawingml/2006/main">
  <a:clrScheme name="Concurrencia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  <a:fontScheme name="Concurrencia">
    <a:majorFont>
      <a:latin typeface="Lucida Sans Unicode"/>
      <a:ea typeface=""/>
      <a:cs typeface=""/>
      <a:font script="Jpan" typeface="ＭＳ Ｐゴシック"/>
      <a:font script="Hang" typeface="맑은 고딕"/>
      <a:font script="Hans" typeface="黑体"/>
      <a:font script="Hant" typeface="微軟正黑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Uigh" typeface="Microsoft Uighur"/>
    </a:majorFont>
    <a:minorFont>
      <a:latin typeface="Lucida Sans Unicode"/>
      <a:ea typeface=""/>
      <a:cs typeface=""/>
      <a:font script="Jpan" typeface="ＭＳ Ｐゴシック"/>
      <a:font script="Hang" typeface="맑은 고딕"/>
      <a:font script="Hans" typeface="黑体"/>
      <a:font script="Hant" typeface="微軟正黑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Uigh" typeface="Microsoft Uighur"/>
    </a:minorFont>
  </a:fontScheme>
  <a:fmtScheme name="Concurrencia">
    <a:fillStyleLst>
      <a:solidFill>
        <a:schemeClr val="phClr"/>
      </a:solidFill>
      <a:gradFill rotWithShape="1">
        <a:gsLst>
          <a:gs pos="0">
            <a:schemeClr val="phClr">
              <a:tint val="62000"/>
              <a:satMod val="180000"/>
            </a:schemeClr>
          </a:gs>
          <a:gs pos="65000">
            <a:schemeClr val="phClr">
              <a:tint val="32000"/>
              <a:satMod val="250000"/>
            </a:schemeClr>
          </a:gs>
          <a:gs pos="100000">
            <a:schemeClr val="phClr">
              <a:tint val="23000"/>
              <a:satMod val="300000"/>
            </a:schemeClr>
          </a:gs>
        </a:gsLst>
        <a:lin ang="16200000" scaled="0"/>
      </a:gradFill>
      <a:gradFill rotWithShape="1">
        <a:gsLst>
          <a:gs pos="0">
            <a:schemeClr val="phClr">
              <a:shade val="15000"/>
              <a:satMod val="180000"/>
            </a:schemeClr>
          </a:gs>
          <a:gs pos="50000">
            <a:schemeClr val="phClr">
              <a:shade val="45000"/>
              <a:satMod val="170000"/>
            </a:schemeClr>
          </a:gs>
          <a:gs pos="70000">
            <a:schemeClr val="phClr">
              <a:tint val="99000"/>
              <a:shade val="65000"/>
              <a:satMod val="155000"/>
            </a:schemeClr>
          </a:gs>
          <a:gs pos="100000">
            <a:schemeClr val="phClr">
              <a:tint val="95500"/>
              <a:shade val="100000"/>
              <a:satMod val="15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/>
        </a:solidFill>
        <a:prstDash val="solid"/>
      </a:ln>
      <a:ln w="55000" cap="flat" cmpd="thickThin" algn="ctr">
        <a:solidFill>
          <a:schemeClr val="phClr"/>
        </a:solidFill>
        <a:prstDash val="solid"/>
      </a:ln>
      <a:ln w="63500" cap="flat" cmpd="thickThin" algn="ctr">
        <a:solidFill>
          <a:schemeClr val="phClr"/>
        </a:solidFill>
        <a:prstDash val="solid"/>
      </a:ln>
    </a:lnStyleLst>
    <a:effectStyleLst>
      <a:effectStyle>
        <a:effectLst>
          <a:outerShdw blurRad="50800" dist="381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50800" dist="381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63500" dist="381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glow" dir="t">
            <a:rot lat="0" lon="0" rev="6360000"/>
          </a:lightRig>
        </a:scene3d>
        <a:sp3d contourW="1000" prstMaterial="flat">
          <a:bevelT w="95250" h="101600"/>
          <a:contourClr>
            <a:schemeClr val="phClr">
              <a:satMod val="300000"/>
            </a:schemeClr>
          </a:contourClr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55000"/>
              <a:satMod val="300000"/>
            </a:schemeClr>
          </a:gs>
          <a:gs pos="40000">
            <a:schemeClr val="phClr">
              <a:tint val="65000"/>
              <a:satMod val="300000"/>
            </a:schemeClr>
          </a:gs>
          <a:gs pos="100000">
            <a:schemeClr val="phClr">
              <a:shade val="65000"/>
              <a:satMod val="300000"/>
            </a:schemeClr>
          </a:gs>
        </a:gsLst>
        <a:path path="circle">
          <a:fillToRect l="95000" t="-106500" r="5000" b="206500"/>
        </a:path>
      </a:gradFill>
      <a:blipFill>
        <a:blip xmlns:r="http://schemas.openxmlformats.org/officeDocument/2006/relationships" r:embed="rId1">
          <a:duotone>
            <a:schemeClr val="phClr">
              <a:shade val="60000"/>
              <a:satMod val="110000"/>
            </a:schemeClr>
            <a:schemeClr val="phClr">
              <a:tint val="95000"/>
            </a:schemeClr>
          </a:duotone>
        </a:blip>
        <a:tile tx="0" ty="0" sx="50000" sy="50000" flip="none" algn="tl"/>
      </a:blipFill>
    </a:bgFillStyleLst>
  </a:fmtScheme>
</a:themeOverride>
</file>

<file path=ppt/theme/themeOverride16.xml><?xml version="1.0" encoding="utf-8"?>
<a:themeOverride xmlns:a="http://schemas.openxmlformats.org/drawingml/2006/main">
  <a:clrScheme name="Concurrencia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  <a:fontScheme name="Concurrencia">
    <a:majorFont>
      <a:latin typeface="Lucida Sans Unicode"/>
      <a:ea typeface=""/>
      <a:cs typeface=""/>
      <a:font script="Jpan" typeface="ＭＳ Ｐゴシック"/>
      <a:font script="Hang" typeface="맑은 고딕"/>
      <a:font script="Hans" typeface="黑体"/>
      <a:font script="Hant" typeface="微軟正黑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Uigh" typeface="Microsoft Uighur"/>
    </a:majorFont>
    <a:minorFont>
      <a:latin typeface="Lucida Sans Unicode"/>
      <a:ea typeface=""/>
      <a:cs typeface=""/>
      <a:font script="Jpan" typeface="ＭＳ Ｐゴシック"/>
      <a:font script="Hang" typeface="맑은 고딕"/>
      <a:font script="Hans" typeface="黑体"/>
      <a:font script="Hant" typeface="微軟正黑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Uigh" typeface="Microsoft Uighur"/>
    </a:minorFont>
  </a:fontScheme>
  <a:fmtScheme name="Concurrencia">
    <a:fillStyleLst>
      <a:solidFill>
        <a:schemeClr val="phClr"/>
      </a:solidFill>
      <a:gradFill rotWithShape="1">
        <a:gsLst>
          <a:gs pos="0">
            <a:schemeClr val="phClr">
              <a:tint val="62000"/>
              <a:satMod val="180000"/>
            </a:schemeClr>
          </a:gs>
          <a:gs pos="65000">
            <a:schemeClr val="phClr">
              <a:tint val="32000"/>
              <a:satMod val="250000"/>
            </a:schemeClr>
          </a:gs>
          <a:gs pos="100000">
            <a:schemeClr val="phClr">
              <a:tint val="23000"/>
              <a:satMod val="300000"/>
            </a:schemeClr>
          </a:gs>
        </a:gsLst>
        <a:lin ang="16200000" scaled="0"/>
      </a:gradFill>
      <a:gradFill rotWithShape="1">
        <a:gsLst>
          <a:gs pos="0">
            <a:schemeClr val="phClr">
              <a:shade val="15000"/>
              <a:satMod val="180000"/>
            </a:schemeClr>
          </a:gs>
          <a:gs pos="50000">
            <a:schemeClr val="phClr">
              <a:shade val="45000"/>
              <a:satMod val="170000"/>
            </a:schemeClr>
          </a:gs>
          <a:gs pos="70000">
            <a:schemeClr val="phClr">
              <a:tint val="99000"/>
              <a:shade val="65000"/>
              <a:satMod val="155000"/>
            </a:schemeClr>
          </a:gs>
          <a:gs pos="100000">
            <a:schemeClr val="phClr">
              <a:tint val="95500"/>
              <a:shade val="100000"/>
              <a:satMod val="15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/>
        </a:solidFill>
        <a:prstDash val="solid"/>
      </a:ln>
      <a:ln w="55000" cap="flat" cmpd="thickThin" algn="ctr">
        <a:solidFill>
          <a:schemeClr val="phClr"/>
        </a:solidFill>
        <a:prstDash val="solid"/>
      </a:ln>
      <a:ln w="63500" cap="flat" cmpd="thickThin" algn="ctr">
        <a:solidFill>
          <a:schemeClr val="phClr"/>
        </a:solidFill>
        <a:prstDash val="solid"/>
      </a:ln>
    </a:lnStyleLst>
    <a:effectStyleLst>
      <a:effectStyle>
        <a:effectLst>
          <a:outerShdw blurRad="50800" dist="381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50800" dist="381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63500" dist="381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glow" dir="t">
            <a:rot lat="0" lon="0" rev="6360000"/>
          </a:lightRig>
        </a:scene3d>
        <a:sp3d contourW="1000" prstMaterial="flat">
          <a:bevelT w="95250" h="101600"/>
          <a:contourClr>
            <a:schemeClr val="phClr">
              <a:satMod val="300000"/>
            </a:schemeClr>
          </a:contourClr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55000"/>
              <a:satMod val="300000"/>
            </a:schemeClr>
          </a:gs>
          <a:gs pos="40000">
            <a:schemeClr val="phClr">
              <a:tint val="65000"/>
              <a:satMod val="300000"/>
            </a:schemeClr>
          </a:gs>
          <a:gs pos="100000">
            <a:schemeClr val="phClr">
              <a:shade val="65000"/>
              <a:satMod val="300000"/>
            </a:schemeClr>
          </a:gs>
        </a:gsLst>
        <a:path path="circle">
          <a:fillToRect l="95000" t="-106500" r="5000" b="206500"/>
        </a:path>
      </a:gradFill>
      <a:blipFill>
        <a:blip xmlns:r="http://schemas.openxmlformats.org/officeDocument/2006/relationships" r:embed="rId1">
          <a:duotone>
            <a:schemeClr val="phClr">
              <a:shade val="60000"/>
              <a:satMod val="110000"/>
            </a:schemeClr>
            <a:schemeClr val="phClr">
              <a:tint val="95000"/>
            </a:schemeClr>
          </a:duotone>
        </a:blip>
        <a:tile tx="0" ty="0" sx="50000" sy="50000" flip="none" algn="tl"/>
      </a:blipFill>
    </a:bgFillStyleLst>
  </a:fmtScheme>
</a:themeOverride>
</file>

<file path=ppt/theme/themeOverride17.xml><?xml version="1.0" encoding="utf-8"?>
<a:themeOverride xmlns:a="http://schemas.openxmlformats.org/drawingml/2006/main">
  <a:clrScheme name="Concurrencia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  <a:fontScheme name="Concurrencia">
    <a:majorFont>
      <a:latin typeface="Lucida Sans Unicode"/>
      <a:ea typeface=""/>
      <a:cs typeface=""/>
      <a:font script="Jpan" typeface="ＭＳ Ｐゴシック"/>
      <a:font script="Hang" typeface="맑은 고딕"/>
      <a:font script="Hans" typeface="黑体"/>
      <a:font script="Hant" typeface="微軟正黑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Uigh" typeface="Microsoft Uighur"/>
    </a:majorFont>
    <a:minorFont>
      <a:latin typeface="Lucida Sans Unicode"/>
      <a:ea typeface=""/>
      <a:cs typeface=""/>
      <a:font script="Jpan" typeface="ＭＳ Ｐゴシック"/>
      <a:font script="Hang" typeface="맑은 고딕"/>
      <a:font script="Hans" typeface="黑体"/>
      <a:font script="Hant" typeface="微軟正黑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Uigh" typeface="Microsoft Uighur"/>
    </a:minorFont>
  </a:fontScheme>
  <a:fmtScheme name="Concurrencia">
    <a:fillStyleLst>
      <a:solidFill>
        <a:schemeClr val="phClr"/>
      </a:solidFill>
      <a:gradFill rotWithShape="1">
        <a:gsLst>
          <a:gs pos="0">
            <a:schemeClr val="phClr">
              <a:tint val="62000"/>
              <a:satMod val="180000"/>
            </a:schemeClr>
          </a:gs>
          <a:gs pos="65000">
            <a:schemeClr val="phClr">
              <a:tint val="32000"/>
              <a:satMod val="250000"/>
            </a:schemeClr>
          </a:gs>
          <a:gs pos="100000">
            <a:schemeClr val="phClr">
              <a:tint val="23000"/>
              <a:satMod val="300000"/>
            </a:schemeClr>
          </a:gs>
        </a:gsLst>
        <a:lin ang="16200000" scaled="0"/>
      </a:gradFill>
      <a:gradFill rotWithShape="1">
        <a:gsLst>
          <a:gs pos="0">
            <a:schemeClr val="phClr">
              <a:shade val="15000"/>
              <a:satMod val="180000"/>
            </a:schemeClr>
          </a:gs>
          <a:gs pos="50000">
            <a:schemeClr val="phClr">
              <a:shade val="45000"/>
              <a:satMod val="170000"/>
            </a:schemeClr>
          </a:gs>
          <a:gs pos="70000">
            <a:schemeClr val="phClr">
              <a:tint val="99000"/>
              <a:shade val="65000"/>
              <a:satMod val="155000"/>
            </a:schemeClr>
          </a:gs>
          <a:gs pos="100000">
            <a:schemeClr val="phClr">
              <a:tint val="95500"/>
              <a:shade val="100000"/>
              <a:satMod val="15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/>
        </a:solidFill>
        <a:prstDash val="solid"/>
      </a:ln>
      <a:ln w="55000" cap="flat" cmpd="thickThin" algn="ctr">
        <a:solidFill>
          <a:schemeClr val="phClr"/>
        </a:solidFill>
        <a:prstDash val="solid"/>
      </a:ln>
      <a:ln w="63500" cap="flat" cmpd="thickThin" algn="ctr">
        <a:solidFill>
          <a:schemeClr val="phClr"/>
        </a:solidFill>
        <a:prstDash val="solid"/>
      </a:ln>
    </a:lnStyleLst>
    <a:effectStyleLst>
      <a:effectStyle>
        <a:effectLst>
          <a:outerShdw blurRad="50800" dist="381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50800" dist="381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63500" dist="381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glow" dir="t">
            <a:rot lat="0" lon="0" rev="6360000"/>
          </a:lightRig>
        </a:scene3d>
        <a:sp3d contourW="1000" prstMaterial="flat">
          <a:bevelT w="95250" h="101600"/>
          <a:contourClr>
            <a:schemeClr val="phClr">
              <a:satMod val="300000"/>
            </a:schemeClr>
          </a:contourClr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55000"/>
              <a:satMod val="300000"/>
            </a:schemeClr>
          </a:gs>
          <a:gs pos="40000">
            <a:schemeClr val="phClr">
              <a:tint val="65000"/>
              <a:satMod val="300000"/>
            </a:schemeClr>
          </a:gs>
          <a:gs pos="100000">
            <a:schemeClr val="phClr">
              <a:shade val="65000"/>
              <a:satMod val="300000"/>
            </a:schemeClr>
          </a:gs>
        </a:gsLst>
        <a:path path="circle">
          <a:fillToRect l="95000" t="-106500" r="5000" b="206500"/>
        </a:path>
      </a:gradFill>
      <a:blipFill>
        <a:blip xmlns:r="http://schemas.openxmlformats.org/officeDocument/2006/relationships" r:embed="rId1">
          <a:duotone>
            <a:schemeClr val="phClr">
              <a:shade val="60000"/>
              <a:satMod val="110000"/>
            </a:schemeClr>
            <a:schemeClr val="phClr">
              <a:tint val="95000"/>
            </a:schemeClr>
          </a:duotone>
        </a:blip>
        <a:tile tx="0" ty="0" sx="50000" sy="50000" flip="none" algn="tl"/>
      </a:blipFill>
    </a:bgFillStyleLst>
  </a:fmtScheme>
</a:themeOverride>
</file>

<file path=ppt/theme/themeOverride2.xml><?xml version="1.0" encoding="utf-8"?>
<a:themeOverride xmlns:a="http://schemas.openxmlformats.org/drawingml/2006/main">
  <a:clrScheme name="Concurrencia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3.xml><?xml version="1.0" encoding="utf-8"?>
<a:themeOverride xmlns:a="http://schemas.openxmlformats.org/drawingml/2006/main">
  <a:clrScheme name="Concurrencia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4.xml><?xml version="1.0" encoding="utf-8"?>
<a:themeOverride xmlns:a="http://schemas.openxmlformats.org/drawingml/2006/main">
  <a:clrScheme name="Concurrencia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5.xml><?xml version="1.0" encoding="utf-8"?>
<a:themeOverride xmlns:a="http://schemas.openxmlformats.org/drawingml/2006/main">
  <a:clrScheme name="Concurrencia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  <a:fontScheme name="Concurrencia">
    <a:majorFont>
      <a:latin typeface="Lucida Sans Unicode"/>
      <a:ea typeface=""/>
      <a:cs typeface=""/>
      <a:font script="Jpan" typeface="ＭＳ Ｐゴシック"/>
      <a:font script="Hang" typeface="맑은 고딕"/>
      <a:font script="Hans" typeface="黑体"/>
      <a:font script="Hant" typeface="微軟正黑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Uigh" typeface="Microsoft Uighur"/>
    </a:majorFont>
    <a:minorFont>
      <a:latin typeface="Lucida Sans Unicode"/>
      <a:ea typeface=""/>
      <a:cs typeface=""/>
      <a:font script="Jpan" typeface="ＭＳ Ｐゴシック"/>
      <a:font script="Hang" typeface="맑은 고딕"/>
      <a:font script="Hans" typeface="黑体"/>
      <a:font script="Hant" typeface="微軟正黑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Uigh" typeface="Microsoft Uighur"/>
    </a:minorFont>
  </a:fontScheme>
  <a:fmtScheme name="Concurrencia">
    <a:fillStyleLst>
      <a:solidFill>
        <a:schemeClr val="phClr"/>
      </a:solidFill>
      <a:gradFill rotWithShape="1">
        <a:gsLst>
          <a:gs pos="0">
            <a:schemeClr val="phClr">
              <a:tint val="62000"/>
              <a:satMod val="180000"/>
            </a:schemeClr>
          </a:gs>
          <a:gs pos="65000">
            <a:schemeClr val="phClr">
              <a:tint val="32000"/>
              <a:satMod val="250000"/>
            </a:schemeClr>
          </a:gs>
          <a:gs pos="100000">
            <a:schemeClr val="phClr">
              <a:tint val="23000"/>
              <a:satMod val="300000"/>
            </a:schemeClr>
          </a:gs>
        </a:gsLst>
        <a:lin ang="16200000" scaled="0"/>
      </a:gradFill>
      <a:gradFill rotWithShape="1">
        <a:gsLst>
          <a:gs pos="0">
            <a:schemeClr val="phClr">
              <a:shade val="15000"/>
              <a:satMod val="180000"/>
            </a:schemeClr>
          </a:gs>
          <a:gs pos="50000">
            <a:schemeClr val="phClr">
              <a:shade val="45000"/>
              <a:satMod val="170000"/>
            </a:schemeClr>
          </a:gs>
          <a:gs pos="70000">
            <a:schemeClr val="phClr">
              <a:tint val="99000"/>
              <a:shade val="65000"/>
              <a:satMod val="155000"/>
            </a:schemeClr>
          </a:gs>
          <a:gs pos="100000">
            <a:schemeClr val="phClr">
              <a:tint val="95500"/>
              <a:shade val="100000"/>
              <a:satMod val="15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/>
        </a:solidFill>
        <a:prstDash val="solid"/>
      </a:ln>
      <a:ln w="55000" cap="flat" cmpd="thickThin" algn="ctr">
        <a:solidFill>
          <a:schemeClr val="phClr"/>
        </a:solidFill>
        <a:prstDash val="solid"/>
      </a:ln>
      <a:ln w="63500" cap="flat" cmpd="thickThin" algn="ctr">
        <a:solidFill>
          <a:schemeClr val="phClr"/>
        </a:solidFill>
        <a:prstDash val="solid"/>
      </a:ln>
    </a:lnStyleLst>
    <a:effectStyleLst>
      <a:effectStyle>
        <a:effectLst>
          <a:outerShdw blurRad="50800" dist="381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50800" dist="381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63500" dist="381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glow" dir="t">
            <a:rot lat="0" lon="0" rev="6360000"/>
          </a:lightRig>
        </a:scene3d>
        <a:sp3d contourW="1000" prstMaterial="flat">
          <a:bevelT w="95250" h="101600"/>
          <a:contourClr>
            <a:schemeClr val="phClr">
              <a:satMod val="300000"/>
            </a:schemeClr>
          </a:contourClr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55000"/>
              <a:satMod val="300000"/>
            </a:schemeClr>
          </a:gs>
          <a:gs pos="40000">
            <a:schemeClr val="phClr">
              <a:tint val="65000"/>
              <a:satMod val="300000"/>
            </a:schemeClr>
          </a:gs>
          <a:gs pos="100000">
            <a:schemeClr val="phClr">
              <a:shade val="65000"/>
              <a:satMod val="300000"/>
            </a:schemeClr>
          </a:gs>
        </a:gsLst>
        <a:path path="circle">
          <a:fillToRect l="95000" t="-106500" r="5000" b="206500"/>
        </a:path>
      </a:gradFill>
      <a:blipFill>
        <a:blip xmlns:r="http://schemas.openxmlformats.org/officeDocument/2006/relationships" r:embed="rId1">
          <a:duotone>
            <a:schemeClr val="phClr">
              <a:shade val="60000"/>
              <a:satMod val="110000"/>
            </a:schemeClr>
            <a:schemeClr val="phClr">
              <a:tint val="95000"/>
            </a:schemeClr>
          </a:duotone>
        </a:blip>
        <a:tile tx="0" ty="0" sx="50000" sy="50000" flip="none" algn="tl"/>
      </a:blipFill>
    </a:bgFillStyleLst>
  </a:fmtScheme>
</a:themeOverride>
</file>

<file path=ppt/theme/themeOverride6.xml><?xml version="1.0" encoding="utf-8"?>
<a:themeOverride xmlns:a="http://schemas.openxmlformats.org/drawingml/2006/main">
  <a:clrScheme name="Concurrencia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  <a:fontScheme name="Concurrencia">
    <a:majorFont>
      <a:latin typeface="Lucida Sans Unicode"/>
      <a:ea typeface=""/>
      <a:cs typeface=""/>
      <a:font script="Jpan" typeface="ＭＳ Ｐゴシック"/>
      <a:font script="Hang" typeface="맑은 고딕"/>
      <a:font script="Hans" typeface="黑体"/>
      <a:font script="Hant" typeface="微軟正黑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Uigh" typeface="Microsoft Uighur"/>
    </a:majorFont>
    <a:minorFont>
      <a:latin typeface="Lucida Sans Unicode"/>
      <a:ea typeface=""/>
      <a:cs typeface=""/>
      <a:font script="Jpan" typeface="ＭＳ Ｐゴシック"/>
      <a:font script="Hang" typeface="맑은 고딕"/>
      <a:font script="Hans" typeface="黑体"/>
      <a:font script="Hant" typeface="微軟正黑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Uigh" typeface="Microsoft Uighur"/>
    </a:minorFont>
  </a:fontScheme>
  <a:fmtScheme name="Concurrencia">
    <a:fillStyleLst>
      <a:solidFill>
        <a:schemeClr val="phClr"/>
      </a:solidFill>
      <a:gradFill rotWithShape="1">
        <a:gsLst>
          <a:gs pos="0">
            <a:schemeClr val="phClr">
              <a:tint val="62000"/>
              <a:satMod val="180000"/>
            </a:schemeClr>
          </a:gs>
          <a:gs pos="65000">
            <a:schemeClr val="phClr">
              <a:tint val="32000"/>
              <a:satMod val="250000"/>
            </a:schemeClr>
          </a:gs>
          <a:gs pos="100000">
            <a:schemeClr val="phClr">
              <a:tint val="23000"/>
              <a:satMod val="300000"/>
            </a:schemeClr>
          </a:gs>
        </a:gsLst>
        <a:lin ang="16200000" scaled="0"/>
      </a:gradFill>
      <a:gradFill rotWithShape="1">
        <a:gsLst>
          <a:gs pos="0">
            <a:schemeClr val="phClr">
              <a:shade val="15000"/>
              <a:satMod val="180000"/>
            </a:schemeClr>
          </a:gs>
          <a:gs pos="50000">
            <a:schemeClr val="phClr">
              <a:shade val="45000"/>
              <a:satMod val="170000"/>
            </a:schemeClr>
          </a:gs>
          <a:gs pos="70000">
            <a:schemeClr val="phClr">
              <a:tint val="99000"/>
              <a:shade val="65000"/>
              <a:satMod val="155000"/>
            </a:schemeClr>
          </a:gs>
          <a:gs pos="100000">
            <a:schemeClr val="phClr">
              <a:tint val="95500"/>
              <a:shade val="100000"/>
              <a:satMod val="15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/>
        </a:solidFill>
        <a:prstDash val="solid"/>
      </a:ln>
      <a:ln w="55000" cap="flat" cmpd="thickThin" algn="ctr">
        <a:solidFill>
          <a:schemeClr val="phClr"/>
        </a:solidFill>
        <a:prstDash val="solid"/>
      </a:ln>
      <a:ln w="63500" cap="flat" cmpd="thickThin" algn="ctr">
        <a:solidFill>
          <a:schemeClr val="phClr"/>
        </a:solidFill>
        <a:prstDash val="solid"/>
      </a:ln>
    </a:lnStyleLst>
    <a:effectStyleLst>
      <a:effectStyle>
        <a:effectLst>
          <a:outerShdw blurRad="50800" dist="381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50800" dist="381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63500" dist="381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glow" dir="t">
            <a:rot lat="0" lon="0" rev="6360000"/>
          </a:lightRig>
        </a:scene3d>
        <a:sp3d contourW="1000" prstMaterial="flat">
          <a:bevelT w="95250" h="101600"/>
          <a:contourClr>
            <a:schemeClr val="phClr">
              <a:satMod val="300000"/>
            </a:schemeClr>
          </a:contourClr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55000"/>
              <a:satMod val="300000"/>
            </a:schemeClr>
          </a:gs>
          <a:gs pos="40000">
            <a:schemeClr val="phClr">
              <a:tint val="65000"/>
              <a:satMod val="300000"/>
            </a:schemeClr>
          </a:gs>
          <a:gs pos="100000">
            <a:schemeClr val="phClr">
              <a:shade val="65000"/>
              <a:satMod val="300000"/>
            </a:schemeClr>
          </a:gs>
        </a:gsLst>
        <a:path path="circle">
          <a:fillToRect l="95000" t="-106500" r="5000" b="206500"/>
        </a:path>
      </a:gradFill>
      <a:blipFill>
        <a:blip xmlns:r="http://schemas.openxmlformats.org/officeDocument/2006/relationships" r:embed="rId1">
          <a:duotone>
            <a:schemeClr val="phClr">
              <a:shade val="60000"/>
              <a:satMod val="110000"/>
            </a:schemeClr>
            <a:schemeClr val="phClr">
              <a:tint val="95000"/>
            </a:schemeClr>
          </a:duotone>
        </a:blip>
        <a:tile tx="0" ty="0" sx="50000" sy="50000" flip="none" algn="tl"/>
      </a:blipFill>
    </a:bgFillStyleLst>
  </a:fmtScheme>
</a:themeOverride>
</file>

<file path=ppt/theme/themeOverride7.xml><?xml version="1.0" encoding="utf-8"?>
<a:themeOverride xmlns:a="http://schemas.openxmlformats.org/drawingml/2006/main">
  <a:clrScheme name="Concurrencia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  <a:fontScheme name="Concurrencia">
    <a:majorFont>
      <a:latin typeface="Lucida Sans Unicode"/>
      <a:ea typeface=""/>
      <a:cs typeface=""/>
      <a:font script="Jpan" typeface="ＭＳ Ｐゴシック"/>
      <a:font script="Hang" typeface="맑은 고딕"/>
      <a:font script="Hans" typeface="黑体"/>
      <a:font script="Hant" typeface="微軟正黑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Uigh" typeface="Microsoft Uighur"/>
    </a:majorFont>
    <a:minorFont>
      <a:latin typeface="Lucida Sans Unicode"/>
      <a:ea typeface=""/>
      <a:cs typeface=""/>
      <a:font script="Jpan" typeface="ＭＳ Ｐゴシック"/>
      <a:font script="Hang" typeface="맑은 고딕"/>
      <a:font script="Hans" typeface="黑体"/>
      <a:font script="Hant" typeface="微軟正黑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Uigh" typeface="Microsoft Uighur"/>
    </a:minorFont>
  </a:fontScheme>
  <a:fmtScheme name="Concurrencia">
    <a:fillStyleLst>
      <a:solidFill>
        <a:schemeClr val="phClr"/>
      </a:solidFill>
      <a:gradFill rotWithShape="1">
        <a:gsLst>
          <a:gs pos="0">
            <a:schemeClr val="phClr">
              <a:tint val="62000"/>
              <a:satMod val="180000"/>
            </a:schemeClr>
          </a:gs>
          <a:gs pos="65000">
            <a:schemeClr val="phClr">
              <a:tint val="32000"/>
              <a:satMod val="250000"/>
            </a:schemeClr>
          </a:gs>
          <a:gs pos="100000">
            <a:schemeClr val="phClr">
              <a:tint val="23000"/>
              <a:satMod val="300000"/>
            </a:schemeClr>
          </a:gs>
        </a:gsLst>
        <a:lin ang="16200000" scaled="0"/>
      </a:gradFill>
      <a:gradFill rotWithShape="1">
        <a:gsLst>
          <a:gs pos="0">
            <a:schemeClr val="phClr">
              <a:shade val="15000"/>
              <a:satMod val="180000"/>
            </a:schemeClr>
          </a:gs>
          <a:gs pos="50000">
            <a:schemeClr val="phClr">
              <a:shade val="45000"/>
              <a:satMod val="170000"/>
            </a:schemeClr>
          </a:gs>
          <a:gs pos="70000">
            <a:schemeClr val="phClr">
              <a:tint val="99000"/>
              <a:shade val="65000"/>
              <a:satMod val="155000"/>
            </a:schemeClr>
          </a:gs>
          <a:gs pos="100000">
            <a:schemeClr val="phClr">
              <a:tint val="95500"/>
              <a:shade val="100000"/>
              <a:satMod val="15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/>
        </a:solidFill>
        <a:prstDash val="solid"/>
      </a:ln>
      <a:ln w="55000" cap="flat" cmpd="thickThin" algn="ctr">
        <a:solidFill>
          <a:schemeClr val="phClr"/>
        </a:solidFill>
        <a:prstDash val="solid"/>
      </a:ln>
      <a:ln w="63500" cap="flat" cmpd="thickThin" algn="ctr">
        <a:solidFill>
          <a:schemeClr val="phClr"/>
        </a:solidFill>
        <a:prstDash val="solid"/>
      </a:ln>
    </a:lnStyleLst>
    <a:effectStyleLst>
      <a:effectStyle>
        <a:effectLst>
          <a:outerShdw blurRad="50800" dist="381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50800" dist="381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63500" dist="381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glow" dir="t">
            <a:rot lat="0" lon="0" rev="6360000"/>
          </a:lightRig>
        </a:scene3d>
        <a:sp3d contourW="1000" prstMaterial="flat">
          <a:bevelT w="95250" h="101600"/>
          <a:contourClr>
            <a:schemeClr val="phClr">
              <a:satMod val="300000"/>
            </a:schemeClr>
          </a:contourClr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55000"/>
              <a:satMod val="300000"/>
            </a:schemeClr>
          </a:gs>
          <a:gs pos="40000">
            <a:schemeClr val="phClr">
              <a:tint val="65000"/>
              <a:satMod val="300000"/>
            </a:schemeClr>
          </a:gs>
          <a:gs pos="100000">
            <a:schemeClr val="phClr">
              <a:shade val="65000"/>
              <a:satMod val="300000"/>
            </a:schemeClr>
          </a:gs>
        </a:gsLst>
        <a:path path="circle">
          <a:fillToRect l="95000" t="-106500" r="5000" b="206500"/>
        </a:path>
      </a:gradFill>
      <a:blipFill>
        <a:blip xmlns:r="http://schemas.openxmlformats.org/officeDocument/2006/relationships" r:embed="rId1">
          <a:duotone>
            <a:schemeClr val="phClr">
              <a:shade val="60000"/>
              <a:satMod val="110000"/>
            </a:schemeClr>
            <a:schemeClr val="phClr">
              <a:tint val="95000"/>
            </a:schemeClr>
          </a:duotone>
        </a:blip>
        <a:tile tx="0" ty="0" sx="50000" sy="50000" flip="none" algn="tl"/>
      </a:blipFill>
    </a:bgFillStyleLst>
  </a:fmtScheme>
</a:themeOverride>
</file>

<file path=ppt/theme/themeOverride8.xml><?xml version="1.0" encoding="utf-8"?>
<a:themeOverride xmlns:a="http://schemas.openxmlformats.org/drawingml/2006/main">
  <a:clrScheme name="Concurrencia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  <a:fontScheme name="Concurrencia">
    <a:majorFont>
      <a:latin typeface="Lucida Sans Unicode"/>
      <a:ea typeface=""/>
      <a:cs typeface=""/>
      <a:font script="Jpan" typeface="ＭＳ Ｐゴシック"/>
      <a:font script="Hang" typeface="맑은 고딕"/>
      <a:font script="Hans" typeface="黑体"/>
      <a:font script="Hant" typeface="微軟正黑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Uigh" typeface="Microsoft Uighur"/>
    </a:majorFont>
    <a:minorFont>
      <a:latin typeface="Lucida Sans Unicode"/>
      <a:ea typeface=""/>
      <a:cs typeface=""/>
      <a:font script="Jpan" typeface="ＭＳ Ｐゴシック"/>
      <a:font script="Hang" typeface="맑은 고딕"/>
      <a:font script="Hans" typeface="黑体"/>
      <a:font script="Hant" typeface="微軟正黑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Uigh" typeface="Microsoft Uighur"/>
    </a:minorFont>
  </a:fontScheme>
  <a:fmtScheme name="Concurrencia">
    <a:fillStyleLst>
      <a:solidFill>
        <a:schemeClr val="phClr"/>
      </a:solidFill>
      <a:gradFill rotWithShape="1">
        <a:gsLst>
          <a:gs pos="0">
            <a:schemeClr val="phClr">
              <a:tint val="62000"/>
              <a:satMod val="180000"/>
            </a:schemeClr>
          </a:gs>
          <a:gs pos="65000">
            <a:schemeClr val="phClr">
              <a:tint val="32000"/>
              <a:satMod val="250000"/>
            </a:schemeClr>
          </a:gs>
          <a:gs pos="100000">
            <a:schemeClr val="phClr">
              <a:tint val="23000"/>
              <a:satMod val="300000"/>
            </a:schemeClr>
          </a:gs>
        </a:gsLst>
        <a:lin ang="16200000" scaled="0"/>
      </a:gradFill>
      <a:gradFill rotWithShape="1">
        <a:gsLst>
          <a:gs pos="0">
            <a:schemeClr val="phClr">
              <a:shade val="15000"/>
              <a:satMod val="180000"/>
            </a:schemeClr>
          </a:gs>
          <a:gs pos="50000">
            <a:schemeClr val="phClr">
              <a:shade val="45000"/>
              <a:satMod val="170000"/>
            </a:schemeClr>
          </a:gs>
          <a:gs pos="70000">
            <a:schemeClr val="phClr">
              <a:tint val="99000"/>
              <a:shade val="65000"/>
              <a:satMod val="155000"/>
            </a:schemeClr>
          </a:gs>
          <a:gs pos="100000">
            <a:schemeClr val="phClr">
              <a:tint val="95500"/>
              <a:shade val="100000"/>
              <a:satMod val="15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/>
        </a:solidFill>
        <a:prstDash val="solid"/>
      </a:ln>
      <a:ln w="55000" cap="flat" cmpd="thickThin" algn="ctr">
        <a:solidFill>
          <a:schemeClr val="phClr"/>
        </a:solidFill>
        <a:prstDash val="solid"/>
      </a:ln>
      <a:ln w="63500" cap="flat" cmpd="thickThin" algn="ctr">
        <a:solidFill>
          <a:schemeClr val="phClr"/>
        </a:solidFill>
        <a:prstDash val="solid"/>
      </a:ln>
    </a:lnStyleLst>
    <a:effectStyleLst>
      <a:effectStyle>
        <a:effectLst>
          <a:outerShdw blurRad="50800" dist="381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50800" dist="381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63500" dist="381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glow" dir="t">
            <a:rot lat="0" lon="0" rev="6360000"/>
          </a:lightRig>
        </a:scene3d>
        <a:sp3d contourW="1000" prstMaterial="flat">
          <a:bevelT w="95250" h="101600"/>
          <a:contourClr>
            <a:schemeClr val="phClr">
              <a:satMod val="300000"/>
            </a:schemeClr>
          </a:contourClr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55000"/>
              <a:satMod val="300000"/>
            </a:schemeClr>
          </a:gs>
          <a:gs pos="40000">
            <a:schemeClr val="phClr">
              <a:tint val="65000"/>
              <a:satMod val="300000"/>
            </a:schemeClr>
          </a:gs>
          <a:gs pos="100000">
            <a:schemeClr val="phClr">
              <a:shade val="65000"/>
              <a:satMod val="300000"/>
            </a:schemeClr>
          </a:gs>
        </a:gsLst>
        <a:path path="circle">
          <a:fillToRect l="95000" t="-106500" r="5000" b="206500"/>
        </a:path>
      </a:gradFill>
      <a:blipFill>
        <a:blip xmlns:r="http://schemas.openxmlformats.org/officeDocument/2006/relationships" r:embed="rId1">
          <a:duotone>
            <a:schemeClr val="phClr">
              <a:shade val="60000"/>
              <a:satMod val="110000"/>
            </a:schemeClr>
            <a:schemeClr val="phClr">
              <a:tint val="95000"/>
            </a:schemeClr>
          </a:duotone>
        </a:blip>
        <a:tile tx="0" ty="0" sx="50000" sy="50000" flip="none" algn="tl"/>
      </a:blipFill>
    </a:bgFillStyleLst>
  </a:fmtScheme>
</a:themeOverride>
</file>

<file path=ppt/theme/themeOverride9.xml><?xml version="1.0" encoding="utf-8"?>
<a:themeOverride xmlns:a="http://schemas.openxmlformats.org/drawingml/2006/main">
  <a:clrScheme name="Concurrencia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  <a:fontScheme name="Concurrencia">
    <a:majorFont>
      <a:latin typeface="Lucida Sans Unicode"/>
      <a:ea typeface=""/>
      <a:cs typeface=""/>
      <a:font script="Jpan" typeface="ＭＳ Ｐゴシック"/>
      <a:font script="Hang" typeface="맑은 고딕"/>
      <a:font script="Hans" typeface="黑体"/>
      <a:font script="Hant" typeface="微軟正黑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Uigh" typeface="Microsoft Uighur"/>
    </a:majorFont>
    <a:minorFont>
      <a:latin typeface="Lucida Sans Unicode"/>
      <a:ea typeface=""/>
      <a:cs typeface=""/>
      <a:font script="Jpan" typeface="ＭＳ Ｐゴシック"/>
      <a:font script="Hang" typeface="맑은 고딕"/>
      <a:font script="Hans" typeface="黑体"/>
      <a:font script="Hant" typeface="微軟正黑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Uigh" typeface="Microsoft Uighur"/>
    </a:minorFont>
  </a:fontScheme>
  <a:fmtScheme name="Concurrencia">
    <a:fillStyleLst>
      <a:solidFill>
        <a:schemeClr val="phClr"/>
      </a:solidFill>
      <a:gradFill rotWithShape="1">
        <a:gsLst>
          <a:gs pos="0">
            <a:schemeClr val="phClr">
              <a:tint val="62000"/>
              <a:satMod val="180000"/>
            </a:schemeClr>
          </a:gs>
          <a:gs pos="65000">
            <a:schemeClr val="phClr">
              <a:tint val="32000"/>
              <a:satMod val="250000"/>
            </a:schemeClr>
          </a:gs>
          <a:gs pos="100000">
            <a:schemeClr val="phClr">
              <a:tint val="23000"/>
              <a:satMod val="300000"/>
            </a:schemeClr>
          </a:gs>
        </a:gsLst>
        <a:lin ang="16200000" scaled="0"/>
      </a:gradFill>
      <a:gradFill rotWithShape="1">
        <a:gsLst>
          <a:gs pos="0">
            <a:schemeClr val="phClr">
              <a:shade val="15000"/>
              <a:satMod val="180000"/>
            </a:schemeClr>
          </a:gs>
          <a:gs pos="50000">
            <a:schemeClr val="phClr">
              <a:shade val="45000"/>
              <a:satMod val="170000"/>
            </a:schemeClr>
          </a:gs>
          <a:gs pos="70000">
            <a:schemeClr val="phClr">
              <a:tint val="99000"/>
              <a:shade val="65000"/>
              <a:satMod val="155000"/>
            </a:schemeClr>
          </a:gs>
          <a:gs pos="100000">
            <a:schemeClr val="phClr">
              <a:tint val="95500"/>
              <a:shade val="100000"/>
              <a:satMod val="15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/>
        </a:solidFill>
        <a:prstDash val="solid"/>
      </a:ln>
      <a:ln w="55000" cap="flat" cmpd="thickThin" algn="ctr">
        <a:solidFill>
          <a:schemeClr val="phClr"/>
        </a:solidFill>
        <a:prstDash val="solid"/>
      </a:ln>
      <a:ln w="63500" cap="flat" cmpd="thickThin" algn="ctr">
        <a:solidFill>
          <a:schemeClr val="phClr"/>
        </a:solidFill>
        <a:prstDash val="solid"/>
      </a:ln>
    </a:lnStyleLst>
    <a:effectStyleLst>
      <a:effectStyle>
        <a:effectLst>
          <a:outerShdw blurRad="50800" dist="381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50800" dist="381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63500" dist="381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glow" dir="t">
            <a:rot lat="0" lon="0" rev="6360000"/>
          </a:lightRig>
        </a:scene3d>
        <a:sp3d contourW="1000" prstMaterial="flat">
          <a:bevelT w="95250" h="101600"/>
          <a:contourClr>
            <a:schemeClr val="phClr">
              <a:satMod val="300000"/>
            </a:schemeClr>
          </a:contourClr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55000"/>
              <a:satMod val="300000"/>
            </a:schemeClr>
          </a:gs>
          <a:gs pos="40000">
            <a:schemeClr val="phClr">
              <a:tint val="65000"/>
              <a:satMod val="300000"/>
            </a:schemeClr>
          </a:gs>
          <a:gs pos="100000">
            <a:schemeClr val="phClr">
              <a:shade val="65000"/>
              <a:satMod val="300000"/>
            </a:schemeClr>
          </a:gs>
        </a:gsLst>
        <a:path path="circle">
          <a:fillToRect l="95000" t="-106500" r="5000" b="206500"/>
        </a:path>
      </a:gradFill>
      <a:blipFill>
        <a:blip xmlns:r="http://schemas.openxmlformats.org/officeDocument/2006/relationships" r:embed="rId1">
          <a:duotone>
            <a:schemeClr val="phClr">
              <a:shade val="60000"/>
              <a:satMod val="110000"/>
            </a:schemeClr>
            <a:schemeClr val="phClr">
              <a:tint val="95000"/>
            </a:schemeClr>
          </a:duotone>
        </a:blip>
        <a:tile tx="0" ty="0" sx="50000" sy="50000" flip="none" algn="tl"/>
      </a:blip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853</TotalTime>
  <Words>2177</Words>
  <Application>Microsoft Office PowerPoint</Application>
  <PresentationFormat>Presentación en pantalla (4:3)</PresentationFormat>
  <Paragraphs>1102</Paragraphs>
  <Slides>52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52</vt:i4>
      </vt:variant>
    </vt:vector>
  </HeadingPairs>
  <TitlesOfParts>
    <vt:vector size="53" baseType="lpstr">
      <vt:lpstr>Concurrencia</vt:lpstr>
      <vt:lpstr>ESCUELA SUPERIOR POLITECNICA DEL LITORAL</vt:lpstr>
      <vt:lpstr> “PROYECTO DE PRODUCCIÓN Y COMERCIALIZACIÓN DE HARINA DE ZAPALLO ENRIQUECIDA CON QUINUA” </vt:lpstr>
      <vt:lpstr>INTRODUCCION</vt:lpstr>
      <vt:lpstr>Diapositiva 4</vt:lpstr>
      <vt:lpstr>Diapositiva 5</vt:lpstr>
      <vt:lpstr>INVESTIGACIÓN DE MERCADO</vt:lpstr>
      <vt:lpstr>Diapositiva 7</vt:lpstr>
      <vt:lpstr>Diapositiva 8</vt:lpstr>
      <vt:lpstr>Diapositiva 9</vt:lpstr>
      <vt:lpstr>Diapositiva 10</vt:lpstr>
      <vt:lpstr>Diapositiva 11</vt:lpstr>
      <vt:lpstr>Diapositiva 12</vt:lpstr>
      <vt:lpstr>Diapositiva 13</vt:lpstr>
      <vt:lpstr>Diapositiva 14</vt:lpstr>
      <vt:lpstr>Diapositiva 15</vt:lpstr>
      <vt:lpstr>Diapositiva 16</vt:lpstr>
      <vt:lpstr>Diapositiva 17</vt:lpstr>
      <vt:lpstr>Diapositiva 18</vt:lpstr>
      <vt:lpstr>PLAN DE MARKETING</vt:lpstr>
      <vt:lpstr>Diapositiva 20</vt:lpstr>
      <vt:lpstr>Diapositiva 21</vt:lpstr>
      <vt:lpstr>Diapositiva 22</vt:lpstr>
      <vt:lpstr>Diapositiva 23</vt:lpstr>
      <vt:lpstr>Diapositiva 24</vt:lpstr>
      <vt:lpstr>Diapositiva 25</vt:lpstr>
      <vt:lpstr>Diapositiva 26</vt:lpstr>
      <vt:lpstr>Diapositiva 27</vt:lpstr>
      <vt:lpstr>Diapositiva 28</vt:lpstr>
      <vt:lpstr>Diapositiva 29</vt:lpstr>
      <vt:lpstr>Diapositiva 30</vt:lpstr>
      <vt:lpstr>Diapositiva 31</vt:lpstr>
      <vt:lpstr>Diapositiva 32</vt:lpstr>
      <vt:lpstr>Diapositiva 33</vt:lpstr>
      <vt:lpstr>Diapositiva 34</vt:lpstr>
      <vt:lpstr>Diapositiva 35</vt:lpstr>
      <vt:lpstr>ESTUDIO FINANCIERO</vt:lpstr>
      <vt:lpstr>Diapositiva 37</vt:lpstr>
      <vt:lpstr>Diapositiva 38</vt:lpstr>
      <vt:lpstr>Diapositiva 39</vt:lpstr>
      <vt:lpstr>Diapositiva 40</vt:lpstr>
      <vt:lpstr>Diapositiva 41</vt:lpstr>
      <vt:lpstr>Diapositiva 42</vt:lpstr>
      <vt:lpstr>Diapositiva 43</vt:lpstr>
      <vt:lpstr>Diapositiva 44</vt:lpstr>
      <vt:lpstr>Diapositiva 45</vt:lpstr>
      <vt:lpstr>Diapositiva 46</vt:lpstr>
      <vt:lpstr>Diapositiva 47</vt:lpstr>
      <vt:lpstr>Diapositiva 48</vt:lpstr>
      <vt:lpstr>Diapositiva 49</vt:lpstr>
      <vt:lpstr>CONCLUSIONES</vt:lpstr>
      <vt:lpstr>RECOMENDACIONES</vt:lpstr>
      <vt:lpstr>Diapositiva 52</vt:lpstr>
    </vt:vector>
  </TitlesOfParts>
  <Company>PERSONAL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ESCUELA SUPERIOR POLITECNICA DEL LITORAL</dc:title>
  <dc:creator>Usuario Final</dc:creator>
  <cp:lastModifiedBy>WinuE</cp:lastModifiedBy>
  <cp:revision>107</cp:revision>
  <dcterms:created xsi:type="dcterms:W3CDTF">2010-02-26T21:29:43Z</dcterms:created>
  <dcterms:modified xsi:type="dcterms:W3CDTF">2010-02-28T22:57:41Z</dcterms:modified>
</cp:coreProperties>
</file>