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96" r:id="rId3"/>
    <p:sldId id="315" r:id="rId4"/>
    <p:sldId id="324" r:id="rId5"/>
    <p:sldId id="265" r:id="rId6"/>
    <p:sldId id="295" r:id="rId7"/>
    <p:sldId id="300" r:id="rId8"/>
    <p:sldId id="303" r:id="rId9"/>
    <p:sldId id="308" r:id="rId10"/>
    <p:sldId id="310" r:id="rId11"/>
    <p:sldId id="305" r:id="rId12"/>
    <p:sldId id="311" r:id="rId13"/>
    <p:sldId id="304" r:id="rId14"/>
    <p:sldId id="313" r:id="rId15"/>
    <p:sldId id="316" r:id="rId16"/>
    <p:sldId id="317" r:id="rId1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99CC00"/>
    <a:srgbClr val="333333"/>
    <a:srgbClr val="990033"/>
    <a:srgbClr val="FFFF66"/>
    <a:srgbClr val="FF0000"/>
    <a:srgbClr val="EAEAE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2606" autoAdjust="0"/>
    <p:restoredTop sz="89793" autoAdjust="0"/>
  </p:normalViewPr>
  <p:slideViewPr>
    <p:cSldViewPr>
      <p:cViewPr varScale="1">
        <p:scale>
          <a:sx n="98" d="100"/>
          <a:sy n="98" d="100"/>
        </p:scale>
        <p:origin x="-9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47F47F3-06E1-4C97-BE5A-ACD371B0B705}" type="datetimeFigureOut">
              <a:rPr lang="en-US"/>
              <a:pPr>
                <a:defRPr/>
              </a:pPr>
              <a:t>6/16/2010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0B7F2F1-D9DA-495A-A90A-EC956285E8A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D5F11-8BDB-4507-9457-9AAE35E12F1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B2AA4-3C30-477D-8D8E-CA1F018C4F0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2F016-9047-4E9F-9A26-42975DF990A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55711-03E5-4450-9368-09700F7E641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05DBF-457F-4104-AD62-F535A94E84F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07CB2-4DC5-4D99-9A74-2F587A0CE02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DD887-68F3-49C9-B7A2-DFC5E585F0E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3BD0E-C118-4E47-B30B-B73EF1A1DDB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97C33-5163-47F6-A880-97C8AAB4561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9314C-25FB-450F-9246-B0AE63FC435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099C1-D5C6-49DF-8C20-32CA90F5DB9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A003561-8116-401B-9825-A2D906B652E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0" y="4437063"/>
            <a:ext cx="9144000" cy="1938337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es-EC" sz="2400" b="1">
                <a:solidFill>
                  <a:schemeClr val="bg1"/>
                </a:solidFill>
              </a:rPr>
              <a:t>Implementación del Portal Web de </a:t>
            </a:r>
          </a:p>
          <a:p>
            <a:pPr algn="r">
              <a:lnSpc>
                <a:spcPct val="150000"/>
              </a:lnSpc>
            </a:pPr>
            <a:r>
              <a:rPr lang="es-EC" sz="2400" b="1">
                <a:solidFill>
                  <a:schemeClr val="bg1"/>
                </a:solidFill>
              </a:rPr>
              <a:t>Administración de Eventos para Grupos de Investigación</a:t>
            </a:r>
            <a:endParaRPr lang="en-GB" sz="3200" b="1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GB" sz="400" b="1">
                <a:solidFill>
                  <a:schemeClr val="folHlink"/>
                </a:solidFill>
              </a:rPr>
              <a:t/>
            </a:r>
            <a:br>
              <a:rPr lang="en-GB" sz="400" b="1">
                <a:solidFill>
                  <a:schemeClr val="folHlink"/>
                </a:solidFill>
              </a:rPr>
            </a:br>
            <a:r>
              <a:rPr lang="en-GB" sz="2000" b="1">
                <a:solidFill>
                  <a:schemeClr val="folHlink"/>
                </a:solidFill>
              </a:rPr>
              <a:t>Guillermo Pizarro, Rafael Rivadeneira, 18 de Enero del 2010</a:t>
            </a:r>
          </a:p>
          <a:p>
            <a:pPr algn="r">
              <a:lnSpc>
                <a:spcPct val="150000"/>
              </a:lnSpc>
            </a:pPr>
            <a:endParaRPr lang="en-GB" sz="800" b="1">
              <a:solidFill>
                <a:schemeClr val="folHlink"/>
              </a:solidFill>
            </a:endParaRP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1238250" y="6016625"/>
            <a:ext cx="7897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b="1">
                <a:solidFill>
                  <a:schemeClr val="bg1"/>
                </a:solidFill>
              </a:rPr>
              <a:t>gpizarro</a:t>
            </a:r>
            <a:r>
              <a:rPr lang="en-US" b="1">
                <a:solidFill>
                  <a:schemeClr val="bg1"/>
                </a:solidFill>
              </a:rPr>
              <a:t>@fiec.espol.edu.ec, rrivaden@fiec.espol.edu.ec</a:t>
            </a:r>
            <a:endParaRPr lang="en-GB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Resultados de las Métricas</a:t>
            </a:r>
          </a:p>
        </p:txBody>
      </p:sp>
      <p:pic>
        <p:nvPicPr>
          <p:cNvPr id="11268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0263"/>
          </a:xfrm>
        </p:spPr>
        <p:txBody>
          <a:bodyPr/>
          <a:lstStyle/>
          <a:p>
            <a:pPr marL="542925" indent="-542925">
              <a:buFont typeface="Wingdings" pitchFamily="2" charset="2"/>
              <a:buChar char="q"/>
            </a:pPr>
            <a:r>
              <a:rPr lang="es-ES" sz="2800" smtClean="0"/>
              <a:t>Porcentajes de error con respecto a lo estimado con el tiempo real.</a:t>
            </a:r>
            <a:endParaRPr lang="es-EC" sz="2800" smtClean="0"/>
          </a:p>
        </p:txBody>
      </p:sp>
      <p:pic>
        <p:nvPicPr>
          <p:cNvPr id="11270" name="Picture 7"/>
          <p:cNvPicPr>
            <a:picLocks noChangeAspect="1" noChangeArrowheads="1"/>
          </p:cNvPicPr>
          <p:nvPr/>
        </p:nvPicPr>
        <p:blipFill>
          <a:blip r:embed="rId4"/>
          <a:srcRect l="20721" t="27246" r="31602" b="26958"/>
          <a:stretch>
            <a:fillRect/>
          </a:stretch>
        </p:blipFill>
        <p:spPr bwMode="auto">
          <a:xfrm>
            <a:off x="1322388" y="2698750"/>
            <a:ext cx="6391275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Conclusiones</a:t>
            </a:r>
          </a:p>
        </p:txBody>
      </p:sp>
      <p:pic>
        <p:nvPicPr>
          <p:cNvPr id="12292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Content Placeholder 6"/>
          <p:cNvSpPr>
            <a:spLocks noGrp="1"/>
          </p:cNvSpPr>
          <p:nvPr>
            <p:ph idx="1"/>
          </p:nvPr>
        </p:nvSpPr>
        <p:spPr>
          <a:xfrm>
            <a:off x="323850" y="1633538"/>
            <a:ext cx="8640763" cy="4640262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es-ES" sz="2400" smtClean="0"/>
              <a:t>Mediante las pruebas unitarias, se observa que el porcentaje de cambios a nivel de la capa del dominio fue significativamente menor que los realizados en la capa de la interfaz.</a:t>
            </a:r>
          </a:p>
          <a:p>
            <a:pPr marL="457200" indent="-457200">
              <a:buFontTx/>
              <a:buAutoNum type="arabicPeriod"/>
            </a:pPr>
            <a:endParaRPr lang="es-ES" sz="2400" smtClean="0"/>
          </a:p>
          <a:p>
            <a:pPr marL="457200" indent="-457200">
              <a:buFontTx/>
              <a:buAutoNum type="arabicPeriod"/>
            </a:pPr>
            <a:r>
              <a:rPr lang="es-ES" sz="2400" smtClean="0"/>
              <a:t>Podemos verificar la vigencia y el uso efectivo del modelo matemático COCOMO, para una buena estimación de tiempo, usando los parámetros adecuados. </a:t>
            </a:r>
          </a:p>
          <a:p>
            <a:pPr marL="457200" indent="-457200">
              <a:buFontTx/>
              <a:buAutoNum type="arabicPeriod"/>
            </a:pPr>
            <a:endParaRPr lang="es-ES" sz="2400" smtClean="0"/>
          </a:p>
          <a:p>
            <a:pPr marL="457200" indent="-457200">
              <a:buFontTx/>
              <a:buAutoNum type="arabicPeriod"/>
            </a:pPr>
            <a:r>
              <a:rPr lang="es-ES" sz="2400" smtClean="0"/>
              <a:t>Los tiempos estimados con respecto a los reales, no se ven afectados de mayor forma por el uso de MERODE y MDA en el análisis y desarrollo del Sistema.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862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Conclusiones</a:t>
            </a:r>
          </a:p>
        </p:txBody>
      </p:sp>
      <p:pic>
        <p:nvPicPr>
          <p:cNvPr id="13316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0263"/>
          </a:xfrm>
        </p:spPr>
        <p:txBody>
          <a:bodyPr/>
          <a:lstStyle/>
          <a:p>
            <a:pPr marL="514350" indent="-514350">
              <a:buFontTx/>
              <a:buAutoNum type="arabicPeriod" startAt="4"/>
            </a:pPr>
            <a:r>
              <a:rPr lang="es-ES" sz="2800" smtClean="0"/>
              <a:t>Dadas las ventajas de flexibilidad que ha demostrado el uso de éstas metodologías en el producto final, se comprueba que es factible y recomendable el uso de las mismas.</a:t>
            </a:r>
          </a:p>
          <a:p>
            <a:pPr marL="514350" indent="-514350">
              <a:buFontTx/>
              <a:buAutoNum type="arabicPeriod" startAt="4"/>
            </a:pPr>
            <a:endParaRPr lang="es-ES" sz="2800" smtClean="0"/>
          </a:p>
          <a:p>
            <a:pPr marL="514350" indent="-514350">
              <a:buFontTx/>
              <a:buAutoNum type="arabicPeriod" startAt="4"/>
            </a:pPr>
            <a:r>
              <a:rPr lang="es-ES" sz="2800" smtClean="0"/>
              <a:t>Mediante la realización del Portal se han optimizado los procesos de Convocatoria y Evaluación de Artículos.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Recomendaciones</a:t>
            </a:r>
          </a:p>
        </p:txBody>
      </p:sp>
      <p:pic>
        <p:nvPicPr>
          <p:cNvPr id="14340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0263"/>
          </a:xfrm>
        </p:spPr>
        <p:txBody>
          <a:bodyPr/>
          <a:lstStyle/>
          <a:p>
            <a:pPr marL="542925" indent="-542925">
              <a:buFontTx/>
              <a:buAutoNum type="arabicPeriod"/>
            </a:pPr>
            <a:r>
              <a:rPr lang="es-ES" sz="2800" smtClean="0"/>
              <a:t>Automatizar los procesos que se realizaron de forma manual.</a:t>
            </a:r>
          </a:p>
          <a:p>
            <a:pPr marL="542925" indent="-542925">
              <a:buFontTx/>
              <a:buAutoNum type="arabicPeriod"/>
            </a:pPr>
            <a:endParaRPr lang="es-ES" sz="2800" smtClean="0"/>
          </a:p>
          <a:p>
            <a:pPr marL="542925" indent="-542925">
              <a:buFontTx/>
              <a:buAutoNum type="arabicPeriod"/>
            </a:pPr>
            <a:r>
              <a:rPr lang="es-ES" sz="2800" smtClean="0"/>
              <a:t>Automatizar los estándares que se siguieron a nivel de la capa del control de eventos que pueden ser generados a partir de las clases del dominio.</a:t>
            </a:r>
            <a:endParaRPr lang="es-EC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Recomendaciones</a:t>
            </a:r>
          </a:p>
        </p:txBody>
      </p:sp>
      <p:pic>
        <p:nvPicPr>
          <p:cNvPr id="15364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0263"/>
          </a:xfrm>
        </p:spPr>
        <p:txBody>
          <a:bodyPr/>
          <a:lstStyle/>
          <a:p>
            <a:pPr marL="542925" indent="-542925">
              <a:buFontTx/>
              <a:buAutoNum type="arabicPeriod" startAt="3"/>
            </a:pPr>
            <a:r>
              <a:rPr lang="es-ES" sz="2800" smtClean="0"/>
              <a:t>Se recomienda mantener el uso de la arquitectura J2EE adaptada a la arquitectura de MERODE.</a:t>
            </a:r>
            <a:endParaRPr lang="es-EC" sz="2800" smtClean="0"/>
          </a:p>
          <a:p>
            <a:pPr marL="542925" indent="-542925">
              <a:buFontTx/>
              <a:buAutoNum type="arabicPeriod" startAt="3"/>
            </a:pPr>
            <a:endParaRPr lang="es-ES" sz="2800" smtClean="0"/>
          </a:p>
          <a:p>
            <a:pPr marL="542925" indent="-542925">
              <a:buFontTx/>
              <a:buAutoNum type="arabicPeriod" startAt="3"/>
            </a:pPr>
            <a:r>
              <a:rPr lang="es-ES" sz="2800" smtClean="0"/>
              <a:t>Para futuros mantenimientos de la aplicación recomendamos el uso del repositorio de Proyectos de Software de la FIEC.</a:t>
            </a:r>
            <a:r>
              <a:rPr lang="es-EC" sz="280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36512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39775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Demostración (Videos)</a:t>
            </a:r>
          </a:p>
        </p:txBody>
      </p:sp>
      <p:pic>
        <p:nvPicPr>
          <p:cNvPr id="16388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Sustentacion2.avi">
            <a:hlinkClick r:id="" action="ppaction://media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" y="1449388"/>
            <a:ext cx="9036050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endParaRPr lang="en-GB" sz="3200" b="1">
              <a:solidFill>
                <a:srgbClr val="99CC00"/>
              </a:solidFill>
            </a:endParaRPr>
          </a:p>
        </p:txBody>
      </p:sp>
      <p:pic>
        <p:nvPicPr>
          <p:cNvPr id="17412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0" y="3319463"/>
            <a:ext cx="9144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6600"/>
              <a:t>¿</a:t>
            </a:r>
            <a:r>
              <a:rPr lang="en-US" sz="6600"/>
              <a:t>Preguntas?</a:t>
            </a:r>
            <a:endParaRPr lang="es-EC" sz="6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Agenda</a:t>
            </a:r>
          </a:p>
        </p:txBody>
      </p:sp>
      <p:pic>
        <p:nvPicPr>
          <p:cNvPr id="3076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0263"/>
          </a:xfrm>
        </p:spPr>
        <p:txBody>
          <a:bodyPr/>
          <a:lstStyle/>
          <a:p>
            <a:pPr marL="542925" indent="-542925">
              <a:buFont typeface="Wingdings" pitchFamily="2" charset="2"/>
              <a:buChar char="q"/>
            </a:pPr>
            <a:r>
              <a:rPr lang="es-EC" smtClean="0"/>
              <a:t>Antecedentes</a:t>
            </a:r>
          </a:p>
          <a:p>
            <a:pPr marL="542925" indent="-542925">
              <a:buFont typeface="Wingdings" pitchFamily="2" charset="2"/>
              <a:buChar char="q"/>
            </a:pPr>
            <a:r>
              <a:rPr lang="es-EC" smtClean="0"/>
              <a:t>Objetivo</a:t>
            </a:r>
          </a:p>
          <a:p>
            <a:pPr marL="542925" indent="-542925">
              <a:buFont typeface="Wingdings" pitchFamily="2" charset="2"/>
              <a:buChar char="q"/>
            </a:pPr>
            <a:r>
              <a:rPr lang="es-EC" smtClean="0"/>
              <a:t>MDA y MERODE</a:t>
            </a:r>
          </a:p>
          <a:p>
            <a:pPr marL="542925" indent="-542925">
              <a:buFont typeface="Wingdings" pitchFamily="2" charset="2"/>
              <a:buChar char="q"/>
            </a:pPr>
            <a:r>
              <a:rPr lang="es-EC" smtClean="0"/>
              <a:t>Arquitectura de la Aplicación</a:t>
            </a:r>
          </a:p>
          <a:p>
            <a:pPr marL="542925" indent="-542925">
              <a:buFont typeface="Wingdings" pitchFamily="2" charset="2"/>
              <a:buChar char="q"/>
            </a:pPr>
            <a:r>
              <a:rPr lang="es-EC" smtClean="0"/>
              <a:t>Resultados de las pruebas y métricas</a:t>
            </a:r>
          </a:p>
          <a:p>
            <a:pPr marL="542925" indent="-542925">
              <a:buFont typeface="Wingdings" pitchFamily="2" charset="2"/>
              <a:buChar char="q"/>
            </a:pPr>
            <a:r>
              <a:rPr lang="es-EC" smtClean="0"/>
              <a:t>Conclusiones y Recomendaciones</a:t>
            </a:r>
          </a:p>
          <a:p>
            <a:pPr marL="542925" indent="-542925">
              <a:buFont typeface="Wingdings" pitchFamily="2" charset="2"/>
              <a:buChar char="q"/>
            </a:pPr>
            <a:r>
              <a:rPr lang="es-EC" smtClean="0"/>
              <a:t>Demostración (Video)</a:t>
            </a:r>
          </a:p>
          <a:p>
            <a:pPr marL="542925" indent="-542925">
              <a:buFont typeface="Wingdings" pitchFamily="2" charset="2"/>
              <a:buChar char="q"/>
            </a:pPr>
            <a:endParaRPr lang="es-EC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Antecedentes</a:t>
            </a:r>
          </a:p>
        </p:txBody>
      </p:sp>
      <p:pic>
        <p:nvPicPr>
          <p:cNvPr id="4100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Content Placeholder 6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640262"/>
          </a:xfrm>
        </p:spPr>
        <p:txBody>
          <a:bodyPr/>
          <a:lstStyle/>
          <a:p>
            <a:pPr marL="542925" indent="-542925">
              <a:buFont typeface="Wingdings" pitchFamily="2" charset="2"/>
              <a:buChar char="q"/>
            </a:pPr>
            <a:r>
              <a:rPr lang="es-EC" sz="2800" smtClean="0"/>
              <a:t>Debido a la importancia del desarrollo de software, es necesaria la aplicación de métodos, técnicas y herramientas, debido a que los negocios y tecnologías van cambiando y avanzando.</a:t>
            </a:r>
          </a:p>
          <a:p>
            <a:pPr marL="542925" indent="-542925">
              <a:buFont typeface="Wingdings" pitchFamily="2" charset="2"/>
              <a:buChar char="q"/>
            </a:pPr>
            <a:r>
              <a:rPr lang="es-EC" sz="2800" smtClean="0"/>
              <a:t>Necesidad del uso de metodologías ante la implementación de requerimientos emergentes.</a:t>
            </a:r>
          </a:p>
          <a:p>
            <a:pPr marL="542925" indent="-542925">
              <a:buFont typeface="Wingdings" pitchFamily="2" charset="2"/>
              <a:buChar char="q"/>
            </a:pPr>
            <a:r>
              <a:rPr lang="es-EC" sz="2800" smtClean="0"/>
              <a:t>Según investigaciones la mejor forma de logar una mayor flexibilidad es separar el modelo del domino de las diversas tecnologías.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39775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Objetivos</a:t>
            </a:r>
          </a:p>
        </p:txBody>
      </p:sp>
      <p:pic>
        <p:nvPicPr>
          <p:cNvPr id="5124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0263"/>
          </a:xfrm>
        </p:spPr>
        <p:txBody>
          <a:bodyPr/>
          <a:lstStyle/>
          <a:p>
            <a:pPr marL="542925" indent="-542925">
              <a:buFont typeface="Wingdings" pitchFamily="2" charset="2"/>
              <a:buChar char="q"/>
            </a:pPr>
            <a:r>
              <a:rPr lang="es-EC" sz="2800" smtClean="0"/>
              <a:t>Dar a conocer las ventajas que conlleva el uso de MDA y MERODE en conjunto.</a:t>
            </a:r>
          </a:p>
          <a:p>
            <a:pPr marL="542925" indent="-542925">
              <a:buFont typeface="Wingdings" pitchFamily="2" charset="2"/>
              <a:buChar char="q"/>
            </a:pPr>
            <a:endParaRPr lang="es-EC" sz="2800" smtClean="0"/>
          </a:p>
          <a:p>
            <a:pPr marL="542925" indent="-542925">
              <a:buFont typeface="Wingdings" pitchFamily="2" charset="2"/>
              <a:buChar char="q"/>
            </a:pPr>
            <a:r>
              <a:rPr lang="es-EC" sz="2800" smtClean="0"/>
              <a:t>Analizar, diseñar, desarrollar e implementar un porta web de administración de eventos para grupos de investigación.</a:t>
            </a:r>
          </a:p>
          <a:p>
            <a:pPr marL="542925" indent="-542925">
              <a:buFont typeface="Wingdings" pitchFamily="2" charset="2"/>
              <a:buChar char="q"/>
            </a:pPr>
            <a:endParaRPr lang="es-EC" sz="2800" smtClean="0"/>
          </a:p>
          <a:p>
            <a:pPr marL="542925" indent="-542925">
              <a:buFont typeface="Wingdings" pitchFamily="2" charset="2"/>
              <a:buChar char="q"/>
            </a:pPr>
            <a:r>
              <a:rPr lang="es-EC" sz="2800" smtClean="0"/>
              <a:t>Permitir la organización de eventos, publicaciones, suscripciones, registros y evaluaciones de artículos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Arquitectura de MDA</a:t>
            </a:r>
          </a:p>
        </p:txBody>
      </p:sp>
      <p:pic>
        <p:nvPicPr>
          <p:cNvPr id="6148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5" descr="C:\Users\User\Desktop\FEria Ing. de Software\MD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4238" y="1712913"/>
            <a:ext cx="7253287" cy="412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Arquitectura de MERODE</a:t>
            </a:r>
          </a:p>
        </p:txBody>
      </p:sp>
      <p:pic>
        <p:nvPicPr>
          <p:cNvPr id="7172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2" descr="C:\Users\User\Desktop\FEria Ing. de Software\Arquitectur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1347788"/>
            <a:ext cx="5259387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2600" b="1">
                <a:solidFill>
                  <a:srgbClr val="99CC00"/>
                </a:solidFill>
              </a:rPr>
              <a:t>Arquitectura de la Aplicación Web</a:t>
            </a:r>
          </a:p>
        </p:txBody>
      </p:sp>
      <p:pic>
        <p:nvPicPr>
          <p:cNvPr id="8196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13 Rectángulo"/>
          <p:cNvSpPr/>
          <p:nvPr/>
        </p:nvSpPr>
        <p:spPr>
          <a:xfrm>
            <a:off x="1851025" y="3795713"/>
            <a:ext cx="6518275" cy="1752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7" name="3 Disco magnético"/>
          <p:cNvSpPr/>
          <p:nvPr/>
        </p:nvSpPr>
        <p:spPr>
          <a:xfrm>
            <a:off x="7600950" y="909638"/>
            <a:ext cx="914400" cy="1436687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1400" dirty="0"/>
              <a:t>Base de Datos</a:t>
            </a:r>
          </a:p>
        </p:txBody>
      </p:sp>
      <p:sp>
        <p:nvSpPr>
          <p:cNvPr id="90" name="7 Rectángulo"/>
          <p:cNvSpPr/>
          <p:nvPr/>
        </p:nvSpPr>
        <p:spPr>
          <a:xfrm>
            <a:off x="1897063" y="1639888"/>
            <a:ext cx="5048250" cy="304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/>
              <a:t>MAD</a:t>
            </a:r>
          </a:p>
        </p:txBody>
      </p:sp>
      <p:sp>
        <p:nvSpPr>
          <p:cNvPr id="91" name="8 Rectángulo"/>
          <p:cNvSpPr/>
          <p:nvPr/>
        </p:nvSpPr>
        <p:spPr>
          <a:xfrm>
            <a:off x="1870075" y="2479675"/>
            <a:ext cx="6499225" cy="11636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4" name="11 Rectángulo"/>
          <p:cNvSpPr/>
          <p:nvPr/>
        </p:nvSpPr>
        <p:spPr>
          <a:xfrm>
            <a:off x="2009718" y="3172227"/>
            <a:ext cx="1295400" cy="30480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400" dirty="0"/>
              <a:t>MAC</a:t>
            </a:r>
          </a:p>
        </p:txBody>
      </p:sp>
      <p:sp>
        <p:nvSpPr>
          <p:cNvPr id="95" name="12 Rectángulo"/>
          <p:cNvSpPr/>
          <p:nvPr/>
        </p:nvSpPr>
        <p:spPr>
          <a:xfrm>
            <a:off x="3609918" y="3172227"/>
            <a:ext cx="1371600" cy="31865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400" dirty="0">
                <a:solidFill>
                  <a:schemeClr val="tx1"/>
                </a:solidFill>
              </a:rPr>
              <a:t>MSU</a:t>
            </a:r>
          </a:p>
        </p:txBody>
      </p:sp>
      <p:sp>
        <p:nvSpPr>
          <p:cNvPr id="97" name="14 Rectángulo"/>
          <p:cNvSpPr/>
          <p:nvPr/>
        </p:nvSpPr>
        <p:spPr>
          <a:xfrm rot="16200000">
            <a:off x="1900267" y="4133729"/>
            <a:ext cx="828503" cy="60960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050" dirty="0"/>
              <a:t>EVENTOS</a:t>
            </a:r>
          </a:p>
        </p:txBody>
      </p:sp>
      <p:sp>
        <p:nvSpPr>
          <p:cNvPr id="98" name="18 Rectángulo"/>
          <p:cNvSpPr/>
          <p:nvPr/>
        </p:nvSpPr>
        <p:spPr>
          <a:xfrm>
            <a:off x="2009718" y="5091082"/>
            <a:ext cx="609600" cy="3047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050" dirty="0"/>
              <a:t>F_E</a:t>
            </a:r>
          </a:p>
        </p:txBody>
      </p:sp>
      <p:sp>
        <p:nvSpPr>
          <p:cNvPr id="99" name="19 Rectángulo"/>
          <p:cNvSpPr/>
          <p:nvPr/>
        </p:nvSpPr>
        <p:spPr>
          <a:xfrm>
            <a:off x="2695518" y="5091081"/>
            <a:ext cx="609600" cy="3047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050" dirty="0"/>
              <a:t>F_S</a:t>
            </a:r>
          </a:p>
        </p:txBody>
      </p:sp>
      <p:sp>
        <p:nvSpPr>
          <p:cNvPr id="100" name="20 Rectángulo"/>
          <p:cNvSpPr/>
          <p:nvPr/>
        </p:nvSpPr>
        <p:spPr>
          <a:xfrm>
            <a:off x="1852613" y="5700713"/>
            <a:ext cx="6553200" cy="79533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02" name="23 Rectángulo"/>
          <p:cNvSpPr/>
          <p:nvPr/>
        </p:nvSpPr>
        <p:spPr>
          <a:xfrm rot="16200000">
            <a:off x="3576637" y="4133851"/>
            <a:ext cx="828675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050" dirty="0">
                <a:solidFill>
                  <a:schemeClr val="tx1"/>
                </a:solidFill>
              </a:rPr>
              <a:t>EVENTOS</a:t>
            </a:r>
          </a:p>
        </p:txBody>
      </p:sp>
      <p:sp>
        <p:nvSpPr>
          <p:cNvPr id="103" name="24 Rectángulo"/>
          <p:cNvSpPr/>
          <p:nvPr/>
        </p:nvSpPr>
        <p:spPr>
          <a:xfrm>
            <a:off x="3686175" y="5091113"/>
            <a:ext cx="609600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050" dirty="0">
                <a:solidFill>
                  <a:schemeClr val="tx1"/>
                </a:solidFill>
              </a:rPr>
              <a:t>F_E</a:t>
            </a:r>
          </a:p>
        </p:txBody>
      </p:sp>
      <p:sp>
        <p:nvSpPr>
          <p:cNvPr id="104" name="25 Rectángulo"/>
          <p:cNvSpPr/>
          <p:nvPr/>
        </p:nvSpPr>
        <p:spPr>
          <a:xfrm>
            <a:off x="4371975" y="5091113"/>
            <a:ext cx="609600" cy="304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050" dirty="0">
                <a:solidFill>
                  <a:schemeClr val="tx1"/>
                </a:solidFill>
              </a:rPr>
              <a:t>F_S</a:t>
            </a:r>
          </a:p>
        </p:txBody>
      </p:sp>
      <p:cxnSp>
        <p:nvCxnSpPr>
          <p:cNvPr id="106" name="33 Conector recto de flecha"/>
          <p:cNvCxnSpPr/>
          <p:nvPr/>
        </p:nvCxnSpPr>
        <p:spPr>
          <a:xfrm>
            <a:off x="3305175" y="3338513"/>
            <a:ext cx="304800" cy="63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35 Conector recto de flecha"/>
          <p:cNvCxnSpPr/>
          <p:nvPr/>
        </p:nvCxnSpPr>
        <p:spPr>
          <a:xfrm rot="16200000" flipH="1">
            <a:off x="2009775" y="3719513"/>
            <a:ext cx="609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37 Conector recto de flecha"/>
          <p:cNvCxnSpPr/>
          <p:nvPr/>
        </p:nvCxnSpPr>
        <p:spPr>
          <a:xfrm rot="5400000">
            <a:off x="2162175" y="4252913"/>
            <a:ext cx="1676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39 Conector recto de flecha"/>
          <p:cNvCxnSpPr/>
          <p:nvPr/>
        </p:nvCxnSpPr>
        <p:spPr>
          <a:xfrm rot="5400000">
            <a:off x="2195512" y="4972051"/>
            <a:ext cx="2381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43 Conector recto de flecha"/>
          <p:cNvCxnSpPr>
            <a:endCxn id="102" idx="3"/>
          </p:cNvCxnSpPr>
          <p:nvPr/>
        </p:nvCxnSpPr>
        <p:spPr>
          <a:xfrm rot="16200000" flipH="1">
            <a:off x="3724275" y="3757613"/>
            <a:ext cx="533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45 Conector recto de flecha"/>
          <p:cNvCxnSpPr>
            <a:stCxn id="102" idx="1"/>
            <a:endCxn id="103" idx="0"/>
          </p:cNvCxnSpPr>
          <p:nvPr/>
        </p:nvCxnSpPr>
        <p:spPr>
          <a:xfrm rot="5400000">
            <a:off x="3871912" y="4972051"/>
            <a:ext cx="2381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47 Conector recto de flecha"/>
          <p:cNvCxnSpPr>
            <a:stCxn id="104" idx="0"/>
          </p:cNvCxnSpPr>
          <p:nvPr/>
        </p:nvCxnSpPr>
        <p:spPr>
          <a:xfrm rot="5400000" flipH="1" flipV="1">
            <a:off x="3876675" y="4291013"/>
            <a:ext cx="16002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" name="48 Rectángulo"/>
          <p:cNvSpPr/>
          <p:nvPr/>
        </p:nvSpPr>
        <p:spPr>
          <a:xfrm>
            <a:off x="2041506" y="5853081"/>
            <a:ext cx="120612" cy="49695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15" name="49 Rectángulo"/>
          <p:cNvSpPr/>
          <p:nvPr/>
        </p:nvSpPr>
        <p:spPr>
          <a:xfrm>
            <a:off x="2270106" y="5853081"/>
            <a:ext cx="120612" cy="49695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16" name="50 Rectángulo"/>
          <p:cNvSpPr/>
          <p:nvPr/>
        </p:nvSpPr>
        <p:spPr>
          <a:xfrm>
            <a:off x="2498706" y="5853081"/>
            <a:ext cx="120612" cy="49695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17" name="51 Rectángulo"/>
          <p:cNvSpPr/>
          <p:nvPr/>
        </p:nvSpPr>
        <p:spPr>
          <a:xfrm>
            <a:off x="2727306" y="5853081"/>
            <a:ext cx="120612" cy="49695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18" name="52 Rectángulo"/>
          <p:cNvSpPr/>
          <p:nvPr/>
        </p:nvSpPr>
        <p:spPr>
          <a:xfrm>
            <a:off x="2955906" y="5853081"/>
            <a:ext cx="120612" cy="49695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19" name="53 Rectángulo"/>
          <p:cNvSpPr/>
          <p:nvPr/>
        </p:nvSpPr>
        <p:spPr>
          <a:xfrm>
            <a:off x="3184506" y="5853081"/>
            <a:ext cx="120612" cy="49695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21" name="54 Rectángulo"/>
          <p:cNvSpPr/>
          <p:nvPr/>
        </p:nvSpPr>
        <p:spPr>
          <a:xfrm>
            <a:off x="3717906" y="5853081"/>
            <a:ext cx="120612" cy="49695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22" name="55 Rectángulo"/>
          <p:cNvSpPr/>
          <p:nvPr/>
        </p:nvSpPr>
        <p:spPr>
          <a:xfrm>
            <a:off x="3946506" y="5853081"/>
            <a:ext cx="120612" cy="49695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23" name="56 Rectángulo"/>
          <p:cNvSpPr/>
          <p:nvPr/>
        </p:nvSpPr>
        <p:spPr>
          <a:xfrm>
            <a:off x="4175106" y="5853081"/>
            <a:ext cx="120612" cy="49695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24" name="57 Rectángulo"/>
          <p:cNvSpPr/>
          <p:nvPr/>
        </p:nvSpPr>
        <p:spPr>
          <a:xfrm>
            <a:off x="4403706" y="5853081"/>
            <a:ext cx="120612" cy="49695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25" name="58 Rectángulo"/>
          <p:cNvSpPr/>
          <p:nvPr/>
        </p:nvSpPr>
        <p:spPr>
          <a:xfrm>
            <a:off x="4632306" y="5853081"/>
            <a:ext cx="120612" cy="49695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26" name="59 Rectángulo"/>
          <p:cNvSpPr/>
          <p:nvPr/>
        </p:nvSpPr>
        <p:spPr>
          <a:xfrm>
            <a:off x="4860906" y="5853081"/>
            <a:ext cx="120612" cy="49695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cxnSp>
        <p:nvCxnSpPr>
          <p:cNvPr id="127" name="61 Conector recto de flecha"/>
          <p:cNvCxnSpPr/>
          <p:nvPr/>
        </p:nvCxnSpPr>
        <p:spPr>
          <a:xfrm rot="5400000">
            <a:off x="2523332" y="5625306"/>
            <a:ext cx="304800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93 Conector recto de flecha"/>
          <p:cNvCxnSpPr>
            <a:stCxn id="90" idx="3"/>
          </p:cNvCxnSpPr>
          <p:nvPr/>
        </p:nvCxnSpPr>
        <p:spPr>
          <a:xfrm flipV="1">
            <a:off x="6945313" y="1785938"/>
            <a:ext cx="657225" cy="63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95 Conector recto de flecha"/>
          <p:cNvCxnSpPr>
            <a:stCxn id="90" idx="2"/>
          </p:cNvCxnSpPr>
          <p:nvPr/>
        </p:nvCxnSpPr>
        <p:spPr>
          <a:xfrm rot="16200000" flipH="1">
            <a:off x="4137819" y="2228057"/>
            <a:ext cx="571500" cy="47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106 Conector recto de flecha"/>
          <p:cNvCxnSpPr/>
          <p:nvPr/>
        </p:nvCxnSpPr>
        <p:spPr>
          <a:xfrm rot="5400000">
            <a:off x="4140994" y="5623719"/>
            <a:ext cx="304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5" name="130 Rectángulo"/>
          <p:cNvSpPr/>
          <p:nvPr/>
        </p:nvSpPr>
        <p:spPr>
          <a:xfrm>
            <a:off x="409575" y="5656263"/>
            <a:ext cx="762000" cy="838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146" name="131 Conector recto de flecha"/>
          <p:cNvCxnSpPr>
            <a:stCxn id="100" idx="1"/>
            <a:endCxn id="145" idx="3"/>
          </p:cNvCxnSpPr>
          <p:nvPr/>
        </p:nvCxnSpPr>
        <p:spPr>
          <a:xfrm rot="10800000">
            <a:off x="1171575" y="6075363"/>
            <a:ext cx="681038" cy="238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135 Rectángulo"/>
          <p:cNvSpPr/>
          <p:nvPr/>
        </p:nvSpPr>
        <p:spPr>
          <a:xfrm>
            <a:off x="485775" y="5808663"/>
            <a:ext cx="609600" cy="533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200" dirty="0"/>
              <a:t>DOJO YUI</a:t>
            </a:r>
          </a:p>
        </p:txBody>
      </p:sp>
      <p:sp>
        <p:nvSpPr>
          <p:cNvPr id="149" name="77 Rectángulo"/>
          <p:cNvSpPr/>
          <p:nvPr/>
        </p:nvSpPr>
        <p:spPr>
          <a:xfrm rot="16200000">
            <a:off x="5253067" y="4133730"/>
            <a:ext cx="828503" cy="60960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050" dirty="0"/>
              <a:t>EVENTOS</a:t>
            </a:r>
          </a:p>
        </p:txBody>
      </p:sp>
      <p:sp>
        <p:nvSpPr>
          <p:cNvPr id="150" name="78 Rectángulo"/>
          <p:cNvSpPr/>
          <p:nvPr/>
        </p:nvSpPr>
        <p:spPr>
          <a:xfrm>
            <a:off x="5362518" y="5091081"/>
            <a:ext cx="609600" cy="30479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050" dirty="0"/>
              <a:t>F_E</a:t>
            </a:r>
          </a:p>
        </p:txBody>
      </p:sp>
      <p:sp>
        <p:nvSpPr>
          <p:cNvPr id="151" name="80 Rectángulo"/>
          <p:cNvSpPr/>
          <p:nvPr/>
        </p:nvSpPr>
        <p:spPr>
          <a:xfrm>
            <a:off x="6048318" y="5091081"/>
            <a:ext cx="609600" cy="30479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050" dirty="0"/>
              <a:t>F_S</a:t>
            </a:r>
          </a:p>
        </p:txBody>
      </p:sp>
      <p:sp>
        <p:nvSpPr>
          <p:cNvPr id="153" name="83 Rectángulo"/>
          <p:cNvSpPr/>
          <p:nvPr/>
        </p:nvSpPr>
        <p:spPr>
          <a:xfrm>
            <a:off x="5394306" y="5853081"/>
            <a:ext cx="120612" cy="49695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54" name="84 Rectángulo"/>
          <p:cNvSpPr/>
          <p:nvPr/>
        </p:nvSpPr>
        <p:spPr>
          <a:xfrm>
            <a:off x="5622906" y="5853081"/>
            <a:ext cx="120612" cy="49695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55" name="86 Rectángulo"/>
          <p:cNvSpPr/>
          <p:nvPr/>
        </p:nvSpPr>
        <p:spPr>
          <a:xfrm>
            <a:off x="5851506" y="5853081"/>
            <a:ext cx="120612" cy="49695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56" name="87 Rectángulo"/>
          <p:cNvSpPr/>
          <p:nvPr/>
        </p:nvSpPr>
        <p:spPr>
          <a:xfrm>
            <a:off x="6080106" y="5853081"/>
            <a:ext cx="120612" cy="49695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57" name="88 Rectángulo"/>
          <p:cNvSpPr/>
          <p:nvPr/>
        </p:nvSpPr>
        <p:spPr>
          <a:xfrm>
            <a:off x="6308706" y="5853081"/>
            <a:ext cx="120612" cy="49695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sp>
        <p:nvSpPr>
          <p:cNvPr id="158" name="89 Rectángulo"/>
          <p:cNvSpPr/>
          <p:nvPr/>
        </p:nvSpPr>
        <p:spPr>
          <a:xfrm>
            <a:off x="6537306" y="5853081"/>
            <a:ext cx="120612" cy="49695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/>
          </a:p>
        </p:txBody>
      </p:sp>
      <p:cxnSp>
        <p:nvCxnSpPr>
          <p:cNvPr id="159" name="90 Conector recto de flecha"/>
          <p:cNvCxnSpPr/>
          <p:nvPr/>
        </p:nvCxnSpPr>
        <p:spPr>
          <a:xfrm rot="5400000">
            <a:off x="5820569" y="5623719"/>
            <a:ext cx="304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94 Conector recto de flecha"/>
          <p:cNvCxnSpPr/>
          <p:nvPr/>
        </p:nvCxnSpPr>
        <p:spPr>
          <a:xfrm rot="5400000">
            <a:off x="5548312" y="4970463"/>
            <a:ext cx="2381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2" name="12 Rectángulo"/>
          <p:cNvSpPr/>
          <p:nvPr/>
        </p:nvSpPr>
        <p:spPr>
          <a:xfrm>
            <a:off x="5265747" y="3173409"/>
            <a:ext cx="1371600" cy="31865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400" dirty="0">
                <a:solidFill>
                  <a:schemeClr val="bg1"/>
                </a:solidFill>
              </a:rPr>
              <a:t>MAE</a:t>
            </a:r>
          </a:p>
        </p:txBody>
      </p:sp>
      <p:cxnSp>
        <p:nvCxnSpPr>
          <p:cNvPr id="173" name="43 Conector recto de flecha"/>
          <p:cNvCxnSpPr/>
          <p:nvPr/>
        </p:nvCxnSpPr>
        <p:spPr>
          <a:xfrm rot="16200000" flipH="1">
            <a:off x="5380038" y="3759200"/>
            <a:ext cx="533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47 Conector recto de flecha"/>
          <p:cNvCxnSpPr/>
          <p:nvPr/>
        </p:nvCxnSpPr>
        <p:spPr>
          <a:xfrm rot="5400000" flipH="1" flipV="1">
            <a:off x="5533232" y="4291806"/>
            <a:ext cx="1600200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6" name="77 Rectángulo"/>
          <p:cNvSpPr/>
          <p:nvPr/>
        </p:nvSpPr>
        <p:spPr>
          <a:xfrm rot="16200000">
            <a:off x="6818449" y="4133730"/>
            <a:ext cx="828503" cy="60960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050" dirty="0">
                <a:solidFill>
                  <a:schemeClr val="tx1"/>
                </a:solidFill>
              </a:rPr>
              <a:t>EVENTOS</a:t>
            </a:r>
          </a:p>
        </p:txBody>
      </p:sp>
      <p:sp>
        <p:nvSpPr>
          <p:cNvPr id="177" name="78 Rectángulo"/>
          <p:cNvSpPr/>
          <p:nvPr/>
        </p:nvSpPr>
        <p:spPr>
          <a:xfrm>
            <a:off x="6927900" y="5091081"/>
            <a:ext cx="609600" cy="3047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050" dirty="0">
                <a:solidFill>
                  <a:schemeClr val="tx1"/>
                </a:solidFill>
              </a:rPr>
              <a:t>F_E</a:t>
            </a:r>
          </a:p>
        </p:txBody>
      </p:sp>
      <p:sp>
        <p:nvSpPr>
          <p:cNvPr id="178" name="80 Rectángulo"/>
          <p:cNvSpPr/>
          <p:nvPr/>
        </p:nvSpPr>
        <p:spPr>
          <a:xfrm>
            <a:off x="7613700" y="5091081"/>
            <a:ext cx="609600" cy="3047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050" dirty="0">
                <a:solidFill>
                  <a:schemeClr val="tx1"/>
                </a:solidFill>
              </a:rPr>
              <a:t>F_S</a:t>
            </a:r>
          </a:p>
        </p:txBody>
      </p:sp>
      <p:sp>
        <p:nvSpPr>
          <p:cNvPr id="179" name="83 Rectángulo"/>
          <p:cNvSpPr/>
          <p:nvPr/>
        </p:nvSpPr>
        <p:spPr>
          <a:xfrm>
            <a:off x="6959688" y="5853081"/>
            <a:ext cx="120612" cy="49695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80" name="84 Rectángulo"/>
          <p:cNvSpPr/>
          <p:nvPr/>
        </p:nvSpPr>
        <p:spPr>
          <a:xfrm>
            <a:off x="7188288" y="5853081"/>
            <a:ext cx="120612" cy="49695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81" name="86 Rectángulo"/>
          <p:cNvSpPr/>
          <p:nvPr/>
        </p:nvSpPr>
        <p:spPr>
          <a:xfrm>
            <a:off x="7416888" y="5853081"/>
            <a:ext cx="120612" cy="49695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82" name="87 Rectángulo"/>
          <p:cNvSpPr/>
          <p:nvPr/>
        </p:nvSpPr>
        <p:spPr>
          <a:xfrm>
            <a:off x="7645488" y="5853081"/>
            <a:ext cx="120612" cy="49695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83" name="88 Rectángulo"/>
          <p:cNvSpPr/>
          <p:nvPr/>
        </p:nvSpPr>
        <p:spPr>
          <a:xfrm>
            <a:off x="7874088" y="5853081"/>
            <a:ext cx="120612" cy="49695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84" name="89 Rectángulo"/>
          <p:cNvSpPr/>
          <p:nvPr/>
        </p:nvSpPr>
        <p:spPr>
          <a:xfrm>
            <a:off x="8102688" y="5853081"/>
            <a:ext cx="120612" cy="49695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400" dirty="0">
              <a:solidFill>
                <a:schemeClr val="tx1"/>
              </a:solidFill>
            </a:endParaRPr>
          </a:p>
        </p:txBody>
      </p:sp>
      <p:cxnSp>
        <p:nvCxnSpPr>
          <p:cNvPr id="185" name="90 Conector recto de flecha"/>
          <p:cNvCxnSpPr/>
          <p:nvPr/>
        </p:nvCxnSpPr>
        <p:spPr>
          <a:xfrm rot="5400000">
            <a:off x="7385844" y="5623719"/>
            <a:ext cx="304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94 Conector recto de flecha"/>
          <p:cNvCxnSpPr/>
          <p:nvPr/>
        </p:nvCxnSpPr>
        <p:spPr>
          <a:xfrm rot="5400000">
            <a:off x="7113587" y="4970463"/>
            <a:ext cx="2381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7" name="12 Rectángulo"/>
          <p:cNvSpPr/>
          <p:nvPr/>
        </p:nvSpPr>
        <p:spPr>
          <a:xfrm>
            <a:off x="6872319" y="3173409"/>
            <a:ext cx="1371600" cy="31865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400" dirty="0">
                <a:solidFill>
                  <a:schemeClr val="tx1"/>
                </a:solidFill>
              </a:rPr>
              <a:t>MCE</a:t>
            </a:r>
          </a:p>
        </p:txBody>
      </p:sp>
      <p:cxnSp>
        <p:nvCxnSpPr>
          <p:cNvPr id="188" name="43 Conector recto de flecha"/>
          <p:cNvCxnSpPr/>
          <p:nvPr/>
        </p:nvCxnSpPr>
        <p:spPr>
          <a:xfrm rot="16200000" flipH="1">
            <a:off x="6945313" y="3759200"/>
            <a:ext cx="533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9" name="47 Conector recto de flecha"/>
          <p:cNvCxnSpPr/>
          <p:nvPr/>
        </p:nvCxnSpPr>
        <p:spPr>
          <a:xfrm rot="5400000" flipH="1" flipV="1">
            <a:off x="7098507" y="4291806"/>
            <a:ext cx="1600200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1" name="11 Rectángulo"/>
          <p:cNvSpPr/>
          <p:nvPr/>
        </p:nvSpPr>
        <p:spPr>
          <a:xfrm>
            <a:off x="2016125" y="2625725"/>
            <a:ext cx="6207125" cy="304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1400" dirty="0"/>
              <a:t>INFORMACION</a:t>
            </a:r>
          </a:p>
        </p:txBody>
      </p:sp>
      <p:cxnSp>
        <p:nvCxnSpPr>
          <p:cNvPr id="200" name="33 Conector recto de flecha"/>
          <p:cNvCxnSpPr/>
          <p:nvPr/>
        </p:nvCxnSpPr>
        <p:spPr>
          <a:xfrm>
            <a:off x="4973638" y="3319463"/>
            <a:ext cx="304800" cy="63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33 Conector recto de flecha"/>
          <p:cNvCxnSpPr/>
          <p:nvPr/>
        </p:nvCxnSpPr>
        <p:spPr>
          <a:xfrm>
            <a:off x="6567488" y="3319463"/>
            <a:ext cx="304800" cy="63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35 Conector recto de flecha"/>
          <p:cNvCxnSpPr/>
          <p:nvPr/>
        </p:nvCxnSpPr>
        <p:spPr>
          <a:xfrm rot="16200000" flipH="1">
            <a:off x="2441575" y="3040063"/>
            <a:ext cx="24447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" name="35 Conector recto de flecha"/>
          <p:cNvCxnSpPr/>
          <p:nvPr/>
        </p:nvCxnSpPr>
        <p:spPr>
          <a:xfrm rot="16200000" flipH="1">
            <a:off x="4157662" y="3040063"/>
            <a:ext cx="24447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35 Conector recto de flecha"/>
          <p:cNvCxnSpPr/>
          <p:nvPr/>
        </p:nvCxnSpPr>
        <p:spPr>
          <a:xfrm rot="16200000" flipH="1">
            <a:off x="5837237" y="3040063"/>
            <a:ext cx="24447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35 Conector recto de flecha"/>
          <p:cNvCxnSpPr/>
          <p:nvPr/>
        </p:nvCxnSpPr>
        <p:spPr>
          <a:xfrm rot="16200000" flipH="1">
            <a:off x="7443787" y="3051176"/>
            <a:ext cx="24447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Resultados de las Pruebas</a:t>
            </a:r>
          </a:p>
        </p:txBody>
      </p:sp>
      <p:pic>
        <p:nvPicPr>
          <p:cNvPr id="9220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0263"/>
          </a:xfrm>
        </p:spPr>
        <p:txBody>
          <a:bodyPr/>
          <a:lstStyle/>
          <a:p>
            <a:pPr marL="542925" indent="-542925">
              <a:buFont typeface="Wingdings" pitchFamily="2" charset="2"/>
              <a:buChar char="q"/>
            </a:pPr>
            <a:r>
              <a:rPr lang="es-EC" sz="2800" smtClean="0"/>
              <a:t>100 pruebas unitarias realizadas.</a:t>
            </a:r>
          </a:p>
        </p:txBody>
      </p:sp>
      <p:pic>
        <p:nvPicPr>
          <p:cNvPr id="9222" name="Picture 6" descr="C:\Users\User\Pictures\pruebas_01.png"/>
          <p:cNvPicPr>
            <a:picLocks noChangeAspect="1" noChangeArrowheads="1"/>
          </p:cNvPicPr>
          <p:nvPr/>
        </p:nvPicPr>
        <p:blipFill>
          <a:blip r:embed="rId4"/>
          <a:srcRect r="37062" b="63417"/>
          <a:stretch>
            <a:fillRect/>
          </a:stretch>
        </p:blipFill>
        <p:spPr bwMode="auto">
          <a:xfrm>
            <a:off x="0" y="2097088"/>
            <a:ext cx="54356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Box 11"/>
          <p:cNvSpPr txBox="1">
            <a:spLocks noChangeArrowheads="1"/>
          </p:cNvSpPr>
          <p:nvPr/>
        </p:nvSpPr>
        <p:spPr bwMode="auto">
          <a:xfrm>
            <a:off x="-2628900" y="4643438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400" b="1"/>
              <a:t>Resultados de las pruebas unitarias.</a:t>
            </a:r>
            <a:endParaRPr lang="es-EC" sz="1400"/>
          </a:p>
        </p:txBody>
      </p:sp>
      <p:pic>
        <p:nvPicPr>
          <p:cNvPr id="9224" name="Picture 7" descr="C:\Users\User\Pictures\pruebas_02.png"/>
          <p:cNvPicPr>
            <a:picLocks noChangeAspect="1" noChangeArrowheads="1"/>
          </p:cNvPicPr>
          <p:nvPr/>
        </p:nvPicPr>
        <p:blipFill>
          <a:blip r:embed="rId5"/>
          <a:srcRect r="26521" b="57028"/>
          <a:stretch>
            <a:fillRect/>
          </a:stretch>
        </p:blipFill>
        <p:spPr bwMode="auto">
          <a:xfrm>
            <a:off x="3976688" y="4581525"/>
            <a:ext cx="5173662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TextBox 7"/>
          <p:cNvSpPr txBox="1">
            <a:spLocks noChangeArrowheads="1"/>
          </p:cNvSpPr>
          <p:nvPr/>
        </p:nvSpPr>
        <p:spPr bwMode="auto">
          <a:xfrm>
            <a:off x="1692275" y="4335463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400" b="1"/>
              <a:t>Pruebas unitarias fallidas.</a:t>
            </a:r>
            <a:endParaRPr lang="es-EC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830263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b="1">
                <a:solidFill>
                  <a:schemeClr val="bg1"/>
                </a:solidFill>
              </a:rPr>
              <a:t>	     </a:t>
            </a:r>
            <a:r>
              <a:rPr lang="en-GB" sz="3200" b="1">
                <a:solidFill>
                  <a:srgbClr val="99CC00"/>
                </a:solidFill>
              </a:rPr>
              <a:t>Resultados de las Métricas</a:t>
            </a:r>
          </a:p>
        </p:txBody>
      </p:sp>
      <p:pic>
        <p:nvPicPr>
          <p:cNvPr id="10244" name="Picture 11" descr="blueprintcsslog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113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"/>
          <p:cNvPicPr>
            <a:picLocks noChangeAspect="1" noChangeArrowheads="1"/>
          </p:cNvPicPr>
          <p:nvPr/>
        </p:nvPicPr>
        <p:blipFill>
          <a:blip r:embed="rId4"/>
          <a:srcRect l="7394" t="35468" r="46722" b="19724"/>
          <a:stretch>
            <a:fillRect/>
          </a:stretch>
        </p:blipFill>
        <p:spPr bwMode="auto">
          <a:xfrm>
            <a:off x="117475" y="2224088"/>
            <a:ext cx="4441825" cy="272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"/>
          <p:cNvPicPr>
            <a:picLocks noChangeAspect="1" noChangeArrowheads="1"/>
          </p:cNvPicPr>
          <p:nvPr/>
        </p:nvPicPr>
        <p:blipFill>
          <a:blip r:embed="rId5"/>
          <a:srcRect l="30849" t="38551" r="23459" b="15942"/>
          <a:stretch>
            <a:fillRect/>
          </a:stretch>
        </p:blipFill>
        <p:spPr bwMode="auto">
          <a:xfrm>
            <a:off x="4681538" y="2224088"/>
            <a:ext cx="4333875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TextBox 10"/>
          <p:cNvSpPr txBox="1">
            <a:spLocks noChangeArrowheads="1"/>
          </p:cNvSpPr>
          <p:nvPr/>
        </p:nvSpPr>
        <p:spPr bwMode="auto">
          <a:xfrm>
            <a:off x="153988" y="5108575"/>
            <a:ext cx="44180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400" b="1"/>
              <a:t>Estimación de tiempos realizados en COCOMO.</a:t>
            </a:r>
            <a:endParaRPr lang="es-EC" sz="1400"/>
          </a:p>
        </p:txBody>
      </p:sp>
      <p:sp>
        <p:nvSpPr>
          <p:cNvPr id="10248" name="TextBox 11"/>
          <p:cNvSpPr txBox="1">
            <a:spLocks noChangeArrowheads="1"/>
          </p:cNvSpPr>
          <p:nvPr/>
        </p:nvSpPr>
        <p:spPr bwMode="auto">
          <a:xfrm>
            <a:off x="4645025" y="5108575"/>
            <a:ext cx="4418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400" b="1"/>
              <a:t>Tiempos reales de cada módulo.</a:t>
            </a:r>
            <a:endParaRPr lang="es-EC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2244</TotalTime>
  <Words>428</Words>
  <Application>Microsoft Office PowerPoint</Application>
  <PresentationFormat>Presentación en pantalla (4:3)</PresentationFormat>
  <Paragraphs>75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Default Design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Company>University of St Andrews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Gareth J M Saunders</dc:creator>
  <cp:lastModifiedBy>silgivar</cp:lastModifiedBy>
  <cp:revision>668</cp:revision>
  <dcterms:created xsi:type="dcterms:W3CDTF">2009-04-14T12:34:42Z</dcterms:created>
  <dcterms:modified xsi:type="dcterms:W3CDTF">2010-06-16T17:01:50Z</dcterms:modified>
</cp:coreProperties>
</file>