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9"/>
  </p:notesMasterIdLst>
  <p:sldIdLst>
    <p:sldId id="256" r:id="rId2"/>
    <p:sldId id="278" r:id="rId3"/>
    <p:sldId id="261" r:id="rId4"/>
    <p:sldId id="279" r:id="rId5"/>
    <p:sldId id="295" r:id="rId6"/>
    <p:sldId id="285" r:id="rId7"/>
    <p:sldId id="286" r:id="rId8"/>
    <p:sldId id="288" r:id="rId9"/>
    <p:sldId id="287" r:id="rId10"/>
    <p:sldId id="294" r:id="rId11"/>
    <p:sldId id="281" r:id="rId12"/>
    <p:sldId id="262" r:id="rId13"/>
    <p:sldId id="291" r:id="rId14"/>
    <p:sldId id="282" r:id="rId15"/>
    <p:sldId id="293" r:id="rId16"/>
    <p:sldId id="292" r:id="rId17"/>
    <p:sldId id="289" r:id="rId1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386" autoAdjust="0"/>
    <p:restoredTop sz="84576" autoAdjust="0"/>
  </p:normalViewPr>
  <p:slideViewPr>
    <p:cSldViewPr>
      <p:cViewPr>
        <p:scale>
          <a:sx n="75" d="100"/>
          <a:sy n="75" d="100"/>
        </p:scale>
        <p:origin x="-438" y="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Haga clic para modificar el estilo de texto del patrón</a:t>
            </a:r>
          </a:p>
          <a:p>
            <a:pPr lvl="1"/>
            <a:r>
              <a:rPr lang="en-US" noProof="0" smtClean="0"/>
              <a:t>Segundo nivel</a:t>
            </a:r>
          </a:p>
          <a:p>
            <a:pPr lvl="2"/>
            <a:r>
              <a:rPr lang="en-US" noProof="0" smtClean="0"/>
              <a:t>Tercer nivel</a:t>
            </a:r>
          </a:p>
          <a:p>
            <a:pPr lvl="3"/>
            <a:r>
              <a:rPr lang="en-US" noProof="0" smtClean="0"/>
              <a:t>Cuarto nivel</a:t>
            </a:r>
          </a:p>
          <a:p>
            <a:pPr lvl="4"/>
            <a:r>
              <a:rPr lang="en-US" noProof="0" smtClean="0"/>
              <a:t>Quinto nivel</a:t>
            </a:r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794556C-B9DD-45BF-A5B9-1A9709E7D2C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ES" smtClean="0"/>
              <a:t>Los reportes son indispensables, desde aplicaciones pequeñas a grandes, ya que permiten analizar información y tomar decisiones.</a:t>
            </a:r>
          </a:p>
          <a:p>
            <a:pPr eaLnBrk="1" hangingPunct="1"/>
            <a:r>
              <a:rPr lang="es-ES" smtClean="0"/>
              <a:t>La mayoría de sistemas tiene su propio módulo de reportes. Muchos son de alcance limitado o son difíciles de personalizar. Siendo así, la fuente de datos se vuelve heterogénea y hay que recurrir a distintos medios para obtener y consolidar la información de una empresa.</a:t>
            </a:r>
          </a:p>
          <a:p>
            <a:pPr eaLnBrk="1" hangingPunct="1"/>
            <a:endParaRPr lang="es-EC" smtClean="0"/>
          </a:p>
          <a:p>
            <a:pPr eaLnBrk="1" hangingPunct="1"/>
            <a:endParaRPr lang="es-EC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75562A-498B-4D75-A4DE-0A7C3F760E9A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ES" smtClean="0"/>
              <a:t>El proyecto se construye con tecnología de código abierto, el estándar J2EE y XML, para probar su integración y funcionalidad para iniciativas útiles y de necesidades reales en un ambiente empresarial.</a:t>
            </a:r>
          </a:p>
          <a:p>
            <a:pPr eaLnBrk="1" hangingPunct="1"/>
            <a:r>
              <a:rPr lang="es-ES" smtClean="0"/>
              <a:t>Crear reportes en formato PDF, HTML, XLS, CSV. Formatos comúnmente usados y de fácil exportación, en caso de ser necesario, a sistemas externos a la organización.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CE7729-5E2B-4395-BEED-A4DEAE26F921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s-ES" dirty="0" smtClean="0"/>
              <a:t>El siguiente sería el orden del proceso desde la creación hasta la entrega del reporte al usuario final:</a:t>
            </a:r>
            <a:endParaRPr lang="es-EC" dirty="0" smtClean="0"/>
          </a:p>
          <a:p>
            <a:pPr marL="228600" indent="-228600" eaLnBrk="1" hangingPunct="1">
              <a:buFont typeface="+mj-lt"/>
              <a:buAutoNum type="arabicPeriod"/>
              <a:defRPr/>
            </a:pPr>
            <a:r>
              <a:rPr lang="es-ES" dirty="0" smtClean="0"/>
              <a:t>Crear una plantilla (diseño de reporte) válida, con el uso de un editor de plantilla (Ej.: </a:t>
            </a:r>
            <a:r>
              <a:rPr lang="es-ES" dirty="0" err="1" smtClean="0"/>
              <a:t>iReports</a:t>
            </a:r>
            <a:r>
              <a:rPr lang="es-ES" dirty="0" smtClean="0"/>
              <a:t>, </a:t>
            </a:r>
            <a:r>
              <a:rPr lang="es-ES" dirty="0" err="1" smtClean="0"/>
              <a:t>JasperAssistant</a:t>
            </a:r>
            <a:r>
              <a:rPr lang="es-ES" dirty="0" smtClean="0"/>
              <a:t>).</a:t>
            </a:r>
            <a:endParaRPr lang="es-EC" dirty="0" smtClean="0"/>
          </a:p>
          <a:p>
            <a:pPr marL="228600" indent="-228600" eaLnBrk="1" hangingPunct="1">
              <a:buFont typeface="+mj-lt"/>
              <a:buAutoNum type="arabicPeriod"/>
              <a:defRPr/>
            </a:pPr>
            <a:r>
              <a:rPr lang="es-ES" dirty="0" smtClean="0"/>
              <a:t>La plantilla creada se asocia a un usuario o un grupo que tendrá permiso para su uso en la generación de reporte. </a:t>
            </a:r>
            <a:endParaRPr lang="es-EC" dirty="0" smtClean="0"/>
          </a:p>
          <a:p>
            <a:pPr marL="228600" indent="-228600" eaLnBrk="1" hangingPunct="1">
              <a:buFont typeface="+mj-lt"/>
              <a:buAutoNum type="arabicPeriod"/>
              <a:defRPr/>
            </a:pPr>
            <a:r>
              <a:rPr lang="es-ES" dirty="0" smtClean="0"/>
              <a:t>El usuario de otra aplicación (por ejemplo </a:t>
            </a:r>
            <a:r>
              <a:rPr lang="es-ES" dirty="0" err="1" smtClean="0"/>
              <a:t>Eguana</a:t>
            </a:r>
            <a:r>
              <a:rPr lang="es-ES" dirty="0" smtClean="0"/>
              <a:t> E-</a:t>
            </a:r>
            <a:r>
              <a:rPr lang="es-ES" dirty="0" err="1" smtClean="0"/>
              <a:t>Procurement</a:t>
            </a:r>
            <a:r>
              <a:rPr lang="es-ES" dirty="0" smtClean="0"/>
              <a:t>) que desea generar un reporte especifico hará una petición al generador de reportes de </a:t>
            </a:r>
            <a:r>
              <a:rPr lang="es-ES" dirty="0" err="1" smtClean="0"/>
              <a:t>Eguana</a:t>
            </a:r>
            <a:r>
              <a:rPr lang="es-ES" dirty="0" smtClean="0"/>
              <a:t> </a:t>
            </a:r>
            <a:r>
              <a:rPr lang="es-ES" dirty="0" err="1" smtClean="0"/>
              <a:t>Reports</a:t>
            </a:r>
            <a:r>
              <a:rPr lang="es-ES" dirty="0" smtClean="0"/>
              <a:t>, haciendo referencia a un diseño previamente creado en forma de plantilla.</a:t>
            </a:r>
            <a:endParaRPr lang="es-EC" dirty="0" smtClean="0"/>
          </a:p>
          <a:p>
            <a:pPr marL="228600" indent="-228600" eaLnBrk="1" hangingPunct="1">
              <a:buFont typeface="+mj-lt"/>
              <a:buAutoNum type="arabicPeriod"/>
              <a:defRPr/>
            </a:pPr>
            <a:r>
              <a:rPr lang="es-ES" dirty="0" smtClean="0"/>
              <a:t>Verificando el control de acceso (grupo-usuario-reporte) válido.</a:t>
            </a:r>
            <a:endParaRPr lang="es-EC" dirty="0" smtClean="0"/>
          </a:p>
          <a:p>
            <a:pPr marL="228600" indent="-228600" eaLnBrk="1" hangingPunct="1">
              <a:buFont typeface="+mj-lt"/>
              <a:buAutoNum type="arabicPeriod"/>
              <a:defRPr/>
            </a:pPr>
            <a:r>
              <a:rPr lang="es-ES" dirty="0" smtClean="0"/>
              <a:t>El generador de reporte obtiene una conexión a la fuente de datos, previamente configurada (JNDI, JDBC), de donde se extrae la información que contendrá el reporte.</a:t>
            </a:r>
            <a:endParaRPr lang="es-EC" dirty="0" smtClean="0"/>
          </a:p>
          <a:p>
            <a:pPr marL="228600" indent="-228600" eaLnBrk="1" hangingPunct="1">
              <a:buFont typeface="+mj-lt"/>
              <a:buAutoNum type="arabicPeriod"/>
              <a:defRPr/>
            </a:pPr>
            <a:r>
              <a:rPr lang="es-ES" dirty="0" smtClean="0"/>
              <a:t>Basado en el diseño de reporte se genera el reporte.</a:t>
            </a:r>
            <a:endParaRPr lang="es-EC" dirty="0" smtClean="0"/>
          </a:p>
          <a:p>
            <a:pPr marL="228600" indent="-228600" eaLnBrk="1" hangingPunct="1">
              <a:buFont typeface="+mj-lt"/>
              <a:buAutoNum type="arabicPeriod"/>
              <a:defRPr/>
            </a:pPr>
            <a:r>
              <a:rPr lang="es-ES" dirty="0" smtClean="0"/>
              <a:t>Convierte el formato de presentación del reporte, de ser necesario (a HTML, PDF, XLS, entre otros).</a:t>
            </a:r>
            <a:endParaRPr lang="es-EC" dirty="0" smtClean="0"/>
          </a:p>
          <a:p>
            <a:pPr marL="228600" indent="-228600" eaLnBrk="1" hangingPunct="1">
              <a:buFont typeface="+mj-lt"/>
              <a:buAutoNum type="arabicPeriod"/>
              <a:defRPr/>
            </a:pPr>
            <a:r>
              <a:rPr lang="es-ES" dirty="0" smtClean="0"/>
              <a:t>Se lo entrega al usuario final.</a:t>
            </a:r>
            <a:endParaRPr lang="es-EC" dirty="0" smtClean="0"/>
          </a:p>
          <a:p>
            <a:pPr eaLnBrk="1" hangingPunct="1">
              <a:defRPr/>
            </a:pPr>
            <a:endParaRPr lang="es-EC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810DCB-1DB0-4347-8258-476791020D82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82E0A1-7A85-41D9-A5A2-FB4F67261DF5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UPDATE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UPDATE</a:t>
            </a:r>
            <a:endParaRPr lang="es-EC" smtClean="0"/>
          </a:p>
        </p:txBody>
      </p:sp>
      <p:sp>
        <p:nvSpPr>
          <p:cNvPr id="25604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504E1C-13CB-4C0E-9003-7481CB4611F5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AF08B8-EE09-4BC5-90CE-76E02C5DE697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EC" smtClean="0"/>
              <a:t>Modelo Vista Controlador (Model View Controller).</a:t>
            </a:r>
          </a:p>
          <a:p>
            <a:pPr eaLnBrk="1" hangingPunct="1"/>
            <a:r>
              <a:rPr lang="es-EC" smtClean="0"/>
              <a:t>Objetivo: Reducir brecha entre modelo mental y modelo digital.</a:t>
            </a:r>
          </a:p>
          <a:p>
            <a:pPr eaLnBrk="1" hangingPunct="1"/>
            <a:endParaRPr lang="es-EC" smtClean="0"/>
          </a:p>
          <a:p>
            <a:pPr eaLnBrk="1" hangingPunct="1"/>
            <a:r>
              <a:rPr lang="es-EC" smtClean="0"/>
              <a:t>Vista: Presentación textual/gráfica al usuario.</a:t>
            </a:r>
          </a:p>
          <a:p>
            <a:pPr eaLnBrk="1" hangingPunct="1"/>
            <a:r>
              <a:rPr lang="es-EC" smtClean="0"/>
              <a:t>Control: Interpretar entradas del usuario.</a:t>
            </a:r>
          </a:p>
          <a:p>
            <a:pPr eaLnBrk="1" hangingPunct="1"/>
            <a:r>
              <a:rPr lang="es-EC" smtClean="0"/>
              <a:t>Modelo: Persistencia. Modelo digital de la realidad.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/>
              <a:ahLst/>
              <a:cxnLst>
                <a:cxn ang="0">
                  <a:pos x="1000" y="1000"/>
                </a:cxn>
                <a:cxn ang="0">
                  <a:pos x="0" y="1000"/>
                </a:cxn>
                <a:cxn ang="0">
                  <a:pos x="0" y="0"/>
                </a:cxn>
                <a:cxn ang="0">
                  <a:pos x="1000" y="0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9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00" y="0"/>
                </a:cxn>
                <a:cxn ang="0">
                  <a:pos x="1000" y="1000"/>
                </a:cxn>
                <a:cxn ang="0">
                  <a:pos x="0" y="1000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</p:grpSp>
      <p:sp>
        <p:nvSpPr>
          <p:cNvPr id="7475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Haga clic para modificar el estilo de subtítulo del patrón</a:t>
            </a:r>
          </a:p>
        </p:txBody>
      </p:sp>
      <p:sp>
        <p:nvSpPr>
          <p:cNvPr id="7476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Haga clic para cambiar el estilo de título	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BDC65-7570-40A9-A421-D171187FF36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28C9E-51B2-47E2-AB28-03DB3784FCF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B11EA-84FA-4911-9FB1-C1DB2966371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49325" y="1981200"/>
            <a:ext cx="7661275" cy="4114800"/>
          </a:xfrm>
        </p:spPr>
        <p:txBody>
          <a:bodyPr/>
          <a:lstStyle/>
          <a:p>
            <a:pPr lvl="0"/>
            <a:endParaRPr lang="es-EC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8394C-9491-4ED4-861D-87D51EE2C88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D08FE-A4E0-428D-9A1C-6802A2CADEE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6E646-DC6E-4B05-A946-F103CB2FE90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A7F97-6CD1-4965-B35A-B4307B74CB5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932D3-E773-415A-B563-1B7386DA20C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4819F-6D1A-4B86-B9A9-4D8E4720964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7129E-E169-4808-BDCA-8D71CEBCA4C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B2F26-1192-481E-B4D5-E300EA04ECB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C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F5487-7C94-4955-8AB1-B99E390B993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	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3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C11E1A82-5E2D-4980-B7DB-9FAE48C5D11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73737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/>
            <a:ahLst/>
            <a:cxnLst>
              <a:cxn ang="0">
                <a:pos x="1000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s-EC"/>
          </a:p>
        </p:txBody>
      </p:sp>
      <p:sp>
        <p:nvSpPr>
          <p:cNvPr id="73738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00" y="0"/>
              </a:cxn>
              <a:cxn ang="0">
                <a:pos x="1000" y="1000"/>
              </a:cxn>
              <a:cxn ang="0">
                <a:pos x="0" y="1000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447675" indent="-4476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  <a:cs typeface="+mn-cs"/>
        </a:defRPr>
      </a:lvl2pPr>
      <a:lvl3pPr marL="1293813" indent="-4032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81163" indent="-3857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  <a:cs typeface="+mn-cs"/>
        </a:defRPr>
      </a:lvl4pPr>
      <a:lvl5pPr marL="2070100" indent="-3873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5pPr>
      <a:lvl6pPr marL="25273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6pPr>
      <a:lvl7pPr marL="29845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7pPr>
      <a:lvl8pPr marL="34417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8pPr>
      <a:lvl9pPr marL="38989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00213"/>
            <a:ext cx="7772400" cy="1081087"/>
          </a:xfrm>
        </p:spPr>
        <p:txBody>
          <a:bodyPr/>
          <a:lstStyle/>
          <a:p>
            <a:pPr eaLnBrk="1" hangingPunct="1">
              <a:defRPr/>
            </a:pPr>
            <a:r>
              <a:rPr lang="es-EC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Eguana Reports</a:t>
            </a:r>
            <a:endParaRPr lang="es-ES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55988"/>
            <a:ext cx="6400800" cy="1268412"/>
          </a:xfrm>
        </p:spPr>
        <p:txBody>
          <a:bodyPr/>
          <a:lstStyle/>
          <a:p>
            <a:pPr eaLnBrk="1" hangingPunct="1">
              <a:defRPr/>
            </a:pPr>
            <a:r>
              <a:rPr lang="es-EC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Servidor de Reportes basado en Tecnología Java y XML</a:t>
            </a:r>
            <a:endParaRPr lang="es-ES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6496050" y="5392738"/>
            <a:ext cx="21399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 b="1"/>
              <a:t>Presentado por:</a:t>
            </a:r>
          </a:p>
          <a:p>
            <a:r>
              <a:rPr lang="es-EC"/>
              <a:t>Roy Cox S.</a:t>
            </a:r>
          </a:p>
          <a:p>
            <a:r>
              <a:rPr lang="es-EC"/>
              <a:t>Fernando Pérez M.</a:t>
            </a:r>
          </a:p>
          <a:p>
            <a:r>
              <a:rPr lang="es-EC"/>
              <a:t>José Pérez S.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Infraestructura Tecnológica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C" smtClean="0"/>
              <a:t>Hibernate – Herramienta de Mapeo Objeto-Relacional </a:t>
            </a:r>
          </a:p>
          <a:p>
            <a:pPr lvl="2" eaLnBrk="1" hangingPunct="1"/>
            <a:r>
              <a:rPr lang="es-EC" smtClean="0"/>
              <a:t>Basado en la creación de clases persistentes </a:t>
            </a:r>
          </a:p>
          <a:p>
            <a:pPr lvl="2" eaLnBrk="1" hangingPunct="1"/>
            <a:r>
              <a:rPr lang="es-EC" smtClean="0"/>
              <a:t>Archivos de mapeo – clases / atributos</a:t>
            </a:r>
          </a:p>
          <a:p>
            <a:pPr lvl="1" eaLnBrk="1" hangingPunct="1"/>
            <a:r>
              <a:rPr lang="es-ES" smtClean="0"/>
              <a:t>Jasper Reports – Motor Java de Reportes </a:t>
            </a:r>
          </a:p>
          <a:p>
            <a:pPr lvl="2" eaLnBrk="1" hangingPunct="1"/>
            <a:r>
              <a:rPr lang="es-ES" smtClean="0"/>
              <a:t>Librería de clases Java – API</a:t>
            </a:r>
          </a:p>
          <a:p>
            <a:pPr lvl="2" eaLnBrk="1" hangingPunct="1"/>
            <a:r>
              <a:rPr lang="es-ES" smtClean="0"/>
              <a:t>Diseño de reporte JRXML </a:t>
            </a:r>
            <a:r>
              <a:rPr lang="es-ES" smtClean="0">
                <a:sym typeface="Wingdings" pitchFamily="2" charset="2"/>
              </a:rPr>
              <a:t> .JASPER</a:t>
            </a:r>
            <a:endParaRPr lang="es-E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Arquitectura MVC</a:t>
            </a:r>
          </a:p>
        </p:txBody>
      </p:sp>
      <p:pic>
        <p:nvPicPr>
          <p:cNvPr id="84997" name="Picture 5" descr="capa de persistenci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56338" y="1801813"/>
            <a:ext cx="2270125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998" name="Picture 6" descr="capa de vist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946275"/>
            <a:ext cx="2735262" cy="376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001" name="Picture 9" descr="capa de lógica y contro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1887538"/>
            <a:ext cx="2917825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002" name="Text Box 10"/>
          <p:cNvSpPr txBox="1">
            <a:spLocks noChangeArrowheads="1"/>
          </p:cNvSpPr>
          <p:nvPr/>
        </p:nvSpPr>
        <p:spPr bwMode="auto">
          <a:xfrm>
            <a:off x="1512888" y="5905500"/>
            <a:ext cx="7080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VISTA</a:t>
            </a:r>
          </a:p>
        </p:txBody>
      </p:sp>
      <p:sp>
        <p:nvSpPr>
          <p:cNvPr id="85003" name="Text Box 11"/>
          <p:cNvSpPr txBox="1">
            <a:spLocks noChangeArrowheads="1"/>
          </p:cNvSpPr>
          <p:nvPr/>
        </p:nvSpPr>
        <p:spPr bwMode="auto">
          <a:xfrm>
            <a:off x="4151313" y="5876925"/>
            <a:ext cx="1062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CONTROL</a:t>
            </a:r>
          </a:p>
        </p:txBody>
      </p:sp>
      <p:sp>
        <p:nvSpPr>
          <p:cNvPr id="85004" name="Text Box 12"/>
          <p:cNvSpPr txBox="1">
            <a:spLocks noChangeArrowheads="1"/>
          </p:cNvSpPr>
          <p:nvPr/>
        </p:nvSpPr>
        <p:spPr bwMode="auto">
          <a:xfrm>
            <a:off x="6975475" y="5876925"/>
            <a:ext cx="9636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MODELO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4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4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50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50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5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4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Arquitectura Eguana Reports</a:t>
            </a:r>
            <a:endParaRPr lang="es-ES" smtClean="0"/>
          </a:p>
        </p:txBody>
      </p:sp>
      <p:pic>
        <p:nvPicPr>
          <p:cNvPr id="9221" name="Picture 5" descr="arquitectura aplicación y mv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1844675"/>
            <a:ext cx="4941888" cy="407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5940425" y="1700213"/>
            <a:ext cx="1100138" cy="4706937"/>
            <a:chOff x="3742" y="1071"/>
            <a:chExt cx="693" cy="2965"/>
          </a:xfrm>
        </p:grpSpPr>
        <p:sp>
          <p:nvSpPr>
            <p:cNvPr id="15371" name="Rectangle 8"/>
            <p:cNvSpPr>
              <a:spLocks noChangeArrowheads="1"/>
            </p:cNvSpPr>
            <p:nvPr/>
          </p:nvSpPr>
          <p:spPr bwMode="auto">
            <a:xfrm>
              <a:off x="3878" y="1071"/>
              <a:ext cx="408" cy="2676"/>
            </a:xfrm>
            <a:prstGeom prst="rect">
              <a:avLst/>
            </a:prstGeom>
            <a:noFill/>
            <a:ln w="12700">
              <a:solidFill>
                <a:srgbClr val="FF3300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15372" name="Text Box 9"/>
            <p:cNvSpPr txBox="1">
              <a:spLocks noChangeArrowheads="1"/>
            </p:cNvSpPr>
            <p:nvPr/>
          </p:nvSpPr>
          <p:spPr bwMode="auto">
            <a:xfrm>
              <a:off x="3742" y="3748"/>
              <a:ext cx="69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C" sz="1200" b="1">
                  <a:solidFill>
                    <a:srgbClr val="FF3300"/>
                  </a:solidFill>
                </a:rPr>
                <a:t>Arquitectura</a:t>
              </a:r>
              <a:r>
                <a:rPr lang="en-US" sz="1200" b="1">
                  <a:solidFill>
                    <a:srgbClr val="FF3300"/>
                  </a:solidFill>
                </a:rPr>
                <a:t> </a:t>
              </a:r>
            </a:p>
            <a:p>
              <a:pPr algn="ctr"/>
              <a:r>
                <a:rPr lang="en-US" sz="1200" b="1">
                  <a:solidFill>
                    <a:srgbClr val="FF3300"/>
                  </a:solidFill>
                </a:rPr>
                <a:t>JEE</a:t>
              </a:r>
            </a:p>
          </p:txBody>
        </p:sp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885950" y="3141663"/>
            <a:ext cx="1317625" cy="1800225"/>
            <a:chOff x="1188" y="1979"/>
            <a:chExt cx="830" cy="1134"/>
          </a:xfrm>
        </p:grpSpPr>
        <p:sp>
          <p:nvSpPr>
            <p:cNvPr id="15369" name="Rectangle 10"/>
            <p:cNvSpPr>
              <a:spLocks noChangeArrowheads="1"/>
            </p:cNvSpPr>
            <p:nvPr/>
          </p:nvSpPr>
          <p:spPr bwMode="auto">
            <a:xfrm>
              <a:off x="1610" y="1979"/>
              <a:ext cx="408" cy="1134"/>
            </a:xfrm>
            <a:prstGeom prst="rect">
              <a:avLst/>
            </a:prstGeom>
            <a:noFill/>
            <a:ln w="12700">
              <a:solidFill>
                <a:srgbClr val="FF3300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15370" name="Text Box 11"/>
            <p:cNvSpPr txBox="1">
              <a:spLocks noChangeArrowheads="1"/>
            </p:cNvSpPr>
            <p:nvPr/>
          </p:nvSpPr>
          <p:spPr bwMode="auto">
            <a:xfrm>
              <a:off x="1188" y="2296"/>
              <a:ext cx="46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200" b="1">
                  <a:solidFill>
                    <a:srgbClr val="FF3300"/>
                  </a:solidFill>
                </a:rPr>
                <a:t>MVC</a:t>
              </a:r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5018088" y="1700213"/>
            <a:ext cx="1100137" cy="4681537"/>
            <a:chOff x="3161" y="1071"/>
            <a:chExt cx="693" cy="2949"/>
          </a:xfrm>
        </p:grpSpPr>
        <p:sp>
          <p:nvSpPr>
            <p:cNvPr id="15367" name="Rectangle 12"/>
            <p:cNvSpPr>
              <a:spLocks noChangeArrowheads="1"/>
            </p:cNvSpPr>
            <p:nvPr/>
          </p:nvSpPr>
          <p:spPr bwMode="auto">
            <a:xfrm>
              <a:off x="3243" y="1071"/>
              <a:ext cx="590" cy="2676"/>
            </a:xfrm>
            <a:prstGeom prst="rect">
              <a:avLst/>
            </a:prstGeom>
            <a:noFill/>
            <a:ln w="12700">
              <a:solidFill>
                <a:srgbClr val="FF3300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C"/>
            </a:p>
          </p:txBody>
        </p:sp>
        <p:sp>
          <p:nvSpPr>
            <p:cNvPr id="15368" name="Text Box 13"/>
            <p:cNvSpPr txBox="1">
              <a:spLocks noChangeArrowheads="1"/>
            </p:cNvSpPr>
            <p:nvPr/>
          </p:nvSpPr>
          <p:spPr bwMode="auto">
            <a:xfrm>
              <a:off x="3161" y="3732"/>
              <a:ext cx="69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C" sz="1200" b="1">
                  <a:solidFill>
                    <a:srgbClr val="FF3300"/>
                  </a:solidFill>
                </a:rPr>
                <a:t>Tipos de </a:t>
              </a:r>
            </a:p>
            <a:p>
              <a:pPr algn="ctr"/>
              <a:r>
                <a:rPr lang="es-EC" sz="1200" b="1">
                  <a:solidFill>
                    <a:srgbClr val="FF3300"/>
                  </a:solidFill>
                </a:rPr>
                <a:t>Contenedor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s-ES" smtClean="0"/>
              <a:t>Demostración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es-ES" smtClean="0"/>
          </a:p>
          <a:p>
            <a:pPr eaLnBrk="1" hangingPunct="1"/>
            <a:r>
              <a:rPr lang="es-ES" smtClean="0"/>
              <a:t>Eguana Reports</a:t>
            </a:r>
          </a:p>
        </p:txBody>
      </p:sp>
      <p:pic>
        <p:nvPicPr>
          <p:cNvPr id="103428" name="Picture 5" descr="AG00040_"/>
          <p:cNvPicPr>
            <a:picLocks noChangeAspect="1" noChangeArrowheads="1" noCrop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 rot="1189495">
            <a:off x="6300788" y="2565400"/>
            <a:ext cx="1752600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Conclusiones</a:t>
            </a:r>
            <a:endParaRPr lang="es-E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1989138"/>
            <a:ext cx="7661275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400" smtClean="0"/>
              <a:t>Eguana Reports demuestra la versatilidad de Jasper Reports para generar reportes.</a:t>
            </a:r>
          </a:p>
          <a:p>
            <a:pPr eaLnBrk="1" hangingPunct="1">
              <a:lnSpc>
                <a:spcPct val="90000"/>
              </a:lnSpc>
            </a:pPr>
            <a:endParaRPr lang="es-ES" sz="2400" smtClean="0"/>
          </a:p>
          <a:p>
            <a:pPr eaLnBrk="1" hangingPunct="1">
              <a:lnSpc>
                <a:spcPct val="90000"/>
              </a:lnSpc>
            </a:pPr>
            <a:r>
              <a:rPr lang="es-ES" sz="2400" smtClean="0"/>
              <a:t>Generar reportes en varios formatos permitiendo que se adapte a las necesidades del cliente.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ES" sz="240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smtClean="0"/>
              <a:t>Permite a una empresa centralizar el almacenamiento y generación de reportes, optimizando los recursos, esfuerzos y organizando la tarea de reportería en un solo lugar.</a:t>
            </a:r>
            <a:endParaRPr lang="es-EC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Conclusiones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C" sz="2400" smtClean="0"/>
              <a:t>Seguridad a través de control de acceso, y organización a través de grupos de trabajo.</a:t>
            </a:r>
          </a:p>
          <a:p>
            <a:pPr eaLnBrk="1" hangingPunct="1">
              <a:lnSpc>
                <a:spcPct val="90000"/>
              </a:lnSpc>
            </a:pPr>
            <a:endParaRPr lang="es-EC" sz="2400" smtClean="0"/>
          </a:p>
          <a:p>
            <a:pPr eaLnBrk="1" hangingPunct="1">
              <a:lnSpc>
                <a:spcPct val="90000"/>
              </a:lnSpc>
            </a:pPr>
            <a:r>
              <a:rPr lang="es-EC" sz="2400" smtClean="0"/>
              <a:t>Servidor de reportes independiente de cualquier aplicación.</a:t>
            </a:r>
          </a:p>
          <a:p>
            <a:pPr eaLnBrk="1" hangingPunct="1">
              <a:lnSpc>
                <a:spcPct val="90000"/>
              </a:lnSpc>
            </a:pPr>
            <a:endParaRPr lang="es-ES" sz="2400" smtClean="0"/>
          </a:p>
          <a:p>
            <a:pPr eaLnBrk="1" hangingPunct="1">
              <a:lnSpc>
                <a:spcPct val="90000"/>
              </a:lnSpc>
            </a:pPr>
            <a:r>
              <a:rPr lang="es-ES" sz="2400" smtClean="0"/>
              <a:t>El desafío de desarrollar aplicaciones Web con Java, XML y herramientas de integración de terceros, dentro del mundo de código abierto y colaborativo, es bastante estimulante.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Recomendaciones</a:t>
            </a:r>
            <a:endParaRPr lang="es-E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550" y="1989138"/>
            <a:ext cx="7661275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400" smtClean="0"/>
              <a:t>Se debe tener una gran capacidad de entendimiento y aptitud investigativa para el desarrollo de este tipo de proyectos.</a:t>
            </a:r>
          </a:p>
          <a:p>
            <a:pPr eaLnBrk="1" hangingPunct="1">
              <a:lnSpc>
                <a:spcPct val="90000"/>
              </a:lnSpc>
            </a:pPr>
            <a:endParaRPr lang="es-ES" sz="2400" smtClean="0"/>
          </a:p>
          <a:p>
            <a:pPr eaLnBrk="1" hangingPunct="1">
              <a:lnSpc>
                <a:spcPct val="90000"/>
              </a:lnSpc>
            </a:pPr>
            <a:r>
              <a:rPr lang="es-ES" sz="2400" smtClean="0"/>
              <a:t>Tener acceso a sitios de desarrollo open source y ser usuarios con mediana experiencia en Java.</a:t>
            </a:r>
          </a:p>
          <a:p>
            <a:pPr eaLnBrk="1" hangingPunct="1">
              <a:lnSpc>
                <a:spcPct val="90000"/>
              </a:lnSpc>
            </a:pPr>
            <a:endParaRPr lang="es-ES" sz="2400" smtClean="0"/>
          </a:p>
          <a:p>
            <a:pPr eaLnBrk="1" hangingPunct="1">
              <a:lnSpc>
                <a:spcPct val="90000"/>
              </a:lnSpc>
            </a:pPr>
            <a:r>
              <a:rPr lang="es-EC" sz="2400" smtClean="0"/>
              <a:t>Contar con la mayor cantidad de recursos y tiempo para la implementación de este tipo de iniciativas que se base en arquitecturas de tecnología open source.</a:t>
            </a:r>
            <a:endParaRPr lang="es-E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77" descr="logo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867400" y="1479550"/>
            <a:ext cx="2160588" cy="1965325"/>
          </a:xfrm>
          <a:noFill/>
        </p:spPr>
      </p:pic>
      <p:graphicFrame>
        <p:nvGraphicFramePr>
          <p:cNvPr id="1026" name="Object 80"/>
          <p:cNvGraphicFramePr>
            <a:graphicFrameLocks noChangeAspect="1"/>
          </p:cNvGraphicFramePr>
          <p:nvPr>
            <p:ph sz="quarter" idx="4294967295"/>
          </p:nvPr>
        </p:nvGraphicFramePr>
        <p:xfrm>
          <a:off x="0" y="4076700"/>
          <a:ext cx="8610600" cy="1800225"/>
        </p:xfrm>
        <a:graphic>
          <a:graphicData uri="http://schemas.openxmlformats.org/presentationml/2006/ole">
            <p:oleObj spid="_x0000_s1026" name="Imagen de mapa de bits" r:id="rId4" imgW="6114286" imgH="1371429" progId="Paint.Picture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Contenido</a:t>
            </a:r>
          </a:p>
        </p:txBody>
      </p:sp>
      <p:sp>
        <p:nvSpPr>
          <p:cNvPr id="5123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EC" sz="2800" smtClean="0"/>
              <a:t>Definición y objetivos de Eguana Reports.</a:t>
            </a:r>
          </a:p>
          <a:p>
            <a:pPr eaLnBrk="1" hangingPunct="1">
              <a:lnSpc>
                <a:spcPct val="80000"/>
              </a:lnSpc>
            </a:pPr>
            <a:r>
              <a:rPr lang="es-EC" sz="2800" smtClean="0"/>
              <a:t>Funcionalidad General.</a:t>
            </a:r>
          </a:p>
          <a:p>
            <a:pPr eaLnBrk="1" hangingPunct="1">
              <a:lnSpc>
                <a:spcPct val="80000"/>
              </a:lnSpc>
            </a:pPr>
            <a:r>
              <a:rPr lang="es-EC" sz="2800" smtClean="0"/>
              <a:t>Análisis y diseño funcional de Eguana Reports.</a:t>
            </a:r>
          </a:p>
          <a:p>
            <a:pPr eaLnBrk="1" hangingPunct="1">
              <a:lnSpc>
                <a:spcPct val="80000"/>
              </a:lnSpc>
            </a:pPr>
            <a:r>
              <a:rPr lang="es-EC" sz="2800" smtClean="0"/>
              <a:t>Infraestructura Tecnológica.</a:t>
            </a:r>
          </a:p>
          <a:p>
            <a:pPr eaLnBrk="1" hangingPunct="1">
              <a:lnSpc>
                <a:spcPct val="80000"/>
              </a:lnSpc>
            </a:pPr>
            <a:r>
              <a:rPr lang="es-EC" sz="2800" smtClean="0"/>
              <a:t>Arquitectura de Eguana Reports.</a:t>
            </a:r>
          </a:p>
          <a:p>
            <a:pPr eaLnBrk="1" hangingPunct="1">
              <a:lnSpc>
                <a:spcPct val="80000"/>
              </a:lnSpc>
            </a:pPr>
            <a:r>
              <a:rPr lang="es-EC" sz="2800" smtClean="0"/>
              <a:t>Demostración.</a:t>
            </a:r>
          </a:p>
          <a:p>
            <a:pPr eaLnBrk="1" hangingPunct="1">
              <a:lnSpc>
                <a:spcPct val="80000"/>
              </a:lnSpc>
            </a:pPr>
            <a:r>
              <a:rPr lang="es-EC" sz="2800" smtClean="0"/>
              <a:t>Conclusiones y recomendaciones.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Definición Eguana Reports</a:t>
            </a:r>
            <a:endParaRPr lang="es-E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276475"/>
            <a:ext cx="7848600" cy="2519363"/>
          </a:xfrm>
        </p:spPr>
        <p:txBody>
          <a:bodyPr/>
          <a:lstStyle/>
          <a:p>
            <a:pPr eaLnBrk="1" hangingPunct="1"/>
            <a:r>
              <a:rPr lang="es-EC" smtClean="0"/>
              <a:t>Es un servidor de reportes basado en tecnología JEE, con el propósito de implementar un punto centralizado de gestión y control de la solución de reportería.</a:t>
            </a: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Objetivos de Eguana Reports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2400" smtClean="0"/>
              <a:t>Utilizar herramientas de código abierto (open source).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smtClean="0"/>
              <a:t>Obtener reportes en diferentes tipos de formatos.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smtClean="0"/>
              <a:t>Crear reportes a partir de plantillas.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smtClean="0"/>
              <a:t>Tener un módulo de diseño de reportes personalizados. 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smtClean="0"/>
              <a:t>Administrar usuarios, reportes y fuentes de datos 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smtClean="0"/>
              <a:t>Unificar la fuente de información y reportes.</a:t>
            </a:r>
          </a:p>
          <a:p>
            <a:pPr eaLnBrk="1" hangingPunct="1">
              <a:lnSpc>
                <a:spcPct val="90000"/>
              </a:lnSpc>
            </a:pPr>
            <a:r>
              <a:rPr lang="es-ES" sz="2400" smtClean="0"/>
              <a:t>Definir un esquema de seguridad básica para el acceso.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Funcionalidad</a:t>
            </a:r>
            <a:r>
              <a:rPr lang="en-US" smtClean="0"/>
              <a:t> General</a:t>
            </a:r>
          </a:p>
        </p:txBody>
      </p:sp>
      <p:grpSp>
        <p:nvGrpSpPr>
          <p:cNvPr id="2" name="Group 64"/>
          <p:cNvGrpSpPr>
            <a:grpSpLocks/>
          </p:cNvGrpSpPr>
          <p:nvPr/>
        </p:nvGrpSpPr>
        <p:grpSpPr bwMode="auto">
          <a:xfrm>
            <a:off x="4948238" y="1663700"/>
            <a:ext cx="1600200" cy="1941513"/>
            <a:chOff x="4948238" y="1663700"/>
            <a:chExt cx="1600200" cy="1941513"/>
          </a:xfrm>
        </p:grpSpPr>
        <p:grpSp>
          <p:nvGrpSpPr>
            <p:cNvPr id="8260" name="Group 75"/>
            <p:cNvGrpSpPr>
              <a:grpSpLocks/>
            </p:cNvGrpSpPr>
            <p:nvPr/>
          </p:nvGrpSpPr>
          <p:grpSpPr bwMode="auto">
            <a:xfrm>
              <a:off x="4948238" y="1663700"/>
              <a:ext cx="1600200" cy="687388"/>
              <a:chOff x="2880" y="897"/>
              <a:chExt cx="1616" cy="894"/>
            </a:xfrm>
          </p:grpSpPr>
          <p:sp>
            <p:nvSpPr>
              <p:cNvPr id="8264" name="Oval 76"/>
              <p:cNvSpPr>
                <a:spLocks noChangeArrowheads="1"/>
              </p:cNvSpPr>
              <p:nvPr/>
            </p:nvSpPr>
            <p:spPr bwMode="auto">
              <a:xfrm>
                <a:off x="2880" y="897"/>
                <a:ext cx="1616" cy="89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8265" name="Text Box 77"/>
              <p:cNvSpPr txBox="1">
                <a:spLocks noChangeArrowheads="1"/>
              </p:cNvSpPr>
              <p:nvPr/>
            </p:nvSpPr>
            <p:spPr bwMode="auto">
              <a:xfrm>
                <a:off x="2880" y="1046"/>
                <a:ext cx="1616" cy="596"/>
              </a:xfrm>
              <a:prstGeom prst="rect">
                <a:avLst/>
              </a:prstGeom>
              <a:noFill/>
              <a:ln w="19050">
                <a:noFill/>
                <a:prstDash val="lgDashDotDot"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s-ES" sz="1000">
                    <a:latin typeface="Times New Roman" pitchFamily="18" charset="0"/>
                  </a:rPr>
                  <a:t>Creación-Validación</a:t>
                </a:r>
              </a:p>
              <a:p>
                <a:pPr algn="ctr"/>
                <a:r>
                  <a:rPr lang="es-ES" sz="1000">
                    <a:latin typeface="Times New Roman" pitchFamily="18" charset="0"/>
                  </a:rPr>
                  <a:t>de Plantilla</a:t>
                </a:r>
                <a:endParaRPr lang="en-US"/>
              </a:p>
            </p:txBody>
          </p:sp>
        </p:grpSp>
        <p:sp>
          <p:nvSpPr>
            <p:cNvPr id="8261" name="Text Box 85"/>
            <p:cNvSpPr txBox="1">
              <a:spLocks noChangeArrowheads="1"/>
            </p:cNvSpPr>
            <p:nvPr/>
          </p:nvSpPr>
          <p:spPr bwMode="auto">
            <a:xfrm>
              <a:off x="5405438" y="2921000"/>
              <a:ext cx="800100" cy="68421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000" i="1">
                  <a:latin typeface="Times New Roman" pitchFamily="18" charset="0"/>
                </a:rPr>
                <a:t>Diseño de Reporte</a:t>
              </a:r>
              <a:endParaRPr lang="en-US"/>
            </a:p>
          </p:txBody>
        </p:sp>
        <p:sp>
          <p:nvSpPr>
            <p:cNvPr id="8262" name="Line 94"/>
            <p:cNvSpPr>
              <a:spLocks noChangeShapeType="1"/>
            </p:cNvSpPr>
            <p:nvPr/>
          </p:nvSpPr>
          <p:spPr bwMode="auto">
            <a:xfrm>
              <a:off x="5748338" y="2349500"/>
              <a:ext cx="0" cy="5715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263" name="Text Box 104"/>
            <p:cNvSpPr txBox="1">
              <a:spLocks noChangeArrowheads="1"/>
            </p:cNvSpPr>
            <p:nvPr/>
          </p:nvSpPr>
          <p:spPr bwMode="auto">
            <a:xfrm>
              <a:off x="5772150" y="2354263"/>
              <a:ext cx="344488" cy="230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200" b="1" i="1">
                  <a:solidFill>
                    <a:srgbClr val="FF0000"/>
                  </a:solidFill>
                  <a:latin typeface="Times New Roman" pitchFamily="18" charset="0"/>
                </a:rPr>
                <a:t>1</a:t>
              </a:r>
              <a:endParaRPr lang="en-US"/>
            </a:p>
          </p:txBody>
        </p:sp>
      </p:grpSp>
      <p:grpSp>
        <p:nvGrpSpPr>
          <p:cNvPr id="4" name="Group 69"/>
          <p:cNvGrpSpPr>
            <a:grpSpLocks/>
          </p:cNvGrpSpPr>
          <p:nvPr/>
        </p:nvGrpSpPr>
        <p:grpSpPr bwMode="auto">
          <a:xfrm>
            <a:off x="2438400" y="2349500"/>
            <a:ext cx="2282825" cy="1495425"/>
            <a:chOff x="2438400" y="2349500"/>
            <a:chExt cx="2282825" cy="1495425"/>
          </a:xfrm>
        </p:grpSpPr>
        <p:grpSp>
          <p:nvGrpSpPr>
            <p:cNvPr id="8253" name="Group 80"/>
            <p:cNvGrpSpPr>
              <a:grpSpLocks/>
            </p:cNvGrpSpPr>
            <p:nvPr/>
          </p:nvGrpSpPr>
          <p:grpSpPr bwMode="auto">
            <a:xfrm>
              <a:off x="3462338" y="2349500"/>
              <a:ext cx="1258887" cy="685800"/>
              <a:chOff x="2880" y="897"/>
              <a:chExt cx="1616" cy="894"/>
            </a:xfrm>
          </p:grpSpPr>
          <p:sp>
            <p:nvSpPr>
              <p:cNvPr id="8258" name="Oval 81"/>
              <p:cNvSpPr>
                <a:spLocks noChangeArrowheads="1"/>
              </p:cNvSpPr>
              <p:nvPr/>
            </p:nvSpPr>
            <p:spPr bwMode="auto">
              <a:xfrm>
                <a:off x="2880" y="897"/>
                <a:ext cx="1616" cy="89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8259" name="Text Box 82"/>
              <p:cNvSpPr txBox="1">
                <a:spLocks noChangeArrowheads="1"/>
              </p:cNvSpPr>
              <p:nvPr/>
            </p:nvSpPr>
            <p:spPr bwMode="auto">
              <a:xfrm>
                <a:off x="2880" y="1046"/>
                <a:ext cx="1616" cy="596"/>
              </a:xfrm>
              <a:prstGeom prst="rect">
                <a:avLst/>
              </a:prstGeom>
              <a:noFill/>
              <a:ln w="19050">
                <a:noFill/>
                <a:prstDash val="lgDashDotDot"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s-ES" sz="1000">
                    <a:latin typeface="Times New Roman" pitchFamily="18" charset="0"/>
                  </a:rPr>
                  <a:t>Acceso a Fuente de Datos</a:t>
                </a:r>
                <a:endParaRPr lang="en-US"/>
              </a:p>
            </p:txBody>
          </p:sp>
        </p:grpSp>
        <p:sp>
          <p:nvSpPr>
            <p:cNvPr id="8254" name="Line 93"/>
            <p:cNvSpPr>
              <a:spLocks noChangeShapeType="1"/>
            </p:cNvSpPr>
            <p:nvPr/>
          </p:nvSpPr>
          <p:spPr bwMode="auto">
            <a:xfrm>
              <a:off x="4100513" y="3044825"/>
              <a:ext cx="1587" cy="8001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arrow" w="med" len="med"/>
              <a:tailEnd type="arrow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255" name="Line 101"/>
            <p:cNvSpPr>
              <a:spLocks noChangeShapeType="1"/>
            </p:cNvSpPr>
            <p:nvPr/>
          </p:nvSpPr>
          <p:spPr bwMode="auto">
            <a:xfrm>
              <a:off x="2438400" y="2700338"/>
              <a:ext cx="10350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arrow" w="med" len="med"/>
              <a:tailEnd type="arrow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256" name="Text Box 102"/>
            <p:cNvSpPr txBox="1">
              <a:spLocks noChangeArrowheads="1"/>
            </p:cNvSpPr>
            <p:nvPr/>
          </p:nvSpPr>
          <p:spPr bwMode="auto">
            <a:xfrm>
              <a:off x="3357563" y="3159125"/>
              <a:ext cx="804862" cy="3444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ES" sz="1200" i="1">
                  <a:latin typeface="Times New Roman" pitchFamily="18" charset="0"/>
                </a:rPr>
                <a:t>conexión</a:t>
              </a:r>
              <a:endParaRPr lang="en-US"/>
            </a:p>
          </p:txBody>
        </p:sp>
        <p:sp>
          <p:nvSpPr>
            <p:cNvPr id="8257" name="Text Box 108"/>
            <p:cNvSpPr txBox="1">
              <a:spLocks noChangeArrowheads="1"/>
            </p:cNvSpPr>
            <p:nvPr/>
          </p:nvSpPr>
          <p:spPr bwMode="auto">
            <a:xfrm>
              <a:off x="3587750" y="3044825"/>
              <a:ext cx="344488" cy="2301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200" b="1" i="1">
                  <a:solidFill>
                    <a:srgbClr val="FF0000"/>
                  </a:solidFill>
                  <a:latin typeface="Times New Roman" pitchFamily="18" charset="0"/>
                </a:rPr>
                <a:t>5</a:t>
              </a:r>
              <a:endParaRPr lang="en-US"/>
            </a:p>
          </p:txBody>
        </p:sp>
      </p:grpSp>
      <p:grpSp>
        <p:nvGrpSpPr>
          <p:cNvPr id="6" name="Group 70"/>
          <p:cNvGrpSpPr>
            <a:grpSpLocks/>
          </p:cNvGrpSpPr>
          <p:nvPr/>
        </p:nvGrpSpPr>
        <p:grpSpPr bwMode="auto">
          <a:xfrm>
            <a:off x="4376738" y="3263900"/>
            <a:ext cx="1028700" cy="571500"/>
            <a:chOff x="4376738" y="3263900"/>
            <a:chExt cx="1028700" cy="571500"/>
          </a:xfrm>
        </p:grpSpPr>
        <p:sp>
          <p:nvSpPr>
            <p:cNvPr id="8251" name="Line 92"/>
            <p:cNvSpPr>
              <a:spLocks noChangeShapeType="1"/>
            </p:cNvSpPr>
            <p:nvPr/>
          </p:nvSpPr>
          <p:spPr bwMode="auto">
            <a:xfrm flipH="1">
              <a:off x="4376738" y="3263900"/>
              <a:ext cx="1028700" cy="5715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arrow" w="med" len="med"/>
              <a:tailEnd type="arrow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252" name="Text Box 109"/>
            <p:cNvSpPr txBox="1">
              <a:spLocks noChangeArrowheads="1"/>
            </p:cNvSpPr>
            <p:nvPr/>
          </p:nvSpPr>
          <p:spPr bwMode="auto">
            <a:xfrm>
              <a:off x="4737100" y="3275013"/>
              <a:ext cx="344488" cy="2286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200" b="1" i="1">
                  <a:solidFill>
                    <a:srgbClr val="FF0000"/>
                  </a:solidFill>
                  <a:latin typeface="Times New Roman" pitchFamily="18" charset="0"/>
                </a:rPr>
                <a:t>6</a:t>
              </a:r>
              <a:endParaRPr lang="en-US"/>
            </a:p>
          </p:txBody>
        </p:sp>
      </p:grpSp>
      <p:grpSp>
        <p:nvGrpSpPr>
          <p:cNvPr id="7" name="Group 71"/>
          <p:cNvGrpSpPr>
            <a:grpSpLocks/>
          </p:cNvGrpSpPr>
          <p:nvPr/>
        </p:nvGrpSpPr>
        <p:grpSpPr bwMode="auto">
          <a:xfrm>
            <a:off x="4719638" y="3835400"/>
            <a:ext cx="1714500" cy="684213"/>
            <a:chOff x="4719638" y="3835400"/>
            <a:chExt cx="1714500" cy="684213"/>
          </a:xfrm>
        </p:grpSpPr>
        <p:grpSp>
          <p:nvGrpSpPr>
            <p:cNvPr id="8246" name="Group 72"/>
            <p:cNvGrpSpPr>
              <a:grpSpLocks/>
            </p:cNvGrpSpPr>
            <p:nvPr/>
          </p:nvGrpSpPr>
          <p:grpSpPr bwMode="auto">
            <a:xfrm>
              <a:off x="5176838" y="3835400"/>
              <a:ext cx="1257300" cy="684213"/>
              <a:chOff x="5084" y="1046"/>
              <a:chExt cx="1469" cy="894"/>
            </a:xfrm>
          </p:grpSpPr>
          <p:sp>
            <p:nvSpPr>
              <p:cNvPr id="8249" name="Oval 73"/>
              <p:cNvSpPr>
                <a:spLocks noChangeArrowheads="1"/>
              </p:cNvSpPr>
              <p:nvPr/>
            </p:nvSpPr>
            <p:spPr bwMode="auto">
              <a:xfrm>
                <a:off x="5084" y="1046"/>
                <a:ext cx="1469" cy="89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8250" name="Text Box 74"/>
              <p:cNvSpPr txBox="1">
                <a:spLocks noChangeArrowheads="1"/>
              </p:cNvSpPr>
              <p:nvPr/>
            </p:nvSpPr>
            <p:spPr bwMode="auto">
              <a:xfrm>
                <a:off x="5231" y="1195"/>
                <a:ext cx="1175" cy="5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s-ES" sz="1000">
                    <a:latin typeface="Times New Roman" pitchFamily="18" charset="0"/>
                  </a:rPr>
                  <a:t>Convertir Formato</a:t>
                </a:r>
                <a:endParaRPr lang="en-US"/>
              </a:p>
            </p:txBody>
          </p:sp>
        </p:grpSp>
        <p:sp>
          <p:nvSpPr>
            <p:cNvPr id="8247" name="Line 86"/>
            <p:cNvSpPr>
              <a:spLocks noChangeShapeType="1"/>
            </p:cNvSpPr>
            <p:nvPr/>
          </p:nvSpPr>
          <p:spPr bwMode="auto">
            <a:xfrm>
              <a:off x="4719638" y="4178300"/>
              <a:ext cx="4572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248" name="Text Box 114"/>
            <p:cNvSpPr txBox="1">
              <a:spLocks noChangeArrowheads="1"/>
            </p:cNvSpPr>
            <p:nvPr/>
          </p:nvSpPr>
          <p:spPr bwMode="auto">
            <a:xfrm>
              <a:off x="4852988" y="3963988"/>
              <a:ext cx="344487" cy="230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200" b="1" i="1">
                  <a:solidFill>
                    <a:srgbClr val="FF0000"/>
                  </a:solidFill>
                  <a:latin typeface="Times New Roman" pitchFamily="18" charset="0"/>
                </a:rPr>
                <a:t>7</a:t>
              </a:r>
              <a:endParaRPr lang="en-US"/>
            </a:p>
          </p:txBody>
        </p:sp>
      </p:grpSp>
      <p:grpSp>
        <p:nvGrpSpPr>
          <p:cNvPr id="9" name="Group 67"/>
          <p:cNvGrpSpPr>
            <a:grpSpLocks/>
          </p:cNvGrpSpPr>
          <p:nvPr/>
        </p:nvGrpSpPr>
        <p:grpSpPr bwMode="auto">
          <a:xfrm>
            <a:off x="1633538" y="1628775"/>
            <a:ext cx="3097212" cy="3032125"/>
            <a:chOff x="1633538" y="1628775"/>
            <a:chExt cx="3097212" cy="3032125"/>
          </a:xfrm>
        </p:grpSpPr>
        <p:grpSp>
          <p:nvGrpSpPr>
            <p:cNvPr id="8236" name="Group 66"/>
            <p:cNvGrpSpPr>
              <a:grpSpLocks/>
            </p:cNvGrpSpPr>
            <p:nvPr/>
          </p:nvGrpSpPr>
          <p:grpSpPr bwMode="auto">
            <a:xfrm>
              <a:off x="1633538" y="1628775"/>
              <a:ext cx="1839912" cy="3032125"/>
              <a:chOff x="1633538" y="1628775"/>
              <a:chExt cx="1839912" cy="3032125"/>
            </a:xfrm>
          </p:grpSpPr>
          <p:sp>
            <p:nvSpPr>
              <p:cNvPr id="8240" name="AutoShape 78"/>
              <p:cNvSpPr>
                <a:spLocks noChangeArrowheads="1"/>
              </p:cNvSpPr>
              <p:nvPr/>
            </p:nvSpPr>
            <p:spPr bwMode="auto">
              <a:xfrm>
                <a:off x="1979613" y="2354263"/>
                <a:ext cx="455612" cy="685800"/>
              </a:xfrm>
              <a:prstGeom prst="can">
                <a:avLst>
                  <a:gd name="adj" fmla="val 37631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8241" name="Text Box 79"/>
              <p:cNvSpPr txBox="1">
                <a:spLocks noChangeArrowheads="1"/>
              </p:cNvSpPr>
              <p:nvPr/>
            </p:nvSpPr>
            <p:spPr bwMode="auto">
              <a:xfrm>
                <a:off x="1749425" y="3735388"/>
                <a:ext cx="1028700" cy="92551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es-ES" sz="1200">
                  <a:latin typeface="Times New Roman" pitchFamily="18" charset="0"/>
                </a:endParaRPr>
              </a:p>
              <a:p>
                <a:pPr algn="ctr"/>
                <a:r>
                  <a:rPr lang="es-ES" sz="1200">
                    <a:latin typeface="Times New Roman" pitchFamily="18" charset="0"/>
                  </a:rPr>
                  <a:t>Aplicación externa</a:t>
                </a:r>
                <a:endParaRPr lang="en-US"/>
              </a:p>
            </p:txBody>
          </p:sp>
          <p:sp>
            <p:nvSpPr>
              <p:cNvPr id="8242" name="Text Box 83"/>
              <p:cNvSpPr txBox="1">
                <a:spLocks noChangeArrowheads="1"/>
              </p:cNvSpPr>
              <p:nvPr/>
            </p:nvSpPr>
            <p:spPr bwMode="auto">
              <a:xfrm>
                <a:off x="1633538" y="1628775"/>
                <a:ext cx="1814512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s-ES" sz="1000">
                    <a:latin typeface="Times New Roman" pitchFamily="18" charset="0"/>
                  </a:rPr>
                  <a:t>Fuente de Datos externa. Provee la información a los reportes</a:t>
                </a:r>
                <a:endParaRPr lang="en-US"/>
              </a:p>
            </p:txBody>
          </p:sp>
          <p:sp>
            <p:nvSpPr>
              <p:cNvPr id="8243" name="Line 84"/>
              <p:cNvSpPr>
                <a:spLocks noChangeShapeType="1"/>
              </p:cNvSpPr>
              <p:nvPr/>
            </p:nvSpPr>
            <p:spPr bwMode="auto">
              <a:xfrm flipH="1">
                <a:off x="2208213" y="3044825"/>
                <a:ext cx="1587" cy="66516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244" name="Line 103"/>
              <p:cNvSpPr>
                <a:spLocks noChangeShapeType="1"/>
              </p:cNvSpPr>
              <p:nvPr/>
            </p:nvSpPr>
            <p:spPr bwMode="auto">
              <a:xfrm>
                <a:off x="2782888" y="4194175"/>
                <a:ext cx="690562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245" name="Text Box 106"/>
              <p:cNvSpPr txBox="1">
                <a:spLocks noChangeArrowheads="1"/>
              </p:cNvSpPr>
              <p:nvPr/>
            </p:nvSpPr>
            <p:spPr bwMode="auto">
              <a:xfrm>
                <a:off x="2898775" y="3963988"/>
                <a:ext cx="230188" cy="23018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s-ES" sz="1200" b="1" i="1">
                    <a:solidFill>
                      <a:srgbClr val="FF0000"/>
                    </a:solidFill>
                    <a:latin typeface="Times New Roman" pitchFamily="18" charset="0"/>
                  </a:rPr>
                  <a:t>3</a:t>
                </a:r>
                <a:endParaRPr lang="en-US"/>
              </a:p>
            </p:txBody>
          </p:sp>
        </p:grpSp>
        <p:grpSp>
          <p:nvGrpSpPr>
            <p:cNvPr id="8237" name="Group 116"/>
            <p:cNvGrpSpPr>
              <a:grpSpLocks/>
            </p:cNvGrpSpPr>
            <p:nvPr/>
          </p:nvGrpSpPr>
          <p:grpSpPr bwMode="auto">
            <a:xfrm>
              <a:off x="3473450" y="3849688"/>
              <a:ext cx="1257300" cy="685800"/>
              <a:chOff x="2880" y="897"/>
              <a:chExt cx="1616" cy="894"/>
            </a:xfrm>
          </p:grpSpPr>
          <p:sp>
            <p:nvSpPr>
              <p:cNvPr id="8238" name="Oval 117"/>
              <p:cNvSpPr>
                <a:spLocks noChangeArrowheads="1"/>
              </p:cNvSpPr>
              <p:nvPr/>
            </p:nvSpPr>
            <p:spPr bwMode="auto">
              <a:xfrm>
                <a:off x="2880" y="897"/>
                <a:ext cx="1616" cy="89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8239" name="Text Box 118"/>
              <p:cNvSpPr txBox="1">
                <a:spLocks noChangeArrowheads="1"/>
              </p:cNvSpPr>
              <p:nvPr/>
            </p:nvSpPr>
            <p:spPr bwMode="auto">
              <a:xfrm>
                <a:off x="2880" y="1046"/>
                <a:ext cx="1616" cy="596"/>
              </a:xfrm>
              <a:prstGeom prst="rect">
                <a:avLst/>
              </a:prstGeom>
              <a:noFill/>
              <a:ln w="19050">
                <a:noFill/>
                <a:prstDash val="lgDashDotDot"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s-ES" sz="1000">
                    <a:latin typeface="Times New Roman" pitchFamily="18" charset="0"/>
                  </a:rPr>
                  <a:t>Generador de Reportes</a:t>
                </a:r>
                <a:endParaRPr lang="en-US"/>
              </a:p>
            </p:txBody>
          </p:sp>
        </p:grpSp>
      </p:grpSp>
      <p:grpSp>
        <p:nvGrpSpPr>
          <p:cNvPr id="12" name="Group 68"/>
          <p:cNvGrpSpPr>
            <a:grpSpLocks/>
          </p:cNvGrpSpPr>
          <p:nvPr/>
        </p:nvGrpSpPr>
        <p:grpSpPr bwMode="auto">
          <a:xfrm>
            <a:off x="3473450" y="4538663"/>
            <a:ext cx="1257300" cy="1263650"/>
            <a:chOff x="3473450" y="4538663"/>
            <a:chExt cx="1257300" cy="1263650"/>
          </a:xfrm>
        </p:grpSpPr>
        <p:sp>
          <p:nvSpPr>
            <p:cNvPr id="8230" name="Text Box 107"/>
            <p:cNvSpPr txBox="1">
              <a:spLocks noChangeArrowheads="1"/>
            </p:cNvSpPr>
            <p:nvPr/>
          </p:nvSpPr>
          <p:spPr bwMode="auto">
            <a:xfrm>
              <a:off x="4048125" y="4538663"/>
              <a:ext cx="344488" cy="2301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200" b="1" i="1">
                  <a:solidFill>
                    <a:srgbClr val="FF0000"/>
                  </a:solidFill>
                  <a:latin typeface="Times New Roman" pitchFamily="18" charset="0"/>
                </a:rPr>
                <a:t>4</a:t>
              </a:r>
              <a:endParaRPr lang="en-US"/>
            </a:p>
          </p:txBody>
        </p:sp>
        <p:grpSp>
          <p:nvGrpSpPr>
            <p:cNvPr id="8231" name="Group 110"/>
            <p:cNvGrpSpPr>
              <a:grpSpLocks/>
            </p:cNvGrpSpPr>
            <p:nvPr/>
          </p:nvGrpSpPr>
          <p:grpSpPr bwMode="auto">
            <a:xfrm>
              <a:off x="3473450" y="4768850"/>
              <a:ext cx="1257300" cy="685800"/>
              <a:chOff x="4597" y="6847"/>
              <a:chExt cx="1980" cy="1081"/>
            </a:xfrm>
          </p:grpSpPr>
          <p:sp>
            <p:nvSpPr>
              <p:cNvPr id="8234" name="Oval 111"/>
              <p:cNvSpPr>
                <a:spLocks noChangeArrowheads="1"/>
              </p:cNvSpPr>
              <p:nvPr/>
            </p:nvSpPr>
            <p:spPr bwMode="auto">
              <a:xfrm>
                <a:off x="4597" y="6847"/>
                <a:ext cx="1980" cy="1081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8235" name="Text Box 112"/>
              <p:cNvSpPr txBox="1">
                <a:spLocks noChangeArrowheads="1"/>
              </p:cNvSpPr>
              <p:nvPr/>
            </p:nvSpPr>
            <p:spPr bwMode="auto">
              <a:xfrm>
                <a:off x="4597" y="7147"/>
                <a:ext cx="1980" cy="601"/>
              </a:xfrm>
              <a:prstGeom prst="rect">
                <a:avLst/>
              </a:prstGeom>
              <a:noFill/>
              <a:ln w="19050">
                <a:noFill/>
                <a:prstDash val="lgDashDotDot"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s-ES" sz="1000">
                    <a:latin typeface="Times New Roman" pitchFamily="18" charset="0"/>
                  </a:rPr>
                  <a:t>Control de Acceso</a:t>
                </a:r>
                <a:endParaRPr lang="en-US"/>
              </a:p>
            </p:txBody>
          </p:sp>
        </p:grpSp>
        <p:sp>
          <p:nvSpPr>
            <p:cNvPr id="8232" name="Line 113"/>
            <p:cNvSpPr>
              <a:spLocks noChangeShapeType="1"/>
            </p:cNvSpPr>
            <p:nvPr/>
          </p:nvSpPr>
          <p:spPr bwMode="auto">
            <a:xfrm flipH="1" flipV="1">
              <a:off x="4098925" y="4538663"/>
              <a:ext cx="0" cy="228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arrow" w="med" len="med"/>
              <a:tailEnd type="arrow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233" name="Line 120"/>
            <p:cNvSpPr>
              <a:spLocks noChangeShapeType="1"/>
            </p:cNvSpPr>
            <p:nvPr/>
          </p:nvSpPr>
          <p:spPr bwMode="auto">
            <a:xfrm>
              <a:off x="4124325" y="5457825"/>
              <a:ext cx="0" cy="3444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arrow" w="med" len="med"/>
              <a:tailEnd type="arrow" w="med" len="med"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4" name="Group 72"/>
          <p:cNvGrpSpPr>
            <a:grpSpLocks/>
          </p:cNvGrpSpPr>
          <p:nvPr/>
        </p:nvGrpSpPr>
        <p:grpSpPr bwMode="auto">
          <a:xfrm>
            <a:off x="5176838" y="4521200"/>
            <a:ext cx="1979612" cy="912813"/>
            <a:chOff x="5176838" y="4521200"/>
            <a:chExt cx="1979612" cy="912813"/>
          </a:xfrm>
        </p:grpSpPr>
        <p:grpSp>
          <p:nvGrpSpPr>
            <p:cNvPr id="8218" name="Group 87"/>
            <p:cNvGrpSpPr>
              <a:grpSpLocks/>
            </p:cNvGrpSpPr>
            <p:nvPr/>
          </p:nvGrpSpPr>
          <p:grpSpPr bwMode="auto">
            <a:xfrm>
              <a:off x="5176838" y="4749800"/>
              <a:ext cx="1258887" cy="684213"/>
              <a:chOff x="5084" y="1046"/>
              <a:chExt cx="1469" cy="894"/>
            </a:xfrm>
          </p:grpSpPr>
          <p:sp>
            <p:nvSpPr>
              <p:cNvPr id="8228" name="Oval 88"/>
              <p:cNvSpPr>
                <a:spLocks noChangeArrowheads="1"/>
              </p:cNvSpPr>
              <p:nvPr/>
            </p:nvSpPr>
            <p:spPr bwMode="auto">
              <a:xfrm>
                <a:off x="5084" y="1046"/>
                <a:ext cx="1469" cy="89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8229" name="Text Box 89"/>
              <p:cNvSpPr txBox="1">
                <a:spLocks noChangeArrowheads="1"/>
              </p:cNvSpPr>
              <p:nvPr/>
            </p:nvSpPr>
            <p:spPr bwMode="auto">
              <a:xfrm>
                <a:off x="5231" y="1195"/>
                <a:ext cx="1175" cy="5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s-ES" sz="1000">
                    <a:latin typeface="Times New Roman" pitchFamily="18" charset="0"/>
                  </a:rPr>
                  <a:t>Entrega de Reporte</a:t>
                </a:r>
                <a:endParaRPr lang="en-US"/>
              </a:p>
            </p:txBody>
          </p:sp>
        </p:grpSp>
        <p:sp>
          <p:nvSpPr>
            <p:cNvPr id="8219" name="Line 90"/>
            <p:cNvSpPr>
              <a:spLocks noChangeShapeType="1"/>
            </p:cNvSpPr>
            <p:nvPr/>
          </p:nvSpPr>
          <p:spPr bwMode="auto">
            <a:xfrm>
              <a:off x="5805488" y="4521200"/>
              <a:ext cx="1587" cy="228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220" name="Line 91"/>
            <p:cNvSpPr>
              <a:spLocks noChangeShapeType="1"/>
            </p:cNvSpPr>
            <p:nvPr/>
          </p:nvSpPr>
          <p:spPr bwMode="auto">
            <a:xfrm flipV="1">
              <a:off x="6434138" y="5100638"/>
              <a:ext cx="487362" cy="476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8221" name="Group 95"/>
            <p:cNvGrpSpPr>
              <a:grpSpLocks/>
            </p:cNvGrpSpPr>
            <p:nvPr/>
          </p:nvGrpSpPr>
          <p:grpSpPr bwMode="auto">
            <a:xfrm>
              <a:off x="7035800" y="4883150"/>
              <a:ext cx="120650" cy="423863"/>
              <a:chOff x="10161" y="5737"/>
              <a:chExt cx="189" cy="668"/>
            </a:xfrm>
          </p:grpSpPr>
          <p:sp>
            <p:nvSpPr>
              <p:cNvPr id="8223" name="Oval 96"/>
              <p:cNvSpPr>
                <a:spLocks noChangeArrowheads="1"/>
              </p:cNvSpPr>
              <p:nvPr/>
            </p:nvSpPr>
            <p:spPr bwMode="auto">
              <a:xfrm>
                <a:off x="10161" y="5737"/>
                <a:ext cx="180" cy="18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8224" name="Line 97"/>
              <p:cNvSpPr>
                <a:spLocks noChangeShapeType="1"/>
              </p:cNvSpPr>
              <p:nvPr/>
            </p:nvSpPr>
            <p:spPr bwMode="auto">
              <a:xfrm>
                <a:off x="10251" y="5932"/>
                <a:ext cx="1" cy="3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225" name="Line 98"/>
              <p:cNvSpPr>
                <a:spLocks noChangeShapeType="1"/>
              </p:cNvSpPr>
              <p:nvPr/>
            </p:nvSpPr>
            <p:spPr bwMode="auto">
              <a:xfrm flipH="1">
                <a:off x="10185" y="6285"/>
                <a:ext cx="60" cy="10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226" name="Line 99"/>
              <p:cNvSpPr>
                <a:spLocks noChangeShapeType="1"/>
              </p:cNvSpPr>
              <p:nvPr/>
            </p:nvSpPr>
            <p:spPr bwMode="auto">
              <a:xfrm>
                <a:off x="10260" y="6270"/>
                <a:ext cx="60" cy="13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227" name="Line 100"/>
              <p:cNvSpPr>
                <a:spLocks noChangeShapeType="1"/>
              </p:cNvSpPr>
              <p:nvPr/>
            </p:nvSpPr>
            <p:spPr bwMode="auto">
              <a:xfrm>
                <a:off x="10170" y="6075"/>
                <a:ext cx="18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8222" name="Text Box 121"/>
            <p:cNvSpPr txBox="1">
              <a:spLocks noChangeArrowheads="1"/>
            </p:cNvSpPr>
            <p:nvPr/>
          </p:nvSpPr>
          <p:spPr bwMode="auto">
            <a:xfrm>
              <a:off x="6346825" y="4883150"/>
              <a:ext cx="344488" cy="2301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200" b="1" i="1">
                  <a:solidFill>
                    <a:srgbClr val="FF0000"/>
                  </a:solidFill>
                  <a:latin typeface="Times New Roman" pitchFamily="18" charset="0"/>
                </a:rPr>
                <a:t>8</a:t>
              </a:r>
              <a:endParaRPr lang="en-US"/>
            </a:p>
          </p:txBody>
        </p:sp>
      </p:grpSp>
      <p:grpSp>
        <p:nvGrpSpPr>
          <p:cNvPr id="17" name="Group 65"/>
          <p:cNvGrpSpPr>
            <a:grpSpLocks/>
          </p:cNvGrpSpPr>
          <p:nvPr/>
        </p:nvGrpSpPr>
        <p:grpSpPr bwMode="auto">
          <a:xfrm>
            <a:off x="2268538" y="5802313"/>
            <a:ext cx="5111750" cy="779462"/>
            <a:chOff x="2268538" y="5802313"/>
            <a:chExt cx="5111750" cy="779462"/>
          </a:xfrm>
        </p:grpSpPr>
        <p:grpSp>
          <p:nvGrpSpPr>
            <p:cNvPr id="8203" name="Group 69"/>
            <p:cNvGrpSpPr>
              <a:grpSpLocks/>
            </p:cNvGrpSpPr>
            <p:nvPr/>
          </p:nvGrpSpPr>
          <p:grpSpPr bwMode="auto">
            <a:xfrm>
              <a:off x="5032375" y="5802313"/>
              <a:ext cx="1257300" cy="687387"/>
              <a:chOff x="2880" y="897"/>
              <a:chExt cx="1616" cy="894"/>
            </a:xfrm>
          </p:grpSpPr>
          <p:sp>
            <p:nvSpPr>
              <p:cNvPr id="8216" name="Oval 70"/>
              <p:cNvSpPr>
                <a:spLocks noChangeArrowheads="1"/>
              </p:cNvSpPr>
              <p:nvPr/>
            </p:nvSpPr>
            <p:spPr bwMode="auto">
              <a:xfrm>
                <a:off x="2880" y="897"/>
                <a:ext cx="1616" cy="89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8217" name="Text Box 71"/>
              <p:cNvSpPr txBox="1">
                <a:spLocks noChangeArrowheads="1"/>
              </p:cNvSpPr>
              <p:nvPr/>
            </p:nvSpPr>
            <p:spPr bwMode="auto">
              <a:xfrm>
                <a:off x="2880" y="1046"/>
                <a:ext cx="1616" cy="596"/>
              </a:xfrm>
              <a:prstGeom prst="rect">
                <a:avLst/>
              </a:prstGeom>
              <a:noFill/>
              <a:ln w="19050">
                <a:noFill/>
                <a:prstDash val="lgDashDotDot"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s-ES" sz="1000">
                    <a:latin typeface="Times New Roman" pitchFamily="18" charset="0"/>
                  </a:rPr>
                  <a:t>Administración</a:t>
                </a:r>
                <a:r>
                  <a:rPr lang="en-US" sz="1000">
                    <a:latin typeface="Times New Roman" pitchFamily="18" charset="0"/>
                  </a:rPr>
                  <a:t> </a:t>
                </a:r>
              </a:p>
              <a:p>
                <a:pPr algn="ctr"/>
                <a:r>
                  <a:rPr lang="en-US" sz="1000">
                    <a:latin typeface="Times New Roman" pitchFamily="18" charset="0"/>
                  </a:rPr>
                  <a:t>Eguana Reports</a:t>
                </a:r>
                <a:endParaRPr lang="en-US"/>
              </a:p>
            </p:txBody>
          </p:sp>
        </p:grpSp>
        <p:sp>
          <p:nvSpPr>
            <p:cNvPr id="8204" name="Text Box 105"/>
            <p:cNvSpPr txBox="1">
              <a:spLocks noChangeArrowheads="1"/>
            </p:cNvSpPr>
            <p:nvPr/>
          </p:nvSpPr>
          <p:spPr bwMode="auto">
            <a:xfrm>
              <a:off x="4622800" y="5918200"/>
              <a:ext cx="344488" cy="2301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200" b="1" i="1">
                  <a:solidFill>
                    <a:srgbClr val="FF0000"/>
                  </a:solidFill>
                  <a:latin typeface="Times New Roman" pitchFamily="18" charset="0"/>
                </a:rPr>
                <a:t>2</a:t>
              </a:r>
              <a:endParaRPr lang="en-US"/>
            </a:p>
          </p:txBody>
        </p:sp>
        <p:sp>
          <p:nvSpPr>
            <p:cNvPr id="8205" name="AutoShape 115"/>
            <p:cNvSpPr>
              <a:spLocks noChangeArrowheads="1"/>
            </p:cNvSpPr>
            <p:nvPr/>
          </p:nvSpPr>
          <p:spPr bwMode="auto">
            <a:xfrm>
              <a:off x="3894138" y="5802313"/>
              <a:ext cx="457200" cy="685800"/>
            </a:xfrm>
            <a:prstGeom prst="can">
              <a:avLst>
                <a:gd name="adj" fmla="val 375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8206" name="Line 119"/>
            <p:cNvSpPr>
              <a:spLocks noChangeShapeType="1"/>
            </p:cNvSpPr>
            <p:nvPr/>
          </p:nvSpPr>
          <p:spPr bwMode="auto">
            <a:xfrm flipH="1" flipV="1">
              <a:off x="4341813" y="6148388"/>
              <a:ext cx="67786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arrow" w="med" len="med"/>
              <a:tailEnd type="arrow" w="med" len="med"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8207" name="Group 122"/>
            <p:cNvGrpSpPr>
              <a:grpSpLocks/>
            </p:cNvGrpSpPr>
            <p:nvPr/>
          </p:nvGrpSpPr>
          <p:grpSpPr bwMode="auto">
            <a:xfrm>
              <a:off x="6845300" y="5905500"/>
              <a:ext cx="119063" cy="423863"/>
              <a:chOff x="10161" y="5737"/>
              <a:chExt cx="189" cy="668"/>
            </a:xfrm>
          </p:grpSpPr>
          <p:sp>
            <p:nvSpPr>
              <p:cNvPr id="8211" name="Oval 123"/>
              <p:cNvSpPr>
                <a:spLocks noChangeArrowheads="1"/>
              </p:cNvSpPr>
              <p:nvPr/>
            </p:nvSpPr>
            <p:spPr bwMode="auto">
              <a:xfrm>
                <a:off x="10161" y="5737"/>
                <a:ext cx="180" cy="18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C"/>
              </a:p>
            </p:txBody>
          </p:sp>
          <p:sp>
            <p:nvSpPr>
              <p:cNvPr id="8212" name="Line 124"/>
              <p:cNvSpPr>
                <a:spLocks noChangeShapeType="1"/>
              </p:cNvSpPr>
              <p:nvPr/>
            </p:nvSpPr>
            <p:spPr bwMode="auto">
              <a:xfrm>
                <a:off x="10251" y="5932"/>
                <a:ext cx="1" cy="37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213" name="Line 125"/>
              <p:cNvSpPr>
                <a:spLocks noChangeShapeType="1"/>
              </p:cNvSpPr>
              <p:nvPr/>
            </p:nvSpPr>
            <p:spPr bwMode="auto">
              <a:xfrm flipH="1">
                <a:off x="10185" y="6285"/>
                <a:ext cx="60" cy="10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214" name="Line 126"/>
              <p:cNvSpPr>
                <a:spLocks noChangeShapeType="1"/>
              </p:cNvSpPr>
              <p:nvPr/>
            </p:nvSpPr>
            <p:spPr bwMode="auto">
              <a:xfrm>
                <a:off x="10260" y="6270"/>
                <a:ext cx="60" cy="13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215" name="Line 127"/>
              <p:cNvSpPr>
                <a:spLocks noChangeShapeType="1"/>
              </p:cNvSpPr>
              <p:nvPr/>
            </p:nvSpPr>
            <p:spPr bwMode="auto">
              <a:xfrm>
                <a:off x="10170" y="6075"/>
                <a:ext cx="18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8208" name="Text Box 128"/>
            <p:cNvSpPr txBox="1">
              <a:spLocks noChangeArrowheads="1"/>
            </p:cNvSpPr>
            <p:nvPr/>
          </p:nvSpPr>
          <p:spPr bwMode="auto">
            <a:xfrm>
              <a:off x="6399213" y="6262688"/>
              <a:ext cx="981075" cy="3079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r"/>
              <a:r>
                <a:rPr lang="es-ES" sz="1000" i="1">
                  <a:latin typeface="Times New Roman" pitchFamily="18" charset="0"/>
                </a:rPr>
                <a:t>administrador</a:t>
              </a:r>
              <a:endParaRPr lang="en-US"/>
            </a:p>
          </p:txBody>
        </p:sp>
        <p:sp>
          <p:nvSpPr>
            <p:cNvPr id="8209" name="Line 129"/>
            <p:cNvSpPr>
              <a:spLocks noChangeShapeType="1"/>
            </p:cNvSpPr>
            <p:nvPr/>
          </p:nvSpPr>
          <p:spPr bwMode="auto">
            <a:xfrm>
              <a:off x="6308725" y="6148388"/>
              <a:ext cx="46037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210" name="Text Box 130"/>
            <p:cNvSpPr txBox="1">
              <a:spLocks noChangeArrowheads="1"/>
            </p:cNvSpPr>
            <p:nvPr/>
          </p:nvSpPr>
          <p:spPr bwMode="auto">
            <a:xfrm>
              <a:off x="2268538" y="5819775"/>
              <a:ext cx="181451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1000">
                  <a:latin typeface="Times New Roman" pitchFamily="18" charset="0"/>
                </a:rPr>
                <a:t>Fuente de Datos interna. Registro de usuarios, reportes, y demás, dentro</a:t>
              </a:r>
            </a:p>
            <a:p>
              <a:pPr algn="ctr"/>
              <a:r>
                <a:rPr lang="es-ES" sz="1000">
                  <a:latin typeface="Times New Roman" pitchFamily="18" charset="0"/>
                </a:rPr>
                <a:t> de Eguana Reports.</a:t>
              </a: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Diseño Funcional de </a:t>
            </a:r>
            <a:br>
              <a:rPr lang="es-EC" smtClean="0"/>
            </a:br>
            <a:r>
              <a:rPr lang="es-EC" smtClean="0"/>
              <a:t>Eguana Reports</a:t>
            </a:r>
            <a:endParaRPr lang="es-ES" smtClean="0"/>
          </a:p>
        </p:txBody>
      </p:sp>
      <p:pic>
        <p:nvPicPr>
          <p:cNvPr id="9219" name="Picture 3" descr="Módulos Eguana Report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557338"/>
            <a:ext cx="7777162" cy="459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Roles del Sistema</a:t>
            </a:r>
          </a:p>
        </p:txBody>
      </p:sp>
      <p:graphicFrame>
        <p:nvGraphicFramePr>
          <p:cNvPr id="97283" name="Group 3"/>
          <p:cNvGraphicFramePr>
            <a:graphicFrameLocks noGrp="1"/>
          </p:cNvGraphicFramePr>
          <p:nvPr>
            <p:ph idx="1"/>
          </p:nvPr>
        </p:nvGraphicFramePr>
        <p:xfrm>
          <a:off x="611188" y="1700213"/>
          <a:ext cx="8064500" cy="4663440"/>
        </p:xfrm>
        <a:graphic>
          <a:graphicData uri="http://schemas.openxmlformats.org/drawingml/2006/table">
            <a:tbl>
              <a:tblPr/>
              <a:tblGrid>
                <a:gridCol w="2951162"/>
                <a:gridCol w="1944688"/>
                <a:gridCol w="1800225"/>
                <a:gridCol w="1368425"/>
              </a:tblGrid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C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Administrador del servidor de reportes</a:t>
                      </a:r>
                      <a:endParaRPr kumimoji="0" lang="es-EC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Administrador de reportes</a:t>
                      </a:r>
                      <a:endParaRPr kumimoji="0" lang="es-EC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Usuario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Administrar grupos de trabajo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Administrar reportes 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Seguridad 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Datasources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Administrar mis reportes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Administrar mis grupos</a:t>
                      </a: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C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Básico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C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0"/>
            <a:ext cx="7158037" cy="1412875"/>
          </a:xfrm>
        </p:spPr>
        <p:txBody>
          <a:bodyPr/>
          <a:lstStyle/>
          <a:p>
            <a:pPr eaLnBrk="1" hangingPunct="1"/>
            <a:r>
              <a:rPr lang="es-EC" sz="3800" smtClean="0"/>
              <a:t>Análisis del Sistema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1989138"/>
            <a:ext cx="3948113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EC" b="1" smtClean="0"/>
              <a:t>Ventajas</a:t>
            </a:r>
            <a:r>
              <a:rPr lang="es-EC" sz="2400" smtClean="0"/>
              <a:t>:</a:t>
            </a:r>
          </a:p>
          <a:p>
            <a:pPr lvl="1" eaLnBrk="1" hangingPunct="1">
              <a:lnSpc>
                <a:spcPct val="80000"/>
              </a:lnSpc>
            </a:pPr>
            <a:endParaRPr lang="es-EC" sz="2000" smtClean="0"/>
          </a:p>
          <a:p>
            <a:pPr lvl="1" eaLnBrk="1" hangingPunct="1">
              <a:lnSpc>
                <a:spcPct val="80000"/>
              </a:lnSpc>
            </a:pPr>
            <a:r>
              <a:rPr lang="es-EC" sz="2000" smtClean="0"/>
              <a:t>Disponibilidad de las herramientas open source.</a:t>
            </a:r>
          </a:p>
          <a:p>
            <a:pPr lvl="1" eaLnBrk="1" hangingPunct="1">
              <a:lnSpc>
                <a:spcPct val="80000"/>
              </a:lnSpc>
            </a:pPr>
            <a:endParaRPr lang="es-EC" sz="2000" smtClean="0"/>
          </a:p>
          <a:p>
            <a:pPr lvl="1" eaLnBrk="1" hangingPunct="1">
              <a:lnSpc>
                <a:spcPct val="80000"/>
              </a:lnSpc>
            </a:pPr>
            <a:r>
              <a:rPr lang="es-EC" sz="2000" smtClean="0"/>
              <a:t>Sitios disponibles en difundir esta arquitectura JEE  para Desarrollo y Soporte.</a:t>
            </a:r>
          </a:p>
          <a:p>
            <a:pPr lvl="1" eaLnBrk="1" hangingPunct="1">
              <a:lnSpc>
                <a:spcPct val="80000"/>
              </a:lnSpc>
            </a:pPr>
            <a:endParaRPr lang="es-EC" sz="2000" smtClean="0"/>
          </a:p>
          <a:p>
            <a:pPr lvl="1" eaLnBrk="1" hangingPunct="1">
              <a:lnSpc>
                <a:spcPct val="80000"/>
              </a:lnSpc>
            </a:pPr>
            <a:r>
              <a:rPr lang="es-EC" sz="2000" smtClean="0"/>
              <a:t>IDE flexible y escalable.</a:t>
            </a:r>
          </a:p>
          <a:p>
            <a:pPr lvl="1" eaLnBrk="1" hangingPunct="1">
              <a:lnSpc>
                <a:spcPct val="80000"/>
              </a:lnSpc>
            </a:pPr>
            <a:endParaRPr lang="es-EC" sz="2000" smtClean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56163" y="1989138"/>
            <a:ext cx="3963987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EC" b="1" smtClean="0"/>
              <a:t>Desventajas</a:t>
            </a:r>
          </a:p>
          <a:p>
            <a:pPr lvl="1" eaLnBrk="1" hangingPunct="1">
              <a:lnSpc>
                <a:spcPct val="80000"/>
              </a:lnSpc>
            </a:pPr>
            <a:endParaRPr lang="es-EC" sz="2000" smtClean="0"/>
          </a:p>
          <a:p>
            <a:pPr lvl="1" eaLnBrk="1" hangingPunct="1">
              <a:lnSpc>
                <a:spcPct val="80000"/>
              </a:lnSpc>
            </a:pPr>
            <a:r>
              <a:rPr lang="es-EC" sz="2000" smtClean="0"/>
              <a:t>Dificultad en la selección (versiones) de las herramientas.</a:t>
            </a:r>
          </a:p>
          <a:p>
            <a:pPr lvl="1" eaLnBrk="1" hangingPunct="1">
              <a:lnSpc>
                <a:spcPct val="80000"/>
              </a:lnSpc>
            </a:pPr>
            <a:endParaRPr lang="es-EC" sz="2000" smtClean="0"/>
          </a:p>
          <a:p>
            <a:pPr lvl="1" eaLnBrk="1" hangingPunct="1">
              <a:lnSpc>
                <a:spcPct val="80000"/>
              </a:lnSpc>
            </a:pPr>
            <a:r>
              <a:rPr lang="es-EC" sz="2000" smtClean="0"/>
              <a:t>Dificultades técnicas de instalación e integración.</a:t>
            </a:r>
          </a:p>
          <a:p>
            <a:pPr lvl="1" eaLnBrk="1" hangingPunct="1">
              <a:lnSpc>
                <a:spcPct val="80000"/>
              </a:lnSpc>
            </a:pPr>
            <a:endParaRPr lang="es-EC" sz="2000" smtClean="0"/>
          </a:p>
          <a:p>
            <a:pPr lvl="1" eaLnBrk="1" hangingPunct="1">
              <a:lnSpc>
                <a:spcPct val="80000"/>
              </a:lnSpc>
            </a:pPr>
            <a:endParaRPr lang="es-EC" sz="2000" smtClean="0"/>
          </a:p>
          <a:p>
            <a:pPr lvl="1" eaLnBrk="1" hangingPunct="1">
              <a:lnSpc>
                <a:spcPct val="80000"/>
              </a:lnSpc>
            </a:pPr>
            <a:r>
              <a:rPr lang="es-EC" sz="2000" smtClean="0"/>
              <a:t>Conocimiento profundo en JEE para implementación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endParaRPr lang="es-EC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C" smtClean="0"/>
              <a:t>Infraestructura Tecnológica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000250"/>
            <a:ext cx="7854950" cy="4114800"/>
          </a:xfrm>
        </p:spPr>
        <p:txBody>
          <a:bodyPr/>
          <a:lstStyle/>
          <a:p>
            <a:pPr eaLnBrk="1" hangingPunct="1">
              <a:defRPr/>
            </a:pPr>
            <a:r>
              <a:rPr lang="es-EC" dirty="0" smtClean="0"/>
              <a:t>Plataforma </a:t>
            </a:r>
            <a:r>
              <a:rPr lang="es-EC" baseline="30000" dirty="0" smtClean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1</a:t>
            </a:r>
            <a:r>
              <a:rPr lang="es-EC" dirty="0" smtClean="0"/>
              <a:t> J2EE y XML</a:t>
            </a:r>
          </a:p>
          <a:p>
            <a:pPr lvl="1" eaLnBrk="1" hangingPunct="1">
              <a:defRPr/>
            </a:pPr>
            <a:r>
              <a:rPr lang="es-EC" dirty="0" err="1" smtClean="0"/>
              <a:t>Struts</a:t>
            </a:r>
            <a:r>
              <a:rPr lang="es-EC" dirty="0" smtClean="0"/>
              <a:t> – Framework </a:t>
            </a:r>
            <a:r>
              <a:rPr lang="es-EC" baseline="30000" dirty="0" smtClean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2</a:t>
            </a:r>
            <a:r>
              <a:rPr lang="es-EC" dirty="0" smtClean="0"/>
              <a:t> para implementar arquitectura MVC.</a:t>
            </a:r>
          </a:p>
          <a:p>
            <a:pPr lvl="2" eaLnBrk="1" hangingPunct="1">
              <a:defRPr/>
            </a:pPr>
            <a:r>
              <a:rPr lang="es-EC" dirty="0" smtClean="0"/>
              <a:t>Productividad: Ciclo de desarrollo - tecnología. </a:t>
            </a:r>
          </a:p>
          <a:p>
            <a:pPr lvl="2" eaLnBrk="1" hangingPunct="1">
              <a:defRPr/>
            </a:pPr>
            <a:r>
              <a:rPr lang="es-EC" dirty="0" smtClean="0"/>
              <a:t>Provee su propio controlador, separando la capa de presentación  y modelo.</a:t>
            </a:r>
          </a:p>
          <a:p>
            <a:pPr lvl="1" eaLnBrk="1" hangingPunct="1">
              <a:defRPr/>
            </a:pPr>
            <a:r>
              <a:rPr lang="es-ES" dirty="0" smtClean="0"/>
              <a:t>Castor XML – Framework de Mapeo Objeto-XML </a:t>
            </a:r>
          </a:p>
          <a:p>
            <a:pPr lvl="2" eaLnBrk="1" hangingPunct="1">
              <a:defRPr/>
            </a:pPr>
            <a:r>
              <a:rPr lang="es-ES" dirty="0" smtClean="0"/>
              <a:t>XML </a:t>
            </a:r>
            <a:r>
              <a:rPr lang="es-ES" dirty="0" err="1" smtClean="0"/>
              <a:t>Databinding</a:t>
            </a:r>
            <a:r>
              <a:rPr lang="es-ES" dirty="0" smtClean="0"/>
              <a:t> </a:t>
            </a:r>
            <a:r>
              <a:rPr lang="es-ES" dirty="0" err="1" smtClean="0"/>
              <a:t>framework</a:t>
            </a:r>
            <a:r>
              <a:rPr lang="es-ES" dirty="0" smtClean="0"/>
              <a:t> </a:t>
            </a:r>
            <a:r>
              <a:rPr lang="es-ES" sz="2000" b="1" baseline="30000" dirty="0" smtClean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XSD </a:t>
            </a:r>
            <a:r>
              <a:rPr lang="es-ES" sz="2000" b="1" baseline="30000" dirty="0" smtClean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sym typeface="Wingdings" pitchFamily="2" charset="2"/>
              </a:rPr>
              <a:t></a:t>
            </a:r>
            <a:r>
              <a:rPr lang="es-ES" sz="2000" b="1" baseline="30000" dirty="0" smtClean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Java </a:t>
            </a:r>
            <a:r>
              <a:rPr lang="en-US" sz="2000" b="1" baseline="30000" dirty="0" smtClean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Object</a:t>
            </a:r>
            <a:r>
              <a:rPr lang="es-ES" sz="2000" b="1" dirty="0" smtClean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 </a:t>
            </a:r>
            <a:r>
              <a:rPr lang="en-US" sz="2000" b="1" baseline="30000" dirty="0" smtClean="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Class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je">
  <a:themeElements>
    <a:clrScheme name="Eje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Ej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je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je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je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je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je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je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je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je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Axis</Template>
  <TotalTime>7271</TotalTime>
  <Words>982</Words>
  <Application>Microsoft Office PowerPoint</Application>
  <PresentationFormat>Presentación en pantalla (4:3)</PresentationFormat>
  <Paragraphs>161</Paragraphs>
  <Slides>17</Slides>
  <Notes>6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3" baseType="lpstr">
      <vt:lpstr>Arial</vt:lpstr>
      <vt:lpstr>Wingdings</vt:lpstr>
      <vt:lpstr>Times New Roman</vt:lpstr>
      <vt:lpstr>Calibri</vt:lpstr>
      <vt:lpstr>Eje</vt:lpstr>
      <vt:lpstr>Imagen de mapa de bits</vt:lpstr>
      <vt:lpstr>Eguana Reports</vt:lpstr>
      <vt:lpstr>Contenido</vt:lpstr>
      <vt:lpstr>Definición Eguana Reports</vt:lpstr>
      <vt:lpstr>Objetivos de Eguana Reports</vt:lpstr>
      <vt:lpstr>Funcionalidad General</vt:lpstr>
      <vt:lpstr>Diseño Funcional de  Eguana Reports</vt:lpstr>
      <vt:lpstr>Roles del Sistema</vt:lpstr>
      <vt:lpstr>Análisis del Sistema</vt:lpstr>
      <vt:lpstr>Infraestructura Tecnológica</vt:lpstr>
      <vt:lpstr>Infraestructura Tecnológica</vt:lpstr>
      <vt:lpstr>Arquitectura MVC</vt:lpstr>
      <vt:lpstr>Arquitectura Eguana Reports</vt:lpstr>
      <vt:lpstr>Demostración</vt:lpstr>
      <vt:lpstr>Conclusiones</vt:lpstr>
      <vt:lpstr>Conclusiones</vt:lpstr>
      <vt:lpstr>Recomendaciones</vt:lpstr>
      <vt:lpstr>Diapositiva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Eguana Reports</dc:title>
  <dc:creator>Fernando Pérez</dc:creator>
  <cp:lastModifiedBy>LABFIEC</cp:lastModifiedBy>
  <cp:revision>44</cp:revision>
  <dcterms:created xsi:type="dcterms:W3CDTF">2009-12-15T14:31:16Z</dcterms:created>
  <dcterms:modified xsi:type="dcterms:W3CDTF">2010-06-23T16:54:25Z</dcterms:modified>
</cp:coreProperties>
</file>