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21"/>
  </p:notesMasterIdLst>
  <p:handoutMasterIdLst>
    <p:handoutMasterId r:id="rId22"/>
  </p:handoutMasterIdLst>
  <p:sldIdLst>
    <p:sldId id="287" r:id="rId2"/>
    <p:sldId id="284" r:id="rId3"/>
    <p:sldId id="288" r:id="rId4"/>
    <p:sldId id="289" r:id="rId5"/>
    <p:sldId id="290" r:id="rId6"/>
    <p:sldId id="291" r:id="rId7"/>
    <p:sldId id="292" r:id="rId8"/>
    <p:sldId id="303" r:id="rId9"/>
    <p:sldId id="293" r:id="rId10"/>
    <p:sldId id="294" r:id="rId11"/>
    <p:sldId id="296" r:id="rId12"/>
    <p:sldId id="295" r:id="rId13"/>
    <p:sldId id="304" r:id="rId14"/>
    <p:sldId id="305" r:id="rId15"/>
    <p:sldId id="299" r:id="rId16"/>
    <p:sldId id="300" r:id="rId17"/>
    <p:sldId id="285" r:id="rId18"/>
    <p:sldId id="301" r:id="rId19"/>
    <p:sldId id="30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91" autoAdjust="0"/>
    <p:restoredTop sz="94600" autoAdjust="0"/>
  </p:normalViewPr>
  <p:slideViewPr>
    <p:cSldViewPr snapToGrid="0">
      <p:cViewPr varScale="1">
        <p:scale>
          <a:sx n="86" d="100"/>
          <a:sy n="86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Registro%20de%20tiempos%20de%20ejecuci&#243;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Registro%20de%20tiempos%20de%20ejecuci&#243;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Registro%20de%20tiempos%20de%20ejecuci&#243;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Registro%20de%20tiempos%20de%20ejecuci&#243;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Registro%20de%20tiempos%20de%20ejecuci&#243;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ryaM\Desktop\ProyectoGrado\Registro%20de%20tiempos%20de%20ejecuci&#243;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Java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Trabajar!$C$4:$H$4</c:f>
              <c:numCache>
                <c:formatCode>General</c:formatCode>
                <c:ptCount val="6"/>
                <c:pt idx="0">
                  <c:v>11.58</c:v>
                </c:pt>
                <c:pt idx="1">
                  <c:v>5.13</c:v>
                </c:pt>
                <c:pt idx="2">
                  <c:v>3.2800000000000002</c:v>
                </c:pt>
                <c:pt idx="3">
                  <c:v>2.8</c:v>
                </c:pt>
                <c:pt idx="4">
                  <c:v>1.3</c:v>
                </c:pt>
                <c:pt idx="5">
                  <c:v>1.29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Trabajar!$C$5:$H$5</c:f>
              <c:numCache>
                <c:formatCode>General</c:formatCode>
                <c:ptCount val="6"/>
                <c:pt idx="0">
                  <c:v>21.4</c:v>
                </c:pt>
                <c:pt idx="1">
                  <c:v>11.03</c:v>
                </c:pt>
                <c:pt idx="2">
                  <c:v>5.1899999999999995</c:v>
                </c:pt>
                <c:pt idx="3">
                  <c:v>4.34</c:v>
                </c:pt>
                <c:pt idx="4">
                  <c:v>3.57</c:v>
                </c:pt>
                <c:pt idx="5">
                  <c:v>3.14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Trabajar!$C$6:$H$6</c:f>
              <c:numCache>
                <c:formatCode>General</c:formatCode>
                <c:ptCount val="6"/>
                <c:pt idx="0">
                  <c:v>23.5</c:v>
                </c:pt>
                <c:pt idx="1">
                  <c:v>13.43</c:v>
                </c:pt>
                <c:pt idx="2">
                  <c:v>7.52</c:v>
                </c:pt>
                <c:pt idx="3">
                  <c:v>5.55</c:v>
                </c:pt>
                <c:pt idx="4">
                  <c:v>5.1499999999999995</c:v>
                </c:pt>
                <c:pt idx="5">
                  <c:v>4.3599999999999985</c:v>
                </c:pt>
              </c:numCache>
            </c:numRef>
          </c:val>
        </c:ser>
        <c:shape val="cylinder"/>
        <c:axId val="70832512"/>
        <c:axId val="70834048"/>
        <c:axId val="0"/>
      </c:bar3DChart>
      <c:catAx>
        <c:axId val="708325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0834048"/>
        <c:crosses val="autoZero"/>
        <c:auto val="1"/>
        <c:lblAlgn val="ctr"/>
        <c:lblOffset val="100"/>
      </c:catAx>
      <c:valAx>
        <c:axId val="7083404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s-ES"/>
                  <a:t>Tiempo (min)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083251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s-ES"/>
          </a:p>
        </c:txPr>
      </c:dTable>
    </c:plotArea>
    <c:plotVisOnly val="1"/>
  </c:chart>
  <c:spPr>
    <a:ln>
      <a:noFill/>
    </a:ln>
  </c:spPr>
  <c:txPr>
    <a:bodyPr/>
    <a:lstStyle/>
    <a:p>
      <a:pPr>
        <a:defRPr sz="1800"/>
      </a:pPr>
      <a:endParaRPr lang="es-E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Java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Trabajar!$C$11:$H$11</c:f>
              <c:numCache>
                <c:formatCode>0.00</c:formatCode>
                <c:ptCount val="6"/>
                <c:pt idx="0">
                  <c:v>24.5</c:v>
                </c:pt>
                <c:pt idx="1">
                  <c:v>13.33</c:v>
                </c:pt>
                <c:pt idx="2">
                  <c:v>9.2000000000000011</c:v>
                </c:pt>
                <c:pt idx="3">
                  <c:v>5.39</c:v>
                </c:pt>
                <c:pt idx="4">
                  <c:v>4.59</c:v>
                </c:pt>
                <c:pt idx="5">
                  <c:v>4.0999999999999996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Trabajar!$C$12:$H$12</c:f>
              <c:numCache>
                <c:formatCode>0.00</c:formatCode>
                <c:ptCount val="6"/>
                <c:pt idx="0">
                  <c:v>26.57</c:v>
                </c:pt>
                <c:pt idx="1">
                  <c:v>14.21</c:v>
                </c:pt>
                <c:pt idx="2">
                  <c:v>10.050000000000002</c:v>
                </c:pt>
                <c:pt idx="3">
                  <c:v>6.33</c:v>
                </c:pt>
                <c:pt idx="4">
                  <c:v>5.1199999999999966</c:v>
                </c:pt>
                <c:pt idx="5">
                  <c:v>5.44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Trabajar!$C$13:$H$13</c:f>
              <c:numCache>
                <c:formatCode>0.00</c:formatCode>
                <c:ptCount val="6"/>
                <c:pt idx="0">
                  <c:v>27.6</c:v>
                </c:pt>
                <c:pt idx="1">
                  <c:v>15.57</c:v>
                </c:pt>
                <c:pt idx="2">
                  <c:v>11.25</c:v>
                </c:pt>
                <c:pt idx="3">
                  <c:v>7.52</c:v>
                </c:pt>
                <c:pt idx="4">
                  <c:v>6.59</c:v>
                </c:pt>
                <c:pt idx="5">
                  <c:v>6.5</c:v>
                </c:pt>
              </c:numCache>
            </c:numRef>
          </c:val>
        </c:ser>
        <c:shape val="cylinder"/>
        <c:axId val="72197632"/>
        <c:axId val="72199168"/>
        <c:axId val="0"/>
      </c:bar3DChart>
      <c:catAx>
        <c:axId val="721976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2199168"/>
        <c:crosses val="autoZero"/>
        <c:auto val="1"/>
        <c:lblAlgn val="ctr"/>
        <c:lblOffset val="100"/>
      </c:catAx>
      <c:valAx>
        <c:axId val="72199168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/>
                </a:pPr>
                <a:r>
                  <a:rPr lang="es-ES"/>
                  <a:t>Tiempo (min)</a:t>
                </a:r>
              </a:p>
            </c:rich>
          </c:tx>
          <c:layout/>
        </c:title>
        <c:numFmt formatCode="0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219763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s-ES"/>
          </a:p>
        </c:txPr>
      </c:dTable>
    </c:plotArea>
    <c:plotVisOnly val="1"/>
  </c:chart>
  <c:spPr>
    <a:ln>
      <a:noFill/>
    </a:ln>
  </c:spPr>
  <c:txPr>
    <a:bodyPr/>
    <a:lstStyle/>
    <a:p>
      <a:pPr>
        <a:defRPr sz="1800"/>
      </a:pPr>
      <a:endParaRPr lang="es-E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Java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Trabajar!$C$18:$H$18</c:f>
              <c:numCache>
                <c:formatCode>0.00</c:formatCode>
                <c:ptCount val="6"/>
                <c:pt idx="0">
                  <c:v>2.1652631578947372</c:v>
                </c:pt>
                <c:pt idx="1">
                  <c:v>1.9100000000000001</c:v>
                </c:pt>
                <c:pt idx="2">
                  <c:v>1.06</c:v>
                </c:pt>
                <c:pt idx="3">
                  <c:v>1.02</c:v>
                </c:pt>
                <c:pt idx="4">
                  <c:v>0.70000000000000062</c:v>
                </c:pt>
                <c:pt idx="5">
                  <c:v>0.73000000000000065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Trabajar!$C$19:$H$19</c:f>
              <c:numCache>
                <c:formatCode>0.00</c:formatCode>
                <c:ptCount val="6"/>
                <c:pt idx="0">
                  <c:v>3.8699999999999997</c:v>
                </c:pt>
                <c:pt idx="1">
                  <c:v>3.1</c:v>
                </c:pt>
                <c:pt idx="2">
                  <c:v>2.12</c:v>
                </c:pt>
                <c:pt idx="3">
                  <c:v>2.06</c:v>
                </c:pt>
                <c:pt idx="4">
                  <c:v>1.1399999999999886</c:v>
                </c:pt>
                <c:pt idx="5">
                  <c:v>1.1900000000000102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Trabajar!$C$20:$H$20</c:f>
              <c:numCache>
                <c:formatCode>0.00</c:formatCode>
                <c:ptCount val="6"/>
                <c:pt idx="0">
                  <c:v>4.51</c:v>
                </c:pt>
                <c:pt idx="1">
                  <c:v>3.55</c:v>
                </c:pt>
                <c:pt idx="2">
                  <c:v>2.1</c:v>
                </c:pt>
                <c:pt idx="3">
                  <c:v>1.57</c:v>
                </c:pt>
                <c:pt idx="4">
                  <c:v>1.27</c:v>
                </c:pt>
                <c:pt idx="5">
                  <c:v>1.4</c:v>
                </c:pt>
              </c:numCache>
            </c:numRef>
          </c:val>
        </c:ser>
        <c:shape val="cylinder"/>
        <c:axId val="73261056"/>
        <c:axId val="73262592"/>
        <c:axId val="0"/>
      </c:bar3DChart>
      <c:catAx>
        <c:axId val="732610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3262592"/>
        <c:crosses val="autoZero"/>
        <c:auto val="1"/>
        <c:lblAlgn val="ctr"/>
        <c:lblOffset val="100"/>
      </c:catAx>
      <c:valAx>
        <c:axId val="732625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r>
                  <a:rPr lang="es-ES" sz="1200">
                    <a:solidFill>
                      <a:schemeClr val="accent3">
                        <a:lumMod val="75000"/>
                      </a:schemeClr>
                    </a:solidFill>
                  </a:rPr>
                  <a:t>Tiempo (minutos)</a:t>
                </a:r>
              </a:p>
            </c:rich>
          </c:tx>
          <c:layout/>
        </c:title>
        <c:numFmt formatCode="0.00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3261056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s-ES"/>
          </a:p>
        </c:txPr>
      </c:dTable>
    </c:plotArea>
    <c:plotVisOnly val="1"/>
  </c:chart>
  <c:spPr>
    <a:ln>
      <a:noFill/>
    </a:ln>
  </c:spPr>
  <c:txPr>
    <a:bodyPr/>
    <a:lstStyle/>
    <a:p>
      <a:pPr>
        <a:defRPr sz="1800"/>
      </a:pPr>
      <a:endParaRPr lang="es-E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Java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Trabajar!$C$25:$H$25</c:f>
              <c:numCache>
                <c:formatCode>0.00</c:formatCode>
                <c:ptCount val="6"/>
                <c:pt idx="0">
                  <c:v>425.2</c:v>
                </c:pt>
                <c:pt idx="1">
                  <c:v>194.1</c:v>
                </c:pt>
                <c:pt idx="2">
                  <c:v>134.30000000000001</c:v>
                </c:pt>
                <c:pt idx="3">
                  <c:v>76.2</c:v>
                </c:pt>
                <c:pt idx="4">
                  <c:v>32.4</c:v>
                </c:pt>
                <c:pt idx="5">
                  <c:v>22.2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Trabajar!$C$26:$H$26</c:f>
              <c:numCache>
                <c:formatCode>0.00</c:formatCode>
                <c:ptCount val="6"/>
                <c:pt idx="0">
                  <c:v>991.2</c:v>
                </c:pt>
                <c:pt idx="1">
                  <c:v>460.08099999999899</c:v>
                </c:pt>
                <c:pt idx="2">
                  <c:v>324.41999999999899</c:v>
                </c:pt>
                <c:pt idx="3">
                  <c:v>175.59</c:v>
                </c:pt>
                <c:pt idx="4">
                  <c:v>73.290000000000006</c:v>
                </c:pt>
                <c:pt idx="5">
                  <c:v>51.48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numRef>
              <c:f>Trabajar!$C$3:$H$3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</c:numCache>
            </c:numRef>
          </c:cat>
          <c:val>
            <c:numRef>
              <c:f>Trabajar!$C$27:$H$27</c:f>
              <c:numCache>
                <c:formatCode>0.00</c:formatCode>
                <c:ptCount val="6"/>
                <c:pt idx="0">
                  <c:v>1147</c:v>
                </c:pt>
                <c:pt idx="1">
                  <c:v>541.20000000000005</c:v>
                </c:pt>
                <c:pt idx="2">
                  <c:v>387</c:v>
                </c:pt>
                <c:pt idx="3">
                  <c:v>200.2</c:v>
                </c:pt>
                <c:pt idx="4">
                  <c:v>82</c:v>
                </c:pt>
                <c:pt idx="5">
                  <c:v>60</c:v>
                </c:pt>
              </c:numCache>
            </c:numRef>
          </c:val>
        </c:ser>
        <c:shape val="cylinder"/>
        <c:axId val="73335168"/>
        <c:axId val="73336704"/>
        <c:axId val="0"/>
      </c:bar3DChart>
      <c:catAx>
        <c:axId val="7333516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3336704"/>
        <c:crosses val="autoZero"/>
        <c:auto val="1"/>
        <c:lblAlgn val="ctr"/>
        <c:lblOffset val="100"/>
      </c:catAx>
      <c:valAx>
        <c:axId val="7333670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n-US"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r>
                  <a:rPr lang="es-ES" sz="1200">
                    <a:solidFill>
                      <a:schemeClr val="accent3">
                        <a:lumMod val="75000"/>
                      </a:schemeClr>
                    </a:solidFill>
                  </a:rPr>
                  <a:t>Tiempo (minutos)</a:t>
                </a:r>
              </a:p>
            </c:rich>
          </c:tx>
          <c:layout/>
        </c:title>
        <c:numFmt formatCode="0" sourceLinked="0"/>
        <c:majorTickMark val="none"/>
        <c:tickLblPos val="nextTo"/>
        <c:txPr>
          <a:bodyPr/>
          <a:lstStyle/>
          <a:p>
            <a:pPr>
              <a:defRPr lang="en-US"/>
            </a:pPr>
            <a:endParaRPr lang="es-ES"/>
          </a:p>
        </c:txPr>
        <c:crossAx val="733351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/>
            </a:pPr>
            <a:endParaRPr lang="es-ES"/>
          </a:p>
        </c:txPr>
      </c:dTable>
    </c:plotArea>
    <c:plotVisOnly val="1"/>
  </c:chart>
  <c:spPr>
    <a:ln>
      <a:noFill/>
    </a:ln>
  </c:spPr>
  <c:txPr>
    <a:bodyPr/>
    <a:lstStyle/>
    <a:p>
      <a:pPr>
        <a:defRPr sz="1800"/>
      </a:pPr>
      <a:endParaRPr lang="es-E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7384100420371187"/>
          <c:y val="6.0950253273939693E-2"/>
          <c:w val="0.82615899579628749"/>
          <c:h val="0.51038909614366623"/>
        </c:manualLayout>
      </c:layout>
      <c:bar3DChart>
        <c:barDir val="col"/>
        <c:grouping val="clustered"/>
        <c:ser>
          <c:idx val="0"/>
          <c:order val="0"/>
          <c:tx>
            <c:v>Java</c:v>
          </c:tx>
          <c:cat>
            <c:strRef>
              <c:f>Trabajar!$S$4:$V$4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Trabajar!$S$7:$V$7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strRef>
              <c:f>Trabajar!$S$4:$V$4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Trabajar!$S$5:$V$5</c:f>
              <c:numCache>
                <c:formatCode>0.00</c:formatCode>
                <c:ptCount val="4"/>
                <c:pt idx="0">
                  <c:v>2.0517817882115392</c:v>
                </c:pt>
                <c:pt idx="1">
                  <c:v>1.1432653856351418</c:v>
                </c:pt>
                <c:pt idx="2">
                  <c:v>1.7814440876811763</c:v>
                </c:pt>
                <c:pt idx="3">
                  <c:v>2.3337318856378992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strRef>
              <c:f>Trabajar!$S$4:$V$4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Trabajar!$S$6:$V$6</c:f>
              <c:numCache>
                <c:formatCode>0.00</c:formatCode>
                <c:ptCount val="4"/>
                <c:pt idx="0">
                  <c:v>2.7105839828554412</c:v>
                </c:pt>
                <c:pt idx="1">
                  <c:v>1.3222784438627202</c:v>
                </c:pt>
                <c:pt idx="2">
                  <c:v>1.8656613565333657</c:v>
                </c:pt>
                <c:pt idx="3">
                  <c:v>2.7047132329132002</c:v>
                </c:pt>
              </c:numCache>
            </c:numRef>
          </c:val>
        </c:ser>
        <c:shape val="cylinder"/>
        <c:axId val="72242304"/>
        <c:axId val="72243840"/>
        <c:axId val="0"/>
      </c:bar3DChart>
      <c:catAx>
        <c:axId val="72242304"/>
        <c:scaling>
          <c:orientation val="minMax"/>
        </c:scaling>
        <c:axPos val="b"/>
        <c:numFmt formatCode="General" sourceLinked="1"/>
        <c:majorTickMark val="none"/>
        <c:tickLblPos val="nextTo"/>
        <c:crossAx val="72243840"/>
        <c:crosses val="autoZero"/>
        <c:auto val="1"/>
        <c:lblAlgn val="ctr"/>
        <c:lblOffset val="100"/>
      </c:catAx>
      <c:valAx>
        <c:axId val="722438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Factor de ejecución</a:t>
                </a:r>
              </a:p>
            </c:rich>
          </c:tx>
          <c:layout/>
        </c:title>
        <c:numFmt formatCode="#,##0.00" sourceLinked="0"/>
        <c:majorTickMark val="none"/>
        <c:tickLblPos val="nextTo"/>
        <c:crossAx val="7224230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 sz="1400" b="1"/>
      </a:pPr>
      <a:endParaRPr lang="es-E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34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Java</c:v>
          </c:tx>
          <c:cat>
            <c:strRef>
              <c:f>Trabajar!$D$76:$G$76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Trabajar!$D$77:$G$77</c:f>
              <c:numCache>
                <c:formatCode>General</c:formatCode>
                <c:ptCount val="4"/>
                <c:pt idx="0">
                  <c:v>67</c:v>
                </c:pt>
                <c:pt idx="1">
                  <c:v>91</c:v>
                </c:pt>
                <c:pt idx="2">
                  <c:v>85</c:v>
                </c:pt>
                <c:pt idx="3">
                  <c:v>76</c:v>
                </c:pt>
              </c:numCache>
            </c:numRef>
          </c:val>
        </c:ser>
        <c:ser>
          <c:idx val="1"/>
          <c:order val="1"/>
          <c:tx>
            <c:v>Python</c:v>
          </c:tx>
          <c:cat>
            <c:strRef>
              <c:f>Trabajar!$D$76:$G$76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Trabajar!$D$78:$G$78</c:f>
              <c:numCache>
                <c:formatCode>General</c:formatCode>
                <c:ptCount val="4"/>
                <c:pt idx="0">
                  <c:v>22</c:v>
                </c:pt>
                <c:pt idx="1">
                  <c:v>31</c:v>
                </c:pt>
                <c:pt idx="2">
                  <c:v>20</c:v>
                </c:pt>
                <c:pt idx="3">
                  <c:v>28</c:v>
                </c:pt>
              </c:numCache>
            </c:numRef>
          </c:val>
        </c:ser>
        <c:ser>
          <c:idx val="2"/>
          <c:order val="2"/>
          <c:tx>
            <c:v>C++</c:v>
          </c:tx>
          <c:cat>
            <c:strRef>
              <c:f>Trabajar!$D$76:$G$76</c:f>
              <c:strCache>
                <c:ptCount val="4"/>
                <c:pt idx="0">
                  <c:v>WordCounter</c:v>
                </c:pt>
                <c:pt idx="1">
                  <c:v>Bigramas</c:v>
                </c:pt>
                <c:pt idx="2">
                  <c:v>Escala Gris</c:v>
                </c:pt>
                <c:pt idx="3">
                  <c:v>Hit Log</c:v>
                </c:pt>
              </c:strCache>
            </c:strRef>
          </c:cat>
          <c:val>
            <c:numRef>
              <c:f>Trabajar!$D$79:$G$79</c:f>
              <c:numCache>
                <c:formatCode>General</c:formatCode>
                <c:ptCount val="4"/>
                <c:pt idx="0">
                  <c:v>32</c:v>
                </c:pt>
                <c:pt idx="1">
                  <c:v>37</c:v>
                </c:pt>
                <c:pt idx="2">
                  <c:v>39</c:v>
                </c:pt>
                <c:pt idx="3">
                  <c:v>42</c:v>
                </c:pt>
              </c:numCache>
            </c:numRef>
          </c:val>
        </c:ser>
        <c:shape val="cylinder"/>
        <c:axId val="73795840"/>
        <c:axId val="73809920"/>
        <c:axId val="0"/>
      </c:bar3DChart>
      <c:catAx>
        <c:axId val="73795840"/>
        <c:scaling>
          <c:orientation val="minMax"/>
        </c:scaling>
        <c:axPos val="b"/>
        <c:numFmt formatCode="General" sourceLinked="1"/>
        <c:majorTickMark val="none"/>
        <c:tickLblPos val="nextTo"/>
        <c:crossAx val="73809920"/>
        <c:crosses val="autoZero"/>
        <c:auto val="1"/>
        <c:lblAlgn val="ctr"/>
        <c:lblOffset val="100"/>
      </c:catAx>
      <c:valAx>
        <c:axId val="7380992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Líneas de Código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7379584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spPr>
    <a:ln>
      <a:noFill/>
    </a:ln>
  </c:spPr>
  <c:txPr>
    <a:bodyPr/>
    <a:lstStyle/>
    <a:p>
      <a:pPr>
        <a:defRPr sz="1600"/>
      </a:pPr>
      <a:endParaRPr lang="es-E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5865F40E-0469-4439-99EB-4B68A232E8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00CB4804-336B-48D7-B5B7-1BF5D2BB5534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E9A4C-C945-46C1-A223-5DFD729AE4B8}" type="slidenum">
              <a:rPr lang="de-DE">
                <a:cs typeface="Arial" charset="0"/>
              </a:rPr>
              <a:pPr/>
              <a:t>1</a:t>
            </a:fld>
            <a:endParaRPr lang="de-DE">
              <a:cs typeface="Arial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9636319-F2F3-428A-BB81-082E696DE7E4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10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11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12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13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14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15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16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57C610-03FC-4B56-B787-A45A1B1E304F}" type="slidenum">
              <a:rPr lang="de-DE">
                <a:cs typeface="Arial" charset="0"/>
              </a:rPr>
              <a:pPr/>
              <a:t>17</a:t>
            </a:fld>
            <a:endParaRPr lang="de-DE">
              <a:cs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57C610-03FC-4B56-B787-A45A1B1E304F}" type="slidenum">
              <a:rPr lang="de-DE">
                <a:cs typeface="Arial" charset="0"/>
              </a:rPr>
              <a:pPr/>
              <a:t>18</a:t>
            </a:fld>
            <a:endParaRPr lang="de-DE">
              <a:cs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57C610-03FC-4B56-B787-A45A1B1E304F}" type="slidenum">
              <a:rPr lang="de-DE">
                <a:cs typeface="Arial" charset="0"/>
              </a:rPr>
              <a:pPr/>
              <a:t>19</a:t>
            </a:fld>
            <a:endParaRPr lang="de-DE">
              <a:cs typeface="Arial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2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3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4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5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6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7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E9A4C-C945-46C1-A223-5DFD729AE4B8}" type="slidenum">
              <a:rPr lang="de-DE">
                <a:cs typeface="Arial" charset="0"/>
              </a:rPr>
              <a:pPr/>
              <a:t>8</a:t>
            </a:fld>
            <a:endParaRPr lang="de-DE">
              <a:cs typeface="Arial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09636319-F2F3-428A-BB81-082E696DE7E4}" type="slidenum">
              <a:rPr lang="en-GB" sz="1300"/>
              <a:pPr algn="r" defTabSz="947738"/>
              <a:t>8</a:t>
            </a:fld>
            <a:endParaRPr lang="en-GB" sz="13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5D65CE-7C95-4AD0-BC7D-5C44DD6CFF69}" type="slidenum">
              <a:rPr lang="de-DE">
                <a:cs typeface="Arial" charset="0"/>
              </a:rPr>
              <a:pPr/>
              <a:t>9</a:t>
            </a:fld>
            <a:endParaRPr lang="de-DE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s-ES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03288" y="4535488"/>
            <a:ext cx="7485062" cy="1081087"/>
          </a:xfrm>
        </p:spPr>
        <p:txBody>
          <a:bodyPr anchor="b"/>
          <a:lstStyle>
            <a:lvl1pPr>
              <a:lnSpc>
                <a:spcPct val="110000"/>
              </a:lnSpc>
              <a:defRPr sz="26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903288" y="5605463"/>
            <a:ext cx="7510462" cy="800100"/>
          </a:xfrm>
        </p:spPr>
        <p:txBody>
          <a:bodyPr tIns="45720" bIns="45720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9725" y="1001713"/>
            <a:ext cx="2130425" cy="493553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95275" y="1001713"/>
            <a:ext cx="6242050" cy="493553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95275" y="1624013"/>
            <a:ext cx="4186238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3913" y="1624013"/>
            <a:ext cx="4186237" cy="4313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624013"/>
            <a:ext cx="8524875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10017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C32BB165-69CE-4B99-AD89-38BC663817BA}" type="slidenum">
              <a:rPr lang="de-DE" sz="1000"/>
              <a:pPr>
                <a:defRPr/>
              </a:pPr>
              <a:t>‹Nº›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ythonware.com/products/pil/" TargetMode="External"/><Relationship Id="rId13" Type="http://schemas.openxmlformats.org/officeDocument/2006/relationships/hyperlink" Target="http://hadoop.apache.org/common/docs/r0.20.1/libhdfs.html" TargetMode="External"/><Relationship Id="rId3" Type="http://schemas.openxmlformats.org/officeDocument/2006/relationships/hyperlink" Target="http://lucene.apache.org/" TargetMode="External"/><Relationship Id="rId7" Type="http://schemas.openxmlformats.org/officeDocument/2006/relationships/hyperlink" Target="http://java.sun.com/javase/technologies/desktop/media/jai/" TargetMode="External"/><Relationship Id="rId12" Type="http://schemas.openxmlformats.org/officeDocument/2006/relationships/hyperlink" Target="http://code.google.com/p/libpyhdf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swers.oreilly.com/topic/459-anatomy-of-a-mapreduce-job-run-with-hadoop/" TargetMode="External"/><Relationship Id="rId11" Type="http://schemas.openxmlformats.org/officeDocument/2006/relationships/hyperlink" Target="http://www.audioscrobbler.net/development/dumbo/" TargetMode="External"/><Relationship Id="rId5" Type="http://schemas.openxmlformats.org/officeDocument/2006/relationships/hyperlink" Target="http://hadoop.apache.org/core/" TargetMode="External"/><Relationship Id="rId10" Type="http://schemas.openxmlformats.org/officeDocument/2006/relationships/hyperlink" Target="http://hadoop.apache.org/common/docs/current/api/org/apache/hadoop/io/SequenceFile.html" TargetMode="External"/><Relationship Id="rId4" Type="http://schemas.openxmlformats.org/officeDocument/2006/relationships/hyperlink" Target="http://hadoop.apache.org/common/docs/current/hdfs_design.html" TargetMode="External"/><Relationship Id="rId9" Type="http://schemas.openxmlformats.org/officeDocument/2006/relationships/hyperlink" Target="http://www.imagemagick.org/Magick++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>
          <a:xfrm>
            <a:off x="903288" y="4535489"/>
            <a:ext cx="7485062" cy="603439"/>
          </a:xfrm>
        </p:spPr>
        <p:txBody>
          <a:bodyPr/>
          <a:lstStyle/>
          <a:p>
            <a:pPr eaLnBrk="1" hangingPunct="1"/>
            <a:r>
              <a:rPr lang="es-ES" noProof="1" smtClean="0"/>
              <a:t>Presentado por:</a:t>
            </a:r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903288" y="5257991"/>
            <a:ext cx="7510462" cy="800100"/>
          </a:xfrm>
        </p:spPr>
        <p:txBody>
          <a:bodyPr/>
          <a:lstStyle/>
          <a:p>
            <a:pPr marL="457200" lvl="1" indent="0" eaLnBrk="1" fontAlgn="auto" hangingPunct="1">
              <a:spcBef>
                <a:spcPts val="324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n-US" sz="2300" dirty="0" smtClean="0"/>
              <a:t> Mayra Alejandra Mendoza </a:t>
            </a:r>
            <a:r>
              <a:rPr lang="en-US" sz="2300" dirty="0" err="1" smtClean="0"/>
              <a:t>Saltos</a:t>
            </a:r>
            <a:endParaRPr lang="es-ES" sz="2300" kern="1200" dirty="0" smtClean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 eaLnBrk="1" fontAlgn="auto" hangingPunct="1">
              <a:spcBef>
                <a:spcPts val="324"/>
              </a:spcBef>
              <a:spcAft>
                <a:spcPts val="0"/>
              </a:spcAft>
              <a:buClr>
                <a:schemeClr val="bg2">
                  <a:lumMod val="75000"/>
                </a:schemeClr>
              </a:buClr>
              <a:buFont typeface="Courier New" pitchFamily="49" charset="0"/>
              <a:buChar char="o"/>
              <a:defRPr/>
            </a:pPr>
            <a:r>
              <a:rPr lang="es-ES" sz="2300" dirty="0" smtClean="0"/>
              <a:t> </a:t>
            </a:r>
            <a:r>
              <a:rPr lang="es-ES" sz="2300" dirty="0" err="1" smtClean="0"/>
              <a:t>Betsy</a:t>
            </a:r>
            <a:r>
              <a:rPr lang="es-ES" sz="2300" dirty="0" smtClean="0"/>
              <a:t> Tatiana Trujillo Miranda</a:t>
            </a:r>
            <a:endParaRPr lang="es-ES" sz="2300" kern="1200" dirty="0"/>
          </a:p>
        </p:txBody>
      </p:sp>
      <p:sp>
        <p:nvSpPr>
          <p:cNvPr id="5" name="4 Rectángulo"/>
          <p:cNvSpPr/>
          <p:nvPr/>
        </p:nvSpPr>
        <p:spPr>
          <a:xfrm>
            <a:off x="638978" y="156283"/>
            <a:ext cx="79211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ESCUELA SUPERIOR POLITÉCNICA DEL LITORAL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519708" y="499282"/>
            <a:ext cx="6156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FACULTAD DE INGENIERÍA EN ELECTRICIDAD Y COMPUTACIÓN FIEC</a:t>
            </a:r>
          </a:p>
        </p:txBody>
      </p:sp>
      <p:pic>
        <p:nvPicPr>
          <p:cNvPr id="7" name="Picture 2" descr="C:\Documents and Settings\Andrés Cantos\Escritorio\espol1-300x29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9640" y="0"/>
            <a:ext cx="1394360" cy="1389712"/>
          </a:xfrm>
          <a:prstGeom prst="rect">
            <a:avLst/>
          </a:prstGeom>
          <a:noFill/>
        </p:spPr>
      </p:pic>
      <p:sp>
        <p:nvSpPr>
          <p:cNvPr id="8" name="2 Subtítulo"/>
          <p:cNvSpPr txBox="1">
            <a:spLocks/>
          </p:cNvSpPr>
          <p:nvPr/>
        </p:nvSpPr>
        <p:spPr bwMode="gray">
          <a:xfrm>
            <a:off x="724638" y="2317552"/>
            <a:ext cx="785372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Evaluación, análisis y comparación del rendimiento de programas de procesamiento masivo implementados usando lenguajes de programación Java, Python y C++ sobre la plataforma Hadoop para clústeres de varios tamaños</a:t>
            </a:r>
            <a:endParaRPr kumimoji="0" lang="es-EC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Bigramas</a:t>
            </a:r>
            <a:endParaRPr lang="es-ES" sz="2500" noProof="1" smtClean="0"/>
          </a:p>
        </p:txBody>
      </p:sp>
      <p:graphicFrame>
        <p:nvGraphicFramePr>
          <p:cNvPr id="1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65410" y="2150771"/>
          <a:ext cx="7937677" cy="4224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" name="16 Grupo"/>
          <p:cNvGrpSpPr/>
          <p:nvPr/>
        </p:nvGrpSpPr>
        <p:grpSpPr>
          <a:xfrm>
            <a:off x="2380622" y="901517"/>
            <a:ext cx="4801156" cy="1184857"/>
            <a:chOff x="320006" y="1313644"/>
            <a:chExt cx="4801156" cy="1184857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89979" y="1625370"/>
              <a:ext cx="1277067" cy="768390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Hadoop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 is getting bigger! Hadoop Core is renamed Hadoop Common. 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3564681" y="1625370"/>
              <a:ext cx="1279452" cy="873131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Hadoop::is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100" dirty="0" smtClean="0">
                  <a:latin typeface="Calibri" pitchFamily="34" charset="0"/>
                  <a:cs typeface="Arial" pitchFamily="34" charset="0"/>
                </a:rPr>
                <a:t>is</a:t>
              </a: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::getting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getting::bigger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bigger::Hadoop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Hadoop::Core	,1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320006" y="1313644"/>
              <a:ext cx="1869401" cy="24055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Entrada: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2187926" y="1672211"/>
              <a:ext cx="1061839" cy="7716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BIGRAMA</a:t>
              </a:r>
              <a:endParaRPr kumimoji="0" lang="es-EC" sz="11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MAPPER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REDUCER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utoShape 8"/>
            <p:cNvSpPr>
              <a:spLocks noChangeArrowheads="1"/>
            </p:cNvSpPr>
            <p:nvPr/>
          </p:nvSpPr>
          <p:spPr bwMode="auto">
            <a:xfrm>
              <a:off x="1892806" y="1883689"/>
              <a:ext cx="295121" cy="191712"/>
            </a:xfrm>
            <a:prstGeom prst="rightArrow">
              <a:avLst>
                <a:gd name="adj1" fmla="val 50000"/>
                <a:gd name="adj2" fmla="val 3705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3275522" y="1883689"/>
              <a:ext cx="296909" cy="191712"/>
            </a:xfrm>
            <a:prstGeom prst="rightArrow">
              <a:avLst>
                <a:gd name="adj1" fmla="val 50000"/>
                <a:gd name="adj2" fmla="val 37275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335132" y="1313794"/>
              <a:ext cx="1786030" cy="242123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Salida: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smtClean="0"/>
              <a:t>Hit-log FIEC</a:t>
            </a:r>
            <a:endParaRPr lang="es-ES" sz="2500" noProof="1" smtClean="0"/>
          </a:p>
        </p:txBody>
      </p:sp>
      <p:graphicFrame>
        <p:nvGraphicFramePr>
          <p:cNvPr id="1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81318" y="2369713"/>
          <a:ext cx="7757375" cy="3761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" name="16 Grupo"/>
          <p:cNvGrpSpPr/>
          <p:nvPr/>
        </p:nvGrpSpPr>
        <p:grpSpPr>
          <a:xfrm>
            <a:off x="1661375" y="901519"/>
            <a:ext cx="6117464" cy="1184857"/>
            <a:chOff x="270461" y="1313644"/>
            <a:chExt cx="4868212" cy="1184857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270461" y="1625370"/>
              <a:ext cx="1596586" cy="768390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1000"/>
                </a:spcAft>
              </a:pP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Dec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  6 ceibo  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sendmail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[4201]: 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from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=&lt;carlos@ceibo.fiec.espol.edu.ec&gt;,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size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=0,class=0, 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nrcpts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=0,proto=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SMTP,daemon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=MTA, </a:t>
              </a:r>
              <a:r>
                <a:rPr lang="es-MX" sz="800" dirty="0" err="1" smtClean="0">
                  <a:latin typeface="Arial" pitchFamily="34" charset="0"/>
                  <a:cs typeface="Arial" pitchFamily="34" charset="0"/>
                </a:rPr>
                <a:t>relay</a:t>
              </a:r>
              <a:r>
                <a:rPr lang="es-MX" sz="800" dirty="0" smtClean="0">
                  <a:latin typeface="Arial" pitchFamily="34" charset="0"/>
                  <a:cs typeface="Arial" pitchFamily="34" charset="0"/>
                </a:rPr>
                <a:t>=broadside.counsel.volia.net [93.73.47.14]</a:t>
              </a:r>
              <a:endParaRPr lang="es-EC" sz="8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>
              <a:off x="3564680" y="1625370"/>
              <a:ext cx="1573993" cy="873131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>
                <a:spcAft>
                  <a:spcPts val="600"/>
                </a:spcAft>
              </a:pPr>
              <a:r>
                <a:rPr lang="en-US" sz="800" dirty="0" smtClean="0">
                  <a:latin typeface="Calibri" pitchFamily="34" charset="0"/>
                  <a:cs typeface="Arial" pitchFamily="34" charset="0"/>
                </a:rPr>
                <a:t>&lt;carlos@ceibo.fiec.espol.edu.ec&gt; ,50</a:t>
              </a:r>
            </a:p>
            <a:p>
              <a:pPr lvl="0">
                <a:spcAft>
                  <a:spcPts val="600"/>
                </a:spcAft>
              </a:pPr>
              <a:r>
                <a:rPr lang="en-US" sz="800" dirty="0" smtClean="0">
                  <a:latin typeface="Calibri" pitchFamily="34" charset="0"/>
                  <a:cs typeface="Arial" pitchFamily="34" charset="0"/>
                </a:rPr>
                <a:t>&lt;miguel@ceibo.fiec.espol.edu.ec&gt;  ,30</a:t>
              </a:r>
            </a:p>
            <a:p>
              <a:pPr lvl="0">
                <a:spcAft>
                  <a:spcPts val="600"/>
                </a:spcAft>
              </a:pPr>
              <a:r>
                <a:rPr lang="en-US" sz="800" dirty="0" smtClean="0">
                  <a:latin typeface="Calibri" pitchFamily="34" charset="0"/>
                  <a:cs typeface="Arial" pitchFamily="34" charset="0"/>
                </a:rPr>
                <a:t>&lt;mayra@ceibo.fiec.espol.edu.ec&gt; ,22</a:t>
              </a:r>
            </a:p>
            <a:p>
              <a:pPr lvl="0">
                <a:spcAft>
                  <a:spcPts val="600"/>
                </a:spcAft>
              </a:pPr>
              <a:r>
                <a:rPr lang="en-US" sz="800" dirty="0" smtClean="0">
                  <a:latin typeface="Calibri" pitchFamily="34" charset="0"/>
                  <a:cs typeface="Arial" pitchFamily="34" charset="0"/>
                </a:rPr>
                <a:t>&lt;betsy@ceibo.fiec.espol.edu.ec&gt; ,15</a:t>
              </a:r>
              <a:endParaRPr lang="es-EC" sz="160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6"/>
            <p:cNvSpPr txBox="1">
              <a:spLocks noChangeArrowheads="1"/>
            </p:cNvSpPr>
            <p:nvPr/>
          </p:nvSpPr>
          <p:spPr bwMode="auto">
            <a:xfrm>
              <a:off x="320006" y="1313644"/>
              <a:ext cx="1869401" cy="24055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Entrada: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2187926" y="1672211"/>
              <a:ext cx="1061839" cy="7716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HIT-LOG FIEC</a:t>
              </a:r>
              <a:endParaRPr kumimoji="0" lang="es-EC" sz="11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MAPPER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REDUCER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AutoShape 8"/>
            <p:cNvSpPr>
              <a:spLocks noChangeArrowheads="1"/>
            </p:cNvSpPr>
            <p:nvPr/>
          </p:nvSpPr>
          <p:spPr bwMode="auto">
            <a:xfrm>
              <a:off x="1892806" y="1883689"/>
              <a:ext cx="295121" cy="191712"/>
            </a:xfrm>
            <a:prstGeom prst="rightArrow">
              <a:avLst>
                <a:gd name="adj1" fmla="val 50000"/>
                <a:gd name="adj2" fmla="val 3705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3" name="AutoShape 9"/>
            <p:cNvSpPr>
              <a:spLocks noChangeArrowheads="1"/>
            </p:cNvSpPr>
            <p:nvPr/>
          </p:nvSpPr>
          <p:spPr bwMode="auto">
            <a:xfrm>
              <a:off x="3275522" y="1883689"/>
              <a:ext cx="296909" cy="191712"/>
            </a:xfrm>
            <a:prstGeom prst="rightArrow">
              <a:avLst>
                <a:gd name="adj1" fmla="val 50000"/>
                <a:gd name="adj2" fmla="val 37275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4" name="Text Box 12"/>
            <p:cNvSpPr txBox="1">
              <a:spLocks noChangeArrowheads="1"/>
            </p:cNvSpPr>
            <p:nvPr/>
          </p:nvSpPr>
          <p:spPr bwMode="auto">
            <a:xfrm>
              <a:off x="3335132" y="1313794"/>
              <a:ext cx="1786030" cy="242123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Salida: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Escala</a:t>
            </a:r>
            <a:r>
              <a:rPr lang="en-US" sz="2500" dirty="0" smtClean="0"/>
              <a:t> de </a:t>
            </a:r>
            <a:r>
              <a:rPr lang="en-US" sz="2500" dirty="0" err="1" smtClean="0"/>
              <a:t>grises</a:t>
            </a:r>
            <a:r>
              <a:rPr lang="en-US" sz="2500" dirty="0" smtClean="0"/>
              <a:t> en </a:t>
            </a:r>
            <a:r>
              <a:rPr lang="en-US" sz="2500" dirty="0" err="1" smtClean="0"/>
              <a:t>imágenes</a:t>
            </a:r>
            <a:endParaRPr lang="es-ES" sz="2500" noProof="1" smtClean="0"/>
          </a:p>
        </p:txBody>
      </p:sp>
      <p:graphicFrame>
        <p:nvGraphicFramePr>
          <p:cNvPr id="18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08338" y="2137891"/>
          <a:ext cx="7868993" cy="409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" name="26 Grupo"/>
          <p:cNvGrpSpPr/>
          <p:nvPr/>
        </p:nvGrpSpPr>
        <p:grpSpPr>
          <a:xfrm>
            <a:off x="2380622" y="901517"/>
            <a:ext cx="4801156" cy="1130219"/>
            <a:chOff x="2380622" y="901517"/>
            <a:chExt cx="4801156" cy="1130219"/>
          </a:xfrm>
        </p:grpSpPr>
        <p:pic>
          <p:nvPicPr>
            <p:cNvPr id="7" name="6 Imagen" descr="C:\Users\Evelyn\AppData\Local\Temp\elephant_rgb.jp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54482" y="1170154"/>
              <a:ext cx="941096" cy="7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7 Imagen" descr="C:\Users\Evelyn\AppData\Local\Temp\elephant_rgb.jpg"/>
            <p:cNvPicPr/>
            <p:nvPr/>
          </p:nvPicPr>
          <p:blipFill>
            <a:blip r:embed="rId5" cstate="print">
              <a:grayscl/>
            </a:blip>
            <a:srcRect/>
            <a:stretch>
              <a:fillRect/>
            </a:stretch>
          </p:blipFill>
          <p:spPr bwMode="auto">
            <a:xfrm>
              <a:off x="5774182" y="1170154"/>
              <a:ext cx="953813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2380622" y="901517"/>
              <a:ext cx="1869401" cy="24055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Entrada: Imagen JPG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4248542" y="1260084"/>
              <a:ext cx="1061839" cy="7716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ESCALAGRIS</a:t>
              </a:r>
              <a:endParaRPr kumimoji="0" lang="es-EC" sz="11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MAPPER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REDUCER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auto">
            <a:xfrm>
              <a:off x="3901906" y="1471562"/>
              <a:ext cx="295121" cy="191712"/>
            </a:xfrm>
            <a:prstGeom prst="rightArrow">
              <a:avLst>
                <a:gd name="adj1" fmla="val 50000"/>
                <a:gd name="adj2" fmla="val 3705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auto">
            <a:xfrm>
              <a:off x="5426291" y="1471562"/>
              <a:ext cx="296909" cy="191712"/>
            </a:xfrm>
            <a:prstGeom prst="rightArrow">
              <a:avLst>
                <a:gd name="adj1" fmla="val 50000"/>
                <a:gd name="adj2" fmla="val 37275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395748" y="901667"/>
              <a:ext cx="1786030" cy="242123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Salida: Imagen JPG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smtClean="0"/>
              <a:t>Factor de </a:t>
            </a:r>
            <a:r>
              <a:rPr lang="en-US" sz="2500" dirty="0" err="1" smtClean="0"/>
              <a:t>ejecución</a:t>
            </a:r>
            <a:r>
              <a:rPr lang="en-US" sz="2500" dirty="0" smtClean="0"/>
              <a:t> Java </a:t>
            </a:r>
            <a:r>
              <a:rPr lang="en-US" sz="2500" dirty="0" err="1" smtClean="0"/>
              <a:t>vs</a:t>
            </a:r>
            <a:r>
              <a:rPr lang="en-US" sz="2500" dirty="0" smtClean="0"/>
              <a:t> Python </a:t>
            </a:r>
            <a:r>
              <a:rPr lang="en-US" sz="2500" dirty="0" err="1" smtClean="0"/>
              <a:t>vs</a:t>
            </a:r>
            <a:r>
              <a:rPr lang="en-US" sz="2500" dirty="0" smtClean="0"/>
              <a:t> C++</a:t>
            </a:r>
            <a:endParaRPr lang="es-ES" sz="2500" noProof="1" smtClean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2170323"/>
          <a:ext cx="8692308" cy="4132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821456" y="1374967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Streaming</a:t>
                      </a:r>
                      <a:r>
                        <a:rPr lang="es-ES" baseline="0" dirty="0" smtClean="0"/>
                        <a:t> (Python)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1,83 tiempo Java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Pipes (</a:t>
                      </a:r>
                      <a:r>
                        <a:rPr lang="es-ES" dirty="0" err="1" smtClean="0"/>
                        <a:t>c++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2,15 tiempo Java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Líneas</a:t>
            </a:r>
            <a:r>
              <a:rPr lang="en-US" sz="2500" dirty="0" smtClean="0"/>
              <a:t> de </a:t>
            </a:r>
            <a:r>
              <a:rPr lang="en-US" sz="2500" dirty="0" err="1" smtClean="0"/>
              <a:t>código</a:t>
            </a:r>
            <a:r>
              <a:rPr lang="en-US" sz="2500" dirty="0" smtClean="0"/>
              <a:t> </a:t>
            </a:r>
            <a:r>
              <a:rPr lang="en-US" sz="2500" dirty="0" err="1" smtClean="0"/>
              <a:t>vs</a:t>
            </a:r>
            <a:r>
              <a:rPr lang="en-US" sz="2500" dirty="0" smtClean="0"/>
              <a:t> </a:t>
            </a:r>
            <a:r>
              <a:rPr lang="en-US" sz="2500" dirty="0" err="1" smtClean="0"/>
              <a:t>Lenguaje</a:t>
            </a:r>
            <a:r>
              <a:rPr lang="en-US" sz="2500" dirty="0" smtClean="0"/>
              <a:t> de programación</a:t>
            </a:r>
            <a:endParaRPr lang="es-ES" sz="2500" noProof="1" smtClean="0"/>
          </a:p>
        </p:txBody>
      </p:sp>
      <p:graphicFrame>
        <p:nvGraphicFramePr>
          <p:cNvPr id="6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4880" y="2588965"/>
          <a:ext cx="8348614" cy="3623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990489" y="1103701"/>
          <a:ext cx="356558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793"/>
                <a:gridCol w="17827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Lenguaje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% Código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Python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C++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26%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Java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56%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917114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Conclusiones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El API de programación de Hadoop de mejor rendimiento en tiempo de respuesta fue Java nativo seguido por </a:t>
            </a:r>
            <a:r>
              <a:rPr lang="es-EC" sz="2200" dirty="0" err="1" smtClean="0"/>
              <a:t>Streaming</a:t>
            </a:r>
            <a:r>
              <a:rPr lang="es-EC" sz="2200" dirty="0" smtClean="0"/>
              <a:t> (evaluado con Python) y finalmente Pipes (C++).</a:t>
            </a:r>
          </a:p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Debemos también considerar también las preferencias/conocimientos del desarrollador y el soporte disponible a fin de equilibrar rendimiento vs facilidad de desarrollo.</a:t>
            </a:r>
          </a:p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El procesamiento de texto fue realizado con el uso de cadenas, que básicamente consistió en separar el texto y analizarlo para cada lenguaje existen diferentes formas de hacerlo.</a:t>
            </a:r>
          </a:p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El procesamiento de archivos pequeños demora la tarea de ejecución debido a que Hadoop está desarrollado para ser más eficiente manipulando archivos de gran tamaño.</a:t>
            </a:r>
            <a:endParaRPr lang="es-EC" sz="22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917114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Recomendaciones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 marL="624078" lvl="0" indent="-514350" algn="just">
              <a:buFont typeface="+mj-lt"/>
              <a:buAutoNum type="arabicPeriod"/>
            </a:pPr>
            <a:r>
              <a:rPr lang="es-EC" sz="2200" dirty="0" err="1" smtClean="0"/>
              <a:t>Hadoop</a:t>
            </a:r>
            <a:r>
              <a:rPr lang="es-EC" sz="2200" dirty="0" smtClean="0"/>
              <a:t> es mucho más eficiente trabajando con archivos de gran tamaño. El </a:t>
            </a:r>
            <a:r>
              <a:rPr lang="es-EC" sz="2200" dirty="0" err="1" smtClean="0"/>
              <a:t>SequenceFile</a:t>
            </a:r>
            <a:r>
              <a:rPr lang="es-EC" sz="2200" dirty="0" smtClean="0"/>
              <a:t> permite unir muchos archivos pequeños en un solo archivo grande. Es recomendable hacer uso de este </a:t>
            </a:r>
            <a:r>
              <a:rPr lang="es-EC" sz="2200" dirty="0" err="1" smtClean="0"/>
              <a:t>InputFormat</a:t>
            </a:r>
            <a:r>
              <a:rPr lang="es-EC" sz="2200" dirty="0" smtClean="0"/>
              <a:t> cuando sea factible.</a:t>
            </a:r>
          </a:p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Si se trabajan con </a:t>
            </a:r>
            <a:r>
              <a:rPr lang="es-EC" sz="2200" dirty="0" err="1" smtClean="0"/>
              <a:t>InputFormat</a:t>
            </a:r>
            <a:r>
              <a:rPr lang="es-EC" sz="2200" dirty="0" smtClean="0"/>
              <a:t> propio, es recomendable empaquetarlos junto a los demás </a:t>
            </a:r>
            <a:r>
              <a:rPr lang="es-EC" sz="2200" dirty="0" err="1" smtClean="0"/>
              <a:t>InputFormat</a:t>
            </a:r>
            <a:r>
              <a:rPr lang="es-EC" sz="2200" dirty="0" smtClean="0"/>
              <a:t> provistos por </a:t>
            </a:r>
            <a:r>
              <a:rPr lang="es-EC" sz="2200" dirty="0" err="1" smtClean="0"/>
              <a:t>Hadoop</a:t>
            </a:r>
            <a:r>
              <a:rPr lang="es-EC" sz="2200" dirty="0" smtClean="0"/>
              <a:t>.</a:t>
            </a:r>
          </a:p>
          <a:p>
            <a:pPr marL="624078" lvl="0" indent="-514350" algn="just">
              <a:buFont typeface="+mj-lt"/>
              <a:buAutoNum type="arabicPeriod"/>
            </a:pPr>
            <a:r>
              <a:rPr lang="es-EC" sz="2200" dirty="0" smtClean="0"/>
              <a:t>Al momento de realizar concatenación de cadenas de palabras es mejor utilizar los métodos más eficientes que brinde cada lenguaje para hacerlo (ej.: usar </a:t>
            </a:r>
            <a:r>
              <a:rPr lang="es-EC" sz="2200" dirty="0" err="1" smtClean="0"/>
              <a:t>StringBuffer</a:t>
            </a:r>
            <a:r>
              <a:rPr lang="es-EC" sz="2200" dirty="0" smtClean="0"/>
              <a:t> vs el operador “+” en Java).</a:t>
            </a:r>
            <a:endParaRPr lang="es-EC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800" dirty="0" err="1" smtClean="0"/>
              <a:t>Referencias</a:t>
            </a:r>
            <a:endParaRPr lang="es-ES" sz="2500" noProof="1" smtClean="0"/>
          </a:p>
        </p:txBody>
      </p:sp>
      <p:sp>
        <p:nvSpPr>
          <p:cNvPr id="12" name="Rectangle 9"/>
          <p:cNvSpPr txBox="1">
            <a:spLocks noChangeArrowheads="1"/>
          </p:cNvSpPr>
          <p:nvPr/>
        </p:nvSpPr>
        <p:spPr bwMode="auto">
          <a:xfrm>
            <a:off x="295275" y="1316736"/>
            <a:ext cx="8524875" cy="4919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624078" indent="-514350">
              <a:buFont typeface="Arial" pitchFamily="34" charset="0"/>
              <a:buChar char="•"/>
            </a:pPr>
            <a:r>
              <a:rPr lang="en-US" sz="1100" u="sng" dirty="0" smtClean="0"/>
              <a:t>Andrew </a:t>
            </a:r>
            <a:r>
              <a:rPr lang="en-US" sz="1100" u="sng" dirty="0" err="1" smtClean="0"/>
              <a:t>Pavlo</a:t>
            </a:r>
            <a:r>
              <a:rPr lang="en-US" sz="1100" u="sng" dirty="0" smtClean="0"/>
              <a:t>, Erick Paulson, Alexander </a:t>
            </a:r>
            <a:r>
              <a:rPr lang="en-US" sz="1100" u="sng" dirty="0" err="1" smtClean="0"/>
              <a:t>Rasin</a:t>
            </a:r>
            <a:r>
              <a:rPr lang="en-US" sz="1100" u="sng" dirty="0" smtClean="0"/>
              <a:t>, Daniel J. </a:t>
            </a:r>
            <a:r>
              <a:rPr lang="en-US" sz="1100" u="sng" dirty="0" err="1" smtClean="0"/>
              <a:t>Abadi</a:t>
            </a:r>
            <a:r>
              <a:rPr lang="en-US" sz="1100" u="sng" dirty="0" smtClean="0"/>
              <a:t>, David J. DeWitt, Samuel Madden, Michael </a:t>
            </a:r>
            <a:r>
              <a:rPr lang="en-US" sz="1100" u="sng" dirty="0" err="1" smtClean="0"/>
              <a:t>Stonebraker</a:t>
            </a:r>
            <a:r>
              <a:rPr lang="en-US" sz="1100" u="sng" dirty="0" smtClean="0"/>
              <a:t>, “A Comparison of Approaches to Large-Scale Data Analysis”, Brown University, University of Wisconsin.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err="1" smtClean="0"/>
              <a:t>Xiaoyang</a:t>
            </a:r>
            <a:r>
              <a:rPr lang="en-US" sz="1100" u="sng" dirty="0" smtClean="0"/>
              <a:t> Yu, “Estimating Language Models Using Hadoop and </a:t>
            </a:r>
            <a:r>
              <a:rPr lang="en-US" sz="1100" u="sng" dirty="0" err="1" smtClean="0"/>
              <a:t>Hbase</a:t>
            </a:r>
            <a:r>
              <a:rPr lang="en-US" sz="1100" u="sng" dirty="0" smtClean="0"/>
              <a:t>”, University of Edinburgh, 2008.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Apache </a:t>
            </a:r>
            <a:r>
              <a:rPr lang="es-EC" sz="1100" u="sng" dirty="0" err="1" smtClean="0"/>
              <a:t>Lucene</a:t>
            </a:r>
            <a:r>
              <a:rPr lang="es-EC" sz="1100" u="sng" dirty="0" smtClean="0"/>
              <a:t>, </a:t>
            </a:r>
            <a:r>
              <a:rPr lang="es-EC" sz="1100" u="sng" dirty="0" smtClean="0">
                <a:hlinkClick r:id="rId3"/>
              </a:rPr>
              <a:t>http://lucene.apache.org/</a:t>
            </a:r>
            <a:r>
              <a:rPr lang="es-EC" sz="1100" dirty="0" smtClean="0"/>
              <a:t>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Dean, J. y </a:t>
            </a:r>
            <a:r>
              <a:rPr lang="en-US" sz="1100" u="sng" dirty="0" err="1" smtClean="0"/>
              <a:t>Ghemawat</a:t>
            </a:r>
            <a:r>
              <a:rPr lang="en-US" sz="1100" u="sng" dirty="0" smtClean="0"/>
              <a:t>, S. “</a:t>
            </a:r>
            <a:r>
              <a:rPr lang="en-US" sz="1100" u="sng" dirty="0" err="1" smtClean="0"/>
              <a:t>MapReduce</a:t>
            </a:r>
            <a:r>
              <a:rPr lang="en-US" sz="1100" u="sng" dirty="0" smtClean="0"/>
              <a:t>: Simplified Data Processing on Large Clusters”. En </a:t>
            </a:r>
            <a:r>
              <a:rPr lang="en-US" sz="1100" u="sng" dirty="0" err="1" smtClean="0"/>
              <a:t>memorias</a:t>
            </a:r>
            <a:r>
              <a:rPr lang="en-US" sz="1100" u="sng" dirty="0" smtClean="0"/>
              <a:t> del Sixth Symposium on Operating System Design and Implementation (OSDI 2004), San Francisco, CA-EE.UU. </a:t>
            </a:r>
            <a:r>
              <a:rPr lang="en-US" sz="1100" u="sng" dirty="0" err="1" smtClean="0"/>
              <a:t>Diciembre</a:t>
            </a:r>
            <a:r>
              <a:rPr lang="en-US" sz="1100" u="sng" dirty="0" smtClean="0"/>
              <a:t>, 2004.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HDFS </a:t>
            </a:r>
            <a:r>
              <a:rPr lang="es-EC" sz="1100" u="sng" dirty="0" err="1" smtClean="0"/>
              <a:t>Architecture</a:t>
            </a:r>
            <a:r>
              <a:rPr lang="es-EC" sz="1100" u="sng" dirty="0" smtClean="0"/>
              <a:t>, </a:t>
            </a:r>
            <a:r>
              <a:rPr lang="es-EC" sz="1100" u="sng" dirty="0" smtClean="0">
                <a:hlinkClick r:id="rId4"/>
              </a:rPr>
              <a:t>http://hadoop.apache.org/common/docs/current/hdfs_design.html</a:t>
            </a:r>
            <a:r>
              <a:rPr lang="es-EC" sz="1100" dirty="0" smtClean="0"/>
              <a:t>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err="1" smtClean="0"/>
              <a:t>Ghemawat</a:t>
            </a:r>
            <a:r>
              <a:rPr lang="en-US" sz="1100" u="sng" dirty="0" smtClean="0"/>
              <a:t>, S., </a:t>
            </a:r>
            <a:r>
              <a:rPr lang="en-US" sz="1100" u="sng" dirty="0" err="1" smtClean="0"/>
              <a:t>Gobioff</a:t>
            </a:r>
            <a:r>
              <a:rPr lang="en-US" sz="1100" u="sng" dirty="0" smtClean="0"/>
              <a:t>, H., y Leung, S. “The Google File System”. En </a:t>
            </a:r>
            <a:r>
              <a:rPr lang="en-US" sz="1100" u="sng" dirty="0" err="1" smtClean="0"/>
              <a:t>Memorias</a:t>
            </a:r>
            <a:r>
              <a:rPr lang="en-US" sz="1100" u="sng" dirty="0" smtClean="0"/>
              <a:t> del 19th ACM Symposium on Operating Systems Principles. </a:t>
            </a:r>
            <a:r>
              <a:rPr lang="es-EC" sz="1100" dirty="0" smtClean="0"/>
              <a:t>Lake George, NY-EE.UU., Octubre, 2003.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err="1" smtClean="0"/>
              <a:t>Welcome</a:t>
            </a:r>
            <a:r>
              <a:rPr lang="es-EC" sz="1100" u="sng" dirty="0" smtClean="0"/>
              <a:t> </a:t>
            </a:r>
            <a:r>
              <a:rPr lang="es-EC" sz="1100" u="sng" dirty="0" err="1" smtClean="0"/>
              <a:t>to</a:t>
            </a:r>
            <a:r>
              <a:rPr lang="es-EC" sz="1100" u="sng" dirty="0" smtClean="0"/>
              <a:t> Apache Hadoop, </a:t>
            </a:r>
            <a:r>
              <a:rPr lang="es-EC" sz="1100" u="sng" dirty="0" smtClean="0">
                <a:hlinkClick r:id="rId5"/>
              </a:rPr>
              <a:t>http://hadoop.apache.org/core/</a:t>
            </a:r>
            <a:r>
              <a:rPr lang="es-EC" sz="1100" dirty="0" smtClean="0"/>
              <a:t> 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Anatomy of a </a:t>
            </a:r>
            <a:r>
              <a:rPr lang="en-US" sz="1100" u="sng" dirty="0" err="1" smtClean="0"/>
              <a:t>MapReduce</a:t>
            </a:r>
            <a:r>
              <a:rPr lang="en-US" sz="1100" u="sng" dirty="0" smtClean="0"/>
              <a:t> job run with Hadoop, </a:t>
            </a:r>
            <a:r>
              <a:rPr lang="en-US" sz="1100" u="sng" dirty="0" smtClean="0">
                <a:hlinkClick r:id="rId6"/>
              </a:rPr>
              <a:t>http://answers.oreilly.com/topic/459-anatomy-of-a-mapreduce-job-run-with-hadoop/</a:t>
            </a:r>
            <a:r>
              <a:rPr lang="en-US" sz="1100" dirty="0" smtClean="0"/>
              <a:t>, </a:t>
            </a:r>
            <a:r>
              <a:rPr lang="en-US" sz="1100" dirty="0" err="1" smtClean="0"/>
              <a:t>último</a:t>
            </a:r>
            <a:r>
              <a:rPr lang="en-US" sz="1100" dirty="0" smtClean="0"/>
              <a:t> </a:t>
            </a:r>
            <a:r>
              <a:rPr lang="en-US" sz="1100" dirty="0" err="1" smtClean="0"/>
              <a:t>acceso</a:t>
            </a:r>
            <a:r>
              <a:rPr lang="en-US" sz="1100" dirty="0" smtClean="0"/>
              <a:t> 20-Abr-2010.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Hadoop The </a:t>
            </a:r>
            <a:r>
              <a:rPr lang="en-US" sz="1100" u="sng" dirty="0" err="1" smtClean="0"/>
              <a:t>definiitive</a:t>
            </a:r>
            <a:r>
              <a:rPr lang="en-US" sz="1100" u="sng" dirty="0" smtClean="0"/>
              <a:t> Guide, Tom </a:t>
            </a:r>
            <a:r>
              <a:rPr lang="en-US" sz="1100" dirty="0" smtClean="0"/>
              <a:t>White, </a:t>
            </a:r>
            <a:r>
              <a:rPr lang="en-US" sz="1100" dirty="0" err="1" smtClean="0"/>
              <a:t>publicado</a:t>
            </a:r>
            <a:r>
              <a:rPr lang="en-US" sz="1100" dirty="0" smtClean="0"/>
              <a:t> </a:t>
            </a:r>
            <a:r>
              <a:rPr lang="en-US" sz="1100" dirty="0" err="1" smtClean="0"/>
              <a:t>por</a:t>
            </a:r>
            <a:r>
              <a:rPr lang="en-US" sz="1100" dirty="0" smtClean="0"/>
              <a:t> O’Reilly Media, Inc., 1005 </a:t>
            </a:r>
            <a:r>
              <a:rPr lang="en-US" sz="1100" dirty="0" err="1" smtClean="0"/>
              <a:t>Gravenstein</a:t>
            </a:r>
            <a:r>
              <a:rPr lang="en-US" sz="1100" dirty="0" smtClean="0"/>
              <a:t> Highway North, Sebastopol, CA 95472. </a:t>
            </a:r>
            <a:r>
              <a:rPr lang="en-US" sz="1100" dirty="0" err="1" smtClean="0"/>
              <a:t>Pag</a:t>
            </a:r>
            <a:r>
              <a:rPr lang="en-US" sz="1100" dirty="0" smtClean="0"/>
              <a:t>. 192.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Java </a:t>
            </a:r>
            <a:r>
              <a:rPr lang="es-EC" sz="1100" u="sng" dirty="0" err="1" smtClean="0"/>
              <a:t>Advance</a:t>
            </a:r>
            <a:r>
              <a:rPr lang="es-EC" sz="1100" u="sng" dirty="0" smtClean="0"/>
              <a:t> </a:t>
            </a:r>
            <a:r>
              <a:rPr lang="es-EC" sz="1100" u="sng" dirty="0" err="1" smtClean="0"/>
              <a:t>Imaging</a:t>
            </a:r>
            <a:r>
              <a:rPr lang="es-EC" sz="1100" u="sng" dirty="0" smtClean="0"/>
              <a:t> (JAI) API, </a:t>
            </a:r>
            <a:r>
              <a:rPr lang="es-EC" sz="1100" u="sng" dirty="0" smtClean="0">
                <a:hlinkClick r:id="rId7"/>
              </a:rPr>
              <a:t>http://java.sun.com/javase/technologies/desktop/media/jai/</a:t>
            </a:r>
            <a:r>
              <a:rPr lang="es-EC" sz="1100" dirty="0" smtClean="0"/>
              <a:t> 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Python </a:t>
            </a:r>
            <a:r>
              <a:rPr lang="es-EC" sz="1100" u="sng" dirty="0" err="1" smtClean="0"/>
              <a:t>Imaging</a:t>
            </a:r>
            <a:r>
              <a:rPr lang="es-EC" sz="1100" u="sng" dirty="0" smtClean="0"/>
              <a:t> Library (PIL), </a:t>
            </a:r>
            <a:r>
              <a:rPr lang="es-EC" sz="1100" u="sng" dirty="0" smtClean="0">
                <a:hlinkClick r:id="rId8"/>
              </a:rPr>
              <a:t>http://www.pythonware.com/products/pil/</a:t>
            </a:r>
            <a:r>
              <a:rPr lang="es-EC" sz="1100" dirty="0" smtClean="0"/>
              <a:t>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err="1" smtClean="0"/>
              <a:t>Magick</a:t>
            </a:r>
            <a:r>
              <a:rPr lang="es-EC" sz="1100" u="sng" dirty="0" smtClean="0"/>
              <a:t>++ -- C++ API </a:t>
            </a:r>
            <a:r>
              <a:rPr lang="es-EC" sz="1100" u="sng" dirty="0" err="1" smtClean="0"/>
              <a:t>for</a:t>
            </a:r>
            <a:r>
              <a:rPr lang="es-EC" sz="1100" u="sng" dirty="0" smtClean="0"/>
              <a:t> </a:t>
            </a:r>
            <a:r>
              <a:rPr lang="es-EC" sz="1100" u="sng" dirty="0" err="1" smtClean="0"/>
              <a:t>ImageMagick</a:t>
            </a:r>
            <a:r>
              <a:rPr lang="es-EC" sz="1100" u="sng" dirty="0" smtClean="0"/>
              <a:t>, </a:t>
            </a:r>
            <a:r>
              <a:rPr lang="es-EC" sz="1100" dirty="0" smtClean="0">
                <a:hlinkClick r:id="rId9"/>
              </a:rPr>
              <a:t>http://www.imagemagick.org/Magick++/</a:t>
            </a:r>
            <a:r>
              <a:rPr lang="es-EC" sz="1100" dirty="0" smtClean="0"/>
              <a:t>, último acceso 17-Feb-2010.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err="1" smtClean="0"/>
              <a:t>Sequencefile</a:t>
            </a:r>
            <a:r>
              <a:rPr lang="es-EC" sz="1100" dirty="0" smtClean="0"/>
              <a:t> , </a:t>
            </a:r>
            <a:r>
              <a:rPr lang="es-EC" sz="1100" u="sng" dirty="0" smtClean="0">
                <a:hlinkClick r:id="rId10"/>
              </a:rPr>
              <a:t>http://hadoop.apache.org/common/docs/current/api/org/apache/hadoop/io/SequenceFile.html</a:t>
            </a:r>
            <a:r>
              <a:rPr lang="es-EC" sz="1100" dirty="0" smtClean="0"/>
              <a:t>, último acceso 5-Mar-2010.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Hadoop The </a:t>
            </a:r>
            <a:r>
              <a:rPr lang="en-US" sz="1100" u="sng" dirty="0" err="1" smtClean="0"/>
              <a:t>definiitive</a:t>
            </a:r>
            <a:r>
              <a:rPr lang="en-US" sz="1100" u="sng" dirty="0" smtClean="0"/>
              <a:t> Guide, Tom </a:t>
            </a:r>
            <a:r>
              <a:rPr lang="en-US" sz="1100" dirty="0" smtClean="0"/>
              <a:t>White, </a:t>
            </a:r>
            <a:r>
              <a:rPr lang="en-US" sz="1100" dirty="0" err="1" smtClean="0"/>
              <a:t>publicado</a:t>
            </a:r>
            <a:r>
              <a:rPr lang="en-US" sz="1100" dirty="0" smtClean="0"/>
              <a:t> </a:t>
            </a:r>
            <a:r>
              <a:rPr lang="en-US" sz="1100" dirty="0" err="1" smtClean="0"/>
              <a:t>por</a:t>
            </a:r>
            <a:r>
              <a:rPr lang="en-US" sz="1100" dirty="0" smtClean="0"/>
              <a:t> O’Reilly Media, Inc., 1005 </a:t>
            </a:r>
            <a:r>
              <a:rPr lang="en-US" sz="1100" dirty="0" err="1" smtClean="0"/>
              <a:t>Gravenstein</a:t>
            </a:r>
            <a:r>
              <a:rPr lang="en-US" sz="1100" dirty="0" smtClean="0"/>
              <a:t> Highway North, Sebastopol, CA 95472. </a:t>
            </a:r>
            <a:r>
              <a:rPr lang="en-US" sz="1100" dirty="0" err="1" smtClean="0"/>
              <a:t>Pag</a:t>
            </a:r>
            <a:r>
              <a:rPr lang="en-US" sz="1100" dirty="0" smtClean="0"/>
              <a:t>. 184.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Hadoop The </a:t>
            </a:r>
            <a:r>
              <a:rPr lang="en-US" sz="1100" u="sng" dirty="0" err="1" smtClean="0"/>
              <a:t>definiitive</a:t>
            </a:r>
            <a:r>
              <a:rPr lang="en-US" sz="1100" u="sng" dirty="0" smtClean="0"/>
              <a:t> Guide, Tom </a:t>
            </a:r>
            <a:r>
              <a:rPr lang="en-US" sz="1100" dirty="0" smtClean="0"/>
              <a:t>White, </a:t>
            </a:r>
            <a:r>
              <a:rPr lang="en-US" sz="1100" dirty="0" err="1" smtClean="0"/>
              <a:t>publicado</a:t>
            </a:r>
            <a:r>
              <a:rPr lang="en-US" sz="1100" dirty="0" smtClean="0"/>
              <a:t> </a:t>
            </a:r>
            <a:r>
              <a:rPr lang="en-US" sz="1100" dirty="0" err="1" smtClean="0"/>
              <a:t>por</a:t>
            </a:r>
            <a:r>
              <a:rPr lang="en-US" sz="1100" dirty="0" smtClean="0"/>
              <a:t> O’Reilly Media, Inc., 1005 </a:t>
            </a:r>
            <a:r>
              <a:rPr lang="en-US" sz="1100" dirty="0" err="1" smtClean="0"/>
              <a:t>Gravenstein</a:t>
            </a:r>
            <a:r>
              <a:rPr lang="en-US" sz="1100" dirty="0" smtClean="0"/>
              <a:t> Highway North, Sebastopol, CA 95472. </a:t>
            </a:r>
            <a:r>
              <a:rPr lang="en-US" sz="1100" dirty="0" err="1" smtClean="0"/>
              <a:t>Pag</a:t>
            </a:r>
            <a:r>
              <a:rPr lang="en-US" sz="1100" dirty="0" smtClean="0"/>
              <a:t>. 20.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http://IP de maquina virtual:50030 </a:t>
            </a:r>
            <a:r>
              <a:rPr lang="en-US" sz="1100" dirty="0" smtClean="0">
                <a:sym typeface="Wingdings"/>
              </a:rPr>
              <a:t></a:t>
            </a:r>
            <a:r>
              <a:rPr lang="es-EC" sz="1100" dirty="0" smtClean="0"/>
              <a:t> para monitorear el status de trabajos.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smtClean="0"/>
              <a:t>http://IP de maquina virtual:50070 </a:t>
            </a:r>
            <a:r>
              <a:rPr lang="en-US" sz="1100" dirty="0" smtClean="0">
                <a:sym typeface="Wingdings"/>
              </a:rPr>
              <a:t></a:t>
            </a:r>
            <a:r>
              <a:rPr lang="es-EC" sz="1100" dirty="0" smtClean="0"/>
              <a:t> para ver el contenido del HDFS.</a:t>
            </a:r>
          </a:p>
          <a:p>
            <a:pPr marL="624078" lvl="0" indent="-514350">
              <a:buFont typeface="Arial" pitchFamily="34" charset="0"/>
              <a:buChar char="•"/>
            </a:pPr>
            <a:r>
              <a:rPr lang="es-EC" sz="1100" u="sng" dirty="0" err="1" smtClean="0"/>
              <a:t>Dumbo</a:t>
            </a:r>
            <a:r>
              <a:rPr lang="es-EC" sz="1100" u="sng" dirty="0" smtClean="0"/>
              <a:t>, </a:t>
            </a:r>
            <a:r>
              <a:rPr lang="es-EC" sz="1100" u="sng" dirty="0" smtClean="0">
                <a:hlinkClick r:id="rId11"/>
              </a:rPr>
              <a:t>http://www.audioscrobbler.net/development/dumbo/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Python API to HDFS: </a:t>
            </a:r>
            <a:r>
              <a:rPr lang="en-US" sz="1100" u="sng" dirty="0" err="1" smtClean="0"/>
              <a:t>libpyhdfs</a:t>
            </a:r>
            <a:r>
              <a:rPr lang="en-US" sz="1100" u="sng" dirty="0" smtClean="0"/>
              <a:t>, </a:t>
            </a:r>
            <a:r>
              <a:rPr lang="en-US" sz="1100" u="sng" dirty="0" smtClean="0">
                <a:hlinkClick r:id="rId12"/>
              </a:rPr>
              <a:t>http://code.google.com/p/libpyhdfs/</a:t>
            </a:r>
            <a:endParaRPr lang="es-EC" sz="1100" dirty="0" smtClean="0"/>
          </a:p>
          <a:p>
            <a:pPr marL="624078" lvl="0" indent="-514350">
              <a:buFont typeface="Arial" pitchFamily="34" charset="0"/>
              <a:buChar char="•"/>
            </a:pPr>
            <a:r>
              <a:rPr lang="en-US" sz="1100" u="sng" dirty="0" smtClean="0"/>
              <a:t>C API to </a:t>
            </a:r>
            <a:r>
              <a:rPr lang="en-US" sz="1100" u="sng" dirty="0" err="1" smtClean="0"/>
              <a:t>HDFS:libhdfs</a:t>
            </a:r>
            <a:r>
              <a:rPr lang="en-US" sz="1100" u="sng" dirty="0" smtClean="0"/>
              <a:t>, </a:t>
            </a:r>
            <a:r>
              <a:rPr lang="en-US" sz="1100" u="sng" dirty="0" smtClean="0">
                <a:hlinkClick r:id="rId13"/>
              </a:rPr>
              <a:t>http://hadoop.apache.org/common/docs/r0.20.1/libhdfs.html</a:t>
            </a:r>
            <a:endParaRPr lang="es-EC" sz="11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title"/>
          </p:nvPr>
        </p:nvSpPr>
        <p:spPr>
          <a:xfrm>
            <a:off x="2880445" y="3252394"/>
            <a:ext cx="4219608" cy="638288"/>
          </a:xfrm>
        </p:spPr>
        <p:txBody>
          <a:bodyPr/>
          <a:lstStyle/>
          <a:p>
            <a:pPr eaLnBrk="1" hangingPunct="1"/>
            <a:r>
              <a:rPr lang="en-US" sz="4400" dirty="0" smtClean="0"/>
              <a:t>¿</a:t>
            </a:r>
            <a:r>
              <a:rPr lang="en-US" sz="4400" dirty="0" err="1" smtClean="0"/>
              <a:t>Preguntas</a:t>
            </a:r>
            <a:r>
              <a:rPr lang="en-US" sz="4400" dirty="0" smtClean="0"/>
              <a:t>?</a:t>
            </a:r>
            <a:endParaRPr lang="es-ES" sz="40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title"/>
          </p:nvPr>
        </p:nvSpPr>
        <p:spPr>
          <a:xfrm>
            <a:off x="1147482" y="3252394"/>
            <a:ext cx="7225553" cy="638288"/>
          </a:xfrm>
        </p:spPr>
        <p:txBody>
          <a:bodyPr/>
          <a:lstStyle/>
          <a:p>
            <a:pPr eaLnBrk="1" hangingPunct="1"/>
            <a:r>
              <a:rPr lang="en-US" sz="4400" dirty="0" smtClean="0"/>
              <a:t>¡Gracias </a:t>
            </a:r>
            <a:r>
              <a:rPr lang="en-US" sz="4400" dirty="0" err="1" smtClean="0"/>
              <a:t>por</a:t>
            </a:r>
            <a:r>
              <a:rPr lang="en-US" sz="4400" dirty="0" smtClean="0"/>
              <a:t> </a:t>
            </a:r>
            <a:r>
              <a:rPr lang="en-US" sz="4400" dirty="0" err="1" smtClean="0"/>
              <a:t>su</a:t>
            </a:r>
            <a:r>
              <a:rPr lang="en-US" sz="4400" dirty="0" smtClean="0"/>
              <a:t> </a:t>
            </a:r>
            <a:r>
              <a:rPr lang="en-US" sz="4400" dirty="0" err="1" smtClean="0"/>
              <a:t>atención</a:t>
            </a:r>
            <a:r>
              <a:rPr lang="en-US" sz="4400" dirty="0" smtClean="0"/>
              <a:t>!</a:t>
            </a:r>
            <a:endParaRPr lang="es-ES" sz="4000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smtClean="0"/>
              <a:t>Agenda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>
              <a:spcAft>
                <a:spcPts val="300"/>
              </a:spcAft>
            </a:pPr>
            <a:r>
              <a:rPr lang="es-ES" dirty="0" smtClean="0"/>
              <a:t>Introducción</a:t>
            </a:r>
          </a:p>
          <a:p>
            <a:pPr>
              <a:spcAft>
                <a:spcPts val="300"/>
              </a:spcAft>
            </a:pPr>
            <a:r>
              <a:rPr lang="en-US" dirty="0" err="1" smtClean="0"/>
              <a:t>Objetivos</a:t>
            </a:r>
            <a:r>
              <a:rPr lang="en-US" dirty="0" smtClean="0"/>
              <a:t> del </a:t>
            </a:r>
            <a:r>
              <a:rPr lang="es-ES" dirty="0" smtClean="0"/>
              <a:t>Proyecto</a:t>
            </a:r>
          </a:p>
          <a:p>
            <a:pPr>
              <a:spcAft>
                <a:spcPts val="300"/>
              </a:spcAft>
            </a:pPr>
            <a:r>
              <a:rPr lang="en-US" dirty="0" smtClean="0"/>
              <a:t>Hadoop: </a:t>
            </a:r>
            <a:r>
              <a:rPr lang="en-US" dirty="0" err="1" smtClean="0"/>
              <a:t>Plataforma</a:t>
            </a:r>
            <a:r>
              <a:rPr lang="en-US" dirty="0" smtClean="0"/>
              <a:t> de </a:t>
            </a:r>
            <a:r>
              <a:rPr lang="en-US" dirty="0" err="1" smtClean="0"/>
              <a:t>Procesamiento</a:t>
            </a:r>
            <a:r>
              <a:rPr lang="en-US" dirty="0" smtClean="0"/>
              <a:t> </a:t>
            </a:r>
            <a:r>
              <a:rPr lang="en-US" dirty="0" err="1" smtClean="0"/>
              <a:t>Masivo</a:t>
            </a:r>
            <a:r>
              <a:rPr lang="en-US" dirty="0" smtClean="0"/>
              <a:t> de </a:t>
            </a:r>
            <a:r>
              <a:rPr lang="en-US" dirty="0" err="1" smtClean="0"/>
              <a:t>Datos</a:t>
            </a:r>
            <a:endParaRPr lang="en-US" dirty="0" smtClean="0"/>
          </a:p>
          <a:p>
            <a:pPr lvl="1">
              <a:spcAft>
                <a:spcPts val="300"/>
              </a:spcAft>
            </a:pPr>
            <a:r>
              <a:rPr lang="en-US" sz="1600" dirty="0" smtClean="0"/>
              <a:t>Hadoop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Streaming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Pipes</a:t>
            </a:r>
          </a:p>
          <a:p>
            <a:pPr>
              <a:spcAft>
                <a:spcPts val="300"/>
              </a:spcAft>
            </a:pPr>
            <a:r>
              <a:rPr lang="en-US" dirty="0" err="1" smtClean="0"/>
              <a:t>Ejecución</a:t>
            </a:r>
            <a:r>
              <a:rPr lang="en-US" dirty="0" smtClean="0"/>
              <a:t> de un </a:t>
            </a:r>
            <a:r>
              <a:rPr lang="en-US" dirty="0" err="1" smtClean="0"/>
              <a:t>trabajo</a:t>
            </a:r>
            <a:r>
              <a:rPr lang="en-US" dirty="0" smtClean="0"/>
              <a:t> </a:t>
            </a:r>
            <a:r>
              <a:rPr lang="en-US" dirty="0" err="1" smtClean="0"/>
              <a:t>MapReduce</a:t>
            </a:r>
            <a:r>
              <a:rPr lang="en-US" dirty="0" smtClean="0"/>
              <a:t> en Hadoop</a:t>
            </a:r>
          </a:p>
          <a:p>
            <a:pPr>
              <a:spcAft>
                <a:spcPts val="300"/>
              </a:spcAft>
            </a:pPr>
            <a:r>
              <a:rPr lang="es-EC" dirty="0" smtClean="0"/>
              <a:t>Diseño</a:t>
            </a:r>
            <a:r>
              <a:rPr lang="en-US" dirty="0" smtClean="0"/>
              <a:t> e </a:t>
            </a:r>
            <a:r>
              <a:rPr lang="en-US" dirty="0" err="1" smtClean="0"/>
              <a:t>Implementación</a:t>
            </a:r>
            <a:endParaRPr lang="en-US" dirty="0" smtClean="0"/>
          </a:p>
          <a:p>
            <a:pPr lvl="1">
              <a:spcAft>
                <a:spcPts val="300"/>
              </a:spcAft>
            </a:pPr>
            <a:r>
              <a:rPr lang="en-US" sz="1600" dirty="0" err="1" smtClean="0"/>
              <a:t>WordCounter</a:t>
            </a:r>
            <a:endParaRPr lang="en-US" sz="1600" dirty="0" smtClean="0"/>
          </a:p>
          <a:p>
            <a:pPr lvl="1">
              <a:spcAft>
                <a:spcPts val="300"/>
              </a:spcAft>
            </a:pPr>
            <a:r>
              <a:rPr lang="en-US" sz="1600" dirty="0" err="1" smtClean="0"/>
              <a:t>Bigramas</a:t>
            </a:r>
            <a:endParaRPr lang="en-US" sz="1600" dirty="0" smtClean="0"/>
          </a:p>
          <a:p>
            <a:pPr lvl="1">
              <a:spcAft>
                <a:spcPts val="300"/>
              </a:spcAft>
            </a:pPr>
            <a:r>
              <a:rPr lang="en-US" sz="1600" dirty="0" err="1" smtClean="0"/>
              <a:t>Escala</a:t>
            </a:r>
            <a:r>
              <a:rPr lang="en-US" sz="1600" dirty="0" smtClean="0"/>
              <a:t> de Gris</a:t>
            </a:r>
          </a:p>
          <a:p>
            <a:pPr lvl="1">
              <a:spcAft>
                <a:spcPts val="300"/>
              </a:spcAft>
            </a:pPr>
            <a:r>
              <a:rPr lang="en-US" sz="1600" dirty="0" smtClean="0"/>
              <a:t>Hit Log FIEC</a:t>
            </a:r>
          </a:p>
          <a:p>
            <a:pPr>
              <a:spcAft>
                <a:spcPts val="300"/>
              </a:spcAft>
            </a:pPr>
            <a:r>
              <a:rPr lang="en-US" dirty="0" err="1" smtClean="0"/>
              <a:t>Resultados</a:t>
            </a:r>
            <a:r>
              <a:rPr lang="en-US" dirty="0" smtClean="0"/>
              <a:t> y </a:t>
            </a:r>
            <a:r>
              <a:rPr lang="en-US" dirty="0" err="1" smtClean="0"/>
              <a:t>Análisis</a:t>
            </a:r>
            <a:endParaRPr lang="en-US" dirty="0" smtClean="0"/>
          </a:p>
          <a:p>
            <a:pPr>
              <a:spcAft>
                <a:spcPts val="300"/>
              </a:spcAft>
            </a:pPr>
            <a:r>
              <a:rPr lang="en-US" dirty="0" err="1" smtClean="0"/>
              <a:t>Conclusiones</a:t>
            </a:r>
            <a:r>
              <a:rPr lang="en-US" dirty="0" smtClean="0"/>
              <a:t> y </a:t>
            </a:r>
            <a:r>
              <a:rPr lang="en-US" dirty="0" err="1" smtClean="0"/>
              <a:t>Recomendaciones</a:t>
            </a: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Introducción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 algn="just">
              <a:spcAft>
                <a:spcPts val="1800"/>
              </a:spcAft>
            </a:pPr>
            <a:r>
              <a:rPr lang="es-EC" sz="2400" dirty="0" smtClean="0"/>
              <a:t>Selección de un lenguaje de programación para desarrollo de una aplicación</a:t>
            </a:r>
          </a:p>
          <a:p>
            <a:pPr lvl="1" algn="just">
              <a:spcAft>
                <a:spcPts val="1800"/>
              </a:spcAft>
            </a:pPr>
            <a:r>
              <a:rPr lang="es-EC" sz="2000" dirty="0" smtClean="0"/>
              <a:t>Considerar: facilidad de uso, simplicidad, rendimiento y portabilidad</a:t>
            </a:r>
            <a:r>
              <a:rPr lang="es-EC" sz="3200" dirty="0" smtClean="0"/>
              <a:t>	</a:t>
            </a:r>
          </a:p>
          <a:p>
            <a:pPr algn="just">
              <a:spcAft>
                <a:spcPts val="1800"/>
              </a:spcAft>
            </a:pPr>
            <a:r>
              <a:rPr lang="es-EC" sz="2400" dirty="0" err="1" smtClean="0"/>
              <a:t>Hadoop</a:t>
            </a:r>
            <a:r>
              <a:rPr lang="es-EC" sz="2400" dirty="0" smtClean="0"/>
              <a:t> </a:t>
            </a:r>
            <a:r>
              <a:rPr lang="es-EC" sz="2400" dirty="0" smtClean="0">
                <a:sym typeface="Wingdings" pitchFamily="2" charset="2"/>
              </a:rPr>
              <a:t> herramienta popular para procesamiento masivo de datos</a:t>
            </a:r>
          </a:p>
          <a:p>
            <a:pPr lvl="1" algn="just">
              <a:spcAft>
                <a:spcPts val="1800"/>
              </a:spcAft>
            </a:pPr>
            <a:r>
              <a:rPr lang="es-EC" sz="2000" dirty="0" smtClean="0">
                <a:sym typeface="Wingdings" pitchFamily="2" charset="2"/>
              </a:rPr>
              <a:t>Varios </a:t>
            </a:r>
            <a:r>
              <a:rPr lang="es-EC" sz="2000" dirty="0" err="1" smtClean="0">
                <a:sym typeface="Wingdings" pitchFamily="2" charset="2"/>
              </a:rPr>
              <a:t>APIs</a:t>
            </a:r>
            <a:r>
              <a:rPr lang="es-EC" sz="2000" dirty="0" smtClean="0">
                <a:sym typeface="Wingdings" pitchFamily="2" charset="2"/>
              </a:rPr>
              <a:t>: Java nativo, Pipes, </a:t>
            </a:r>
            <a:r>
              <a:rPr lang="es-EC" sz="2000" dirty="0" err="1" smtClean="0">
                <a:sym typeface="Wingdings" pitchFamily="2" charset="2"/>
              </a:rPr>
              <a:t>Streaming</a:t>
            </a:r>
            <a:endParaRPr lang="es-EC" sz="3200" dirty="0" smtClean="0">
              <a:sym typeface="Wingdings" pitchFamily="2" charset="2"/>
            </a:endParaRPr>
          </a:p>
          <a:p>
            <a:pPr lvl="2" algn="just">
              <a:spcAft>
                <a:spcPts val="1800"/>
              </a:spcAft>
            </a:pPr>
            <a:r>
              <a:rPr lang="es-EC" sz="2000" dirty="0" smtClean="0">
                <a:sym typeface="Wingdings" pitchFamily="2" charset="2"/>
              </a:rPr>
              <a:t>Permiten trabajar con diferentes lenguajes</a:t>
            </a:r>
          </a:p>
          <a:p>
            <a:pPr lvl="2" algn="just">
              <a:spcAft>
                <a:spcPts val="1800"/>
              </a:spcAft>
            </a:pPr>
            <a:r>
              <a:rPr lang="es-EC" sz="2000" dirty="0" smtClean="0">
                <a:sym typeface="Wingdings" pitchFamily="2" charset="2"/>
              </a:rPr>
              <a:t>No existe evaluación que compare su rendimiento</a:t>
            </a:r>
            <a:endParaRPr lang="es-EC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Objetivos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 algn="just"/>
            <a:r>
              <a:rPr lang="en-US" b="1" u="sng" dirty="0" err="1" smtClean="0"/>
              <a:t>Objetivo</a:t>
            </a:r>
            <a:r>
              <a:rPr lang="en-US" b="1" u="sng" dirty="0" smtClean="0"/>
              <a:t> General</a:t>
            </a:r>
          </a:p>
          <a:p>
            <a:pPr lvl="1" algn="just"/>
            <a:r>
              <a:rPr lang="es-EC" sz="2000" dirty="0" smtClean="0"/>
              <a:t>El objetivo general del presente trabajo es realizar una comparativa del rendimiento de programas desarrollados usando lenguajes de programación Java, C++ y Python sobre la plataforma Hadoop.</a:t>
            </a:r>
          </a:p>
          <a:p>
            <a:pPr lvl="1" algn="just">
              <a:buNone/>
            </a:pPr>
            <a:endParaRPr lang="es-EC" sz="1100" dirty="0" smtClean="0"/>
          </a:p>
          <a:p>
            <a:pPr algn="just"/>
            <a:r>
              <a:rPr lang="en-US" b="1" u="sng" dirty="0" err="1" smtClean="0"/>
              <a:t>Objetivos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Específicos</a:t>
            </a:r>
            <a:endParaRPr lang="en-US" b="1" u="sng" dirty="0" smtClean="0"/>
          </a:p>
          <a:p>
            <a:pPr lvl="1" algn="just"/>
            <a:r>
              <a:rPr lang="es-EC" sz="2000" dirty="0" smtClean="0"/>
              <a:t>Implementar los programas </a:t>
            </a:r>
            <a:r>
              <a:rPr lang="es-EC" sz="2000" dirty="0" err="1" smtClean="0"/>
              <a:t>WordCounter</a:t>
            </a:r>
            <a:r>
              <a:rPr lang="es-EC" sz="2000" dirty="0" smtClean="0"/>
              <a:t>, Bi-Gramas, Escalado de Grises de Imágenes y Hit Log FIEC-ESPOL en los lenguajes de programación Java, Python y C++.</a:t>
            </a:r>
            <a:endParaRPr lang="es-EC" sz="2000" b="1" dirty="0" smtClean="0"/>
          </a:p>
          <a:p>
            <a:pPr lvl="1" algn="just"/>
            <a:r>
              <a:rPr lang="es-EC" sz="2000" dirty="0" smtClean="0"/>
              <a:t>Obtener tiempos de respuestas para cada aplicación ejecutada en 2, 4, 6, 10, 15 y 20 nodos.</a:t>
            </a:r>
            <a:endParaRPr lang="es-EC" sz="2000" b="1" dirty="0" smtClean="0"/>
          </a:p>
          <a:p>
            <a:pPr lvl="1" algn="just"/>
            <a:r>
              <a:rPr lang="es-EC" sz="2000" dirty="0" smtClean="0"/>
              <a:t>Realizar evaluación y comparación de los resultados obtenidos.</a:t>
            </a:r>
            <a:endParaRPr lang="es-EC" sz="2000" b="1" dirty="0" smtClean="0"/>
          </a:p>
          <a:p>
            <a:pPr lvl="1" algn="just"/>
            <a:r>
              <a:rPr lang="es-EC" sz="2000" dirty="0" smtClean="0"/>
              <a:t>Elaborar gráficas comparativas del tiempo de respuesta de cada aplicación.</a:t>
            </a:r>
            <a:endParaRPr lang="es-EC" sz="2000" b="1" dirty="0" smtClean="0"/>
          </a:p>
          <a:p>
            <a:pPr algn="just">
              <a:buNone/>
            </a:pPr>
            <a:endParaRPr lang="es-EC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917114" cy="497269"/>
          </a:xfrm>
        </p:spPr>
        <p:txBody>
          <a:bodyPr/>
          <a:lstStyle/>
          <a:p>
            <a:pPr eaLnBrk="1" hangingPunct="1"/>
            <a:r>
              <a:rPr lang="en-US" sz="2500" dirty="0" smtClean="0"/>
              <a:t>HADOOP: </a:t>
            </a:r>
            <a:r>
              <a:rPr lang="en-US" sz="2500" dirty="0" err="1" smtClean="0"/>
              <a:t>Plataforma</a:t>
            </a:r>
            <a:r>
              <a:rPr lang="en-US" sz="2500" dirty="0" smtClean="0"/>
              <a:t> de </a:t>
            </a:r>
            <a:r>
              <a:rPr lang="en-US" sz="2500" dirty="0" err="1" smtClean="0"/>
              <a:t>Procesamiento</a:t>
            </a:r>
            <a:r>
              <a:rPr lang="en-US" sz="2500" dirty="0" smtClean="0"/>
              <a:t> </a:t>
            </a:r>
            <a:r>
              <a:rPr lang="en-US" sz="2500" dirty="0" err="1" smtClean="0"/>
              <a:t>masivo</a:t>
            </a:r>
            <a:r>
              <a:rPr lang="en-US" sz="2500" dirty="0" smtClean="0"/>
              <a:t> de </a:t>
            </a:r>
            <a:r>
              <a:rPr lang="en-US" sz="2500" dirty="0" err="1" smtClean="0"/>
              <a:t>datos</a:t>
            </a:r>
            <a:endParaRPr lang="es-ES" sz="2500" noProof="1" smtClean="0"/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295275" y="1316736"/>
            <a:ext cx="8524875" cy="4919472"/>
          </a:xfrm>
        </p:spPr>
        <p:txBody>
          <a:bodyPr/>
          <a:lstStyle/>
          <a:p>
            <a:pPr algn="just">
              <a:spcAft>
                <a:spcPts val="1800"/>
              </a:spcAft>
            </a:pPr>
            <a:r>
              <a:rPr lang="es-EC" dirty="0" smtClean="0"/>
              <a:t>Procesamiento distribuido y masivo de datos</a:t>
            </a:r>
          </a:p>
          <a:p>
            <a:pPr algn="just">
              <a:spcAft>
                <a:spcPts val="1800"/>
              </a:spcAft>
            </a:pPr>
            <a:r>
              <a:rPr lang="es-EC" dirty="0" smtClean="0"/>
              <a:t>Gran escalabilidad</a:t>
            </a:r>
          </a:p>
          <a:p>
            <a:pPr algn="just">
              <a:spcAft>
                <a:spcPts val="1800"/>
              </a:spcAft>
            </a:pPr>
            <a:r>
              <a:rPr lang="es-EC" dirty="0" smtClean="0"/>
              <a:t>Modelo de programación </a:t>
            </a:r>
            <a:r>
              <a:rPr lang="es-EC" dirty="0" err="1" smtClean="0"/>
              <a:t>Map</a:t>
            </a:r>
            <a:r>
              <a:rPr lang="es-EC" dirty="0" smtClean="0"/>
              <a:t>/Reduce</a:t>
            </a:r>
          </a:p>
          <a:p>
            <a:pPr algn="just">
              <a:spcAft>
                <a:spcPts val="1800"/>
              </a:spcAft>
            </a:pPr>
            <a:endParaRPr lang="es-EC" dirty="0" smtClean="0"/>
          </a:p>
          <a:p>
            <a:pPr algn="just">
              <a:spcAft>
                <a:spcPts val="1800"/>
              </a:spcAft>
            </a:pPr>
            <a:endParaRPr lang="es-EC" dirty="0" smtClean="0"/>
          </a:p>
          <a:p>
            <a:pPr algn="just">
              <a:spcAft>
                <a:spcPts val="1800"/>
              </a:spcAft>
            </a:pPr>
            <a:endParaRPr lang="es-EC" dirty="0" smtClean="0"/>
          </a:p>
          <a:p>
            <a:pPr algn="just">
              <a:spcAft>
                <a:spcPts val="1800"/>
              </a:spcAft>
            </a:pPr>
            <a:endParaRPr lang="es-EC" dirty="0" smtClean="0"/>
          </a:p>
          <a:p>
            <a:pPr algn="just">
              <a:spcAft>
                <a:spcPts val="1800"/>
              </a:spcAft>
            </a:pPr>
            <a:r>
              <a:rPr lang="es-EC" dirty="0" smtClean="0"/>
              <a:t>Código abierto</a:t>
            </a:r>
          </a:p>
          <a:p>
            <a:pPr algn="just">
              <a:spcAft>
                <a:spcPts val="1800"/>
              </a:spcAft>
            </a:pPr>
            <a:r>
              <a:rPr lang="es-EC" dirty="0" smtClean="0"/>
              <a:t>Reduce complejidad en desarrollo de aplicaciones distribuidas</a:t>
            </a:r>
          </a:p>
          <a:p>
            <a:pPr algn="just">
              <a:spcAft>
                <a:spcPts val="1800"/>
              </a:spcAft>
            </a:pPr>
            <a:endParaRPr lang="es-ES" dirty="0" smtClean="0"/>
          </a:p>
        </p:txBody>
      </p:sp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0312" y="3110023"/>
            <a:ext cx="6254438" cy="14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Ejecución</a:t>
            </a:r>
            <a:r>
              <a:rPr lang="en-US" sz="2500" dirty="0" smtClean="0"/>
              <a:t> de un </a:t>
            </a:r>
            <a:r>
              <a:rPr lang="en-US" sz="2500" dirty="0" err="1" smtClean="0"/>
              <a:t>trabajo</a:t>
            </a:r>
            <a:r>
              <a:rPr lang="en-US" sz="2500" dirty="0" smtClean="0"/>
              <a:t> Map/Reduce en Hadoop</a:t>
            </a:r>
            <a:endParaRPr lang="es-ES" sz="2500" noProof="1" smtClean="0"/>
          </a:p>
        </p:txBody>
      </p:sp>
      <p:pic>
        <p:nvPicPr>
          <p:cNvPr id="5" name="3 Marcador de contenido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1313" y="1706711"/>
            <a:ext cx="5266944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Llamada ovalada"/>
          <p:cNvSpPr/>
          <p:nvPr/>
        </p:nvSpPr>
        <p:spPr bwMode="auto">
          <a:xfrm>
            <a:off x="167425" y="1519709"/>
            <a:ext cx="1571219" cy="1403797"/>
          </a:xfrm>
          <a:prstGeom prst="wedgeEllipseCallout">
            <a:avLst>
              <a:gd name="adj1" fmla="val 75463"/>
              <a:gd name="adj2" fmla="val 26720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Cliente </a:t>
            </a:r>
            <a:r>
              <a:rPr lang="es-EC" sz="14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que </a:t>
            </a:r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envía </a:t>
            </a:r>
            <a:r>
              <a:rPr lang="es-EC" sz="14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el </a:t>
            </a:r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trabajo </a:t>
            </a:r>
          </a:p>
          <a:p>
            <a:pPr marL="0" lvl="1" algn="ctr"/>
            <a:r>
              <a:rPr lang="es-EC" sz="1400" kern="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MapReduce</a:t>
            </a:r>
            <a:r>
              <a:rPr lang="es-EC" sz="1400" kern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0" name="9 Llamada ovalada"/>
          <p:cNvSpPr/>
          <p:nvPr/>
        </p:nvSpPr>
        <p:spPr bwMode="auto">
          <a:xfrm>
            <a:off x="7379591" y="1079681"/>
            <a:ext cx="1596984" cy="1403797"/>
          </a:xfrm>
          <a:prstGeom prst="wedgeEllipseCallout">
            <a:avLst>
              <a:gd name="adj1" fmla="val -57870"/>
              <a:gd name="adj2" fmla="val 45986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Aplicación java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que coordina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 ejecución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del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trabajo</a:t>
            </a:r>
            <a:endParaRPr lang="es-EC" sz="14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1" name="10 Llamada ovalada"/>
          <p:cNvSpPr/>
          <p:nvPr/>
        </p:nvSpPr>
        <p:spPr bwMode="auto">
          <a:xfrm>
            <a:off x="6540316" y="3421490"/>
            <a:ext cx="1547615" cy="1403797"/>
          </a:xfrm>
          <a:prstGeom prst="wedgeEllipseCallout">
            <a:avLst>
              <a:gd name="adj1" fmla="val -57870"/>
              <a:gd name="adj2" fmla="val 45986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Ejecuta las 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tareas en  que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ha dividido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trabajo</a:t>
            </a:r>
            <a:endParaRPr lang="es-EC" sz="14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2" name="11 Llamada ovalada"/>
          <p:cNvSpPr/>
          <p:nvPr/>
        </p:nvSpPr>
        <p:spPr bwMode="auto">
          <a:xfrm>
            <a:off x="875764" y="3397878"/>
            <a:ext cx="1736498" cy="1403797"/>
          </a:xfrm>
          <a:prstGeom prst="wedgeEllipseCallout">
            <a:avLst>
              <a:gd name="adj1" fmla="val 113426"/>
              <a:gd name="adj2" fmla="val -10895"/>
            </a:avLst>
          </a:pr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endParaRPr lang="es-EC" sz="1400" kern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HDFS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 utiliza para 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Almacenar archivos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 trabajo</a:t>
            </a:r>
          </a:p>
          <a:p>
            <a:pPr marL="0" lvl="1" algn="ctr"/>
            <a:r>
              <a:rPr lang="es-EC" sz="1400" kern="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compartido</a:t>
            </a:r>
          </a:p>
          <a:p>
            <a:pPr marL="0" lvl="1" algn="ctr"/>
            <a:endParaRPr lang="es-EC" sz="1400" kern="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smtClean="0"/>
              <a:t>Streaming y Pipes</a:t>
            </a:r>
            <a:endParaRPr lang="es-ES" sz="2500" noProof="1" smtClean="0"/>
          </a:p>
        </p:txBody>
      </p:sp>
      <p:pic>
        <p:nvPicPr>
          <p:cNvPr id="5" name="3 Marcador de contenido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59584" y="1026490"/>
            <a:ext cx="4115816" cy="421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89774" y="5343262"/>
            <a:ext cx="87018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u="sng" dirty="0" smtClean="0"/>
              <a:t>Streaming</a:t>
            </a:r>
            <a:r>
              <a:rPr lang="en-US" b="1" dirty="0" smtClean="0"/>
              <a:t>:</a:t>
            </a:r>
            <a:r>
              <a:rPr lang="es-EC" b="1" dirty="0" smtClean="0"/>
              <a:t> </a:t>
            </a:r>
            <a:r>
              <a:rPr lang="es-EC" dirty="0" smtClean="0"/>
              <a:t>Permite que programas </a:t>
            </a:r>
            <a:r>
              <a:rPr lang="es-EC" dirty="0" err="1" smtClean="0"/>
              <a:t>mapper</a:t>
            </a:r>
            <a:r>
              <a:rPr lang="es-EC" dirty="0" smtClean="0"/>
              <a:t>/</a:t>
            </a:r>
            <a:r>
              <a:rPr lang="es-EC" dirty="0" err="1" smtClean="0"/>
              <a:t>reducer</a:t>
            </a:r>
            <a:r>
              <a:rPr lang="es-EC" dirty="0" smtClean="0"/>
              <a:t> escritos en cualquier lenguaje (ejecutables y scripts) puedan ser ejecutados sobre </a:t>
            </a:r>
            <a:r>
              <a:rPr lang="es-EC" dirty="0" err="1" smtClean="0"/>
              <a:t>Hadoop</a:t>
            </a:r>
            <a:r>
              <a:rPr lang="es-EC" dirty="0" smtClean="0"/>
              <a:t>.</a:t>
            </a:r>
          </a:p>
          <a:p>
            <a:pPr algn="just"/>
            <a:endParaRPr lang="en-US" sz="500" dirty="0" smtClean="0"/>
          </a:p>
          <a:p>
            <a:pPr algn="just"/>
            <a:r>
              <a:rPr lang="en-US" b="1" u="sng" dirty="0" smtClean="0"/>
              <a:t>Pipes</a:t>
            </a:r>
            <a:r>
              <a:rPr lang="en-US" b="1" dirty="0" smtClean="0"/>
              <a:t>: </a:t>
            </a:r>
            <a:r>
              <a:rPr lang="es-EC" dirty="0" smtClean="0"/>
              <a:t>Interfaz de C++ para Hadoop </a:t>
            </a:r>
            <a:r>
              <a:rPr lang="es-EC" dirty="0" err="1" smtClean="0"/>
              <a:t>MapReduce</a:t>
            </a:r>
            <a:r>
              <a:rPr lang="es-EC" dirty="0" smtClean="0"/>
              <a:t>.</a:t>
            </a:r>
            <a:endParaRPr lang="es-EC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Subtítulo"/>
          <p:cNvSpPr txBox="1">
            <a:spLocks/>
          </p:cNvSpPr>
          <p:nvPr/>
        </p:nvSpPr>
        <p:spPr bwMode="gray">
          <a:xfrm>
            <a:off x="750396" y="2253157"/>
            <a:ext cx="7853726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PROBLEMAS A RESOLVER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s-E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s-ES" sz="2800" b="1" kern="0" dirty="0" smtClean="0">
                <a:latin typeface="+mn-lt"/>
                <a:cs typeface="+mn-cs"/>
              </a:rPr>
              <a:t>RESULTADOS Y ANÁLISIS</a:t>
            </a:r>
            <a:endParaRPr kumimoji="0" lang="es-EC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12 Grupo"/>
          <p:cNvGrpSpPr/>
          <p:nvPr/>
        </p:nvGrpSpPr>
        <p:grpSpPr>
          <a:xfrm>
            <a:off x="2923506" y="4275786"/>
            <a:ext cx="3271232" cy="1951149"/>
            <a:chOff x="1017431" y="824248"/>
            <a:chExt cx="7714445" cy="5293217"/>
          </a:xfrm>
        </p:grpSpPr>
        <p:pic>
          <p:nvPicPr>
            <p:cNvPr id="11" name="10 Imagen" descr="Template_main.jpg"/>
            <p:cNvPicPr>
              <a:picLocks noChangeAspect="1"/>
            </p:cNvPicPr>
            <p:nvPr/>
          </p:nvPicPr>
          <p:blipFill>
            <a:blip r:embed="rId3" cstate="print"/>
            <a:srcRect l="11408" t="15023" r="4507" b="10798"/>
            <a:stretch>
              <a:fillRect/>
            </a:stretch>
          </p:blipFill>
          <p:spPr>
            <a:xfrm>
              <a:off x="1043189" y="1030310"/>
              <a:ext cx="7688687" cy="5087155"/>
            </a:xfrm>
            <a:prstGeom prst="rect">
              <a:avLst/>
            </a:prstGeom>
          </p:spPr>
        </p:pic>
        <p:sp>
          <p:nvSpPr>
            <p:cNvPr id="12" name="11 Rectángulo"/>
            <p:cNvSpPr/>
            <p:nvPr/>
          </p:nvSpPr>
          <p:spPr bwMode="auto">
            <a:xfrm>
              <a:off x="1017431" y="824248"/>
              <a:ext cx="4997003" cy="135228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E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8"/>
          <p:cNvSpPr>
            <a:spLocks noGrp="1" noChangeArrowheads="1"/>
          </p:cNvSpPr>
          <p:nvPr>
            <p:ph type="title"/>
          </p:nvPr>
        </p:nvSpPr>
        <p:spPr>
          <a:xfrm>
            <a:off x="226886" y="365759"/>
            <a:ext cx="8520112" cy="497269"/>
          </a:xfrm>
        </p:spPr>
        <p:txBody>
          <a:bodyPr/>
          <a:lstStyle/>
          <a:p>
            <a:pPr eaLnBrk="1" hangingPunct="1"/>
            <a:r>
              <a:rPr lang="en-US" sz="2500" dirty="0" err="1" smtClean="0"/>
              <a:t>WordCounter</a:t>
            </a:r>
            <a:endParaRPr lang="es-ES" sz="2500" noProof="1" smtClean="0"/>
          </a:p>
        </p:txBody>
      </p:sp>
      <p:grpSp>
        <p:nvGrpSpPr>
          <p:cNvPr id="19" name="18 Grupo"/>
          <p:cNvGrpSpPr/>
          <p:nvPr/>
        </p:nvGrpSpPr>
        <p:grpSpPr>
          <a:xfrm>
            <a:off x="2380622" y="901517"/>
            <a:ext cx="4801156" cy="1184857"/>
            <a:chOff x="320006" y="1313644"/>
            <a:chExt cx="4801156" cy="1184857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589979" y="1625370"/>
              <a:ext cx="1277067" cy="768390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Hadoop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effectLst/>
                  <a:latin typeface="Times New Roman" pitchFamily="18" charset="0"/>
                  <a:cs typeface="Arial" pitchFamily="34" charset="0"/>
                </a:rPr>
                <a:t> is getting bigger! Hadoop Core is renamed Hadoop Common. 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3564681" y="1625370"/>
              <a:ext cx="1279452" cy="873131"/>
            </a:xfrm>
            <a:prstGeom prst="foldedCorner">
              <a:avLst>
                <a:gd name="adj" fmla="val 12500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And	,2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Are	,2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Bigger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Common	,1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Core	,1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320006" y="1313644"/>
              <a:ext cx="1869401" cy="24055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Entrada: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2187926" y="1672211"/>
              <a:ext cx="1061839" cy="7716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HADOOP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WORDCOUNT</a:t>
              </a:r>
              <a:endParaRPr kumimoji="0" lang="es-EC" sz="11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MAPPER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effectLst/>
                  <a:latin typeface="Calibri" pitchFamily="34" charset="0"/>
                  <a:cs typeface="Arial" pitchFamily="34" charset="0"/>
                </a:rPr>
                <a:t>REDUCER</a:t>
              </a:r>
              <a:endParaRPr kumimoji="0" lang="es-EC" sz="1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8"/>
            <p:cNvSpPr>
              <a:spLocks noChangeArrowheads="1"/>
            </p:cNvSpPr>
            <p:nvPr/>
          </p:nvSpPr>
          <p:spPr bwMode="auto">
            <a:xfrm>
              <a:off x="1892806" y="1883689"/>
              <a:ext cx="295121" cy="191712"/>
            </a:xfrm>
            <a:prstGeom prst="rightArrow">
              <a:avLst>
                <a:gd name="adj1" fmla="val 50000"/>
                <a:gd name="adj2" fmla="val 37051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3275522" y="1883689"/>
              <a:ext cx="296909" cy="191712"/>
            </a:xfrm>
            <a:prstGeom prst="rightArrow">
              <a:avLst>
                <a:gd name="adj1" fmla="val 50000"/>
                <a:gd name="adj2" fmla="val 37275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C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3335132" y="1313794"/>
              <a:ext cx="1786030" cy="242123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C" sz="1100" b="1" i="0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Calibri" pitchFamily="34" charset="0"/>
                  <a:cs typeface="Arial" pitchFamily="34" charset="0"/>
                </a:rPr>
                <a:t>Salida: Archivo de texto</a:t>
              </a:r>
              <a:endParaRPr kumimoji="0" lang="es-EC" sz="1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8" name="3 Marcador de contenido"/>
          <p:cNvGraphicFramePr>
            <a:graphicFrameLocks/>
          </p:cNvGraphicFramePr>
          <p:nvPr/>
        </p:nvGraphicFramePr>
        <p:xfrm>
          <a:off x="605308" y="2125014"/>
          <a:ext cx="7946264" cy="4237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1152</Words>
  <Application>Microsoft Office PowerPoint</Application>
  <PresentationFormat>Presentación en pantalla (4:3)</PresentationFormat>
  <Paragraphs>198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Standarddesign</vt:lpstr>
      <vt:lpstr>Presentado por:</vt:lpstr>
      <vt:lpstr>Agenda</vt:lpstr>
      <vt:lpstr>Introducción</vt:lpstr>
      <vt:lpstr>Objetivos</vt:lpstr>
      <vt:lpstr>HADOOP: Plataforma de Procesamiento masivo de datos</vt:lpstr>
      <vt:lpstr>Ejecución de un trabajo Map/Reduce en Hadoop</vt:lpstr>
      <vt:lpstr>Streaming y Pipes</vt:lpstr>
      <vt:lpstr>Diapositiva 8</vt:lpstr>
      <vt:lpstr>WordCounter</vt:lpstr>
      <vt:lpstr>Bigramas</vt:lpstr>
      <vt:lpstr>Hit-log FIEC</vt:lpstr>
      <vt:lpstr>Escala de grises en imágenes</vt:lpstr>
      <vt:lpstr>Factor de ejecución Java vs Python vs C++</vt:lpstr>
      <vt:lpstr>Líneas de código vs Lenguaje de programación</vt:lpstr>
      <vt:lpstr>Conclusiones</vt:lpstr>
      <vt:lpstr>Recomendaciones</vt:lpstr>
      <vt:lpstr>Referencias</vt:lpstr>
      <vt:lpstr>¿Preguntas?</vt:lpstr>
      <vt:lpstr>¡Gracias por su atención!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AryaM</dc:creator>
  <dc:description>PresentationLoad.com</dc:description>
  <cp:lastModifiedBy>AryaM</cp:lastModifiedBy>
  <cp:revision>142</cp:revision>
  <dcterms:created xsi:type="dcterms:W3CDTF">2007-11-27T23:54:21Z</dcterms:created>
  <dcterms:modified xsi:type="dcterms:W3CDTF">2010-05-05T03:35:12Z</dcterms:modified>
</cp:coreProperties>
</file>