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</p:sldIdLst>
  <p:sldSz cx="9144000" cy="6858000" type="screen4x3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12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C7DA3-C9DA-4574-9B93-AB04AE10D956}" type="datetimeFigureOut">
              <a:rPr lang="es-EC" smtClean="0"/>
              <a:pPr/>
              <a:t>27/02/2010</a:t>
            </a:fld>
            <a:endParaRPr lang="es-EC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3F6C891-F32C-4AC2-93B2-B2881ADF435B}" type="slidenum">
              <a:rPr lang="es-EC" smtClean="0"/>
              <a:pPr/>
              <a:t>‹Nº›</a:t>
            </a:fld>
            <a:endParaRPr lang="es-EC"/>
          </a:p>
        </p:txBody>
      </p:sp>
      <p:sp>
        <p:nvSpPr>
          <p:cNvPr id="7" name="6 Rectángulo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C7DA3-C9DA-4574-9B93-AB04AE10D956}" type="datetimeFigureOut">
              <a:rPr lang="es-EC" smtClean="0"/>
              <a:pPr/>
              <a:t>27/02/2010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6C891-F32C-4AC2-93B2-B2881ADF435B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C7DA3-C9DA-4574-9B93-AB04AE10D956}" type="datetimeFigureOut">
              <a:rPr lang="es-EC" smtClean="0"/>
              <a:pPr/>
              <a:t>27/02/2010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6C891-F32C-4AC2-93B2-B2881ADF435B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C7DA3-C9DA-4574-9B93-AB04AE10D956}" type="datetimeFigureOut">
              <a:rPr lang="es-EC" smtClean="0"/>
              <a:pPr/>
              <a:t>27/02/2010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6C891-F32C-4AC2-93B2-B2881ADF435B}" type="slidenum">
              <a:rPr lang="es-EC" smtClean="0"/>
              <a:pPr/>
              <a:t>‹Nº›</a:t>
            </a:fld>
            <a:endParaRPr lang="es-EC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9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C7DA3-C9DA-4574-9B93-AB04AE10D956}" type="datetimeFigureOut">
              <a:rPr lang="es-EC" smtClean="0"/>
              <a:pPr/>
              <a:t>27/02/2010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s-EC"/>
          </a:p>
        </p:txBody>
      </p:sp>
      <p:sp>
        <p:nvSpPr>
          <p:cNvPr id="7" name="6 Rectángulo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3F6C891-F32C-4AC2-93B2-B2881ADF435B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C7DA3-C9DA-4574-9B93-AB04AE10D956}" type="datetimeFigureOut">
              <a:rPr lang="es-EC" smtClean="0"/>
              <a:pPr/>
              <a:t>27/02/2010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6C891-F32C-4AC2-93B2-B2881ADF435B}" type="slidenum">
              <a:rPr lang="es-EC" smtClean="0"/>
              <a:pPr/>
              <a:t>‹Nº›</a:t>
            </a:fld>
            <a:endParaRPr lang="es-EC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C7DA3-C9DA-4574-9B93-AB04AE10D956}" type="datetimeFigureOut">
              <a:rPr lang="es-EC" smtClean="0"/>
              <a:pPr/>
              <a:t>27/02/2010</a:t>
            </a:fld>
            <a:endParaRPr lang="es-EC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6C891-F32C-4AC2-93B2-B2881ADF435B}" type="slidenum">
              <a:rPr lang="es-EC" smtClean="0"/>
              <a:pPr/>
              <a:t>‹Nº›</a:t>
            </a:fld>
            <a:endParaRPr lang="es-EC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C7DA3-C9DA-4574-9B93-AB04AE10D956}" type="datetimeFigureOut">
              <a:rPr lang="es-EC" smtClean="0"/>
              <a:pPr/>
              <a:t>27/02/2010</a:t>
            </a:fld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6C891-F32C-4AC2-93B2-B2881ADF435B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C7DA3-C9DA-4574-9B93-AB04AE10D956}" type="datetimeFigureOut">
              <a:rPr lang="es-EC" smtClean="0"/>
              <a:pPr/>
              <a:t>27/02/2010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6C891-F32C-4AC2-93B2-B2881ADF435B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8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C7DA3-C9DA-4574-9B93-AB04AE10D956}" type="datetimeFigureOut">
              <a:rPr lang="es-EC" smtClean="0"/>
              <a:pPr/>
              <a:t>27/02/2010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6C891-F32C-4AC2-93B2-B2881ADF435B}" type="slidenum">
              <a:rPr lang="es-EC" smtClean="0"/>
              <a:pPr/>
              <a:t>‹Nº›</a:t>
            </a:fld>
            <a:endParaRPr lang="es-EC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C7DA3-C9DA-4574-9B93-AB04AE10D956}" type="datetimeFigureOut">
              <a:rPr lang="es-EC" smtClean="0"/>
              <a:pPr/>
              <a:t>27/02/2010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3F6C891-F32C-4AC2-93B2-B2881ADF435B}" type="slidenum">
              <a:rPr lang="es-EC" smtClean="0"/>
              <a:pPr/>
              <a:t>‹Nº›</a:t>
            </a:fld>
            <a:endParaRPr lang="es-EC"/>
          </a:p>
        </p:txBody>
      </p:sp>
      <p:sp>
        <p:nvSpPr>
          <p:cNvPr id="11" name="10 Rectángulo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7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38C7DA3-C9DA-4574-9B93-AB04AE10D956}" type="datetimeFigureOut">
              <a:rPr lang="es-EC" smtClean="0"/>
              <a:pPr/>
              <a:t>27/02/2010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EC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3F6C891-F32C-4AC2-93B2-B2881ADF435B}" type="slidenum">
              <a:rPr lang="es-EC" smtClean="0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81000" y="5357826"/>
            <a:ext cx="8458200" cy="914400"/>
          </a:xfrm>
        </p:spPr>
        <p:txBody>
          <a:bodyPr>
            <a:normAutofit lnSpcReduction="10000"/>
          </a:bodyPr>
          <a:lstStyle/>
          <a:p>
            <a:pPr algn="r"/>
            <a:r>
              <a:rPr lang="es-EC" dirty="0" smtClean="0"/>
              <a:t>Felipe Freire Franco</a:t>
            </a:r>
          </a:p>
          <a:p>
            <a:pPr algn="r"/>
            <a:r>
              <a:rPr lang="es-EC" dirty="0" smtClean="0"/>
              <a:t>Alex Ordoñez Vélez</a:t>
            </a:r>
            <a:endParaRPr lang="es-EC" dirty="0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52438" y="1714488"/>
            <a:ext cx="8334404" cy="1143008"/>
          </a:xfrm>
        </p:spPr>
        <p:txBody>
          <a:bodyPr>
            <a:normAutofit fontScale="90000"/>
          </a:bodyPr>
          <a:lstStyle/>
          <a:p>
            <a:r>
              <a:rPr lang="es-EC" dirty="0" smtClean="0"/>
              <a:t>Cancelación de Interferencias Vía Procesamiento de Señal</a:t>
            </a: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err="1" smtClean="0"/>
              <a:t>Comprension</a:t>
            </a:r>
            <a:r>
              <a:rPr lang="es-EC" dirty="0" smtClean="0"/>
              <a:t> de </a:t>
            </a:r>
            <a:r>
              <a:rPr lang="es-EC" dirty="0" err="1" smtClean="0"/>
              <a:t>solucioones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C" dirty="0" smtClean="0"/>
              <a:t>La señal recibida en los pares   puede ser escrita como</a:t>
            </a:r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r>
              <a:rPr lang="es-EC" dirty="0" smtClean="0"/>
              <a:t>Pasando al dominio de la frecuencia tenemos que:</a:t>
            </a:r>
          </a:p>
          <a:p>
            <a:pPr>
              <a:buNone/>
            </a:pPr>
            <a:endParaRPr lang="es-EC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176455"/>
            <a:ext cx="4572032" cy="895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4286256"/>
            <a:ext cx="5690624" cy="67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04800" y="571480"/>
            <a:ext cx="8686800" cy="5508645"/>
          </a:xfrm>
        </p:spPr>
        <p:txBody>
          <a:bodyPr/>
          <a:lstStyle/>
          <a:p>
            <a:pPr algn="just"/>
            <a:r>
              <a:rPr lang="es-EC" dirty="0" smtClean="0"/>
              <a:t>En forma de vector nosotros podemos representar la señal recibida por:</a:t>
            </a:r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r>
              <a:rPr lang="es-EC" dirty="0" smtClean="0"/>
              <a:t>Donde la respuesta de frecuencia del canal es:</a:t>
            </a:r>
          </a:p>
          <a:p>
            <a:endParaRPr lang="es-EC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928802"/>
            <a:ext cx="4071966" cy="581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3929066"/>
            <a:ext cx="3357586" cy="1397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 t="3175" b="19048"/>
          <a:stretch>
            <a:fillRect/>
          </a:stretch>
        </p:blipFill>
        <p:spPr bwMode="auto">
          <a:xfrm>
            <a:off x="642910" y="2000240"/>
            <a:ext cx="8052129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CuadroTexto"/>
          <p:cNvSpPr txBox="1"/>
          <p:nvPr/>
        </p:nvSpPr>
        <p:spPr>
          <a:xfrm>
            <a:off x="500034" y="558209"/>
            <a:ext cx="8143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3200" b="1" dirty="0" smtClean="0"/>
              <a:t>Matriz del canal H con dimensiones N x N x K </a:t>
            </a:r>
            <a:endParaRPr lang="es-EC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b="1" dirty="0" smtClean="0"/>
              <a:t>Interferencia </a:t>
            </a:r>
            <a:r>
              <a:rPr lang="es-EC" b="1" dirty="0" err="1" smtClean="0"/>
              <a:t>Next</a:t>
            </a:r>
            <a:r>
              <a:rPr lang="es-EC" b="1" dirty="0" smtClean="0"/>
              <a:t> y </a:t>
            </a:r>
            <a:r>
              <a:rPr lang="es-EC" b="1" dirty="0" err="1" smtClean="0"/>
              <a:t>Fext</a:t>
            </a:r>
            <a:r>
              <a:rPr lang="es-EC" b="1" dirty="0" smtClean="0"/>
              <a:t> en un cable de cobre </a:t>
            </a:r>
            <a:r>
              <a:rPr lang="es-EC" b="1" dirty="0" err="1" smtClean="0"/>
              <a:t>multipar</a:t>
            </a:r>
            <a:endParaRPr lang="es-EC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 l="24170" t="19531" r="17236" b="18945"/>
          <a:stretch>
            <a:fillRect/>
          </a:stretch>
        </p:blipFill>
        <p:spPr bwMode="auto">
          <a:xfrm>
            <a:off x="642910" y="1785926"/>
            <a:ext cx="7954403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err="1" smtClean="0"/>
              <a:t>Cancelador</a:t>
            </a:r>
            <a:r>
              <a:rPr lang="es-EC" b="1" dirty="0" smtClean="0"/>
              <a:t> </a:t>
            </a:r>
            <a:r>
              <a:rPr lang="es-EC" b="1" dirty="0" err="1" smtClean="0"/>
              <a:t>Zero</a:t>
            </a:r>
            <a:r>
              <a:rPr lang="es-EC" b="1" dirty="0" smtClean="0"/>
              <a:t> </a:t>
            </a:r>
            <a:r>
              <a:rPr lang="es-EC" b="1" dirty="0" err="1" smtClean="0"/>
              <a:t>Forcing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C" sz="3000" dirty="0" smtClean="0"/>
              <a:t>La cancelación de ZF estima los símbolos transmitidos por medio de la multiplicación del vector símbolo recibido con la inversa de la matriz del canal</a:t>
            </a:r>
            <a:endParaRPr lang="es-EC" sz="30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 l="43213" t="56641" r="38476" b="21875"/>
          <a:stretch>
            <a:fillRect/>
          </a:stretch>
        </p:blipFill>
        <p:spPr bwMode="auto">
          <a:xfrm>
            <a:off x="3071802" y="3643314"/>
            <a:ext cx="3214710" cy="2828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err="1" smtClean="0"/>
              <a:t>Cancelador</a:t>
            </a:r>
            <a:r>
              <a:rPr lang="es-EC" b="1" dirty="0" smtClean="0"/>
              <a:t> </a:t>
            </a:r>
            <a:r>
              <a:rPr lang="es-EC" b="1" dirty="0" err="1" smtClean="0"/>
              <a:t>Decision</a:t>
            </a:r>
            <a:r>
              <a:rPr lang="es-EC" b="1" dirty="0" smtClean="0"/>
              <a:t> </a:t>
            </a:r>
            <a:r>
              <a:rPr lang="es-EC" b="1" dirty="0" err="1" smtClean="0"/>
              <a:t>Feedback</a:t>
            </a:r>
            <a:r>
              <a:rPr lang="es-EC" b="1" dirty="0" smtClean="0"/>
              <a:t> </a:t>
            </a:r>
            <a:endParaRPr lang="es-EC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 l="26367" t="47852" r="29687" b="37500"/>
          <a:stretch>
            <a:fillRect/>
          </a:stretch>
        </p:blipFill>
        <p:spPr bwMode="auto">
          <a:xfrm>
            <a:off x="928662" y="2500306"/>
            <a:ext cx="742955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3714744" y="571480"/>
            <a:ext cx="1857388" cy="571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04800" y="500042"/>
            <a:ext cx="8686800" cy="5580083"/>
          </a:xfrm>
        </p:spPr>
        <p:txBody>
          <a:bodyPr/>
          <a:lstStyle/>
          <a:p>
            <a:pPr algn="ctr">
              <a:buNone/>
            </a:pPr>
            <a:r>
              <a:rPr lang="es-EC" b="1" dirty="0" err="1" smtClean="0"/>
              <a:t>H</a:t>
            </a:r>
            <a:r>
              <a:rPr lang="es-EC" b="1" baseline="-25000" dirty="0" err="1" smtClean="0"/>
              <a:t>k</a:t>
            </a:r>
            <a:r>
              <a:rPr lang="es-EC" b="1" dirty="0" smtClean="0"/>
              <a:t> = </a:t>
            </a:r>
            <a:r>
              <a:rPr lang="es-EC" b="1" dirty="0" err="1" smtClean="0"/>
              <a:t>Q</a:t>
            </a:r>
            <a:r>
              <a:rPr lang="es-EC" b="1" baseline="-25000" dirty="0" err="1" smtClean="0"/>
              <a:t>k</a:t>
            </a:r>
            <a:r>
              <a:rPr lang="es-EC" b="1" dirty="0" err="1" smtClean="0"/>
              <a:t>R</a:t>
            </a:r>
            <a:r>
              <a:rPr lang="es-EC" b="1" baseline="-25000" dirty="0" err="1" smtClean="0"/>
              <a:t>k</a:t>
            </a:r>
            <a:endParaRPr lang="es-EC" b="1" baseline="-25000" dirty="0" smtClean="0"/>
          </a:p>
          <a:p>
            <a:pPr algn="just">
              <a:buNone/>
            </a:pPr>
            <a:r>
              <a:rPr lang="es-EC" dirty="0" smtClean="0"/>
              <a:t>	Aquí </a:t>
            </a:r>
            <a:r>
              <a:rPr lang="es-EC" b="1" dirty="0" err="1" smtClean="0"/>
              <a:t>Q</a:t>
            </a:r>
            <a:r>
              <a:rPr lang="es-EC" b="1" baseline="-25000" dirty="0" err="1" smtClean="0"/>
              <a:t>k</a:t>
            </a:r>
            <a:r>
              <a:rPr lang="es-EC" dirty="0" smtClean="0"/>
              <a:t> es una matriz unitaria, mientras que </a:t>
            </a:r>
            <a:r>
              <a:rPr lang="es-EC" b="1" dirty="0" err="1" smtClean="0"/>
              <a:t>R</a:t>
            </a:r>
            <a:r>
              <a:rPr lang="es-EC" b="1" baseline="-25000" dirty="0" err="1" smtClean="0"/>
              <a:t>k</a:t>
            </a:r>
            <a:r>
              <a:rPr lang="es-EC" dirty="0" smtClean="0"/>
              <a:t> es triangular superior.</a:t>
            </a:r>
          </a:p>
          <a:p>
            <a:pPr algn="ctr">
              <a:buNone/>
            </a:pPr>
            <a:endParaRPr lang="es-EC" dirty="0" smtClean="0"/>
          </a:p>
          <a:p>
            <a:endParaRPr lang="es-EC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81410" y="2500306"/>
            <a:ext cx="2033598" cy="1024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3652844"/>
            <a:ext cx="2571768" cy="2347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32903" y="142852"/>
            <a:ext cx="4725113" cy="2007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1220" y="2143116"/>
            <a:ext cx="8052746" cy="41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5" y="2786058"/>
            <a:ext cx="7358114" cy="451649"/>
          </a:xfrm>
          <a:prstGeom prst="rect">
            <a:avLst/>
          </a:prstGeom>
          <a:noFill/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9748" y="3214686"/>
            <a:ext cx="7358400" cy="441504"/>
          </a:xfrm>
          <a:prstGeom prst="rect">
            <a:avLst/>
          </a:prstGeom>
          <a:noFill/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3625978"/>
            <a:ext cx="7358400" cy="445964"/>
          </a:xfrm>
          <a:prstGeom prst="rect">
            <a:avLst/>
          </a:prstGeom>
          <a:noFill/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5017605"/>
            <a:ext cx="7358400" cy="411659"/>
          </a:xfrm>
          <a:prstGeom prst="rect">
            <a:avLst/>
          </a:prstGeom>
          <a:noFill/>
        </p:spPr>
      </p:pic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148" y="5418351"/>
            <a:ext cx="7344000" cy="439541"/>
          </a:xfrm>
          <a:prstGeom prst="rect">
            <a:avLst/>
          </a:prstGeom>
          <a:noFill/>
        </p:spPr>
      </p:pic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0" y="685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0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0" y="1600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15 Elipse"/>
          <p:cNvSpPr/>
          <p:nvPr/>
        </p:nvSpPr>
        <p:spPr>
          <a:xfrm>
            <a:off x="7215206" y="4143380"/>
            <a:ext cx="71438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16 Elipse"/>
          <p:cNvSpPr/>
          <p:nvPr/>
        </p:nvSpPr>
        <p:spPr>
          <a:xfrm>
            <a:off x="7215206" y="4295780"/>
            <a:ext cx="71438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17 Elipse"/>
          <p:cNvSpPr/>
          <p:nvPr/>
        </p:nvSpPr>
        <p:spPr>
          <a:xfrm>
            <a:off x="7215206" y="4448180"/>
            <a:ext cx="71438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18 Elipse"/>
          <p:cNvSpPr/>
          <p:nvPr/>
        </p:nvSpPr>
        <p:spPr>
          <a:xfrm>
            <a:off x="7215206" y="4600580"/>
            <a:ext cx="71438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9 Elipse"/>
          <p:cNvSpPr/>
          <p:nvPr/>
        </p:nvSpPr>
        <p:spPr>
          <a:xfrm>
            <a:off x="5786446" y="4143380"/>
            <a:ext cx="71438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20 Elipse"/>
          <p:cNvSpPr/>
          <p:nvPr/>
        </p:nvSpPr>
        <p:spPr>
          <a:xfrm>
            <a:off x="5786446" y="4295780"/>
            <a:ext cx="71438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21 Elipse"/>
          <p:cNvSpPr/>
          <p:nvPr/>
        </p:nvSpPr>
        <p:spPr>
          <a:xfrm>
            <a:off x="5786446" y="4448180"/>
            <a:ext cx="71438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22 Elipse"/>
          <p:cNvSpPr/>
          <p:nvPr/>
        </p:nvSpPr>
        <p:spPr>
          <a:xfrm>
            <a:off x="5786446" y="4600580"/>
            <a:ext cx="71438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23 Elipse"/>
          <p:cNvSpPr/>
          <p:nvPr/>
        </p:nvSpPr>
        <p:spPr>
          <a:xfrm>
            <a:off x="3786182" y="4143380"/>
            <a:ext cx="71438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24 Elipse"/>
          <p:cNvSpPr/>
          <p:nvPr/>
        </p:nvSpPr>
        <p:spPr>
          <a:xfrm>
            <a:off x="3786182" y="4295780"/>
            <a:ext cx="71438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25 Elipse"/>
          <p:cNvSpPr/>
          <p:nvPr/>
        </p:nvSpPr>
        <p:spPr>
          <a:xfrm>
            <a:off x="3786182" y="4448180"/>
            <a:ext cx="71438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26 Elipse"/>
          <p:cNvSpPr/>
          <p:nvPr/>
        </p:nvSpPr>
        <p:spPr>
          <a:xfrm>
            <a:off x="3786182" y="4600580"/>
            <a:ext cx="71438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4762" t="3427" r="4762" b="1745"/>
          <a:stretch>
            <a:fillRect/>
          </a:stretch>
        </p:blipFill>
        <p:spPr bwMode="auto">
          <a:xfrm>
            <a:off x="1643042" y="500042"/>
            <a:ext cx="5857916" cy="5525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b="1" dirty="0" smtClean="0"/>
              <a:t>MODELAMIENTO Y SIMULACION</a:t>
            </a:r>
            <a:r>
              <a:rPr lang="es-EC" dirty="0" smtClean="0"/>
              <a:t/>
            </a:r>
            <a:br>
              <a:rPr lang="es-EC" dirty="0" smtClean="0"/>
            </a:b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04800" y="1285860"/>
            <a:ext cx="8686800" cy="4794265"/>
          </a:xfrm>
        </p:spPr>
        <p:txBody>
          <a:bodyPr/>
          <a:lstStyle/>
          <a:p>
            <a:r>
              <a:rPr lang="es-EC" sz="2800" b="1" dirty="0" err="1" smtClean="0"/>
              <a:t>Modelamiento</a:t>
            </a:r>
            <a:r>
              <a:rPr lang="es-EC" sz="2800" b="1" dirty="0" smtClean="0"/>
              <a:t> del Canal</a:t>
            </a:r>
          </a:p>
          <a:p>
            <a:endParaRPr lang="es-EC" dirty="0" smtClean="0"/>
          </a:p>
          <a:p>
            <a:pPr algn="just">
              <a:buNone/>
            </a:pPr>
            <a:r>
              <a:rPr lang="es-EC" dirty="0" smtClean="0"/>
              <a:t>	</a:t>
            </a:r>
            <a:r>
              <a:rPr lang="es-EC" sz="2800" dirty="0" smtClean="0"/>
              <a:t>f es la frecuencia en Hz, L es la longitud del cable en kilómetros y  es una constante. En dB nuestra ecuación resultaría así:</a:t>
            </a:r>
          </a:p>
          <a:p>
            <a:pPr algn="just">
              <a:buNone/>
            </a:pPr>
            <a:endParaRPr lang="es-EC" dirty="0" smtClean="0"/>
          </a:p>
          <a:p>
            <a:pPr>
              <a:buNone/>
            </a:pPr>
            <a:endParaRPr lang="es-EC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0067" y="1785926"/>
            <a:ext cx="2860693" cy="485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3929066"/>
            <a:ext cx="8001040" cy="400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4357694"/>
            <a:ext cx="2714644" cy="1859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Crosstalk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s-EC" dirty="0"/>
              <a:t>	</a:t>
            </a:r>
            <a:r>
              <a:rPr lang="es-EC" dirty="0" smtClean="0"/>
              <a:t>Es la </a:t>
            </a:r>
            <a:r>
              <a:rPr lang="es-EC" dirty="0"/>
              <a:t>interferencia ocasionada por campos magnéticos alrededor de los pares adyacentes de alambres en un cable.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3071810"/>
            <a:ext cx="5000660" cy="31395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es-EC" dirty="0" smtClean="0"/>
              <a:t>Gráficas de Atenuación de Canal a diferentes distancias</a:t>
            </a:r>
            <a:endParaRPr lang="es-EC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54163"/>
            <a:ext cx="7429552" cy="5102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04800" y="1071546"/>
            <a:ext cx="8686800" cy="5008579"/>
          </a:xfrm>
        </p:spPr>
        <p:txBody>
          <a:bodyPr>
            <a:normAutofit/>
          </a:bodyPr>
          <a:lstStyle/>
          <a:p>
            <a:r>
              <a:rPr lang="es-EC" sz="2800" b="1" dirty="0" err="1" smtClean="0"/>
              <a:t>Fext</a:t>
            </a:r>
            <a:r>
              <a:rPr lang="es-EC" sz="2800" b="1" dirty="0" smtClean="0"/>
              <a:t> entre 2 pares</a:t>
            </a:r>
          </a:p>
          <a:p>
            <a:endParaRPr lang="es-EC" sz="2800" b="1" dirty="0" smtClean="0"/>
          </a:p>
          <a:p>
            <a:endParaRPr lang="es-EC" sz="2800" b="1" dirty="0" smtClean="0"/>
          </a:p>
          <a:p>
            <a:endParaRPr lang="es-EC" sz="2800" b="1" dirty="0" smtClean="0"/>
          </a:p>
          <a:p>
            <a:pPr>
              <a:buNone/>
            </a:pPr>
            <a:r>
              <a:rPr lang="es-EC" sz="2800" b="1" dirty="0" smtClean="0"/>
              <a:t>	</a:t>
            </a:r>
            <a:r>
              <a:rPr lang="es-EC" sz="2800" dirty="0" smtClean="0"/>
              <a:t> Donde  y l es la longitud de acoplamiento en ft. En dB con el modelo propuesto tendríamos.</a:t>
            </a:r>
          </a:p>
          <a:p>
            <a:pPr>
              <a:buNone/>
            </a:pPr>
            <a:r>
              <a:rPr lang="es-EC" sz="2800" b="1" dirty="0" smtClean="0"/>
              <a:t> </a:t>
            </a:r>
            <a:endParaRPr lang="es-EC" sz="2800" b="1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965673"/>
            <a:ext cx="4143404" cy="534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4714886"/>
            <a:ext cx="6867546" cy="50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439850"/>
          </a:xfrm>
        </p:spPr>
        <p:txBody>
          <a:bodyPr>
            <a:normAutofit/>
          </a:bodyPr>
          <a:lstStyle/>
          <a:p>
            <a:r>
              <a:rPr lang="es-EC" dirty="0" smtClean="0"/>
              <a:t>Graficas de </a:t>
            </a:r>
            <a:r>
              <a:rPr lang="es-EC" dirty="0" err="1" smtClean="0"/>
              <a:t>Hfext</a:t>
            </a:r>
            <a:r>
              <a:rPr lang="es-EC" dirty="0" smtClean="0"/>
              <a:t> entre 2 pares de la misma longitud</a:t>
            </a:r>
            <a:endParaRPr lang="es-EC" dirty="0"/>
          </a:p>
        </p:txBody>
      </p:sp>
      <p:pic>
        <p:nvPicPr>
          <p:cNvPr id="1638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714488"/>
            <a:ext cx="7389243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725602"/>
          </a:xfrm>
        </p:spPr>
        <p:txBody>
          <a:bodyPr>
            <a:noAutofit/>
          </a:bodyPr>
          <a:lstStyle/>
          <a:p>
            <a:r>
              <a:rPr lang="es-ES" sz="2800" dirty="0" smtClean="0"/>
              <a:t/>
            </a:r>
            <a:br>
              <a:rPr lang="es-ES" sz="2800" dirty="0" smtClean="0"/>
            </a:br>
            <a:r>
              <a:rPr lang="es-ES" sz="3200" dirty="0" smtClean="0"/>
              <a:t>Señal de Entrada</a:t>
            </a:r>
            <a:r>
              <a:rPr lang="es-ES" sz="2800" dirty="0" smtClean="0"/>
              <a:t/>
            </a:r>
            <a:br>
              <a:rPr lang="es-ES" sz="2800" dirty="0" smtClean="0"/>
            </a:br>
            <a:r>
              <a:rPr lang="es-ES" sz="2400" dirty="0" smtClean="0">
                <a:solidFill>
                  <a:schemeClr val="tx1"/>
                </a:solidFill>
              </a:rPr>
              <a:t>Un ejemplo de la señal </a:t>
            </a:r>
            <a:r>
              <a:rPr lang="es-ES" sz="2400" dirty="0" err="1" smtClean="0">
                <a:solidFill>
                  <a:schemeClr val="tx1"/>
                </a:solidFill>
              </a:rPr>
              <a:t>Tx</a:t>
            </a:r>
            <a:r>
              <a:rPr lang="es-ES" sz="2400" dirty="0" smtClean="0">
                <a:solidFill>
                  <a:schemeClr val="tx1"/>
                </a:solidFill>
              </a:rPr>
              <a:t> a ser transmitida es la siguiente:</a:t>
            </a:r>
            <a:endParaRPr lang="es-EC" sz="2400" dirty="0">
              <a:solidFill>
                <a:schemeClr val="tx1"/>
              </a:solidFill>
            </a:endParaRPr>
          </a:p>
        </p:txBody>
      </p:sp>
      <p:pic>
        <p:nvPicPr>
          <p:cNvPr id="4" name="3 Marcador de contenido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33933" y="2371236"/>
            <a:ext cx="7333334" cy="3629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80971"/>
            <a:ext cx="6357982" cy="3160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CuadroTexto"/>
          <p:cNvSpPr txBox="1"/>
          <p:nvPr/>
        </p:nvSpPr>
        <p:spPr>
          <a:xfrm>
            <a:off x="428596" y="3500438"/>
            <a:ext cx="84296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1" dirty="0" err="1" smtClean="0"/>
              <a:t>PSDIn</a:t>
            </a:r>
            <a:r>
              <a:rPr lang="es-EC" dirty="0" smtClean="0"/>
              <a:t>=(-100)*(138000)+(-53.8)*(3750000-138000)+(-110)*(52000003750000)+               (58)*(8500000-5200000)+(-112)*(12000000-8500000)</a:t>
            </a:r>
          </a:p>
          <a:p>
            <a:r>
              <a:rPr lang="es-EC" b="1" dirty="0" err="1" smtClean="0"/>
              <a:t>PSDIn</a:t>
            </a:r>
            <a:r>
              <a:rPr lang="es-EC" dirty="0" smtClean="0"/>
              <a:t>=(10^(0.1*(-100)))*(138000)+(10^(0.1*(-53.8)))*(3750000-138000)+ (10^(0.1*(-110)))*(5200000-3750000) + (10^(0.1*(-58)))*(8500000-5200000) + ( 10^(0.1*(-112)))</a:t>
            </a:r>
          </a:p>
          <a:p>
            <a:r>
              <a:rPr lang="es-EC" dirty="0" smtClean="0"/>
              <a:t>*(12000000-8500000)</a:t>
            </a:r>
          </a:p>
          <a:p>
            <a:r>
              <a:rPr lang="es-EC" b="1" dirty="0" err="1" smtClean="0"/>
              <a:t>PSDIn</a:t>
            </a:r>
            <a:r>
              <a:rPr lang="es-EC" dirty="0" smtClean="0"/>
              <a:t>=20.29mW</a:t>
            </a:r>
          </a:p>
          <a:p>
            <a:r>
              <a:rPr lang="es-EC" b="1" dirty="0" err="1" smtClean="0"/>
              <a:t>PSDIn</a:t>
            </a:r>
            <a:r>
              <a:rPr lang="es-EC" dirty="0" smtClean="0"/>
              <a:t>=10.*log10(20.29) = </a:t>
            </a:r>
            <a:r>
              <a:rPr lang="es-EC" b="1" dirty="0" smtClean="0"/>
              <a:t>13.072 </a:t>
            </a:r>
            <a:r>
              <a:rPr lang="es-EC" b="1" dirty="0" err="1" smtClean="0"/>
              <a:t>Dbm</a:t>
            </a:r>
            <a:endParaRPr lang="es-EC" dirty="0" smtClean="0"/>
          </a:p>
          <a:p>
            <a:endParaRPr lang="es-EC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err="1" smtClean="0"/>
              <a:t>Atenuacion</a:t>
            </a:r>
            <a:r>
              <a:rPr lang="es-EC" dirty="0" smtClean="0"/>
              <a:t> </a:t>
            </a:r>
            <a:endParaRPr lang="es-EC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01436" y="1447800"/>
            <a:ext cx="739832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 err="1" smtClean="0"/>
              <a:t>Cancelador</a:t>
            </a:r>
            <a:r>
              <a:rPr lang="es-EC" dirty="0" smtClean="0"/>
              <a:t> </a:t>
            </a:r>
            <a:r>
              <a:rPr lang="es-EC" dirty="0" err="1" smtClean="0"/>
              <a:t>Zero</a:t>
            </a:r>
            <a:r>
              <a:rPr lang="es-EC" dirty="0" smtClean="0"/>
              <a:t> </a:t>
            </a:r>
            <a:r>
              <a:rPr lang="es-EC" dirty="0" err="1" smtClean="0"/>
              <a:t>Forcing</a:t>
            </a:r>
            <a:r>
              <a:rPr lang="es-EC" dirty="0" smtClean="0"/>
              <a:t> (sin AWGN)</a:t>
            </a:r>
            <a:endParaRPr lang="es-EC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00225" y="1519237"/>
            <a:ext cx="600075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 err="1" smtClean="0"/>
              <a:t>Cancelador</a:t>
            </a:r>
            <a:r>
              <a:rPr lang="es-EC" dirty="0" smtClean="0"/>
              <a:t> </a:t>
            </a:r>
            <a:r>
              <a:rPr lang="es-EC" dirty="0" err="1" smtClean="0"/>
              <a:t>Zero</a:t>
            </a:r>
            <a:r>
              <a:rPr lang="es-EC" dirty="0" smtClean="0"/>
              <a:t> </a:t>
            </a:r>
            <a:r>
              <a:rPr lang="es-EC" dirty="0" err="1" smtClean="0"/>
              <a:t>Forcing</a:t>
            </a:r>
            <a:r>
              <a:rPr lang="es-EC" dirty="0" smtClean="0"/>
              <a:t> (con AWGN)</a:t>
            </a:r>
            <a:endParaRPr lang="es-EC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38312" y="1566862"/>
            <a:ext cx="6124575" cy="433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400" dirty="0" err="1" smtClean="0"/>
              <a:t>Decision</a:t>
            </a:r>
            <a:r>
              <a:rPr lang="es-EC" sz="3400" dirty="0" smtClean="0"/>
              <a:t> </a:t>
            </a:r>
            <a:r>
              <a:rPr lang="es-EC" sz="3400" dirty="0" err="1" smtClean="0"/>
              <a:t>Feedback</a:t>
            </a:r>
            <a:r>
              <a:rPr lang="es-EC" sz="3400" dirty="0" smtClean="0"/>
              <a:t> </a:t>
            </a:r>
            <a:r>
              <a:rPr lang="es-EC" sz="3400" dirty="0" err="1" smtClean="0"/>
              <a:t>Canceller</a:t>
            </a:r>
            <a:r>
              <a:rPr lang="es-EC" sz="3400" dirty="0" smtClean="0"/>
              <a:t>(sin AWGN)</a:t>
            </a:r>
            <a:endParaRPr lang="es-EC" sz="34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552575"/>
            <a:ext cx="6553200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400" dirty="0" err="1" smtClean="0"/>
              <a:t>Decision</a:t>
            </a:r>
            <a:r>
              <a:rPr lang="es-EC" sz="3400" dirty="0" smtClean="0"/>
              <a:t> </a:t>
            </a:r>
            <a:r>
              <a:rPr lang="es-EC" sz="3400" dirty="0" err="1" smtClean="0"/>
              <a:t>Feedback</a:t>
            </a:r>
            <a:r>
              <a:rPr lang="es-EC" sz="3400" dirty="0" smtClean="0"/>
              <a:t> </a:t>
            </a:r>
            <a:r>
              <a:rPr lang="es-EC" sz="3400" dirty="0" err="1" smtClean="0"/>
              <a:t>Canceller</a:t>
            </a:r>
            <a:r>
              <a:rPr lang="es-EC" sz="3400" dirty="0" smtClean="0"/>
              <a:t> (con AWGN)</a:t>
            </a:r>
            <a:endParaRPr lang="es-EC" sz="34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06004" y="1447800"/>
            <a:ext cx="6789191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NEXT Y FEXT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C" b="1" dirty="0" err="1" smtClean="0"/>
              <a:t>Near-End</a:t>
            </a:r>
            <a:r>
              <a:rPr lang="es-EC" b="1" dirty="0" smtClean="0"/>
              <a:t> Crosstalk (NEXT)</a:t>
            </a:r>
            <a:endParaRPr lang="es-EC" dirty="0" smtClean="0"/>
          </a:p>
          <a:p>
            <a:pPr>
              <a:buNone/>
            </a:pPr>
            <a:r>
              <a:rPr lang="es-EC" dirty="0" smtClean="0"/>
              <a:t>	La interferencia surge cuando las señales son transmitidas en sentidos opuestos.</a:t>
            </a:r>
          </a:p>
          <a:p>
            <a:r>
              <a:rPr lang="es-EC" b="1" dirty="0" err="1" smtClean="0"/>
              <a:t>Far-End</a:t>
            </a:r>
            <a:r>
              <a:rPr lang="es-EC" b="1" dirty="0" smtClean="0"/>
              <a:t> Crosstalk (FEXT)</a:t>
            </a:r>
            <a:endParaRPr lang="es-EC" dirty="0" smtClean="0"/>
          </a:p>
          <a:p>
            <a:pPr>
              <a:buNone/>
            </a:pPr>
            <a:r>
              <a:rPr lang="es-EC" dirty="0" smtClean="0"/>
              <a:t>	La interferencia surge cuando las señales son transmitidas en el mismo sentido</a:t>
            </a:r>
          </a:p>
          <a:p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err="1" smtClean="0"/>
              <a:t>XDsl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C" b="1" dirty="0" smtClean="0"/>
              <a:t>DSL</a:t>
            </a:r>
            <a:r>
              <a:rPr lang="es-EC" dirty="0" smtClean="0"/>
              <a:t> (siglas de </a:t>
            </a:r>
            <a:r>
              <a:rPr lang="es-EC" b="1" dirty="0" smtClean="0"/>
              <a:t>Digital </a:t>
            </a:r>
            <a:r>
              <a:rPr lang="es-EC" b="1" dirty="0" err="1" smtClean="0"/>
              <a:t>Subscriber</a:t>
            </a:r>
            <a:r>
              <a:rPr lang="es-EC" b="1" dirty="0" smtClean="0"/>
              <a:t> Line</a:t>
            </a:r>
            <a:r>
              <a:rPr lang="es-EC" dirty="0" smtClean="0"/>
              <a:t>, "línea de suscripción digital") es un término utilizado para referirse de forma global a todas las tecnologías que proveen una conexión digital sobre línea de abonado de la red telefónica básica o conmutada: ADSL, ADSL2, ADSL2+, SDSL, IDSL, HDSL, SHDSL, VDSL y VDSL2.</a:t>
            </a:r>
          </a:p>
          <a:p>
            <a:pPr>
              <a:buNone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err="1" smtClean="0"/>
              <a:t>Downstream</a:t>
            </a:r>
            <a:r>
              <a:rPr lang="es-EC" b="1" dirty="0" smtClean="0"/>
              <a:t> / </a:t>
            </a:r>
            <a:r>
              <a:rPr lang="es-EC" b="1" dirty="0" err="1" smtClean="0"/>
              <a:t>Upstream</a:t>
            </a:r>
            <a:r>
              <a:rPr lang="es-EC" b="1" dirty="0" smtClean="0"/>
              <a:t> 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C" smtClean="0"/>
              <a:t>Desde </a:t>
            </a:r>
            <a:r>
              <a:rPr lang="es-EC" dirty="0" smtClean="0"/>
              <a:t>la perspectiva del usuario, el </a:t>
            </a:r>
            <a:r>
              <a:rPr lang="es-EC" dirty="0" err="1" smtClean="0"/>
              <a:t>upstream</a:t>
            </a:r>
            <a:r>
              <a:rPr lang="es-EC" dirty="0" smtClean="0"/>
              <a:t> es el flujo de tráfico de la red desde la computadora local hacia el destino remoto.  El tráfico en la mayoría de las redes fluye en </a:t>
            </a:r>
            <a:r>
              <a:rPr lang="es-EC" dirty="0" err="1" smtClean="0"/>
              <a:t>upstream</a:t>
            </a:r>
            <a:r>
              <a:rPr lang="es-EC" dirty="0" smtClean="0"/>
              <a:t> y </a:t>
            </a:r>
            <a:r>
              <a:rPr lang="es-EC" dirty="0" err="1" smtClean="0"/>
              <a:t>downstream</a:t>
            </a:r>
            <a:r>
              <a:rPr lang="es-EC" dirty="0" smtClean="0"/>
              <a:t> al mismo tiempo, y a veces cuando la data fluye en una dirección, los protocolos de red a veces envían instrucciones de control (generalmente invisible para el usuario) en la dirección opuesta.</a:t>
            </a:r>
          </a:p>
          <a:p>
            <a:r>
              <a:rPr lang="es-EC" dirty="0" smtClean="0"/>
              <a:t>Una forma de generar </a:t>
            </a:r>
            <a:r>
              <a:rPr lang="es-EC" dirty="0" err="1" smtClean="0"/>
              <a:t>tr</a:t>
            </a:r>
            <a:r>
              <a:rPr lang="es-ES" dirty="0" err="1" smtClean="0"/>
              <a:t>áfico</a:t>
            </a:r>
            <a:r>
              <a:rPr lang="es-ES" dirty="0" smtClean="0"/>
              <a:t> </a:t>
            </a:r>
            <a:r>
              <a:rPr lang="es-ES" dirty="0" err="1" smtClean="0"/>
              <a:t>upstream</a:t>
            </a:r>
            <a:r>
              <a:rPr lang="es-ES" dirty="0" smtClean="0"/>
              <a:t> es subir archivos a un servidor o enviar un mensaje e-mail.   En cambio, bajar archivos y recibir e-mail generar tráfico </a:t>
            </a:r>
            <a:r>
              <a:rPr lang="es-ES" dirty="0" err="1" smtClean="0"/>
              <a:t>downstream</a:t>
            </a:r>
            <a:r>
              <a:rPr lang="es-ES" dirty="0" smtClean="0"/>
              <a:t>.  Los usuarios típicos de internet generan más tráfico </a:t>
            </a:r>
            <a:r>
              <a:rPr lang="es-ES" dirty="0" err="1" smtClean="0"/>
              <a:t>downstream</a:t>
            </a:r>
            <a:r>
              <a:rPr lang="es-ES" dirty="0" smtClean="0"/>
              <a:t> que tráfico </a:t>
            </a:r>
            <a:r>
              <a:rPr lang="es-ES" dirty="0" err="1" smtClean="0"/>
              <a:t>upstream</a:t>
            </a:r>
            <a:r>
              <a:rPr lang="es-ES" dirty="0" smtClean="0"/>
              <a:t>.</a:t>
            </a:r>
            <a:endParaRPr lang="es-EC" dirty="0" smtClean="0"/>
          </a:p>
          <a:p>
            <a:r>
              <a:rPr lang="es-ES" dirty="0" smtClean="0"/>
              <a:t>Los sistemas </a:t>
            </a:r>
            <a:r>
              <a:rPr lang="es-ES" dirty="0" err="1" smtClean="0"/>
              <a:t>DSLs</a:t>
            </a:r>
            <a:r>
              <a:rPr lang="es-ES" dirty="0" smtClean="0"/>
              <a:t> proveen menos ancho de banda en la dirección </a:t>
            </a:r>
            <a:r>
              <a:rPr lang="es-ES" dirty="0" err="1" smtClean="0"/>
              <a:t>upstream</a:t>
            </a:r>
            <a:r>
              <a:rPr lang="es-ES" dirty="0" smtClean="0"/>
              <a:t> con el fin de reservar más ancho de banda para el tráfico </a:t>
            </a:r>
            <a:r>
              <a:rPr lang="es-ES" dirty="0" err="1" smtClean="0"/>
              <a:t>downstream</a:t>
            </a:r>
            <a:r>
              <a:rPr lang="es-ES" dirty="0" smtClean="0"/>
              <a:t>.</a:t>
            </a:r>
            <a:endParaRPr lang="es-EC" dirty="0" smtClean="0"/>
          </a:p>
          <a:p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err="1" smtClean="0"/>
              <a:t>Definicion</a:t>
            </a:r>
            <a:r>
              <a:rPr lang="es-EC" dirty="0" smtClean="0"/>
              <a:t> del problema 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endParaRPr lang="es-EC" dirty="0" smtClean="0"/>
          </a:p>
          <a:p>
            <a:pPr algn="just"/>
            <a:r>
              <a:rPr lang="es-EC" dirty="0" smtClean="0"/>
              <a:t>Conocemos el efecto negativo de </a:t>
            </a:r>
            <a:r>
              <a:rPr lang="es-EC" dirty="0" err="1" smtClean="0"/>
              <a:t>Next</a:t>
            </a:r>
            <a:r>
              <a:rPr lang="es-EC" dirty="0" smtClean="0"/>
              <a:t> y </a:t>
            </a:r>
            <a:r>
              <a:rPr lang="es-EC" dirty="0" err="1" smtClean="0"/>
              <a:t>Fext</a:t>
            </a:r>
            <a:r>
              <a:rPr lang="es-EC" dirty="0" smtClean="0"/>
              <a:t> en los sistemas </a:t>
            </a:r>
            <a:r>
              <a:rPr lang="es-EC" dirty="0" err="1" smtClean="0"/>
              <a:t>DSLs.</a:t>
            </a:r>
            <a:r>
              <a:rPr lang="es-EC" dirty="0" smtClean="0"/>
              <a:t>  </a:t>
            </a:r>
            <a:r>
              <a:rPr lang="es-EC" dirty="0" err="1" smtClean="0"/>
              <a:t>Next</a:t>
            </a:r>
            <a:r>
              <a:rPr lang="es-EC" dirty="0" smtClean="0"/>
              <a:t> suele evitarse mediante el uso de FDD (</a:t>
            </a:r>
            <a:r>
              <a:rPr lang="es-EC" dirty="0" err="1" smtClean="0"/>
              <a:t>frequency</a:t>
            </a:r>
            <a:r>
              <a:rPr lang="es-EC" dirty="0" smtClean="0"/>
              <a:t> </a:t>
            </a:r>
            <a:r>
              <a:rPr lang="es-EC" dirty="0" err="1" smtClean="0"/>
              <a:t>division</a:t>
            </a:r>
            <a:r>
              <a:rPr lang="es-EC" dirty="0" smtClean="0"/>
              <a:t> </a:t>
            </a:r>
            <a:r>
              <a:rPr lang="es-EC" dirty="0" err="1" smtClean="0"/>
              <a:t>duplexing</a:t>
            </a:r>
            <a:r>
              <a:rPr lang="es-EC" dirty="0" smtClean="0"/>
              <a:t>), sin embargo FEXT sigue siendo un problema importante en la mayoría de los sistemas DSL, por lo cual nos limitaremos a realizar el estudio de la cancelación del </a:t>
            </a:r>
            <a:r>
              <a:rPr lang="es-EC" dirty="0" err="1" smtClean="0"/>
              <a:t>Fext</a:t>
            </a:r>
            <a:r>
              <a:rPr lang="es-EC" dirty="0" smtClean="0"/>
              <a:t>.</a:t>
            </a:r>
          </a:p>
          <a:p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b="1" dirty="0" smtClean="0"/>
              <a:t>Escenario:</a:t>
            </a:r>
            <a:r>
              <a:rPr lang="es-EC" dirty="0" smtClean="0"/>
              <a:t/>
            </a:r>
            <a:br>
              <a:rPr lang="es-EC" dirty="0" smtClean="0"/>
            </a:b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04800" y="1285860"/>
            <a:ext cx="8686800" cy="4794265"/>
          </a:xfrm>
        </p:spPr>
        <p:txBody>
          <a:bodyPr/>
          <a:lstStyle/>
          <a:p>
            <a:pPr lvl="0"/>
            <a:r>
              <a:rPr lang="es-EC" dirty="0" smtClean="0"/>
              <a:t>El proyecto está basado en la tecnología VDSL2 a 12MHz, band-plan 998, </a:t>
            </a:r>
            <a:r>
              <a:rPr lang="es-EC" dirty="0" err="1" smtClean="0"/>
              <a:t>profile</a:t>
            </a:r>
            <a:r>
              <a:rPr lang="es-EC" dirty="0" smtClean="0"/>
              <a:t> 12a [6].</a:t>
            </a:r>
          </a:p>
          <a:p>
            <a:endParaRPr lang="es-EC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27100" t="45898" r="19433" b="27734"/>
          <a:stretch>
            <a:fillRect/>
          </a:stretch>
        </p:blipFill>
        <p:spPr bwMode="auto">
          <a:xfrm>
            <a:off x="642910" y="2571744"/>
            <a:ext cx="7919035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endParaRPr lang="es-EC" dirty="0" smtClean="0"/>
          </a:p>
          <a:p>
            <a:pPr lvl="0"/>
            <a:endParaRPr lang="es-EC" dirty="0" smtClean="0"/>
          </a:p>
          <a:p>
            <a:pPr lvl="0"/>
            <a:endParaRPr lang="es-EC" dirty="0" smtClean="0"/>
          </a:p>
          <a:p>
            <a:pPr lvl="0"/>
            <a:r>
              <a:rPr lang="es-EC" dirty="0" smtClean="0"/>
              <a:t>Se tomará la señal que llega al </a:t>
            </a:r>
            <a:r>
              <a:rPr lang="es-EC" dirty="0" err="1" smtClean="0"/>
              <a:t>cabinet</a:t>
            </a:r>
            <a:r>
              <a:rPr lang="es-EC" dirty="0" smtClean="0"/>
              <a:t> por medio de fibra óptica y a partir de ahí se reparte a 4 edificios a través de un cable de 40 pares por medio de VDSL2</a:t>
            </a:r>
          </a:p>
          <a:p>
            <a:pPr lvl="0"/>
            <a:r>
              <a:rPr lang="es-EC" dirty="0" smtClean="0"/>
              <a:t>Nosotros asumimos el AWGN con un PSD de -140 </a:t>
            </a:r>
            <a:r>
              <a:rPr lang="es-EC" dirty="0" err="1" smtClean="0"/>
              <a:t>dBm</a:t>
            </a:r>
            <a:r>
              <a:rPr lang="es-EC" dirty="0" smtClean="0"/>
              <a:t>/</a:t>
            </a:r>
            <a:r>
              <a:rPr lang="es-EC" dirty="0" err="1" smtClean="0"/>
              <a:t>Hz.</a:t>
            </a:r>
            <a:endParaRPr lang="es-EC" dirty="0" smtClean="0"/>
          </a:p>
          <a:p>
            <a:endParaRPr lang="es-EC" dirty="0"/>
          </a:p>
        </p:txBody>
      </p:sp>
      <p:pic>
        <p:nvPicPr>
          <p:cNvPr id="11" name="10 Imagen" descr="Imagen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46" y="415411"/>
            <a:ext cx="9006348" cy="20134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04800" y="571480"/>
            <a:ext cx="8686800" cy="5508645"/>
          </a:xfrm>
        </p:spPr>
        <p:txBody>
          <a:bodyPr/>
          <a:lstStyle/>
          <a:p>
            <a:pPr lvl="0"/>
            <a:endParaRPr lang="es-EC" dirty="0" smtClean="0"/>
          </a:p>
          <a:p>
            <a:pPr lvl="0"/>
            <a:r>
              <a:rPr lang="es-EC" dirty="0" smtClean="0"/>
              <a:t>El primer edificio se encuentra a 250 metros, el segundo a 500 metros, el tercero a 750 metros y el cuarto a 1000 metros.</a:t>
            </a:r>
          </a:p>
          <a:p>
            <a:endParaRPr lang="es-EC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l="25619" t="55764" r="18941" b="18299"/>
          <a:stretch>
            <a:fillRect/>
          </a:stretch>
        </p:blipFill>
        <p:spPr bwMode="auto">
          <a:xfrm>
            <a:off x="1000100" y="3000372"/>
            <a:ext cx="7329539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dad">
  <a:themeElements>
    <a:clrScheme name="Equida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dad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dad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206</TotalTime>
  <Words>620</Words>
  <Application>Microsoft Office PowerPoint</Application>
  <PresentationFormat>Presentación en pantalla (4:3)</PresentationFormat>
  <Paragraphs>69</Paragraphs>
  <Slides>29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0" baseType="lpstr">
      <vt:lpstr>Equidad</vt:lpstr>
      <vt:lpstr>Cancelación de Interferencias Vía Procesamiento de Señal</vt:lpstr>
      <vt:lpstr>Crosstalk</vt:lpstr>
      <vt:lpstr>NEXT Y FEXT</vt:lpstr>
      <vt:lpstr>XDsl</vt:lpstr>
      <vt:lpstr>Downstream / Upstream </vt:lpstr>
      <vt:lpstr>Definicion del problema </vt:lpstr>
      <vt:lpstr>Escenario: </vt:lpstr>
      <vt:lpstr>Diapositiva 8</vt:lpstr>
      <vt:lpstr>Diapositiva 9</vt:lpstr>
      <vt:lpstr>Comprension de solucioones</vt:lpstr>
      <vt:lpstr>Diapositiva 11</vt:lpstr>
      <vt:lpstr>Diapositiva 12</vt:lpstr>
      <vt:lpstr>Interferencia Next y Fext en un cable de cobre multipar</vt:lpstr>
      <vt:lpstr>Cancelador Zero Forcing</vt:lpstr>
      <vt:lpstr>Cancelador Decision Feedback </vt:lpstr>
      <vt:lpstr>Diapositiva 16</vt:lpstr>
      <vt:lpstr>Diapositiva 17</vt:lpstr>
      <vt:lpstr>Diapositiva 18</vt:lpstr>
      <vt:lpstr>MODELAMIENTO Y SIMULACION </vt:lpstr>
      <vt:lpstr>Gráficas de Atenuación de Canal a diferentes distancias</vt:lpstr>
      <vt:lpstr>Diapositiva 21</vt:lpstr>
      <vt:lpstr>Graficas de Hfext entre 2 pares de la misma longitud</vt:lpstr>
      <vt:lpstr> Señal de Entrada Un ejemplo de la señal Tx a ser transmitida es la siguiente:</vt:lpstr>
      <vt:lpstr>Diapositiva 24</vt:lpstr>
      <vt:lpstr>Atenuacion </vt:lpstr>
      <vt:lpstr>Cancelador Zero Forcing (sin AWGN)</vt:lpstr>
      <vt:lpstr>Cancelador Zero Forcing (con AWGN)</vt:lpstr>
      <vt:lpstr>Decision Feedback Canceller(sin AWGN)</vt:lpstr>
      <vt:lpstr>Decision Feedback Canceller (con AWGN)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Cancelación de Interferencias Vía Procesamiento de Señal</dc:title>
  <dc:creator>Israel Freire</dc:creator>
  <cp:lastModifiedBy>makin21</cp:lastModifiedBy>
  <cp:revision>20</cp:revision>
  <dcterms:created xsi:type="dcterms:W3CDTF">2010-02-24T04:16:02Z</dcterms:created>
  <dcterms:modified xsi:type="dcterms:W3CDTF">2010-02-27T23:03:57Z</dcterms:modified>
</cp:coreProperties>
</file>