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  <p:sldMasterId id="2147483702" r:id="rId2"/>
  </p:sldMasterIdLst>
  <p:sldIdLst>
    <p:sldId id="256" r:id="rId3"/>
    <p:sldId id="257" r:id="rId4"/>
    <p:sldId id="258" r:id="rId5"/>
    <p:sldId id="264" r:id="rId6"/>
    <p:sldId id="276" r:id="rId7"/>
    <p:sldId id="259" r:id="rId8"/>
    <p:sldId id="277" r:id="rId9"/>
    <p:sldId id="266" r:id="rId10"/>
    <p:sldId id="278" r:id="rId11"/>
    <p:sldId id="267" r:id="rId12"/>
    <p:sldId id="269" r:id="rId13"/>
    <p:sldId id="270" r:id="rId14"/>
    <p:sldId id="272" r:id="rId15"/>
    <p:sldId id="271" r:id="rId16"/>
    <p:sldId id="273" r:id="rId17"/>
    <p:sldId id="274" r:id="rId18"/>
    <p:sldId id="261" r:id="rId19"/>
    <p:sldId id="279" r:id="rId20"/>
    <p:sldId id="268" r:id="rId21"/>
    <p:sldId id="262" r:id="rId22"/>
    <p:sldId id="263" r:id="rId23"/>
    <p:sldId id="280" r:id="rId24"/>
    <p:sldId id="281" r:id="rId25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5000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5000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5000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5000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50000"/>
      </a:spcBef>
      <a:spcAft>
        <a:spcPct val="0"/>
      </a:spcAft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89725" y="300038"/>
            <a:ext cx="2130425" cy="55022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95275" y="300038"/>
            <a:ext cx="6242050" cy="55022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89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8089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0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1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1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1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091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8091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_tradnl"/>
              <a:t>Haga clic para cambiar el estilo de título	</a:t>
            </a:r>
          </a:p>
        </p:txBody>
      </p:sp>
      <p:sp>
        <p:nvSpPr>
          <p:cNvPr id="8091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_tradnl"/>
              <a:t>Haga clic para modificar el estilo de subtítulo del patrón</a:t>
            </a:r>
          </a:p>
        </p:txBody>
      </p:sp>
      <p:sp>
        <p:nvSpPr>
          <p:cNvPr id="8091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091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091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9C65910-FC49-431A-AAB0-03427CD93CC1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18EFC0-B296-405E-8758-C9AC71E7DB28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CF8E4F-AB89-40FE-B90B-83536264D2B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5E5DA-6B3A-41CC-AD6D-91B791253DBB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98AEC-0453-467C-A6DB-041BEDF1BD9E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CEB46-9A3E-4477-AEAF-A4EC5B4064FC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9411E-C4C3-44F9-AE7F-494A1C46554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0D299-C5E3-46E2-B13F-EEB009C3EFC2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37AFF-2FF6-496B-ACD8-82A59B13217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5BB39-8A45-4913-9B9D-74AF2F4DEE75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2AD7E-A05D-4706-989A-709FF91E3147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489075"/>
            <a:ext cx="852487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789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300038"/>
            <a:ext cx="8520112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b="0" noProof="1">
                <a:solidFill>
                  <a:schemeClr val="tx1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Char char="–"/>
        <a:defRPr>
          <a:solidFill>
            <a:schemeClr val="tx1"/>
          </a:solidFill>
          <a:latin typeface="+mn-lt"/>
          <a:cs typeface="+mn-cs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Char char="–"/>
        <a:defRPr>
          <a:solidFill>
            <a:schemeClr val="tx1"/>
          </a:solidFill>
          <a:latin typeface="+mn-lt"/>
          <a:cs typeface="+mn-cs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Char char="»"/>
        <a:defRPr>
          <a:solidFill>
            <a:schemeClr val="tx1"/>
          </a:solidFill>
          <a:latin typeface="+mn-lt"/>
          <a:cs typeface="+mn-cs"/>
        </a:defRPr>
      </a:lvl5pPr>
      <a:lvl6pPr marL="1711325" indent="-265113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eaLnBrk="0" fontAlgn="base" hangingPunct="0">
        <a:spcBef>
          <a:spcPct val="0"/>
        </a:spcBef>
        <a:spcAft>
          <a:spcPct val="40000"/>
        </a:spcAft>
        <a:buClr>
          <a:schemeClr val="tx2"/>
        </a:buClr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7987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7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7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7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7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8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8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8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8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8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8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8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8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8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88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989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7989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s-ES_tradnl"/>
          </a:p>
        </p:txBody>
      </p:sp>
      <p:sp>
        <p:nvSpPr>
          <p:cNvPr id="7989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s-ES_tradnl"/>
          </a:p>
        </p:txBody>
      </p:sp>
      <p:sp>
        <p:nvSpPr>
          <p:cNvPr id="7989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F8254846-8760-4CB9-A5D2-037B6CAE3272}" type="slidenum">
              <a:rPr lang="es-ES_tradnl"/>
              <a:pPr/>
              <a:t>‹Nº›</a:t>
            </a:fld>
            <a:endParaRPr lang="es-ES_tradnl"/>
          </a:p>
        </p:txBody>
      </p:sp>
      <p:sp>
        <p:nvSpPr>
          <p:cNvPr id="7989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5025" y="269875"/>
            <a:ext cx="7772400" cy="814388"/>
          </a:xfrm>
        </p:spPr>
        <p:txBody>
          <a:bodyPr/>
          <a:lstStyle/>
          <a:p>
            <a:r>
              <a:rPr lang="es-ES" sz="3600"/>
              <a:t>Informe de Materia de Graduación</a:t>
            </a:r>
            <a:endParaRPr lang="es-ES_tradnl" sz="3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0913" y="1481138"/>
            <a:ext cx="7553325" cy="175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 i="1"/>
              <a:t>“Uso de la plataforma Pig sobre Hadoop como alternativa a una RDBMS para el análisis de datos masivos. Prueba de concepto utilizando registros de detalles de llamadas”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39875" y="3863975"/>
            <a:ext cx="6532563" cy="1184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Presentado por: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Romeo Cabrera Arévalo</a:t>
            </a:r>
          </a:p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Fabricio Medina Palacios</a:t>
            </a:r>
            <a:endParaRPr lang="es-ES_tradnl" sz="280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292225" y="5856288"/>
            <a:ext cx="6532563" cy="687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280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Profesora: Ing. Cristina Abad</a:t>
            </a:r>
            <a:endParaRPr lang="es-ES_tradnl" sz="280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Script en Pig</a:t>
            </a:r>
            <a:endParaRPr lang="es-ES_tradnl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b="1">
                <a:latin typeface="Lucida Console" pitchFamily="49" charset="0"/>
              </a:rPr>
              <a:t>A = LOAD '</a:t>
            </a:r>
            <a:r>
              <a:rPr lang="es-ES" b="1">
                <a:latin typeface="Lucida Console" pitchFamily="49" charset="0"/>
              </a:rPr>
              <a:t>cdrs/data/SMS/2009/01</a:t>
            </a:r>
            <a:r>
              <a:rPr lang="en-US" b="1">
                <a:latin typeface="Lucida Console" pitchFamily="49" charset="0"/>
              </a:rPr>
              <a:t>' USING PigStorage(',');</a:t>
            </a:r>
          </a:p>
          <a:p>
            <a:pPr>
              <a:buFont typeface="Wingdings" pitchFamily="2" charset="2"/>
              <a:buNone/>
            </a:pPr>
            <a:r>
              <a:rPr lang="en-US" b="1">
                <a:latin typeface="Lucida Console" pitchFamily="49" charset="0"/>
              </a:rPr>
              <a:t>Y = GROUP A BY $1;</a:t>
            </a:r>
          </a:p>
          <a:p>
            <a:pPr>
              <a:buFont typeface="Wingdings" pitchFamily="2" charset="2"/>
              <a:buNone/>
            </a:pPr>
            <a:r>
              <a:rPr lang="en-US" b="1">
                <a:latin typeface="Lucida Console" pitchFamily="49" charset="0"/>
              </a:rPr>
              <a:t>Z = FOREACH Y GENERATE $0,COUNT(A);</a:t>
            </a:r>
          </a:p>
          <a:p>
            <a:pPr>
              <a:buFont typeface="Wingdings" pitchFamily="2" charset="2"/>
              <a:buNone/>
            </a:pPr>
            <a:r>
              <a:rPr lang="en-US" b="1">
                <a:latin typeface="Lucida Console" pitchFamily="49" charset="0"/>
              </a:rPr>
              <a:t>N = ORDER Z BY $1 DESC;</a:t>
            </a:r>
          </a:p>
          <a:p>
            <a:pPr>
              <a:buFont typeface="Wingdings" pitchFamily="2" charset="2"/>
              <a:buNone/>
            </a:pPr>
            <a:r>
              <a:rPr lang="en-US" b="1">
                <a:latin typeface="Lucida Console" pitchFamily="49" charset="0"/>
              </a:rPr>
              <a:t>STORE N INTO 'output/sms' USING PigDump();</a:t>
            </a:r>
          </a:p>
          <a:p>
            <a:pPr>
              <a:buFont typeface="Wingdings" pitchFamily="2" charset="2"/>
              <a:buNone/>
            </a:pPr>
            <a:endParaRPr lang="es-ES_tradnl" b="1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66762"/>
          </a:xfrm>
        </p:spPr>
        <p:txBody>
          <a:bodyPr/>
          <a:lstStyle/>
          <a:p>
            <a:r>
              <a:rPr lang="es-ES" sz="3600"/>
              <a:t>Pantalla de consultas predeterminadas</a:t>
            </a:r>
            <a:endParaRPr lang="es-ES_tradnl" sz="3600"/>
          </a:p>
        </p:txBody>
      </p:sp>
      <p:pic>
        <p:nvPicPr>
          <p:cNvPr id="111620" name="Imagen 1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7413" y="1323975"/>
            <a:ext cx="7662862" cy="523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6638" y="1131888"/>
            <a:ext cx="7329487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46" name="Rectangle 6"/>
          <p:cNvSpPr>
            <a:spLocks noChangeArrowheads="1"/>
          </p:cNvSpPr>
          <p:nvPr/>
        </p:nvSpPr>
        <p:spPr bwMode="auto">
          <a:xfrm>
            <a:off x="708025" y="168275"/>
            <a:ext cx="82296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0"/>
              </a:spcBef>
            </a:pPr>
            <a:r>
              <a:rPr lang="es-ES" sz="32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Ingreso de script por pantalla</a:t>
            </a:r>
            <a:endParaRPr lang="es-ES_tradnl" sz="32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ChangeArrowheads="1"/>
          </p:cNvSpPr>
          <p:nvPr/>
        </p:nvSpPr>
        <p:spPr bwMode="auto">
          <a:xfrm>
            <a:off x="708025" y="168275"/>
            <a:ext cx="82296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0"/>
              </a:spcBef>
            </a:pPr>
            <a:r>
              <a:rPr lang="es-ES" sz="32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Ingreso de script por archivo</a:t>
            </a:r>
            <a:endParaRPr lang="es-ES_tradnl" sz="32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67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7850" y="954088"/>
            <a:ext cx="8001000" cy="561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708025" y="168275"/>
            <a:ext cx="82296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0"/>
              </a:spcBef>
            </a:pPr>
            <a:r>
              <a:rPr lang="es-ES" sz="32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Consulta de requerimientos</a:t>
            </a:r>
            <a:endParaRPr lang="es-ES_tradnl" sz="32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571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1101725"/>
            <a:ext cx="7912100" cy="555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708025" y="168275"/>
            <a:ext cx="82296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0"/>
              </a:spcBef>
            </a:pPr>
            <a:r>
              <a:rPr lang="es-ES" sz="32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Consulta de detalle de requerimiento</a:t>
            </a:r>
            <a:endParaRPr lang="es-ES_tradnl" sz="32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7769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008063"/>
            <a:ext cx="8264525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ChangeArrowheads="1"/>
          </p:cNvSpPr>
          <p:nvPr/>
        </p:nvSpPr>
        <p:spPr bwMode="auto">
          <a:xfrm>
            <a:off x="708025" y="168275"/>
            <a:ext cx="8229600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spcBef>
                <a:spcPct val="0"/>
              </a:spcBef>
            </a:pPr>
            <a:r>
              <a:rPr lang="es-ES" sz="3200" b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Gráfico de resultado</a:t>
            </a:r>
            <a:endParaRPr lang="es-ES_tradnl" sz="3200" b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87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663" y="1017588"/>
            <a:ext cx="8607425" cy="553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/>
              <a:t>Pruebas</a:t>
            </a:r>
            <a:endParaRPr lang="es-ES_tradnl" sz="4000"/>
          </a:p>
        </p:txBody>
      </p:sp>
      <p:sp>
        <p:nvSpPr>
          <p:cNvPr id="100426" name="Rectangle 7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sz="2800"/>
              <a:t>Se probó con archivos CDRs de 3,15 GB. (1,54 GB</a:t>
            </a:r>
            <a:r>
              <a:rPr lang="es-ES_tradnl" sz="2800"/>
              <a:t> comprimidos)</a:t>
            </a:r>
          </a:p>
          <a:p>
            <a:pPr>
              <a:lnSpc>
                <a:spcPct val="90000"/>
              </a:lnSpc>
            </a:pPr>
            <a:r>
              <a:rPr lang="es-ES" sz="2800"/>
              <a:t>Dos procesos:</a:t>
            </a:r>
          </a:p>
          <a:p>
            <a:pPr lvl="1">
              <a:lnSpc>
                <a:spcPct val="90000"/>
              </a:lnSpc>
            </a:pPr>
            <a:r>
              <a:rPr lang="es-MX" sz="2400"/>
              <a:t>Sumatoria de SMS</a:t>
            </a:r>
            <a:r>
              <a:rPr lang="es-ES_tradnl" sz="2400"/>
              <a:t>.</a:t>
            </a:r>
          </a:p>
          <a:p>
            <a:pPr lvl="1">
              <a:lnSpc>
                <a:spcPct val="90000"/>
              </a:lnSpc>
            </a:pPr>
            <a:r>
              <a:rPr lang="es-MX" sz="2400"/>
              <a:t>Distribución de envío de mensajes</a:t>
            </a:r>
            <a:r>
              <a:rPr lang="es-ES_tradnl" sz="2400"/>
              <a:t>.</a:t>
            </a:r>
          </a:p>
          <a:p>
            <a:pPr>
              <a:lnSpc>
                <a:spcPct val="90000"/>
              </a:lnSpc>
            </a:pPr>
            <a:r>
              <a:rPr lang="es-ES" sz="2800"/>
              <a:t>Nodos Linux “High CPU medium” (</a:t>
            </a:r>
            <a:r>
              <a:rPr lang="es-MX" sz="2800"/>
              <a:t>1.7 GB de memoria, 5 EC2 computing units, 350 GB de almacenamiento local y plataforma de 32 bits.</a:t>
            </a:r>
            <a:r>
              <a:rPr lang="es-ES_tradnl" sz="2800"/>
              <a:t> )</a:t>
            </a:r>
          </a:p>
          <a:p>
            <a:pPr>
              <a:lnSpc>
                <a:spcPct val="90000"/>
              </a:lnSpc>
            </a:pPr>
            <a:r>
              <a:rPr lang="es-ES" sz="2800"/>
              <a:t>1 EC2 C.U. = </a:t>
            </a:r>
            <a:r>
              <a:rPr lang="es-MX" sz="2800"/>
              <a:t>Xeon 2007 de 1.0-1.2 GHz</a:t>
            </a:r>
            <a:r>
              <a:rPr lang="es-ES_tradnl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6725" y="233363"/>
            <a:ext cx="8229600" cy="962025"/>
          </a:xfrm>
        </p:spPr>
        <p:txBody>
          <a:bodyPr/>
          <a:lstStyle/>
          <a:p>
            <a:r>
              <a:rPr lang="es-ES" sz="4000"/>
              <a:t>Resultados</a:t>
            </a:r>
            <a:endParaRPr lang="es-ES_tradnl" sz="4000"/>
          </a:p>
        </p:txBody>
      </p:sp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736600" y="1395413"/>
            <a:ext cx="7891463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2400" b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Tiempo de ejecuci</a:t>
            </a:r>
            <a:r>
              <a:rPr lang="es-ES" sz="2400" b="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ó</a:t>
            </a:r>
            <a:r>
              <a:rPr lang="es-ES" sz="2400" b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 de procesos (en segundos)</a:t>
            </a:r>
            <a:endParaRPr lang="es-ES_tradnl" sz="2400" b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graphicFrame>
        <p:nvGraphicFramePr>
          <p:cNvPr id="123908" name="Object 4"/>
          <p:cNvGraphicFramePr>
            <a:graphicFrameLocks noChangeAspect="1"/>
          </p:cNvGraphicFramePr>
          <p:nvPr>
            <p:ph idx="1"/>
          </p:nvPr>
        </p:nvGraphicFramePr>
        <p:xfrm>
          <a:off x="1119188" y="1874838"/>
          <a:ext cx="6867525" cy="4530725"/>
        </p:xfrm>
        <a:graphic>
          <a:graphicData uri="http://schemas.openxmlformats.org/presentationml/2006/ole">
            <p:oleObj spid="_x0000_s123908" name="Gráfico" r:id="rId3" imgW="5935980" imgH="391668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47675" y="109538"/>
            <a:ext cx="8229600" cy="731837"/>
          </a:xfrm>
        </p:spPr>
        <p:txBody>
          <a:bodyPr/>
          <a:lstStyle/>
          <a:p>
            <a:r>
              <a:rPr lang="es-ES" sz="3600"/>
              <a:t>Costo monetario</a:t>
            </a:r>
            <a:endParaRPr lang="es-ES_tradnl" sz="3600"/>
          </a:p>
        </p:txBody>
      </p:sp>
      <p:pic>
        <p:nvPicPr>
          <p:cNvPr id="109574" name="Picture 6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 r="49300" b="10594"/>
          <a:stretch>
            <a:fillRect/>
          </a:stretch>
        </p:blipFill>
        <p:spPr>
          <a:xfrm>
            <a:off x="546100" y="1628775"/>
            <a:ext cx="3679825" cy="3030538"/>
          </a:xfrm>
          <a:noFill/>
          <a:ln/>
        </p:spPr>
      </p:pic>
      <p:pic>
        <p:nvPicPr>
          <p:cNvPr id="109575" name="Picture 7"/>
          <p:cNvPicPr>
            <a:picLocks noChangeAspect="1" noChangeArrowheads="1"/>
          </p:cNvPicPr>
          <p:nvPr/>
        </p:nvPicPr>
        <p:blipFill>
          <a:blip r:embed="rId3"/>
          <a:srcRect r="37390" b="6712"/>
          <a:stretch>
            <a:fillRect/>
          </a:stretch>
        </p:blipFill>
        <p:spPr bwMode="auto">
          <a:xfrm>
            <a:off x="4514850" y="1643063"/>
            <a:ext cx="4189413" cy="4881562"/>
          </a:xfrm>
          <a:prstGeom prst="rect">
            <a:avLst/>
          </a:prstGeom>
          <a:noFill/>
        </p:spPr>
      </p:pic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5138738" y="971550"/>
            <a:ext cx="3381375" cy="519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2400" b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Nuevo esquema</a:t>
            </a:r>
            <a:endParaRPr lang="es-ES_tradnl" sz="2400" b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736600" y="963613"/>
            <a:ext cx="338137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" sz="2400" b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Esquema tradicional</a:t>
            </a:r>
            <a:endParaRPr lang="es-ES_tradnl" sz="2400" b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  <p:sp>
        <p:nvSpPr>
          <p:cNvPr id="109578" name="Text Box 10"/>
          <p:cNvSpPr txBox="1">
            <a:spLocks noChangeArrowheads="1"/>
          </p:cNvSpPr>
          <p:nvPr/>
        </p:nvSpPr>
        <p:spPr bwMode="auto">
          <a:xfrm>
            <a:off x="395288" y="5013325"/>
            <a:ext cx="3816350" cy="703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>
                <a:effectLst>
                  <a:outerShdw blurRad="38100" dist="38100" dir="2700000" algn="tl">
                    <a:srgbClr val="000000"/>
                  </a:outerShdw>
                </a:effectLst>
                <a:latin typeface="Baskerville Old Face" pitchFamily="18" charset="0"/>
              </a:rPr>
              <a:t>Costo anual de soporte HW: $250.000</a:t>
            </a:r>
          </a:p>
          <a:p>
            <a:r>
              <a:rPr lang="es-EC" sz="1600">
                <a:effectLst>
                  <a:outerShdw blurRad="38100" dist="38100" dir="2700000" algn="tl">
                    <a:srgbClr val="000000"/>
                  </a:outerShdw>
                </a:effectLst>
                <a:latin typeface="Baskerville Old Face" pitchFamily="18" charset="0"/>
              </a:rPr>
              <a:t>Costo del HW: $1 Mill</a:t>
            </a:r>
            <a:r>
              <a:rPr lang="es-EC" sz="160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ó</a:t>
            </a:r>
            <a:r>
              <a:rPr lang="es-EC" sz="1600">
                <a:effectLst>
                  <a:outerShdw blurRad="38100" dist="38100" dir="2700000" algn="tl">
                    <a:srgbClr val="000000"/>
                  </a:outerShdw>
                </a:effectLst>
                <a:latin typeface="Baskerville Old Face" pitchFamily="18" charset="0"/>
              </a:rPr>
              <a:t>n</a:t>
            </a: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39825"/>
          </a:xfrm>
        </p:spPr>
        <p:txBody>
          <a:bodyPr/>
          <a:lstStyle/>
          <a:p>
            <a:r>
              <a:rPr lang="es-ES"/>
              <a:t>Introducción</a:t>
            </a:r>
            <a:endParaRPr lang="es-ES_tradnl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9050"/>
            <a:ext cx="8229600" cy="48418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En la actualidad se ha dado una explosión y alta penetración en la telefonía celular.</a:t>
            </a:r>
          </a:p>
          <a:p>
            <a:pPr>
              <a:lnSpc>
                <a:spcPct val="90000"/>
              </a:lnSpc>
            </a:pPr>
            <a:r>
              <a:rPr lang="es-ES" sz="2800"/>
              <a:t>La información de registros (CDRs) generada por el uso de los servicios es del orden de los terabytes al mes. </a:t>
            </a:r>
          </a:p>
          <a:p>
            <a:pPr>
              <a:lnSpc>
                <a:spcPct val="90000"/>
              </a:lnSpc>
            </a:pPr>
            <a:r>
              <a:rPr lang="es-ES" sz="2800"/>
              <a:t>Enfoque tradicional: Almacenar esta información en RDBMSs para su procesamiento.</a:t>
            </a:r>
          </a:p>
          <a:p>
            <a:pPr>
              <a:lnSpc>
                <a:spcPct val="90000"/>
              </a:lnSpc>
            </a:pPr>
            <a:r>
              <a:rPr lang="es-ES" sz="2800"/>
              <a:t>El paradigma “en la nube” para realizar procesamiento paralelo masivo de información surge como una alternativa.</a:t>
            </a:r>
          </a:p>
          <a:p>
            <a:pPr>
              <a:lnSpc>
                <a:spcPct val="90000"/>
              </a:lnSpc>
            </a:pPr>
            <a:endParaRPr lang="es-ES_tradnl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49263" y="171450"/>
            <a:ext cx="8229600" cy="917575"/>
          </a:xfrm>
        </p:spPr>
        <p:txBody>
          <a:bodyPr/>
          <a:lstStyle/>
          <a:p>
            <a:r>
              <a:rPr lang="es-ES" sz="4000"/>
              <a:t>Conclusiones</a:t>
            </a:r>
            <a:endParaRPr lang="es-ES_tradnl" sz="400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70000"/>
            <a:ext cx="8229600" cy="49847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/>
              <a:t>La solución presentada permite el realizar consultas y análisis sobre volúmenes de información que no hubieran sido posibles en un esquema de RDMS convencional.</a:t>
            </a:r>
          </a:p>
          <a:p>
            <a:pPr>
              <a:lnSpc>
                <a:spcPct val="80000"/>
              </a:lnSpc>
            </a:pPr>
            <a:r>
              <a:rPr lang="es-MX" sz="2400"/>
              <a:t>Esta tecnología no implica un reemplazo de una RDBMS tradicional</a:t>
            </a:r>
            <a:r>
              <a:rPr lang="es-ES_tradnl" sz="2400"/>
              <a:t>, más bien la complementa.</a:t>
            </a:r>
          </a:p>
          <a:p>
            <a:pPr>
              <a:lnSpc>
                <a:spcPct val="80000"/>
              </a:lnSpc>
            </a:pPr>
            <a:r>
              <a:rPr lang="es-MX" sz="2400"/>
              <a:t>Pig minimiza el tiempo necesario para implementar un requerimiento ad-hoc.</a:t>
            </a:r>
          </a:p>
          <a:p>
            <a:pPr>
              <a:lnSpc>
                <a:spcPct val="80000"/>
              </a:lnSpc>
            </a:pPr>
            <a:r>
              <a:rPr lang="es-MX" sz="2400"/>
              <a:t>El costo monetario de almacenamiento y procesamiento en un clúster en la nube es dos órdenes de magnitud inferiores al de una solución tradicional.</a:t>
            </a:r>
          </a:p>
          <a:p>
            <a:pPr>
              <a:lnSpc>
                <a:spcPct val="80000"/>
              </a:lnSpc>
            </a:pPr>
            <a:r>
              <a:rPr lang="es-MX" sz="2400"/>
              <a:t>El uso de las plataformas Pig, MapReduce, EC2, simplifican el desarrollo de aplicaciones distribuidas.</a:t>
            </a:r>
          </a:p>
          <a:p>
            <a:pPr>
              <a:lnSpc>
                <a:spcPct val="80000"/>
              </a:lnSpc>
            </a:pPr>
            <a:endParaRPr lang="es-ES_trad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Recomendaciones</a:t>
            </a:r>
            <a:endParaRPr lang="es-ES_tradnl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400"/>
              <a:t>Uso de EBS (Elastic Block Store) como alternativa a S3.</a:t>
            </a:r>
          </a:p>
          <a:p>
            <a:pPr>
              <a:lnSpc>
                <a:spcPct val="90000"/>
              </a:lnSpc>
            </a:pPr>
            <a:r>
              <a:rPr lang="es-ES" sz="2400"/>
              <a:t>Actualizar a Hadoop 0.20 (se utiliza 0.18). Mejoras varias en rendimiento y permite referenciar directamente archivos S3.</a:t>
            </a:r>
          </a:p>
          <a:p>
            <a:pPr>
              <a:lnSpc>
                <a:spcPct val="90000"/>
              </a:lnSpc>
            </a:pPr>
            <a:r>
              <a:rPr lang="es-ES" sz="2400"/>
              <a:t>Levantar los nodos en demanda, y en una cantidad óptima para cada script.</a:t>
            </a:r>
          </a:p>
          <a:p>
            <a:pPr>
              <a:lnSpc>
                <a:spcPct val="90000"/>
              </a:lnSpc>
            </a:pPr>
            <a:r>
              <a:rPr lang="es-ES" sz="2400"/>
              <a:t>Uso de SQS (Simple Queue System) o similar para control y priorización de trabajos enviados a procesar.</a:t>
            </a:r>
          </a:p>
          <a:p>
            <a:pPr>
              <a:lnSpc>
                <a:spcPct val="90000"/>
              </a:lnSpc>
            </a:pPr>
            <a:r>
              <a:rPr lang="es-ES" sz="2400"/>
              <a:t>Usos adicionales: Minería de datos para marketing, detección de patrones de fraude, etc.</a:t>
            </a:r>
            <a:endParaRPr lang="es-ES_trad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Preguntas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420938"/>
            <a:ext cx="8229600" cy="1139825"/>
          </a:xfrm>
        </p:spPr>
        <p:txBody>
          <a:bodyPr/>
          <a:lstStyle/>
          <a:p>
            <a:r>
              <a:rPr lang="es-ES"/>
              <a:t>¡Gracias!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8288"/>
            <a:ext cx="8229600" cy="944562"/>
          </a:xfrm>
        </p:spPr>
        <p:txBody>
          <a:bodyPr/>
          <a:lstStyle/>
          <a:p>
            <a:r>
              <a:rPr lang="es-ES"/>
              <a:t>Objetivos</a:t>
            </a:r>
            <a:endParaRPr lang="es-ES_tradnl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sz="2400"/>
              <a:t>Comprobar la escalabilidad y adecuación al uso de la herramienta Pig sobre Hadoop para el procesamiento de cantidades masivas de registros.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sz="2400"/>
              <a:t>Comparar la razón costo/rendimiento entre el uso de Pig-Hadoop en un clúster en la nube contra el uso de un RDBMS comercial para procesar registros masivamente.  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es-ES_tradnl" sz="2400"/>
              <a:t>Demostrar la facilidad de crear consultas ad-hoc usando Pig para diversas y cambiantes necesidades de análisis de información. </a:t>
            </a:r>
          </a:p>
          <a:p>
            <a:pPr marL="457200" indent="-457200">
              <a:lnSpc>
                <a:spcPct val="90000"/>
              </a:lnSpc>
              <a:buFont typeface="Wingdings" pitchFamily="2" charset="2"/>
              <a:buAutoNum type="arabicPeriod"/>
            </a:pPr>
            <a:endParaRPr lang="es-ES_trad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Alcance</a:t>
            </a:r>
            <a:endParaRPr lang="es-ES_tradnl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C" sz="2400"/>
              <a:t>Instalar una plataforma basada en Pig sobre Hadoop para el procesamiento de registros de detalles de llamadas.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C" sz="2400"/>
              <a:t>Configurar esta plataforma para que sea ejecutada sobre Amazon EC2.  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C" sz="2400"/>
              <a:t>Desarrollar scripts en Pig que realicen análisis de esta información.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C" sz="2400"/>
              <a:t>Comparar esta solución frente al uso de una herramienta comercial (Oracle) en una empresa de telefonía celular local.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C" sz="2400"/>
              <a:t>Desarrollar un sencilla interfaz Web para poder ingresar y/o subir scripts en Pig para esta plataforma, y para realizar una visualización de los resultados.</a:t>
            </a:r>
            <a:endParaRPr lang="es-ES_trad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50"/>
            <a:ext cx="8229600" cy="1033463"/>
          </a:xfrm>
        </p:spPr>
        <p:txBody>
          <a:bodyPr/>
          <a:lstStyle/>
          <a:p>
            <a:r>
              <a:rPr lang="es-ES" sz="3600"/>
              <a:t>Archivos CDRs</a:t>
            </a:r>
            <a:endParaRPr lang="es-ES_tradnl" sz="3600"/>
          </a:p>
        </p:txBody>
      </p:sp>
      <p:sp>
        <p:nvSpPr>
          <p:cNvPr id="12084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4530725"/>
          </a:xfrm>
          <a:noFill/>
          <a:ln/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MX" sz="2200"/>
              <a:t>Registros informáticos generados por una central telefónica, los cuales contienen detalles de los eventos que han pasado a través de ella</a:t>
            </a:r>
            <a:r>
              <a:rPr lang="es-ES_tradnl" sz="2200"/>
              <a:t>.</a:t>
            </a:r>
          </a:p>
          <a:p>
            <a:pPr marL="609600" indent="-609600">
              <a:lnSpc>
                <a:spcPct val="80000"/>
              </a:lnSpc>
            </a:pPr>
            <a:r>
              <a:rPr lang="es-ES" sz="2200"/>
              <a:t>Ejemplo:</a:t>
            </a:r>
          </a:p>
          <a:p>
            <a:pPr marL="990600" lvl="1" indent="-533400">
              <a:lnSpc>
                <a:spcPct val="80000"/>
              </a:lnSpc>
            </a:pPr>
            <a:r>
              <a:rPr lang="es-MX" sz="2200" b="1">
                <a:latin typeface="Courier New" pitchFamily="49" charset="0"/>
              </a:rPr>
              <a:t>10888,59390730123,6-29-2009,86067,6-30-2009,17667,202,304,1222F832640858180069073012300980,1436,0,0,0,319,,108,0,0,0,701,1002,101,-1,0, ,0,9,35,9/28/2008 17:55:0,1/1/1900 0:0:0,9/28/2008 17:55:0,0,0,0,0,,0,0,0,0,0,0,1,2,1,350,16,50,-1,0,59385818006,740010115532771,59397995028,2,1</a:t>
            </a:r>
          </a:p>
          <a:p>
            <a:pPr marL="990600" lvl="1" indent="-533400">
              <a:lnSpc>
                <a:spcPct val="80000"/>
              </a:lnSpc>
            </a:pPr>
            <a:endParaRPr lang="es-MX" sz="2200" b="1">
              <a:latin typeface="Courier New" pitchFamily="49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s-ES" sz="2200"/>
              <a:t>Especifica datos como: Número origen, Número destino, Hora de evento, Celda origen, Duración del evento, Perfil del suscriptor, Tipo de Tarificación del evento, entre otros.</a:t>
            </a:r>
            <a:endParaRPr lang="es-ES_tradnl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7150"/>
            <a:ext cx="8229600" cy="1033463"/>
          </a:xfrm>
        </p:spPr>
        <p:txBody>
          <a:bodyPr/>
          <a:lstStyle/>
          <a:p>
            <a:r>
              <a:rPr lang="es-ES" sz="3600"/>
              <a:t>Arquitectura sistema actual</a:t>
            </a:r>
            <a:endParaRPr lang="es-ES_tradnl" sz="3600"/>
          </a:p>
        </p:txBody>
      </p:sp>
      <p:sp>
        <p:nvSpPr>
          <p:cNvPr id="98309" name="Rectangle 5"/>
          <p:cNvSpPr>
            <a:spLocks noChangeArrowheads="1"/>
          </p:cNvSpPr>
          <p:nvPr/>
        </p:nvSpPr>
        <p:spPr bwMode="auto">
          <a:xfrm>
            <a:off x="449263" y="1044575"/>
            <a:ext cx="8151812" cy="550068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es-ES" sz="3200" b="0"/>
          </a:p>
        </p:txBody>
      </p:sp>
      <p:pic>
        <p:nvPicPr>
          <p:cNvPr id="983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5675" y="1360488"/>
            <a:ext cx="7148513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11" name="Rectangle 7"/>
          <p:cNvSpPr>
            <a:spLocks noChangeArrowheads="1"/>
          </p:cNvSpPr>
          <p:nvPr/>
        </p:nvSpPr>
        <p:spPr bwMode="auto">
          <a:xfrm>
            <a:off x="2339975" y="2852738"/>
            <a:ext cx="1263650" cy="1489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8312" name="Rectangle 8"/>
          <p:cNvSpPr>
            <a:spLocks noChangeArrowheads="1"/>
          </p:cNvSpPr>
          <p:nvPr/>
        </p:nvSpPr>
        <p:spPr bwMode="auto">
          <a:xfrm>
            <a:off x="6911975" y="3552825"/>
            <a:ext cx="1263650" cy="1489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4959350" y="2752725"/>
            <a:ext cx="1263650" cy="14890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3851275" y="5013325"/>
            <a:ext cx="10080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900">
                <a:solidFill>
                  <a:srgbClr val="000000"/>
                </a:solidFill>
              </a:rPr>
              <a:t>Code lines</a:t>
            </a:r>
            <a:endParaRPr lang="es-ES" sz="900">
              <a:solidFill>
                <a:srgbClr val="000000"/>
              </a:solidFill>
            </a:endParaRPr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4427538" y="3416300"/>
            <a:ext cx="10080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900">
                <a:solidFill>
                  <a:srgbClr val="000000"/>
                </a:solidFill>
              </a:rPr>
              <a:t>Code lines</a:t>
            </a:r>
            <a:endParaRPr lang="es-ES" sz="900">
              <a:solidFill>
                <a:srgbClr val="000000"/>
              </a:solidFill>
            </a:endParaRPr>
          </a:p>
        </p:txBody>
      </p:sp>
      <p:sp>
        <p:nvSpPr>
          <p:cNvPr id="98316" name="Text Box 12"/>
          <p:cNvSpPr txBox="1">
            <a:spLocks noChangeArrowheads="1"/>
          </p:cNvSpPr>
          <p:nvPr/>
        </p:nvSpPr>
        <p:spPr bwMode="auto">
          <a:xfrm>
            <a:off x="6877050" y="3416300"/>
            <a:ext cx="10080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900">
                <a:solidFill>
                  <a:srgbClr val="000000"/>
                </a:solidFill>
              </a:rPr>
              <a:t>Code lines</a:t>
            </a:r>
            <a:endParaRPr lang="es-ES" sz="900">
              <a:solidFill>
                <a:srgbClr val="000000"/>
              </a:solidFill>
            </a:endParaRPr>
          </a:p>
        </p:txBody>
      </p:sp>
      <p:sp>
        <p:nvSpPr>
          <p:cNvPr id="98317" name="Text Box 13"/>
          <p:cNvSpPr txBox="1">
            <a:spLocks noChangeArrowheads="1"/>
          </p:cNvSpPr>
          <p:nvPr/>
        </p:nvSpPr>
        <p:spPr bwMode="auto">
          <a:xfrm>
            <a:off x="1258888" y="3429000"/>
            <a:ext cx="10080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900">
                <a:solidFill>
                  <a:srgbClr val="000000"/>
                </a:solidFill>
              </a:rPr>
              <a:t>Code lines</a:t>
            </a:r>
            <a:endParaRPr lang="es-ES" sz="900">
              <a:solidFill>
                <a:srgbClr val="000000"/>
              </a:solidFill>
            </a:endParaRPr>
          </a:p>
        </p:txBody>
      </p:sp>
      <p:sp>
        <p:nvSpPr>
          <p:cNvPr id="98318" name="Text Box 14"/>
          <p:cNvSpPr txBox="1">
            <a:spLocks noChangeArrowheads="1"/>
          </p:cNvSpPr>
          <p:nvPr/>
        </p:nvSpPr>
        <p:spPr bwMode="auto">
          <a:xfrm>
            <a:off x="755650" y="4149725"/>
            <a:ext cx="280828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>
                <a:solidFill>
                  <a:srgbClr val="000000"/>
                </a:solidFill>
              </a:rPr>
              <a:t>Cdrs Voz</a:t>
            </a:r>
          </a:p>
          <a:p>
            <a:r>
              <a:rPr lang="es-EC" b="0">
                <a:solidFill>
                  <a:srgbClr val="000000"/>
                </a:solidFill>
              </a:rPr>
              <a:t>Espacio físico (Tablespaces (DAT, IDX)</a:t>
            </a:r>
          </a:p>
          <a:p>
            <a:r>
              <a:rPr lang="es-EC" b="0">
                <a:solidFill>
                  <a:srgbClr val="000000"/>
                </a:solidFill>
              </a:rPr>
              <a:t>670 GB (90 días)</a:t>
            </a:r>
            <a:endParaRPr lang="es-ES" b="0">
              <a:solidFill>
                <a:srgbClr val="000000"/>
              </a:solidFill>
            </a:endParaRPr>
          </a:p>
        </p:txBody>
      </p:sp>
      <p:sp>
        <p:nvSpPr>
          <p:cNvPr id="98319" name="Text Box 15"/>
          <p:cNvSpPr txBox="1">
            <a:spLocks noChangeArrowheads="1"/>
          </p:cNvSpPr>
          <p:nvPr/>
        </p:nvSpPr>
        <p:spPr bwMode="auto">
          <a:xfrm>
            <a:off x="755650" y="5084763"/>
            <a:ext cx="280828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>
                <a:solidFill>
                  <a:srgbClr val="000000"/>
                </a:solidFill>
              </a:rPr>
              <a:t>Cdrs SMS (registros de mensajes de texto</a:t>
            </a:r>
            <a:r>
              <a:rPr lang="es-ES">
                <a:solidFill>
                  <a:srgbClr val="000000"/>
                </a:solidFill>
              </a:rPr>
              <a:t>)</a:t>
            </a:r>
            <a:endParaRPr lang="es-EC">
              <a:solidFill>
                <a:srgbClr val="000000"/>
              </a:solidFill>
            </a:endParaRPr>
          </a:p>
          <a:p>
            <a:r>
              <a:rPr lang="es-EC" b="0">
                <a:solidFill>
                  <a:srgbClr val="000000"/>
                </a:solidFill>
              </a:rPr>
              <a:t>Espacio físico (Tablespaces (DAT, IDX)</a:t>
            </a:r>
          </a:p>
          <a:p>
            <a:r>
              <a:rPr lang="es-EC" b="0">
                <a:solidFill>
                  <a:srgbClr val="000000"/>
                </a:solidFill>
              </a:rPr>
              <a:t>710 GB (90 días)</a:t>
            </a:r>
            <a:endParaRPr lang="es-ES" b="0">
              <a:solidFill>
                <a:srgbClr val="000000"/>
              </a:solidFill>
            </a:endParaRPr>
          </a:p>
        </p:txBody>
      </p:sp>
      <p:sp>
        <p:nvSpPr>
          <p:cNvPr id="98321" name="Text Box 17"/>
          <p:cNvSpPr txBox="1">
            <a:spLocks noChangeArrowheads="1"/>
          </p:cNvSpPr>
          <p:nvPr/>
        </p:nvSpPr>
        <p:spPr bwMode="auto">
          <a:xfrm>
            <a:off x="7019925" y="5013325"/>
            <a:ext cx="129540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EC" i="1">
                <a:solidFill>
                  <a:srgbClr val="000000"/>
                </a:solidFill>
              </a:rPr>
              <a:t>Procesos En línea y por lotes para carga de Cdrs a Bases de datos</a:t>
            </a:r>
            <a:endParaRPr lang="es-ES" i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Diseño</a:t>
            </a:r>
            <a:endParaRPr lang="es-ES_tradnl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/>
              <a:t>Hadoop: Implementación Open Source del paradigma MapReduce de computación distribuida.</a:t>
            </a:r>
          </a:p>
          <a:p>
            <a:pPr>
              <a:lnSpc>
                <a:spcPct val="90000"/>
              </a:lnSpc>
            </a:pPr>
            <a:r>
              <a:rPr lang="es-ES" sz="2800"/>
              <a:t>Pig: Capa de software que recibe scripts en un lenguage de flujo de datos y los convierte en trabajos MapReduce.</a:t>
            </a:r>
          </a:p>
          <a:p>
            <a:pPr>
              <a:lnSpc>
                <a:spcPct val="90000"/>
              </a:lnSpc>
            </a:pPr>
            <a:r>
              <a:rPr lang="es-ES" sz="2800"/>
              <a:t>Uso de archivos comprimidos BZ2</a:t>
            </a:r>
          </a:p>
          <a:p>
            <a:pPr>
              <a:lnSpc>
                <a:spcPct val="90000"/>
              </a:lnSpc>
            </a:pPr>
            <a:r>
              <a:rPr lang="es-ES" sz="2800"/>
              <a:t>Uso de servicios Web de Amazon</a:t>
            </a:r>
          </a:p>
          <a:p>
            <a:pPr lvl="1">
              <a:lnSpc>
                <a:spcPct val="90000"/>
              </a:lnSpc>
            </a:pPr>
            <a:r>
              <a:rPr lang="es-ES" sz="2400"/>
              <a:t>Simple Storage Service (S3)</a:t>
            </a:r>
          </a:p>
          <a:p>
            <a:pPr lvl="1">
              <a:lnSpc>
                <a:spcPct val="90000"/>
              </a:lnSpc>
            </a:pPr>
            <a:r>
              <a:rPr lang="es-ES" sz="2400"/>
              <a:t>Elastic Cloud Computing (EC2)</a:t>
            </a:r>
          </a:p>
          <a:p>
            <a:pPr lvl="1">
              <a:lnSpc>
                <a:spcPct val="90000"/>
              </a:lnSpc>
            </a:pPr>
            <a:endParaRPr lang="es-ES_trad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57237"/>
          </a:xfrm>
        </p:spPr>
        <p:txBody>
          <a:bodyPr/>
          <a:lstStyle/>
          <a:p>
            <a:r>
              <a:rPr lang="es-ES" sz="3600"/>
              <a:t>Arquitectura de la solución</a:t>
            </a:r>
            <a:endParaRPr lang="es-ES_tradnl" sz="3600"/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449263" y="903288"/>
            <a:ext cx="8151812" cy="56419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es-ES" sz="3200" b="0"/>
          </a:p>
        </p:txBody>
      </p:sp>
      <p:sp>
        <p:nvSpPr>
          <p:cNvPr id="1075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7527" name="Object 7"/>
          <p:cNvGraphicFramePr>
            <a:graphicFrameLocks noChangeAspect="1"/>
          </p:cNvGraphicFramePr>
          <p:nvPr/>
        </p:nvGraphicFramePr>
        <p:xfrm>
          <a:off x="993775" y="904875"/>
          <a:ext cx="6919913" cy="5640388"/>
        </p:xfrm>
        <a:graphic>
          <a:graphicData uri="http://schemas.openxmlformats.org/presentationml/2006/ole">
            <p:oleObj spid="_x0000_s107527" r:id="rId3" imgW="8227982" imgH="6717489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757237"/>
          </a:xfrm>
        </p:spPr>
        <p:txBody>
          <a:bodyPr/>
          <a:lstStyle/>
          <a:p>
            <a:r>
              <a:rPr lang="es-ES" sz="3600"/>
              <a:t>Esquema de directorios</a:t>
            </a:r>
            <a:endParaRPr lang="es-ES_tradnl" sz="3600"/>
          </a:p>
        </p:txBody>
      </p:sp>
      <p:sp>
        <p:nvSpPr>
          <p:cNvPr id="122883" name="Rectangle 3"/>
          <p:cNvSpPr>
            <a:spLocks noChangeArrowheads="1"/>
          </p:cNvSpPr>
          <p:nvPr/>
        </p:nvSpPr>
        <p:spPr bwMode="auto">
          <a:xfrm>
            <a:off x="449263" y="903288"/>
            <a:ext cx="8151812" cy="56419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</a:pPr>
            <a:endParaRPr lang="es-ES" sz="3200" b="0"/>
          </a:p>
        </p:txBody>
      </p:sp>
      <p:sp>
        <p:nvSpPr>
          <p:cNvPr id="1228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22886" name="Organigrama 3"/>
          <p:cNvPicPr>
            <a:picLocks noChangeArrowheads="1"/>
          </p:cNvPicPr>
          <p:nvPr/>
        </p:nvPicPr>
        <p:blipFill>
          <a:blip r:embed="rId2"/>
          <a:srcRect l="-126949" r="-126514"/>
          <a:stretch>
            <a:fillRect/>
          </a:stretch>
        </p:blipFill>
        <p:spPr bwMode="auto">
          <a:xfrm>
            <a:off x="2297113" y="992188"/>
            <a:ext cx="4476750" cy="529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1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_tradnl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_tradnl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_tradnl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s-ES_tradnl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840</Words>
  <Application>Microsoft Office PowerPoint</Application>
  <PresentationFormat>Presentación en pantalla (4:3)</PresentationFormat>
  <Paragraphs>88</Paragraphs>
  <Slides>23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23</vt:i4>
      </vt:variant>
    </vt:vector>
  </HeadingPairs>
  <TitlesOfParts>
    <vt:vector size="34" baseType="lpstr">
      <vt:lpstr>Arial</vt:lpstr>
      <vt:lpstr>Wingdings</vt:lpstr>
      <vt:lpstr>Times New Roman</vt:lpstr>
      <vt:lpstr>Verdana</vt:lpstr>
      <vt:lpstr>Courier New</vt:lpstr>
      <vt:lpstr>Lucida Console</vt:lpstr>
      <vt:lpstr>Baskerville Old Face</vt:lpstr>
      <vt:lpstr>1_Standarddesign</vt:lpstr>
      <vt:lpstr>Acantilado</vt:lpstr>
      <vt:lpstr>Visio.Drawing.11</vt:lpstr>
      <vt:lpstr>Gráfico de Microsoft Office Excel</vt:lpstr>
      <vt:lpstr>Informe de Materia de Graduación</vt:lpstr>
      <vt:lpstr>Introducción</vt:lpstr>
      <vt:lpstr>Objetivos</vt:lpstr>
      <vt:lpstr>Alcance</vt:lpstr>
      <vt:lpstr>Archivos CDRs</vt:lpstr>
      <vt:lpstr>Arquitectura sistema actual</vt:lpstr>
      <vt:lpstr>Diseño</vt:lpstr>
      <vt:lpstr>Arquitectura de la solución</vt:lpstr>
      <vt:lpstr>Esquema de directorios</vt:lpstr>
      <vt:lpstr>Script en Pig</vt:lpstr>
      <vt:lpstr>Pantalla de consultas predeterminadas</vt:lpstr>
      <vt:lpstr>Diapositiva 12</vt:lpstr>
      <vt:lpstr>Diapositiva 13</vt:lpstr>
      <vt:lpstr>Diapositiva 14</vt:lpstr>
      <vt:lpstr>Diapositiva 15</vt:lpstr>
      <vt:lpstr>Diapositiva 16</vt:lpstr>
      <vt:lpstr>Pruebas</vt:lpstr>
      <vt:lpstr>Resultados</vt:lpstr>
      <vt:lpstr>Costo monetario</vt:lpstr>
      <vt:lpstr>Conclusiones</vt:lpstr>
      <vt:lpstr>Recomendaciones</vt:lpstr>
      <vt:lpstr>Preguntas</vt:lpstr>
      <vt:lpstr>¡Gracias!</vt:lpstr>
    </vt:vector>
  </TitlesOfParts>
  <Company>The houze!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Informe de Materia de Graduación</dc:title>
  <dc:creator>Administrador</dc:creator>
  <cp:lastModifiedBy>LABFIEC</cp:lastModifiedBy>
  <cp:revision>26</cp:revision>
  <dcterms:created xsi:type="dcterms:W3CDTF">2010-02-28T19:48:25Z</dcterms:created>
  <dcterms:modified xsi:type="dcterms:W3CDTF">2010-06-24T20:49:02Z</dcterms:modified>
</cp:coreProperties>
</file>