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diagrams/layout2.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sldIdLst>
    <p:sldId id="256" r:id="rId2"/>
    <p:sldId id="258" r:id="rId3"/>
    <p:sldId id="259" r:id="rId4"/>
    <p:sldId id="257" r:id="rId5"/>
    <p:sldId id="260" r:id="rId6"/>
    <p:sldId id="261" r:id="rId7"/>
    <p:sldId id="266" r:id="rId8"/>
    <p:sldId id="267" r:id="rId9"/>
    <p:sldId id="263" r:id="rId10"/>
    <p:sldId id="264" r:id="rId11"/>
    <p:sldId id="265" r:id="rId12"/>
    <p:sldId id="268" r:id="rId13"/>
    <p:sldId id="269" r:id="rId14"/>
    <p:sldId id="270" r:id="rId15"/>
    <p:sldId id="271" r:id="rId16"/>
    <p:sldId id="281" r:id="rId17"/>
    <p:sldId id="290" r:id="rId18"/>
    <p:sldId id="273" r:id="rId19"/>
    <p:sldId id="282" r:id="rId20"/>
    <p:sldId id="283" r:id="rId21"/>
    <p:sldId id="284" r:id="rId22"/>
    <p:sldId id="285" r:id="rId23"/>
    <p:sldId id="291" r:id="rId24"/>
    <p:sldId id="286" r:id="rId25"/>
    <p:sldId id="292" r:id="rId26"/>
    <p:sldId id="287" r:id="rId27"/>
    <p:sldId id="293" r:id="rId28"/>
    <p:sldId id="294" r:id="rId29"/>
    <p:sldId id="295" r:id="rId30"/>
    <p:sldId id="296" r:id="rId31"/>
    <p:sldId id="288" r:id="rId32"/>
    <p:sldId id="297" r:id="rId33"/>
    <p:sldId id="298" r:id="rId34"/>
    <p:sldId id="299" r:id="rId35"/>
    <p:sldId id="300" r:id="rId36"/>
    <p:sldId id="301" r:id="rId37"/>
    <p:sldId id="275" r:id="rId38"/>
    <p:sldId id="276" r:id="rId39"/>
    <p:sldId id="277" r:id="rId40"/>
    <p:sldId id="302" r:id="rId41"/>
    <p:sldId id="303" r:id="rId42"/>
    <p:sldId id="304" r:id="rId4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8" d="100"/>
          <a:sy n="78" d="100"/>
        </p:scale>
        <p:origin x="-92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A7E2862-43E5-4E91-840D-C9CC891C6BB5}" type="doc">
      <dgm:prSet loTypeId="urn:microsoft.com/office/officeart/2005/8/layout/hierarchy5" loCatId="hierarchy" qsTypeId="urn:microsoft.com/office/officeart/2005/8/quickstyle/simple5" qsCatId="simple" csTypeId="urn:microsoft.com/office/officeart/2005/8/colors/colorful5" csCatId="colorful" phldr="1"/>
      <dgm:spPr/>
      <dgm:t>
        <a:bodyPr/>
        <a:lstStyle/>
        <a:p>
          <a:endParaRPr lang="en-US"/>
        </a:p>
      </dgm:t>
    </dgm:pt>
    <dgm:pt modelId="{AE3FC82A-4E3C-41D0-95DE-32C3D5CC100A}">
      <dgm:prSet phldrT="[Texto]" custT="1"/>
      <dgm:spPr/>
      <dgm:t>
        <a:bodyPr/>
        <a:lstStyle/>
        <a:p>
          <a:r>
            <a:rPr lang="en-US" sz="1000"/>
            <a:t>SISTEMA DE MONITOREO Y SUPERVISION EN PROCESO DE PASTEURIZACION</a:t>
          </a:r>
        </a:p>
      </dgm:t>
    </dgm:pt>
    <dgm:pt modelId="{659047EF-1961-4C2F-92DD-637020B71C9C}" type="parTrans" cxnId="{BD501C3F-4249-4F08-AE72-F33A79257EEA}">
      <dgm:prSet/>
      <dgm:spPr/>
      <dgm:t>
        <a:bodyPr/>
        <a:lstStyle/>
        <a:p>
          <a:endParaRPr lang="en-US"/>
        </a:p>
      </dgm:t>
    </dgm:pt>
    <dgm:pt modelId="{A0922189-B846-4296-9955-FA271F18C445}" type="sibTrans" cxnId="{BD501C3F-4249-4F08-AE72-F33A79257EEA}">
      <dgm:prSet/>
      <dgm:spPr/>
      <dgm:t>
        <a:bodyPr/>
        <a:lstStyle/>
        <a:p>
          <a:endParaRPr lang="en-US"/>
        </a:p>
      </dgm:t>
    </dgm:pt>
    <dgm:pt modelId="{26710FD4-F7AF-4270-AF20-9993166D5F11}">
      <dgm:prSet phldrT="[Texto]" custT="1"/>
      <dgm:spPr/>
      <dgm:t>
        <a:bodyPr/>
        <a:lstStyle/>
        <a:p>
          <a:r>
            <a:rPr lang="en-US" sz="800"/>
            <a:t>SISTEMA DE MONITOREO</a:t>
          </a:r>
        </a:p>
      </dgm:t>
    </dgm:pt>
    <dgm:pt modelId="{4457A3B3-27A4-4F1A-B0DC-223A517BCCB7}" type="parTrans" cxnId="{003BBF2C-8AC2-4368-BE12-15C65AC1F938}">
      <dgm:prSet/>
      <dgm:spPr/>
      <dgm:t>
        <a:bodyPr/>
        <a:lstStyle/>
        <a:p>
          <a:endParaRPr lang="en-US"/>
        </a:p>
      </dgm:t>
    </dgm:pt>
    <dgm:pt modelId="{AC0FB533-F458-4504-B8BB-06E1AC4132A3}" type="sibTrans" cxnId="{003BBF2C-8AC2-4368-BE12-15C65AC1F938}">
      <dgm:prSet/>
      <dgm:spPr/>
      <dgm:t>
        <a:bodyPr/>
        <a:lstStyle/>
        <a:p>
          <a:endParaRPr lang="en-US"/>
        </a:p>
      </dgm:t>
    </dgm:pt>
    <dgm:pt modelId="{7E519E68-EDA7-4170-B138-DEF7F1E5336A}">
      <dgm:prSet phldrT="[Texto]" custT="1"/>
      <dgm:spPr/>
      <dgm:t>
        <a:bodyPr/>
        <a:lstStyle/>
        <a:p>
          <a:pPr algn="l"/>
          <a:r>
            <a:rPr lang="en-US" sz="800"/>
            <a:t>*TEMPERATURA DE  PASTEURIZACION</a:t>
          </a:r>
        </a:p>
        <a:p>
          <a:pPr algn="l"/>
          <a:r>
            <a:rPr lang="en-US" sz="800"/>
            <a:t>*TEMPERATURA DE ENFRIAMIENTO</a:t>
          </a:r>
        </a:p>
        <a:p>
          <a:pPr algn="l"/>
          <a:r>
            <a:rPr lang="en-US" sz="800"/>
            <a:t>*TEMPERATURA DE CALENTAMIENTO</a:t>
          </a:r>
        </a:p>
        <a:p>
          <a:pPr algn="l"/>
          <a:r>
            <a:rPr lang="en-US" sz="800"/>
            <a:t>*TIEMPO DE PASTEURIZACION </a:t>
          </a:r>
        </a:p>
      </dgm:t>
    </dgm:pt>
    <dgm:pt modelId="{3B5A244F-8CF9-45AA-B115-E2EE617B346A}" type="parTrans" cxnId="{3C86E8AB-5210-4294-8C27-15305F107088}">
      <dgm:prSet/>
      <dgm:spPr/>
      <dgm:t>
        <a:bodyPr/>
        <a:lstStyle/>
        <a:p>
          <a:endParaRPr lang="en-US"/>
        </a:p>
      </dgm:t>
    </dgm:pt>
    <dgm:pt modelId="{2043270E-6124-48E7-B311-59CD6A5F20A4}" type="sibTrans" cxnId="{3C86E8AB-5210-4294-8C27-15305F107088}">
      <dgm:prSet/>
      <dgm:spPr/>
      <dgm:t>
        <a:bodyPr/>
        <a:lstStyle/>
        <a:p>
          <a:endParaRPr lang="en-US"/>
        </a:p>
      </dgm:t>
    </dgm:pt>
    <dgm:pt modelId="{AC819BF6-E139-478A-9923-069738FF7824}">
      <dgm:prSet phldrT="[Texto]" custT="1"/>
      <dgm:spPr/>
      <dgm:t>
        <a:bodyPr/>
        <a:lstStyle/>
        <a:p>
          <a:r>
            <a:rPr lang="en-US" sz="800"/>
            <a:t>SISTEMA DE CONTROL</a:t>
          </a:r>
        </a:p>
      </dgm:t>
    </dgm:pt>
    <dgm:pt modelId="{76906752-EAD2-4A74-9BD8-BCEF6D01580D}" type="parTrans" cxnId="{8CA8A985-24B9-4079-85C1-F4BAEEE779BE}">
      <dgm:prSet/>
      <dgm:spPr/>
      <dgm:t>
        <a:bodyPr/>
        <a:lstStyle/>
        <a:p>
          <a:endParaRPr lang="en-US"/>
        </a:p>
      </dgm:t>
    </dgm:pt>
    <dgm:pt modelId="{04D144DB-0971-4BD5-89EB-165371BC94B4}" type="sibTrans" cxnId="{8CA8A985-24B9-4079-85C1-F4BAEEE779BE}">
      <dgm:prSet/>
      <dgm:spPr/>
      <dgm:t>
        <a:bodyPr/>
        <a:lstStyle/>
        <a:p>
          <a:endParaRPr lang="en-US"/>
        </a:p>
      </dgm:t>
    </dgm:pt>
    <dgm:pt modelId="{B11E18C8-727A-4093-A1C4-7F5C9864C156}">
      <dgm:prSet phldrT="[Texto]" custT="1"/>
      <dgm:spPr/>
      <dgm:t>
        <a:bodyPr/>
        <a:lstStyle/>
        <a:p>
          <a:pPr algn="l"/>
          <a:r>
            <a:rPr lang="en-US" sz="800"/>
            <a:t>*CONTROL DE MOTORES</a:t>
          </a:r>
        </a:p>
        <a:p>
          <a:pPr algn="l"/>
          <a:r>
            <a:rPr lang="en-US" sz="800"/>
            <a:t>*CONTROL DE VALVULAS</a:t>
          </a:r>
        </a:p>
        <a:p>
          <a:pPr algn="l"/>
          <a:r>
            <a:rPr lang="en-US" sz="800"/>
            <a:t>*REGULACION DE TEMPERATURA</a:t>
          </a:r>
        </a:p>
        <a:p>
          <a:pPr algn="l"/>
          <a:r>
            <a:rPr lang="en-US" sz="800"/>
            <a:t>*NIVEL EN TANQUES</a:t>
          </a:r>
        </a:p>
        <a:p>
          <a:pPr algn="l"/>
          <a:endParaRPr lang="en-US" sz="500"/>
        </a:p>
      </dgm:t>
    </dgm:pt>
    <dgm:pt modelId="{A5EC55E5-120F-4638-B495-C6E889319F7A}" type="parTrans" cxnId="{B0ACFE48-97AC-41D9-BE1A-8FDC12A96107}">
      <dgm:prSet/>
      <dgm:spPr/>
      <dgm:t>
        <a:bodyPr/>
        <a:lstStyle/>
        <a:p>
          <a:endParaRPr lang="en-US"/>
        </a:p>
      </dgm:t>
    </dgm:pt>
    <dgm:pt modelId="{2DC2F205-8811-4224-892A-A1B68C42B5EA}" type="sibTrans" cxnId="{B0ACFE48-97AC-41D9-BE1A-8FDC12A96107}">
      <dgm:prSet/>
      <dgm:spPr/>
      <dgm:t>
        <a:bodyPr/>
        <a:lstStyle/>
        <a:p>
          <a:endParaRPr lang="en-US"/>
        </a:p>
      </dgm:t>
    </dgm:pt>
    <dgm:pt modelId="{471F8241-CF5B-43FA-A51E-39DFA7D4C93A}">
      <dgm:prSet phldrT="[Texto]" custT="1"/>
      <dgm:spPr/>
      <dgm:t>
        <a:bodyPr/>
        <a:lstStyle/>
        <a:p>
          <a:r>
            <a:rPr lang="en-US" sz="800"/>
            <a:t>SISTEMA DE ALARMAS</a:t>
          </a:r>
        </a:p>
      </dgm:t>
    </dgm:pt>
    <dgm:pt modelId="{644526AB-B538-40F2-8FF3-5038661119DC}" type="parTrans" cxnId="{6208983B-723E-4266-AD72-B12D8FB9D317}">
      <dgm:prSet/>
      <dgm:spPr/>
      <dgm:t>
        <a:bodyPr/>
        <a:lstStyle/>
        <a:p>
          <a:endParaRPr lang="en-US"/>
        </a:p>
      </dgm:t>
    </dgm:pt>
    <dgm:pt modelId="{24B977B7-4700-41BE-B35C-3FB207E09633}" type="sibTrans" cxnId="{6208983B-723E-4266-AD72-B12D8FB9D317}">
      <dgm:prSet/>
      <dgm:spPr/>
      <dgm:t>
        <a:bodyPr/>
        <a:lstStyle/>
        <a:p>
          <a:endParaRPr lang="en-US"/>
        </a:p>
      </dgm:t>
    </dgm:pt>
    <dgm:pt modelId="{AD5022B5-1127-45DC-AD4D-603E9ECC3C9D}" type="pres">
      <dgm:prSet presAssocID="{8A7E2862-43E5-4E91-840D-C9CC891C6BB5}" presName="mainComposite" presStyleCnt="0">
        <dgm:presLayoutVars>
          <dgm:chPref val="1"/>
          <dgm:dir/>
          <dgm:animOne val="branch"/>
          <dgm:animLvl val="lvl"/>
          <dgm:resizeHandles val="exact"/>
        </dgm:presLayoutVars>
      </dgm:prSet>
      <dgm:spPr/>
      <dgm:t>
        <a:bodyPr/>
        <a:lstStyle/>
        <a:p>
          <a:endParaRPr lang="en-US"/>
        </a:p>
      </dgm:t>
    </dgm:pt>
    <dgm:pt modelId="{0EF3930B-1576-42D4-A041-8A1A08814924}" type="pres">
      <dgm:prSet presAssocID="{8A7E2862-43E5-4E91-840D-C9CC891C6BB5}" presName="hierFlow" presStyleCnt="0"/>
      <dgm:spPr/>
      <dgm:t>
        <a:bodyPr/>
        <a:lstStyle/>
        <a:p>
          <a:endParaRPr lang="es-ES"/>
        </a:p>
      </dgm:t>
    </dgm:pt>
    <dgm:pt modelId="{015B17CA-7925-4C69-8FCF-7514C9DA5215}" type="pres">
      <dgm:prSet presAssocID="{8A7E2862-43E5-4E91-840D-C9CC891C6BB5}" presName="hierChild1" presStyleCnt="0">
        <dgm:presLayoutVars>
          <dgm:chPref val="1"/>
          <dgm:animOne val="branch"/>
          <dgm:animLvl val="lvl"/>
        </dgm:presLayoutVars>
      </dgm:prSet>
      <dgm:spPr/>
      <dgm:t>
        <a:bodyPr/>
        <a:lstStyle/>
        <a:p>
          <a:endParaRPr lang="es-ES"/>
        </a:p>
      </dgm:t>
    </dgm:pt>
    <dgm:pt modelId="{262E8ED9-8078-4937-A18D-459B9A173298}" type="pres">
      <dgm:prSet presAssocID="{AE3FC82A-4E3C-41D0-95DE-32C3D5CC100A}" presName="Name17" presStyleCnt="0"/>
      <dgm:spPr/>
      <dgm:t>
        <a:bodyPr/>
        <a:lstStyle/>
        <a:p>
          <a:endParaRPr lang="es-ES"/>
        </a:p>
      </dgm:t>
    </dgm:pt>
    <dgm:pt modelId="{65E32CFB-4198-4268-A338-F59043BD976D}" type="pres">
      <dgm:prSet presAssocID="{AE3FC82A-4E3C-41D0-95DE-32C3D5CC100A}" presName="level1Shape" presStyleLbl="node0" presStyleIdx="0" presStyleCnt="1" custScaleX="153179" custScaleY="138299">
        <dgm:presLayoutVars>
          <dgm:chPref val="3"/>
        </dgm:presLayoutVars>
      </dgm:prSet>
      <dgm:spPr/>
      <dgm:t>
        <a:bodyPr/>
        <a:lstStyle/>
        <a:p>
          <a:endParaRPr lang="en-US"/>
        </a:p>
      </dgm:t>
    </dgm:pt>
    <dgm:pt modelId="{1868A3F9-5F54-4B46-BA9A-4280AF4F2FC8}" type="pres">
      <dgm:prSet presAssocID="{AE3FC82A-4E3C-41D0-95DE-32C3D5CC100A}" presName="hierChild2" presStyleCnt="0"/>
      <dgm:spPr/>
      <dgm:t>
        <a:bodyPr/>
        <a:lstStyle/>
        <a:p>
          <a:endParaRPr lang="es-ES"/>
        </a:p>
      </dgm:t>
    </dgm:pt>
    <dgm:pt modelId="{00D3FC5A-49A6-45D0-9561-C53B96BC6D3A}" type="pres">
      <dgm:prSet presAssocID="{4457A3B3-27A4-4F1A-B0DC-223A517BCCB7}" presName="Name25" presStyleLbl="parChTrans1D2" presStyleIdx="0" presStyleCnt="3"/>
      <dgm:spPr/>
      <dgm:t>
        <a:bodyPr/>
        <a:lstStyle/>
        <a:p>
          <a:endParaRPr lang="en-US"/>
        </a:p>
      </dgm:t>
    </dgm:pt>
    <dgm:pt modelId="{7FD456A9-2571-487D-A400-5E3FA84158DB}" type="pres">
      <dgm:prSet presAssocID="{4457A3B3-27A4-4F1A-B0DC-223A517BCCB7}" presName="connTx" presStyleLbl="parChTrans1D2" presStyleIdx="0" presStyleCnt="3"/>
      <dgm:spPr/>
      <dgm:t>
        <a:bodyPr/>
        <a:lstStyle/>
        <a:p>
          <a:endParaRPr lang="en-US"/>
        </a:p>
      </dgm:t>
    </dgm:pt>
    <dgm:pt modelId="{8A6B1BA8-E310-4BF2-9082-52B161C57137}" type="pres">
      <dgm:prSet presAssocID="{26710FD4-F7AF-4270-AF20-9993166D5F11}" presName="Name30" presStyleCnt="0"/>
      <dgm:spPr/>
      <dgm:t>
        <a:bodyPr/>
        <a:lstStyle/>
        <a:p>
          <a:endParaRPr lang="es-ES"/>
        </a:p>
      </dgm:t>
    </dgm:pt>
    <dgm:pt modelId="{ED0DD95D-4499-4E60-8860-AA4B002CE9B1}" type="pres">
      <dgm:prSet presAssocID="{26710FD4-F7AF-4270-AF20-9993166D5F11}" presName="level2Shape" presStyleLbl="node2" presStyleIdx="0" presStyleCnt="3" custScaleY="32559"/>
      <dgm:spPr/>
      <dgm:t>
        <a:bodyPr/>
        <a:lstStyle/>
        <a:p>
          <a:endParaRPr lang="en-US"/>
        </a:p>
      </dgm:t>
    </dgm:pt>
    <dgm:pt modelId="{5975127A-8076-494E-8FF8-41F8F8859950}" type="pres">
      <dgm:prSet presAssocID="{26710FD4-F7AF-4270-AF20-9993166D5F11}" presName="hierChild3" presStyleCnt="0"/>
      <dgm:spPr/>
      <dgm:t>
        <a:bodyPr/>
        <a:lstStyle/>
        <a:p>
          <a:endParaRPr lang="es-ES"/>
        </a:p>
      </dgm:t>
    </dgm:pt>
    <dgm:pt modelId="{813D2228-B035-4D14-8460-F71B1FDA4938}" type="pres">
      <dgm:prSet presAssocID="{3B5A244F-8CF9-45AA-B115-E2EE617B346A}" presName="Name25" presStyleLbl="parChTrans1D3" presStyleIdx="0" presStyleCnt="2"/>
      <dgm:spPr/>
      <dgm:t>
        <a:bodyPr/>
        <a:lstStyle/>
        <a:p>
          <a:endParaRPr lang="en-US"/>
        </a:p>
      </dgm:t>
    </dgm:pt>
    <dgm:pt modelId="{0A2C1062-7980-413D-A73C-993515B79697}" type="pres">
      <dgm:prSet presAssocID="{3B5A244F-8CF9-45AA-B115-E2EE617B346A}" presName="connTx" presStyleLbl="parChTrans1D3" presStyleIdx="0" presStyleCnt="2"/>
      <dgm:spPr/>
      <dgm:t>
        <a:bodyPr/>
        <a:lstStyle/>
        <a:p>
          <a:endParaRPr lang="en-US"/>
        </a:p>
      </dgm:t>
    </dgm:pt>
    <dgm:pt modelId="{CFB25726-EB02-4E9A-82BF-C84D8090D84F}" type="pres">
      <dgm:prSet presAssocID="{7E519E68-EDA7-4170-B138-DEF7F1E5336A}" presName="Name30" presStyleCnt="0"/>
      <dgm:spPr/>
      <dgm:t>
        <a:bodyPr/>
        <a:lstStyle/>
        <a:p>
          <a:endParaRPr lang="es-ES"/>
        </a:p>
      </dgm:t>
    </dgm:pt>
    <dgm:pt modelId="{FF8B04A5-DACB-47D6-A043-511A5F07D1C1}" type="pres">
      <dgm:prSet presAssocID="{7E519E68-EDA7-4170-B138-DEF7F1E5336A}" presName="level2Shape" presStyleLbl="node3" presStyleIdx="0" presStyleCnt="2" custScaleX="118355" custScaleY="173613"/>
      <dgm:spPr/>
      <dgm:t>
        <a:bodyPr/>
        <a:lstStyle/>
        <a:p>
          <a:endParaRPr lang="en-US"/>
        </a:p>
      </dgm:t>
    </dgm:pt>
    <dgm:pt modelId="{DB19CD16-78C7-4437-B9ED-85D5F63D72DB}" type="pres">
      <dgm:prSet presAssocID="{7E519E68-EDA7-4170-B138-DEF7F1E5336A}" presName="hierChild3" presStyleCnt="0"/>
      <dgm:spPr/>
      <dgm:t>
        <a:bodyPr/>
        <a:lstStyle/>
        <a:p>
          <a:endParaRPr lang="es-ES"/>
        </a:p>
      </dgm:t>
    </dgm:pt>
    <dgm:pt modelId="{528C7A06-FB27-489F-94A7-E1D5151FAEB3}" type="pres">
      <dgm:prSet presAssocID="{76906752-EAD2-4A74-9BD8-BCEF6D01580D}" presName="Name25" presStyleLbl="parChTrans1D2" presStyleIdx="1" presStyleCnt="3"/>
      <dgm:spPr/>
      <dgm:t>
        <a:bodyPr/>
        <a:lstStyle/>
        <a:p>
          <a:endParaRPr lang="en-US"/>
        </a:p>
      </dgm:t>
    </dgm:pt>
    <dgm:pt modelId="{7541C030-37CD-4C71-AE34-A7C9865CD020}" type="pres">
      <dgm:prSet presAssocID="{76906752-EAD2-4A74-9BD8-BCEF6D01580D}" presName="connTx" presStyleLbl="parChTrans1D2" presStyleIdx="1" presStyleCnt="3"/>
      <dgm:spPr/>
      <dgm:t>
        <a:bodyPr/>
        <a:lstStyle/>
        <a:p>
          <a:endParaRPr lang="en-US"/>
        </a:p>
      </dgm:t>
    </dgm:pt>
    <dgm:pt modelId="{B2895600-CB21-4166-85C2-EF51D870AE42}" type="pres">
      <dgm:prSet presAssocID="{AC819BF6-E139-478A-9923-069738FF7824}" presName="Name30" presStyleCnt="0"/>
      <dgm:spPr/>
      <dgm:t>
        <a:bodyPr/>
        <a:lstStyle/>
        <a:p>
          <a:endParaRPr lang="es-ES"/>
        </a:p>
      </dgm:t>
    </dgm:pt>
    <dgm:pt modelId="{DA8AC0F9-6225-49ED-AF28-0053C06F1151}" type="pres">
      <dgm:prSet presAssocID="{AC819BF6-E139-478A-9923-069738FF7824}" presName="level2Shape" presStyleLbl="node2" presStyleIdx="1" presStyleCnt="3" custScaleY="34888"/>
      <dgm:spPr/>
      <dgm:t>
        <a:bodyPr/>
        <a:lstStyle/>
        <a:p>
          <a:endParaRPr lang="en-US"/>
        </a:p>
      </dgm:t>
    </dgm:pt>
    <dgm:pt modelId="{AEBCCC08-186C-4F8F-B017-60E272835737}" type="pres">
      <dgm:prSet presAssocID="{AC819BF6-E139-478A-9923-069738FF7824}" presName="hierChild3" presStyleCnt="0"/>
      <dgm:spPr/>
      <dgm:t>
        <a:bodyPr/>
        <a:lstStyle/>
        <a:p>
          <a:endParaRPr lang="es-ES"/>
        </a:p>
      </dgm:t>
    </dgm:pt>
    <dgm:pt modelId="{4E859C19-8595-4AFB-B279-4C1E70511C7F}" type="pres">
      <dgm:prSet presAssocID="{A5EC55E5-120F-4638-B495-C6E889319F7A}" presName="Name25" presStyleLbl="parChTrans1D3" presStyleIdx="1" presStyleCnt="2"/>
      <dgm:spPr/>
      <dgm:t>
        <a:bodyPr/>
        <a:lstStyle/>
        <a:p>
          <a:endParaRPr lang="en-US"/>
        </a:p>
      </dgm:t>
    </dgm:pt>
    <dgm:pt modelId="{B7F634DB-08DE-4328-8DE0-CB5E8EB42AA1}" type="pres">
      <dgm:prSet presAssocID="{A5EC55E5-120F-4638-B495-C6E889319F7A}" presName="connTx" presStyleLbl="parChTrans1D3" presStyleIdx="1" presStyleCnt="2"/>
      <dgm:spPr/>
      <dgm:t>
        <a:bodyPr/>
        <a:lstStyle/>
        <a:p>
          <a:endParaRPr lang="en-US"/>
        </a:p>
      </dgm:t>
    </dgm:pt>
    <dgm:pt modelId="{F497187B-4E14-48AC-9C57-95F52EC8DA0A}" type="pres">
      <dgm:prSet presAssocID="{B11E18C8-727A-4093-A1C4-7F5C9864C156}" presName="Name30" presStyleCnt="0"/>
      <dgm:spPr/>
      <dgm:t>
        <a:bodyPr/>
        <a:lstStyle/>
        <a:p>
          <a:endParaRPr lang="es-ES"/>
        </a:p>
      </dgm:t>
    </dgm:pt>
    <dgm:pt modelId="{87BD0AB2-A4F0-4BE3-89B7-F96C673CD31D}" type="pres">
      <dgm:prSet presAssocID="{B11E18C8-727A-4093-A1C4-7F5C9864C156}" presName="level2Shape" presStyleLbl="node3" presStyleIdx="1" presStyleCnt="2" custScaleX="123707" custScaleY="111299" custLinFactNeighborX="1586" custLinFactNeighborY="4710"/>
      <dgm:spPr/>
      <dgm:t>
        <a:bodyPr/>
        <a:lstStyle/>
        <a:p>
          <a:endParaRPr lang="en-US"/>
        </a:p>
      </dgm:t>
    </dgm:pt>
    <dgm:pt modelId="{064F49F4-3CD2-4B7A-9675-6800391F6BAD}" type="pres">
      <dgm:prSet presAssocID="{B11E18C8-727A-4093-A1C4-7F5C9864C156}" presName="hierChild3" presStyleCnt="0"/>
      <dgm:spPr/>
      <dgm:t>
        <a:bodyPr/>
        <a:lstStyle/>
        <a:p>
          <a:endParaRPr lang="es-ES"/>
        </a:p>
      </dgm:t>
    </dgm:pt>
    <dgm:pt modelId="{EFD3FECF-02B8-4EF2-AEBF-2001F363754A}" type="pres">
      <dgm:prSet presAssocID="{644526AB-B538-40F2-8FF3-5038661119DC}" presName="Name25" presStyleLbl="parChTrans1D2" presStyleIdx="2" presStyleCnt="3"/>
      <dgm:spPr/>
      <dgm:t>
        <a:bodyPr/>
        <a:lstStyle/>
        <a:p>
          <a:endParaRPr lang="en-US"/>
        </a:p>
      </dgm:t>
    </dgm:pt>
    <dgm:pt modelId="{408BC775-9F09-450D-A9DC-160CB2158C5D}" type="pres">
      <dgm:prSet presAssocID="{644526AB-B538-40F2-8FF3-5038661119DC}" presName="connTx" presStyleLbl="parChTrans1D2" presStyleIdx="2" presStyleCnt="3"/>
      <dgm:spPr/>
      <dgm:t>
        <a:bodyPr/>
        <a:lstStyle/>
        <a:p>
          <a:endParaRPr lang="en-US"/>
        </a:p>
      </dgm:t>
    </dgm:pt>
    <dgm:pt modelId="{6C8BC916-CB57-44FF-BF4F-8AD224C19B01}" type="pres">
      <dgm:prSet presAssocID="{471F8241-CF5B-43FA-A51E-39DFA7D4C93A}" presName="Name30" presStyleCnt="0"/>
      <dgm:spPr/>
      <dgm:t>
        <a:bodyPr/>
        <a:lstStyle/>
        <a:p>
          <a:endParaRPr lang="es-ES"/>
        </a:p>
      </dgm:t>
    </dgm:pt>
    <dgm:pt modelId="{F4BD5E92-AD68-4078-9F90-C298E9C7AD68}" type="pres">
      <dgm:prSet presAssocID="{471F8241-CF5B-43FA-A51E-39DFA7D4C93A}" presName="level2Shape" presStyleLbl="node2" presStyleIdx="2" presStyleCnt="3" custScaleY="48249"/>
      <dgm:spPr/>
      <dgm:t>
        <a:bodyPr/>
        <a:lstStyle/>
        <a:p>
          <a:endParaRPr lang="en-US"/>
        </a:p>
      </dgm:t>
    </dgm:pt>
    <dgm:pt modelId="{BD302C61-5D91-47D3-91E8-82180582A1DD}" type="pres">
      <dgm:prSet presAssocID="{471F8241-CF5B-43FA-A51E-39DFA7D4C93A}" presName="hierChild3" presStyleCnt="0"/>
      <dgm:spPr/>
      <dgm:t>
        <a:bodyPr/>
        <a:lstStyle/>
        <a:p>
          <a:endParaRPr lang="es-ES"/>
        </a:p>
      </dgm:t>
    </dgm:pt>
    <dgm:pt modelId="{CA3B56C6-756B-4A45-B6F4-C6F98B59154A}" type="pres">
      <dgm:prSet presAssocID="{8A7E2862-43E5-4E91-840D-C9CC891C6BB5}" presName="bgShapesFlow" presStyleCnt="0"/>
      <dgm:spPr/>
      <dgm:t>
        <a:bodyPr/>
        <a:lstStyle/>
        <a:p>
          <a:endParaRPr lang="es-ES"/>
        </a:p>
      </dgm:t>
    </dgm:pt>
  </dgm:ptLst>
  <dgm:cxnLst>
    <dgm:cxn modelId="{BD501C3F-4249-4F08-AE72-F33A79257EEA}" srcId="{8A7E2862-43E5-4E91-840D-C9CC891C6BB5}" destId="{AE3FC82A-4E3C-41D0-95DE-32C3D5CC100A}" srcOrd="0" destOrd="0" parTransId="{659047EF-1961-4C2F-92DD-637020B71C9C}" sibTransId="{A0922189-B846-4296-9955-FA271F18C445}"/>
    <dgm:cxn modelId="{9A2F8838-6995-4951-9A27-60131DEA1C5C}" type="presOf" srcId="{AC819BF6-E139-478A-9923-069738FF7824}" destId="{DA8AC0F9-6225-49ED-AF28-0053C06F1151}" srcOrd="0" destOrd="0" presId="urn:microsoft.com/office/officeart/2005/8/layout/hierarchy5"/>
    <dgm:cxn modelId="{A3475DD1-2101-4C17-90C2-300550347070}" type="presOf" srcId="{3B5A244F-8CF9-45AA-B115-E2EE617B346A}" destId="{0A2C1062-7980-413D-A73C-993515B79697}" srcOrd="1" destOrd="0" presId="urn:microsoft.com/office/officeart/2005/8/layout/hierarchy5"/>
    <dgm:cxn modelId="{26E715CA-FA03-47AF-AE09-68A1A53BCE8F}" type="presOf" srcId="{AE3FC82A-4E3C-41D0-95DE-32C3D5CC100A}" destId="{65E32CFB-4198-4268-A338-F59043BD976D}" srcOrd="0" destOrd="0" presId="urn:microsoft.com/office/officeart/2005/8/layout/hierarchy5"/>
    <dgm:cxn modelId="{4D240E69-36AE-401B-BBAF-250A302246DA}" type="presOf" srcId="{8A7E2862-43E5-4E91-840D-C9CC891C6BB5}" destId="{AD5022B5-1127-45DC-AD4D-603E9ECC3C9D}" srcOrd="0" destOrd="0" presId="urn:microsoft.com/office/officeart/2005/8/layout/hierarchy5"/>
    <dgm:cxn modelId="{AB329042-D110-4364-BC1B-81A7581874CF}" type="presOf" srcId="{7E519E68-EDA7-4170-B138-DEF7F1E5336A}" destId="{FF8B04A5-DACB-47D6-A043-511A5F07D1C1}" srcOrd="0" destOrd="0" presId="urn:microsoft.com/office/officeart/2005/8/layout/hierarchy5"/>
    <dgm:cxn modelId="{1C4DC74B-C6AC-474A-8F76-15233737B553}" type="presOf" srcId="{A5EC55E5-120F-4638-B495-C6E889319F7A}" destId="{B7F634DB-08DE-4328-8DE0-CB5E8EB42AA1}" srcOrd="1" destOrd="0" presId="urn:microsoft.com/office/officeart/2005/8/layout/hierarchy5"/>
    <dgm:cxn modelId="{F90CA0B5-23C4-40CB-86A7-3F0874747D65}" type="presOf" srcId="{3B5A244F-8CF9-45AA-B115-E2EE617B346A}" destId="{813D2228-B035-4D14-8460-F71B1FDA4938}" srcOrd="0" destOrd="0" presId="urn:microsoft.com/office/officeart/2005/8/layout/hierarchy5"/>
    <dgm:cxn modelId="{47824172-1D4D-4425-9143-1E1AE1D59C15}" type="presOf" srcId="{B11E18C8-727A-4093-A1C4-7F5C9864C156}" destId="{87BD0AB2-A4F0-4BE3-89B7-F96C673CD31D}" srcOrd="0" destOrd="0" presId="urn:microsoft.com/office/officeart/2005/8/layout/hierarchy5"/>
    <dgm:cxn modelId="{4F4ED770-A263-4D0E-B339-BFA2ABA84155}" type="presOf" srcId="{644526AB-B538-40F2-8FF3-5038661119DC}" destId="{EFD3FECF-02B8-4EF2-AEBF-2001F363754A}" srcOrd="0" destOrd="0" presId="urn:microsoft.com/office/officeart/2005/8/layout/hierarchy5"/>
    <dgm:cxn modelId="{003BBF2C-8AC2-4368-BE12-15C65AC1F938}" srcId="{AE3FC82A-4E3C-41D0-95DE-32C3D5CC100A}" destId="{26710FD4-F7AF-4270-AF20-9993166D5F11}" srcOrd="0" destOrd="0" parTransId="{4457A3B3-27A4-4F1A-B0DC-223A517BCCB7}" sibTransId="{AC0FB533-F458-4504-B8BB-06E1AC4132A3}"/>
    <dgm:cxn modelId="{F568DD45-A85D-4357-A9D6-0A9973AC389A}" type="presOf" srcId="{471F8241-CF5B-43FA-A51E-39DFA7D4C93A}" destId="{F4BD5E92-AD68-4078-9F90-C298E9C7AD68}" srcOrd="0" destOrd="0" presId="urn:microsoft.com/office/officeart/2005/8/layout/hierarchy5"/>
    <dgm:cxn modelId="{8CA8A985-24B9-4079-85C1-F4BAEEE779BE}" srcId="{AE3FC82A-4E3C-41D0-95DE-32C3D5CC100A}" destId="{AC819BF6-E139-478A-9923-069738FF7824}" srcOrd="1" destOrd="0" parTransId="{76906752-EAD2-4A74-9BD8-BCEF6D01580D}" sibTransId="{04D144DB-0971-4BD5-89EB-165371BC94B4}"/>
    <dgm:cxn modelId="{3C86E8AB-5210-4294-8C27-15305F107088}" srcId="{26710FD4-F7AF-4270-AF20-9993166D5F11}" destId="{7E519E68-EDA7-4170-B138-DEF7F1E5336A}" srcOrd="0" destOrd="0" parTransId="{3B5A244F-8CF9-45AA-B115-E2EE617B346A}" sibTransId="{2043270E-6124-48E7-B311-59CD6A5F20A4}"/>
    <dgm:cxn modelId="{F4ED7FEE-3E36-4BEE-B701-23D3AC38A8E2}" type="presOf" srcId="{26710FD4-F7AF-4270-AF20-9993166D5F11}" destId="{ED0DD95D-4499-4E60-8860-AA4B002CE9B1}" srcOrd="0" destOrd="0" presId="urn:microsoft.com/office/officeart/2005/8/layout/hierarchy5"/>
    <dgm:cxn modelId="{6F3A50CB-562F-47DD-9DBB-75D00E1D93DC}" type="presOf" srcId="{4457A3B3-27A4-4F1A-B0DC-223A517BCCB7}" destId="{00D3FC5A-49A6-45D0-9561-C53B96BC6D3A}" srcOrd="0" destOrd="0" presId="urn:microsoft.com/office/officeart/2005/8/layout/hierarchy5"/>
    <dgm:cxn modelId="{AF9127D7-BD58-48DB-8410-CCBF3914F4D9}" type="presOf" srcId="{4457A3B3-27A4-4F1A-B0DC-223A517BCCB7}" destId="{7FD456A9-2571-487D-A400-5E3FA84158DB}" srcOrd="1" destOrd="0" presId="urn:microsoft.com/office/officeart/2005/8/layout/hierarchy5"/>
    <dgm:cxn modelId="{EDF1DBEF-4B1E-4605-A38A-E06373F9E028}" type="presOf" srcId="{76906752-EAD2-4A74-9BD8-BCEF6D01580D}" destId="{528C7A06-FB27-489F-94A7-E1D5151FAEB3}" srcOrd="0" destOrd="0" presId="urn:microsoft.com/office/officeart/2005/8/layout/hierarchy5"/>
    <dgm:cxn modelId="{4872F20B-663E-4CDC-B5CF-1730F015EB92}" type="presOf" srcId="{76906752-EAD2-4A74-9BD8-BCEF6D01580D}" destId="{7541C030-37CD-4C71-AE34-A7C9865CD020}" srcOrd="1" destOrd="0" presId="urn:microsoft.com/office/officeart/2005/8/layout/hierarchy5"/>
    <dgm:cxn modelId="{55F98CE1-AC91-4570-A434-89EC39D2B27B}" type="presOf" srcId="{644526AB-B538-40F2-8FF3-5038661119DC}" destId="{408BC775-9F09-450D-A9DC-160CB2158C5D}" srcOrd="1" destOrd="0" presId="urn:microsoft.com/office/officeart/2005/8/layout/hierarchy5"/>
    <dgm:cxn modelId="{B0ACFE48-97AC-41D9-BE1A-8FDC12A96107}" srcId="{AC819BF6-E139-478A-9923-069738FF7824}" destId="{B11E18C8-727A-4093-A1C4-7F5C9864C156}" srcOrd="0" destOrd="0" parTransId="{A5EC55E5-120F-4638-B495-C6E889319F7A}" sibTransId="{2DC2F205-8811-4224-892A-A1B68C42B5EA}"/>
    <dgm:cxn modelId="{6208983B-723E-4266-AD72-B12D8FB9D317}" srcId="{AE3FC82A-4E3C-41D0-95DE-32C3D5CC100A}" destId="{471F8241-CF5B-43FA-A51E-39DFA7D4C93A}" srcOrd="2" destOrd="0" parTransId="{644526AB-B538-40F2-8FF3-5038661119DC}" sibTransId="{24B977B7-4700-41BE-B35C-3FB207E09633}"/>
    <dgm:cxn modelId="{FE94451C-1DD1-4949-AA57-29BA4FCF4303}" type="presOf" srcId="{A5EC55E5-120F-4638-B495-C6E889319F7A}" destId="{4E859C19-8595-4AFB-B279-4C1E70511C7F}" srcOrd="0" destOrd="0" presId="urn:microsoft.com/office/officeart/2005/8/layout/hierarchy5"/>
    <dgm:cxn modelId="{B05C2646-8037-4BF0-BB94-FC1D1439EE47}" type="presParOf" srcId="{AD5022B5-1127-45DC-AD4D-603E9ECC3C9D}" destId="{0EF3930B-1576-42D4-A041-8A1A08814924}" srcOrd="0" destOrd="0" presId="urn:microsoft.com/office/officeart/2005/8/layout/hierarchy5"/>
    <dgm:cxn modelId="{572BBB3A-1FA8-45EA-9115-577E6BB30FCA}" type="presParOf" srcId="{0EF3930B-1576-42D4-A041-8A1A08814924}" destId="{015B17CA-7925-4C69-8FCF-7514C9DA5215}" srcOrd="0" destOrd="0" presId="urn:microsoft.com/office/officeart/2005/8/layout/hierarchy5"/>
    <dgm:cxn modelId="{DAB51A54-2995-40BF-BB3B-FF58A25F8BAC}" type="presParOf" srcId="{015B17CA-7925-4C69-8FCF-7514C9DA5215}" destId="{262E8ED9-8078-4937-A18D-459B9A173298}" srcOrd="0" destOrd="0" presId="urn:microsoft.com/office/officeart/2005/8/layout/hierarchy5"/>
    <dgm:cxn modelId="{6E7B2E90-A904-4856-98FD-201F7427B300}" type="presParOf" srcId="{262E8ED9-8078-4937-A18D-459B9A173298}" destId="{65E32CFB-4198-4268-A338-F59043BD976D}" srcOrd="0" destOrd="0" presId="urn:microsoft.com/office/officeart/2005/8/layout/hierarchy5"/>
    <dgm:cxn modelId="{99009BB1-3C47-4F0A-AA3D-1572495100DE}" type="presParOf" srcId="{262E8ED9-8078-4937-A18D-459B9A173298}" destId="{1868A3F9-5F54-4B46-BA9A-4280AF4F2FC8}" srcOrd="1" destOrd="0" presId="urn:microsoft.com/office/officeart/2005/8/layout/hierarchy5"/>
    <dgm:cxn modelId="{7465B915-95C7-4609-9D86-E329C2071CB4}" type="presParOf" srcId="{1868A3F9-5F54-4B46-BA9A-4280AF4F2FC8}" destId="{00D3FC5A-49A6-45D0-9561-C53B96BC6D3A}" srcOrd="0" destOrd="0" presId="urn:microsoft.com/office/officeart/2005/8/layout/hierarchy5"/>
    <dgm:cxn modelId="{7A5F4D11-3142-4BF2-85C8-FE047453F075}" type="presParOf" srcId="{00D3FC5A-49A6-45D0-9561-C53B96BC6D3A}" destId="{7FD456A9-2571-487D-A400-5E3FA84158DB}" srcOrd="0" destOrd="0" presId="urn:microsoft.com/office/officeart/2005/8/layout/hierarchy5"/>
    <dgm:cxn modelId="{40E6A510-48EA-44D8-9D1A-1B247C28C7D6}" type="presParOf" srcId="{1868A3F9-5F54-4B46-BA9A-4280AF4F2FC8}" destId="{8A6B1BA8-E310-4BF2-9082-52B161C57137}" srcOrd="1" destOrd="0" presId="urn:microsoft.com/office/officeart/2005/8/layout/hierarchy5"/>
    <dgm:cxn modelId="{33DBC4F8-BD24-4373-A8F8-8AEC539BB4C5}" type="presParOf" srcId="{8A6B1BA8-E310-4BF2-9082-52B161C57137}" destId="{ED0DD95D-4499-4E60-8860-AA4B002CE9B1}" srcOrd="0" destOrd="0" presId="urn:microsoft.com/office/officeart/2005/8/layout/hierarchy5"/>
    <dgm:cxn modelId="{2BE4D534-8FAB-4722-AC5F-BA3718843DDD}" type="presParOf" srcId="{8A6B1BA8-E310-4BF2-9082-52B161C57137}" destId="{5975127A-8076-494E-8FF8-41F8F8859950}" srcOrd="1" destOrd="0" presId="urn:microsoft.com/office/officeart/2005/8/layout/hierarchy5"/>
    <dgm:cxn modelId="{07312C6A-F737-4C02-B483-0F79D05964A0}" type="presParOf" srcId="{5975127A-8076-494E-8FF8-41F8F8859950}" destId="{813D2228-B035-4D14-8460-F71B1FDA4938}" srcOrd="0" destOrd="0" presId="urn:microsoft.com/office/officeart/2005/8/layout/hierarchy5"/>
    <dgm:cxn modelId="{9D63FC16-ACE8-4AB8-98AB-1EF280D87E9E}" type="presParOf" srcId="{813D2228-B035-4D14-8460-F71B1FDA4938}" destId="{0A2C1062-7980-413D-A73C-993515B79697}" srcOrd="0" destOrd="0" presId="urn:microsoft.com/office/officeart/2005/8/layout/hierarchy5"/>
    <dgm:cxn modelId="{DB80D893-35AD-48FE-8EDB-FAA03DDF9CC3}" type="presParOf" srcId="{5975127A-8076-494E-8FF8-41F8F8859950}" destId="{CFB25726-EB02-4E9A-82BF-C84D8090D84F}" srcOrd="1" destOrd="0" presId="urn:microsoft.com/office/officeart/2005/8/layout/hierarchy5"/>
    <dgm:cxn modelId="{31E20B9F-8DBF-45D1-BB52-93841EECCF3A}" type="presParOf" srcId="{CFB25726-EB02-4E9A-82BF-C84D8090D84F}" destId="{FF8B04A5-DACB-47D6-A043-511A5F07D1C1}" srcOrd="0" destOrd="0" presId="urn:microsoft.com/office/officeart/2005/8/layout/hierarchy5"/>
    <dgm:cxn modelId="{491F8F7E-CA31-4F1F-AC30-F0C18CD4AD54}" type="presParOf" srcId="{CFB25726-EB02-4E9A-82BF-C84D8090D84F}" destId="{DB19CD16-78C7-4437-B9ED-85D5F63D72DB}" srcOrd="1" destOrd="0" presId="urn:microsoft.com/office/officeart/2005/8/layout/hierarchy5"/>
    <dgm:cxn modelId="{C30CC115-DA5B-4FC3-8195-A3E5BAE8D863}" type="presParOf" srcId="{1868A3F9-5F54-4B46-BA9A-4280AF4F2FC8}" destId="{528C7A06-FB27-489F-94A7-E1D5151FAEB3}" srcOrd="2" destOrd="0" presId="urn:microsoft.com/office/officeart/2005/8/layout/hierarchy5"/>
    <dgm:cxn modelId="{174B261D-B13A-461F-B8AC-9795163E16D1}" type="presParOf" srcId="{528C7A06-FB27-489F-94A7-E1D5151FAEB3}" destId="{7541C030-37CD-4C71-AE34-A7C9865CD020}" srcOrd="0" destOrd="0" presId="urn:microsoft.com/office/officeart/2005/8/layout/hierarchy5"/>
    <dgm:cxn modelId="{C4FB4781-8F6A-4938-9100-D88AC5E1D725}" type="presParOf" srcId="{1868A3F9-5F54-4B46-BA9A-4280AF4F2FC8}" destId="{B2895600-CB21-4166-85C2-EF51D870AE42}" srcOrd="3" destOrd="0" presId="urn:microsoft.com/office/officeart/2005/8/layout/hierarchy5"/>
    <dgm:cxn modelId="{972DF047-EAA4-495D-B56F-6A7178622327}" type="presParOf" srcId="{B2895600-CB21-4166-85C2-EF51D870AE42}" destId="{DA8AC0F9-6225-49ED-AF28-0053C06F1151}" srcOrd="0" destOrd="0" presId="urn:microsoft.com/office/officeart/2005/8/layout/hierarchy5"/>
    <dgm:cxn modelId="{31CA4CE9-AAF2-4050-A49B-FBC2BC2917AD}" type="presParOf" srcId="{B2895600-CB21-4166-85C2-EF51D870AE42}" destId="{AEBCCC08-186C-4F8F-B017-60E272835737}" srcOrd="1" destOrd="0" presId="urn:microsoft.com/office/officeart/2005/8/layout/hierarchy5"/>
    <dgm:cxn modelId="{11139251-1173-42A7-B014-7888A3652E4F}" type="presParOf" srcId="{AEBCCC08-186C-4F8F-B017-60E272835737}" destId="{4E859C19-8595-4AFB-B279-4C1E70511C7F}" srcOrd="0" destOrd="0" presId="urn:microsoft.com/office/officeart/2005/8/layout/hierarchy5"/>
    <dgm:cxn modelId="{DB59D58A-7FED-4E9D-83B7-9969A13CF6AC}" type="presParOf" srcId="{4E859C19-8595-4AFB-B279-4C1E70511C7F}" destId="{B7F634DB-08DE-4328-8DE0-CB5E8EB42AA1}" srcOrd="0" destOrd="0" presId="urn:microsoft.com/office/officeart/2005/8/layout/hierarchy5"/>
    <dgm:cxn modelId="{82D9E62E-ED8E-4CAB-AE30-0FB23CB1D55D}" type="presParOf" srcId="{AEBCCC08-186C-4F8F-B017-60E272835737}" destId="{F497187B-4E14-48AC-9C57-95F52EC8DA0A}" srcOrd="1" destOrd="0" presId="urn:microsoft.com/office/officeart/2005/8/layout/hierarchy5"/>
    <dgm:cxn modelId="{6691BDDC-769B-4316-92F1-A52C150C5BE8}" type="presParOf" srcId="{F497187B-4E14-48AC-9C57-95F52EC8DA0A}" destId="{87BD0AB2-A4F0-4BE3-89B7-F96C673CD31D}" srcOrd="0" destOrd="0" presId="urn:microsoft.com/office/officeart/2005/8/layout/hierarchy5"/>
    <dgm:cxn modelId="{5DC25053-61EA-48C5-ABB6-9E520FC10DB9}" type="presParOf" srcId="{F497187B-4E14-48AC-9C57-95F52EC8DA0A}" destId="{064F49F4-3CD2-4B7A-9675-6800391F6BAD}" srcOrd="1" destOrd="0" presId="urn:microsoft.com/office/officeart/2005/8/layout/hierarchy5"/>
    <dgm:cxn modelId="{BE0236C6-FA1C-426B-B4CF-9A6071C027B3}" type="presParOf" srcId="{1868A3F9-5F54-4B46-BA9A-4280AF4F2FC8}" destId="{EFD3FECF-02B8-4EF2-AEBF-2001F363754A}" srcOrd="4" destOrd="0" presId="urn:microsoft.com/office/officeart/2005/8/layout/hierarchy5"/>
    <dgm:cxn modelId="{9220F675-E74B-4B5C-9261-0996EE9CFDBF}" type="presParOf" srcId="{EFD3FECF-02B8-4EF2-AEBF-2001F363754A}" destId="{408BC775-9F09-450D-A9DC-160CB2158C5D}" srcOrd="0" destOrd="0" presId="urn:microsoft.com/office/officeart/2005/8/layout/hierarchy5"/>
    <dgm:cxn modelId="{4E443485-6DF7-49B6-859C-5FD087D56642}" type="presParOf" srcId="{1868A3F9-5F54-4B46-BA9A-4280AF4F2FC8}" destId="{6C8BC916-CB57-44FF-BF4F-8AD224C19B01}" srcOrd="5" destOrd="0" presId="urn:microsoft.com/office/officeart/2005/8/layout/hierarchy5"/>
    <dgm:cxn modelId="{B198B143-FD94-4DAE-855B-8287BC6F68A5}" type="presParOf" srcId="{6C8BC916-CB57-44FF-BF4F-8AD224C19B01}" destId="{F4BD5E92-AD68-4078-9F90-C298E9C7AD68}" srcOrd="0" destOrd="0" presId="urn:microsoft.com/office/officeart/2005/8/layout/hierarchy5"/>
    <dgm:cxn modelId="{4FA639EE-4DD5-4D54-A9E8-35B9979140EE}" type="presParOf" srcId="{6C8BC916-CB57-44FF-BF4F-8AD224C19B01}" destId="{BD302C61-5D91-47D3-91E8-82180582A1DD}" srcOrd="1" destOrd="0" presId="urn:microsoft.com/office/officeart/2005/8/layout/hierarchy5"/>
    <dgm:cxn modelId="{73341FA8-C537-4E41-A7DF-AA8FB982A40A}" type="presParOf" srcId="{AD5022B5-1127-45DC-AD4D-603E9ECC3C9D}" destId="{CA3B56C6-756B-4A45-B6F4-C6F98B59154A}" srcOrd="1" destOrd="0" presId="urn:microsoft.com/office/officeart/2005/8/layout/hierarchy5"/>
  </dgm:cxnLst>
  <dgm:bg>
    <a:effectLst>
      <a:outerShdw blurRad="50800" dist="50800" dir="5400000" algn="ctr" rotWithShape="0">
        <a:schemeClr val="tx1">
          <a:lumMod val="75000"/>
          <a:lumOff val="25000"/>
        </a:schemeClr>
      </a:outerShdw>
    </a:effect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43B956B-57FE-4B25-BB37-525E8CF87942}"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lang="en-US"/>
        </a:p>
      </dgm:t>
    </dgm:pt>
    <dgm:pt modelId="{A9937CD2-8D89-4F0C-ADAA-E48D42508432}">
      <dgm:prSet phldrT="[Texto]"/>
      <dgm:spPr/>
      <dgm:t>
        <a:bodyPr/>
        <a:lstStyle/>
        <a:p>
          <a:r>
            <a:rPr lang="en-US"/>
            <a:t>PROCESO DE LIMPIEZA (CIP)</a:t>
          </a:r>
        </a:p>
      </dgm:t>
    </dgm:pt>
    <dgm:pt modelId="{3C7354D5-C017-422C-A1FE-A147B1ECECD2}" type="parTrans" cxnId="{CA068EF1-3C4E-4095-BD70-83278C3D8B13}">
      <dgm:prSet/>
      <dgm:spPr/>
      <dgm:t>
        <a:bodyPr/>
        <a:lstStyle/>
        <a:p>
          <a:endParaRPr lang="en-US"/>
        </a:p>
      </dgm:t>
    </dgm:pt>
    <dgm:pt modelId="{94341009-B34B-4E24-905A-D2BBE2D1B436}" type="sibTrans" cxnId="{CA068EF1-3C4E-4095-BD70-83278C3D8B13}">
      <dgm:prSet/>
      <dgm:spPr/>
      <dgm:t>
        <a:bodyPr/>
        <a:lstStyle/>
        <a:p>
          <a:endParaRPr lang="en-US"/>
        </a:p>
      </dgm:t>
    </dgm:pt>
    <dgm:pt modelId="{24960623-1F25-4091-95CF-A31B2685DABA}">
      <dgm:prSet phldrT="[Texto]"/>
      <dgm:spPr/>
      <dgm:t>
        <a:bodyPr/>
        <a:lstStyle/>
        <a:p>
          <a:r>
            <a:rPr lang="en-US"/>
            <a:t>LIMPIEZA</a:t>
          </a:r>
        </a:p>
      </dgm:t>
    </dgm:pt>
    <dgm:pt modelId="{28442BD8-A03D-4E87-84C4-3740587C50C1}" type="parTrans" cxnId="{61064390-D7D6-42D8-AE88-25601D49E82E}">
      <dgm:prSet/>
      <dgm:spPr/>
      <dgm:t>
        <a:bodyPr/>
        <a:lstStyle/>
        <a:p>
          <a:endParaRPr lang="en-US"/>
        </a:p>
      </dgm:t>
    </dgm:pt>
    <dgm:pt modelId="{0DD3F4CC-04D9-4DCE-82D2-671500789FE4}" type="sibTrans" cxnId="{61064390-D7D6-42D8-AE88-25601D49E82E}">
      <dgm:prSet/>
      <dgm:spPr/>
      <dgm:t>
        <a:bodyPr/>
        <a:lstStyle/>
        <a:p>
          <a:endParaRPr lang="en-US"/>
        </a:p>
      </dgm:t>
    </dgm:pt>
    <dgm:pt modelId="{32C46875-D47F-4A82-B216-9DC644A36BF5}">
      <dgm:prSet phldrT="[Texto]"/>
      <dgm:spPr/>
      <dgm:t>
        <a:bodyPr/>
        <a:lstStyle/>
        <a:p>
          <a:r>
            <a:rPr lang="en-US"/>
            <a:t>CONTROL DE CONDUCTIVIDAD DE SODA</a:t>
          </a:r>
        </a:p>
      </dgm:t>
    </dgm:pt>
    <dgm:pt modelId="{D3292D2A-5296-4816-A0AF-7E64E9276103}" type="parTrans" cxnId="{E91250BB-C13E-4116-85A0-3F647E1FAB43}">
      <dgm:prSet/>
      <dgm:spPr/>
      <dgm:t>
        <a:bodyPr/>
        <a:lstStyle/>
        <a:p>
          <a:endParaRPr lang="en-US"/>
        </a:p>
      </dgm:t>
    </dgm:pt>
    <dgm:pt modelId="{22257AD4-550C-4762-AC92-D7096FB93B38}" type="sibTrans" cxnId="{E91250BB-C13E-4116-85A0-3F647E1FAB43}">
      <dgm:prSet/>
      <dgm:spPr/>
      <dgm:t>
        <a:bodyPr/>
        <a:lstStyle/>
        <a:p>
          <a:endParaRPr lang="en-US"/>
        </a:p>
      </dgm:t>
    </dgm:pt>
    <dgm:pt modelId="{B12291BE-1826-4571-8ED6-8EEA51533870}">
      <dgm:prSet phldrT="[Texto]"/>
      <dgm:spPr/>
      <dgm:t>
        <a:bodyPr/>
        <a:lstStyle/>
        <a:p>
          <a:r>
            <a:rPr lang="en-US"/>
            <a:t>POSICION DE CODOS</a:t>
          </a:r>
        </a:p>
      </dgm:t>
    </dgm:pt>
    <dgm:pt modelId="{1C4CB25E-A09F-42B6-AD2B-999E910AA15C}" type="parTrans" cxnId="{DDE26A10-67E7-4BA4-915D-3DC44D347A38}">
      <dgm:prSet/>
      <dgm:spPr/>
      <dgm:t>
        <a:bodyPr/>
        <a:lstStyle/>
        <a:p>
          <a:endParaRPr lang="en-US"/>
        </a:p>
      </dgm:t>
    </dgm:pt>
    <dgm:pt modelId="{64C2AADF-CFFB-41E8-892E-8C716D27F28D}" type="sibTrans" cxnId="{DDE26A10-67E7-4BA4-915D-3DC44D347A38}">
      <dgm:prSet/>
      <dgm:spPr/>
      <dgm:t>
        <a:bodyPr/>
        <a:lstStyle/>
        <a:p>
          <a:endParaRPr lang="en-US"/>
        </a:p>
      </dgm:t>
    </dgm:pt>
    <dgm:pt modelId="{B5A5C6BC-C333-46D6-9552-35112C68AF2E}">
      <dgm:prSet phldrT="[Texto]"/>
      <dgm:spPr/>
      <dgm:t>
        <a:bodyPr/>
        <a:lstStyle/>
        <a:p>
          <a:r>
            <a:rPr lang="en-US"/>
            <a:t>EMPUJE CON AGUA (ENJUAGUE)</a:t>
          </a:r>
        </a:p>
      </dgm:t>
    </dgm:pt>
    <dgm:pt modelId="{DEDBB28E-AAE6-43F8-99F6-01C50AA1565F}" type="parTrans" cxnId="{B01C5EDB-7C81-4F9F-8597-2D1DB3E73CA1}">
      <dgm:prSet/>
      <dgm:spPr/>
      <dgm:t>
        <a:bodyPr/>
        <a:lstStyle/>
        <a:p>
          <a:endParaRPr lang="en-US"/>
        </a:p>
      </dgm:t>
    </dgm:pt>
    <dgm:pt modelId="{9A54AE4B-0601-42ED-9ACD-333C70476057}" type="sibTrans" cxnId="{B01C5EDB-7C81-4F9F-8597-2D1DB3E73CA1}">
      <dgm:prSet/>
      <dgm:spPr/>
      <dgm:t>
        <a:bodyPr/>
        <a:lstStyle/>
        <a:p>
          <a:endParaRPr lang="en-US"/>
        </a:p>
      </dgm:t>
    </dgm:pt>
    <dgm:pt modelId="{E8199EC7-39D9-4D56-9D1C-DE4B7A559F98}">
      <dgm:prSet phldrT="[Texto]"/>
      <dgm:spPr/>
      <dgm:t>
        <a:bodyPr/>
        <a:lstStyle/>
        <a:p>
          <a:r>
            <a:rPr lang="en-US"/>
            <a:t>VALVULA DE PURGA</a:t>
          </a:r>
        </a:p>
      </dgm:t>
    </dgm:pt>
    <dgm:pt modelId="{199521DE-CFD9-4D47-B085-29A203DDE378}" type="parTrans" cxnId="{BEBF9A03-235D-4E6E-99D1-D209901E5242}">
      <dgm:prSet/>
      <dgm:spPr/>
      <dgm:t>
        <a:bodyPr/>
        <a:lstStyle/>
        <a:p>
          <a:endParaRPr lang="en-US"/>
        </a:p>
      </dgm:t>
    </dgm:pt>
    <dgm:pt modelId="{D8750EAA-848C-4ED2-A7BC-D055E300DA94}" type="sibTrans" cxnId="{BEBF9A03-235D-4E6E-99D1-D209901E5242}">
      <dgm:prSet/>
      <dgm:spPr/>
      <dgm:t>
        <a:bodyPr/>
        <a:lstStyle/>
        <a:p>
          <a:endParaRPr lang="en-US"/>
        </a:p>
      </dgm:t>
    </dgm:pt>
    <dgm:pt modelId="{82E70AB1-E937-4E7E-886F-CC8F53213452}" type="pres">
      <dgm:prSet presAssocID="{043B956B-57FE-4B25-BB37-525E8CF87942}" presName="diagram" presStyleCnt="0">
        <dgm:presLayoutVars>
          <dgm:chPref val="1"/>
          <dgm:dir/>
          <dgm:animOne val="branch"/>
          <dgm:animLvl val="lvl"/>
          <dgm:resizeHandles val="exact"/>
        </dgm:presLayoutVars>
      </dgm:prSet>
      <dgm:spPr/>
      <dgm:t>
        <a:bodyPr/>
        <a:lstStyle/>
        <a:p>
          <a:endParaRPr lang="en-US"/>
        </a:p>
      </dgm:t>
    </dgm:pt>
    <dgm:pt modelId="{78820BBF-6773-4424-9B04-1FFD81EDBFAD}" type="pres">
      <dgm:prSet presAssocID="{A9937CD2-8D89-4F0C-ADAA-E48D42508432}" presName="root1" presStyleCnt="0"/>
      <dgm:spPr/>
    </dgm:pt>
    <dgm:pt modelId="{29FAED74-DFDB-4C37-9BB2-8CF18A1EF4C7}" type="pres">
      <dgm:prSet presAssocID="{A9937CD2-8D89-4F0C-ADAA-E48D42508432}" presName="LevelOneTextNode" presStyleLbl="node0" presStyleIdx="0" presStyleCnt="1">
        <dgm:presLayoutVars>
          <dgm:chPref val="3"/>
        </dgm:presLayoutVars>
      </dgm:prSet>
      <dgm:spPr/>
      <dgm:t>
        <a:bodyPr/>
        <a:lstStyle/>
        <a:p>
          <a:endParaRPr lang="en-US"/>
        </a:p>
      </dgm:t>
    </dgm:pt>
    <dgm:pt modelId="{DD9EEF00-7B70-4DB7-99F1-00FAE1A3C28D}" type="pres">
      <dgm:prSet presAssocID="{A9937CD2-8D89-4F0C-ADAA-E48D42508432}" presName="level2hierChild" presStyleCnt="0"/>
      <dgm:spPr/>
    </dgm:pt>
    <dgm:pt modelId="{AE059612-EED8-4414-8E74-D3209442A117}" type="pres">
      <dgm:prSet presAssocID="{28442BD8-A03D-4E87-84C4-3740587C50C1}" presName="conn2-1" presStyleLbl="parChTrans1D2" presStyleIdx="0" presStyleCnt="2"/>
      <dgm:spPr/>
      <dgm:t>
        <a:bodyPr/>
        <a:lstStyle/>
        <a:p>
          <a:endParaRPr lang="en-US"/>
        </a:p>
      </dgm:t>
    </dgm:pt>
    <dgm:pt modelId="{8FC331D7-72B3-4D44-B3BF-BB959975BD79}" type="pres">
      <dgm:prSet presAssocID="{28442BD8-A03D-4E87-84C4-3740587C50C1}" presName="connTx" presStyleLbl="parChTrans1D2" presStyleIdx="0" presStyleCnt="2"/>
      <dgm:spPr/>
      <dgm:t>
        <a:bodyPr/>
        <a:lstStyle/>
        <a:p>
          <a:endParaRPr lang="en-US"/>
        </a:p>
      </dgm:t>
    </dgm:pt>
    <dgm:pt modelId="{D6F1EF77-30B2-48BD-8C0B-A6B76258B469}" type="pres">
      <dgm:prSet presAssocID="{24960623-1F25-4091-95CF-A31B2685DABA}" presName="root2" presStyleCnt="0"/>
      <dgm:spPr/>
    </dgm:pt>
    <dgm:pt modelId="{7C389841-4F4B-4AD2-8FF8-5E3F217FFBB8}" type="pres">
      <dgm:prSet presAssocID="{24960623-1F25-4091-95CF-A31B2685DABA}" presName="LevelTwoTextNode" presStyleLbl="node2" presStyleIdx="0" presStyleCnt="2">
        <dgm:presLayoutVars>
          <dgm:chPref val="3"/>
        </dgm:presLayoutVars>
      </dgm:prSet>
      <dgm:spPr/>
      <dgm:t>
        <a:bodyPr/>
        <a:lstStyle/>
        <a:p>
          <a:endParaRPr lang="en-US"/>
        </a:p>
      </dgm:t>
    </dgm:pt>
    <dgm:pt modelId="{ED74DAF8-B115-426D-AF0B-D2C2543CF2C1}" type="pres">
      <dgm:prSet presAssocID="{24960623-1F25-4091-95CF-A31B2685DABA}" presName="level3hierChild" presStyleCnt="0"/>
      <dgm:spPr/>
    </dgm:pt>
    <dgm:pt modelId="{07868187-8251-4508-B91D-387029E7B2A5}" type="pres">
      <dgm:prSet presAssocID="{D3292D2A-5296-4816-A0AF-7E64E9276103}" presName="conn2-1" presStyleLbl="parChTrans1D3" presStyleIdx="0" presStyleCnt="3"/>
      <dgm:spPr/>
      <dgm:t>
        <a:bodyPr/>
        <a:lstStyle/>
        <a:p>
          <a:endParaRPr lang="en-US"/>
        </a:p>
      </dgm:t>
    </dgm:pt>
    <dgm:pt modelId="{9A3DAE11-DF1C-41A2-934A-0C1832FD740C}" type="pres">
      <dgm:prSet presAssocID="{D3292D2A-5296-4816-A0AF-7E64E9276103}" presName="connTx" presStyleLbl="parChTrans1D3" presStyleIdx="0" presStyleCnt="3"/>
      <dgm:spPr/>
      <dgm:t>
        <a:bodyPr/>
        <a:lstStyle/>
        <a:p>
          <a:endParaRPr lang="en-US"/>
        </a:p>
      </dgm:t>
    </dgm:pt>
    <dgm:pt modelId="{85779ACC-B79F-470A-A2FF-5A109CCA61CF}" type="pres">
      <dgm:prSet presAssocID="{32C46875-D47F-4A82-B216-9DC644A36BF5}" presName="root2" presStyleCnt="0"/>
      <dgm:spPr/>
    </dgm:pt>
    <dgm:pt modelId="{F3DCD0AC-3712-4184-8CBE-45AA9C66F844}" type="pres">
      <dgm:prSet presAssocID="{32C46875-D47F-4A82-B216-9DC644A36BF5}" presName="LevelTwoTextNode" presStyleLbl="node3" presStyleIdx="0" presStyleCnt="3">
        <dgm:presLayoutVars>
          <dgm:chPref val="3"/>
        </dgm:presLayoutVars>
      </dgm:prSet>
      <dgm:spPr/>
      <dgm:t>
        <a:bodyPr/>
        <a:lstStyle/>
        <a:p>
          <a:endParaRPr lang="en-US"/>
        </a:p>
      </dgm:t>
    </dgm:pt>
    <dgm:pt modelId="{CBB385E1-2AE4-4183-AED7-AAEC95991FB7}" type="pres">
      <dgm:prSet presAssocID="{32C46875-D47F-4A82-B216-9DC644A36BF5}" presName="level3hierChild" presStyleCnt="0"/>
      <dgm:spPr/>
    </dgm:pt>
    <dgm:pt modelId="{9B0ACAED-651A-466F-9E4E-BBB103F96932}" type="pres">
      <dgm:prSet presAssocID="{1C4CB25E-A09F-42B6-AD2B-999E910AA15C}" presName="conn2-1" presStyleLbl="parChTrans1D3" presStyleIdx="1" presStyleCnt="3"/>
      <dgm:spPr/>
      <dgm:t>
        <a:bodyPr/>
        <a:lstStyle/>
        <a:p>
          <a:endParaRPr lang="en-US"/>
        </a:p>
      </dgm:t>
    </dgm:pt>
    <dgm:pt modelId="{E5EE5348-2268-42A4-90CF-E4A4F0EF646A}" type="pres">
      <dgm:prSet presAssocID="{1C4CB25E-A09F-42B6-AD2B-999E910AA15C}" presName="connTx" presStyleLbl="parChTrans1D3" presStyleIdx="1" presStyleCnt="3"/>
      <dgm:spPr/>
      <dgm:t>
        <a:bodyPr/>
        <a:lstStyle/>
        <a:p>
          <a:endParaRPr lang="en-US"/>
        </a:p>
      </dgm:t>
    </dgm:pt>
    <dgm:pt modelId="{F279FBD4-650C-4196-B195-FE8E21E98BFF}" type="pres">
      <dgm:prSet presAssocID="{B12291BE-1826-4571-8ED6-8EEA51533870}" presName="root2" presStyleCnt="0"/>
      <dgm:spPr/>
    </dgm:pt>
    <dgm:pt modelId="{AFDFD5C9-9EBE-41E9-89AA-42D2E644B4A5}" type="pres">
      <dgm:prSet presAssocID="{B12291BE-1826-4571-8ED6-8EEA51533870}" presName="LevelTwoTextNode" presStyleLbl="node3" presStyleIdx="1" presStyleCnt="3">
        <dgm:presLayoutVars>
          <dgm:chPref val="3"/>
        </dgm:presLayoutVars>
      </dgm:prSet>
      <dgm:spPr/>
      <dgm:t>
        <a:bodyPr/>
        <a:lstStyle/>
        <a:p>
          <a:endParaRPr lang="en-US"/>
        </a:p>
      </dgm:t>
    </dgm:pt>
    <dgm:pt modelId="{EC7B61A4-6E5F-4328-845F-CCB72ABA8C94}" type="pres">
      <dgm:prSet presAssocID="{B12291BE-1826-4571-8ED6-8EEA51533870}" presName="level3hierChild" presStyleCnt="0"/>
      <dgm:spPr/>
    </dgm:pt>
    <dgm:pt modelId="{092C4F03-BDF1-4135-B38E-DBC95605FCDB}" type="pres">
      <dgm:prSet presAssocID="{DEDBB28E-AAE6-43F8-99F6-01C50AA1565F}" presName="conn2-1" presStyleLbl="parChTrans1D2" presStyleIdx="1" presStyleCnt="2"/>
      <dgm:spPr/>
      <dgm:t>
        <a:bodyPr/>
        <a:lstStyle/>
        <a:p>
          <a:endParaRPr lang="en-US"/>
        </a:p>
      </dgm:t>
    </dgm:pt>
    <dgm:pt modelId="{627A7B4F-BDAF-4F55-BB9E-A3C52B016D9F}" type="pres">
      <dgm:prSet presAssocID="{DEDBB28E-AAE6-43F8-99F6-01C50AA1565F}" presName="connTx" presStyleLbl="parChTrans1D2" presStyleIdx="1" presStyleCnt="2"/>
      <dgm:spPr/>
      <dgm:t>
        <a:bodyPr/>
        <a:lstStyle/>
        <a:p>
          <a:endParaRPr lang="en-US"/>
        </a:p>
      </dgm:t>
    </dgm:pt>
    <dgm:pt modelId="{BEA0EAC2-61AD-47D7-AD9C-CB1623F1C9EB}" type="pres">
      <dgm:prSet presAssocID="{B5A5C6BC-C333-46D6-9552-35112C68AF2E}" presName="root2" presStyleCnt="0"/>
      <dgm:spPr/>
    </dgm:pt>
    <dgm:pt modelId="{7A2E3F89-4C07-4DCA-BB06-5300433E63A9}" type="pres">
      <dgm:prSet presAssocID="{B5A5C6BC-C333-46D6-9552-35112C68AF2E}" presName="LevelTwoTextNode" presStyleLbl="node2" presStyleIdx="1" presStyleCnt="2">
        <dgm:presLayoutVars>
          <dgm:chPref val="3"/>
        </dgm:presLayoutVars>
      </dgm:prSet>
      <dgm:spPr/>
      <dgm:t>
        <a:bodyPr/>
        <a:lstStyle/>
        <a:p>
          <a:endParaRPr lang="en-US"/>
        </a:p>
      </dgm:t>
    </dgm:pt>
    <dgm:pt modelId="{359B0431-5B7A-4A45-AA9C-4BEE7F7EAE1A}" type="pres">
      <dgm:prSet presAssocID="{B5A5C6BC-C333-46D6-9552-35112C68AF2E}" presName="level3hierChild" presStyleCnt="0"/>
      <dgm:spPr/>
    </dgm:pt>
    <dgm:pt modelId="{F554F80A-7441-44FC-851F-D5D0AABEB007}" type="pres">
      <dgm:prSet presAssocID="{199521DE-CFD9-4D47-B085-29A203DDE378}" presName="conn2-1" presStyleLbl="parChTrans1D3" presStyleIdx="2" presStyleCnt="3"/>
      <dgm:spPr/>
      <dgm:t>
        <a:bodyPr/>
        <a:lstStyle/>
        <a:p>
          <a:endParaRPr lang="en-US"/>
        </a:p>
      </dgm:t>
    </dgm:pt>
    <dgm:pt modelId="{C7F12E67-1227-40F6-8B21-141B82E3E7E7}" type="pres">
      <dgm:prSet presAssocID="{199521DE-CFD9-4D47-B085-29A203DDE378}" presName="connTx" presStyleLbl="parChTrans1D3" presStyleIdx="2" presStyleCnt="3"/>
      <dgm:spPr/>
      <dgm:t>
        <a:bodyPr/>
        <a:lstStyle/>
        <a:p>
          <a:endParaRPr lang="en-US"/>
        </a:p>
      </dgm:t>
    </dgm:pt>
    <dgm:pt modelId="{E8DFF8E1-DD52-4F37-B2B8-E09803B628BC}" type="pres">
      <dgm:prSet presAssocID="{E8199EC7-39D9-4D56-9D1C-DE4B7A559F98}" presName="root2" presStyleCnt="0"/>
      <dgm:spPr/>
    </dgm:pt>
    <dgm:pt modelId="{2A91DF3D-0902-4A7F-A64B-79C0C9EA8E17}" type="pres">
      <dgm:prSet presAssocID="{E8199EC7-39D9-4D56-9D1C-DE4B7A559F98}" presName="LevelTwoTextNode" presStyleLbl="node3" presStyleIdx="2" presStyleCnt="3">
        <dgm:presLayoutVars>
          <dgm:chPref val="3"/>
        </dgm:presLayoutVars>
      </dgm:prSet>
      <dgm:spPr/>
      <dgm:t>
        <a:bodyPr/>
        <a:lstStyle/>
        <a:p>
          <a:endParaRPr lang="en-US"/>
        </a:p>
      </dgm:t>
    </dgm:pt>
    <dgm:pt modelId="{F9C70676-2311-4EDD-86EF-83AEF0B7FED8}" type="pres">
      <dgm:prSet presAssocID="{E8199EC7-39D9-4D56-9D1C-DE4B7A559F98}" presName="level3hierChild" presStyleCnt="0"/>
      <dgm:spPr/>
    </dgm:pt>
  </dgm:ptLst>
  <dgm:cxnLst>
    <dgm:cxn modelId="{4D829080-FDEA-4DA0-AC2F-7E219A17B42A}" type="presOf" srcId="{E8199EC7-39D9-4D56-9D1C-DE4B7A559F98}" destId="{2A91DF3D-0902-4A7F-A64B-79C0C9EA8E17}" srcOrd="0" destOrd="0" presId="urn:microsoft.com/office/officeart/2005/8/layout/hierarchy2"/>
    <dgm:cxn modelId="{D0A341D5-5429-4E6B-95D6-1203F2AD7BBD}" type="presOf" srcId="{199521DE-CFD9-4D47-B085-29A203DDE378}" destId="{C7F12E67-1227-40F6-8B21-141B82E3E7E7}" srcOrd="1" destOrd="0" presId="urn:microsoft.com/office/officeart/2005/8/layout/hierarchy2"/>
    <dgm:cxn modelId="{64E49FF5-0F06-4EF1-AF1A-735F08D72858}" type="presOf" srcId="{D3292D2A-5296-4816-A0AF-7E64E9276103}" destId="{9A3DAE11-DF1C-41A2-934A-0C1832FD740C}" srcOrd="1" destOrd="0" presId="urn:microsoft.com/office/officeart/2005/8/layout/hierarchy2"/>
    <dgm:cxn modelId="{0968CC24-3536-43D1-B597-119D91F33BB2}" type="presOf" srcId="{24960623-1F25-4091-95CF-A31B2685DABA}" destId="{7C389841-4F4B-4AD2-8FF8-5E3F217FFBB8}" srcOrd="0" destOrd="0" presId="urn:microsoft.com/office/officeart/2005/8/layout/hierarchy2"/>
    <dgm:cxn modelId="{A9F5BAAF-FBE9-4E0C-B808-65D3FE325EDB}" type="presOf" srcId="{B5A5C6BC-C333-46D6-9552-35112C68AF2E}" destId="{7A2E3F89-4C07-4DCA-BB06-5300433E63A9}" srcOrd="0" destOrd="0" presId="urn:microsoft.com/office/officeart/2005/8/layout/hierarchy2"/>
    <dgm:cxn modelId="{61064390-D7D6-42D8-AE88-25601D49E82E}" srcId="{A9937CD2-8D89-4F0C-ADAA-E48D42508432}" destId="{24960623-1F25-4091-95CF-A31B2685DABA}" srcOrd="0" destOrd="0" parTransId="{28442BD8-A03D-4E87-84C4-3740587C50C1}" sibTransId="{0DD3F4CC-04D9-4DCE-82D2-671500789FE4}"/>
    <dgm:cxn modelId="{55F0FDF2-9030-4410-B0F6-94C35CF08812}" type="presOf" srcId="{28442BD8-A03D-4E87-84C4-3740587C50C1}" destId="{AE059612-EED8-4414-8E74-D3209442A117}" srcOrd="0" destOrd="0" presId="urn:microsoft.com/office/officeart/2005/8/layout/hierarchy2"/>
    <dgm:cxn modelId="{DDE26A10-67E7-4BA4-915D-3DC44D347A38}" srcId="{24960623-1F25-4091-95CF-A31B2685DABA}" destId="{B12291BE-1826-4571-8ED6-8EEA51533870}" srcOrd="1" destOrd="0" parTransId="{1C4CB25E-A09F-42B6-AD2B-999E910AA15C}" sibTransId="{64C2AADF-CFFB-41E8-892E-8C716D27F28D}"/>
    <dgm:cxn modelId="{E91250BB-C13E-4116-85A0-3F647E1FAB43}" srcId="{24960623-1F25-4091-95CF-A31B2685DABA}" destId="{32C46875-D47F-4A82-B216-9DC644A36BF5}" srcOrd="0" destOrd="0" parTransId="{D3292D2A-5296-4816-A0AF-7E64E9276103}" sibTransId="{22257AD4-550C-4762-AC92-D7096FB93B38}"/>
    <dgm:cxn modelId="{6359F6F2-8D56-4C68-A81A-5182D75F46FD}" type="presOf" srcId="{DEDBB28E-AAE6-43F8-99F6-01C50AA1565F}" destId="{092C4F03-BDF1-4135-B38E-DBC95605FCDB}" srcOrd="0" destOrd="0" presId="urn:microsoft.com/office/officeart/2005/8/layout/hierarchy2"/>
    <dgm:cxn modelId="{6813AB08-FC51-4708-BE61-620ECDFDEE6B}" type="presOf" srcId="{A9937CD2-8D89-4F0C-ADAA-E48D42508432}" destId="{29FAED74-DFDB-4C37-9BB2-8CF18A1EF4C7}" srcOrd="0" destOrd="0" presId="urn:microsoft.com/office/officeart/2005/8/layout/hierarchy2"/>
    <dgm:cxn modelId="{8CC954CC-5F02-4476-8809-425E65B47296}" type="presOf" srcId="{B12291BE-1826-4571-8ED6-8EEA51533870}" destId="{AFDFD5C9-9EBE-41E9-89AA-42D2E644B4A5}" srcOrd="0" destOrd="0" presId="urn:microsoft.com/office/officeart/2005/8/layout/hierarchy2"/>
    <dgm:cxn modelId="{DA3465D5-2FA2-43B1-A2EB-FE0A6FFEC52B}" type="presOf" srcId="{28442BD8-A03D-4E87-84C4-3740587C50C1}" destId="{8FC331D7-72B3-4D44-B3BF-BB959975BD79}" srcOrd="1" destOrd="0" presId="urn:microsoft.com/office/officeart/2005/8/layout/hierarchy2"/>
    <dgm:cxn modelId="{C1962952-C42E-43BE-A8EE-25B852EF14B6}" type="presOf" srcId="{1C4CB25E-A09F-42B6-AD2B-999E910AA15C}" destId="{E5EE5348-2268-42A4-90CF-E4A4F0EF646A}" srcOrd="1" destOrd="0" presId="urn:microsoft.com/office/officeart/2005/8/layout/hierarchy2"/>
    <dgm:cxn modelId="{CA068EF1-3C4E-4095-BD70-83278C3D8B13}" srcId="{043B956B-57FE-4B25-BB37-525E8CF87942}" destId="{A9937CD2-8D89-4F0C-ADAA-E48D42508432}" srcOrd="0" destOrd="0" parTransId="{3C7354D5-C017-422C-A1FE-A147B1ECECD2}" sibTransId="{94341009-B34B-4E24-905A-D2BBE2D1B436}"/>
    <dgm:cxn modelId="{EAD148D2-D877-49B0-B6F9-60BFCC6AC361}" type="presOf" srcId="{1C4CB25E-A09F-42B6-AD2B-999E910AA15C}" destId="{9B0ACAED-651A-466F-9E4E-BBB103F96932}" srcOrd="0" destOrd="0" presId="urn:microsoft.com/office/officeart/2005/8/layout/hierarchy2"/>
    <dgm:cxn modelId="{B01C5EDB-7C81-4F9F-8597-2D1DB3E73CA1}" srcId="{A9937CD2-8D89-4F0C-ADAA-E48D42508432}" destId="{B5A5C6BC-C333-46D6-9552-35112C68AF2E}" srcOrd="1" destOrd="0" parTransId="{DEDBB28E-AAE6-43F8-99F6-01C50AA1565F}" sibTransId="{9A54AE4B-0601-42ED-9ACD-333C70476057}"/>
    <dgm:cxn modelId="{8892B415-B423-4EFF-825A-9BA124A8A1AB}" type="presOf" srcId="{D3292D2A-5296-4816-A0AF-7E64E9276103}" destId="{07868187-8251-4508-B91D-387029E7B2A5}" srcOrd="0" destOrd="0" presId="urn:microsoft.com/office/officeart/2005/8/layout/hierarchy2"/>
    <dgm:cxn modelId="{BEBF9A03-235D-4E6E-99D1-D209901E5242}" srcId="{B5A5C6BC-C333-46D6-9552-35112C68AF2E}" destId="{E8199EC7-39D9-4D56-9D1C-DE4B7A559F98}" srcOrd="0" destOrd="0" parTransId="{199521DE-CFD9-4D47-B085-29A203DDE378}" sibTransId="{D8750EAA-848C-4ED2-A7BC-D055E300DA94}"/>
    <dgm:cxn modelId="{4A9E76E2-EB72-45DC-A2D6-21C1CDC4ADD4}" type="presOf" srcId="{DEDBB28E-AAE6-43F8-99F6-01C50AA1565F}" destId="{627A7B4F-BDAF-4F55-BB9E-A3C52B016D9F}" srcOrd="1" destOrd="0" presId="urn:microsoft.com/office/officeart/2005/8/layout/hierarchy2"/>
    <dgm:cxn modelId="{85E004EE-5190-4198-AE31-5A1A230E6F5B}" type="presOf" srcId="{199521DE-CFD9-4D47-B085-29A203DDE378}" destId="{F554F80A-7441-44FC-851F-D5D0AABEB007}" srcOrd="0" destOrd="0" presId="urn:microsoft.com/office/officeart/2005/8/layout/hierarchy2"/>
    <dgm:cxn modelId="{C927C81D-AD02-4DE6-9EBD-A33B8A9F8C5B}" type="presOf" srcId="{043B956B-57FE-4B25-BB37-525E8CF87942}" destId="{82E70AB1-E937-4E7E-886F-CC8F53213452}" srcOrd="0" destOrd="0" presId="urn:microsoft.com/office/officeart/2005/8/layout/hierarchy2"/>
    <dgm:cxn modelId="{390EEAAC-6DCE-4876-A774-C12D6B930546}" type="presOf" srcId="{32C46875-D47F-4A82-B216-9DC644A36BF5}" destId="{F3DCD0AC-3712-4184-8CBE-45AA9C66F844}" srcOrd="0" destOrd="0" presId="urn:microsoft.com/office/officeart/2005/8/layout/hierarchy2"/>
    <dgm:cxn modelId="{9293167B-BD37-4269-A8DE-BD4ADD0CA7CE}" type="presParOf" srcId="{82E70AB1-E937-4E7E-886F-CC8F53213452}" destId="{78820BBF-6773-4424-9B04-1FFD81EDBFAD}" srcOrd="0" destOrd="0" presId="urn:microsoft.com/office/officeart/2005/8/layout/hierarchy2"/>
    <dgm:cxn modelId="{EA7C20AA-B593-4D6B-8DC1-C4D2A05E08B8}" type="presParOf" srcId="{78820BBF-6773-4424-9B04-1FFD81EDBFAD}" destId="{29FAED74-DFDB-4C37-9BB2-8CF18A1EF4C7}" srcOrd="0" destOrd="0" presId="urn:microsoft.com/office/officeart/2005/8/layout/hierarchy2"/>
    <dgm:cxn modelId="{AF7C80CC-E90C-475E-9A63-C02C627C23F2}" type="presParOf" srcId="{78820BBF-6773-4424-9B04-1FFD81EDBFAD}" destId="{DD9EEF00-7B70-4DB7-99F1-00FAE1A3C28D}" srcOrd="1" destOrd="0" presId="urn:microsoft.com/office/officeart/2005/8/layout/hierarchy2"/>
    <dgm:cxn modelId="{D5686D4F-0E2F-459B-8605-FFFC4F6EC318}" type="presParOf" srcId="{DD9EEF00-7B70-4DB7-99F1-00FAE1A3C28D}" destId="{AE059612-EED8-4414-8E74-D3209442A117}" srcOrd="0" destOrd="0" presId="urn:microsoft.com/office/officeart/2005/8/layout/hierarchy2"/>
    <dgm:cxn modelId="{B624B495-BF07-4E7A-B112-AA22294685B9}" type="presParOf" srcId="{AE059612-EED8-4414-8E74-D3209442A117}" destId="{8FC331D7-72B3-4D44-B3BF-BB959975BD79}" srcOrd="0" destOrd="0" presId="urn:microsoft.com/office/officeart/2005/8/layout/hierarchy2"/>
    <dgm:cxn modelId="{5877C9B9-2E74-4602-B34F-6E69A211A027}" type="presParOf" srcId="{DD9EEF00-7B70-4DB7-99F1-00FAE1A3C28D}" destId="{D6F1EF77-30B2-48BD-8C0B-A6B76258B469}" srcOrd="1" destOrd="0" presId="urn:microsoft.com/office/officeart/2005/8/layout/hierarchy2"/>
    <dgm:cxn modelId="{FC83F855-C554-480C-B749-4908355040EF}" type="presParOf" srcId="{D6F1EF77-30B2-48BD-8C0B-A6B76258B469}" destId="{7C389841-4F4B-4AD2-8FF8-5E3F217FFBB8}" srcOrd="0" destOrd="0" presId="urn:microsoft.com/office/officeart/2005/8/layout/hierarchy2"/>
    <dgm:cxn modelId="{2668880F-379B-4B1B-A802-416D5C754D44}" type="presParOf" srcId="{D6F1EF77-30B2-48BD-8C0B-A6B76258B469}" destId="{ED74DAF8-B115-426D-AF0B-D2C2543CF2C1}" srcOrd="1" destOrd="0" presId="urn:microsoft.com/office/officeart/2005/8/layout/hierarchy2"/>
    <dgm:cxn modelId="{375150A5-101E-4F08-BC0D-38C83BC45C61}" type="presParOf" srcId="{ED74DAF8-B115-426D-AF0B-D2C2543CF2C1}" destId="{07868187-8251-4508-B91D-387029E7B2A5}" srcOrd="0" destOrd="0" presId="urn:microsoft.com/office/officeart/2005/8/layout/hierarchy2"/>
    <dgm:cxn modelId="{8BFEA4E9-C543-4446-AD68-4FA80087F63A}" type="presParOf" srcId="{07868187-8251-4508-B91D-387029E7B2A5}" destId="{9A3DAE11-DF1C-41A2-934A-0C1832FD740C}" srcOrd="0" destOrd="0" presId="urn:microsoft.com/office/officeart/2005/8/layout/hierarchy2"/>
    <dgm:cxn modelId="{55B34831-21FF-4139-8E89-6F106401A991}" type="presParOf" srcId="{ED74DAF8-B115-426D-AF0B-D2C2543CF2C1}" destId="{85779ACC-B79F-470A-A2FF-5A109CCA61CF}" srcOrd="1" destOrd="0" presId="urn:microsoft.com/office/officeart/2005/8/layout/hierarchy2"/>
    <dgm:cxn modelId="{D9FE1FEB-87F2-472A-B6B7-B6BC4A5D6331}" type="presParOf" srcId="{85779ACC-B79F-470A-A2FF-5A109CCA61CF}" destId="{F3DCD0AC-3712-4184-8CBE-45AA9C66F844}" srcOrd="0" destOrd="0" presId="urn:microsoft.com/office/officeart/2005/8/layout/hierarchy2"/>
    <dgm:cxn modelId="{E44FDB75-D1D5-4B3D-91BF-554D94182512}" type="presParOf" srcId="{85779ACC-B79F-470A-A2FF-5A109CCA61CF}" destId="{CBB385E1-2AE4-4183-AED7-AAEC95991FB7}" srcOrd="1" destOrd="0" presId="urn:microsoft.com/office/officeart/2005/8/layout/hierarchy2"/>
    <dgm:cxn modelId="{D706AD5B-1024-4552-B424-7EE0DB595C9E}" type="presParOf" srcId="{ED74DAF8-B115-426D-AF0B-D2C2543CF2C1}" destId="{9B0ACAED-651A-466F-9E4E-BBB103F96932}" srcOrd="2" destOrd="0" presId="urn:microsoft.com/office/officeart/2005/8/layout/hierarchy2"/>
    <dgm:cxn modelId="{7D455AED-8251-45B5-871E-76566CADE20C}" type="presParOf" srcId="{9B0ACAED-651A-466F-9E4E-BBB103F96932}" destId="{E5EE5348-2268-42A4-90CF-E4A4F0EF646A}" srcOrd="0" destOrd="0" presId="urn:microsoft.com/office/officeart/2005/8/layout/hierarchy2"/>
    <dgm:cxn modelId="{3438969F-4954-451E-A97B-52DDB5BEA0F2}" type="presParOf" srcId="{ED74DAF8-B115-426D-AF0B-D2C2543CF2C1}" destId="{F279FBD4-650C-4196-B195-FE8E21E98BFF}" srcOrd="3" destOrd="0" presId="urn:microsoft.com/office/officeart/2005/8/layout/hierarchy2"/>
    <dgm:cxn modelId="{88F068D8-E89A-4997-9A9D-77AEA6AC0828}" type="presParOf" srcId="{F279FBD4-650C-4196-B195-FE8E21E98BFF}" destId="{AFDFD5C9-9EBE-41E9-89AA-42D2E644B4A5}" srcOrd="0" destOrd="0" presId="urn:microsoft.com/office/officeart/2005/8/layout/hierarchy2"/>
    <dgm:cxn modelId="{25CC16C5-3B92-4D46-A4F8-C970CFDBA254}" type="presParOf" srcId="{F279FBD4-650C-4196-B195-FE8E21E98BFF}" destId="{EC7B61A4-6E5F-4328-845F-CCB72ABA8C94}" srcOrd="1" destOrd="0" presId="urn:microsoft.com/office/officeart/2005/8/layout/hierarchy2"/>
    <dgm:cxn modelId="{A0AD2FB3-1D71-4347-9C03-227BC0E6E195}" type="presParOf" srcId="{DD9EEF00-7B70-4DB7-99F1-00FAE1A3C28D}" destId="{092C4F03-BDF1-4135-B38E-DBC95605FCDB}" srcOrd="2" destOrd="0" presId="urn:microsoft.com/office/officeart/2005/8/layout/hierarchy2"/>
    <dgm:cxn modelId="{5FD23007-CA3A-4A60-8778-298455E08174}" type="presParOf" srcId="{092C4F03-BDF1-4135-B38E-DBC95605FCDB}" destId="{627A7B4F-BDAF-4F55-BB9E-A3C52B016D9F}" srcOrd="0" destOrd="0" presId="urn:microsoft.com/office/officeart/2005/8/layout/hierarchy2"/>
    <dgm:cxn modelId="{5A1B47B7-03CA-4A05-8C89-81CD4E9FF5B7}" type="presParOf" srcId="{DD9EEF00-7B70-4DB7-99F1-00FAE1A3C28D}" destId="{BEA0EAC2-61AD-47D7-AD9C-CB1623F1C9EB}" srcOrd="3" destOrd="0" presId="urn:microsoft.com/office/officeart/2005/8/layout/hierarchy2"/>
    <dgm:cxn modelId="{B8278668-6141-49F8-94A4-0C091BB7368D}" type="presParOf" srcId="{BEA0EAC2-61AD-47D7-AD9C-CB1623F1C9EB}" destId="{7A2E3F89-4C07-4DCA-BB06-5300433E63A9}" srcOrd="0" destOrd="0" presId="urn:microsoft.com/office/officeart/2005/8/layout/hierarchy2"/>
    <dgm:cxn modelId="{9C832CFB-89DD-4FF0-A6D0-591836555634}" type="presParOf" srcId="{BEA0EAC2-61AD-47D7-AD9C-CB1623F1C9EB}" destId="{359B0431-5B7A-4A45-AA9C-4BEE7F7EAE1A}" srcOrd="1" destOrd="0" presId="urn:microsoft.com/office/officeart/2005/8/layout/hierarchy2"/>
    <dgm:cxn modelId="{3671DF10-B7E0-41D4-8E84-CA48CF22B5B9}" type="presParOf" srcId="{359B0431-5B7A-4A45-AA9C-4BEE7F7EAE1A}" destId="{F554F80A-7441-44FC-851F-D5D0AABEB007}" srcOrd="0" destOrd="0" presId="urn:microsoft.com/office/officeart/2005/8/layout/hierarchy2"/>
    <dgm:cxn modelId="{D7A8A4E1-DDA9-4EBD-ABFE-F2F5E8F3A274}" type="presParOf" srcId="{F554F80A-7441-44FC-851F-D5D0AABEB007}" destId="{C7F12E67-1227-40F6-8B21-141B82E3E7E7}" srcOrd="0" destOrd="0" presId="urn:microsoft.com/office/officeart/2005/8/layout/hierarchy2"/>
    <dgm:cxn modelId="{72A9F612-EBEC-422C-888A-7EEBA70463C6}" type="presParOf" srcId="{359B0431-5B7A-4A45-AA9C-4BEE7F7EAE1A}" destId="{E8DFF8E1-DD52-4F37-B2B8-E09803B628BC}" srcOrd="1" destOrd="0" presId="urn:microsoft.com/office/officeart/2005/8/layout/hierarchy2"/>
    <dgm:cxn modelId="{124FC649-74B8-422E-BE94-41D4D7FC957B}" type="presParOf" srcId="{E8DFF8E1-DD52-4F37-B2B8-E09803B628BC}" destId="{2A91DF3D-0902-4A7F-A64B-79C0C9EA8E17}" srcOrd="0" destOrd="0" presId="urn:microsoft.com/office/officeart/2005/8/layout/hierarchy2"/>
    <dgm:cxn modelId="{2D34B87B-731F-4A2D-A041-EB823F374F3E}" type="presParOf" srcId="{E8DFF8E1-DD52-4F37-B2B8-E09803B628BC}" destId="{F9C70676-2311-4EDD-86EF-83AEF0B7FED8}" srcOrd="1" destOrd="0" presId="urn:microsoft.com/office/officeart/2005/8/layout/hierarchy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ierarchy5">
  <dgm:title val=""/>
  <dgm:desc val=""/>
  <dgm:catLst>
    <dgm:cat type="hierarchy" pri="6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resOf/>
    <dgm:shape xmlns:r="http://schemas.openxmlformats.org/officeDocument/2006/relationships" r:blip="">
      <dgm:adjLst/>
    </dgm:shape>
    <dgm:choose name="Name0">
      <dgm:if name="Name1" axis="ch" ptType="node" func="cnt" op="gte" val="2">
        <dgm:choose name="Name2">
          <dgm:if name="Name3" func="var" arg="dir" op="equ" val="norm">
            <dgm:constrLst>
              <dgm:constr type="l" for="ch" forName="hierFlow"/>
              <dgm:constr type="t" for="ch" forName="hierFlow" refType="h" fact="0.3"/>
              <dgm:constr type="r" for="ch" forName="hierFlow" refType="w" fact="0.98"/>
              <dgm:constr type="b" for="ch" forName="hierFlow" refType="h" fact="0.96"/>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if>
          <dgm:else name="Name4">
            <dgm:constrLst>
              <dgm:constr type="l" for="ch" forName="hierFlow" refType="w" fact="0.02"/>
              <dgm:constr type="t" for="ch" forName="hierFlow" refType="h" fact="0.3"/>
              <dgm:constr type="r" for="ch" forName="hierFlow" refType="w"/>
              <dgm:constr type="b" for="ch" forName="hierFlow" refType="h" fact="0.96"/>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else>
    </dgm:choose>
    <dgm:ruleLst/>
    <dgm:layoutNode name="hierFlow">
      <dgm:choose name="Name6">
        <dgm:if name="Name7" func="var" arg="dir" op="equ" val="norm">
          <dgm:alg type="lin">
            <dgm:param type="linDir" val="fromL"/>
            <dgm:param type="nodeVertAlign" val="mid"/>
            <dgm:param type="vertAlign" val="mid"/>
            <dgm:param type="nodeHorzAlign" val="l"/>
            <dgm:param type="horzAlign" val="l"/>
            <dgm:param type="fallback" val="2D"/>
          </dgm:alg>
        </dgm:if>
        <dgm:else name="Name8">
          <dgm:alg type="lin">
            <dgm:param type="linDir" val="fromR"/>
            <dgm:param type="nodeVertAlign" val="mid"/>
            <dgm:param type="vertAlign" val="mid"/>
            <dgm:param type="nodeHorzAlign" val="r"/>
            <dgm:param type="horzAlign" val="r"/>
            <dgm:param type="fallback" val="2D"/>
          </dgm:alg>
        </dgm:else>
      </dgm:choose>
      <dgm:shape xmlns:r="http://schemas.openxmlformats.org/officeDocument/2006/relationships" r:blip="">
        <dgm:adjLst/>
      </dgm:shape>
      <dgm:presOf/>
      <dgm:constrLst>
        <dgm:constr type="primFontSz" for="des" ptType="node" op="equ" val="65"/>
        <dgm:constr type="primFontSz" for="des" forName="connTx" op="equ" val="55"/>
        <dgm:constr type="primFontSz" for="des" forName="connTx" refType="primFontSz" refFor="des" refPtType="node" op="lte" fact="0.8"/>
      </dgm:constrLst>
      <dgm:ruleLst/>
      <dgm:choose name="Name9">
        <dgm:if name="Name10" axis="ch" ptType="node" func="cnt" op="gte" val="2">
          <dgm:layoutNode name="firstBuf">
            <dgm:alg type="sp"/>
            <dgm:shape xmlns:r="http://schemas.openxmlformats.org/officeDocument/2006/relationships" r:blip="">
              <dgm:adjLst/>
            </dgm:shape>
            <dgm:presOf/>
            <dgm:constrLst/>
            <dgm:ruleLst/>
          </dgm:layoutNode>
        </dgm:if>
        <dgm:else name="Name11"/>
      </dgm:choose>
      <dgm:layoutNode name="hierChild1">
        <dgm:varLst>
          <dgm:chPref val="1"/>
          <dgm:animOne val="branch"/>
          <dgm:animLvl val="lvl"/>
        </dgm:varLst>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constrLst/>
        <dgm:ruleLst/>
        <dgm:forEach name="Name15" axis="ch" cnt="3">
          <dgm:forEach name="Name16" axis="self" ptType="node">
            <dgm:layoutNode name="Name17">
              <dgm:choose name="Name18">
                <dgm:if name="Name19" func="var" arg="dir" op="equ" val="norm">
                  <dgm:alg type="hierRoot">
                    <dgm:param type="hierAlign" val="lCtrCh"/>
                  </dgm:alg>
                </dgm:if>
                <dgm:else name="Name20">
                  <dgm:alg type="hierRoot">
                    <dgm:param type="hierAlign" val="rCtrCh"/>
                  </dgm:alg>
                </dgm:else>
              </dgm:choose>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hierChild2">
                <dgm:choose name="Name21">
                  <dgm:if name="Name22" func="var" arg="dir" op="equ" val="norm">
                    <dgm:alg type="hierChild">
                      <dgm:param type="linDir" val="fromT"/>
                      <dgm:param type="chAlign" val="l"/>
                    </dgm:alg>
                  </dgm:if>
                  <dgm:else name="Name23">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24" axis="self" ptType="parTrans" cnt="1">
                    <dgm:layoutNode name="Name25">
                      <dgm:choose name="Name26">
                        <dgm:if name="Name27" func="var" arg="dir" op="equ" val="norm">
                          <dgm:alg type="conn">
                            <dgm:param type="dim" val="1D"/>
                            <dgm:param type="begPts" val="midR"/>
                            <dgm:param type="endPts" val="midL"/>
                            <dgm:param type="endSty" val="noArr"/>
                          </dgm:alg>
                        </dgm:if>
                        <dgm:else name="Name28">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29" axis="self" ptType="node">
                    <dgm:layoutNode name="Name30">
                      <dgm:choose name="Name31">
                        <dgm:if name="Name32" func="var" arg="dir" op="equ" val="norm">
                          <dgm:alg type="hierRoot">
                            <dgm:param type="hierAlign" val="lCtrCh"/>
                          </dgm:alg>
                        </dgm:if>
                        <dgm:else name="Name33">
                          <dgm:alg type="hierRoot">
                            <dgm:param type="hierAlign" val="rCtrCh"/>
                          </dgm:alg>
                        </dgm:else>
                      </dgm:choose>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hierChild3">
                        <dgm:choose name="Name34">
                          <dgm:if name="Name35" func="var" arg="dir" op="equ" val="norm">
                            <dgm:alg type="hierChild">
                              <dgm:param type="linDir" val="fromT"/>
                              <dgm:param type="chAlign" val="l"/>
                            </dgm:alg>
                          </dgm:if>
                          <dgm:else name="Name36">
                            <dgm:alg type="hierChild">
                              <dgm:param type="linDir" val="fromT"/>
                              <dgm:param type="chAlign" val="r"/>
                            </dgm:alg>
                          </dgm:else>
                        </dgm:choose>
                        <dgm:shape xmlns:r="http://schemas.openxmlformats.org/officeDocument/2006/relationships" r:blip="">
                          <dgm:adjLst/>
                        </dgm:shape>
                        <dgm:presOf/>
                        <dgm:constrLst/>
                        <dgm:ruleLst/>
                        <dgm:forEach name="Name37" ref="repeat"/>
                      </dgm:layoutNode>
                    </dgm:layoutNode>
                  </dgm:forEach>
                </dgm:forEach>
              </dgm:layoutNode>
            </dgm:layoutNode>
          </dgm:forEach>
        </dgm:forEach>
      </dgm:layoutNode>
    </dgm:layoutNode>
    <dgm:layoutNode name="bgShapesFlow">
      <dgm:choose name="Name38">
        <dgm:if name="Name39" func="var" arg="dir" op="equ" val="norm">
          <dgm:alg type="lin">
            <dgm:param type="linDir" val="fromL"/>
            <dgm:param type="nodeVertAlign" val="mid"/>
            <dgm:param type="vertAlign" val="mid"/>
            <dgm:param type="nodeHorzAlign" val="l"/>
            <dgm:param type="horzAlign" val="l"/>
          </dgm:alg>
        </dgm:if>
        <dgm:else name="Name40">
          <dgm:alg type="lin">
            <dgm:param type="linDir" val="fromR"/>
            <dgm:param type="nodeVertAlign" val="mid"/>
            <dgm:param type="vertAlign" val="mid"/>
            <dgm:param type="nodeHorzAlign" val="r"/>
            <dgm:param type="horzAlign" val="r"/>
          </dgm:alg>
        </dgm:else>
      </dgm:choose>
      <dgm:shape xmlns:r="http://schemas.openxmlformats.org/officeDocument/2006/relationships" r:blip="">
        <dgm:adjLst/>
      </dgm:shape>
      <dgm:presOf/>
      <dgm:constrLst>
        <dgm:constr type="w" for="ch" forName="rectComp" refType="w"/>
        <dgm:constr type="h" for="ch" forName="rectComp" refType="h"/>
        <dgm:constr type="h" for="des" forName="bgRect" refType="h"/>
        <dgm:constr type="primFontSz" for="des" forName="bgRectTx" op="equ" val="65"/>
      </dgm:constrLst>
      <dgm:ruleLst/>
      <dgm:forEach name="Name41" axis="ch" ptType="node" st="2">
        <dgm:layoutNode name="rectComp">
          <dgm:alg type="composite"/>
          <dgm:shape xmlns:r="http://schemas.openxmlformats.org/officeDocument/2006/relationships" r:blip="">
            <dgm:adjLst/>
          </dgm:shape>
          <dgm:presOf/>
          <dgm:constrLst>
            <dgm:constr type="userA"/>
            <dgm:constr type="l" for="ch" forName="bgRect"/>
            <dgm:constr type="t" for="ch" forName="bgRect"/>
            <dgm:constr type="w" for="ch" forName="bgRect" refType="userA" fact="1.2"/>
            <dgm:constr type="l" for="ch" forName="bgRectTx"/>
            <dgm:constr type="t" for="ch" forName="bgRectTx"/>
            <dgm:constr type="h" for="ch" forName="bgRectTx" refType="h" refFor="ch" refForName="bgRect" fact="0.3"/>
            <dgm:constr type="w" for="ch" forName="bgRectTx" refType="w" refFor="ch" refForName="bgRect" op="equ"/>
          </dgm:constrLst>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shape xmlns:r="http://schemas.openxmlformats.org/officeDocument/2006/relationships" type="rect" r:blip="" zOrderOff="-999" hideGeom="1">
              <dgm:adjLst/>
            </dgm:shape>
            <dgm:presOf axis="desOrSelf" ptType="node"/>
            <dgm:constrLst/>
            <dgm:ruleLst>
              <dgm:rule type="primFontSz" val="5" fact="NaN" max="NaN"/>
            </dgm:ruleLst>
          </dgm:layoutNode>
        </dgm:layoutNode>
        <dgm:choose name="Name42">
          <dgm:if name="Name43" axis="self" ptType="node" func="revPos" op="gte" val="2">
            <dgm:layoutNode name="spComp">
              <dgm:alg type="composite"/>
              <dgm:shape xmlns:r="http://schemas.openxmlformats.org/officeDocument/2006/relationships" r:blip="">
                <dgm:adjLst/>
              </dgm:shape>
              <dgm:presOf/>
              <dgm:constrLst>
                <dgm:constr type="userA"/>
                <dgm:constr type="userB"/>
                <dgm:constr type="l" for="ch" forName="hSp"/>
                <dgm:constr type="t" for="ch" forName="hSp"/>
                <dgm:constr type="w" for="ch" forName="hSp" refType="userB"/>
                <dgm:constr type="wOff" for="ch" forName="hSp" refType="userA" fact="-0.2"/>
              </dgm:constrLst>
              <dgm:ruleLst/>
              <dgm:layoutNode name="hSp">
                <dgm:alg type="sp"/>
                <dgm:shape xmlns:r="http://schemas.openxmlformats.org/officeDocument/2006/relationships" r:blip="">
                  <dgm:adjLst/>
                </dgm:shape>
                <dgm:presOf/>
                <dgm:constrLst/>
                <dgm:ruleLst/>
              </dgm:layoutNode>
            </dgm:layoutNode>
          </dgm:if>
          <dgm:else name="Name44"/>
        </dgm:choos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2" Type="http://schemas.openxmlformats.org/officeDocument/2006/relationships/image" Target="../media/image32.emf"/><Relationship Id="rId1" Type="http://schemas.openxmlformats.org/officeDocument/2006/relationships/image" Target="../media/image31.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Ref idx="1002">
        <a:schemeClr val="bg2"/>
      </p:bgRef>
    </p:bg>
    <p:spTree>
      <p:nvGrpSpPr>
        <p:cNvPr id="1" name=""/>
        <p:cNvGrpSpPr/>
        <p:nvPr/>
      </p:nvGrpSpPr>
      <p:grpSpPr>
        <a:xfrm>
          <a:off x="0" y="0"/>
          <a:ext cx="0" cy="0"/>
          <a:chOff x="0" y="0"/>
          <a:chExt cx="0" cy="0"/>
        </a:xfrm>
      </p:grpSpPr>
      <p:sp>
        <p:nvSpPr>
          <p:cNvPr id="9" name="8 Título"/>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30" name="29 Marcador de fecha"/>
          <p:cNvSpPr>
            <a:spLocks noGrp="1"/>
          </p:cNvSpPr>
          <p:nvPr>
            <p:ph type="dt" sz="half" idx="10"/>
          </p:nvPr>
        </p:nvSpPr>
        <p:spPr/>
        <p:txBody>
          <a:bodyPr/>
          <a:lstStyle/>
          <a:p>
            <a:fld id="{41567797-2EB4-45BA-A491-B58C05D31A44}" type="datetimeFigureOut">
              <a:rPr lang="en-US" smtClean="0"/>
              <a:pPr/>
              <a:t>2/24/2010</a:t>
            </a:fld>
            <a:endParaRPr lang="es-ES"/>
          </a:p>
        </p:txBody>
      </p:sp>
      <p:sp>
        <p:nvSpPr>
          <p:cNvPr id="19" name="18 Marcador de pie de página"/>
          <p:cNvSpPr>
            <a:spLocks noGrp="1"/>
          </p:cNvSpPr>
          <p:nvPr>
            <p:ph type="ftr" sz="quarter" idx="11"/>
          </p:nvPr>
        </p:nvSpPr>
        <p:spPr/>
        <p:txBody>
          <a:bodyPr/>
          <a:lstStyle/>
          <a:p>
            <a:endParaRPr lang="es-ES"/>
          </a:p>
        </p:txBody>
      </p:sp>
      <p:sp>
        <p:nvSpPr>
          <p:cNvPr id="27" name="26 Marcador de número de diapositiva"/>
          <p:cNvSpPr>
            <a:spLocks noGrp="1"/>
          </p:cNvSpPr>
          <p:nvPr>
            <p:ph type="sldNum" sz="quarter" idx="12"/>
          </p:nvPr>
        </p:nvSpPr>
        <p:spPr/>
        <p:txBody>
          <a:bodyPr/>
          <a:lstStyle/>
          <a:p>
            <a:fld id="{776886A5-D05E-4586-92D2-22CE736531B2}" type="slidenum">
              <a:rPr lang="es-ES" smtClean="0"/>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41567797-2EB4-45BA-A491-B58C05D31A44}" type="datetimeFigureOut">
              <a:rPr lang="en-US" smtClean="0"/>
              <a:pPr/>
              <a:t>2/24/2010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776886A5-D05E-4586-92D2-22CE736531B2}"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914401"/>
            <a:ext cx="2057400" cy="5211763"/>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914401"/>
            <a:ext cx="6019800" cy="5211763"/>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41567797-2EB4-45BA-A491-B58C05D31A44}" type="datetimeFigureOut">
              <a:rPr lang="en-US" smtClean="0"/>
              <a:pPr/>
              <a:t>2/24/2010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776886A5-D05E-4586-92D2-22CE736531B2}"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41567797-2EB4-45BA-A491-B58C05D31A44}" type="datetimeFigureOut">
              <a:rPr lang="en-US" smtClean="0"/>
              <a:pPr/>
              <a:t>2/24/2010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776886A5-D05E-4586-92D2-22CE736531B2}"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41567797-2EB4-45BA-A491-B58C05D31A44}" type="datetimeFigureOut">
              <a:rPr lang="en-US" smtClean="0"/>
              <a:pPr/>
              <a:t>2/24/2010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776886A5-D05E-4586-92D2-22CE736531B2}" type="slidenum">
              <a:rPr lang="es-ES" smtClean="0"/>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41567797-2EB4-45BA-A491-B58C05D31A44}" type="datetimeFigureOut">
              <a:rPr lang="en-US" smtClean="0"/>
              <a:pPr/>
              <a:t>2/24/2010</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776886A5-D05E-4586-92D2-22CE736531B2}"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tIns="45720" anchor="b"/>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p>
            <a:fld id="{41567797-2EB4-45BA-A491-B58C05D31A44}" type="datetimeFigureOut">
              <a:rPr lang="en-US" smtClean="0"/>
              <a:pPr/>
              <a:t>2/24/2010</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776886A5-D05E-4586-92D2-22CE736531B2}"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41567797-2EB4-45BA-A491-B58C05D31A44}" type="datetimeFigureOut">
              <a:rPr lang="en-US" smtClean="0"/>
              <a:pPr/>
              <a:t>2/24/2010</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776886A5-D05E-4586-92D2-22CE736531B2}"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41567797-2EB4-45BA-A491-B58C05D31A44}" type="datetimeFigureOut">
              <a:rPr lang="en-US" smtClean="0"/>
              <a:pPr/>
              <a:t>2/24/2010</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776886A5-D05E-4586-92D2-22CE736531B2}"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41567797-2EB4-45BA-A491-B58C05D31A44}" type="datetimeFigureOut">
              <a:rPr lang="en-US" smtClean="0"/>
              <a:pPr/>
              <a:t>2/24/2010</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776886A5-D05E-4586-92D2-22CE736531B2}"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8 Recortar y redondear rectángulo de esquina sencilla"/>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11 Triángulo rectángulo"/>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1 Título"/>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s-ES" smtClean="0"/>
              <a:t>Haga clic para modificar el estilo de título del patrón</a:t>
            </a:r>
            <a:endParaRPr kumimoji="0" lang="en-US"/>
          </a:p>
        </p:txBody>
      </p:sp>
      <p:sp>
        <p:nvSpPr>
          <p:cNvPr id="4" name="3 Marcador de texto"/>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41567797-2EB4-45BA-A491-B58C05D31A44}" type="datetimeFigureOut">
              <a:rPr lang="en-US" smtClean="0"/>
              <a:pPr/>
              <a:t>2/24/2010</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a:xfrm>
            <a:off x="8077200" y="6356350"/>
            <a:ext cx="609600" cy="365125"/>
          </a:xfrm>
        </p:spPr>
        <p:txBody>
          <a:bodyPr/>
          <a:lstStyle/>
          <a:p>
            <a:fld id="{776886A5-D05E-4586-92D2-22CE736531B2}" type="slidenum">
              <a:rPr lang="es-ES" smtClean="0"/>
              <a:pPr/>
              <a:t>‹Nº›</a:t>
            </a:fld>
            <a:endParaRPr lang="es-ES"/>
          </a:p>
        </p:txBody>
      </p:sp>
      <p:sp>
        <p:nvSpPr>
          <p:cNvPr id="3" name="2 Marcador de posición de imagen"/>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s-ES" smtClean="0"/>
              <a:t>Haga clic en el icono para agregar una imagen</a:t>
            </a:r>
            <a:endParaRPr kumimoji="0" lang="en-US" dirty="0"/>
          </a:p>
        </p:txBody>
      </p:sp>
      <p:sp>
        <p:nvSpPr>
          <p:cNvPr id="10" name="9 Forma libre"/>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10 Forma libre"/>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6 Forma libre"/>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7 Forma libre"/>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8 Marcador de título"/>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41567797-2EB4-45BA-A491-B58C05D31A44}" type="datetimeFigureOut">
              <a:rPr lang="en-US" smtClean="0"/>
              <a:pPr/>
              <a:t>2/24/2010</a:t>
            </a:fld>
            <a:endParaRPr lang="es-ES"/>
          </a:p>
        </p:txBody>
      </p:sp>
      <p:sp>
        <p:nvSpPr>
          <p:cNvPr id="22" name="21 Marcador de pie de página"/>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s-ES"/>
          </a:p>
        </p:txBody>
      </p:sp>
      <p:sp>
        <p:nvSpPr>
          <p:cNvPr id="18" name="17 Marcador de número de diapositiva"/>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76886A5-D05E-4586-92D2-22CE736531B2}" type="slidenum">
              <a:rPr lang="es-ES" smtClean="0"/>
              <a:pPr/>
              <a:t>‹Nº›</a:t>
            </a:fld>
            <a:endParaRPr lang="es-ES"/>
          </a:p>
        </p:txBody>
      </p:sp>
      <p:grpSp>
        <p:nvGrpSpPr>
          <p:cNvPr id="2" name="1 Grupo"/>
          <p:cNvGrpSpPr/>
          <p:nvPr/>
        </p:nvGrpSpPr>
        <p:grpSpPr>
          <a:xfrm>
            <a:off x="-19017" y="202408"/>
            <a:ext cx="9180548" cy="649224"/>
            <a:chOff x="-19045" y="216550"/>
            <a:chExt cx="9180548" cy="649224"/>
          </a:xfrm>
        </p:grpSpPr>
        <p:sp>
          <p:nvSpPr>
            <p:cNvPr id="12" name="11 Forma libre"/>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Forma libre"/>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10" Type="http://schemas.openxmlformats.org/officeDocument/2006/relationships/image" Target="../media/image2.png"/><Relationship Id="rId4" Type="http://schemas.openxmlformats.org/officeDocument/2006/relationships/image" Target="../media/image21.png"/><Relationship Id="rId9" Type="http://schemas.openxmlformats.org/officeDocument/2006/relationships/image" Target="../media/image26.png"/></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 Id="rId5" Type="http://schemas.openxmlformats.org/officeDocument/2006/relationships/image" Target="../media/image29.png"/><Relationship Id="rId4" Type="http://schemas.openxmlformats.org/officeDocument/2006/relationships/image" Target="../media/image2.png"/></Relationships>
</file>

<file path=ppt/slides/_rels/slide3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2.png"/><Relationship Id="rId5" Type="http://schemas.openxmlformats.org/officeDocument/2006/relationships/oleObject" Target="../embeddings/oleObject3.bin"/><Relationship Id="rId4" Type="http://schemas.openxmlformats.org/officeDocument/2006/relationships/oleObject" Target="../embeddings/oleObject2.bin"/></Relationships>
</file>

<file path=ppt/slides/_rels/slide3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838200" y="4724400"/>
            <a:ext cx="7772400" cy="1470025"/>
          </a:xfrm>
        </p:spPr>
        <p:txBody>
          <a:bodyPr>
            <a:normAutofit fontScale="90000"/>
          </a:bodyPr>
          <a:lstStyle/>
          <a:p>
            <a:pPr algn="ctr"/>
            <a:r>
              <a:rPr lang="es-ES" sz="4400" dirty="0"/>
              <a:t>“Diseño y análisis de un sistema de instrumentación y automatización industrial aplicado al proceso de pasteurización de una planta de elaboración de cerveza”</a:t>
            </a:r>
            <a:r>
              <a:rPr lang="en-US" dirty="0"/>
              <a:t/>
            </a:r>
            <a:br>
              <a:rPr lang="en-US" dirty="0"/>
            </a:br>
            <a:endParaRPr lang="es-ES" dirty="0"/>
          </a:p>
        </p:txBody>
      </p:sp>
      <p:pic>
        <p:nvPicPr>
          <p:cNvPr id="4" name="Picture 7"/>
          <p:cNvPicPr>
            <a:picLocks noChangeAspect="1" noChangeArrowheads="1"/>
          </p:cNvPicPr>
          <p:nvPr/>
        </p:nvPicPr>
        <p:blipFill>
          <a:blip r:embed="rId2" cstate="print"/>
          <a:srcRect/>
          <a:stretch>
            <a:fillRect/>
          </a:stretch>
        </p:blipFill>
        <p:spPr bwMode="auto">
          <a:xfrm>
            <a:off x="7632700" y="115888"/>
            <a:ext cx="1390650" cy="133350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3000"/>
                                        <p:tgtEl>
                                          <p:spTgt spid="4"/>
                                        </p:tgtEl>
                                      </p:cBhvr>
                                    </p:animEffect>
                                    <p:anim calcmode="lin" valueType="num">
                                      <p:cBhvr>
                                        <p:cTn id="8" dur="3000" fill="hold"/>
                                        <p:tgtEl>
                                          <p:spTgt spid="4"/>
                                        </p:tgtEl>
                                        <p:attrNameLst>
                                          <p:attrName>style.rotation</p:attrName>
                                        </p:attrNameLst>
                                      </p:cBhvr>
                                      <p:tavLst>
                                        <p:tav tm="0">
                                          <p:val>
                                            <p:fltVal val="720"/>
                                          </p:val>
                                        </p:tav>
                                        <p:tav tm="100000">
                                          <p:val>
                                            <p:fltVal val="0"/>
                                          </p:val>
                                        </p:tav>
                                      </p:tavLst>
                                    </p:anim>
                                    <p:anim calcmode="lin" valueType="num">
                                      <p:cBhvr>
                                        <p:cTn id="9" dur="3000" fill="hold"/>
                                        <p:tgtEl>
                                          <p:spTgt spid="4"/>
                                        </p:tgtEl>
                                        <p:attrNameLst>
                                          <p:attrName>ppt_h</p:attrName>
                                        </p:attrNameLst>
                                      </p:cBhvr>
                                      <p:tavLst>
                                        <p:tav tm="0">
                                          <p:val>
                                            <p:fltVal val="0"/>
                                          </p:val>
                                        </p:tav>
                                        <p:tav tm="100000">
                                          <p:val>
                                            <p:strVal val="#ppt_h"/>
                                          </p:val>
                                        </p:tav>
                                      </p:tavLst>
                                    </p:anim>
                                    <p:anim calcmode="lin" valueType="num">
                                      <p:cBhvr>
                                        <p:cTn id="10" dur="3000" fill="hold"/>
                                        <p:tgtEl>
                                          <p:spTgt spid="4"/>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Serpentín</a:t>
            </a:r>
            <a:endParaRPr lang="es-ES" dirty="0"/>
          </a:p>
        </p:txBody>
      </p:sp>
      <p:sp>
        <p:nvSpPr>
          <p:cNvPr id="3" name="2 Marcador de contenido"/>
          <p:cNvSpPr>
            <a:spLocks noGrp="1"/>
          </p:cNvSpPr>
          <p:nvPr>
            <p:ph idx="1"/>
          </p:nvPr>
        </p:nvSpPr>
        <p:spPr/>
        <p:txBody>
          <a:bodyPr/>
          <a:lstStyle/>
          <a:p>
            <a:r>
              <a:rPr lang="es-EC" dirty="0" smtClean="0"/>
              <a:t>Es una tubería de 2” de diámetro donde se mantiene la cerveza a temperatura elevada durante un intervalo de tiempo fijo determinado para la esterilización de la cerveza</a:t>
            </a:r>
            <a:endParaRPr lang="es-ES" dirty="0"/>
          </a:p>
        </p:txBody>
      </p:sp>
      <p:pic>
        <p:nvPicPr>
          <p:cNvPr id="4" name="Picture 7"/>
          <p:cNvPicPr>
            <a:picLocks noChangeAspect="1" noChangeArrowheads="1"/>
          </p:cNvPicPr>
          <p:nvPr/>
        </p:nvPicPr>
        <p:blipFill>
          <a:blip r:embed="rId2" cstate="print"/>
          <a:srcRect/>
          <a:stretch>
            <a:fillRect/>
          </a:stretch>
        </p:blipFill>
        <p:spPr bwMode="auto">
          <a:xfrm>
            <a:off x="7632700" y="115888"/>
            <a:ext cx="1390650" cy="1333500"/>
          </a:xfrm>
          <a:prstGeom prst="rect">
            <a:avLst/>
          </a:prstGeom>
          <a:noFill/>
          <a:ln w="9525">
            <a:noFill/>
            <a:miter lim="800000"/>
            <a:headEnd/>
            <a:tailEnd/>
          </a:ln>
          <a:effectLst/>
        </p:spPr>
      </p:pic>
      <p:pic>
        <p:nvPicPr>
          <p:cNvPr id="5" name="4 Imagen"/>
          <p:cNvPicPr/>
          <p:nvPr/>
        </p:nvPicPr>
        <p:blipFill>
          <a:blip r:embed="rId3" cstate="print"/>
          <a:srcRect/>
          <a:stretch>
            <a:fillRect/>
          </a:stretch>
        </p:blipFill>
        <p:spPr bwMode="auto">
          <a:xfrm>
            <a:off x="2743200" y="3581400"/>
            <a:ext cx="3429000" cy="2590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3000"/>
                                        <p:tgtEl>
                                          <p:spTgt spid="4"/>
                                        </p:tgtEl>
                                      </p:cBhvr>
                                    </p:animEffect>
                                    <p:anim calcmode="lin" valueType="num">
                                      <p:cBhvr>
                                        <p:cTn id="8" dur="3000" fill="hold"/>
                                        <p:tgtEl>
                                          <p:spTgt spid="4"/>
                                        </p:tgtEl>
                                        <p:attrNameLst>
                                          <p:attrName>style.rotation</p:attrName>
                                        </p:attrNameLst>
                                      </p:cBhvr>
                                      <p:tavLst>
                                        <p:tav tm="0">
                                          <p:val>
                                            <p:fltVal val="720"/>
                                          </p:val>
                                        </p:tav>
                                        <p:tav tm="100000">
                                          <p:val>
                                            <p:fltVal val="0"/>
                                          </p:val>
                                        </p:tav>
                                      </p:tavLst>
                                    </p:anim>
                                    <p:anim calcmode="lin" valueType="num">
                                      <p:cBhvr>
                                        <p:cTn id="9" dur="3000" fill="hold"/>
                                        <p:tgtEl>
                                          <p:spTgt spid="4"/>
                                        </p:tgtEl>
                                        <p:attrNameLst>
                                          <p:attrName>ppt_h</p:attrName>
                                        </p:attrNameLst>
                                      </p:cBhvr>
                                      <p:tavLst>
                                        <p:tav tm="0">
                                          <p:val>
                                            <p:fltVal val="0"/>
                                          </p:val>
                                        </p:tav>
                                        <p:tav tm="100000">
                                          <p:val>
                                            <p:strVal val="#ppt_h"/>
                                          </p:val>
                                        </p:tav>
                                      </p:tavLst>
                                    </p:anim>
                                    <p:anim calcmode="lin" valueType="num">
                                      <p:cBhvr>
                                        <p:cTn id="10" dur="3000" fill="hold"/>
                                        <p:tgtEl>
                                          <p:spTgt spid="4"/>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dirty="0" smtClean="0"/>
              <a:t>Sistema de enfriamiento</a:t>
            </a:r>
            <a:endParaRPr lang="es-ES" dirty="0"/>
          </a:p>
        </p:txBody>
      </p:sp>
      <p:sp>
        <p:nvSpPr>
          <p:cNvPr id="3" name="2 Marcador de contenido"/>
          <p:cNvSpPr>
            <a:spLocks noGrp="1"/>
          </p:cNvSpPr>
          <p:nvPr>
            <p:ph idx="1"/>
          </p:nvPr>
        </p:nvSpPr>
        <p:spPr/>
        <p:txBody>
          <a:bodyPr/>
          <a:lstStyle/>
          <a:p>
            <a:r>
              <a:rPr lang="es-EC" dirty="0" smtClean="0"/>
              <a:t>Consiste en provocar la expansión del gas refrigerante (amoniaco) en una cámara cerrada concéntrica al tanque, realizando su compresión en un equipo exterior.</a:t>
            </a:r>
            <a:endParaRPr lang="es-ES" dirty="0"/>
          </a:p>
        </p:txBody>
      </p:sp>
      <p:pic>
        <p:nvPicPr>
          <p:cNvPr id="4" name="Picture 7"/>
          <p:cNvPicPr>
            <a:picLocks noChangeAspect="1" noChangeArrowheads="1"/>
          </p:cNvPicPr>
          <p:nvPr/>
        </p:nvPicPr>
        <p:blipFill>
          <a:blip r:embed="rId2" cstate="print"/>
          <a:srcRect/>
          <a:stretch>
            <a:fillRect/>
          </a:stretch>
        </p:blipFill>
        <p:spPr bwMode="auto">
          <a:xfrm>
            <a:off x="7632700" y="115888"/>
            <a:ext cx="1390650" cy="1333500"/>
          </a:xfrm>
          <a:prstGeom prst="rect">
            <a:avLst/>
          </a:prstGeom>
          <a:noFill/>
          <a:ln w="9525">
            <a:noFill/>
            <a:miter lim="800000"/>
            <a:headEnd/>
            <a:tailEnd/>
          </a:ln>
          <a:effectLst/>
        </p:spPr>
      </p:pic>
      <p:pic>
        <p:nvPicPr>
          <p:cNvPr id="5" name="4 Imagen"/>
          <p:cNvPicPr/>
          <p:nvPr/>
        </p:nvPicPr>
        <p:blipFill>
          <a:blip r:embed="rId3" cstate="print"/>
          <a:srcRect/>
          <a:stretch>
            <a:fillRect/>
          </a:stretch>
        </p:blipFill>
        <p:spPr bwMode="auto">
          <a:xfrm>
            <a:off x="2743200" y="3352800"/>
            <a:ext cx="3409950" cy="3178374"/>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3000"/>
                                        <p:tgtEl>
                                          <p:spTgt spid="4"/>
                                        </p:tgtEl>
                                      </p:cBhvr>
                                    </p:animEffect>
                                    <p:anim calcmode="lin" valueType="num">
                                      <p:cBhvr>
                                        <p:cTn id="8" dur="3000" fill="hold"/>
                                        <p:tgtEl>
                                          <p:spTgt spid="4"/>
                                        </p:tgtEl>
                                        <p:attrNameLst>
                                          <p:attrName>style.rotation</p:attrName>
                                        </p:attrNameLst>
                                      </p:cBhvr>
                                      <p:tavLst>
                                        <p:tav tm="0">
                                          <p:val>
                                            <p:fltVal val="720"/>
                                          </p:val>
                                        </p:tav>
                                        <p:tav tm="100000">
                                          <p:val>
                                            <p:fltVal val="0"/>
                                          </p:val>
                                        </p:tav>
                                      </p:tavLst>
                                    </p:anim>
                                    <p:anim calcmode="lin" valueType="num">
                                      <p:cBhvr>
                                        <p:cTn id="9" dur="3000" fill="hold"/>
                                        <p:tgtEl>
                                          <p:spTgt spid="4"/>
                                        </p:tgtEl>
                                        <p:attrNameLst>
                                          <p:attrName>ppt_h</p:attrName>
                                        </p:attrNameLst>
                                      </p:cBhvr>
                                      <p:tavLst>
                                        <p:tav tm="0">
                                          <p:val>
                                            <p:fltVal val="0"/>
                                          </p:val>
                                        </p:tav>
                                        <p:tav tm="100000">
                                          <p:val>
                                            <p:strVal val="#ppt_h"/>
                                          </p:val>
                                        </p:tav>
                                      </p:tavLst>
                                    </p:anim>
                                    <p:anim calcmode="lin" valueType="num">
                                      <p:cBhvr>
                                        <p:cTn id="10" dur="3000" fill="hold"/>
                                        <p:tgtEl>
                                          <p:spTgt spid="4"/>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Tanques de agua y soda</a:t>
            </a:r>
            <a:endParaRPr lang="es-ES" dirty="0"/>
          </a:p>
        </p:txBody>
      </p:sp>
      <p:sp>
        <p:nvSpPr>
          <p:cNvPr id="3" name="2 Marcador de contenido"/>
          <p:cNvSpPr>
            <a:spLocks noGrp="1"/>
          </p:cNvSpPr>
          <p:nvPr>
            <p:ph idx="1"/>
          </p:nvPr>
        </p:nvSpPr>
        <p:spPr/>
        <p:txBody>
          <a:bodyPr/>
          <a:lstStyle/>
          <a:p>
            <a:r>
              <a:rPr lang="es-ES" dirty="0" smtClean="0"/>
              <a:t>Son dos tanques de igual capacidad que almacenan el agua para limpieza y la soda caustica para el mismo fin, la capacidad de cada uno es de 75 </a:t>
            </a:r>
            <a:r>
              <a:rPr lang="es-ES" dirty="0" err="1" smtClean="0"/>
              <a:t>Hl.</a:t>
            </a:r>
            <a:endParaRPr lang="es-ES" dirty="0"/>
          </a:p>
        </p:txBody>
      </p:sp>
      <p:pic>
        <p:nvPicPr>
          <p:cNvPr id="4" name="Picture 7"/>
          <p:cNvPicPr>
            <a:picLocks noChangeAspect="1" noChangeArrowheads="1"/>
          </p:cNvPicPr>
          <p:nvPr/>
        </p:nvPicPr>
        <p:blipFill>
          <a:blip r:embed="rId2" cstate="print"/>
          <a:srcRect/>
          <a:stretch>
            <a:fillRect/>
          </a:stretch>
        </p:blipFill>
        <p:spPr bwMode="auto">
          <a:xfrm>
            <a:off x="7632700" y="115888"/>
            <a:ext cx="1390650" cy="1333500"/>
          </a:xfrm>
          <a:prstGeom prst="rect">
            <a:avLst/>
          </a:prstGeom>
          <a:noFill/>
          <a:ln w="9525">
            <a:noFill/>
            <a:miter lim="800000"/>
            <a:headEnd/>
            <a:tailEnd/>
          </a:ln>
          <a:effectLst/>
        </p:spPr>
      </p:pic>
      <p:pic>
        <p:nvPicPr>
          <p:cNvPr id="5" name="4 Imagen"/>
          <p:cNvPicPr/>
          <p:nvPr/>
        </p:nvPicPr>
        <p:blipFill>
          <a:blip r:embed="rId3" cstate="print"/>
          <a:srcRect b="7860"/>
          <a:stretch>
            <a:fillRect/>
          </a:stretch>
        </p:blipFill>
        <p:spPr bwMode="auto">
          <a:xfrm>
            <a:off x="2362200" y="3352800"/>
            <a:ext cx="3962400" cy="28956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3000"/>
                                        <p:tgtEl>
                                          <p:spTgt spid="4"/>
                                        </p:tgtEl>
                                      </p:cBhvr>
                                    </p:animEffect>
                                    <p:anim calcmode="lin" valueType="num">
                                      <p:cBhvr>
                                        <p:cTn id="8" dur="3000" fill="hold"/>
                                        <p:tgtEl>
                                          <p:spTgt spid="4"/>
                                        </p:tgtEl>
                                        <p:attrNameLst>
                                          <p:attrName>style.rotation</p:attrName>
                                        </p:attrNameLst>
                                      </p:cBhvr>
                                      <p:tavLst>
                                        <p:tav tm="0">
                                          <p:val>
                                            <p:fltVal val="720"/>
                                          </p:val>
                                        </p:tav>
                                        <p:tav tm="100000">
                                          <p:val>
                                            <p:fltVal val="0"/>
                                          </p:val>
                                        </p:tav>
                                      </p:tavLst>
                                    </p:anim>
                                    <p:anim calcmode="lin" valueType="num">
                                      <p:cBhvr>
                                        <p:cTn id="9" dur="3000" fill="hold"/>
                                        <p:tgtEl>
                                          <p:spTgt spid="4"/>
                                        </p:tgtEl>
                                        <p:attrNameLst>
                                          <p:attrName>ppt_h</p:attrName>
                                        </p:attrNameLst>
                                      </p:cBhvr>
                                      <p:tavLst>
                                        <p:tav tm="0">
                                          <p:val>
                                            <p:fltVal val="0"/>
                                          </p:val>
                                        </p:tav>
                                        <p:tav tm="100000">
                                          <p:val>
                                            <p:strVal val="#ppt_h"/>
                                          </p:val>
                                        </p:tav>
                                      </p:tavLst>
                                    </p:anim>
                                    <p:anim calcmode="lin" valueType="num">
                                      <p:cBhvr>
                                        <p:cTn id="10" dur="3000" fill="hold"/>
                                        <p:tgtEl>
                                          <p:spTgt spid="4"/>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7"/>
          <p:cNvPicPr>
            <a:picLocks noChangeAspect="1" noChangeArrowheads="1"/>
          </p:cNvPicPr>
          <p:nvPr/>
        </p:nvPicPr>
        <p:blipFill>
          <a:blip r:embed="rId2" cstate="print"/>
          <a:srcRect/>
          <a:stretch>
            <a:fillRect/>
          </a:stretch>
        </p:blipFill>
        <p:spPr bwMode="auto">
          <a:xfrm>
            <a:off x="7632700" y="115888"/>
            <a:ext cx="1390650" cy="1333500"/>
          </a:xfrm>
          <a:prstGeom prst="rect">
            <a:avLst/>
          </a:prstGeom>
          <a:noFill/>
          <a:ln w="9525">
            <a:noFill/>
            <a:miter lim="800000"/>
            <a:headEnd/>
            <a:tailEnd/>
          </a:ln>
          <a:effectLst/>
        </p:spPr>
      </p:pic>
      <p:sp>
        <p:nvSpPr>
          <p:cNvPr id="2" name="1 Título"/>
          <p:cNvSpPr>
            <a:spLocks noGrp="1"/>
          </p:cNvSpPr>
          <p:nvPr>
            <p:ph type="title"/>
          </p:nvPr>
        </p:nvSpPr>
        <p:spPr/>
        <p:txBody>
          <a:bodyPr>
            <a:normAutofit fontScale="90000"/>
          </a:bodyPr>
          <a:lstStyle/>
          <a:p>
            <a:r>
              <a:rPr lang="es-ES" dirty="0" smtClean="0"/>
              <a:t>Como se hace la limpieza de los equipos?</a:t>
            </a:r>
            <a:endParaRPr lang="es-ES" dirty="0"/>
          </a:p>
        </p:txBody>
      </p:sp>
      <p:sp>
        <p:nvSpPr>
          <p:cNvPr id="3" name="2 Marcador de contenido"/>
          <p:cNvSpPr>
            <a:spLocks noGrp="1"/>
          </p:cNvSpPr>
          <p:nvPr>
            <p:ph idx="1"/>
          </p:nvPr>
        </p:nvSpPr>
        <p:spPr/>
        <p:txBody>
          <a:bodyPr>
            <a:normAutofit fontScale="85000" lnSpcReduction="10000"/>
          </a:bodyPr>
          <a:lstStyle/>
          <a:p>
            <a:pPr algn="just"/>
            <a:r>
              <a:rPr lang="es-EC" dirty="0" smtClean="0"/>
              <a:t>Los tres pasos básicos para el procedimiento del CIP son los siguientes:</a:t>
            </a:r>
            <a:endParaRPr lang="en-US" dirty="0" smtClean="0"/>
          </a:p>
          <a:p>
            <a:pPr lvl="0" algn="just"/>
            <a:r>
              <a:rPr lang="es-EC" b="1" dirty="0" smtClean="0"/>
              <a:t>Aclarado inicial: </a:t>
            </a:r>
            <a:r>
              <a:rPr lang="es-EC" dirty="0" smtClean="0"/>
              <a:t>durante un tiempo establecido en los parámetros se introducirá agua limpia en el circuito</a:t>
            </a:r>
            <a:endParaRPr lang="en-US" dirty="0" smtClean="0"/>
          </a:p>
          <a:p>
            <a:pPr lvl="0" algn="just"/>
            <a:r>
              <a:rPr lang="es-EC" b="1" dirty="0" smtClean="0"/>
              <a:t>Circulación con soda:</a:t>
            </a:r>
            <a:r>
              <a:rPr lang="es-EC" dirty="0" smtClean="0"/>
              <a:t> se eleva la temperatura del intercambiador al valor establecido en los parámetros y luego se hace circular la soda</a:t>
            </a:r>
            <a:endParaRPr lang="en-US" dirty="0" smtClean="0"/>
          </a:p>
          <a:p>
            <a:pPr lvl="0" algn="just"/>
            <a:r>
              <a:rPr lang="es-EC" b="1" dirty="0" smtClean="0"/>
              <a:t>Aclarado intermedio:</a:t>
            </a:r>
            <a:r>
              <a:rPr lang="es-EC" dirty="0" smtClean="0"/>
              <a:t> cuando se haya terminado la limpieza con la soda, esta es purgada del sistema.</a:t>
            </a:r>
            <a:endParaRPr lang="en-US" dirty="0" smtClean="0"/>
          </a:p>
          <a:p>
            <a:pPr lvl="0" algn="just"/>
            <a:r>
              <a:rPr lang="es-EC" b="1" dirty="0" smtClean="0"/>
              <a:t>Aclarado final: </a:t>
            </a:r>
            <a:r>
              <a:rPr lang="es-EC" dirty="0" smtClean="0"/>
              <a:t>nuevamente se ingresa agua al sistema durante un tiempo ya establecido. Con este paso se logra eliminar cualquier residuo de soda que haya quedado en el sistema. Una vez culminado el tiempo esta agua es purgada del sistema.</a:t>
            </a: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3000"/>
                                        <p:tgtEl>
                                          <p:spTgt spid="4"/>
                                        </p:tgtEl>
                                      </p:cBhvr>
                                    </p:animEffect>
                                    <p:anim calcmode="lin" valueType="num">
                                      <p:cBhvr>
                                        <p:cTn id="8" dur="3000" fill="hold"/>
                                        <p:tgtEl>
                                          <p:spTgt spid="4"/>
                                        </p:tgtEl>
                                        <p:attrNameLst>
                                          <p:attrName>style.rotation</p:attrName>
                                        </p:attrNameLst>
                                      </p:cBhvr>
                                      <p:tavLst>
                                        <p:tav tm="0">
                                          <p:val>
                                            <p:fltVal val="720"/>
                                          </p:val>
                                        </p:tav>
                                        <p:tav tm="100000">
                                          <p:val>
                                            <p:fltVal val="0"/>
                                          </p:val>
                                        </p:tav>
                                      </p:tavLst>
                                    </p:anim>
                                    <p:anim calcmode="lin" valueType="num">
                                      <p:cBhvr>
                                        <p:cTn id="9" dur="3000" fill="hold"/>
                                        <p:tgtEl>
                                          <p:spTgt spid="4"/>
                                        </p:tgtEl>
                                        <p:attrNameLst>
                                          <p:attrName>ppt_h</p:attrName>
                                        </p:attrNameLst>
                                      </p:cBhvr>
                                      <p:tavLst>
                                        <p:tav tm="0">
                                          <p:val>
                                            <p:fltVal val="0"/>
                                          </p:val>
                                        </p:tav>
                                        <p:tav tm="100000">
                                          <p:val>
                                            <p:strVal val="#ppt_h"/>
                                          </p:val>
                                        </p:tav>
                                      </p:tavLst>
                                    </p:anim>
                                    <p:anim calcmode="lin" valueType="num">
                                      <p:cBhvr>
                                        <p:cTn id="10" dur="3000" fill="hold"/>
                                        <p:tgtEl>
                                          <p:spTgt spid="4"/>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7"/>
          <p:cNvPicPr>
            <a:picLocks noChangeAspect="1" noChangeArrowheads="1"/>
          </p:cNvPicPr>
          <p:nvPr/>
        </p:nvPicPr>
        <p:blipFill>
          <a:blip r:embed="rId2" cstate="print"/>
          <a:srcRect/>
          <a:stretch>
            <a:fillRect/>
          </a:stretch>
        </p:blipFill>
        <p:spPr bwMode="auto">
          <a:xfrm>
            <a:off x="7632700" y="115888"/>
            <a:ext cx="1390650" cy="1333500"/>
          </a:xfrm>
          <a:prstGeom prst="rect">
            <a:avLst/>
          </a:prstGeom>
          <a:noFill/>
          <a:ln w="9525">
            <a:noFill/>
            <a:miter lim="800000"/>
            <a:headEnd/>
            <a:tailEnd/>
          </a:ln>
          <a:effectLst/>
        </p:spPr>
      </p:pic>
      <p:sp>
        <p:nvSpPr>
          <p:cNvPr id="2" name="1 Título"/>
          <p:cNvSpPr>
            <a:spLocks noGrp="1"/>
          </p:cNvSpPr>
          <p:nvPr>
            <p:ph type="title"/>
          </p:nvPr>
        </p:nvSpPr>
        <p:spPr/>
        <p:txBody>
          <a:bodyPr/>
          <a:lstStyle/>
          <a:p>
            <a:r>
              <a:rPr lang="es-ES" dirty="0" smtClean="0"/>
              <a:t>Se debe tener en cuenta que:</a:t>
            </a:r>
            <a:endParaRPr lang="es-ES" dirty="0"/>
          </a:p>
        </p:txBody>
      </p:sp>
      <p:sp>
        <p:nvSpPr>
          <p:cNvPr id="3" name="2 Marcador de contenido"/>
          <p:cNvSpPr>
            <a:spLocks noGrp="1"/>
          </p:cNvSpPr>
          <p:nvPr>
            <p:ph idx="1"/>
          </p:nvPr>
        </p:nvSpPr>
        <p:spPr/>
        <p:txBody>
          <a:bodyPr>
            <a:normAutofit fontScale="92500"/>
          </a:bodyPr>
          <a:lstStyle/>
          <a:p>
            <a:pPr lvl="0"/>
            <a:r>
              <a:rPr lang="es-EC" dirty="0" smtClean="0"/>
              <a:t>La disposición de las tuberías debe permitir un drenado completo </a:t>
            </a:r>
            <a:endParaRPr lang="en-US" dirty="0" smtClean="0"/>
          </a:p>
          <a:p>
            <a:pPr lvl="0"/>
            <a:r>
              <a:rPr lang="es-EC" dirty="0" smtClean="0"/>
              <a:t>Se debe tener un alto grado de turbulencia de la soda en todas las superficies a limpiar</a:t>
            </a:r>
            <a:endParaRPr lang="en-US" dirty="0" smtClean="0"/>
          </a:p>
          <a:p>
            <a:pPr lvl="0"/>
            <a:r>
              <a:rPr lang="es-EC" dirty="0" smtClean="0"/>
              <a:t>Se debe instalar instrumentos adecuados en puntos críticos de control</a:t>
            </a:r>
            <a:endParaRPr lang="en-US" dirty="0" smtClean="0"/>
          </a:p>
          <a:p>
            <a:pPr lvl="0"/>
            <a:r>
              <a:rPr lang="es-EC" dirty="0" smtClean="0"/>
              <a:t>Se debe asegurar que no exista posibilidad de fallo por contaminación cruzada entre el CIP y la pasteurización</a:t>
            </a:r>
            <a:endParaRPr lang="en-US" dirty="0" smtClean="0"/>
          </a:p>
          <a:p>
            <a:pPr lvl="0"/>
            <a:r>
              <a:rPr lang="es-EC" dirty="0" smtClean="0"/>
              <a:t>Tener instalado un punto de drenaje  </a:t>
            </a:r>
          </a:p>
          <a:p>
            <a:pPr lvl="0"/>
            <a:r>
              <a:rPr lang="es-EC" dirty="0" smtClean="0"/>
              <a:t>Poseer suficientes reservas de soda.</a:t>
            </a:r>
            <a:endParaRPr lang="en-US" dirty="0" smtClean="0"/>
          </a:p>
          <a:p>
            <a:endParaRPr lang="es-E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3000"/>
                                        <p:tgtEl>
                                          <p:spTgt spid="4"/>
                                        </p:tgtEl>
                                      </p:cBhvr>
                                    </p:animEffect>
                                    <p:anim calcmode="lin" valueType="num">
                                      <p:cBhvr>
                                        <p:cTn id="8" dur="3000" fill="hold"/>
                                        <p:tgtEl>
                                          <p:spTgt spid="4"/>
                                        </p:tgtEl>
                                        <p:attrNameLst>
                                          <p:attrName>style.rotation</p:attrName>
                                        </p:attrNameLst>
                                      </p:cBhvr>
                                      <p:tavLst>
                                        <p:tav tm="0">
                                          <p:val>
                                            <p:fltVal val="720"/>
                                          </p:val>
                                        </p:tav>
                                        <p:tav tm="100000">
                                          <p:val>
                                            <p:fltVal val="0"/>
                                          </p:val>
                                        </p:tav>
                                      </p:tavLst>
                                    </p:anim>
                                    <p:anim calcmode="lin" valueType="num">
                                      <p:cBhvr>
                                        <p:cTn id="9" dur="3000" fill="hold"/>
                                        <p:tgtEl>
                                          <p:spTgt spid="4"/>
                                        </p:tgtEl>
                                        <p:attrNameLst>
                                          <p:attrName>ppt_h</p:attrName>
                                        </p:attrNameLst>
                                      </p:cBhvr>
                                      <p:tavLst>
                                        <p:tav tm="0">
                                          <p:val>
                                            <p:fltVal val="0"/>
                                          </p:val>
                                        </p:tav>
                                        <p:tav tm="100000">
                                          <p:val>
                                            <p:strVal val="#ppt_h"/>
                                          </p:val>
                                        </p:tav>
                                      </p:tavLst>
                                    </p:anim>
                                    <p:anim calcmode="lin" valueType="num">
                                      <p:cBhvr>
                                        <p:cTn id="10" dur="3000" fill="hold"/>
                                        <p:tgtEl>
                                          <p:spTgt spid="4"/>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Que señales vamos a tener?</a:t>
            </a:r>
            <a:endParaRPr lang="es-ES" dirty="0"/>
          </a:p>
        </p:txBody>
      </p:sp>
      <p:pic>
        <p:nvPicPr>
          <p:cNvPr id="4" name="Picture 7"/>
          <p:cNvPicPr>
            <a:picLocks noChangeAspect="1" noChangeArrowheads="1"/>
          </p:cNvPicPr>
          <p:nvPr/>
        </p:nvPicPr>
        <p:blipFill>
          <a:blip r:embed="rId2" cstate="print"/>
          <a:srcRect/>
          <a:stretch>
            <a:fillRect/>
          </a:stretch>
        </p:blipFill>
        <p:spPr bwMode="auto">
          <a:xfrm>
            <a:off x="7632700" y="115888"/>
            <a:ext cx="1390650" cy="1333500"/>
          </a:xfrm>
          <a:prstGeom prst="rect">
            <a:avLst/>
          </a:prstGeom>
          <a:noFill/>
          <a:ln w="9525">
            <a:noFill/>
            <a:miter lim="800000"/>
            <a:headEnd/>
            <a:tailEnd/>
          </a:ln>
          <a:effectLst/>
        </p:spPr>
      </p:pic>
      <p:graphicFrame>
        <p:nvGraphicFramePr>
          <p:cNvPr id="9" name="8 Tabla"/>
          <p:cNvGraphicFramePr>
            <a:graphicFrameLocks noGrp="1"/>
          </p:cNvGraphicFramePr>
          <p:nvPr/>
        </p:nvGraphicFramePr>
        <p:xfrm>
          <a:off x="990601" y="1981201"/>
          <a:ext cx="6781801" cy="2514606"/>
        </p:xfrm>
        <a:graphic>
          <a:graphicData uri="http://schemas.openxmlformats.org/drawingml/2006/table">
            <a:tbl>
              <a:tblPr/>
              <a:tblGrid>
                <a:gridCol w="386979"/>
                <a:gridCol w="651817"/>
                <a:gridCol w="943260"/>
                <a:gridCol w="599817"/>
                <a:gridCol w="4199928"/>
              </a:tblGrid>
              <a:tr h="162351">
                <a:tc>
                  <a:txBody>
                    <a:bodyPr/>
                    <a:lstStyle/>
                    <a:p>
                      <a:pPr algn="just"/>
                      <a:endParaRPr lang="es-EC" sz="900">
                        <a:latin typeface="Calibri"/>
                        <a:ea typeface="Times New Roman"/>
                      </a:endParaRPr>
                    </a:p>
                  </a:txBody>
                  <a:tcPr marL="38046" marR="38046" marT="0" marB="0" anchor="b">
                    <a:lnL>
                      <a:noFill/>
                    </a:lnL>
                    <a:lnR>
                      <a:noFill/>
                    </a:lnR>
                    <a:lnT>
                      <a:noFill/>
                    </a:lnT>
                    <a:lnB w="12700" cap="flat" cmpd="sng" algn="ctr">
                      <a:solidFill>
                        <a:srgbClr val="000000"/>
                      </a:solidFill>
                      <a:prstDash val="solid"/>
                      <a:round/>
                      <a:headEnd type="none" w="med" len="med"/>
                      <a:tailEnd type="none" w="med" len="med"/>
                    </a:lnB>
                  </a:tcPr>
                </a:tc>
                <a:tc gridSpan="3">
                  <a:txBody>
                    <a:bodyPr/>
                    <a:lstStyle/>
                    <a:p>
                      <a:pPr algn="l">
                        <a:spcAft>
                          <a:spcPts val="0"/>
                        </a:spcAft>
                      </a:pPr>
                      <a:r>
                        <a:rPr lang="es-EC" sz="700" b="1">
                          <a:latin typeface="Verdana"/>
                          <a:ea typeface="Times New Roman"/>
                          <a:cs typeface="Arial"/>
                        </a:rPr>
                        <a:t>TARJETA ENTRADAS  DISCRETAS </a:t>
                      </a:r>
                      <a:endParaRPr lang="es-EC" sz="900">
                        <a:latin typeface="Calibri"/>
                        <a:ea typeface="Calibri"/>
                        <a:cs typeface="Times New Roman"/>
                      </a:endParaRPr>
                    </a:p>
                  </a:txBody>
                  <a:tcPr marL="38046" marR="38046" marT="0" marB="0" anchor="b">
                    <a:lnL>
                      <a:noFill/>
                    </a:lnL>
                    <a:lnR>
                      <a:noFill/>
                    </a:lnR>
                    <a:lnT>
                      <a:noFill/>
                    </a:lnT>
                    <a:lnB w="12700" cap="flat" cmpd="sng" algn="ctr">
                      <a:solidFill>
                        <a:srgbClr val="000000"/>
                      </a:solidFill>
                      <a:prstDash val="solid"/>
                      <a:round/>
                      <a:headEnd type="none" w="med" len="med"/>
                      <a:tailEnd type="none" w="med" len="med"/>
                    </a:lnB>
                  </a:tcPr>
                </a:tc>
                <a:tc hMerge="1">
                  <a:txBody>
                    <a:bodyPr/>
                    <a:lstStyle/>
                    <a:p>
                      <a:endParaRPr lang="es-EC"/>
                    </a:p>
                  </a:txBody>
                  <a:tcPr/>
                </a:tc>
                <a:tc hMerge="1">
                  <a:txBody>
                    <a:bodyPr/>
                    <a:lstStyle/>
                    <a:p>
                      <a:endParaRPr lang="es-EC"/>
                    </a:p>
                  </a:txBody>
                  <a:tcPr/>
                </a:tc>
                <a:tc>
                  <a:txBody>
                    <a:bodyPr/>
                    <a:lstStyle/>
                    <a:p>
                      <a:pPr algn="just"/>
                      <a:endParaRPr lang="es-EC" sz="900">
                        <a:latin typeface="Calibri"/>
                        <a:ea typeface="Times New Roman"/>
                      </a:endParaRPr>
                    </a:p>
                  </a:txBody>
                  <a:tcPr marL="38046" marR="38046" marT="0" marB="0" anchor="b">
                    <a:lnL>
                      <a:noFill/>
                    </a:lnL>
                    <a:lnR>
                      <a:noFill/>
                    </a:lnR>
                    <a:lnT>
                      <a:noFill/>
                    </a:lnT>
                    <a:lnB w="12700" cap="flat" cmpd="sng" algn="ctr">
                      <a:solidFill>
                        <a:srgbClr val="000000"/>
                      </a:solidFill>
                      <a:prstDash val="solid"/>
                      <a:round/>
                      <a:headEnd type="none" w="med" len="med"/>
                      <a:tailEnd type="none" w="med" len="med"/>
                    </a:lnB>
                  </a:tcPr>
                </a:tc>
              </a:tr>
              <a:tr h="156817">
                <a:tc>
                  <a:txBody>
                    <a:bodyPr/>
                    <a:lstStyle/>
                    <a:p>
                      <a:pPr algn="ctr">
                        <a:spcAft>
                          <a:spcPts val="0"/>
                        </a:spcAft>
                      </a:pPr>
                      <a:r>
                        <a:rPr lang="es-EC" sz="700" b="1">
                          <a:solidFill>
                            <a:srgbClr val="0000FF"/>
                          </a:solidFill>
                          <a:latin typeface="Verdana"/>
                          <a:ea typeface="Times New Roman"/>
                          <a:cs typeface="Arial"/>
                        </a:rPr>
                        <a:t>No.</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700" b="1">
                          <a:solidFill>
                            <a:srgbClr val="0000FF"/>
                          </a:solidFill>
                          <a:latin typeface="Verdana"/>
                          <a:ea typeface="Times New Roman"/>
                          <a:cs typeface="Arial"/>
                        </a:rPr>
                        <a:t>TIPO</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700" b="1">
                          <a:solidFill>
                            <a:srgbClr val="0000FF"/>
                          </a:solidFill>
                          <a:latin typeface="Verdana"/>
                          <a:ea typeface="Times New Roman"/>
                          <a:cs typeface="Arial"/>
                        </a:rPr>
                        <a:t>CODIGO</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700" b="1">
                          <a:solidFill>
                            <a:srgbClr val="0000FF"/>
                          </a:solidFill>
                          <a:latin typeface="Verdana"/>
                          <a:ea typeface="Times New Roman"/>
                          <a:cs typeface="Arial"/>
                        </a:rPr>
                        <a:t>ESTADO</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700" b="1">
                          <a:solidFill>
                            <a:srgbClr val="0000FF"/>
                          </a:solidFill>
                          <a:latin typeface="Verdana"/>
                          <a:ea typeface="Times New Roman"/>
                          <a:cs typeface="Arial"/>
                        </a:rPr>
                        <a:t>DESCRIPCION / UBICACIÓN</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6817">
                <a:tc>
                  <a:txBody>
                    <a:bodyPr/>
                    <a:lstStyle/>
                    <a:p>
                      <a:pPr algn="ctr">
                        <a:spcAft>
                          <a:spcPts val="0"/>
                        </a:spcAft>
                      </a:pPr>
                      <a:r>
                        <a:rPr lang="es-EC" sz="700" b="1">
                          <a:latin typeface="Verdana"/>
                          <a:ea typeface="Times New Roman"/>
                          <a:cs typeface="Arial"/>
                        </a:rPr>
                        <a:t>1</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700">
                          <a:latin typeface="Verdana"/>
                          <a:ea typeface="Times New Roman"/>
                          <a:cs typeface="Arial"/>
                        </a:rPr>
                        <a:t>E2.0</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700">
                          <a:latin typeface="Verdana"/>
                          <a:ea typeface="Times New Roman"/>
                          <a:cs typeface="Arial"/>
                        </a:rPr>
                        <a:t>SL1-502B</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C" sz="700">
                          <a:latin typeface="Verdana"/>
                          <a:ea typeface="Times New Roman"/>
                          <a:cs typeface="Arial"/>
                        </a:rPr>
                        <a:t>I</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900">
                          <a:latin typeface="Arial"/>
                          <a:ea typeface="Times New Roman"/>
                          <a:cs typeface="Times New Roman"/>
                        </a:rPr>
                        <a:t>Sensor de nivel de amoniaco dentro de tanque de enfriamiento </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6817">
                <a:tc>
                  <a:txBody>
                    <a:bodyPr/>
                    <a:lstStyle/>
                    <a:p>
                      <a:pPr algn="ctr">
                        <a:spcAft>
                          <a:spcPts val="0"/>
                        </a:spcAft>
                      </a:pPr>
                      <a:r>
                        <a:rPr lang="es-EC" sz="700" b="1">
                          <a:latin typeface="Verdana"/>
                          <a:ea typeface="Times New Roman"/>
                          <a:cs typeface="Arial"/>
                        </a:rPr>
                        <a:t>2</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700">
                          <a:latin typeface="Verdana"/>
                          <a:ea typeface="Times New Roman"/>
                          <a:cs typeface="Arial"/>
                        </a:rPr>
                        <a:t>E2.1</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700">
                          <a:latin typeface="Verdana"/>
                          <a:ea typeface="Times New Roman"/>
                          <a:cs typeface="Arial"/>
                        </a:rPr>
                        <a:t>SL6-507B</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C" sz="700">
                          <a:latin typeface="Verdana"/>
                          <a:ea typeface="Times New Roman"/>
                          <a:cs typeface="Arial"/>
                        </a:rPr>
                        <a:t>I</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900">
                          <a:latin typeface="Arial"/>
                          <a:ea typeface="Times New Roman"/>
                          <a:cs typeface="Times New Roman"/>
                        </a:rPr>
                        <a:t>Sensor de nivel alto en el tanque de cerveza pasteurizada</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6817">
                <a:tc>
                  <a:txBody>
                    <a:bodyPr/>
                    <a:lstStyle/>
                    <a:p>
                      <a:pPr algn="ctr">
                        <a:spcAft>
                          <a:spcPts val="0"/>
                        </a:spcAft>
                      </a:pPr>
                      <a:r>
                        <a:rPr lang="es-EC" sz="700" b="1">
                          <a:latin typeface="Verdana"/>
                          <a:ea typeface="Times New Roman"/>
                          <a:cs typeface="Arial"/>
                        </a:rPr>
                        <a:t>3</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700">
                          <a:latin typeface="Verdana"/>
                          <a:ea typeface="Times New Roman"/>
                          <a:cs typeface="Arial"/>
                        </a:rPr>
                        <a:t>E2.2</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700">
                          <a:latin typeface="Verdana"/>
                          <a:ea typeface="Times New Roman"/>
                          <a:cs typeface="Arial"/>
                        </a:rPr>
                        <a:t>SL7-508B</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C" sz="700">
                          <a:latin typeface="Verdana"/>
                          <a:ea typeface="Times New Roman"/>
                          <a:cs typeface="Arial"/>
                        </a:rPr>
                        <a:t>I</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900">
                          <a:latin typeface="Arial"/>
                          <a:ea typeface="Times New Roman"/>
                          <a:cs typeface="Times New Roman"/>
                        </a:rPr>
                        <a:t>Sensor de nivel bajo en el tanque de cerveza pasteurizada</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6817">
                <a:tc>
                  <a:txBody>
                    <a:bodyPr/>
                    <a:lstStyle/>
                    <a:p>
                      <a:pPr algn="ctr">
                        <a:spcAft>
                          <a:spcPts val="0"/>
                        </a:spcAft>
                      </a:pPr>
                      <a:r>
                        <a:rPr lang="es-EC" sz="700" b="1">
                          <a:latin typeface="Verdana"/>
                          <a:ea typeface="Times New Roman"/>
                          <a:cs typeface="Arial"/>
                        </a:rPr>
                        <a:t>4</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700">
                          <a:latin typeface="Verdana"/>
                          <a:ea typeface="Times New Roman"/>
                          <a:cs typeface="Arial"/>
                        </a:rPr>
                        <a:t>E2.3</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700">
                          <a:latin typeface="Verdana"/>
                          <a:ea typeface="Times New Roman"/>
                          <a:cs typeface="Arial"/>
                        </a:rPr>
                        <a:t>SL8-601B</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C" sz="700">
                          <a:latin typeface="Verdana"/>
                          <a:ea typeface="Times New Roman"/>
                          <a:cs typeface="Arial"/>
                        </a:rPr>
                        <a:t>N</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900">
                          <a:latin typeface="Arial"/>
                          <a:ea typeface="Times New Roman"/>
                          <a:cs typeface="Times New Roman"/>
                        </a:rPr>
                        <a:t>Sensor de nivel bajo en el tanque de etapa de calentamiento</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6817">
                <a:tc>
                  <a:txBody>
                    <a:bodyPr/>
                    <a:lstStyle/>
                    <a:p>
                      <a:pPr algn="ctr">
                        <a:spcAft>
                          <a:spcPts val="0"/>
                        </a:spcAft>
                      </a:pPr>
                      <a:r>
                        <a:rPr lang="es-EC" sz="700" b="1">
                          <a:latin typeface="Verdana"/>
                          <a:ea typeface="Times New Roman"/>
                          <a:cs typeface="Arial"/>
                        </a:rPr>
                        <a:t>5</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700">
                          <a:latin typeface="Verdana"/>
                          <a:ea typeface="Times New Roman"/>
                          <a:cs typeface="Arial"/>
                        </a:rPr>
                        <a:t>E2.4</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700">
                          <a:latin typeface="Verdana"/>
                          <a:ea typeface="Times New Roman"/>
                          <a:cs typeface="Arial"/>
                        </a:rPr>
                        <a:t>SY1-602B</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C" sz="700">
                          <a:latin typeface="Verdana"/>
                          <a:ea typeface="Times New Roman"/>
                          <a:cs typeface="Arial"/>
                        </a:rPr>
                        <a:t>N</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900">
                          <a:latin typeface="Arial"/>
                          <a:ea typeface="Times New Roman"/>
                          <a:cs typeface="Times New Roman"/>
                        </a:rPr>
                        <a:t>Sensor de presencia inductivo de tubería de entrada de cerveza</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6817">
                <a:tc>
                  <a:txBody>
                    <a:bodyPr/>
                    <a:lstStyle/>
                    <a:p>
                      <a:pPr algn="ctr">
                        <a:spcAft>
                          <a:spcPts val="0"/>
                        </a:spcAft>
                      </a:pPr>
                      <a:r>
                        <a:rPr lang="es-EC" sz="700" b="1">
                          <a:latin typeface="Verdana"/>
                          <a:ea typeface="Times New Roman"/>
                          <a:cs typeface="Arial"/>
                        </a:rPr>
                        <a:t>6</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700">
                          <a:latin typeface="Verdana"/>
                          <a:ea typeface="Times New Roman"/>
                          <a:cs typeface="Arial"/>
                        </a:rPr>
                        <a:t>E2.5</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700">
                          <a:latin typeface="Verdana"/>
                          <a:ea typeface="Times New Roman"/>
                          <a:cs typeface="Arial"/>
                        </a:rPr>
                        <a:t>SY2-603B</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C" sz="700">
                          <a:latin typeface="Verdana"/>
                          <a:ea typeface="Times New Roman"/>
                          <a:cs typeface="Arial"/>
                        </a:rPr>
                        <a:t>N</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900">
                          <a:latin typeface="Arial"/>
                          <a:ea typeface="Times New Roman"/>
                          <a:cs typeface="Times New Roman"/>
                        </a:rPr>
                        <a:t>Sensor de presencia inductivo de tubería de salida de cerveza </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6817">
                <a:tc>
                  <a:txBody>
                    <a:bodyPr/>
                    <a:lstStyle/>
                    <a:p>
                      <a:pPr algn="ctr">
                        <a:spcAft>
                          <a:spcPts val="0"/>
                        </a:spcAft>
                      </a:pPr>
                      <a:r>
                        <a:rPr lang="es-EC" sz="700" b="1">
                          <a:latin typeface="Verdana"/>
                          <a:ea typeface="Times New Roman"/>
                          <a:cs typeface="Arial"/>
                        </a:rPr>
                        <a:t>7</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700">
                          <a:latin typeface="Verdana"/>
                          <a:ea typeface="Times New Roman"/>
                          <a:cs typeface="Arial"/>
                        </a:rPr>
                        <a:t>E2.6</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700">
                          <a:latin typeface="Verdana"/>
                          <a:ea typeface="Times New Roman"/>
                          <a:cs typeface="Arial"/>
                        </a:rPr>
                        <a:t>K1-805E</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C" sz="700">
                          <a:latin typeface="Verdana"/>
                          <a:ea typeface="Times New Roman"/>
                          <a:cs typeface="Arial"/>
                        </a:rPr>
                        <a:t>N</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900">
                          <a:latin typeface="Arial"/>
                          <a:ea typeface="Times New Roman"/>
                          <a:cs typeface="Times New Roman"/>
                        </a:rPr>
                        <a:t>Confirmación de encendido de motor de cerveza</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6817">
                <a:tc>
                  <a:txBody>
                    <a:bodyPr/>
                    <a:lstStyle/>
                    <a:p>
                      <a:pPr algn="ctr">
                        <a:spcAft>
                          <a:spcPts val="0"/>
                        </a:spcAft>
                      </a:pPr>
                      <a:r>
                        <a:rPr lang="es-EC" sz="700" b="1">
                          <a:latin typeface="Verdana"/>
                          <a:ea typeface="Times New Roman"/>
                          <a:cs typeface="Arial"/>
                        </a:rPr>
                        <a:t>8</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700">
                          <a:latin typeface="Verdana"/>
                          <a:ea typeface="Times New Roman"/>
                          <a:cs typeface="Arial"/>
                        </a:rPr>
                        <a:t>E2.7</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700">
                          <a:latin typeface="Verdana"/>
                          <a:ea typeface="Times New Roman"/>
                          <a:cs typeface="Arial"/>
                        </a:rPr>
                        <a:t>K2-806E</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C" sz="700">
                          <a:latin typeface="Verdana"/>
                          <a:ea typeface="Times New Roman"/>
                          <a:cs typeface="Arial"/>
                        </a:rPr>
                        <a:t>N</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900">
                          <a:latin typeface="Arial"/>
                          <a:ea typeface="Times New Roman"/>
                          <a:cs typeface="Times New Roman"/>
                        </a:rPr>
                        <a:t>Confirmación de encendido de motor de cerveza</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6817">
                <a:tc>
                  <a:txBody>
                    <a:bodyPr/>
                    <a:lstStyle/>
                    <a:p>
                      <a:pPr algn="ctr">
                        <a:spcAft>
                          <a:spcPts val="0"/>
                        </a:spcAft>
                      </a:pPr>
                      <a:r>
                        <a:rPr lang="es-EC" sz="700" b="1">
                          <a:latin typeface="Verdana"/>
                          <a:ea typeface="Times New Roman"/>
                          <a:cs typeface="Arial"/>
                        </a:rPr>
                        <a:t>9</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700">
                          <a:latin typeface="Verdana"/>
                          <a:ea typeface="Times New Roman"/>
                          <a:cs typeface="Arial"/>
                        </a:rPr>
                        <a:t>E3.0</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700">
                          <a:latin typeface="Verdana"/>
                          <a:ea typeface="Times New Roman"/>
                          <a:cs typeface="Arial"/>
                        </a:rPr>
                        <a:t>K3-807E</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C" sz="700">
                          <a:latin typeface="Verdana"/>
                          <a:ea typeface="Times New Roman"/>
                          <a:cs typeface="Arial"/>
                        </a:rPr>
                        <a:t>N</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900">
                          <a:latin typeface="Arial"/>
                          <a:ea typeface="Times New Roman"/>
                          <a:cs typeface="Times New Roman"/>
                        </a:rPr>
                        <a:t>Confirmación de encendido de motor de cerveza</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6817">
                <a:tc>
                  <a:txBody>
                    <a:bodyPr/>
                    <a:lstStyle/>
                    <a:p>
                      <a:pPr algn="ctr">
                        <a:spcAft>
                          <a:spcPts val="0"/>
                        </a:spcAft>
                      </a:pPr>
                      <a:r>
                        <a:rPr lang="es-EC" sz="700" b="1">
                          <a:latin typeface="Verdana"/>
                          <a:ea typeface="Times New Roman"/>
                          <a:cs typeface="Arial"/>
                        </a:rPr>
                        <a:t>10</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700">
                          <a:latin typeface="Verdana"/>
                          <a:ea typeface="Times New Roman"/>
                          <a:cs typeface="Arial"/>
                        </a:rPr>
                        <a:t>E3.1</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700">
                          <a:latin typeface="Verdana"/>
                          <a:ea typeface="Times New Roman"/>
                          <a:cs typeface="Arial"/>
                        </a:rPr>
                        <a:t>K4-808E</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C" sz="700">
                          <a:latin typeface="Verdana"/>
                          <a:ea typeface="Times New Roman"/>
                          <a:cs typeface="Arial"/>
                        </a:rPr>
                        <a:t>N</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900">
                          <a:latin typeface="Arial"/>
                          <a:ea typeface="Times New Roman"/>
                          <a:cs typeface="Times New Roman"/>
                        </a:rPr>
                        <a:t>Confirmación de encendido de motor de etapa de calentamiento</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6817">
                <a:tc>
                  <a:txBody>
                    <a:bodyPr/>
                    <a:lstStyle/>
                    <a:p>
                      <a:pPr algn="ctr">
                        <a:spcAft>
                          <a:spcPts val="0"/>
                        </a:spcAft>
                      </a:pPr>
                      <a:r>
                        <a:rPr lang="es-EC" sz="700" b="1">
                          <a:latin typeface="Verdana"/>
                          <a:ea typeface="Times New Roman"/>
                          <a:cs typeface="Arial"/>
                        </a:rPr>
                        <a:t>11</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700">
                          <a:latin typeface="Verdana"/>
                          <a:ea typeface="Times New Roman"/>
                          <a:cs typeface="Arial"/>
                        </a:rPr>
                        <a:t>E3.4</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700">
                          <a:latin typeface="Verdana"/>
                          <a:ea typeface="Times New Roman"/>
                          <a:cs typeface="Arial"/>
                        </a:rPr>
                        <a:t>K5-902E</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C" sz="700">
                          <a:latin typeface="Verdana"/>
                          <a:ea typeface="Times New Roman"/>
                          <a:cs typeface="Arial"/>
                        </a:rPr>
                        <a:t>N</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900">
                          <a:latin typeface="Arial"/>
                          <a:ea typeface="Times New Roman"/>
                          <a:cs typeface="Times New Roman"/>
                        </a:rPr>
                        <a:t>Confirmación de encendido de motor de CIP</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6817">
                <a:tc>
                  <a:txBody>
                    <a:bodyPr/>
                    <a:lstStyle/>
                    <a:p>
                      <a:pPr algn="ctr">
                        <a:spcAft>
                          <a:spcPts val="0"/>
                        </a:spcAft>
                      </a:pPr>
                      <a:r>
                        <a:rPr lang="es-EC" sz="700" b="1">
                          <a:latin typeface="Verdana"/>
                          <a:ea typeface="Times New Roman"/>
                          <a:cs typeface="Arial"/>
                        </a:rPr>
                        <a:t>12</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700">
                          <a:latin typeface="Verdana"/>
                          <a:ea typeface="Times New Roman"/>
                          <a:cs typeface="Arial"/>
                        </a:rPr>
                        <a:t>E3.5</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700">
                          <a:latin typeface="Verdana"/>
                          <a:ea typeface="Times New Roman"/>
                          <a:cs typeface="Arial"/>
                        </a:rPr>
                        <a:t>T1-202E</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C" sz="700">
                          <a:latin typeface="Verdana"/>
                          <a:ea typeface="Times New Roman"/>
                          <a:cs typeface="Arial"/>
                        </a:rPr>
                        <a:t>N</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900">
                          <a:latin typeface="Arial"/>
                          <a:ea typeface="Times New Roman"/>
                          <a:cs typeface="Times New Roman"/>
                        </a:rPr>
                        <a:t>Funcionamiento de térmico motor de cerveza</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6817">
                <a:tc>
                  <a:txBody>
                    <a:bodyPr/>
                    <a:lstStyle/>
                    <a:p>
                      <a:pPr algn="ctr">
                        <a:spcAft>
                          <a:spcPts val="0"/>
                        </a:spcAft>
                      </a:pPr>
                      <a:r>
                        <a:rPr lang="es-EC" sz="700" b="1">
                          <a:latin typeface="Verdana"/>
                          <a:ea typeface="Times New Roman"/>
                          <a:cs typeface="Arial"/>
                        </a:rPr>
                        <a:t>13</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700">
                          <a:latin typeface="Verdana"/>
                          <a:ea typeface="Times New Roman"/>
                          <a:cs typeface="Arial"/>
                        </a:rPr>
                        <a:t>E3.6</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700">
                          <a:latin typeface="Verdana"/>
                          <a:ea typeface="Times New Roman"/>
                          <a:cs typeface="Arial"/>
                        </a:rPr>
                        <a:t>T2-205D</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C" sz="700">
                          <a:latin typeface="Verdana"/>
                          <a:ea typeface="Times New Roman"/>
                          <a:cs typeface="Arial"/>
                        </a:rPr>
                        <a:t>N</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900">
                          <a:latin typeface="Arial"/>
                          <a:ea typeface="Times New Roman"/>
                          <a:cs typeface="Times New Roman"/>
                        </a:rPr>
                        <a:t>Funcionamiento de térmico motor de etapa de calentamiento</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6817">
                <a:tc>
                  <a:txBody>
                    <a:bodyPr/>
                    <a:lstStyle/>
                    <a:p>
                      <a:pPr algn="ctr">
                        <a:spcAft>
                          <a:spcPts val="0"/>
                        </a:spcAft>
                      </a:pPr>
                      <a:r>
                        <a:rPr lang="es-EC" sz="700" b="1">
                          <a:latin typeface="Verdana"/>
                          <a:ea typeface="Times New Roman"/>
                          <a:cs typeface="Arial"/>
                        </a:rPr>
                        <a:t>14</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700">
                          <a:latin typeface="Verdana"/>
                          <a:ea typeface="Times New Roman"/>
                          <a:cs typeface="Arial"/>
                        </a:rPr>
                        <a:t>E3.7</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700">
                          <a:latin typeface="Verdana"/>
                          <a:ea typeface="Times New Roman"/>
                          <a:cs typeface="Arial"/>
                        </a:rPr>
                        <a:t>T3-207D</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C" sz="700">
                          <a:latin typeface="Verdana"/>
                          <a:ea typeface="Times New Roman"/>
                          <a:cs typeface="Arial"/>
                        </a:rPr>
                        <a:t>N</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900" dirty="0">
                          <a:latin typeface="Arial"/>
                          <a:ea typeface="Times New Roman"/>
                          <a:cs typeface="Times New Roman"/>
                        </a:rPr>
                        <a:t>Funcionamiento de térmico motor de CIP</a:t>
                      </a:r>
                      <a:endParaRPr lang="es-EC" sz="900" dirty="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10" name="9 Tabla"/>
          <p:cNvGraphicFramePr>
            <a:graphicFrameLocks noGrp="1"/>
          </p:cNvGraphicFramePr>
          <p:nvPr/>
        </p:nvGraphicFramePr>
        <p:xfrm>
          <a:off x="990600" y="4648200"/>
          <a:ext cx="6781800" cy="1752602"/>
        </p:xfrm>
        <a:graphic>
          <a:graphicData uri="http://schemas.openxmlformats.org/drawingml/2006/table">
            <a:tbl>
              <a:tblPr/>
              <a:tblGrid>
                <a:gridCol w="386979"/>
                <a:gridCol w="651817"/>
                <a:gridCol w="943260"/>
                <a:gridCol w="599817"/>
                <a:gridCol w="4199927"/>
              </a:tblGrid>
              <a:tr h="164422">
                <a:tc>
                  <a:txBody>
                    <a:bodyPr/>
                    <a:lstStyle/>
                    <a:p>
                      <a:pPr algn="just"/>
                      <a:endParaRPr lang="es-EC" sz="900">
                        <a:latin typeface="Calibri"/>
                        <a:ea typeface="Times New Roman"/>
                      </a:endParaRPr>
                    </a:p>
                  </a:txBody>
                  <a:tcPr marL="38046" marR="38046" marT="0" marB="0" anchor="b">
                    <a:lnL>
                      <a:noFill/>
                    </a:lnL>
                    <a:lnR>
                      <a:noFill/>
                    </a:lnR>
                    <a:lnT>
                      <a:noFill/>
                    </a:lnT>
                    <a:lnB w="12700" cap="flat" cmpd="sng" algn="ctr">
                      <a:solidFill>
                        <a:srgbClr val="000000"/>
                      </a:solidFill>
                      <a:prstDash val="solid"/>
                      <a:round/>
                      <a:headEnd type="none" w="med" len="med"/>
                      <a:tailEnd type="none" w="med" len="med"/>
                    </a:lnB>
                  </a:tcPr>
                </a:tc>
                <a:tc gridSpan="3">
                  <a:txBody>
                    <a:bodyPr/>
                    <a:lstStyle/>
                    <a:p>
                      <a:pPr algn="l">
                        <a:spcAft>
                          <a:spcPts val="0"/>
                        </a:spcAft>
                      </a:pPr>
                      <a:r>
                        <a:rPr lang="es-EC" sz="700" b="1">
                          <a:latin typeface="Verdana"/>
                          <a:ea typeface="Times New Roman"/>
                          <a:cs typeface="Arial"/>
                        </a:rPr>
                        <a:t>TARJETA DE SALIDAS DIGITALES </a:t>
                      </a:r>
                      <a:endParaRPr lang="es-EC" sz="900">
                        <a:latin typeface="Calibri"/>
                        <a:ea typeface="Calibri"/>
                        <a:cs typeface="Times New Roman"/>
                      </a:endParaRPr>
                    </a:p>
                  </a:txBody>
                  <a:tcPr marL="38046" marR="38046" marT="0" marB="0" anchor="b">
                    <a:lnL>
                      <a:noFill/>
                    </a:lnL>
                    <a:lnR>
                      <a:noFill/>
                    </a:lnR>
                    <a:lnT>
                      <a:noFill/>
                    </a:lnT>
                    <a:lnB w="12700" cap="flat" cmpd="sng" algn="ctr">
                      <a:solidFill>
                        <a:srgbClr val="000000"/>
                      </a:solidFill>
                      <a:prstDash val="solid"/>
                      <a:round/>
                      <a:headEnd type="none" w="med" len="med"/>
                      <a:tailEnd type="none" w="med" len="med"/>
                    </a:lnB>
                  </a:tcPr>
                </a:tc>
                <a:tc hMerge="1">
                  <a:txBody>
                    <a:bodyPr/>
                    <a:lstStyle/>
                    <a:p>
                      <a:endParaRPr lang="es-EC"/>
                    </a:p>
                  </a:txBody>
                  <a:tcPr/>
                </a:tc>
                <a:tc hMerge="1">
                  <a:txBody>
                    <a:bodyPr/>
                    <a:lstStyle/>
                    <a:p>
                      <a:endParaRPr lang="es-EC"/>
                    </a:p>
                  </a:txBody>
                  <a:tcPr/>
                </a:tc>
                <a:tc>
                  <a:txBody>
                    <a:bodyPr/>
                    <a:lstStyle/>
                    <a:p>
                      <a:pPr algn="just"/>
                      <a:endParaRPr lang="es-EC" sz="900">
                        <a:latin typeface="Calibri"/>
                        <a:ea typeface="Times New Roman"/>
                      </a:endParaRPr>
                    </a:p>
                  </a:txBody>
                  <a:tcPr marL="38046" marR="38046" marT="0" marB="0" anchor="b">
                    <a:lnL>
                      <a:noFill/>
                    </a:lnL>
                    <a:lnR>
                      <a:noFill/>
                    </a:lnR>
                    <a:lnT>
                      <a:noFill/>
                    </a:lnT>
                    <a:lnB w="12700" cap="flat" cmpd="sng" algn="ctr">
                      <a:solidFill>
                        <a:srgbClr val="000000"/>
                      </a:solidFill>
                      <a:prstDash val="solid"/>
                      <a:round/>
                      <a:headEnd type="none" w="med" len="med"/>
                      <a:tailEnd type="none" w="med" len="med"/>
                    </a:lnB>
                  </a:tcPr>
                </a:tc>
              </a:tr>
              <a:tr h="158818">
                <a:tc>
                  <a:txBody>
                    <a:bodyPr/>
                    <a:lstStyle/>
                    <a:p>
                      <a:pPr algn="ctr">
                        <a:spcAft>
                          <a:spcPts val="0"/>
                        </a:spcAft>
                      </a:pPr>
                      <a:r>
                        <a:rPr lang="es-EC" sz="700" b="1">
                          <a:solidFill>
                            <a:srgbClr val="0000FF"/>
                          </a:solidFill>
                          <a:latin typeface="Verdana"/>
                          <a:ea typeface="Times New Roman"/>
                          <a:cs typeface="Arial"/>
                        </a:rPr>
                        <a:t>No.</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700" b="1">
                          <a:solidFill>
                            <a:srgbClr val="0000FF"/>
                          </a:solidFill>
                          <a:latin typeface="Verdana"/>
                          <a:ea typeface="Times New Roman"/>
                          <a:cs typeface="Arial"/>
                        </a:rPr>
                        <a:t>TIPO</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700" b="1">
                          <a:solidFill>
                            <a:srgbClr val="0000FF"/>
                          </a:solidFill>
                          <a:latin typeface="Verdana"/>
                          <a:ea typeface="Times New Roman"/>
                          <a:cs typeface="Arial"/>
                        </a:rPr>
                        <a:t>CODIGO</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700" b="1">
                          <a:solidFill>
                            <a:srgbClr val="0000FF"/>
                          </a:solidFill>
                          <a:latin typeface="Verdana"/>
                          <a:ea typeface="Times New Roman"/>
                          <a:cs typeface="Arial"/>
                        </a:rPr>
                        <a:t>ESTADO</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700" b="1">
                          <a:solidFill>
                            <a:srgbClr val="0000FF"/>
                          </a:solidFill>
                          <a:latin typeface="Verdana"/>
                          <a:ea typeface="Times New Roman"/>
                          <a:cs typeface="Arial"/>
                        </a:rPr>
                        <a:t>DESCRIPCION / UBICACIÓN</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8818">
                <a:tc>
                  <a:txBody>
                    <a:bodyPr/>
                    <a:lstStyle/>
                    <a:p>
                      <a:pPr algn="ctr">
                        <a:spcAft>
                          <a:spcPts val="0"/>
                        </a:spcAft>
                      </a:pPr>
                      <a:r>
                        <a:rPr lang="es-EC" sz="700" b="1">
                          <a:latin typeface="Verdana"/>
                          <a:ea typeface="Times New Roman"/>
                          <a:cs typeface="Arial"/>
                        </a:rPr>
                        <a:t>1</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700">
                          <a:latin typeface="Verdana"/>
                          <a:ea typeface="Times New Roman"/>
                          <a:cs typeface="Arial"/>
                        </a:rPr>
                        <a:t> </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700">
                          <a:latin typeface="Verdana"/>
                          <a:ea typeface="Times New Roman"/>
                          <a:cs typeface="Arial"/>
                        </a:rPr>
                        <a:t>VLV04-801E</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C" sz="700">
                          <a:latin typeface="Verdana"/>
                          <a:ea typeface="Times New Roman"/>
                          <a:cs typeface="Arial"/>
                        </a:rPr>
                        <a:t>I</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900">
                          <a:latin typeface="Arial"/>
                          <a:ea typeface="Times New Roman"/>
                          <a:cs typeface="Times New Roman"/>
                        </a:rPr>
                        <a:t>Electrovalvula entrada de agua en etapa de calentamiento</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8818">
                <a:tc>
                  <a:txBody>
                    <a:bodyPr/>
                    <a:lstStyle/>
                    <a:p>
                      <a:pPr algn="ctr">
                        <a:spcAft>
                          <a:spcPts val="0"/>
                        </a:spcAft>
                      </a:pPr>
                      <a:r>
                        <a:rPr lang="es-EC" sz="700" b="1">
                          <a:latin typeface="Verdana"/>
                          <a:ea typeface="Times New Roman"/>
                          <a:cs typeface="Arial"/>
                        </a:rPr>
                        <a:t>2</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700">
                          <a:latin typeface="Verdana"/>
                          <a:ea typeface="Times New Roman"/>
                          <a:cs typeface="Arial"/>
                        </a:rPr>
                        <a:t> </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700">
                          <a:latin typeface="Verdana"/>
                          <a:ea typeface="Times New Roman"/>
                          <a:cs typeface="Arial"/>
                        </a:rPr>
                        <a:t>VLV07-802E</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C" sz="700">
                          <a:latin typeface="Verdana"/>
                          <a:ea typeface="Times New Roman"/>
                          <a:cs typeface="Arial"/>
                        </a:rPr>
                        <a:t>I</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900">
                          <a:latin typeface="Arial"/>
                          <a:ea typeface="Times New Roman"/>
                          <a:cs typeface="Times New Roman"/>
                        </a:rPr>
                        <a:t>Electroválvula de entrada de amoniaco en etapa de enfriamiento</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8818">
                <a:tc>
                  <a:txBody>
                    <a:bodyPr/>
                    <a:lstStyle/>
                    <a:p>
                      <a:pPr algn="ctr">
                        <a:spcAft>
                          <a:spcPts val="0"/>
                        </a:spcAft>
                      </a:pPr>
                      <a:r>
                        <a:rPr lang="es-EC" sz="700" b="1">
                          <a:latin typeface="Verdana"/>
                          <a:ea typeface="Times New Roman"/>
                          <a:cs typeface="Arial"/>
                        </a:rPr>
                        <a:t>3</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700">
                          <a:latin typeface="Verdana"/>
                          <a:ea typeface="Times New Roman"/>
                          <a:cs typeface="Arial"/>
                        </a:rPr>
                        <a:t> </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700">
                          <a:latin typeface="Verdana"/>
                          <a:ea typeface="Times New Roman"/>
                          <a:cs typeface="Arial"/>
                        </a:rPr>
                        <a:t>VLV01-803E</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C" sz="700">
                          <a:latin typeface="Verdana"/>
                          <a:ea typeface="Times New Roman"/>
                          <a:cs typeface="Arial"/>
                        </a:rPr>
                        <a:t>N</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900">
                          <a:latin typeface="Arial"/>
                          <a:ea typeface="Times New Roman"/>
                          <a:cs typeface="Times New Roman"/>
                        </a:rPr>
                        <a:t>Electroválvula de entrada de agua de proceso de pasteurización</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8818">
                <a:tc>
                  <a:txBody>
                    <a:bodyPr/>
                    <a:lstStyle/>
                    <a:p>
                      <a:pPr algn="ctr">
                        <a:spcAft>
                          <a:spcPts val="0"/>
                        </a:spcAft>
                      </a:pPr>
                      <a:r>
                        <a:rPr lang="es-EC" sz="700" b="1">
                          <a:latin typeface="Verdana"/>
                          <a:ea typeface="Times New Roman"/>
                          <a:cs typeface="Arial"/>
                        </a:rPr>
                        <a:t>4</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700">
                          <a:latin typeface="Verdana"/>
                          <a:ea typeface="Times New Roman"/>
                          <a:cs typeface="Arial"/>
                        </a:rPr>
                        <a:t> </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700">
                          <a:latin typeface="Verdana"/>
                          <a:ea typeface="Times New Roman"/>
                          <a:cs typeface="Arial"/>
                        </a:rPr>
                        <a:t>VLV03-804E</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C" sz="700">
                          <a:latin typeface="Verdana"/>
                          <a:ea typeface="Times New Roman"/>
                          <a:cs typeface="Arial"/>
                        </a:rPr>
                        <a:t>N</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900">
                          <a:latin typeface="Arial"/>
                          <a:ea typeface="Times New Roman"/>
                          <a:cs typeface="Times New Roman"/>
                        </a:rPr>
                        <a:t>Electroválvula de purga de proceso de pasteurización</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8818">
                <a:tc>
                  <a:txBody>
                    <a:bodyPr/>
                    <a:lstStyle/>
                    <a:p>
                      <a:pPr algn="ctr">
                        <a:spcAft>
                          <a:spcPts val="0"/>
                        </a:spcAft>
                      </a:pPr>
                      <a:r>
                        <a:rPr lang="es-EC" sz="700" b="1">
                          <a:latin typeface="Verdana"/>
                          <a:ea typeface="Times New Roman"/>
                          <a:cs typeface="Arial"/>
                        </a:rPr>
                        <a:t>5</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700">
                          <a:latin typeface="Verdana"/>
                          <a:ea typeface="Times New Roman"/>
                          <a:cs typeface="Arial"/>
                        </a:rPr>
                        <a:t> </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700">
                          <a:latin typeface="Verdana"/>
                          <a:ea typeface="Times New Roman"/>
                          <a:cs typeface="Arial"/>
                        </a:rPr>
                        <a:t>K1-805E</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C" sz="700">
                          <a:latin typeface="Verdana"/>
                          <a:ea typeface="Times New Roman"/>
                          <a:cs typeface="Arial"/>
                        </a:rPr>
                        <a:t>N</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900">
                          <a:latin typeface="Arial"/>
                          <a:ea typeface="Times New Roman"/>
                          <a:cs typeface="Times New Roman"/>
                        </a:rPr>
                        <a:t>Contactor de motor de cerveza</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8818">
                <a:tc>
                  <a:txBody>
                    <a:bodyPr/>
                    <a:lstStyle/>
                    <a:p>
                      <a:pPr algn="ctr">
                        <a:spcAft>
                          <a:spcPts val="0"/>
                        </a:spcAft>
                      </a:pPr>
                      <a:r>
                        <a:rPr lang="es-EC" sz="700" b="1">
                          <a:latin typeface="Verdana"/>
                          <a:ea typeface="Times New Roman"/>
                          <a:cs typeface="Arial"/>
                        </a:rPr>
                        <a:t>6</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700">
                          <a:latin typeface="Verdana"/>
                          <a:ea typeface="Times New Roman"/>
                          <a:cs typeface="Arial"/>
                        </a:rPr>
                        <a:t> </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700">
                          <a:latin typeface="Verdana"/>
                          <a:ea typeface="Times New Roman"/>
                          <a:cs typeface="Arial"/>
                        </a:rPr>
                        <a:t>K2-806E</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C" sz="700">
                          <a:latin typeface="Verdana"/>
                          <a:ea typeface="Times New Roman"/>
                          <a:cs typeface="Arial"/>
                        </a:rPr>
                        <a:t>N</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900">
                          <a:latin typeface="Arial"/>
                          <a:ea typeface="Times New Roman"/>
                          <a:cs typeface="Times New Roman"/>
                        </a:rPr>
                        <a:t>Contactor de motor de cerveza</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8818">
                <a:tc>
                  <a:txBody>
                    <a:bodyPr/>
                    <a:lstStyle/>
                    <a:p>
                      <a:pPr algn="ctr">
                        <a:spcAft>
                          <a:spcPts val="0"/>
                        </a:spcAft>
                      </a:pPr>
                      <a:r>
                        <a:rPr lang="es-EC" sz="700" b="1">
                          <a:latin typeface="Verdana"/>
                          <a:ea typeface="Times New Roman"/>
                          <a:cs typeface="Arial"/>
                        </a:rPr>
                        <a:t>7</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700">
                          <a:latin typeface="Verdana"/>
                          <a:ea typeface="Times New Roman"/>
                          <a:cs typeface="Arial"/>
                        </a:rPr>
                        <a:t> </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700">
                          <a:latin typeface="Verdana"/>
                          <a:ea typeface="Times New Roman"/>
                          <a:cs typeface="Arial"/>
                        </a:rPr>
                        <a:t>K3-807E</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C" sz="700">
                          <a:latin typeface="Verdana"/>
                          <a:ea typeface="Times New Roman"/>
                          <a:cs typeface="Arial"/>
                        </a:rPr>
                        <a:t>N</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900">
                          <a:latin typeface="Arial"/>
                          <a:ea typeface="Times New Roman"/>
                          <a:cs typeface="Times New Roman"/>
                        </a:rPr>
                        <a:t>Contactor de motor de cerveza</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8818">
                <a:tc>
                  <a:txBody>
                    <a:bodyPr/>
                    <a:lstStyle/>
                    <a:p>
                      <a:pPr algn="ctr">
                        <a:spcAft>
                          <a:spcPts val="0"/>
                        </a:spcAft>
                      </a:pPr>
                      <a:r>
                        <a:rPr lang="es-EC" sz="700" b="1">
                          <a:latin typeface="Verdana"/>
                          <a:ea typeface="Times New Roman"/>
                          <a:cs typeface="Arial"/>
                        </a:rPr>
                        <a:t>8</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700">
                          <a:latin typeface="Verdana"/>
                          <a:ea typeface="Times New Roman"/>
                          <a:cs typeface="Arial"/>
                        </a:rPr>
                        <a:t> </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700">
                          <a:latin typeface="Verdana"/>
                          <a:ea typeface="Times New Roman"/>
                          <a:cs typeface="Arial"/>
                        </a:rPr>
                        <a:t>K4-808E</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C" sz="700">
                          <a:latin typeface="Verdana"/>
                          <a:ea typeface="Times New Roman"/>
                          <a:cs typeface="Arial"/>
                        </a:rPr>
                        <a:t>N</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900">
                          <a:latin typeface="Arial"/>
                          <a:ea typeface="Times New Roman"/>
                          <a:cs typeface="Times New Roman"/>
                        </a:rPr>
                        <a:t>Contactor de motor de etapa de calentamiento</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8818">
                <a:tc>
                  <a:txBody>
                    <a:bodyPr/>
                    <a:lstStyle/>
                    <a:p>
                      <a:pPr algn="ctr">
                        <a:spcAft>
                          <a:spcPts val="0"/>
                        </a:spcAft>
                      </a:pPr>
                      <a:r>
                        <a:rPr lang="es-EC" sz="700" b="1">
                          <a:latin typeface="Verdana"/>
                          <a:ea typeface="Times New Roman"/>
                          <a:cs typeface="Arial"/>
                        </a:rPr>
                        <a:t>9</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700">
                          <a:latin typeface="Verdana"/>
                          <a:ea typeface="Times New Roman"/>
                          <a:cs typeface="Arial"/>
                        </a:rPr>
                        <a:t> </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700">
                          <a:latin typeface="Verdana"/>
                          <a:ea typeface="Times New Roman"/>
                          <a:cs typeface="Arial"/>
                        </a:rPr>
                        <a:t>K5-902E</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C" sz="700">
                          <a:latin typeface="Verdana"/>
                          <a:ea typeface="Times New Roman"/>
                          <a:cs typeface="Arial"/>
                        </a:rPr>
                        <a:t>N</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900" dirty="0">
                          <a:latin typeface="Arial"/>
                          <a:ea typeface="Times New Roman"/>
                          <a:cs typeface="Times New Roman"/>
                        </a:rPr>
                        <a:t>Contactor de motor de CIP</a:t>
                      </a:r>
                      <a:endParaRPr lang="es-EC" sz="900" dirty="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3000"/>
                                        <p:tgtEl>
                                          <p:spTgt spid="4"/>
                                        </p:tgtEl>
                                      </p:cBhvr>
                                    </p:animEffect>
                                    <p:anim calcmode="lin" valueType="num">
                                      <p:cBhvr>
                                        <p:cTn id="8" dur="3000" fill="hold"/>
                                        <p:tgtEl>
                                          <p:spTgt spid="4"/>
                                        </p:tgtEl>
                                        <p:attrNameLst>
                                          <p:attrName>style.rotation</p:attrName>
                                        </p:attrNameLst>
                                      </p:cBhvr>
                                      <p:tavLst>
                                        <p:tav tm="0">
                                          <p:val>
                                            <p:fltVal val="720"/>
                                          </p:val>
                                        </p:tav>
                                        <p:tav tm="100000">
                                          <p:val>
                                            <p:fltVal val="0"/>
                                          </p:val>
                                        </p:tav>
                                      </p:tavLst>
                                    </p:anim>
                                    <p:anim calcmode="lin" valueType="num">
                                      <p:cBhvr>
                                        <p:cTn id="9" dur="3000" fill="hold"/>
                                        <p:tgtEl>
                                          <p:spTgt spid="4"/>
                                        </p:tgtEl>
                                        <p:attrNameLst>
                                          <p:attrName>ppt_h</p:attrName>
                                        </p:attrNameLst>
                                      </p:cBhvr>
                                      <p:tavLst>
                                        <p:tav tm="0">
                                          <p:val>
                                            <p:fltVal val="0"/>
                                          </p:val>
                                        </p:tav>
                                        <p:tav tm="100000">
                                          <p:val>
                                            <p:strVal val="#ppt_h"/>
                                          </p:val>
                                        </p:tav>
                                      </p:tavLst>
                                    </p:anim>
                                    <p:anim calcmode="lin" valueType="num">
                                      <p:cBhvr>
                                        <p:cTn id="10" dur="3000" fill="hold"/>
                                        <p:tgtEl>
                                          <p:spTgt spid="4"/>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Que señales vamos a tener?</a:t>
            </a:r>
            <a:endParaRPr lang="es-ES" dirty="0"/>
          </a:p>
        </p:txBody>
      </p:sp>
      <p:pic>
        <p:nvPicPr>
          <p:cNvPr id="4" name="Picture 7"/>
          <p:cNvPicPr>
            <a:picLocks noChangeAspect="1" noChangeArrowheads="1"/>
          </p:cNvPicPr>
          <p:nvPr/>
        </p:nvPicPr>
        <p:blipFill>
          <a:blip r:embed="rId2" cstate="print"/>
          <a:srcRect/>
          <a:stretch>
            <a:fillRect/>
          </a:stretch>
        </p:blipFill>
        <p:spPr bwMode="auto">
          <a:xfrm>
            <a:off x="7632700" y="115888"/>
            <a:ext cx="1390650" cy="1333500"/>
          </a:xfrm>
          <a:prstGeom prst="rect">
            <a:avLst/>
          </a:prstGeom>
          <a:noFill/>
          <a:ln w="9525">
            <a:noFill/>
            <a:miter lim="800000"/>
            <a:headEnd/>
            <a:tailEnd/>
          </a:ln>
          <a:effectLst/>
        </p:spPr>
      </p:pic>
      <p:graphicFrame>
        <p:nvGraphicFramePr>
          <p:cNvPr id="5" name="4 Tabla"/>
          <p:cNvGraphicFramePr>
            <a:graphicFrameLocks noGrp="1"/>
          </p:cNvGraphicFramePr>
          <p:nvPr/>
        </p:nvGraphicFramePr>
        <p:xfrm>
          <a:off x="990600" y="1981200"/>
          <a:ext cx="7086600" cy="1523998"/>
        </p:xfrm>
        <a:graphic>
          <a:graphicData uri="http://schemas.openxmlformats.org/drawingml/2006/table">
            <a:tbl>
              <a:tblPr/>
              <a:tblGrid>
                <a:gridCol w="404371"/>
                <a:gridCol w="681112"/>
                <a:gridCol w="985654"/>
                <a:gridCol w="626775"/>
                <a:gridCol w="4388688"/>
              </a:tblGrid>
              <a:tr h="196357">
                <a:tc>
                  <a:txBody>
                    <a:bodyPr/>
                    <a:lstStyle/>
                    <a:p>
                      <a:pPr algn="just"/>
                      <a:endParaRPr lang="es-EC" sz="900" dirty="0">
                        <a:latin typeface="Calibri"/>
                        <a:ea typeface="Times New Roman"/>
                      </a:endParaRPr>
                    </a:p>
                  </a:txBody>
                  <a:tcPr marL="38046" marR="38046" marT="0" marB="0" anchor="b">
                    <a:lnL>
                      <a:noFill/>
                    </a:lnL>
                    <a:lnR>
                      <a:noFill/>
                    </a:lnR>
                    <a:lnT>
                      <a:noFill/>
                    </a:lnT>
                    <a:lnB w="12700" cap="flat" cmpd="sng" algn="ctr">
                      <a:solidFill>
                        <a:srgbClr val="000000"/>
                      </a:solidFill>
                      <a:prstDash val="solid"/>
                      <a:round/>
                      <a:headEnd type="none" w="med" len="med"/>
                      <a:tailEnd type="none" w="med" len="med"/>
                    </a:lnB>
                  </a:tcPr>
                </a:tc>
                <a:tc gridSpan="4">
                  <a:txBody>
                    <a:bodyPr/>
                    <a:lstStyle/>
                    <a:p>
                      <a:pPr algn="l">
                        <a:spcAft>
                          <a:spcPts val="0"/>
                        </a:spcAft>
                      </a:pPr>
                      <a:r>
                        <a:rPr lang="es-EC" sz="700" b="1">
                          <a:latin typeface="Verdana"/>
                          <a:ea typeface="Times New Roman"/>
                          <a:cs typeface="Arial"/>
                        </a:rPr>
                        <a:t>TARJETA DE  ENTRADAS ANALOGAS 4 - 20 mA  </a:t>
                      </a:r>
                      <a:endParaRPr lang="es-EC" sz="900">
                        <a:latin typeface="Calibri"/>
                        <a:ea typeface="Calibri"/>
                        <a:cs typeface="Times New Roman"/>
                      </a:endParaRPr>
                    </a:p>
                  </a:txBody>
                  <a:tcPr marL="38046" marR="38046" marT="0" marB="0" anchor="b">
                    <a:lnL>
                      <a:noFill/>
                    </a:lnL>
                    <a:lnR>
                      <a:noFill/>
                    </a:lnR>
                    <a:lnT>
                      <a:noFill/>
                    </a:lnT>
                    <a:lnB w="12700" cap="flat" cmpd="sng" algn="ctr">
                      <a:solidFill>
                        <a:srgbClr val="000000"/>
                      </a:solidFill>
                      <a:prstDash val="solid"/>
                      <a:round/>
                      <a:headEnd type="none" w="med" len="med"/>
                      <a:tailEnd type="none" w="med" len="med"/>
                    </a:lnB>
                  </a:tcPr>
                </a:tc>
                <a:tc hMerge="1">
                  <a:txBody>
                    <a:bodyPr/>
                    <a:lstStyle/>
                    <a:p>
                      <a:endParaRPr lang="es-EC"/>
                    </a:p>
                  </a:txBody>
                  <a:tcPr/>
                </a:tc>
                <a:tc hMerge="1">
                  <a:txBody>
                    <a:bodyPr/>
                    <a:lstStyle/>
                    <a:p>
                      <a:endParaRPr lang="es-EC"/>
                    </a:p>
                  </a:txBody>
                  <a:tcPr/>
                </a:tc>
                <a:tc hMerge="1">
                  <a:txBody>
                    <a:bodyPr/>
                    <a:lstStyle/>
                    <a:p>
                      <a:endParaRPr lang="es-EC"/>
                    </a:p>
                  </a:txBody>
                  <a:tcPr/>
                </a:tc>
              </a:tr>
              <a:tr h="189663">
                <a:tc>
                  <a:txBody>
                    <a:bodyPr/>
                    <a:lstStyle/>
                    <a:p>
                      <a:pPr algn="ctr">
                        <a:spcAft>
                          <a:spcPts val="0"/>
                        </a:spcAft>
                      </a:pPr>
                      <a:r>
                        <a:rPr lang="es-EC" sz="700" b="1">
                          <a:solidFill>
                            <a:srgbClr val="0000FF"/>
                          </a:solidFill>
                          <a:latin typeface="Verdana"/>
                          <a:ea typeface="Times New Roman"/>
                          <a:cs typeface="Arial"/>
                        </a:rPr>
                        <a:t>No.</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700" b="1" dirty="0">
                          <a:solidFill>
                            <a:srgbClr val="0000FF"/>
                          </a:solidFill>
                          <a:latin typeface="Verdana"/>
                          <a:ea typeface="Times New Roman"/>
                          <a:cs typeface="Arial"/>
                        </a:rPr>
                        <a:t>TIPO</a:t>
                      </a:r>
                      <a:endParaRPr lang="es-EC" sz="900" dirty="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700" b="1">
                          <a:solidFill>
                            <a:srgbClr val="0000FF"/>
                          </a:solidFill>
                          <a:latin typeface="Verdana"/>
                          <a:ea typeface="Times New Roman"/>
                          <a:cs typeface="Arial"/>
                        </a:rPr>
                        <a:t>CODIGO</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700" b="1">
                          <a:solidFill>
                            <a:srgbClr val="0000FF"/>
                          </a:solidFill>
                          <a:latin typeface="Verdana"/>
                          <a:ea typeface="Times New Roman"/>
                          <a:cs typeface="Arial"/>
                        </a:rPr>
                        <a:t>ESTADO</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700" b="1">
                          <a:solidFill>
                            <a:srgbClr val="0000FF"/>
                          </a:solidFill>
                          <a:latin typeface="Verdana"/>
                          <a:ea typeface="Times New Roman"/>
                          <a:cs typeface="Arial"/>
                        </a:rPr>
                        <a:t>DESCRIPCION / UBICACIÓN</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9663">
                <a:tc>
                  <a:txBody>
                    <a:bodyPr/>
                    <a:lstStyle/>
                    <a:p>
                      <a:pPr algn="ctr">
                        <a:spcAft>
                          <a:spcPts val="0"/>
                        </a:spcAft>
                      </a:pPr>
                      <a:r>
                        <a:rPr lang="es-EC" sz="700" b="1">
                          <a:latin typeface="Verdana"/>
                          <a:ea typeface="Times New Roman"/>
                          <a:cs typeface="Arial"/>
                        </a:rPr>
                        <a:t>1</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700">
                          <a:latin typeface="Verdana"/>
                          <a:ea typeface="Times New Roman"/>
                          <a:cs typeface="Arial"/>
                        </a:rPr>
                        <a:t>4 - 20 mA</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700">
                          <a:latin typeface="Verdana"/>
                          <a:ea typeface="Times New Roman"/>
                          <a:cs typeface="Arial"/>
                        </a:rPr>
                        <a:t>ST1-1002E</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C" sz="700">
                          <a:latin typeface="Verdana"/>
                          <a:ea typeface="Times New Roman"/>
                          <a:cs typeface="Arial"/>
                        </a:rPr>
                        <a:t>I</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900">
                          <a:latin typeface="Arial"/>
                          <a:ea typeface="Times New Roman"/>
                          <a:cs typeface="Times New Roman"/>
                        </a:rPr>
                        <a:t>Sensor de temperatura de agua en etapa de calentamiento</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9663">
                <a:tc>
                  <a:txBody>
                    <a:bodyPr/>
                    <a:lstStyle/>
                    <a:p>
                      <a:pPr algn="ctr">
                        <a:spcAft>
                          <a:spcPts val="0"/>
                        </a:spcAft>
                      </a:pPr>
                      <a:r>
                        <a:rPr lang="es-EC" sz="700" b="1">
                          <a:latin typeface="Verdana"/>
                          <a:ea typeface="Times New Roman"/>
                          <a:cs typeface="Arial"/>
                        </a:rPr>
                        <a:t>2</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700">
                          <a:latin typeface="Verdana"/>
                          <a:ea typeface="Times New Roman"/>
                          <a:cs typeface="Arial"/>
                        </a:rPr>
                        <a:t>4 - 20 mA</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700">
                          <a:latin typeface="Verdana"/>
                          <a:ea typeface="Times New Roman"/>
                          <a:cs typeface="Arial"/>
                        </a:rPr>
                        <a:t>ST2-1004E</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C" sz="700">
                          <a:latin typeface="Verdana"/>
                          <a:ea typeface="Times New Roman"/>
                          <a:cs typeface="Arial"/>
                        </a:rPr>
                        <a:t>I</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900">
                          <a:latin typeface="Arial"/>
                          <a:ea typeface="Times New Roman"/>
                          <a:cs typeface="Times New Roman"/>
                        </a:rPr>
                        <a:t>Sensor de temperatura de cerveza en serpentín</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9663">
                <a:tc>
                  <a:txBody>
                    <a:bodyPr/>
                    <a:lstStyle/>
                    <a:p>
                      <a:pPr algn="ctr">
                        <a:spcAft>
                          <a:spcPts val="0"/>
                        </a:spcAft>
                      </a:pPr>
                      <a:r>
                        <a:rPr lang="es-EC" sz="700" b="1">
                          <a:latin typeface="Verdana"/>
                          <a:ea typeface="Times New Roman"/>
                          <a:cs typeface="Arial"/>
                        </a:rPr>
                        <a:t>3</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700">
                          <a:latin typeface="Verdana"/>
                          <a:ea typeface="Times New Roman"/>
                          <a:cs typeface="Arial"/>
                        </a:rPr>
                        <a:t>4 - 20 mA</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700">
                          <a:latin typeface="Verdana"/>
                          <a:ea typeface="Times New Roman"/>
                          <a:cs typeface="Arial"/>
                        </a:rPr>
                        <a:t>ST3-1006E</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C" sz="700">
                          <a:latin typeface="Verdana"/>
                          <a:ea typeface="Times New Roman"/>
                          <a:cs typeface="Arial"/>
                        </a:rPr>
                        <a:t>I</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900">
                          <a:latin typeface="Arial"/>
                          <a:ea typeface="Times New Roman"/>
                          <a:cs typeface="Times New Roman"/>
                        </a:rPr>
                        <a:t>Sensor de temperatura de salida de cerveza</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9663">
                <a:tc>
                  <a:txBody>
                    <a:bodyPr/>
                    <a:lstStyle/>
                    <a:p>
                      <a:pPr algn="ctr">
                        <a:spcAft>
                          <a:spcPts val="0"/>
                        </a:spcAft>
                      </a:pPr>
                      <a:r>
                        <a:rPr lang="es-EC" sz="700" b="1">
                          <a:latin typeface="Verdana"/>
                          <a:ea typeface="Times New Roman"/>
                          <a:cs typeface="Arial"/>
                        </a:rPr>
                        <a:t>4</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700">
                          <a:latin typeface="Verdana"/>
                          <a:ea typeface="Times New Roman"/>
                          <a:cs typeface="Arial"/>
                        </a:rPr>
                        <a:t>4 - 20 mA</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700">
                          <a:latin typeface="Verdana"/>
                          <a:ea typeface="Times New Roman"/>
                          <a:cs typeface="Arial"/>
                        </a:rPr>
                        <a:t>SP1-1101E</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C" sz="700">
                          <a:latin typeface="Verdana"/>
                          <a:ea typeface="Times New Roman"/>
                          <a:cs typeface="Arial"/>
                        </a:rPr>
                        <a:t>N</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900">
                          <a:latin typeface="Arial"/>
                          <a:ea typeface="Times New Roman"/>
                          <a:cs typeface="Times New Roman"/>
                        </a:rPr>
                        <a:t>Sensor de presión de salida de amoniaco en etapa de enfriamiento</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9663">
                <a:tc>
                  <a:txBody>
                    <a:bodyPr/>
                    <a:lstStyle/>
                    <a:p>
                      <a:pPr algn="ctr">
                        <a:spcAft>
                          <a:spcPts val="0"/>
                        </a:spcAft>
                      </a:pPr>
                      <a:r>
                        <a:rPr lang="es-EC" sz="700" b="1">
                          <a:latin typeface="Verdana"/>
                          <a:ea typeface="Times New Roman"/>
                          <a:cs typeface="Arial"/>
                        </a:rPr>
                        <a:t>5</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700">
                          <a:latin typeface="Verdana"/>
                          <a:ea typeface="Times New Roman"/>
                          <a:cs typeface="Arial"/>
                        </a:rPr>
                        <a:t>4 - 20 mA</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700">
                          <a:latin typeface="Verdana"/>
                          <a:ea typeface="Times New Roman"/>
                          <a:cs typeface="Arial"/>
                        </a:rPr>
                        <a:t>SD1-1105D</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C" sz="700">
                          <a:latin typeface="Verdana"/>
                          <a:ea typeface="Times New Roman"/>
                          <a:cs typeface="Arial"/>
                        </a:rPr>
                        <a:t>N</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900">
                          <a:latin typeface="Arial"/>
                          <a:ea typeface="Times New Roman"/>
                          <a:cs typeface="Times New Roman"/>
                        </a:rPr>
                        <a:t>Sensor de conductividad en proceso de pasteurización</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9663">
                <a:tc>
                  <a:txBody>
                    <a:bodyPr/>
                    <a:lstStyle/>
                    <a:p>
                      <a:pPr algn="ctr">
                        <a:spcAft>
                          <a:spcPts val="0"/>
                        </a:spcAft>
                      </a:pPr>
                      <a:r>
                        <a:rPr lang="es-EC" sz="700" b="1">
                          <a:latin typeface="Verdana"/>
                          <a:ea typeface="Times New Roman"/>
                          <a:cs typeface="Arial"/>
                        </a:rPr>
                        <a:t>6</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700">
                          <a:latin typeface="Verdana"/>
                          <a:ea typeface="Times New Roman"/>
                          <a:cs typeface="Arial"/>
                        </a:rPr>
                        <a:t>4 - 20 mA</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700">
                          <a:latin typeface="Verdana"/>
                          <a:ea typeface="Times New Roman"/>
                          <a:cs typeface="Arial"/>
                        </a:rPr>
                        <a:t>SF1-1107D</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C" sz="700">
                          <a:latin typeface="Verdana"/>
                          <a:ea typeface="Times New Roman"/>
                          <a:cs typeface="Arial"/>
                        </a:rPr>
                        <a:t>N</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900" dirty="0">
                          <a:latin typeface="Arial"/>
                          <a:ea typeface="Times New Roman"/>
                          <a:cs typeface="Times New Roman"/>
                        </a:rPr>
                        <a:t>Sensor de flujo a la salida de la cerveza</a:t>
                      </a:r>
                      <a:endParaRPr lang="es-EC" sz="900" dirty="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6" name="5 Tabla"/>
          <p:cNvGraphicFramePr>
            <a:graphicFrameLocks noGrp="1"/>
          </p:cNvGraphicFramePr>
          <p:nvPr/>
        </p:nvGraphicFramePr>
        <p:xfrm>
          <a:off x="990600" y="3733800"/>
          <a:ext cx="7086600" cy="1600200"/>
        </p:xfrm>
        <a:graphic>
          <a:graphicData uri="http://schemas.openxmlformats.org/drawingml/2006/table">
            <a:tbl>
              <a:tblPr/>
              <a:tblGrid>
                <a:gridCol w="404371"/>
                <a:gridCol w="681112"/>
                <a:gridCol w="985654"/>
                <a:gridCol w="626775"/>
                <a:gridCol w="4388688"/>
              </a:tblGrid>
              <a:tr h="329012">
                <a:tc>
                  <a:txBody>
                    <a:bodyPr/>
                    <a:lstStyle/>
                    <a:p>
                      <a:pPr algn="just"/>
                      <a:endParaRPr lang="es-EC" sz="900" dirty="0">
                        <a:latin typeface="Calibri"/>
                        <a:ea typeface="Times New Roman"/>
                      </a:endParaRPr>
                    </a:p>
                  </a:txBody>
                  <a:tcPr marL="38046" marR="38046" marT="0" marB="0" anchor="b">
                    <a:lnL>
                      <a:noFill/>
                    </a:lnL>
                    <a:lnR>
                      <a:noFill/>
                    </a:lnR>
                    <a:lnT>
                      <a:noFill/>
                    </a:lnT>
                    <a:lnB w="12700" cap="flat" cmpd="sng" algn="ctr">
                      <a:solidFill>
                        <a:srgbClr val="000000"/>
                      </a:solidFill>
                      <a:prstDash val="solid"/>
                      <a:round/>
                      <a:headEnd type="none" w="med" len="med"/>
                      <a:tailEnd type="none" w="med" len="med"/>
                    </a:lnB>
                  </a:tcPr>
                </a:tc>
                <a:tc gridSpan="3">
                  <a:txBody>
                    <a:bodyPr/>
                    <a:lstStyle/>
                    <a:p>
                      <a:pPr algn="l">
                        <a:spcAft>
                          <a:spcPts val="0"/>
                        </a:spcAft>
                      </a:pPr>
                      <a:r>
                        <a:rPr lang="es-EC" sz="700" b="1" dirty="0">
                          <a:latin typeface="Verdana"/>
                          <a:ea typeface="Times New Roman"/>
                          <a:cs typeface="Arial"/>
                        </a:rPr>
                        <a:t>TARJETA DE   SALIDAS ANALOGAS </a:t>
                      </a:r>
                      <a:endParaRPr lang="es-EC" sz="900" dirty="0">
                        <a:latin typeface="Calibri"/>
                        <a:ea typeface="Calibri"/>
                        <a:cs typeface="Times New Roman"/>
                      </a:endParaRPr>
                    </a:p>
                  </a:txBody>
                  <a:tcPr marL="38046" marR="38046" marT="0" marB="0" anchor="b">
                    <a:lnL>
                      <a:noFill/>
                    </a:lnL>
                    <a:lnR>
                      <a:noFill/>
                    </a:lnR>
                    <a:lnT>
                      <a:noFill/>
                    </a:lnT>
                    <a:lnB w="12700" cap="flat" cmpd="sng" algn="ctr">
                      <a:solidFill>
                        <a:srgbClr val="000000"/>
                      </a:solidFill>
                      <a:prstDash val="solid"/>
                      <a:round/>
                      <a:headEnd type="none" w="med" len="med"/>
                      <a:tailEnd type="none" w="med" len="med"/>
                    </a:lnB>
                  </a:tcPr>
                </a:tc>
                <a:tc hMerge="1">
                  <a:txBody>
                    <a:bodyPr/>
                    <a:lstStyle/>
                    <a:p>
                      <a:endParaRPr lang="es-EC"/>
                    </a:p>
                  </a:txBody>
                  <a:tcPr/>
                </a:tc>
                <a:tc hMerge="1">
                  <a:txBody>
                    <a:bodyPr/>
                    <a:lstStyle/>
                    <a:p>
                      <a:endParaRPr lang="es-EC"/>
                    </a:p>
                  </a:txBody>
                  <a:tcPr/>
                </a:tc>
                <a:tc>
                  <a:txBody>
                    <a:bodyPr/>
                    <a:lstStyle/>
                    <a:p>
                      <a:pPr algn="just"/>
                      <a:endParaRPr lang="es-EC" sz="900">
                        <a:latin typeface="Calibri"/>
                        <a:ea typeface="Times New Roman"/>
                      </a:endParaRPr>
                    </a:p>
                  </a:txBody>
                  <a:tcPr marL="38046" marR="38046" marT="0" marB="0" anchor="b">
                    <a:lnL>
                      <a:noFill/>
                    </a:lnL>
                    <a:lnR>
                      <a:noFill/>
                    </a:lnR>
                    <a:lnT>
                      <a:noFill/>
                    </a:lnT>
                    <a:lnB w="12700" cap="flat" cmpd="sng" algn="ctr">
                      <a:solidFill>
                        <a:srgbClr val="000000"/>
                      </a:solidFill>
                      <a:prstDash val="solid"/>
                      <a:round/>
                      <a:headEnd type="none" w="med" len="med"/>
                      <a:tailEnd type="none" w="med" len="med"/>
                    </a:lnB>
                  </a:tcPr>
                </a:tc>
              </a:tr>
              <a:tr h="317797">
                <a:tc>
                  <a:txBody>
                    <a:bodyPr/>
                    <a:lstStyle/>
                    <a:p>
                      <a:pPr algn="ctr">
                        <a:spcAft>
                          <a:spcPts val="0"/>
                        </a:spcAft>
                      </a:pPr>
                      <a:r>
                        <a:rPr lang="es-EC" sz="700" b="1">
                          <a:solidFill>
                            <a:srgbClr val="0000FF"/>
                          </a:solidFill>
                          <a:latin typeface="Verdana"/>
                          <a:ea typeface="Times New Roman"/>
                          <a:cs typeface="Arial"/>
                        </a:rPr>
                        <a:t>No.</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700" b="1">
                          <a:solidFill>
                            <a:srgbClr val="0000FF"/>
                          </a:solidFill>
                          <a:latin typeface="Verdana"/>
                          <a:ea typeface="Times New Roman"/>
                          <a:cs typeface="Arial"/>
                        </a:rPr>
                        <a:t>TIPO</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700" b="1">
                          <a:solidFill>
                            <a:srgbClr val="0000FF"/>
                          </a:solidFill>
                          <a:latin typeface="Verdana"/>
                          <a:ea typeface="Times New Roman"/>
                          <a:cs typeface="Arial"/>
                        </a:rPr>
                        <a:t>CODIGO</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700" b="1">
                          <a:solidFill>
                            <a:srgbClr val="0000FF"/>
                          </a:solidFill>
                          <a:latin typeface="Verdana"/>
                          <a:ea typeface="Times New Roman"/>
                          <a:cs typeface="Arial"/>
                        </a:rPr>
                        <a:t>ESTADO</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700" b="1">
                          <a:solidFill>
                            <a:srgbClr val="0000FF"/>
                          </a:solidFill>
                          <a:latin typeface="Verdana"/>
                          <a:ea typeface="Times New Roman"/>
                          <a:cs typeface="Arial"/>
                        </a:rPr>
                        <a:t>DESCRIPCION / UBICACIÓN</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7797">
                <a:tc>
                  <a:txBody>
                    <a:bodyPr/>
                    <a:lstStyle/>
                    <a:p>
                      <a:pPr algn="ctr">
                        <a:spcAft>
                          <a:spcPts val="0"/>
                        </a:spcAft>
                      </a:pPr>
                      <a:r>
                        <a:rPr lang="es-EC" sz="700" b="1">
                          <a:latin typeface="Verdana"/>
                          <a:ea typeface="Times New Roman"/>
                          <a:cs typeface="Arial"/>
                        </a:rPr>
                        <a:t>1</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700">
                          <a:latin typeface="Verdana"/>
                          <a:ea typeface="Times New Roman"/>
                          <a:cs typeface="Arial"/>
                        </a:rPr>
                        <a:t>4 - 20 mA</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700">
                          <a:latin typeface="Verdana"/>
                          <a:ea typeface="Times New Roman"/>
                          <a:cs typeface="Arial"/>
                        </a:rPr>
                        <a:t>VLV01-1202B</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C" sz="700">
                          <a:latin typeface="Verdana"/>
                          <a:ea typeface="Times New Roman"/>
                          <a:cs typeface="Arial"/>
                        </a:rPr>
                        <a:t>I</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900">
                          <a:latin typeface="Arial"/>
                          <a:ea typeface="Times New Roman"/>
                          <a:cs typeface="Times New Roman"/>
                        </a:rPr>
                        <a:t>Electrovalvula en salida de cerveza</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7797">
                <a:tc>
                  <a:txBody>
                    <a:bodyPr/>
                    <a:lstStyle/>
                    <a:p>
                      <a:pPr algn="ctr">
                        <a:spcAft>
                          <a:spcPts val="0"/>
                        </a:spcAft>
                      </a:pPr>
                      <a:r>
                        <a:rPr lang="es-EC" sz="700" b="1">
                          <a:latin typeface="Verdana"/>
                          <a:ea typeface="Times New Roman"/>
                          <a:cs typeface="Arial"/>
                        </a:rPr>
                        <a:t>2</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700">
                          <a:latin typeface="Verdana"/>
                          <a:ea typeface="Times New Roman"/>
                          <a:cs typeface="Arial"/>
                        </a:rPr>
                        <a:t>4 - 20 mA</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700">
                          <a:latin typeface="Verdana"/>
                          <a:ea typeface="Times New Roman"/>
                          <a:cs typeface="Arial"/>
                        </a:rPr>
                        <a:t>VLV05-1204B</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C" sz="700">
                          <a:latin typeface="Verdana"/>
                          <a:ea typeface="Times New Roman"/>
                          <a:cs typeface="Arial"/>
                        </a:rPr>
                        <a:t>N</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900">
                          <a:latin typeface="Arial"/>
                          <a:ea typeface="Times New Roman"/>
                          <a:cs typeface="Times New Roman"/>
                        </a:rPr>
                        <a:t>Pocisionador válvula entrada de vapor en etapa calentamiento</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7797">
                <a:tc>
                  <a:txBody>
                    <a:bodyPr/>
                    <a:lstStyle/>
                    <a:p>
                      <a:pPr algn="ctr">
                        <a:spcAft>
                          <a:spcPts val="0"/>
                        </a:spcAft>
                      </a:pPr>
                      <a:r>
                        <a:rPr lang="es-EC" sz="700" b="1">
                          <a:latin typeface="Verdana"/>
                          <a:ea typeface="Times New Roman"/>
                          <a:cs typeface="Arial"/>
                        </a:rPr>
                        <a:t>3</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700">
                          <a:latin typeface="Verdana"/>
                          <a:ea typeface="Times New Roman"/>
                          <a:cs typeface="Arial"/>
                        </a:rPr>
                        <a:t>4 - 20 mA</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700">
                          <a:latin typeface="Verdana"/>
                          <a:ea typeface="Times New Roman"/>
                          <a:cs typeface="Arial"/>
                        </a:rPr>
                        <a:t>VLV08-1206B</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C" sz="700">
                          <a:latin typeface="Verdana"/>
                          <a:ea typeface="Times New Roman"/>
                          <a:cs typeface="Arial"/>
                        </a:rPr>
                        <a:t>N</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900" dirty="0">
                          <a:latin typeface="Arial"/>
                          <a:ea typeface="Times New Roman"/>
                          <a:cs typeface="Times New Roman"/>
                        </a:rPr>
                        <a:t>Electroválvula en salida de amoniaco en etapa de enfriamiento</a:t>
                      </a:r>
                      <a:endParaRPr lang="es-EC" sz="900" dirty="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7" name="6 Tabla"/>
          <p:cNvGraphicFramePr>
            <a:graphicFrameLocks noGrp="1"/>
          </p:cNvGraphicFramePr>
          <p:nvPr/>
        </p:nvGraphicFramePr>
        <p:xfrm>
          <a:off x="990600" y="5714999"/>
          <a:ext cx="6477000" cy="457200"/>
        </p:xfrm>
        <a:graphic>
          <a:graphicData uri="http://schemas.openxmlformats.org/drawingml/2006/table">
            <a:tbl>
              <a:tblPr/>
              <a:tblGrid>
                <a:gridCol w="369586"/>
                <a:gridCol w="622522"/>
                <a:gridCol w="900867"/>
                <a:gridCol w="572859"/>
                <a:gridCol w="4011166"/>
              </a:tblGrid>
              <a:tr h="242722">
                <a:tc>
                  <a:txBody>
                    <a:bodyPr/>
                    <a:lstStyle/>
                    <a:p>
                      <a:pPr algn="just"/>
                      <a:endParaRPr lang="es-EC" sz="900">
                        <a:latin typeface="Calibri"/>
                        <a:ea typeface="Times New Roman"/>
                      </a:endParaRPr>
                    </a:p>
                  </a:txBody>
                  <a:tcPr marL="38046" marR="38046"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s-EC" sz="700">
                          <a:latin typeface="Verdana"/>
                          <a:ea typeface="Times New Roman"/>
                          <a:cs typeface="Arial"/>
                        </a:rPr>
                        <a:t>I</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700">
                          <a:latin typeface="Verdana"/>
                          <a:ea typeface="Times New Roman"/>
                          <a:cs typeface="Arial"/>
                        </a:rPr>
                        <a:t>EQUIPO INSTALADO</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endParaRPr lang="es-EC" sz="900">
                        <a:latin typeface="Calibri"/>
                        <a:ea typeface="Times New Roman"/>
                      </a:endParaRPr>
                    </a:p>
                  </a:txBody>
                  <a:tcPr marL="38046" marR="38046"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s-EC" sz="700">
                          <a:latin typeface="Verdana"/>
                          <a:ea typeface="Times New Roman"/>
                          <a:cs typeface="Arial"/>
                        </a:rPr>
                        <a:t> </a:t>
                      </a:r>
                      <a:endParaRPr lang="es-EC" sz="900">
                        <a:latin typeface="Calibri"/>
                        <a:ea typeface="Calibri"/>
                        <a:cs typeface="Times New Roman"/>
                      </a:endParaRPr>
                    </a:p>
                  </a:txBody>
                  <a:tcPr marL="38046" marR="38046" marT="0" marB="0" anchor="b">
                    <a:lnL>
                      <a:noFill/>
                    </a:lnL>
                    <a:lnR>
                      <a:noFill/>
                    </a:lnR>
                    <a:lnT>
                      <a:noFill/>
                    </a:lnT>
                    <a:lnB>
                      <a:noFill/>
                    </a:lnB>
                    <a:solidFill>
                      <a:srgbClr val="FFFFFF"/>
                    </a:solidFill>
                  </a:tcPr>
                </a:tc>
              </a:tr>
              <a:tr h="214478">
                <a:tc>
                  <a:txBody>
                    <a:bodyPr/>
                    <a:lstStyle/>
                    <a:p>
                      <a:pPr algn="just"/>
                      <a:endParaRPr lang="es-EC" sz="900">
                        <a:latin typeface="Calibri"/>
                        <a:ea typeface="Times New Roman"/>
                      </a:endParaRPr>
                    </a:p>
                  </a:txBody>
                  <a:tcPr marL="38046" marR="38046"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s-EC" sz="700">
                          <a:latin typeface="Verdana"/>
                          <a:ea typeface="Times New Roman"/>
                          <a:cs typeface="Arial"/>
                        </a:rPr>
                        <a:t>N</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700">
                          <a:latin typeface="Verdana"/>
                          <a:ea typeface="Times New Roman"/>
                          <a:cs typeface="Arial"/>
                        </a:rPr>
                        <a:t>EQUIPO NUEVO</a:t>
                      </a:r>
                      <a:endParaRPr lang="es-EC" sz="900">
                        <a:latin typeface="Calibri"/>
                        <a:ea typeface="Calibri"/>
                        <a:cs typeface="Times New Roman"/>
                      </a:endParaRPr>
                    </a:p>
                  </a:txBody>
                  <a:tcPr marL="38046" marR="380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endParaRPr lang="es-EC" sz="900">
                        <a:latin typeface="Calibri"/>
                        <a:ea typeface="Times New Roman"/>
                      </a:endParaRPr>
                    </a:p>
                  </a:txBody>
                  <a:tcPr marL="38046" marR="38046"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s-EC" sz="700" dirty="0">
                          <a:latin typeface="Verdana"/>
                          <a:ea typeface="Times New Roman"/>
                          <a:cs typeface="Arial"/>
                        </a:rPr>
                        <a:t> </a:t>
                      </a:r>
                      <a:endParaRPr lang="es-EC" sz="900" dirty="0">
                        <a:latin typeface="Calibri"/>
                        <a:ea typeface="Calibri"/>
                        <a:cs typeface="Times New Roman"/>
                      </a:endParaRPr>
                    </a:p>
                  </a:txBody>
                  <a:tcPr marL="38046" marR="38046" marT="0" marB="0" anchor="b">
                    <a:lnL>
                      <a:noFill/>
                    </a:lnL>
                    <a:lnR>
                      <a:noFill/>
                    </a:lnR>
                    <a:lnT>
                      <a:noFill/>
                    </a:lnT>
                    <a:lnB>
                      <a:noFill/>
                    </a:lnB>
                    <a:solidFill>
                      <a:srgbClr val="FFFFFF"/>
                    </a:solid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3000"/>
                                        <p:tgtEl>
                                          <p:spTgt spid="4"/>
                                        </p:tgtEl>
                                      </p:cBhvr>
                                    </p:animEffect>
                                    <p:anim calcmode="lin" valueType="num">
                                      <p:cBhvr>
                                        <p:cTn id="8" dur="3000" fill="hold"/>
                                        <p:tgtEl>
                                          <p:spTgt spid="4"/>
                                        </p:tgtEl>
                                        <p:attrNameLst>
                                          <p:attrName>style.rotation</p:attrName>
                                        </p:attrNameLst>
                                      </p:cBhvr>
                                      <p:tavLst>
                                        <p:tav tm="0">
                                          <p:val>
                                            <p:fltVal val="720"/>
                                          </p:val>
                                        </p:tav>
                                        <p:tav tm="100000">
                                          <p:val>
                                            <p:fltVal val="0"/>
                                          </p:val>
                                        </p:tav>
                                      </p:tavLst>
                                    </p:anim>
                                    <p:anim calcmode="lin" valueType="num">
                                      <p:cBhvr>
                                        <p:cTn id="9" dur="3000" fill="hold"/>
                                        <p:tgtEl>
                                          <p:spTgt spid="4"/>
                                        </p:tgtEl>
                                        <p:attrNameLst>
                                          <p:attrName>ppt_h</p:attrName>
                                        </p:attrNameLst>
                                      </p:cBhvr>
                                      <p:tavLst>
                                        <p:tav tm="0">
                                          <p:val>
                                            <p:fltVal val="0"/>
                                          </p:val>
                                        </p:tav>
                                        <p:tav tm="100000">
                                          <p:val>
                                            <p:strVal val="#ppt_h"/>
                                          </p:val>
                                        </p:tav>
                                      </p:tavLst>
                                    </p:anim>
                                    <p:anim calcmode="lin" valueType="num">
                                      <p:cBhvr>
                                        <p:cTn id="10" dur="3000" fill="hold"/>
                                        <p:tgtEl>
                                          <p:spTgt spid="4"/>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Selección de instrumentación</a:t>
            </a:r>
            <a:endParaRPr lang="es-EC" dirty="0"/>
          </a:p>
        </p:txBody>
      </p:sp>
      <p:pic>
        <p:nvPicPr>
          <p:cNvPr id="44034" name="Picture 2"/>
          <p:cNvPicPr>
            <a:picLocks noChangeAspect="1" noChangeArrowheads="1"/>
          </p:cNvPicPr>
          <p:nvPr/>
        </p:nvPicPr>
        <p:blipFill>
          <a:blip r:embed="rId2" cstate="print"/>
          <a:srcRect/>
          <a:stretch>
            <a:fillRect/>
          </a:stretch>
        </p:blipFill>
        <p:spPr bwMode="auto">
          <a:xfrm>
            <a:off x="1295400" y="1905000"/>
            <a:ext cx="6635012" cy="1752600"/>
          </a:xfrm>
          <a:prstGeom prst="rect">
            <a:avLst/>
          </a:prstGeom>
          <a:noFill/>
          <a:ln w="9525">
            <a:noFill/>
            <a:miter lim="800000"/>
            <a:headEnd/>
            <a:tailEnd/>
          </a:ln>
        </p:spPr>
      </p:pic>
      <p:pic>
        <p:nvPicPr>
          <p:cNvPr id="44035" name="Picture 3"/>
          <p:cNvPicPr>
            <a:picLocks noChangeAspect="1" noChangeArrowheads="1"/>
          </p:cNvPicPr>
          <p:nvPr/>
        </p:nvPicPr>
        <p:blipFill>
          <a:blip r:embed="rId3" cstate="print"/>
          <a:srcRect/>
          <a:stretch>
            <a:fillRect/>
          </a:stretch>
        </p:blipFill>
        <p:spPr bwMode="auto">
          <a:xfrm>
            <a:off x="1371600" y="4114800"/>
            <a:ext cx="6490157" cy="2362200"/>
          </a:xfrm>
          <a:prstGeom prst="rect">
            <a:avLst/>
          </a:prstGeom>
          <a:noFill/>
          <a:ln w="9525">
            <a:noFill/>
            <a:miter lim="800000"/>
            <a:headEnd/>
            <a:tailEnd/>
          </a:ln>
        </p:spPr>
      </p:pic>
      <p:pic>
        <p:nvPicPr>
          <p:cNvPr id="5" name="Picture 7"/>
          <p:cNvPicPr>
            <a:picLocks noChangeAspect="1" noChangeArrowheads="1"/>
          </p:cNvPicPr>
          <p:nvPr/>
        </p:nvPicPr>
        <p:blipFill>
          <a:blip r:embed="rId4" cstate="print"/>
          <a:srcRect/>
          <a:stretch>
            <a:fillRect/>
          </a:stretch>
        </p:blipFill>
        <p:spPr bwMode="auto">
          <a:xfrm>
            <a:off x="7632700" y="76200"/>
            <a:ext cx="1390650" cy="133350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3000"/>
                                        <p:tgtEl>
                                          <p:spTgt spid="5"/>
                                        </p:tgtEl>
                                      </p:cBhvr>
                                    </p:animEffect>
                                    <p:anim calcmode="lin" valueType="num">
                                      <p:cBhvr>
                                        <p:cTn id="8" dur="3000" fill="hold"/>
                                        <p:tgtEl>
                                          <p:spTgt spid="5"/>
                                        </p:tgtEl>
                                        <p:attrNameLst>
                                          <p:attrName>style.rotation</p:attrName>
                                        </p:attrNameLst>
                                      </p:cBhvr>
                                      <p:tavLst>
                                        <p:tav tm="0">
                                          <p:val>
                                            <p:fltVal val="720"/>
                                          </p:val>
                                        </p:tav>
                                        <p:tav tm="100000">
                                          <p:val>
                                            <p:fltVal val="0"/>
                                          </p:val>
                                        </p:tav>
                                      </p:tavLst>
                                    </p:anim>
                                    <p:anim calcmode="lin" valueType="num">
                                      <p:cBhvr>
                                        <p:cTn id="9" dur="3000" fill="hold"/>
                                        <p:tgtEl>
                                          <p:spTgt spid="5"/>
                                        </p:tgtEl>
                                        <p:attrNameLst>
                                          <p:attrName>ppt_h</p:attrName>
                                        </p:attrNameLst>
                                      </p:cBhvr>
                                      <p:tavLst>
                                        <p:tav tm="0">
                                          <p:val>
                                            <p:fltVal val="0"/>
                                          </p:val>
                                        </p:tav>
                                        <p:tav tm="100000">
                                          <p:val>
                                            <p:strVal val="#ppt_h"/>
                                          </p:val>
                                        </p:tav>
                                      </p:tavLst>
                                    </p:anim>
                                    <p:anim calcmode="lin" valueType="num">
                                      <p:cBhvr>
                                        <p:cTn id="10" dur="3000" fill="hold"/>
                                        <p:tgtEl>
                                          <p:spTgt spid="5"/>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Selección de instrumentación</a:t>
            </a:r>
            <a:br>
              <a:rPr lang="es-ES" dirty="0" smtClean="0"/>
            </a:br>
            <a:r>
              <a:rPr lang="es-ES" dirty="0" smtClean="0"/>
              <a:t>sensores de nivel</a:t>
            </a:r>
            <a:endParaRPr lang="es-ES" dirty="0"/>
          </a:p>
        </p:txBody>
      </p:sp>
      <p:pic>
        <p:nvPicPr>
          <p:cNvPr id="4" name="Picture 7"/>
          <p:cNvPicPr>
            <a:picLocks noChangeAspect="1" noChangeArrowheads="1"/>
          </p:cNvPicPr>
          <p:nvPr/>
        </p:nvPicPr>
        <p:blipFill>
          <a:blip r:embed="rId2" cstate="print"/>
          <a:srcRect/>
          <a:stretch>
            <a:fillRect/>
          </a:stretch>
        </p:blipFill>
        <p:spPr bwMode="auto">
          <a:xfrm>
            <a:off x="7632700" y="115888"/>
            <a:ext cx="1390650" cy="1333500"/>
          </a:xfrm>
          <a:prstGeom prst="rect">
            <a:avLst/>
          </a:prstGeom>
          <a:noFill/>
          <a:ln w="9525">
            <a:noFill/>
            <a:miter lim="800000"/>
            <a:headEnd/>
            <a:tailEnd/>
          </a:ln>
          <a:effectLst/>
        </p:spPr>
      </p:pic>
      <p:graphicFrame>
        <p:nvGraphicFramePr>
          <p:cNvPr id="5" name="4 Tabla"/>
          <p:cNvGraphicFramePr>
            <a:graphicFrameLocks noGrp="1"/>
          </p:cNvGraphicFramePr>
          <p:nvPr/>
        </p:nvGraphicFramePr>
        <p:xfrm>
          <a:off x="1066800" y="1828800"/>
          <a:ext cx="6858000" cy="4495798"/>
        </p:xfrm>
        <a:graphic>
          <a:graphicData uri="http://schemas.openxmlformats.org/drawingml/2006/table">
            <a:tbl>
              <a:tblPr/>
              <a:tblGrid>
                <a:gridCol w="1024932"/>
                <a:gridCol w="753626"/>
                <a:gridCol w="678264"/>
                <a:gridCol w="828989"/>
                <a:gridCol w="889279"/>
                <a:gridCol w="1341455"/>
                <a:gridCol w="1341455"/>
              </a:tblGrid>
              <a:tr h="481039">
                <a:tc>
                  <a:txBody>
                    <a:bodyPr/>
                    <a:lstStyle/>
                    <a:p>
                      <a:pPr marL="0" marR="0" algn="ctr">
                        <a:lnSpc>
                          <a:spcPct val="115000"/>
                        </a:lnSpc>
                        <a:spcBef>
                          <a:spcPts val="0"/>
                        </a:spcBef>
                        <a:spcAft>
                          <a:spcPts val="0"/>
                        </a:spcAft>
                      </a:pPr>
                      <a:r>
                        <a:rPr lang="es-EC" sz="800" b="1">
                          <a:solidFill>
                            <a:srgbClr val="000000"/>
                          </a:solidFill>
                          <a:latin typeface="Calibri"/>
                          <a:ea typeface="Times New Roman"/>
                          <a:cs typeface="Times New Roman"/>
                        </a:rPr>
                        <a:t>Instrumento</a:t>
                      </a:r>
                      <a:endParaRPr lang="en-U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EC" sz="800" b="1">
                          <a:solidFill>
                            <a:srgbClr val="000000"/>
                          </a:solidFill>
                          <a:latin typeface="Calibri"/>
                          <a:ea typeface="Times New Roman"/>
                          <a:cs typeface="Times New Roman"/>
                        </a:rPr>
                        <a:t>Campo de medida</a:t>
                      </a:r>
                      <a:endParaRPr lang="en-U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EC" sz="800" b="1">
                          <a:solidFill>
                            <a:srgbClr val="000000"/>
                          </a:solidFill>
                          <a:latin typeface="Calibri"/>
                          <a:ea typeface="Times New Roman"/>
                          <a:cs typeface="Times New Roman"/>
                        </a:rPr>
                        <a:t>Precisión % escala</a:t>
                      </a:r>
                      <a:endParaRPr lang="en-U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EC" sz="800" b="1">
                          <a:solidFill>
                            <a:srgbClr val="000000"/>
                          </a:solidFill>
                          <a:latin typeface="Calibri"/>
                          <a:ea typeface="Times New Roman"/>
                          <a:cs typeface="Times New Roman"/>
                        </a:rPr>
                        <a:t>Presión máxima BAR</a:t>
                      </a:r>
                      <a:endParaRPr lang="en-U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EC" sz="800" b="1">
                          <a:solidFill>
                            <a:srgbClr val="000000"/>
                          </a:solidFill>
                          <a:latin typeface="Calibri"/>
                          <a:ea typeface="Times New Roman"/>
                          <a:cs typeface="Times New Roman"/>
                        </a:rPr>
                        <a:t>Temperatura máxima del fluido °C</a:t>
                      </a:r>
                      <a:endParaRPr lang="en-U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EC" sz="800" b="1">
                          <a:solidFill>
                            <a:srgbClr val="000000"/>
                          </a:solidFill>
                          <a:latin typeface="Calibri"/>
                          <a:ea typeface="Times New Roman"/>
                          <a:cs typeface="Times New Roman"/>
                        </a:rPr>
                        <a:t>Desventajas</a:t>
                      </a:r>
                      <a:endParaRPr lang="en-U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EC" sz="800" b="1">
                          <a:solidFill>
                            <a:srgbClr val="000000"/>
                          </a:solidFill>
                          <a:latin typeface="Calibri"/>
                          <a:ea typeface="Times New Roman"/>
                          <a:cs typeface="Times New Roman"/>
                        </a:rPr>
                        <a:t>Ventajas</a:t>
                      </a:r>
                      <a:endParaRPr lang="en-U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r>
              <a:tr h="320693">
                <a:tc>
                  <a:txBody>
                    <a:bodyPr/>
                    <a:lstStyle/>
                    <a:p>
                      <a:pPr marL="0" marR="0" algn="ctr">
                        <a:lnSpc>
                          <a:spcPct val="115000"/>
                        </a:lnSpc>
                        <a:spcBef>
                          <a:spcPts val="0"/>
                        </a:spcBef>
                        <a:spcAft>
                          <a:spcPts val="0"/>
                        </a:spcAft>
                      </a:pPr>
                      <a:r>
                        <a:rPr lang="es-EC" sz="800" b="1">
                          <a:solidFill>
                            <a:srgbClr val="000000"/>
                          </a:solidFill>
                          <a:latin typeface="Calibri"/>
                          <a:ea typeface="Times New Roman"/>
                          <a:cs typeface="Times New Roman"/>
                        </a:rPr>
                        <a:t>Sonda</a:t>
                      </a:r>
                      <a:endParaRPr lang="en-U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EC" sz="800">
                          <a:solidFill>
                            <a:srgbClr val="000000"/>
                          </a:solidFill>
                          <a:latin typeface="Calibri"/>
                          <a:ea typeface="Times New Roman"/>
                          <a:cs typeface="Times New Roman"/>
                        </a:rPr>
                        <a:t>Limitado</a:t>
                      </a:r>
                      <a:endParaRPr lang="en-U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EC" sz="800">
                          <a:solidFill>
                            <a:srgbClr val="000000"/>
                          </a:solidFill>
                          <a:latin typeface="Calibri"/>
                          <a:ea typeface="Times New Roman"/>
                          <a:cs typeface="Times New Roman"/>
                        </a:rPr>
                        <a:t>0.5mm</a:t>
                      </a:r>
                      <a:endParaRPr lang="en-U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EC" sz="800">
                          <a:solidFill>
                            <a:srgbClr val="000000"/>
                          </a:solidFill>
                          <a:latin typeface="Calibri"/>
                          <a:ea typeface="Times New Roman"/>
                          <a:cs typeface="Times New Roman"/>
                        </a:rPr>
                        <a:t>Atm</a:t>
                      </a:r>
                      <a:endParaRPr lang="en-U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EC" sz="800">
                          <a:solidFill>
                            <a:srgbClr val="000000"/>
                          </a:solidFill>
                          <a:latin typeface="Calibri"/>
                          <a:ea typeface="Times New Roman"/>
                          <a:cs typeface="Times New Roman"/>
                        </a:rPr>
                        <a:t>60</a:t>
                      </a:r>
                      <a:endParaRPr lang="en-U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EC" sz="800">
                          <a:solidFill>
                            <a:srgbClr val="000000"/>
                          </a:solidFill>
                          <a:latin typeface="Calibri"/>
                          <a:ea typeface="Times New Roman"/>
                          <a:cs typeface="Times New Roman"/>
                        </a:rPr>
                        <a:t>Manual, sin olas. Tanques abiertos</a:t>
                      </a:r>
                      <a:endParaRPr lang="en-U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EC" sz="800">
                          <a:solidFill>
                            <a:srgbClr val="000000"/>
                          </a:solidFill>
                          <a:latin typeface="Calibri"/>
                          <a:ea typeface="Times New Roman"/>
                          <a:cs typeface="Times New Roman"/>
                        </a:rPr>
                        <a:t>Barato, preciso</a:t>
                      </a:r>
                      <a:endParaRPr lang="en-U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0346">
                <a:tc>
                  <a:txBody>
                    <a:bodyPr/>
                    <a:lstStyle/>
                    <a:p>
                      <a:pPr marL="0" marR="0" algn="ctr">
                        <a:lnSpc>
                          <a:spcPct val="115000"/>
                        </a:lnSpc>
                        <a:spcBef>
                          <a:spcPts val="0"/>
                        </a:spcBef>
                        <a:spcAft>
                          <a:spcPts val="0"/>
                        </a:spcAft>
                      </a:pPr>
                      <a:r>
                        <a:rPr lang="es-EC" sz="800" b="1">
                          <a:solidFill>
                            <a:srgbClr val="000000"/>
                          </a:solidFill>
                          <a:latin typeface="Calibri"/>
                          <a:ea typeface="Times New Roman"/>
                          <a:cs typeface="Times New Roman"/>
                        </a:rPr>
                        <a:t>Cristal</a:t>
                      </a:r>
                      <a:endParaRPr lang="en-U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EC" sz="800">
                          <a:solidFill>
                            <a:srgbClr val="000000"/>
                          </a:solidFill>
                          <a:latin typeface="Calibri"/>
                          <a:ea typeface="Times New Roman"/>
                          <a:cs typeface="Times New Roman"/>
                        </a:rPr>
                        <a:t>Limitado</a:t>
                      </a:r>
                      <a:endParaRPr lang="en-U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EC" sz="800">
                          <a:solidFill>
                            <a:srgbClr val="000000"/>
                          </a:solidFill>
                          <a:latin typeface="Calibri"/>
                          <a:ea typeface="Times New Roman"/>
                          <a:cs typeface="Times New Roman"/>
                        </a:rPr>
                        <a:t>0.5mm</a:t>
                      </a:r>
                      <a:endParaRPr lang="en-U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EC" sz="800">
                          <a:solidFill>
                            <a:srgbClr val="000000"/>
                          </a:solidFill>
                          <a:latin typeface="Calibri"/>
                          <a:ea typeface="Times New Roman"/>
                          <a:cs typeface="Times New Roman"/>
                        </a:rPr>
                        <a:t>150</a:t>
                      </a:r>
                      <a:endParaRPr lang="en-U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EC" sz="800">
                          <a:solidFill>
                            <a:srgbClr val="000000"/>
                          </a:solidFill>
                          <a:latin typeface="Calibri"/>
                          <a:ea typeface="Times New Roman"/>
                          <a:cs typeface="Times New Roman"/>
                        </a:rPr>
                        <a:t>200</a:t>
                      </a:r>
                      <a:endParaRPr lang="en-U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EC" sz="800">
                          <a:solidFill>
                            <a:srgbClr val="000000"/>
                          </a:solidFill>
                          <a:latin typeface="Calibri"/>
                          <a:ea typeface="Times New Roman"/>
                          <a:cs typeface="Times New Roman"/>
                        </a:rPr>
                        <a:t>Sin transmisión</a:t>
                      </a:r>
                      <a:endParaRPr lang="en-U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EC" sz="800">
                          <a:solidFill>
                            <a:srgbClr val="000000"/>
                          </a:solidFill>
                          <a:latin typeface="Calibri"/>
                          <a:ea typeface="Times New Roman"/>
                          <a:cs typeface="Times New Roman"/>
                        </a:rPr>
                        <a:t>Seguro, preciso</a:t>
                      </a:r>
                      <a:endParaRPr lang="en-U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693">
                <a:tc>
                  <a:txBody>
                    <a:bodyPr/>
                    <a:lstStyle/>
                    <a:p>
                      <a:pPr marL="0" marR="0" algn="ctr">
                        <a:lnSpc>
                          <a:spcPct val="115000"/>
                        </a:lnSpc>
                        <a:spcBef>
                          <a:spcPts val="0"/>
                        </a:spcBef>
                        <a:spcAft>
                          <a:spcPts val="0"/>
                        </a:spcAft>
                      </a:pPr>
                      <a:r>
                        <a:rPr lang="es-EC" sz="800" b="1">
                          <a:solidFill>
                            <a:srgbClr val="000000"/>
                          </a:solidFill>
                          <a:latin typeface="Calibri"/>
                          <a:ea typeface="Times New Roman"/>
                          <a:cs typeface="Times New Roman"/>
                        </a:rPr>
                        <a:t>Flotador</a:t>
                      </a:r>
                      <a:endParaRPr lang="en-U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EC" sz="800">
                          <a:solidFill>
                            <a:srgbClr val="000000"/>
                          </a:solidFill>
                          <a:latin typeface="Calibri"/>
                          <a:ea typeface="Times New Roman"/>
                          <a:cs typeface="Times New Roman"/>
                        </a:rPr>
                        <a:t>0 - 10m</a:t>
                      </a:r>
                      <a:endParaRPr lang="en-U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EC" sz="800">
                          <a:solidFill>
                            <a:srgbClr val="000000"/>
                          </a:solidFill>
                          <a:latin typeface="Calibri"/>
                          <a:ea typeface="Times New Roman"/>
                          <a:cs typeface="Times New Roman"/>
                        </a:rPr>
                        <a:t>±1 - 2%</a:t>
                      </a:r>
                      <a:endParaRPr lang="en-U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EC" sz="800">
                          <a:solidFill>
                            <a:srgbClr val="000000"/>
                          </a:solidFill>
                          <a:latin typeface="Calibri"/>
                          <a:ea typeface="Times New Roman"/>
                          <a:cs typeface="Times New Roman"/>
                        </a:rPr>
                        <a:t>400</a:t>
                      </a:r>
                      <a:endParaRPr lang="en-U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EC" sz="800">
                          <a:solidFill>
                            <a:srgbClr val="000000"/>
                          </a:solidFill>
                          <a:latin typeface="Calibri"/>
                          <a:ea typeface="Times New Roman"/>
                          <a:cs typeface="Times New Roman"/>
                        </a:rPr>
                        <a:t>250</a:t>
                      </a:r>
                      <a:endParaRPr lang="en-U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EC" sz="800">
                          <a:solidFill>
                            <a:srgbClr val="000000"/>
                          </a:solidFill>
                          <a:latin typeface="Calibri"/>
                          <a:ea typeface="Times New Roman"/>
                          <a:cs typeface="Times New Roman"/>
                        </a:rPr>
                        <a:t>Posible agarrotamiento</a:t>
                      </a:r>
                      <a:endParaRPr lang="en-U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EC" sz="800">
                          <a:solidFill>
                            <a:srgbClr val="000000"/>
                          </a:solidFill>
                          <a:latin typeface="Calibri"/>
                          <a:ea typeface="Times New Roman"/>
                          <a:cs typeface="Times New Roman"/>
                        </a:rPr>
                        <a:t>Simple, independiente, naturaleza líquida</a:t>
                      </a:r>
                      <a:endParaRPr lang="en-U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693">
                <a:tc>
                  <a:txBody>
                    <a:bodyPr/>
                    <a:lstStyle/>
                    <a:p>
                      <a:pPr marL="0" marR="0" algn="ctr">
                        <a:lnSpc>
                          <a:spcPct val="115000"/>
                        </a:lnSpc>
                        <a:spcBef>
                          <a:spcPts val="0"/>
                        </a:spcBef>
                        <a:spcAft>
                          <a:spcPts val="0"/>
                        </a:spcAft>
                      </a:pPr>
                      <a:r>
                        <a:rPr lang="es-EC" sz="800" b="1">
                          <a:solidFill>
                            <a:srgbClr val="000000"/>
                          </a:solidFill>
                          <a:latin typeface="Calibri"/>
                          <a:ea typeface="Times New Roman"/>
                          <a:cs typeface="Times New Roman"/>
                        </a:rPr>
                        <a:t>Manométrico</a:t>
                      </a:r>
                      <a:endParaRPr lang="en-U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EC" sz="800">
                          <a:solidFill>
                            <a:srgbClr val="000000"/>
                          </a:solidFill>
                          <a:latin typeface="Calibri"/>
                          <a:ea typeface="Times New Roman"/>
                          <a:cs typeface="Times New Roman"/>
                        </a:rPr>
                        <a:t>Altura tanque</a:t>
                      </a:r>
                      <a:endParaRPr lang="en-U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EC" sz="800">
                          <a:solidFill>
                            <a:srgbClr val="000000"/>
                          </a:solidFill>
                          <a:latin typeface="Calibri"/>
                          <a:ea typeface="Times New Roman"/>
                          <a:cs typeface="Times New Roman"/>
                        </a:rPr>
                        <a:t>±1%</a:t>
                      </a:r>
                      <a:endParaRPr lang="en-U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EC" sz="800">
                          <a:solidFill>
                            <a:srgbClr val="000000"/>
                          </a:solidFill>
                          <a:latin typeface="Calibri"/>
                          <a:ea typeface="Times New Roman"/>
                          <a:cs typeface="Times New Roman"/>
                        </a:rPr>
                        <a:t>Atm</a:t>
                      </a:r>
                      <a:endParaRPr lang="en-U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EC" sz="800">
                          <a:solidFill>
                            <a:srgbClr val="000000"/>
                          </a:solidFill>
                          <a:latin typeface="Calibri"/>
                          <a:ea typeface="Times New Roman"/>
                          <a:cs typeface="Times New Roman"/>
                        </a:rPr>
                        <a:t>60</a:t>
                      </a:r>
                      <a:endParaRPr lang="en-U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EC" sz="800">
                          <a:solidFill>
                            <a:srgbClr val="000000"/>
                          </a:solidFill>
                          <a:latin typeface="Calibri"/>
                          <a:ea typeface="Times New Roman"/>
                          <a:cs typeface="Times New Roman"/>
                        </a:rPr>
                        <a:t>Tanques abiertos, fluidos limpios</a:t>
                      </a:r>
                      <a:endParaRPr lang="en-U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EC" sz="800">
                          <a:solidFill>
                            <a:srgbClr val="000000"/>
                          </a:solidFill>
                          <a:latin typeface="Calibri"/>
                          <a:ea typeface="Times New Roman"/>
                          <a:cs typeface="Times New Roman"/>
                        </a:rPr>
                        <a:t>Barato</a:t>
                      </a:r>
                      <a:endParaRPr lang="en-U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0346">
                <a:tc>
                  <a:txBody>
                    <a:bodyPr/>
                    <a:lstStyle/>
                    <a:p>
                      <a:pPr marL="0" marR="0" algn="ctr">
                        <a:lnSpc>
                          <a:spcPct val="115000"/>
                        </a:lnSpc>
                        <a:spcBef>
                          <a:spcPts val="0"/>
                        </a:spcBef>
                        <a:spcAft>
                          <a:spcPts val="0"/>
                        </a:spcAft>
                      </a:pPr>
                      <a:r>
                        <a:rPr lang="es-EC" sz="800" b="1">
                          <a:solidFill>
                            <a:srgbClr val="000000"/>
                          </a:solidFill>
                          <a:latin typeface="Calibri"/>
                          <a:ea typeface="Times New Roman"/>
                          <a:cs typeface="Times New Roman"/>
                        </a:rPr>
                        <a:t>Membrana</a:t>
                      </a:r>
                      <a:endParaRPr lang="en-U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EC" sz="800">
                          <a:solidFill>
                            <a:srgbClr val="000000"/>
                          </a:solidFill>
                          <a:latin typeface="Calibri"/>
                          <a:ea typeface="Times New Roman"/>
                          <a:cs typeface="Times New Roman"/>
                        </a:rPr>
                        <a:t>0 - 25m</a:t>
                      </a:r>
                      <a:endParaRPr lang="en-U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EC" sz="800">
                          <a:solidFill>
                            <a:srgbClr val="000000"/>
                          </a:solidFill>
                          <a:latin typeface="Calibri"/>
                          <a:ea typeface="Times New Roman"/>
                          <a:cs typeface="Times New Roman"/>
                        </a:rPr>
                        <a:t>±1%</a:t>
                      </a:r>
                      <a:endParaRPr lang="en-U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EC" sz="800">
                          <a:solidFill>
                            <a:srgbClr val="000000"/>
                          </a:solidFill>
                          <a:latin typeface="Calibri"/>
                          <a:ea typeface="Times New Roman"/>
                          <a:cs typeface="Times New Roman"/>
                        </a:rPr>
                        <a:t>Atm</a:t>
                      </a:r>
                      <a:endParaRPr lang="en-U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EC" sz="800">
                          <a:solidFill>
                            <a:srgbClr val="000000"/>
                          </a:solidFill>
                          <a:latin typeface="Calibri"/>
                          <a:ea typeface="Times New Roman"/>
                          <a:cs typeface="Times New Roman"/>
                        </a:rPr>
                        <a:t>60</a:t>
                      </a:r>
                      <a:endParaRPr lang="en-U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EC" sz="800">
                          <a:solidFill>
                            <a:srgbClr val="000000"/>
                          </a:solidFill>
                          <a:latin typeface="Calibri"/>
                          <a:ea typeface="Times New Roman"/>
                          <a:cs typeface="Times New Roman"/>
                        </a:rPr>
                        <a:t>Tanques abiertos</a:t>
                      </a:r>
                      <a:endParaRPr lang="en-U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EC" sz="800">
                          <a:solidFill>
                            <a:srgbClr val="000000"/>
                          </a:solidFill>
                          <a:latin typeface="Calibri"/>
                          <a:ea typeface="Times New Roman"/>
                          <a:cs typeface="Times New Roman"/>
                        </a:rPr>
                        <a:t>Barato</a:t>
                      </a:r>
                      <a:endParaRPr lang="en-U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81039">
                <a:tc>
                  <a:txBody>
                    <a:bodyPr/>
                    <a:lstStyle/>
                    <a:p>
                      <a:pPr marL="0" marR="0" algn="ctr">
                        <a:lnSpc>
                          <a:spcPct val="115000"/>
                        </a:lnSpc>
                        <a:spcBef>
                          <a:spcPts val="0"/>
                        </a:spcBef>
                        <a:spcAft>
                          <a:spcPts val="0"/>
                        </a:spcAft>
                      </a:pPr>
                      <a:r>
                        <a:rPr lang="es-EC" sz="800" b="1">
                          <a:solidFill>
                            <a:srgbClr val="000000"/>
                          </a:solidFill>
                          <a:latin typeface="Calibri"/>
                          <a:ea typeface="Times New Roman"/>
                          <a:cs typeface="Times New Roman"/>
                        </a:rPr>
                        <a:t>Vibración</a:t>
                      </a:r>
                      <a:endParaRPr lang="en-U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EC" sz="800">
                          <a:solidFill>
                            <a:srgbClr val="000000"/>
                          </a:solidFill>
                          <a:latin typeface="Calibri"/>
                          <a:ea typeface="Times New Roman"/>
                          <a:cs typeface="Times New Roman"/>
                        </a:rPr>
                        <a:t>Limitado</a:t>
                      </a:r>
                      <a:endParaRPr lang="en-U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EC" sz="800">
                          <a:solidFill>
                            <a:srgbClr val="000000"/>
                          </a:solidFill>
                          <a:latin typeface="Calibri"/>
                          <a:ea typeface="Times New Roman"/>
                          <a:cs typeface="Times New Roman"/>
                        </a:rPr>
                        <a:t>±1%</a:t>
                      </a:r>
                      <a:endParaRPr lang="en-U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EC" sz="800">
                          <a:solidFill>
                            <a:srgbClr val="000000"/>
                          </a:solidFill>
                          <a:latin typeface="Calibri"/>
                          <a:ea typeface="Times New Roman"/>
                          <a:cs typeface="Times New Roman"/>
                        </a:rPr>
                        <a:t>40</a:t>
                      </a:r>
                      <a:endParaRPr lang="en-U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EC" sz="800">
                          <a:solidFill>
                            <a:srgbClr val="000000"/>
                          </a:solidFill>
                          <a:latin typeface="Calibri"/>
                          <a:ea typeface="Times New Roman"/>
                          <a:cs typeface="Times New Roman"/>
                        </a:rPr>
                        <a:t>150</a:t>
                      </a:r>
                      <a:endParaRPr lang="en-U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EC" sz="800">
                          <a:solidFill>
                            <a:srgbClr val="000000"/>
                          </a:solidFill>
                          <a:latin typeface="Calibri"/>
                          <a:ea typeface="Times New Roman"/>
                          <a:cs typeface="Times New Roman"/>
                        </a:rPr>
                        <a:t>Posible agarrotamiento</a:t>
                      </a:r>
                      <a:endParaRPr lang="en-U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EC" sz="800">
                          <a:solidFill>
                            <a:srgbClr val="000000"/>
                          </a:solidFill>
                          <a:latin typeface="Calibri"/>
                          <a:ea typeface="Times New Roman"/>
                          <a:cs typeface="Times New Roman"/>
                        </a:rPr>
                        <a:t>Barato, simple, fácil limpieza, todo tipo de tanques y líquidos</a:t>
                      </a:r>
                      <a:endParaRPr lang="en-U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693">
                <a:tc>
                  <a:txBody>
                    <a:bodyPr/>
                    <a:lstStyle/>
                    <a:p>
                      <a:pPr marL="0" marR="0" algn="ctr">
                        <a:lnSpc>
                          <a:spcPct val="115000"/>
                        </a:lnSpc>
                        <a:spcBef>
                          <a:spcPts val="0"/>
                        </a:spcBef>
                        <a:spcAft>
                          <a:spcPts val="0"/>
                        </a:spcAft>
                      </a:pPr>
                      <a:r>
                        <a:rPr lang="es-EC" sz="800" b="1">
                          <a:solidFill>
                            <a:srgbClr val="000000"/>
                          </a:solidFill>
                          <a:latin typeface="Calibri"/>
                          <a:ea typeface="Times New Roman"/>
                          <a:cs typeface="Times New Roman"/>
                        </a:rPr>
                        <a:t>Presión diferencial</a:t>
                      </a:r>
                      <a:endParaRPr lang="en-U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EC" sz="800">
                          <a:solidFill>
                            <a:srgbClr val="000000"/>
                          </a:solidFill>
                          <a:latin typeface="Calibri"/>
                          <a:ea typeface="Times New Roman"/>
                          <a:cs typeface="Times New Roman"/>
                        </a:rPr>
                        <a:t>0.3m</a:t>
                      </a:r>
                      <a:endParaRPr lang="en-U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EC" sz="800">
                          <a:solidFill>
                            <a:srgbClr val="000000"/>
                          </a:solidFill>
                          <a:latin typeface="Calibri"/>
                          <a:ea typeface="Times New Roman"/>
                          <a:cs typeface="Times New Roman"/>
                        </a:rPr>
                        <a:t>±0.15 - ±0.5%</a:t>
                      </a:r>
                      <a:endParaRPr lang="en-U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EC" sz="800">
                          <a:solidFill>
                            <a:srgbClr val="000000"/>
                          </a:solidFill>
                          <a:latin typeface="Calibri"/>
                          <a:ea typeface="Times New Roman"/>
                          <a:cs typeface="Times New Roman"/>
                        </a:rPr>
                        <a:t>150</a:t>
                      </a:r>
                      <a:endParaRPr lang="en-U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EC" sz="800">
                          <a:solidFill>
                            <a:srgbClr val="000000"/>
                          </a:solidFill>
                          <a:latin typeface="Calibri"/>
                          <a:ea typeface="Times New Roman"/>
                          <a:cs typeface="Times New Roman"/>
                        </a:rPr>
                        <a:t>200</a:t>
                      </a:r>
                      <a:endParaRPr lang="en-U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EC" sz="800">
                          <a:solidFill>
                            <a:srgbClr val="000000"/>
                          </a:solidFill>
                          <a:latin typeface="Calibri"/>
                          <a:ea typeface="Times New Roman"/>
                          <a:cs typeface="Times New Roman"/>
                        </a:rPr>
                        <a:t>Posible agarrotamiento</a:t>
                      </a:r>
                      <a:endParaRPr lang="en-U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EC" sz="800">
                          <a:solidFill>
                            <a:srgbClr val="000000"/>
                          </a:solidFill>
                          <a:latin typeface="Calibri"/>
                          <a:ea typeface="Times New Roman"/>
                          <a:cs typeface="Times New Roman"/>
                        </a:rPr>
                        <a:t>Interface líquido</a:t>
                      </a:r>
                      <a:endParaRPr lang="en-U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6793">
                <a:tc>
                  <a:txBody>
                    <a:bodyPr/>
                    <a:lstStyle/>
                    <a:p>
                      <a:pPr marL="0" marR="0" algn="ctr">
                        <a:lnSpc>
                          <a:spcPct val="115000"/>
                        </a:lnSpc>
                        <a:spcBef>
                          <a:spcPts val="0"/>
                        </a:spcBef>
                        <a:spcAft>
                          <a:spcPts val="0"/>
                        </a:spcAft>
                      </a:pPr>
                      <a:r>
                        <a:rPr lang="es-EC" sz="800" b="1">
                          <a:solidFill>
                            <a:srgbClr val="000000"/>
                          </a:solidFill>
                          <a:latin typeface="Calibri"/>
                          <a:ea typeface="Times New Roman"/>
                          <a:cs typeface="Times New Roman"/>
                        </a:rPr>
                        <a:t>Desplazamiento</a:t>
                      </a:r>
                      <a:endParaRPr lang="en-U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EC" sz="800">
                          <a:solidFill>
                            <a:srgbClr val="000000"/>
                          </a:solidFill>
                          <a:latin typeface="Calibri"/>
                          <a:ea typeface="Times New Roman"/>
                          <a:cs typeface="Times New Roman"/>
                        </a:rPr>
                        <a:t>0 - 25m</a:t>
                      </a:r>
                      <a:endParaRPr lang="en-U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EC" sz="800">
                          <a:solidFill>
                            <a:srgbClr val="000000"/>
                          </a:solidFill>
                          <a:latin typeface="Calibri"/>
                          <a:ea typeface="Times New Roman"/>
                          <a:cs typeface="Times New Roman"/>
                        </a:rPr>
                        <a:t>±0.5%</a:t>
                      </a:r>
                      <a:endParaRPr lang="en-U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EC" sz="800">
                          <a:solidFill>
                            <a:srgbClr val="000000"/>
                          </a:solidFill>
                          <a:latin typeface="Calibri"/>
                          <a:ea typeface="Times New Roman"/>
                          <a:cs typeface="Times New Roman"/>
                        </a:rPr>
                        <a:t>100</a:t>
                      </a:r>
                      <a:endParaRPr lang="en-U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EC" sz="800">
                          <a:solidFill>
                            <a:srgbClr val="000000"/>
                          </a:solidFill>
                          <a:latin typeface="Calibri"/>
                          <a:ea typeface="Times New Roman"/>
                          <a:cs typeface="Times New Roman"/>
                        </a:rPr>
                        <a:t>170</a:t>
                      </a:r>
                      <a:endParaRPr lang="en-U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EC" sz="800">
                          <a:solidFill>
                            <a:srgbClr val="000000"/>
                          </a:solidFill>
                          <a:latin typeface="Calibri"/>
                          <a:ea typeface="Times New Roman"/>
                          <a:cs typeface="Times New Roman"/>
                        </a:rPr>
                        <a:t>Expuesto a corrosión</a:t>
                      </a:r>
                      <a:endParaRPr lang="en-U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EC" sz="800">
                          <a:solidFill>
                            <a:srgbClr val="000000"/>
                          </a:solidFill>
                          <a:latin typeface="Calibri"/>
                          <a:ea typeface="Times New Roman"/>
                          <a:cs typeface="Times New Roman"/>
                        </a:rPr>
                        <a:t>Fácil limpieza, robusto, interfaces</a:t>
                      </a:r>
                      <a:endParaRPr lang="en-U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0346">
                <a:tc>
                  <a:txBody>
                    <a:bodyPr/>
                    <a:lstStyle/>
                    <a:p>
                      <a:pPr marL="0" marR="0" algn="ctr">
                        <a:lnSpc>
                          <a:spcPct val="115000"/>
                        </a:lnSpc>
                        <a:spcBef>
                          <a:spcPts val="0"/>
                        </a:spcBef>
                        <a:spcAft>
                          <a:spcPts val="0"/>
                        </a:spcAft>
                      </a:pPr>
                      <a:r>
                        <a:rPr lang="es-EC" sz="800" b="1">
                          <a:solidFill>
                            <a:srgbClr val="000000"/>
                          </a:solidFill>
                          <a:latin typeface="Calibri"/>
                          <a:ea typeface="Times New Roman"/>
                          <a:cs typeface="Times New Roman"/>
                        </a:rPr>
                        <a:t>Conductivo</a:t>
                      </a:r>
                      <a:endParaRPr lang="en-U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EC" sz="800">
                          <a:solidFill>
                            <a:srgbClr val="000000"/>
                          </a:solidFill>
                          <a:latin typeface="Calibri"/>
                          <a:ea typeface="Times New Roman"/>
                          <a:cs typeface="Times New Roman"/>
                        </a:rPr>
                        <a:t>Ilimitado</a:t>
                      </a:r>
                      <a:endParaRPr lang="en-U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EC" sz="800">
                          <a:solidFill>
                            <a:srgbClr val="000000"/>
                          </a:solidFill>
                          <a:latin typeface="Calibri"/>
                          <a:ea typeface="Times New Roman"/>
                          <a:cs typeface="Times New Roman"/>
                        </a:rPr>
                        <a:t> </a:t>
                      </a:r>
                      <a:endParaRPr lang="en-U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EC" sz="800">
                          <a:solidFill>
                            <a:srgbClr val="000000"/>
                          </a:solidFill>
                          <a:latin typeface="Calibri"/>
                          <a:ea typeface="Times New Roman"/>
                          <a:cs typeface="Times New Roman"/>
                        </a:rPr>
                        <a:t>80</a:t>
                      </a:r>
                      <a:endParaRPr lang="en-U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EC" sz="800">
                          <a:solidFill>
                            <a:srgbClr val="000000"/>
                          </a:solidFill>
                          <a:latin typeface="Calibri"/>
                          <a:ea typeface="Times New Roman"/>
                          <a:cs typeface="Times New Roman"/>
                        </a:rPr>
                        <a:t>200</a:t>
                      </a:r>
                      <a:endParaRPr lang="en-U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EC" sz="800">
                          <a:solidFill>
                            <a:srgbClr val="000000"/>
                          </a:solidFill>
                          <a:latin typeface="Calibri"/>
                          <a:ea typeface="Times New Roman"/>
                          <a:cs typeface="Times New Roman"/>
                        </a:rPr>
                        <a:t>Líquido conductor</a:t>
                      </a:r>
                      <a:endParaRPr lang="en-U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EC" sz="800">
                          <a:solidFill>
                            <a:srgbClr val="000000"/>
                          </a:solidFill>
                          <a:latin typeface="Calibri"/>
                          <a:ea typeface="Times New Roman"/>
                          <a:cs typeface="Times New Roman"/>
                        </a:rPr>
                        <a:t>Versátil</a:t>
                      </a:r>
                      <a:endParaRPr lang="en-U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0346">
                <a:tc>
                  <a:txBody>
                    <a:bodyPr/>
                    <a:lstStyle/>
                    <a:p>
                      <a:pPr marL="0" marR="0" algn="ctr">
                        <a:lnSpc>
                          <a:spcPct val="115000"/>
                        </a:lnSpc>
                        <a:spcBef>
                          <a:spcPts val="0"/>
                        </a:spcBef>
                        <a:spcAft>
                          <a:spcPts val="0"/>
                        </a:spcAft>
                      </a:pPr>
                      <a:r>
                        <a:rPr lang="es-EC" sz="800" b="1">
                          <a:solidFill>
                            <a:srgbClr val="000000"/>
                          </a:solidFill>
                          <a:latin typeface="Calibri"/>
                          <a:ea typeface="Times New Roman"/>
                          <a:cs typeface="Times New Roman"/>
                        </a:rPr>
                        <a:t>Capacitivo</a:t>
                      </a:r>
                      <a:endParaRPr lang="en-U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EC" sz="800">
                          <a:solidFill>
                            <a:srgbClr val="000000"/>
                          </a:solidFill>
                          <a:latin typeface="Calibri"/>
                          <a:ea typeface="Times New Roman"/>
                          <a:cs typeface="Times New Roman"/>
                        </a:rPr>
                        <a:t>0.6m</a:t>
                      </a:r>
                      <a:endParaRPr lang="en-U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EC" sz="800">
                          <a:solidFill>
                            <a:srgbClr val="000000"/>
                          </a:solidFill>
                          <a:latin typeface="Calibri"/>
                          <a:ea typeface="Times New Roman"/>
                          <a:cs typeface="Times New Roman"/>
                        </a:rPr>
                        <a:t>±1%</a:t>
                      </a:r>
                      <a:endParaRPr lang="en-U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EC" sz="800">
                          <a:solidFill>
                            <a:srgbClr val="000000"/>
                          </a:solidFill>
                          <a:latin typeface="Calibri"/>
                          <a:ea typeface="Times New Roman"/>
                          <a:cs typeface="Times New Roman"/>
                        </a:rPr>
                        <a:t>80 – 250</a:t>
                      </a:r>
                      <a:endParaRPr lang="en-U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EC" sz="800">
                          <a:solidFill>
                            <a:srgbClr val="000000"/>
                          </a:solidFill>
                          <a:latin typeface="Calibri"/>
                          <a:ea typeface="Times New Roman"/>
                          <a:cs typeface="Times New Roman"/>
                        </a:rPr>
                        <a:t>200 - 400</a:t>
                      </a:r>
                      <a:endParaRPr lang="en-U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EC" sz="800">
                          <a:solidFill>
                            <a:srgbClr val="000000"/>
                          </a:solidFill>
                          <a:latin typeface="Calibri"/>
                          <a:ea typeface="Times New Roman"/>
                          <a:cs typeface="Times New Roman"/>
                        </a:rPr>
                        <a:t>Recubrimiento electrodo</a:t>
                      </a:r>
                      <a:endParaRPr lang="en-U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EC" sz="800">
                          <a:solidFill>
                            <a:srgbClr val="000000"/>
                          </a:solidFill>
                          <a:latin typeface="Calibri"/>
                          <a:ea typeface="Times New Roman"/>
                          <a:cs typeface="Times New Roman"/>
                        </a:rPr>
                        <a:t>Resistencia corrosión</a:t>
                      </a:r>
                      <a:endParaRPr lang="en-U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693">
                <a:tc>
                  <a:txBody>
                    <a:bodyPr/>
                    <a:lstStyle/>
                    <a:p>
                      <a:pPr marL="0" marR="0" algn="ctr">
                        <a:lnSpc>
                          <a:spcPct val="115000"/>
                        </a:lnSpc>
                        <a:spcBef>
                          <a:spcPts val="0"/>
                        </a:spcBef>
                        <a:spcAft>
                          <a:spcPts val="0"/>
                        </a:spcAft>
                      </a:pPr>
                      <a:r>
                        <a:rPr lang="es-EC" sz="800" b="1">
                          <a:solidFill>
                            <a:srgbClr val="000000"/>
                          </a:solidFill>
                          <a:latin typeface="Calibri"/>
                          <a:ea typeface="Times New Roman"/>
                          <a:cs typeface="Times New Roman"/>
                        </a:rPr>
                        <a:t>Ultrasónico</a:t>
                      </a:r>
                      <a:endParaRPr lang="en-U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EC" sz="800">
                          <a:solidFill>
                            <a:srgbClr val="000000"/>
                          </a:solidFill>
                          <a:latin typeface="Calibri"/>
                          <a:ea typeface="Times New Roman"/>
                          <a:cs typeface="Times New Roman"/>
                        </a:rPr>
                        <a:t>0.3m</a:t>
                      </a:r>
                      <a:endParaRPr lang="en-U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EC" sz="800">
                          <a:solidFill>
                            <a:srgbClr val="000000"/>
                          </a:solidFill>
                          <a:latin typeface="Calibri"/>
                          <a:ea typeface="Times New Roman"/>
                          <a:cs typeface="Times New Roman"/>
                        </a:rPr>
                        <a:t>±1%</a:t>
                      </a:r>
                      <a:endParaRPr lang="en-U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EC" sz="800">
                          <a:solidFill>
                            <a:srgbClr val="000000"/>
                          </a:solidFill>
                          <a:latin typeface="Calibri"/>
                          <a:ea typeface="Times New Roman"/>
                          <a:cs typeface="Times New Roman"/>
                        </a:rPr>
                        <a:t>400</a:t>
                      </a:r>
                      <a:endParaRPr lang="en-U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EC" sz="800">
                          <a:solidFill>
                            <a:srgbClr val="000000"/>
                          </a:solidFill>
                          <a:latin typeface="Calibri"/>
                          <a:ea typeface="Times New Roman"/>
                          <a:cs typeface="Times New Roman"/>
                        </a:rPr>
                        <a:t>200</a:t>
                      </a:r>
                      <a:endParaRPr lang="en-U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EC" sz="800">
                          <a:solidFill>
                            <a:srgbClr val="000000"/>
                          </a:solidFill>
                          <a:latin typeface="Calibri"/>
                          <a:ea typeface="Times New Roman"/>
                          <a:cs typeface="Times New Roman"/>
                        </a:rPr>
                        <a:t>Sensible a densidad</a:t>
                      </a:r>
                      <a:endParaRPr lang="en-U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EC" sz="800">
                          <a:solidFill>
                            <a:srgbClr val="000000"/>
                          </a:solidFill>
                          <a:latin typeface="Calibri"/>
                          <a:ea typeface="Times New Roman"/>
                          <a:cs typeface="Times New Roman"/>
                        </a:rPr>
                        <a:t>Todo tipo de tanques y líquidos</a:t>
                      </a:r>
                      <a:endParaRPr lang="en-U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81039">
                <a:tc>
                  <a:txBody>
                    <a:bodyPr/>
                    <a:lstStyle/>
                    <a:p>
                      <a:pPr marL="0" marR="0" algn="ctr">
                        <a:lnSpc>
                          <a:spcPct val="115000"/>
                        </a:lnSpc>
                        <a:spcBef>
                          <a:spcPts val="0"/>
                        </a:spcBef>
                        <a:spcAft>
                          <a:spcPts val="0"/>
                        </a:spcAft>
                      </a:pPr>
                      <a:r>
                        <a:rPr lang="es-EC" sz="800" b="1">
                          <a:solidFill>
                            <a:srgbClr val="000000"/>
                          </a:solidFill>
                          <a:latin typeface="Calibri"/>
                          <a:ea typeface="Times New Roman"/>
                          <a:cs typeface="Times New Roman"/>
                        </a:rPr>
                        <a:t>Radiación</a:t>
                      </a:r>
                      <a:endParaRPr lang="en-U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EC" sz="800">
                          <a:solidFill>
                            <a:srgbClr val="000000"/>
                          </a:solidFill>
                          <a:latin typeface="Calibri"/>
                          <a:ea typeface="Times New Roman"/>
                          <a:cs typeface="Times New Roman"/>
                        </a:rPr>
                        <a:t>0 - 2.5m</a:t>
                      </a:r>
                      <a:endParaRPr lang="en-U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EC" sz="800">
                          <a:solidFill>
                            <a:srgbClr val="000000"/>
                          </a:solidFill>
                          <a:latin typeface="Calibri"/>
                          <a:ea typeface="Times New Roman"/>
                          <a:cs typeface="Times New Roman"/>
                        </a:rPr>
                        <a:t>±0.5 - ±2%</a:t>
                      </a:r>
                      <a:endParaRPr lang="en-U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EC" sz="800">
                          <a:solidFill>
                            <a:srgbClr val="000000"/>
                          </a:solidFill>
                          <a:latin typeface="Calibri"/>
                          <a:ea typeface="Times New Roman"/>
                          <a:cs typeface="Times New Roman"/>
                        </a:rPr>
                        <a:t> </a:t>
                      </a:r>
                      <a:endParaRPr lang="en-U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EC" sz="800">
                          <a:solidFill>
                            <a:srgbClr val="000000"/>
                          </a:solidFill>
                          <a:latin typeface="Calibri"/>
                          <a:ea typeface="Times New Roman"/>
                          <a:cs typeface="Times New Roman"/>
                        </a:rPr>
                        <a:t>150</a:t>
                      </a:r>
                      <a:endParaRPr lang="en-U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EC" sz="800">
                          <a:solidFill>
                            <a:srgbClr val="000000"/>
                          </a:solidFill>
                          <a:latin typeface="Calibri"/>
                          <a:ea typeface="Times New Roman"/>
                          <a:cs typeface="Times New Roman"/>
                        </a:rPr>
                        <a:t>Fuente radiactiva</a:t>
                      </a:r>
                      <a:endParaRPr lang="en-U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EC" sz="800">
                          <a:solidFill>
                            <a:srgbClr val="000000"/>
                          </a:solidFill>
                          <a:latin typeface="Calibri"/>
                          <a:ea typeface="Times New Roman"/>
                          <a:cs typeface="Times New Roman"/>
                        </a:rPr>
                        <a:t>Todo tipo de tanques y líquidos y sin contacto líquido</a:t>
                      </a:r>
                      <a:endParaRPr lang="en-U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81039">
                <a:tc>
                  <a:txBody>
                    <a:bodyPr/>
                    <a:lstStyle/>
                    <a:p>
                      <a:pPr marL="0" marR="0" algn="ctr">
                        <a:lnSpc>
                          <a:spcPct val="115000"/>
                        </a:lnSpc>
                        <a:spcBef>
                          <a:spcPts val="0"/>
                        </a:spcBef>
                        <a:spcAft>
                          <a:spcPts val="0"/>
                        </a:spcAft>
                      </a:pPr>
                      <a:r>
                        <a:rPr lang="es-EC" sz="800" b="1">
                          <a:solidFill>
                            <a:srgbClr val="000000"/>
                          </a:solidFill>
                          <a:latin typeface="Calibri"/>
                          <a:ea typeface="Times New Roman"/>
                          <a:cs typeface="Times New Roman"/>
                        </a:rPr>
                        <a:t>Láser</a:t>
                      </a:r>
                      <a:endParaRPr lang="en-U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EC" sz="800">
                          <a:solidFill>
                            <a:srgbClr val="000000"/>
                          </a:solidFill>
                          <a:latin typeface="Calibri"/>
                          <a:ea typeface="Times New Roman"/>
                          <a:cs typeface="Times New Roman"/>
                        </a:rPr>
                        <a:t>0 - 2m</a:t>
                      </a:r>
                      <a:endParaRPr lang="en-U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EC" sz="800">
                          <a:solidFill>
                            <a:srgbClr val="000000"/>
                          </a:solidFill>
                          <a:latin typeface="Calibri"/>
                          <a:ea typeface="Times New Roman"/>
                          <a:cs typeface="Times New Roman"/>
                        </a:rPr>
                        <a:t>±0.5 - ±2%</a:t>
                      </a:r>
                      <a:endParaRPr lang="en-U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EC" sz="800">
                          <a:solidFill>
                            <a:srgbClr val="000000"/>
                          </a:solidFill>
                          <a:latin typeface="Calibri"/>
                          <a:ea typeface="Times New Roman"/>
                          <a:cs typeface="Times New Roman"/>
                        </a:rPr>
                        <a:t> </a:t>
                      </a:r>
                      <a:endParaRPr lang="en-U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EC" sz="800">
                          <a:solidFill>
                            <a:srgbClr val="000000"/>
                          </a:solidFill>
                          <a:latin typeface="Calibri"/>
                          <a:ea typeface="Times New Roman"/>
                          <a:cs typeface="Times New Roman"/>
                        </a:rPr>
                        <a:t>1500</a:t>
                      </a:r>
                      <a:endParaRPr lang="en-U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EC" sz="800">
                          <a:solidFill>
                            <a:srgbClr val="000000"/>
                          </a:solidFill>
                          <a:latin typeface="Calibri"/>
                          <a:ea typeface="Times New Roman"/>
                          <a:cs typeface="Times New Roman"/>
                        </a:rPr>
                        <a:t>Láser</a:t>
                      </a:r>
                      <a:endParaRPr lang="en-U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EC" sz="800" dirty="0">
                          <a:solidFill>
                            <a:srgbClr val="000000"/>
                          </a:solidFill>
                          <a:latin typeface="Calibri"/>
                          <a:ea typeface="Times New Roman"/>
                          <a:cs typeface="Times New Roman"/>
                        </a:rPr>
                        <a:t>Todo tipo de tanques y líquidos y sin contacto líquido</a:t>
                      </a:r>
                      <a:endParaRPr lang="en-US" sz="1100" dirty="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3000"/>
                                        <p:tgtEl>
                                          <p:spTgt spid="4"/>
                                        </p:tgtEl>
                                      </p:cBhvr>
                                    </p:animEffect>
                                    <p:anim calcmode="lin" valueType="num">
                                      <p:cBhvr>
                                        <p:cTn id="8" dur="3000" fill="hold"/>
                                        <p:tgtEl>
                                          <p:spTgt spid="4"/>
                                        </p:tgtEl>
                                        <p:attrNameLst>
                                          <p:attrName>style.rotation</p:attrName>
                                        </p:attrNameLst>
                                      </p:cBhvr>
                                      <p:tavLst>
                                        <p:tav tm="0">
                                          <p:val>
                                            <p:fltVal val="720"/>
                                          </p:val>
                                        </p:tav>
                                        <p:tav tm="100000">
                                          <p:val>
                                            <p:fltVal val="0"/>
                                          </p:val>
                                        </p:tav>
                                      </p:tavLst>
                                    </p:anim>
                                    <p:anim calcmode="lin" valueType="num">
                                      <p:cBhvr>
                                        <p:cTn id="9" dur="3000" fill="hold"/>
                                        <p:tgtEl>
                                          <p:spTgt spid="4"/>
                                        </p:tgtEl>
                                        <p:attrNameLst>
                                          <p:attrName>ppt_h</p:attrName>
                                        </p:attrNameLst>
                                      </p:cBhvr>
                                      <p:tavLst>
                                        <p:tav tm="0">
                                          <p:val>
                                            <p:fltVal val="0"/>
                                          </p:val>
                                        </p:tav>
                                        <p:tav tm="100000">
                                          <p:val>
                                            <p:strVal val="#ppt_h"/>
                                          </p:val>
                                        </p:tav>
                                      </p:tavLst>
                                    </p:anim>
                                    <p:anim calcmode="lin" valueType="num">
                                      <p:cBhvr>
                                        <p:cTn id="10" dur="3000" fill="hold"/>
                                        <p:tgtEl>
                                          <p:spTgt spid="4"/>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Selección de instrumentación</a:t>
            </a:r>
            <a:br>
              <a:rPr lang="es-ES" dirty="0" smtClean="0"/>
            </a:br>
            <a:r>
              <a:rPr lang="es-ES" dirty="0" smtClean="0"/>
              <a:t>sensores de temperatura</a:t>
            </a:r>
            <a:endParaRPr lang="es-ES" dirty="0"/>
          </a:p>
        </p:txBody>
      </p:sp>
      <p:pic>
        <p:nvPicPr>
          <p:cNvPr id="4" name="Picture 7"/>
          <p:cNvPicPr>
            <a:picLocks noChangeAspect="1" noChangeArrowheads="1"/>
          </p:cNvPicPr>
          <p:nvPr/>
        </p:nvPicPr>
        <p:blipFill>
          <a:blip r:embed="rId2" cstate="print"/>
          <a:srcRect/>
          <a:stretch>
            <a:fillRect/>
          </a:stretch>
        </p:blipFill>
        <p:spPr bwMode="auto">
          <a:xfrm>
            <a:off x="7632700" y="115888"/>
            <a:ext cx="1390650" cy="1333500"/>
          </a:xfrm>
          <a:prstGeom prst="rect">
            <a:avLst/>
          </a:prstGeom>
          <a:noFill/>
          <a:ln w="9525">
            <a:noFill/>
            <a:miter lim="800000"/>
            <a:headEnd/>
            <a:tailEnd/>
          </a:ln>
          <a:effectLst/>
        </p:spPr>
      </p:pic>
      <p:graphicFrame>
        <p:nvGraphicFramePr>
          <p:cNvPr id="6" name="5 Tabla"/>
          <p:cNvGraphicFramePr>
            <a:graphicFrameLocks noGrp="1"/>
          </p:cNvGraphicFramePr>
          <p:nvPr/>
        </p:nvGraphicFramePr>
        <p:xfrm>
          <a:off x="2590800" y="2590800"/>
          <a:ext cx="4025900" cy="1156716"/>
        </p:xfrm>
        <a:graphic>
          <a:graphicData uri="http://schemas.openxmlformats.org/drawingml/2006/table">
            <a:tbl>
              <a:tblPr/>
              <a:tblGrid>
                <a:gridCol w="1739900"/>
                <a:gridCol w="762000"/>
                <a:gridCol w="762000"/>
                <a:gridCol w="762000"/>
              </a:tblGrid>
              <a:tr h="190500">
                <a:tc>
                  <a:txBody>
                    <a:bodyPr/>
                    <a:lstStyle/>
                    <a:p>
                      <a:pPr algn="r">
                        <a:lnSpc>
                          <a:spcPct val="115000"/>
                        </a:lnSpc>
                      </a:pPr>
                      <a:endParaRPr lang="en-US" sz="1100" dirty="0">
                        <a:latin typeface="Calibri"/>
                        <a:ea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b="1">
                          <a:solidFill>
                            <a:srgbClr val="000000"/>
                          </a:solidFill>
                          <a:latin typeface="Calibri"/>
                          <a:ea typeface="Times New Roman"/>
                          <a:cs typeface="Times New Roman"/>
                        </a:rPr>
                        <a:t>AGUA</a:t>
                      </a:r>
                      <a:endParaRPr lang="en-US" sz="11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b="1">
                          <a:solidFill>
                            <a:srgbClr val="000000"/>
                          </a:solidFill>
                          <a:latin typeface="Calibri"/>
                          <a:ea typeface="Times New Roman"/>
                          <a:cs typeface="Times New Roman"/>
                        </a:rPr>
                        <a:t>SODA</a:t>
                      </a:r>
                      <a:endParaRPr lang="en-US" sz="11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b="1">
                          <a:solidFill>
                            <a:srgbClr val="000000"/>
                          </a:solidFill>
                          <a:latin typeface="Calibri"/>
                          <a:ea typeface="Times New Roman"/>
                          <a:cs typeface="Times New Roman"/>
                        </a:rPr>
                        <a:t>CERVEZA</a:t>
                      </a:r>
                      <a:endParaRPr lang="en-US" sz="11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marL="0" marR="0" algn="r">
                        <a:lnSpc>
                          <a:spcPct val="115000"/>
                        </a:lnSpc>
                        <a:spcBef>
                          <a:spcPts val="0"/>
                        </a:spcBef>
                        <a:spcAft>
                          <a:spcPts val="0"/>
                        </a:spcAft>
                      </a:pPr>
                      <a:r>
                        <a:rPr lang="en-US" sz="1100" b="1">
                          <a:solidFill>
                            <a:srgbClr val="000000"/>
                          </a:solidFill>
                          <a:latin typeface="Calibri"/>
                          <a:ea typeface="Times New Roman"/>
                          <a:cs typeface="Times New Roman"/>
                        </a:rPr>
                        <a:t>TEMPERATURA DE PROCESO</a:t>
                      </a:r>
                      <a:endParaRPr lang="en-US" sz="110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solidFill>
                            <a:srgbClr val="000000"/>
                          </a:solidFill>
                          <a:latin typeface="Calibri"/>
                          <a:ea typeface="Times New Roman"/>
                          <a:cs typeface="Times New Roman"/>
                        </a:rPr>
                        <a:t>80 °C</a:t>
                      </a:r>
                      <a:endParaRPr lang="en-US" sz="110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dirty="0">
                          <a:solidFill>
                            <a:srgbClr val="000000"/>
                          </a:solidFill>
                          <a:latin typeface="Calibri"/>
                          <a:ea typeface="Times New Roman"/>
                          <a:cs typeface="Times New Roman"/>
                        </a:rPr>
                        <a:t>82 - 85  °C</a:t>
                      </a:r>
                      <a:endParaRPr lang="en-US" sz="11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solidFill>
                            <a:srgbClr val="000000"/>
                          </a:solidFill>
                          <a:latin typeface="Calibri"/>
                          <a:ea typeface="Times New Roman"/>
                          <a:cs typeface="Times New Roman"/>
                        </a:rPr>
                        <a:t>72 °C</a:t>
                      </a:r>
                      <a:endParaRPr lang="en-US" sz="110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marL="0" marR="0" algn="r">
                        <a:lnSpc>
                          <a:spcPct val="115000"/>
                        </a:lnSpc>
                        <a:spcBef>
                          <a:spcPts val="0"/>
                        </a:spcBef>
                        <a:spcAft>
                          <a:spcPts val="0"/>
                        </a:spcAft>
                      </a:pPr>
                      <a:r>
                        <a:rPr lang="en-US" sz="1100" b="1">
                          <a:solidFill>
                            <a:srgbClr val="000000"/>
                          </a:solidFill>
                          <a:latin typeface="Calibri"/>
                          <a:ea typeface="Times New Roman"/>
                          <a:cs typeface="Times New Roman"/>
                        </a:rPr>
                        <a:t>TEMPERATURA AMBIENTE</a:t>
                      </a:r>
                      <a:endParaRPr lang="en-US" sz="110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solidFill>
                            <a:srgbClr val="000000"/>
                          </a:solidFill>
                          <a:latin typeface="Calibri"/>
                          <a:ea typeface="Times New Roman"/>
                          <a:cs typeface="Times New Roman"/>
                        </a:rPr>
                        <a:t>30 °C</a:t>
                      </a:r>
                      <a:endParaRPr lang="en-US" sz="110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solidFill>
                            <a:srgbClr val="000000"/>
                          </a:solidFill>
                          <a:latin typeface="Calibri"/>
                          <a:ea typeface="Times New Roman"/>
                          <a:cs typeface="Times New Roman"/>
                        </a:rPr>
                        <a:t>30 °C</a:t>
                      </a:r>
                      <a:endParaRPr lang="en-US" sz="110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solidFill>
                            <a:srgbClr val="000000"/>
                          </a:solidFill>
                          <a:latin typeface="Calibri"/>
                          <a:ea typeface="Times New Roman"/>
                          <a:cs typeface="Times New Roman"/>
                        </a:rPr>
                        <a:t>30 °C</a:t>
                      </a:r>
                      <a:endParaRPr lang="en-US" sz="110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marL="0" marR="0" algn="r">
                        <a:lnSpc>
                          <a:spcPct val="115000"/>
                        </a:lnSpc>
                        <a:spcBef>
                          <a:spcPts val="0"/>
                        </a:spcBef>
                        <a:spcAft>
                          <a:spcPts val="0"/>
                        </a:spcAft>
                      </a:pPr>
                      <a:r>
                        <a:rPr lang="en-US" sz="1100" b="1">
                          <a:solidFill>
                            <a:srgbClr val="000000"/>
                          </a:solidFill>
                          <a:latin typeface="Calibri"/>
                          <a:ea typeface="Times New Roman"/>
                          <a:cs typeface="Times New Roman"/>
                        </a:rPr>
                        <a:t>PRESION DE TRABAJO </a:t>
                      </a:r>
                      <a:endParaRPr lang="en-US" sz="110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solidFill>
                            <a:srgbClr val="000000"/>
                          </a:solidFill>
                          <a:latin typeface="Calibri"/>
                          <a:ea typeface="Times New Roman"/>
                          <a:cs typeface="Times New Roman"/>
                        </a:rPr>
                        <a:t>6 BAR</a:t>
                      </a:r>
                      <a:endParaRPr lang="en-US" sz="110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solidFill>
                            <a:srgbClr val="000000"/>
                          </a:solidFill>
                          <a:latin typeface="Calibri"/>
                          <a:ea typeface="Times New Roman"/>
                          <a:cs typeface="Times New Roman"/>
                        </a:rPr>
                        <a:t>6 BAR</a:t>
                      </a:r>
                      <a:endParaRPr lang="en-US" sz="110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solidFill>
                            <a:srgbClr val="000000"/>
                          </a:solidFill>
                          <a:latin typeface="Calibri"/>
                          <a:ea typeface="Times New Roman"/>
                          <a:cs typeface="Times New Roman"/>
                        </a:rPr>
                        <a:t>3 BAR</a:t>
                      </a:r>
                      <a:endParaRPr lang="en-US" sz="110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marL="0" marR="0" algn="r">
                        <a:lnSpc>
                          <a:spcPct val="115000"/>
                        </a:lnSpc>
                        <a:spcBef>
                          <a:spcPts val="0"/>
                        </a:spcBef>
                        <a:spcAft>
                          <a:spcPts val="0"/>
                        </a:spcAft>
                      </a:pPr>
                      <a:r>
                        <a:rPr lang="en-US" sz="1100" b="1">
                          <a:solidFill>
                            <a:srgbClr val="000000"/>
                          </a:solidFill>
                          <a:latin typeface="Calibri"/>
                          <a:ea typeface="Times New Roman"/>
                          <a:cs typeface="Times New Roman"/>
                        </a:rPr>
                        <a:t>LONGITUD DE INSERCION</a:t>
                      </a:r>
                      <a:endParaRPr lang="en-US" sz="110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solidFill>
                            <a:srgbClr val="000000"/>
                          </a:solidFill>
                          <a:latin typeface="Calibri"/>
                          <a:ea typeface="Times New Roman"/>
                          <a:cs typeface="Times New Roman"/>
                        </a:rPr>
                        <a:t>20 cm</a:t>
                      </a:r>
                      <a:endParaRPr lang="en-US" sz="110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dirty="0">
                          <a:solidFill>
                            <a:srgbClr val="000000"/>
                          </a:solidFill>
                          <a:latin typeface="Calibri"/>
                          <a:ea typeface="Times New Roman"/>
                          <a:cs typeface="Times New Roman"/>
                        </a:rPr>
                        <a:t>20 cm </a:t>
                      </a:r>
                      <a:endParaRPr lang="en-US" sz="11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dirty="0">
                          <a:solidFill>
                            <a:srgbClr val="000000"/>
                          </a:solidFill>
                          <a:latin typeface="Calibri"/>
                          <a:ea typeface="Times New Roman"/>
                          <a:cs typeface="Times New Roman"/>
                        </a:rPr>
                        <a:t>20 cm</a:t>
                      </a:r>
                      <a:endParaRPr lang="en-US" sz="11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7" name="6 Rectángulo"/>
          <p:cNvSpPr/>
          <p:nvPr/>
        </p:nvSpPr>
        <p:spPr>
          <a:xfrm>
            <a:off x="2895600" y="2209800"/>
            <a:ext cx="2971800" cy="369332"/>
          </a:xfrm>
          <a:prstGeom prst="rect">
            <a:avLst/>
          </a:prstGeom>
        </p:spPr>
        <p:txBody>
          <a:bodyPr wrap="square">
            <a:spAutoFit/>
          </a:bodyPr>
          <a:lstStyle/>
          <a:p>
            <a:r>
              <a:rPr lang="es-EC" dirty="0" smtClean="0"/>
              <a:t>Temperaturas de operación</a:t>
            </a:r>
            <a:endParaRPr lang="es-ES" dirty="0"/>
          </a:p>
        </p:txBody>
      </p:sp>
      <p:pic>
        <p:nvPicPr>
          <p:cNvPr id="8" name="7 Imagen"/>
          <p:cNvPicPr/>
          <p:nvPr/>
        </p:nvPicPr>
        <p:blipFill>
          <a:blip r:embed="rId3" cstate="print"/>
          <a:srcRect l="24949" t="23098" r="5264" b="13587"/>
          <a:stretch>
            <a:fillRect/>
          </a:stretch>
        </p:blipFill>
        <p:spPr bwMode="auto">
          <a:xfrm>
            <a:off x="2209800" y="4038600"/>
            <a:ext cx="4876800" cy="26670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3000"/>
                                        <p:tgtEl>
                                          <p:spTgt spid="4"/>
                                        </p:tgtEl>
                                      </p:cBhvr>
                                    </p:animEffect>
                                    <p:anim calcmode="lin" valueType="num">
                                      <p:cBhvr>
                                        <p:cTn id="8" dur="3000" fill="hold"/>
                                        <p:tgtEl>
                                          <p:spTgt spid="4"/>
                                        </p:tgtEl>
                                        <p:attrNameLst>
                                          <p:attrName>style.rotation</p:attrName>
                                        </p:attrNameLst>
                                      </p:cBhvr>
                                      <p:tavLst>
                                        <p:tav tm="0">
                                          <p:val>
                                            <p:fltVal val="720"/>
                                          </p:val>
                                        </p:tav>
                                        <p:tav tm="100000">
                                          <p:val>
                                            <p:fltVal val="0"/>
                                          </p:val>
                                        </p:tav>
                                      </p:tavLst>
                                    </p:anim>
                                    <p:anim calcmode="lin" valueType="num">
                                      <p:cBhvr>
                                        <p:cTn id="9" dur="3000" fill="hold"/>
                                        <p:tgtEl>
                                          <p:spTgt spid="4"/>
                                        </p:tgtEl>
                                        <p:attrNameLst>
                                          <p:attrName>ppt_h</p:attrName>
                                        </p:attrNameLst>
                                      </p:cBhvr>
                                      <p:tavLst>
                                        <p:tav tm="0">
                                          <p:val>
                                            <p:fltVal val="0"/>
                                          </p:val>
                                        </p:tav>
                                        <p:tav tm="100000">
                                          <p:val>
                                            <p:strVal val="#ppt_h"/>
                                          </p:val>
                                        </p:tav>
                                      </p:tavLst>
                                    </p:anim>
                                    <p:anim calcmode="lin" valueType="num">
                                      <p:cBhvr>
                                        <p:cTn id="10" dur="3000" fill="hold"/>
                                        <p:tgtEl>
                                          <p:spTgt spid="4"/>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Que se consigue con la pasteurización?</a:t>
            </a:r>
            <a:endParaRPr lang="es-ES" dirty="0"/>
          </a:p>
        </p:txBody>
      </p:sp>
      <p:sp>
        <p:nvSpPr>
          <p:cNvPr id="3" name="2 Marcador de contenido"/>
          <p:cNvSpPr>
            <a:spLocks noGrp="1"/>
          </p:cNvSpPr>
          <p:nvPr>
            <p:ph idx="1"/>
          </p:nvPr>
        </p:nvSpPr>
        <p:spPr/>
        <p:txBody>
          <a:bodyPr>
            <a:normAutofit/>
          </a:bodyPr>
          <a:lstStyle/>
          <a:p>
            <a:pPr algn="just"/>
            <a:r>
              <a:rPr lang="es-EC" sz="3400" dirty="0" smtClean="0"/>
              <a:t>La pasteurización consigue disminuir la población de microorganismos mediante la elevación y disminución de la temperatura durante un tiempo determinado. Se la considera una operación básica que consiste en un tratamiento térmico relativamente suave (temperaturas inferiores a 100°C).</a:t>
            </a:r>
            <a:endParaRPr lang="es-ES" sz="3400" dirty="0"/>
          </a:p>
        </p:txBody>
      </p:sp>
      <p:pic>
        <p:nvPicPr>
          <p:cNvPr id="4" name="Picture 7"/>
          <p:cNvPicPr>
            <a:picLocks noChangeAspect="1" noChangeArrowheads="1"/>
          </p:cNvPicPr>
          <p:nvPr/>
        </p:nvPicPr>
        <p:blipFill>
          <a:blip r:embed="rId2" cstate="print"/>
          <a:srcRect/>
          <a:stretch>
            <a:fillRect/>
          </a:stretch>
        </p:blipFill>
        <p:spPr bwMode="auto">
          <a:xfrm>
            <a:off x="7632700" y="115888"/>
            <a:ext cx="1390650" cy="133350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3000"/>
                                        <p:tgtEl>
                                          <p:spTgt spid="4"/>
                                        </p:tgtEl>
                                      </p:cBhvr>
                                    </p:animEffect>
                                    <p:anim calcmode="lin" valueType="num">
                                      <p:cBhvr>
                                        <p:cTn id="8" dur="3000" fill="hold"/>
                                        <p:tgtEl>
                                          <p:spTgt spid="4"/>
                                        </p:tgtEl>
                                        <p:attrNameLst>
                                          <p:attrName>style.rotation</p:attrName>
                                        </p:attrNameLst>
                                      </p:cBhvr>
                                      <p:tavLst>
                                        <p:tav tm="0">
                                          <p:val>
                                            <p:fltVal val="720"/>
                                          </p:val>
                                        </p:tav>
                                        <p:tav tm="100000">
                                          <p:val>
                                            <p:fltVal val="0"/>
                                          </p:val>
                                        </p:tav>
                                      </p:tavLst>
                                    </p:anim>
                                    <p:anim calcmode="lin" valueType="num">
                                      <p:cBhvr>
                                        <p:cTn id="9" dur="3000" fill="hold"/>
                                        <p:tgtEl>
                                          <p:spTgt spid="4"/>
                                        </p:tgtEl>
                                        <p:attrNameLst>
                                          <p:attrName>ppt_h</p:attrName>
                                        </p:attrNameLst>
                                      </p:cBhvr>
                                      <p:tavLst>
                                        <p:tav tm="0">
                                          <p:val>
                                            <p:fltVal val="0"/>
                                          </p:val>
                                        </p:tav>
                                        <p:tav tm="100000">
                                          <p:val>
                                            <p:strVal val="#ppt_h"/>
                                          </p:val>
                                        </p:tav>
                                      </p:tavLst>
                                    </p:anim>
                                    <p:anim calcmode="lin" valueType="num">
                                      <p:cBhvr>
                                        <p:cTn id="10" dur="3000" fill="hold"/>
                                        <p:tgtEl>
                                          <p:spTgt spid="4"/>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609600"/>
            <a:ext cx="8229600" cy="1143000"/>
          </a:xfrm>
        </p:spPr>
        <p:txBody>
          <a:bodyPr>
            <a:normAutofit fontScale="90000"/>
          </a:bodyPr>
          <a:lstStyle/>
          <a:p>
            <a:r>
              <a:rPr lang="es-ES" dirty="0" smtClean="0"/>
              <a:t>Selección de instrumentación</a:t>
            </a:r>
            <a:br>
              <a:rPr lang="es-ES" dirty="0" smtClean="0"/>
            </a:br>
            <a:r>
              <a:rPr lang="es-ES" dirty="0" smtClean="0"/>
              <a:t>sensores de flujo</a:t>
            </a:r>
            <a:endParaRPr lang="es-ES" dirty="0"/>
          </a:p>
        </p:txBody>
      </p:sp>
      <p:pic>
        <p:nvPicPr>
          <p:cNvPr id="4" name="Picture 7"/>
          <p:cNvPicPr>
            <a:picLocks noChangeAspect="1" noChangeArrowheads="1"/>
          </p:cNvPicPr>
          <p:nvPr/>
        </p:nvPicPr>
        <p:blipFill>
          <a:blip r:embed="rId2" cstate="print"/>
          <a:srcRect/>
          <a:stretch>
            <a:fillRect/>
          </a:stretch>
        </p:blipFill>
        <p:spPr bwMode="auto">
          <a:xfrm>
            <a:off x="7632700" y="115888"/>
            <a:ext cx="1390650" cy="1333500"/>
          </a:xfrm>
          <a:prstGeom prst="rect">
            <a:avLst/>
          </a:prstGeom>
          <a:noFill/>
          <a:ln w="9525">
            <a:noFill/>
            <a:miter lim="800000"/>
            <a:headEnd/>
            <a:tailEnd/>
          </a:ln>
          <a:effectLst/>
        </p:spPr>
      </p:pic>
      <p:sp>
        <p:nvSpPr>
          <p:cNvPr id="7" name="6 Rectángulo"/>
          <p:cNvSpPr/>
          <p:nvPr/>
        </p:nvSpPr>
        <p:spPr>
          <a:xfrm>
            <a:off x="609600" y="1600200"/>
            <a:ext cx="7924800" cy="1169551"/>
          </a:xfrm>
          <a:prstGeom prst="rect">
            <a:avLst/>
          </a:prstGeom>
        </p:spPr>
        <p:txBody>
          <a:bodyPr wrap="square">
            <a:spAutoFit/>
          </a:bodyPr>
          <a:lstStyle/>
          <a:p>
            <a:pPr algn="just"/>
            <a:r>
              <a:rPr lang="es-EC" sz="1400" dirty="0" smtClean="0"/>
              <a:t>Como se trata de industria alimenticia el sensor debe estar con el menor contacto posible con el producto, es decir debe tener características no invasivas, esta característica es muy útil, ya que así se evitan caídas de presion que pueden afectar al proceso, la medición de flujo es importante además porque nos dará información necesaria para cálculos de rendimiento y de producción diaria  del sistema.</a:t>
            </a:r>
            <a:endParaRPr lang="es-ES" sz="1400" dirty="0"/>
          </a:p>
        </p:txBody>
      </p:sp>
      <p:graphicFrame>
        <p:nvGraphicFramePr>
          <p:cNvPr id="9" name="8 Tabla"/>
          <p:cNvGraphicFramePr>
            <a:graphicFrameLocks noGrp="1"/>
          </p:cNvGraphicFramePr>
          <p:nvPr/>
        </p:nvGraphicFramePr>
        <p:xfrm>
          <a:off x="762000" y="2743200"/>
          <a:ext cx="4648200" cy="3989989"/>
        </p:xfrm>
        <a:graphic>
          <a:graphicData uri="http://schemas.openxmlformats.org/drawingml/2006/table">
            <a:tbl>
              <a:tblPr/>
              <a:tblGrid>
                <a:gridCol w="1371600"/>
                <a:gridCol w="1143000"/>
                <a:gridCol w="685800"/>
                <a:gridCol w="1447800"/>
              </a:tblGrid>
              <a:tr h="293249">
                <a:tc>
                  <a:txBody>
                    <a:bodyPr/>
                    <a:lstStyle/>
                    <a:p>
                      <a:pPr marL="0" marR="0" algn="ctr">
                        <a:lnSpc>
                          <a:spcPct val="115000"/>
                        </a:lnSpc>
                        <a:spcBef>
                          <a:spcPts val="0"/>
                        </a:spcBef>
                        <a:spcAft>
                          <a:spcPts val="0"/>
                        </a:spcAft>
                      </a:pPr>
                      <a:r>
                        <a:rPr lang="en-US" sz="900" b="1" dirty="0">
                          <a:solidFill>
                            <a:srgbClr val="000000"/>
                          </a:solidFill>
                          <a:latin typeface="Calibri"/>
                          <a:ea typeface="Times New Roman"/>
                          <a:cs typeface="Times New Roman"/>
                        </a:rPr>
                        <a:t>PRINCIPIO DE FUNCIONAMIENTO</a:t>
                      </a:r>
                      <a:endParaRPr lang="en-US" sz="900" dirty="0">
                        <a:latin typeface="Calibri"/>
                        <a:ea typeface="Calibri"/>
                        <a:cs typeface="Times New Roman"/>
                      </a:endParaRPr>
                    </a:p>
                  </a:txBody>
                  <a:tcPr marL="53544" marR="5354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b="1">
                          <a:solidFill>
                            <a:srgbClr val="000000"/>
                          </a:solidFill>
                          <a:latin typeface="Calibri"/>
                          <a:ea typeface="Times New Roman"/>
                          <a:cs typeface="Times New Roman"/>
                        </a:rPr>
                        <a:t>SENSOR</a:t>
                      </a:r>
                      <a:endParaRPr lang="en-US" sz="900">
                        <a:latin typeface="Calibri"/>
                        <a:ea typeface="Calibri"/>
                        <a:cs typeface="Times New Roman"/>
                      </a:endParaRPr>
                    </a:p>
                  </a:txBody>
                  <a:tcPr marL="53544" marR="5354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b="1">
                          <a:solidFill>
                            <a:srgbClr val="000000"/>
                          </a:solidFill>
                          <a:latin typeface="Calibri"/>
                          <a:ea typeface="Times New Roman"/>
                          <a:cs typeface="Times New Roman"/>
                        </a:rPr>
                        <a:t>¿INVASIVO?</a:t>
                      </a:r>
                      <a:endParaRPr lang="en-US" sz="900">
                        <a:latin typeface="Calibri"/>
                        <a:ea typeface="Calibri"/>
                        <a:cs typeface="Times New Roman"/>
                      </a:endParaRPr>
                    </a:p>
                  </a:txBody>
                  <a:tcPr marL="53544" marR="5354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b="1">
                          <a:solidFill>
                            <a:srgbClr val="000000"/>
                          </a:solidFill>
                          <a:latin typeface="Calibri"/>
                          <a:ea typeface="Times New Roman"/>
                          <a:cs typeface="Times New Roman"/>
                        </a:rPr>
                        <a:t>VOLUMETRICO/MASICO</a:t>
                      </a:r>
                      <a:endParaRPr lang="en-US" sz="900">
                        <a:latin typeface="Calibri"/>
                        <a:ea typeface="Calibri"/>
                        <a:cs typeface="Times New Roman"/>
                      </a:endParaRPr>
                    </a:p>
                  </a:txBody>
                  <a:tcPr marL="53544" marR="5354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3249">
                <a:tc rowSpan="5">
                  <a:txBody>
                    <a:bodyPr/>
                    <a:lstStyle/>
                    <a:p>
                      <a:pPr marL="0" marR="0" algn="ctr">
                        <a:lnSpc>
                          <a:spcPct val="115000"/>
                        </a:lnSpc>
                        <a:spcBef>
                          <a:spcPts val="0"/>
                        </a:spcBef>
                        <a:spcAft>
                          <a:spcPts val="0"/>
                        </a:spcAft>
                      </a:pPr>
                      <a:r>
                        <a:rPr lang="en-US" sz="900">
                          <a:solidFill>
                            <a:srgbClr val="000000"/>
                          </a:solidFill>
                          <a:latin typeface="Calibri"/>
                          <a:ea typeface="Times New Roman"/>
                          <a:cs typeface="Times New Roman"/>
                        </a:rPr>
                        <a:t>PRESION DIFERENCIAL</a:t>
                      </a:r>
                      <a:endParaRPr lang="en-US" sz="900">
                        <a:latin typeface="Calibri"/>
                        <a:ea typeface="Calibri"/>
                        <a:cs typeface="Times New Roman"/>
                      </a:endParaRPr>
                    </a:p>
                  </a:txBody>
                  <a:tcPr marL="53544" marR="5354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900">
                          <a:solidFill>
                            <a:srgbClr val="000000"/>
                          </a:solidFill>
                          <a:latin typeface="Calibri"/>
                          <a:ea typeface="Times New Roman"/>
                          <a:cs typeface="Times New Roman"/>
                        </a:rPr>
                        <a:t>PLACA DE ORIFICIO</a:t>
                      </a:r>
                      <a:endParaRPr lang="en-US" sz="900">
                        <a:latin typeface="Calibri"/>
                        <a:ea typeface="Calibri"/>
                        <a:cs typeface="Times New Roman"/>
                      </a:endParaRPr>
                    </a:p>
                  </a:txBody>
                  <a:tcPr marL="53544" marR="5354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latin typeface="Calibri"/>
                          <a:ea typeface="Times New Roman"/>
                          <a:cs typeface="Times New Roman"/>
                        </a:rPr>
                        <a:t>SI</a:t>
                      </a:r>
                      <a:endParaRPr lang="en-US" sz="900">
                        <a:latin typeface="Calibri"/>
                        <a:ea typeface="Calibri"/>
                        <a:cs typeface="Times New Roman"/>
                      </a:endParaRPr>
                    </a:p>
                  </a:txBody>
                  <a:tcPr marL="53544" marR="5354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latin typeface="Calibri"/>
                          <a:ea typeface="Times New Roman"/>
                          <a:cs typeface="Times New Roman"/>
                        </a:rPr>
                        <a:t>VOLUMETRICO</a:t>
                      </a:r>
                      <a:endParaRPr lang="en-US" sz="900">
                        <a:latin typeface="Calibri"/>
                        <a:ea typeface="Calibri"/>
                        <a:cs typeface="Times New Roman"/>
                      </a:endParaRPr>
                    </a:p>
                  </a:txBody>
                  <a:tcPr marL="53544" marR="5354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2185">
                <a:tc vMerge="1">
                  <a:txBody>
                    <a:bodyPr/>
                    <a:lstStyle/>
                    <a:p>
                      <a:endParaRPr lang="es-ES"/>
                    </a:p>
                  </a:txBody>
                  <a:tcPr/>
                </a:tc>
                <a:tc>
                  <a:txBody>
                    <a:bodyPr/>
                    <a:lstStyle/>
                    <a:p>
                      <a:pPr marL="0" marR="0">
                        <a:lnSpc>
                          <a:spcPct val="115000"/>
                        </a:lnSpc>
                        <a:spcBef>
                          <a:spcPts val="0"/>
                        </a:spcBef>
                        <a:spcAft>
                          <a:spcPts val="0"/>
                        </a:spcAft>
                      </a:pPr>
                      <a:r>
                        <a:rPr lang="en-US" sz="900">
                          <a:solidFill>
                            <a:srgbClr val="000000"/>
                          </a:solidFill>
                          <a:latin typeface="Calibri"/>
                          <a:ea typeface="Times New Roman"/>
                          <a:cs typeface="Times New Roman"/>
                        </a:rPr>
                        <a:t>TUBO VENTURI</a:t>
                      </a:r>
                      <a:endParaRPr lang="en-US" sz="900">
                        <a:latin typeface="Calibri"/>
                        <a:ea typeface="Calibri"/>
                        <a:cs typeface="Times New Roman"/>
                      </a:endParaRPr>
                    </a:p>
                  </a:txBody>
                  <a:tcPr marL="53544" marR="5354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latin typeface="Calibri"/>
                          <a:ea typeface="Times New Roman"/>
                          <a:cs typeface="Times New Roman"/>
                        </a:rPr>
                        <a:t>SI</a:t>
                      </a:r>
                      <a:endParaRPr lang="en-US" sz="900">
                        <a:latin typeface="Calibri"/>
                        <a:ea typeface="Calibri"/>
                        <a:cs typeface="Times New Roman"/>
                      </a:endParaRPr>
                    </a:p>
                  </a:txBody>
                  <a:tcPr marL="53544" marR="5354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latin typeface="Calibri"/>
                          <a:ea typeface="Times New Roman"/>
                          <a:cs typeface="Times New Roman"/>
                        </a:rPr>
                        <a:t>VOLUMETRICO</a:t>
                      </a:r>
                      <a:endParaRPr lang="en-US" sz="900">
                        <a:latin typeface="Calibri"/>
                        <a:ea typeface="Calibri"/>
                        <a:cs typeface="Times New Roman"/>
                      </a:endParaRPr>
                    </a:p>
                  </a:txBody>
                  <a:tcPr marL="53544" marR="5354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2185">
                <a:tc vMerge="1">
                  <a:txBody>
                    <a:bodyPr/>
                    <a:lstStyle/>
                    <a:p>
                      <a:endParaRPr lang="es-ES"/>
                    </a:p>
                  </a:txBody>
                  <a:tcPr/>
                </a:tc>
                <a:tc>
                  <a:txBody>
                    <a:bodyPr/>
                    <a:lstStyle/>
                    <a:p>
                      <a:pPr marL="0" marR="0">
                        <a:lnSpc>
                          <a:spcPct val="115000"/>
                        </a:lnSpc>
                        <a:spcBef>
                          <a:spcPts val="0"/>
                        </a:spcBef>
                        <a:spcAft>
                          <a:spcPts val="0"/>
                        </a:spcAft>
                      </a:pPr>
                      <a:r>
                        <a:rPr lang="en-US" sz="900">
                          <a:solidFill>
                            <a:srgbClr val="000000"/>
                          </a:solidFill>
                          <a:latin typeface="Calibri"/>
                          <a:ea typeface="Times New Roman"/>
                          <a:cs typeface="Times New Roman"/>
                        </a:rPr>
                        <a:t>TOBERA</a:t>
                      </a:r>
                      <a:endParaRPr lang="en-US" sz="900">
                        <a:latin typeface="Calibri"/>
                        <a:ea typeface="Calibri"/>
                        <a:cs typeface="Times New Roman"/>
                      </a:endParaRPr>
                    </a:p>
                  </a:txBody>
                  <a:tcPr marL="53544" marR="5354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latin typeface="Calibri"/>
                          <a:ea typeface="Times New Roman"/>
                          <a:cs typeface="Times New Roman"/>
                        </a:rPr>
                        <a:t>SI</a:t>
                      </a:r>
                      <a:endParaRPr lang="en-US" sz="900">
                        <a:latin typeface="Calibri"/>
                        <a:ea typeface="Calibri"/>
                        <a:cs typeface="Times New Roman"/>
                      </a:endParaRPr>
                    </a:p>
                  </a:txBody>
                  <a:tcPr marL="53544" marR="5354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latin typeface="Calibri"/>
                          <a:ea typeface="Times New Roman"/>
                          <a:cs typeface="Times New Roman"/>
                        </a:rPr>
                        <a:t>VOLUMETRICO</a:t>
                      </a:r>
                      <a:endParaRPr lang="en-US" sz="900">
                        <a:latin typeface="Calibri"/>
                        <a:ea typeface="Calibri"/>
                        <a:cs typeface="Times New Roman"/>
                      </a:endParaRPr>
                    </a:p>
                  </a:txBody>
                  <a:tcPr marL="53544" marR="5354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2185">
                <a:tc vMerge="1">
                  <a:txBody>
                    <a:bodyPr/>
                    <a:lstStyle/>
                    <a:p>
                      <a:endParaRPr lang="es-ES"/>
                    </a:p>
                  </a:txBody>
                  <a:tcPr/>
                </a:tc>
                <a:tc>
                  <a:txBody>
                    <a:bodyPr/>
                    <a:lstStyle/>
                    <a:p>
                      <a:pPr marL="0" marR="0">
                        <a:lnSpc>
                          <a:spcPct val="115000"/>
                        </a:lnSpc>
                        <a:spcBef>
                          <a:spcPts val="0"/>
                        </a:spcBef>
                        <a:spcAft>
                          <a:spcPts val="0"/>
                        </a:spcAft>
                      </a:pPr>
                      <a:r>
                        <a:rPr lang="en-US" sz="900">
                          <a:solidFill>
                            <a:srgbClr val="000000"/>
                          </a:solidFill>
                          <a:latin typeface="Calibri"/>
                          <a:ea typeface="Times New Roman"/>
                          <a:cs typeface="Times New Roman"/>
                        </a:rPr>
                        <a:t>TUBO PILOT</a:t>
                      </a:r>
                      <a:endParaRPr lang="en-US" sz="900">
                        <a:latin typeface="Calibri"/>
                        <a:ea typeface="Calibri"/>
                        <a:cs typeface="Times New Roman"/>
                      </a:endParaRPr>
                    </a:p>
                  </a:txBody>
                  <a:tcPr marL="53544" marR="5354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latin typeface="Calibri"/>
                          <a:ea typeface="Times New Roman"/>
                          <a:cs typeface="Times New Roman"/>
                        </a:rPr>
                        <a:t>SI</a:t>
                      </a:r>
                      <a:endParaRPr lang="en-US" sz="900">
                        <a:latin typeface="Calibri"/>
                        <a:ea typeface="Calibri"/>
                        <a:cs typeface="Times New Roman"/>
                      </a:endParaRPr>
                    </a:p>
                  </a:txBody>
                  <a:tcPr marL="53544" marR="5354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latin typeface="Calibri"/>
                          <a:ea typeface="Times New Roman"/>
                          <a:cs typeface="Times New Roman"/>
                        </a:rPr>
                        <a:t>VOLUMETRICO</a:t>
                      </a:r>
                      <a:endParaRPr lang="en-US" sz="900">
                        <a:latin typeface="Calibri"/>
                        <a:ea typeface="Calibri"/>
                        <a:cs typeface="Times New Roman"/>
                      </a:endParaRPr>
                    </a:p>
                  </a:txBody>
                  <a:tcPr marL="53544" marR="5354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2185">
                <a:tc vMerge="1">
                  <a:txBody>
                    <a:bodyPr/>
                    <a:lstStyle/>
                    <a:p>
                      <a:endParaRPr lang="es-ES"/>
                    </a:p>
                  </a:txBody>
                  <a:tcPr/>
                </a:tc>
                <a:tc>
                  <a:txBody>
                    <a:bodyPr/>
                    <a:lstStyle/>
                    <a:p>
                      <a:pPr marL="0" marR="0">
                        <a:lnSpc>
                          <a:spcPct val="115000"/>
                        </a:lnSpc>
                        <a:spcBef>
                          <a:spcPts val="0"/>
                        </a:spcBef>
                        <a:spcAft>
                          <a:spcPts val="0"/>
                        </a:spcAft>
                      </a:pPr>
                      <a:r>
                        <a:rPr lang="en-US" sz="900">
                          <a:solidFill>
                            <a:srgbClr val="000000"/>
                          </a:solidFill>
                          <a:latin typeface="Calibri"/>
                          <a:ea typeface="Times New Roman"/>
                          <a:cs typeface="Times New Roman"/>
                        </a:rPr>
                        <a:t>TUBO ANNUBAR</a:t>
                      </a:r>
                      <a:endParaRPr lang="en-US" sz="900">
                        <a:latin typeface="Calibri"/>
                        <a:ea typeface="Calibri"/>
                        <a:cs typeface="Times New Roman"/>
                      </a:endParaRPr>
                    </a:p>
                  </a:txBody>
                  <a:tcPr marL="53544" marR="5354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latin typeface="Calibri"/>
                          <a:ea typeface="Times New Roman"/>
                          <a:cs typeface="Times New Roman"/>
                        </a:rPr>
                        <a:t>SI</a:t>
                      </a:r>
                      <a:endParaRPr lang="en-US" sz="900">
                        <a:latin typeface="Calibri"/>
                        <a:ea typeface="Calibri"/>
                        <a:cs typeface="Times New Roman"/>
                      </a:endParaRPr>
                    </a:p>
                  </a:txBody>
                  <a:tcPr marL="53544" marR="5354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latin typeface="Calibri"/>
                          <a:ea typeface="Times New Roman"/>
                          <a:cs typeface="Times New Roman"/>
                        </a:rPr>
                        <a:t>VOLUMETRICO</a:t>
                      </a:r>
                      <a:endParaRPr lang="en-US" sz="900">
                        <a:latin typeface="Calibri"/>
                        <a:ea typeface="Calibri"/>
                        <a:cs typeface="Times New Roman"/>
                      </a:endParaRPr>
                    </a:p>
                  </a:txBody>
                  <a:tcPr marL="53544" marR="5354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2185">
                <a:tc>
                  <a:txBody>
                    <a:bodyPr/>
                    <a:lstStyle/>
                    <a:p>
                      <a:pPr marL="0" marR="0" algn="ctr">
                        <a:lnSpc>
                          <a:spcPct val="115000"/>
                        </a:lnSpc>
                        <a:spcBef>
                          <a:spcPts val="0"/>
                        </a:spcBef>
                        <a:spcAft>
                          <a:spcPts val="0"/>
                        </a:spcAft>
                      </a:pPr>
                      <a:r>
                        <a:rPr lang="en-US" sz="900">
                          <a:solidFill>
                            <a:srgbClr val="000000"/>
                          </a:solidFill>
                          <a:latin typeface="Calibri"/>
                          <a:ea typeface="Times New Roman"/>
                          <a:cs typeface="Times New Roman"/>
                        </a:rPr>
                        <a:t>AREA VARIABLE</a:t>
                      </a:r>
                      <a:endParaRPr lang="en-US" sz="900">
                        <a:latin typeface="Calibri"/>
                        <a:ea typeface="Calibri"/>
                        <a:cs typeface="Times New Roman"/>
                      </a:endParaRPr>
                    </a:p>
                  </a:txBody>
                  <a:tcPr marL="53544" marR="5354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900">
                          <a:solidFill>
                            <a:srgbClr val="000000"/>
                          </a:solidFill>
                          <a:latin typeface="Calibri"/>
                          <a:ea typeface="Times New Roman"/>
                          <a:cs typeface="Times New Roman"/>
                        </a:rPr>
                        <a:t>ROTAMETRO</a:t>
                      </a:r>
                      <a:endParaRPr lang="en-US" sz="900">
                        <a:latin typeface="Calibri"/>
                        <a:ea typeface="Calibri"/>
                        <a:cs typeface="Times New Roman"/>
                      </a:endParaRPr>
                    </a:p>
                  </a:txBody>
                  <a:tcPr marL="53544" marR="5354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latin typeface="Calibri"/>
                          <a:ea typeface="Times New Roman"/>
                          <a:cs typeface="Times New Roman"/>
                        </a:rPr>
                        <a:t>SI</a:t>
                      </a:r>
                      <a:endParaRPr lang="en-US" sz="900">
                        <a:latin typeface="Calibri"/>
                        <a:ea typeface="Calibri"/>
                        <a:cs typeface="Times New Roman"/>
                      </a:endParaRPr>
                    </a:p>
                  </a:txBody>
                  <a:tcPr marL="53544" marR="5354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latin typeface="Calibri"/>
                          <a:ea typeface="Times New Roman"/>
                          <a:cs typeface="Times New Roman"/>
                        </a:rPr>
                        <a:t>VOLUMETRICO</a:t>
                      </a:r>
                      <a:endParaRPr lang="en-US" sz="900">
                        <a:latin typeface="Calibri"/>
                        <a:ea typeface="Calibri"/>
                        <a:cs typeface="Times New Roman"/>
                      </a:endParaRPr>
                    </a:p>
                  </a:txBody>
                  <a:tcPr marL="53544" marR="5354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2185">
                <a:tc rowSpan="2">
                  <a:txBody>
                    <a:bodyPr/>
                    <a:lstStyle/>
                    <a:p>
                      <a:pPr marL="0" marR="0" algn="ctr">
                        <a:lnSpc>
                          <a:spcPct val="115000"/>
                        </a:lnSpc>
                        <a:spcBef>
                          <a:spcPts val="0"/>
                        </a:spcBef>
                        <a:spcAft>
                          <a:spcPts val="0"/>
                        </a:spcAft>
                      </a:pPr>
                      <a:r>
                        <a:rPr lang="en-US" sz="900">
                          <a:solidFill>
                            <a:srgbClr val="000000"/>
                          </a:solidFill>
                          <a:latin typeface="Calibri"/>
                          <a:ea typeface="Times New Roman"/>
                          <a:cs typeface="Times New Roman"/>
                        </a:rPr>
                        <a:t>VELOCIDAD</a:t>
                      </a:r>
                      <a:endParaRPr lang="en-US" sz="900">
                        <a:latin typeface="Calibri"/>
                        <a:ea typeface="Calibri"/>
                        <a:cs typeface="Times New Roman"/>
                      </a:endParaRPr>
                    </a:p>
                  </a:txBody>
                  <a:tcPr marL="53544" marR="5354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900">
                          <a:solidFill>
                            <a:srgbClr val="000000"/>
                          </a:solidFill>
                          <a:latin typeface="Calibri"/>
                          <a:ea typeface="Times New Roman"/>
                          <a:cs typeface="Times New Roman"/>
                        </a:rPr>
                        <a:t>TURBINA</a:t>
                      </a:r>
                      <a:endParaRPr lang="en-US" sz="900">
                        <a:latin typeface="Calibri"/>
                        <a:ea typeface="Calibri"/>
                        <a:cs typeface="Times New Roman"/>
                      </a:endParaRPr>
                    </a:p>
                  </a:txBody>
                  <a:tcPr marL="53544" marR="5354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latin typeface="Calibri"/>
                          <a:ea typeface="Times New Roman"/>
                          <a:cs typeface="Times New Roman"/>
                        </a:rPr>
                        <a:t>SI</a:t>
                      </a:r>
                      <a:endParaRPr lang="en-US" sz="900">
                        <a:latin typeface="Calibri"/>
                        <a:ea typeface="Calibri"/>
                        <a:cs typeface="Times New Roman"/>
                      </a:endParaRPr>
                    </a:p>
                  </a:txBody>
                  <a:tcPr marL="53544" marR="5354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latin typeface="Calibri"/>
                          <a:ea typeface="Times New Roman"/>
                          <a:cs typeface="Times New Roman"/>
                        </a:rPr>
                        <a:t>VOLUMETRICO</a:t>
                      </a:r>
                      <a:endParaRPr lang="en-US" sz="900">
                        <a:latin typeface="Calibri"/>
                        <a:ea typeface="Calibri"/>
                        <a:cs typeface="Times New Roman"/>
                      </a:endParaRPr>
                    </a:p>
                  </a:txBody>
                  <a:tcPr marL="53544" marR="5354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2185">
                <a:tc vMerge="1">
                  <a:txBody>
                    <a:bodyPr/>
                    <a:lstStyle/>
                    <a:p>
                      <a:endParaRPr lang="es-ES"/>
                    </a:p>
                  </a:txBody>
                  <a:tcPr/>
                </a:tc>
                <a:tc>
                  <a:txBody>
                    <a:bodyPr/>
                    <a:lstStyle/>
                    <a:p>
                      <a:pPr marL="0" marR="0">
                        <a:lnSpc>
                          <a:spcPct val="115000"/>
                        </a:lnSpc>
                        <a:spcBef>
                          <a:spcPts val="0"/>
                        </a:spcBef>
                        <a:spcAft>
                          <a:spcPts val="0"/>
                        </a:spcAft>
                      </a:pPr>
                      <a:r>
                        <a:rPr lang="en-US" sz="900">
                          <a:solidFill>
                            <a:srgbClr val="000000"/>
                          </a:solidFill>
                          <a:latin typeface="Calibri"/>
                          <a:ea typeface="Times New Roman"/>
                          <a:cs typeface="Times New Roman"/>
                        </a:rPr>
                        <a:t>ULTRASONIDO</a:t>
                      </a:r>
                      <a:endParaRPr lang="en-US" sz="900">
                        <a:latin typeface="Calibri"/>
                        <a:ea typeface="Calibri"/>
                        <a:cs typeface="Times New Roman"/>
                      </a:endParaRPr>
                    </a:p>
                  </a:txBody>
                  <a:tcPr marL="53544" marR="5354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latin typeface="Calibri"/>
                          <a:ea typeface="Times New Roman"/>
                          <a:cs typeface="Times New Roman"/>
                        </a:rPr>
                        <a:t>NO</a:t>
                      </a:r>
                      <a:endParaRPr lang="en-US" sz="900">
                        <a:latin typeface="Calibri"/>
                        <a:ea typeface="Calibri"/>
                        <a:cs typeface="Times New Roman"/>
                      </a:endParaRPr>
                    </a:p>
                  </a:txBody>
                  <a:tcPr marL="53544" marR="5354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latin typeface="Calibri"/>
                          <a:ea typeface="Times New Roman"/>
                          <a:cs typeface="Times New Roman"/>
                        </a:rPr>
                        <a:t>VOLUMETRICO</a:t>
                      </a:r>
                      <a:endParaRPr lang="en-US" sz="900">
                        <a:latin typeface="Calibri"/>
                        <a:ea typeface="Calibri"/>
                        <a:cs typeface="Times New Roman"/>
                      </a:endParaRPr>
                    </a:p>
                  </a:txBody>
                  <a:tcPr marL="53544" marR="5354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2185">
                <a:tc>
                  <a:txBody>
                    <a:bodyPr/>
                    <a:lstStyle/>
                    <a:p>
                      <a:pPr marL="0" marR="0" algn="ctr">
                        <a:lnSpc>
                          <a:spcPct val="115000"/>
                        </a:lnSpc>
                        <a:spcBef>
                          <a:spcPts val="0"/>
                        </a:spcBef>
                        <a:spcAft>
                          <a:spcPts val="0"/>
                        </a:spcAft>
                      </a:pPr>
                      <a:r>
                        <a:rPr lang="en-US" sz="900">
                          <a:solidFill>
                            <a:srgbClr val="000000"/>
                          </a:solidFill>
                          <a:latin typeface="Calibri"/>
                          <a:ea typeface="Times New Roman"/>
                          <a:cs typeface="Times New Roman"/>
                        </a:rPr>
                        <a:t>TENSION INDUCIDA</a:t>
                      </a:r>
                      <a:endParaRPr lang="en-US" sz="900">
                        <a:latin typeface="Calibri"/>
                        <a:ea typeface="Calibri"/>
                        <a:cs typeface="Times New Roman"/>
                      </a:endParaRPr>
                    </a:p>
                  </a:txBody>
                  <a:tcPr marL="53544" marR="5354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900">
                          <a:solidFill>
                            <a:srgbClr val="000000"/>
                          </a:solidFill>
                          <a:latin typeface="Calibri"/>
                          <a:ea typeface="Times New Roman"/>
                          <a:cs typeface="Times New Roman"/>
                        </a:rPr>
                        <a:t>MAGNETICO</a:t>
                      </a:r>
                      <a:endParaRPr lang="en-US" sz="900">
                        <a:latin typeface="Calibri"/>
                        <a:ea typeface="Calibri"/>
                        <a:cs typeface="Times New Roman"/>
                      </a:endParaRPr>
                    </a:p>
                  </a:txBody>
                  <a:tcPr marL="53544" marR="5354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latin typeface="Calibri"/>
                          <a:ea typeface="Times New Roman"/>
                          <a:cs typeface="Times New Roman"/>
                        </a:rPr>
                        <a:t>NO</a:t>
                      </a:r>
                      <a:endParaRPr lang="en-US" sz="900">
                        <a:latin typeface="Calibri"/>
                        <a:ea typeface="Calibri"/>
                        <a:cs typeface="Times New Roman"/>
                      </a:endParaRPr>
                    </a:p>
                  </a:txBody>
                  <a:tcPr marL="53544" marR="5354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latin typeface="Calibri"/>
                          <a:ea typeface="Times New Roman"/>
                          <a:cs typeface="Times New Roman"/>
                        </a:rPr>
                        <a:t>VOLUMETRICO</a:t>
                      </a:r>
                      <a:endParaRPr lang="en-US" sz="900">
                        <a:latin typeface="Calibri"/>
                        <a:ea typeface="Calibri"/>
                        <a:cs typeface="Times New Roman"/>
                      </a:endParaRPr>
                    </a:p>
                  </a:txBody>
                  <a:tcPr marL="53544" marR="5354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2185">
                <a:tc>
                  <a:txBody>
                    <a:bodyPr/>
                    <a:lstStyle/>
                    <a:p>
                      <a:pPr marL="0" marR="0" algn="ctr">
                        <a:lnSpc>
                          <a:spcPct val="115000"/>
                        </a:lnSpc>
                        <a:spcBef>
                          <a:spcPts val="0"/>
                        </a:spcBef>
                        <a:spcAft>
                          <a:spcPts val="0"/>
                        </a:spcAft>
                      </a:pPr>
                      <a:r>
                        <a:rPr lang="en-US" sz="900">
                          <a:solidFill>
                            <a:srgbClr val="000000"/>
                          </a:solidFill>
                          <a:latin typeface="Calibri"/>
                          <a:ea typeface="Times New Roman"/>
                          <a:cs typeface="Times New Roman"/>
                        </a:rPr>
                        <a:t>TEMPERATURA</a:t>
                      </a:r>
                      <a:endParaRPr lang="en-US" sz="900">
                        <a:latin typeface="Calibri"/>
                        <a:ea typeface="Calibri"/>
                        <a:cs typeface="Times New Roman"/>
                      </a:endParaRPr>
                    </a:p>
                  </a:txBody>
                  <a:tcPr marL="53544" marR="5354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900">
                          <a:solidFill>
                            <a:srgbClr val="000000"/>
                          </a:solidFill>
                          <a:latin typeface="Calibri"/>
                          <a:ea typeface="Times New Roman"/>
                          <a:cs typeface="Times New Roman"/>
                        </a:rPr>
                        <a:t>TERMICO</a:t>
                      </a:r>
                      <a:endParaRPr lang="en-US" sz="900">
                        <a:latin typeface="Calibri"/>
                        <a:ea typeface="Calibri"/>
                        <a:cs typeface="Times New Roman"/>
                      </a:endParaRPr>
                    </a:p>
                  </a:txBody>
                  <a:tcPr marL="53544" marR="5354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latin typeface="Calibri"/>
                          <a:ea typeface="Times New Roman"/>
                          <a:cs typeface="Times New Roman"/>
                        </a:rPr>
                        <a:t>SI</a:t>
                      </a:r>
                      <a:endParaRPr lang="en-US" sz="900">
                        <a:latin typeface="Calibri"/>
                        <a:ea typeface="Calibri"/>
                        <a:cs typeface="Times New Roman"/>
                      </a:endParaRPr>
                    </a:p>
                  </a:txBody>
                  <a:tcPr marL="53544" marR="5354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latin typeface="Calibri"/>
                          <a:ea typeface="Times New Roman"/>
                          <a:cs typeface="Times New Roman"/>
                        </a:rPr>
                        <a:t>MASICO</a:t>
                      </a:r>
                      <a:endParaRPr lang="en-US" sz="900">
                        <a:latin typeface="Calibri"/>
                        <a:ea typeface="Calibri"/>
                        <a:cs typeface="Times New Roman"/>
                      </a:endParaRPr>
                    </a:p>
                  </a:txBody>
                  <a:tcPr marL="53544" marR="5354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2185">
                <a:tc rowSpan="3">
                  <a:txBody>
                    <a:bodyPr/>
                    <a:lstStyle/>
                    <a:p>
                      <a:pPr marL="0" marR="0" algn="ctr">
                        <a:lnSpc>
                          <a:spcPct val="115000"/>
                        </a:lnSpc>
                        <a:spcBef>
                          <a:spcPts val="0"/>
                        </a:spcBef>
                        <a:spcAft>
                          <a:spcPts val="0"/>
                        </a:spcAft>
                      </a:pPr>
                      <a:r>
                        <a:rPr lang="en-US" sz="900">
                          <a:solidFill>
                            <a:srgbClr val="000000"/>
                          </a:solidFill>
                          <a:latin typeface="Calibri"/>
                          <a:ea typeface="Times New Roman"/>
                          <a:cs typeface="Times New Roman"/>
                        </a:rPr>
                        <a:t>DESPLAZAMIENTO POSITIVO</a:t>
                      </a:r>
                      <a:endParaRPr lang="en-US" sz="900">
                        <a:latin typeface="Calibri"/>
                        <a:ea typeface="Calibri"/>
                        <a:cs typeface="Times New Roman"/>
                      </a:endParaRPr>
                    </a:p>
                  </a:txBody>
                  <a:tcPr marL="53544" marR="5354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900">
                          <a:solidFill>
                            <a:srgbClr val="000000"/>
                          </a:solidFill>
                          <a:latin typeface="Calibri"/>
                          <a:ea typeface="Times New Roman"/>
                          <a:cs typeface="Times New Roman"/>
                        </a:rPr>
                        <a:t>DISCO OSCILANTE</a:t>
                      </a:r>
                      <a:endParaRPr lang="en-US" sz="900">
                        <a:latin typeface="Calibri"/>
                        <a:ea typeface="Calibri"/>
                        <a:cs typeface="Times New Roman"/>
                      </a:endParaRPr>
                    </a:p>
                  </a:txBody>
                  <a:tcPr marL="53544" marR="5354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latin typeface="Calibri"/>
                          <a:ea typeface="Times New Roman"/>
                          <a:cs typeface="Times New Roman"/>
                        </a:rPr>
                        <a:t>SI</a:t>
                      </a:r>
                      <a:endParaRPr lang="en-US" sz="900">
                        <a:latin typeface="Calibri"/>
                        <a:ea typeface="Calibri"/>
                        <a:cs typeface="Times New Roman"/>
                      </a:endParaRPr>
                    </a:p>
                  </a:txBody>
                  <a:tcPr marL="53544" marR="5354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latin typeface="Calibri"/>
                          <a:ea typeface="Times New Roman"/>
                          <a:cs typeface="Times New Roman"/>
                        </a:rPr>
                        <a:t>VOLUMETRICO</a:t>
                      </a:r>
                      <a:endParaRPr lang="en-US" sz="900">
                        <a:latin typeface="Calibri"/>
                        <a:ea typeface="Calibri"/>
                        <a:cs typeface="Times New Roman"/>
                      </a:endParaRPr>
                    </a:p>
                  </a:txBody>
                  <a:tcPr marL="53544" marR="5354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3249">
                <a:tc vMerge="1">
                  <a:txBody>
                    <a:bodyPr/>
                    <a:lstStyle/>
                    <a:p>
                      <a:endParaRPr lang="es-ES"/>
                    </a:p>
                  </a:txBody>
                  <a:tcPr/>
                </a:tc>
                <a:tc>
                  <a:txBody>
                    <a:bodyPr/>
                    <a:lstStyle/>
                    <a:p>
                      <a:pPr marL="0" marR="0">
                        <a:lnSpc>
                          <a:spcPct val="115000"/>
                        </a:lnSpc>
                        <a:spcBef>
                          <a:spcPts val="0"/>
                        </a:spcBef>
                        <a:spcAft>
                          <a:spcPts val="0"/>
                        </a:spcAft>
                      </a:pPr>
                      <a:r>
                        <a:rPr lang="en-US" sz="900">
                          <a:solidFill>
                            <a:srgbClr val="000000"/>
                          </a:solidFill>
                          <a:latin typeface="Calibri"/>
                          <a:ea typeface="Times New Roman"/>
                          <a:cs typeface="Times New Roman"/>
                        </a:rPr>
                        <a:t>PISTON OSCILANTE</a:t>
                      </a:r>
                      <a:endParaRPr lang="en-US" sz="900">
                        <a:latin typeface="Calibri"/>
                        <a:ea typeface="Calibri"/>
                        <a:cs typeface="Times New Roman"/>
                      </a:endParaRPr>
                    </a:p>
                  </a:txBody>
                  <a:tcPr marL="53544" marR="5354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latin typeface="Calibri"/>
                          <a:ea typeface="Times New Roman"/>
                          <a:cs typeface="Times New Roman"/>
                        </a:rPr>
                        <a:t>SI</a:t>
                      </a:r>
                      <a:endParaRPr lang="en-US" sz="900">
                        <a:latin typeface="Calibri"/>
                        <a:ea typeface="Calibri"/>
                        <a:cs typeface="Times New Roman"/>
                      </a:endParaRPr>
                    </a:p>
                  </a:txBody>
                  <a:tcPr marL="53544" marR="5354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latin typeface="Calibri"/>
                          <a:ea typeface="Times New Roman"/>
                          <a:cs typeface="Times New Roman"/>
                        </a:rPr>
                        <a:t>VOLUMETRICO</a:t>
                      </a:r>
                      <a:endParaRPr lang="en-US" sz="900">
                        <a:latin typeface="Calibri"/>
                        <a:ea typeface="Calibri"/>
                        <a:cs typeface="Times New Roman"/>
                      </a:endParaRPr>
                    </a:p>
                  </a:txBody>
                  <a:tcPr marL="53544" marR="5354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3249">
                <a:tc vMerge="1">
                  <a:txBody>
                    <a:bodyPr/>
                    <a:lstStyle/>
                    <a:p>
                      <a:endParaRPr lang="es-ES"/>
                    </a:p>
                  </a:txBody>
                  <a:tcPr/>
                </a:tc>
                <a:tc>
                  <a:txBody>
                    <a:bodyPr/>
                    <a:lstStyle/>
                    <a:p>
                      <a:pPr marL="0" marR="0">
                        <a:lnSpc>
                          <a:spcPct val="115000"/>
                        </a:lnSpc>
                        <a:spcBef>
                          <a:spcPts val="0"/>
                        </a:spcBef>
                        <a:spcAft>
                          <a:spcPts val="0"/>
                        </a:spcAft>
                      </a:pPr>
                      <a:r>
                        <a:rPr lang="en-US" sz="900">
                          <a:solidFill>
                            <a:srgbClr val="000000"/>
                          </a:solidFill>
                          <a:latin typeface="Calibri"/>
                          <a:ea typeface="Times New Roman"/>
                          <a:cs typeface="Times New Roman"/>
                        </a:rPr>
                        <a:t>PISTON ALTERNATIVO</a:t>
                      </a:r>
                      <a:endParaRPr lang="en-US" sz="900">
                        <a:latin typeface="Calibri"/>
                        <a:ea typeface="Calibri"/>
                        <a:cs typeface="Times New Roman"/>
                      </a:endParaRPr>
                    </a:p>
                  </a:txBody>
                  <a:tcPr marL="53544" marR="5354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latin typeface="Calibri"/>
                          <a:ea typeface="Times New Roman"/>
                          <a:cs typeface="Times New Roman"/>
                        </a:rPr>
                        <a:t>SI</a:t>
                      </a:r>
                      <a:endParaRPr lang="en-US" sz="900">
                        <a:latin typeface="Calibri"/>
                        <a:ea typeface="Calibri"/>
                        <a:cs typeface="Times New Roman"/>
                      </a:endParaRPr>
                    </a:p>
                  </a:txBody>
                  <a:tcPr marL="53544" marR="5354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latin typeface="Calibri"/>
                          <a:ea typeface="Times New Roman"/>
                          <a:cs typeface="Times New Roman"/>
                        </a:rPr>
                        <a:t>VOLUMETRICO</a:t>
                      </a:r>
                      <a:endParaRPr lang="en-US" sz="900">
                        <a:latin typeface="Calibri"/>
                        <a:ea typeface="Calibri"/>
                        <a:cs typeface="Times New Roman"/>
                      </a:endParaRPr>
                    </a:p>
                  </a:txBody>
                  <a:tcPr marL="53544" marR="5354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2185">
                <a:tc>
                  <a:txBody>
                    <a:bodyPr/>
                    <a:lstStyle/>
                    <a:p>
                      <a:pPr marL="0" marR="0" algn="ctr">
                        <a:lnSpc>
                          <a:spcPct val="115000"/>
                        </a:lnSpc>
                        <a:spcBef>
                          <a:spcPts val="0"/>
                        </a:spcBef>
                        <a:spcAft>
                          <a:spcPts val="0"/>
                        </a:spcAft>
                      </a:pPr>
                      <a:r>
                        <a:rPr lang="en-US" sz="900">
                          <a:solidFill>
                            <a:srgbClr val="000000"/>
                          </a:solidFill>
                          <a:latin typeface="Calibri"/>
                          <a:ea typeface="Times New Roman"/>
                          <a:cs typeface="Times New Roman"/>
                        </a:rPr>
                        <a:t>VORTICES</a:t>
                      </a:r>
                      <a:endParaRPr lang="en-US" sz="900">
                        <a:latin typeface="Calibri"/>
                        <a:ea typeface="Calibri"/>
                        <a:cs typeface="Times New Roman"/>
                      </a:endParaRPr>
                    </a:p>
                  </a:txBody>
                  <a:tcPr marL="53544" marR="5354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900">
                          <a:solidFill>
                            <a:srgbClr val="000000"/>
                          </a:solidFill>
                          <a:latin typeface="Calibri"/>
                          <a:ea typeface="Times New Roman"/>
                          <a:cs typeface="Times New Roman"/>
                        </a:rPr>
                        <a:t>VORTICES</a:t>
                      </a:r>
                      <a:endParaRPr lang="en-US" sz="900">
                        <a:latin typeface="Calibri"/>
                        <a:ea typeface="Calibri"/>
                        <a:cs typeface="Times New Roman"/>
                      </a:endParaRPr>
                    </a:p>
                  </a:txBody>
                  <a:tcPr marL="53544" marR="5354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latin typeface="Calibri"/>
                          <a:ea typeface="Times New Roman"/>
                          <a:cs typeface="Times New Roman"/>
                        </a:rPr>
                        <a:t>SI</a:t>
                      </a:r>
                      <a:endParaRPr lang="en-US" sz="900">
                        <a:latin typeface="Calibri"/>
                        <a:ea typeface="Calibri"/>
                        <a:cs typeface="Times New Roman"/>
                      </a:endParaRPr>
                    </a:p>
                  </a:txBody>
                  <a:tcPr marL="53544" marR="5354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latin typeface="Calibri"/>
                          <a:ea typeface="Times New Roman"/>
                          <a:cs typeface="Times New Roman"/>
                        </a:rPr>
                        <a:t>VOLUMETRICO</a:t>
                      </a:r>
                      <a:endParaRPr lang="en-US" sz="900">
                        <a:latin typeface="Calibri"/>
                        <a:ea typeface="Calibri"/>
                        <a:cs typeface="Times New Roman"/>
                      </a:endParaRPr>
                    </a:p>
                  </a:txBody>
                  <a:tcPr marL="53544" marR="5354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2185">
                <a:tc rowSpan="4">
                  <a:txBody>
                    <a:bodyPr/>
                    <a:lstStyle/>
                    <a:p>
                      <a:pPr marL="0" marR="0" algn="ctr">
                        <a:lnSpc>
                          <a:spcPct val="115000"/>
                        </a:lnSpc>
                        <a:spcBef>
                          <a:spcPts val="0"/>
                        </a:spcBef>
                        <a:spcAft>
                          <a:spcPts val="0"/>
                        </a:spcAft>
                      </a:pPr>
                      <a:r>
                        <a:rPr lang="en-US" sz="900">
                          <a:solidFill>
                            <a:srgbClr val="000000"/>
                          </a:solidFill>
                          <a:latin typeface="Calibri"/>
                          <a:ea typeface="Times New Roman"/>
                          <a:cs typeface="Times New Roman"/>
                        </a:rPr>
                        <a:t>OTROS</a:t>
                      </a:r>
                      <a:endParaRPr lang="en-US" sz="900">
                        <a:latin typeface="Calibri"/>
                        <a:ea typeface="Calibri"/>
                        <a:cs typeface="Times New Roman"/>
                      </a:endParaRPr>
                    </a:p>
                  </a:txBody>
                  <a:tcPr marL="53544" marR="5354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900">
                          <a:solidFill>
                            <a:srgbClr val="000000"/>
                          </a:solidFill>
                          <a:latin typeface="Calibri"/>
                          <a:ea typeface="Times New Roman"/>
                          <a:cs typeface="Times New Roman"/>
                        </a:rPr>
                        <a:t>TORBELLINO</a:t>
                      </a:r>
                      <a:endParaRPr lang="en-US" sz="900">
                        <a:latin typeface="Calibri"/>
                        <a:ea typeface="Calibri"/>
                        <a:cs typeface="Times New Roman"/>
                      </a:endParaRPr>
                    </a:p>
                  </a:txBody>
                  <a:tcPr marL="53544" marR="5354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latin typeface="Calibri"/>
                          <a:ea typeface="Times New Roman"/>
                          <a:cs typeface="Times New Roman"/>
                        </a:rPr>
                        <a:t>SI</a:t>
                      </a:r>
                      <a:endParaRPr lang="en-US" sz="900">
                        <a:latin typeface="Calibri"/>
                        <a:ea typeface="Calibri"/>
                        <a:cs typeface="Times New Roman"/>
                      </a:endParaRPr>
                    </a:p>
                  </a:txBody>
                  <a:tcPr marL="53544" marR="5354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latin typeface="Calibri"/>
                          <a:ea typeface="Times New Roman"/>
                          <a:cs typeface="Times New Roman"/>
                        </a:rPr>
                        <a:t>VOLUMETRICO</a:t>
                      </a:r>
                      <a:endParaRPr lang="en-US" sz="900">
                        <a:latin typeface="Calibri"/>
                        <a:ea typeface="Calibri"/>
                        <a:cs typeface="Times New Roman"/>
                      </a:endParaRPr>
                    </a:p>
                  </a:txBody>
                  <a:tcPr marL="53544" marR="5354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3249">
                <a:tc vMerge="1">
                  <a:txBody>
                    <a:bodyPr/>
                    <a:lstStyle/>
                    <a:p>
                      <a:endParaRPr lang="es-ES"/>
                    </a:p>
                  </a:txBody>
                  <a:tcPr/>
                </a:tc>
                <a:tc>
                  <a:txBody>
                    <a:bodyPr/>
                    <a:lstStyle/>
                    <a:p>
                      <a:pPr marL="0" marR="0">
                        <a:lnSpc>
                          <a:spcPct val="115000"/>
                        </a:lnSpc>
                        <a:spcBef>
                          <a:spcPts val="0"/>
                        </a:spcBef>
                        <a:spcAft>
                          <a:spcPts val="0"/>
                        </a:spcAft>
                      </a:pPr>
                      <a:r>
                        <a:rPr lang="en-US" sz="900" dirty="0">
                          <a:solidFill>
                            <a:srgbClr val="000000"/>
                          </a:solidFill>
                          <a:latin typeface="Calibri"/>
                          <a:ea typeface="Times New Roman"/>
                          <a:cs typeface="Times New Roman"/>
                        </a:rPr>
                        <a:t>PLACA DE IMPACTO</a:t>
                      </a:r>
                      <a:endParaRPr lang="en-US" sz="900" dirty="0">
                        <a:latin typeface="Calibri"/>
                        <a:ea typeface="Calibri"/>
                        <a:cs typeface="Times New Roman"/>
                      </a:endParaRPr>
                    </a:p>
                  </a:txBody>
                  <a:tcPr marL="53544" marR="5354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latin typeface="Calibri"/>
                          <a:ea typeface="Times New Roman"/>
                          <a:cs typeface="Times New Roman"/>
                        </a:rPr>
                        <a:t>SI</a:t>
                      </a:r>
                      <a:endParaRPr lang="en-US" sz="900">
                        <a:latin typeface="Calibri"/>
                        <a:ea typeface="Calibri"/>
                        <a:cs typeface="Times New Roman"/>
                      </a:endParaRPr>
                    </a:p>
                  </a:txBody>
                  <a:tcPr marL="53544" marR="5354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latin typeface="Calibri"/>
                          <a:ea typeface="Times New Roman"/>
                          <a:cs typeface="Times New Roman"/>
                        </a:rPr>
                        <a:t>VOLUMETRICO</a:t>
                      </a:r>
                      <a:endParaRPr lang="en-US" sz="900">
                        <a:latin typeface="Calibri"/>
                        <a:ea typeface="Calibri"/>
                        <a:cs typeface="Times New Roman"/>
                      </a:endParaRPr>
                    </a:p>
                  </a:txBody>
                  <a:tcPr marL="53544" marR="5354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3249">
                <a:tc vMerge="1">
                  <a:txBody>
                    <a:bodyPr/>
                    <a:lstStyle/>
                    <a:p>
                      <a:endParaRPr lang="es-ES"/>
                    </a:p>
                  </a:txBody>
                  <a:tcPr/>
                </a:tc>
                <a:tc>
                  <a:txBody>
                    <a:bodyPr/>
                    <a:lstStyle/>
                    <a:p>
                      <a:pPr marL="0" marR="0">
                        <a:lnSpc>
                          <a:spcPct val="115000"/>
                        </a:lnSpc>
                        <a:spcBef>
                          <a:spcPts val="0"/>
                        </a:spcBef>
                        <a:spcAft>
                          <a:spcPts val="0"/>
                        </a:spcAft>
                      </a:pPr>
                      <a:r>
                        <a:rPr lang="en-US" sz="900">
                          <a:solidFill>
                            <a:srgbClr val="000000"/>
                          </a:solidFill>
                          <a:latin typeface="Calibri"/>
                          <a:ea typeface="Times New Roman"/>
                          <a:cs typeface="Times New Roman"/>
                        </a:rPr>
                        <a:t>ACELERACION DE CORIOLIS</a:t>
                      </a:r>
                      <a:endParaRPr lang="en-US" sz="900">
                        <a:latin typeface="Calibri"/>
                        <a:ea typeface="Calibri"/>
                        <a:cs typeface="Times New Roman"/>
                      </a:endParaRPr>
                    </a:p>
                  </a:txBody>
                  <a:tcPr marL="53544" marR="5354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latin typeface="Calibri"/>
                          <a:ea typeface="Times New Roman"/>
                          <a:cs typeface="Times New Roman"/>
                        </a:rPr>
                        <a:t>SI</a:t>
                      </a:r>
                      <a:endParaRPr lang="en-US" sz="900">
                        <a:latin typeface="Calibri"/>
                        <a:ea typeface="Calibri"/>
                        <a:cs typeface="Times New Roman"/>
                      </a:endParaRPr>
                    </a:p>
                  </a:txBody>
                  <a:tcPr marL="53544" marR="5354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latin typeface="Calibri"/>
                          <a:ea typeface="Times New Roman"/>
                          <a:cs typeface="Times New Roman"/>
                        </a:rPr>
                        <a:t>MASICO</a:t>
                      </a:r>
                      <a:endParaRPr lang="en-US" sz="900">
                        <a:latin typeface="Calibri"/>
                        <a:ea typeface="Calibri"/>
                        <a:cs typeface="Times New Roman"/>
                      </a:endParaRPr>
                    </a:p>
                  </a:txBody>
                  <a:tcPr marL="53544" marR="5354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3249">
                <a:tc vMerge="1">
                  <a:txBody>
                    <a:bodyPr/>
                    <a:lstStyle/>
                    <a:p>
                      <a:endParaRPr lang="es-ES"/>
                    </a:p>
                  </a:txBody>
                  <a:tcPr/>
                </a:tc>
                <a:tc>
                  <a:txBody>
                    <a:bodyPr/>
                    <a:lstStyle/>
                    <a:p>
                      <a:pPr marL="0" marR="0">
                        <a:lnSpc>
                          <a:spcPct val="115000"/>
                        </a:lnSpc>
                        <a:spcBef>
                          <a:spcPts val="0"/>
                        </a:spcBef>
                        <a:spcAft>
                          <a:spcPts val="0"/>
                        </a:spcAft>
                      </a:pPr>
                      <a:r>
                        <a:rPr lang="en-US" sz="900">
                          <a:solidFill>
                            <a:srgbClr val="000000"/>
                          </a:solidFill>
                          <a:latin typeface="Calibri"/>
                          <a:ea typeface="Times New Roman"/>
                          <a:cs typeface="Times New Roman"/>
                        </a:rPr>
                        <a:t>MOMENTO ANGULAR</a:t>
                      </a:r>
                      <a:endParaRPr lang="en-US" sz="900">
                        <a:latin typeface="Calibri"/>
                        <a:ea typeface="Calibri"/>
                        <a:cs typeface="Times New Roman"/>
                      </a:endParaRPr>
                    </a:p>
                  </a:txBody>
                  <a:tcPr marL="53544" marR="5354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latin typeface="Calibri"/>
                          <a:ea typeface="Times New Roman"/>
                          <a:cs typeface="Times New Roman"/>
                        </a:rPr>
                        <a:t>SI</a:t>
                      </a:r>
                      <a:endParaRPr lang="en-US" sz="900">
                        <a:latin typeface="Calibri"/>
                        <a:ea typeface="Calibri"/>
                        <a:cs typeface="Times New Roman"/>
                      </a:endParaRPr>
                    </a:p>
                  </a:txBody>
                  <a:tcPr marL="53544" marR="5354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dirty="0">
                          <a:solidFill>
                            <a:srgbClr val="000000"/>
                          </a:solidFill>
                          <a:latin typeface="Calibri"/>
                          <a:ea typeface="Times New Roman"/>
                          <a:cs typeface="Times New Roman"/>
                        </a:rPr>
                        <a:t>MASICO</a:t>
                      </a:r>
                      <a:endParaRPr lang="en-US" sz="900" dirty="0">
                        <a:latin typeface="Calibri"/>
                        <a:ea typeface="Calibri"/>
                        <a:cs typeface="Times New Roman"/>
                      </a:endParaRPr>
                    </a:p>
                  </a:txBody>
                  <a:tcPr marL="53544" marR="5354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43009" name="Picture 1"/>
          <p:cNvPicPr>
            <a:picLocks noChangeAspect="1" noChangeArrowheads="1"/>
          </p:cNvPicPr>
          <p:nvPr/>
        </p:nvPicPr>
        <p:blipFill>
          <a:blip r:embed="rId3" cstate="print"/>
          <a:srcRect l="51250" t="22000" r="23750" b="45000"/>
          <a:stretch>
            <a:fillRect/>
          </a:stretch>
        </p:blipFill>
        <p:spPr bwMode="auto">
          <a:xfrm>
            <a:off x="5486400" y="2590800"/>
            <a:ext cx="3048000" cy="2514600"/>
          </a:xfrm>
          <a:prstGeom prst="rect">
            <a:avLst/>
          </a:prstGeom>
          <a:noFill/>
          <a:ln w="9525">
            <a:noFill/>
            <a:miter lim="800000"/>
            <a:headEnd/>
            <a:tailEnd/>
          </a:ln>
        </p:spPr>
      </p:pic>
      <p:pic>
        <p:nvPicPr>
          <p:cNvPr id="43010" name="Picture 2"/>
          <p:cNvPicPr>
            <a:picLocks noChangeAspect="1" noChangeArrowheads="1"/>
          </p:cNvPicPr>
          <p:nvPr/>
        </p:nvPicPr>
        <p:blipFill>
          <a:blip r:embed="rId4" cstate="print"/>
          <a:srcRect l="63125" t="63000" r="19375" b="18000"/>
          <a:stretch>
            <a:fillRect/>
          </a:stretch>
        </p:blipFill>
        <p:spPr bwMode="auto">
          <a:xfrm>
            <a:off x="6096000" y="5257800"/>
            <a:ext cx="2133600" cy="1447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3000"/>
                                        <p:tgtEl>
                                          <p:spTgt spid="4"/>
                                        </p:tgtEl>
                                      </p:cBhvr>
                                    </p:animEffect>
                                    <p:anim calcmode="lin" valueType="num">
                                      <p:cBhvr>
                                        <p:cTn id="8" dur="3000" fill="hold"/>
                                        <p:tgtEl>
                                          <p:spTgt spid="4"/>
                                        </p:tgtEl>
                                        <p:attrNameLst>
                                          <p:attrName>style.rotation</p:attrName>
                                        </p:attrNameLst>
                                      </p:cBhvr>
                                      <p:tavLst>
                                        <p:tav tm="0">
                                          <p:val>
                                            <p:fltVal val="720"/>
                                          </p:val>
                                        </p:tav>
                                        <p:tav tm="100000">
                                          <p:val>
                                            <p:fltVal val="0"/>
                                          </p:val>
                                        </p:tav>
                                      </p:tavLst>
                                    </p:anim>
                                    <p:anim calcmode="lin" valueType="num">
                                      <p:cBhvr>
                                        <p:cTn id="9" dur="3000" fill="hold"/>
                                        <p:tgtEl>
                                          <p:spTgt spid="4"/>
                                        </p:tgtEl>
                                        <p:attrNameLst>
                                          <p:attrName>ppt_h</p:attrName>
                                        </p:attrNameLst>
                                      </p:cBhvr>
                                      <p:tavLst>
                                        <p:tav tm="0">
                                          <p:val>
                                            <p:fltVal val="0"/>
                                          </p:val>
                                        </p:tav>
                                        <p:tav tm="100000">
                                          <p:val>
                                            <p:strVal val="#ppt_h"/>
                                          </p:val>
                                        </p:tav>
                                      </p:tavLst>
                                    </p:anim>
                                    <p:anim calcmode="lin" valueType="num">
                                      <p:cBhvr>
                                        <p:cTn id="10" dur="3000" fill="hold"/>
                                        <p:tgtEl>
                                          <p:spTgt spid="4"/>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Selección de instrumentación</a:t>
            </a:r>
            <a:br>
              <a:rPr lang="es-ES" dirty="0" smtClean="0"/>
            </a:br>
            <a:r>
              <a:rPr lang="es-ES" dirty="0" smtClean="0"/>
              <a:t>sensores de presión</a:t>
            </a:r>
            <a:endParaRPr lang="es-ES" dirty="0"/>
          </a:p>
        </p:txBody>
      </p:sp>
      <p:pic>
        <p:nvPicPr>
          <p:cNvPr id="4" name="Picture 7"/>
          <p:cNvPicPr>
            <a:picLocks noChangeAspect="1" noChangeArrowheads="1"/>
          </p:cNvPicPr>
          <p:nvPr/>
        </p:nvPicPr>
        <p:blipFill>
          <a:blip r:embed="rId2" cstate="print"/>
          <a:srcRect/>
          <a:stretch>
            <a:fillRect/>
          </a:stretch>
        </p:blipFill>
        <p:spPr bwMode="auto">
          <a:xfrm>
            <a:off x="7632700" y="115888"/>
            <a:ext cx="1390650" cy="1333500"/>
          </a:xfrm>
          <a:prstGeom prst="rect">
            <a:avLst/>
          </a:prstGeom>
          <a:noFill/>
          <a:ln w="9525">
            <a:noFill/>
            <a:miter lim="800000"/>
            <a:headEnd/>
            <a:tailEnd/>
          </a:ln>
          <a:effectLst/>
        </p:spPr>
      </p:pic>
      <p:sp>
        <p:nvSpPr>
          <p:cNvPr id="10" name="9 Rectángulo"/>
          <p:cNvSpPr/>
          <p:nvPr/>
        </p:nvSpPr>
        <p:spPr>
          <a:xfrm>
            <a:off x="457200" y="1905000"/>
            <a:ext cx="8458200" cy="923330"/>
          </a:xfrm>
          <a:prstGeom prst="rect">
            <a:avLst/>
          </a:prstGeom>
        </p:spPr>
        <p:txBody>
          <a:bodyPr wrap="square">
            <a:spAutoFit/>
          </a:bodyPr>
          <a:lstStyle/>
          <a:p>
            <a:r>
              <a:rPr lang="es-EC" dirty="0" smtClean="0"/>
              <a:t>La principal característica del transmisor de presión es que su funcionamiento no se vea afectado por las bajas temperaturas y por el fluido refrigerante que para el caso es el refrigerante R717 Amoniaco</a:t>
            </a:r>
            <a:endParaRPr lang="es-ES" dirty="0"/>
          </a:p>
        </p:txBody>
      </p:sp>
      <p:pic>
        <p:nvPicPr>
          <p:cNvPr id="11" name="10 Imagen"/>
          <p:cNvPicPr/>
          <p:nvPr/>
        </p:nvPicPr>
        <p:blipFill>
          <a:blip r:embed="rId3" cstate="print"/>
          <a:srcRect/>
          <a:stretch>
            <a:fillRect/>
          </a:stretch>
        </p:blipFill>
        <p:spPr bwMode="auto">
          <a:xfrm>
            <a:off x="762000" y="2819400"/>
            <a:ext cx="7772400" cy="38862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3000"/>
                                        <p:tgtEl>
                                          <p:spTgt spid="4"/>
                                        </p:tgtEl>
                                      </p:cBhvr>
                                    </p:animEffect>
                                    <p:anim calcmode="lin" valueType="num">
                                      <p:cBhvr>
                                        <p:cTn id="8" dur="3000" fill="hold"/>
                                        <p:tgtEl>
                                          <p:spTgt spid="4"/>
                                        </p:tgtEl>
                                        <p:attrNameLst>
                                          <p:attrName>style.rotation</p:attrName>
                                        </p:attrNameLst>
                                      </p:cBhvr>
                                      <p:tavLst>
                                        <p:tav tm="0">
                                          <p:val>
                                            <p:fltVal val="720"/>
                                          </p:val>
                                        </p:tav>
                                        <p:tav tm="100000">
                                          <p:val>
                                            <p:fltVal val="0"/>
                                          </p:val>
                                        </p:tav>
                                      </p:tavLst>
                                    </p:anim>
                                    <p:anim calcmode="lin" valueType="num">
                                      <p:cBhvr>
                                        <p:cTn id="9" dur="3000" fill="hold"/>
                                        <p:tgtEl>
                                          <p:spTgt spid="4"/>
                                        </p:tgtEl>
                                        <p:attrNameLst>
                                          <p:attrName>ppt_h</p:attrName>
                                        </p:attrNameLst>
                                      </p:cBhvr>
                                      <p:tavLst>
                                        <p:tav tm="0">
                                          <p:val>
                                            <p:fltVal val="0"/>
                                          </p:val>
                                        </p:tav>
                                        <p:tav tm="100000">
                                          <p:val>
                                            <p:strVal val="#ppt_h"/>
                                          </p:val>
                                        </p:tav>
                                      </p:tavLst>
                                    </p:anim>
                                    <p:anim calcmode="lin" valueType="num">
                                      <p:cBhvr>
                                        <p:cTn id="10" dur="3000" fill="hold"/>
                                        <p:tgtEl>
                                          <p:spTgt spid="4"/>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Selección de instrumentación</a:t>
            </a:r>
            <a:br>
              <a:rPr lang="es-ES" dirty="0" smtClean="0"/>
            </a:br>
            <a:r>
              <a:rPr lang="es-ES" dirty="0" smtClean="0"/>
              <a:t>sensores de conductividad</a:t>
            </a:r>
            <a:endParaRPr lang="es-ES" dirty="0"/>
          </a:p>
        </p:txBody>
      </p:sp>
      <p:pic>
        <p:nvPicPr>
          <p:cNvPr id="4" name="Picture 7"/>
          <p:cNvPicPr>
            <a:picLocks noChangeAspect="1" noChangeArrowheads="1"/>
          </p:cNvPicPr>
          <p:nvPr/>
        </p:nvPicPr>
        <p:blipFill>
          <a:blip r:embed="rId2" cstate="print"/>
          <a:srcRect/>
          <a:stretch>
            <a:fillRect/>
          </a:stretch>
        </p:blipFill>
        <p:spPr bwMode="auto">
          <a:xfrm>
            <a:off x="7632700" y="115888"/>
            <a:ext cx="1390650" cy="1333500"/>
          </a:xfrm>
          <a:prstGeom prst="rect">
            <a:avLst/>
          </a:prstGeom>
          <a:noFill/>
          <a:ln w="9525">
            <a:noFill/>
            <a:miter lim="800000"/>
            <a:headEnd/>
            <a:tailEnd/>
          </a:ln>
          <a:effectLst/>
        </p:spPr>
      </p:pic>
      <p:sp>
        <p:nvSpPr>
          <p:cNvPr id="7" name="6 Rectángulo"/>
          <p:cNvSpPr/>
          <p:nvPr/>
        </p:nvSpPr>
        <p:spPr>
          <a:xfrm>
            <a:off x="457200" y="1752600"/>
            <a:ext cx="8534400" cy="1200329"/>
          </a:xfrm>
          <a:prstGeom prst="rect">
            <a:avLst/>
          </a:prstGeom>
        </p:spPr>
        <p:txBody>
          <a:bodyPr wrap="square">
            <a:spAutoFit/>
          </a:bodyPr>
          <a:lstStyle/>
          <a:p>
            <a:r>
              <a:rPr lang="es-EC" dirty="0" smtClean="0"/>
              <a:t>Esta medida es de vital importancia especialmente en el proceso de limpieza CIP, esta se va a encargar de monitorear el estado de la soda caustica, aprovechando al máximo las propiedades de esta y evitando perdidas innecesarias de este valioso y restringido producto</a:t>
            </a:r>
            <a:endParaRPr lang="es-ES" dirty="0"/>
          </a:p>
        </p:txBody>
      </p:sp>
      <p:sp>
        <p:nvSpPr>
          <p:cNvPr id="9" name="8 Rectángulo"/>
          <p:cNvSpPr/>
          <p:nvPr/>
        </p:nvSpPr>
        <p:spPr>
          <a:xfrm>
            <a:off x="609600" y="3124200"/>
            <a:ext cx="4572000" cy="2585323"/>
          </a:xfrm>
          <a:prstGeom prst="rect">
            <a:avLst/>
          </a:prstGeom>
        </p:spPr>
        <p:txBody>
          <a:bodyPr>
            <a:spAutoFit/>
          </a:bodyPr>
          <a:lstStyle/>
          <a:p>
            <a:pPr algn="just"/>
            <a:r>
              <a:rPr lang="es-EC" dirty="0" smtClean="0"/>
              <a:t>La medición de conductividad se la realiza de la siguiente forma: el conducímetro mide la conductividad eléctrica de los iones en una sustancia. Por lo que se procede a aplicar un campo eléctrico entre dos electrodos y mide la resistencia eléctrica de la disolución. Para evitar cambios en las sustancias, efecto de capas sobre los electrodos, entre otros factores, se aplica una corriente alterna</a:t>
            </a:r>
            <a:endParaRPr lang="es-ES" dirty="0"/>
          </a:p>
        </p:txBody>
      </p:sp>
      <p:pic>
        <p:nvPicPr>
          <p:cNvPr id="40961" name="Picture 1"/>
          <p:cNvPicPr>
            <a:picLocks noChangeAspect="1" noChangeArrowheads="1"/>
          </p:cNvPicPr>
          <p:nvPr/>
        </p:nvPicPr>
        <p:blipFill>
          <a:blip r:embed="rId3" cstate="print"/>
          <a:srcRect l="51250" t="32000" r="28125" b="30000"/>
          <a:stretch>
            <a:fillRect/>
          </a:stretch>
        </p:blipFill>
        <p:spPr bwMode="auto">
          <a:xfrm>
            <a:off x="5867400" y="3047999"/>
            <a:ext cx="2667000" cy="3071091"/>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3000"/>
                                        <p:tgtEl>
                                          <p:spTgt spid="4"/>
                                        </p:tgtEl>
                                      </p:cBhvr>
                                    </p:animEffect>
                                    <p:anim calcmode="lin" valueType="num">
                                      <p:cBhvr>
                                        <p:cTn id="8" dur="3000" fill="hold"/>
                                        <p:tgtEl>
                                          <p:spTgt spid="4"/>
                                        </p:tgtEl>
                                        <p:attrNameLst>
                                          <p:attrName>style.rotation</p:attrName>
                                        </p:attrNameLst>
                                      </p:cBhvr>
                                      <p:tavLst>
                                        <p:tav tm="0">
                                          <p:val>
                                            <p:fltVal val="720"/>
                                          </p:val>
                                        </p:tav>
                                        <p:tav tm="100000">
                                          <p:val>
                                            <p:fltVal val="0"/>
                                          </p:val>
                                        </p:tav>
                                      </p:tavLst>
                                    </p:anim>
                                    <p:anim calcmode="lin" valueType="num">
                                      <p:cBhvr>
                                        <p:cTn id="9" dur="3000" fill="hold"/>
                                        <p:tgtEl>
                                          <p:spTgt spid="4"/>
                                        </p:tgtEl>
                                        <p:attrNameLst>
                                          <p:attrName>ppt_h</p:attrName>
                                        </p:attrNameLst>
                                      </p:cBhvr>
                                      <p:tavLst>
                                        <p:tav tm="0">
                                          <p:val>
                                            <p:fltVal val="0"/>
                                          </p:val>
                                        </p:tav>
                                        <p:tav tm="100000">
                                          <p:val>
                                            <p:strVal val="#ppt_h"/>
                                          </p:val>
                                        </p:tav>
                                      </p:tavLst>
                                    </p:anim>
                                    <p:anim calcmode="lin" valueType="num">
                                      <p:cBhvr>
                                        <p:cTn id="10" dur="3000" fill="hold"/>
                                        <p:tgtEl>
                                          <p:spTgt spid="4"/>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nvGraphicFramePr>
        <p:xfrm>
          <a:off x="228600" y="990600"/>
          <a:ext cx="4495800" cy="1752600"/>
        </p:xfrm>
        <a:graphic>
          <a:graphicData uri="http://schemas.openxmlformats.org/drawingml/2006/table">
            <a:tbl>
              <a:tblPr/>
              <a:tblGrid>
                <a:gridCol w="2152650"/>
                <a:gridCol w="2343150"/>
              </a:tblGrid>
              <a:tr h="0">
                <a:tc>
                  <a:txBody>
                    <a:bodyPr/>
                    <a:lstStyle/>
                    <a:p>
                      <a:pPr algn="just">
                        <a:lnSpc>
                          <a:spcPct val="115000"/>
                        </a:lnSpc>
                        <a:spcAft>
                          <a:spcPts val="0"/>
                        </a:spcAft>
                      </a:pPr>
                      <a:r>
                        <a:rPr lang="es-ES_tradnl" sz="1000" dirty="0">
                          <a:latin typeface="Arial"/>
                          <a:ea typeface="Times New Roman"/>
                          <a:cs typeface="Times New Roman"/>
                        </a:rPr>
                        <a:t>Tipo de Medición</a:t>
                      </a:r>
                      <a:endParaRPr lang="es-EC" sz="1200" dirty="0">
                        <a:latin typeface="Courier"/>
                        <a:ea typeface="Times New Roman"/>
                        <a:cs typeface="Times New Roman"/>
                      </a:endParaRPr>
                    </a:p>
                  </a:txBody>
                  <a:tcPr marL="44450" marR="44450" marT="0" marB="0">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_tradnl" sz="1000" cap="all">
                          <a:latin typeface="Arial"/>
                          <a:ea typeface="Times New Roman"/>
                          <a:cs typeface="Times New Roman"/>
                        </a:rPr>
                        <a:t>SWITCH NIVEL</a:t>
                      </a:r>
                      <a:endParaRPr lang="es-EC" sz="1200">
                        <a:latin typeface="Courier"/>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15000"/>
                        </a:lnSpc>
                        <a:spcAft>
                          <a:spcPts val="0"/>
                        </a:spcAft>
                      </a:pPr>
                      <a:r>
                        <a:rPr lang="es-ES_tradnl" sz="1000" dirty="0">
                          <a:latin typeface="Arial"/>
                          <a:ea typeface="Times New Roman"/>
                          <a:cs typeface="Times New Roman"/>
                        </a:rPr>
                        <a:t>Sustancia a medir</a:t>
                      </a:r>
                      <a:endParaRPr lang="es-EC" sz="1200" dirty="0">
                        <a:latin typeface="Courier"/>
                        <a:ea typeface="Times New Roman"/>
                        <a:cs typeface="Times New Roman"/>
                      </a:endParaRPr>
                    </a:p>
                  </a:txBody>
                  <a:tcPr marL="44450" marR="44450" marT="0" marB="0">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_tradnl" sz="1000">
                          <a:latin typeface="Arial"/>
                          <a:ea typeface="Times New Roman"/>
                          <a:cs typeface="Times New Roman"/>
                        </a:rPr>
                        <a:t>Líquido: cerveza, agua y soda cáustica</a:t>
                      </a:r>
                      <a:endParaRPr lang="es-EC" sz="1200">
                        <a:latin typeface="Courier"/>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15000"/>
                        </a:lnSpc>
                        <a:spcAft>
                          <a:spcPts val="0"/>
                        </a:spcAft>
                      </a:pPr>
                      <a:r>
                        <a:rPr lang="es-ES_tradnl" sz="1000">
                          <a:latin typeface="Arial"/>
                          <a:ea typeface="Times New Roman"/>
                          <a:cs typeface="Times New Roman"/>
                        </a:rPr>
                        <a:t>Marca</a:t>
                      </a:r>
                      <a:endParaRPr lang="es-EC" sz="1200">
                        <a:latin typeface="Courier"/>
                        <a:ea typeface="Times New Roman"/>
                        <a:cs typeface="Times New Roman"/>
                      </a:endParaRPr>
                    </a:p>
                  </a:txBody>
                  <a:tcPr marL="44450" marR="44450" marT="0" marB="0">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_tradnl" sz="1000">
                          <a:latin typeface="Arial"/>
                          <a:ea typeface="Times New Roman"/>
                          <a:cs typeface="Times New Roman"/>
                        </a:rPr>
                        <a:t>Endress+Hausser</a:t>
                      </a:r>
                      <a:endParaRPr lang="es-EC" sz="1200">
                        <a:latin typeface="Courier"/>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15000"/>
                        </a:lnSpc>
                        <a:spcAft>
                          <a:spcPts val="0"/>
                        </a:spcAft>
                      </a:pPr>
                      <a:r>
                        <a:rPr lang="es-ES_tradnl" sz="1000">
                          <a:latin typeface="Arial"/>
                          <a:ea typeface="Times New Roman"/>
                          <a:cs typeface="Times New Roman"/>
                        </a:rPr>
                        <a:t>Modelo</a:t>
                      </a:r>
                      <a:endParaRPr lang="es-EC" sz="1200">
                        <a:latin typeface="Courier"/>
                        <a:ea typeface="Times New Roman"/>
                        <a:cs typeface="Times New Roman"/>
                      </a:endParaRPr>
                    </a:p>
                  </a:txBody>
                  <a:tcPr marL="44450" marR="44450" marT="0" marB="0">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_tradnl" sz="1000">
                          <a:latin typeface="Arial"/>
                          <a:ea typeface="Times New Roman"/>
                          <a:cs typeface="Times New Roman"/>
                        </a:rPr>
                        <a:t>FTL 330 L-RMS1C</a:t>
                      </a:r>
                      <a:endParaRPr lang="es-EC" sz="1200">
                        <a:latin typeface="Courier"/>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15000"/>
                        </a:lnSpc>
                        <a:spcAft>
                          <a:spcPts val="0"/>
                        </a:spcAft>
                      </a:pPr>
                      <a:r>
                        <a:rPr lang="es-ES_tradnl" sz="1000">
                          <a:latin typeface="Arial"/>
                          <a:ea typeface="Times New Roman"/>
                          <a:cs typeface="Times New Roman"/>
                        </a:rPr>
                        <a:t>Alimentación</a:t>
                      </a:r>
                      <a:endParaRPr lang="es-EC" sz="1200">
                        <a:latin typeface="Courier"/>
                        <a:ea typeface="Times New Roman"/>
                        <a:cs typeface="Times New Roman"/>
                      </a:endParaRPr>
                    </a:p>
                  </a:txBody>
                  <a:tcPr marL="44450" marR="44450" marT="0" marB="0">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_tradnl" sz="1000">
                          <a:latin typeface="Arial"/>
                          <a:ea typeface="Times New Roman"/>
                          <a:cs typeface="Times New Roman"/>
                        </a:rPr>
                        <a:t>10 a 55V</a:t>
                      </a:r>
                      <a:endParaRPr lang="es-EC" sz="1200">
                        <a:latin typeface="Courier"/>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15000"/>
                        </a:lnSpc>
                        <a:spcAft>
                          <a:spcPts val="0"/>
                        </a:spcAft>
                      </a:pPr>
                      <a:r>
                        <a:rPr lang="es-ES_tradnl" sz="1000">
                          <a:latin typeface="Arial"/>
                          <a:ea typeface="Times New Roman"/>
                          <a:cs typeface="Times New Roman"/>
                        </a:rPr>
                        <a:t>Salida</a:t>
                      </a:r>
                      <a:endParaRPr lang="es-EC" sz="1200">
                        <a:latin typeface="Courier"/>
                        <a:ea typeface="Times New Roman"/>
                        <a:cs typeface="Times New Roman"/>
                      </a:endParaRPr>
                    </a:p>
                  </a:txBody>
                  <a:tcPr marL="44450" marR="44450" marT="0" marB="0">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_tradnl" sz="1000">
                          <a:latin typeface="Arial"/>
                          <a:ea typeface="Times New Roman"/>
                          <a:cs typeface="Times New Roman"/>
                        </a:rPr>
                        <a:t>0…55V, máx. 15mA</a:t>
                      </a:r>
                      <a:endParaRPr lang="es-EC" sz="1200">
                        <a:latin typeface="Courier"/>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15000"/>
                        </a:lnSpc>
                        <a:spcAft>
                          <a:spcPts val="0"/>
                        </a:spcAft>
                      </a:pPr>
                      <a:r>
                        <a:rPr lang="es-ES_tradnl" sz="1000">
                          <a:latin typeface="Arial"/>
                          <a:ea typeface="Times New Roman"/>
                          <a:cs typeface="Times New Roman"/>
                        </a:rPr>
                        <a:t>Rango de Temperatura</a:t>
                      </a:r>
                      <a:endParaRPr lang="es-EC" sz="1200">
                        <a:latin typeface="Courier"/>
                        <a:ea typeface="Times New Roman"/>
                        <a:cs typeface="Times New Roman"/>
                      </a:endParaRPr>
                    </a:p>
                  </a:txBody>
                  <a:tcPr marL="44450" marR="44450" marT="0" marB="0">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_tradnl" sz="1000">
                          <a:latin typeface="Arial"/>
                          <a:ea typeface="Times New Roman"/>
                          <a:cs typeface="Times New Roman"/>
                        </a:rPr>
                        <a:t>-40 a 150°C</a:t>
                      </a:r>
                      <a:endParaRPr lang="es-EC" sz="1200">
                        <a:latin typeface="Courier"/>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15000"/>
                        </a:lnSpc>
                        <a:spcAft>
                          <a:spcPts val="0"/>
                        </a:spcAft>
                      </a:pPr>
                      <a:r>
                        <a:rPr lang="es-ES_tradnl" sz="1000">
                          <a:latin typeface="Arial"/>
                          <a:ea typeface="Times New Roman"/>
                          <a:cs typeface="Times New Roman"/>
                        </a:rPr>
                        <a:t>Rango de Presión</a:t>
                      </a:r>
                      <a:endParaRPr lang="es-EC" sz="1200">
                        <a:latin typeface="Courier"/>
                        <a:ea typeface="Times New Roman"/>
                        <a:cs typeface="Times New Roman"/>
                      </a:endParaRPr>
                    </a:p>
                  </a:txBody>
                  <a:tcPr marL="44450" marR="44450" marT="0" marB="0">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_tradnl" sz="1000">
                          <a:latin typeface="Arial"/>
                          <a:ea typeface="Times New Roman"/>
                          <a:cs typeface="Times New Roman"/>
                        </a:rPr>
                        <a:t>-1 a 40 bar</a:t>
                      </a:r>
                      <a:endParaRPr lang="es-EC" sz="1200">
                        <a:latin typeface="Courier"/>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15000"/>
                        </a:lnSpc>
                        <a:spcAft>
                          <a:spcPts val="0"/>
                        </a:spcAft>
                      </a:pPr>
                      <a:r>
                        <a:rPr lang="es-ES_tradnl" sz="1000">
                          <a:latin typeface="Arial"/>
                          <a:ea typeface="Times New Roman"/>
                          <a:cs typeface="Times New Roman"/>
                        </a:rPr>
                        <a:t>Tipo de conexión</a:t>
                      </a:r>
                      <a:endParaRPr lang="es-EC" sz="1200">
                        <a:latin typeface="Courier"/>
                        <a:ea typeface="Times New Roman"/>
                        <a:cs typeface="Times New Roman"/>
                      </a:endParaRPr>
                    </a:p>
                  </a:txBody>
                  <a:tcPr marL="44450" marR="44450" marT="0" marB="0">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_tradnl" sz="1000">
                          <a:latin typeface="Arial"/>
                          <a:ea typeface="Times New Roman"/>
                          <a:cs typeface="Times New Roman"/>
                        </a:rPr>
                        <a:t>Conector o cable</a:t>
                      </a:r>
                      <a:endParaRPr lang="es-EC" sz="1200">
                        <a:latin typeface="Courier"/>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15000"/>
                        </a:lnSpc>
                        <a:spcAft>
                          <a:spcPts val="0"/>
                        </a:spcAft>
                      </a:pPr>
                      <a:r>
                        <a:rPr lang="es-ES_tradnl" sz="1000">
                          <a:latin typeface="Arial"/>
                          <a:ea typeface="Times New Roman"/>
                          <a:cs typeface="Times New Roman"/>
                        </a:rPr>
                        <a:t>Protección</a:t>
                      </a:r>
                      <a:endParaRPr lang="es-EC" sz="1200">
                        <a:latin typeface="Courier"/>
                        <a:ea typeface="Times New Roman"/>
                        <a:cs typeface="Times New Roman"/>
                      </a:endParaRPr>
                    </a:p>
                  </a:txBody>
                  <a:tcPr marL="44450" marR="44450" marT="0" marB="0">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_tradnl" sz="1000" dirty="0">
                          <a:latin typeface="Arial"/>
                          <a:ea typeface="Times New Roman"/>
                          <a:cs typeface="Times New Roman"/>
                        </a:rPr>
                        <a:t>IP66/IP68 </a:t>
                      </a:r>
                      <a:endParaRPr lang="es-EC" sz="1200" dirty="0">
                        <a:latin typeface="Courier"/>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r>
            </a:tbl>
          </a:graphicData>
        </a:graphic>
      </p:graphicFrame>
      <p:graphicFrame>
        <p:nvGraphicFramePr>
          <p:cNvPr id="3" name="2 Tabla"/>
          <p:cNvGraphicFramePr>
            <a:graphicFrameLocks noGrp="1"/>
          </p:cNvGraphicFramePr>
          <p:nvPr/>
        </p:nvGraphicFramePr>
        <p:xfrm>
          <a:off x="4953000" y="990600"/>
          <a:ext cx="3962400" cy="1226820"/>
        </p:xfrm>
        <a:graphic>
          <a:graphicData uri="http://schemas.openxmlformats.org/drawingml/2006/table">
            <a:tbl>
              <a:tblPr/>
              <a:tblGrid>
                <a:gridCol w="1699917"/>
                <a:gridCol w="2262483"/>
              </a:tblGrid>
              <a:tr h="0">
                <a:tc>
                  <a:txBody>
                    <a:bodyPr/>
                    <a:lstStyle/>
                    <a:p>
                      <a:pPr algn="just">
                        <a:lnSpc>
                          <a:spcPct val="115000"/>
                        </a:lnSpc>
                        <a:spcAft>
                          <a:spcPts val="0"/>
                        </a:spcAft>
                      </a:pPr>
                      <a:r>
                        <a:rPr lang="es-ES_tradnl" sz="1000">
                          <a:latin typeface="Arial"/>
                          <a:ea typeface="Times New Roman"/>
                          <a:cs typeface="Times New Roman"/>
                        </a:rPr>
                        <a:t>Tipo de Medición</a:t>
                      </a:r>
                      <a:endParaRPr lang="es-EC" sz="1200">
                        <a:latin typeface="Courier"/>
                        <a:ea typeface="Times New Roman"/>
                        <a:cs typeface="Times New Roman"/>
                      </a:endParaRPr>
                    </a:p>
                  </a:txBody>
                  <a:tcPr marL="44450" marR="44450" marT="0" marB="0">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_tradnl" sz="1000" cap="all">
                          <a:latin typeface="Arial"/>
                          <a:ea typeface="Times New Roman"/>
                          <a:cs typeface="Times New Roman"/>
                        </a:rPr>
                        <a:t>TEMPERATURA</a:t>
                      </a:r>
                      <a:endParaRPr lang="es-EC" sz="1200">
                        <a:latin typeface="Courier"/>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15000"/>
                        </a:lnSpc>
                        <a:spcAft>
                          <a:spcPts val="0"/>
                        </a:spcAft>
                      </a:pPr>
                      <a:r>
                        <a:rPr lang="es-ES_tradnl" sz="1000">
                          <a:latin typeface="Arial"/>
                          <a:ea typeface="Times New Roman"/>
                          <a:cs typeface="Times New Roman"/>
                        </a:rPr>
                        <a:t>Sustancia a medir</a:t>
                      </a:r>
                      <a:endParaRPr lang="es-EC" sz="1200">
                        <a:latin typeface="Courier"/>
                        <a:ea typeface="Times New Roman"/>
                        <a:cs typeface="Times New Roman"/>
                      </a:endParaRPr>
                    </a:p>
                  </a:txBody>
                  <a:tcPr marL="44450" marR="44450" marT="0" marB="0">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_tradnl" sz="1000">
                          <a:latin typeface="Arial"/>
                          <a:ea typeface="Times New Roman"/>
                          <a:cs typeface="Times New Roman"/>
                        </a:rPr>
                        <a:t>Cerveza y vapor de agua</a:t>
                      </a:r>
                      <a:endParaRPr lang="es-EC" sz="1200">
                        <a:latin typeface="Courier"/>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15000"/>
                        </a:lnSpc>
                        <a:spcAft>
                          <a:spcPts val="0"/>
                        </a:spcAft>
                      </a:pPr>
                      <a:r>
                        <a:rPr lang="es-ES_tradnl" sz="1000">
                          <a:latin typeface="Arial"/>
                          <a:ea typeface="Times New Roman"/>
                          <a:cs typeface="Times New Roman"/>
                        </a:rPr>
                        <a:t>Marca</a:t>
                      </a:r>
                      <a:endParaRPr lang="es-EC" sz="1200">
                        <a:latin typeface="Courier"/>
                        <a:ea typeface="Times New Roman"/>
                        <a:cs typeface="Times New Roman"/>
                      </a:endParaRPr>
                    </a:p>
                  </a:txBody>
                  <a:tcPr marL="44450" marR="44450" marT="0" marB="0">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_tradnl" sz="1000">
                          <a:latin typeface="Arial"/>
                          <a:ea typeface="Times New Roman"/>
                          <a:cs typeface="Times New Roman"/>
                        </a:rPr>
                        <a:t>Endress+Hausser</a:t>
                      </a:r>
                      <a:endParaRPr lang="es-EC" sz="1200">
                        <a:latin typeface="Courier"/>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15000"/>
                        </a:lnSpc>
                        <a:spcAft>
                          <a:spcPts val="0"/>
                        </a:spcAft>
                      </a:pPr>
                      <a:r>
                        <a:rPr lang="es-ES_tradnl" sz="1000">
                          <a:latin typeface="Arial"/>
                          <a:ea typeface="Times New Roman"/>
                          <a:cs typeface="Times New Roman"/>
                        </a:rPr>
                        <a:t>Modelo</a:t>
                      </a:r>
                      <a:endParaRPr lang="es-EC" sz="1200">
                        <a:latin typeface="Courier"/>
                        <a:ea typeface="Times New Roman"/>
                        <a:cs typeface="Times New Roman"/>
                      </a:endParaRPr>
                    </a:p>
                  </a:txBody>
                  <a:tcPr marL="44450" marR="44450" marT="0" marB="0">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_tradnl" sz="1000">
                          <a:latin typeface="Arial"/>
                          <a:ea typeface="Times New Roman"/>
                          <a:cs typeface="Times New Roman"/>
                        </a:rPr>
                        <a:t>TR44-CH9F3T3H33GA0</a:t>
                      </a:r>
                      <a:endParaRPr lang="es-EC" sz="1200">
                        <a:latin typeface="Courier"/>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15000"/>
                        </a:lnSpc>
                        <a:spcAft>
                          <a:spcPts val="0"/>
                        </a:spcAft>
                      </a:pPr>
                      <a:r>
                        <a:rPr lang="es-ES_tradnl" sz="1000">
                          <a:latin typeface="Arial"/>
                          <a:ea typeface="Times New Roman"/>
                          <a:cs typeface="Times New Roman"/>
                        </a:rPr>
                        <a:t>Rango de Operación</a:t>
                      </a:r>
                      <a:endParaRPr lang="es-EC" sz="1200">
                        <a:latin typeface="Courier"/>
                        <a:ea typeface="Times New Roman"/>
                        <a:cs typeface="Times New Roman"/>
                      </a:endParaRPr>
                    </a:p>
                  </a:txBody>
                  <a:tcPr marL="44450" marR="44450" marT="0" marB="0">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_tradnl" sz="1000">
                          <a:latin typeface="Arial"/>
                          <a:ea typeface="Times New Roman"/>
                          <a:cs typeface="Times New Roman"/>
                        </a:rPr>
                        <a:t>Hasta los 40bar</a:t>
                      </a:r>
                      <a:endParaRPr lang="es-EC" sz="1200">
                        <a:latin typeface="Courier"/>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15000"/>
                        </a:lnSpc>
                        <a:spcAft>
                          <a:spcPts val="0"/>
                        </a:spcAft>
                      </a:pPr>
                      <a:r>
                        <a:rPr lang="es-ES_tradnl" sz="1000">
                          <a:latin typeface="Arial"/>
                          <a:ea typeface="Times New Roman"/>
                          <a:cs typeface="Times New Roman"/>
                        </a:rPr>
                        <a:t>Rango de Temperatura </a:t>
                      </a:r>
                      <a:endParaRPr lang="es-EC" sz="1200">
                        <a:latin typeface="Courier"/>
                        <a:ea typeface="Times New Roman"/>
                        <a:cs typeface="Times New Roman"/>
                      </a:endParaRPr>
                    </a:p>
                  </a:txBody>
                  <a:tcPr marL="44450" marR="44450" marT="0" marB="0">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_tradnl" sz="1000">
                          <a:latin typeface="Arial"/>
                          <a:ea typeface="Times New Roman"/>
                          <a:cs typeface="Times New Roman"/>
                        </a:rPr>
                        <a:t>0 a 150°C</a:t>
                      </a:r>
                      <a:endParaRPr lang="es-EC" sz="1200">
                        <a:latin typeface="Courier"/>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15000"/>
                        </a:lnSpc>
                        <a:spcAft>
                          <a:spcPts val="0"/>
                        </a:spcAft>
                      </a:pPr>
                      <a:r>
                        <a:rPr lang="es-ES_tradnl" sz="1000">
                          <a:latin typeface="Arial"/>
                          <a:ea typeface="Times New Roman"/>
                          <a:cs typeface="Times New Roman"/>
                        </a:rPr>
                        <a:t>Protección</a:t>
                      </a:r>
                      <a:endParaRPr lang="es-EC" sz="1200">
                        <a:latin typeface="Courier"/>
                        <a:ea typeface="Times New Roman"/>
                        <a:cs typeface="Times New Roman"/>
                      </a:endParaRPr>
                    </a:p>
                  </a:txBody>
                  <a:tcPr marL="44450" marR="44450" marT="0" marB="0">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_tradnl" sz="1000" dirty="0">
                          <a:latin typeface="Arial"/>
                          <a:ea typeface="Times New Roman"/>
                          <a:cs typeface="Times New Roman"/>
                        </a:rPr>
                        <a:t>IP 68</a:t>
                      </a:r>
                      <a:endParaRPr lang="es-EC" sz="1200" dirty="0">
                        <a:latin typeface="Courier"/>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r>
            </a:tbl>
          </a:graphicData>
        </a:graphic>
      </p:graphicFrame>
      <p:graphicFrame>
        <p:nvGraphicFramePr>
          <p:cNvPr id="4" name="3 Tabla"/>
          <p:cNvGraphicFramePr>
            <a:graphicFrameLocks noGrp="1"/>
          </p:cNvGraphicFramePr>
          <p:nvPr/>
        </p:nvGraphicFramePr>
        <p:xfrm>
          <a:off x="228600" y="2819400"/>
          <a:ext cx="4495800" cy="1927860"/>
        </p:xfrm>
        <a:graphic>
          <a:graphicData uri="http://schemas.openxmlformats.org/drawingml/2006/table">
            <a:tbl>
              <a:tblPr/>
              <a:tblGrid>
                <a:gridCol w="2152650"/>
                <a:gridCol w="2343150"/>
              </a:tblGrid>
              <a:tr h="0">
                <a:tc>
                  <a:txBody>
                    <a:bodyPr/>
                    <a:lstStyle/>
                    <a:p>
                      <a:pPr algn="just">
                        <a:lnSpc>
                          <a:spcPct val="115000"/>
                        </a:lnSpc>
                        <a:spcAft>
                          <a:spcPts val="0"/>
                        </a:spcAft>
                      </a:pPr>
                      <a:r>
                        <a:rPr lang="es-ES_tradnl" sz="1000">
                          <a:latin typeface="Arial"/>
                          <a:ea typeface="Times New Roman"/>
                          <a:cs typeface="Times New Roman"/>
                        </a:rPr>
                        <a:t>Tipo de Medición</a:t>
                      </a:r>
                      <a:endParaRPr lang="es-EC" sz="1200">
                        <a:latin typeface="Courier"/>
                        <a:ea typeface="Times New Roman"/>
                        <a:cs typeface="Times New Roman"/>
                      </a:endParaRPr>
                    </a:p>
                  </a:txBody>
                  <a:tcPr marL="44450" marR="44450" marT="0" marB="0">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_tradnl" sz="1000" cap="all">
                          <a:latin typeface="Arial"/>
                          <a:ea typeface="Times New Roman"/>
                          <a:cs typeface="Times New Roman"/>
                        </a:rPr>
                        <a:t>FLUJO</a:t>
                      </a:r>
                      <a:endParaRPr lang="es-EC" sz="1200">
                        <a:latin typeface="Courier"/>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15000"/>
                        </a:lnSpc>
                        <a:spcAft>
                          <a:spcPts val="0"/>
                        </a:spcAft>
                      </a:pPr>
                      <a:r>
                        <a:rPr lang="es-ES_tradnl" sz="1000">
                          <a:latin typeface="Arial"/>
                          <a:ea typeface="Times New Roman"/>
                          <a:cs typeface="Times New Roman"/>
                        </a:rPr>
                        <a:t>Sustancia a medir</a:t>
                      </a:r>
                      <a:endParaRPr lang="es-EC" sz="1200">
                        <a:latin typeface="Courier"/>
                        <a:ea typeface="Times New Roman"/>
                        <a:cs typeface="Times New Roman"/>
                      </a:endParaRPr>
                    </a:p>
                  </a:txBody>
                  <a:tcPr marL="44450" marR="44450" marT="0" marB="0">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_tradnl" sz="1000">
                          <a:latin typeface="Arial"/>
                          <a:ea typeface="Times New Roman"/>
                          <a:cs typeface="Times New Roman"/>
                        </a:rPr>
                        <a:t>Cerveza y Agua</a:t>
                      </a:r>
                      <a:endParaRPr lang="es-EC" sz="1200">
                        <a:latin typeface="Courier"/>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15000"/>
                        </a:lnSpc>
                        <a:spcAft>
                          <a:spcPts val="0"/>
                        </a:spcAft>
                      </a:pPr>
                      <a:r>
                        <a:rPr lang="es-ES_tradnl" sz="1000">
                          <a:latin typeface="Arial"/>
                          <a:ea typeface="Times New Roman"/>
                          <a:cs typeface="Times New Roman"/>
                        </a:rPr>
                        <a:t>Marca</a:t>
                      </a:r>
                      <a:endParaRPr lang="es-EC" sz="1200">
                        <a:latin typeface="Courier"/>
                        <a:ea typeface="Times New Roman"/>
                        <a:cs typeface="Times New Roman"/>
                      </a:endParaRPr>
                    </a:p>
                  </a:txBody>
                  <a:tcPr marL="44450" marR="44450" marT="0" marB="0">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_tradnl" sz="1000">
                          <a:latin typeface="Arial"/>
                          <a:ea typeface="Times New Roman"/>
                          <a:cs typeface="Times New Roman"/>
                        </a:rPr>
                        <a:t>Endress+Hausser</a:t>
                      </a:r>
                      <a:endParaRPr lang="es-EC" sz="1200">
                        <a:latin typeface="Courier"/>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15000"/>
                        </a:lnSpc>
                        <a:spcAft>
                          <a:spcPts val="0"/>
                        </a:spcAft>
                      </a:pPr>
                      <a:r>
                        <a:rPr lang="es-ES_tradnl" sz="1000">
                          <a:latin typeface="Arial"/>
                          <a:ea typeface="Times New Roman"/>
                          <a:cs typeface="Times New Roman"/>
                        </a:rPr>
                        <a:t>Modelo</a:t>
                      </a:r>
                      <a:endParaRPr lang="es-EC" sz="1200">
                        <a:latin typeface="Courier"/>
                        <a:ea typeface="Times New Roman"/>
                        <a:cs typeface="Times New Roman"/>
                      </a:endParaRPr>
                    </a:p>
                  </a:txBody>
                  <a:tcPr marL="44450" marR="44450" marT="0" marB="0">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_tradnl" sz="1000">
                          <a:latin typeface="Arial"/>
                          <a:ea typeface="Times New Roman"/>
                          <a:cs typeface="Times New Roman"/>
                        </a:rPr>
                        <a:t>Promag 10H22, DN25 1”</a:t>
                      </a:r>
                      <a:endParaRPr lang="es-EC" sz="1200">
                        <a:latin typeface="Courier"/>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15000"/>
                        </a:lnSpc>
                        <a:spcAft>
                          <a:spcPts val="0"/>
                        </a:spcAft>
                      </a:pPr>
                      <a:r>
                        <a:rPr lang="es-ES_tradnl" sz="1000">
                          <a:latin typeface="Arial"/>
                          <a:ea typeface="Times New Roman"/>
                          <a:cs typeface="Times New Roman"/>
                        </a:rPr>
                        <a:t>Alimentación</a:t>
                      </a:r>
                      <a:endParaRPr lang="es-EC" sz="1200">
                        <a:latin typeface="Courier"/>
                        <a:ea typeface="Times New Roman"/>
                        <a:cs typeface="Times New Roman"/>
                      </a:endParaRPr>
                    </a:p>
                  </a:txBody>
                  <a:tcPr marL="44450" marR="44450" marT="0" marB="0">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_tradnl" sz="1000">
                          <a:latin typeface="Arial"/>
                          <a:ea typeface="Times New Roman"/>
                          <a:cs typeface="Times New Roman"/>
                        </a:rPr>
                        <a:t>85 – 250 VAC; 2 líneas</a:t>
                      </a:r>
                      <a:endParaRPr lang="es-EC" sz="1200">
                        <a:latin typeface="Courier"/>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15000"/>
                        </a:lnSpc>
                        <a:spcAft>
                          <a:spcPts val="0"/>
                        </a:spcAft>
                      </a:pPr>
                      <a:r>
                        <a:rPr lang="es-ES_tradnl" sz="1000">
                          <a:latin typeface="Arial"/>
                          <a:ea typeface="Times New Roman"/>
                          <a:cs typeface="Times New Roman"/>
                        </a:rPr>
                        <a:t>Salida</a:t>
                      </a:r>
                      <a:endParaRPr lang="es-EC" sz="1200">
                        <a:latin typeface="Courier"/>
                        <a:ea typeface="Times New Roman"/>
                        <a:cs typeface="Times New Roman"/>
                      </a:endParaRPr>
                    </a:p>
                  </a:txBody>
                  <a:tcPr marL="44450" marR="44450" marT="0" marB="0">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_tradnl" sz="1000">
                          <a:latin typeface="Arial"/>
                          <a:ea typeface="Times New Roman"/>
                          <a:cs typeface="Times New Roman"/>
                        </a:rPr>
                        <a:t>4 a 20 mA HART</a:t>
                      </a:r>
                      <a:endParaRPr lang="es-EC" sz="1200">
                        <a:latin typeface="Courier"/>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15000"/>
                        </a:lnSpc>
                        <a:spcAft>
                          <a:spcPts val="0"/>
                        </a:spcAft>
                      </a:pPr>
                      <a:r>
                        <a:rPr lang="es-ES_tradnl" sz="1000">
                          <a:latin typeface="Arial"/>
                          <a:ea typeface="Times New Roman"/>
                          <a:cs typeface="Times New Roman"/>
                        </a:rPr>
                        <a:t>Rango de Operación</a:t>
                      </a:r>
                      <a:endParaRPr lang="es-EC" sz="1200">
                        <a:latin typeface="Courier"/>
                        <a:ea typeface="Times New Roman"/>
                        <a:cs typeface="Times New Roman"/>
                      </a:endParaRPr>
                    </a:p>
                  </a:txBody>
                  <a:tcPr marL="44450" marR="44450" marT="0" marB="0">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_tradnl" sz="1000">
                          <a:latin typeface="Arial"/>
                          <a:ea typeface="Times New Roman"/>
                          <a:cs typeface="Times New Roman"/>
                        </a:rPr>
                        <a:t>2.5 a 80gal/min</a:t>
                      </a:r>
                      <a:endParaRPr lang="es-EC" sz="1200">
                        <a:latin typeface="Courier"/>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15000"/>
                        </a:lnSpc>
                        <a:spcAft>
                          <a:spcPts val="0"/>
                        </a:spcAft>
                      </a:pPr>
                      <a:r>
                        <a:rPr lang="es-ES_tradnl" sz="1000">
                          <a:latin typeface="Arial"/>
                          <a:ea typeface="Times New Roman"/>
                          <a:cs typeface="Times New Roman"/>
                        </a:rPr>
                        <a:t>Rango de Temperatura</a:t>
                      </a:r>
                      <a:endParaRPr lang="es-EC" sz="1200">
                        <a:latin typeface="Courier"/>
                        <a:ea typeface="Times New Roman"/>
                        <a:cs typeface="Times New Roman"/>
                      </a:endParaRPr>
                    </a:p>
                  </a:txBody>
                  <a:tcPr marL="44450" marR="44450" marT="0" marB="0">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_tradnl" sz="1000">
                          <a:latin typeface="Arial"/>
                          <a:ea typeface="Times New Roman"/>
                          <a:cs typeface="Times New Roman"/>
                        </a:rPr>
                        <a:t>20 a 130°C</a:t>
                      </a:r>
                      <a:endParaRPr lang="es-EC" sz="1200">
                        <a:latin typeface="Courier"/>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15000"/>
                        </a:lnSpc>
                        <a:spcAft>
                          <a:spcPts val="0"/>
                        </a:spcAft>
                      </a:pPr>
                      <a:r>
                        <a:rPr lang="es-ES_tradnl" sz="1000">
                          <a:latin typeface="Arial"/>
                          <a:ea typeface="Times New Roman"/>
                          <a:cs typeface="Times New Roman"/>
                        </a:rPr>
                        <a:t>Presión Máxima</a:t>
                      </a:r>
                      <a:endParaRPr lang="es-EC" sz="1200">
                        <a:latin typeface="Courier"/>
                        <a:ea typeface="Times New Roman"/>
                        <a:cs typeface="Times New Roman"/>
                      </a:endParaRPr>
                    </a:p>
                  </a:txBody>
                  <a:tcPr marL="44450" marR="44450" marT="0" marB="0">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_tradnl" sz="1000">
                          <a:latin typeface="Arial"/>
                          <a:ea typeface="Times New Roman"/>
                          <a:cs typeface="Times New Roman"/>
                        </a:rPr>
                        <a:t>16 bar con cualquier tipo de conexión</a:t>
                      </a:r>
                      <a:endParaRPr lang="es-EC" sz="1200">
                        <a:latin typeface="Courier"/>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15000"/>
                        </a:lnSpc>
                        <a:spcAft>
                          <a:spcPts val="0"/>
                        </a:spcAft>
                      </a:pPr>
                      <a:r>
                        <a:rPr lang="es-ES_tradnl" sz="1000">
                          <a:latin typeface="Arial"/>
                          <a:ea typeface="Times New Roman"/>
                          <a:cs typeface="Times New Roman"/>
                        </a:rPr>
                        <a:t>Tipo de conexión</a:t>
                      </a:r>
                      <a:endParaRPr lang="es-EC" sz="1200">
                        <a:latin typeface="Courier"/>
                        <a:ea typeface="Times New Roman"/>
                        <a:cs typeface="Times New Roman"/>
                      </a:endParaRPr>
                    </a:p>
                  </a:txBody>
                  <a:tcPr marL="44450" marR="44450" marT="0" marB="0">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_tradnl" sz="1000">
                          <a:latin typeface="Arial"/>
                          <a:ea typeface="Times New Roman"/>
                          <a:cs typeface="Times New Roman"/>
                        </a:rPr>
                        <a:t>Tres grapas, 316L/1.4404</a:t>
                      </a:r>
                      <a:endParaRPr lang="es-EC" sz="1200">
                        <a:latin typeface="Courier"/>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15000"/>
                        </a:lnSpc>
                        <a:spcAft>
                          <a:spcPts val="0"/>
                        </a:spcAft>
                      </a:pPr>
                      <a:r>
                        <a:rPr lang="es-ES_tradnl" sz="1000">
                          <a:latin typeface="Arial"/>
                          <a:ea typeface="Times New Roman"/>
                          <a:cs typeface="Times New Roman"/>
                        </a:rPr>
                        <a:t>Protección</a:t>
                      </a:r>
                      <a:endParaRPr lang="es-EC" sz="1200">
                        <a:latin typeface="Courier"/>
                        <a:ea typeface="Times New Roman"/>
                        <a:cs typeface="Times New Roman"/>
                      </a:endParaRPr>
                    </a:p>
                  </a:txBody>
                  <a:tcPr marL="44450" marR="44450" marT="0" marB="0">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_tradnl" sz="1000" dirty="0">
                          <a:latin typeface="Arial"/>
                          <a:ea typeface="Times New Roman"/>
                          <a:cs typeface="Times New Roman"/>
                        </a:rPr>
                        <a:t>IP67 , Nema 4x</a:t>
                      </a:r>
                      <a:endParaRPr lang="es-EC" sz="1200" dirty="0">
                        <a:latin typeface="Courier"/>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r>
            </a:tbl>
          </a:graphicData>
        </a:graphic>
      </p:graphicFrame>
      <p:graphicFrame>
        <p:nvGraphicFramePr>
          <p:cNvPr id="5" name="4 Tabla"/>
          <p:cNvGraphicFramePr>
            <a:graphicFrameLocks noGrp="1"/>
          </p:cNvGraphicFramePr>
          <p:nvPr/>
        </p:nvGraphicFramePr>
        <p:xfrm>
          <a:off x="4876800" y="2842260"/>
          <a:ext cx="4038600" cy="1577340"/>
        </p:xfrm>
        <a:graphic>
          <a:graphicData uri="http://schemas.openxmlformats.org/drawingml/2006/table">
            <a:tbl>
              <a:tblPr/>
              <a:tblGrid>
                <a:gridCol w="2152650"/>
                <a:gridCol w="1885950"/>
              </a:tblGrid>
              <a:tr h="0">
                <a:tc>
                  <a:txBody>
                    <a:bodyPr/>
                    <a:lstStyle/>
                    <a:p>
                      <a:pPr algn="just">
                        <a:lnSpc>
                          <a:spcPct val="115000"/>
                        </a:lnSpc>
                        <a:spcAft>
                          <a:spcPts val="0"/>
                        </a:spcAft>
                      </a:pPr>
                      <a:r>
                        <a:rPr lang="es-ES_tradnl" sz="1000">
                          <a:latin typeface="Arial"/>
                          <a:ea typeface="Times New Roman"/>
                          <a:cs typeface="Times New Roman"/>
                        </a:rPr>
                        <a:t>Tipo de Medición</a:t>
                      </a:r>
                      <a:endParaRPr lang="es-EC" sz="1200">
                        <a:latin typeface="Courier"/>
                        <a:ea typeface="Times New Roman"/>
                        <a:cs typeface="Times New Roman"/>
                      </a:endParaRPr>
                    </a:p>
                  </a:txBody>
                  <a:tcPr marL="44450" marR="44450" marT="0" marB="0">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_tradnl" sz="1000" cap="all">
                          <a:latin typeface="Arial"/>
                          <a:ea typeface="Times New Roman"/>
                          <a:cs typeface="Times New Roman"/>
                        </a:rPr>
                        <a:t>PRESION</a:t>
                      </a:r>
                      <a:endParaRPr lang="es-EC" sz="1200">
                        <a:latin typeface="Courier"/>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15000"/>
                        </a:lnSpc>
                        <a:spcAft>
                          <a:spcPts val="0"/>
                        </a:spcAft>
                      </a:pPr>
                      <a:r>
                        <a:rPr lang="es-ES_tradnl" sz="1000">
                          <a:latin typeface="Arial"/>
                          <a:ea typeface="Times New Roman"/>
                          <a:cs typeface="Times New Roman"/>
                        </a:rPr>
                        <a:t>Sustancia a medir</a:t>
                      </a:r>
                      <a:endParaRPr lang="es-EC" sz="1200">
                        <a:latin typeface="Courier"/>
                        <a:ea typeface="Times New Roman"/>
                        <a:cs typeface="Times New Roman"/>
                      </a:endParaRPr>
                    </a:p>
                  </a:txBody>
                  <a:tcPr marL="44450" marR="44450" marT="0" marB="0">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_tradnl" sz="1000">
                          <a:latin typeface="Arial"/>
                          <a:ea typeface="Times New Roman"/>
                          <a:cs typeface="Times New Roman"/>
                        </a:rPr>
                        <a:t>Amoniaco en estado gaseoso</a:t>
                      </a:r>
                      <a:endParaRPr lang="es-EC" sz="1200">
                        <a:latin typeface="Courier"/>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15000"/>
                        </a:lnSpc>
                        <a:spcAft>
                          <a:spcPts val="0"/>
                        </a:spcAft>
                      </a:pPr>
                      <a:r>
                        <a:rPr lang="es-ES_tradnl" sz="1000">
                          <a:latin typeface="Arial"/>
                          <a:ea typeface="Times New Roman"/>
                          <a:cs typeface="Times New Roman"/>
                        </a:rPr>
                        <a:t>Marca</a:t>
                      </a:r>
                      <a:endParaRPr lang="es-EC" sz="1200">
                        <a:latin typeface="Courier"/>
                        <a:ea typeface="Times New Roman"/>
                        <a:cs typeface="Times New Roman"/>
                      </a:endParaRPr>
                    </a:p>
                  </a:txBody>
                  <a:tcPr marL="44450" marR="44450" marT="0" marB="0">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_tradnl" sz="1000">
                          <a:latin typeface="Arial"/>
                          <a:ea typeface="Times New Roman"/>
                          <a:cs typeface="Times New Roman"/>
                        </a:rPr>
                        <a:t>Endress+Hausser</a:t>
                      </a:r>
                      <a:endParaRPr lang="es-EC" sz="1200">
                        <a:latin typeface="Courier"/>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15000"/>
                        </a:lnSpc>
                        <a:spcAft>
                          <a:spcPts val="0"/>
                        </a:spcAft>
                      </a:pPr>
                      <a:r>
                        <a:rPr lang="es-ES_tradnl" sz="1000">
                          <a:latin typeface="Arial"/>
                          <a:ea typeface="Times New Roman"/>
                          <a:cs typeface="Times New Roman"/>
                        </a:rPr>
                        <a:t>Modelo</a:t>
                      </a:r>
                      <a:endParaRPr lang="es-EC" sz="1200">
                        <a:latin typeface="Courier"/>
                        <a:ea typeface="Times New Roman"/>
                        <a:cs typeface="Times New Roman"/>
                      </a:endParaRPr>
                    </a:p>
                  </a:txBody>
                  <a:tcPr marL="44450" marR="44450" marT="0" marB="0">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_tradnl" sz="1000">
                          <a:latin typeface="Arial"/>
                          <a:ea typeface="Times New Roman"/>
                          <a:cs typeface="Times New Roman"/>
                        </a:rPr>
                        <a:t>PMP131 A3401A1Q</a:t>
                      </a:r>
                      <a:endParaRPr lang="es-EC" sz="1200">
                        <a:latin typeface="Courier"/>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15000"/>
                        </a:lnSpc>
                        <a:spcAft>
                          <a:spcPts val="0"/>
                        </a:spcAft>
                      </a:pPr>
                      <a:r>
                        <a:rPr lang="es-ES_tradnl" sz="1000">
                          <a:latin typeface="Arial"/>
                          <a:ea typeface="Times New Roman"/>
                          <a:cs typeface="Times New Roman"/>
                        </a:rPr>
                        <a:t>Alimentación</a:t>
                      </a:r>
                      <a:endParaRPr lang="es-EC" sz="1200">
                        <a:latin typeface="Courier"/>
                        <a:ea typeface="Times New Roman"/>
                        <a:cs typeface="Times New Roman"/>
                      </a:endParaRPr>
                    </a:p>
                  </a:txBody>
                  <a:tcPr marL="44450" marR="44450" marT="0" marB="0">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_tradnl" sz="1000">
                          <a:latin typeface="Arial"/>
                          <a:ea typeface="Times New Roman"/>
                          <a:cs typeface="Times New Roman"/>
                        </a:rPr>
                        <a:t>12 a 30 Vdc</a:t>
                      </a:r>
                      <a:endParaRPr lang="es-EC" sz="1200">
                        <a:latin typeface="Courier"/>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15000"/>
                        </a:lnSpc>
                        <a:spcAft>
                          <a:spcPts val="0"/>
                        </a:spcAft>
                      </a:pPr>
                      <a:r>
                        <a:rPr lang="es-ES_tradnl" sz="1000">
                          <a:latin typeface="Arial"/>
                          <a:ea typeface="Times New Roman"/>
                          <a:cs typeface="Times New Roman"/>
                        </a:rPr>
                        <a:t>Salida</a:t>
                      </a:r>
                      <a:endParaRPr lang="es-EC" sz="1200">
                        <a:latin typeface="Courier"/>
                        <a:ea typeface="Times New Roman"/>
                        <a:cs typeface="Times New Roman"/>
                      </a:endParaRPr>
                    </a:p>
                  </a:txBody>
                  <a:tcPr marL="44450" marR="44450" marT="0" marB="0">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_tradnl" sz="1000">
                          <a:latin typeface="Arial"/>
                          <a:ea typeface="Times New Roman"/>
                          <a:cs typeface="Times New Roman"/>
                        </a:rPr>
                        <a:t>4 a 20 mA </a:t>
                      </a:r>
                      <a:endParaRPr lang="es-EC" sz="1200">
                        <a:latin typeface="Courier"/>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15000"/>
                        </a:lnSpc>
                        <a:spcAft>
                          <a:spcPts val="0"/>
                        </a:spcAft>
                      </a:pPr>
                      <a:r>
                        <a:rPr lang="es-ES_tradnl" sz="1000">
                          <a:latin typeface="Arial"/>
                          <a:ea typeface="Times New Roman"/>
                          <a:cs typeface="Times New Roman"/>
                        </a:rPr>
                        <a:t>Rango de Operación</a:t>
                      </a:r>
                      <a:endParaRPr lang="es-EC" sz="1200">
                        <a:latin typeface="Courier"/>
                        <a:ea typeface="Times New Roman"/>
                        <a:cs typeface="Times New Roman"/>
                      </a:endParaRPr>
                    </a:p>
                  </a:txBody>
                  <a:tcPr marL="44450" marR="44450" marT="0" marB="0">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_tradnl" sz="1000">
                          <a:latin typeface="Arial"/>
                          <a:ea typeface="Times New Roman"/>
                          <a:cs typeface="Times New Roman"/>
                        </a:rPr>
                        <a:t>0 a 4 bar </a:t>
                      </a:r>
                      <a:endParaRPr lang="es-EC" sz="1200">
                        <a:latin typeface="Courier"/>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15000"/>
                        </a:lnSpc>
                        <a:spcAft>
                          <a:spcPts val="0"/>
                        </a:spcAft>
                      </a:pPr>
                      <a:r>
                        <a:rPr lang="es-ES_tradnl" sz="1000">
                          <a:latin typeface="Arial"/>
                          <a:ea typeface="Times New Roman"/>
                          <a:cs typeface="Times New Roman"/>
                        </a:rPr>
                        <a:t>Rango de Temperatura Proceso</a:t>
                      </a:r>
                      <a:endParaRPr lang="es-EC" sz="1200">
                        <a:latin typeface="Courier"/>
                        <a:ea typeface="Times New Roman"/>
                        <a:cs typeface="Times New Roman"/>
                      </a:endParaRPr>
                    </a:p>
                  </a:txBody>
                  <a:tcPr marL="44450" marR="44450" marT="0" marB="0">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_tradnl" sz="1000">
                          <a:latin typeface="Arial"/>
                          <a:ea typeface="Times New Roman"/>
                          <a:cs typeface="Times New Roman"/>
                        </a:rPr>
                        <a:t>-25 a 70°C</a:t>
                      </a:r>
                      <a:endParaRPr lang="es-EC" sz="1200">
                        <a:latin typeface="Courier"/>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15000"/>
                        </a:lnSpc>
                        <a:spcAft>
                          <a:spcPts val="0"/>
                        </a:spcAft>
                      </a:pPr>
                      <a:r>
                        <a:rPr lang="es-ES_tradnl" sz="1000">
                          <a:latin typeface="Arial"/>
                          <a:ea typeface="Times New Roman"/>
                          <a:cs typeface="Times New Roman"/>
                        </a:rPr>
                        <a:t>Protección</a:t>
                      </a:r>
                      <a:endParaRPr lang="es-EC" sz="1200">
                        <a:latin typeface="Courier"/>
                        <a:ea typeface="Times New Roman"/>
                        <a:cs typeface="Times New Roman"/>
                      </a:endParaRPr>
                    </a:p>
                  </a:txBody>
                  <a:tcPr marL="44450" marR="44450" marT="0" marB="0">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_tradnl" sz="1000" dirty="0">
                          <a:latin typeface="Arial"/>
                          <a:ea typeface="Times New Roman"/>
                          <a:cs typeface="Times New Roman"/>
                        </a:rPr>
                        <a:t>Con cable integral IP 68</a:t>
                      </a:r>
                      <a:endParaRPr lang="es-EC" sz="1200" dirty="0">
                        <a:latin typeface="Courier"/>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r>
            </a:tbl>
          </a:graphicData>
        </a:graphic>
      </p:graphicFrame>
      <p:graphicFrame>
        <p:nvGraphicFramePr>
          <p:cNvPr id="6" name="5 Tabla"/>
          <p:cNvGraphicFramePr>
            <a:graphicFrameLocks noGrp="1"/>
          </p:cNvGraphicFramePr>
          <p:nvPr/>
        </p:nvGraphicFramePr>
        <p:xfrm>
          <a:off x="4876800" y="4876800"/>
          <a:ext cx="4038600" cy="1577340"/>
        </p:xfrm>
        <a:graphic>
          <a:graphicData uri="http://schemas.openxmlformats.org/drawingml/2006/table">
            <a:tbl>
              <a:tblPr/>
              <a:tblGrid>
                <a:gridCol w="2152650"/>
                <a:gridCol w="1885950"/>
              </a:tblGrid>
              <a:tr h="0">
                <a:tc>
                  <a:txBody>
                    <a:bodyPr/>
                    <a:lstStyle/>
                    <a:p>
                      <a:pPr algn="just">
                        <a:lnSpc>
                          <a:spcPct val="115000"/>
                        </a:lnSpc>
                        <a:spcAft>
                          <a:spcPts val="0"/>
                        </a:spcAft>
                      </a:pPr>
                      <a:r>
                        <a:rPr lang="es-ES_tradnl" sz="1000">
                          <a:latin typeface="Arial"/>
                          <a:ea typeface="Times New Roman"/>
                          <a:cs typeface="Times New Roman"/>
                        </a:rPr>
                        <a:t>Tipo de Medición</a:t>
                      </a:r>
                      <a:endParaRPr lang="es-EC" sz="1200">
                        <a:latin typeface="Courier"/>
                        <a:ea typeface="Times New Roman"/>
                        <a:cs typeface="Times New Roman"/>
                      </a:endParaRPr>
                    </a:p>
                  </a:txBody>
                  <a:tcPr marL="44450" marR="44450" marT="0" marB="0">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_tradnl" sz="1000" cap="all" dirty="0" smtClean="0">
                          <a:latin typeface="Arial"/>
                          <a:ea typeface="Times New Roman"/>
                          <a:cs typeface="Times New Roman"/>
                        </a:rPr>
                        <a:t>CONDUCTIVIDAD</a:t>
                      </a:r>
                      <a:endParaRPr lang="es-EC" sz="1200" dirty="0">
                        <a:latin typeface="Courier"/>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15000"/>
                        </a:lnSpc>
                        <a:spcAft>
                          <a:spcPts val="0"/>
                        </a:spcAft>
                      </a:pPr>
                      <a:r>
                        <a:rPr lang="es-ES_tradnl" sz="1000">
                          <a:latin typeface="Arial"/>
                          <a:ea typeface="Times New Roman"/>
                          <a:cs typeface="Times New Roman"/>
                        </a:rPr>
                        <a:t>Sustancia a medir</a:t>
                      </a:r>
                      <a:endParaRPr lang="es-EC" sz="1200">
                        <a:latin typeface="Courier"/>
                        <a:ea typeface="Times New Roman"/>
                        <a:cs typeface="Times New Roman"/>
                      </a:endParaRPr>
                    </a:p>
                  </a:txBody>
                  <a:tcPr marL="44450" marR="44450" marT="0" marB="0">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_tradnl" sz="1000">
                          <a:latin typeface="Arial"/>
                          <a:ea typeface="Times New Roman"/>
                          <a:cs typeface="Times New Roman"/>
                        </a:rPr>
                        <a:t>Cerveza y Agua</a:t>
                      </a:r>
                      <a:endParaRPr lang="es-EC" sz="1200">
                        <a:latin typeface="Courier"/>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15000"/>
                        </a:lnSpc>
                        <a:spcAft>
                          <a:spcPts val="0"/>
                        </a:spcAft>
                      </a:pPr>
                      <a:r>
                        <a:rPr lang="es-ES_tradnl" sz="1000">
                          <a:latin typeface="Arial"/>
                          <a:ea typeface="Times New Roman"/>
                          <a:cs typeface="Times New Roman"/>
                        </a:rPr>
                        <a:t>Marca</a:t>
                      </a:r>
                      <a:endParaRPr lang="es-EC" sz="1200">
                        <a:latin typeface="Courier"/>
                        <a:ea typeface="Times New Roman"/>
                        <a:cs typeface="Times New Roman"/>
                      </a:endParaRPr>
                    </a:p>
                  </a:txBody>
                  <a:tcPr marL="44450" marR="44450" marT="0" marB="0">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_tradnl" sz="1000">
                          <a:latin typeface="Arial"/>
                          <a:ea typeface="Times New Roman"/>
                          <a:cs typeface="Times New Roman"/>
                        </a:rPr>
                        <a:t>Endress+Hausser</a:t>
                      </a:r>
                      <a:endParaRPr lang="es-EC" sz="1200">
                        <a:latin typeface="Courier"/>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15000"/>
                        </a:lnSpc>
                        <a:spcAft>
                          <a:spcPts val="0"/>
                        </a:spcAft>
                      </a:pPr>
                      <a:r>
                        <a:rPr lang="es-ES_tradnl" sz="1000">
                          <a:latin typeface="Arial"/>
                          <a:ea typeface="Times New Roman"/>
                          <a:cs typeface="Times New Roman"/>
                        </a:rPr>
                        <a:t>Modelo</a:t>
                      </a:r>
                      <a:endParaRPr lang="es-EC" sz="1200">
                        <a:latin typeface="Courier"/>
                        <a:ea typeface="Times New Roman"/>
                        <a:cs typeface="Times New Roman"/>
                      </a:endParaRPr>
                    </a:p>
                  </a:txBody>
                  <a:tcPr marL="44450" marR="44450" marT="0" marB="0">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_tradnl" sz="1000">
                          <a:latin typeface="Arial"/>
                          <a:ea typeface="Times New Roman"/>
                          <a:cs typeface="Times New Roman"/>
                        </a:rPr>
                        <a:t>Condumax H: CLS16D-4C1S1</a:t>
                      </a:r>
                      <a:endParaRPr lang="es-EC" sz="1200">
                        <a:latin typeface="Courier"/>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15000"/>
                        </a:lnSpc>
                        <a:spcAft>
                          <a:spcPts val="0"/>
                        </a:spcAft>
                      </a:pPr>
                      <a:r>
                        <a:rPr lang="es-ES_tradnl" sz="1000">
                          <a:latin typeface="Arial"/>
                          <a:ea typeface="Times New Roman"/>
                          <a:cs typeface="Times New Roman"/>
                        </a:rPr>
                        <a:t>Rango de Operación</a:t>
                      </a:r>
                      <a:endParaRPr lang="es-EC" sz="1200">
                        <a:latin typeface="Courier"/>
                        <a:ea typeface="Times New Roman"/>
                        <a:cs typeface="Times New Roman"/>
                      </a:endParaRPr>
                    </a:p>
                  </a:txBody>
                  <a:tcPr marL="44450" marR="44450" marT="0" marB="0">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_tradnl" sz="1000">
                          <a:latin typeface="Arial"/>
                          <a:ea typeface="Times New Roman"/>
                          <a:cs typeface="Times New Roman"/>
                        </a:rPr>
                        <a:t>0.04 a 500 uS/cm, c=0.1</a:t>
                      </a:r>
                      <a:endParaRPr lang="es-EC" sz="1200">
                        <a:latin typeface="Courier"/>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15000"/>
                        </a:lnSpc>
                        <a:spcAft>
                          <a:spcPts val="0"/>
                        </a:spcAft>
                      </a:pPr>
                      <a:r>
                        <a:rPr lang="es-ES_tradnl" sz="1000">
                          <a:latin typeface="Arial"/>
                          <a:ea typeface="Times New Roman"/>
                          <a:cs typeface="Times New Roman"/>
                        </a:rPr>
                        <a:t>Rango de Temperatura</a:t>
                      </a:r>
                      <a:endParaRPr lang="es-EC" sz="1200">
                        <a:latin typeface="Courier"/>
                        <a:ea typeface="Times New Roman"/>
                        <a:cs typeface="Times New Roman"/>
                      </a:endParaRPr>
                    </a:p>
                  </a:txBody>
                  <a:tcPr marL="44450" marR="44450" marT="0" marB="0">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_tradnl" sz="1000">
                          <a:latin typeface="Arial"/>
                          <a:ea typeface="Times New Roman"/>
                          <a:cs typeface="Times New Roman"/>
                        </a:rPr>
                        <a:t>-5 a 120°C</a:t>
                      </a:r>
                      <a:endParaRPr lang="es-EC" sz="1200">
                        <a:latin typeface="Courier"/>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15000"/>
                        </a:lnSpc>
                        <a:spcAft>
                          <a:spcPts val="0"/>
                        </a:spcAft>
                      </a:pPr>
                      <a:r>
                        <a:rPr lang="es-ES_tradnl" sz="1000">
                          <a:latin typeface="Arial"/>
                          <a:ea typeface="Times New Roman"/>
                          <a:cs typeface="Times New Roman"/>
                        </a:rPr>
                        <a:t>Presión Máxima</a:t>
                      </a:r>
                      <a:endParaRPr lang="es-EC" sz="1200">
                        <a:latin typeface="Courier"/>
                        <a:ea typeface="Times New Roman"/>
                        <a:cs typeface="Times New Roman"/>
                      </a:endParaRPr>
                    </a:p>
                  </a:txBody>
                  <a:tcPr marL="44450" marR="44450" marT="0" marB="0">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000">
                          <a:latin typeface="Arial"/>
                          <a:ea typeface="Times New Roman"/>
                          <a:cs typeface="Times New Roman"/>
                        </a:rPr>
                        <a:t>12 bar a 20°C y 4 bar a 120°C</a:t>
                      </a:r>
                      <a:endParaRPr lang="es-EC" sz="1200">
                        <a:latin typeface="Courier"/>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15000"/>
                        </a:lnSpc>
                        <a:spcAft>
                          <a:spcPts val="0"/>
                        </a:spcAft>
                      </a:pPr>
                      <a:r>
                        <a:rPr lang="es-ES_tradnl" sz="1000">
                          <a:latin typeface="Arial"/>
                          <a:ea typeface="Times New Roman"/>
                          <a:cs typeface="Times New Roman"/>
                        </a:rPr>
                        <a:t>Tipo de conexión</a:t>
                      </a:r>
                      <a:endParaRPr lang="es-EC" sz="1200">
                        <a:latin typeface="Courier"/>
                        <a:ea typeface="Times New Roman"/>
                        <a:cs typeface="Times New Roman"/>
                      </a:endParaRPr>
                    </a:p>
                  </a:txBody>
                  <a:tcPr marL="44450" marR="44450" marT="0" marB="0">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_tradnl" sz="1000">
                          <a:latin typeface="Arial"/>
                          <a:ea typeface="Times New Roman"/>
                          <a:cs typeface="Times New Roman"/>
                        </a:rPr>
                        <a:t>Una abrazadera</a:t>
                      </a:r>
                      <a:endParaRPr lang="es-EC" sz="1200">
                        <a:latin typeface="Courier"/>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15000"/>
                        </a:lnSpc>
                        <a:spcAft>
                          <a:spcPts val="0"/>
                        </a:spcAft>
                      </a:pPr>
                      <a:r>
                        <a:rPr lang="es-ES_tradnl" sz="1000">
                          <a:latin typeface="Arial"/>
                          <a:ea typeface="Times New Roman"/>
                          <a:cs typeface="Times New Roman"/>
                        </a:rPr>
                        <a:t>Protección</a:t>
                      </a:r>
                      <a:endParaRPr lang="es-EC" sz="1200">
                        <a:latin typeface="Courier"/>
                        <a:ea typeface="Times New Roman"/>
                        <a:cs typeface="Times New Roman"/>
                      </a:endParaRPr>
                    </a:p>
                  </a:txBody>
                  <a:tcPr marL="44450" marR="44450" marT="0" marB="0">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_tradnl" sz="1000" dirty="0">
                          <a:latin typeface="Arial"/>
                          <a:ea typeface="Times New Roman"/>
                          <a:cs typeface="Times New Roman"/>
                        </a:rPr>
                        <a:t>IP68</a:t>
                      </a:r>
                      <a:endParaRPr lang="es-EC" sz="1200" dirty="0">
                        <a:latin typeface="Courier"/>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r>
            </a:tbl>
          </a:graphicData>
        </a:graphic>
      </p:graphicFrame>
      <p:graphicFrame>
        <p:nvGraphicFramePr>
          <p:cNvPr id="7" name="6 Tabla"/>
          <p:cNvGraphicFramePr>
            <a:graphicFrameLocks noGrp="1"/>
          </p:cNvGraphicFramePr>
          <p:nvPr/>
        </p:nvGraphicFramePr>
        <p:xfrm>
          <a:off x="228600" y="4876800"/>
          <a:ext cx="4495800" cy="1577340"/>
        </p:xfrm>
        <a:graphic>
          <a:graphicData uri="http://schemas.openxmlformats.org/drawingml/2006/table">
            <a:tbl>
              <a:tblPr/>
              <a:tblGrid>
                <a:gridCol w="2152650"/>
                <a:gridCol w="2343150"/>
              </a:tblGrid>
              <a:tr h="0">
                <a:tc>
                  <a:txBody>
                    <a:bodyPr/>
                    <a:lstStyle/>
                    <a:p>
                      <a:pPr algn="just">
                        <a:lnSpc>
                          <a:spcPct val="115000"/>
                        </a:lnSpc>
                        <a:spcAft>
                          <a:spcPts val="0"/>
                        </a:spcAft>
                      </a:pPr>
                      <a:r>
                        <a:rPr lang="es-ES_tradnl" sz="1000">
                          <a:latin typeface="Arial"/>
                          <a:ea typeface="Times New Roman"/>
                          <a:cs typeface="Times New Roman"/>
                        </a:rPr>
                        <a:t>Tipo de Medición</a:t>
                      </a:r>
                      <a:endParaRPr lang="es-EC" sz="1200">
                        <a:latin typeface="Courier"/>
                        <a:ea typeface="Times New Roman"/>
                        <a:cs typeface="Times New Roman"/>
                      </a:endParaRPr>
                    </a:p>
                  </a:txBody>
                  <a:tcPr marL="44450" marR="44450" marT="0" marB="0">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_tradnl" sz="1000" cap="all">
                          <a:latin typeface="Arial"/>
                          <a:ea typeface="Times New Roman"/>
                          <a:cs typeface="Times New Roman"/>
                        </a:rPr>
                        <a:t>PRESENCIA SWITCH INDUCTIVO</a:t>
                      </a:r>
                      <a:endParaRPr lang="es-EC" sz="1200">
                        <a:latin typeface="Courier"/>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15000"/>
                        </a:lnSpc>
                        <a:spcAft>
                          <a:spcPts val="0"/>
                        </a:spcAft>
                      </a:pPr>
                      <a:r>
                        <a:rPr lang="es-ES_tradnl" sz="1000">
                          <a:latin typeface="Arial"/>
                          <a:ea typeface="Times New Roman"/>
                          <a:cs typeface="Times New Roman"/>
                        </a:rPr>
                        <a:t>Sustancia a medir</a:t>
                      </a:r>
                      <a:endParaRPr lang="es-EC" sz="1200">
                        <a:latin typeface="Courier"/>
                        <a:ea typeface="Times New Roman"/>
                        <a:cs typeface="Times New Roman"/>
                      </a:endParaRPr>
                    </a:p>
                  </a:txBody>
                  <a:tcPr marL="44450" marR="44450" marT="0" marB="0">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_tradnl" sz="1000">
                          <a:latin typeface="Arial"/>
                          <a:ea typeface="Times New Roman"/>
                          <a:cs typeface="Times New Roman"/>
                        </a:rPr>
                        <a:t>Metal</a:t>
                      </a:r>
                      <a:endParaRPr lang="es-EC" sz="1200">
                        <a:latin typeface="Courier"/>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15000"/>
                        </a:lnSpc>
                        <a:spcAft>
                          <a:spcPts val="0"/>
                        </a:spcAft>
                      </a:pPr>
                      <a:r>
                        <a:rPr lang="es-ES_tradnl" sz="1000">
                          <a:latin typeface="Arial"/>
                          <a:ea typeface="Times New Roman"/>
                          <a:cs typeface="Times New Roman"/>
                        </a:rPr>
                        <a:t>Marca</a:t>
                      </a:r>
                      <a:endParaRPr lang="es-EC" sz="1200">
                        <a:latin typeface="Courier"/>
                        <a:ea typeface="Times New Roman"/>
                        <a:cs typeface="Times New Roman"/>
                      </a:endParaRPr>
                    </a:p>
                  </a:txBody>
                  <a:tcPr marL="44450" marR="44450" marT="0" marB="0">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_tradnl" sz="1000">
                          <a:latin typeface="Arial"/>
                          <a:ea typeface="Times New Roman"/>
                          <a:cs typeface="Times New Roman"/>
                        </a:rPr>
                        <a:t>SIEMENS</a:t>
                      </a:r>
                      <a:endParaRPr lang="es-EC" sz="1200">
                        <a:latin typeface="Courier"/>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15000"/>
                        </a:lnSpc>
                        <a:spcAft>
                          <a:spcPts val="0"/>
                        </a:spcAft>
                      </a:pPr>
                      <a:r>
                        <a:rPr lang="es-ES_tradnl" sz="1000">
                          <a:latin typeface="Arial"/>
                          <a:ea typeface="Times New Roman"/>
                          <a:cs typeface="Times New Roman"/>
                        </a:rPr>
                        <a:t>Modelo</a:t>
                      </a:r>
                      <a:endParaRPr lang="es-EC" sz="1200">
                        <a:latin typeface="Courier"/>
                        <a:ea typeface="Times New Roman"/>
                        <a:cs typeface="Times New Roman"/>
                      </a:endParaRPr>
                    </a:p>
                  </a:txBody>
                  <a:tcPr marL="44450" marR="44450" marT="0" marB="0">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_tradnl" sz="1000">
                          <a:latin typeface="Arial"/>
                          <a:ea typeface="Times New Roman"/>
                          <a:cs typeface="Times New Roman"/>
                        </a:rPr>
                        <a:t>BERO 3RG40110AG00</a:t>
                      </a:r>
                      <a:endParaRPr lang="es-EC" sz="1200">
                        <a:latin typeface="Courier"/>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15000"/>
                        </a:lnSpc>
                        <a:spcAft>
                          <a:spcPts val="0"/>
                        </a:spcAft>
                      </a:pPr>
                      <a:r>
                        <a:rPr lang="es-ES_tradnl" sz="1000">
                          <a:latin typeface="Arial"/>
                          <a:ea typeface="Times New Roman"/>
                          <a:cs typeface="Times New Roman"/>
                        </a:rPr>
                        <a:t>Alimentación</a:t>
                      </a:r>
                      <a:endParaRPr lang="es-EC" sz="1200">
                        <a:latin typeface="Courier"/>
                        <a:ea typeface="Times New Roman"/>
                        <a:cs typeface="Times New Roman"/>
                      </a:endParaRPr>
                    </a:p>
                  </a:txBody>
                  <a:tcPr marL="44450" marR="44450" marT="0" marB="0">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_tradnl" sz="1000">
                          <a:latin typeface="Arial"/>
                          <a:ea typeface="Times New Roman"/>
                          <a:cs typeface="Times New Roman"/>
                        </a:rPr>
                        <a:t>15 a 34 Vdc</a:t>
                      </a:r>
                      <a:endParaRPr lang="es-EC" sz="1200">
                        <a:latin typeface="Courier"/>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15000"/>
                        </a:lnSpc>
                        <a:spcAft>
                          <a:spcPts val="0"/>
                        </a:spcAft>
                      </a:pPr>
                      <a:r>
                        <a:rPr lang="es-ES_tradnl" sz="1000">
                          <a:latin typeface="Arial"/>
                          <a:ea typeface="Times New Roman"/>
                          <a:cs typeface="Times New Roman"/>
                        </a:rPr>
                        <a:t>Salida</a:t>
                      </a:r>
                      <a:endParaRPr lang="es-EC" sz="1200">
                        <a:latin typeface="Courier"/>
                        <a:ea typeface="Times New Roman"/>
                        <a:cs typeface="Times New Roman"/>
                      </a:endParaRPr>
                    </a:p>
                  </a:txBody>
                  <a:tcPr marL="44450" marR="44450" marT="0" marB="0">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_tradnl" sz="1000">
                          <a:latin typeface="Arial"/>
                          <a:ea typeface="Times New Roman"/>
                          <a:cs typeface="Times New Roman"/>
                        </a:rPr>
                        <a:t>2.5V a 200mA.</a:t>
                      </a:r>
                      <a:endParaRPr lang="es-EC" sz="1200">
                        <a:latin typeface="Courier"/>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15000"/>
                        </a:lnSpc>
                        <a:spcAft>
                          <a:spcPts val="0"/>
                        </a:spcAft>
                      </a:pPr>
                      <a:r>
                        <a:rPr lang="es-ES_tradnl" sz="1000">
                          <a:latin typeface="Arial"/>
                          <a:ea typeface="Times New Roman"/>
                          <a:cs typeface="Times New Roman"/>
                        </a:rPr>
                        <a:t>Rango de Temperatura</a:t>
                      </a:r>
                      <a:endParaRPr lang="es-EC" sz="1200">
                        <a:latin typeface="Courier"/>
                        <a:ea typeface="Times New Roman"/>
                        <a:cs typeface="Times New Roman"/>
                      </a:endParaRPr>
                    </a:p>
                  </a:txBody>
                  <a:tcPr marL="44450" marR="44450" marT="0" marB="0">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_tradnl" sz="1000">
                          <a:latin typeface="Arial"/>
                          <a:ea typeface="Times New Roman"/>
                          <a:cs typeface="Times New Roman"/>
                        </a:rPr>
                        <a:t>-25 a 85°C</a:t>
                      </a:r>
                      <a:endParaRPr lang="es-EC" sz="1200">
                        <a:latin typeface="Courier"/>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15000"/>
                        </a:lnSpc>
                        <a:spcAft>
                          <a:spcPts val="0"/>
                        </a:spcAft>
                      </a:pPr>
                      <a:r>
                        <a:rPr lang="es-ES_tradnl" sz="1000">
                          <a:latin typeface="Arial"/>
                          <a:ea typeface="Times New Roman"/>
                          <a:cs typeface="Times New Roman"/>
                        </a:rPr>
                        <a:t>Tipo de conexión</a:t>
                      </a:r>
                      <a:endParaRPr lang="es-EC" sz="1200">
                        <a:latin typeface="Courier"/>
                        <a:ea typeface="Times New Roman"/>
                        <a:cs typeface="Times New Roman"/>
                      </a:endParaRPr>
                    </a:p>
                  </a:txBody>
                  <a:tcPr marL="44450" marR="44450" marT="0" marB="0">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_tradnl" sz="1000">
                          <a:latin typeface="Arial"/>
                          <a:ea typeface="Times New Roman"/>
                          <a:cs typeface="Times New Roman"/>
                        </a:rPr>
                        <a:t>Cable</a:t>
                      </a:r>
                      <a:endParaRPr lang="es-EC" sz="1200">
                        <a:latin typeface="Courier"/>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15000"/>
                        </a:lnSpc>
                        <a:spcAft>
                          <a:spcPts val="0"/>
                        </a:spcAft>
                      </a:pPr>
                      <a:r>
                        <a:rPr lang="es-ES_tradnl" sz="1000">
                          <a:latin typeface="Arial"/>
                          <a:ea typeface="Times New Roman"/>
                          <a:cs typeface="Times New Roman"/>
                        </a:rPr>
                        <a:t>Protección</a:t>
                      </a:r>
                      <a:endParaRPr lang="es-EC" sz="1200">
                        <a:latin typeface="Courier"/>
                        <a:ea typeface="Times New Roman"/>
                        <a:cs typeface="Times New Roman"/>
                      </a:endParaRPr>
                    </a:p>
                  </a:txBody>
                  <a:tcPr marL="44450" marR="44450" marT="0" marB="0">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_tradnl" sz="1000" dirty="0">
                          <a:latin typeface="Arial"/>
                          <a:ea typeface="Times New Roman"/>
                          <a:cs typeface="Times New Roman"/>
                        </a:rPr>
                        <a:t>IP67 </a:t>
                      </a:r>
                      <a:endParaRPr lang="es-EC" sz="1200" dirty="0">
                        <a:latin typeface="Courier"/>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r>
            </a:tbl>
          </a:graphicData>
        </a:graphic>
      </p:graphicFrame>
      <p:sp>
        <p:nvSpPr>
          <p:cNvPr id="8" name="1 Título"/>
          <p:cNvSpPr txBox="1">
            <a:spLocks/>
          </p:cNvSpPr>
          <p:nvPr/>
        </p:nvSpPr>
        <p:spPr>
          <a:xfrm>
            <a:off x="457200" y="152400"/>
            <a:ext cx="8229600" cy="1143000"/>
          </a:xfrm>
          <a:prstGeom prst="rect">
            <a:avLst/>
          </a:prstGeom>
        </p:spPr>
        <p:txBody>
          <a:bodyPr>
            <a:normAutofit fontScale="975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s-ES" sz="5000" b="0" i="0" u="none" strike="noStrike" kern="1200" cap="none" spc="0" normalizeH="0" baseline="0" noProof="0" dirty="0" smtClean="0">
                <a:ln>
                  <a:noFill/>
                </a:ln>
                <a:solidFill>
                  <a:schemeClr val="tx2"/>
                </a:solidFill>
                <a:effectLst/>
                <a:uLnTx/>
                <a:uFillTx/>
                <a:latin typeface="+mj-lt"/>
                <a:ea typeface="+mj-ea"/>
                <a:cs typeface="+mj-cs"/>
              </a:rPr>
              <a:t>Selección de instrumentación</a:t>
            </a:r>
            <a:endParaRPr kumimoji="0" lang="es-ES" sz="5000" b="0" i="0" u="none" strike="noStrike" kern="1200" cap="none" spc="0" normalizeH="0" baseline="0" noProof="0" dirty="0">
              <a:ln>
                <a:noFill/>
              </a:ln>
              <a:solidFill>
                <a:schemeClr val="tx2"/>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609600"/>
            <a:ext cx="8229600" cy="1143000"/>
          </a:xfrm>
        </p:spPr>
        <p:txBody>
          <a:bodyPr>
            <a:normAutofit/>
          </a:bodyPr>
          <a:lstStyle/>
          <a:p>
            <a:r>
              <a:rPr lang="es-ES" sz="4000" dirty="0" smtClean="0"/>
              <a:t>Selección del PLC</a:t>
            </a:r>
            <a:endParaRPr lang="es-ES" sz="4000" dirty="0"/>
          </a:p>
        </p:txBody>
      </p:sp>
      <p:pic>
        <p:nvPicPr>
          <p:cNvPr id="4" name="Picture 7"/>
          <p:cNvPicPr>
            <a:picLocks noChangeAspect="1" noChangeArrowheads="1"/>
          </p:cNvPicPr>
          <p:nvPr/>
        </p:nvPicPr>
        <p:blipFill>
          <a:blip r:embed="rId2" cstate="print"/>
          <a:srcRect/>
          <a:stretch>
            <a:fillRect/>
          </a:stretch>
        </p:blipFill>
        <p:spPr bwMode="auto">
          <a:xfrm>
            <a:off x="7632700" y="115888"/>
            <a:ext cx="1390650" cy="1333500"/>
          </a:xfrm>
          <a:prstGeom prst="rect">
            <a:avLst/>
          </a:prstGeom>
          <a:noFill/>
          <a:ln w="9525">
            <a:noFill/>
            <a:miter lim="800000"/>
            <a:headEnd/>
            <a:tailEnd/>
          </a:ln>
          <a:effectLst/>
        </p:spPr>
      </p:pic>
      <p:sp>
        <p:nvSpPr>
          <p:cNvPr id="44033" name="Rectangle 1"/>
          <p:cNvSpPr>
            <a:spLocks noChangeArrowheads="1"/>
          </p:cNvSpPr>
          <p:nvPr/>
        </p:nvSpPr>
        <p:spPr bwMode="auto">
          <a:xfrm>
            <a:off x="457200" y="1828800"/>
            <a:ext cx="6400800" cy="392415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es-EC" dirty="0" smtClean="0"/>
              <a:t>Se debe considerar cuales son las necesidades definidas para la solución de nuestro proyecto:</a:t>
            </a:r>
          </a:p>
          <a:p>
            <a:pPr lvl="0">
              <a:buFont typeface="Wingdings" pitchFamily="2" charset="2"/>
              <a:buChar char="Ø"/>
            </a:pPr>
            <a:r>
              <a:rPr lang="es-EC" dirty="0" smtClean="0"/>
              <a:t>Escalabilidad y flexibilidad en cuanto a configuración para el control de las variables que requiere el proceso.</a:t>
            </a:r>
          </a:p>
          <a:p>
            <a:pPr lvl="0">
              <a:buFont typeface="Wingdings" pitchFamily="2" charset="2"/>
              <a:buChar char="Ø"/>
            </a:pPr>
            <a:r>
              <a:rPr lang="es-EC" dirty="0" smtClean="0"/>
              <a:t>Facilidad de integración con la red de gestión para “</a:t>
            </a:r>
            <a:r>
              <a:rPr lang="es-EC" dirty="0" err="1" smtClean="0"/>
              <a:t>process</a:t>
            </a:r>
            <a:r>
              <a:rPr lang="es-EC" dirty="0" smtClean="0"/>
              <a:t> </a:t>
            </a:r>
            <a:r>
              <a:rPr lang="es-EC" dirty="0" err="1" smtClean="0"/>
              <a:t>management</a:t>
            </a:r>
            <a:r>
              <a:rPr lang="es-EC" dirty="0" smtClean="0"/>
              <a:t>” que se encuentra configurada en Industrial Ethernet.</a:t>
            </a:r>
          </a:p>
          <a:p>
            <a:pPr lvl="0">
              <a:buFont typeface="Wingdings" pitchFamily="2" charset="2"/>
              <a:buChar char="Ø"/>
            </a:pPr>
            <a:r>
              <a:rPr lang="es-EC" dirty="0" smtClean="0"/>
              <a:t>Debe existir gran flexibilidad para la implementación de un sistema SCADA programado en InTouch y posibilitar la interacción con un panel de control, es decir que posea los drivers de comunicación. </a:t>
            </a:r>
          </a:p>
          <a:p>
            <a:pPr lvl="0">
              <a:buFont typeface="Wingdings" pitchFamily="2" charset="2"/>
              <a:buChar char="Ø"/>
            </a:pPr>
            <a:r>
              <a:rPr lang="es-EC" dirty="0" smtClean="0"/>
              <a:t>Posibilidad de implementar redundancias que facilitan su aplicación en sistemas de enclavamientos y seguridad. </a:t>
            </a:r>
          </a:p>
          <a:p>
            <a:pPr fontAlgn="base">
              <a:spcBef>
                <a:spcPct val="0"/>
              </a:spcBef>
              <a:spcAft>
                <a:spcPct val="0"/>
              </a:spcAft>
            </a:pPr>
            <a:endParaRPr kumimoji="0" lang="es-EC" sz="15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p:txBody>
      </p:sp>
      <p:pic>
        <p:nvPicPr>
          <p:cNvPr id="10" name="9 Imagen"/>
          <p:cNvPicPr/>
          <p:nvPr/>
        </p:nvPicPr>
        <p:blipFill>
          <a:blip r:embed="rId3" cstate="print"/>
          <a:srcRect/>
          <a:stretch>
            <a:fillRect/>
          </a:stretch>
        </p:blipFill>
        <p:spPr bwMode="auto">
          <a:xfrm>
            <a:off x="6858000" y="2743200"/>
            <a:ext cx="1981200" cy="31242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3000"/>
                                        <p:tgtEl>
                                          <p:spTgt spid="4"/>
                                        </p:tgtEl>
                                      </p:cBhvr>
                                    </p:animEffect>
                                    <p:anim calcmode="lin" valueType="num">
                                      <p:cBhvr>
                                        <p:cTn id="8" dur="3000" fill="hold"/>
                                        <p:tgtEl>
                                          <p:spTgt spid="4"/>
                                        </p:tgtEl>
                                        <p:attrNameLst>
                                          <p:attrName>style.rotation</p:attrName>
                                        </p:attrNameLst>
                                      </p:cBhvr>
                                      <p:tavLst>
                                        <p:tav tm="0">
                                          <p:val>
                                            <p:fltVal val="720"/>
                                          </p:val>
                                        </p:tav>
                                        <p:tav tm="100000">
                                          <p:val>
                                            <p:fltVal val="0"/>
                                          </p:val>
                                        </p:tav>
                                      </p:tavLst>
                                    </p:anim>
                                    <p:anim calcmode="lin" valueType="num">
                                      <p:cBhvr>
                                        <p:cTn id="9" dur="3000" fill="hold"/>
                                        <p:tgtEl>
                                          <p:spTgt spid="4"/>
                                        </p:tgtEl>
                                        <p:attrNameLst>
                                          <p:attrName>ppt_h</p:attrName>
                                        </p:attrNameLst>
                                      </p:cBhvr>
                                      <p:tavLst>
                                        <p:tav tm="0">
                                          <p:val>
                                            <p:fltVal val="0"/>
                                          </p:val>
                                        </p:tav>
                                        <p:tav tm="100000">
                                          <p:val>
                                            <p:strVal val="#ppt_h"/>
                                          </p:val>
                                        </p:tav>
                                      </p:tavLst>
                                    </p:anim>
                                    <p:anim calcmode="lin" valueType="num">
                                      <p:cBhvr>
                                        <p:cTn id="10" dur="3000" fill="hold"/>
                                        <p:tgtEl>
                                          <p:spTgt spid="4"/>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Selección del PLC</a:t>
            </a:r>
            <a:endParaRPr lang="es-EC" dirty="0"/>
          </a:p>
        </p:txBody>
      </p:sp>
      <p:sp>
        <p:nvSpPr>
          <p:cNvPr id="3" name="2 Marcador de contenido"/>
          <p:cNvSpPr>
            <a:spLocks noGrp="1"/>
          </p:cNvSpPr>
          <p:nvPr>
            <p:ph idx="1"/>
          </p:nvPr>
        </p:nvSpPr>
        <p:spPr/>
        <p:txBody>
          <a:bodyPr>
            <a:normAutofit fontScale="92500" lnSpcReduction="10000"/>
          </a:bodyPr>
          <a:lstStyle/>
          <a:p>
            <a:r>
              <a:rPr lang="es-EC" dirty="0" smtClean="0"/>
              <a:t>Para poder controlar el número de variables que se han determinado en el proyecto, y por tema de confiabilidad para la industria se ha escogido de la familia SIEMENS el modelo S7-200. El CPU como mínimo deberá ser el 224 ya que este permite comunicación vía Ethernet con la ayuda de una tarjeta de comunicación CP243-1.</a:t>
            </a:r>
          </a:p>
          <a:p>
            <a:r>
              <a:rPr lang="es-EC" dirty="0" smtClean="0"/>
              <a:t>Sin embargo, en base a los criterios de selección antes mencionados se escogió el PLC S7 300 de la marca SIEMENS con CPU 315 2DP con una tarjeta de comunicación CP343. El CPU se lo escogió principalmente por motivos económicos ya que en planta existe en el almacén.</a:t>
            </a:r>
          </a:p>
          <a:p>
            <a:endParaRPr lang="es-EC" dirty="0"/>
          </a:p>
        </p:txBody>
      </p:sp>
      <p:pic>
        <p:nvPicPr>
          <p:cNvPr id="4" name="Picture 7"/>
          <p:cNvPicPr>
            <a:picLocks noChangeAspect="1" noChangeArrowheads="1"/>
          </p:cNvPicPr>
          <p:nvPr/>
        </p:nvPicPr>
        <p:blipFill>
          <a:blip r:embed="rId2" cstate="print"/>
          <a:srcRect/>
          <a:stretch>
            <a:fillRect/>
          </a:stretch>
        </p:blipFill>
        <p:spPr bwMode="auto">
          <a:xfrm>
            <a:off x="7632700" y="115888"/>
            <a:ext cx="1390650" cy="133350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3000"/>
                                        <p:tgtEl>
                                          <p:spTgt spid="4"/>
                                        </p:tgtEl>
                                      </p:cBhvr>
                                    </p:animEffect>
                                    <p:anim calcmode="lin" valueType="num">
                                      <p:cBhvr>
                                        <p:cTn id="8" dur="3000" fill="hold"/>
                                        <p:tgtEl>
                                          <p:spTgt spid="4"/>
                                        </p:tgtEl>
                                        <p:attrNameLst>
                                          <p:attrName>style.rotation</p:attrName>
                                        </p:attrNameLst>
                                      </p:cBhvr>
                                      <p:tavLst>
                                        <p:tav tm="0">
                                          <p:val>
                                            <p:fltVal val="720"/>
                                          </p:val>
                                        </p:tav>
                                        <p:tav tm="100000">
                                          <p:val>
                                            <p:fltVal val="0"/>
                                          </p:val>
                                        </p:tav>
                                      </p:tavLst>
                                    </p:anim>
                                    <p:anim calcmode="lin" valueType="num">
                                      <p:cBhvr>
                                        <p:cTn id="9" dur="3000" fill="hold"/>
                                        <p:tgtEl>
                                          <p:spTgt spid="4"/>
                                        </p:tgtEl>
                                        <p:attrNameLst>
                                          <p:attrName>ppt_h</p:attrName>
                                        </p:attrNameLst>
                                      </p:cBhvr>
                                      <p:tavLst>
                                        <p:tav tm="0">
                                          <p:val>
                                            <p:fltVal val="0"/>
                                          </p:val>
                                        </p:tav>
                                        <p:tav tm="100000">
                                          <p:val>
                                            <p:strVal val="#ppt_h"/>
                                          </p:val>
                                        </p:tav>
                                      </p:tavLst>
                                    </p:anim>
                                    <p:anim calcmode="lin" valueType="num">
                                      <p:cBhvr>
                                        <p:cTn id="10" dur="3000" fill="hold"/>
                                        <p:tgtEl>
                                          <p:spTgt spid="4"/>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28600" y="1066800"/>
            <a:ext cx="8229600" cy="1143000"/>
          </a:xfrm>
        </p:spPr>
        <p:txBody>
          <a:bodyPr>
            <a:normAutofit fontScale="90000"/>
          </a:bodyPr>
          <a:lstStyle/>
          <a:p>
            <a:r>
              <a:rPr lang="es-ES" sz="4000" dirty="0" smtClean="0"/>
              <a:t>Selección del PLC: </a:t>
            </a:r>
            <a:br>
              <a:rPr lang="es-ES" sz="4000" dirty="0" smtClean="0"/>
            </a:br>
            <a:r>
              <a:rPr lang="es-ES" sz="4000" dirty="0" smtClean="0"/>
              <a:t>Capacidad de memoria</a:t>
            </a:r>
            <a:endParaRPr lang="es-ES" sz="4000" dirty="0"/>
          </a:p>
        </p:txBody>
      </p:sp>
      <p:pic>
        <p:nvPicPr>
          <p:cNvPr id="4" name="Picture 7"/>
          <p:cNvPicPr>
            <a:picLocks noChangeAspect="1" noChangeArrowheads="1"/>
          </p:cNvPicPr>
          <p:nvPr/>
        </p:nvPicPr>
        <p:blipFill>
          <a:blip r:embed="rId2" cstate="print"/>
          <a:srcRect/>
          <a:stretch>
            <a:fillRect/>
          </a:stretch>
        </p:blipFill>
        <p:spPr bwMode="auto">
          <a:xfrm>
            <a:off x="7632700" y="115888"/>
            <a:ext cx="1390650" cy="1333500"/>
          </a:xfrm>
          <a:prstGeom prst="rect">
            <a:avLst/>
          </a:prstGeom>
          <a:noFill/>
          <a:ln w="9525">
            <a:noFill/>
            <a:miter lim="800000"/>
            <a:headEnd/>
            <a:tailEnd/>
          </a:ln>
          <a:effectLst/>
        </p:spPr>
      </p:pic>
      <p:sp>
        <p:nvSpPr>
          <p:cNvPr id="45057" name="Rectangle 1"/>
          <p:cNvSpPr>
            <a:spLocks noChangeArrowheads="1"/>
          </p:cNvSpPr>
          <p:nvPr/>
        </p:nvSpPr>
        <p:spPr bwMode="auto">
          <a:xfrm>
            <a:off x="228600" y="2209800"/>
            <a:ext cx="4267200" cy="240065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C" sz="1500" b="0" i="0" u="none" strike="noStrike" cap="none" normalizeH="0" baseline="0" dirty="0" smtClean="0">
                <a:ln>
                  <a:noFill/>
                </a:ln>
                <a:solidFill>
                  <a:schemeClr val="tx1"/>
                </a:solidFill>
                <a:effectLst/>
                <a:latin typeface="Arial" pitchFamily="34" charset="0"/>
                <a:ea typeface="Calibri" pitchFamily="34" charset="0"/>
                <a:cs typeface="Arial" pitchFamily="34" charset="0"/>
              </a:rPr>
              <a:t>La memoria total de un PLC se divide en distintas zonas de almacenaje de datos:</a:t>
            </a:r>
            <a:endParaRPr kumimoji="0" lang="en-US" sz="1500" b="0" i="0" u="none" strike="noStrike" cap="none" normalizeH="0" baseline="0" dirty="0" smtClean="0">
              <a:ln>
                <a:noFill/>
              </a:ln>
              <a:solidFill>
                <a:schemeClr val="tx1"/>
              </a:solidFill>
              <a:effectLst/>
              <a:latin typeface="Arial" pitchFamily="34" charset="0"/>
              <a:cs typeface="Arial" pitchFamily="34" charset="0"/>
            </a:endParaRPr>
          </a:p>
          <a:p>
            <a:pPr marL="457200" marR="0" lvl="1" indent="0" algn="just" defTabSz="914400" rtl="0" eaLnBrk="0" fontAlgn="base" latinLnBrk="0" hangingPunct="0">
              <a:lnSpc>
                <a:spcPct val="100000"/>
              </a:lnSpc>
              <a:spcBef>
                <a:spcPct val="0"/>
              </a:spcBef>
              <a:spcAft>
                <a:spcPct val="0"/>
              </a:spcAft>
              <a:buClrTx/>
              <a:buSzTx/>
              <a:buFont typeface="Symbol" pitchFamily="18" charset="2"/>
              <a:buChar char=""/>
              <a:tabLst/>
            </a:pPr>
            <a:r>
              <a:rPr kumimoji="0" lang="es-EC" sz="1500" b="0" i="0" u="none" strike="noStrike" cap="none" normalizeH="0" baseline="0" dirty="0" smtClean="0">
                <a:ln>
                  <a:noFill/>
                </a:ln>
                <a:solidFill>
                  <a:schemeClr val="tx1"/>
                </a:solidFill>
                <a:effectLst/>
                <a:latin typeface="Calibri"/>
                <a:ea typeface="Calibri" pitchFamily="34" charset="0"/>
                <a:cs typeface="Arial" pitchFamily="34" charset="0"/>
              </a:rPr>
              <a:t>Á</a:t>
            </a:r>
            <a:r>
              <a:rPr kumimoji="0" lang="es-EC" sz="1500" b="0" i="0" u="none" strike="noStrike" cap="none" normalizeH="0" baseline="0" dirty="0" smtClean="0">
                <a:ln>
                  <a:noFill/>
                </a:ln>
                <a:solidFill>
                  <a:schemeClr val="tx1"/>
                </a:solidFill>
                <a:effectLst/>
                <a:latin typeface="Arial" pitchFamily="34" charset="0"/>
                <a:ea typeface="Calibri" pitchFamily="34" charset="0"/>
                <a:cs typeface="Arial" pitchFamily="34" charset="0"/>
              </a:rPr>
              <a:t>rea de programa </a:t>
            </a:r>
            <a:endParaRPr kumimoji="0" lang="en-US" sz="1500" b="0" i="0" u="none" strike="noStrike" cap="none" normalizeH="0" baseline="0" dirty="0" smtClean="0">
              <a:ln>
                <a:noFill/>
              </a:ln>
              <a:solidFill>
                <a:schemeClr val="tx1"/>
              </a:solidFill>
              <a:effectLst/>
              <a:latin typeface="Arial" pitchFamily="34" charset="0"/>
              <a:cs typeface="Arial" pitchFamily="34" charset="0"/>
            </a:endParaRPr>
          </a:p>
          <a:p>
            <a:pPr marL="457200" marR="0" lvl="1" indent="0" algn="just" defTabSz="914400" rtl="0" eaLnBrk="0" fontAlgn="base" latinLnBrk="0" hangingPunct="0">
              <a:lnSpc>
                <a:spcPct val="100000"/>
              </a:lnSpc>
              <a:spcBef>
                <a:spcPct val="0"/>
              </a:spcBef>
              <a:spcAft>
                <a:spcPct val="0"/>
              </a:spcAft>
              <a:buClrTx/>
              <a:buSzTx/>
              <a:buFont typeface="Symbol" pitchFamily="18" charset="2"/>
              <a:buChar char=""/>
              <a:tabLst/>
            </a:pPr>
            <a:r>
              <a:rPr kumimoji="0" lang="es-EC" sz="1500" b="0" i="0" u="none" strike="noStrike" cap="none" normalizeH="0" baseline="0" dirty="0" smtClean="0">
                <a:ln>
                  <a:noFill/>
                </a:ln>
                <a:solidFill>
                  <a:schemeClr val="tx1"/>
                </a:solidFill>
                <a:effectLst/>
                <a:latin typeface="Arial" pitchFamily="34" charset="0"/>
                <a:ea typeface="Calibri" pitchFamily="34" charset="0"/>
                <a:cs typeface="Arial" pitchFamily="34" charset="0"/>
              </a:rPr>
              <a:t>Tabla de E/S discretas. </a:t>
            </a:r>
            <a:endParaRPr kumimoji="0" lang="en-US" sz="1500" b="0" i="0" u="none" strike="noStrike" cap="none" normalizeH="0" baseline="0" dirty="0" smtClean="0">
              <a:ln>
                <a:noFill/>
              </a:ln>
              <a:solidFill>
                <a:schemeClr val="tx1"/>
              </a:solidFill>
              <a:effectLst/>
              <a:latin typeface="Arial" pitchFamily="34" charset="0"/>
              <a:cs typeface="Arial" pitchFamily="34" charset="0"/>
            </a:endParaRPr>
          </a:p>
          <a:p>
            <a:pPr marL="457200" marR="0" lvl="1" indent="0" algn="just" defTabSz="914400" rtl="0" eaLnBrk="0" fontAlgn="base" latinLnBrk="0" hangingPunct="0">
              <a:lnSpc>
                <a:spcPct val="100000"/>
              </a:lnSpc>
              <a:spcBef>
                <a:spcPct val="0"/>
              </a:spcBef>
              <a:spcAft>
                <a:spcPct val="0"/>
              </a:spcAft>
              <a:buClrTx/>
              <a:buSzTx/>
              <a:buFont typeface="Symbol" pitchFamily="18" charset="2"/>
              <a:buChar char=""/>
              <a:tabLst/>
            </a:pPr>
            <a:r>
              <a:rPr kumimoji="0" lang="es-EC" sz="1500" b="0" i="0" u="none" strike="noStrike" cap="none" normalizeH="0" baseline="0" dirty="0" smtClean="0">
                <a:ln>
                  <a:noFill/>
                </a:ln>
                <a:solidFill>
                  <a:schemeClr val="tx1"/>
                </a:solidFill>
                <a:effectLst/>
                <a:latin typeface="Arial" pitchFamily="34" charset="0"/>
                <a:ea typeface="Calibri" pitchFamily="34" charset="0"/>
                <a:cs typeface="Arial" pitchFamily="34" charset="0"/>
              </a:rPr>
              <a:t>Tabla de E/S an</a:t>
            </a:r>
            <a:r>
              <a:rPr kumimoji="0" lang="es-EC" sz="1500" b="0" i="0" u="none" strike="noStrike" cap="none" normalizeH="0" baseline="0" dirty="0" smtClean="0">
                <a:ln>
                  <a:noFill/>
                </a:ln>
                <a:solidFill>
                  <a:schemeClr val="tx1"/>
                </a:solidFill>
                <a:effectLst/>
                <a:latin typeface="Calibri"/>
                <a:ea typeface="Calibri" pitchFamily="34" charset="0"/>
                <a:cs typeface="Arial" pitchFamily="34" charset="0"/>
              </a:rPr>
              <a:t>á</a:t>
            </a:r>
            <a:r>
              <a:rPr kumimoji="0" lang="es-EC" sz="1500" b="0" i="0" u="none" strike="noStrike" cap="none" normalizeH="0" baseline="0" dirty="0" smtClean="0">
                <a:ln>
                  <a:noFill/>
                </a:ln>
                <a:solidFill>
                  <a:schemeClr val="tx1"/>
                </a:solidFill>
                <a:effectLst/>
                <a:latin typeface="Arial" pitchFamily="34" charset="0"/>
                <a:ea typeface="Calibri" pitchFamily="34" charset="0"/>
                <a:cs typeface="Arial" pitchFamily="34" charset="0"/>
              </a:rPr>
              <a:t>logas </a:t>
            </a:r>
            <a:endParaRPr kumimoji="0" lang="en-US" sz="1500" b="0" i="0" u="none" strike="noStrike" cap="none" normalizeH="0" baseline="0" dirty="0" smtClean="0">
              <a:ln>
                <a:noFill/>
              </a:ln>
              <a:solidFill>
                <a:schemeClr val="tx1"/>
              </a:solidFill>
              <a:effectLst/>
              <a:latin typeface="Arial" pitchFamily="34" charset="0"/>
              <a:cs typeface="Arial" pitchFamily="34" charset="0"/>
            </a:endParaRPr>
          </a:p>
          <a:p>
            <a:pPr marL="457200" marR="0" lvl="1" indent="0" algn="just" defTabSz="914400" rtl="0" eaLnBrk="0" fontAlgn="base" latinLnBrk="0" hangingPunct="0">
              <a:lnSpc>
                <a:spcPct val="100000"/>
              </a:lnSpc>
              <a:spcBef>
                <a:spcPct val="0"/>
              </a:spcBef>
              <a:spcAft>
                <a:spcPct val="0"/>
              </a:spcAft>
              <a:buClrTx/>
              <a:buSzTx/>
              <a:buFont typeface="Symbol" pitchFamily="18" charset="2"/>
              <a:buChar char=""/>
              <a:tabLst/>
            </a:pPr>
            <a:r>
              <a:rPr kumimoji="0" lang="es-EC" sz="1500" b="0" i="0" u="none" strike="noStrike" cap="none" normalizeH="0" baseline="0" dirty="0" smtClean="0">
                <a:ln>
                  <a:noFill/>
                </a:ln>
                <a:solidFill>
                  <a:schemeClr val="tx1"/>
                </a:solidFill>
                <a:effectLst/>
                <a:latin typeface="Arial" pitchFamily="34" charset="0"/>
                <a:ea typeface="Calibri" pitchFamily="34" charset="0"/>
                <a:cs typeface="Arial" pitchFamily="34" charset="0"/>
              </a:rPr>
              <a:t>Registros de temporizadores y contadores </a:t>
            </a:r>
            <a:endParaRPr kumimoji="0" lang="en-US" sz="1500" b="0" i="0" u="none" strike="noStrike" cap="none" normalizeH="0" baseline="0" dirty="0" smtClean="0">
              <a:ln>
                <a:noFill/>
              </a:ln>
              <a:solidFill>
                <a:schemeClr val="tx1"/>
              </a:solidFill>
              <a:effectLst/>
              <a:latin typeface="Arial" pitchFamily="34" charset="0"/>
              <a:cs typeface="Arial" pitchFamily="34" charset="0"/>
            </a:endParaRPr>
          </a:p>
          <a:p>
            <a:pPr marL="457200" marR="0" lvl="1" indent="0" algn="just" defTabSz="914400" rtl="0" eaLnBrk="0" fontAlgn="base" latinLnBrk="0" hangingPunct="0">
              <a:lnSpc>
                <a:spcPct val="100000"/>
              </a:lnSpc>
              <a:spcBef>
                <a:spcPct val="0"/>
              </a:spcBef>
              <a:spcAft>
                <a:spcPct val="0"/>
              </a:spcAft>
              <a:buClrTx/>
              <a:buSzTx/>
              <a:buFont typeface="Symbol" pitchFamily="18" charset="2"/>
              <a:buChar char=""/>
              <a:tabLst/>
            </a:pPr>
            <a:r>
              <a:rPr kumimoji="0" lang="es-EC" sz="1500" b="0" i="0" u="none" strike="noStrike" cap="none" normalizeH="0" baseline="0" dirty="0" smtClean="0">
                <a:ln>
                  <a:noFill/>
                </a:ln>
                <a:solidFill>
                  <a:schemeClr val="tx1"/>
                </a:solidFill>
                <a:effectLst/>
                <a:latin typeface="Arial" pitchFamily="34" charset="0"/>
                <a:ea typeface="Calibri" pitchFamily="34" charset="0"/>
                <a:cs typeface="Arial" pitchFamily="34" charset="0"/>
              </a:rPr>
              <a:t>Registros de variables. </a:t>
            </a:r>
            <a:endParaRPr kumimoji="0" lang="en-US" sz="1500" b="0" i="0" u="none" strike="noStrike" cap="none" normalizeH="0" baseline="0" dirty="0" smtClean="0">
              <a:ln>
                <a:noFill/>
              </a:ln>
              <a:solidFill>
                <a:schemeClr val="tx1"/>
              </a:solidFill>
              <a:effectLst/>
              <a:latin typeface="Arial" pitchFamily="34" charset="0"/>
              <a:cs typeface="Arial" pitchFamily="34" charset="0"/>
            </a:endParaRPr>
          </a:p>
          <a:p>
            <a:pPr marL="457200" marR="0" lvl="1" indent="0" algn="just" defTabSz="914400" rtl="0" eaLnBrk="0" fontAlgn="base" latinLnBrk="0" hangingPunct="0">
              <a:lnSpc>
                <a:spcPct val="100000"/>
              </a:lnSpc>
              <a:spcBef>
                <a:spcPct val="0"/>
              </a:spcBef>
              <a:spcAft>
                <a:spcPct val="0"/>
              </a:spcAft>
              <a:buClrTx/>
              <a:buSzTx/>
              <a:buFont typeface="Symbol" pitchFamily="18" charset="2"/>
              <a:buChar char=""/>
              <a:tabLst/>
            </a:pPr>
            <a:r>
              <a:rPr kumimoji="0" lang="es-EC" sz="1500" b="0" i="0" u="none" strike="noStrike" cap="none" normalizeH="0" baseline="0" dirty="0" smtClean="0">
                <a:ln>
                  <a:noFill/>
                </a:ln>
                <a:solidFill>
                  <a:schemeClr val="tx1"/>
                </a:solidFill>
                <a:effectLst/>
                <a:latin typeface="Arial" pitchFamily="34" charset="0"/>
                <a:ea typeface="Calibri" pitchFamily="34" charset="0"/>
                <a:cs typeface="Arial" pitchFamily="34" charset="0"/>
              </a:rPr>
              <a:t>Registros de memoria auxiliar. </a:t>
            </a:r>
            <a:endParaRPr kumimoji="0" lang="en-US" sz="1500" b="0" i="0" u="none" strike="noStrike" cap="none" normalizeH="0" baseline="0" dirty="0" smtClean="0">
              <a:ln>
                <a:noFill/>
              </a:ln>
              <a:solidFill>
                <a:schemeClr val="tx1"/>
              </a:solidFill>
              <a:effectLst/>
              <a:latin typeface="Arial" pitchFamily="34" charset="0"/>
              <a:cs typeface="Arial" pitchFamily="34" charset="0"/>
            </a:endParaRPr>
          </a:p>
          <a:p>
            <a:pPr marL="457200" marR="0" lvl="1" indent="0" algn="just" defTabSz="914400" rtl="0" eaLnBrk="0" fontAlgn="base" latinLnBrk="0" hangingPunct="0">
              <a:lnSpc>
                <a:spcPct val="100000"/>
              </a:lnSpc>
              <a:spcBef>
                <a:spcPct val="0"/>
              </a:spcBef>
              <a:spcAft>
                <a:spcPct val="0"/>
              </a:spcAft>
              <a:buClrTx/>
              <a:buSzTx/>
              <a:buFont typeface="Symbol" pitchFamily="18" charset="2"/>
              <a:buChar char=""/>
              <a:tabLst/>
            </a:pPr>
            <a:r>
              <a:rPr kumimoji="0" lang="es-EC" sz="1500" b="0" i="0" u="none" strike="noStrike" cap="none" normalizeH="0" baseline="0" dirty="0" smtClean="0">
                <a:ln>
                  <a:noFill/>
                </a:ln>
                <a:solidFill>
                  <a:schemeClr val="tx1"/>
                </a:solidFill>
                <a:effectLst/>
                <a:latin typeface="Arial" pitchFamily="34" charset="0"/>
                <a:ea typeface="Calibri" pitchFamily="34" charset="0"/>
                <a:cs typeface="Arial" pitchFamily="34" charset="0"/>
              </a:rPr>
              <a:t>Firmware.</a:t>
            </a:r>
            <a:endParaRPr lang="es-EC" sz="1500" dirty="0" smtClean="0">
              <a:latin typeface="Arial" pitchFamily="34" charset="0"/>
              <a:ea typeface="Calibri" pitchFamily="34" charset="0"/>
              <a:cs typeface="Arial" pitchFamily="34" charset="0"/>
            </a:endParaRPr>
          </a:p>
        </p:txBody>
      </p:sp>
      <p:graphicFrame>
        <p:nvGraphicFramePr>
          <p:cNvPr id="7" name="6 Tabla"/>
          <p:cNvGraphicFramePr>
            <a:graphicFrameLocks noGrp="1"/>
          </p:cNvGraphicFramePr>
          <p:nvPr/>
        </p:nvGraphicFramePr>
        <p:xfrm>
          <a:off x="4724400" y="1752600"/>
          <a:ext cx="3827301" cy="4648200"/>
        </p:xfrm>
        <a:graphic>
          <a:graphicData uri="http://schemas.openxmlformats.org/drawingml/2006/table">
            <a:tbl>
              <a:tblPr/>
              <a:tblGrid>
                <a:gridCol w="1881476"/>
                <a:gridCol w="1945825"/>
              </a:tblGrid>
              <a:tr h="185928">
                <a:tc>
                  <a:txBody>
                    <a:bodyPr/>
                    <a:lstStyle/>
                    <a:p>
                      <a:pPr marL="0" marR="0">
                        <a:lnSpc>
                          <a:spcPct val="115000"/>
                        </a:lnSpc>
                        <a:spcBef>
                          <a:spcPts val="0"/>
                        </a:spcBef>
                        <a:spcAft>
                          <a:spcPts val="0"/>
                        </a:spcAft>
                      </a:pPr>
                      <a:r>
                        <a:rPr lang="en-US" sz="900" b="1">
                          <a:solidFill>
                            <a:srgbClr val="000000"/>
                          </a:solidFill>
                          <a:latin typeface="Calibri"/>
                          <a:ea typeface="Times New Roman"/>
                          <a:cs typeface="Times New Roman"/>
                        </a:rPr>
                        <a:t>MEMORIA CENTRAL</a:t>
                      </a:r>
                      <a:endParaRPr lang="en-US" sz="900">
                        <a:latin typeface="Calibri"/>
                        <a:ea typeface="Calibri"/>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a:lnSpc>
                          <a:spcPct val="115000"/>
                        </a:lnSpc>
                        <a:spcBef>
                          <a:spcPts val="0"/>
                        </a:spcBef>
                        <a:spcAft>
                          <a:spcPts val="0"/>
                        </a:spcAft>
                      </a:pPr>
                      <a:r>
                        <a:rPr lang="en-US" sz="900" b="1">
                          <a:solidFill>
                            <a:srgbClr val="000000"/>
                          </a:solidFill>
                          <a:latin typeface="Calibri"/>
                          <a:ea typeface="Times New Roman"/>
                          <a:cs typeface="Times New Roman"/>
                        </a:rPr>
                        <a:t>CPU 315C-2 DP</a:t>
                      </a:r>
                      <a:endParaRPr lang="en-US" sz="900">
                        <a:latin typeface="Calibri"/>
                        <a:ea typeface="Calibri"/>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85928">
                <a:tc>
                  <a:txBody>
                    <a:bodyPr/>
                    <a:lstStyle/>
                    <a:p>
                      <a:pPr marL="0" marR="0">
                        <a:lnSpc>
                          <a:spcPct val="115000"/>
                        </a:lnSpc>
                        <a:spcBef>
                          <a:spcPts val="0"/>
                        </a:spcBef>
                        <a:spcAft>
                          <a:spcPts val="0"/>
                        </a:spcAft>
                      </a:pPr>
                      <a:r>
                        <a:rPr lang="en-US" sz="900">
                          <a:solidFill>
                            <a:srgbClr val="000000"/>
                          </a:solidFill>
                          <a:latin typeface="Calibri"/>
                          <a:ea typeface="Times New Roman"/>
                          <a:cs typeface="Times New Roman"/>
                        </a:rPr>
                        <a:t>*INTEGRADA</a:t>
                      </a:r>
                      <a:endParaRPr lang="en-US" sz="900">
                        <a:latin typeface="Calibri"/>
                        <a:ea typeface="Calibri"/>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lnSpc>
                          <a:spcPct val="115000"/>
                        </a:lnSpc>
                        <a:spcBef>
                          <a:spcPts val="0"/>
                        </a:spcBef>
                        <a:spcAft>
                          <a:spcPts val="0"/>
                        </a:spcAft>
                      </a:pPr>
                      <a:r>
                        <a:rPr lang="es-EC" sz="900">
                          <a:solidFill>
                            <a:srgbClr val="000000"/>
                          </a:solidFill>
                          <a:latin typeface="Calibri"/>
                          <a:ea typeface="Times New Roman"/>
                          <a:cs typeface="Times New Roman"/>
                        </a:rPr>
                        <a:t>64 KB instrucciones RAM </a:t>
                      </a:r>
                      <a:endParaRPr lang="en-US" sz="900">
                        <a:latin typeface="Calibri"/>
                        <a:ea typeface="Calibri"/>
                        <a:cs typeface="Times New Roman"/>
                      </a:endParaRPr>
                    </a:p>
                  </a:txBody>
                  <a:tcPr marL="57828" marR="578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85928">
                <a:tc>
                  <a:txBody>
                    <a:bodyPr/>
                    <a:lstStyle/>
                    <a:p>
                      <a:pPr marL="0" marR="0">
                        <a:lnSpc>
                          <a:spcPct val="115000"/>
                        </a:lnSpc>
                        <a:spcBef>
                          <a:spcPts val="0"/>
                        </a:spcBef>
                        <a:spcAft>
                          <a:spcPts val="0"/>
                        </a:spcAft>
                      </a:pPr>
                      <a:r>
                        <a:rPr lang="en-US" sz="900">
                          <a:solidFill>
                            <a:srgbClr val="000000"/>
                          </a:solidFill>
                          <a:latin typeface="Calibri"/>
                          <a:ea typeface="Times New Roman"/>
                          <a:cs typeface="Times New Roman"/>
                        </a:rPr>
                        <a:t>*AMPLIABLE</a:t>
                      </a:r>
                      <a:endParaRPr lang="en-US" sz="900">
                        <a:latin typeface="Calibri"/>
                        <a:ea typeface="Calibri"/>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900">
                          <a:solidFill>
                            <a:srgbClr val="000000"/>
                          </a:solidFill>
                          <a:latin typeface="Calibri"/>
                          <a:ea typeface="Times New Roman"/>
                          <a:cs typeface="Times New Roman"/>
                        </a:rPr>
                        <a:t>NO</a:t>
                      </a:r>
                      <a:endParaRPr lang="en-US" sz="900">
                        <a:latin typeface="Calibri"/>
                        <a:ea typeface="Calibri"/>
                        <a:cs typeface="Times New Roman"/>
                      </a:endParaRPr>
                    </a:p>
                  </a:txBody>
                  <a:tcPr marL="57828" marR="578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185928">
                <a:tc>
                  <a:txBody>
                    <a:bodyPr/>
                    <a:lstStyle/>
                    <a:p>
                      <a:pPr marL="0" marR="0">
                        <a:lnSpc>
                          <a:spcPct val="115000"/>
                        </a:lnSpc>
                        <a:spcBef>
                          <a:spcPts val="0"/>
                        </a:spcBef>
                        <a:spcAft>
                          <a:spcPts val="0"/>
                        </a:spcAft>
                      </a:pPr>
                      <a:r>
                        <a:rPr lang="en-US" sz="900" b="1">
                          <a:solidFill>
                            <a:srgbClr val="000000"/>
                          </a:solidFill>
                          <a:latin typeface="Calibri"/>
                          <a:ea typeface="Times New Roman"/>
                          <a:cs typeface="Times New Roman"/>
                        </a:rPr>
                        <a:t>MEMORIA DE CARGA</a:t>
                      </a:r>
                      <a:endParaRPr lang="en-US" sz="900">
                        <a:latin typeface="Calibri"/>
                        <a:ea typeface="Calibri"/>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r">
                        <a:lnSpc>
                          <a:spcPct val="115000"/>
                        </a:lnSpc>
                        <a:spcBef>
                          <a:spcPts val="0"/>
                        </a:spcBef>
                        <a:spcAft>
                          <a:spcPts val="0"/>
                        </a:spcAft>
                      </a:pPr>
                      <a:r>
                        <a:rPr lang="en-US" sz="900">
                          <a:solidFill>
                            <a:srgbClr val="000000"/>
                          </a:solidFill>
                          <a:latin typeface="Calibri"/>
                          <a:ea typeface="Times New Roman"/>
                          <a:cs typeface="Times New Roman"/>
                        </a:rPr>
                        <a:t> </a:t>
                      </a:r>
                      <a:endParaRPr lang="en-US" sz="900">
                        <a:latin typeface="Calibri"/>
                        <a:ea typeface="Calibri"/>
                        <a:cs typeface="Times New Roman"/>
                      </a:endParaRPr>
                    </a:p>
                  </a:txBody>
                  <a:tcPr marL="57828" marR="578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371856">
                <a:tc>
                  <a:txBody>
                    <a:bodyPr/>
                    <a:lstStyle/>
                    <a:p>
                      <a:pPr marL="0" marR="0">
                        <a:lnSpc>
                          <a:spcPct val="115000"/>
                        </a:lnSpc>
                        <a:spcBef>
                          <a:spcPts val="0"/>
                        </a:spcBef>
                        <a:spcAft>
                          <a:spcPts val="0"/>
                        </a:spcAft>
                      </a:pPr>
                      <a:r>
                        <a:rPr lang="en-US" sz="900">
                          <a:solidFill>
                            <a:srgbClr val="000000"/>
                          </a:solidFill>
                          <a:latin typeface="Calibri"/>
                          <a:ea typeface="Times New Roman"/>
                          <a:cs typeface="Times New Roman"/>
                        </a:rPr>
                        <a:t>*INTEGRADOS</a:t>
                      </a:r>
                      <a:endParaRPr lang="en-US" sz="900">
                        <a:latin typeface="Calibri"/>
                        <a:ea typeface="Calibri"/>
                        <a:cs typeface="Times New Roman"/>
                      </a:endParaRPr>
                    </a:p>
                    <a:p>
                      <a:pPr marL="0" marR="0">
                        <a:lnSpc>
                          <a:spcPct val="115000"/>
                        </a:lnSpc>
                        <a:spcBef>
                          <a:spcPts val="0"/>
                        </a:spcBef>
                        <a:spcAft>
                          <a:spcPts val="0"/>
                        </a:spcAft>
                      </a:pPr>
                      <a:r>
                        <a:rPr lang="en-US" sz="900">
                          <a:solidFill>
                            <a:srgbClr val="000000"/>
                          </a:solidFill>
                          <a:latin typeface="Calibri"/>
                          <a:ea typeface="Times New Roman"/>
                          <a:cs typeface="Times New Roman"/>
                        </a:rPr>
                        <a:t>*CON FLASH-EPROM</a:t>
                      </a:r>
                      <a:endParaRPr lang="en-US" sz="900">
                        <a:latin typeface="Calibri"/>
                        <a:ea typeface="Calibri"/>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s-EC" sz="900">
                          <a:solidFill>
                            <a:srgbClr val="000000"/>
                          </a:solidFill>
                          <a:latin typeface="Calibri"/>
                          <a:ea typeface="Times New Roman"/>
                          <a:cs typeface="Times New Roman"/>
                        </a:rPr>
                        <a:t>96Kbytes de RAM</a:t>
                      </a:r>
                      <a:endParaRPr lang="en-US" sz="900">
                        <a:latin typeface="Calibri"/>
                        <a:ea typeface="Calibri"/>
                        <a:cs typeface="Times New Roman"/>
                      </a:endParaRPr>
                    </a:p>
                    <a:p>
                      <a:pPr marL="0" marR="0" algn="r">
                        <a:lnSpc>
                          <a:spcPct val="115000"/>
                        </a:lnSpc>
                        <a:spcBef>
                          <a:spcPts val="0"/>
                        </a:spcBef>
                        <a:spcAft>
                          <a:spcPts val="0"/>
                        </a:spcAft>
                      </a:pPr>
                      <a:r>
                        <a:rPr lang="es-EC" sz="900">
                          <a:solidFill>
                            <a:srgbClr val="000000"/>
                          </a:solidFill>
                          <a:latin typeface="Calibri"/>
                          <a:ea typeface="Times New Roman"/>
                          <a:cs typeface="Times New Roman"/>
                        </a:rPr>
                        <a:t>MAXIMO 4 Mbyte</a:t>
                      </a:r>
                      <a:endParaRPr lang="en-US" sz="900">
                        <a:latin typeface="Calibri"/>
                        <a:ea typeface="Calibri"/>
                        <a:cs typeface="Times New Roman"/>
                      </a:endParaRPr>
                    </a:p>
                  </a:txBody>
                  <a:tcPr marL="57828" marR="578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85928">
                <a:tc>
                  <a:txBody>
                    <a:bodyPr/>
                    <a:lstStyle/>
                    <a:p>
                      <a:pPr marL="0" marR="0">
                        <a:lnSpc>
                          <a:spcPct val="115000"/>
                        </a:lnSpc>
                        <a:spcBef>
                          <a:spcPts val="0"/>
                        </a:spcBef>
                        <a:spcAft>
                          <a:spcPts val="0"/>
                        </a:spcAft>
                      </a:pPr>
                      <a:r>
                        <a:rPr lang="en-US" sz="900" b="1">
                          <a:solidFill>
                            <a:srgbClr val="000000"/>
                          </a:solidFill>
                          <a:latin typeface="Calibri"/>
                          <a:ea typeface="Times New Roman"/>
                          <a:cs typeface="Times New Roman"/>
                        </a:rPr>
                        <a:t>RESPALDO DE DATOS</a:t>
                      </a:r>
                      <a:endParaRPr lang="en-US" sz="900">
                        <a:latin typeface="Calibri"/>
                        <a:ea typeface="Calibri"/>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nSpc>
                          <a:spcPct val="115000"/>
                        </a:lnSpc>
                      </a:pPr>
                      <a:endParaRPr lang="en-US" sz="900">
                        <a:latin typeface="Calibri"/>
                      </a:endParaRPr>
                    </a:p>
                  </a:txBody>
                  <a:tcPr marL="57828" marR="578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85928">
                <a:tc>
                  <a:txBody>
                    <a:bodyPr/>
                    <a:lstStyle/>
                    <a:p>
                      <a:pPr marL="0" marR="0">
                        <a:lnSpc>
                          <a:spcPct val="115000"/>
                        </a:lnSpc>
                        <a:spcBef>
                          <a:spcPts val="0"/>
                        </a:spcBef>
                        <a:spcAft>
                          <a:spcPts val="0"/>
                        </a:spcAft>
                      </a:pPr>
                      <a:r>
                        <a:rPr lang="en-US" sz="900">
                          <a:solidFill>
                            <a:srgbClr val="000000"/>
                          </a:solidFill>
                          <a:latin typeface="Calibri"/>
                          <a:ea typeface="Times New Roman"/>
                          <a:cs typeface="Times New Roman"/>
                        </a:rPr>
                        <a:t>*CON PILA TAMPON</a:t>
                      </a:r>
                      <a:endParaRPr lang="en-US" sz="900">
                        <a:latin typeface="Calibri"/>
                        <a:ea typeface="Calibri"/>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lnSpc>
                          <a:spcPct val="115000"/>
                        </a:lnSpc>
                        <a:spcBef>
                          <a:spcPts val="0"/>
                        </a:spcBef>
                        <a:spcAft>
                          <a:spcPts val="0"/>
                        </a:spcAft>
                      </a:pPr>
                      <a:r>
                        <a:rPr lang="es-EC" sz="900">
                          <a:solidFill>
                            <a:srgbClr val="000000"/>
                          </a:solidFill>
                          <a:latin typeface="Calibri"/>
                          <a:ea typeface="Times New Roman"/>
                          <a:cs typeface="Times New Roman"/>
                        </a:rPr>
                        <a:t>Todos los bloques de datos</a:t>
                      </a:r>
                      <a:endParaRPr lang="en-US" sz="900">
                        <a:latin typeface="Calibri"/>
                        <a:ea typeface="Calibri"/>
                        <a:cs typeface="Times New Roman"/>
                      </a:endParaRPr>
                    </a:p>
                  </a:txBody>
                  <a:tcPr marL="57828" marR="578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371856">
                <a:tc>
                  <a:txBody>
                    <a:bodyPr/>
                    <a:lstStyle/>
                    <a:p>
                      <a:pPr marL="0" marR="0">
                        <a:lnSpc>
                          <a:spcPct val="115000"/>
                        </a:lnSpc>
                        <a:spcBef>
                          <a:spcPts val="0"/>
                        </a:spcBef>
                        <a:spcAft>
                          <a:spcPts val="0"/>
                        </a:spcAft>
                      </a:pPr>
                      <a:r>
                        <a:rPr lang="en-US" sz="900">
                          <a:solidFill>
                            <a:srgbClr val="000000"/>
                          </a:solidFill>
                          <a:latin typeface="Calibri"/>
                          <a:ea typeface="Times New Roman"/>
                          <a:cs typeface="Times New Roman"/>
                        </a:rPr>
                        <a:t>*SIN PILA</a:t>
                      </a:r>
                      <a:endParaRPr lang="en-US" sz="900">
                        <a:latin typeface="Calibri"/>
                        <a:ea typeface="Calibri"/>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s-EC" sz="900">
                          <a:solidFill>
                            <a:srgbClr val="000000"/>
                          </a:solidFill>
                          <a:latin typeface="Calibri"/>
                          <a:ea typeface="Times New Roman"/>
                          <a:cs typeface="Times New Roman"/>
                        </a:rPr>
                        <a:t>4 Kbyte (marcas, contadores, temporizadores y datos)</a:t>
                      </a:r>
                      <a:endParaRPr lang="en-US" sz="900">
                        <a:latin typeface="Calibri"/>
                        <a:ea typeface="Calibri"/>
                        <a:cs typeface="Times New Roman"/>
                      </a:endParaRPr>
                    </a:p>
                  </a:txBody>
                  <a:tcPr marL="57828" marR="578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371856">
                <a:tc>
                  <a:txBody>
                    <a:bodyPr/>
                    <a:lstStyle/>
                    <a:p>
                      <a:pPr marL="0" marR="0">
                        <a:lnSpc>
                          <a:spcPct val="115000"/>
                        </a:lnSpc>
                        <a:spcBef>
                          <a:spcPts val="0"/>
                        </a:spcBef>
                        <a:spcAft>
                          <a:spcPts val="0"/>
                        </a:spcAft>
                      </a:pPr>
                      <a:r>
                        <a:rPr lang="en-US" sz="900" b="1">
                          <a:solidFill>
                            <a:srgbClr val="000000"/>
                          </a:solidFill>
                          <a:latin typeface="Calibri"/>
                          <a:ea typeface="Times New Roman"/>
                          <a:cs typeface="Times New Roman"/>
                        </a:rPr>
                        <a:t>TEMPORIZADORES/CONTADORES</a:t>
                      </a:r>
                      <a:endParaRPr lang="en-US" sz="900">
                        <a:latin typeface="Calibri"/>
                        <a:ea typeface="Calibri"/>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r">
                        <a:lnSpc>
                          <a:spcPct val="115000"/>
                        </a:lnSpc>
                        <a:spcBef>
                          <a:spcPts val="0"/>
                        </a:spcBef>
                        <a:spcAft>
                          <a:spcPts val="0"/>
                        </a:spcAft>
                      </a:pPr>
                      <a:r>
                        <a:rPr lang="en-US" sz="900">
                          <a:solidFill>
                            <a:srgbClr val="000000"/>
                          </a:solidFill>
                          <a:latin typeface="Calibri"/>
                          <a:ea typeface="Times New Roman"/>
                          <a:cs typeface="Times New Roman"/>
                        </a:rPr>
                        <a:t> </a:t>
                      </a:r>
                      <a:endParaRPr lang="en-US" sz="900">
                        <a:latin typeface="Calibri"/>
                        <a:ea typeface="Calibri"/>
                        <a:cs typeface="Times New Roman"/>
                      </a:endParaRPr>
                    </a:p>
                  </a:txBody>
                  <a:tcPr marL="57828" marR="578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85928">
                <a:tc>
                  <a:txBody>
                    <a:bodyPr/>
                    <a:lstStyle/>
                    <a:p>
                      <a:pPr marL="0" marR="0">
                        <a:lnSpc>
                          <a:spcPct val="115000"/>
                        </a:lnSpc>
                        <a:spcBef>
                          <a:spcPts val="0"/>
                        </a:spcBef>
                        <a:spcAft>
                          <a:spcPts val="0"/>
                        </a:spcAft>
                      </a:pPr>
                      <a:r>
                        <a:rPr lang="en-US" sz="900">
                          <a:solidFill>
                            <a:srgbClr val="000000"/>
                          </a:solidFill>
                          <a:latin typeface="Calibri"/>
                          <a:ea typeface="Times New Roman"/>
                          <a:cs typeface="Times New Roman"/>
                        </a:rPr>
                        <a:t>*CONTADORES S7</a:t>
                      </a:r>
                      <a:endParaRPr lang="en-US" sz="900">
                        <a:latin typeface="Calibri"/>
                        <a:ea typeface="Calibri"/>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lnSpc>
                          <a:spcPct val="115000"/>
                        </a:lnSpc>
                        <a:spcBef>
                          <a:spcPts val="0"/>
                        </a:spcBef>
                        <a:spcAft>
                          <a:spcPts val="0"/>
                        </a:spcAft>
                      </a:pPr>
                      <a:r>
                        <a:rPr lang="en-US" sz="900">
                          <a:solidFill>
                            <a:srgbClr val="000000"/>
                          </a:solidFill>
                          <a:latin typeface="Calibri"/>
                          <a:ea typeface="Times New Roman"/>
                          <a:cs typeface="Times New Roman"/>
                        </a:rPr>
                        <a:t>64</a:t>
                      </a:r>
                      <a:endParaRPr lang="en-US" sz="900">
                        <a:latin typeface="Calibri"/>
                        <a:ea typeface="Calibri"/>
                        <a:cs typeface="Times New Roman"/>
                      </a:endParaRPr>
                    </a:p>
                  </a:txBody>
                  <a:tcPr marL="57828" marR="578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85928">
                <a:tc>
                  <a:txBody>
                    <a:bodyPr/>
                    <a:lstStyle/>
                    <a:p>
                      <a:pPr marL="0" marR="0">
                        <a:lnSpc>
                          <a:spcPct val="115000"/>
                        </a:lnSpc>
                        <a:spcBef>
                          <a:spcPts val="0"/>
                        </a:spcBef>
                        <a:spcAft>
                          <a:spcPts val="0"/>
                        </a:spcAft>
                      </a:pPr>
                      <a:r>
                        <a:rPr lang="en-US" sz="900">
                          <a:solidFill>
                            <a:srgbClr val="000000"/>
                          </a:solidFill>
                          <a:latin typeface="Calibri"/>
                          <a:ea typeface="Times New Roman"/>
                          <a:cs typeface="Times New Roman"/>
                        </a:rPr>
                        <a:t>*TEMPORIZADORES S7</a:t>
                      </a:r>
                      <a:endParaRPr lang="en-US" sz="900">
                        <a:latin typeface="Calibri"/>
                        <a:ea typeface="Calibri"/>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900">
                          <a:solidFill>
                            <a:srgbClr val="000000"/>
                          </a:solidFill>
                          <a:latin typeface="Calibri"/>
                          <a:ea typeface="Times New Roman"/>
                          <a:cs typeface="Times New Roman"/>
                        </a:rPr>
                        <a:t>128</a:t>
                      </a:r>
                      <a:endParaRPr lang="en-US" sz="900">
                        <a:latin typeface="Calibri"/>
                        <a:ea typeface="Calibri"/>
                        <a:cs typeface="Times New Roman"/>
                      </a:endParaRPr>
                    </a:p>
                  </a:txBody>
                  <a:tcPr marL="57828" marR="578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185928">
                <a:tc>
                  <a:txBody>
                    <a:bodyPr/>
                    <a:lstStyle/>
                    <a:p>
                      <a:pPr marL="0" marR="0">
                        <a:lnSpc>
                          <a:spcPct val="115000"/>
                        </a:lnSpc>
                        <a:spcBef>
                          <a:spcPts val="0"/>
                        </a:spcBef>
                        <a:spcAft>
                          <a:spcPts val="0"/>
                        </a:spcAft>
                      </a:pPr>
                      <a:r>
                        <a:rPr lang="en-US" sz="900" b="1">
                          <a:solidFill>
                            <a:srgbClr val="000000"/>
                          </a:solidFill>
                          <a:latin typeface="Calibri"/>
                          <a:ea typeface="Times New Roman"/>
                          <a:cs typeface="Times New Roman"/>
                        </a:rPr>
                        <a:t>AREAS DE DATOS</a:t>
                      </a:r>
                      <a:endParaRPr lang="en-US" sz="900">
                        <a:latin typeface="Calibri"/>
                        <a:ea typeface="Calibri"/>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r">
                        <a:lnSpc>
                          <a:spcPct val="115000"/>
                        </a:lnSpc>
                        <a:spcBef>
                          <a:spcPts val="0"/>
                        </a:spcBef>
                        <a:spcAft>
                          <a:spcPts val="0"/>
                        </a:spcAft>
                      </a:pPr>
                      <a:r>
                        <a:rPr lang="en-US" sz="900">
                          <a:solidFill>
                            <a:srgbClr val="000000"/>
                          </a:solidFill>
                          <a:latin typeface="Calibri"/>
                          <a:ea typeface="Times New Roman"/>
                          <a:cs typeface="Times New Roman"/>
                        </a:rPr>
                        <a:t> </a:t>
                      </a:r>
                      <a:endParaRPr lang="en-US" sz="900">
                        <a:latin typeface="Calibri"/>
                        <a:ea typeface="Calibri"/>
                        <a:cs typeface="Times New Roman"/>
                      </a:endParaRPr>
                    </a:p>
                  </a:txBody>
                  <a:tcPr marL="57828" marR="578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85928">
                <a:tc>
                  <a:txBody>
                    <a:bodyPr/>
                    <a:lstStyle/>
                    <a:p>
                      <a:pPr marL="0" marR="0">
                        <a:lnSpc>
                          <a:spcPct val="115000"/>
                        </a:lnSpc>
                        <a:spcBef>
                          <a:spcPts val="0"/>
                        </a:spcBef>
                        <a:spcAft>
                          <a:spcPts val="0"/>
                        </a:spcAft>
                      </a:pPr>
                      <a:r>
                        <a:rPr lang="en-US" sz="900">
                          <a:solidFill>
                            <a:srgbClr val="000000"/>
                          </a:solidFill>
                          <a:latin typeface="Calibri"/>
                          <a:ea typeface="Times New Roman"/>
                          <a:cs typeface="Times New Roman"/>
                        </a:rPr>
                        <a:t>*MARCAS</a:t>
                      </a:r>
                      <a:endParaRPr lang="en-US" sz="900">
                        <a:latin typeface="Calibri"/>
                        <a:ea typeface="Calibri"/>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900">
                          <a:solidFill>
                            <a:srgbClr val="000000"/>
                          </a:solidFill>
                          <a:latin typeface="Calibri"/>
                          <a:ea typeface="Times New Roman"/>
                          <a:cs typeface="Times New Roman"/>
                        </a:rPr>
                        <a:t>2048</a:t>
                      </a:r>
                      <a:endParaRPr lang="en-US" sz="900">
                        <a:latin typeface="Calibri"/>
                        <a:ea typeface="Calibri"/>
                        <a:cs typeface="Times New Roman"/>
                      </a:endParaRPr>
                    </a:p>
                  </a:txBody>
                  <a:tcPr marL="57828" marR="578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85928">
                <a:tc>
                  <a:txBody>
                    <a:bodyPr/>
                    <a:lstStyle/>
                    <a:p>
                      <a:pPr marL="0" marR="0">
                        <a:lnSpc>
                          <a:spcPct val="115000"/>
                        </a:lnSpc>
                        <a:spcBef>
                          <a:spcPts val="0"/>
                        </a:spcBef>
                        <a:spcAft>
                          <a:spcPts val="0"/>
                        </a:spcAft>
                      </a:pPr>
                      <a:r>
                        <a:rPr lang="en-US" sz="900" b="1">
                          <a:solidFill>
                            <a:srgbClr val="000000"/>
                          </a:solidFill>
                          <a:latin typeface="Calibri"/>
                          <a:ea typeface="Times New Roman"/>
                          <a:cs typeface="Times New Roman"/>
                        </a:rPr>
                        <a:t>BLOQUES</a:t>
                      </a:r>
                      <a:endParaRPr lang="en-US" sz="900">
                        <a:latin typeface="Calibri"/>
                        <a:ea typeface="Calibri"/>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r">
                        <a:lnSpc>
                          <a:spcPct val="115000"/>
                        </a:lnSpc>
                        <a:spcBef>
                          <a:spcPts val="0"/>
                        </a:spcBef>
                        <a:spcAft>
                          <a:spcPts val="0"/>
                        </a:spcAft>
                      </a:pPr>
                      <a:r>
                        <a:rPr lang="en-US" sz="900">
                          <a:solidFill>
                            <a:srgbClr val="000000"/>
                          </a:solidFill>
                          <a:latin typeface="Calibri"/>
                          <a:ea typeface="Times New Roman"/>
                          <a:cs typeface="Times New Roman"/>
                        </a:rPr>
                        <a:t> </a:t>
                      </a:r>
                      <a:endParaRPr lang="en-US" sz="900">
                        <a:latin typeface="Calibri"/>
                        <a:ea typeface="Calibri"/>
                        <a:cs typeface="Times New Roman"/>
                      </a:endParaRPr>
                    </a:p>
                  </a:txBody>
                  <a:tcPr marL="57828" marR="578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371856">
                <a:tc>
                  <a:txBody>
                    <a:bodyPr/>
                    <a:lstStyle/>
                    <a:p>
                      <a:pPr marL="0" marR="0">
                        <a:lnSpc>
                          <a:spcPct val="115000"/>
                        </a:lnSpc>
                        <a:spcBef>
                          <a:spcPts val="0"/>
                        </a:spcBef>
                        <a:spcAft>
                          <a:spcPts val="0"/>
                        </a:spcAft>
                      </a:pPr>
                      <a:r>
                        <a:rPr lang="en-US" sz="900">
                          <a:solidFill>
                            <a:srgbClr val="000000"/>
                          </a:solidFill>
                          <a:latin typeface="Calibri"/>
                          <a:ea typeface="Times New Roman"/>
                          <a:cs typeface="Times New Roman"/>
                        </a:rPr>
                        <a:t>*CANTIDAD</a:t>
                      </a:r>
                      <a:endParaRPr lang="en-US" sz="900">
                        <a:latin typeface="Calibri"/>
                        <a:ea typeface="Calibri"/>
                        <a:cs typeface="Times New Roman"/>
                      </a:endParaRPr>
                    </a:p>
                    <a:p>
                      <a:pPr marL="0" marR="0">
                        <a:lnSpc>
                          <a:spcPct val="115000"/>
                        </a:lnSpc>
                        <a:spcBef>
                          <a:spcPts val="0"/>
                        </a:spcBef>
                        <a:spcAft>
                          <a:spcPts val="0"/>
                        </a:spcAft>
                      </a:pPr>
                      <a:r>
                        <a:rPr lang="en-US" sz="900">
                          <a:solidFill>
                            <a:srgbClr val="000000"/>
                          </a:solidFill>
                          <a:latin typeface="Calibri"/>
                          <a:ea typeface="Times New Roman"/>
                          <a:cs typeface="Times New Roman"/>
                        </a:rPr>
                        <a:t>*TAMAÑO MAXIMO</a:t>
                      </a:r>
                      <a:endParaRPr lang="en-US" sz="900">
                        <a:latin typeface="Calibri"/>
                        <a:ea typeface="Calibri"/>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900">
                          <a:solidFill>
                            <a:srgbClr val="000000"/>
                          </a:solidFill>
                          <a:latin typeface="Calibri"/>
                          <a:ea typeface="Times New Roman"/>
                          <a:cs typeface="Times New Roman"/>
                        </a:rPr>
                        <a:t>1024 (DBs, FCs, FBs)</a:t>
                      </a:r>
                      <a:endParaRPr lang="en-US" sz="900">
                        <a:latin typeface="Calibri"/>
                        <a:ea typeface="Calibri"/>
                        <a:cs typeface="Times New Roman"/>
                      </a:endParaRPr>
                    </a:p>
                    <a:p>
                      <a:pPr marL="0" marR="0" algn="r">
                        <a:lnSpc>
                          <a:spcPct val="115000"/>
                        </a:lnSpc>
                        <a:spcBef>
                          <a:spcPts val="0"/>
                        </a:spcBef>
                        <a:spcAft>
                          <a:spcPts val="0"/>
                        </a:spcAft>
                      </a:pPr>
                      <a:r>
                        <a:rPr lang="en-US" sz="900">
                          <a:solidFill>
                            <a:srgbClr val="000000"/>
                          </a:solidFill>
                          <a:latin typeface="Calibri"/>
                          <a:ea typeface="Times New Roman"/>
                          <a:cs typeface="Times New Roman"/>
                        </a:rPr>
                        <a:t>16 Kbytes</a:t>
                      </a:r>
                      <a:endParaRPr lang="en-US" sz="900">
                        <a:latin typeface="Calibri"/>
                        <a:ea typeface="Calibri"/>
                        <a:cs typeface="Times New Roman"/>
                      </a:endParaRPr>
                    </a:p>
                  </a:txBody>
                  <a:tcPr marL="57828" marR="578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85928">
                <a:tc>
                  <a:txBody>
                    <a:bodyPr/>
                    <a:lstStyle/>
                    <a:p>
                      <a:pPr marL="0" marR="0">
                        <a:lnSpc>
                          <a:spcPct val="115000"/>
                        </a:lnSpc>
                        <a:spcBef>
                          <a:spcPts val="0"/>
                        </a:spcBef>
                        <a:spcAft>
                          <a:spcPts val="0"/>
                        </a:spcAft>
                      </a:pPr>
                      <a:r>
                        <a:rPr lang="es-EC" sz="900" b="1">
                          <a:solidFill>
                            <a:srgbClr val="000000"/>
                          </a:solidFill>
                          <a:latin typeface="Calibri"/>
                          <a:ea typeface="Times New Roman"/>
                          <a:cs typeface="Times New Roman"/>
                        </a:rPr>
                        <a:t>Áreas de direccionamiento I/O</a:t>
                      </a:r>
                      <a:endParaRPr lang="en-US" sz="900">
                        <a:latin typeface="Calibri"/>
                        <a:ea typeface="Calibri"/>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r">
                        <a:lnSpc>
                          <a:spcPct val="115000"/>
                        </a:lnSpc>
                        <a:spcBef>
                          <a:spcPts val="0"/>
                        </a:spcBef>
                        <a:spcAft>
                          <a:spcPts val="0"/>
                        </a:spcAft>
                      </a:pPr>
                      <a:r>
                        <a:rPr lang="es-EC" sz="900">
                          <a:solidFill>
                            <a:srgbClr val="000000"/>
                          </a:solidFill>
                          <a:latin typeface="Calibri"/>
                          <a:ea typeface="Times New Roman"/>
                          <a:cs typeface="Times New Roman"/>
                        </a:rPr>
                        <a:t> </a:t>
                      </a:r>
                      <a:endParaRPr lang="en-US" sz="900">
                        <a:latin typeface="Calibri"/>
                        <a:ea typeface="Calibri"/>
                        <a:cs typeface="Times New Roman"/>
                      </a:endParaRPr>
                    </a:p>
                  </a:txBody>
                  <a:tcPr marL="57828" marR="578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371856">
                <a:tc>
                  <a:txBody>
                    <a:bodyPr/>
                    <a:lstStyle/>
                    <a:p>
                      <a:pPr marL="0" marR="0">
                        <a:lnSpc>
                          <a:spcPct val="115000"/>
                        </a:lnSpc>
                        <a:spcBef>
                          <a:spcPts val="0"/>
                        </a:spcBef>
                        <a:spcAft>
                          <a:spcPts val="0"/>
                        </a:spcAft>
                      </a:pPr>
                      <a:r>
                        <a:rPr lang="en-US" sz="900">
                          <a:solidFill>
                            <a:srgbClr val="000000"/>
                          </a:solidFill>
                          <a:latin typeface="Calibri"/>
                          <a:ea typeface="Times New Roman"/>
                          <a:cs typeface="Times New Roman"/>
                        </a:rPr>
                        <a:t>*AREA TOTAL DE DIRECCIONAMIENTO</a:t>
                      </a:r>
                      <a:endParaRPr lang="en-US" sz="900">
                        <a:latin typeface="Calibri"/>
                        <a:ea typeface="Calibri"/>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lnSpc>
                          <a:spcPct val="115000"/>
                        </a:lnSpc>
                        <a:spcBef>
                          <a:spcPts val="0"/>
                        </a:spcBef>
                        <a:spcAft>
                          <a:spcPts val="0"/>
                        </a:spcAft>
                      </a:pPr>
                      <a:r>
                        <a:rPr lang="en-US" sz="900">
                          <a:solidFill>
                            <a:srgbClr val="000000"/>
                          </a:solidFill>
                          <a:latin typeface="Calibri"/>
                          <a:ea typeface="Times New Roman"/>
                          <a:cs typeface="Times New Roman"/>
                        </a:rPr>
                        <a:t>2048/2048 bytes (de libre direccionamiento)</a:t>
                      </a:r>
                      <a:endParaRPr lang="en-US" sz="900">
                        <a:latin typeface="Calibri"/>
                        <a:ea typeface="Calibri"/>
                        <a:cs typeface="Times New Roman"/>
                      </a:endParaRPr>
                    </a:p>
                  </a:txBody>
                  <a:tcPr marL="57828" marR="578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85928">
                <a:tc>
                  <a:txBody>
                    <a:bodyPr/>
                    <a:lstStyle/>
                    <a:p>
                      <a:pPr marL="0" marR="0">
                        <a:lnSpc>
                          <a:spcPct val="115000"/>
                        </a:lnSpc>
                        <a:spcBef>
                          <a:spcPts val="0"/>
                        </a:spcBef>
                        <a:spcAft>
                          <a:spcPts val="0"/>
                        </a:spcAft>
                      </a:pPr>
                      <a:r>
                        <a:rPr lang="en-US" sz="900">
                          <a:solidFill>
                            <a:srgbClr val="000000"/>
                          </a:solidFill>
                          <a:latin typeface="Calibri"/>
                          <a:ea typeface="Times New Roman"/>
                          <a:cs typeface="Times New Roman"/>
                        </a:rPr>
                        <a:t>*IMAGEN DE PROCESO</a:t>
                      </a:r>
                      <a:endParaRPr lang="en-US" sz="900">
                        <a:latin typeface="Calibri"/>
                        <a:ea typeface="Calibri"/>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r">
                        <a:lnSpc>
                          <a:spcPct val="115000"/>
                        </a:lnSpc>
                        <a:spcBef>
                          <a:spcPts val="0"/>
                        </a:spcBef>
                        <a:spcAft>
                          <a:spcPts val="0"/>
                        </a:spcAft>
                      </a:pPr>
                      <a:r>
                        <a:rPr lang="en-US" sz="900">
                          <a:solidFill>
                            <a:srgbClr val="000000"/>
                          </a:solidFill>
                          <a:latin typeface="Calibri"/>
                          <a:ea typeface="Times New Roman"/>
                          <a:cs typeface="Times New Roman"/>
                        </a:rPr>
                        <a:t>128/128 bytes</a:t>
                      </a:r>
                      <a:endParaRPr lang="en-US" sz="900">
                        <a:latin typeface="Calibri"/>
                        <a:ea typeface="Calibri"/>
                        <a:cs typeface="Times New Roman"/>
                      </a:endParaRPr>
                    </a:p>
                  </a:txBody>
                  <a:tcPr marL="57828" marR="578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185928">
                <a:tc>
                  <a:txBody>
                    <a:bodyPr/>
                    <a:lstStyle/>
                    <a:p>
                      <a:pPr marL="0" marR="0">
                        <a:lnSpc>
                          <a:spcPct val="115000"/>
                        </a:lnSpc>
                        <a:spcBef>
                          <a:spcPts val="0"/>
                        </a:spcBef>
                        <a:spcAft>
                          <a:spcPts val="0"/>
                        </a:spcAft>
                      </a:pPr>
                      <a:r>
                        <a:rPr lang="en-US" sz="900">
                          <a:solidFill>
                            <a:srgbClr val="000000"/>
                          </a:solidFill>
                          <a:latin typeface="Calibri"/>
                          <a:ea typeface="Times New Roman"/>
                          <a:cs typeface="Times New Roman"/>
                        </a:rPr>
                        <a:t>*CANALES DIGITALES</a:t>
                      </a:r>
                      <a:endParaRPr lang="en-US" sz="900">
                        <a:latin typeface="Calibri"/>
                        <a:ea typeface="Calibri"/>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r">
                        <a:lnSpc>
                          <a:spcPct val="115000"/>
                        </a:lnSpc>
                        <a:spcBef>
                          <a:spcPts val="0"/>
                        </a:spcBef>
                        <a:spcAft>
                          <a:spcPts val="0"/>
                        </a:spcAft>
                      </a:pPr>
                      <a:r>
                        <a:rPr lang="en-US" sz="900">
                          <a:solidFill>
                            <a:srgbClr val="000000"/>
                          </a:solidFill>
                          <a:latin typeface="Calibri"/>
                          <a:ea typeface="Times New Roman"/>
                          <a:cs typeface="Times New Roman"/>
                        </a:rPr>
                        <a:t>16384 MAX</a:t>
                      </a:r>
                      <a:endParaRPr lang="en-US" sz="900">
                        <a:latin typeface="Calibri"/>
                        <a:ea typeface="Calibri"/>
                        <a:cs typeface="Times New Roman"/>
                      </a:endParaRPr>
                    </a:p>
                  </a:txBody>
                  <a:tcPr marL="57828" marR="578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185928">
                <a:tc>
                  <a:txBody>
                    <a:bodyPr/>
                    <a:lstStyle/>
                    <a:p>
                      <a:pPr marL="0" marR="0">
                        <a:lnSpc>
                          <a:spcPct val="115000"/>
                        </a:lnSpc>
                        <a:spcBef>
                          <a:spcPts val="0"/>
                        </a:spcBef>
                        <a:spcAft>
                          <a:spcPts val="0"/>
                        </a:spcAft>
                      </a:pPr>
                      <a:r>
                        <a:rPr lang="en-US" sz="900">
                          <a:solidFill>
                            <a:srgbClr val="000000"/>
                          </a:solidFill>
                          <a:latin typeface="Calibri"/>
                          <a:ea typeface="Times New Roman"/>
                          <a:cs typeface="Times New Roman"/>
                        </a:rPr>
                        <a:t>*CANALES ANALOGICOS</a:t>
                      </a:r>
                      <a:endParaRPr lang="en-US" sz="900">
                        <a:latin typeface="Calibri"/>
                        <a:ea typeface="Calibri"/>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900" dirty="0">
                          <a:solidFill>
                            <a:srgbClr val="000000"/>
                          </a:solidFill>
                          <a:latin typeface="Calibri"/>
                          <a:ea typeface="Times New Roman"/>
                          <a:cs typeface="Times New Roman"/>
                        </a:rPr>
                        <a:t>1024 MAX</a:t>
                      </a:r>
                      <a:endParaRPr lang="en-US" sz="900" dirty="0">
                        <a:latin typeface="Calibri"/>
                        <a:ea typeface="Calibri"/>
                        <a:cs typeface="Times New Roman"/>
                      </a:endParaRPr>
                    </a:p>
                  </a:txBody>
                  <a:tcPr marL="57828" marR="578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bl>
          </a:graphicData>
        </a:graphic>
      </p:graphicFrame>
      <p:sp>
        <p:nvSpPr>
          <p:cNvPr id="8" name="Rectangle 1"/>
          <p:cNvSpPr>
            <a:spLocks noChangeArrowheads="1"/>
          </p:cNvSpPr>
          <p:nvPr/>
        </p:nvSpPr>
        <p:spPr bwMode="auto">
          <a:xfrm>
            <a:off x="228600" y="4923472"/>
            <a:ext cx="4267200" cy="14773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C" sz="1500" b="0" i="0" u="none" strike="noStrike" cap="none" normalizeH="0" baseline="0" dirty="0" smtClean="0">
                <a:ln>
                  <a:noFill/>
                </a:ln>
                <a:solidFill>
                  <a:schemeClr val="tx1"/>
                </a:solidFill>
                <a:effectLst/>
                <a:latin typeface="Arial" pitchFamily="34" charset="0"/>
                <a:ea typeface="Calibri" pitchFamily="34" charset="0"/>
                <a:cs typeface="Arial" pitchFamily="34" charset="0"/>
              </a:rPr>
              <a:t>Además se utilizarán los siguientes módulos para manejar las señales de entrada y salida:</a:t>
            </a:r>
            <a:endParaRPr kumimoji="0" lang="en-US" sz="1500" b="0" i="0" u="none" strike="noStrike" cap="none" normalizeH="0" baseline="0" dirty="0" smtClean="0">
              <a:ln>
                <a:noFill/>
              </a:ln>
              <a:solidFill>
                <a:schemeClr val="tx1"/>
              </a:solidFill>
              <a:effectLst/>
              <a:latin typeface="Arial" pitchFamily="34" charset="0"/>
              <a:cs typeface="Arial" pitchFamily="34" charset="0"/>
            </a:endParaRPr>
          </a:p>
          <a:p>
            <a:pPr marL="457200" marR="0" lvl="1" indent="0" algn="just" defTabSz="914400" rtl="0" eaLnBrk="0" fontAlgn="base" latinLnBrk="0" hangingPunct="0">
              <a:lnSpc>
                <a:spcPct val="100000"/>
              </a:lnSpc>
              <a:spcBef>
                <a:spcPct val="0"/>
              </a:spcBef>
              <a:spcAft>
                <a:spcPct val="0"/>
              </a:spcAft>
              <a:buClrTx/>
              <a:buSzTx/>
              <a:buFont typeface="Symbol" pitchFamily="18" charset="2"/>
              <a:buChar char=""/>
              <a:tabLst/>
            </a:pPr>
            <a:r>
              <a:rPr lang="es-EC" sz="1500" dirty="0" smtClean="0">
                <a:latin typeface="Calibri"/>
                <a:cs typeface="Arial" pitchFamily="34" charset="0"/>
              </a:rPr>
              <a:t>Módulo de 16 entradas digitales</a:t>
            </a:r>
            <a:endParaRPr kumimoji="0" lang="en-US" sz="1500" b="0" i="0" u="none" strike="noStrike" cap="none" normalizeH="0" baseline="0" dirty="0" smtClean="0">
              <a:ln>
                <a:noFill/>
              </a:ln>
              <a:solidFill>
                <a:schemeClr val="tx1"/>
              </a:solidFill>
              <a:effectLst/>
              <a:latin typeface="Arial" pitchFamily="34" charset="0"/>
              <a:cs typeface="Arial" pitchFamily="34" charset="0"/>
            </a:endParaRPr>
          </a:p>
          <a:p>
            <a:pPr marL="457200" marR="0" lvl="1" indent="0" algn="just" defTabSz="914400" rtl="0" eaLnBrk="0" fontAlgn="base" latinLnBrk="0" hangingPunct="0">
              <a:lnSpc>
                <a:spcPct val="100000"/>
              </a:lnSpc>
              <a:spcBef>
                <a:spcPct val="0"/>
              </a:spcBef>
              <a:spcAft>
                <a:spcPct val="0"/>
              </a:spcAft>
              <a:buClrTx/>
              <a:buSzTx/>
              <a:buFont typeface="Symbol" pitchFamily="18" charset="2"/>
              <a:buChar char=""/>
              <a:tabLst/>
            </a:pPr>
            <a:r>
              <a:rPr lang="es-EC" sz="1500" dirty="0" smtClean="0">
                <a:latin typeface="Arial" pitchFamily="34" charset="0"/>
                <a:cs typeface="Arial" pitchFamily="34" charset="0"/>
              </a:rPr>
              <a:t>Módulo de 16 salidas digitales</a:t>
            </a:r>
            <a:endParaRPr kumimoji="0" lang="en-US" sz="1500" b="0" i="0" u="none" strike="noStrike" cap="none" normalizeH="0" baseline="0" dirty="0" smtClean="0">
              <a:ln>
                <a:noFill/>
              </a:ln>
              <a:solidFill>
                <a:schemeClr val="tx1"/>
              </a:solidFill>
              <a:effectLst/>
              <a:latin typeface="Arial" pitchFamily="34" charset="0"/>
              <a:cs typeface="Arial" pitchFamily="34" charset="0"/>
            </a:endParaRPr>
          </a:p>
          <a:p>
            <a:pPr marL="457200" marR="0" lvl="1" indent="0" algn="just" defTabSz="914400" rtl="0" eaLnBrk="0" fontAlgn="base" latinLnBrk="0" hangingPunct="0">
              <a:lnSpc>
                <a:spcPct val="100000"/>
              </a:lnSpc>
              <a:spcBef>
                <a:spcPct val="0"/>
              </a:spcBef>
              <a:spcAft>
                <a:spcPct val="0"/>
              </a:spcAft>
              <a:buClrTx/>
              <a:buSzTx/>
              <a:buFont typeface="Symbol" pitchFamily="18" charset="2"/>
              <a:buChar char=""/>
              <a:tabLst/>
            </a:pPr>
            <a:r>
              <a:rPr lang="es-EC" sz="1500" dirty="0" smtClean="0">
                <a:latin typeface="Arial" pitchFamily="34" charset="0"/>
                <a:cs typeface="Arial" pitchFamily="34" charset="0"/>
              </a:rPr>
              <a:t>Módulo de 8 entradas analógicas</a:t>
            </a:r>
            <a:endParaRPr kumimoji="0" lang="en-US" sz="1500" b="0" i="0" u="none" strike="noStrike" cap="none" normalizeH="0" baseline="0" dirty="0" smtClean="0">
              <a:ln>
                <a:noFill/>
              </a:ln>
              <a:solidFill>
                <a:schemeClr val="tx1"/>
              </a:solidFill>
              <a:effectLst/>
              <a:latin typeface="Arial" pitchFamily="34" charset="0"/>
              <a:cs typeface="Arial" pitchFamily="34" charset="0"/>
            </a:endParaRPr>
          </a:p>
          <a:p>
            <a:pPr marL="457200" marR="0" lvl="1" indent="0" algn="just" defTabSz="914400" rtl="0" eaLnBrk="0" fontAlgn="base" latinLnBrk="0" hangingPunct="0">
              <a:lnSpc>
                <a:spcPct val="100000"/>
              </a:lnSpc>
              <a:spcBef>
                <a:spcPct val="0"/>
              </a:spcBef>
              <a:spcAft>
                <a:spcPct val="0"/>
              </a:spcAft>
              <a:buClrTx/>
              <a:buSzTx/>
              <a:buFont typeface="Symbol" pitchFamily="18" charset="2"/>
              <a:buChar char=""/>
              <a:tabLst/>
            </a:pPr>
            <a:r>
              <a:rPr lang="es-EC" sz="1500" dirty="0" smtClean="0">
                <a:latin typeface="Arial" pitchFamily="34" charset="0"/>
                <a:cs typeface="Arial" pitchFamily="34" charset="0"/>
              </a:rPr>
              <a:t>Módulo de 4 salidas analógicas</a:t>
            </a:r>
            <a:endParaRPr kumimoji="0" lang="en-US" sz="15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3000"/>
                                        <p:tgtEl>
                                          <p:spTgt spid="4"/>
                                        </p:tgtEl>
                                      </p:cBhvr>
                                    </p:animEffect>
                                    <p:anim calcmode="lin" valueType="num">
                                      <p:cBhvr>
                                        <p:cTn id="8" dur="3000" fill="hold"/>
                                        <p:tgtEl>
                                          <p:spTgt spid="4"/>
                                        </p:tgtEl>
                                        <p:attrNameLst>
                                          <p:attrName>style.rotation</p:attrName>
                                        </p:attrNameLst>
                                      </p:cBhvr>
                                      <p:tavLst>
                                        <p:tav tm="0">
                                          <p:val>
                                            <p:fltVal val="720"/>
                                          </p:val>
                                        </p:tav>
                                        <p:tav tm="100000">
                                          <p:val>
                                            <p:fltVal val="0"/>
                                          </p:val>
                                        </p:tav>
                                      </p:tavLst>
                                    </p:anim>
                                    <p:anim calcmode="lin" valueType="num">
                                      <p:cBhvr>
                                        <p:cTn id="9" dur="3000" fill="hold"/>
                                        <p:tgtEl>
                                          <p:spTgt spid="4"/>
                                        </p:tgtEl>
                                        <p:attrNameLst>
                                          <p:attrName>ppt_h</p:attrName>
                                        </p:attrNameLst>
                                      </p:cBhvr>
                                      <p:tavLst>
                                        <p:tav tm="0">
                                          <p:val>
                                            <p:fltVal val="0"/>
                                          </p:val>
                                        </p:tav>
                                        <p:tav tm="100000">
                                          <p:val>
                                            <p:strVal val="#ppt_h"/>
                                          </p:val>
                                        </p:tav>
                                      </p:tavLst>
                                    </p:anim>
                                    <p:anim calcmode="lin" valueType="num">
                                      <p:cBhvr>
                                        <p:cTn id="10" dur="3000" fill="hold"/>
                                        <p:tgtEl>
                                          <p:spTgt spid="4"/>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Comunicación</a:t>
            </a:r>
            <a:endParaRPr lang="es-EC" dirty="0"/>
          </a:p>
        </p:txBody>
      </p:sp>
      <p:sp>
        <p:nvSpPr>
          <p:cNvPr id="3" name="2 Marcador de contenido"/>
          <p:cNvSpPr>
            <a:spLocks noGrp="1"/>
          </p:cNvSpPr>
          <p:nvPr>
            <p:ph idx="1"/>
          </p:nvPr>
        </p:nvSpPr>
        <p:spPr>
          <a:xfrm>
            <a:off x="457200" y="2057400"/>
            <a:ext cx="7848600" cy="1981200"/>
          </a:xfrm>
        </p:spPr>
        <p:txBody>
          <a:bodyPr/>
          <a:lstStyle/>
          <a:p>
            <a:r>
              <a:rPr lang="es-EC" sz="1500" dirty="0" smtClean="0">
                <a:latin typeface="Arial" pitchFamily="34" charset="0"/>
                <a:cs typeface="Arial" pitchFamily="34" charset="0"/>
              </a:rPr>
              <a:t>La CPU 315-2DP que tiene el PLC tiene dos puertos de comunicación, uno para Profibus DP y otro para MPI, pero los requerimientos de comunicación de nuestro proyecto son de un puerto para conectarse con la red industrial, un puerto para el control del operador en cuarto de control y uno para el panel de control. Por lo que se ha optado por usar dos puertos de comunicación Profibus DP para conectarse a la red industrial y panel de control y el puerto MPI para el cuarto de control.</a:t>
            </a:r>
          </a:p>
          <a:p>
            <a:endParaRPr lang="es-EC" dirty="0"/>
          </a:p>
        </p:txBody>
      </p:sp>
      <p:pic>
        <p:nvPicPr>
          <p:cNvPr id="47107" name="Picture 3"/>
          <p:cNvPicPr>
            <a:picLocks noChangeAspect="1" noChangeArrowheads="1"/>
          </p:cNvPicPr>
          <p:nvPr/>
        </p:nvPicPr>
        <p:blipFill>
          <a:blip r:embed="rId2" cstate="print"/>
          <a:srcRect/>
          <a:stretch>
            <a:fillRect/>
          </a:stretch>
        </p:blipFill>
        <p:spPr bwMode="auto">
          <a:xfrm>
            <a:off x="1371600" y="3733800"/>
            <a:ext cx="5720524" cy="2514600"/>
          </a:xfrm>
          <a:prstGeom prst="rect">
            <a:avLst/>
          </a:prstGeom>
          <a:noFill/>
          <a:ln w="9525">
            <a:noFill/>
            <a:miter lim="800000"/>
            <a:headEnd/>
            <a:tailEnd/>
          </a:ln>
          <a:effectLst/>
        </p:spPr>
      </p:pic>
      <p:pic>
        <p:nvPicPr>
          <p:cNvPr id="5" name="Picture 7"/>
          <p:cNvPicPr>
            <a:picLocks noChangeAspect="1" noChangeArrowheads="1"/>
          </p:cNvPicPr>
          <p:nvPr/>
        </p:nvPicPr>
        <p:blipFill>
          <a:blip r:embed="rId3" cstate="print"/>
          <a:srcRect/>
          <a:stretch>
            <a:fillRect/>
          </a:stretch>
        </p:blipFill>
        <p:spPr bwMode="auto">
          <a:xfrm>
            <a:off x="7632700" y="115888"/>
            <a:ext cx="1390650" cy="133350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3000"/>
                                        <p:tgtEl>
                                          <p:spTgt spid="5"/>
                                        </p:tgtEl>
                                      </p:cBhvr>
                                    </p:animEffect>
                                    <p:anim calcmode="lin" valueType="num">
                                      <p:cBhvr>
                                        <p:cTn id="8" dur="3000" fill="hold"/>
                                        <p:tgtEl>
                                          <p:spTgt spid="5"/>
                                        </p:tgtEl>
                                        <p:attrNameLst>
                                          <p:attrName>style.rotation</p:attrName>
                                        </p:attrNameLst>
                                      </p:cBhvr>
                                      <p:tavLst>
                                        <p:tav tm="0">
                                          <p:val>
                                            <p:fltVal val="720"/>
                                          </p:val>
                                        </p:tav>
                                        <p:tav tm="100000">
                                          <p:val>
                                            <p:fltVal val="0"/>
                                          </p:val>
                                        </p:tav>
                                      </p:tavLst>
                                    </p:anim>
                                    <p:anim calcmode="lin" valueType="num">
                                      <p:cBhvr>
                                        <p:cTn id="9" dur="3000" fill="hold"/>
                                        <p:tgtEl>
                                          <p:spTgt spid="5"/>
                                        </p:tgtEl>
                                        <p:attrNameLst>
                                          <p:attrName>ppt_h</p:attrName>
                                        </p:attrNameLst>
                                      </p:cBhvr>
                                      <p:tavLst>
                                        <p:tav tm="0">
                                          <p:val>
                                            <p:fltVal val="0"/>
                                          </p:val>
                                        </p:tav>
                                        <p:tav tm="100000">
                                          <p:val>
                                            <p:strVal val="#ppt_h"/>
                                          </p:val>
                                        </p:tav>
                                      </p:tavLst>
                                    </p:anim>
                                    <p:anim calcmode="lin" valueType="num">
                                      <p:cBhvr>
                                        <p:cTn id="10" dur="3000" fill="hold"/>
                                        <p:tgtEl>
                                          <p:spTgt spid="5"/>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Dimensionamiento del panel</a:t>
            </a:r>
            <a:endParaRPr lang="es-EC" dirty="0"/>
          </a:p>
        </p:txBody>
      </p:sp>
      <p:sp>
        <p:nvSpPr>
          <p:cNvPr id="3" name="2 Marcador de contenido"/>
          <p:cNvSpPr>
            <a:spLocks noGrp="1"/>
          </p:cNvSpPr>
          <p:nvPr>
            <p:ph idx="1"/>
          </p:nvPr>
        </p:nvSpPr>
        <p:spPr/>
        <p:txBody>
          <a:bodyPr/>
          <a:lstStyle/>
          <a:p>
            <a:pPr>
              <a:buNone/>
            </a:pPr>
            <a:r>
              <a:rPr lang="es-EC" dirty="0" smtClean="0"/>
              <a:t>La construcción del tablero eléctrico responderá a lo siguiente:</a:t>
            </a:r>
          </a:p>
          <a:p>
            <a:pPr lvl="0"/>
            <a:r>
              <a:rPr lang="es-EC" dirty="0" smtClean="0"/>
              <a:t>Seguridad para el personal de operación y mantenimiento</a:t>
            </a:r>
          </a:p>
          <a:p>
            <a:pPr lvl="0"/>
            <a:r>
              <a:rPr lang="es-EC" dirty="0" smtClean="0"/>
              <a:t>Seguridades y protecciones a todos los equipos.</a:t>
            </a:r>
          </a:p>
          <a:p>
            <a:pPr lvl="0"/>
            <a:r>
              <a:rPr lang="es-EC" dirty="0" smtClean="0"/>
              <a:t>Seguridad contra incendios</a:t>
            </a:r>
          </a:p>
          <a:p>
            <a:pPr lvl="0"/>
            <a:r>
              <a:rPr lang="es-EC" dirty="0" smtClean="0"/>
              <a:t>Facilidad de montaje y conexión</a:t>
            </a:r>
          </a:p>
          <a:p>
            <a:pPr lvl="0"/>
            <a:r>
              <a:rPr lang="es-EC" dirty="0" smtClean="0"/>
              <a:t>Facilidad de operación, inspección y mantenimiento</a:t>
            </a:r>
          </a:p>
          <a:p>
            <a:pPr>
              <a:buNone/>
            </a:pPr>
            <a:endParaRPr lang="es-EC" dirty="0"/>
          </a:p>
        </p:txBody>
      </p:sp>
      <p:pic>
        <p:nvPicPr>
          <p:cNvPr id="4" name="Picture 7"/>
          <p:cNvPicPr>
            <a:picLocks noChangeAspect="1" noChangeArrowheads="1"/>
          </p:cNvPicPr>
          <p:nvPr/>
        </p:nvPicPr>
        <p:blipFill>
          <a:blip r:embed="rId2" cstate="print"/>
          <a:srcRect/>
          <a:stretch>
            <a:fillRect/>
          </a:stretch>
        </p:blipFill>
        <p:spPr bwMode="auto">
          <a:xfrm>
            <a:off x="7632700" y="115888"/>
            <a:ext cx="1390650" cy="133350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3000"/>
                                        <p:tgtEl>
                                          <p:spTgt spid="4"/>
                                        </p:tgtEl>
                                      </p:cBhvr>
                                    </p:animEffect>
                                    <p:anim calcmode="lin" valueType="num">
                                      <p:cBhvr>
                                        <p:cTn id="8" dur="3000" fill="hold"/>
                                        <p:tgtEl>
                                          <p:spTgt spid="4"/>
                                        </p:tgtEl>
                                        <p:attrNameLst>
                                          <p:attrName>style.rotation</p:attrName>
                                        </p:attrNameLst>
                                      </p:cBhvr>
                                      <p:tavLst>
                                        <p:tav tm="0">
                                          <p:val>
                                            <p:fltVal val="720"/>
                                          </p:val>
                                        </p:tav>
                                        <p:tav tm="100000">
                                          <p:val>
                                            <p:fltVal val="0"/>
                                          </p:val>
                                        </p:tav>
                                      </p:tavLst>
                                    </p:anim>
                                    <p:anim calcmode="lin" valueType="num">
                                      <p:cBhvr>
                                        <p:cTn id="9" dur="3000" fill="hold"/>
                                        <p:tgtEl>
                                          <p:spTgt spid="4"/>
                                        </p:tgtEl>
                                        <p:attrNameLst>
                                          <p:attrName>ppt_h</p:attrName>
                                        </p:attrNameLst>
                                      </p:cBhvr>
                                      <p:tavLst>
                                        <p:tav tm="0">
                                          <p:val>
                                            <p:fltVal val="0"/>
                                          </p:val>
                                        </p:tav>
                                        <p:tav tm="100000">
                                          <p:val>
                                            <p:strVal val="#ppt_h"/>
                                          </p:val>
                                        </p:tav>
                                      </p:tavLst>
                                    </p:anim>
                                    <p:anim calcmode="lin" valueType="num">
                                      <p:cBhvr>
                                        <p:cTn id="10" dur="3000" fill="hold"/>
                                        <p:tgtEl>
                                          <p:spTgt spid="4"/>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Breaker principal</a:t>
            </a:r>
            <a:endParaRPr lang="es-EC" dirty="0"/>
          </a:p>
        </p:txBody>
      </p:sp>
      <p:pic>
        <p:nvPicPr>
          <p:cNvPr id="48130" name="Picture 2"/>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3124200" y="2057400"/>
            <a:ext cx="1828800" cy="288915"/>
          </a:xfrm>
          <a:prstGeom prst="rect">
            <a:avLst/>
          </a:prstGeom>
          <a:noFill/>
          <a:ln w="9525">
            <a:noFill/>
            <a:miter lim="800000"/>
            <a:headEnd/>
            <a:tailEnd/>
          </a:ln>
        </p:spPr>
      </p:pic>
      <p:pic>
        <p:nvPicPr>
          <p:cNvPr id="48131" name="Picture 3"/>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124200" y="2679225"/>
            <a:ext cx="1600200" cy="256716"/>
          </a:xfrm>
          <a:prstGeom prst="rect">
            <a:avLst/>
          </a:prstGeom>
          <a:noFill/>
          <a:ln w="9525">
            <a:noFill/>
            <a:miter lim="800000"/>
            <a:headEnd/>
            <a:tailEnd/>
          </a:ln>
        </p:spPr>
      </p:pic>
      <p:pic>
        <p:nvPicPr>
          <p:cNvPr id="48132" name="Picture 4"/>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3124200" y="3200400"/>
            <a:ext cx="1676400" cy="245726"/>
          </a:xfrm>
          <a:prstGeom prst="rect">
            <a:avLst/>
          </a:prstGeom>
          <a:noFill/>
          <a:ln w="9525">
            <a:noFill/>
            <a:miter lim="800000"/>
            <a:headEnd/>
            <a:tailEnd/>
          </a:ln>
        </p:spPr>
      </p:pic>
      <p:sp>
        <p:nvSpPr>
          <p:cNvPr id="8" name="7 CuadroTexto"/>
          <p:cNvSpPr txBox="1"/>
          <p:nvPr/>
        </p:nvSpPr>
        <p:spPr>
          <a:xfrm>
            <a:off x="152400" y="2057400"/>
            <a:ext cx="3124200" cy="2585323"/>
          </a:xfrm>
          <a:prstGeom prst="rect">
            <a:avLst/>
          </a:prstGeom>
          <a:noFill/>
        </p:spPr>
        <p:txBody>
          <a:bodyPr wrap="square" rtlCol="0">
            <a:spAutoFit/>
          </a:bodyPr>
          <a:lstStyle/>
          <a:p>
            <a:r>
              <a:rPr lang="es-EC" dirty="0" smtClean="0"/>
              <a:t>Bomba cerveza: </a:t>
            </a:r>
          </a:p>
          <a:p>
            <a:endParaRPr lang="es-EC" dirty="0" smtClean="0"/>
          </a:p>
          <a:p>
            <a:r>
              <a:rPr lang="es-EC" dirty="0" smtClean="0"/>
              <a:t>Bomba de agua:</a:t>
            </a:r>
          </a:p>
          <a:p>
            <a:endParaRPr lang="es-EC" dirty="0" smtClean="0"/>
          </a:p>
          <a:p>
            <a:r>
              <a:rPr lang="es-EC" dirty="0" smtClean="0"/>
              <a:t>Bomba de CIP:</a:t>
            </a:r>
          </a:p>
          <a:p>
            <a:endParaRPr lang="es-EC" dirty="0" smtClean="0"/>
          </a:p>
          <a:p>
            <a:r>
              <a:rPr lang="es-EC" dirty="0" smtClean="0"/>
              <a:t>Transformador de 120Vac:</a:t>
            </a:r>
          </a:p>
          <a:p>
            <a:endParaRPr lang="es-EC" dirty="0" smtClean="0"/>
          </a:p>
          <a:p>
            <a:r>
              <a:rPr lang="es-EC" dirty="0" smtClean="0"/>
              <a:t>Fuente 24Vdc:</a:t>
            </a:r>
          </a:p>
        </p:txBody>
      </p:sp>
      <p:pic>
        <p:nvPicPr>
          <p:cNvPr id="48133" name="Picture 5"/>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3124200" y="3657600"/>
            <a:ext cx="1447801" cy="260084"/>
          </a:xfrm>
          <a:prstGeom prst="rect">
            <a:avLst/>
          </a:prstGeom>
          <a:noFill/>
          <a:ln w="9525">
            <a:noFill/>
            <a:miter lim="800000"/>
            <a:headEnd/>
            <a:tailEnd/>
          </a:ln>
        </p:spPr>
      </p:pic>
      <p:pic>
        <p:nvPicPr>
          <p:cNvPr id="48134" name="Picture 6"/>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3124199" y="4267200"/>
            <a:ext cx="1524001" cy="269469"/>
          </a:xfrm>
          <a:prstGeom prst="rect">
            <a:avLst/>
          </a:prstGeom>
          <a:noFill/>
          <a:ln w="9525">
            <a:noFill/>
            <a:miter lim="800000"/>
            <a:headEnd/>
            <a:tailEnd/>
          </a:ln>
        </p:spPr>
      </p:pic>
      <p:pic>
        <p:nvPicPr>
          <p:cNvPr id="48135" name="Picture 7"/>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5220547" y="2438400"/>
            <a:ext cx="3923453" cy="268321"/>
          </a:xfrm>
          <a:prstGeom prst="rect">
            <a:avLst/>
          </a:prstGeom>
          <a:noFill/>
          <a:ln w="9525">
            <a:noFill/>
            <a:miter lim="800000"/>
            <a:headEnd/>
            <a:tailEnd/>
          </a:ln>
        </p:spPr>
      </p:pic>
      <p:pic>
        <p:nvPicPr>
          <p:cNvPr id="48136" name="Picture 8"/>
          <p:cNvPicPr>
            <a:picLocks noChangeAspect="1" noChangeArrowheads="1"/>
          </p:cNvPicPr>
          <p:nvPr/>
        </p:nvPicPr>
        <p:blipFill>
          <a:blip r:embed="rId8" cstate="print">
            <a:clrChange>
              <a:clrFrom>
                <a:srgbClr val="FFFFFF"/>
              </a:clrFrom>
              <a:clrTo>
                <a:srgbClr val="FFFFFF">
                  <a:alpha val="0"/>
                </a:srgbClr>
              </a:clrTo>
            </a:clrChange>
          </a:blip>
          <a:srcRect/>
          <a:stretch>
            <a:fillRect/>
          </a:stretch>
        </p:blipFill>
        <p:spPr bwMode="auto">
          <a:xfrm>
            <a:off x="6248400" y="2895600"/>
            <a:ext cx="2025227" cy="304800"/>
          </a:xfrm>
          <a:prstGeom prst="rect">
            <a:avLst/>
          </a:prstGeom>
          <a:noFill/>
          <a:ln w="9525">
            <a:noFill/>
            <a:miter lim="800000"/>
            <a:headEnd/>
            <a:tailEnd/>
          </a:ln>
        </p:spPr>
      </p:pic>
      <p:pic>
        <p:nvPicPr>
          <p:cNvPr id="48137" name="Picture 9"/>
          <p:cNvPicPr>
            <a:picLocks noChangeAspect="1" noChangeArrowheads="1"/>
          </p:cNvPicPr>
          <p:nvPr/>
        </p:nvPicPr>
        <p:blipFill>
          <a:blip r:embed="rId9" cstate="print">
            <a:clrChange>
              <a:clrFrom>
                <a:srgbClr val="FFFFFF"/>
              </a:clrFrom>
              <a:clrTo>
                <a:srgbClr val="FFFFFF">
                  <a:alpha val="0"/>
                </a:srgbClr>
              </a:clrTo>
            </a:clrChange>
          </a:blip>
          <a:srcRect/>
          <a:stretch>
            <a:fillRect/>
          </a:stretch>
        </p:blipFill>
        <p:spPr bwMode="auto">
          <a:xfrm>
            <a:off x="6172200" y="3505200"/>
            <a:ext cx="1857075" cy="304800"/>
          </a:xfrm>
          <a:prstGeom prst="rect">
            <a:avLst/>
          </a:prstGeom>
          <a:noFill/>
          <a:ln w="9525">
            <a:noFill/>
            <a:miter lim="800000"/>
            <a:headEnd/>
            <a:tailEnd/>
          </a:ln>
        </p:spPr>
      </p:pic>
      <p:graphicFrame>
        <p:nvGraphicFramePr>
          <p:cNvPr id="14" name="13 Tabla"/>
          <p:cNvGraphicFramePr>
            <a:graphicFrameLocks noGrp="1"/>
          </p:cNvGraphicFramePr>
          <p:nvPr/>
        </p:nvGraphicFramePr>
        <p:xfrm>
          <a:off x="1752600" y="4648201"/>
          <a:ext cx="5181600" cy="2057399"/>
        </p:xfrm>
        <a:graphic>
          <a:graphicData uri="http://schemas.openxmlformats.org/drawingml/2006/table">
            <a:tbl>
              <a:tblPr/>
              <a:tblGrid>
                <a:gridCol w="3155188"/>
                <a:gridCol w="2026412"/>
              </a:tblGrid>
              <a:tr h="318060">
                <a:tc>
                  <a:txBody>
                    <a:bodyPr/>
                    <a:lstStyle/>
                    <a:p>
                      <a:pPr>
                        <a:lnSpc>
                          <a:spcPct val="115000"/>
                        </a:lnSpc>
                        <a:spcAft>
                          <a:spcPts val="0"/>
                        </a:spcAft>
                        <a:tabLst>
                          <a:tab pos="270510" algn="l"/>
                        </a:tabLst>
                      </a:pPr>
                      <a:r>
                        <a:rPr lang="es-EC" sz="1200" b="1">
                          <a:latin typeface="Arial"/>
                          <a:ea typeface="Calibri"/>
                          <a:cs typeface="Times New Roman"/>
                        </a:rPr>
                        <a:t>Marca</a:t>
                      </a:r>
                      <a:endParaRPr lang="es-EC" sz="1100">
                        <a:latin typeface="Calibri"/>
                        <a:ea typeface="Calibri"/>
                        <a:cs typeface="Times New Roman"/>
                      </a:endParaRPr>
                    </a:p>
                  </a:txBody>
                  <a:tcPr marL="68580" marR="68580" marT="0" marB="0">
                    <a:lnL w="190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0955">
                        <a:lnSpc>
                          <a:spcPct val="115000"/>
                        </a:lnSpc>
                        <a:spcAft>
                          <a:spcPts val="0"/>
                        </a:spcAft>
                        <a:tabLst>
                          <a:tab pos="270510" algn="l"/>
                        </a:tabLst>
                      </a:pPr>
                      <a:r>
                        <a:rPr lang="es-EC" sz="1200">
                          <a:latin typeface="Arial"/>
                          <a:ea typeface="Calibri"/>
                          <a:cs typeface="Times New Roman"/>
                        </a:rPr>
                        <a:t>Siemens</a:t>
                      </a:r>
                      <a:endParaRPr lang="es-EC"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9708">
                <a:tc>
                  <a:txBody>
                    <a:bodyPr/>
                    <a:lstStyle/>
                    <a:p>
                      <a:pPr>
                        <a:lnSpc>
                          <a:spcPct val="115000"/>
                        </a:lnSpc>
                        <a:spcAft>
                          <a:spcPts val="0"/>
                        </a:spcAft>
                        <a:tabLst>
                          <a:tab pos="270510" algn="l"/>
                        </a:tabLst>
                      </a:pPr>
                      <a:r>
                        <a:rPr lang="es-EC" sz="1200" b="1">
                          <a:latin typeface="Arial"/>
                          <a:ea typeface="Calibri"/>
                          <a:cs typeface="Times New Roman"/>
                        </a:rPr>
                        <a:t>Modelo</a:t>
                      </a:r>
                      <a:endParaRPr lang="es-EC" sz="1100">
                        <a:latin typeface="Calibri"/>
                        <a:ea typeface="Calibri"/>
                        <a:cs typeface="Times New Roman"/>
                      </a:endParaRPr>
                    </a:p>
                  </a:txBody>
                  <a:tcPr marL="68580" marR="68580" marT="0" marB="0">
                    <a:lnL w="190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0955">
                        <a:lnSpc>
                          <a:spcPct val="115000"/>
                        </a:lnSpc>
                        <a:spcAft>
                          <a:spcPts val="0"/>
                        </a:spcAft>
                        <a:tabLst>
                          <a:tab pos="270510" algn="l"/>
                        </a:tabLst>
                      </a:pPr>
                      <a:r>
                        <a:rPr lang="es-EC" sz="1200">
                          <a:latin typeface="Arial"/>
                          <a:ea typeface="Calibri"/>
                          <a:cs typeface="Times New Roman"/>
                        </a:rPr>
                        <a:t>3LD2714-0TK53</a:t>
                      </a:r>
                      <a:endParaRPr lang="es-EC"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5528">
                <a:tc>
                  <a:txBody>
                    <a:bodyPr/>
                    <a:lstStyle/>
                    <a:p>
                      <a:pPr>
                        <a:lnSpc>
                          <a:spcPct val="115000"/>
                        </a:lnSpc>
                        <a:spcAft>
                          <a:spcPts val="0"/>
                        </a:spcAft>
                        <a:tabLst>
                          <a:tab pos="270510" algn="l"/>
                        </a:tabLst>
                      </a:pPr>
                      <a:r>
                        <a:rPr lang="es-EC" sz="1200" b="1">
                          <a:latin typeface="Arial"/>
                          <a:ea typeface="Calibri"/>
                          <a:cs typeface="Times New Roman"/>
                        </a:rPr>
                        <a:t>Tensión asignada de empleo Ue</a:t>
                      </a:r>
                      <a:endParaRPr lang="es-EC" sz="1100">
                        <a:latin typeface="Calibri"/>
                        <a:ea typeface="Calibri"/>
                        <a:cs typeface="Times New Roman"/>
                      </a:endParaRPr>
                    </a:p>
                  </a:txBody>
                  <a:tcPr marL="68580" marR="68580" marT="0" marB="0">
                    <a:lnL w="190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0955">
                        <a:lnSpc>
                          <a:spcPct val="115000"/>
                        </a:lnSpc>
                        <a:spcAft>
                          <a:spcPts val="0"/>
                        </a:spcAft>
                        <a:tabLst>
                          <a:tab pos="270510" algn="l"/>
                        </a:tabLst>
                      </a:pPr>
                      <a:r>
                        <a:rPr lang="es-EC" sz="1200">
                          <a:latin typeface="Arial"/>
                          <a:ea typeface="Calibri"/>
                          <a:cs typeface="Times New Roman"/>
                        </a:rPr>
                        <a:t>400 V (NEMA)</a:t>
                      </a:r>
                      <a:endParaRPr lang="es-EC"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8043">
                <a:tc>
                  <a:txBody>
                    <a:bodyPr/>
                    <a:lstStyle/>
                    <a:p>
                      <a:pPr>
                        <a:lnSpc>
                          <a:spcPct val="115000"/>
                        </a:lnSpc>
                        <a:spcAft>
                          <a:spcPts val="0"/>
                        </a:spcAft>
                        <a:tabLst>
                          <a:tab pos="270510" algn="l"/>
                        </a:tabLst>
                      </a:pPr>
                      <a:r>
                        <a:rPr lang="es-EC" sz="1200" b="1">
                          <a:latin typeface="Arial"/>
                          <a:ea typeface="Calibri"/>
                          <a:cs typeface="Times New Roman"/>
                        </a:rPr>
                        <a:t>Tensión asignada al impulso Vimp</a:t>
                      </a:r>
                      <a:endParaRPr lang="es-EC" sz="1100">
                        <a:latin typeface="Calibri"/>
                        <a:ea typeface="Calibri"/>
                        <a:cs typeface="Times New Roman"/>
                      </a:endParaRPr>
                    </a:p>
                  </a:txBody>
                  <a:tcPr marL="68580" marR="68580" marT="0" marB="0">
                    <a:lnL w="190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0955">
                        <a:lnSpc>
                          <a:spcPct val="115000"/>
                        </a:lnSpc>
                        <a:spcAft>
                          <a:spcPts val="0"/>
                        </a:spcAft>
                        <a:tabLst>
                          <a:tab pos="270510" algn="l"/>
                        </a:tabLst>
                      </a:pPr>
                      <a:r>
                        <a:rPr lang="es-EC" sz="1200">
                          <a:latin typeface="Arial"/>
                          <a:ea typeface="Calibri"/>
                          <a:cs typeface="Times New Roman"/>
                        </a:rPr>
                        <a:t>10 KV</a:t>
                      </a:r>
                      <a:endParaRPr lang="es-EC"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6361">
                <a:tc>
                  <a:txBody>
                    <a:bodyPr/>
                    <a:lstStyle/>
                    <a:p>
                      <a:pPr>
                        <a:lnSpc>
                          <a:spcPct val="115000"/>
                        </a:lnSpc>
                        <a:spcAft>
                          <a:spcPts val="0"/>
                        </a:spcAft>
                        <a:tabLst>
                          <a:tab pos="270510" algn="l"/>
                        </a:tabLst>
                      </a:pPr>
                      <a:r>
                        <a:rPr lang="es-EC" sz="1200" b="1">
                          <a:latin typeface="Arial"/>
                          <a:ea typeface="Calibri"/>
                          <a:cs typeface="Times New Roman"/>
                        </a:rPr>
                        <a:t>Rango de Operación</a:t>
                      </a:r>
                      <a:endParaRPr lang="es-EC" sz="1100">
                        <a:latin typeface="Calibri"/>
                        <a:ea typeface="Calibri"/>
                        <a:cs typeface="Times New Roman"/>
                      </a:endParaRPr>
                    </a:p>
                  </a:txBody>
                  <a:tcPr marL="68580" marR="68580" marT="0" marB="0">
                    <a:lnL w="190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0955">
                        <a:lnSpc>
                          <a:spcPct val="115000"/>
                        </a:lnSpc>
                        <a:spcAft>
                          <a:spcPts val="0"/>
                        </a:spcAft>
                        <a:tabLst>
                          <a:tab pos="270510" algn="l"/>
                        </a:tabLst>
                      </a:pPr>
                      <a:r>
                        <a:rPr lang="es-EC" sz="1200">
                          <a:latin typeface="Arial"/>
                          <a:ea typeface="Calibri"/>
                          <a:cs typeface="Times New Roman"/>
                        </a:rPr>
                        <a:t>hasta 100 A</a:t>
                      </a:r>
                      <a:endParaRPr lang="es-EC"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9699">
                <a:tc>
                  <a:txBody>
                    <a:bodyPr/>
                    <a:lstStyle/>
                    <a:p>
                      <a:pPr>
                        <a:lnSpc>
                          <a:spcPct val="115000"/>
                        </a:lnSpc>
                        <a:spcAft>
                          <a:spcPts val="0"/>
                        </a:spcAft>
                        <a:tabLst>
                          <a:tab pos="270510" algn="l"/>
                        </a:tabLst>
                      </a:pPr>
                      <a:r>
                        <a:rPr lang="es-EC" sz="1200" b="1">
                          <a:latin typeface="Arial"/>
                          <a:ea typeface="Calibri"/>
                          <a:cs typeface="Times New Roman"/>
                        </a:rPr>
                        <a:t>Rango de Temperatura</a:t>
                      </a:r>
                      <a:endParaRPr lang="es-EC" sz="1100">
                        <a:latin typeface="Calibri"/>
                        <a:ea typeface="Calibri"/>
                        <a:cs typeface="Times New Roman"/>
                      </a:endParaRPr>
                    </a:p>
                  </a:txBody>
                  <a:tcPr marL="68580" marR="68580" marT="0" marB="0">
                    <a:lnL w="190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marL="20955">
                        <a:lnSpc>
                          <a:spcPct val="115000"/>
                        </a:lnSpc>
                        <a:spcAft>
                          <a:spcPts val="0"/>
                        </a:spcAft>
                        <a:tabLst>
                          <a:tab pos="270510" algn="l"/>
                        </a:tabLst>
                      </a:pPr>
                      <a:r>
                        <a:rPr lang="es-EC" sz="1200" dirty="0">
                          <a:latin typeface="Arial"/>
                          <a:ea typeface="Calibri"/>
                          <a:cs typeface="Times New Roman"/>
                        </a:rPr>
                        <a:t>-25 a 70°C</a:t>
                      </a:r>
                      <a:endParaRPr lang="es-EC"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r>
            </a:tbl>
          </a:graphicData>
        </a:graphic>
      </p:graphicFrame>
      <p:pic>
        <p:nvPicPr>
          <p:cNvPr id="13" name="Picture 7"/>
          <p:cNvPicPr>
            <a:picLocks noChangeAspect="1" noChangeArrowheads="1"/>
          </p:cNvPicPr>
          <p:nvPr/>
        </p:nvPicPr>
        <p:blipFill>
          <a:blip r:embed="rId10" cstate="print"/>
          <a:srcRect/>
          <a:stretch>
            <a:fillRect/>
          </a:stretch>
        </p:blipFill>
        <p:spPr bwMode="auto">
          <a:xfrm>
            <a:off x="7632700" y="115888"/>
            <a:ext cx="1390650" cy="133350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3000"/>
                                        <p:tgtEl>
                                          <p:spTgt spid="13"/>
                                        </p:tgtEl>
                                      </p:cBhvr>
                                    </p:animEffect>
                                    <p:anim calcmode="lin" valueType="num">
                                      <p:cBhvr>
                                        <p:cTn id="8" dur="3000" fill="hold"/>
                                        <p:tgtEl>
                                          <p:spTgt spid="13"/>
                                        </p:tgtEl>
                                        <p:attrNameLst>
                                          <p:attrName>style.rotation</p:attrName>
                                        </p:attrNameLst>
                                      </p:cBhvr>
                                      <p:tavLst>
                                        <p:tav tm="0">
                                          <p:val>
                                            <p:fltVal val="720"/>
                                          </p:val>
                                        </p:tav>
                                        <p:tav tm="100000">
                                          <p:val>
                                            <p:fltVal val="0"/>
                                          </p:val>
                                        </p:tav>
                                      </p:tavLst>
                                    </p:anim>
                                    <p:anim calcmode="lin" valueType="num">
                                      <p:cBhvr>
                                        <p:cTn id="9" dur="3000" fill="hold"/>
                                        <p:tgtEl>
                                          <p:spTgt spid="13"/>
                                        </p:tgtEl>
                                        <p:attrNameLst>
                                          <p:attrName>ppt_h</p:attrName>
                                        </p:attrNameLst>
                                      </p:cBhvr>
                                      <p:tavLst>
                                        <p:tav tm="0">
                                          <p:val>
                                            <p:fltVal val="0"/>
                                          </p:val>
                                        </p:tav>
                                        <p:tav tm="100000">
                                          <p:val>
                                            <p:strVal val="#ppt_h"/>
                                          </p:val>
                                        </p:tav>
                                      </p:tavLst>
                                    </p:anim>
                                    <p:anim calcmode="lin" valueType="num">
                                      <p:cBhvr>
                                        <p:cTn id="10" dur="3000" fill="hold"/>
                                        <p:tgtEl>
                                          <p:spTgt spid="13"/>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7"/>
          <p:cNvPicPr>
            <a:picLocks noChangeAspect="1" noChangeArrowheads="1"/>
          </p:cNvPicPr>
          <p:nvPr/>
        </p:nvPicPr>
        <p:blipFill>
          <a:blip r:embed="rId2" cstate="print"/>
          <a:srcRect/>
          <a:stretch>
            <a:fillRect/>
          </a:stretch>
        </p:blipFill>
        <p:spPr bwMode="auto">
          <a:xfrm>
            <a:off x="7632700" y="115888"/>
            <a:ext cx="1390650" cy="1333500"/>
          </a:xfrm>
          <a:prstGeom prst="rect">
            <a:avLst/>
          </a:prstGeom>
          <a:noFill/>
          <a:ln w="9525">
            <a:noFill/>
            <a:miter lim="800000"/>
            <a:headEnd/>
            <a:tailEnd/>
          </a:ln>
          <a:effectLst/>
        </p:spPr>
      </p:pic>
      <p:sp>
        <p:nvSpPr>
          <p:cNvPr id="2" name="1 Título"/>
          <p:cNvSpPr>
            <a:spLocks noGrp="1"/>
          </p:cNvSpPr>
          <p:nvPr>
            <p:ph type="title"/>
          </p:nvPr>
        </p:nvSpPr>
        <p:spPr/>
        <p:txBody>
          <a:bodyPr>
            <a:normAutofit fontScale="90000"/>
          </a:bodyPr>
          <a:lstStyle/>
          <a:p>
            <a:r>
              <a:rPr lang="es-ES" dirty="0" smtClean="0"/>
              <a:t>Como se realiza la pasteurización</a:t>
            </a:r>
            <a:endParaRPr lang="es-ES" dirty="0"/>
          </a:p>
        </p:txBody>
      </p:sp>
      <p:sp>
        <p:nvSpPr>
          <p:cNvPr id="3" name="2 Marcador de contenido"/>
          <p:cNvSpPr>
            <a:spLocks noGrp="1"/>
          </p:cNvSpPr>
          <p:nvPr>
            <p:ph idx="1"/>
          </p:nvPr>
        </p:nvSpPr>
        <p:spPr/>
        <p:txBody>
          <a:bodyPr>
            <a:normAutofit/>
          </a:bodyPr>
          <a:lstStyle/>
          <a:p>
            <a:pPr algn="just"/>
            <a:r>
              <a:rPr lang="es-EC" sz="3400" dirty="0" smtClean="0"/>
              <a:t>En este proyecto se realizará un estudio al proceso utilizando un pasteurizador flash. Con este método se toma el caso de la cerveza, por ser un tipo de alimento líquido a granel, la pasteurización se la realizaría entre 72 y 85°C y tiempos cortos que pueden ir desde 15 a 60 segundos. </a:t>
            </a:r>
            <a:endParaRPr lang="es-ES" sz="3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3000"/>
                                        <p:tgtEl>
                                          <p:spTgt spid="5"/>
                                        </p:tgtEl>
                                      </p:cBhvr>
                                    </p:animEffect>
                                    <p:anim calcmode="lin" valueType="num">
                                      <p:cBhvr>
                                        <p:cTn id="8" dur="3000" fill="hold"/>
                                        <p:tgtEl>
                                          <p:spTgt spid="5"/>
                                        </p:tgtEl>
                                        <p:attrNameLst>
                                          <p:attrName>style.rotation</p:attrName>
                                        </p:attrNameLst>
                                      </p:cBhvr>
                                      <p:tavLst>
                                        <p:tav tm="0">
                                          <p:val>
                                            <p:fltVal val="720"/>
                                          </p:val>
                                        </p:tav>
                                        <p:tav tm="100000">
                                          <p:val>
                                            <p:fltVal val="0"/>
                                          </p:val>
                                        </p:tav>
                                      </p:tavLst>
                                    </p:anim>
                                    <p:anim calcmode="lin" valueType="num">
                                      <p:cBhvr>
                                        <p:cTn id="9" dur="3000" fill="hold"/>
                                        <p:tgtEl>
                                          <p:spTgt spid="5"/>
                                        </p:tgtEl>
                                        <p:attrNameLst>
                                          <p:attrName>ppt_h</p:attrName>
                                        </p:attrNameLst>
                                      </p:cBhvr>
                                      <p:tavLst>
                                        <p:tav tm="0">
                                          <p:val>
                                            <p:fltVal val="0"/>
                                          </p:val>
                                        </p:tav>
                                        <p:tav tm="100000">
                                          <p:val>
                                            <p:strVal val="#ppt_h"/>
                                          </p:val>
                                        </p:tav>
                                      </p:tavLst>
                                    </p:anim>
                                    <p:anim calcmode="lin" valueType="num">
                                      <p:cBhvr>
                                        <p:cTn id="10" dur="3000" fill="hold"/>
                                        <p:tgtEl>
                                          <p:spTgt spid="5"/>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Selección de cables</a:t>
            </a:r>
            <a:endParaRPr lang="es-EC" dirty="0"/>
          </a:p>
        </p:txBody>
      </p:sp>
      <p:sp>
        <p:nvSpPr>
          <p:cNvPr id="3" name="2 Marcador de contenido"/>
          <p:cNvSpPr>
            <a:spLocks noGrp="1"/>
          </p:cNvSpPr>
          <p:nvPr>
            <p:ph idx="1"/>
          </p:nvPr>
        </p:nvSpPr>
        <p:spPr>
          <a:xfrm>
            <a:off x="457200" y="2133600"/>
            <a:ext cx="8229600" cy="4343400"/>
          </a:xfrm>
        </p:spPr>
        <p:txBody>
          <a:bodyPr>
            <a:normAutofit fontScale="92500" lnSpcReduction="20000"/>
          </a:bodyPr>
          <a:lstStyle/>
          <a:p>
            <a:pPr lvl="0"/>
            <a:r>
              <a:rPr lang="es-EC" dirty="0" smtClean="0"/>
              <a:t>Para señales de 24Vdc se usará cables 3x18AWG</a:t>
            </a:r>
          </a:p>
          <a:p>
            <a:pPr lvl="0"/>
            <a:r>
              <a:rPr lang="es-EC" dirty="0" smtClean="0"/>
              <a:t>Para señales de control se usará cables 16 AWG</a:t>
            </a:r>
          </a:p>
          <a:p>
            <a:pPr lvl="0"/>
            <a:r>
              <a:rPr lang="es-EC" dirty="0" smtClean="0"/>
              <a:t>Para el motor de la bomba de cerveza se tendrá  </a:t>
            </a:r>
          </a:p>
          <a:p>
            <a:pPr lvl="0"/>
            <a:endParaRPr lang="es-EC" dirty="0" smtClean="0"/>
          </a:p>
          <a:p>
            <a:pPr lvl="0">
              <a:buNone/>
            </a:pPr>
            <a:r>
              <a:rPr lang="es-EC" dirty="0" smtClean="0"/>
              <a:t>    con esto se utilizará cable de calibre 6AWG.</a:t>
            </a:r>
          </a:p>
          <a:p>
            <a:pPr lvl="0">
              <a:buNone/>
            </a:pPr>
            <a:endParaRPr lang="es-EC" dirty="0" smtClean="0"/>
          </a:p>
          <a:p>
            <a:pPr lvl="0"/>
            <a:r>
              <a:rPr lang="es-EC" dirty="0" smtClean="0"/>
              <a:t>Para el motor de la bomba de agua y CIP se tendrá   </a:t>
            </a:r>
          </a:p>
          <a:p>
            <a:pPr lvl="0">
              <a:buNone/>
            </a:pPr>
            <a:endParaRPr lang="es-EC" dirty="0" smtClean="0"/>
          </a:p>
          <a:p>
            <a:pPr lvl="0">
              <a:buNone/>
            </a:pPr>
            <a:endParaRPr lang="es-EC" dirty="0" smtClean="0"/>
          </a:p>
          <a:p>
            <a:pPr lvl="0">
              <a:buNone/>
            </a:pPr>
            <a:r>
              <a:rPr lang="es-EC" dirty="0" smtClean="0"/>
              <a:t>    con esto se utilizará cable de calibre 14AWG.</a:t>
            </a:r>
          </a:p>
          <a:p>
            <a:pPr>
              <a:buNone/>
            </a:pPr>
            <a:r>
              <a:rPr lang="es-EC" dirty="0" smtClean="0"/>
              <a:t>  </a:t>
            </a:r>
          </a:p>
          <a:p>
            <a:pPr lvl="0">
              <a:buNone/>
            </a:pPr>
            <a:endParaRPr lang="es-EC" dirty="0" smtClean="0"/>
          </a:p>
          <a:p>
            <a:pPr>
              <a:buNone/>
            </a:pPr>
            <a:endParaRPr lang="es-EC" dirty="0"/>
          </a:p>
        </p:txBody>
      </p:sp>
      <p:pic>
        <p:nvPicPr>
          <p:cNvPr id="51202" name="Picture 2"/>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3505200" y="3276600"/>
            <a:ext cx="2161873" cy="304800"/>
          </a:xfrm>
          <a:prstGeom prst="rect">
            <a:avLst/>
          </a:prstGeom>
          <a:noFill/>
          <a:ln w="9525">
            <a:noFill/>
            <a:miter lim="800000"/>
            <a:headEnd/>
            <a:tailEnd/>
          </a:ln>
        </p:spPr>
      </p:pic>
      <p:pic>
        <p:nvPicPr>
          <p:cNvPr id="51203" name="Picture 3"/>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524000" y="4953000"/>
            <a:ext cx="2177628" cy="304800"/>
          </a:xfrm>
          <a:prstGeom prst="rect">
            <a:avLst/>
          </a:prstGeom>
          <a:noFill/>
          <a:ln w="9525">
            <a:noFill/>
            <a:miter lim="800000"/>
            <a:headEnd/>
            <a:tailEnd/>
          </a:ln>
        </p:spPr>
      </p:pic>
      <p:pic>
        <p:nvPicPr>
          <p:cNvPr id="6" name="Picture 7"/>
          <p:cNvPicPr>
            <a:picLocks noChangeAspect="1" noChangeArrowheads="1"/>
          </p:cNvPicPr>
          <p:nvPr/>
        </p:nvPicPr>
        <p:blipFill>
          <a:blip r:embed="rId4" cstate="print"/>
          <a:srcRect/>
          <a:stretch>
            <a:fillRect/>
          </a:stretch>
        </p:blipFill>
        <p:spPr bwMode="auto">
          <a:xfrm>
            <a:off x="7632700" y="115888"/>
            <a:ext cx="1390650" cy="1333500"/>
          </a:xfrm>
          <a:prstGeom prst="rect">
            <a:avLst/>
          </a:prstGeom>
          <a:noFill/>
          <a:ln w="9525">
            <a:noFill/>
            <a:miter lim="800000"/>
            <a:headEnd/>
            <a:tailEnd/>
          </a:ln>
          <a:effectLst/>
        </p:spPr>
      </p:pic>
      <p:pic>
        <p:nvPicPr>
          <p:cNvPr id="54273" name="Picture 1"/>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4724400" y="4953000"/>
            <a:ext cx="2330027" cy="304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3000"/>
                                        <p:tgtEl>
                                          <p:spTgt spid="6"/>
                                        </p:tgtEl>
                                      </p:cBhvr>
                                    </p:animEffect>
                                    <p:anim calcmode="lin" valueType="num">
                                      <p:cBhvr>
                                        <p:cTn id="8" dur="3000" fill="hold"/>
                                        <p:tgtEl>
                                          <p:spTgt spid="6"/>
                                        </p:tgtEl>
                                        <p:attrNameLst>
                                          <p:attrName>style.rotation</p:attrName>
                                        </p:attrNameLst>
                                      </p:cBhvr>
                                      <p:tavLst>
                                        <p:tav tm="0">
                                          <p:val>
                                            <p:fltVal val="720"/>
                                          </p:val>
                                        </p:tav>
                                        <p:tav tm="100000">
                                          <p:val>
                                            <p:fltVal val="0"/>
                                          </p:val>
                                        </p:tav>
                                      </p:tavLst>
                                    </p:anim>
                                    <p:anim calcmode="lin" valueType="num">
                                      <p:cBhvr>
                                        <p:cTn id="9" dur="3000" fill="hold"/>
                                        <p:tgtEl>
                                          <p:spTgt spid="6"/>
                                        </p:tgtEl>
                                        <p:attrNameLst>
                                          <p:attrName>ppt_h</p:attrName>
                                        </p:attrNameLst>
                                      </p:cBhvr>
                                      <p:tavLst>
                                        <p:tav tm="0">
                                          <p:val>
                                            <p:fltVal val="0"/>
                                          </p:val>
                                        </p:tav>
                                        <p:tav tm="100000">
                                          <p:val>
                                            <p:strVal val="#ppt_h"/>
                                          </p:val>
                                        </p:tav>
                                      </p:tavLst>
                                    </p:anim>
                                    <p:anim calcmode="lin" valueType="num">
                                      <p:cBhvr>
                                        <p:cTn id="10" dur="3000" fill="hold"/>
                                        <p:tgtEl>
                                          <p:spTgt spid="6"/>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Programación del PLC</a:t>
            </a:r>
            <a:endParaRPr lang="es-ES" dirty="0"/>
          </a:p>
        </p:txBody>
      </p:sp>
      <p:sp>
        <p:nvSpPr>
          <p:cNvPr id="3" name="2 Marcador de contenido"/>
          <p:cNvSpPr>
            <a:spLocks noGrp="1"/>
          </p:cNvSpPr>
          <p:nvPr>
            <p:ph idx="1"/>
          </p:nvPr>
        </p:nvSpPr>
        <p:spPr/>
        <p:txBody>
          <a:bodyPr/>
          <a:lstStyle/>
          <a:p>
            <a:r>
              <a:rPr lang="es-ES" dirty="0" smtClean="0"/>
              <a:t>En el proyecto se utilizara una forma estructurada de programación, en todo sistema están presentes 4 bloques fundamentales que son:</a:t>
            </a:r>
          </a:p>
          <a:p>
            <a:pPr>
              <a:buNone/>
            </a:pPr>
            <a:endParaRPr lang="es-ES" dirty="0"/>
          </a:p>
        </p:txBody>
      </p:sp>
      <p:pic>
        <p:nvPicPr>
          <p:cNvPr id="4" name="Picture 7"/>
          <p:cNvPicPr>
            <a:picLocks noChangeAspect="1" noChangeArrowheads="1"/>
          </p:cNvPicPr>
          <p:nvPr/>
        </p:nvPicPr>
        <p:blipFill>
          <a:blip r:embed="rId2" cstate="print"/>
          <a:srcRect/>
          <a:stretch>
            <a:fillRect/>
          </a:stretch>
        </p:blipFill>
        <p:spPr bwMode="auto">
          <a:xfrm>
            <a:off x="7632700" y="115888"/>
            <a:ext cx="1390650" cy="1333500"/>
          </a:xfrm>
          <a:prstGeom prst="rect">
            <a:avLst/>
          </a:prstGeom>
          <a:noFill/>
          <a:ln w="9525">
            <a:noFill/>
            <a:miter lim="800000"/>
            <a:headEnd/>
            <a:tailEnd/>
          </a:ln>
          <a:effectLst/>
        </p:spPr>
      </p:pic>
      <p:pic>
        <p:nvPicPr>
          <p:cNvPr id="6" name="5 Imagen"/>
          <p:cNvPicPr/>
          <p:nvPr/>
        </p:nvPicPr>
        <p:blipFill>
          <a:blip r:embed="rId3" cstate="print"/>
          <a:srcRect/>
          <a:stretch>
            <a:fillRect/>
          </a:stretch>
        </p:blipFill>
        <p:spPr bwMode="auto">
          <a:xfrm>
            <a:off x="1828800" y="3124200"/>
            <a:ext cx="5486400" cy="34290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3000"/>
                                        <p:tgtEl>
                                          <p:spTgt spid="4"/>
                                        </p:tgtEl>
                                      </p:cBhvr>
                                    </p:animEffect>
                                    <p:anim calcmode="lin" valueType="num">
                                      <p:cBhvr>
                                        <p:cTn id="8" dur="3000" fill="hold"/>
                                        <p:tgtEl>
                                          <p:spTgt spid="4"/>
                                        </p:tgtEl>
                                        <p:attrNameLst>
                                          <p:attrName>style.rotation</p:attrName>
                                        </p:attrNameLst>
                                      </p:cBhvr>
                                      <p:tavLst>
                                        <p:tav tm="0">
                                          <p:val>
                                            <p:fltVal val="720"/>
                                          </p:val>
                                        </p:tav>
                                        <p:tav tm="100000">
                                          <p:val>
                                            <p:fltVal val="0"/>
                                          </p:val>
                                        </p:tav>
                                      </p:tavLst>
                                    </p:anim>
                                    <p:anim calcmode="lin" valueType="num">
                                      <p:cBhvr>
                                        <p:cTn id="9" dur="3000" fill="hold"/>
                                        <p:tgtEl>
                                          <p:spTgt spid="4"/>
                                        </p:tgtEl>
                                        <p:attrNameLst>
                                          <p:attrName>ppt_h</p:attrName>
                                        </p:attrNameLst>
                                      </p:cBhvr>
                                      <p:tavLst>
                                        <p:tav tm="0">
                                          <p:val>
                                            <p:fltVal val="0"/>
                                          </p:val>
                                        </p:tav>
                                        <p:tav tm="100000">
                                          <p:val>
                                            <p:strVal val="#ppt_h"/>
                                          </p:val>
                                        </p:tav>
                                      </p:tavLst>
                                    </p:anim>
                                    <p:anim calcmode="lin" valueType="num">
                                      <p:cBhvr>
                                        <p:cTn id="10" dur="3000" fill="hold"/>
                                        <p:tgtEl>
                                          <p:spTgt spid="4"/>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6200" y="152400"/>
            <a:ext cx="8229600" cy="1143000"/>
          </a:xfrm>
        </p:spPr>
        <p:txBody>
          <a:bodyPr/>
          <a:lstStyle/>
          <a:p>
            <a:r>
              <a:rPr lang="es-EC" dirty="0" smtClean="0"/>
              <a:t>Desarrollo del programa</a:t>
            </a:r>
            <a:endParaRPr lang="es-EC" dirty="0"/>
          </a:p>
        </p:txBody>
      </p:sp>
      <p:sp>
        <p:nvSpPr>
          <p:cNvPr id="522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graphicFrame>
        <p:nvGraphicFramePr>
          <p:cNvPr id="52225" name="Object 1"/>
          <p:cNvGraphicFramePr>
            <a:graphicFrameLocks noChangeAspect="1"/>
          </p:cNvGraphicFramePr>
          <p:nvPr/>
        </p:nvGraphicFramePr>
        <p:xfrm>
          <a:off x="609600" y="1336142"/>
          <a:ext cx="2537268" cy="5521858"/>
        </p:xfrm>
        <a:graphic>
          <a:graphicData uri="http://schemas.openxmlformats.org/presentationml/2006/ole">
            <p:oleObj spid="_x0000_s52225" name="Visio" r:id="rId3" imgW="4246626" imgH="9214485" progId="">
              <p:embed/>
            </p:oleObj>
          </a:graphicData>
        </a:graphic>
      </p:graphicFrame>
      <p:sp>
        <p:nvSpPr>
          <p:cNvPr id="5222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graphicFrame>
        <p:nvGraphicFramePr>
          <p:cNvPr id="52227" name="Object 3"/>
          <p:cNvGraphicFramePr>
            <a:graphicFrameLocks noChangeAspect="1"/>
          </p:cNvGraphicFramePr>
          <p:nvPr/>
        </p:nvGraphicFramePr>
        <p:xfrm>
          <a:off x="3706781" y="1326673"/>
          <a:ext cx="2541619" cy="5531327"/>
        </p:xfrm>
        <a:graphic>
          <a:graphicData uri="http://schemas.openxmlformats.org/presentationml/2006/ole">
            <p:oleObj spid="_x0000_s52227" name="Visio" r:id="rId4" imgW="4246626" imgH="9214485" progId="">
              <p:embed/>
            </p:oleObj>
          </a:graphicData>
        </a:graphic>
      </p:graphicFrame>
      <p:sp>
        <p:nvSpPr>
          <p:cNvPr id="52230"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graphicFrame>
        <p:nvGraphicFramePr>
          <p:cNvPr id="52229" name="Object 5"/>
          <p:cNvGraphicFramePr>
            <a:graphicFrameLocks noChangeAspect="1"/>
          </p:cNvGraphicFramePr>
          <p:nvPr/>
        </p:nvGraphicFramePr>
        <p:xfrm>
          <a:off x="6423351" y="1828800"/>
          <a:ext cx="2568249" cy="3505200"/>
        </p:xfrm>
        <a:graphic>
          <a:graphicData uri="http://schemas.openxmlformats.org/presentationml/2006/ole">
            <p:oleObj spid="_x0000_s52229" name="Visio" r:id="rId5" imgW="3310509" imgH="4534662" progId="">
              <p:embed/>
            </p:oleObj>
          </a:graphicData>
        </a:graphic>
      </p:graphicFrame>
      <p:pic>
        <p:nvPicPr>
          <p:cNvPr id="9" name="Picture 7"/>
          <p:cNvPicPr>
            <a:picLocks noChangeAspect="1" noChangeArrowheads="1"/>
          </p:cNvPicPr>
          <p:nvPr/>
        </p:nvPicPr>
        <p:blipFill>
          <a:blip r:embed="rId6" cstate="print"/>
          <a:srcRect/>
          <a:stretch>
            <a:fillRect/>
          </a:stretch>
        </p:blipFill>
        <p:spPr bwMode="auto">
          <a:xfrm>
            <a:off x="7632700" y="115888"/>
            <a:ext cx="1390650" cy="133350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3000"/>
                                        <p:tgtEl>
                                          <p:spTgt spid="9"/>
                                        </p:tgtEl>
                                      </p:cBhvr>
                                    </p:animEffect>
                                    <p:anim calcmode="lin" valueType="num">
                                      <p:cBhvr>
                                        <p:cTn id="8" dur="3000" fill="hold"/>
                                        <p:tgtEl>
                                          <p:spTgt spid="9"/>
                                        </p:tgtEl>
                                        <p:attrNameLst>
                                          <p:attrName>style.rotation</p:attrName>
                                        </p:attrNameLst>
                                      </p:cBhvr>
                                      <p:tavLst>
                                        <p:tav tm="0">
                                          <p:val>
                                            <p:fltVal val="720"/>
                                          </p:val>
                                        </p:tav>
                                        <p:tav tm="100000">
                                          <p:val>
                                            <p:fltVal val="0"/>
                                          </p:val>
                                        </p:tav>
                                      </p:tavLst>
                                    </p:anim>
                                    <p:anim calcmode="lin" valueType="num">
                                      <p:cBhvr>
                                        <p:cTn id="9" dur="3000" fill="hold"/>
                                        <p:tgtEl>
                                          <p:spTgt spid="9"/>
                                        </p:tgtEl>
                                        <p:attrNameLst>
                                          <p:attrName>ppt_h</p:attrName>
                                        </p:attrNameLst>
                                      </p:cBhvr>
                                      <p:tavLst>
                                        <p:tav tm="0">
                                          <p:val>
                                            <p:fltVal val="0"/>
                                          </p:val>
                                        </p:tav>
                                        <p:tav tm="100000">
                                          <p:val>
                                            <p:strVal val="#ppt_h"/>
                                          </p:val>
                                        </p:tav>
                                      </p:tavLst>
                                    </p:anim>
                                    <p:anim calcmode="lin" valueType="num">
                                      <p:cBhvr>
                                        <p:cTn id="10" dur="3000" fill="hold"/>
                                        <p:tgtEl>
                                          <p:spTgt spid="9"/>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Bloques de organización</a:t>
            </a:r>
            <a:endParaRPr lang="es-EC" dirty="0"/>
          </a:p>
        </p:txBody>
      </p:sp>
      <p:sp>
        <p:nvSpPr>
          <p:cNvPr id="3" name="2 Marcador de contenido"/>
          <p:cNvSpPr>
            <a:spLocks noGrp="1"/>
          </p:cNvSpPr>
          <p:nvPr>
            <p:ph idx="1"/>
          </p:nvPr>
        </p:nvSpPr>
        <p:spPr>
          <a:xfrm>
            <a:off x="457200" y="2087880"/>
            <a:ext cx="8229600" cy="4389120"/>
          </a:xfrm>
        </p:spPr>
        <p:txBody>
          <a:bodyPr/>
          <a:lstStyle/>
          <a:p>
            <a:r>
              <a:rPr lang="es-EC" dirty="0" smtClean="0"/>
              <a:t>OB1: Bloque ciclo libre</a:t>
            </a:r>
          </a:p>
          <a:p>
            <a:r>
              <a:rPr lang="es-EC" dirty="0" smtClean="0"/>
              <a:t>OB100: Bloque de operación de alarmas</a:t>
            </a:r>
          </a:p>
          <a:p>
            <a:r>
              <a:rPr lang="es-EC" dirty="0" smtClean="0"/>
              <a:t>OB81: Bloque de fallo de alimentación</a:t>
            </a:r>
          </a:p>
          <a:p>
            <a:r>
              <a:rPr lang="es-EC" dirty="0" smtClean="0"/>
              <a:t>OB84: Bloque de fallo de CPU</a:t>
            </a:r>
          </a:p>
          <a:p>
            <a:r>
              <a:rPr lang="es-EC" dirty="0" smtClean="0"/>
              <a:t>OB87: Bloque error de comunicación</a:t>
            </a:r>
          </a:p>
          <a:p>
            <a:r>
              <a:rPr lang="es-EC" dirty="0" smtClean="0"/>
              <a:t>OB121: Bloque error de programación</a:t>
            </a:r>
          </a:p>
          <a:p>
            <a:r>
              <a:rPr lang="es-EC" dirty="0" smtClean="0"/>
              <a:t>OB122: Bloque error de acceso de periferia</a:t>
            </a:r>
            <a:endParaRPr lang="es-EC" dirty="0"/>
          </a:p>
        </p:txBody>
      </p:sp>
      <p:pic>
        <p:nvPicPr>
          <p:cNvPr id="4" name="Picture 7"/>
          <p:cNvPicPr>
            <a:picLocks noChangeAspect="1" noChangeArrowheads="1"/>
          </p:cNvPicPr>
          <p:nvPr/>
        </p:nvPicPr>
        <p:blipFill>
          <a:blip r:embed="rId2" cstate="print"/>
          <a:srcRect/>
          <a:stretch>
            <a:fillRect/>
          </a:stretch>
        </p:blipFill>
        <p:spPr bwMode="auto">
          <a:xfrm>
            <a:off x="7632700" y="115888"/>
            <a:ext cx="1390650" cy="133350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3000"/>
                                        <p:tgtEl>
                                          <p:spTgt spid="4"/>
                                        </p:tgtEl>
                                      </p:cBhvr>
                                    </p:animEffect>
                                    <p:anim calcmode="lin" valueType="num">
                                      <p:cBhvr>
                                        <p:cTn id="8" dur="3000" fill="hold"/>
                                        <p:tgtEl>
                                          <p:spTgt spid="4"/>
                                        </p:tgtEl>
                                        <p:attrNameLst>
                                          <p:attrName>style.rotation</p:attrName>
                                        </p:attrNameLst>
                                      </p:cBhvr>
                                      <p:tavLst>
                                        <p:tav tm="0">
                                          <p:val>
                                            <p:fltVal val="720"/>
                                          </p:val>
                                        </p:tav>
                                        <p:tav tm="100000">
                                          <p:val>
                                            <p:fltVal val="0"/>
                                          </p:val>
                                        </p:tav>
                                      </p:tavLst>
                                    </p:anim>
                                    <p:anim calcmode="lin" valueType="num">
                                      <p:cBhvr>
                                        <p:cTn id="9" dur="3000" fill="hold"/>
                                        <p:tgtEl>
                                          <p:spTgt spid="4"/>
                                        </p:tgtEl>
                                        <p:attrNameLst>
                                          <p:attrName>ppt_h</p:attrName>
                                        </p:attrNameLst>
                                      </p:cBhvr>
                                      <p:tavLst>
                                        <p:tav tm="0">
                                          <p:val>
                                            <p:fltVal val="0"/>
                                          </p:val>
                                        </p:tav>
                                        <p:tav tm="100000">
                                          <p:val>
                                            <p:strVal val="#ppt_h"/>
                                          </p:val>
                                        </p:tav>
                                      </p:tavLst>
                                    </p:anim>
                                    <p:anim calcmode="lin" valueType="num">
                                      <p:cBhvr>
                                        <p:cTn id="10" dur="3000" fill="hold"/>
                                        <p:tgtEl>
                                          <p:spTgt spid="4"/>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Bloques de seguridad</a:t>
            </a:r>
            <a:endParaRPr lang="es-EC" dirty="0"/>
          </a:p>
        </p:txBody>
      </p:sp>
      <p:sp>
        <p:nvSpPr>
          <p:cNvPr id="3" name="2 Marcador de contenido"/>
          <p:cNvSpPr>
            <a:spLocks noGrp="1"/>
          </p:cNvSpPr>
          <p:nvPr>
            <p:ph idx="1"/>
          </p:nvPr>
        </p:nvSpPr>
        <p:spPr/>
        <p:txBody>
          <a:bodyPr/>
          <a:lstStyle/>
          <a:p>
            <a:r>
              <a:rPr lang="es-EC" dirty="0" smtClean="0"/>
              <a:t>Seguridad para válvulas (FC1)</a:t>
            </a:r>
          </a:p>
          <a:p>
            <a:r>
              <a:rPr lang="es-EC" dirty="0" smtClean="0"/>
              <a:t>Seguridad para motores (FC2)</a:t>
            </a:r>
            <a:endParaRPr lang="es-EC" dirty="0"/>
          </a:p>
        </p:txBody>
      </p:sp>
      <p:pic>
        <p:nvPicPr>
          <p:cNvPr id="4" name="Picture 7"/>
          <p:cNvPicPr>
            <a:picLocks noChangeAspect="1" noChangeArrowheads="1"/>
          </p:cNvPicPr>
          <p:nvPr/>
        </p:nvPicPr>
        <p:blipFill>
          <a:blip r:embed="rId2" cstate="print"/>
          <a:srcRect/>
          <a:stretch>
            <a:fillRect/>
          </a:stretch>
        </p:blipFill>
        <p:spPr bwMode="auto">
          <a:xfrm>
            <a:off x="7632700" y="115888"/>
            <a:ext cx="1390650" cy="133350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3000"/>
                                        <p:tgtEl>
                                          <p:spTgt spid="4"/>
                                        </p:tgtEl>
                                      </p:cBhvr>
                                    </p:animEffect>
                                    <p:anim calcmode="lin" valueType="num">
                                      <p:cBhvr>
                                        <p:cTn id="8" dur="3000" fill="hold"/>
                                        <p:tgtEl>
                                          <p:spTgt spid="4"/>
                                        </p:tgtEl>
                                        <p:attrNameLst>
                                          <p:attrName>style.rotation</p:attrName>
                                        </p:attrNameLst>
                                      </p:cBhvr>
                                      <p:tavLst>
                                        <p:tav tm="0">
                                          <p:val>
                                            <p:fltVal val="720"/>
                                          </p:val>
                                        </p:tav>
                                        <p:tav tm="100000">
                                          <p:val>
                                            <p:fltVal val="0"/>
                                          </p:val>
                                        </p:tav>
                                      </p:tavLst>
                                    </p:anim>
                                    <p:anim calcmode="lin" valueType="num">
                                      <p:cBhvr>
                                        <p:cTn id="9" dur="3000" fill="hold"/>
                                        <p:tgtEl>
                                          <p:spTgt spid="4"/>
                                        </p:tgtEl>
                                        <p:attrNameLst>
                                          <p:attrName>ppt_h</p:attrName>
                                        </p:attrNameLst>
                                      </p:cBhvr>
                                      <p:tavLst>
                                        <p:tav tm="0">
                                          <p:val>
                                            <p:fltVal val="0"/>
                                          </p:val>
                                        </p:tav>
                                        <p:tav tm="100000">
                                          <p:val>
                                            <p:strVal val="#ppt_h"/>
                                          </p:val>
                                        </p:tav>
                                      </p:tavLst>
                                    </p:anim>
                                    <p:anim calcmode="lin" valueType="num">
                                      <p:cBhvr>
                                        <p:cTn id="10" dur="3000" fill="hold"/>
                                        <p:tgtEl>
                                          <p:spTgt spid="4"/>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Bloque de control visual</a:t>
            </a:r>
            <a:endParaRPr lang="es-EC" dirty="0"/>
          </a:p>
        </p:txBody>
      </p:sp>
      <p:sp>
        <p:nvSpPr>
          <p:cNvPr id="3" name="2 Marcador de contenido"/>
          <p:cNvSpPr>
            <a:spLocks noGrp="1"/>
          </p:cNvSpPr>
          <p:nvPr>
            <p:ph idx="1"/>
          </p:nvPr>
        </p:nvSpPr>
        <p:spPr>
          <a:xfrm>
            <a:off x="457200" y="1935480"/>
            <a:ext cx="8229600" cy="4693920"/>
          </a:xfrm>
        </p:spPr>
        <p:txBody>
          <a:bodyPr>
            <a:normAutofit fontScale="85000" lnSpcReduction="20000"/>
          </a:bodyPr>
          <a:lstStyle/>
          <a:p>
            <a:r>
              <a:rPr lang="es-EC" sz="2800" dirty="0" smtClean="0"/>
              <a:t>Función de estado de elemento (FC11)</a:t>
            </a:r>
          </a:p>
          <a:p>
            <a:r>
              <a:rPr lang="es-EC" sz="2800" dirty="0" smtClean="0"/>
              <a:t>Función de estado entrada (FC12)</a:t>
            </a:r>
          </a:p>
          <a:p>
            <a:r>
              <a:rPr lang="es-EC" sz="2800" dirty="0" smtClean="0"/>
              <a:t>Función de estado proceso (FC13)</a:t>
            </a:r>
          </a:p>
          <a:p>
            <a:r>
              <a:rPr lang="es-EC" sz="2800" dirty="0" smtClean="0"/>
              <a:t>Función de estado salida(FC14)</a:t>
            </a:r>
          </a:p>
          <a:p>
            <a:endParaRPr lang="es-EC" dirty="0" smtClean="0"/>
          </a:p>
          <a:p>
            <a:pPr>
              <a:buNone/>
            </a:pPr>
            <a:r>
              <a:rPr lang="es-EC" dirty="0" smtClean="0"/>
              <a:t>Entre las principales señales se encuentran:</a:t>
            </a:r>
          </a:p>
          <a:p>
            <a:pPr lvl="0"/>
            <a:r>
              <a:rPr lang="es-EC" dirty="0" smtClean="0"/>
              <a:t>Activado</a:t>
            </a:r>
          </a:p>
          <a:p>
            <a:pPr lvl="0"/>
            <a:r>
              <a:rPr lang="es-EC" dirty="0" smtClean="0"/>
              <a:t>Desactivado</a:t>
            </a:r>
          </a:p>
          <a:p>
            <a:pPr lvl="0"/>
            <a:r>
              <a:rPr lang="es-EC" dirty="0" smtClean="0"/>
              <a:t>Problemas de sobrecarga</a:t>
            </a:r>
          </a:p>
          <a:p>
            <a:pPr lvl="0"/>
            <a:r>
              <a:rPr lang="es-EC" dirty="0" smtClean="0"/>
              <a:t>Problemas de sobre corriente</a:t>
            </a:r>
          </a:p>
          <a:p>
            <a:pPr lvl="0"/>
            <a:r>
              <a:rPr lang="es-EC" dirty="0" smtClean="0"/>
              <a:t>No comunicación con CPU</a:t>
            </a:r>
          </a:p>
          <a:p>
            <a:pPr lvl="0"/>
            <a:r>
              <a:rPr lang="es-EC" dirty="0" smtClean="0"/>
              <a:t>Cantidad de material</a:t>
            </a:r>
          </a:p>
          <a:p>
            <a:pPr lvl="0"/>
            <a:r>
              <a:rPr lang="es-EC" dirty="0" smtClean="0"/>
              <a:t>Medidas de los instrumentos</a:t>
            </a:r>
          </a:p>
          <a:p>
            <a:endParaRPr lang="es-EC" dirty="0" smtClean="0"/>
          </a:p>
        </p:txBody>
      </p:sp>
      <p:pic>
        <p:nvPicPr>
          <p:cNvPr id="4" name="Picture 7"/>
          <p:cNvPicPr>
            <a:picLocks noChangeAspect="1" noChangeArrowheads="1"/>
          </p:cNvPicPr>
          <p:nvPr/>
        </p:nvPicPr>
        <p:blipFill>
          <a:blip r:embed="rId2" cstate="print"/>
          <a:srcRect/>
          <a:stretch>
            <a:fillRect/>
          </a:stretch>
        </p:blipFill>
        <p:spPr bwMode="auto">
          <a:xfrm>
            <a:off x="7632700" y="115888"/>
            <a:ext cx="1390650" cy="133350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3000"/>
                                        <p:tgtEl>
                                          <p:spTgt spid="4"/>
                                        </p:tgtEl>
                                      </p:cBhvr>
                                    </p:animEffect>
                                    <p:anim calcmode="lin" valueType="num">
                                      <p:cBhvr>
                                        <p:cTn id="8" dur="3000" fill="hold"/>
                                        <p:tgtEl>
                                          <p:spTgt spid="4"/>
                                        </p:tgtEl>
                                        <p:attrNameLst>
                                          <p:attrName>style.rotation</p:attrName>
                                        </p:attrNameLst>
                                      </p:cBhvr>
                                      <p:tavLst>
                                        <p:tav tm="0">
                                          <p:val>
                                            <p:fltVal val="720"/>
                                          </p:val>
                                        </p:tav>
                                        <p:tav tm="100000">
                                          <p:val>
                                            <p:fltVal val="0"/>
                                          </p:val>
                                        </p:tav>
                                      </p:tavLst>
                                    </p:anim>
                                    <p:anim calcmode="lin" valueType="num">
                                      <p:cBhvr>
                                        <p:cTn id="9" dur="3000" fill="hold"/>
                                        <p:tgtEl>
                                          <p:spTgt spid="4"/>
                                        </p:tgtEl>
                                        <p:attrNameLst>
                                          <p:attrName>ppt_h</p:attrName>
                                        </p:attrNameLst>
                                      </p:cBhvr>
                                      <p:tavLst>
                                        <p:tav tm="0">
                                          <p:val>
                                            <p:fltVal val="0"/>
                                          </p:val>
                                        </p:tav>
                                        <p:tav tm="100000">
                                          <p:val>
                                            <p:strVal val="#ppt_h"/>
                                          </p:val>
                                        </p:tav>
                                      </p:tavLst>
                                    </p:anim>
                                    <p:anim calcmode="lin" valueType="num">
                                      <p:cBhvr>
                                        <p:cTn id="10" dur="3000" fill="hold"/>
                                        <p:tgtEl>
                                          <p:spTgt spid="4"/>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0"/>
            <a:ext cx="8229600" cy="1143000"/>
          </a:xfrm>
        </p:spPr>
        <p:txBody>
          <a:bodyPr/>
          <a:lstStyle/>
          <a:p>
            <a:r>
              <a:rPr lang="es-EC" dirty="0" smtClean="0"/>
              <a:t>Bloques de proceso</a:t>
            </a:r>
            <a:endParaRPr lang="es-EC" dirty="0"/>
          </a:p>
        </p:txBody>
      </p:sp>
      <p:sp>
        <p:nvSpPr>
          <p:cNvPr id="3" name="2 Marcador de contenido"/>
          <p:cNvSpPr>
            <a:spLocks noGrp="1"/>
          </p:cNvSpPr>
          <p:nvPr>
            <p:ph idx="1"/>
          </p:nvPr>
        </p:nvSpPr>
        <p:spPr>
          <a:xfrm>
            <a:off x="457200" y="1066800"/>
            <a:ext cx="8229600" cy="1112520"/>
          </a:xfrm>
        </p:spPr>
        <p:txBody>
          <a:bodyPr/>
          <a:lstStyle/>
          <a:p>
            <a:r>
              <a:rPr lang="es-EC" sz="2400" dirty="0" smtClean="0"/>
              <a:t>Verificación proceso puesta en marcha (FB2)</a:t>
            </a:r>
          </a:p>
          <a:p>
            <a:r>
              <a:rPr lang="es-EC" sz="2400" dirty="0" smtClean="0"/>
              <a:t>Proceso del CIP (FB3)</a:t>
            </a:r>
          </a:p>
          <a:p>
            <a:pPr>
              <a:buNone/>
            </a:pPr>
            <a:endParaRPr lang="es-EC" dirty="0" smtClean="0"/>
          </a:p>
        </p:txBody>
      </p:sp>
      <p:sp>
        <p:nvSpPr>
          <p:cNvPr id="4" name="2 Marcador de contenido"/>
          <p:cNvSpPr txBox="1">
            <a:spLocks/>
          </p:cNvSpPr>
          <p:nvPr/>
        </p:nvSpPr>
        <p:spPr>
          <a:xfrm>
            <a:off x="1219200" y="1828800"/>
            <a:ext cx="5181600" cy="1828800"/>
          </a:xfrm>
          <a:prstGeom prst="rect">
            <a:avLst/>
          </a:prstGeom>
        </p:spPr>
        <p:txBody>
          <a:bodyPr vert="horz">
            <a:normAutofit lnSpcReduction="10000"/>
          </a:bodyPr>
          <a:lstStyle/>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r>
              <a:rPr kumimoji="0" lang="es-EC" sz="2000" b="0" i="0" u="none" strike="noStrike" kern="1200" cap="none" spc="0" normalizeH="0" baseline="0" noProof="0" dirty="0" smtClean="0">
                <a:ln>
                  <a:noFill/>
                </a:ln>
                <a:solidFill>
                  <a:schemeClr val="tx1"/>
                </a:solidFill>
                <a:effectLst/>
                <a:uLnTx/>
                <a:uFillTx/>
                <a:latin typeface="+mn-lt"/>
                <a:ea typeface="+mn-ea"/>
                <a:cs typeface="+mn-cs"/>
              </a:rPr>
              <a:t>Inicio (FB11)</a:t>
            </a: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r>
              <a:rPr lang="es-EC" sz="2000" dirty="0" smtClean="0"/>
              <a:t>Alarmas de proceso</a:t>
            </a:r>
            <a:r>
              <a:rPr kumimoji="0" lang="es-EC" sz="2000" b="0" i="0" u="none" strike="noStrike" kern="1200" cap="none" spc="0" normalizeH="0" baseline="0" noProof="0" dirty="0" smtClean="0">
                <a:ln>
                  <a:noFill/>
                </a:ln>
                <a:solidFill>
                  <a:schemeClr val="tx1"/>
                </a:solidFill>
                <a:effectLst/>
                <a:uLnTx/>
                <a:uFillTx/>
                <a:latin typeface="+mn-lt"/>
                <a:ea typeface="+mn-ea"/>
                <a:cs typeface="+mn-cs"/>
              </a:rPr>
              <a:t> (FB12)</a:t>
            </a: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r>
              <a:rPr kumimoji="0" lang="es-EC" sz="2000" b="0" i="0" u="none" strike="noStrike" kern="1200" cap="none" spc="0" normalizeH="0" baseline="0" noProof="0" dirty="0" smtClean="0">
                <a:ln>
                  <a:noFill/>
                </a:ln>
                <a:solidFill>
                  <a:schemeClr val="tx1"/>
                </a:solidFill>
                <a:effectLst/>
                <a:uLnTx/>
                <a:uFillTx/>
                <a:latin typeface="+mn-lt"/>
                <a:ea typeface="+mn-ea"/>
                <a:cs typeface="+mn-cs"/>
              </a:rPr>
              <a:t>Bombeo soda cáustica (FB13)</a:t>
            </a: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r>
              <a:rPr lang="es-EC" sz="2000" dirty="0" smtClean="0"/>
              <a:t>Bombeo de agua (FB14)</a:t>
            </a: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r>
              <a:rPr kumimoji="0" lang="es-EC" sz="2000" b="0" i="0" u="none" strike="noStrike" kern="1200" cap="none" spc="0" normalizeH="0" baseline="0" noProof="0" dirty="0" smtClean="0">
                <a:ln>
                  <a:noFill/>
                </a:ln>
                <a:solidFill>
                  <a:schemeClr val="tx1"/>
                </a:solidFill>
                <a:effectLst/>
                <a:uLnTx/>
                <a:uFillTx/>
                <a:latin typeface="+mn-lt"/>
                <a:ea typeface="+mn-ea"/>
                <a:cs typeface="+mn-cs"/>
              </a:rPr>
              <a:t>Fin (FB15)</a:t>
            </a: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es-EC" sz="26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5" name="2 Marcador de contenido"/>
          <p:cNvSpPr txBox="1">
            <a:spLocks/>
          </p:cNvSpPr>
          <p:nvPr/>
        </p:nvSpPr>
        <p:spPr>
          <a:xfrm>
            <a:off x="609600" y="3383280"/>
            <a:ext cx="8229600" cy="1112520"/>
          </a:xfrm>
          <a:prstGeom prst="rect">
            <a:avLst/>
          </a:prstGeom>
        </p:spPr>
        <p:txBody>
          <a:bodyPr vert="horz">
            <a:normAutofit/>
          </a:bodyPr>
          <a:lstStyle/>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r>
              <a:rPr kumimoji="0" lang="es-EC" sz="2600" b="0" i="0" u="none" strike="noStrike" kern="1200" cap="none" spc="0" normalizeH="0" baseline="0" noProof="0" dirty="0" smtClean="0">
                <a:ln>
                  <a:noFill/>
                </a:ln>
                <a:solidFill>
                  <a:schemeClr val="tx1"/>
                </a:solidFill>
                <a:effectLst/>
                <a:uLnTx/>
                <a:uFillTx/>
                <a:latin typeface="+mn-lt"/>
                <a:ea typeface="+mn-ea"/>
                <a:cs typeface="+mn-cs"/>
              </a:rPr>
              <a:t>Proceso de Pasteurización (FB4)</a:t>
            </a: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es-EC" sz="26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6" name="2 Marcador de contenido"/>
          <p:cNvSpPr txBox="1">
            <a:spLocks/>
          </p:cNvSpPr>
          <p:nvPr/>
        </p:nvSpPr>
        <p:spPr>
          <a:xfrm>
            <a:off x="1371600" y="3733800"/>
            <a:ext cx="6400800" cy="3124200"/>
          </a:xfrm>
          <a:prstGeom prst="rect">
            <a:avLst/>
          </a:prstGeom>
        </p:spPr>
        <p:txBody>
          <a:bodyPr vert="horz">
            <a:normAutofit/>
          </a:bodyPr>
          <a:lstStyle/>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r>
              <a:rPr kumimoji="0" lang="es-EC" sz="2000" b="0" i="0" u="none" strike="noStrike" kern="1200" cap="none" spc="0" normalizeH="0" baseline="0" noProof="0" dirty="0" smtClean="0">
                <a:ln>
                  <a:noFill/>
                </a:ln>
                <a:solidFill>
                  <a:schemeClr val="tx1"/>
                </a:solidFill>
                <a:effectLst/>
                <a:uLnTx/>
                <a:uFillTx/>
                <a:latin typeface="+mn-lt"/>
                <a:ea typeface="+mn-ea"/>
                <a:cs typeface="+mn-cs"/>
              </a:rPr>
              <a:t>Inicio (FB21)</a:t>
            </a: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r>
              <a:rPr lang="es-EC" sz="2000" dirty="0" smtClean="0"/>
              <a:t>Alarmas de proceso</a:t>
            </a:r>
            <a:r>
              <a:rPr kumimoji="0" lang="es-EC" sz="2000" b="0" i="0" u="none" strike="noStrike" kern="1200" cap="none" spc="0" normalizeH="0" baseline="0" noProof="0" dirty="0" smtClean="0">
                <a:ln>
                  <a:noFill/>
                </a:ln>
                <a:solidFill>
                  <a:schemeClr val="tx1"/>
                </a:solidFill>
                <a:effectLst/>
                <a:uLnTx/>
                <a:uFillTx/>
                <a:latin typeface="+mn-lt"/>
                <a:ea typeface="+mn-ea"/>
                <a:cs typeface="+mn-cs"/>
              </a:rPr>
              <a:t> (FB22)</a:t>
            </a: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r>
              <a:rPr kumimoji="0" lang="es-EC" sz="2000" b="0" i="0" u="none" strike="noStrike" kern="1200" cap="none" spc="0" normalizeH="0" baseline="0" noProof="0" dirty="0" smtClean="0">
                <a:ln>
                  <a:noFill/>
                </a:ln>
                <a:solidFill>
                  <a:schemeClr val="tx1"/>
                </a:solidFill>
                <a:effectLst/>
                <a:uLnTx/>
                <a:uFillTx/>
                <a:latin typeface="+mn-lt"/>
                <a:ea typeface="+mn-ea"/>
                <a:cs typeface="+mn-cs"/>
              </a:rPr>
              <a:t>Bombeo de</a:t>
            </a:r>
            <a:r>
              <a:rPr kumimoji="0" lang="es-EC" sz="2000" b="0" i="0" u="none" strike="noStrike" kern="1200" cap="none" spc="0" normalizeH="0" noProof="0" dirty="0" smtClean="0">
                <a:ln>
                  <a:noFill/>
                </a:ln>
                <a:solidFill>
                  <a:schemeClr val="tx1"/>
                </a:solidFill>
                <a:effectLst/>
                <a:uLnTx/>
                <a:uFillTx/>
                <a:latin typeface="+mn-lt"/>
                <a:ea typeface="+mn-ea"/>
                <a:cs typeface="+mn-cs"/>
              </a:rPr>
              <a:t> agua</a:t>
            </a:r>
            <a:r>
              <a:rPr kumimoji="0" lang="es-EC" sz="2000" b="0" i="0" u="none" strike="noStrike" kern="1200" cap="none" spc="0" normalizeH="0" baseline="0" noProof="0" dirty="0" smtClean="0">
                <a:ln>
                  <a:noFill/>
                </a:ln>
                <a:solidFill>
                  <a:schemeClr val="tx1"/>
                </a:solidFill>
                <a:effectLst/>
                <a:uLnTx/>
                <a:uFillTx/>
                <a:latin typeface="+mn-lt"/>
                <a:ea typeface="+mn-ea"/>
                <a:cs typeface="+mn-cs"/>
              </a:rPr>
              <a:t> (FB23)</a:t>
            </a: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r>
              <a:rPr lang="es-EC" sz="2000" dirty="0" smtClean="0"/>
              <a:t>Encendido de proceso de calentamiento (FB24)</a:t>
            </a: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r>
              <a:rPr lang="es-EC" sz="2000" dirty="0" smtClean="0"/>
              <a:t>Encendido de proceso de enfriamiento</a:t>
            </a:r>
            <a:r>
              <a:rPr kumimoji="0" lang="es-EC" sz="2000" b="0" i="0" u="none" strike="noStrike" kern="1200" cap="none" spc="0" normalizeH="0" baseline="0" noProof="0" dirty="0" smtClean="0">
                <a:ln>
                  <a:noFill/>
                </a:ln>
                <a:solidFill>
                  <a:schemeClr val="tx1"/>
                </a:solidFill>
                <a:effectLst/>
                <a:uLnTx/>
                <a:uFillTx/>
                <a:latin typeface="+mn-lt"/>
                <a:ea typeface="+mn-ea"/>
                <a:cs typeface="+mn-cs"/>
              </a:rPr>
              <a:t> (FB25)</a:t>
            </a: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r>
              <a:rPr kumimoji="0" lang="es-EC" sz="2000" b="0" i="0" u="none" strike="noStrike" kern="1200" cap="none" spc="0" normalizeH="0" baseline="0" noProof="0" dirty="0" smtClean="0">
                <a:ln>
                  <a:noFill/>
                </a:ln>
                <a:solidFill>
                  <a:schemeClr val="tx1"/>
                </a:solidFill>
                <a:effectLst/>
                <a:uLnTx/>
                <a:uFillTx/>
                <a:latin typeface="+mn-lt"/>
                <a:ea typeface="+mn-ea"/>
                <a:cs typeface="+mn-cs"/>
              </a:rPr>
              <a:t>Parada de bombeo de agua(FB26)</a:t>
            </a: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r>
              <a:rPr lang="es-EC" sz="2000" dirty="0" smtClean="0"/>
              <a:t>Bombeo de cerveza (FB27)</a:t>
            </a: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r>
              <a:rPr kumimoji="0" lang="es-EC" sz="2000" b="0" i="0" u="none" strike="noStrike" kern="1200" cap="none" spc="0" normalizeH="0" baseline="0" noProof="0" dirty="0" smtClean="0">
                <a:ln>
                  <a:noFill/>
                </a:ln>
                <a:solidFill>
                  <a:schemeClr val="tx1"/>
                </a:solidFill>
                <a:effectLst/>
                <a:uLnTx/>
                <a:uFillTx/>
                <a:latin typeface="+mn-lt"/>
                <a:ea typeface="+mn-ea"/>
                <a:cs typeface="+mn-cs"/>
              </a:rPr>
              <a:t>Fin (FB28)</a:t>
            </a: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es-EC" sz="2600" b="0" i="0" u="none" strike="noStrike" kern="1200" cap="none" spc="0" normalizeH="0" baseline="0" noProof="0" dirty="0" smtClean="0">
              <a:ln>
                <a:noFill/>
              </a:ln>
              <a:solidFill>
                <a:schemeClr val="tx1"/>
              </a:solidFill>
              <a:effectLst/>
              <a:uLnTx/>
              <a:uFillTx/>
              <a:latin typeface="+mn-lt"/>
              <a:ea typeface="+mn-ea"/>
              <a:cs typeface="+mn-cs"/>
            </a:endParaRPr>
          </a:p>
        </p:txBody>
      </p:sp>
      <p:pic>
        <p:nvPicPr>
          <p:cNvPr id="7" name="Picture 7"/>
          <p:cNvPicPr>
            <a:picLocks noChangeAspect="1" noChangeArrowheads="1"/>
          </p:cNvPicPr>
          <p:nvPr/>
        </p:nvPicPr>
        <p:blipFill>
          <a:blip r:embed="rId2" cstate="print"/>
          <a:srcRect/>
          <a:stretch>
            <a:fillRect/>
          </a:stretch>
        </p:blipFill>
        <p:spPr bwMode="auto">
          <a:xfrm>
            <a:off x="7632700" y="115888"/>
            <a:ext cx="1390650" cy="133350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3000"/>
                                        <p:tgtEl>
                                          <p:spTgt spid="7"/>
                                        </p:tgtEl>
                                      </p:cBhvr>
                                    </p:animEffect>
                                    <p:anim calcmode="lin" valueType="num">
                                      <p:cBhvr>
                                        <p:cTn id="8" dur="3000" fill="hold"/>
                                        <p:tgtEl>
                                          <p:spTgt spid="7"/>
                                        </p:tgtEl>
                                        <p:attrNameLst>
                                          <p:attrName>style.rotation</p:attrName>
                                        </p:attrNameLst>
                                      </p:cBhvr>
                                      <p:tavLst>
                                        <p:tav tm="0">
                                          <p:val>
                                            <p:fltVal val="720"/>
                                          </p:val>
                                        </p:tav>
                                        <p:tav tm="100000">
                                          <p:val>
                                            <p:fltVal val="0"/>
                                          </p:val>
                                        </p:tav>
                                      </p:tavLst>
                                    </p:anim>
                                    <p:anim calcmode="lin" valueType="num">
                                      <p:cBhvr>
                                        <p:cTn id="9" dur="3000" fill="hold"/>
                                        <p:tgtEl>
                                          <p:spTgt spid="7"/>
                                        </p:tgtEl>
                                        <p:attrNameLst>
                                          <p:attrName>ppt_h</p:attrName>
                                        </p:attrNameLst>
                                      </p:cBhvr>
                                      <p:tavLst>
                                        <p:tav tm="0">
                                          <p:val>
                                            <p:fltVal val="0"/>
                                          </p:val>
                                        </p:tav>
                                        <p:tav tm="100000">
                                          <p:val>
                                            <p:strVal val="#ppt_h"/>
                                          </p:val>
                                        </p:tav>
                                      </p:tavLst>
                                    </p:anim>
                                    <p:anim calcmode="lin" valueType="num">
                                      <p:cBhvr>
                                        <p:cTn id="10" dur="3000" fill="hold"/>
                                        <p:tgtEl>
                                          <p:spTgt spid="7"/>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7"/>
          <p:cNvPicPr>
            <a:picLocks noChangeAspect="1" noChangeArrowheads="1"/>
          </p:cNvPicPr>
          <p:nvPr/>
        </p:nvPicPr>
        <p:blipFill>
          <a:blip r:embed="rId2" cstate="print"/>
          <a:srcRect/>
          <a:stretch>
            <a:fillRect/>
          </a:stretch>
        </p:blipFill>
        <p:spPr bwMode="auto">
          <a:xfrm>
            <a:off x="7632700" y="115888"/>
            <a:ext cx="1390650" cy="1333500"/>
          </a:xfrm>
          <a:prstGeom prst="rect">
            <a:avLst/>
          </a:prstGeom>
          <a:noFill/>
          <a:ln w="9525">
            <a:noFill/>
            <a:miter lim="800000"/>
            <a:headEnd/>
            <a:tailEnd/>
          </a:ln>
          <a:effectLst/>
        </p:spPr>
      </p:pic>
      <p:sp>
        <p:nvSpPr>
          <p:cNvPr id="2" name="1 Título"/>
          <p:cNvSpPr>
            <a:spLocks noGrp="1"/>
          </p:cNvSpPr>
          <p:nvPr>
            <p:ph type="title"/>
          </p:nvPr>
        </p:nvSpPr>
        <p:spPr/>
        <p:txBody>
          <a:bodyPr/>
          <a:lstStyle/>
          <a:p>
            <a:r>
              <a:rPr lang="es-ES" dirty="0" smtClean="0"/>
              <a:t>SIMULACION PASTEURIZACION</a:t>
            </a:r>
            <a:endParaRPr lang="es-ES" dirty="0"/>
          </a:p>
        </p:txBody>
      </p:sp>
      <p:graphicFrame>
        <p:nvGraphicFramePr>
          <p:cNvPr id="5" name="4 Marcador de contenido"/>
          <p:cNvGraphicFramePr>
            <a:graphicFrameLocks noGrp="1"/>
          </p:cNvGraphicFramePr>
          <p:nvPr>
            <p:ph idx="1"/>
          </p:nvPr>
        </p:nvGraphicFramePr>
        <p:xfrm>
          <a:off x="457200" y="1935163"/>
          <a:ext cx="8229600" cy="438943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3000"/>
                                        <p:tgtEl>
                                          <p:spTgt spid="4"/>
                                        </p:tgtEl>
                                      </p:cBhvr>
                                    </p:animEffect>
                                    <p:anim calcmode="lin" valueType="num">
                                      <p:cBhvr>
                                        <p:cTn id="8" dur="3000" fill="hold"/>
                                        <p:tgtEl>
                                          <p:spTgt spid="4"/>
                                        </p:tgtEl>
                                        <p:attrNameLst>
                                          <p:attrName>style.rotation</p:attrName>
                                        </p:attrNameLst>
                                      </p:cBhvr>
                                      <p:tavLst>
                                        <p:tav tm="0">
                                          <p:val>
                                            <p:fltVal val="720"/>
                                          </p:val>
                                        </p:tav>
                                        <p:tav tm="100000">
                                          <p:val>
                                            <p:fltVal val="0"/>
                                          </p:val>
                                        </p:tav>
                                      </p:tavLst>
                                    </p:anim>
                                    <p:anim calcmode="lin" valueType="num">
                                      <p:cBhvr>
                                        <p:cTn id="9" dur="3000" fill="hold"/>
                                        <p:tgtEl>
                                          <p:spTgt spid="4"/>
                                        </p:tgtEl>
                                        <p:attrNameLst>
                                          <p:attrName>ppt_h</p:attrName>
                                        </p:attrNameLst>
                                      </p:cBhvr>
                                      <p:tavLst>
                                        <p:tav tm="0">
                                          <p:val>
                                            <p:fltVal val="0"/>
                                          </p:val>
                                        </p:tav>
                                        <p:tav tm="100000">
                                          <p:val>
                                            <p:strVal val="#ppt_h"/>
                                          </p:val>
                                        </p:tav>
                                      </p:tavLst>
                                    </p:anim>
                                    <p:anim calcmode="lin" valueType="num">
                                      <p:cBhvr>
                                        <p:cTn id="10" dur="3000" fill="hold"/>
                                        <p:tgtEl>
                                          <p:spTgt spid="4"/>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SIMULACION CIP</a:t>
            </a:r>
            <a:endParaRPr lang="es-ES" dirty="0"/>
          </a:p>
        </p:txBody>
      </p:sp>
      <p:pic>
        <p:nvPicPr>
          <p:cNvPr id="4" name="Picture 7"/>
          <p:cNvPicPr>
            <a:picLocks noChangeAspect="1" noChangeArrowheads="1"/>
          </p:cNvPicPr>
          <p:nvPr/>
        </p:nvPicPr>
        <p:blipFill>
          <a:blip r:embed="rId2" cstate="print"/>
          <a:srcRect/>
          <a:stretch>
            <a:fillRect/>
          </a:stretch>
        </p:blipFill>
        <p:spPr bwMode="auto">
          <a:xfrm>
            <a:off x="7632700" y="115888"/>
            <a:ext cx="1390650" cy="1333500"/>
          </a:xfrm>
          <a:prstGeom prst="rect">
            <a:avLst/>
          </a:prstGeom>
          <a:noFill/>
          <a:ln w="9525">
            <a:noFill/>
            <a:miter lim="800000"/>
            <a:headEnd/>
            <a:tailEnd/>
          </a:ln>
          <a:effectLst/>
        </p:spPr>
      </p:pic>
      <p:graphicFrame>
        <p:nvGraphicFramePr>
          <p:cNvPr id="5" name="4 Marcador de contenido"/>
          <p:cNvGraphicFramePr>
            <a:graphicFrameLocks noGrp="1"/>
          </p:cNvGraphicFramePr>
          <p:nvPr>
            <p:ph idx="1"/>
          </p:nvPr>
        </p:nvGraphicFramePr>
        <p:xfrm>
          <a:off x="457200" y="1935163"/>
          <a:ext cx="8229600" cy="438943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3000"/>
                                        <p:tgtEl>
                                          <p:spTgt spid="4"/>
                                        </p:tgtEl>
                                      </p:cBhvr>
                                    </p:animEffect>
                                    <p:anim calcmode="lin" valueType="num">
                                      <p:cBhvr>
                                        <p:cTn id="8" dur="3000" fill="hold"/>
                                        <p:tgtEl>
                                          <p:spTgt spid="4"/>
                                        </p:tgtEl>
                                        <p:attrNameLst>
                                          <p:attrName>style.rotation</p:attrName>
                                        </p:attrNameLst>
                                      </p:cBhvr>
                                      <p:tavLst>
                                        <p:tav tm="0">
                                          <p:val>
                                            <p:fltVal val="720"/>
                                          </p:val>
                                        </p:tav>
                                        <p:tav tm="100000">
                                          <p:val>
                                            <p:fltVal val="0"/>
                                          </p:val>
                                        </p:tav>
                                      </p:tavLst>
                                    </p:anim>
                                    <p:anim calcmode="lin" valueType="num">
                                      <p:cBhvr>
                                        <p:cTn id="9" dur="3000" fill="hold"/>
                                        <p:tgtEl>
                                          <p:spTgt spid="4"/>
                                        </p:tgtEl>
                                        <p:attrNameLst>
                                          <p:attrName>ppt_h</p:attrName>
                                        </p:attrNameLst>
                                      </p:cBhvr>
                                      <p:tavLst>
                                        <p:tav tm="0">
                                          <p:val>
                                            <p:fltVal val="0"/>
                                          </p:val>
                                        </p:tav>
                                        <p:tav tm="100000">
                                          <p:val>
                                            <p:strVal val="#ppt_h"/>
                                          </p:val>
                                        </p:tav>
                                      </p:tavLst>
                                    </p:anim>
                                    <p:anim calcmode="lin" valueType="num">
                                      <p:cBhvr>
                                        <p:cTn id="10" dur="3000" fill="hold"/>
                                        <p:tgtEl>
                                          <p:spTgt spid="4"/>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Proyección de la inversión</a:t>
            </a:r>
            <a:endParaRPr lang="es-ES" dirty="0"/>
          </a:p>
        </p:txBody>
      </p:sp>
      <p:pic>
        <p:nvPicPr>
          <p:cNvPr id="4" name="Picture 7"/>
          <p:cNvPicPr>
            <a:picLocks noChangeAspect="1" noChangeArrowheads="1"/>
          </p:cNvPicPr>
          <p:nvPr/>
        </p:nvPicPr>
        <p:blipFill>
          <a:blip r:embed="rId2" cstate="print"/>
          <a:srcRect/>
          <a:stretch>
            <a:fillRect/>
          </a:stretch>
        </p:blipFill>
        <p:spPr bwMode="auto">
          <a:xfrm>
            <a:off x="7632700" y="115888"/>
            <a:ext cx="1390650" cy="1333500"/>
          </a:xfrm>
          <a:prstGeom prst="rect">
            <a:avLst/>
          </a:prstGeom>
          <a:noFill/>
          <a:ln w="9525">
            <a:noFill/>
            <a:miter lim="800000"/>
            <a:headEnd/>
            <a:tailEnd/>
          </a:ln>
          <a:effectLst/>
        </p:spPr>
      </p:pic>
      <p:sp>
        <p:nvSpPr>
          <p:cNvPr id="3073" name="Rectangle 1"/>
          <p:cNvSpPr>
            <a:spLocks noChangeArrowheads="1"/>
          </p:cNvSpPr>
          <p:nvPr/>
        </p:nvSpPr>
        <p:spPr bwMode="auto">
          <a:xfrm>
            <a:off x="304800" y="2057400"/>
            <a:ext cx="3048000" cy="144655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tabLst/>
            </a:pPr>
            <a:r>
              <a:rPr lang="es-EC" sz="1100" b="1" dirty="0" smtClean="0">
                <a:latin typeface="Arial" pitchFamily="34" charset="0"/>
                <a:ea typeface="Calibri" pitchFamily="34" charset="0"/>
                <a:cs typeface="Arial" pitchFamily="34" charset="0"/>
              </a:rPr>
              <a:t>EQUIPOS</a:t>
            </a:r>
            <a:endParaRPr kumimoji="0" lang="es-EC" sz="11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Char char="•"/>
              <a:tabLst/>
            </a:pPr>
            <a:r>
              <a:rPr lang="es-EC" sz="1100" dirty="0" smtClean="0">
                <a:latin typeface="Arial" pitchFamily="34" charset="0"/>
                <a:ea typeface="Calibri" pitchFamily="34" charset="0"/>
                <a:cs typeface="Arial" pitchFamily="34" charset="0"/>
              </a:rPr>
              <a:t>Equipos para la automatización</a:t>
            </a:r>
            <a:r>
              <a:rPr kumimoji="0" lang="es-EC" sz="1100" b="0" i="0" u="none" strike="noStrike" cap="none" normalizeH="0" baseline="0" dirty="0" smtClean="0">
                <a:ln>
                  <a:noFill/>
                </a:ln>
                <a:solidFill>
                  <a:schemeClr val="tx1"/>
                </a:solidFill>
                <a:effectLst/>
                <a:latin typeface="Arial" pitchFamily="34" charset="0"/>
                <a:ea typeface="Calibri" pitchFamily="34" charset="0"/>
                <a:cs typeface="Arial" pitchFamily="34" charset="0"/>
              </a:rPr>
              <a:t>.</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lang="en-US" sz="1100" dirty="0" smtClean="0">
                <a:latin typeface="Arial" pitchFamily="34" charset="0"/>
                <a:cs typeface="Arial" pitchFamily="34" charset="0"/>
              </a:rPr>
              <a:t>Instrumentación en general</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s-EC" sz="1100" b="0" i="0" u="none" strike="noStrike" cap="none" normalizeH="0" baseline="0" dirty="0" smtClean="0">
                <a:ln>
                  <a:noFill/>
                </a:ln>
                <a:solidFill>
                  <a:schemeClr val="tx1"/>
                </a:solidFill>
                <a:effectLst/>
                <a:latin typeface="Arial" pitchFamily="34" charset="0"/>
                <a:ea typeface="Calibri" pitchFamily="34" charset="0"/>
                <a:cs typeface="Arial" pitchFamily="34" charset="0"/>
              </a:rPr>
              <a:t>Elementos finales de control (v</a:t>
            </a:r>
            <a:r>
              <a:rPr kumimoji="0" lang="es-EC" sz="1100" b="0" i="0" u="none" strike="noStrike" cap="none" normalizeH="0" baseline="0" dirty="0" smtClean="0">
                <a:ln>
                  <a:noFill/>
                </a:ln>
                <a:solidFill>
                  <a:schemeClr val="tx1"/>
                </a:solidFill>
                <a:effectLst/>
                <a:latin typeface="Calibri"/>
                <a:ea typeface="Calibri" pitchFamily="34" charset="0"/>
                <a:cs typeface="Arial" pitchFamily="34" charset="0"/>
              </a:rPr>
              <a:t>á</a:t>
            </a:r>
            <a:r>
              <a:rPr kumimoji="0" lang="es-EC" sz="1100" b="0" i="0" u="none" strike="noStrike" cap="none" normalizeH="0" baseline="0" dirty="0" smtClean="0">
                <a:ln>
                  <a:noFill/>
                </a:ln>
                <a:solidFill>
                  <a:schemeClr val="tx1"/>
                </a:solidFill>
                <a:effectLst/>
                <a:latin typeface="Arial" pitchFamily="34" charset="0"/>
                <a:ea typeface="Calibri" pitchFamily="34" charset="0"/>
                <a:cs typeface="Arial" pitchFamily="34" charset="0"/>
              </a:rPr>
              <a:t>lvulas, posicionadores, motores).</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s-EC" sz="1100" b="0" i="0" u="none" strike="noStrike" cap="none" normalizeH="0" baseline="0" dirty="0" smtClean="0">
                <a:ln>
                  <a:noFill/>
                </a:ln>
                <a:solidFill>
                  <a:schemeClr val="tx1"/>
                </a:solidFill>
                <a:effectLst/>
                <a:latin typeface="Arial" pitchFamily="34" charset="0"/>
                <a:ea typeface="Calibri" pitchFamily="34" charset="0"/>
                <a:cs typeface="Arial" pitchFamily="34" charset="0"/>
              </a:rPr>
              <a:t>Elementos de protecci</a:t>
            </a:r>
            <a:r>
              <a:rPr kumimoji="0" lang="es-EC" sz="1100" b="0" i="0" u="none" strike="noStrike" cap="none" normalizeH="0" baseline="0" dirty="0" smtClean="0">
                <a:ln>
                  <a:noFill/>
                </a:ln>
                <a:solidFill>
                  <a:schemeClr val="tx1"/>
                </a:solidFill>
                <a:effectLst/>
                <a:latin typeface="Calibri"/>
                <a:ea typeface="Calibri" pitchFamily="34" charset="0"/>
                <a:cs typeface="Arial" pitchFamily="34" charset="0"/>
              </a:rPr>
              <a:t>ó</a:t>
            </a:r>
            <a:r>
              <a:rPr kumimoji="0" lang="es-EC" sz="1100" b="0" i="0" u="none" strike="noStrike" cap="none" normalizeH="0" baseline="0" dirty="0" smtClean="0">
                <a:ln>
                  <a:noFill/>
                </a:ln>
                <a:solidFill>
                  <a:schemeClr val="tx1"/>
                </a:solidFill>
                <a:effectLst/>
                <a:latin typeface="Arial" pitchFamily="34" charset="0"/>
                <a:ea typeface="Calibri" pitchFamily="34" charset="0"/>
                <a:cs typeface="Arial" pitchFamily="34" charset="0"/>
              </a:rPr>
              <a:t>n (fusibles, seccionadores, rel</a:t>
            </a:r>
            <a:r>
              <a:rPr kumimoji="0" lang="es-EC" sz="1100" b="0" i="0" u="none" strike="noStrike" cap="none" normalizeH="0" baseline="0" dirty="0" smtClean="0">
                <a:ln>
                  <a:noFill/>
                </a:ln>
                <a:solidFill>
                  <a:schemeClr val="tx1"/>
                </a:solidFill>
                <a:effectLst/>
                <a:latin typeface="Calibri"/>
                <a:ea typeface="Calibri" pitchFamily="34" charset="0"/>
                <a:cs typeface="Arial" pitchFamily="34" charset="0"/>
              </a:rPr>
              <a:t>é</a:t>
            </a:r>
            <a:r>
              <a:rPr kumimoji="0" lang="es-EC" sz="1100" b="0" i="0" u="none" strike="noStrike" cap="none" normalizeH="0" baseline="0" dirty="0" smtClean="0">
                <a:ln>
                  <a:noFill/>
                </a:ln>
                <a:solidFill>
                  <a:schemeClr val="tx1"/>
                </a:solidFill>
                <a:effectLst/>
                <a:latin typeface="Arial" pitchFamily="34" charset="0"/>
                <a:ea typeface="Calibri" pitchFamily="34" charset="0"/>
                <a:cs typeface="Arial" pitchFamily="34" charset="0"/>
              </a:rPr>
              <a:t>s t</a:t>
            </a:r>
            <a:r>
              <a:rPr kumimoji="0" lang="es-EC" sz="1100" b="0" i="0" u="none" strike="noStrike" cap="none" normalizeH="0" baseline="0" dirty="0" smtClean="0">
                <a:ln>
                  <a:noFill/>
                </a:ln>
                <a:solidFill>
                  <a:schemeClr val="tx1"/>
                </a:solidFill>
                <a:effectLst/>
                <a:latin typeface="Calibri"/>
                <a:ea typeface="Calibri" pitchFamily="34" charset="0"/>
                <a:cs typeface="Arial" pitchFamily="34" charset="0"/>
              </a:rPr>
              <a:t>é</a:t>
            </a:r>
            <a:r>
              <a:rPr kumimoji="0" lang="es-EC" sz="1100" b="0" i="0" u="none" strike="noStrike" cap="none" normalizeH="0" baseline="0" dirty="0" smtClean="0">
                <a:ln>
                  <a:noFill/>
                </a:ln>
                <a:solidFill>
                  <a:schemeClr val="tx1"/>
                </a:solidFill>
                <a:effectLst/>
                <a:latin typeface="Arial" pitchFamily="34" charset="0"/>
                <a:ea typeface="Calibri" pitchFamily="34" charset="0"/>
                <a:cs typeface="Arial" pitchFamily="34" charset="0"/>
              </a:rPr>
              <a:t>rmicos).</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s-EC" sz="1100" b="0" i="0" u="none" strike="noStrike" cap="none" normalizeH="0" baseline="0" dirty="0" smtClean="0">
                <a:ln>
                  <a:noFill/>
                </a:ln>
                <a:solidFill>
                  <a:schemeClr val="tx1"/>
                </a:solidFill>
                <a:effectLst/>
                <a:latin typeface="Arial" pitchFamily="34" charset="0"/>
                <a:ea typeface="Calibri" pitchFamily="34" charset="0"/>
                <a:cs typeface="Arial" pitchFamily="34" charset="0"/>
              </a:rPr>
              <a:t>Licencias de programaci</a:t>
            </a:r>
            <a:r>
              <a:rPr kumimoji="0" lang="es-EC" sz="1100" b="0" i="0" u="none" strike="noStrike" cap="none" normalizeH="0" baseline="0" dirty="0" smtClean="0">
                <a:ln>
                  <a:noFill/>
                </a:ln>
                <a:solidFill>
                  <a:schemeClr val="tx1"/>
                </a:solidFill>
                <a:effectLst/>
                <a:latin typeface="Calibri"/>
                <a:ea typeface="Calibri" pitchFamily="34" charset="0"/>
                <a:cs typeface="Arial" pitchFamily="34" charset="0"/>
              </a:rPr>
              <a:t>ó</a:t>
            </a:r>
            <a:r>
              <a:rPr kumimoji="0" lang="es-EC" sz="1100" b="0" i="0" u="none" strike="noStrike" cap="none" normalizeH="0" baseline="0" dirty="0" smtClean="0">
                <a:ln>
                  <a:noFill/>
                </a:ln>
                <a:solidFill>
                  <a:schemeClr val="tx1"/>
                </a:solidFill>
                <a:effectLst/>
                <a:latin typeface="Arial" pitchFamily="34" charset="0"/>
                <a:ea typeface="Calibri" pitchFamily="34" charset="0"/>
                <a:cs typeface="Arial" pitchFamily="34" charset="0"/>
              </a:rPr>
              <a:t>n..</a:t>
            </a:r>
            <a:endParaRPr kumimoji="0" lang="es-EC"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074" name="Rectangle 2"/>
          <p:cNvSpPr>
            <a:spLocks noChangeArrowheads="1"/>
          </p:cNvSpPr>
          <p:nvPr/>
        </p:nvSpPr>
        <p:spPr bwMode="auto">
          <a:xfrm>
            <a:off x="3352800" y="1981200"/>
            <a:ext cx="2895600" cy="21236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tabLst/>
            </a:pPr>
            <a:r>
              <a:rPr lang="es-EC" sz="1100" b="1" dirty="0" smtClean="0">
                <a:latin typeface="Arial" pitchFamily="34" charset="0"/>
                <a:ea typeface="Calibri" pitchFamily="34" charset="0"/>
                <a:cs typeface="Arial" pitchFamily="34" charset="0"/>
              </a:rPr>
              <a:t>MATERIALES</a:t>
            </a:r>
            <a:endParaRPr kumimoji="0" lang="es-EC" sz="11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Char char="•"/>
              <a:tabLst/>
            </a:pPr>
            <a:r>
              <a:rPr kumimoji="0" lang="es-EC" sz="1100" b="0" i="0" u="none" strike="noStrike" cap="none" normalizeH="0" baseline="0" dirty="0" smtClean="0">
                <a:ln>
                  <a:noFill/>
                </a:ln>
                <a:solidFill>
                  <a:schemeClr val="tx1"/>
                </a:solidFill>
                <a:effectLst/>
                <a:latin typeface="Arial" pitchFamily="34" charset="0"/>
                <a:ea typeface="Calibri" pitchFamily="34" charset="0"/>
                <a:cs typeface="Arial" pitchFamily="34" charset="0"/>
              </a:rPr>
              <a:t>Panel de control.</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s-EC" sz="1100" b="0" i="0" u="none" strike="noStrike" cap="none" normalizeH="0" baseline="0" dirty="0" smtClean="0">
                <a:ln>
                  <a:noFill/>
                </a:ln>
                <a:solidFill>
                  <a:schemeClr val="tx1"/>
                </a:solidFill>
                <a:effectLst/>
                <a:latin typeface="Arial" pitchFamily="34" charset="0"/>
                <a:ea typeface="Calibri" pitchFamily="34" charset="0"/>
                <a:cs typeface="Arial" pitchFamily="34" charset="0"/>
              </a:rPr>
              <a:t>Cajas de uniones.</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s-EC" sz="1100" b="0" i="0" u="none" strike="noStrike" cap="none" normalizeH="0" baseline="0" dirty="0" smtClean="0">
                <a:ln>
                  <a:noFill/>
                </a:ln>
                <a:solidFill>
                  <a:schemeClr val="tx1"/>
                </a:solidFill>
                <a:effectLst/>
                <a:latin typeface="Arial" pitchFamily="34" charset="0"/>
                <a:ea typeface="Calibri" pitchFamily="34" charset="0"/>
                <a:cs typeface="Arial" pitchFamily="34" charset="0"/>
              </a:rPr>
              <a:t>Borneras.</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s-EC" sz="1100" b="0" i="0" u="none" strike="noStrike" cap="none" normalizeH="0" baseline="0" dirty="0" smtClean="0">
                <a:ln>
                  <a:noFill/>
                </a:ln>
                <a:solidFill>
                  <a:schemeClr val="tx1"/>
                </a:solidFill>
                <a:effectLst/>
                <a:latin typeface="Arial" pitchFamily="34" charset="0"/>
                <a:ea typeface="Calibri" pitchFamily="34" charset="0"/>
                <a:cs typeface="Arial" pitchFamily="34" charset="0"/>
              </a:rPr>
              <a:t>Electrocanales, tuber</a:t>
            </a:r>
            <a:r>
              <a:rPr kumimoji="0" lang="es-EC" sz="1100" b="0" i="0" u="none" strike="noStrike" cap="none" normalizeH="0" baseline="0" dirty="0" smtClean="0">
                <a:ln>
                  <a:noFill/>
                </a:ln>
                <a:solidFill>
                  <a:schemeClr val="tx1"/>
                </a:solidFill>
                <a:effectLst/>
                <a:latin typeface="Calibri"/>
                <a:ea typeface="Calibri" pitchFamily="34" charset="0"/>
                <a:cs typeface="Arial" pitchFamily="34" charset="0"/>
              </a:rPr>
              <a:t>í</a:t>
            </a:r>
            <a:r>
              <a:rPr kumimoji="0" lang="es-EC" sz="1100" b="0" i="0" u="none" strike="noStrike" cap="none" normalizeH="0" baseline="0" dirty="0" smtClean="0">
                <a:ln>
                  <a:noFill/>
                </a:ln>
                <a:solidFill>
                  <a:schemeClr val="tx1"/>
                </a:solidFill>
                <a:effectLst/>
                <a:latin typeface="Arial" pitchFamily="34" charset="0"/>
                <a:ea typeface="Calibri" pitchFamily="34" charset="0"/>
                <a:cs typeface="Arial" pitchFamily="34" charset="0"/>
              </a:rPr>
              <a:t>as r</a:t>
            </a:r>
            <a:r>
              <a:rPr kumimoji="0" lang="es-EC" sz="1100" b="0" i="0" u="none" strike="noStrike" cap="none" normalizeH="0" baseline="0" dirty="0" smtClean="0">
                <a:ln>
                  <a:noFill/>
                </a:ln>
                <a:solidFill>
                  <a:schemeClr val="tx1"/>
                </a:solidFill>
                <a:effectLst/>
                <a:latin typeface="Calibri"/>
                <a:ea typeface="Calibri" pitchFamily="34" charset="0"/>
                <a:cs typeface="Arial" pitchFamily="34" charset="0"/>
              </a:rPr>
              <a:t>í</a:t>
            </a:r>
            <a:r>
              <a:rPr kumimoji="0" lang="es-EC" sz="1100" b="0" i="0" u="none" strike="noStrike" cap="none" normalizeH="0" baseline="0" dirty="0" smtClean="0">
                <a:ln>
                  <a:noFill/>
                </a:ln>
                <a:solidFill>
                  <a:schemeClr val="tx1"/>
                </a:solidFill>
                <a:effectLst/>
                <a:latin typeface="Arial" pitchFamily="34" charset="0"/>
                <a:ea typeface="Calibri" pitchFamily="34" charset="0"/>
                <a:cs typeface="Arial" pitchFamily="34" charset="0"/>
              </a:rPr>
              <a:t>gidas y tuber</a:t>
            </a:r>
            <a:r>
              <a:rPr kumimoji="0" lang="es-EC" sz="1100" b="0" i="0" u="none" strike="noStrike" cap="none" normalizeH="0" baseline="0" dirty="0" smtClean="0">
                <a:ln>
                  <a:noFill/>
                </a:ln>
                <a:solidFill>
                  <a:schemeClr val="tx1"/>
                </a:solidFill>
                <a:effectLst/>
                <a:latin typeface="Calibri"/>
                <a:ea typeface="Calibri" pitchFamily="34" charset="0"/>
                <a:cs typeface="Arial" pitchFamily="34" charset="0"/>
              </a:rPr>
              <a:t>í</a:t>
            </a:r>
            <a:r>
              <a:rPr kumimoji="0" lang="es-EC" sz="1100" b="0" i="0" u="none" strike="noStrike" cap="none" normalizeH="0" baseline="0" dirty="0" smtClean="0">
                <a:ln>
                  <a:noFill/>
                </a:ln>
                <a:solidFill>
                  <a:schemeClr val="tx1"/>
                </a:solidFill>
                <a:effectLst/>
                <a:latin typeface="Arial" pitchFamily="34" charset="0"/>
                <a:ea typeface="Calibri" pitchFamily="34" charset="0"/>
                <a:cs typeface="Arial" pitchFamily="34" charset="0"/>
              </a:rPr>
              <a:t>as flexibles.</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s-EC" sz="1100" b="0" i="0" u="none" strike="noStrike" cap="none" normalizeH="0" baseline="0" dirty="0" smtClean="0">
                <a:ln>
                  <a:noFill/>
                </a:ln>
                <a:solidFill>
                  <a:schemeClr val="tx1"/>
                </a:solidFill>
                <a:effectLst/>
                <a:latin typeface="Arial" pitchFamily="34" charset="0"/>
                <a:ea typeface="Calibri" pitchFamily="34" charset="0"/>
                <a:cs typeface="Arial" pitchFamily="34" charset="0"/>
              </a:rPr>
              <a:t>Cable de control #16 AWG shielded, fuerza 4#10 AWG.</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s-EC" sz="1100" b="0" i="0" u="none" strike="noStrike" cap="none" normalizeH="0" baseline="0" dirty="0" smtClean="0">
                <a:ln>
                  <a:noFill/>
                </a:ln>
                <a:solidFill>
                  <a:schemeClr val="tx1"/>
                </a:solidFill>
                <a:effectLst/>
                <a:latin typeface="Arial" pitchFamily="34" charset="0"/>
                <a:ea typeface="Calibri" pitchFamily="34" charset="0"/>
                <a:cs typeface="Arial" pitchFamily="34" charset="0"/>
              </a:rPr>
              <a:t>Cable de compensaci</a:t>
            </a:r>
            <a:r>
              <a:rPr kumimoji="0" lang="es-EC" sz="1100" b="0" i="0" u="none" strike="noStrike" cap="none" normalizeH="0" baseline="0" dirty="0" smtClean="0">
                <a:ln>
                  <a:noFill/>
                </a:ln>
                <a:solidFill>
                  <a:schemeClr val="tx1"/>
                </a:solidFill>
                <a:effectLst/>
                <a:latin typeface="Calibri"/>
                <a:ea typeface="Calibri" pitchFamily="34" charset="0"/>
                <a:cs typeface="Arial" pitchFamily="34" charset="0"/>
              </a:rPr>
              <a:t>ó</a:t>
            </a:r>
            <a:r>
              <a:rPr kumimoji="0" lang="es-EC" sz="1100" b="0" i="0" u="none" strike="noStrike" cap="none" normalizeH="0" baseline="0" dirty="0" smtClean="0">
                <a:ln>
                  <a:noFill/>
                </a:ln>
                <a:solidFill>
                  <a:schemeClr val="tx1"/>
                </a:solidFill>
                <a:effectLst/>
                <a:latin typeface="Arial" pitchFamily="34" charset="0"/>
                <a:ea typeface="Calibri" pitchFamily="34" charset="0"/>
                <a:cs typeface="Arial" pitchFamily="34" charset="0"/>
              </a:rPr>
              <a:t>n para RTD</a:t>
            </a:r>
            <a:r>
              <a:rPr kumimoji="0" lang="es-EC" sz="1100" b="0" i="0" u="none" strike="noStrike" cap="none" normalizeH="0" baseline="0" dirty="0" smtClean="0">
                <a:ln>
                  <a:noFill/>
                </a:ln>
                <a:solidFill>
                  <a:schemeClr val="tx1"/>
                </a:solidFill>
                <a:effectLst/>
                <a:latin typeface="Calibri"/>
                <a:ea typeface="Calibri" pitchFamily="34" charset="0"/>
                <a:cs typeface="Arial" pitchFamily="34" charset="0"/>
              </a:rPr>
              <a:t>’</a:t>
            </a:r>
            <a:r>
              <a:rPr kumimoji="0" lang="es-EC" sz="1100" b="0" i="0" u="none" strike="noStrike" cap="none" normalizeH="0" baseline="0" dirty="0" smtClean="0">
                <a:ln>
                  <a:noFill/>
                </a:ln>
                <a:solidFill>
                  <a:schemeClr val="tx1"/>
                </a:solidFill>
                <a:effectLst/>
                <a:latin typeface="Arial" pitchFamily="34" charset="0"/>
                <a:ea typeface="Calibri" pitchFamily="34" charset="0"/>
                <a:cs typeface="Arial" pitchFamily="34" charset="0"/>
              </a:rPr>
              <a:t>s  (si la distancia entre la rtd y el transmisor lo amerita).</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s-EC" sz="1100" b="0" i="0" u="none" strike="noStrike" cap="none" normalizeH="0" baseline="0" dirty="0" smtClean="0">
                <a:ln>
                  <a:noFill/>
                </a:ln>
                <a:solidFill>
                  <a:schemeClr val="tx1"/>
                </a:solidFill>
                <a:effectLst/>
                <a:latin typeface="Arial" pitchFamily="34" charset="0"/>
                <a:ea typeface="Calibri" pitchFamily="34" charset="0"/>
                <a:cs typeface="Arial" pitchFamily="34" charset="0"/>
              </a:rPr>
              <a:t>Elementos de marcaci</a:t>
            </a:r>
            <a:r>
              <a:rPr kumimoji="0" lang="es-EC" sz="1100" b="0" i="0" u="none" strike="noStrike" cap="none" normalizeH="0" baseline="0" dirty="0" smtClean="0">
                <a:ln>
                  <a:noFill/>
                </a:ln>
                <a:solidFill>
                  <a:schemeClr val="tx1"/>
                </a:solidFill>
                <a:effectLst/>
                <a:latin typeface="Calibri"/>
                <a:ea typeface="Calibri" pitchFamily="34" charset="0"/>
                <a:cs typeface="Arial" pitchFamily="34" charset="0"/>
              </a:rPr>
              <a:t>ó</a:t>
            </a:r>
            <a:r>
              <a:rPr kumimoji="0" lang="es-EC" sz="1100" b="0" i="0" u="none" strike="noStrike" cap="none" normalizeH="0" baseline="0" dirty="0" smtClean="0">
                <a:ln>
                  <a:noFill/>
                </a:ln>
                <a:solidFill>
                  <a:schemeClr val="tx1"/>
                </a:solidFill>
                <a:effectLst/>
                <a:latin typeface="Arial" pitchFamily="34" charset="0"/>
                <a:ea typeface="Calibri" pitchFamily="34" charset="0"/>
                <a:cs typeface="Arial" pitchFamily="34" charset="0"/>
              </a:rPr>
              <a:t>n de cables.</a:t>
            </a:r>
            <a:endParaRPr kumimoji="0" lang="es-EC"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075" name="Rectangle 3"/>
          <p:cNvSpPr>
            <a:spLocks noChangeArrowheads="1"/>
          </p:cNvSpPr>
          <p:nvPr/>
        </p:nvSpPr>
        <p:spPr bwMode="auto">
          <a:xfrm>
            <a:off x="6172200" y="1981200"/>
            <a:ext cx="2971800" cy="76944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tabLst/>
            </a:pPr>
            <a:r>
              <a:rPr kumimoji="0" lang="es-EC" sz="1100" b="1" i="0" u="none" strike="noStrike" cap="none" normalizeH="0" baseline="0" dirty="0" smtClean="0">
                <a:ln>
                  <a:noFill/>
                </a:ln>
                <a:solidFill>
                  <a:schemeClr val="tx1"/>
                </a:solidFill>
                <a:effectLst/>
                <a:latin typeface="Arial" pitchFamily="34" charset="0"/>
                <a:ea typeface="Calibri" pitchFamily="34" charset="0"/>
                <a:cs typeface="Arial" pitchFamily="34" charset="0"/>
              </a:rPr>
              <a:t>MANO DE OBRA</a:t>
            </a:r>
          </a:p>
          <a:p>
            <a:pPr marL="0" marR="0" lvl="0" indent="0" algn="just" defTabSz="914400" rtl="0" eaLnBrk="1" fontAlgn="base" latinLnBrk="0" hangingPunct="1">
              <a:lnSpc>
                <a:spcPct val="100000"/>
              </a:lnSpc>
              <a:spcBef>
                <a:spcPct val="0"/>
              </a:spcBef>
              <a:spcAft>
                <a:spcPct val="0"/>
              </a:spcAft>
              <a:buClrTx/>
              <a:buSzTx/>
              <a:buFontTx/>
              <a:buChar char="•"/>
              <a:tabLst/>
            </a:pPr>
            <a:r>
              <a:rPr kumimoji="0" lang="es-EC" sz="1100" b="0" i="0" u="none" strike="noStrike" cap="none" normalizeH="0" baseline="0" dirty="0" smtClean="0">
                <a:ln>
                  <a:noFill/>
                </a:ln>
                <a:solidFill>
                  <a:schemeClr val="tx1"/>
                </a:solidFill>
                <a:effectLst/>
                <a:latin typeface="Arial" pitchFamily="34" charset="0"/>
                <a:ea typeface="Calibri" pitchFamily="34" charset="0"/>
                <a:cs typeface="Arial" pitchFamily="34" charset="0"/>
              </a:rPr>
              <a:t>Cableado de instrumentaci</a:t>
            </a:r>
            <a:r>
              <a:rPr kumimoji="0" lang="es-EC" sz="1100" b="0" i="0" u="none" strike="noStrike" cap="none" normalizeH="0" baseline="0" dirty="0" smtClean="0">
                <a:ln>
                  <a:noFill/>
                </a:ln>
                <a:solidFill>
                  <a:schemeClr val="tx1"/>
                </a:solidFill>
                <a:effectLst/>
                <a:latin typeface="Calibri"/>
                <a:ea typeface="Calibri" pitchFamily="34" charset="0"/>
                <a:cs typeface="Arial" pitchFamily="34" charset="0"/>
              </a:rPr>
              <a:t>ó</a:t>
            </a:r>
            <a:r>
              <a:rPr kumimoji="0" lang="es-EC" sz="1100" b="0" i="0" u="none" strike="noStrike" cap="none" normalizeH="0" baseline="0" dirty="0" smtClean="0">
                <a:ln>
                  <a:noFill/>
                </a:ln>
                <a:solidFill>
                  <a:schemeClr val="tx1"/>
                </a:solidFill>
                <a:effectLst/>
                <a:latin typeface="Arial" pitchFamily="34" charset="0"/>
                <a:ea typeface="Calibri" pitchFamily="34" charset="0"/>
                <a:cs typeface="Arial" pitchFamily="34" charset="0"/>
              </a:rPr>
              <a:t>n y fuerza.</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s-EC" sz="1100" b="0" i="0" u="none" strike="noStrike" cap="none" normalizeH="0" baseline="0" dirty="0" smtClean="0">
                <a:ln>
                  <a:noFill/>
                </a:ln>
                <a:solidFill>
                  <a:schemeClr val="tx1"/>
                </a:solidFill>
                <a:effectLst/>
                <a:latin typeface="Arial" pitchFamily="34" charset="0"/>
                <a:ea typeface="Calibri" pitchFamily="34" charset="0"/>
                <a:cs typeface="Arial" pitchFamily="34" charset="0"/>
              </a:rPr>
              <a:t>Nuevas acometidas a motores y v</a:t>
            </a:r>
            <a:r>
              <a:rPr kumimoji="0" lang="es-EC" sz="1100" b="0" i="0" u="none" strike="noStrike" cap="none" normalizeH="0" baseline="0" dirty="0" smtClean="0">
                <a:ln>
                  <a:noFill/>
                </a:ln>
                <a:solidFill>
                  <a:schemeClr val="tx1"/>
                </a:solidFill>
                <a:effectLst/>
                <a:latin typeface="Calibri"/>
                <a:ea typeface="Calibri" pitchFamily="34" charset="0"/>
                <a:cs typeface="Arial" pitchFamily="34" charset="0"/>
              </a:rPr>
              <a:t>á</a:t>
            </a:r>
            <a:r>
              <a:rPr kumimoji="0" lang="es-EC" sz="1100" b="0" i="0" u="none" strike="noStrike" cap="none" normalizeH="0" baseline="0" dirty="0" smtClean="0">
                <a:ln>
                  <a:noFill/>
                </a:ln>
                <a:solidFill>
                  <a:schemeClr val="tx1"/>
                </a:solidFill>
                <a:effectLst/>
                <a:latin typeface="Arial" pitchFamily="34" charset="0"/>
                <a:ea typeface="Calibri" pitchFamily="34" charset="0"/>
                <a:cs typeface="Arial" pitchFamily="34" charset="0"/>
              </a:rPr>
              <a:t>lvulas.</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s-EC" sz="1100" b="0" i="0" u="none" strike="noStrike" cap="none" normalizeH="0" baseline="0" dirty="0" smtClean="0">
                <a:ln>
                  <a:noFill/>
                </a:ln>
                <a:solidFill>
                  <a:schemeClr val="tx1"/>
                </a:solidFill>
                <a:effectLst/>
                <a:latin typeface="Arial" pitchFamily="34" charset="0"/>
                <a:ea typeface="Calibri" pitchFamily="34" charset="0"/>
                <a:cs typeface="Arial" pitchFamily="34" charset="0"/>
              </a:rPr>
              <a:t>Programaci</a:t>
            </a:r>
            <a:r>
              <a:rPr kumimoji="0" lang="es-EC" sz="1100" b="0" i="0" u="none" strike="noStrike" cap="none" normalizeH="0" baseline="0" dirty="0" smtClean="0">
                <a:ln>
                  <a:noFill/>
                </a:ln>
                <a:solidFill>
                  <a:schemeClr val="tx1"/>
                </a:solidFill>
                <a:effectLst/>
                <a:latin typeface="Calibri"/>
                <a:ea typeface="Calibri" pitchFamily="34" charset="0"/>
                <a:cs typeface="Arial" pitchFamily="34" charset="0"/>
              </a:rPr>
              <a:t>ó</a:t>
            </a:r>
            <a:r>
              <a:rPr kumimoji="0" lang="es-EC" sz="1100" b="0" i="0" u="none" strike="noStrike" cap="none" normalizeH="0" baseline="0" dirty="0" smtClean="0">
                <a:ln>
                  <a:noFill/>
                </a:ln>
                <a:solidFill>
                  <a:schemeClr val="tx1"/>
                </a:solidFill>
                <a:effectLst/>
                <a:latin typeface="Arial" pitchFamily="34" charset="0"/>
                <a:ea typeface="Calibri" pitchFamily="34" charset="0"/>
                <a:cs typeface="Arial" pitchFamily="34" charset="0"/>
              </a:rPr>
              <a:t>n y calibraci</a:t>
            </a:r>
            <a:r>
              <a:rPr kumimoji="0" lang="es-EC" sz="1100" b="0" i="0" u="none" strike="noStrike" cap="none" normalizeH="0" baseline="0" dirty="0" smtClean="0">
                <a:ln>
                  <a:noFill/>
                </a:ln>
                <a:solidFill>
                  <a:schemeClr val="tx1"/>
                </a:solidFill>
                <a:effectLst/>
                <a:latin typeface="Calibri"/>
                <a:ea typeface="Calibri" pitchFamily="34" charset="0"/>
                <a:cs typeface="Arial" pitchFamily="34" charset="0"/>
              </a:rPr>
              <a:t>ó</a:t>
            </a:r>
            <a:r>
              <a:rPr kumimoji="0" lang="es-EC" sz="1100" b="0" i="0" u="none" strike="noStrike" cap="none" normalizeH="0" baseline="0" dirty="0" smtClean="0">
                <a:ln>
                  <a:noFill/>
                </a:ln>
                <a:solidFill>
                  <a:schemeClr val="tx1"/>
                </a:solidFill>
                <a:effectLst/>
                <a:latin typeface="Arial" pitchFamily="34" charset="0"/>
                <a:ea typeface="Calibri" pitchFamily="34" charset="0"/>
                <a:cs typeface="Arial" pitchFamily="34" charset="0"/>
              </a:rPr>
              <a:t>n de equipos.</a:t>
            </a:r>
            <a:endParaRPr kumimoji="0" lang="es-EC"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10" name="9 Tabla"/>
          <p:cNvGraphicFramePr>
            <a:graphicFrameLocks noGrp="1"/>
          </p:cNvGraphicFramePr>
          <p:nvPr/>
        </p:nvGraphicFramePr>
        <p:xfrm>
          <a:off x="2819400" y="4800600"/>
          <a:ext cx="3581400" cy="990600"/>
        </p:xfrm>
        <a:graphic>
          <a:graphicData uri="http://schemas.openxmlformats.org/drawingml/2006/table">
            <a:tbl>
              <a:tblPr/>
              <a:tblGrid>
                <a:gridCol w="2199447"/>
                <a:gridCol w="1381953"/>
              </a:tblGrid>
              <a:tr h="247650">
                <a:tc>
                  <a:txBody>
                    <a:bodyPr/>
                    <a:lstStyle/>
                    <a:p>
                      <a:pPr>
                        <a:lnSpc>
                          <a:spcPct val="115000"/>
                        </a:lnSpc>
                        <a:spcAft>
                          <a:spcPts val="0"/>
                        </a:spcAft>
                      </a:pPr>
                      <a:r>
                        <a:rPr lang="es-EC" sz="1000">
                          <a:latin typeface="Arial"/>
                          <a:ea typeface="Times New Roman"/>
                          <a:cs typeface="Times New Roman"/>
                        </a:rPr>
                        <a:t>Equipos</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a:latin typeface="Arial"/>
                          <a:ea typeface="Times New Roman"/>
                          <a:cs typeface="Times New Roman"/>
                        </a:rPr>
                        <a:t>$ 65.747,04</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7650">
                <a:tc>
                  <a:txBody>
                    <a:bodyPr/>
                    <a:lstStyle/>
                    <a:p>
                      <a:pPr>
                        <a:lnSpc>
                          <a:spcPct val="115000"/>
                        </a:lnSpc>
                        <a:spcAft>
                          <a:spcPts val="0"/>
                        </a:spcAft>
                      </a:pPr>
                      <a:r>
                        <a:rPr lang="es-EC" sz="1000">
                          <a:latin typeface="Arial"/>
                          <a:ea typeface="Times New Roman"/>
                          <a:cs typeface="Times New Roman"/>
                        </a:rPr>
                        <a:t>Materiales</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a:latin typeface="Arial"/>
                          <a:ea typeface="Times New Roman"/>
                          <a:cs typeface="Times New Roman"/>
                        </a:rPr>
                        <a:t>$ 11.296,92</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7650">
                <a:tc>
                  <a:txBody>
                    <a:bodyPr/>
                    <a:lstStyle/>
                    <a:p>
                      <a:pPr>
                        <a:lnSpc>
                          <a:spcPct val="115000"/>
                        </a:lnSpc>
                        <a:spcAft>
                          <a:spcPts val="0"/>
                        </a:spcAft>
                      </a:pPr>
                      <a:r>
                        <a:rPr lang="es-EC" sz="1000">
                          <a:latin typeface="Arial"/>
                          <a:ea typeface="Times New Roman"/>
                          <a:cs typeface="Times New Roman"/>
                        </a:rPr>
                        <a:t>Mano de obra</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a:latin typeface="Arial"/>
                          <a:ea typeface="Times New Roman"/>
                          <a:cs typeface="Times New Roman"/>
                        </a:rPr>
                        <a:t>$ 15.229,99</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7650">
                <a:tc>
                  <a:txBody>
                    <a:bodyPr/>
                    <a:lstStyle/>
                    <a:p>
                      <a:pPr>
                        <a:lnSpc>
                          <a:spcPct val="115000"/>
                        </a:lnSpc>
                        <a:spcAft>
                          <a:spcPts val="0"/>
                        </a:spcAft>
                      </a:pPr>
                      <a:r>
                        <a:rPr lang="es-EC" sz="1000" b="1">
                          <a:latin typeface="Arial"/>
                          <a:ea typeface="Times New Roman"/>
                          <a:cs typeface="Times New Roman"/>
                        </a:rPr>
                        <a:t>Total costo inversión</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dirty="0">
                          <a:latin typeface="Arial"/>
                          <a:ea typeface="Times New Roman"/>
                          <a:cs typeface="Times New Roman"/>
                        </a:rPr>
                        <a:t>$ 92.273,95</a:t>
                      </a:r>
                      <a:endParaRPr lang="es-EC" sz="11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3000"/>
                                        <p:tgtEl>
                                          <p:spTgt spid="4"/>
                                        </p:tgtEl>
                                      </p:cBhvr>
                                    </p:animEffect>
                                    <p:anim calcmode="lin" valueType="num">
                                      <p:cBhvr>
                                        <p:cTn id="8" dur="3000" fill="hold"/>
                                        <p:tgtEl>
                                          <p:spTgt spid="4"/>
                                        </p:tgtEl>
                                        <p:attrNameLst>
                                          <p:attrName>style.rotation</p:attrName>
                                        </p:attrNameLst>
                                      </p:cBhvr>
                                      <p:tavLst>
                                        <p:tav tm="0">
                                          <p:val>
                                            <p:fltVal val="720"/>
                                          </p:val>
                                        </p:tav>
                                        <p:tav tm="100000">
                                          <p:val>
                                            <p:fltVal val="0"/>
                                          </p:val>
                                        </p:tav>
                                      </p:tavLst>
                                    </p:anim>
                                    <p:anim calcmode="lin" valueType="num">
                                      <p:cBhvr>
                                        <p:cTn id="9" dur="3000" fill="hold"/>
                                        <p:tgtEl>
                                          <p:spTgt spid="4"/>
                                        </p:tgtEl>
                                        <p:attrNameLst>
                                          <p:attrName>ppt_h</p:attrName>
                                        </p:attrNameLst>
                                      </p:cBhvr>
                                      <p:tavLst>
                                        <p:tav tm="0">
                                          <p:val>
                                            <p:fltVal val="0"/>
                                          </p:val>
                                        </p:tav>
                                        <p:tav tm="100000">
                                          <p:val>
                                            <p:strVal val="#ppt_h"/>
                                          </p:val>
                                        </p:tav>
                                      </p:tavLst>
                                    </p:anim>
                                    <p:anim calcmode="lin" valueType="num">
                                      <p:cBhvr>
                                        <p:cTn id="10" dur="3000" fill="hold"/>
                                        <p:tgtEl>
                                          <p:spTgt spid="4"/>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7"/>
          <p:cNvPicPr>
            <a:picLocks noChangeAspect="1" noChangeArrowheads="1"/>
          </p:cNvPicPr>
          <p:nvPr/>
        </p:nvPicPr>
        <p:blipFill>
          <a:blip r:embed="rId2" cstate="print"/>
          <a:srcRect/>
          <a:stretch>
            <a:fillRect/>
          </a:stretch>
        </p:blipFill>
        <p:spPr bwMode="auto">
          <a:xfrm>
            <a:off x="7632700" y="115888"/>
            <a:ext cx="1390650" cy="1333500"/>
          </a:xfrm>
          <a:prstGeom prst="rect">
            <a:avLst/>
          </a:prstGeom>
          <a:noFill/>
          <a:ln w="9525">
            <a:noFill/>
            <a:miter lim="800000"/>
            <a:headEnd/>
            <a:tailEnd/>
          </a:ln>
          <a:effectLst/>
        </p:spPr>
      </p:pic>
      <p:sp>
        <p:nvSpPr>
          <p:cNvPr id="2" name="1 Título"/>
          <p:cNvSpPr>
            <a:spLocks noGrp="1"/>
          </p:cNvSpPr>
          <p:nvPr>
            <p:ph type="title"/>
          </p:nvPr>
        </p:nvSpPr>
        <p:spPr>
          <a:xfrm>
            <a:off x="152400" y="228600"/>
            <a:ext cx="8229600" cy="1143000"/>
          </a:xfrm>
        </p:spPr>
        <p:txBody>
          <a:bodyPr>
            <a:normAutofit/>
          </a:bodyPr>
          <a:lstStyle/>
          <a:p>
            <a:r>
              <a:rPr lang="es-EC" sz="3000" dirty="0" smtClean="0"/>
              <a:t>Diagrama de funcionamiento de un pasteurizador flash antes de realizar el proyecto</a:t>
            </a:r>
            <a:endParaRPr lang="es-ES" sz="3000" dirty="0"/>
          </a:p>
        </p:txBody>
      </p:sp>
      <p:pic>
        <p:nvPicPr>
          <p:cNvPr id="1026" name="Picture 2"/>
          <p:cNvPicPr>
            <a:picLocks noChangeAspect="1" noChangeArrowheads="1"/>
          </p:cNvPicPr>
          <p:nvPr/>
        </p:nvPicPr>
        <p:blipFill>
          <a:blip r:embed="rId3" cstate="print"/>
          <a:srcRect/>
          <a:stretch>
            <a:fillRect/>
          </a:stretch>
        </p:blipFill>
        <p:spPr bwMode="auto">
          <a:xfrm>
            <a:off x="197048" y="1447800"/>
            <a:ext cx="8794552" cy="518160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3000"/>
                                        <p:tgtEl>
                                          <p:spTgt spid="4"/>
                                        </p:tgtEl>
                                      </p:cBhvr>
                                    </p:animEffect>
                                    <p:anim calcmode="lin" valueType="num">
                                      <p:cBhvr>
                                        <p:cTn id="8" dur="3000" fill="hold"/>
                                        <p:tgtEl>
                                          <p:spTgt spid="4"/>
                                        </p:tgtEl>
                                        <p:attrNameLst>
                                          <p:attrName>style.rotation</p:attrName>
                                        </p:attrNameLst>
                                      </p:cBhvr>
                                      <p:tavLst>
                                        <p:tav tm="0">
                                          <p:val>
                                            <p:fltVal val="720"/>
                                          </p:val>
                                        </p:tav>
                                        <p:tav tm="100000">
                                          <p:val>
                                            <p:fltVal val="0"/>
                                          </p:val>
                                        </p:tav>
                                      </p:tavLst>
                                    </p:anim>
                                    <p:anim calcmode="lin" valueType="num">
                                      <p:cBhvr>
                                        <p:cTn id="9" dur="3000" fill="hold"/>
                                        <p:tgtEl>
                                          <p:spTgt spid="4"/>
                                        </p:tgtEl>
                                        <p:attrNameLst>
                                          <p:attrName>ppt_h</p:attrName>
                                        </p:attrNameLst>
                                      </p:cBhvr>
                                      <p:tavLst>
                                        <p:tav tm="0">
                                          <p:val>
                                            <p:fltVal val="0"/>
                                          </p:val>
                                        </p:tav>
                                        <p:tav tm="100000">
                                          <p:val>
                                            <p:strVal val="#ppt_h"/>
                                          </p:val>
                                        </p:tav>
                                      </p:tavLst>
                                    </p:anim>
                                    <p:anim calcmode="lin" valueType="num">
                                      <p:cBhvr>
                                        <p:cTn id="10" dur="3000" fill="hold"/>
                                        <p:tgtEl>
                                          <p:spTgt spid="4"/>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Costos total del proyecto</a:t>
            </a:r>
            <a:endParaRPr lang="es-EC" dirty="0"/>
          </a:p>
        </p:txBody>
      </p:sp>
      <p:sp>
        <p:nvSpPr>
          <p:cNvPr id="3" name="2 Marcador de contenido"/>
          <p:cNvSpPr>
            <a:spLocks noGrp="1"/>
          </p:cNvSpPr>
          <p:nvPr>
            <p:ph idx="1"/>
          </p:nvPr>
        </p:nvSpPr>
        <p:spPr>
          <a:xfrm>
            <a:off x="457200" y="1935480"/>
            <a:ext cx="8229600" cy="1036320"/>
          </a:xfrm>
        </p:spPr>
        <p:txBody>
          <a:bodyPr/>
          <a:lstStyle/>
          <a:p>
            <a:r>
              <a:rPr lang="es-EC" dirty="0" smtClean="0"/>
              <a:t>Los costos se proyectan con una tasa de crecimiento del 4.31% por razones de inflación</a:t>
            </a:r>
            <a:endParaRPr lang="es-EC" dirty="0"/>
          </a:p>
        </p:txBody>
      </p:sp>
      <p:graphicFrame>
        <p:nvGraphicFramePr>
          <p:cNvPr id="4" name="3 Tabla"/>
          <p:cNvGraphicFramePr>
            <a:graphicFrameLocks noGrp="1"/>
          </p:cNvGraphicFramePr>
          <p:nvPr/>
        </p:nvGraphicFramePr>
        <p:xfrm>
          <a:off x="2362200" y="3124200"/>
          <a:ext cx="4876800" cy="2667002"/>
        </p:xfrm>
        <a:graphic>
          <a:graphicData uri="http://schemas.openxmlformats.org/drawingml/2006/table">
            <a:tbl>
              <a:tblPr/>
              <a:tblGrid>
                <a:gridCol w="1818563"/>
                <a:gridCol w="1045373"/>
                <a:gridCol w="1049387"/>
                <a:gridCol w="963477"/>
              </a:tblGrid>
              <a:tr h="413845">
                <a:tc>
                  <a:txBody>
                    <a:bodyPr/>
                    <a:lstStyle/>
                    <a:p>
                      <a:pPr algn="ctr">
                        <a:lnSpc>
                          <a:spcPct val="115000"/>
                        </a:lnSpc>
                        <a:spcAft>
                          <a:spcPts val="0"/>
                        </a:spcAft>
                      </a:pPr>
                      <a:r>
                        <a:rPr lang="es-EC" sz="900" b="1">
                          <a:latin typeface="Arial"/>
                          <a:ea typeface="Times New Roman"/>
                          <a:cs typeface="Times New Roman"/>
                        </a:rPr>
                        <a:t>CONCEPTO</a:t>
                      </a:r>
                      <a:endParaRPr lang="es-EC"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900" b="1">
                          <a:latin typeface="Arial"/>
                          <a:ea typeface="Times New Roman"/>
                          <a:cs typeface="Times New Roman"/>
                        </a:rPr>
                        <a:t>COSTO FIJO</a:t>
                      </a:r>
                      <a:endParaRPr lang="es-EC"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900" b="1">
                          <a:latin typeface="Arial"/>
                          <a:ea typeface="Times New Roman"/>
                          <a:cs typeface="Times New Roman"/>
                        </a:rPr>
                        <a:t>COSTO VARIABLE</a:t>
                      </a:r>
                      <a:endParaRPr lang="es-EC"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900" b="1">
                          <a:latin typeface="Arial"/>
                          <a:ea typeface="Times New Roman"/>
                          <a:cs typeface="Times New Roman"/>
                        </a:rPr>
                        <a:t>TOTAL</a:t>
                      </a:r>
                      <a:endParaRPr lang="es-EC"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9914">
                <a:tc>
                  <a:txBody>
                    <a:bodyPr/>
                    <a:lstStyle/>
                    <a:p>
                      <a:pPr>
                        <a:lnSpc>
                          <a:spcPct val="115000"/>
                        </a:lnSpc>
                        <a:spcAft>
                          <a:spcPts val="0"/>
                        </a:spcAft>
                      </a:pPr>
                      <a:r>
                        <a:rPr lang="es-EC" sz="900" b="1">
                          <a:latin typeface="Arial"/>
                          <a:ea typeface="Times New Roman"/>
                          <a:cs typeface="Times New Roman"/>
                        </a:rPr>
                        <a:t>COSTO DEL SERVICIO</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C" sz="1000">
                          <a:latin typeface="Arial"/>
                          <a:ea typeface="Times New Roman"/>
                          <a:cs typeface="Times New Roman"/>
                        </a:rPr>
                        <a:t> </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C" sz="1000">
                          <a:latin typeface="Arial"/>
                          <a:ea typeface="Times New Roman"/>
                          <a:cs typeface="Times New Roman"/>
                        </a:rPr>
                        <a:t> </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C" sz="1000">
                          <a:latin typeface="Arial"/>
                          <a:ea typeface="Times New Roman"/>
                          <a:cs typeface="Times New Roman"/>
                        </a:rPr>
                        <a:t> </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9914">
                <a:tc>
                  <a:txBody>
                    <a:bodyPr/>
                    <a:lstStyle/>
                    <a:p>
                      <a:pPr>
                        <a:lnSpc>
                          <a:spcPct val="115000"/>
                        </a:lnSpc>
                        <a:spcAft>
                          <a:spcPts val="0"/>
                        </a:spcAft>
                      </a:pPr>
                      <a:r>
                        <a:rPr lang="es-EC" sz="900">
                          <a:latin typeface="Arial"/>
                          <a:ea typeface="Times New Roman"/>
                          <a:cs typeface="Times New Roman"/>
                        </a:rPr>
                        <a:t>Materiales e insumos</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a:latin typeface="Arial"/>
                          <a:ea typeface="Times New Roman"/>
                          <a:cs typeface="Times New Roman"/>
                        </a:rPr>
                        <a:t>$ 21.900,00</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C" sz="1000">
                          <a:latin typeface="Arial"/>
                          <a:ea typeface="Times New Roman"/>
                          <a:cs typeface="Times New Roman"/>
                        </a:rPr>
                        <a:t> </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b="1">
                          <a:latin typeface="Arial"/>
                          <a:ea typeface="Times New Roman"/>
                          <a:cs typeface="Times New Roman"/>
                        </a:rPr>
                        <a:t>$ 21.900,00</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9914">
                <a:tc>
                  <a:txBody>
                    <a:bodyPr/>
                    <a:lstStyle/>
                    <a:p>
                      <a:pPr>
                        <a:lnSpc>
                          <a:spcPct val="115000"/>
                        </a:lnSpc>
                        <a:spcAft>
                          <a:spcPts val="0"/>
                        </a:spcAft>
                      </a:pPr>
                      <a:r>
                        <a:rPr lang="es-EC" sz="900">
                          <a:latin typeface="Arial"/>
                          <a:ea typeface="Times New Roman"/>
                          <a:cs typeface="Times New Roman"/>
                        </a:rPr>
                        <a:t>Mano de obra indirecta</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a:latin typeface="Arial"/>
                          <a:ea typeface="Times New Roman"/>
                          <a:cs typeface="Times New Roman"/>
                        </a:rPr>
                        <a:t>$ 22.500,00</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C" sz="1000">
                          <a:latin typeface="Arial"/>
                          <a:ea typeface="Times New Roman"/>
                          <a:cs typeface="Times New Roman"/>
                        </a:rPr>
                        <a:t> </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b="1">
                          <a:latin typeface="Arial"/>
                          <a:ea typeface="Times New Roman"/>
                          <a:cs typeface="Times New Roman"/>
                        </a:rPr>
                        <a:t>$ 22.500,00</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9914">
                <a:tc>
                  <a:txBody>
                    <a:bodyPr/>
                    <a:lstStyle/>
                    <a:p>
                      <a:pPr>
                        <a:lnSpc>
                          <a:spcPct val="115000"/>
                        </a:lnSpc>
                        <a:spcAft>
                          <a:spcPts val="0"/>
                        </a:spcAft>
                      </a:pPr>
                      <a:r>
                        <a:rPr lang="es-EC" sz="900">
                          <a:latin typeface="Arial"/>
                          <a:ea typeface="Times New Roman"/>
                          <a:cs typeface="Times New Roman"/>
                        </a:rPr>
                        <a:t>Mano de obra directa</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C" sz="1000">
                          <a:latin typeface="Arial"/>
                          <a:ea typeface="Times New Roman"/>
                          <a:cs typeface="Times New Roman"/>
                        </a:rPr>
                        <a:t> </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a:latin typeface="Arial"/>
                          <a:ea typeface="Times New Roman"/>
                          <a:cs typeface="Times New Roman"/>
                        </a:rPr>
                        <a:t>$ 15.650,00</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b="1">
                          <a:latin typeface="Arial"/>
                          <a:ea typeface="Times New Roman"/>
                          <a:cs typeface="Times New Roman"/>
                        </a:rPr>
                        <a:t>$ 15.650,00</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3845">
                <a:tc>
                  <a:txBody>
                    <a:bodyPr/>
                    <a:lstStyle/>
                    <a:p>
                      <a:pPr>
                        <a:lnSpc>
                          <a:spcPct val="115000"/>
                        </a:lnSpc>
                        <a:spcAft>
                          <a:spcPts val="0"/>
                        </a:spcAft>
                      </a:pPr>
                      <a:r>
                        <a:rPr lang="es-EC" sz="900" b="1">
                          <a:latin typeface="Arial"/>
                          <a:ea typeface="Times New Roman"/>
                          <a:cs typeface="Times New Roman"/>
                        </a:rPr>
                        <a:t>GASTOS DE FABRICACION</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C" sz="1000">
                          <a:latin typeface="Arial"/>
                          <a:ea typeface="Times New Roman"/>
                          <a:cs typeface="Times New Roman"/>
                        </a:rPr>
                        <a:t> </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C" sz="1000">
                          <a:latin typeface="Arial"/>
                          <a:ea typeface="Times New Roman"/>
                          <a:cs typeface="Times New Roman"/>
                        </a:rPr>
                        <a:t> </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C" sz="1000" b="1">
                          <a:latin typeface="Arial"/>
                          <a:ea typeface="Times New Roman"/>
                          <a:cs typeface="Times New Roman"/>
                        </a:rPr>
                        <a:t> </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9914">
                <a:tc>
                  <a:txBody>
                    <a:bodyPr/>
                    <a:lstStyle/>
                    <a:p>
                      <a:pPr>
                        <a:lnSpc>
                          <a:spcPct val="115000"/>
                        </a:lnSpc>
                        <a:spcAft>
                          <a:spcPts val="0"/>
                        </a:spcAft>
                      </a:pPr>
                      <a:r>
                        <a:rPr lang="es-EC" sz="900">
                          <a:latin typeface="Arial"/>
                          <a:ea typeface="Times New Roman"/>
                          <a:cs typeface="Times New Roman"/>
                        </a:rPr>
                        <a:t>Depreciación</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a:latin typeface="Arial"/>
                          <a:ea typeface="Times New Roman"/>
                          <a:cs typeface="Times New Roman"/>
                        </a:rPr>
                        <a:t>$ 9.921,38</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C" sz="1000">
                          <a:latin typeface="Arial"/>
                          <a:ea typeface="Times New Roman"/>
                          <a:cs typeface="Times New Roman"/>
                        </a:rPr>
                        <a:t> </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b="1">
                          <a:latin typeface="Arial"/>
                          <a:ea typeface="Times New Roman"/>
                          <a:cs typeface="Times New Roman"/>
                        </a:rPr>
                        <a:t>$ 9.921,38</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9914">
                <a:tc>
                  <a:txBody>
                    <a:bodyPr/>
                    <a:lstStyle/>
                    <a:p>
                      <a:pPr>
                        <a:lnSpc>
                          <a:spcPct val="115000"/>
                        </a:lnSpc>
                        <a:spcAft>
                          <a:spcPts val="0"/>
                        </a:spcAft>
                      </a:pPr>
                      <a:r>
                        <a:rPr lang="es-EC" sz="900">
                          <a:latin typeface="Arial"/>
                          <a:ea typeface="Times New Roman"/>
                          <a:cs typeface="Times New Roman"/>
                        </a:rPr>
                        <a:t>Activo diferido</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a:latin typeface="Arial"/>
                          <a:ea typeface="Times New Roman"/>
                          <a:cs typeface="Times New Roman"/>
                        </a:rPr>
                        <a:t>$ 1.300,00</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C" sz="1000">
                          <a:latin typeface="Arial"/>
                          <a:ea typeface="Times New Roman"/>
                          <a:cs typeface="Times New Roman"/>
                        </a:rPr>
                        <a:t> </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b="1">
                          <a:latin typeface="Arial"/>
                          <a:ea typeface="Times New Roman"/>
                          <a:cs typeface="Times New Roman"/>
                        </a:rPr>
                        <a:t>$ 1.300,00</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9914">
                <a:tc>
                  <a:txBody>
                    <a:bodyPr/>
                    <a:lstStyle/>
                    <a:p>
                      <a:pPr>
                        <a:lnSpc>
                          <a:spcPct val="115000"/>
                        </a:lnSpc>
                        <a:spcAft>
                          <a:spcPts val="0"/>
                        </a:spcAft>
                      </a:pPr>
                      <a:r>
                        <a:rPr lang="es-EC" sz="900" b="1">
                          <a:latin typeface="Arial"/>
                          <a:ea typeface="Times New Roman"/>
                          <a:cs typeface="Times New Roman"/>
                        </a:rPr>
                        <a:t>COSTO OPERATIVO</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a:latin typeface="Arial"/>
                          <a:ea typeface="Times New Roman"/>
                          <a:cs typeface="Times New Roman"/>
                        </a:rPr>
                        <a:t>$ 3.563,57</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C" sz="1000">
                          <a:latin typeface="Arial"/>
                          <a:ea typeface="Times New Roman"/>
                          <a:cs typeface="Times New Roman"/>
                        </a:rPr>
                        <a:t> </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b="1">
                          <a:latin typeface="Arial"/>
                          <a:ea typeface="Times New Roman"/>
                          <a:cs typeface="Times New Roman"/>
                        </a:rPr>
                        <a:t>$ 3.563,57</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9914">
                <a:tc>
                  <a:txBody>
                    <a:bodyPr/>
                    <a:lstStyle/>
                    <a:p>
                      <a:pPr>
                        <a:lnSpc>
                          <a:spcPct val="115000"/>
                        </a:lnSpc>
                        <a:spcAft>
                          <a:spcPts val="0"/>
                        </a:spcAft>
                      </a:pPr>
                      <a:r>
                        <a:rPr lang="es-EC" sz="900" b="1">
                          <a:latin typeface="Arial"/>
                          <a:ea typeface="Times New Roman"/>
                          <a:cs typeface="Times New Roman"/>
                        </a:rPr>
                        <a:t>COSTO TOTAL</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a:latin typeface="Arial"/>
                          <a:ea typeface="Times New Roman"/>
                          <a:cs typeface="Times New Roman"/>
                        </a:rPr>
                        <a:t>$ 59.184,95</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a:latin typeface="Arial"/>
                          <a:ea typeface="Times New Roman"/>
                          <a:cs typeface="Times New Roman"/>
                        </a:rPr>
                        <a:t>$ 15.650,00</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b="1" dirty="0">
                          <a:latin typeface="Arial"/>
                          <a:ea typeface="Times New Roman"/>
                          <a:cs typeface="Times New Roman"/>
                        </a:rPr>
                        <a:t>$ 74.834,95</a:t>
                      </a:r>
                      <a:endParaRPr lang="es-EC" sz="11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5" name="Picture 7"/>
          <p:cNvPicPr>
            <a:picLocks noChangeAspect="1" noChangeArrowheads="1"/>
          </p:cNvPicPr>
          <p:nvPr/>
        </p:nvPicPr>
        <p:blipFill>
          <a:blip r:embed="rId2" cstate="print"/>
          <a:srcRect/>
          <a:stretch>
            <a:fillRect/>
          </a:stretch>
        </p:blipFill>
        <p:spPr bwMode="auto">
          <a:xfrm>
            <a:off x="7632700" y="115888"/>
            <a:ext cx="1390650" cy="133350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3000"/>
                                        <p:tgtEl>
                                          <p:spTgt spid="5"/>
                                        </p:tgtEl>
                                      </p:cBhvr>
                                    </p:animEffect>
                                    <p:anim calcmode="lin" valueType="num">
                                      <p:cBhvr>
                                        <p:cTn id="8" dur="3000" fill="hold"/>
                                        <p:tgtEl>
                                          <p:spTgt spid="5"/>
                                        </p:tgtEl>
                                        <p:attrNameLst>
                                          <p:attrName>style.rotation</p:attrName>
                                        </p:attrNameLst>
                                      </p:cBhvr>
                                      <p:tavLst>
                                        <p:tav tm="0">
                                          <p:val>
                                            <p:fltVal val="720"/>
                                          </p:val>
                                        </p:tav>
                                        <p:tav tm="100000">
                                          <p:val>
                                            <p:fltVal val="0"/>
                                          </p:val>
                                        </p:tav>
                                      </p:tavLst>
                                    </p:anim>
                                    <p:anim calcmode="lin" valueType="num">
                                      <p:cBhvr>
                                        <p:cTn id="9" dur="3000" fill="hold"/>
                                        <p:tgtEl>
                                          <p:spTgt spid="5"/>
                                        </p:tgtEl>
                                        <p:attrNameLst>
                                          <p:attrName>ppt_h</p:attrName>
                                        </p:attrNameLst>
                                      </p:cBhvr>
                                      <p:tavLst>
                                        <p:tav tm="0">
                                          <p:val>
                                            <p:fltVal val="0"/>
                                          </p:val>
                                        </p:tav>
                                        <p:tav tm="100000">
                                          <p:val>
                                            <p:strVal val="#ppt_h"/>
                                          </p:val>
                                        </p:tav>
                                      </p:tavLst>
                                    </p:anim>
                                    <p:anim calcmode="lin" valueType="num">
                                      <p:cBhvr>
                                        <p:cTn id="10" dur="3000" fill="hold"/>
                                        <p:tgtEl>
                                          <p:spTgt spid="5"/>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C" dirty="0" smtClean="0"/>
              <a:t>Ganancia debido a la implementación del proyecto</a:t>
            </a:r>
            <a:endParaRPr lang="es-EC" dirty="0"/>
          </a:p>
        </p:txBody>
      </p:sp>
      <p:graphicFrame>
        <p:nvGraphicFramePr>
          <p:cNvPr id="4" name="3 Tabla"/>
          <p:cNvGraphicFramePr>
            <a:graphicFrameLocks noGrp="1"/>
          </p:cNvGraphicFramePr>
          <p:nvPr/>
        </p:nvGraphicFramePr>
        <p:xfrm>
          <a:off x="457200" y="1905000"/>
          <a:ext cx="4038599" cy="2225802"/>
        </p:xfrm>
        <a:graphic>
          <a:graphicData uri="http://schemas.openxmlformats.org/drawingml/2006/table">
            <a:tbl>
              <a:tblPr/>
              <a:tblGrid>
                <a:gridCol w="428767"/>
                <a:gridCol w="802564"/>
                <a:gridCol w="857534"/>
                <a:gridCol w="802564"/>
                <a:gridCol w="1147170"/>
              </a:tblGrid>
              <a:tr h="0">
                <a:tc>
                  <a:txBody>
                    <a:bodyPr/>
                    <a:lstStyle/>
                    <a:p>
                      <a:pPr algn="ctr">
                        <a:lnSpc>
                          <a:spcPct val="115000"/>
                        </a:lnSpc>
                        <a:spcAft>
                          <a:spcPts val="0"/>
                        </a:spcAft>
                      </a:pPr>
                      <a:r>
                        <a:rPr lang="es-EC" sz="900" b="1">
                          <a:latin typeface="Arial"/>
                          <a:ea typeface="Times New Roman"/>
                          <a:cs typeface="Times New Roman"/>
                        </a:rPr>
                        <a:t>AÑO</a:t>
                      </a:r>
                      <a:endParaRPr lang="es-EC"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900" b="1">
                          <a:latin typeface="Arial"/>
                          <a:ea typeface="Times New Roman"/>
                          <a:cs typeface="Times New Roman"/>
                        </a:rPr>
                        <a:t>PROYECCION ANUAL</a:t>
                      </a:r>
                      <a:endParaRPr lang="es-EC"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900" b="1">
                          <a:latin typeface="Arial"/>
                          <a:ea typeface="Times New Roman"/>
                          <a:cs typeface="Times New Roman"/>
                        </a:rPr>
                        <a:t>AUMENTO CAPACIDAD</a:t>
                      </a:r>
                      <a:endParaRPr lang="es-EC"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900" b="1">
                          <a:latin typeface="Arial"/>
                          <a:ea typeface="Times New Roman"/>
                          <a:cs typeface="Times New Roman"/>
                        </a:rPr>
                        <a:t>PRECIO BARRIL POR INFLACION</a:t>
                      </a:r>
                      <a:endParaRPr lang="es-EC"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900" b="1">
                          <a:latin typeface="Arial"/>
                          <a:ea typeface="Times New Roman"/>
                          <a:cs typeface="Times New Roman"/>
                        </a:rPr>
                        <a:t>GANANCIA BARRILES</a:t>
                      </a:r>
                      <a:endParaRPr lang="es-EC"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algn="r">
                        <a:lnSpc>
                          <a:spcPct val="115000"/>
                        </a:lnSpc>
                        <a:spcAft>
                          <a:spcPts val="0"/>
                        </a:spcAft>
                      </a:pPr>
                      <a:r>
                        <a:rPr lang="es-EC" sz="1000">
                          <a:latin typeface="Arial"/>
                          <a:ea typeface="Times New Roman"/>
                          <a:cs typeface="Times New Roman"/>
                        </a:rPr>
                        <a:t>1</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a:latin typeface="Arial"/>
                          <a:ea typeface="Times New Roman"/>
                          <a:cs typeface="Times New Roman"/>
                        </a:rPr>
                        <a:t>6300</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a:latin typeface="Arial"/>
                          <a:ea typeface="Times New Roman"/>
                          <a:cs typeface="Times New Roman"/>
                        </a:rPr>
                        <a:t>180</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b="1">
                          <a:latin typeface="Arial"/>
                          <a:ea typeface="Times New Roman"/>
                          <a:cs typeface="Times New Roman"/>
                        </a:rPr>
                        <a:t>$ 27,12</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b="1">
                          <a:latin typeface="Arial"/>
                          <a:ea typeface="Times New Roman"/>
                          <a:cs typeface="Times New Roman"/>
                        </a:rPr>
                        <a:t>$ 4.881,71</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1450">
                <a:tc>
                  <a:txBody>
                    <a:bodyPr/>
                    <a:lstStyle/>
                    <a:p>
                      <a:pPr algn="r">
                        <a:lnSpc>
                          <a:spcPct val="115000"/>
                        </a:lnSpc>
                        <a:spcAft>
                          <a:spcPts val="0"/>
                        </a:spcAft>
                      </a:pPr>
                      <a:r>
                        <a:rPr lang="es-EC" sz="1000">
                          <a:latin typeface="Arial"/>
                          <a:ea typeface="Times New Roman"/>
                          <a:cs typeface="Times New Roman"/>
                        </a:rPr>
                        <a:t>2</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a:latin typeface="Arial"/>
                          <a:ea typeface="Times New Roman"/>
                          <a:cs typeface="Times New Roman"/>
                        </a:rPr>
                        <a:t>6615</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a:latin typeface="Arial"/>
                          <a:ea typeface="Times New Roman"/>
                          <a:cs typeface="Times New Roman"/>
                        </a:rPr>
                        <a:t>198</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b="1">
                          <a:latin typeface="Arial"/>
                          <a:ea typeface="Times New Roman"/>
                          <a:cs typeface="Times New Roman"/>
                        </a:rPr>
                        <a:t>$ 28,29</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b="1">
                          <a:latin typeface="Arial"/>
                          <a:ea typeface="Times New Roman"/>
                          <a:cs typeface="Times New Roman"/>
                        </a:rPr>
                        <a:t>$ 5.614,05</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algn="r">
                        <a:lnSpc>
                          <a:spcPct val="115000"/>
                        </a:lnSpc>
                        <a:spcAft>
                          <a:spcPts val="0"/>
                        </a:spcAft>
                      </a:pPr>
                      <a:r>
                        <a:rPr lang="es-EC" sz="1000">
                          <a:latin typeface="Arial"/>
                          <a:ea typeface="Times New Roman"/>
                          <a:cs typeface="Times New Roman"/>
                        </a:rPr>
                        <a:t>3</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a:latin typeface="Arial"/>
                          <a:ea typeface="Times New Roman"/>
                          <a:cs typeface="Times New Roman"/>
                        </a:rPr>
                        <a:t>6946</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a:latin typeface="Arial"/>
                          <a:ea typeface="Times New Roman"/>
                          <a:cs typeface="Times New Roman"/>
                        </a:rPr>
                        <a:t>208</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b="1">
                          <a:latin typeface="Arial"/>
                          <a:ea typeface="Times New Roman"/>
                          <a:cs typeface="Times New Roman"/>
                        </a:rPr>
                        <a:t>$ 29,51</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b="1">
                          <a:latin typeface="Arial"/>
                          <a:ea typeface="Times New Roman"/>
                          <a:cs typeface="Times New Roman"/>
                        </a:rPr>
                        <a:t>$ 6.148,82</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algn="r">
                        <a:lnSpc>
                          <a:spcPct val="115000"/>
                        </a:lnSpc>
                        <a:spcAft>
                          <a:spcPts val="0"/>
                        </a:spcAft>
                      </a:pPr>
                      <a:r>
                        <a:rPr lang="es-EC" sz="1000">
                          <a:latin typeface="Arial"/>
                          <a:ea typeface="Times New Roman"/>
                          <a:cs typeface="Times New Roman"/>
                        </a:rPr>
                        <a:t>4</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a:latin typeface="Arial"/>
                          <a:ea typeface="Times New Roman"/>
                          <a:cs typeface="Times New Roman"/>
                        </a:rPr>
                        <a:t>7293</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a:latin typeface="Arial"/>
                          <a:ea typeface="Times New Roman"/>
                          <a:cs typeface="Times New Roman"/>
                        </a:rPr>
                        <a:t>219</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b="1">
                          <a:latin typeface="Arial"/>
                          <a:ea typeface="Times New Roman"/>
                          <a:cs typeface="Times New Roman"/>
                        </a:rPr>
                        <a:t>$ 30,78</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b="1">
                          <a:latin typeface="Arial"/>
                          <a:ea typeface="Times New Roman"/>
                          <a:cs typeface="Times New Roman"/>
                        </a:rPr>
                        <a:t>$ 6.734,52</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algn="r">
                        <a:lnSpc>
                          <a:spcPct val="115000"/>
                        </a:lnSpc>
                        <a:spcAft>
                          <a:spcPts val="0"/>
                        </a:spcAft>
                      </a:pPr>
                      <a:r>
                        <a:rPr lang="es-EC" sz="1000">
                          <a:latin typeface="Arial"/>
                          <a:ea typeface="Times New Roman"/>
                          <a:cs typeface="Times New Roman"/>
                        </a:rPr>
                        <a:t>5</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a:latin typeface="Arial"/>
                          <a:ea typeface="Times New Roman"/>
                          <a:cs typeface="Times New Roman"/>
                        </a:rPr>
                        <a:t>7658</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a:latin typeface="Arial"/>
                          <a:ea typeface="Times New Roman"/>
                          <a:cs typeface="Times New Roman"/>
                        </a:rPr>
                        <a:t>230</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b="1">
                          <a:latin typeface="Arial"/>
                          <a:ea typeface="Times New Roman"/>
                          <a:cs typeface="Times New Roman"/>
                        </a:rPr>
                        <a:t>$ 32,11</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b="1">
                          <a:latin typeface="Arial"/>
                          <a:ea typeface="Times New Roman"/>
                          <a:cs typeface="Times New Roman"/>
                        </a:rPr>
                        <a:t>$ 7.376,02</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algn="r">
                        <a:lnSpc>
                          <a:spcPct val="115000"/>
                        </a:lnSpc>
                        <a:spcAft>
                          <a:spcPts val="0"/>
                        </a:spcAft>
                      </a:pPr>
                      <a:r>
                        <a:rPr lang="es-EC" sz="1000">
                          <a:latin typeface="Arial"/>
                          <a:ea typeface="Times New Roman"/>
                          <a:cs typeface="Times New Roman"/>
                        </a:rPr>
                        <a:t>6</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a:latin typeface="Arial"/>
                          <a:ea typeface="Times New Roman"/>
                          <a:cs typeface="Times New Roman"/>
                        </a:rPr>
                        <a:t>8041</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a:latin typeface="Arial"/>
                          <a:ea typeface="Times New Roman"/>
                          <a:cs typeface="Times New Roman"/>
                        </a:rPr>
                        <a:t>241</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b="1">
                          <a:latin typeface="Arial"/>
                          <a:ea typeface="Times New Roman"/>
                          <a:cs typeface="Times New Roman"/>
                        </a:rPr>
                        <a:t>$ 33,49</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b="1">
                          <a:latin typeface="Arial"/>
                          <a:ea typeface="Times New Roman"/>
                          <a:cs typeface="Times New Roman"/>
                        </a:rPr>
                        <a:t>$ 8.078,62</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algn="r">
                        <a:lnSpc>
                          <a:spcPct val="115000"/>
                        </a:lnSpc>
                        <a:spcAft>
                          <a:spcPts val="0"/>
                        </a:spcAft>
                      </a:pPr>
                      <a:r>
                        <a:rPr lang="es-EC" sz="1000">
                          <a:latin typeface="Arial"/>
                          <a:ea typeface="Times New Roman"/>
                          <a:cs typeface="Times New Roman"/>
                        </a:rPr>
                        <a:t>7</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a:latin typeface="Arial"/>
                          <a:ea typeface="Times New Roman"/>
                          <a:cs typeface="Times New Roman"/>
                        </a:rPr>
                        <a:t>8443</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a:latin typeface="Arial"/>
                          <a:ea typeface="Times New Roman"/>
                          <a:cs typeface="Times New Roman"/>
                        </a:rPr>
                        <a:t>253</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b="1">
                          <a:latin typeface="Arial"/>
                          <a:ea typeface="Times New Roman"/>
                          <a:cs typeface="Times New Roman"/>
                        </a:rPr>
                        <a:t>$ 34,93</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b="1">
                          <a:latin typeface="Arial"/>
                          <a:ea typeface="Times New Roman"/>
                          <a:cs typeface="Times New Roman"/>
                        </a:rPr>
                        <a:t>$ 8.848,15</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algn="r">
                        <a:lnSpc>
                          <a:spcPct val="115000"/>
                        </a:lnSpc>
                        <a:spcAft>
                          <a:spcPts val="0"/>
                        </a:spcAft>
                      </a:pPr>
                      <a:r>
                        <a:rPr lang="es-EC" sz="1000">
                          <a:latin typeface="Arial"/>
                          <a:ea typeface="Times New Roman"/>
                          <a:cs typeface="Times New Roman"/>
                        </a:rPr>
                        <a:t>8</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a:latin typeface="Arial"/>
                          <a:ea typeface="Times New Roman"/>
                          <a:cs typeface="Times New Roman"/>
                        </a:rPr>
                        <a:t>8865</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a:latin typeface="Arial"/>
                          <a:ea typeface="Times New Roman"/>
                          <a:cs typeface="Times New Roman"/>
                        </a:rPr>
                        <a:t>266</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b="1">
                          <a:latin typeface="Arial"/>
                          <a:ea typeface="Times New Roman"/>
                          <a:cs typeface="Times New Roman"/>
                        </a:rPr>
                        <a:t>$ 36,44</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b="1">
                          <a:latin typeface="Arial"/>
                          <a:ea typeface="Times New Roman"/>
                          <a:cs typeface="Times New Roman"/>
                        </a:rPr>
                        <a:t>$ 9.690,98</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algn="r">
                        <a:lnSpc>
                          <a:spcPct val="115000"/>
                        </a:lnSpc>
                        <a:spcAft>
                          <a:spcPts val="0"/>
                        </a:spcAft>
                      </a:pPr>
                      <a:r>
                        <a:rPr lang="es-EC" sz="1000">
                          <a:latin typeface="Arial"/>
                          <a:ea typeface="Times New Roman"/>
                          <a:cs typeface="Times New Roman"/>
                        </a:rPr>
                        <a:t>9</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a:latin typeface="Arial"/>
                          <a:ea typeface="Times New Roman"/>
                          <a:cs typeface="Times New Roman"/>
                        </a:rPr>
                        <a:t>9308</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a:latin typeface="Arial"/>
                          <a:ea typeface="Times New Roman"/>
                          <a:cs typeface="Times New Roman"/>
                        </a:rPr>
                        <a:t>279</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b="1">
                          <a:latin typeface="Arial"/>
                          <a:ea typeface="Times New Roman"/>
                          <a:cs typeface="Times New Roman"/>
                        </a:rPr>
                        <a:t>$ 38,01</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b="1">
                          <a:latin typeface="Arial"/>
                          <a:ea typeface="Times New Roman"/>
                          <a:cs typeface="Times New Roman"/>
                        </a:rPr>
                        <a:t>$ 10.614,10</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1450">
                <a:tc>
                  <a:txBody>
                    <a:bodyPr/>
                    <a:lstStyle/>
                    <a:p>
                      <a:pPr algn="r">
                        <a:lnSpc>
                          <a:spcPct val="115000"/>
                        </a:lnSpc>
                        <a:spcAft>
                          <a:spcPts val="0"/>
                        </a:spcAft>
                      </a:pPr>
                      <a:r>
                        <a:rPr lang="es-EC" sz="1000">
                          <a:latin typeface="Arial"/>
                          <a:ea typeface="Times New Roman"/>
                          <a:cs typeface="Times New Roman"/>
                        </a:rPr>
                        <a:t>10</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a:latin typeface="Arial"/>
                          <a:ea typeface="Times New Roman"/>
                          <a:cs typeface="Times New Roman"/>
                        </a:rPr>
                        <a:t>9773</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a:latin typeface="Arial"/>
                          <a:ea typeface="Times New Roman"/>
                          <a:cs typeface="Times New Roman"/>
                        </a:rPr>
                        <a:t>293</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b="1">
                          <a:latin typeface="Arial"/>
                          <a:ea typeface="Times New Roman"/>
                          <a:cs typeface="Times New Roman"/>
                        </a:rPr>
                        <a:t>$ 39,65</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b="1" dirty="0">
                          <a:latin typeface="Arial"/>
                          <a:ea typeface="Times New Roman"/>
                          <a:cs typeface="Times New Roman"/>
                        </a:rPr>
                        <a:t>$ 11.625,14</a:t>
                      </a:r>
                      <a:endParaRPr lang="es-EC" sz="11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5" name="4 Tabla"/>
          <p:cNvGraphicFramePr>
            <a:graphicFrameLocks noGrp="1"/>
          </p:cNvGraphicFramePr>
          <p:nvPr/>
        </p:nvGraphicFramePr>
        <p:xfrm>
          <a:off x="2590800" y="4408932"/>
          <a:ext cx="4483100" cy="2068068"/>
        </p:xfrm>
        <a:graphic>
          <a:graphicData uri="http://schemas.openxmlformats.org/drawingml/2006/table">
            <a:tbl>
              <a:tblPr/>
              <a:tblGrid>
                <a:gridCol w="909383"/>
                <a:gridCol w="1164649"/>
                <a:gridCol w="1244419"/>
                <a:gridCol w="1164649"/>
              </a:tblGrid>
              <a:tr h="0">
                <a:tc>
                  <a:txBody>
                    <a:bodyPr/>
                    <a:lstStyle/>
                    <a:p>
                      <a:pPr algn="ctr">
                        <a:lnSpc>
                          <a:spcPct val="115000"/>
                        </a:lnSpc>
                        <a:spcAft>
                          <a:spcPts val="0"/>
                        </a:spcAft>
                      </a:pPr>
                      <a:r>
                        <a:rPr lang="es-EC" sz="900" b="1" dirty="0">
                          <a:latin typeface="Arial"/>
                          <a:ea typeface="Times New Roman"/>
                          <a:cs typeface="Times New Roman"/>
                        </a:rPr>
                        <a:t>AÑO</a:t>
                      </a:r>
                      <a:endParaRPr lang="es-EC" sz="1100" dirty="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900" b="1">
                          <a:latin typeface="Arial"/>
                          <a:ea typeface="Times New Roman"/>
                          <a:cs typeface="Times New Roman"/>
                        </a:rPr>
                        <a:t>GANANCIA BARRILES</a:t>
                      </a:r>
                      <a:endParaRPr lang="es-EC"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900" b="1">
                          <a:latin typeface="Arial"/>
                          <a:ea typeface="Times New Roman"/>
                          <a:cs typeface="Times New Roman"/>
                        </a:rPr>
                        <a:t>GANANCIA POR MATERIA PRIMA</a:t>
                      </a:r>
                      <a:endParaRPr lang="es-EC"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900" b="1">
                          <a:latin typeface="Arial"/>
                          <a:ea typeface="Times New Roman"/>
                          <a:cs typeface="Times New Roman"/>
                        </a:rPr>
                        <a:t>GANACIA TOTAL</a:t>
                      </a:r>
                      <a:endParaRPr lang="es-EC"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algn="r">
                        <a:lnSpc>
                          <a:spcPct val="115000"/>
                        </a:lnSpc>
                        <a:spcAft>
                          <a:spcPts val="0"/>
                        </a:spcAft>
                      </a:pPr>
                      <a:r>
                        <a:rPr lang="es-EC" sz="1000">
                          <a:latin typeface="Arial"/>
                          <a:ea typeface="Times New Roman"/>
                          <a:cs typeface="Times New Roman"/>
                        </a:rPr>
                        <a:t>1</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a:latin typeface="Arial"/>
                          <a:ea typeface="Times New Roman"/>
                          <a:cs typeface="Times New Roman"/>
                        </a:rPr>
                        <a:t>$ 4.881,71</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a:latin typeface="Arial"/>
                          <a:ea typeface="Times New Roman"/>
                          <a:cs typeface="Times New Roman"/>
                        </a:rPr>
                        <a:t>$ 156.890,82</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b="1">
                          <a:latin typeface="Arial"/>
                          <a:ea typeface="Times New Roman"/>
                          <a:cs typeface="Times New Roman"/>
                        </a:rPr>
                        <a:t>$ 161.772,53</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algn="r">
                        <a:lnSpc>
                          <a:spcPct val="115000"/>
                        </a:lnSpc>
                        <a:spcAft>
                          <a:spcPts val="0"/>
                        </a:spcAft>
                      </a:pPr>
                      <a:r>
                        <a:rPr lang="es-EC" sz="1000">
                          <a:latin typeface="Arial"/>
                          <a:ea typeface="Times New Roman"/>
                          <a:cs typeface="Times New Roman"/>
                        </a:rPr>
                        <a:t>2</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a:latin typeface="Arial"/>
                          <a:ea typeface="Times New Roman"/>
                          <a:cs typeface="Times New Roman"/>
                        </a:rPr>
                        <a:t>$ 5.614,05</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a:latin typeface="Arial"/>
                          <a:ea typeface="Times New Roman"/>
                          <a:cs typeface="Times New Roman"/>
                        </a:rPr>
                        <a:t>$ 156.890,82</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b="1">
                          <a:latin typeface="Arial"/>
                          <a:ea typeface="Times New Roman"/>
                          <a:cs typeface="Times New Roman"/>
                        </a:rPr>
                        <a:t>$ 162.504,87</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algn="r">
                        <a:lnSpc>
                          <a:spcPct val="115000"/>
                        </a:lnSpc>
                        <a:spcAft>
                          <a:spcPts val="0"/>
                        </a:spcAft>
                      </a:pPr>
                      <a:r>
                        <a:rPr lang="es-EC" sz="1000">
                          <a:latin typeface="Arial"/>
                          <a:ea typeface="Times New Roman"/>
                          <a:cs typeface="Times New Roman"/>
                        </a:rPr>
                        <a:t>3</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a:latin typeface="Arial"/>
                          <a:ea typeface="Times New Roman"/>
                          <a:cs typeface="Times New Roman"/>
                        </a:rPr>
                        <a:t>$ 6.148,82</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a:latin typeface="Arial"/>
                          <a:ea typeface="Times New Roman"/>
                          <a:cs typeface="Times New Roman"/>
                        </a:rPr>
                        <a:t>$ 156.890,82</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b="1">
                          <a:latin typeface="Arial"/>
                          <a:ea typeface="Times New Roman"/>
                          <a:cs typeface="Times New Roman"/>
                        </a:rPr>
                        <a:t>$ 163.039,64</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algn="r">
                        <a:lnSpc>
                          <a:spcPct val="115000"/>
                        </a:lnSpc>
                        <a:spcAft>
                          <a:spcPts val="0"/>
                        </a:spcAft>
                      </a:pPr>
                      <a:r>
                        <a:rPr lang="es-EC" sz="1000">
                          <a:latin typeface="Arial"/>
                          <a:ea typeface="Times New Roman"/>
                          <a:cs typeface="Times New Roman"/>
                        </a:rPr>
                        <a:t>4</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a:latin typeface="Arial"/>
                          <a:ea typeface="Times New Roman"/>
                          <a:cs typeface="Times New Roman"/>
                        </a:rPr>
                        <a:t>$ 6.734,52</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a:latin typeface="Arial"/>
                          <a:ea typeface="Times New Roman"/>
                          <a:cs typeface="Times New Roman"/>
                        </a:rPr>
                        <a:t>$ 156.890,82</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b="1">
                          <a:latin typeface="Arial"/>
                          <a:ea typeface="Times New Roman"/>
                          <a:cs typeface="Times New Roman"/>
                        </a:rPr>
                        <a:t>$ 163.625,34</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algn="r">
                        <a:lnSpc>
                          <a:spcPct val="115000"/>
                        </a:lnSpc>
                        <a:spcAft>
                          <a:spcPts val="0"/>
                        </a:spcAft>
                      </a:pPr>
                      <a:r>
                        <a:rPr lang="es-EC" sz="1000">
                          <a:latin typeface="Arial"/>
                          <a:ea typeface="Times New Roman"/>
                          <a:cs typeface="Times New Roman"/>
                        </a:rPr>
                        <a:t>5</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a:latin typeface="Arial"/>
                          <a:ea typeface="Times New Roman"/>
                          <a:cs typeface="Times New Roman"/>
                        </a:rPr>
                        <a:t>$ 7.376,02</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a:latin typeface="Arial"/>
                          <a:ea typeface="Times New Roman"/>
                          <a:cs typeface="Times New Roman"/>
                        </a:rPr>
                        <a:t>$ 156.890,82</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b="1">
                          <a:latin typeface="Arial"/>
                          <a:ea typeface="Times New Roman"/>
                          <a:cs typeface="Times New Roman"/>
                        </a:rPr>
                        <a:t>$ 164.266,84</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algn="r">
                        <a:lnSpc>
                          <a:spcPct val="115000"/>
                        </a:lnSpc>
                        <a:spcAft>
                          <a:spcPts val="0"/>
                        </a:spcAft>
                      </a:pPr>
                      <a:r>
                        <a:rPr lang="es-EC" sz="1000">
                          <a:latin typeface="Arial"/>
                          <a:ea typeface="Times New Roman"/>
                          <a:cs typeface="Times New Roman"/>
                        </a:rPr>
                        <a:t>6</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a:latin typeface="Arial"/>
                          <a:ea typeface="Times New Roman"/>
                          <a:cs typeface="Times New Roman"/>
                        </a:rPr>
                        <a:t>$ 8.078,62</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a:latin typeface="Arial"/>
                          <a:ea typeface="Times New Roman"/>
                          <a:cs typeface="Times New Roman"/>
                        </a:rPr>
                        <a:t>$ 156.890,82</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b="1">
                          <a:latin typeface="Arial"/>
                          <a:ea typeface="Times New Roman"/>
                          <a:cs typeface="Times New Roman"/>
                        </a:rPr>
                        <a:t>$ 164.969,44</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algn="r">
                        <a:lnSpc>
                          <a:spcPct val="115000"/>
                        </a:lnSpc>
                        <a:spcAft>
                          <a:spcPts val="0"/>
                        </a:spcAft>
                      </a:pPr>
                      <a:r>
                        <a:rPr lang="es-EC" sz="1000">
                          <a:latin typeface="Arial"/>
                          <a:ea typeface="Times New Roman"/>
                          <a:cs typeface="Times New Roman"/>
                        </a:rPr>
                        <a:t>7</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a:latin typeface="Arial"/>
                          <a:ea typeface="Times New Roman"/>
                          <a:cs typeface="Times New Roman"/>
                        </a:rPr>
                        <a:t>$ 8.848,15</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a:latin typeface="Arial"/>
                          <a:ea typeface="Times New Roman"/>
                          <a:cs typeface="Times New Roman"/>
                        </a:rPr>
                        <a:t>$ 156.890,82</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b="1">
                          <a:latin typeface="Arial"/>
                          <a:ea typeface="Times New Roman"/>
                          <a:cs typeface="Times New Roman"/>
                        </a:rPr>
                        <a:t>$ 165.738,97</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algn="r">
                        <a:lnSpc>
                          <a:spcPct val="115000"/>
                        </a:lnSpc>
                        <a:spcAft>
                          <a:spcPts val="0"/>
                        </a:spcAft>
                      </a:pPr>
                      <a:r>
                        <a:rPr lang="es-EC" sz="1000">
                          <a:latin typeface="Arial"/>
                          <a:ea typeface="Times New Roman"/>
                          <a:cs typeface="Times New Roman"/>
                        </a:rPr>
                        <a:t>8</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a:latin typeface="Arial"/>
                          <a:ea typeface="Times New Roman"/>
                          <a:cs typeface="Times New Roman"/>
                        </a:rPr>
                        <a:t>$ 9.690,98</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a:latin typeface="Arial"/>
                          <a:ea typeface="Times New Roman"/>
                          <a:cs typeface="Times New Roman"/>
                        </a:rPr>
                        <a:t>$ 156.890,82</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b="1">
                          <a:latin typeface="Arial"/>
                          <a:ea typeface="Times New Roman"/>
                          <a:cs typeface="Times New Roman"/>
                        </a:rPr>
                        <a:t>$ 166.581,80</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algn="r">
                        <a:lnSpc>
                          <a:spcPct val="115000"/>
                        </a:lnSpc>
                        <a:spcAft>
                          <a:spcPts val="0"/>
                        </a:spcAft>
                      </a:pPr>
                      <a:r>
                        <a:rPr lang="es-EC" sz="1000">
                          <a:latin typeface="Arial"/>
                          <a:ea typeface="Times New Roman"/>
                          <a:cs typeface="Times New Roman"/>
                        </a:rPr>
                        <a:t>9</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a:latin typeface="Arial"/>
                          <a:ea typeface="Times New Roman"/>
                          <a:cs typeface="Times New Roman"/>
                        </a:rPr>
                        <a:t>$ 10.614,10</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a:latin typeface="Arial"/>
                          <a:ea typeface="Times New Roman"/>
                          <a:cs typeface="Times New Roman"/>
                        </a:rPr>
                        <a:t>$ 156.890,82</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b="1">
                          <a:latin typeface="Arial"/>
                          <a:ea typeface="Times New Roman"/>
                          <a:cs typeface="Times New Roman"/>
                        </a:rPr>
                        <a:t>$ 167.504,92</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1450">
                <a:tc>
                  <a:txBody>
                    <a:bodyPr/>
                    <a:lstStyle/>
                    <a:p>
                      <a:pPr algn="r">
                        <a:lnSpc>
                          <a:spcPct val="115000"/>
                        </a:lnSpc>
                        <a:spcAft>
                          <a:spcPts val="0"/>
                        </a:spcAft>
                      </a:pPr>
                      <a:r>
                        <a:rPr lang="es-EC" sz="1000">
                          <a:latin typeface="Arial"/>
                          <a:ea typeface="Times New Roman"/>
                          <a:cs typeface="Times New Roman"/>
                        </a:rPr>
                        <a:t>10</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a:latin typeface="Arial"/>
                          <a:ea typeface="Times New Roman"/>
                          <a:cs typeface="Times New Roman"/>
                        </a:rPr>
                        <a:t>$ 11.625,14</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a:latin typeface="Arial"/>
                          <a:ea typeface="Times New Roman"/>
                          <a:cs typeface="Times New Roman"/>
                        </a:rPr>
                        <a:t>$ 156.890,82</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b="1" dirty="0">
                          <a:latin typeface="Arial"/>
                          <a:ea typeface="Times New Roman"/>
                          <a:cs typeface="Times New Roman"/>
                        </a:rPr>
                        <a:t>$ 168.515,96</a:t>
                      </a:r>
                      <a:endParaRPr lang="es-EC" sz="11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6" name="5 Tabla"/>
          <p:cNvGraphicFramePr>
            <a:graphicFrameLocks noGrp="1"/>
          </p:cNvGraphicFramePr>
          <p:nvPr/>
        </p:nvGraphicFramePr>
        <p:xfrm>
          <a:off x="4876800" y="2133600"/>
          <a:ext cx="3886200" cy="1573530"/>
        </p:xfrm>
        <a:graphic>
          <a:graphicData uri="http://schemas.openxmlformats.org/drawingml/2006/table">
            <a:tbl>
              <a:tblPr/>
              <a:tblGrid>
                <a:gridCol w="2520037"/>
                <a:gridCol w="1366163"/>
              </a:tblGrid>
              <a:tr h="171450">
                <a:tc>
                  <a:txBody>
                    <a:bodyPr/>
                    <a:lstStyle/>
                    <a:p>
                      <a:pPr>
                        <a:lnSpc>
                          <a:spcPct val="115000"/>
                        </a:lnSpc>
                        <a:spcAft>
                          <a:spcPts val="0"/>
                        </a:spcAft>
                      </a:pPr>
                      <a:r>
                        <a:rPr lang="es-EC" sz="900" b="1" dirty="0" smtClean="0">
                          <a:latin typeface="Arial"/>
                          <a:ea typeface="Times New Roman"/>
                          <a:cs typeface="Times New Roman"/>
                        </a:rPr>
                        <a:t>MATERIA PRIMA</a:t>
                      </a:r>
                      <a:endParaRPr lang="es-EC" sz="11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900" b="1">
                          <a:latin typeface="Arial"/>
                          <a:ea typeface="Times New Roman"/>
                          <a:cs typeface="Times New Roman"/>
                        </a:rPr>
                        <a:t>% RECUPERACION</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a:lnSpc>
                          <a:spcPct val="115000"/>
                        </a:lnSpc>
                        <a:spcAft>
                          <a:spcPts val="0"/>
                        </a:spcAft>
                      </a:pPr>
                      <a:r>
                        <a:rPr lang="es-EC" sz="1000">
                          <a:latin typeface="Arial"/>
                          <a:ea typeface="Times New Roman"/>
                          <a:cs typeface="Times New Roman"/>
                        </a:rPr>
                        <a:t>SODA CAUSTICA</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a:latin typeface="Arial"/>
                          <a:ea typeface="Times New Roman"/>
                          <a:cs typeface="Times New Roman"/>
                        </a:rPr>
                        <a:t>15</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a:lnSpc>
                          <a:spcPct val="115000"/>
                        </a:lnSpc>
                        <a:spcAft>
                          <a:spcPts val="0"/>
                        </a:spcAft>
                      </a:pPr>
                      <a:r>
                        <a:rPr lang="es-EC" sz="1000">
                          <a:latin typeface="Arial"/>
                          <a:ea typeface="Times New Roman"/>
                          <a:cs typeface="Times New Roman"/>
                        </a:rPr>
                        <a:t>AGUA SUAVE PROCESO PASTEURIZACION</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a:latin typeface="Arial"/>
                          <a:ea typeface="Times New Roman"/>
                          <a:cs typeface="Times New Roman"/>
                        </a:rPr>
                        <a:t>5</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a:lnSpc>
                          <a:spcPct val="115000"/>
                        </a:lnSpc>
                        <a:spcAft>
                          <a:spcPts val="0"/>
                        </a:spcAft>
                      </a:pPr>
                      <a:r>
                        <a:rPr lang="es-EC" sz="1000">
                          <a:latin typeface="Arial"/>
                          <a:ea typeface="Times New Roman"/>
                          <a:cs typeface="Times New Roman"/>
                        </a:rPr>
                        <a:t>AGUA PARA CONSUMO SOCIAL CIP</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a:latin typeface="Arial"/>
                          <a:ea typeface="Times New Roman"/>
                          <a:cs typeface="Times New Roman"/>
                        </a:rPr>
                        <a:t>0</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a:lnSpc>
                          <a:spcPct val="115000"/>
                        </a:lnSpc>
                        <a:spcAft>
                          <a:spcPts val="0"/>
                        </a:spcAft>
                      </a:pPr>
                      <a:r>
                        <a:rPr lang="es-EC" sz="1000">
                          <a:latin typeface="Arial"/>
                          <a:ea typeface="Times New Roman"/>
                          <a:cs typeface="Times New Roman"/>
                        </a:rPr>
                        <a:t>AGUA PARA CONSUMO SOCIAL LIMPIEZA</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a:latin typeface="Arial"/>
                          <a:ea typeface="Times New Roman"/>
                          <a:cs typeface="Times New Roman"/>
                        </a:rPr>
                        <a:t>0</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a:lnSpc>
                          <a:spcPct val="115000"/>
                        </a:lnSpc>
                        <a:spcAft>
                          <a:spcPts val="0"/>
                        </a:spcAft>
                      </a:pPr>
                      <a:r>
                        <a:rPr lang="es-EC" sz="1000">
                          <a:latin typeface="Arial"/>
                          <a:ea typeface="Times New Roman"/>
                          <a:cs typeface="Times New Roman"/>
                        </a:rPr>
                        <a:t>VAPOR PARA SISTEMA CIP</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a:latin typeface="Arial"/>
                          <a:ea typeface="Times New Roman"/>
                          <a:cs typeface="Times New Roman"/>
                        </a:rPr>
                        <a:t>0</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1450">
                <a:tc>
                  <a:txBody>
                    <a:bodyPr/>
                    <a:lstStyle/>
                    <a:p>
                      <a:pPr>
                        <a:lnSpc>
                          <a:spcPct val="115000"/>
                        </a:lnSpc>
                        <a:spcAft>
                          <a:spcPts val="0"/>
                        </a:spcAft>
                      </a:pPr>
                      <a:r>
                        <a:rPr lang="es-EC" sz="1000">
                          <a:latin typeface="Arial"/>
                          <a:ea typeface="Times New Roman"/>
                          <a:cs typeface="Times New Roman"/>
                        </a:rPr>
                        <a:t>VAPOR PARA PASTEURIZACION</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dirty="0">
                          <a:latin typeface="Arial"/>
                          <a:ea typeface="Times New Roman"/>
                          <a:cs typeface="Times New Roman"/>
                        </a:rPr>
                        <a:t>0</a:t>
                      </a:r>
                      <a:endParaRPr lang="es-EC" sz="11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7" name="Picture 7"/>
          <p:cNvPicPr>
            <a:picLocks noChangeAspect="1" noChangeArrowheads="1"/>
          </p:cNvPicPr>
          <p:nvPr/>
        </p:nvPicPr>
        <p:blipFill>
          <a:blip r:embed="rId2" cstate="print"/>
          <a:srcRect/>
          <a:stretch>
            <a:fillRect/>
          </a:stretch>
        </p:blipFill>
        <p:spPr bwMode="auto">
          <a:xfrm>
            <a:off x="7632700" y="115888"/>
            <a:ext cx="1390650" cy="133350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3000"/>
                                        <p:tgtEl>
                                          <p:spTgt spid="7"/>
                                        </p:tgtEl>
                                      </p:cBhvr>
                                    </p:animEffect>
                                    <p:anim calcmode="lin" valueType="num">
                                      <p:cBhvr>
                                        <p:cTn id="8" dur="3000" fill="hold"/>
                                        <p:tgtEl>
                                          <p:spTgt spid="7"/>
                                        </p:tgtEl>
                                        <p:attrNameLst>
                                          <p:attrName>style.rotation</p:attrName>
                                        </p:attrNameLst>
                                      </p:cBhvr>
                                      <p:tavLst>
                                        <p:tav tm="0">
                                          <p:val>
                                            <p:fltVal val="720"/>
                                          </p:val>
                                        </p:tav>
                                        <p:tav tm="100000">
                                          <p:val>
                                            <p:fltVal val="0"/>
                                          </p:val>
                                        </p:tav>
                                      </p:tavLst>
                                    </p:anim>
                                    <p:anim calcmode="lin" valueType="num">
                                      <p:cBhvr>
                                        <p:cTn id="9" dur="3000" fill="hold"/>
                                        <p:tgtEl>
                                          <p:spTgt spid="7"/>
                                        </p:tgtEl>
                                        <p:attrNameLst>
                                          <p:attrName>ppt_h</p:attrName>
                                        </p:attrNameLst>
                                      </p:cBhvr>
                                      <p:tavLst>
                                        <p:tav tm="0">
                                          <p:val>
                                            <p:fltVal val="0"/>
                                          </p:val>
                                        </p:tav>
                                        <p:tav tm="100000">
                                          <p:val>
                                            <p:strVal val="#ppt_h"/>
                                          </p:val>
                                        </p:tav>
                                      </p:tavLst>
                                    </p:anim>
                                    <p:anim calcmode="lin" valueType="num">
                                      <p:cBhvr>
                                        <p:cTn id="10" dur="3000" fill="hold"/>
                                        <p:tgtEl>
                                          <p:spTgt spid="7"/>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04800"/>
            <a:ext cx="8229600" cy="1143000"/>
          </a:xfrm>
        </p:spPr>
        <p:txBody>
          <a:bodyPr/>
          <a:lstStyle/>
          <a:p>
            <a:r>
              <a:rPr lang="es-EC" dirty="0" smtClean="0"/>
              <a:t>Análisis de la inversión</a:t>
            </a:r>
            <a:endParaRPr lang="es-EC" dirty="0"/>
          </a:p>
        </p:txBody>
      </p:sp>
      <p:graphicFrame>
        <p:nvGraphicFramePr>
          <p:cNvPr id="4" name="3 Tabla"/>
          <p:cNvGraphicFramePr>
            <a:graphicFrameLocks noGrp="1"/>
          </p:cNvGraphicFramePr>
          <p:nvPr/>
        </p:nvGraphicFramePr>
        <p:xfrm>
          <a:off x="304800" y="1371600"/>
          <a:ext cx="8534399" cy="2607357"/>
        </p:xfrm>
        <a:graphic>
          <a:graphicData uri="http://schemas.openxmlformats.org/drawingml/2006/table">
            <a:tbl>
              <a:tblPr/>
              <a:tblGrid>
                <a:gridCol w="1142999"/>
                <a:gridCol w="609600"/>
                <a:gridCol w="685800"/>
                <a:gridCol w="685800"/>
                <a:gridCol w="685800"/>
                <a:gridCol w="685800"/>
                <a:gridCol w="685800"/>
                <a:gridCol w="685800"/>
                <a:gridCol w="674304"/>
                <a:gridCol w="697296"/>
                <a:gridCol w="633855"/>
                <a:gridCol w="661545"/>
              </a:tblGrid>
              <a:tr h="196181">
                <a:tc gridSpan="12">
                  <a:txBody>
                    <a:bodyPr/>
                    <a:lstStyle/>
                    <a:p>
                      <a:pPr algn="ctr">
                        <a:lnSpc>
                          <a:spcPct val="115000"/>
                        </a:lnSpc>
                        <a:spcAft>
                          <a:spcPts val="0"/>
                        </a:spcAft>
                      </a:pPr>
                      <a:r>
                        <a:rPr lang="es-EC" sz="1100" b="1">
                          <a:latin typeface="Arial"/>
                          <a:ea typeface="Times New Roman"/>
                          <a:cs typeface="Times New Roman"/>
                        </a:rPr>
                        <a:t>FLUJO DE CAJA</a:t>
                      </a:r>
                      <a:endParaRPr lang="es-EC" sz="800">
                        <a:latin typeface="Calibri"/>
                        <a:ea typeface="Calibri"/>
                        <a:cs typeface="Times New Roman"/>
                      </a:endParaRPr>
                    </a:p>
                  </a:txBody>
                  <a:tcPr marL="31098" marR="31098" marT="0" marB="0" anchor="b">
                    <a:lnL>
                      <a:noFill/>
                    </a:lnL>
                    <a:lnR>
                      <a:noFill/>
                    </a:lnR>
                    <a:lnT>
                      <a:noFill/>
                    </a:lnT>
                    <a:lnB>
                      <a:noFill/>
                    </a:lnB>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r>
              <a:tr h="134874">
                <a:tc>
                  <a:txBody>
                    <a:bodyPr/>
                    <a:lstStyle/>
                    <a:p>
                      <a:pPr algn="l">
                        <a:lnSpc>
                          <a:spcPct val="115000"/>
                        </a:lnSpc>
                      </a:pPr>
                      <a:endParaRPr lang="es-EC" sz="800">
                        <a:latin typeface="Calibri"/>
                        <a:ea typeface="Times New Roman"/>
                      </a:endParaRPr>
                    </a:p>
                  </a:txBody>
                  <a:tcPr marL="31098" marR="31098" marT="0" marB="0" anchor="b">
                    <a:lnL>
                      <a:noFill/>
                    </a:lnL>
                    <a:lnR>
                      <a:noFill/>
                    </a:lnR>
                    <a:lnT>
                      <a:noFill/>
                    </a:lnT>
                    <a:lnB>
                      <a:noFill/>
                    </a:lnB>
                  </a:tcPr>
                </a:tc>
                <a:tc>
                  <a:txBody>
                    <a:bodyPr/>
                    <a:lstStyle/>
                    <a:p>
                      <a:pPr algn="l">
                        <a:lnSpc>
                          <a:spcPct val="115000"/>
                        </a:lnSpc>
                      </a:pPr>
                      <a:endParaRPr lang="es-EC" sz="800">
                        <a:latin typeface="Calibri"/>
                        <a:ea typeface="Times New Roman"/>
                      </a:endParaRPr>
                    </a:p>
                  </a:txBody>
                  <a:tcPr marL="31098" marR="31098" marT="0" marB="0" anchor="b">
                    <a:lnL>
                      <a:noFill/>
                    </a:lnL>
                    <a:lnR>
                      <a:noFill/>
                    </a:lnR>
                    <a:lnT>
                      <a:noFill/>
                    </a:lnT>
                    <a:lnB>
                      <a:noFill/>
                    </a:lnB>
                  </a:tcPr>
                </a:tc>
                <a:tc>
                  <a:txBody>
                    <a:bodyPr/>
                    <a:lstStyle/>
                    <a:p>
                      <a:pPr algn="l">
                        <a:lnSpc>
                          <a:spcPct val="115000"/>
                        </a:lnSpc>
                      </a:pPr>
                      <a:endParaRPr lang="es-EC" sz="800">
                        <a:latin typeface="Calibri"/>
                        <a:ea typeface="Times New Roman"/>
                      </a:endParaRPr>
                    </a:p>
                  </a:txBody>
                  <a:tcPr marL="31098" marR="31098" marT="0" marB="0" anchor="b">
                    <a:lnL>
                      <a:noFill/>
                    </a:lnL>
                    <a:lnR>
                      <a:noFill/>
                    </a:lnR>
                    <a:lnT>
                      <a:noFill/>
                    </a:lnT>
                    <a:lnB>
                      <a:noFill/>
                    </a:lnB>
                  </a:tcPr>
                </a:tc>
                <a:tc>
                  <a:txBody>
                    <a:bodyPr/>
                    <a:lstStyle/>
                    <a:p>
                      <a:pPr algn="l">
                        <a:lnSpc>
                          <a:spcPct val="115000"/>
                        </a:lnSpc>
                      </a:pPr>
                      <a:endParaRPr lang="es-EC" sz="800">
                        <a:latin typeface="Calibri"/>
                        <a:ea typeface="Times New Roman"/>
                      </a:endParaRPr>
                    </a:p>
                  </a:txBody>
                  <a:tcPr marL="31098" marR="31098" marT="0" marB="0" anchor="b">
                    <a:lnL>
                      <a:noFill/>
                    </a:lnL>
                    <a:lnR>
                      <a:noFill/>
                    </a:lnR>
                    <a:lnT>
                      <a:noFill/>
                    </a:lnT>
                    <a:lnB>
                      <a:noFill/>
                    </a:lnB>
                  </a:tcPr>
                </a:tc>
                <a:tc>
                  <a:txBody>
                    <a:bodyPr/>
                    <a:lstStyle/>
                    <a:p>
                      <a:pPr algn="l">
                        <a:lnSpc>
                          <a:spcPct val="115000"/>
                        </a:lnSpc>
                      </a:pPr>
                      <a:endParaRPr lang="es-EC" sz="800">
                        <a:latin typeface="Calibri"/>
                        <a:ea typeface="Times New Roman"/>
                      </a:endParaRPr>
                    </a:p>
                  </a:txBody>
                  <a:tcPr marL="31098" marR="31098" marT="0" marB="0" anchor="b">
                    <a:lnL>
                      <a:noFill/>
                    </a:lnL>
                    <a:lnR>
                      <a:noFill/>
                    </a:lnR>
                    <a:lnT>
                      <a:noFill/>
                    </a:lnT>
                    <a:lnB>
                      <a:noFill/>
                    </a:lnB>
                  </a:tcPr>
                </a:tc>
                <a:tc>
                  <a:txBody>
                    <a:bodyPr/>
                    <a:lstStyle/>
                    <a:p>
                      <a:pPr algn="l">
                        <a:lnSpc>
                          <a:spcPct val="115000"/>
                        </a:lnSpc>
                      </a:pPr>
                      <a:endParaRPr lang="es-EC" sz="800">
                        <a:latin typeface="Calibri"/>
                        <a:ea typeface="Times New Roman"/>
                      </a:endParaRPr>
                    </a:p>
                  </a:txBody>
                  <a:tcPr marL="31098" marR="31098" marT="0" marB="0" anchor="b">
                    <a:lnL>
                      <a:noFill/>
                    </a:lnL>
                    <a:lnR>
                      <a:noFill/>
                    </a:lnR>
                    <a:lnT>
                      <a:noFill/>
                    </a:lnT>
                    <a:lnB>
                      <a:noFill/>
                    </a:lnB>
                  </a:tcPr>
                </a:tc>
                <a:tc>
                  <a:txBody>
                    <a:bodyPr/>
                    <a:lstStyle/>
                    <a:p>
                      <a:pPr algn="l">
                        <a:lnSpc>
                          <a:spcPct val="115000"/>
                        </a:lnSpc>
                      </a:pPr>
                      <a:endParaRPr lang="es-EC" sz="800">
                        <a:latin typeface="Calibri"/>
                        <a:ea typeface="Times New Roman"/>
                      </a:endParaRPr>
                    </a:p>
                  </a:txBody>
                  <a:tcPr marL="31098" marR="31098" marT="0" marB="0" anchor="b">
                    <a:lnL>
                      <a:noFill/>
                    </a:lnL>
                    <a:lnR>
                      <a:noFill/>
                    </a:lnR>
                    <a:lnT>
                      <a:noFill/>
                    </a:lnT>
                    <a:lnB>
                      <a:noFill/>
                    </a:lnB>
                  </a:tcPr>
                </a:tc>
                <a:tc>
                  <a:txBody>
                    <a:bodyPr/>
                    <a:lstStyle/>
                    <a:p>
                      <a:pPr algn="l">
                        <a:lnSpc>
                          <a:spcPct val="115000"/>
                        </a:lnSpc>
                      </a:pPr>
                      <a:endParaRPr lang="es-EC" sz="800">
                        <a:latin typeface="Calibri"/>
                        <a:ea typeface="Times New Roman"/>
                      </a:endParaRPr>
                    </a:p>
                  </a:txBody>
                  <a:tcPr marL="31098" marR="31098" marT="0" marB="0" anchor="b">
                    <a:lnL>
                      <a:noFill/>
                    </a:lnL>
                    <a:lnR>
                      <a:noFill/>
                    </a:lnR>
                    <a:lnT>
                      <a:noFill/>
                    </a:lnT>
                    <a:lnB>
                      <a:noFill/>
                    </a:lnB>
                  </a:tcPr>
                </a:tc>
                <a:tc>
                  <a:txBody>
                    <a:bodyPr/>
                    <a:lstStyle/>
                    <a:p>
                      <a:pPr algn="l">
                        <a:lnSpc>
                          <a:spcPct val="115000"/>
                        </a:lnSpc>
                      </a:pPr>
                      <a:endParaRPr lang="es-EC" sz="800">
                        <a:latin typeface="Calibri"/>
                        <a:ea typeface="Times New Roman"/>
                      </a:endParaRPr>
                    </a:p>
                  </a:txBody>
                  <a:tcPr marL="31098" marR="31098" marT="0" marB="0" anchor="b">
                    <a:lnL>
                      <a:noFill/>
                    </a:lnL>
                    <a:lnR>
                      <a:noFill/>
                    </a:lnR>
                    <a:lnT>
                      <a:noFill/>
                    </a:lnT>
                    <a:lnB>
                      <a:noFill/>
                    </a:lnB>
                  </a:tcPr>
                </a:tc>
                <a:tc>
                  <a:txBody>
                    <a:bodyPr/>
                    <a:lstStyle/>
                    <a:p>
                      <a:pPr algn="l">
                        <a:lnSpc>
                          <a:spcPct val="115000"/>
                        </a:lnSpc>
                      </a:pPr>
                      <a:endParaRPr lang="es-EC" sz="800">
                        <a:latin typeface="Calibri"/>
                        <a:ea typeface="Times New Roman"/>
                      </a:endParaRPr>
                    </a:p>
                  </a:txBody>
                  <a:tcPr marL="31098" marR="31098" marT="0" marB="0" anchor="b">
                    <a:lnL>
                      <a:noFill/>
                    </a:lnL>
                    <a:lnR>
                      <a:noFill/>
                    </a:lnR>
                    <a:lnT>
                      <a:noFill/>
                    </a:lnT>
                    <a:lnB>
                      <a:noFill/>
                    </a:lnB>
                  </a:tcPr>
                </a:tc>
                <a:tc>
                  <a:txBody>
                    <a:bodyPr/>
                    <a:lstStyle/>
                    <a:p>
                      <a:pPr algn="l">
                        <a:lnSpc>
                          <a:spcPct val="115000"/>
                        </a:lnSpc>
                      </a:pPr>
                      <a:endParaRPr lang="es-EC" sz="800">
                        <a:latin typeface="Calibri"/>
                        <a:ea typeface="Times New Roman"/>
                      </a:endParaRPr>
                    </a:p>
                  </a:txBody>
                  <a:tcPr marL="31098" marR="31098" marT="0" marB="0" anchor="b">
                    <a:lnL>
                      <a:noFill/>
                    </a:lnL>
                    <a:lnR>
                      <a:noFill/>
                    </a:lnR>
                    <a:lnT>
                      <a:noFill/>
                    </a:lnT>
                    <a:lnB>
                      <a:noFill/>
                    </a:lnB>
                  </a:tcPr>
                </a:tc>
                <a:tc>
                  <a:txBody>
                    <a:bodyPr/>
                    <a:lstStyle/>
                    <a:p>
                      <a:pPr algn="l">
                        <a:lnSpc>
                          <a:spcPct val="115000"/>
                        </a:lnSpc>
                      </a:pPr>
                      <a:endParaRPr lang="es-EC" sz="800">
                        <a:latin typeface="Calibri"/>
                        <a:ea typeface="Times New Roman"/>
                      </a:endParaRPr>
                    </a:p>
                  </a:txBody>
                  <a:tcPr marL="31098" marR="31098" marT="0" marB="0" anchor="b">
                    <a:lnL>
                      <a:noFill/>
                    </a:lnL>
                    <a:lnR>
                      <a:noFill/>
                    </a:lnR>
                    <a:lnT>
                      <a:noFill/>
                    </a:lnT>
                    <a:lnB>
                      <a:noFill/>
                    </a:lnB>
                  </a:tcPr>
                </a:tc>
              </a:tr>
              <a:tr h="134874">
                <a:tc>
                  <a:txBody>
                    <a:bodyPr/>
                    <a:lstStyle/>
                    <a:p>
                      <a:pPr algn="l">
                        <a:lnSpc>
                          <a:spcPct val="115000"/>
                        </a:lnSpc>
                      </a:pPr>
                      <a:endParaRPr lang="es-EC" sz="800">
                        <a:latin typeface="Calibri"/>
                        <a:ea typeface="Times New Roman"/>
                      </a:endParaRPr>
                    </a:p>
                  </a:txBody>
                  <a:tcPr marL="31098" marR="31098" marT="0" marB="0" anchor="b">
                    <a:lnL>
                      <a:noFill/>
                    </a:lnL>
                    <a:lnR>
                      <a:noFill/>
                    </a:lnR>
                    <a:lnT>
                      <a:noFill/>
                    </a:lnT>
                    <a:lnB>
                      <a:noFill/>
                    </a:lnB>
                  </a:tcPr>
                </a:tc>
                <a:tc>
                  <a:txBody>
                    <a:bodyPr/>
                    <a:lstStyle/>
                    <a:p>
                      <a:pPr algn="l">
                        <a:lnSpc>
                          <a:spcPct val="115000"/>
                        </a:lnSpc>
                      </a:pPr>
                      <a:endParaRPr lang="es-EC" sz="800">
                        <a:latin typeface="Calibri"/>
                        <a:ea typeface="Times New Roman"/>
                      </a:endParaRPr>
                    </a:p>
                  </a:txBody>
                  <a:tcPr marL="31098" marR="31098" marT="0" marB="0" anchor="b">
                    <a:lnL>
                      <a:noFill/>
                    </a:lnL>
                    <a:lnR>
                      <a:noFill/>
                    </a:lnR>
                    <a:lnT>
                      <a:noFill/>
                    </a:lnT>
                    <a:lnB>
                      <a:noFill/>
                    </a:lnB>
                  </a:tcPr>
                </a:tc>
                <a:tc>
                  <a:txBody>
                    <a:bodyPr/>
                    <a:lstStyle/>
                    <a:p>
                      <a:pPr algn="l">
                        <a:lnSpc>
                          <a:spcPct val="115000"/>
                        </a:lnSpc>
                      </a:pPr>
                      <a:endParaRPr lang="es-EC" sz="800">
                        <a:latin typeface="Calibri"/>
                        <a:ea typeface="Times New Roman"/>
                      </a:endParaRPr>
                    </a:p>
                  </a:txBody>
                  <a:tcPr marL="31098" marR="31098"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a:lnSpc>
                          <a:spcPct val="115000"/>
                        </a:lnSpc>
                      </a:pPr>
                      <a:endParaRPr lang="es-EC" sz="800">
                        <a:latin typeface="Calibri"/>
                        <a:ea typeface="Times New Roman"/>
                      </a:endParaRPr>
                    </a:p>
                  </a:txBody>
                  <a:tcPr marL="31098" marR="31098"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a:lnSpc>
                          <a:spcPct val="115000"/>
                        </a:lnSpc>
                      </a:pPr>
                      <a:endParaRPr lang="es-EC" sz="800">
                        <a:latin typeface="Calibri"/>
                        <a:ea typeface="Times New Roman"/>
                      </a:endParaRPr>
                    </a:p>
                  </a:txBody>
                  <a:tcPr marL="31098" marR="31098"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a:lnSpc>
                          <a:spcPct val="115000"/>
                        </a:lnSpc>
                      </a:pPr>
                      <a:endParaRPr lang="es-EC" sz="800">
                        <a:latin typeface="Calibri"/>
                        <a:ea typeface="Times New Roman"/>
                      </a:endParaRPr>
                    </a:p>
                  </a:txBody>
                  <a:tcPr marL="31098" marR="31098"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a:lnSpc>
                          <a:spcPct val="115000"/>
                        </a:lnSpc>
                      </a:pPr>
                      <a:endParaRPr lang="es-EC" sz="800">
                        <a:latin typeface="Calibri"/>
                        <a:ea typeface="Times New Roman"/>
                      </a:endParaRPr>
                    </a:p>
                  </a:txBody>
                  <a:tcPr marL="31098" marR="31098"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a:lnSpc>
                          <a:spcPct val="115000"/>
                        </a:lnSpc>
                      </a:pPr>
                      <a:endParaRPr lang="es-EC" sz="800">
                        <a:latin typeface="Calibri"/>
                        <a:ea typeface="Times New Roman"/>
                      </a:endParaRPr>
                    </a:p>
                  </a:txBody>
                  <a:tcPr marL="31098" marR="31098"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a:lnSpc>
                          <a:spcPct val="115000"/>
                        </a:lnSpc>
                      </a:pPr>
                      <a:endParaRPr lang="es-EC" sz="800">
                        <a:latin typeface="Calibri"/>
                        <a:ea typeface="Times New Roman"/>
                      </a:endParaRPr>
                    </a:p>
                  </a:txBody>
                  <a:tcPr marL="31098" marR="31098"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a:lnSpc>
                          <a:spcPct val="115000"/>
                        </a:lnSpc>
                      </a:pPr>
                      <a:endParaRPr lang="es-EC" sz="800">
                        <a:latin typeface="Calibri"/>
                        <a:ea typeface="Times New Roman"/>
                      </a:endParaRPr>
                    </a:p>
                  </a:txBody>
                  <a:tcPr marL="31098" marR="31098"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a:lnSpc>
                          <a:spcPct val="115000"/>
                        </a:lnSpc>
                      </a:pPr>
                      <a:endParaRPr lang="es-EC" sz="800">
                        <a:latin typeface="Calibri"/>
                        <a:ea typeface="Times New Roman"/>
                      </a:endParaRPr>
                    </a:p>
                  </a:txBody>
                  <a:tcPr marL="31098" marR="31098"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a:lnSpc>
                          <a:spcPct val="115000"/>
                        </a:lnSpc>
                      </a:pPr>
                      <a:endParaRPr lang="es-EC" sz="800">
                        <a:latin typeface="Calibri"/>
                        <a:ea typeface="Times New Roman"/>
                      </a:endParaRPr>
                    </a:p>
                  </a:txBody>
                  <a:tcPr marL="31098" marR="31098" marT="0" marB="0" anchor="b">
                    <a:lnL>
                      <a:noFill/>
                    </a:lnL>
                    <a:lnR>
                      <a:noFill/>
                    </a:lnR>
                    <a:lnT>
                      <a:noFill/>
                    </a:lnT>
                    <a:lnB w="12700" cap="flat" cmpd="sng" algn="ctr">
                      <a:solidFill>
                        <a:srgbClr val="000000"/>
                      </a:solidFill>
                      <a:prstDash val="solid"/>
                      <a:round/>
                      <a:headEnd type="none" w="med" len="med"/>
                      <a:tailEnd type="none" w="med" len="med"/>
                    </a:lnB>
                  </a:tcPr>
                </a:tc>
              </a:tr>
              <a:tr h="134874">
                <a:tc>
                  <a:txBody>
                    <a:bodyPr/>
                    <a:lstStyle/>
                    <a:p>
                      <a:pPr algn="l">
                        <a:lnSpc>
                          <a:spcPct val="115000"/>
                        </a:lnSpc>
                      </a:pPr>
                      <a:endParaRPr lang="es-EC" sz="800">
                        <a:latin typeface="Calibri"/>
                        <a:ea typeface="Times New Roman"/>
                      </a:endParaRPr>
                    </a:p>
                  </a:txBody>
                  <a:tcPr marL="31098" marR="31098"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a:lnSpc>
                          <a:spcPct val="115000"/>
                        </a:lnSpc>
                      </a:pPr>
                      <a:endParaRPr lang="es-EC" sz="800">
                        <a:latin typeface="Calibri"/>
                        <a:ea typeface="Times New Roman"/>
                      </a:endParaRPr>
                    </a:p>
                  </a:txBody>
                  <a:tcPr marL="31098" marR="31098"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r">
                        <a:lnSpc>
                          <a:spcPct val="115000"/>
                        </a:lnSpc>
                        <a:spcAft>
                          <a:spcPts val="0"/>
                        </a:spcAft>
                      </a:pPr>
                      <a:r>
                        <a:rPr lang="es-EC" sz="700" b="1">
                          <a:latin typeface="Arial"/>
                          <a:ea typeface="Times New Roman"/>
                          <a:cs typeface="Times New Roman"/>
                        </a:rPr>
                        <a:t>Año 1</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700" b="1">
                          <a:latin typeface="Arial"/>
                          <a:ea typeface="Times New Roman"/>
                          <a:cs typeface="Times New Roman"/>
                        </a:rPr>
                        <a:t>Año 2</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700" b="1">
                          <a:latin typeface="Arial"/>
                          <a:ea typeface="Times New Roman"/>
                          <a:cs typeface="Times New Roman"/>
                        </a:rPr>
                        <a:t>Año 3</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700" b="1">
                          <a:latin typeface="Arial"/>
                          <a:ea typeface="Times New Roman"/>
                          <a:cs typeface="Times New Roman"/>
                        </a:rPr>
                        <a:t>Año 4</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700" b="1">
                          <a:latin typeface="Arial"/>
                          <a:ea typeface="Times New Roman"/>
                          <a:cs typeface="Times New Roman"/>
                        </a:rPr>
                        <a:t>Año 5</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700" b="1">
                          <a:latin typeface="Arial"/>
                          <a:ea typeface="Times New Roman"/>
                          <a:cs typeface="Times New Roman"/>
                        </a:rPr>
                        <a:t>Año 6</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700" b="1">
                          <a:latin typeface="Arial"/>
                          <a:ea typeface="Times New Roman"/>
                          <a:cs typeface="Times New Roman"/>
                        </a:rPr>
                        <a:t>Año 7</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700" b="1">
                          <a:latin typeface="Arial"/>
                          <a:ea typeface="Times New Roman"/>
                          <a:cs typeface="Times New Roman"/>
                        </a:rPr>
                        <a:t>Año 8</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700" b="1">
                          <a:latin typeface="Arial"/>
                          <a:ea typeface="Times New Roman"/>
                          <a:cs typeface="Times New Roman"/>
                        </a:rPr>
                        <a:t>Año 9</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700" b="1" dirty="0">
                          <a:latin typeface="Arial"/>
                          <a:ea typeface="Times New Roman"/>
                          <a:cs typeface="Times New Roman"/>
                        </a:rPr>
                        <a:t>Año 10</a:t>
                      </a:r>
                      <a:endParaRPr lang="es-EC" sz="800" dirty="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4874">
                <a:tc>
                  <a:txBody>
                    <a:bodyPr/>
                    <a:lstStyle/>
                    <a:p>
                      <a:pPr algn="l">
                        <a:lnSpc>
                          <a:spcPct val="115000"/>
                        </a:lnSpc>
                        <a:spcAft>
                          <a:spcPts val="0"/>
                        </a:spcAft>
                      </a:pPr>
                      <a:r>
                        <a:rPr lang="es-EC" sz="700" b="1">
                          <a:latin typeface="Arial"/>
                          <a:ea typeface="Times New Roman"/>
                          <a:cs typeface="Times New Roman"/>
                        </a:rPr>
                        <a:t>GANANCIAS</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pPr>
                      <a:endParaRPr lang="es-EC" sz="800">
                        <a:latin typeface="Calibri"/>
                        <a:ea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l">
                        <a:lnSpc>
                          <a:spcPct val="115000"/>
                        </a:lnSpc>
                        <a:spcAft>
                          <a:spcPts val="0"/>
                        </a:spcAft>
                      </a:pPr>
                      <a:r>
                        <a:rPr lang="es-EC" sz="700">
                          <a:latin typeface="Arial"/>
                          <a:ea typeface="Times New Roman"/>
                          <a:cs typeface="Times New Roman"/>
                        </a:rPr>
                        <a:t> </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s-EC" sz="700">
                          <a:latin typeface="Arial"/>
                          <a:ea typeface="Times New Roman"/>
                          <a:cs typeface="Times New Roman"/>
                        </a:rPr>
                        <a:t> </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pPr>
                      <a:endParaRPr lang="es-EC" sz="800">
                        <a:latin typeface="Calibri"/>
                        <a:ea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s-EC" sz="700">
                          <a:latin typeface="Arial"/>
                          <a:ea typeface="Times New Roman"/>
                          <a:cs typeface="Times New Roman"/>
                        </a:rPr>
                        <a:t> </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s-EC" sz="700">
                          <a:latin typeface="Arial"/>
                          <a:ea typeface="Times New Roman"/>
                          <a:cs typeface="Times New Roman"/>
                        </a:rPr>
                        <a:t> </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pPr>
                      <a:endParaRPr lang="es-EC" sz="800">
                        <a:latin typeface="Calibri"/>
                        <a:ea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s-EC" sz="700">
                          <a:latin typeface="Arial"/>
                          <a:ea typeface="Times New Roman"/>
                          <a:cs typeface="Times New Roman"/>
                        </a:rPr>
                        <a:t> </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pPr>
                      <a:endParaRPr lang="es-EC" sz="800">
                        <a:latin typeface="Calibri"/>
                        <a:ea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s-EC" sz="700">
                          <a:latin typeface="Arial"/>
                          <a:ea typeface="Times New Roman"/>
                          <a:cs typeface="Times New Roman"/>
                        </a:rPr>
                        <a:t> </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s-EC" sz="700">
                          <a:latin typeface="Arial"/>
                          <a:ea typeface="Times New Roman"/>
                          <a:cs typeface="Times New Roman"/>
                        </a:rPr>
                        <a:t> </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0144">
                <a:tc>
                  <a:txBody>
                    <a:bodyPr/>
                    <a:lstStyle/>
                    <a:p>
                      <a:pPr algn="l">
                        <a:lnSpc>
                          <a:spcPct val="115000"/>
                        </a:lnSpc>
                        <a:spcAft>
                          <a:spcPts val="0"/>
                        </a:spcAft>
                      </a:pPr>
                      <a:r>
                        <a:rPr lang="es-EC" sz="700">
                          <a:latin typeface="Arial"/>
                          <a:ea typeface="Times New Roman"/>
                          <a:cs typeface="Times New Roman"/>
                        </a:rPr>
                        <a:t>POR MATERIA PRIMA</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l">
                        <a:lnSpc>
                          <a:spcPct val="115000"/>
                        </a:lnSpc>
                      </a:pPr>
                      <a:endParaRPr lang="es-EC" sz="800">
                        <a:latin typeface="Calibri"/>
                        <a:ea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r">
                        <a:lnSpc>
                          <a:spcPct val="115000"/>
                        </a:lnSpc>
                        <a:spcAft>
                          <a:spcPts val="0"/>
                        </a:spcAft>
                      </a:pPr>
                      <a:r>
                        <a:rPr lang="es-EC" sz="700">
                          <a:latin typeface="Arial"/>
                          <a:ea typeface="Times New Roman"/>
                          <a:cs typeface="Times New Roman"/>
                        </a:rPr>
                        <a:t>$ 156.890,82</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700">
                          <a:latin typeface="Arial"/>
                          <a:ea typeface="Times New Roman"/>
                          <a:cs typeface="Times New Roman"/>
                        </a:rPr>
                        <a:t>$ 156.890,82</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700">
                          <a:latin typeface="Arial"/>
                          <a:ea typeface="Times New Roman"/>
                          <a:cs typeface="Times New Roman"/>
                        </a:rPr>
                        <a:t>$ 156.890,82</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700">
                          <a:latin typeface="Arial"/>
                          <a:ea typeface="Times New Roman"/>
                          <a:cs typeface="Times New Roman"/>
                        </a:rPr>
                        <a:t>$ 156.890,82</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700">
                          <a:latin typeface="Arial"/>
                          <a:ea typeface="Times New Roman"/>
                          <a:cs typeface="Times New Roman"/>
                        </a:rPr>
                        <a:t>$ 156.890,82</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700">
                          <a:latin typeface="Arial"/>
                          <a:ea typeface="Times New Roman"/>
                          <a:cs typeface="Times New Roman"/>
                        </a:rPr>
                        <a:t>$ 156.890,82</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700">
                          <a:latin typeface="Arial"/>
                          <a:ea typeface="Times New Roman"/>
                          <a:cs typeface="Times New Roman"/>
                        </a:rPr>
                        <a:t>$ 156.890,82</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700">
                          <a:latin typeface="Arial"/>
                          <a:ea typeface="Times New Roman"/>
                          <a:cs typeface="Times New Roman"/>
                        </a:rPr>
                        <a:t>$ 156.890,82</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700">
                          <a:latin typeface="Arial"/>
                          <a:ea typeface="Times New Roman"/>
                          <a:cs typeface="Times New Roman"/>
                        </a:rPr>
                        <a:t>$ 156.890,82</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700">
                          <a:latin typeface="Arial"/>
                          <a:ea typeface="Times New Roman"/>
                          <a:cs typeface="Times New Roman"/>
                        </a:rPr>
                        <a:t>$ 156.890,82</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8600">
                <a:tc>
                  <a:txBody>
                    <a:bodyPr/>
                    <a:lstStyle/>
                    <a:p>
                      <a:pPr algn="l">
                        <a:lnSpc>
                          <a:spcPct val="115000"/>
                        </a:lnSpc>
                        <a:spcAft>
                          <a:spcPts val="0"/>
                        </a:spcAft>
                      </a:pPr>
                      <a:r>
                        <a:rPr lang="es-EC" sz="700">
                          <a:latin typeface="Arial"/>
                          <a:ea typeface="Times New Roman"/>
                          <a:cs typeface="Times New Roman"/>
                        </a:rPr>
                        <a:t>POR PRODUCCION</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l">
                        <a:lnSpc>
                          <a:spcPct val="115000"/>
                        </a:lnSpc>
                      </a:pPr>
                      <a:endParaRPr lang="es-EC" sz="800">
                        <a:latin typeface="Calibri"/>
                        <a:ea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r">
                        <a:lnSpc>
                          <a:spcPct val="115000"/>
                        </a:lnSpc>
                        <a:spcAft>
                          <a:spcPts val="0"/>
                        </a:spcAft>
                      </a:pPr>
                      <a:r>
                        <a:rPr lang="es-EC" sz="700">
                          <a:latin typeface="Arial"/>
                          <a:ea typeface="Times New Roman"/>
                          <a:cs typeface="Times New Roman"/>
                        </a:rPr>
                        <a:t>$ 4.881,71</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700">
                          <a:latin typeface="Arial"/>
                          <a:ea typeface="Times New Roman"/>
                          <a:cs typeface="Times New Roman"/>
                        </a:rPr>
                        <a:t>$ 5.614,05</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700">
                          <a:latin typeface="Arial"/>
                          <a:ea typeface="Times New Roman"/>
                          <a:cs typeface="Times New Roman"/>
                        </a:rPr>
                        <a:t>$ 6.148,82</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700">
                          <a:latin typeface="Arial"/>
                          <a:ea typeface="Times New Roman"/>
                          <a:cs typeface="Times New Roman"/>
                        </a:rPr>
                        <a:t>$ 6.734,52</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700">
                          <a:latin typeface="Arial"/>
                          <a:ea typeface="Times New Roman"/>
                          <a:cs typeface="Times New Roman"/>
                        </a:rPr>
                        <a:t>$ 7.376,02</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700">
                          <a:latin typeface="Arial"/>
                          <a:ea typeface="Times New Roman"/>
                          <a:cs typeface="Times New Roman"/>
                        </a:rPr>
                        <a:t>$ 8.078,62</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700">
                          <a:latin typeface="Arial"/>
                          <a:ea typeface="Times New Roman"/>
                          <a:cs typeface="Times New Roman"/>
                        </a:rPr>
                        <a:t>$ 8.848,15</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700">
                          <a:latin typeface="Arial"/>
                          <a:ea typeface="Times New Roman"/>
                          <a:cs typeface="Times New Roman"/>
                        </a:rPr>
                        <a:t>$ 9.690,98</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700">
                          <a:latin typeface="Arial"/>
                          <a:ea typeface="Times New Roman"/>
                          <a:cs typeface="Times New Roman"/>
                        </a:rPr>
                        <a:t>$ 10.614,10</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700">
                          <a:latin typeface="Arial"/>
                          <a:ea typeface="Times New Roman"/>
                          <a:cs typeface="Times New Roman"/>
                        </a:rPr>
                        <a:t>$ 11.625,14</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8600">
                <a:tc>
                  <a:txBody>
                    <a:bodyPr/>
                    <a:lstStyle/>
                    <a:p>
                      <a:pPr algn="l">
                        <a:lnSpc>
                          <a:spcPct val="115000"/>
                        </a:lnSpc>
                        <a:spcAft>
                          <a:spcPts val="0"/>
                        </a:spcAft>
                      </a:pPr>
                      <a:r>
                        <a:rPr lang="es-EC" sz="700" b="1">
                          <a:latin typeface="Arial"/>
                          <a:ea typeface="Times New Roman"/>
                          <a:cs typeface="Times New Roman"/>
                        </a:rPr>
                        <a:t>TOTAL GANANCIAS</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pPr>
                      <a:endParaRPr lang="es-EC" sz="800">
                        <a:latin typeface="Calibri"/>
                        <a:ea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r">
                        <a:lnSpc>
                          <a:spcPct val="115000"/>
                        </a:lnSpc>
                        <a:spcAft>
                          <a:spcPts val="0"/>
                        </a:spcAft>
                      </a:pPr>
                      <a:r>
                        <a:rPr lang="es-EC" sz="700" b="1">
                          <a:latin typeface="Arial"/>
                          <a:ea typeface="Times New Roman"/>
                          <a:cs typeface="Times New Roman"/>
                        </a:rPr>
                        <a:t>$ 161.772,53</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700" b="1">
                          <a:latin typeface="Arial"/>
                          <a:ea typeface="Times New Roman"/>
                          <a:cs typeface="Times New Roman"/>
                        </a:rPr>
                        <a:t>$ 162.504,87</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700" b="1">
                          <a:latin typeface="Arial"/>
                          <a:ea typeface="Times New Roman"/>
                          <a:cs typeface="Times New Roman"/>
                        </a:rPr>
                        <a:t>$ 163.039,64</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700" b="1">
                          <a:latin typeface="Arial"/>
                          <a:ea typeface="Times New Roman"/>
                          <a:cs typeface="Times New Roman"/>
                        </a:rPr>
                        <a:t>$ 163.625,34</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700" b="1">
                          <a:latin typeface="Arial"/>
                          <a:ea typeface="Times New Roman"/>
                          <a:cs typeface="Times New Roman"/>
                        </a:rPr>
                        <a:t>$ 164.266,84</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700" b="1">
                          <a:latin typeface="Arial"/>
                          <a:ea typeface="Times New Roman"/>
                          <a:cs typeface="Times New Roman"/>
                        </a:rPr>
                        <a:t>$ 164.969,44</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700" b="1">
                          <a:latin typeface="Arial"/>
                          <a:ea typeface="Times New Roman"/>
                          <a:cs typeface="Times New Roman"/>
                        </a:rPr>
                        <a:t>$ 165.738,97</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700" b="1">
                          <a:latin typeface="Arial"/>
                          <a:ea typeface="Times New Roman"/>
                          <a:cs typeface="Times New Roman"/>
                        </a:rPr>
                        <a:t>$ 166.581,80</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700" b="1">
                          <a:latin typeface="Arial"/>
                          <a:ea typeface="Times New Roman"/>
                          <a:cs typeface="Times New Roman"/>
                        </a:rPr>
                        <a:t>$ 167.504,92</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700" b="1">
                          <a:latin typeface="Arial"/>
                          <a:ea typeface="Times New Roman"/>
                          <a:cs typeface="Times New Roman"/>
                        </a:rPr>
                        <a:t>$ 168.515,96</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4874">
                <a:tc>
                  <a:txBody>
                    <a:bodyPr/>
                    <a:lstStyle/>
                    <a:p>
                      <a:pPr algn="l">
                        <a:lnSpc>
                          <a:spcPct val="115000"/>
                        </a:lnSpc>
                        <a:spcAft>
                          <a:spcPts val="0"/>
                        </a:spcAft>
                      </a:pPr>
                      <a:r>
                        <a:rPr lang="es-EC" sz="700" b="1">
                          <a:latin typeface="Arial"/>
                          <a:ea typeface="Times New Roman"/>
                          <a:cs typeface="Times New Roman"/>
                        </a:rPr>
                        <a:t> </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pPr>
                      <a:endParaRPr lang="es-EC" sz="800">
                        <a:latin typeface="Calibri"/>
                        <a:ea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l">
                        <a:lnSpc>
                          <a:spcPct val="115000"/>
                        </a:lnSpc>
                        <a:spcAft>
                          <a:spcPts val="0"/>
                        </a:spcAft>
                      </a:pPr>
                      <a:r>
                        <a:rPr lang="es-EC" sz="700">
                          <a:latin typeface="Arial"/>
                          <a:ea typeface="Times New Roman"/>
                          <a:cs typeface="Times New Roman"/>
                        </a:rPr>
                        <a:t> </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l">
                        <a:lnSpc>
                          <a:spcPct val="115000"/>
                        </a:lnSpc>
                        <a:spcAft>
                          <a:spcPts val="0"/>
                        </a:spcAft>
                      </a:pPr>
                      <a:r>
                        <a:rPr lang="es-EC" sz="700">
                          <a:latin typeface="Arial"/>
                          <a:ea typeface="Times New Roman"/>
                          <a:cs typeface="Times New Roman"/>
                        </a:rPr>
                        <a:t> </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l">
                        <a:lnSpc>
                          <a:spcPct val="115000"/>
                        </a:lnSpc>
                        <a:spcAft>
                          <a:spcPts val="0"/>
                        </a:spcAft>
                      </a:pPr>
                      <a:r>
                        <a:rPr lang="es-EC" sz="700">
                          <a:latin typeface="Arial"/>
                          <a:ea typeface="Times New Roman"/>
                          <a:cs typeface="Times New Roman"/>
                        </a:rPr>
                        <a:t> </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l">
                        <a:lnSpc>
                          <a:spcPct val="115000"/>
                        </a:lnSpc>
                        <a:spcAft>
                          <a:spcPts val="0"/>
                        </a:spcAft>
                      </a:pPr>
                      <a:r>
                        <a:rPr lang="es-EC" sz="700">
                          <a:latin typeface="Arial"/>
                          <a:ea typeface="Times New Roman"/>
                          <a:cs typeface="Times New Roman"/>
                        </a:rPr>
                        <a:t> </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l">
                        <a:lnSpc>
                          <a:spcPct val="115000"/>
                        </a:lnSpc>
                        <a:spcAft>
                          <a:spcPts val="0"/>
                        </a:spcAft>
                      </a:pPr>
                      <a:r>
                        <a:rPr lang="es-EC" sz="700">
                          <a:latin typeface="Arial"/>
                          <a:ea typeface="Times New Roman"/>
                          <a:cs typeface="Times New Roman"/>
                        </a:rPr>
                        <a:t> </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l">
                        <a:lnSpc>
                          <a:spcPct val="115000"/>
                        </a:lnSpc>
                      </a:pPr>
                      <a:endParaRPr lang="es-EC" sz="800">
                        <a:latin typeface="Calibri"/>
                        <a:ea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l">
                        <a:lnSpc>
                          <a:spcPct val="115000"/>
                        </a:lnSpc>
                        <a:spcAft>
                          <a:spcPts val="0"/>
                        </a:spcAft>
                      </a:pPr>
                      <a:r>
                        <a:rPr lang="es-EC" sz="700">
                          <a:latin typeface="Arial"/>
                          <a:ea typeface="Times New Roman"/>
                          <a:cs typeface="Times New Roman"/>
                        </a:rPr>
                        <a:t> </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l">
                        <a:lnSpc>
                          <a:spcPct val="115000"/>
                        </a:lnSpc>
                      </a:pPr>
                      <a:endParaRPr lang="es-EC" sz="800">
                        <a:latin typeface="Calibri"/>
                        <a:ea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l">
                        <a:lnSpc>
                          <a:spcPct val="115000"/>
                        </a:lnSpc>
                        <a:spcAft>
                          <a:spcPts val="0"/>
                        </a:spcAft>
                      </a:pPr>
                      <a:r>
                        <a:rPr lang="es-EC" sz="700">
                          <a:latin typeface="Arial"/>
                          <a:ea typeface="Times New Roman"/>
                          <a:cs typeface="Times New Roman"/>
                        </a:rPr>
                        <a:t> </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l">
                        <a:lnSpc>
                          <a:spcPct val="115000"/>
                        </a:lnSpc>
                        <a:spcAft>
                          <a:spcPts val="0"/>
                        </a:spcAft>
                      </a:pPr>
                      <a:r>
                        <a:rPr lang="es-EC" sz="700">
                          <a:latin typeface="Arial"/>
                          <a:ea typeface="Times New Roman"/>
                          <a:cs typeface="Times New Roman"/>
                        </a:rPr>
                        <a:t> </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34874">
                <a:tc>
                  <a:txBody>
                    <a:bodyPr/>
                    <a:lstStyle/>
                    <a:p>
                      <a:pPr algn="l">
                        <a:lnSpc>
                          <a:spcPct val="115000"/>
                        </a:lnSpc>
                        <a:spcAft>
                          <a:spcPts val="0"/>
                        </a:spcAft>
                      </a:pPr>
                      <a:r>
                        <a:rPr lang="es-EC" sz="700" b="1">
                          <a:latin typeface="Arial"/>
                          <a:ea typeface="Times New Roman"/>
                          <a:cs typeface="Times New Roman"/>
                        </a:rPr>
                        <a:t>GASTOS</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pPr>
                      <a:endParaRPr lang="es-EC" sz="800">
                        <a:latin typeface="Calibri"/>
                        <a:ea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l">
                        <a:lnSpc>
                          <a:spcPct val="115000"/>
                        </a:lnSpc>
                        <a:spcAft>
                          <a:spcPts val="0"/>
                        </a:spcAft>
                      </a:pPr>
                      <a:r>
                        <a:rPr lang="es-EC" sz="700">
                          <a:latin typeface="Arial"/>
                          <a:ea typeface="Times New Roman"/>
                          <a:cs typeface="Times New Roman"/>
                        </a:rPr>
                        <a:t> </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s-EC" sz="700">
                          <a:latin typeface="Arial"/>
                          <a:ea typeface="Times New Roman"/>
                          <a:cs typeface="Times New Roman"/>
                        </a:rPr>
                        <a:t> </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s-EC" sz="700">
                          <a:latin typeface="Arial"/>
                          <a:ea typeface="Times New Roman"/>
                          <a:cs typeface="Times New Roman"/>
                        </a:rPr>
                        <a:t> </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s-EC" sz="700">
                          <a:latin typeface="Arial"/>
                          <a:ea typeface="Times New Roman"/>
                          <a:cs typeface="Times New Roman"/>
                        </a:rPr>
                        <a:t> </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s-EC" sz="700">
                          <a:latin typeface="Arial"/>
                          <a:ea typeface="Times New Roman"/>
                          <a:cs typeface="Times New Roman"/>
                        </a:rPr>
                        <a:t> </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l">
                        <a:lnSpc>
                          <a:spcPct val="115000"/>
                        </a:lnSpc>
                      </a:pPr>
                      <a:endParaRPr lang="es-EC" sz="800">
                        <a:latin typeface="Calibri"/>
                        <a:ea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s-EC" sz="700">
                          <a:latin typeface="Arial"/>
                          <a:ea typeface="Times New Roman"/>
                          <a:cs typeface="Times New Roman"/>
                        </a:rPr>
                        <a:t> </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l">
                        <a:lnSpc>
                          <a:spcPct val="115000"/>
                        </a:lnSpc>
                      </a:pPr>
                      <a:endParaRPr lang="es-EC" sz="800">
                        <a:latin typeface="Calibri"/>
                        <a:ea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s-EC" sz="700">
                          <a:latin typeface="Arial"/>
                          <a:ea typeface="Times New Roman"/>
                          <a:cs typeface="Times New Roman"/>
                        </a:rPr>
                        <a:t> </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s-EC" sz="700">
                          <a:latin typeface="Arial"/>
                          <a:ea typeface="Times New Roman"/>
                          <a:cs typeface="Times New Roman"/>
                        </a:rPr>
                        <a:t> </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76784">
                <a:tc>
                  <a:txBody>
                    <a:bodyPr/>
                    <a:lstStyle/>
                    <a:p>
                      <a:pPr algn="l">
                        <a:lnSpc>
                          <a:spcPct val="115000"/>
                        </a:lnSpc>
                        <a:spcAft>
                          <a:spcPts val="0"/>
                        </a:spcAft>
                      </a:pPr>
                      <a:r>
                        <a:rPr lang="es-EC" sz="700">
                          <a:latin typeface="Arial"/>
                          <a:ea typeface="Times New Roman"/>
                          <a:cs typeface="Times New Roman"/>
                        </a:rPr>
                        <a:t>COSTO FIJO</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l">
                        <a:lnSpc>
                          <a:spcPct val="115000"/>
                        </a:lnSpc>
                      </a:pPr>
                      <a:endParaRPr lang="es-EC" sz="800">
                        <a:latin typeface="Calibri"/>
                        <a:ea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r">
                        <a:lnSpc>
                          <a:spcPct val="115000"/>
                        </a:lnSpc>
                        <a:spcAft>
                          <a:spcPts val="0"/>
                        </a:spcAft>
                      </a:pPr>
                      <a:r>
                        <a:rPr lang="es-EC" sz="700">
                          <a:latin typeface="Arial"/>
                          <a:ea typeface="Times New Roman"/>
                          <a:cs typeface="Times New Roman"/>
                        </a:rPr>
                        <a:t>$ 15.650,00</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700">
                          <a:latin typeface="Arial"/>
                          <a:ea typeface="Times New Roman"/>
                          <a:cs typeface="Times New Roman"/>
                        </a:rPr>
                        <a:t>$ 16.324,52</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700">
                          <a:latin typeface="Arial"/>
                          <a:ea typeface="Times New Roman"/>
                          <a:cs typeface="Times New Roman"/>
                        </a:rPr>
                        <a:t>$ 17.028,10</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700">
                          <a:latin typeface="Arial"/>
                          <a:ea typeface="Times New Roman"/>
                          <a:cs typeface="Times New Roman"/>
                        </a:rPr>
                        <a:t>$ 17.762,01</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700">
                          <a:latin typeface="Arial"/>
                          <a:ea typeface="Times New Roman"/>
                          <a:cs typeface="Times New Roman"/>
                        </a:rPr>
                        <a:t>$ 18.527,56</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700">
                          <a:latin typeface="Arial"/>
                          <a:ea typeface="Times New Roman"/>
                          <a:cs typeface="Times New Roman"/>
                        </a:rPr>
                        <a:t>$ 19.326,09</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700">
                          <a:latin typeface="Arial"/>
                          <a:ea typeface="Times New Roman"/>
                          <a:cs typeface="Times New Roman"/>
                        </a:rPr>
                        <a:t>$ 20.159,05</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700">
                          <a:latin typeface="Arial"/>
                          <a:ea typeface="Times New Roman"/>
                          <a:cs typeface="Times New Roman"/>
                        </a:rPr>
                        <a:t>$ 21.027,90</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700">
                          <a:latin typeface="Arial"/>
                          <a:ea typeface="Times New Roman"/>
                          <a:cs typeface="Times New Roman"/>
                        </a:rPr>
                        <a:t>$ 21.934,21</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700">
                          <a:latin typeface="Arial"/>
                          <a:ea typeface="Times New Roman"/>
                          <a:cs typeface="Times New Roman"/>
                        </a:rPr>
                        <a:t>$ 22.879,57</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400">
                <a:tc>
                  <a:txBody>
                    <a:bodyPr/>
                    <a:lstStyle/>
                    <a:p>
                      <a:pPr algn="l">
                        <a:lnSpc>
                          <a:spcPct val="115000"/>
                        </a:lnSpc>
                        <a:spcAft>
                          <a:spcPts val="0"/>
                        </a:spcAft>
                      </a:pPr>
                      <a:r>
                        <a:rPr lang="es-EC" sz="700">
                          <a:latin typeface="Arial"/>
                          <a:ea typeface="Times New Roman"/>
                          <a:cs typeface="Times New Roman"/>
                        </a:rPr>
                        <a:t>COSTO VARIABLE</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l">
                        <a:lnSpc>
                          <a:spcPct val="115000"/>
                        </a:lnSpc>
                      </a:pPr>
                      <a:endParaRPr lang="es-EC" sz="800">
                        <a:latin typeface="Calibri"/>
                        <a:ea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r">
                        <a:lnSpc>
                          <a:spcPct val="115000"/>
                        </a:lnSpc>
                        <a:spcAft>
                          <a:spcPts val="0"/>
                        </a:spcAft>
                      </a:pPr>
                      <a:r>
                        <a:rPr lang="es-EC" sz="700">
                          <a:latin typeface="Arial"/>
                          <a:ea typeface="Times New Roman"/>
                          <a:cs typeface="Times New Roman"/>
                        </a:rPr>
                        <a:t>$ 59.184,95</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700">
                          <a:latin typeface="Arial"/>
                          <a:ea typeface="Times New Roman"/>
                          <a:cs typeface="Times New Roman"/>
                        </a:rPr>
                        <a:t>$ 11.221,38</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700">
                          <a:latin typeface="Arial"/>
                          <a:ea typeface="Times New Roman"/>
                          <a:cs typeface="Times New Roman"/>
                        </a:rPr>
                        <a:t>$ 11.221,38</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700">
                          <a:latin typeface="Arial"/>
                          <a:ea typeface="Times New Roman"/>
                          <a:cs typeface="Times New Roman"/>
                        </a:rPr>
                        <a:t>$ 11.221,38</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700">
                          <a:latin typeface="Arial"/>
                          <a:ea typeface="Times New Roman"/>
                          <a:cs typeface="Times New Roman"/>
                        </a:rPr>
                        <a:t>$ 11.221,38</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700">
                          <a:latin typeface="Arial"/>
                          <a:ea typeface="Times New Roman"/>
                          <a:cs typeface="Times New Roman"/>
                        </a:rPr>
                        <a:t>$ 11.221,38</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700">
                          <a:latin typeface="Arial"/>
                          <a:ea typeface="Times New Roman"/>
                          <a:cs typeface="Times New Roman"/>
                        </a:rPr>
                        <a:t>$ 11.221,38</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700">
                          <a:latin typeface="Arial"/>
                          <a:ea typeface="Times New Roman"/>
                          <a:cs typeface="Times New Roman"/>
                        </a:rPr>
                        <a:t>$ 11.221,38</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700">
                          <a:latin typeface="Arial"/>
                          <a:ea typeface="Times New Roman"/>
                          <a:cs typeface="Times New Roman"/>
                        </a:rPr>
                        <a:t>$ 11.221,38</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700">
                          <a:latin typeface="Arial"/>
                          <a:ea typeface="Times New Roman"/>
                          <a:cs typeface="Times New Roman"/>
                        </a:rPr>
                        <a:t>$ 11.221,38</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400">
                <a:tc>
                  <a:txBody>
                    <a:bodyPr/>
                    <a:lstStyle/>
                    <a:p>
                      <a:pPr algn="l">
                        <a:lnSpc>
                          <a:spcPct val="115000"/>
                        </a:lnSpc>
                        <a:spcAft>
                          <a:spcPts val="0"/>
                        </a:spcAft>
                      </a:pPr>
                      <a:r>
                        <a:rPr lang="es-EC" sz="700" b="1">
                          <a:latin typeface="Arial"/>
                          <a:ea typeface="Times New Roman"/>
                          <a:cs typeface="Times New Roman"/>
                        </a:rPr>
                        <a:t>TOTAL GASTOS</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pPr>
                      <a:endParaRPr lang="es-EC" sz="800">
                        <a:latin typeface="Calibri"/>
                        <a:ea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r">
                        <a:lnSpc>
                          <a:spcPct val="115000"/>
                        </a:lnSpc>
                        <a:spcAft>
                          <a:spcPts val="0"/>
                        </a:spcAft>
                      </a:pPr>
                      <a:r>
                        <a:rPr lang="es-EC" sz="700" b="1">
                          <a:latin typeface="Arial"/>
                          <a:ea typeface="Times New Roman"/>
                          <a:cs typeface="Times New Roman"/>
                        </a:rPr>
                        <a:t>$ 74.834,95</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700" b="1">
                          <a:latin typeface="Arial"/>
                          <a:ea typeface="Times New Roman"/>
                          <a:cs typeface="Times New Roman"/>
                        </a:rPr>
                        <a:t>$ 27.545,90</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700" b="1">
                          <a:latin typeface="Arial"/>
                          <a:ea typeface="Times New Roman"/>
                          <a:cs typeface="Times New Roman"/>
                        </a:rPr>
                        <a:t>$ 28.249,49</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700" b="1">
                          <a:latin typeface="Arial"/>
                          <a:ea typeface="Times New Roman"/>
                          <a:cs typeface="Times New Roman"/>
                        </a:rPr>
                        <a:t>$ 28.983,40</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700" b="1">
                          <a:latin typeface="Arial"/>
                          <a:ea typeface="Times New Roman"/>
                          <a:cs typeface="Times New Roman"/>
                        </a:rPr>
                        <a:t>$ 29.748,94</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700" b="1">
                          <a:latin typeface="Arial"/>
                          <a:ea typeface="Times New Roman"/>
                          <a:cs typeface="Times New Roman"/>
                        </a:rPr>
                        <a:t>$ 30.547,48</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700" b="1">
                          <a:latin typeface="Arial"/>
                          <a:ea typeface="Times New Roman"/>
                          <a:cs typeface="Times New Roman"/>
                        </a:rPr>
                        <a:t>$ 31.380,43</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700" b="1">
                          <a:latin typeface="Arial"/>
                          <a:ea typeface="Times New Roman"/>
                          <a:cs typeface="Times New Roman"/>
                        </a:rPr>
                        <a:t>$ 32.249,29</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700" b="1">
                          <a:latin typeface="Arial"/>
                          <a:ea typeface="Times New Roman"/>
                          <a:cs typeface="Times New Roman"/>
                        </a:rPr>
                        <a:t>$ 33.155,59</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700" b="1">
                          <a:latin typeface="Arial"/>
                          <a:ea typeface="Times New Roman"/>
                          <a:cs typeface="Times New Roman"/>
                        </a:rPr>
                        <a:t>$ 34.100,95</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4874">
                <a:tc>
                  <a:txBody>
                    <a:bodyPr/>
                    <a:lstStyle/>
                    <a:p>
                      <a:pPr algn="l">
                        <a:lnSpc>
                          <a:spcPct val="115000"/>
                        </a:lnSpc>
                        <a:spcAft>
                          <a:spcPts val="0"/>
                        </a:spcAft>
                      </a:pPr>
                      <a:r>
                        <a:rPr lang="es-EC" sz="700" b="1">
                          <a:latin typeface="Arial"/>
                          <a:ea typeface="Times New Roman"/>
                          <a:cs typeface="Times New Roman"/>
                        </a:rPr>
                        <a:t> </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pPr>
                      <a:endParaRPr lang="es-EC" sz="800">
                        <a:latin typeface="Calibri"/>
                        <a:ea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s-EC" sz="700">
                          <a:latin typeface="Arial"/>
                          <a:ea typeface="Times New Roman"/>
                          <a:cs typeface="Times New Roman"/>
                        </a:rPr>
                        <a:t> </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s-EC" sz="700">
                          <a:latin typeface="Arial"/>
                          <a:ea typeface="Times New Roman"/>
                          <a:cs typeface="Times New Roman"/>
                        </a:rPr>
                        <a:t> </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s-EC" sz="700">
                          <a:latin typeface="Arial"/>
                          <a:ea typeface="Times New Roman"/>
                          <a:cs typeface="Times New Roman"/>
                        </a:rPr>
                        <a:t> </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s-EC" sz="700">
                          <a:latin typeface="Arial"/>
                          <a:ea typeface="Times New Roman"/>
                          <a:cs typeface="Times New Roman"/>
                        </a:rPr>
                        <a:t> </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s-EC" sz="700">
                          <a:latin typeface="Arial"/>
                          <a:ea typeface="Times New Roman"/>
                          <a:cs typeface="Times New Roman"/>
                        </a:rPr>
                        <a:t> </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pPr>
                      <a:endParaRPr lang="es-EC" sz="800">
                        <a:latin typeface="Calibri"/>
                        <a:ea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s-EC" sz="700">
                          <a:latin typeface="Arial"/>
                          <a:ea typeface="Times New Roman"/>
                          <a:cs typeface="Times New Roman"/>
                        </a:rPr>
                        <a:t> </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pPr>
                      <a:endParaRPr lang="es-EC" sz="800">
                        <a:latin typeface="Calibri"/>
                        <a:ea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s-EC" sz="700">
                          <a:latin typeface="Arial"/>
                          <a:ea typeface="Times New Roman"/>
                          <a:cs typeface="Times New Roman"/>
                        </a:rPr>
                        <a:t> </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s-EC" sz="700">
                          <a:latin typeface="Arial"/>
                          <a:ea typeface="Times New Roman"/>
                          <a:cs typeface="Times New Roman"/>
                        </a:rPr>
                        <a:t> </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0792">
                <a:tc>
                  <a:txBody>
                    <a:bodyPr/>
                    <a:lstStyle/>
                    <a:p>
                      <a:pPr algn="l">
                        <a:lnSpc>
                          <a:spcPct val="115000"/>
                        </a:lnSpc>
                        <a:spcAft>
                          <a:spcPts val="0"/>
                        </a:spcAft>
                      </a:pPr>
                      <a:r>
                        <a:rPr lang="es-EC" sz="700" b="1">
                          <a:latin typeface="Arial"/>
                          <a:ea typeface="Times New Roman"/>
                          <a:cs typeface="Times New Roman"/>
                        </a:rPr>
                        <a:t>UTILIDAD BRUTA</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700" b="1">
                          <a:solidFill>
                            <a:srgbClr val="FF0000"/>
                          </a:solidFill>
                          <a:latin typeface="Arial"/>
                          <a:ea typeface="Times New Roman"/>
                          <a:cs typeface="Times New Roman"/>
                        </a:rPr>
                        <a:t>-$ 92.273,95</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700" b="1">
                          <a:latin typeface="Arial"/>
                          <a:ea typeface="Times New Roman"/>
                          <a:cs typeface="Times New Roman"/>
                        </a:rPr>
                        <a:t>$ 86.937,57</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700" b="1">
                          <a:latin typeface="Arial"/>
                          <a:ea typeface="Times New Roman"/>
                          <a:cs typeface="Times New Roman"/>
                        </a:rPr>
                        <a:t>$ 134.958,97</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700" b="1">
                          <a:latin typeface="Arial"/>
                          <a:ea typeface="Times New Roman"/>
                          <a:cs typeface="Times New Roman"/>
                        </a:rPr>
                        <a:t>$ 134.790,15</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700" b="1">
                          <a:latin typeface="Arial"/>
                          <a:ea typeface="Times New Roman"/>
                          <a:cs typeface="Times New Roman"/>
                        </a:rPr>
                        <a:t>$ 134.641,95</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700" b="1">
                          <a:latin typeface="Arial"/>
                          <a:ea typeface="Times New Roman"/>
                          <a:cs typeface="Times New Roman"/>
                        </a:rPr>
                        <a:t>$ 134.517,90</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700" b="1">
                          <a:latin typeface="Arial"/>
                          <a:ea typeface="Times New Roman"/>
                          <a:cs typeface="Times New Roman"/>
                        </a:rPr>
                        <a:t>$ 134.421,97</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700" b="1">
                          <a:latin typeface="Arial"/>
                          <a:ea typeface="Times New Roman"/>
                          <a:cs typeface="Times New Roman"/>
                        </a:rPr>
                        <a:t>$ 134.358,54</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700" b="1">
                          <a:latin typeface="Arial"/>
                          <a:ea typeface="Times New Roman"/>
                          <a:cs typeface="Times New Roman"/>
                        </a:rPr>
                        <a:t>$ 134.332,52</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700" b="1">
                          <a:latin typeface="Arial"/>
                          <a:ea typeface="Times New Roman"/>
                          <a:cs typeface="Times New Roman"/>
                        </a:rPr>
                        <a:t>$ 134.349,33</a:t>
                      </a:r>
                      <a:endParaRPr lang="es-EC" sz="80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700" b="1" dirty="0">
                          <a:latin typeface="Arial"/>
                          <a:ea typeface="Times New Roman"/>
                          <a:cs typeface="Times New Roman"/>
                        </a:rPr>
                        <a:t>$ 134.415,01</a:t>
                      </a:r>
                      <a:endParaRPr lang="es-EC" sz="800" dirty="0">
                        <a:latin typeface="Calibri"/>
                        <a:ea typeface="Calibri"/>
                        <a:cs typeface="Times New Roman"/>
                      </a:endParaRPr>
                    </a:p>
                  </a:txBody>
                  <a:tcPr marL="31098" marR="310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4 Rectángulo"/>
          <p:cNvSpPr/>
          <p:nvPr/>
        </p:nvSpPr>
        <p:spPr>
          <a:xfrm>
            <a:off x="304800" y="4286071"/>
            <a:ext cx="4038600" cy="1200329"/>
          </a:xfrm>
          <a:prstGeom prst="rect">
            <a:avLst/>
          </a:prstGeom>
        </p:spPr>
        <p:txBody>
          <a:bodyPr wrap="square">
            <a:spAutoFit/>
          </a:bodyPr>
          <a:lstStyle/>
          <a:p>
            <a:pPr algn="just"/>
            <a:r>
              <a:rPr lang="es-EC" dirty="0" smtClean="0"/>
              <a:t>Una vez hecho los cálculos de VAN se encontró que este tiene un valor, al final a los 10 periodos de $691,344.78 y un TIR del 54%</a:t>
            </a:r>
            <a:endParaRPr lang="es-ES" dirty="0"/>
          </a:p>
        </p:txBody>
      </p:sp>
      <p:sp>
        <p:nvSpPr>
          <p:cNvPr id="6" name="5 Rectángulo"/>
          <p:cNvSpPr/>
          <p:nvPr/>
        </p:nvSpPr>
        <p:spPr>
          <a:xfrm>
            <a:off x="4724400" y="4971871"/>
            <a:ext cx="4038600" cy="1200329"/>
          </a:xfrm>
          <a:prstGeom prst="rect">
            <a:avLst/>
          </a:prstGeom>
        </p:spPr>
        <p:txBody>
          <a:bodyPr wrap="square">
            <a:spAutoFit/>
          </a:bodyPr>
          <a:lstStyle/>
          <a:p>
            <a:pPr algn="just"/>
            <a:r>
              <a:rPr lang="es-EC" dirty="0" smtClean="0"/>
              <a:t>Además se obtuvo una relación beneficio costo mayor a 4 y se ha calculado la recuperación del capital de inversión al noveno mes de operación.</a:t>
            </a:r>
            <a:endParaRPr lang="es-ES" dirty="0"/>
          </a:p>
        </p:txBody>
      </p:sp>
      <p:pic>
        <p:nvPicPr>
          <p:cNvPr id="7" name="Picture 7"/>
          <p:cNvPicPr>
            <a:picLocks noChangeAspect="1" noChangeArrowheads="1"/>
          </p:cNvPicPr>
          <p:nvPr/>
        </p:nvPicPr>
        <p:blipFill>
          <a:blip r:embed="rId2" cstate="print"/>
          <a:srcRect/>
          <a:stretch>
            <a:fillRect/>
          </a:stretch>
        </p:blipFill>
        <p:spPr bwMode="auto">
          <a:xfrm>
            <a:off x="7632700" y="114300"/>
            <a:ext cx="1390650" cy="133350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3000"/>
                                        <p:tgtEl>
                                          <p:spTgt spid="7"/>
                                        </p:tgtEl>
                                      </p:cBhvr>
                                    </p:animEffect>
                                    <p:anim calcmode="lin" valueType="num">
                                      <p:cBhvr>
                                        <p:cTn id="8" dur="3000" fill="hold"/>
                                        <p:tgtEl>
                                          <p:spTgt spid="7"/>
                                        </p:tgtEl>
                                        <p:attrNameLst>
                                          <p:attrName>style.rotation</p:attrName>
                                        </p:attrNameLst>
                                      </p:cBhvr>
                                      <p:tavLst>
                                        <p:tav tm="0">
                                          <p:val>
                                            <p:fltVal val="720"/>
                                          </p:val>
                                        </p:tav>
                                        <p:tav tm="100000">
                                          <p:val>
                                            <p:fltVal val="0"/>
                                          </p:val>
                                        </p:tav>
                                      </p:tavLst>
                                    </p:anim>
                                    <p:anim calcmode="lin" valueType="num">
                                      <p:cBhvr>
                                        <p:cTn id="9" dur="3000" fill="hold"/>
                                        <p:tgtEl>
                                          <p:spTgt spid="7"/>
                                        </p:tgtEl>
                                        <p:attrNameLst>
                                          <p:attrName>ppt_h</p:attrName>
                                        </p:attrNameLst>
                                      </p:cBhvr>
                                      <p:tavLst>
                                        <p:tav tm="0">
                                          <p:val>
                                            <p:fltVal val="0"/>
                                          </p:val>
                                        </p:tav>
                                        <p:tav tm="100000">
                                          <p:val>
                                            <p:strVal val="#ppt_h"/>
                                          </p:val>
                                        </p:tav>
                                      </p:tavLst>
                                    </p:anim>
                                    <p:anim calcmode="lin" valueType="num">
                                      <p:cBhvr>
                                        <p:cTn id="10" dur="3000" fill="hold"/>
                                        <p:tgtEl>
                                          <p:spTgt spid="7"/>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7"/>
          <p:cNvPicPr>
            <a:picLocks noChangeAspect="1" noChangeArrowheads="1"/>
          </p:cNvPicPr>
          <p:nvPr/>
        </p:nvPicPr>
        <p:blipFill>
          <a:blip r:embed="rId2" cstate="print"/>
          <a:srcRect/>
          <a:stretch>
            <a:fillRect/>
          </a:stretch>
        </p:blipFill>
        <p:spPr bwMode="auto">
          <a:xfrm>
            <a:off x="7632700" y="115888"/>
            <a:ext cx="1390650" cy="1333500"/>
          </a:xfrm>
          <a:prstGeom prst="rect">
            <a:avLst/>
          </a:prstGeom>
          <a:noFill/>
          <a:ln w="9525">
            <a:noFill/>
            <a:miter lim="800000"/>
            <a:headEnd/>
            <a:tailEnd/>
          </a:ln>
          <a:effectLst/>
        </p:spPr>
      </p:pic>
      <p:sp>
        <p:nvSpPr>
          <p:cNvPr id="2" name="1 Título"/>
          <p:cNvSpPr>
            <a:spLocks noGrp="1"/>
          </p:cNvSpPr>
          <p:nvPr>
            <p:ph type="title"/>
          </p:nvPr>
        </p:nvSpPr>
        <p:spPr>
          <a:xfrm>
            <a:off x="457200" y="2971800"/>
            <a:ext cx="8229600" cy="1143000"/>
          </a:xfrm>
        </p:spPr>
        <p:txBody>
          <a:bodyPr>
            <a:noAutofit/>
          </a:bodyPr>
          <a:lstStyle/>
          <a:p>
            <a:pPr algn="ctr"/>
            <a:r>
              <a:rPr lang="es-ES" sz="7200" dirty="0" smtClean="0"/>
              <a:t>Con que equipos se la realiza?</a:t>
            </a:r>
            <a:endParaRPr lang="es-ES" sz="7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3000"/>
                                        <p:tgtEl>
                                          <p:spTgt spid="4"/>
                                        </p:tgtEl>
                                      </p:cBhvr>
                                    </p:animEffect>
                                    <p:anim calcmode="lin" valueType="num">
                                      <p:cBhvr>
                                        <p:cTn id="8" dur="3000" fill="hold"/>
                                        <p:tgtEl>
                                          <p:spTgt spid="4"/>
                                        </p:tgtEl>
                                        <p:attrNameLst>
                                          <p:attrName>style.rotation</p:attrName>
                                        </p:attrNameLst>
                                      </p:cBhvr>
                                      <p:tavLst>
                                        <p:tav tm="0">
                                          <p:val>
                                            <p:fltVal val="720"/>
                                          </p:val>
                                        </p:tav>
                                        <p:tav tm="100000">
                                          <p:val>
                                            <p:fltVal val="0"/>
                                          </p:val>
                                        </p:tav>
                                      </p:tavLst>
                                    </p:anim>
                                    <p:anim calcmode="lin" valueType="num">
                                      <p:cBhvr>
                                        <p:cTn id="9" dur="3000" fill="hold"/>
                                        <p:tgtEl>
                                          <p:spTgt spid="4"/>
                                        </p:tgtEl>
                                        <p:attrNameLst>
                                          <p:attrName>ppt_h</p:attrName>
                                        </p:attrNameLst>
                                      </p:cBhvr>
                                      <p:tavLst>
                                        <p:tav tm="0">
                                          <p:val>
                                            <p:fltVal val="0"/>
                                          </p:val>
                                        </p:tav>
                                        <p:tav tm="100000">
                                          <p:val>
                                            <p:strVal val="#ppt_h"/>
                                          </p:val>
                                        </p:tav>
                                      </p:tavLst>
                                    </p:anim>
                                    <p:anim calcmode="lin" valueType="num">
                                      <p:cBhvr>
                                        <p:cTn id="10" dur="3000" fill="hold"/>
                                        <p:tgtEl>
                                          <p:spTgt spid="4"/>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Tanques de cerveza filtrada</a:t>
            </a:r>
            <a:br>
              <a:rPr lang="es-ES" dirty="0" smtClean="0"/>
            </a:br>
            <a:endParaRPr lang="es-ES" dirty="0"/>
          </a:p>
        </p:txBody>
      </p:sp>
      <p:sp>
        <p:nvSpPr>
          <p:cNvPr id="3" name="2 Marcador de contenido"/>
          <p:cNvSpPr>
            <a:spLocks noGrp="1"/>
          </p:cNvSpPr>
          <p:nvPr>
            <p:ph idx="1"/>
          </p:nvPr>
        </p:nvSpPr>
        <p:spPr>
          <a:xfrm>
            <a:off x="381000" y="1295400"/>
            <a:ext cx="8229600" cy="1569720"/>
          </a:xfrm>
        </p:spPr>
        <p:txBody>
          <a:bodyPr/>
          <a:lstStyle/>
          <a:p>
            <a:r>
              <a:rPr lang="es-ES" dirty="0" smtClean="0"/>
              <a:t>Son 2 tanques de acero inoxidable SS316, destinados a almacenar 350 </a:t>
            </a:r>
            <a:r>
              <a:rPr lang="es-ES" dirty="0" err="1" smtClean="0"/>
              <a:t>Hlts</a:t>
            </a:r>
            <a:r>
              <a:rPr lang="es-ES" dirty="0" smtClean="0"/>
              <a:t> de cerveza filtrada cada uno, sus dimensiones son 5 m de alto por 1,50 de diámetro.</a:t>
            </a:r>
            <a:endParaRPr lang="es-ES" dirty="0"/>
          </a:p>
        </p:txBody>
      </p:sp>
      <p:pic>
        <p:nvPicPr>
          <p:cNvPr id="4" name="Picture 7"/>
          <p:cNvPicPr>
            <a:picLocks noChangeAspect="1" noChangeArrowheads="1"/>
          </p:cNvPicPr>
          <p:nvPr/>
        </p:nvPicPr>
        <p:blipFill>
          <a:blip r:embed="rId2" cstate="print"/>
          <a:srcRect/>
          <a:stretch>
            <a:fillRect/>
          </a:stretch>
        </p:blipFill>
        <p:spPr bwMode="auto">
          <a:xfrm>
            <a:off x="7632700" y="115888"/>
            <a:ext cx="1390650" cy="1333500"/>
          </a:xfrm>
          <a:prstGeom prst="rect">
            <a:avLst/>
          </a:prstGeom>
          <a:noFill/>
          <a:ln w="9525">
            <a:noFill/>
            <a:miter lim="800000"/>
            <a:headEnd/>
            <a:tailEnd/>
          </a:ln>
          <a:effectLst/>
        </p:spPr>
      </p:pic>
      <p:sp>
        <p:nvSpPr>
          <p:cNvPr id="5" name="1 Título"/>
          <p:cNvSpPr txBox="1">
            <a:spLocks/>
          </p:cNvSpPr>
          <p:nvPr/>
        </p:nvSpPr>
        <p:spPr>
          <a:xfrm>
            <a:off x="457200" y="2743200"/>
            <a:ext cx="8229600" cy="1143000"/>
          </a:xfrm>
          <a:prstGeom prst="rect">
            <a:avLst/>
          </a:prstGeom>
        </p:spPr>
        <p:txBody>
          <a:bodyPr vert="horz" lIns="0" rIns="0" bIns="0" anchor="b">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s-ES" sz="5000" b="0" i="0" u="none" strike="noStrike" kern="1200" cap="none" spc="0" normalizeH="0" baseline="0" noProof="0" dirty="0" smtClean="0">
                <a:ln>
                  <a:noFill/>
                </a:ln>
                <a:solidFill>
                  <a:schemeClr val="tx2"/>
                </a:solidFill>
                <a:effectLst/>
                <a:uLnTx/>
                <a:uFillTx/>
                <a:latin typeface="+mj-lt"/>
                <a:ea typeface="+mj-ea"/>
                <a:cs typeface="+mj-cs"/>
              </a:rPr>
              <a:t>Bombas </a:t>
            </a:r>
            <a:endParaRPr kumimoji="0" lang="es-ES" sz="5000" b="0" i="0" u="none" strike="noStrike" kern="1200" cap="none" spc="0" normalizeH="0" baseline="0" noProof="0" dirty="0">
              <a:ln>
                <a:noFill/>
              </a:ln>
              <a:solidFill>
                <a:schemeClr val="tx2"/>
              </a:solidFill>
              <a:effectLst/>
              <a:uLnTx/>
              <a:uFillTx/>
              <a:latin typeface="+mj-lt"/>
              <a:ea typeface="+mj-ea"/>
              <a:cs typeface="+mj-cs"/>
            </a:endParaRPr>
          </a:p>
        </p:txBody>
      </p:sp>
      <p:sp>
        <p:nvSpPr>
          <p:cNvPr id="6" name="2 Marcador de contenido"/>
          <p:cNvSpPr txBox="1">
            <a:spLocks/>
          </p:cNvSpPr>
          <p:nvPr/>
        </p:nvSpPr>
        <p:spPr>
          <a:xfrm>
            <a:off x="381000" y="4038600"/>
            <a:ext cx="8229600" cy="1645920"/>
          </a:xfrm>
          <a:prstGeom prst="rect">
            <a:avLst/>
          </a:prstGeom>
        </p:spPr>
        <p:txBody>
          <a:bodyPr vert="horz">
            <a:normAutofit/>
          </a:bodyPr>
          <a:lstStyle/>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r>
              <a:rPr kumimoji="0" lang="es-ES" sz="2600" b="0" i="0" u="none" strike="noStrike" kern="1200" cap="none" spc="0" normalizeH="0" baseline="0" noProof="0" smtClean="0">
                <a:ln>
                  <a:noFill/>
                </a:ln>
                <a:solidFill>
                  <a:schemeClr val="tx1"/>
                </a:solidFill>
                <a:effectLst/>
                <a:uLnTx/>
                <a:uFillTx/>
                <a:latin typeface="+mn-lt"/>
                <a:ea typeface="+mn-ea"/>
                <a:cs typeface="+mn-cs"/>
              </a:rPr>
              <a:t>Bomba de cerveza(15818): 18.5Kw, 440 V, 34.5 A, 60 Hz</a:t>
            </a: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r>
              <a:rPr kumimoji="0" lang="es-ES" sz="2600" b="0" i="0" u="none" strike="noStrike" kern="1200" cap="none" spc="0" normalizeH="0" baseline="0" noProof="0" smtClean="0">
                <a:ln>
                  <a:noFill/>
                </a:ln>
                <a:solidFill>
                  <a:schemeClr val="tx1"/>
                </a:solidFill>
                <a:effectLst/>
                <a:uLnTx/>
                <a:uFillTx/>
                <a:latin typeface="+mn-lt"/>
                <a:ea typeface="+mn-ea"/>
                <a:cs typeface="+mn-cs"/>
              </a:rPr>
              <a:t>Bomba de agua(15804): 3Kw, 440V, 5.5 A, 60 Hz</a:t>
            </a: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r>
              <a:rPr kumimoji="0" lang="es-ES" sz="2600" b="0" i="0" u="none" strike="noStrike" kern="1200" cap="none" spc="0" normalizeH="0" baseline="0" noProof="0" smtClean="0">
                <a:ln>
                  <a:noFill/>
                </a:ln>
                <a:solidFill>
                  <a:schemeClr val="tx1"/>
                </a:solidFill>
                <a:effectLst/>
                <a:uLnTx/>
                <a:uFillTx/>
                <a:latin typeface="+mn-lt"/>
                <a:ea typeface="+mn-ea"/>
                <a:cs typeface="+mn-cs"/>
              </a:rPr>
              <a:t>Bomba de Cip (15835): 7.5Kw, 440V, 13.8 A, 60 Hz  </a:t>
            </a:r>
            <a:endParaRPr kumimoji="0" lang="es-ES" sz="26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3000"/>
                                        <p:tgtEl>
                                          <p:spTgt spid="4"/>
                                        </p:tgtEl>
                                      </p:cBhvr>
                                    </p:animEffect>
                                    <p:anim calcmode="lin" valueType="num">
                                      <p:cBhvr>
                                        <p:cTn id="8" dur="3000" fill="hold"/>
                                        <p:tgtEl>
                                          <p:spTgt spid="4"/>
                                        </p:tgtEl>
                                        <p:attrNameLst>
                                          <p:attrName>style.rotation</p:attrName>
                                        </p:attrNameLst>
                                      </p:cBhvr>
                                      <p:tavLst>
                                        <p:tav tm="0">
                                          <p:val>
                                            <p:fltVal val="720"/>
                                          </p:val>
                                        </p:tav>
                                        <p:tav tm="100000">
                                          <p:val>
                                            <p:fltVal val="0"/>
                                          </p:val>
                                        </p:tav>
                                      </p:tavLst>
                                    </p:anim>
                                    <p:anim calcmode="lin" valueType="num">
                                      <p:cBhvr>
                                        <p:cTn id="9" dur="3000" fill="hold"/>
                                        <p:tgtEl>
                                          <p:spTgt spid="4"/>
                                        </p:tgtEl>
                                        <p:attrNameLst>
                                          <p:attrName>ppt_h</p:attrName>
                                        </p:attrNameLst>
                                      </p:cBhvr>
                                      <p:tavLst>
                                        <p:tav tm="0">
                                          <p:val>
                                            <p:fltVal val="0"/>
                                          </p:val>
                                        </p:tav>
                                        <p:tav tm="100000">
                                          <p:val>
                                            <p:strVal val="#ppt_h"/>
                                          </p:val>
                                        </p:tav>
                                      </p:tavLst>
                                    </p:anim>
                                    <p:anim calcmode="lin" valueType="num">
                                      <p:cBhvr>
                                        <p:cTn id="10" dur="3000" fill="hold"/>
                                        <p:tgtEl>
                                          <p:spTgt spid="4"/>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Intercambiador de tubos</a:t>
            </a:r>
            <a:endParaRPr lang="es-ES" dirty="0"/>
          </a:p>
        </p:txBody>
      </p:sp>
      <p:sp>
        <p:nvSpPr>
          <p:cNvPr id="3" name="2 Marcador de contenido"/>
          <p:cNvSpPr>
            <a:spLocks noGrp="1"/>
          </p:cNvSpPr>
          <p:nvPr>
            <p:ph idx="1"/>
          </p:nvPr>
        </p:nvSpPr>
        <p:spPr/>
        <p:txBody>
          <a:bodyPr/>
          <a:lstStyle/>
          <a:p>
            <a:r>
              <a:rPr lang="es-EC" dirty="0" smtClean="0"/>
              <a:t>Se encuentra ubicado en el circuito de calentamiento. Es el encargado de calentar agua por medio de vapor de agua realizando una transferencia de calor de tipo tubular. </a:t>
            </a:r>
            <a:r>
              <a:rPr lang="es-ES" dirty="0" smtClean="0"/>
              <a:t>Es el más común de los medios de calentamiento. </a:t>
            </a:r>
            <a:endParaRPr lang="en-US" dirty="0" smtClean="0"/>
          </a:p>
          <a:p>
            <a:pPr>
              <a:buNone/>
            </a:pPr>
            <a:endParaRPr lang="es-ES" dirty="0"/>
          </a:p>
        </p:txBody>
      </p:sp>
      <p:pic>
        <p:nvPicPr>
          <p:cNvPr id="4" name="Picture 7"/>
          <p:cNvPicPr>
            <a:picLocks noChangeAspect="1" noChangeArrowheads="1"/>
          </p:cNvPicPr>
          <p:nvPr/>
        </p:nvPicPr>
        <p:blipFill>
          <a:blip r:embed="rId2" cstate="print"/>
          <a:srcRect/>
          <a:stretch>
            <a:fillRect/>
          </a:stretch>
        </p:blipFill>
        <p:spPr bwMode="auto">
          <a:xfrm>
            <a:off x="7632700" y="115888"/>
            <a:ext cx="1390650" cy="1333500"/>
          </a:xfrm>
          <a:prstGeom prst="rect">
            <a:avLst/>
          </a:prstGeom>
          <a:noFill/>
          <a:ln w="9525">
            <a:noFill/>
            <a:miter lim="800000"/>
            <a:headEnd/>
            <a:tailEnd/>
          </a:ln>
          <a:effectLst/>
        </p:spPr>
      </p:pic>
      <p:pic>
        <p:nvPicPr>
          <p:cNvPr id="5" name="4 Imagen"/>
          <p:cNvPicPr/>
          <p:nvPr/>
        </p:nvPicPr>
        <p:blipFill>
          <a:blip r:embed="rId3" cstate="print"/>
          <a:srcRect/>
          <a:stretch>
            <a:fillRect/>
          </a:stretch>
        </p:blipFill>
        <p:spPr bwMode="auto">
          <a:xfrm>
            <a:off x="914400" y="4191000"/>
            <a:ext cx="3352799" cy="2133600"/>
          </a:xfrm>
          <a:prstGeom prst="rect">
            <a:avLst/>
          </a:prstGeom>
          <a:noFill/>
          <a:ln w="9525">
            <a:noFill/>
            <a:miter lim="800000"/>
            <a:headEnd/>
            <a:tailEnd/>
          </a:ln>
        </p:spPr>
      </p:pic>
      <p:pic>
        <p:nvPicPr>
          <p:cNvPr id="6" name="5 Imagen"/>
          <p:cNvPicPr/>
          <p:nvPr/>
        </p:nvPicPr>
        <p:blipFill>
          <a:blip r:embed="rId4" cstate="print"/>
          <a:srcRect l="13747" t="20924" r="9338" b="33967"/>
          <a:stretch>
            <a:fillRect/>
          </a:stretch>
        </p:blipFill>
        <p:spPr bwMode="auto">
          <a:xfrm>
            <a:off x="4800600" y="4038600"/>
            <a:ext cx="3962400" cy="22860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3000"/>
                                        <p:tgtEl>
                                          <p:spTgt spid="4"/>
                                        </p:tgtEl>
                                      </p:cBhvr>
                                    </p:animEffect>
                                    <p:anim calcmode="lin" valueType="num">
                                      <p:cBhvr>
                                        <p:cTn id="8" dur="3000" fill="hold"/>
                                        <p:tgtEl>
                                          <p:spTgt spid="4"/>
                                        </p:tgtEl>
                                        <p:attrNameLst>
                                          <p:attrName>style.rotation</p:attrName>
                                        </p:attrNameLst>
                                      </p:cBhvr>
                                      <p:tavLst>
                                        <p:tav tm="0">
                                          <p:val>
                                            <p:fltVal val="720"/>
                                          </p:val>
                                        </p:tav>
                                        <p:tav tm="100000">
                                          <p:val>
                                            <p:fltVal val="0"/>
                                          </p:val>
                                        </p:tav>
                                      </p:tavLst>
                                    </p:anim>
                                    <p:anim calcmode="lin" valueType="num">
                                      <p:cBhvr>
                                        <p:cTn id="9" dur="3000" fill="hold"/>
                                        <p:tgtEl>
                                          <p:spTgt spid="4"/>
                                        </p:tgtEl>
                                        <p:attrNameLst>
                                          <p:attrName>ppt_h</p:attrName>
                                        </p:attrNameLst>
                                      </p:cBhvr>
                                      <p:tavLst>
                                        <p:tav tm="0">
                                          <p:val>
                                            <p:fltVal val="0"/>
                                          </p:val>
                                        </p:tav>
                                        <p:tav tm="100000">
                                          <p:val>
                                            <p:strVal val="#ppt_h"/>
                                          </p:val>
                                        </p:tav>
                                      </p:tavLst>
                                    </p:anim>
                                    <p:anim calcmode="lin" valueType="num">
                                      <p:cBhvr>
                                        <p:cTn id="10" dur="3000" fill="hold"/>
                                        <p:tgtEl>
                                          <p:spTgt spid="4"/>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Recipiente de balance	</a:t>
            </a:r>
            <a:endParaRPr lang="es-ES" dirty="0"/>
          </a:p>
        </p:txBody>
      </p:sp>
      <p:sp>
        <p:nvSpPr>
          <p:cNvPr id="3" name="2 Marcador de contenido"/>
          <p:cNvSpPr>
            <a:spLocks noGrp="1"/>
          </p:cNvSpPr>
          <p:nvPr>
            <p:ph idx="1"/>
          </p:nvPr>
        </p:nvSpPr>
        <p:spPr/>
        <p:txBody>
          <a:bodyPr/>
          <a:lstStyle/>
          <a:p>
            <a:pPr algn="just"/>
            <a:r>
              <a:rPr lang="es-ES" dirty="0" smtClean="0"/>
              <a:t>Es un tanque cuya función es mantener el agua del circuito de calentamiento a temperatura constante , es decir que no haya transferencia de calor entre el medio ambiente y el circuito de calentamiento, tiene una capacidad de 200 </a:t>
            </a:r>
            <a:r>
              <a:rPr lang="es-ES" dirty="0" err="1" smtClean="0"/>
              <a:t>Lts</a:t>
            </a:r>
            <a:r>
              <a:rPr lang="es-ES" dirty="0" smtClean="0"/>
              <a:t> y puede contener el liquido a 100°C y  a 3 Bar de presion como máximo.</a:t>
            </a:r>
            <a:endParaRPr lang="es-ES" dirty="0"/>
          </a:p>
        </p:txBody>
      </p:sp>
      <p:pic>
        <p:nvPicPr>
          <p:cNvPr id="4" name="Picture 7"/>
          <p:cNvPicPr>
            <a:picLocks noChangeAspect="1" noChangeArrowheads="1"/>
          </p:cNvPicPr>
          <p:nvPr/>
        </p:nvPicPr>
        <p:blipFill>
          <a:blip r:embed="rId2" cstate="print"/>
          <a:srcRect/>
          <a:stretch>
            <a:fillRect/>
          </a:stretch>
        </p:blipFill>
        <p:spPr bwMode="auto">
          <a:xfrm>
            <a:off x="7632700" y="115888"/>
            <a:ext cx="1390650" cy="133350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3000"/>
                                        <p:tgtEl>
                                          <p:spTgt spid="4"/>
                                        </p:tgtEl>
                                      </p:cBhvr>
                                    </p:animEffect>
                                    <p:anim calcmode="lin" valueType="num">
                                      <p:cBhvr>
                                        <p:cTn id="8" dur="3000" fill="hold"/>
                                        <p:tgtEl>
                                          <p:spTgt spid="4"/>
                                        </p:tgtEl>
                                        <p:attrNameLst>
                                          <p:attrName>style.rotation</p:attrName>
                                        </p:attrNameLst>
                                      </p:cBhvr>
                                      <p:tavLst>
                                        <p:tav tm="0">
                                          <p:val>
                                            <p:fltVal val="720"/>
                                          </p:val>
                                        </p:tav>
                                        <p:tav tm="100000">
                                          <p:val>
                                            <p:fltVal val="0"/>
                                          </p:val>
                                        </p:tav>
                                      </p:tavLst>
                                    </p:anim>
                                    <p:anim calcmode="lin" valueType="num">
                                      <p:cBhvr>
                                        <p:cTn id="9" dur="3000" fill="hold"/>
                                        <p:tgtEl>
                                          <p:spTgt spid="4"/>
                                        </p:tgtEl>
                                        <p:attrNameLst>
                                          <p:attrName>ppt_h</p:attrName>
                                        </p:attrNameLst>
                                      </p:cBhvr>
                                      <p:tavLst>
                                        <p:tav tm="0">
                                          <p:val>
                                            <p:fltVal val="0"/>
                                          </p:val>
                                        </p:tav>
                                        <p:tav tm="100000">
                                          <p:val>
                                            <p:strVal val="#ppt_h"/>
                                          </p:val>
                                        </p:tav>
                                      </p:tavLst>
                                    </p:anim>
                                    <p:anim calcmode="lin" valueType="num">
                                      <p:cBhvr>
                                        <p:cTn id="10" dur="3000" fill="hold"/>
                                        <p:tgtEl>
                                          <p:spTgt spid="4"/>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7"/>
          <p:cNvPicPr>
            <a:picLocks noChangeAspect="1" noChangeArrowheads="1"/>
          </p:cNvPicPr>
          <p:nvPr/>
        </p:nvPicPr>
        <p:blipFill>
          <a:blip r:embed="rId2" cstate="print"/>
          <a:srcRect/>
          <a:stretch>
            <a:fillRect/>
          </a:stretch>
        </p:blipFill>
        <p:spPr bwMode="auto">
          <a:xfrm>
            <a:off x="7632700" y="115888"/>
            <a:ext cx="1390650" cy="1333500"/>
          </a:xfrm>
          <a:prstGeom prst="rect">
            <a:avLst/>
          </a:prstGeom>
          <a:noFill/>
          <a:ln w="9525">
            <a:noFill/>
            <a:miter lim="800000"/>
            <a:headEnd/>
            <a:tailEnd/>
          </a:ln>
          <a:effectLst/>
        </p:spPr>
      </p:pic>
      <p:sp>
        <p:nvSpPr>
          <p:cNvPr id="2" name="1 Título"/>
          <p:cNvSpPr>
            <a:spLocks noGrp="1"/>
          </p:cNvSpPr>
          <p:nvPr>
            <p:ph type="title"/>
          </p:nvPr>
        </p:nvSpPr>
        <p:spPr/>
        <p:txBody>
          <a:bodyPr>
            <a:normAutofit fontScale="90000"/>
          </a:bodyPr>
          <a:lstStyle/>
          <a:p>
            <a:r>
              <a:rPr lang="es-ES" dirty="0" smtClean="0"/>
              <a:t>Intercambiador de calor de placas paralelas.</a:t>
            </a:r>
            <a:endParaRPr lang="es-ES" dirty="0"/>
          </a:p>
        </p:txBody>
      </p:sp>
      <p:sp>
        <p:nvSpPr>
          <p:cNvPr id="6" name="5 Marcador de contenido"/>
          <p:cNvSpPr>
            <a:spLocks noGrp="1"/>
          </p:cNvSpPr>
          <p:nvPr>
            <p:ph idx="1"/>
          </p:nvPr>
        </p:nvSpPr>
        <p:spPr/>
        <p:txBody>
          <a:bodyPr/>
          <a:lstStyle/>
          <a:p>
            <a:pPr algn="just"/>
            <a:r>
              <a:rPr lang="es-ES" dirty="0" smtClean="0">
                <a:latin typeface="Arial" pitchFamily="34" charset="0"/>
                <a:cs typeface="Arial" pitchFamily="34" charset="0"/>
              </a:rPr>
              <a:t>Un intercambiador de calor es un dispositivo diseñado para transferir calor de un fluido a otro, sea que estos estén separados por una barrera o que se encuentren en contacto</a:t>
            </a:r>
            <a:endParaRPr lang="es-ES" dirty="0">
              <a:latin typeface="Arial" pitchFamily="34" charset="0"/>
              <a:cs typeface="Arial" pitchFamily="34" charset="0"/>
            </a:endParaRPr>
          </a:p>
        </p:txBody>
      </p:sp>
      <p:pic>
        <p:nvPicPr>
          <p:cNvPr id="3" name="Picture 2"/>
          <p:cNvPicPr>
            <a:picLocks noChangeAspect="1" noChangeArrowheads="1"/>
          </p:cNvPicPr>
          <p:nvPr/>
        </p:nvPicPr>
        <p:blipFill>
          <a:blip r:embed="rId3" cstate="print"/>
          <a:srcRect b="9434"/>
          <a:stretch>
            <a:fillRect/>
          </a:stretch>
        </p:blipFill>
        <p:spPr bwMode="auto">
          <a:xfrm>
            <a:off x="1981200" y="3520440"/>
            <a:ext cx="4953000" cy="2971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3000"/>
                                        <p:tgtEl>
                                          <p:spTgt spid="4"/>
                                        </p:tgtEl>
                                      </p:cBhvr>
                                    </p:animEffect>
                                    <p:anim calcmode="lin" valueType="num">
                                      <p:cBhvr>
                                        <p:cTn id="8" dur="3000" fill="hold"/>
                                        <p:tgtEl>
                                          <p:spTgt spid="4"/>
                                        </p:tgtEl>
                                        <p:attrNameLst>
                                          <p:attrName>style.rotation</p:attrName>
                                        </p:attrNameLst>
                                      </p:cBhvr>
                                      <p:tavLst>
                                        <p:tav tm="0">
                                          <p:val>
                                            <p:fltVal val="720"/>
                                          </p:val>
                                        </p:tav>
                                        <p:tav tm="100000">
                                          <p:val>
                                            <p:fltVal val="0"/>
                                          </p:val>
                                        </p:tav>
                                      </p:tavLst>
                                    </p:anim>
                                    <p:anim calcmode="lin" valueType="num">
                                      <p:cBhvr>
                                        <p:cTn id="9" dur="3000" fill="hold"/>
                                        <p:tgtEl>
                                          <p:spTgt spid="4"/>
                                        </p:tgtEl>
                                        <p:attrNameLst>
                                          <p:attrName>ppt_h</p:attrName>
                                        </p:attrNameLst>
                                      </p:cBhvr>
                                      <p:tavLst>
                                        <p:tav tm="0">
                                          <p:val>
                                            <p:fltVal val="0"/>
                                          </p:val>
                                        </p:tav>
                                        <p:tav tm="100000">
                                          <p:val>
                                            <p:strVal val="#ppt_h"/>
                                          </p:val>
                                        </p:tav>
                                      </p:tavLst>
                                    </p:anim>
                                    <p:anim calcmode="lin" valueType="num">
                                      <p:cBhvr>
                                        <p:cTn id="10" dur="3000" fill="hold"/>
                                        <p:tgtEl>
                                          <p:spTgt spid="4"/>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ujo">
  <a:themeElements>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uj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uj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1662</TotalTime>
  <Words>3674</Words>
  <Application>Microsoft Office PowerPoint</Application>
  <PresentationFormat>Presentación en pantalla (4:3)</PresentationFormat>
  <Paragraphs>1019</Paragraphs>
  <Slides>42</Slides>
  <Notes>0</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42</vt:i4>
      </vt:variant>
    </vt:vector>
  </HeadingPairs>
  <TitlesOfParts>
    <vt:vector size="44" baseType="lpstr">
      <vt:lpstr>Flujo</vt:lpstr>
      <vt:lpstr>Visio</vt:lpstr>
      <vt:lpstr>“Diseño y análisis de un sistema de instrumentación y automatización industrial aplicado al proceso de pasteurización de una planta de elaboración de cerveza” </vt:lpstr>
      <vt:lpstr>Que se consigue con la pasteurización?</vt:lpstr>
      <vt:lpstr>Como se realiza la pasteurización</vt:lpstr>
      <vt:lpstr>Diagrama de funcionamiento de un pasteurizador flash antes de realizar el proyecto</vt:lpstr>
      <vt:lpstr>Con que equipos se la realiza?</vt:lpstr>
      <vt:lpstr>Tanques de cerveza filtrada </vt:lpstr>
      <vt:lpstr>Intercambiador de tubos</vt:lpstr>
      <vt:lpstr>Recipiente de balance </vt:lpstr>
      <vt:lpstr>Intercambiador de calor de placas paralelas.</vt:lpstr>
      <vt:lpstr>Serpentín</vt:lpstr>
      <vt:lpstr>Sistema de enfriamiento</vt:lpstr>
      <vt:lpstr>Tanques de agua y soda</vt:lpstr>
      <vt:lpstr>Como se hace la limpieza de los equipos?</vt:lpstr>
      <vt:lpstr>Se debe tener en cuenta que:</vt:lpstr>
      <vt:lpstr>Que señales vamos a tener?</vt:lpstr>
      <vt:lpstr>Que señales vamos a tener?</vt:lpstr>
      <vt:lpstr>Selección de instrumentación</vt:lpstr>
      <vt:lpstr>Selección de instrumentación sensores de nivel</vt:lpstr>
      <vt:lpstr>Selección de instrumentación sensores de temperatura</vt:lpstr>
      <vt:lpstr>Selección de instrumentación sensores de flujo</vt:lpstr>
      <vt:lpstr>Selección de instrumentación sensores de presión</vt:lpstr>
      <vt:lpstr>Selección de instrumentación sensores de conductividad</vt:lpstr>
      <vt:lpstr>Diapositiva 23</vt:lpstr>
      <vt:lpstr>Selección del PLC</vt:lpstr>
      <vt:lpstr>Selección del PLC</vt:lpstr>
      <vt:lpstr>Selección del PLC:  Capacidad de memoria</vt:lpstr>
      <vt:lpstr>Comunicación</vt:lpstr>
      <vt:lpstr>Dimensionamiento del panel</vt:lpstr>
      <vt:lpstr>Breaker principal</vt:lpstr>
      <vt:lpstr>Selección de cables</vt:lpstr>
      <vt:lpstr>Programación del PLC</vt:lpstr>
      <vt:lpstr>Desarrollo del programa</vt:lpstr>
      <vt:lpstr>Bloques de organización</vt:lpstr>
      <vt:lpstr>Bloques de seguridad</vt:lpstr>
      <vt:lpstr>Bloque de control visual</vt:lpstr>
      <vt:lpstr>Bloques de proceso</vt:lpstr>
      <vt:lpstr>SIMULACION PASTEURIZACION</vt:lpstr>
      <vt:lpstr>SIMULACION CIP</vt:lpstr>
      <vt:lpstr>Proyección de la inversión</vt:lpstr>
      <vt:lpstr>Costos total del proyecto</vt:lpstr>
      <vt:lpstr>Ganancia debido a la implementación del proyecto</vt:lpstr>
      <vt:lpstr>Análisis de la inversión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“Diseño y análisis de un sistema de instrumentación y automatización industrial aplicado al proceso de pasteurización de una planta de elaboración de cerveza”</dc:title>
  <dc:creator>casa</dc:creator>
  <cp:lastModifiedBy>casa</cp:lastModifiedBy>
  <cp:revision>55</cp:revision>
  <dcterms:created xsi:type="dcterms:W3CDTF">2009-12-26T18:11:04Z</dcterms:created>
  <dcterms:modified xsi:type="dcterms:W3CDTF">2010-02-25T04:38:39Z</dcterms:modified>
</cp:coreProperties>
</file>